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embeddings/oleObject4.bin" ContentType="application/vnd.openxmlformats-officedocument.oleObject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embeddings/oleObject13.bin" ContentType="application/vnd.openxmlformats-officedocument.oleObject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13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notesSlides/notesSlide46.xml" ContentType="application/vnd.openxmlformats-officedocument.presentationml.notesSlide+xml"/>
  <Default Extension="emf" ContentType="image/x-emf"/>
  <Override PartName="/ppt/embeddings/oleObject9.bin" ContentType="application/vnd.openxmlformats-officedocument.oleObject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embeddings/oleObject18.bin" ContentType="application/vnd.openxmlformats-officedocument.oleObject"/>
  <Override PartName="/ppt/slides/slide108.xml" ContentType="application/vnd.openxmlformats-officedocument.presentationml.slide+xml"/>
  <Override PartName="/ppt/embeddings/oleObject1.bin" ContentType="application/vnd.openxmlformats-officedocument.oleObject"/>
  <Override PartName="/ppt/notesSlides/notesSlide118.xml" ContentType="application/vnd.openxmlformats-officedocument.presentationml.notes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76.xml" ContentType="application/vnd.openxmlformats-officedocument.presentationml.notesSlide+xml"/>
  <Override PartName="/ppt/embeddings/oleObject10.bin" ContentType="application/vnd.openxmlformats-officedocument.oleObject"/>
  <Override PartName="/ppt/notesSlides/notesSlide121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110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2.xml" ContentType="application/vnd.openxmlformats-officedocument.presentationml.notesSlide+xml"/>
  <Override PartName="/ppt/embeddings/oleObject6.bin" ContentType="application/vnd.openxmlformats-officedocument.oleObject"/>
  <Override PartName="/ppt/slides/slide138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notesSlides/notesSlide10.xml" ContentType="application/vnd.openxmlformats-officedocument.presentationml.notesSlide+xml"/>
  <Override PartName="/ppt/embeddings/oleObject2.bin" ContentType="application/vnd.openxmlformats-officedocument.oleObject"/>
  <Override PartName="/ppt/notesSlides/notesSlide108.xml" ContentType="application/vnd.openxmlformats-officedocument.presentationml.notesSlide+xml"/>
  <Override PartName="/ppt/notesSlides/notesSlide119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embeddings/oleObject15.bin" ContentType="application/vnd.openxmlformats-officedocument.oleObject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embeddings/oleObject11.bin" ContentType="application/vnd.openxmlformats-officedocument.oleObject"/>
  <Override PartName="/ppt/notesSlides/notesSlide104.xml" ContentType="application/vnd.openxmlformats-officedocument.presentationml.notesSlide+xml"/>
  <Override PartName="/ppt/notesSlides/notesSlide115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122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Default Extension="jpeg" ContentType="image/jpeg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embeddings/oleObject7.bin" ContentType="application/vnd.openxmlformats-officedocument.oleObject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slides/slide139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embeddings/oleObject3.bin" ContentType="application/vnd.openxmlformats-officedocument.oleObject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embeddings/oleObject16.bin" ContentType="application/vnd.openxmlformats-officedocument.oleObject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116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notesSlides/notesSlide78.xml" ContentType="application/vnd.openxmlformats-officedocument.presentationml.notesSlide+xml"/>
  <Override PartName="/ppt/embeddings/oleObject12.bin" ContentType="application/vnd.openxmlformats-officedocument.oleObject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embeddings/oleObject8.bin" ContentType="application/vnd.openxmlformats-officedocument.oleObject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slides/slide129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18.xml" ContentType="application/vnd.openxmlformats-officedocument.presentationml.slide+xml"/>
  <Override PartName="/ppt/embeddings/oleObject17.bin" ContentType="application/vnd.openxmlformats-officedocument.oleObject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notesSlides/notesSlide117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Default Extension="bin" ContentType="audio/unknown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20.xml" ContentType="application/vnd.openxmlformats-officedocument.presentationml.notes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notesSlides/notesSlide42.xml" ContentType="application/vnd.openxmlformats-officedocument.presentationml.notesSlide+xml"/>
  <Override PartName="/ppt/embeddings/oleObject5.bin" ContentType="application/vnd.openxmlformats-officedocument.oleObject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handoutMasters/handoutMaster1.xml" ContentType="application/vnd.openxmlformats-officedocument.presentationml.handoutMaster+xml"/>
  <Override PartName="/ppt/embeddings/oleObject14.bin" ContentType="application/vnd.openxmlformats-officedocument.oleObject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11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theme/theme3.xml" ContentType="application/vnd.openxmlformats-officedocument.them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notesSlides/notesSlide36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6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3"/>
  </p:notesMasterIdLst>
  <p:handoutMasterIdLst>
    <p:handoutMasterId r:id="rId144"/>
  </p:handoutMasterIdLst>
  <p:sldIdLst>
    <p:sldId id="452" r:id="rId2"/>
    <p:sldId id="453" r:id="rId3"/>
    <p:sldId id="520" r:id="rId4"/>
    <p:sldId id="454" r:id="rId5"/>
    <p:sldId id="455" r:id="rId6"/>
    <p:sldId id="456" r:id="rId7"/>
    <p:sldId id="457" r:id="rId8"/>
    <p:sldId id="374" r:id="rId9"/>
    <p:sldId id="521" r:id="rId10"/>
    <p:sldId id="376" r:id="rId11"/>
    <p:sldId id="263" r:id="rId12"/>
    <p:sldId id="264" r:id="rId13"/>
    <p:sldId id="265" r:id="rId14"/>
    <p:sldId id="445" r:id="rId15"/>
    <p:sldId id="375" r:id="rId16"/>
    <p:sldId id="408" r:id="rId17"/>
    <p:sldId id="446" r:id="rId18"/>
    <p:sldId id="447" r:id="rId19"/>
    <p:sldId id="409" r:id="rId20"/>
    <p:sldId id="519" r:id="rId21"/>
    <p:sldId id="410" r:id="rId22"/>
    <p:sldId id="411" r:id="rId23"/>
    <p:sldId id="412" r:id="rId24"/>
    <p:sldId id="522" r:id="rId25"/>
    <p:sldId id="523" r:id="rId26"/>
    <p:sldId id="524" r:id="rId27"/>
    <p:sldId id="416" r:id="rId28"/>
    <p:sldId id="525" r:id="rId29"/>
    <p:sldId id="526" r:id="rId30"/>
    <p:sldId id="527" r:id="rId31"/>
    <p:sldId id="528" r:id="rId32"/>
    <p:sldId id="417" r:id="rId33"/>
    <p:sldId id="418" r:id="rId34"/>
    <p:sldId id="419" r:id="rId35"/>
    <p:sldId id="420" r:id="rId36"/>
    <p:sldId id="421" r:id="rId37"/>
    <p:sldId id="422" r:id="rId38"/>
    <p:sldId id="529" r:id="rId39"/>
    <p:sldId id="423" r:id="rId40"/>
    <p:sldId id="464" r:id="rId41"/>
    <p:sldId id="425" r:id="rId42"/>
    <p:sldId id="530" r:id="rId43"/>
    <p:sldId id="426" r:id="rId44"/>
    <p:sldId id="427" r:id="rId45"/>
    <p:sldId id="428" r:id="rId46"/>
    <p:sldId id="429" r:id="rId47"/>
    <p:sldId id="449" r:id="rId48"/>
    <p:sldId id="430" r:id="rId49"/>
    <p:sldId id="466" r:id="rId50"/>
    <p:sldId id="465" r:id="rId51"/>
    <p:sldId id="531" r:id="rId52"/>
    <p:sldId id="532" r:id="rId53"/>
    <p:sldId id="534" r:id="rId54"/>
    <p:sldId id="469" r:id="rId55"/>
    <p:sldId id="467" r:id="rId56"/>
    <p:sldId id="431" r:id="rId57"/>
    <p:sldId id="533" r:id="rId58"/>
    <p:sldId id="433" r:id="rId59"/>
    <p:sldId id="535" r:id="rId60"/>
    <p:sldId id="536" r:id="rId61"/>
    <p:sldId id="434" r:id="rId62"/>
    <p:sldId id="538" r:id="rId63"/>
    <p:sldId id="540" r:id="rId64"/>
    <p:sldId id="537" r:id="rId65"/>
    <p:sldId id="542" r:id="rId66"/>
    <p:sldId id="436" r:id="rId67"/>
    <p:sldId id="510" r:id="rId68"/>
    <p:sldId id="377" r:id="rId69"/>
    <p:sldId id="543" r:id="rId70"/>
    <p:sldId id="320" r:id="rId71"/>
    <p:sldId id="321" r:id="rId72"/>
    <p:sldId id="322" r:id="rId73"/>
    <p:sldId id="476" r:id="rId74"/>
    <p:sldId id="477" r:id="rId75"/>
    <p:sldId id="378" r:id="rId76"/>
    <p:sldId id="379" r:id="rId77"/>
    <p:sldId id="380" r:id="rId78"/>
    <p:sldId id="381" r:id="rId79"/>
    <p:sldId id="473" r:id="rId80"/>
    <p:sldId id="384" r:id="rId81"/>
    <p:sldId id="474" r:id="rId82"/>
    <p:sldId id="475" r:id="rId83"/>
    <p:sldId id="325" r:id="rId84"/>
    <p:sldId id="388" r:id="rId85"/>
    <p:sldId id="478" r:id="rId86"/>
    <p:sldId id="389" r:id="rId87"/>
    <p:sldId id="480" r:id="rId88"/>
    <p:sldId id="481" r:id="rId89"/>
    <p:sldId id="482" r:id="rId90"/>
    <p:sldId id="483" r:id="rId91"/>
    <p:sldId id="391" r:id="rId92"/>
    <p:sldId id="330" r:id="rId93"/>
    <p:sldId id="485" r:id="rId94"/>
    <p:sldId id="484" r:id="rId95"/>
    <p:sldId id="486" r:id="rId96"/>
    <p:sldId id="487" r:id="rId97"/>
    <p:sldId id="488" r:id="rId98"/>
    <p:sldId id="490" r:id="rId99"/>
    <p:sldId id="489" r:id="rId100"/>
    <p:sldId id="331" r:id="rId101"/>
    <p:sldId id="332" r:id="rId102"/>
    <p:sldId id="333" r:id="rId103"/>
    <p:sldId id="392" r:id="rId104"/>
    <p:sldId id="334" r:id="rId105"/>
    <p:sldId id="335" r:id="rId106"/>
    <p:sldId id="336" r:id="rId107"/>
    <p:sldId id="338" r:id="rId108"/>
    <p:sldId id="339" r:id="rId109"/>
    <p:sldId id="340" r:id="rId110"/>
    <p:sldId id="393" r:id="rId111"/>
    <p:sldId id="395" r:id="rId112"/>
    <p:sldId id="494" r:id="rId113"/>
    <p:sldId id="515" r:id="rId114"/>
    <p:sldId id="516" r:id="rId115"/>
    <p:sldId id="495" r:id="rId116"/>
    <p:sldId id="496" r:id="rId117"/>
    <p:sldId id="497" r:id="rId118"/>
    <p:sldId id="498" r:id="rId119"/>
    <p:sldId id="499" r:id="rId120"/>
    <p:sldId id="500" r:id="rId121"/>
    <p:sldId id="501" r:id="rId122"/>
    <p:sldId id="502" r:id="rId123"/>
    <p:sldId id="503" r:id="rId124"/>
    <p:sldId id="504" r:id="rId125"/>
    <p:sldId id="508" r:id="rId126"/>
    <p:sldId id="505" r:id="rId127"/>
    <p:sldId id="506" r:id="rId128"/>
    <p:sldId id="507" r:id="rId129"/>
    <p:sldId id="442" r:id="rId130"/>
    <p:sldId id="509" r:id="rId131"/>
    <p:sldId id="517" r:id="rId132"/>
    <p:sldId id="518" r:id="rId133"/>
    <p:sldId id="512" r:id="rId134"/>
    <p:sldId id="511" r:id="rId135"/>
    <p:sldId id="347" r:id="rId136"/>
    <p:sldId id="348" r:id="rId137"/>
    <p:sldId id="513" r:id="rId138"/>
    <p:sldId id="401" r:id="rId139"/>
    <p:sldId id="444" r:id="rId140"/>
    <p:sldId id="514" r:id="rId141"/>
    <p:sldId id="354" r:id="rId142"/>
  </p:sldIdLst>
  <p:sldSz cx="9144000" cy="6858000" type="screen4x3"/>
  <p:notesSz cx="7315200" cy="9601200"/>
  <p:custDataLst>
    <p:tags r:id="rId145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99FF"/>
    <a:srgbClr val="FFCCFF"/>
    <a:srgbClr val="FFFF00"/>
    <a:srgbClr val="DDDDDD"/>
    <a:srgbClr val="FF99CC"/>
    <a:srgbClr val="CCFFFF"/>
    <a:srgbClr val="00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2" autoAdjust="0"/>
    <p:restoredTop sz="99598" autoAdjust="0"/>
  </p:normalViewPr>
  <p:slideViewPr>
    <p:cSldViewPr snapToGrid="0">
      <p:cViewPr varScale="1">
        <p:scale>
          <a:sx n="54" d="100"/>
          <a:sy n="54" d="100"/>
        </p:scale>
        <p:origin x="-994" y="-62"/>
      </p:cViewPr>
      <p:guideLst>
        <p:guide orient="horz" pos="4092"/>
        <p:guide pos="1001"/>
      </p:guideLst>
    </p:cSldViewPr>
  </p:slideViewPr>
  <p:outlineViewPr>
    <p:cViewPr>
      <p:scale>
        <a:sx n="33" d="100"/>
        <a:sy n="33" d="100"/>
      </p:scale>
      <p:origin x="0" y="2334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55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handoutMaster" Target="handoutMasters/handoutMaster1.xml"/><Relationship Id="rId149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notesMaster" Target="notesMasters/notesMaster1.xml"/><Relationship Id="rId14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algn="l" defTabSz="966027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0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algn="r" defTabSz="966027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813"/>
            <a:ext cx="3169920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algn="l" defTabSz="966027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120813"/>
            <a:ext cx="3169920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algn="r" defTabSz="966027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E943289-4D9A-4FC3-BE12-B5A74449A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algn="l" defTabSz="966027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algn="r" defTabSz="966027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7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1226"/>
            <a:ext cx="5364480" cy="432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813"/>
            <a:ext cx="3169920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algn="l" defTabSz="966027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0813"/>
            <a:ext cx="3169920" cy="48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algn="r" defTabSz="966027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AC6AAF1-E1AE-4CB7-B27F-A480A029D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CCBF4B-8273-4EFA-93B5-14C1DF95F85B}" type="slidenum">
              <a:rPr lang="en-US"/>
              <a:pPr/>
              <a:t>1</a:t>
            </a:fld>
            <a:endParaRPr 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1226"/>
            <a:ext cx="5852160" cy="4320213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3638B7-A90B-4290-9B2E-8996F3BD40EF}" type="slidenum">
              <a:rPr lang="en-US"/>
              <a:pPr/>
              <a:t>11</a:t>
            </a:fld>
            <a:endParaRPr lang="en-US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4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4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201DEF-F748-4224-8E47-CD56B95636EF}" type="slidenum">
              <a:rPr lang="en-US"/>
              <a:pPr/>
              <a:t>116</a:t>
            </a:fld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4926C9-36DB-4F37-9A8B-D0E6761130AD}" type="slidenum">
              <a:rPr lang="en-US"/>
              <a:pPr/>
              <a:t>117</a:t>
            </a:fld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6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6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7108D3-60E8-4523-AD09-A109887594C0}" type="slidenum">
              <a:rPr lang="en-US"/>
              <a:pPr/>
              <a:t>119</a:t>
            </a:fld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7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7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3E01BB-F0E5-4F08-9C76-C1144FD28EF4}" type="slidenum">
              <a:rPr lang="en-US"/>
              <a:pPr/>
              <a:t>121</a:t>
            </a:fld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8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8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9C782E-698E-4D43-AEC2-1EBC7E12945F}" type="slidenum">
              <a:rPr lang="en-US"/>
              <a:pPr/>
              <a:t>122</a:t>
            </a:fld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9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9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F858B8-8FE1-495D-9842-69891D0756CA}" type="slidenum">
              <a:rPr lang="en-US"/>
              <a:pPr/>
              <a:t>123</a:t>
            </a:fld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0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0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A95346-503A-4855-A686-BE75C6EF1488}" type="slidenum">
              <a:rPr lang="en-US"/>
              <a:pPr/>
              <a:t>125</a:t>
            </a:fld>
            <a:endParaRPr 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1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1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A82CC6-D8E1-4ED0-9CF4-7A7D78AB3CBC}" type="slidenum">
              <a:rPr lang="en-US"/>
              <a:pPr/>
              <a:t>126</a:t>
            </a:fld>
            <a:endParaRPr 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2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FC71B5-A6F7-4836-966A-9CB4AA6364AC}" type="slidenum">
              <a:rPr lang="en-US"/>
              <a:pPr/>
              <a:t>127</a:t>
            </a:fld>
            <a:endParaRPr 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3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3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991535-541D-480F-AB61-D9F8FC95B2D2}" type="slidenum">
              <a:rPr lang="en-US"/>
              <a:pPr/>
              <a:t>128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7B9F69-C673-484E-90B1-5637A3EBFFA0}" type="slidenum">
              <a:rPr lang="en-US"/>
              <a:pPr/>
              <a:t>12</a:t>
            </a:fld>
            <a:endParaRPr lang="en-US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EC655C-CEB0-48BF-808D-4E5F5E7A9E41}" type="slidenum">
              <a:rPr lang="en-US"/>
              <a:pPr/>
              <a:t>129</a:t>
            </a:fld>
            <a:endParaRPr lang="en-US"/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5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4E3D3A-F3A9-4625-97E5-E1C42A73A0AE}" type="slidenum">
              <a:rPr lang="en-US"/>
              <a:pPr/>
              <a:t>130</a:t>
            </a:fld>
            <a:endParaRPr 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6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6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B0D96E-7361-4722-8A1B-0624CB317B35}" type="slidenum">
              <a:rPr lang="en-US"/>
              <a:pPr/>
              <a:t>131</a:t>
            </a:fld>
            <a:endParaRPr 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78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7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131D78-1FAC-44C0-8039-D8FDD2FBB50E}" type="slidenum">
              <a:rPr lang="en-US"/>
              <a:pPr/>
              <a:t>132</a:t>
            </a:fld>
            <a:endParaRPr 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8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8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56C63A-992C-451C-96AD-DF93B4DC35CD}" type="slidenum">
              <a:rPr lang="en-US"/>
              <a:pPr/>
              <a:t>133</a:t>
            </a:fld>
            <a:endParaRPr lang="en-US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9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EF2280-4498-4BC4-BCC3-C21A8932B407}" type="slidenum">
              <a:rPr lang="en-US"/>
              <a:pPr/>
              <a:t>134</a:t>
            </a:fld>
            <a:endParaRPr lang="en-US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E562EC-2BFA-4FEE-9082-23EA2C9465BF}" type="slidenum">
              <a:rPr lang="en-US"/>
              <a:pPr/>
              <a:t>135</a:t>
            </a:fld>
            <a:endParaRPr lang="en-US"/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57079F-3D98-4D03-B0B6-A21A2CB9B3F5}" type="slidenum">
              <a:rPr lang="en-US"/>
              <a:pPr/>
              <a:t>136</a:t>
            </a:fld>
            <a:endParaRPr lang="en-US"/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29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2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096C85-A8B4-4C4C-83B5-0EB39B09F594}" type="slidenum">
              <a:rPr lang="en-US"/>
              <a:pPr/>
              <a:t>137</a:t>
            </a:fld>
            <a:endParaRPr lang="en-US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000497-497A-4A14-9999-F89531B04A57}" type="slidenum">
              <a:rPr lang="en-US"/>
              <a:pPr/>
              <a:t>138</a:t>
            </a:fld>
            <a:endParaRPr lang="en-US"/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5AB69E-DE11-45F9-95FB-EC45551D68C1}" type="slidenum">
              <a:rPr lang="en-US"/>
              <a:pPr/>
              <a:t>13</a:t>
            </a:fld>
            <a:endParaRPr lang="en-US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F10D59-D75A-4A1F-B51C-F0A16A2A2230}" type="slidenum">
              <a:rPr lang="en-US"/>
              <a:pPr/>
              <a:t>139</a:t>
            </a:fld>
            <a:endParaRPr lang="en-US"/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6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5440F1-7EE7-4762-B626-7AB89C259F55}" type="slidenum">
              <a:rPr lang="en-US"/>
              <a:pPr/>
              <a:t>140</a:t>
            </a:fld>
            <a:endParaRPr lang="en-US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8C4597-0874-4E29-9BC1-D6D9DAF67EF1}" type="slidenum">
              <a:rPr lang="en-US"/>
              <a:pPr/>
              <a:t>141</a:t>
            </a:fld>
            <a:endParaRPr lang="en-US"/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9953E1-C953-4CB4-8D61-5EC591026729}" type="slidenum">
              <a:rPr lang="en-US"/>
              <a:pPr/>
              <a:t>14</a:t>
            </a:fld>
            <a:endParaRPr lang="en-US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Kurose and Ross forgot to say anything about wrapping the carry and adding it to low order bit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51B85C-AB55-40D3-AEC3-FA35EFF5AE64}" type="slidenum">
              <a:rPr lang="en-US"/>
              <a:pPr/>
              <a:t>15</a:t>
            </a:fld>
            <a:endParaRPr lang="en-US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B6BC58-44CB-4E1F-B532-940A852B297E}" type="slidenum">
              <a:rPr lang="en-US"/>
              <a:pPr/>
              <a:t>16</a:t>
            </a:fld>
            <a:endParaRPr lang="en-US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B67AC2-B6E2-4FB0-A858-064805581E12}" type="slidenum">
              <a:rPr lang="en-US"/>
              <a:pPr/>
              <a:t>17</a:t>
            </a:fld>
            <a:endParaRPr lang="en-US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4D8A9B-F2B6-45C5-A927-E3586234691A}" type="slidenum">
              <a:rPr lang="en-US"/>
              <a:pPr/>
              <a:t>18</a:t>
            </a:fld>
            <a:endParaRPr lang="en-US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413B31-7FA6-412B-8E68-6B9D17F9DC43}" type="slidenum">
              <a:rPr lang="en-US"/>
              <a:pPr/>
              <a:t>19</a:t>
            </a:fld>
            <a:endParaRPr lang="en-US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04AFE4-B254-4AEC-A636-CCCEF131E3E7}" type="slidenum">
              <a:rPr lang="en-US"/>
              <a:pPr/>
              <a:t>20</a:t>
            </a:fld>
            <a:endParaRPr lang="en-US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A617B7-CCF2-4B85-A4C9-40F50EBFE042}" type="slidenum">
              <a:rPr lang="en-US"/>
              <a:pPr/>
              <a:t>2</a:t>
            </a:fld>
            <a:endParaRPr lang="en-US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1226"/>
            <a:ext cx="5852160" cy="4320213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0A0682-2E4E-4F9D-8E58-A6C4F5211558}" type="slidenum">
              <a:rPr lang="en-US"/>
              <a:pPr/>
              <a:t>21</a:t>
            </a:fld>
            <a:endParaRPr lang="en-US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C58CAF-AC4C-442D-9A17-B64754200D0E}" type="slidenum">
              <a:rPr lang="en-US"/>
              <a:pPr/>
              <a:t>22</a:t>
            </a:fld>
            <a:endParaRPr lang="en-US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2A719B-9FAA-467D-B5FF-B7392E8D0FE3}" type="slidenum">
              <a:rPr lang="en-US"/>
              <a:pPr/>
              <a:t>23</a:t>
            </a:fld>
            <a:endParaRPr lang="en-US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CD0583-6571-4C50-B105-FD09B57DE8B5}" type="slidenum">
              <a:rPr lang="en-US"/>
              <a:pPr/>
              <a:t>24</a:t>
            </a:fld>
            <a:endParaRPr lang="en-US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CD0583-6571-4C50-B105-FD09B57DE8B5}" type="slidenum">
              <a:rPr lang="en-US"/>
              <a:pPr/>
              <a:t>25</a:t>
            </a:fld>
            <a:endParaRPr lang="en-US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CD0583-6571-4C50-B105-FD09B57DE8B5}" type="slidenum">
              <a:rPr lang="en-US"/>
              <a:pPr/>
              <a:t>26</a:t>
            </a:fld>
            <a:endParaRPr lang="en-US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90E310-27E9-4A61-A48D-735D509B2E6E}" type="slidenum">
              <a:rPr lang="en-US"/>
              <a:pPr/>
              <a:t>27</a:t>
            </a:fld>
            <a:endParaRPr lang="en-US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3616FA-69B9-4B46-808A-F1FEA1498106}" type="slidenum">
              <a:rPr lang="en-US"/>
              <a:pPr/>
              <a:t>28</a:t>
            </a:fld>
            <a:endParaRPr lang="en-US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8BA9E3-A6D9-468D-9B41-3D477F782E33}" type="slidenum">
              <a:rPr lang="en-US"/>
              <a:pPr/>
              <a:t>29</a:t>
            </a:fld>
            <a:endParaRPr lang="en-US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8BA9E3-A6D9-468D-9B41-3D477F782E33}" type="slidenum">
              <a:rPr lang="en-US"/>
              <a:pPr/>
              <a:t>30</a:t>
            </a:fld>
            <a:endParaRPr lang="en-US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B713FC-38F3-4AD6-8DA6-0D53460A3F91}" type="slidenum">
              <a:rPr lang="en-US"/>
              <a:pPr/>
              <a:t>4</a:t>
            </a:fld>
            <a:endParaRPr lang="en-US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1226"/>
            <a:ext cx="5852160" cy="4320213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8BA9E3-A6D9-468D-9B41-3D477F782E33}" type="slidenum">
              <a:rPr lang="en-US"/>
              <a:pPr/>
              <a:t>31</a:t>
            </a:fld>
            <a:endParaRPr lang="en-US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3616FA-69B9-4B46-808A-F1FEA1498106}" type="slidenum">
              <a:rPr lang="en-US"/>
              <a:pPr/>
              <a:t>32</a:t>
            </a:fld>
            <a:endParaRPr lang="en-US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8BA9E3-A6D9-468D-9B41-3D477F782E33}" type="slidenum">
              <a:rPr lang="en-US"/>
              <a:pPr/>
              <a:t>33</a:t>
            </a:fld>
            <a:endParaRPr lang="en-US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E07C31-116B-456E-84A6-DCDA757E688C}" type="slidenum">
              <a:rPr lang="en-US"/>
              <a:pPr/>
              <a:t>34</a:t>
            </a:fld>
            <a:endParaRPr lang="en-US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405F51-73A1-4E2D-8867-0336B467AFAC}" type="slidenum">
              <a:rPr lang="en-US"/>
              <a:pPr/>
              <a:t>35</a:t>
            </a:fld>
            <a:endParaRPr lang="en-US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68FF7A-E9B3-4751-97E3-00D96D7F4B38}" type="slidenum">
              <a:rPr lang="en-US"/>
              <a:pPr/>
              <a:t>36</a:t>
            </a:fld>
            <a:endParaRPr lang="en-US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4086D9-57E5-48DC-8D1F-FCF3DE775E21}" type="slidenum">
              <a:rPr lang="en-US"/>
              <a:pPr/>
              <a:t>37</a:t>
            </a:fld>
            <a:endParaRPr lang="en-US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DF55A0-1138-4D99-810A-907BE8980929}" type="slidenum">
              <a:rPr lang="en-US"/>
              <a:pPr/>
              <a:t>38</a:t>
            </a:fld>
            <a:endParaRPr 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DF55A0-1138-4D99-810A-907BE8980929}" type="slidenum">
              <a:rPr lang="en-US"/>
              <a:pPr/>
              <a:t>39</a:t>
            </a:fld>
            <a:endParaRPr 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2E1F33-A9F9-4696-A6ED-3CD138C4C245}" type="slidenum">
              <a:rPr lang="en-US"/>
              <a:pPr/>
              <a:t>40</a:t>
            </a:fld>
            <a:endParaRPr lang="en-US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58FB51-55D2-4C38-9732-26225E6677CA}" type="slidenum">
              <a:rPr lang="en-US"/>
              <a:pPr/>
              <a:t>5</a:t>
            </a:fld>
            <a:endParaRPr lang="en-US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1226"/>
            <a:ext cx="5852160" cy="4320213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6FF65E-92EA-48F0-A946-860C5ABA7B20}" type="slidenum">
              <a:rPr lang="en-US"/>
              <a:pPr/>
              <a:t>41</a:t>
            </a:fld>
            <a:endParaRPr lang="en-US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DF55A0-1138-4D99-810A-907BE8980929}" type="slidenum">
              <a:rPr lang="en-US"/>
              <a:pPr/>
              <a:t>42</a:t>
            </a:fld>
            <a:endParaRPr 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D7BF16-4EBA-4D64-9083-D24671BD1276}" type="slidenum">
              <a:rPr lang="en-US"/>
              <a:pPr/>
              <a:t>43</a:t>
            </a:fld>
            <a:endParaRPr lang="en-US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C7F875-22CB-4296-BCC8-BF9D9F4DF0F4}" type="slidenum">
              <a:rPr lang="en-US"/>
              <a:pPr/>
              <a:t>44</a:t>
            </a:fld>
            <a:endParaRPr lang="en-US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7ACF81-CC5D-4FE3-B26C-B62AF40FD11F}" type="slidenum">
              <a:rPr lang="en-US"/>
              <a:pPr/>
              <a:t>45</a:t>
            </a:fld>
            <a:endParaRPr lang="en-US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B1A6C1-6894-4127-B72F-D720CDCBFF8E}" type="slidenum">
              <a:rPr lang="en-US"/>
              <a:pPr/>
              <a:t>46</a:t>
            </a:fld>
            <a:endParaRPr lang="en-US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809A47-DBAC-4038-A94B-350253706590}" type="slidenum">
              <a:rPr lang="en-US"/>
              <a:pPr/>
              <a:t>47</a:t>
            </a:fld>
            <a:endParaRPr lang="en-US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FD3813-9CAB-433E-8039-C4E5BD4556DE}" type="slidenum">
              <a:rPr lang="en-US"/>
              <a:pPr/>
              <a:t>48</a:t>
            </a:fld>
            <a:endParaRPr lang="en-US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DAD998-1094-4D33-BCBB-6C2D6A58E328}" type="slidenum">
              <a:rPr lang="en-US"/>
              <a:pPr/>
              <a:t>49</a:t>
            </a:fld>
            <a:endParaRPr lang="en-US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531C23-C274-421D-BAD2-201A2548C049}" type="slidenum">
              <a:rPr lang="en-US"/>
              <a:pPr/>
              <a:t>50</a:t>
            </a:fld>
            <a:endParaRPr lang="en-US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002B9D-5997-435C-9993-0244677DA179}" type="slidenum">
              <a:rPr lang="en-US"/>
              <a:pPr/>
              <a:t>6</a:t>
            </a:fld>
            <a:endParaRPr lang="en-US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1226"/>
            <a:ext cx="5852160" cy="4320213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CAA9F-6F83-4EB8-8910-177190363A5A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19FADF-A2AD-4C11-9178-6A01E7DF258A}" type="slidenum">
              <a:rPr lang="en-US"/>
              <a:pPr/>
              <a:t>54</a:t>
            </a:fld>
            <a:endParaRPr lang="en-US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20EAF6-2D92-4632-BB16-03C4D4BB30E6}" type="slidenum">
              <a:rPr lang="en-US"/>
              <a:pPr/>
              <a:t>55</a:t>
            </a:fld>
            <a:endParaRPr lang="en-US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16B36B-8149-44DD-A0EA-D98559E70764}" type="slidenum">
              <a:rPr lang="en-US"/>
              <a:pPr/>
              <a:t>56</a:t>
            </a:fld>
            <a:endParaRPr lang="en-US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CAA9F-6F83-4EB8-8910-177190363A5A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B23054-8A2C-4D7F-8B5D-5991CA6FBE2E}" type="slidenum">
              <a:rPr lang="en-US"/>
              <a:pPr/>
              <a:t>58</a:t>
            </a:fld>
            <a:endParaRPr lang="en-US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B23054-8A2C-4D7F-8B5D-5991CA6FBE2E}" type="slidenum">
              <a:rPr lang="en-US"/>
              <a:pPr/>
              <a:t>59</a:t>
            </a:fld>
            <a:endParaRPr lang="en-US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B23054-8A2C-4D7F-8B5D-5991CA6FBE2E}" type="slidenum">
              <a:rPr lang="en-US"/>
              <a:pPr/>
              <a:t>60</a:t>
            </a:fld>
            <a:endParaRPr lang="en-US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36FE75-79BE-48AE-9112-C74145A7B27B}" type="slidenum">
              <a:rPr lang="en-US"/>
              <a:pPr/>
              <a:t>61</a:t>
            </a:fld>
            <a:endParaRPr lang="en-US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C6AAF1-E1AE-4CB7-B27F-A480A029D585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FDD978-9EAC-4A7C-B232-8BF5AF71215B}" type="slidenum">
              <a:rPr lang="en-US"/>
              <a:pPr/>
              <a:t>7</a:t>
            </a:fld>
            <a:endParaRPr lang="en-US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0" y="4561226"/>
            <a:ext cx="5852160" cy="4320213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C6AAF1-E1AE-4CB7-B27F-A480A029D585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C6AAF1-E1AE-4CB7-B27F-A480A029D585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C6AAF1-E1AE-4CB7-B27F-A480A029D585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21F596-FC41-4B40-9D28-CE0E68D21E3C}" type="slidenum">
              <a:rPr lang="en-US"/>
              <a:pPr/>
              <a:t>66</a:t>
            </a:fld>
            <a:endParaRPr lang="en-US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7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01A156-4FBE-4D70-9620-D8B6D3B6DC69}" type="slidenum">
              <a:rPr lang="en-US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6915DC-5709-4677-BC94-A044EE08AC34}" type="slidenum">
              <a:rPr lang="en-US"/>
              <a:pPr/>
              <a:t>68</a:t>
            </a:fld>
            <a:endParaRPr lang="en-US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9A5E6B-0A71-4B1D-8E94-5778ACFEC308}" type="slidenum">
              <a:rPr lang="en-US"/>
              <a:pPr/>
              <a:t>70</a:t>
            </a:fld>
            <a:endParaRPr lang="en-US"/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AC10A9-4D66-45A3-AE3A-7343F4A9F33F}" type="slidenum">
              <a:rPr lang="en-US"/>
              <a:pPr/>
              <a:t>71</a:t>
            </a:fld>
            <a:endParaRPr lang="en-US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314381-2B58-41CB-BC81-DED5F31FEF9F}" type="slidenum">
              <a:rPr lang="en-US"/>
              <a:pPr/>
              <a:t>72</a:t>
            </a:fld>
            <a:endParaRPr lang="en-US"/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2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C8A48A-4F82-4E30-9839-FB4810578BEB}" type="slidenum">
              <a:rPr lang="en-US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74A9BF-639B-4538-816B-8F3B2F8D939E}" type="slidenum">
              <a:rPr lang="en-US"/>
              <a:pPr/>
              <a:t>8</a:t>
            </a:fld>
            <a:endParaRPr lang="en-US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225903-455F-4432-B2A8-80A672EC96CF}" type="slidenum">
              <a:rPr lang="en-US"/>
              <a:pPr/>
              <a:t>75</a:t>
            </a:fld>
            <a:endParaRPr lang="en-US"/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6C470B-FC48-4142-A79D-1B76FAC8BBB2}" type="slidenum">
              <a:rPr lang="en-US"/>
              <a:pPr/>
              <a:t>76</a:t>
            </a:fld>
            <a:endParaRPr lang="en-US"/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F99FD7-1674-49EF-ACCC-568E2BE0EE70}" type="slidenum">
              <a:rPr lang="en-US"/>
              <a:pPr/>
              <a:t>77</a:t>
            </a:fld>
            <a:endParaRPr lang="en-US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4B9F71-EB3C-43A1-821A-EDD5112529C6}" type="slidenum">
              <a:rPr lang="en-US"/>
              <a:pPr/>
              <a:t>78</a:t>
            </a:fld>
            <a:endParaRPr lang="en-US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7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7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F3058B-96F7-4B61-AD4B-71975D28A870}" type="slidenum">
              <a:rPr lang="en-US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673918-A012-4B70-841B-300450CA57D6}" type="slidenum">
              <a:rPr lang="en-US"/>
              <a:pPr/>
              <a:t>80</a:t>
            </a:fld>
            <a:endParaRPr lang="en-US"/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9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68FCD0-DC30-4022-9A16-A2EE212FF9AA}" type="slidenum">
              <a:rPr lang="en-US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0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0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0262AC-AA9D-4B12-BB28-24EE8E363172}" type="slidenum">
              <a:rPr lang="en-US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85C073-1986-4089-8DD2-760109E9608C}" type="slidenum">
              <a:rPr lang="en-US"/>
              <a:pPr/>
              <a:t>83</a:t>
            </a:fld>
            <a:endParaRPr lang="en-US"/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5687E4-2385-4ECE-874B-BCD30A3C4DF0}" type="slidenum">
              <a:rPr lang="en-US"/>
              <a:pPr/>
              <a:t>84</a:t>
            </a:fld>
            <a:endParaRPr lang="en-US"/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C6AAF1-E1AE-4CB7-B27F-A480A029D58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946A6F-A2C4-4D9A-B157-1E3408654A01}" type="slidenum">
              <a:rPr lang="en-US"/>
              <a:pPr/>
              <a:t>85</a:t>
            </a:fld>
            <a:endParaRPr lang="en-US"/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157706-EAA6-46A7-A09A-E42AA0204AB4}" type="slidenum">
              <a:rPr lang="en-US"/>
              <a:pPr/>
              <a:t>86</a:t>
            </a:fld>
            <a:endParaRPr lang="en-US"/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6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6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EE74F8-26AD-4F81-9898-417DE4A924A4}" type="slidenum">
              <a:rPr lang="en-US"/>
              <a:pPr/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E5D72B-A57E-49F3-A84D-E6208248C7E8}" type="slidenum">
              <a:rPr lang="en-US"/>
              <a:pPr/>
              <a:t>91</a:t>
            </a:fld>
            <a:endParaRPr lang="en-US"/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A0F083-0FDC-4ECA-A113-18266940F56E}" type="slidenum">
              <a:rPr lang="en-US"/>
              <a:pPr/>
              <a:t>92</a:t>
            </a:fld>
            <a:endParaRPr lang="en-US"/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A3B43E-E400-4E53-A54E-83DBDC8EAABA}" type="slidenum">
              <a:rPr lang="en-US"/>
              <a:pPr/>
              <a:t>93</a:t>
            </a:fld>
            <a:endParaRPr lang="en-US"/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0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20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FADDAD-2A8A-4877-AAB2-45673DB627F3}" type="slidenum">
              <a:rPr lang="en-US"/>
              <a:pPr/>
              <a:t>99</a:t>
            </a:fld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8F60E8-82C6-47B7-B173-A9A36B271F9B}" type="slidenum">
              <a:rPr lang="en-US"/>
              <a:pPr/>
              <a:t>100</a:t>
            </a:fld>
            <a:endParaRPr lang="en-US"/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880873-431A-4CE3-8328-4A44C6DC47E1}" type="slidenum">
              <a:rPr lang="en-US"/>
              <a:pPr/>
              <a:t>101</a:t>
            </a:fld>
            <a:endParaRPr lang="en-US"/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78CB8-85D1-4DD4-93DA-FFEE3FB465D2}" type="slidenum">
              <a:rPr lang="en-US"/>
              <a:pPr/>
              <a:t>102</a:t>
            </a:fld>
            <a:endParaRPr lang="en-US"/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B02C73-BFD7-4F1C-8218-AB98BBC491EF}" type="slidenum">
              <a:rPr lang="en-US"/>
              <a:pPr/>
              <a:t>10</a:t>
            </a:fld>
            <a:endParaRPr lang="en-US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31F384-DE32-4BC8-A065-3830ED804DA1}" type="slidenum">
              <a:rPr lang="en-US"/>
              <a:pPr/>
              <a:t>103</a:t>
            </a:fld>
            <a:endParaRPr lang="en-US"/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42EE82-5215-4B85-9BCB-915BA19B5103}" type="slidenum">
              <a:rPr lang="en-US"/>
              <a:pPr/>
              <a:t>104</a:t>
            </a:fld>
            <a:endParaRPr lang="en-US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9A24D3-4EF6-437B-B0AD-E46AB6086B1C}" type="slidenum">
              <a:rPr lang="en-US"/>
              <a:pPr/>
              <a:t>105</a:t>
            </a:fld>
            <a:endParaRPr lang="en-US"/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1EFE42-0062-4329-A145-98BBC7714897}" type="slidenum">
              <a:rPr lang="en-US"/>
              <a:pPr/>
              <a:t>106</a:t>
            </a:fld>
            <a:endParaRPr lang="en-US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2C27DE-585D-4B4D-8089-2A6682F759D8}" type="slidenum">
              <a:rPr lang="en-US"/>
              <a:pPr/>
              <a:t>107</a:t>
            </a:fld>
            <a:endParaRPr lang="en-US"/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CD30B2-10A5-4059-8997-C15A48397CA3}" type="slidenum">
              <a:rPr lang="en-US"/>
              <a:pPr/>
              <a:t>108</a:t>
            </a:fld>
            <a:endParaRPr lang="en-US"/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F2CC6B-22FC-4689-A5F8-333884F61E93}" type="slidenum">
              <a:rPr lang="en-US"/>
              <a:pPr/>
              <a:t>109</a:t>
            </a:fld>
            <a:endParaRPr lang="en-US"/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5F1795-5A0F-4D48-869A-6BF16B44CCFB}" type="slidenum">
              <a:rPr lang="en-US"/>
              <a:pPr/>
              <a:t>110</a:t>
            </a:fld>
            <a:endParaRPr lang="en-US"/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AD4BF0-0307-4F8E-B76E-387C122B77E7}" type="slidenum">
              <a:rPr lang="en-US"/>
              <a:pPr/>
              <a:t>111</a:t>
            </a:fld>
            <a:endParaRPr lang="en-US"/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3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3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F80418-FFF4-4F9C-AC24-0DBB0356C761}" type="slidenum">
              <a:rPr lang="en-US"/>
              <a:pPr/>
              <a:t>112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pitchFamily="82" charset="2"/>
        <a:buChar char="r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pitchFamily="82" charset="2"/>
        <a:buChar char="m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1.bin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2.bin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4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8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4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1.bin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8150" y="0"/>
            <a:ext cx="7772400" cy="1143000"/>
          </a:xfrm>
        </p:spPr>
        <p:txBody>
          <a:bodyPr/>
          <a:lstStyle/>
          <a:p>
            <a:r>
              <a:rPr lang="en-US" dirty="0" smtClean="0"/>
              <a:t>Transport Layer</a:t>
            </a:r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531019" y="1117600"/>
            <a:ext cx="3581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lc="http://schemas.openxmlformats.org/drawingml/2006/lockedCanvas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sz="2400" u="sng" dirty="0">
                <a:solidFill>
                  <a:srgbClr val="FF0000"/>
                </a:solidFill>
              </a:rPr>
              <a:t>Our goals:</a:t>
            </a:r>
            <a:r>
              <a:rPr lang="en-US" sz="2400" dirty="0"/>
              <a:t> </a:t>
            </a:r>
          </a:p>
          <a:p>
            <a:r>
              <a:rPr lang="en-US" sz="2400" dirty="0"/>
              <a:t>understand principles behind transport layer services:</a:t>
            </a:r>
          </a:p>
          <a:p>
            <a:pPr lvl="1"/>
            <a:r>
              <a:rPr lang="en-US" sz="2000" dirty="0"/>
              <a:t>multiplexing/</a:t>
            </a:r>
            <a:r>
              <a:rPr lang="en-US" sz="2000" dirty="0" err="1"/>
              <a:t>demultiplexing</a:t>
            </a:r>
            <a:endParaRPr lang="en-US" sz="2000" dirty="0"/>
          </a:p>
          <a:p>
            <a:pPr lvl="1"/>
            <a:r>
              <a:rPr lang="en-US" sz="2000" dirty="0"/>
              <a:t>reliable data transfer</a:t>
            </a:r>
          </a:p>
          <a:p>
            <a:pPr lvl="1"/>
            <a:r>
              <a:rPr lang="en-US" sz="2000" dirty="0"/>
              <a:t>flow control</a:t>
            </a:r>
          </a:p>
          <a:p>
            <a:pPr lvl="1"/>
            <a:r>
              <a:rPr lang="en-US" sz="2000" dirty="0"/>
              <a:t>congestion control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4345782" y="1092200"/>
            <a:ext cx="4267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lc="http://schemas.openxmlformats.org/drawingml/2006/lockedCanvas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lc="http://schemas.openxmlformats.org/drawingml/2006/lockedCanvas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lc="http://schemas.openxmlformats.org/drawingml/2006/lockedCanvas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2400"/>
          </a:p>
          <a:p>
            <a:r>
              <a:rPr lang="en-US" sz="2400"/>
              <a:t>learn about transport layer protocols in the Internet:</a:t>
            </a:r>
          </a:p>
          <a:p>
            <a:pPr lvl="1"/>
            <a:r>
              <a:rPr lang="en-US" sz="2000"/>
              <a:t>UDP: connectionless transport</a:t>
            </a:r>
          </a:p>
          <a:p>
            <a:pPr lvl="1"/>
            <a:r>
              <a:rPr lang="en-US" sz="2000"/>
              <a:t>TCP: connection-oriented transport</a:t>
            </a:r>
          </a:p>
          <a:p>
            <a:pPr lvl="1"/>
            <a:r>
              <a:rPr lang="en-US" sz="2000"/>
              <a:t>TCP congestion control</a:t>
            </a:r>
            <a:endParaRPr lang="en-US" sz="1800"/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3 outline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smtClean="0"/>
              <a:t>3.1 Transport-layer services</a:t>
            </a:r>
          </a:p>
          <a:p>
            <a:r>
              <a:rPr lang="en-US" sz="2400" smtClean="0"/>
              <a:t>3.2 Multiplexing and demultiplexing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3.3 Connectionless transport: UDP</a:t>
            </a:r>
            <a:endParaRPr lang="en-US" sz="2400" smtClean="0"/>
          </a:p>
          <a:p>
            <a:r>
              <a:rPr lang="en-US" sz="2400" smtClean="0"/>
              <a:t>3.4 Principles of reliable data transfer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 smtClean="0"/>
              <a:t>3.5 Connection-oriented transport: TCP</a:t>
            </a:r>
          </a:p>
          <a:p>
            <a:pPr lvl="1"/>
            <a:r>
              <a:rPr lang="en-US" sz="2000" smtClean="0"/>
              <a:t>segment structure</a:t>
            </a:r>
          </a:p>
          <a:p>
            <a:pPr lvl="1"/>
            <a:r>
              <a:rPr lang="en-US" sz="2000" smtClean="0"/>
              <a:t>reliable data transfer</a:t>
            </a:r>
          </a:p>
          <a:p>
            <a:pPr lvl="1"/>
            <a:r>
              <a:rPr lang="en-US" sz="2000" smtClean="0"/>
              <a:t>flow control</a:t>
            </a:r>
          </a:p>
          <a:p>
            <a:pPr lvl="1"/>
            <a:r>
              <a:rPr lang="en-US" sz="2000" smtClean="0"/>
              <a:t>connection management</a:t>
            </a:r>
          </a:p>
          <a:p>
            <a:r>
              <a:rPr lang="en-US" sz="2400" smtClean="0"/>
              <a:t>3.6 Principles of congestion control</a:t>
            </a:r>
          </a:p>
          <a:p>
            <a:r>
              <a:rPr lang="en-US" sz="2400" smtClean="0"/>
              <a:t>3.7 TCP congestion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514350"/>
            <a:ext cx="7772400" cy="895350"/>
          </a:xfrm>
        </p:spPr>
        <p:txBody>
          <a:bodyPr/>
          <a:lstStyle/>
          <a:p>
            <a:r>
              <a:rPr lang="en-US" sz="3200" smtClean="0"/>
              <a:t>TCP Connection Management (cont.)</a:t>
            </a:r>
            <a:endParaRPr lang="en-US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42925" y="1695450"/>
            <a:ext cx="3762375" cy="3457575"/>
          </a:xfrm>
        </p:spPr>
        <p:txBody>
          <a:bodyPr/>
          <a:lstStyle/>
          <a:p>
            <a:pPr>
              <a:spcBef>
                <a:spcPct val="60000"/>
              </a:spcBef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Closing a connection:</a:t>
            </a:r>
          </a:p>
          <a:p>
            <a:pPr>
              <a:spcBef>
                <a:spcPct val="60000"/>
              </a:spcBef>
              <a:buFont typeface="ZapfDingbats" pitchFamily="82" charset="2"/>
              <a:buNone/>
            </a:pPr>
            <a:endParaRPr lang="en-US" sz="2400" u="sng" smtClean="0">
              <a:solidFill>
                <a:srgbClr val="FF0000"/>
              </a:solidFill>
            </a:endParaRPr>
          </a:p>
          <a:p>
            <a:pPr>
              <a:spcBef>
                <a:spcPct val="60000"/>
              </a:spcBef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Step 1:</a:t>
            </a:r>
            <a:r>
              <a:rPr lang="en-US" sz="2400" smtClean="0"/>
              <a:t> </a:t>
            </a:r>
            <a:r>
              <a:rPr lang="en-US" sz="2000" smtClean="0">
                <a:solidFill>
                  <a:schemeClr val="accent2"/>
                </a:solidFill>
              </a:rPr>
              <a:t>client</a:t>
            </a:r>
            <a:r>
              <a:rPr lang="en-US" sz="2000" smtClean="0"/>
              <a:t> end system sends TCP packet with FIN=1 to the server</a:t>
            </a:r>
            <a:r>
              <a:rPr lang="en-US" sz="2400" u="sng" smtClean="0">
                <a:solidFill>
                  <a:srgbClr val="FF0000"/>
                </a:solidFill>
              </a:rPr>
              <a:t> </a:t>
            </a:r>
          </a:p>
          <a:p>
            <a:pPr>
              <a:spcBef>
                <a:spcPct val="60000"/>
              </a:spcBef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Step 2:</a:t>
            </a:r>
            <a:r>
              <a:rPr lang="en-US" sz="2400" smtClean="0"/>
              <a:t> </a:t>
            </a:r>
            <a:r>
              <a:rPr lang="en-US" sz="2000" smtClean="0">
                <a:solidFill>
                  <a:schemeClr val="accent2"/>
                </a:solidFill>
              </a:rPr>
              <a:t>server</a:t>
            </a:r>
            <a:r>
              <a:rPr lang="en-US" sz="2000" smtClean="0"/>
              <a:t> receives FIN, replies with ACK with ACK no incremented Closes connection, </a:t>
            </a:r>
          </a:p>
          <a:p>
            <a:pPr>
              <a:spcBef>
                <a:spcPct val="60000"/>
              </a:spcBef>
              <a:buFont typeface="ZapfDingbats" pitchFamily="82" charset="2"/>
              <a:buNone/>
            </a:pPr>
            <a:r>
              <a:rPr lang="en-US" sz="2000" smtClean="0"/>
              <a:t>The server close its side of the conenction whenever it wants (by send a pkt with FIN=1) </a:t>
            </a:r>
          </a:p>
        </p:txBody>
      </p:sp>
      <p:grpSp>
        <p:nvGrpSpPr>
          <p:cNvPr id="5126" name="Group 4"/>
          <p:cNvGrpSpPr>
            <a:grpSpLocks/>
          </p:cNvGrpSpPr>
          <p:nvPr/>
        </p:nvGrpSpPr>
        <p:grpSpPr bwMode="auto">
          <a:xfrm>
            <a:off x="4318000" y="1731963"/>
            <a:ext cx="4254500" cy="4186237"/>
            <a:chOff x="2720" y="1091"/>
            <a:chExt cx="2680" cy="2637"/>
          </a:xfrm>
        </p:grpSpPr>
        <p:sp>
          <p:nvSpPr>
            <p:cNvPr id="5127" name="Line 5"/>
            <p:cNvSpPr>
              <a:spLocks noChangeShapeType="1"/>
            </p:cNvSpPr>
            <p:nvPr/>
          </p:nvSpPr>
          <p:spPr bwMode="auto">
            <a:xfrm>
              <a:off x="3396" y="1512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122" name="Object 6"/>
            <p:cNvGraphicFramePr>
              <a:graphicFrameLocks noChangeAspect="1"/>
            </p:cNvGraphicFramePr>
            <p:nvPr/>
          </p:nvGraphicFramePr>
          <p:xfrm>
            <a:off x="3136" y="1091"/>
            <a:ext cx="306" cy="243"/>
          </p:xfrm>
          <a:graphic>
            <a:graphicData uri="http://schemas.openxmlformats.org/presentationml/2006/ole">
              <p:oleObj spid="_x0000_s5122" name="Clip" r:id="rId4" imgW="1307263" imgH="1084139" progId="">
                <p:embed/>
              </p:oleObj>
            </a:graphicData>
          </a:graphic>
        </p:graphicFrame>
        <p:sp>
          <p:nvSpPr>
            <p:cNvPr id="5128" name="Text Box 7"/>
            <p:cNvSpPr txBox="1">
              <a:spLocks noChangeArrowheads="1"/>
            </p:cNvSpPr>
            <p:nvPr/>
          </p:nvSpPr>
          <p:spPr bwMode="auto">
            <a:xfrm>
              <a:off x="3437" y="1091"/>
              <a:ext cx="4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client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5129" name="Text Box 8"/>
            <p:cNvSpPr txBox="1">
              <a:spLocks noChangeArrowheads="1"/>
            </p:cNvSpPr>
            <p:nvPr/>
          </p:nvSpPr>
          <p:spPr bwMode="auto">
            <a:xfrm rot="706751">
              <a:off x="4083" y="1538"/>
              <a:ext cx="29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pitchFamily="34" charset="0"/>
                </a:rPr>
                <a:t>FIN</a:t>
              </a:r>
              <a:endParaRPr lang="en-US" sz="1000">
                <a:latin typeface="Times New Roman" pitchFamily="18" charset="0"/>
              </a:endParaRPr>
            </a:p>
          </p:txBody>
        </p:sp>
        <p:graphicFrame>
          <p:nvGraphicFramePr>
            <p:cNvPr id="5123" name="Object 9"/>
            <p:cNvGraphicFramePr>
              <a:graphicFrameLocks noChangeAspect="1"/>
            </p:cNvGraphicFramePr>
            <p:nvPr/>
          </p:nvGraphicFramePr>
          <p:xfrm>
            <a:off x="4810" y="1097"/>
            <a:ext cx="306" cy="243"/>
          </p:xfrm>
          <a:graphic>
            <a:graphicData uri="http://schemas.openxmlformats.org/presentationml/2006/ole">
              <p:oleObj spid="_x0000_s5123" name="Clip" r:id="rId5" imgW="1307263" imgH="1084139" progId="">
                <p:embed/>
              </p:oleObj>
            </a:graphicData>
          </a:graphic>
        </p:graphicFrame>
        <p:sp>
          <p:nvSpPr>
            <p:cNvPr id="5130" name="Text Box 10"/>
            <p:cNvSpPr txBox="1">
              <a:spLocks noChangeArrowheads="1"/>
            </p:cNvSpPr>
            <p:nvPr/>
          </p:nvSpPr>
          <p:spPr bwMode="auto">
            <a:xfrm>
              <a:off x="4363" y="1103"/>
              <a:ext cx="5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server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5131" name="Line 11"/>
            <p:cNvSpPr>
              <a:spLocks noChangeShapeType="1"/>
            </p:cNvSpPr>
            <p:nvPr/>
          </p:nvSpPr>
          <p:spPr bwMode="auto">
            <a:xfrm>
              <a:off x="3402" y="2796"/>
              <a:ext cx="1596" cy="37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2" name="Line 12"/>
            <p:cNvSpPr>
              <a:spLocks noChangeShapeType="1"/>
            </p:cNvSpPr>
            <p:nvPr/>
          </p:nvSpPr>
          <p:spPr bwMode="auto">
            <a:xfrm flipH="1">
              <a:off x="3294" y="2706"/>
              <a:ext cx="0" cy="8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3" name="Line 13"/>
            <p:cNvSpPr>
              <a:spLocks noChangeShapeType="1"/>
            </p:cNvSpPr>
            <p:nvPr/>
          </p:nvSpPr>
          <p:spPr bwMode="auto">
            <a:xfrm flipH="1">
              <a:off x="4992" y="1368"/>
              <a:ext cx="0" cy="21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4" name="Line 14"/>
            <p:cNvSpPr>
              <a:spLocks noChangeShapeType="1"/>
            </p:cNvSpPr>
            <p:nvPr/>
          </p:nvSpPr>
          <p:spPr bwMode="auto">
            <a:xfrm flipH="1">
              <a:off x="3378" y="1974"/>
              <a:ext cx="1572" cy="4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5" name="Text Box 15"/>
            <p:cNvSpPr txBox="1">
              <a:spLocks noChangeArrowheads="1"/>
            </p:cNvSpPr>
            <p:nvPr/>
          </p:nvSpPr>
          <p:spPr bwMode="auto">
            <a:xfrm rot="-926867">
              <a:off x="3302" y="2034"/>
              <a:ext cx="172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Arial" pitchFamily="34" charset="0"/>
                </a:rPr>
                <a:t>ACK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5136" name="Text Box 16"/>
            <p:cNvSpPr txBox="1">
              <a:spLocks noChangeArrowheads="1"/>
            </p:cNvSpPr>
            <p:nvPr/>
          </p:nvSpPr>
          <p:spPr bwMode="auto">
            <a:xfrm rot="706751">
              <a:off x="4010" y="2799"/>
              <a:ext cx="34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pitchFamily="34" charset="0"/>
                </a:rPr>
                <a:t>ACK</a:t>
              </a:r>
            </a:p>
          </p:txBody>
        </p:sp>
        <p:sp>
          <p:nvSpPr>
            <p:cNvPr id="5137" name="Line 17"/>
            <p:cNvSpPr>
              <a:spLocks noChangeShapeType="1"/>
            </p:cNvSpPr>
            <p:nvPr/>
          </p:nvSpPr>
          <p:spPr bwMode="auto">
            <a:xfrm flipH="1">
              <a:off x="3408" y="2232"/>
              <a:ext cx="1572" cy="4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8" name="Text Box 18"/>
            <p:cNvSpPr txBox="1">
              <a:spLocks noChangeArrowheads="1"/>
            </p:cNvSpPr>
            <p:nvPr/>
          </p:nvSpPr>
          <p:spPr bwMode="auto">
            <a:xfrm rot="-926867">
              <a:off x="3332" y="2292"/>
              <a:ext cx="172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Arial" pitchFamily="34" charset="0"/>
                </a:rPr>
                <a:t>FIN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5139" name="Line 19"/>
            <p:cNvSpPr>
              <a:spLocks noChangeShapeType="1"/>
            </p:cNvSpPr>
            <p:nvPr/>
          </p:nvSpPr>
          <p:spPr bwMode="auto">
            <a:xfrm>
              <a:off x="3390" y="1464"/>
              <a:ext cx="0" cy="21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0" name="Text Box 20"/>
            <p:cNvSpPr txBox="1">
              <a:spLocks noChangeArrowheads="1"/>
            </p:cNvSpPr>
            <p:nvPr/>
          </p:nvSpPr>
          <p:spPr bwMode="auto">
            <a:xfrm>
              <a:off x="2930" y="1388"/>
              <a:ext cx="4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close</a:t>
              </a:r>
            </a:p>
          </p:txBody>
        </p:sp>
        <p:sp>
          <p:nvSpPr>
            <p:cNvPr id="5141" name="Text Box 21"/>
            <p:cNvSpPr txBox="1">
              <a:spLocks noChangeArrowheads="1"/>
            </p:cNvSpPr>
            <p:nvPr/>
          </p:nvSpPr>
          <p:spPr bwMode="auto">
            <a:xfrm>
              <a:off x="4946" y="2102"/>
              <a:ext cx="4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close</a:t>
              </a:r>
            </a:p>
          </p:txBody>
        </p:sp>
        <p:sp>
          <p:nvSpPr>
            <p:cNvPr id="5142" name="Text Box 22"/>
            <p:cNvSpPr txBox="1">
              <a:spLocks noChangeArrowheads="1"/>
            </p:cNvSpPr>
            <p:nvPr/>
          </p:nvSpPr>
          <p:spPr bwMode="auto">
            <a:xfrm>
              <a:off x="2720" y="3497"/>
              <a:ext cx="5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closed</a:t>
              </a:r>
            </a:p>
          </p:txBody>
        </p:sp>
        <p:sp>
          <p:nvSpPr>
            <p:cNvPr id="5143" name="Line 23"/>
            <p:cNvSpPr>
              <a:spLocks noChangeShapeType="1"/>
            </p:cNvSpPr>
            <p:nvPr/>
          </p:nvSpPr>
          <p:spPr bwMode="auto">
            <a:xfrm>
              <a:off x="3228" y="2694"/>
              <a:ext cx="1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4" name="Line 24"/>
            <p:cNvSpPr>
              <a:spLocks noChangeShapeType="1"/>
            </p:cNvSpPr>
            <p:nvPr/>
          </p:nvSpPr>
          <p:spPr bwMode="auto">
            <a:xfrm>
              <a:off x="3237" y="3564"/>
              <a:ext cx="1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5" name="Text Box 25"/>
            <p:cNvSpPr txBox="1">
              <a:spLocks noChangeArrowheads="1"/>
            </p:cNvSpPr>
            <p:nvPr/>
          </p:nvSpPr>
          <p:spPr bwMode="auto">
            <a:xfrm rot="-5400000">
              <a:off x="2759" y="3026"/>
              <a:ext cx="8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timed wait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514350"/>
            <a:ext cx="7772400" cy="895350"/>
          </a:xfrm>
        </p:spPr>
        <p:txBody>
          <a:bodyPr/>
          <a:lstStyle/>
          <a:p>
            <a:r>
              <a:rPr lang="en-US" sz="3200" smtClean="0"/>
              <a:t>TCP Connection Management (cont.)</a:t>
            </a:r>
            <a:endParaRPr lang="en-US" smtClean="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42925" y="1695450"/>
            <a:ext cx="3762375" cy="3457575"/>
          </a:xfrm>
        </p:spPr>
        <p:txBody>
          <a:bodyPr/>
          <a:lstStyle/>
          <a:p>
            <a:pPr>
              <a:spcBef>
                <a:spcPct val="60000"/>
              </a:spcBef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Step 3:</a:t>
            </a:r>
            <a:r>
              <a:rPr lang="en-US" sz="2400" smtClean="0"/>
              <a:t> </a:t>
            </a:r>
            <a:r>
              <a:rPr lang="en-US" sz="2000" smtClean="0">
                <a:solidFill>
                  <a:schemeClr val="accent2"/>
                </a:solidFill>
              </a:rPr>
              <a:t>client</a:t>
            </a:r>
            <a:r>
              <a:rPr lang="en-US" sz="2000" smtClean="0"/>
              <a:t> receives FIN, replies with ACK. </a:t>
            </a:r>
          </a:p>
          <a:p>
            <a:pPr lvl="1">
              <a:spcBef>
                <a:spcPct val="60000"/>
              </a:spcBef>
            </a:pPr>
            <a:r>
              <a:rPr lang="en-US" sz="2000" smtClean="0"/>
              <a:t>Enters “timed wait” - will respond with ACK to received FINs </a:t>
            </a:r>
          </a:p>
          <a:p>
            <a:pPr>
              <a:spcBef>
                <a:spcPct val="60000"/>
              </a:spcBef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Step 4:</a:t>
            </a:r>
            <a:r>
              <a:rPr lang="en-US" sz="2400" smtClean="0"/>
              <a:t> </a:t>
            </a:r>
            <a:r>
              <a:rPr lang="en-US" sz="2000" smtClean="0">
                <a:solidFill>
                  <a:schemeClr val="accent2"/>
                </a:solidFill>
              </a:rPr>
              <a:t>server</a:t>
            </a:r>
            <a:r>
              <a:rPr lang="en-US" sz="2000" smtClean="0"/>
              <a:t>, receives ACK.  Connection closed. </a:t>
            </a:r>
          </a:p>
          <a:p>
            <a:pPr>
              <a:spcBef>
                <a:spcPct val="60000"/>
              </a:spcBef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Note:</a:t>
            </a:r>
            <a:r>
              <a:rPr lang="en-US" sz="2400" smtClean="0"/>
              <a:t> </a:t>
            </a:r>
            <a:r>
              <a:rPr lang="en-US" sz="2000" smtClean="0"/>
              <a:t>with small modification, can handle simultaneous FINs.</a:t>
            </a:r>
          </a:p>
        </p:txBody>
      </p:sp>
      <p:sp>
        <p:nvSpPr>
          <p:cNvPr id="6150" name="Line 4"/>
          <p:cNvSpPr>
            <a:spLocks noChangeShapeType="1"/>
          </p:cNvSpPr>
          <p:nvPr/>
        </p:nvSpPr>
        <p:spPr bwMode="auto">
          <a:xfrm>
            <a:off x="5391150" y="2400300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4978400" y="1731963"/>
          <a:ext cx="485775" cy="385762"/>
        </p:xfrm>
        <a:graphic>
          <a:graphicData uri="http://schemas.openxmlformats.org/presentationml/2006/ole">
            <p:oleObj spid="_x0000_s6146" name="Clip" r:id="rId4" imgW="1307263" imgH="1084139" progId="">
              <p:embed/>
            </p:oleObj>
          </a:graphicData>
        </a:graphic>
      </p:graphicFrame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5456238" y="1731963"/>
            <a:ext cx="714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client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 rot="706751">
            <a:off x="6481763" y="2441575"/>
            <a:ext cx="469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pitchFamily="34" charset="0"/>
              </a:rPr>
              <a:t>FIN</a:t>
            </a:r>
            <a:endParaRPr lang="en-US" sz="1000">
              <a:latin typeface="Times New Roman" pitchFamily="18" charset="0"/>
            </a:endParaRPr>
          </a:p>
        </p:txBody>
      </p:sp>
      <p:graphicFrame>
        <p:nvGraphicFramePr>
          <p:cNvPr id="6147" name="Object 8"/>
          <p:cNvGraphicFramePr>
            <a:graphicFrameLocks noChangeAspect="1"/>
          </p:cNvGraphicFramePr>
          <p:nvPr/>
        </p:nvGraphicFramePr>
        <p:xfrm>
          <a:off x="7635875" y="1741488"/>
          <a:ext cx="485775" cy="385762"/>
        </p:xfrm>
        <a:graphic>
          <a:graphicData uri="http://schemas.openxmlformats.org/presentationml/2006/ole">
            <p:oleObj spid="_x0000_s6147" name="Clip" r:id="rId5" imgW="1307263" imgH="1084139" progId="">
              <p:embed/>
            </p:oleObj>
          </a:graphicData>
        </a:graphic>
      </p:graphicFrame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6926263" y="1751013"/>
            <a:ext cx="800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server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5400675" y="4438650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5229225" y="4295775"/>
            <a:ext cx="0" cy="134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>
            <a:off x="7924800" y="2171700"/>
            <a:ext cx="0" cy="3409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5362575" y="3133725"/>
            <a:ext cx="2495550" cy="7524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 rot="-926867">
            <a:off x="5241925" y="3228975"/>
            <a:ext cx="2732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Arial" pitchFamily="34" charset="0"/>
              </a:rPr>
              <a:t>ACK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 rot="706751">
            <a:off x="6365875" y="4443413"/>
            <a:ext cx="550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Arial" pitchFamily="34" charset="0"/>
              </a:rPr>
              <a:t>ACK</a:t>
            </a:r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H="1">
            <a:off x="5410200" y="3543300"/>
            <a:ext cx="2495550" cy="7524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 rot="-926867">
            <a:off x="5289550" y="3638550"/>
            <a:ext cx="2732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Arial" pitchFamily="34" charset="0"/>
              </a:rPr>
              <a:t>FIN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>
            <a:off x="5381625" y="2324100"/>
            <a:ext cx="0" cy="3343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4505325" y="2203450"/>
            <a:ext cx="898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closing</a:t>
            </a: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7877175" y="3327400"/>
            <a:ext cx="898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closing</a:t>
            </a: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4318000" y="5551488"/>
            <a:ext cx="855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closed</a:t>
            </a:r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>
            <a:off x="5124450" y="4276725"/>
            <a:ext cx="190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>
            <a:off x="5138738" y="5657850"/>
            <a:ext cx="190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 rot="-5400000">
            <a:off x="4379119" y="4804569"/>
            <a:ext cx="1308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timed wait</a:t>
            </a: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7880350" y="4808538"/>
            <a:ext cx="855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closed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33350"/>
            <a:ext cx="7772400" cy="1143000"/>
          </a:xfrm>
        </p:spPr>
        <p:txBody>
          <a:bodyPr/>
          <a:lstStyle/>
          <a:p>
            <a:r>
              <a:rPr lang="en-US" sz="3600" smtClean="0"/>
              <a:t>TCP Connection Management (cont)</a:t>
            </a:r>
            <a:endParaRPr lang="en-US" smtClean="0"/>
          </a:p>
        </p:txBody>
      </p:sp>
      <p:pic>
        <p:nvPicPr>
          <p:cNvPr id="100355" name="Picture 3" descr="transCli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82688"/>
            <a:ext cx="4848225" cy="260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6" name="Picture 4" descr="transServer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32225" y="3551238"/>
            <a:ext cx="4702175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474663" y="3808413"/>
            <a:ext cx="1381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/>
              <a:t>TCP client</a:t>
            </a:r>
          </a:p>
          <a:p>
            <a:pPr algn="l"/>
            <a:r>
              <a:rPr lang="en-US" sz="2000"/>
              <a:t>lifecycle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6799263" y="2722563"/>
            <a:ext cx="1489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000"/>
              <a:t>TCP server</a:t>
            </a:r>
          </a:p>
          <a:p>
            <a:pPr algn="l"/>
            <a:r>
              <a:rPr lang="en-US" sz="2000"/>
              <a:t>lifecycle</a:t>
            </a:r>
            <a:endParaRPr lang="en-US" sz="1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3 outline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smtClean="0"/>
              <a:t>3.1 Transport-layer services</a:t>
            </a:r>
          </a:p>
          <a:p>
            <a:r>
              <a:rPr lang="en-US" sz="2400" smtClean="0"/>
              <a:t>3.2 Multiplexing and demultiplexing</a:t>
            </a:r>
          </a:p>
          <a:p>
            <a:r>
              <a:rPr lang="en-US" sz="2400" smtClean="0"/>
              <a:t>3.3 Connectionless transport: UDP</a:t>
            </a:r>
          </a:p>
          <a:p>
            <a:r>
              <a:rPr lang="en-US" sz="2400" smtClean="0"/>
              <a:t>3.4 Principles of reliable data transfer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 smtClean="0"/>
              <a:t>3.5 Connection-oriented transport: TCP</a:t>
            </a:r>
            <a:endParaRPr lang="en-US" sz="2400" smtClean="0">
              <a:solidFill>
                <a:srgbClr val="FF0000"/>
              </a:solidFill>
            </a:endParaRPr>
          </a:p>
          <a:p>
            <a:pPr lvl="1"/>
            <a:r>
              <a:rPr lang="en-US" sz="2000" smtClean="0"/>
              <a:t>segment structure</a:t>
            </a:r>
          </a:p>
          <a:p>
            <a:pPr lvl="1"/>
            <a:r>
              <a:rPr lang="en-US" sz="2000" smtClean="0"/>
              <a:t>reliable data transfer</a:t>
            </a:r>
          </a:p>
          <a:p>
            <a:pPr lvl="1"/>
            <a:r>
              <a:rPr lang="en-US" sz="2000" smtClean="0"/>
              <a:t>flow control</a:t>
            </a:r>
          </a:p>
          <a:p>
            <a:pPr lvl="1"/>
            <a:r>
              <a:rPr lang="en-US" sz="2000" smtClean="0"/>
              <a:t>connection management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3.6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FF0000"/>
                </a:solidFill>
              </a:rPr>
              <a:t>Principles of congestion control</a:t>
            </a:r>
            <a:endParaRPr lang="en-US" sz="2400" smtClean="0"/>
          </a:p>
          <a:p>
            <a:r>
              <a:rPr lang="en-US" sz="2400" smtClean="0"/>
              <a:t>3.7 TCP congestion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Principles of Congestion Control</a:t>
            </a:r>
            <a:endParaRPr lang="en-US" smtClean="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762875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mtClean="0">
                <a:solidFill>
                  <a:srgbClr val="FF0000"/>
                </a:solidFill>
              </a:rPr>
              <a:t>Congestion:</a:t>
            </a: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400" smtClean="0"/>
              <a:t>informally: “too many sources sending too much data too fast for </a:t>
            </a:r>
            <a:r>
              <a:rPr lang="en-US" sz="2400" i="1" smtClean="0">
                <a:solidFill>
                  <a:schemeClr val="accent2"/>
                </a:solidFill>
              </a:rPr>
              <a:t>network</a:t>
            </a:r>
            <a:r>
              <a:rPr lang="en-US" sz="2400" smtClean="0"/>
              <a:t> to handle”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different from flow control!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manifestations: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lost packets (buffer overflow at routers)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long delays (queueing in router buffers)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On the other hand, the host should send as fast as possible (to speed up the file transfer)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a top-10 problem!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Low quality solution in wired networks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Big problems in wireless (especially cellular)</a:t>
            </a:r>
          </a:p>
          <a:p>
            <a:pPr lvl="1">
              <a:lnSpc>
                <a:spcPct val="90000"/>
              </a:lnSpc>
            </a:pPr>
            <a:endParaRPr lang="en-US" sz="2000" smtClean="0"/>
          </a:p>
          <a:p>
            <a:pPr>
              <a:lnSpc>
                <a:spcPct val="90000"/>
              </a:lnSpc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Causes/costs of congestion: scenario 1</a:t>
            </a:r>
            <a:r>
              <a:rPr lang="en-US" smtClean="0"/>
              <a:t> 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7650" y="1447800"/>
            <a:ext cx="3152775" cy="4648200"/>
          </a:xfrm>
        </p:spPr>
        <p:txBody>
          <a:bodyPr/>
          <a:lstStyle/>
          <a:p>
            <a:r>
              <a:rPr lang="en-US" sz="2400" smtClean="0"/>
              <a:t>two senders, two receivers</a:t>
            </a:r>
          </a:p>
          <a:p>
            <a:r>
              <a:rPr lang="en-US" sz="2400" smtClean="0"/>
              <a:t>one router, infinite buffers </a:t>
            </a:r>
          </a:p>
          <a:p>
            <a:r>
              <a:rPr lang="en-US" sz="2400" smtClean="0"/>
              <a:t>no retransmission</a:t>
            </a:r>
          </a:p>
          <a:p>
            <a:endParaRPr lang="en-US" sz="2400" smtClean="0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38850" y="4171950"/>
            <a:ext cx="2790825" cy="2038350"/>
          </a:xfrm>
        </p:spPr>
        <p:txBody>
          <a:bodyPr/>
          <a:lstStyle/>
          <a:p>
            <a:r>
              <a:rPr lang="en-US" sz="2400" smtClean="0"/>
              <a:t>large delays when congested</a:t>
            </a:r>
          </a:p>
          <a:p>
            <a:r>
              <a:rPr lang="en-US" sz="2400" smtClean="0"/>
              <a:t>maximum achievable throughput</a:t>
            </a:r>
          </a:p>
        </p:txBody>
      </p:sp>
      <p:pic>
        <p:nvPicPr>
          <p:cNvPr id="103429" name="Picture 6" descr="congestion_perf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4210050"/>
            <a:ext cx="5883275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430" name="Group 243"/>
          <p:cNvGrpSpPr>
            <a:grpSpLocks/>
          </p:cNvGrpSpPr>
          <p:nvPr/>
        </p:nvGrpSpPr>
        <p:grpSpPr bwMode="auto">
          <a:xfrm>
            <a:off x="3376613" y="1322388"/>
            <a:ext cx="5332412" cy="2559050"/>
            <a:chOff x="1448" y="2704"/>
            <a:chExt cx="3359" cy="1612"/>
          </a:xfrm>
        </p:grpSpPr>
        <p:sp>
          <p:nvSpPr>
            <p:cNvPr id="103431" name="Oval 7"/>
            <p:cNvSpPr>
              <a:spLocks noChangeArrowheads="1"/>
            </p:cNvSpPr>
            <p:nvPr/>
          </p:nvSpPr>
          <p:spPr bwMode="auto">
            <a:xfrm>
              <a:off x="2871" y="3774"/>
              <a:ext cx="670" cy="148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2" name="Line 8"/>
            <p:cNvSpPr>
              <a:spLocks noChangeShapeType="1"/>
            </p:cNvSpPr>
            <p:nvPr/>
          </p:nvSpPr>
          <p:spPr bwMode="auto">
            <a:xfrm>
              <a:off x="2871" y="3762"/>
              <a:ext cx="0" cy="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3" name="Line 9"/>
            <p:cNvSpPr>
              <a:spLocks noChangeShapeType="1"/>
            </p:cNvSpPr>
            <p:nvPr/>
          </p:nvSpPr>
          <p:spPr bwMode="auto">
            <a:xfrm>
              <a:off x="3541" y="3762"/>
              <a:ext cx="0" cy="92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4" name="Rectangle 10"/>
            <p:cNvSpPr>
              <a:spLocks noChangeArrowheads="1"/>
            </p:cNvSpPr>
            <p:nvPr/>
          </p:nvSpPr>
          <p:spPr bwMode="auto">
            <a:xfrm>
              <a:off x="2871" y="3762"/>
              <a:ext cx="159" cy="90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en-US" sz="2000">
                <a:solidFill>
                  <a:schemeClr val="tx2"/>
                </a:solidFill>
              </a:endParaRPr>
            </a:p>
          </p:txBody>
        </p:sp>
        <p:sp>
          <p:nvSpPr>
            <p:cNvPr id="103435" name="Rectangle 11"/>
            <p:cNvSpPr>
              <a:spLocks noChangeArrowheads="1"/>
            </p:cNvSpPr>
            <p:nvPr/>
          </p:nvSpPr>
          <p:spPr bwMode="auto">
            <a:xfrm>
              <a:off x="3338" y="3756"/>
              <a:ext cx="203" cy="90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en-US" sz="2000">
                <a:solidFill>
                  <a:schemeClr val="tx2"/>
                </a:solidFill>
              </a:endParaRPr>
            </a:p>
          </p:txBody>
        </p:sp>
        <p:sp>
          <p:nvSpPr>
            <p:cNvPr id="103436" name="Oval 12"/>
            <p:cNvSpPr>
              <a:spLocks noChangeArrowheads="1"/>
            </p:cNvSpPr>
            <p:nvPr/>
          </p:nvSpPr>
          <p:spPr bwMode="auto">
            <a:xfrm>
              <a:off x="2864" y="3656"/>
              <a:ext cx="670" cy="172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437" name="Group 13"/>
            <p:cNvGrpSpPr>
              <a:grpSpLocks/>
            </p:cNvGrpSpPr>
            <p:nvPr/>
          </p:nvGrpSpPr>
          <p:grpSpPr bwMode="auto">
            <a:xfrm>
              <a:off x="3026" y="3693"/>
              <a:ext cx="332" cy="101"/>
              <a:chOff x="2848" y="848"/>
              <a:chExt cx="140" cy="98"/>
            </a:xfrm>
          </p:grpSpPr>
          <p:sp>
            <p:nvSpPr>
              <p:cNvPr id="103664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65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66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438" name="Group 17"/>
            <p:cNvGrpSpPr>
              <a:grpSpLocks/>
            </p:cNvGrpSpPr>
            <p:nvPr/>
          </p:nvGrpSpPr>
          <p:grpSpPr bwMode="auto">
            <a:xfrm flipV="1">
              <a:off x="3026" y="3692"/>
              <a:ext cx="332" cy="100"/>
              <a:chOff x="2848" y="848"/>
              <a:chExt cx="140" cy="98"/>
            </a:xfrm>
          </p:grpSpPr>
          <p:sp>
            <p:nvSpPr>
              <p:cNvPr id="103661" name="Line 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62" name="Line 1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63" name="Line 2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439" name="Text Box 21"/>
            <p:cNvSpPr txBox="1">
              <a:spLocks noChangeArrowheads="1"/>
            </p:cNvSpPr>
            <p:nvPr/>
          </p:nvSpPr>
          <p:spPr bwMode="auto">
            <a:xfrm>
              <a:off x="3026" y="3250"/>
              <a:ext cx="897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r" eaLnBrk="1" hangingPunct="1"/>
              <a:r>
                <a:rPr lang="en-US" sz="1000">
                  <a:solidFill>
                    <a:schemeClr val="tx2"/>
                  </a:solidFill>
                  <a:latin typeface="Arial" pitchFamily="34" charset="0"/>
                </a:rPr>
                <a:t>unlimited shared output link buffers</a:t>
              </a:r>
              <a:endParaRPr lang="en-US" sz="2000">
                <a:solidFill>
                  <a:schemeClr val="tx2"/>
                </a:solidFill>
              </a:endParaRPr>
            </a:p>
          </p:txBody>
        </p:sp>
        <p:sp>
          <p:nvSpPr>
            <p:cNvPr id="103440" name="Line 22"/>
            <p:cNvSpPr>
              <a:spLocks noChangeShapeType="1"/>
            </p:cNvSpPr>
            <p:nvPr/>
          </p:nvSpPr>
          <p:spPr bwMode="auto">
            <a:xfrm flipH="1">
              <a:off x="2168" y="3544"/>
              <a:ext cx="582" cy="5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1" name="Line 23"/>
            <p:cNvSpPr>
              <a:spLocks noChangeShapeType="1"/>
            </p:cNvSpPr>
            <p:nvPr/>
          </p:nvSpPr>
          <p:spPr bwMode="auto">
            <a:xfrm flipH="1">
              <a:off x="2474" y="3544"/>
              <a:ext cx="27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442" name="Group 24"/>
            <p:cNvGrpSpPr>
              <a:grpSpLocks/>
            </p:cNvGrpSpPr>
            <p:nvPr/>
          </p:nvGrpSpPr>
          <p:grpSpPr bwMode="auto">
            <a:xfrm>
              <a:off x="1988" y="2704"/>
              <a:ext cx="617" cy="947"/>
              <a:chOff x="12464" y="10193"/>
              <a:chExt cx="1481" cy="2272"/>
            </a:xfrm>
          </p:grpSpPr>
          <p:grpSp>
            <p:nvGrpSpPr>
              <p:cNvPr id="103613" name="Group 25"/>
              <p:cNvGrpSpPr>
                <a:grpSpLocks/>
              </p:cNvGrpSpPr>
              <p:nvPr/>
            </p:nvGrpSpPr>
            <p:grpSpPr bwMode="auto">
              <a:xfrm>
                <a:off x="12464" y="11102"/>
                <a:ext cx="1481" cy="1363"/>
                <a:chOff x="5850" y="13487"/>
                <a:chExt cx="2023" cy="1840"/>
              </a:xfrm>
            </p:grpSpPr>
            <p:sp>
              <p:nvSpPr>
                <p:cNvPr id="103622" name="Freeform 26"/>
                <p:cNvSpPr>
                  <a:spLocks/>
                </p:cNvSpPr>
                <p:nvPr/>
              </p:nvSpPr>
              <p:spPr bwMode="auto">
                <a:xfrm>
                  <a:off x="5850" y="13632"/>
                  <a:ext cx="2023" cy="1695"/>
                </a:xfrm>
                <a:custGeom>
                  <a:avLst/>
                  <a:gdLst>
                    <a:gd name="T0" fmla="*/ 570 w 2023"/>
                    <a:gd name="T1" fmla="*/ 121 h 1695"/>
                    <a:gd name="T2" fmla="*/ 575 w 2023"/>
                    <a:gd name="T3" fmla="*/ 120 h 1695"/>
                    <a:gd name="T4" fmla="*/ 586 w 2023"/>
                    <a:gd name="T5" fmla="*/ 116 h 1695"/>
                    <a:gd name="T6" fmla="*/ 607 w 2023"/>
                    <a:gd name="T7" fmla="*/ 108 h 1695"/>
                    <a:gd name="T8" fmla="*/ 636 w 2023"/>
                    <a:gd name="T9" fmla="*/ 101 h 1695"/>
                    <a:gd name="T10" fmla="*/ 672 w 2023"/>
                    <a:gd name="T11" fmla="*/ 90 h 1695"/>
                    <a:gd name="T12" fmla="*/ 718 w 2023"/>
                    <a:gd name="T13" fmla="*/ 79 h 1695"/>
                    <a:gd name="T14" fmla="*/ 771 w 2023"/>
                    <a:gd name="T15" fmla="*/ 67 h 1695"/>
                    <a:gd name="T16" fmla="*/ 834 w 2023"/>
                    <a:gd name="T17" fmla="*/ 55 h 1695"/>
                    <a:gd name="T18" fmla="*/ 904 w 2023"/>
                    <a:gd name="T19" fmla="*/ 43 h 1695"/>
                    <a:gd name="T20" fmla="*/ 982 w 2023"/>
                    <a:gd name="T21" fmla="*/ 33 h 1695"/>
                    <a:gd name="T22" fmla="*/ 1071 w 2023"/>
                    <a:gd name="T23" fmla="*/ 22 h 1695"/>
                    <a:gd name="T24" fmla="*/ 1166 w 2023"/>
                    <a:gd name="T25" fmla="*/ 13 h 1695"/>
                    <a:gd name="T26" fmla="*/ 1271 w 2023"/>
                    <a:gd name="T27" fmla="*/ 7 h 1695"/>
                    <a:gd name="T28" fmla="*/ 1384 w 2023"/>
                    <a:gd name="T29" fmla="*/ 1 h 1695"/>
                    <a:gd name="T30" fmla="*/ 1506 w 2023"/>
                    <a:gd name="T31" fmla="*/ 0 h 1695"/>
                    <a:gd name="T32" fmla="*/ 1636 w 2023"/>
                    <a:gd name="T33" fmla="*/ 1 h 1695"/>
                    <a:gd name="T34" fmla="*/ 1692 w 2023"/>
                    <a:gd name="T35" fmla="*/ 233 h 1695"/>
                    <a:gd name="T36" fmla="*/ 1713 w 2023"/>
                    <a:gd name="T37" fmla="*/ 243 h 1695"/>
                    <a:gd name="T38" fmla="*/ 1758 w 2023"/>
                    <a:gd name="T39" fmla="*/ 274 h 1695"/>
                    <a:gd name="T40" fmla="*/ 1806 w 2023"/>
                    <a:gd name="T41" fmla="*/ 329 h 1695"/>
                    <a:gd name="T42" fmla="*/ 1836 w 2023"/>
                    <a:gd name="T43" fmla="*/ 409 h 1695"/>
                    <a:gd name="T44" fmla="*/ 1955 w 2023"/>
                    <a:gd name="T45" fmla="*/ 948 h 1695"/>
                    <a:gd name="T46" fmla="*/ 2003 w 2023"/>
                    <a:gd name="T47" fmla="*/ 1171 h 1695"/>
                    <a:gd name="T48" fmla="*/ 2011 w 2023"/>
                    <a:gd name="T49" fmla="*/ 1188 h 1695"/>
                    <a:gd name="T50" fmla="*/ 2022 w 2023"/>
                    <a:gd name="T51" fmla="*/ 1231 h 1695"/>
                    <a:gd name="T52" fmla="*/ 2021 w 2023"/>
                    <a:gd name="T53" fmla="*/ 1297 h 1695"/>
                    <a:gd name="T54" fmla="*/ 1992 w 2023"/>
                    <a:gd name="T55" fmla="*/ 1380 h 1695"/>
                    <a:gd name="T56" fmla="*/ 0 w 2023"/>
                    <a:gd name="T57" fmla="*/ 1328 h 1695"/>
                    <a:gd name="T58" fmla="*/ 199 w 2023"/>
                    <a:gd name="T59" fmla="*/ 1223 h 1695"/>
                    <a:gd name="T60" fmla="*/ 200 w 2023"/>
                    <a:gd name="T61" fmla="*/ 232 h 1695"/>
                    <a:gd name="T62" fmla="*/ 210 w 2023"/>
                    <a:gd name="T63" fmla="*/ 226 h 1695"/>
                    <a:gd name="T64" fmla="*/ 230 w 2023"/>
                    <a:gd name="T65" fmla="*/ 214 h 1695"/>
                    <a:gd name="T66" fmla="*/ 259 w 2023"/>
                    <a:gd name="T67" fmla="*/ 201 h 1695"/>
                    <a:gd name="T68" fmla="*/ 297 w 2023"/>
                    <a:gd name="T69" fmla="*/ 189 h 1695"/>
                    <a:gd name="T70" fmla="*/ 344 w 2023"/>
                    <a:gd name="T71" fmla="*/ 183 h 1695"/>
                    <a:gd name="T72" fmla="*/ 399 w 2023"/>
                    <a:gd name="T73" fmla="*/ 181 h 1695"/>
                    <a:gd name="T74" fmla="*/ 464 w 2023"/>
                    <a:gd name="T75" fmla="*/ 191 h 1695"/>
                    <a:gd name="T76" fmla="*/ 548 w 2023"/>
                    <a:gd name="T77" fmla="*/ 225 h 1695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023"/>
                    <a:gd name="T118" fmla="*/ 0 h 1695"/>
                    <a:gd name="T119" fmla="*/ 2023 w 2023"/>
                    <a:gd name="T120" fmla="*/ 1695 h 1695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023" h="1695">
                      <a:moveTo>
                        <a:pt x="548" y="225"/>
                      </a:moveTo>
                      <a:lnTo>
                        <a:pt x="570" y="121"/>
                      </a:lnTo>
                      <a:lnTo>
                        <a:pt x="571" y="121"/>
                      </a:lnTo>
                      <a:lnTo>
                        <a:pt x="575" y="120"/>
                      </a:lnTo>
                      <a:lnTo>
                        <a:pt x="580" y="118"/>
                      </a:lnTo>
                      <a:lnTo>
                        <a:pt x="586" y="116"/>
                      </a:lnTo>
                      <a:lnTo>
                        <a:pt x="596" y="112"/>
                      </a:lnTo>
                      <a:lnTo>
                        <a:pt x="607" y="108"/>
                      </a:lnTo>
                      <a:lnTo>
                        <a:pt x="620" y="105"/>
                      </a:lnTo>
                      <a:lnTo>
                        <a:pt x="636" y="101"/>
                      </a:lnTo>
                      <a:lnTo>
                        <a:pt x="653" y="95"/>
                      </a:lnTo>
                      <a:lnTo>
                        <a:pt x="672" y="90"/>
                      </a:lnTo>
                      <a:lnTo>
                        <a:pt x="694" y="84"/>
                      </a:lnTo>
                      <a:lnTo>
                        <a:pt x="718" y="79"/>
                      </a:lnTo>
                      <a:lnTo>
                        <a:pt x="743" y="74"/>
                      </a:lnTo>
                      <a:lnTo>
                        <a:pt x="771" y="67"/>
                      </a:lnTo>
                      <a:lnTo>
                        <a:pt x="802" y="61"/>
                      </a:lnTo>
                      <a:lnTo>
                        <a:pt x="834" y="55"/>
                      </a:lnTo>
                      <a:lnTo>
                        <a:pt x="867" y="49"/>
                      </a:lnTo>
                      <a:lnTo>
                        <a:pt x="904" y="43"/>
                      </a:lnTo>
                      <a:lnTo>
                        <a:pt x="943" y="38"/>
                      </a:lnTo>
                      <a:lnTo>
                        <a:pt x="982" y="33"/>
                      </a:lnTo>
                      <a:lnTo>
                        <a:pt x="1025" y="27"/>
                      </a:lnTo>
                      <a:lnTo>
                        <a:pt x="1071" y="22"/>
                      </a:lnTo>
                      <a:lnTo>
                        <a:pt x="1117" y="17"/>
                      </a:lnTo>
                      <a:lnTo>
                        <a:pt x="1166" y="13"/>
                      </a:lnTo>
                      <a:lnTo>
                        <a:pt x="1218" y="10"/>
                      </a:lnTo>
                      <a:lnTo>
                        <a:pt x="1271" y="7"/>
                      </a:lnTo>
                      <a:lnTo>
                        <a:pt x="1327" y="3"/>
                      </a:lnTo>
                      <a:lnTo>
                        <a:pt x="1384" y="1"/>
                      </a:lnTo>
                      <a:lnTo>
                        <a:pt x="1444" y="0"/>
                      </a:lnTo>
                      <a:lnTo>
                        <a:pt x="1506" y="0"/>
                      </a:lnTo>
                      <a:lnTo>
                        <a:pt x="1570" y="0"/>
                      </a:lnTo>
                      <a:lnTo>
                        <a:pt x="1636" y="1"/>
                      </a:lnTo>
                      <a:lnTo>
                        <a:pt x="1709" y="41"/>
                      </a:lnTo>
                      <a:lnTo>
                        <a:pt x="1692" y="233"/>
                      </a:lnTo>
                      <a:lnTo>
                        <a:pt x="1698" y="235"/>
                      </a:lnTo>
                      <a:lnTo>
                        <a:pt x="1713" y="243"/>
                      </a:lnTo>
                      <a:lnTo>
                        <a:pt x="1733" y="256"/>
                      </a:lnTo>
                      <a:lnTo>
                        <a:pt x="1758" y="274"/>
                      </a:lnTo>
                      <a:lnTo>
                        <a:pt x="1784" y="299"/>
                      </a:lnTo>
                      <a:lnTo>
                        <a:pt x="1806" y="329"/>
                      </a:lnTo>
                      <a:lnTo>
                        <a:pt x="1825" y="366"/>
                      </a:lnTo>
                      <a:lnTo>
                        <a:pt x="1836" y="409"/>
                      </a:lnTo>
                      <a:lnTo>
                        <a:pt x="1999" y="557"/>
                      </a:lnTo>
                      <a:lnTo>
                        <a:pt x="1955" y="948"/>
                      </a:lnTo>
                      <a:lnTo>
                        <a:pt x="1692" y="1080"/>
                      </a:lnTo>
                      <a:lnTo>
                        <a:pt x="2003" y="1171"/>
                      </a:lnTo>
                      <a:lnTo>
                        <a:pt x="2006" y="1176"/>
                      </a:lnTo>
                      <a:lnTo>
                        <a:pt x="2011" y="1188"/>
                      </a:lnTo>
                      <a:lnTo>
                        <a:pt x="2016" y="1206"/>
                      </a:lnTo>
                      <a:lnTo>
                        <a:pt x="2022" y="1231"/>
                      </a:lnTo>
                      <a:lnTo>
                        <a:pt x="2023" y="1261"/>
                      </a:lnTo>
                      <a:lnTo>
                        <a:pt x="2021" y="1297"/>
                      </a:lnTo>
                      <a:lnTo>
                        <a:pt x="2010" y="1337"/>
                      </a:lnTo>
                      <a:lnTo>
                        <a:pt x="1992" y="1380"/>
                      </a:lnTo>
                      <a:lnTo>
                        <a:pt x="1171" y="1695"/>
                      </a:lnTo>
                      <a:lnTo>
                        <a:pt x="0" y="1328"/>
                      </a:lnTo>
                      <a:lnTo>
                        <a:pt x="20" y="1285"/>
                      </a:lnTo>
                      <a:lnTo>
                        <a:pt x="199" y="1223"/>
                      </a:lnTo>
                      <a:lnTo>
                        <a:pt x="199" y="233"/>
                      </a:lnTo>
                      <a:lnTo>
                        <a:pt x="200" y="232"/>
                      </a:lnTo>
                      <a:lnTo>
                        <a:pt x="204" y="229"/>
                      </a:lnTo>
                      <a:lnTo>
                        <a:pt x="210" y="226"/>
                      </a:lnTo>
                      <a:lnTo>
                        <a:pt x="218" y="220"/>
                      </a:lnTo>
                      <a:lnTo>
                        <a:pt x="230" y="214"/>
                      </a:lnTo>
                      <a:lnTo>
                        <a:pt x="243" y="207"/>
                      </a:lnTo>
                      <a:lnTo>
                        <a:pt x="259" y="201"/>
                      </a:lnTo>
                      <a:lnTo>
                        <a:pt x="277" y="194"/>
                      </a:lnTo>
                      <a:lnTo>
                        <a:pt x="297" y="189"/>
                      </a:lnTo>
                      <a:lnTo>
                        <a:pt x="320" y="185"/>
                      </a:lnTo>
                      <a:lnTo>
                        <a:pt x="344" y="183"/>
                      </a:lnTo>
                      <a:lnTo>
                        <a:pt x="370" y="180"/>
                      </a:lnTo>
                      <a:lnTo>
                        <a:pt x="399" y="181"/>
                      </a:lnTo>
                      <a:lnTo>
                        <a:pt x="430" y="185"/>
                      </a:lnTo>
                      <a:lnTo>
                        <a:pt x="464" y="191"/>
                      </a:lnTo>
                      <a:lnTo>
                        <a:pt x="498" y="201"/>
                      </a:lnTo>
                      <a:lnTo>
                        <a:pt x="548" y="225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23" name="Freeform 27"/>
                <p:cNvSpPr>
                  <a:spLocks/>
                </p:cNvSpPr>
                <p:nvPr/>
              </p:nvSpPr>
              <p:spPr bwMode="auto">
                <a:xfrm>
                  <a:off x="6551" y="13597"/>
                  <a:ext cx="650" cy="735"/>
                </a:xfrm>
                <a:custGeom>
                  <a:avLst/>
                  <a:gdLst>
                    <a:gd name="T0" fmla="*/ 645 w 650"/>
                    <a:gd name="T1" fmla="*/ 27 h 735"/>
                    <a:gd name="T2" fmla="*/ 642 w 650"/>
                    <a:gd name="T3" fmla="*/ 26 h 735"/>
                    <a:gd name="T4" fmla="*/ 631 w 650"/>
                    <a:gd name="T5" fmla="*/ 23 h 735"/>
                    <a:gd name="T6" fmla="*/ 615 w 650"/>
                    <a:gd name="T7" fmla="*/ 19 h 735"/>
                    <a:gd name="T8" fmla="*/ 592 w 650"/>
                    <a:gd name="T9" fmla="*/ 15 h 735"/>
                    <a:gd name="T10" fmla="*/ 565 w 650"/>
                    <a:gd name="T11" fmla="*/ 10 h 735"/>
                    <a:gd name="T12" fmla="*/ 533 w 650"/>
                    <a:gd name="T13" fmla="*/ 6 h 735"/>
                    <a:gd name="T14" fmla="*/ 496 w 650"/>
                    <a:gd name="T15" fmla="*/ 3 h 735"/>
                    <a:gd name="T16" fmla="*/ 456 w 650"/>
                    <a:gd name="T17" fmla="*/ 1 h 735"/>
                    <a:gd name="T18" fmla="*/ 411 w 650"/>
                    <a:gd name="T19" fmla="*/ 0 h 735"/>
                    <a:gd name="T20" fmla="*/ 364 w 650"/>
                    <a:gd name="T21" fmla="*/ 2 h 735"/>
                    <a:gd name="T22" fmla="*/ 315 w 650"/>
                    <a:gd name="T23" fmla="*/ 6 h 735"/>
                    <a:gd name="T24" fmla="*/ 262 w 650"/>
                    <a:gd name="T25" fmla="*/ 15 h 735"/>
                    <a:gd name="T26" fmla="*/ 209 w 650"/>
                    <a:gd name="T27" fmla="*/ 26 h 735"/>
                    <a:gd name="T28" fmla="*/ 154 w 650"/>
                    <a:gd name="T29" fmla="*/ 42 h 735"/>
                    <a:gd name="T30" fmla="*/ 98 w 650"/>
                    <a:gd name="T31" fmla="*/ 61 h 735"/>
                    <a:gd name="T32" fmla="*/ 42 w 650"/>
                    <a:gd name="T33" fmla="*/ 87 h 735"/>
                    <a:gd name="T34" fmla="*/ 38 w 650"/>
                    <a:gd name="T35" fmla="*/ 101 h 735"/>
                    <a:gd name="T36" fmla="*/ 28 w 650"/>
                    <a:gd name="T37" fmla="*/ 141 h 735"/>
                    <a:gd name="T38" fmla="*/ 17 w 650"/>
                    <a:gd name="T39" fmla="*/ 203 h 735"/>
                    <a:gd name="T40" fmla="*/ 6 w 650"/>
                    <a:gd name="T41" fmla="*/ 283 h 735"/>
                    <a:gd name="T42" fmla="*/ 0 w 650"/>
                    <a:gd name="T43" fmla="*/ 378 h 735"/>
                    <a:gd name="T44" fmla="*/ 5 w 650"/>
                    <a:gd name="T45" fmla="*/ 484 h 735"/>
                    <a:gd name="T46" fmla="*/ 21 w 650"/>
                    <a:gd name="T47" fmla="*/ 599 h 735"/>
                    <a:gd name="T48" fmla="*/ 54 w 650"/>
                    <a:gd name="T49" fmla="*/ 716 h 735"/>
                    <a:gd name="T50" fmla="*/ 58 w 650"/>
                    <a:gd name="T51" fmla="*/ 716 h 735"/>
                    <a:gd name="T52" fmla="*/ 66 w 650"/>
                    <a:gd name="T53" fmla="*/ 715 h 735"/>
                    <a:gd name="T54" fmla="*/ 80 w 650"/>
                    <a:gd name="T55" fmla="*/ 713 h 735"/>
                    <a:gd name="T56" fmla="*/ 99 w 650"/>
                    <a:gd name="T57" fmla="*/ 712 h 735"/>
                    <a:gd name="T58" fmla="*/ 124 w 650"/>
                    <a:gd name="T59" fmla="*/ 710 h 735"/>
                    <a:gd name="T60" fmla="*/ 153 w 650"/>
                    <a:gd name="T61" fmla="*/ 708 h 735"/>
                    <a:gd name="T62" fmla="*/ 188 w 650"/>
                    <a:gd name="T63" fmla="*/ 707 h 735"/>
                    <a:gd name="T64" fmla="*/ 225 w 650"/>
                    <a:gd name="T65" fmla="*/ 706 h 735"/>
                    <a:gd name="T66" fmla="*/ 267 w 650"/>
                    <a:gd name="T67" fmla="*/ 705 h 735"/>
                    <a:gd name="T68" fmla="*/ 313 w 650"/>
                    <a:gd name="T69" fmla="*/ 706 h 735"/>
                    <a:gd name="T70" fmla="*/ 362 w 650"/>
                    <a:gd name="T71" fmla="*/ 707 h 735"/>
                    <a:gd name="T72" fmla="*/ 415 w 650"/>
                    <a:gd name="T73" fmla="*/ 709 h 735"/>
                    <a:gd name="T74" fmla="*/ 470 w 650"/>
                    <a:gd name="T75" fmla="*/ 713 h 735"/>
                    <a:gd name="T76" fmla="*/ 528 w 650"/>
                    <a:gd name="T77" fmla="*/ 719 h 735"/>
                    <a:gd name="T78" fmla="*/ 588 w 650"/>
                    <a:gd name="T79" fmla="*/ 726 h 735"/>
                    <a:gd name="T80" fmla="*/ 650 w 650"/>
                    <a:gd name="T81" fmla="*/ 735 h 735"/>
                    <a:gd name="T82" fmla="*/ 647 w 650"/>
                    <a:gd name="T83" fmla="*/ 713 h 735"/>
                    <a:gd name="T84" fmla="*/ 641 w 650"/>
                    <a:gd name="T85" fmla="*/ 655 h 735"/>
                    <a:gd name="T86" fmla="*/ 631 w 650"/>
                    <a:gd name="T87" fmla="*/ 568 h 735"/>
                    <a:gd name="T88" fmla="*/ 623 w 650"/>
                    <a:gd name="T89" fmla="*/ 462 h 735"/>
                    <a:gd name="T90" fmla="*/ 618 w 650"/>
                    <a:gd name="T91" fmla="*/ 345 h 735"/>
                    <a:gd name="T92" fmla="*/ 618 w 650"/>
                    <a:gd name="T93" fmla="*/ 229 h 735"/>
                    <a:gd name="T94" fmla="*/ 627 w 650"/>
                    <a:gd name="T95" fmla="*/ 119 h 735"/>
                    <a:gd name="T96" fmla="*/ 645 w 650"/>
                    <a:gd name="T97" fmla="*/ 27 h 73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650"/>
                    <a:gd name="T148" fmla="*/ 0 h 735"/>
                    <a:gd name="T149" fmla="*/ 650 w 650"/>
                    <a:gd name="T150" fmla="*/ 735 h 73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650" h="735">
                      <a:moveTo>
                        <a:pt x="645" y="27"/>
                      </a:moveTo>
                      <a:lnTo>
                        <a:pt x="642" y="26"/>
                      </a:lnTo>
                      <a:lnTo>
                        <a:pt x="631" y="23"/>
                      </a:lnTo>
                      <a:lnTo>
                        <a:pt x="615" y="19"/>
                      </a:lnTo>
                      <a:lnTo>
                        <a:pt x="592" y="15"/>
                      </a:lnTo>
                      <a:lnTo>
                        <a:pt x="565" y="10"/>
                      </a:lnTo>
                      <a:lnTo>
                        <a:pt x="533" y="6"/>
                      </a:lnTo>
                      <a:lnTo>
                        <a:pt x="496" y="3"/>
                      </a:lnTo>
                      <a:lnTo>
                        <a:pt x="456" y="1"/>
                      </a:lnTo>
                      <a:lnTo>
                        <a:pt x="411" y="0"/>
                      </a:lnTo>
                      <a:lnTo>
                        <a:pt x="364" y="2"/>
                      </a:lnTo>
                      <a:lnTo>
                        <a:pt x="315" y="6"/>
                      </a:lnTo>
                      <a:lnTo>
                        <a:pt x="262" y="15"/>
                      </a:lnTo>
                      <a:lnTo>
                        <a:pt x="209" y="26"/>
                      </a:lnTo>
                      <a:lnTo>
                        <a:pt x="154" y="42"/>
                      </a:lnTo>
                      <a:lnTo>
                        <a:pt x="98" y="61"/>
                      </a:lnTo>
                      <a:lnTo>
                        <a:pt x="42" y="87"/>
                      </a:lnTo>
                      <a:lnTo>
                        <a:pt x="38" y="101"/>
                      </a:lnTo>
                      <a:lnTo>
                        <a:pt x="28" y="141"/>
                      </a:lnTo>
                      <a:lnTo>
                        <a:pt x="17" y="203"/>
                      </a:lnTo>
                      <a:lnTo>
                        <a:pt x="6" y="283"/>
                      </a:lnTo>
                      <a:lnTo>
                        <a:pt x="0" y="378"/>
                      </a:lnTo>
                      <a:lnTo>
                        <a:pt x="5" y="484"/>
                      </a:lnTo>
                      <a:lnTo>
                        <a:pt x="21" y="599"/>
                      </a:lnTo>
                      <a:lnTo>
                        <a:pt x="54" y="716"/>
                      </a:lnTo>
                      <a:lnTo>
                        <a:pt x="58" y="716"/>
                      </a:lnTo>
                      <a:lnTo>
                        <a:pt x="66" y="715"/>
                      </a:lnTo>
                      <a:lnTo>
                        <a:pt x="80" y="713"/>
                      </a:lnTo>
                      <a:lnTo>
                        <a:pt x="99" y="712"/>
                      </a:lnTo>
                      <a:lnTo>
                        <a:pt x="124" y="710"/>
                      </a:lnTo>
                      <a:lnTo>
                        <a:pt x="153" y="708"/>
                      </a:lnTo>
                      <a:lnTo>
                        <a:pt x="188" y="707"/>
                      </a:lnTo>
                      <a:lnTo>
                        <a:pt x="225" y="706"/>
                      </a:lnTo>
                      <a:lnTo>
                        <a:pt x="267" y="705"/>
                      </a:lnTo>
                      <a:lnTo>
                        <a:pt x="313" y="706"/>
                      </a:lnTo>
                      <a:lnTo>
                        <a:pt x="362" y="707"/>
                      </a:lnTo>
                      <a:lnTo>
                        <a:pt x="415" y="709"/>
                      </a:lnTo>
                      <a:lnTo>
                        <a:pt x="470" y="713"/>
                      </a:lnTo>
                      <a:lnTo>
                        <a:pt x="528" y="719"/>
                      </a:lnTo>
                      <a:lnTo>
                        <a:pt x="588" y="726"/>
                      </a:lnTo>
                      <a:lnTo>
                        <a:pt x="650" y="735"/>
                      </a:lnTo>
                      <a:lnTo>
                        <a:pt x="647" y="713"/>
                      </a:lnTo>
                      <a:lnTo>
                        <a:pt x="641" y="655"/>
                      </a:lnTo>
                      <a:lnTo>
                        <a:pt x="631" y="568"/>
                      </a:lnTo>
                      <a:lnTo>
                        <a:pt x="623" y="462"/>
                      </a:lnTo>
                      <a:lnTo>
                        <a:pt x="618" y="345"/>
                      </a:lnTo>
                      <a:lnTo>
                        <a:pt x="618" y="229"/>
                      </a:lnTo>
                      <a:lnTo>
                        <a:pt x="627" y="119"/>
                      </a:lnTo>
                      <a:lnTo>
                        <a:pt x="645" y="27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24" name="Freeform 28"/>
                <p:cNvSpPr>
                  <a:spLocks/>
                </p:cNvSpPr>
                <p:nvPr/>
              </p:nvSpPr>
              <p:spPr bwMode="auto">
                <a:xfrm>
                  <a:off x="6623" y="13797"/>
                  <a:ext cx="1071" cy="731"/>
                </a:xfrm>
                <a:custGeom>
                  <a:avLst/>
                  <a:gdLst>
                    <a:gd name="T0" fmla="*/ 6 w 1071"/>
                    <a:gd name="T1" fmla="*/ 552 h 731"/>
                    <a:gd name="T2" fmla="*/ 0 w 1071"/>
                    <a:gd name="T3" fmla="*/ 642 h 731"/>
                    <a:gd name="T4" fmla="*/ 698 w 1071"/>
                    <a:gd name="T5" fmla="*/ 731 h 731"/>
                    <a:gd name="T6" fmla="*/ 703 w 1071"/>
                    <a:gd name="T7" fmla="*/ 729 h 731"/>
                    <a:gd name="T8" fmla="*/ 717 w 1071"/>
                    <a:gd name="T9" fmla="*/ 722 h 731"/>
                    <a:gd name="T10" fmla="*/ 740 w 1071"/>
                    <a:gd name="T11" fmla="*/ 710 h 731"/>
                    <a:gd name="T12" fmla="*/ 768 w 1071"/>
                    <a:gd name="T13" fmla="*/ 694 h 731"/>
                    <a:gd name="T14" fmla="*/ 801 w 1071"/>
                    <a:gd name="T15" fmla="*/ 672 h 731"/>
                    <a:gd name="T16" fmla="*/ 838 w 1071"/>
                    <a:gd name="T17" fmla="*/ 645 h 731"/>
                    <a:gd name="T18" fmla="*/ 876 w 1071"/>
                    <a:gd name="T19" fmla="*/ 614 h 731"/>
                    <a:gd name="T20" fmla="*/ 915 w 1071"/>
                    <a:gd name="T21" fmla="*/ 577 h 731"/>
                    <a:gd name="T22" fmla="*/ 953 w 1071"/>
                    <a:gd name="T23" fmla="*/ 536 h 731"/>
                    <a:gd name="T24" fmla="*/ 988 w 1071"/>
                    <a:gd name="T25" fmla="*/ 491 h 731"/>
                    <a:gd name="T26" fmla="*/ 1018 w 1071"/>
                    <a:gd name="T27" fmla="*/ 439 h 731"/>
                    <a:gd name="T28" fmla="*/ 1043 w 1071"/>
                    <a:gd name="T29" fmla="*/ 383 h 731"/>
                    <a:gd name="T30" fmla="*/ 1061 w 1071"/>
                    <a:gd name="T31" fmla="*/ 322 h 731"/>
                    <a:gd name="T32" fmla="*/ 1071 w 1071"/>
                    <a:gd name="T33" fmla="*/ 255 h 731"/>
                    <a:gd name="T34" fmla="*/ 1070 w 1071"/>
                    <a:gd name="T35" fmla="*/ 185 h 731"/>
                    <a:gd name="T36" fmla="*/ 1057 w 1071"/>
                    <a:gd name="T37" fmla="*/ 108 h 731"/>
                    <a:gd name="T38" fmla="*/ 1055 w 1071"/>
                    <a:gd name="T39" fmla="*/ 104 h 731"/>
                    <a:gd name="T40" fmla="*/ 1049 w 1071"/>
                    <a:gd name="T41" fmla="*/ 92 h 731"/>
                    <a:gd name="T42" fmla="*/ 1037 w 1071"/>
                    <a:gd name="T43" fmla="*/ 76 h 731"/>
                    <a:gd name="T44" fmla="*/ 1022 w 1071"/>
                    <a:gd name="T45" fmla="*/ 57 h 731"/>
                    <a:gd name="T46" fmla="*/ 1002 w 1071"/>
                    <a:gd name="T47" fmla="*/ 37 h 731"/>
                    <a:gd name="T48" fmla="*/ 979 w 1071"/>
                    <a:gd name="T49" fmla="*/ 20 h 731"/>
                    <a:gd name="T50" fmla="*/ 951 w 1071"/>
                    <a:gd name="T51" fmla="*/ 7 h 731"/>
                    <a:gd name="T52" fmla="*/ 919 w 1071"/>
                    <a:gd name="T53" fmla="*/ 0 h 731"/>
                    <a:gd name="T54" fmla="*/ 924 w 1071"/>
                    <a:gd name="T55" fmla="*/ 12 h 731"/>
                    <a:gd name="T56" fmla="*/ 934 w 1071"/>
                    <a:gd name="T57" fmla="*/ 44 h 731"/>
                    <a:gd name="T58" fmla="*/ 947 w 1071"/>
                    <a:gd name="T59" fmla="*/ 94 h 731"/>
                    <a:gd name="T60" fmla="*/ 958 w 1071"/>
                    <a:gd name="T61" fmla="*/ 159 h 731"/>
                    <a:gd name="T62" fmla="*/ 961 w 1071"/>
                    <a:gd name="T63" fmla="*/ 238 h 731"/>
                    <a:gd name="T64" fmla="*/ 953 w 1071"/>
                    <a:gd name="T65" fmla="*/ 324 h 731"/>
                    <a:gd name="T66" fmla="*/ 928 w 1071"/>
                    <a:gd name="T67" fmla="*/ 418 h 731"/>
                    <a:gd name="T68" fmla="*/ 884 w 1071"/>
                    <a:gd name="T69" fmla="*/ 516 h 731"/>
                    <a:gd name="T70" fmla="*/ 883 w 1071"/>
                    <a:gd name="T71" fmla="*/ 518 h 731"/>
                    <a:gd name="T72" fmla="*/ 879 w 1071"/>
                    <a:gd name="T73" fmla="*/ 521 h 731"/>
                    <a:gd name="T74" fmla="*/ 872 w 1071"/>
                    <a:gd name="T75" fmla="*/ 526 h 731"/>
                    <a:gd name="T76" fmla="*/ 862 w 1071"/>
                    <a:gd name="T77" fmla="*/ 534 h 731"/>
                    <a:gd name="T78" fmla="*/ 851 w 1071"/>
                    <a:gd name="T79" fmla="*/ 541 h 731"/>
                    <a:gd name="T80" fmla="*/ 837 w 1071"/>
                    <a:gd name="T81" fmla="*/ 550 h 731"/>
                    <a:gd name="T82" fmla="*/ 819 w 1071"/>
                    <a:gd name="T83" fmla="*/ 559 h 731"/>
                    <a:gd name="T84" fmla="*/ 800 w 1071"/>
                    <a:gd name="T85" fmla="*/ 567 h 731"/>
                    <a:gd name="T86" fmla="*/ 778 w 1071"/>
                    <a:gd name="T87" fmla="*/ 575 h 731"/>
                    <a:gd name="T88" fmla="*/ 754 w 1071"/>
                    <a:gd name="T89" fmla="*/ 582 h 731"/>
                    <a:gd name="T90" fmla="*/ 727 w 1071"/>
                    <a:gd name="T91" fmla="*/ 588 h 731"/>
                    <a:gd name="T92" fmla="*/ 697 w 1071"/>
                    <a:gd name="T93" fmla="*/ 592 h 731"/>
                    <a:gd name="T94" fmla="*/ 666 w 1071"/>
                    <a:gd name="T95" fmla="*/ 593 h 731"/>
                    <a:gd name="T96" fmla="*/ 631 w 1071"/>
                    <a:gd name="T97" fmla="*/ 592 h 731"/>
                    <a:gd name="T98" fmla="*/ 593 w 1071"/>
                    <a:gd name="T99" fmla="*/ 589 h 731"/>
                    <a:gd name="T100" fmla="*/ 555 w 1071"/>
                    <a:gd name="T101" fmla="*/ 581 h 731"/>
                    <a:gd name="T102" fmla="*/ 555 w 1071"/>
                    <a:gd name="T103" fmla="*/ 677 h 731"/>
                    <a:gd name="T104" fmla="*/ 24 w 1071"/>
                    <a:gd name="T105" fmla="*/ 623 h 731"/>
                    <a:gd name="T106" fmla="*/ 6 w 1071"/>
                    <a:gd name="T107" fmla="*/ 552 h 73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071"/>
                    <a:gd name="T163" fmla="*/ 0 h 731"/>
                    <a:gd name="T164" fmla="*/ 1071 w 1071"/>
                    <a:gd name="T165" fmla="*/ 731 h 731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071" h="731">
                      <a:moveTo>
                        <a:pt x="6" y="552"/>
                      </a:moveTo>
                      <a:lnTo>
                        <a:pt x="0" y="642"/>
                      </a:lnTo>
                      <a:lnTo>
                        <a:pt x="698" y="731"/>
                      </a:lnTo>
                      <a:lnTo>
                        <a:pt x="703" y="729"/>
                      </a:lnTo>
                      <a:lnTo>
                        <a:pt x="717" y="722"/>
                      </a:lnTo>
                      <a:lnTo>
                        <a:pt x="740" y="710"/>
                      </a:lnTo>
                      <a:lnTo>
                        <a:pt x="768" y="694"/>
                      </a:lnTo>
                      <a:lnTo>
                        <a:pt x="801" y="672"/>
                      </a:lnTo>
                      <a:lnTo>
                        <a:pt x="838" y="645"/>
                      </a:lnTo>
                      <a:lnTo>
                        <a:pt x="876" y="614"/>
                      </a:lnTo>
                      <a:lnTo>
                        <a:pt x="915" y="577"/>
                      </a:lnTo>
                      <a:lnTo>
                        <a:pt x="953" y="536"/>
                      </a:lnTo>
                      <a:lnTo>
                        <a:pt x="988" y="491"/>
                      </a:lnTo>
                      <a:lnTo>
                        <a:pt x="1018" y="439"/>
                      </a:lnTo>
                      <a:lnTo>
                        <a:pt x="1043" y="383"/>
                      </a:lnTo>
                      <a:lnTo>
                        <a:pt x="1061" y="322"/>
                      </a:lnTo>
                      <a:lnTo>
                        <a:pt x="1071" y="255"/>
                      </a:lnTo>
                      <a:lnTo>
                        <a:pt x="1070" y="185"/>
                      </a:lnTo>
                      <a:lnTo>
                        <a:pt x="1057" y="108"/>
                      </a:lnTo>
                      <a:lnTo>
                        <a:pt x="1055" y="104"/>
                      </a:lnTo>
                      <a:lnTo>
                        <a:pt x="1049" y="92"/>
                      </a:lnTo>
                      <a:lnTo>
                        <a:pt x="1037" y="76"/>
                      </a:lnTo>
                      <a:lnTo>
                        <a:pt x="1022" y="57"/>
                      </a:lnTo>
                      <a:lnTo>
                        <a:pt x="1002" y="37"/>
                      </a:lnTo>
                      <a:lnTo>
                        <a:pt x="979" y="20"/>
                      </a:lnTo>
                      <a:lnTo>
                        <a:pt x="951" y="7"/>
                      </a:lnTo>
                      <a:lnTo>
                        <a:pt x="919" y="0"/>
                      </a:lnTo>
                      <a:lnTo>
                        <a:pt x="924" y="12"/>
                      </a:lnTo>
                      <a:lnTo>
                        <a:pt x="934" y="44"/>
                      </a:lnTo>
                      <a:lnTo>
                        <a:pt x="947" y="94"/>
                      </a:lnTo>
                      <a:lnTo>
                        <a:pt x="958" y="159"/>
                      </a:lnTo>
                      <a:lnTo>
                        <a:pt x="961" y="238"/>
                      </a:lnTo>
                      <a:lnTo>
                        <a:pt x="953" y="324"/>
                      </a:lnTo>
                      <a:lnTo>
                        <a:pt x="928" y="418"/>
                      </a:lnTo>
                      <a:lnTo>
                        <a:pt x="884" y="516"/>
                      </a:lnTo>
                      <a:lnTo>
                        <a:pt x="883" y="518"/>
                      </a:lnTo>
                      <a:lnTo>
                        <a:pt x="879" y="521"/>
                      </a:lnTo>
                      <a:lnTo>
                        <a:pt x="872" y="526"/>
                      </a:lnTo>
                      <a:lnTo>
                        <a:pt x="862" y="534"/>
                      </a:lnTo>
                      <a:lnTo>
                        <a:pt x="851" y="541"/>
                      </a:lnTo>
                      <a:lnTo>
                        <a:pt x="837" y="550"/>
                      </a:lnTo>
                      <a:lnTo>
                        <a:pt x="819" y="559"/>
                      </a:lnTo>
                      <a:lnTo>
                        <a:pt x="800" y="567"/>
                      </a:lnTo>
                      <a:lnTo>
                        <a:pt x="778" y="575"/>
                      </a:lnTo>
                      <a:lnTo>
                        <a:pt x="754" y="582"/>
                      </a:lnTo>
                      <a:lnTo>
                        <a:pt x="727" y="588"/>
                      </a:lnTo>
                      <a:lnTo>
                        <a:pt x="697" y="592"/>
                      </a:lnTo>
                      <a:lnTo>
                        <a:pt x="666" y="593"/>
                      </a:lnTo>
                      <a:lnTo>
                        <a:pt x="631" y="592"/>
                      </a:lnTo>
                      <a:lnTo>
                        <a:pt x="593" y="589"/>
                      </a:lnTo>
                      <a:lnTo>
                        <a:pt x="555" y="581"/>
                      </a:lnTo>
                      <a:lnTo>
                        <a:pt x="555" y="677"/>
                      </a:lnTo>
                      <a:lnTo>
                        <a:pt x="24" y="623"/>
                      </a:lnTo>
                      <a:lnTo>
                        <a:pt x="6" y="5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25" name="Freeform 29"/>
                <p:cNvSpPr>
                  <a:spLocks/>
                </p:cNvSpPr>
                <p:nvPr/>
              </p:nvSpPr>
              <p:spPr bwMode="auto">
                <a:xfrm>
                  <a:off x="6486" y="14516"/>
                  <a:ext cx="787" cy="253"/>
                </a:xfrm>
                <a:custGeom>
                  <a:avLst/>
                  <a:gdLst>
                    <a:gd name="T0" fmla="*/ 787 w 787"/>
                    <a:gd name="T1" fmla="*/ 91 h 253"/>
                    <a:gd name="T2" fmla="*/ 12 w 787"/>
                    <a:gd name="T3" fmla="*/ 0 h 253"/>
                    <a:gd name="T4" fmla="*/ 0 w 787"/>
                    <a:gd name="T5" fmla="*/ 91 h 253"/>
                    <a:gd name="T6" fmla="*/ 764 w 787"/>
                    <a:gd name="T7" fmla="*/ 253 h 253"/>
                    <a:gd name="T8" fmla="*/ 787 w 787"/>
                    <a:gd name="T9" fmla="*/ 91 h 2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7"/>
                    <a:gd name="T16" fmla="*/ 0 h 253"/>
                    <a:gd name="T17" fmla="*/ 787 w 787"/>
                    <a:gd name="T18" fmla="*/ 253 h 2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7" h="253">
                      <a:moveTo>
                        <a:pt x="787" y="91"/>
                      </a:moveTo>
                      <a:lnTo>
                        <a:pt x="12" y="0"/>
                      </a:lnTo>
                      <a:lnTo>
                        <a:pt x="0" y="91"/>
                      </a:lnTo>
                      <a:lnTo>
                        <a:pt x="764" y="253"/>
                      </a:lnTo>
                      <a:lnTo>
                        <a:pt x="787" y="9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26" name="Freeform 30"/>
                <p:cNvSpPr>
                  <a:spLocks/>
                </p:cNvSpPr>
                <p:nvPr/>
              </p:nvSpPr>
              <p:spPr bwMode="auto">
                <a:xfrm>
                  <a:off x="6879" y="14597"/>
                  <a:ext cx="336" cy="115"/>
                </a:xfrm>
                <a:custGeom>
                  <a:avLst/>
                  <a:gdLst>
                    <a:gd name="T0" fmla="*/ 336 w 336"/>
                    <a:gd name="T1" fmla="*/ 50 h 115"/>
                    <a:gd name="T2" fmla="*/ 4 w 336"/>
                    <a:gd name="T3" fmla="*/ 0 h 115"/>
                    <a:gd name="T4" fmla="*/ 0 w 336"/>
                    <a:gd name="T5" fmla="*/ 48 h 115"/>
                    <a:gd name="T6" fmla="*/ 327 w 336"/>
                    <a:gd name="T7" fmla="*/ 115 h 115"/>
                    <a:gd name="T8" fmla="*/ 336 w 336"/>
                    <a:gd name="T9" fmla="*/ 50 h 1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6"/>
                    <a:gd name="T16" fmla="*/ 0 h 115"/>
                    <a:gd name="T17" fmla="*/ 336 w 336"/>
                    <a:gd name="T18" fmla="*/ 115 h 1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6" h="115">
                      <a:moveTo>
                        <a:pt x="336" y="50"/>
                      </a:moveTo>
                      <a:lnTo>
                        <a:pt x="4" y="0"/>
                      </a:lnTo>
                      <a:lnTo>
                        <a:pt x="0" y="48"/>
                      </a:lnTo>
                      <a:lnTo>
                        <a:pt x="327" y="115"/>
                      </a:lnTo>
                      <a:lnTo>
                        <a:pt x="336" y="5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27" name="Freeform 31"/>
                <p:cNvSpPr>
                  <a:spLocks/>
                </p:cNvSpPr>
                <p:nvPr/>
              </p:nvSpPr>
              <p:spPr bwMode="auto">
                <a:xfrm>
                  <a:off x="6536" y="14540"/>
                  <a:ext cx="225" cy="85"/>
                </a:xfrm>
                <a:custGeom>
                  <a:avLst/>
                  <a:gdLst>
                    <a:gd name="T0" fmla="*/ 225 w 225"/>
                    <a:gd name="T1" fmla="*/ 39 h 85"/>
                    <a:gd name="T2" fmla="*/ 0 w 225"/>
                    <a:gd name="T3" fmla="*/ 0 h 85"/>
                    <a:gd name="T4" fmla="*/ 3 w 225"/>
                    <a:gd name="T5" fmla="*/ 41 h 85"/>
                    <a:gd name="T6" fmla="*/ 218 w 225"/>
                    <a:gd name="T7" fmla="*/ 85 h 85"/>
                    <a:gd name="T8" fmla="*/ 225 w 225"/>
                    <a:gd name="T9" fmla="*/ 39 h 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5"/>
                    <a:gd name="T16" fmla="*/ 0 h 85"/>
                    <a:gd name="T17" fmla="*/ 225 w 225"/>
                    <a:gd name="T18" fmla="*/ 85 h 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5" h="85">
                      <a:moveTo>
                        <a:pt x="225" y="39"/>
                      </a:moveTo>
                      <a:lnTo>
                        <a:pt x="0" y="0"/>
                      </a:lnTo>
                      <a:lnTo>
                        <a:pt x="3" y="41"/>
                      </a:lnTo>
                      <a:lnTo>
                        <a:pt x="218" y="85"/>
                      </a:lnTo>
                      <a:lnTo>
                        <a:pt x="225" y="39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28" name="Freeform 32"/>
                <p:cNvSpPr>
                  <a:spLocks/>
                </p:cNvSpPr>
                <p:nvPr/>
              </p:nvSpPr>
              <p:spPr bwMode="auto">
                <a:xfrm>
                  <a:off x="5972" y="14624"/>
                  <a:ext cx="1325" cy="439"/>
                </a:xfrm>
                <a:custGeom>
                  <a:avLst/>
                  <a:gdLst>
                    <a:gd name="T0" fmla="*/ 0 w 1325"/>
                    <a:gd name="T1" fmla="*/ 132 h 439"/>
                    <a:gd name="T2" fmla="*/ 3 w 1325"/>
                    <a:gd name="T3" fmla="*/ 132 h 439"/>
                    <a:gd name="T4" fmla="*/ 10 w 1325"/>
                    <a:gd name="T5" fmla="*/ 130 h 439"/>
                    <a:gd name="T6" fmla="*/ 24 w 1325"/>
                    <a:gd name="T7" fmla="*/ 128 h 439"/>
                    <a:gd name="T8" fmla="*/ 42 w 1325"/>
                    <a:gd name="T9" fmla="*/ 125 h 439"/>
                    <a:gd name="T10" fmla="*/ 62 w 1325"/>
                    <a:gd name="T11" fmla="*/ 121 h 439"/>
                    <a:gd name="T12" fmla="*/ 86 w 1325"/>
                    <a:gd name="T13" fmla="*/ 116 h 439"/>
                    <a:gd name="T14" fmla="*/ 113 w 1325"/>
                    <a:gd name="T15" fmla="*/ 109 h 439"/>
                    <a:gd name="T16" fmla="*/ 141 w 1325"/>
                    <a:gd name="T17" fmla="*/ 102 h 439"/>
                    <a:gd name="T18" fmla="*/ 170 w 1325"/>
                    <a:gd name="T19" fmla="*/ 94 h 439"/>
                    <a:gd name="T20" fmla="*/ 199 w 1325"/>
                    <a:gd name="T21" fmla="*/ 85 h 439"/>
                    <a:gd name="T22" fmla="*/ 228 w 1325"/>
                    <a:gd name="T23" fmla="*/ 74 h 439"/>
                    <a:gd name="T24" fmla="*/ 257 w 1325"/>
                    <a:gd name="T25" fmla="*/ 62 h 439"/>
                    <a:gd name="T26" fmla="*/ 285 w 1325"/>
                    <a:gd name="T27" fmla="*/ 48 h 439"/>
                    <a:gd name="T28" fmla="*/ 309 w 1325"/>
                    <a:gd name="T29" fmla="*/ 34 h 439"/>
                    <a:gd name="T30" fmla="*/ 333 w 1325"/>
                    <a:gd name="T31" fmla="*/ 18 h 439"/>
                    <a:gd name="T32" fmla="*/ 352 w 1325"/>
                    <a:gd name="T33" fmla="*/ 0 h 439"/>
                    <a:gd name="T34" fmla="*/ 1325 w 1325"/>
                    <a:gd name="T35" fmla="*/ 223 h 439"/>
                    <a:gd name="T36" fmla="*/ 1323 w 1325"/>
                    <a:gd name="T37" fmla="*/ 225 h 439"/>
                    <a:gd name="T38" fmla="*/ 1318 w 1325"/>
                    <a:gd name="T39" fmla="*/ 230 h 439"/>
                    <a:gd name="T40" fmla="*/ 1309 w 1325"/>
                    <a:gd name="T41" fmla="*/ 239 h 439"/>
                    <a:gd name="T42" fmla="*/ 1297 w 1325"/>
                    <a:gd name="T43" fmla="*/ 250 h 439"/>
                    <a:gd name="T44" fmla="*/ 1282 w 1325"/>
                    <a:gd name="T45" fmla="*/ 263 h 439"/>
                    <a:gd name="T46" fmla="*/ 1265 w 1325"/>
                    <a:gd name="T47" fmla="*/ 278 h 439"/>
                    <a:gd name="T48" fmla="*/ 1247 w 1325"/>
                    <a:gd name="T49" fmla="*/ 295 h 439"/>
                    <a:gd name="T50" fmla="*/ 1225 w 1325"/>
                    <a:gd name="T51" fmla="*/ 312 h 439"/>
                    <a:gd name="T52" fmla="*/ 1202 w 1325"/>
                    <a:gd name="T53" fmla="*/ 331 h 439"/>
                    <a:gd name="T54" fmla="*/ 1179 w 1325"/>
                    <a:gd name="T55" fmla="*/ 349 h 439"/>
                    <a:gd name="T56" fmla="*/ 1154 w 1325"/>
                    <a:gd name="T57" fmla="*/ 367 h 439"/>
                    <a:gd name="T58" fmla="*/ 1128 w 1325"/>
                    <a:gd name="T59" fmla="*/ 385 h 439"/>
                    <a:gd name="T60" fmla="*/ 1102 w 1325"/>
                    <a:gd name="T61" fmla="*/ 401 h 439"/>
                    <a:gd name="T62" fmla="*/ 1077 w 1325"/>
                    <a:gd name="T63" fmla="*/ 415 h 439"/>
                    <a:gd name="T64" fmla="*/ 1051 w 1325"/>
                    <a:gd name="T65" fmla="*/ 428 h 439"/>
                    <a:gd name="T66" fmla="*/ 1026 w 1325"/>
                    <a:gd name="T67" fmla="*/ 439 h 439"/>
                    <a:gd name="T68" fmla="*/ 0 w 1325"/>
                    <a:gd name="T69" fmla="*/ 132 h 43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25"/>
                    <a:gd name="T106" fmla="*/ 0 h 439"/>
                    <a:gd name="T107" fmla="*/ 1325 w 1325"/>
                    <a:gd name="T108" fmla="*/ 439 h 439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25" h="439">
                      <a:moveTo>
                        <a:pt x="0" y="132"/>
                      </a:moveTo>
                      <a:lnTo>
                        <a:pt x="3" y="132"/>
                      </a:lnTo>
                      <a:lnTo>
                        <a:pt x="10" y="130"/>
                      </a:lnTo>
                      <a:lnTo>
                        <a:pt x="24" y="128"/>
                      </a:lnTo>
                      <a:lnTo>
                        <a:pt x="42" y="125"/>
                      </a:lnTo>
                      <a:lnTo>
                        <a:pt x="62" y="121"/>
                      </a:lnTo>
                      <a:lnTo>
                        <a:pt x="86" y="116"/>
                      </a:lnTo>
                      <a:lnTo>
                        <a:pt x="113" y="109"/>
                      </a:lnTo>
                      <a:lnTo>
                        <a:pt x="141" y="102"/>
                      </a:lnTo>
                      <a:lnTo>
                        <a:pt x="170" y="94"/>
                      </a:lnTo>
                      <a:lnTo>
                        <a:pt x="199" y="85"/>
                      </a:lnTo>
                      <a:lnTo>
                        <a:pt x="228" y="74"/>
                      </a:lnTo>
                      <a:lnTo>
                        <a:pt x="257" y="62"/>
                      </a:lnTo>
                      <a:lnTo>
                        <a:pt x="285" y="48"/>
                      </a:lnTo>
                      <a:lnTo>
                        <a:pt x="309" y="34"/>
                      </a:lnTo>
                      <a:lnTo>
                        <a:pt x="333" y="18"/>
                      </a:lnTo>
                      <a:lnTo>
                        <a:pt x="352" y="0"/>
                      </a:lnTo>
                      <a:lnTo>
                        <a:pt x="1325" y="223"/>
                      </a:lnTo>
                      <a:lnTo>
                        <a:pt x="1323" y="225"/>
                      </a:lnTo>
                      <a:lnTo>
                        <a:pt x="1318" y="230"/>
                      </a:lnTo>
                      <a:lnTo>
                        <a:pt x="1309" y="239"/>
                      </a:lnTo>
                      <a:lnTo>
                        <a:pt x="1297" y="250"/>
                      </a:lnTo>
                      <a:lnTo>
                        <a:pt x="1282" y="263"/>
                      </a:lnTo>
                      <a:lnTo>
                        <a:pt x="1265" y="278"/>
                      </a:lnTo>
                      <a:lnTo>
                        <a:pt x="1247" y="295"/>
                      </a:lnTo>
                      <a:lnTo>
                        <a:pt x="1225" y="312"/>
                      </a:lnTo>
                      <a:lnTo>
                        <a:pt x="1202" y="331"/>
                      </a:lnTo>
                      <a:lnTo>
                        <a:pt x="1179" y="349"/>
                      </a:lnTo>
                      <a:lnTo>
                        <a:pt x="1154" y="367"/>
                      </a:lnTo>
                      <a:lnTo>
                        <a:pt x="1128" y="385"/>
                      </a:lnTo>
                      <a:lnTo>
                        <a:pt x="1102" y="401"/>
                      </a:lnTo>
                      <a:lnTo>
                        <a:pt x="1077" y="415"/>
                      </a:lnTo>
                      <a:lnTo>
                        <a:pt x="1051" y="428"/>
                      </a:lnTo>
                      <a:lnTo>
                        <a:pt x="1026" y="439"/>
                      </a:lnTo>
                      <a:lnTo>
                        <a:pt x="0" y="13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29" name="Freeform 33"/>
                <p:cNvSpPr>
                  <a:spLocks/>
                </p:cNvSpPr>
                <p:nvPr/>
              </p:nvSpPr>
              <p:spPr bwMode="auto">
                <a:xfrm>
                  <a:off x="7292" y="14577"/>
                  <a:ext cx="472" cy="209"/>
                </a:xfrm>
                <a:custGeom>
                  <a:avLst/>
                  <a:gdLst>
                    <a:gd name="T0" fmla="*/ 47 w 472"/>
                    <a:gd name="T1" fmla="*/ 209 h 209"/>
                    <a:gd name="T2" fmla="*/ 472 w 472"/>
                    <a:gd name="T3" fmla="*/ 84 h 209"/>
                    <a:gd name="T4" fmla="*/ 215 w 472"/>
                    <a:gd name="T5" fmla="*/ 0 h 209"/>
                    <a:gd name="T6" fmla="*/ 5 w 472"/>
                    <a:gd name="T7" fmla="*/ 24 h 209"/>
                    <a:gd name="T8" fmla="*/ 0 w 472"/>
                    <a:gd name="T9" fmla="*/ 197 h 209"/>
                    <a:gd name="T10" fmla="*/ 47 w 472"/>
                    <a:gd name="T11" fmla="*/ 209 h 20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72"/>
                    <a:gd name="T19" fmla="*/ 0 h 209"/>
                    <a:gd name="T20" fmla="*/ 472 w 472"/>
                    <a:gd name="T21" fmla="*/ 209 h 20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72" h="209">
                      <a:moveTo>
                        <a:pt x="47" y="209"/>
                      </a:moveTo>
                      <a:lnTo>
                        <a:pt x="472" y="84"/>
                      </a:lnTo>
                      <a:lnTo>
                        <a:pt x="215" y="0"/>
                      </a:lnTo>
                      <a:lnTo>
                        <a:pt x="5" y="24"/>
                      </a:lnTo>
                      <a:lnTo>
                        <a:pt x="0" y="197"/>
                      </a:lnTo>
                      <a:lnTo>
                        <a:pt x="47" y="209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30" name="Freeform 34"/>
                <p:cNvSpPr>
                  <a:spLocks/>
                </p:cNvSpPr>
                <p:nvPr/>
              </p:nvSpPr>
              <p:spPr bwMode="auto">
                <a:xfrm>
                  <a:off x="6073" y="13679"/>
                  <a:ext cx="251" cy="999"/>
                </a:xfrm>
                <a:custGeom>
                  <a:avLst/>
                  <a:gdLst>
                    <a:gd name="T0" fmla="*/ 251 w 251"/>
                    <a:gd name="T1" fmla="*/ 23 h 999"/>
                    <a:gd name="T2" fmla="*/ 250 w 251"/>
                    <a:gd name="T3" fmla="*/ 22 h 999"/>
                    <a:gd name="T4" fmla="*/ 246 w 251"/>
                    <a:gd name="T5" fmla="*/ 20 h 999"/>
                    <a:gd name="T6" fmla="*/ 239 w 251"/>
                    <a:gd name="T7" fmla="*/ 18 h 999"/>
                    <a:gd name="T8" fmla="*/ 230 w 251"/>
                    <a:gd name="T9" fmla="*/ 15 h 999"/>
                    <a:gd name="T10" fmla="*/ 218 w 251"/>
                    <a:gd name="T11" fmla="*/ 11 h 999"/>
                    <a:gd name="T12" fmla="*/ 205 w 251"/>
                    <a:gd name="T13" fmla="*/ 7 h 999"/>
                    <a:gd name="T14" fmla="*/ 190 w 251"/>
                    <a:gd name="T15" fmla="*/ 4 h 999"/>
                    <a:gd name="T16" fmla="*/ 173 w 251"/>
                    <a:gd name="T17" fmla="*/ 1 h 999"/>
                    <a:gd name="T18" fmla="*/ 155 w 251"/>
                    <a:gd name="T19" fmla="*/ 0 h 999"/>
                    <a:gd name="T20" fmla="*/ 134 w 251"/>
                    <a:gd name="T21" fmla="*/ 0 h 999"/>
                    <a:gd name="T22" fmla="*/ 114 w 251"/>
                    <a:gd name="T23" fmla="*/ 2 h 999"/>
                    <a:gd name="T24" fmla="*/ 92 w 251"/>
                    <a:gd name="T25" fmla="*/ 5 h 999"/>
                    <a:gd name="T26" fmla="*/ 70 w 251"/>
                    <a:gd name="T27" fmla="*/ 12 h 999"/>
                    <a:gd name="T28" fmla="*/ 47 w 251"/>
                    <a:gd name="T29" fmla="*/ 20 h 999"/>
                    <a:gd name="T30" fmla="*/ 23 w 251"/>
                    <a:gd name="T31" fmla="*/ 32 h 999"/>
                    <a:gd name="T32" fmla="*/ 0 w 251"/>
                    <a:gd name="T33" fmla="*/ 47 h 999"/>
                    <a:gd name="T34" fmla="*/ 0 w 251"/>
                    <a:gd name="T35" fmla="*/ 999 h 999"/>
                    <a:gd name="T36" fmla="*/ 1 w 251"/>
                    <a:gd name="T37" fmla="*/ 999 h 999"/>
                    <a:gd name="T38" fmla="*/ 6 w 251"/>
                    <a:gd name="T39" fmla="*/ 999 h 999"/>
                    <a:gd name="T40" fmla="*/ 14 w 251"/>
                    <a:gd name="T41" fmla="*/ 998 h 999"/>
                    <a:gd name="T42" fmla="*/ 23 w 251"/>
                    <a:gd name="T43" fmla="*/ 997 h 999"/>
                    <a:gd name="T44" fmla="*/ 35 w 251"/>
                    <a:gd name="T45" fmla="*/ 995 h 999"/>
                    <a:gd name="T46" fmla="*/ 49 w 251"/>
                    <a:gd name="T47" fmla="*/ 993 h 999"/>
                    <a:gd name="T48" fmla="*/ 65 w 251"/>
                    <a:gd name="T49" fmla="*/ 990 h 999"/>
                    <a:gd name="T50" fmla="*/ 83 w 251"/>
                    <a:gd name="T51" fmla="*/ 985 h 999"/>
                    <a:gd name="T52" fmla="*/ 102 w 251"/>
                    <a:gd name="T53" fmla="*/ 980 h 999"/>
                    <a:gd name="T54" fmla="*/ 121 w 251"/>
                    <a:gd name="T55" fmla="*/ 973 h 999"/>
                    <a:gd name="T56" fmla="*/ 143 w 251"/>
                    <a:gd name="T57" fmla="*/ 966 h 999"/>
                    <a:gd name="T58" fmla="*/ 164 w 251"/>
                    <a:gd name="T59" fmla="*/ 956 h 999"/>
                    <a:gd name="T60" fmla="*/ 186 w 251"/>
                    <a:gd name="T61" fmla="*/ 945 h 999"/>
                    <a:gd name="T62" fmla="*/ 208 w 251"/>
                    <a:gd name="T63" fmla="*/ 934 h 999"/>
                    <a:gd name="T64" fmla="*/ 230 w 251"/>
                    <a:gd name="T65" fmla="*/ 919 h 999"/>
                    <a:gd name="T66" fmla="*/ 251 w 251"/>
                    <a:gd name="T67" fmla="*/ 903 h 999"/>
                    <a:gd name="T68" fmla="*/ 251 w 251"/>
                    <a:gd name="T69" fmla="*/ 23 h 99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1"/>
                    <a:gd name="T106" fmla="*/ 0 h 999"/>
                    <a:gd name="T107" fmla="*/ 251 w 251"/>
                    <a:gd name="T108" fmla="*/ 999 h 999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1" h="999">
                      <a:moveTo>
                        <a:pt x="251" y="23"/>
                      </a:moveTo>
                      <a:lnTo>
                        <a:pt x="250" y="22"/>
                      </a:lnTo>
                      <a:lnTo>
                        <a:pt x="246" y="20"/>
                      </a:lnTo>
                      <a:lnTo>
                        <a:pt x="239" y="18"/>
                      </a:lnTo>
                      <a:lnTo>
                        <a:pt x="230" y="15"/>
                      </a:lnTo>
                      <a:lnTo>
                        <a:pt x="218" y="11"/>
                      </a:lnTo>
                      <a:lnTo>
                        <a:pt x="205" y="7"/>
                      </a:lnTo>
                      <a:lnTo>
                        <a:pt x="190" y="4"/>
                      </a:lnTo>
                      <a:lnTo>
                        <a:pt x="173" y="1"/>
                      </a:lnTo>
                      <a:lnTo>
                        <a:pt x="155" y="0"/>
                      </a:lnTo>
                      <a:lnTo>
                        <a:pt x="134" y="0"/>
                      </a:lnTo>
                      <a:lnTo>
                        <a:pt x="114" y="2"/>
                      </a:lnTo>
                      <a:lnTo>
                        <a:pt x="92" y="5"/>
                      </a:lnTo>
                      <a:lnTo>
                        <a:pt x="70" y="12"/>
                      </a:lnTo>
                      <a:lnTo>
                        <a:pt x="47" y="20"/>
                      </a:lnTo>
                      <a:lnTo>
                        <a:pt x="23" y="32"/>
                      </a:lnTo>
                      <a:lnTo>
                        <a:pt x="0" y="47"/>
                      </a:lnTo>
                      <a:lnTo>
                        <a:pt x="0" y="999"/>
                      </a:lnTo>
                      <a:lnTo>
                        <a:pt x="1" y="999"/>
                      </a:lnTo>
                      <a:lnTo>
                        <a:pt x="6" y="999"/>
                      </a:lnTo>
                      <a:lnTo>
                        <a:pt x="14" y="998"/>
                      </a:lnTo>
                      <a:lnTo>
                        <a:pt x="23" y="997"/>
                      </a:lnTo>
                      <a:lnTo>
                        <a:pt x="35" y="995"/>
                      </a:lnTo>
                      <a:lnTo>
                        <a:pt x="49" y="993"/>
                      </a:lnTo>
                      <a:lnTo>
                        <a:pt x="65" y="990"/>
                      </a:lnTo>
                      <a:lnTo>
                        <a:pt x="83" y="985"/>
                      </a:lnTo>
                      <a:lnTo>
                        <a:pt x="102" y="980"/>
                      </a:lnTo>
                      <a:lnTo>
                        <a:pt x="121" y="973"/>
                      </a:lnTo>
                      <a:lnTo>
                        <a:pt x="143" y="966"/>
                      </a:lnTo>
                      <a:lnTo>
                        <a:pt x="164" y="956"/>
                      </a:lnTo>
                      <a:lnTo>
                        <a:pt x="186" y="945"/>
                      </a:lnTo>
                      <a:lnTo>
                        <a:pt x="208" y="934"/>
                      </a:lnTo>
                      <a:lnTo>
                        <a:pt x="230" y="919"/>
                      </a:lnTo>
                      <a:lnTo>
                        <a:pt x="251" y="903"/>
                      </a:lnTo>
                      <a:lnTo>
                        <a:pt x="251" y="23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31" name="Freeform 35"/>
                <p:cNvSpPr>
                  <a:spLocks/>
                </p:cNvSpPr>
                <p:nvPr/>
              </p:nvSpPr>
              <p:spPr bwMode="auto">
                <a:xfrm>
                  <a:off x="6080" y="13687"/>
                  <a:ext cx="215" cy="843"/>
                </a:xfrm>
                <a:custGeom>
                  <a:avLst/>
                  <a:gdLst>
                    <a:gd name="T0" fmla="*/ 215 w 215"/>
                    <a:gd name="T1" fmla="*/ 20 h 843"/>
                    <a:gd name="T2" fmla="*/ 214 w 215"/>
                    <a:gd name="T3" fmla="*/ 19 h 843"/>
                    <a:gd name="T4" fmla="*/ 211 w 215"/>
                    <a:gd name="T5" fmla="*/ 18 h 843"/>
                    <a:gd name="T6" fmla="*/ 205 w 215"/>
                    <a:gd name="T7" fmla="*/ 15 h 843"/>
                    <a:gd name="T8" fmla="*/ 197 w 215"/>
                    <a:gd name="T9" fmla="*/ 12 h 843"/>
                    <a:gd name="T10" fmla="*/ 187 w 215"/>
                    <a:gd name="T11" fmla="*/ 9 h 843"/>
                    <a:gd name="T12" fmla="*/ 176 w 215"/>
                    <a:gd name="T13" fmla="*/ 6 h 843"/>
                    <a:gd name="T14" fmla="*/ 163 w 215"/>
                    <a:gd name="T15" fmla="*/ 4 h 843"/>
                    <a:gd name="T16" fmla="*/ 149 w 215"/>
                    <a:gd name="T17" fmla="*/ 1 h 843"/>
                    <a:gd name="T18" fmla="*/ 133 w 215"/>
                    <a:gd name="T19" fmla="*/ 0 h 843"/>
                    <a:gd name="T20" fmla="*/ 115 w 215"/>
                    <a:gd name="T21" fmla="*/ 0 h 843"/>
                    <a:gd name="T22" fmla="*/ 98 w 215"/>
                    <a:gd name="T23" fmla="*/ 1 h 843"/>
                    <a:gd name="T24" fmla="*/ 79 w 215"/>
                    <a:gd name="T25" fmla="*/ 5 h 843"/>
                    <a:gd name="T26" fmla="*/ 60 w 215"/>
                    <a:gd name="T27" fmla="*/ 10 h 843"/>
                    <a:gd name="T28" fmla="*/ 40 w 215"/>
                    <a:gd name="T29" fmla="*/ 18 h 843"/>
                    <a:gd name="T30" fmla="*/ 21 w 215"/>
                    <a:gd name="T31" fmla="*/ 27 h 843"/>
                    <a:gd name="T32" fmla="*/ 0 w 215"/>
                    <a:gd name="T33" fmla="*/ 40 h 843"/>
                    <a:gd name="T34" fmla="*/ 0 w 215"/>
                    <a:gd name="T35" fmla="*/ 843 h 843"/>
                    <a:gd name="T36" fmla="*/ 1 w 215"/>
                    <a:gd name="T37" fmla="*/ 843 h 843"/>
                    <a:gd name="T38" fmla="*/ 6 w 215"/>
                    <a:gd name="T39" fmla="*/ 843 h 843"/>
                    <a:gd name="T40" fmla="*/ 12 w 215"/>
                    <a:gd name="T41" fmla="*/ 842 h 843"/>
                    <a:gd name="T42" fmla="*/ 21 w 215"/>
                    <a:gd name="T43" fmla="*/ 841 h 843"/>
                    <a:gd name="T44" fmla="*/ 30 w 215"/>
                    <a:gd name="T45" fmla="*/ 840 h 843"/>
                    <a:gd name="T46" fmla="*/ 43 w 215"/>
                    <a:gd name="T47" fmla="*/ 838 h 843"/>
                    <a:gd name="T48" fmla="*/ 56 w 215"/>
                    <a:gd name="T49" fmla="*/ 835 h 843"/>
                    <a:gd name="T50" fmla="*/ 71 w 215"/>
                    <a:gd name="T51" fmla="*/ 831 h 843"/>
                    <a:gd name="T52" fmla="*/ 87 w 215"/>
                    <a:gd name="T53" fmla="*/ 826 h 843"/>
                    <a:gd name="T54" fmla="*/ 105 w 215"/>
                    <a:gd name="T55" fmla="*/ 821 h 843"/>
                    <a:gd name="T56" fmla="*/ 123 w 215"/>
                    <a:gd name="T57" fmla="*/ 814 h 843"/>
                    <a:gd name="T58" fmla="*/ 141 w 215"/>
                    <a:gd name="T59" fmla="*/ 806 h 843"/>
                    <a:gd name="T60" fmla="*/ 159 w 215"/>
                    <a:gd name="T61" fmla="*/ 797 h 843"/>
                    <a:gd name="T62" fmla="*/ 179 w 215"/>
                    <a:gd name="T63" fmla="*/ 786 h 843"/>
                    <a:gd name="T64" fmla="*/ 197 w 215"/>
                    <a:gd name="T65" fmla="*/ 774 h 843"/>
                    <a:gd name="T66" fmla="*/ 215 w 215"/>
                    <a:gd name="T67" fmla="*/ 760 h 843"/>
                    <a:gd name="T68" fmla="*/ 215 w 215"/>
                    <a:gd name="T69" fmla="*/ 20 h 84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15"/>
                    <a:gd name="T106" fmla="*/ 0 h 843"/>
                    <a:gd name="T107" fmla="*/ 215 w 215"/>
                    <a:gd name="T108" fmla="*/ 843 h 84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15" h="843">
                      <a:moveTo>
                        <a:pt x="215" y="20"/>
                      </a:moveTo>
                      <a:lnTo>
                        <a:pt x="214" y="19"/>
                      </a:lnTo>
                      <a:lnTo>
                        <a:pt x="211" y="18"/>
                      </a:lnTo>
                      <a:lnTo>
                        <a:pt x="205" y="15"/>
                      </a:lnTo>
                      <a:lnTo>
                        <a:pt x="197" y="12"/>
                      </a:lnTo>
                      <a:lnTo>
                        <a:pt x="187" y="9"/>
                      </a:lnTo>
                      <a:lnTo>
                        <a:pt x="176" y="6"/>
                      </a:lnTo>
                      <a:lnTo>
                        <a:pt x="163" y="4"/>
                      </a:lnTo>
                      <a:lnTo>
                        <a:pt x="149" y="1"/>
                      </a:lnTo>
                      <a:lnTo>
                        <a:pt x="133" y="0"/>
                      </a:lnTo>
                      <a:lnTo>
                        <a:pt x="115" y="0"/>
                      </a:lnTo>
                      <a:lnTo>
                        <a:pt x="98" y="1"/>
                      </a:lnTo>
                      <a:lnTo>
                        <a:pt x="79" y="5"/>
                      </a:lnTo>
                      <a:lnTo>
                        <a:pt x="60" y="10"/>
                      </a:lnTo>
                      <a:lnTo>
                        <a:pt x="40" y="18"/>
                      </a:lnTo>
                      <a:lnTo>
                        <a:pt x="21" y="27"/>
                      </a:lnTo>
                      <a:lnTo>
                        <a:pt x="0" y="40"/>
                      </a:lnTo>
                      <a:lnTo>
                        <a:pt x="0" y="843"/>
                      </a:lnTo>
                      <a:lnTo>
                        <a:pt x="1" y="843"/>
                      </a:lnTo>
                      <a:lnTo>
                        <a:pt x="6" y="843"/>
                      </a:lnTo>
                      <a:lnTo>
                        <a:pt x="12" y="842"/>
                      </a:lnTo>
                      <a:lnTo>
                        <a:pt x="21" y="841"/>
                      </a:lnTo>
                      <a:lnTo>
                        <a:pt x="30" y="840"/>
                      </a:lnTo>
                      <a:lnTo>
                        <a:pt x="43" y="838"/>
                      </a:lnTo>
                      <a:lnTo>
                        <a:pt x="56" y="835"/>
                      </a:lnTo>
                      <a:lnTo>
                        <a:pt x="71" y="831"/>
                      </a:lnTo>
                      <a:lnTo>
                        <a:pt x="87" y="826"/>
                      </a:lnTo>
                      <a:lnTo>
                        <a:pt x="105" y="821"/>
                      </a:lnTo>
                      <a:lnTo>
                        <a:pt x="123" y="814"/>
                      </a:lnTo>
                      <a:lnTo>
                        <a:pt x="141" y="806"/>
                      </a:lnTo>
                      <a:lnTo>
                        <a:pt x="159" y="797"/>
                      </a:lnTo>
                      <a:lnTo>
                        <a:pt x="179" y="786"/>
                      </a:lnTo>
                      <a:lnTo>
                        <a:pt x="197" y="774"/>
                      </a:lnTo>
                      <a:lnTo>
                        <a:pt x="215" y="760"/>
                      </a:lnTo>
                      <a:lnTo>
                        <a:pt x="215" y="2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32" name="Freeform 36"/>
                <p:cNvSpPr>
                  <a:spLocks/>
                </p:cNvSpPr>
                <p:nvPr/>
              </p:nvSpPr>
              <p:spPr bwMode="auto">
                <a:xfrm>
                  <a:off x="6087" y="13696"/>
                  <a:ext cx="180" cy="685"/>
                </a:xfrm>
                <a:custGeom>
                  <a:avLst/>
                  <a:gdLst>
                    <a:gd name="T0" fmla="*/ 180 w 180"/>
                    <a:gd name="T1" fmla="*/ 16 h 685"/>
                    <a:gd name="T2" fmla="*/ 179 w 180"/>
                    <a:gd name="T3" fmla="*/ 16 h 685"/>
                    <a:gd name="T4" fmla="*/ 176 w 180"/>
                    <a:gd name="T5" fmla="*/ 14 h 685"/>
                    <a:gd name="T6" fmla="*/ 172 w 180"/>
                    <a:gd name="T7" fmla="*/ 12 h 685"/>
                    <a:gd name="T8" fmla="*/ 165 w 180"/>
                    <a:gd name="T9" fmla="*/ 10 h 685"/>
                    <a:gd name="T10" fmla="*/ 157 w 180"/>
                    <a:gd name="T11" fmla="*/ 8 h 685"/>
                    <a:gd name="T12" fmla="*/ 147 w 180"/>
                    <a:gd name="T13" fmla="*/ 4 h 685"/>
                    <a:gd name="T14" fmla="*/ 136 w 180"/>
                    <a:gd name="T15" fmla="*/ 2 h 685"/>
                    <a:gd name="T16" fmla="*/ 125 w 180"/>
                    <a:gd name="T17" fmla="*/ 0 h 685"/>
                    <a:gd name="T18" fmla="*/ 111 w 180"/>
                    <a:gd name="T19" fmla="*/ 0 h 685"/>
                    <a:gd name="T20" fmla="*/ 97 w 180"/>
                    <a:gd name="T21" fmla="*/ 0 h 685"/>
                    <a:gd name="T22" fmla="*/ 81 w 180"/>
                    <a:gd name="T23" fmla="*/ 1 h 685"/>
                    <a:gd name="T24" fmla="*/ 66 w 180"/>
                    <a:gd name="T25" fmla="*/ 3 h 685"/>
                    <a:gd name="T26" fmla="*/ 50 w 180"/>
                    <a:gd name="T27" fmla="*/ 8 h 685"/>
                    <a:gd name="T28" fmla="*/ 33 w 180"/>
                    <a:gd name="T29" fmla="*/ 14 h 685"/>
                    <a:gd name="T30" fmla="*/ 17 w 180"/>
                    <a:gd name="T31" fmla="*/ 23 h 685"/>
                    <a:gd name="T32" fmla="*/ 0 w 180"/>
                    <a:gd name="T33" fmla="*/ 33 h 685"/>
                    <a:gd name="T34" fmla="*/ 0 w 180"/>
                    <a:gd name="T35" fmla="*/ 685 h 685"/>
                    <a:gd name="T36" fmla="*/ 1 w 180"/>
                    <a:gd name="T37" fmla="*/ 685 h 685"/>
                    <a:gd name="T38" fmla="*/ 4 w 180"/>
                    <a:gd name="T39" fmla="*/ 685 h 685"/>
                    <a:gd name="T40" fmla="*/ 9 w 180"/>
                    <a:gd name="T41" fmla="*/ 684 h 685"/>
                    <a:gd name="T42" fmla="*/ 17 w 180"/>
                    <a:gd name="T43" fmla="*/ 683 h 685"/>
                    <a:gd name="T44" fmla="*/ 26 w 180"/>
                    <a:gd name="T45" fmla="*/ 682 h 685"/>
                    <a:gd name="T46" fmla="*/ 35 w 180"/>
                    <a:gd name="T47" fmla="*/ 681 h 685"/>
                    <a:gd name="T48" fmla="*/ 47 w 180"/>
                    <a:gd name="T49" fmla="*/ 678 h 685"/>
                    <a:gd name="T50" fmla="*/ 60 w 180"/>
                    <a:gd name="T51" fmla="*/ 676 h 685"/>
                    <a:gd name="T52" fmla="*/ 73 w 180"/>
                    <a:gd name="T53" fmla="*/ 671 h 685"/>
                    <a:gd name="T54" fmla="*/ 87 w 180"/>
                    <a:gd name="T55" fmla="*/ 667 h 685"/>
                    <a:gd name="T56" fmla="*/ 102 w 180"/>
                    <a:gd name="T57" fmla="*/ 662 h 685"/>
                    <a:gd name="T58" fmla="*/ 118 w 180"/>
                    <a:gd name="T59" fmla="*/ 655 h 685"/>
                    <a:gd name="T60" fmla="*/ 133 w 180"/>
                    <a:gd name="T61" fmla="*/ 648 h 685"/>
                    <a:gd name="T62" fmla="*/ 149 w 180"/>
                    <a:gd name="T63" fmla="*/ 639 h 685"/>
                    <a:gd name="T64" fmla="*/ 165 w 180"/>
                    <a:gd name="T65" fmla="*/ 628 h 685"/>
                    <a:gd name="T66" fmla="*/ 180 w 180"/>
                    <a:gd name="T67" fmla="*/ 617 h 685"/>
                    <a:gd name="T68" fmla="*/ 180 w 180"/>
                    <a:gd name="T69" fmla="*/ 16 h 68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80"/>
                    <a:gd name="T106" fmla="*/ 0 h 685"/>
                    <a:gd name="T107" fmla="*/ 180 w 180"/>
                    <a:gd name="T108" fmla="*/ 685 h 68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80" h="685">
                      <a:moveTo>
                        <a:pt x="180" y="16"/>
                      </a:moveTo>
                      <a:lnTo>
                        <a:pt x="179" y="16"/>
                      </a:lnTo>
                      <a:lnTo>
                        <a:pt x="176" y="14"/>
                      </a:lnTo>
                      <a:lnTo>
                        <a:pt x="172" y="12"/>
                      </a:lnTo>
                      <a:lnTo>
                        <a:pt x="165" y="10"/>
                      </a:lnTo>
                      <a:lnTo>
                        <a:pt x="157" y="8"/>
                      </a:lnTo>
                      <a:lnTo>
                        <a:pt x="147" y="4"/>
                      </a:lnTo>
                      <a:lnTo>
                        <a:pt x="136" y="2"/>
                      </a:lnTo>
                      <a:lnTo>
                        <a:pt x="125" y="0"/>
                      </a:lnTo>
                      <a:lnTo>
                        <a:pt x="111" y="0"/>
                      </a:lnTo>
                      <a:lnTo>
                        <a:pt x="97" y="0"/>
                      </a:lnTo>
                      <a:lnTo>
                        <a:pt x="81" y="1"/>
                      </a:lnTo>
                      <a:lnTo>
                        <a:pt x="66" y="3"/>
                      </a:lnTo>
                      <a:lnTo>
                        <a:pt x="50" y="8"/>
                      </a:lnTo>
                      <a:lnTo>
                        <a:pt x="33" y="14"/>
                      </a:lnTo>
                      <a:lnTo>
                        <a:pt x="17" y="23"/>
                      </a:lnTo>
                      <a:lnTo>
                        <a:pt x="0" y="33"/>
                      </a:lnTo>
                      <a:lnTo>
                        <a:pt x="0" y="685"/>
                      </a:lnTo>
                      <a:lnTo>
                        <a:pt x="1" y="685"/>
                      </a:lnTo>
                      <a:lnTo>
                        <a:pt x="4" y="685"/>
                      </a:lnTo>
                      <a:lnTo>
                        <a:pt x="9" y="684"/>
                      </a:lnTo>
                      <a:lnTo>
                        <a:pt x="17" y="683"/>
                      </a:lnTo>
                      <a:lnTo>
                        <a:pt x="26" y="682"/>
                      </a:lnTo>
                      <a:lnTo>
                        <a:pt x="35" y="681"/>
                      </a:lnTo>
                      <a:lnTo>
                        <a:pt x="47" y="678"/>
                      </a:lnTo>
                      <a:lnTo>
                        <a:pt x="60" y="676"/>
                      </a:lnTo>
                      <a:lnTo>
                        <a:pt x="73" y="671"/>
                      </a:lnTo>
                      <a:lnTo>
                        <a:pt x="87" y="667"/>
                      </a:lnTo>
                      <a:lnTo>
                        <a:pt x="102" y="662"/>
                      </a:lnTo>
                      <a:lnTo>
                        <a:pt x="118" y="655"/>
                      </a:lnTo>
                      <a:lnTo>
                        <a:pt x="133" y="648"/>
                      </a:lnTo>
                      <a:lnTo>
                        <a:pt x="149" y="639"/>
                      </a:lnTo>
                      <a:lnTo>
                        <a:pt x="165" y="628"/>
                      </a:lnTo>
                      <a:lnTo>
                        <a:pt x="180" y="617"/>
                      </a:lnTo>
                      <a:lnTo>
                        <a:pt x="180" y="16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33" name="Freeform 37"/>
                <p:cNvSpPr>
                  <a:spLocks/>
                </p:cNvSpPr>
                <p:nvPr/>
              </p:nvSpPr>
              <p:spPr bwMode="auto">
                <a:xfrm>
                  <a:off x="6093" y="13704"/>
                  <a:ext cx="146" cy="530"/>
                </a:xfrm>
                <a:custGeom>
                  <a:avLst/>
                  <a:gdLst>
                    <a:gd name="T0" fmla="*/ 146 w 146"/>
                    <a:gd name="T1" fmla="*/ 14 h 530"/>
                    <a:gd name="T2" fmla="*/ 143 w 146"/>
                    <a:gd name="T3" fmla="*/ 12 h 530"/>
                    <a:gd name="T4" fmla="*/ 134 w 146"/>
                    <a:gd name="T5" fmla="*/ 8 h 530"/>
                    <a:gd name="T6" fmla="*/ 120 w 146"/>
                    <a:gd name="T7" fmla="*/ 4 h 530"/>
                    <a:gd name="T8" fmla="*/ 101 w 146"/>
                    <a:gd name="T9" fmla="*/ 1 h 530"/>
                    <a:gd name="T10" fmla="*/ 79 w 146"/>
                    <a:gd name="T11" fmla="*/ 0 h 530"/>
                    <a:gd name="T12" fmla="*/ 54 w 146"/>
                    <a:gd name="T13" fmla="*/ 3 h 530"/>
                    <a:gd name="T14" fmla="*/ 27 w 146"/>
                    <a:gd name="T15" fmla="*/ 11 h 530"/>
                    <a:gd name="T16" fmla="*/ 0 w 146"/>
                    <a:gd name="T17" fmla="*/ 27 h 530"/>
                    <a:gd name="T18" fmla="*/ 0 w 146"/>
                    <a:gd name="T19" fmla="*/ 530 h 530"/>
                    <a:gd name="T20" fmla="*/ 3 w 146"/>
                    <a:gd name="T21" fmla="*/ 530 h 530"/>
                    <a:gd name="T22" fmla="*/ 14 w 146"/>
                    <a:gd name="T23" fmla="*/ 529 h 530"/>
                    <a:gd name="T24" fmla="*/ 29 w 146"/>
                    <a:gd name="T25" fmla="*/ 526 h 530"/>
                    <a:gd name="T26" fmla="*/ 49 w 146"/>
                    <a:gd name="T27" fmla="*/ 521 h 530"/>
                    <a:gd name="T28" fmla="*/ 71 w 146"/>
                    <a:gd name="T29" fmla="*/ 514 h 530"/>
                    <a:gd name="T30" fmla="*/ 96 w 146"/>
                    <a:gd name="T31" fmla="*/ 505 h 530"/>
                    <a:gd name="T32" fmla="*/ 121 w 146"/>
                    <a:gd name="T33" fmla="*/ 492 h 530"/>
                    <a:gd name="T34" fmla="*/ 146 w 146"/>
                    <a:gd name="T35" fmla="*/ 475 h 530"/>
                    <a:gd name="T36" fmla="*/ 146 w 146"/>
                    <a:gd name="T37" fmla="*/ 14 h 53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46"/>
                    <a:gd name="T58" fmla="*/ 0 h 530"/>
                    <a:gd name="T59" fmla="*/ 146 w 146"/>
                    <a:gd name="T60" fmla="*/ 530 h 53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46" h="530">
                      <a:moveTo>
                        <a:pt x="146" y="14"/>
                      </a:moveTo>
                      <a:lnTo>
                        <a:pt x="143" y="12"/>
                      </a:lnTo>
                      <a:lnTo>
                        <a:pt x="134" y="8"/>
                      </a:lnTo>
                      <a:lnTo>
                        <a:pt x="120" y="4"/>
                      </a:lnTo>
                      <a:lnTo>
                        <a:pt x="101" y="1"/>
                      </a:lnTo>
                      <a:lnTo>
                        <a:pt x="79" y="0"/>
                      </a:lnTo>
                      <a:lnTo>
                        <a:pt x="54" y="3"/>
                      </a:lnTo>
                      <a:lnTo>
                        <a:pt x="27" y="11"/>
                      </a:lnTo>
                      <a:lnTo>
                        <a:pt x="0" y="27"/>
                      </a:lnTo>
                      <a:lnTo>
                        <a:pt x="0" y="530"/>
                      </a:lnTo>
                      <a:lnTo>
                        <a:pt x="3" y="530"/>
                      </a:lnTo>
                      <a:lnTo>
                        <a:pt x="14" y="529"/>
                      </a:lnTo>
                      <a:lnTo>
                        <a:pt x="29" y="526"/>
                      </a:lnTo>
                      <a:lnTo>
                        <a:pt x="49" y="521"/>
                      </a:lnTo>
                      <a:lnTo>
                        <a:pt x="71" y="514"/>
                      </a:lnTo>
                      <a:lnTo>
                        <a:pt x="96" y="505"/>
                      </a:lnTo>
                      <a:lnTo>
                        <a:pt x="121" y="492"/>
                      </a:lnTo>
                      <a:lnTo>
                        <a:pt x="146" y="475"/>
                      </a:lnTo>
                      <a:lnTo>
                        <a:pt x="146" y="1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34" name="Freeform 38"/>
                <p:cNvSpPr>
                  <a:spLocks/>
                </p:cNvSpPr>
                <p:nvPr/>
              </p:nvSpPr>
              <p:spPr bwMode="auto">
                <a:xfrm>
                  <a:off x="6101" y="13712"/>
                  <a:ext cx="109" cy="373"/>
                </a:xfrm>
                <a:custGeom>
                  <a:avLst/>
                  <a:gdLst>
                    <a:gd name="T0" fmla="*/ 109 w 109"/>
                    <a:gd name="T1" fmla="*/ 10 h 373"/>
                    <a:gd name="T2" fmla="*/ 107 w 109"/>
                    <a:gd name="T3" fmla="*/ 9 h 373"/>
                    <a:gd name="T4" fmla="*/ 100 w 109"/>
                    <a:gd name="T5" fmla="*/ 6 h 373"/>
                    <a:gd name="T6" fmla="*/ 89 w 109"/>
                    <a:gd name="T7" fmla="*/ 2 h 373"/>
                    <a:gd name="T8" fmla="*/ 75 w 109"/>
                    <a:gd name="T9" fmla="*/ 0 h 373"/>
                    <a:gd name="T10" fmla="*/ 59 w 109"/>
                    <a:gd name="T11" fmla="*/ 0 h 373"/>
                    <a:gd name="T12" fmla="*/ 39 w 109"/>
                    <a:gd name="T13" fmla="*/ 2 h 373"/>
                    <a:gd name="T14" fmla="*/ 20 w 109"/>
                    <a:gd name="T15" fmla="*/ 9 h 373"/>
                    <a:gd name="T16" fmla="*/ 0 w 109"/>
                    <a:gd name="T17" fmla="*/ 21 h 373"/>
                    <a:gd name="T18" fmla="*/ 0 w 109"/>
                    <a:gd name="T19" fmla="*/ 373 h 373"/>
                    <a:gd name="T20" fmla="*/ 2 w 109"/>
                    <a:gd name="T21" fmla="*/ 373 h 373"/>
                    <a:gd name="T22" fmla="*/ 9 w 109"/>
                    <a:gd name="T23" fmla="*/ 372 h 373"/>
                    <a:gd name="T24" fmla="*/ 21 w 109"/>
                    <a:gd name="T25" fmla="*/ 369 h 373"/>
                    <a:gd name="T26" fmla="*/ 36 w 109"/>
                    <a:gd name="T27" fmla="*/ 366 h 373"/>
                    <a:gd name="T28" fmla="*/ 53 w 109"/>
                    <a:gd name="T29" fmla="*/ 362 h 373"/>
                    <a:gd name="T30" fmla="*/ 72 w 109"/>
                    <a:gd name="T31" fmla="*/ 354 h 373"/>
                    <a:gd name="T32" fmla="*/ 90 w 109"/>
                    <a:gd name="T33" fmla="*/ 343 h 373"/>
                    <a:gd name="T34" fmla="*/ 109 w 109"/>
                    <a:gd name="T35" fmla="*/ 331 h 373"/>
                    <a:gd name="T36" fmla="*/ 109 w 109"/>
                    <a:gd name="T37" fmla="*/ 10 h 37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9"/>
                    <a:gd name="T58" fmla="*/ 0 h 373"/>
                    <a:gd name="T59" fmla="*/ 109 w 109"/>
                    <a:gd name="T60" fmla="*/ 373 h 37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9" h="373">
                      <a:moveTo>
                        <a:pt x="109" y="10"/>
                      </a:moveTo>
                      <a:lnTo>
                        <a:pt x="107" y="9"/>
                      </a:lnTo>
                      <a:lnTo>
                        <a:pt x="100" y="6"/>
                      </a:lnTo>
                      <a:lnTo>
                        <a:pt x="89" y="2"/>
                      </a:lnTo>
                      <a:lnTo>
                        <a:pt x="75" y="0"/>
                      </a:lnTo>
                      <a:lnTo>
                        <a:pt x="59" y="0"/>
                      </a:lnTo>
                      <a:lnTo>
                        <a:pt x="39" y="2"/>
                      </a:lnTo>
                      <a:lnTo>
                        <a:pt x="20" y="9"/>
                      </a:lnTo>
                      <a:lnTo>
                        <a:pt x="0" y="21"/>
                      </a:lnTo>
                      <a:lnTo>
                        <a:pt x="0" y="373"/>
                      </a:lnTo>
                      <a:lnTo>
                        <a:pt x="2" y="373"/>
                      </a:lnTo>
                      <a:lnTo>
                        <a:pt x="9" y="372"/>
                      </a:lnTo>
                      <a:lnTo>
                        <a:pt x="21" y="369"/>
                      </a:lnTo>
                      <a:lnTo>
                        <a:pt x="36" y="366"/>
                      </a:lnTo>
                      <a:lnTo>
                        <a:pt x="53" y="362"/>
                      </a:lnTo>
                      <a:lnTo>
                        <a:pt x="72" y="354"/>
                      </a:lnTo>
                      <a:lnTo>
                        <a:pt x="90" y="343"/>
                      </a:lnTo>
                      <a:lnTo>
                        <a:pt x="109" y="331"/>
                      </a:lnTo>
                      <a:lnTo>
                        <a:pt x="109" y="1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35" name="Freeform 39"/>
                <p:cNvSpPr>
                  <a:spLocks/>
                </p:cNvSpPr>
                <p:nvPr/>
              </p:nvSpPr>
              <p:spPr bwMode="auto">
                <a:xfrm>
                  <a:off x="6107" y="13721"/>
                  <a:ext cx="75" cy="216"/>
                </a:xfrm>
                <a:custGeom>
                  <a:avLst/>
                  <a:gdLst>
                    <a:gd name="T0" fmla="*/ 75 w 75"/>
                    <a:gd name="T1" fmla="*/ 6 h 216"/>
                    <a:gd name="T2" fmla="*/ 73 w 75"/>
                    <a:gd name="T3" fmla="*/ 5 h 216"/>
                    <a:gd name="T4" fmla="*/ 69 w 75"/>
                    <a:gd name="T5" fmla="*/ 4 h 216"/>
                    <a:gd name="T6" fmla="*/ 61 w 75"/>
                    <a:gd name="T7" fmla="*/ 2 h 216"/>
                    <a:gd name="T8" fmla="*/ 52 w 75"/>
                    <a:gd name="T9" fmla="*/ 0 h 216"/>
                    <a:gd name="T10" fmla="*/ 41 w 75"/>
                    <a:gd name="T11" fmla="*/ 0 h 216"/>
                    <a:gd name="T12" fmla="*/ 28 w 75"/>
                    <a:gd name="T13" fmla="*/ 1 h 216"/>
                    <a:gd name="T14" fmla="*/ 14 w 75"/>
                    <a:gd name="T15" fmla="*/ 6 h 216"/>
                    <a:gd name="T16" fmla="*/ 0 w 75"/>
                    <a:gd name="T17" fmla="*/ 14 h 216"/>
                    <a:gd name="T18" fmla="*/ 0 w 75"/>
                    <a:gd name="T19" fmla="*/ 216 h 216"/>
                    <a:gd name="T20" fmla="*/ 2 w 75"/>
                    <a:gd name="T21" fmla="*/ 216 h 216"/>
                    <a:gd name="T22" fmla="*/ 7 w 75"/>
                    <a:gd name="T23" fmla="*/ 215 h 216"/>
                    <a:gd name="T24" fmla="*/ 15 w 75"/>
                    <a:gd name="T25" fmla="*/ 214 h 216"/>
                    <a:gd name="T26" fmla="*/ 25 w 75"/>
                    <a:gd name="T27" fmla="*/ 211 h 216"/>
                    <a:gd name="T28" fmla="*/ 37 w 75"/>
                    <a:gd name="T29" fmla="*/ 208 h 216"/>
                    <a:gd name="T30" fmla="*/ 50 w 75"/>
                    <a:gd name="T31" fmla="*/ 203 h 216"/>
                    <a:gd name="T32" fmla="*/ 63 w 75"/>
                    <a:gd name="T33" fmla="*/ 195 h 216"/>
                    <a:gd name="T34" fmla="*/ 75 w 75"/>
                    <a:gd name="T35" fmla="*/ 187 h 216"/>
                    <a:gd name="T36" fmla="*/ 75 w 75"/>
                    <a:gd name="T37" fmla="*/ 6 h 21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5"/>
                    <a:gd name="T58" fmla="*/ 0 h 216"/>
                    <a:gd name="T59" fmla="*/ 75 w 75"/>
                    <a:gd name="T60" fmla="*/ 216 h 21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5" h="216">
                      <a:moveTo>
                        <a:pt x="75" y="6"/>
                      </a:moveTo>
                      <a:lnTo>
                        <a:pt x="73" y="5"/>
                      </a:lnTo>
                      <a:lnTo>
                        <a:pt x="69" y="4"/>
                      </a:lnTo>
                      <a:lnTo>
                        <a:pt x="61" y="2"/>
                      </a:lnTo>
                      <a:lnTo>
                        <a:pt x="52" y="0"/>
                      </a:lnTo>
                      <a:lnTo>
                        <a:pt x="41" y="0"/>
                      </a:lnTo>
                      <a:lnTo>
                        <a:pt x="28" y="1"/>
                      </a:lnTo>
                      <a:lnTo>
                        <a:pt x="14" y="6"/>
                      </a:lnTo>
                      <a:lnTo>
                        <a:pt x="0" y="14"/>
                      </a:lnTo>
                      <a:lnTo>
                        <a:pt x="0" y="216"/>
                      </a:lnTo>
                      <a:lnTo>
                        <a:pt x="2" y="216"/>
                      </a:lnTo>
                      <a:lnTo>
                        <a:pt x="7" y="215"/>
                      </a:lnTo>
                      <a:lnTo>
                        <a:pt x="15" y="214"/>
                      </a:lnTo>
                      <a:lnTo>
                        <a:pt x="25" y="211"/>
                      </a:lnTo>
                      <a:lnTo>
                        <a:pt x="37" y="208"/>
                      </a:lnTo>
                      <a:lnTo>
                        <a:pt x="50" y="203"/>
                      </a:lnTo>
                      <a:lnTo>
                        <a:pt x="63" y="195"/>
                      </a:lnTo>
                      <a:lnTo>
                        <a:pt x="75" y="187"/>
                      </a:lnTo>
                      <a:lnTo>
                        <a:pt x="75" y="6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36" name="Freeform 40"/>
                <p:cNvSpPr>
                  <a:spLocks/>
                </p:cNvSpPr>
                <p:nvPr/>
              </p:nvSpPr>
              <p:spPr bwMode="auto">
                <a:xfrm>
                  <a:off x="7013" y="14340"/>
                  <a:ext cx="110" cy="111"/>
                </a:xfrm>
                <a:custGeom>
                  <a:avLst/>
                  <a:gdLst>
                    <a:gd name="T0" fmla="*/ 55 w 110"/>
                    <a:gd name="T1" fmla="*/ 111 h 111"/>
                    <a:gd name="T2" fmla="*/ 66 w 110"/>
                    <a:gd name="T3" fmla="*/ 110 h 111"/>
                    <a:gd name="T4" fmla="*/ 76 w 110"/>
                    <a:gd name="T5" fmla="*/ 106 h 111"/>
                    <a:gd name="T6" fmla="*/ 85 w 110"/>
                    <a:gd name="T7" fmla="*/ 101 h 111"/>
                    <a:gd name="T8" fmla="*/ 94 w 110"/>
                    <a:gd name="T9" fmla="*/ 94 h 111"/>
                    <a:gd name="T10" fmla="*/ 100 w 110"/>
                    <a:gd name="T11" fmla="*/ 86 h 111"/>
                    <a:gd name="T12" fmla="*/ 106 w 110"/>
                    <a:gd name="T13" fmla="*/ 77 h 111"/>
                    <a:gd name="T14" fmla="*/ 109 w 110"/>
                    <a:gd name="T15" fmla="*/ 66 h 111"/>
                    <a:gd name="T16" fmla="*/ 110 w 110"/>
                    <a:gd name="T17" fmla="*/ 56 h 111"/>
                    <a:gd name="T18" fmla="*/ 109 w 110"/>
                    <a:gd name="T19" fmla="*/ 44 h 111"/>
                    <a:gd name="T20" fmla="*/ 106 w 110"/>
                    <a:gd name="T21" fmla="*/ 34 h 111"/>
                    <a:gd name="T22" fmla="*/ 100 w 110"/>
                    <a:gd name="T23" fmla="*/ 24 h 111"/>
                    <a:gd name="T24" fmla="*/ 94 w 110"/>
                    <a:gd name="T25" fmla="*/ 17 h 111"/>
                    <a:gd name="T26" fmla="*/ 85 w 110"/>
                    <a:gd name="T27" fmla="*/ 9 h 111"/>
                    <a:gd name="T28" fmla="*/ 76 w 110"/>
                    <a:gd name="T29" fmla="*/ 5 h 111"/>
                    <a:gd name="T30" fmla="*/ 66 w 110"/>
                    <a:gd name="T31" fmla="*/ 2 h 111"/>
                    <a:gd name="T32" fmla="*/ 55 w 110"/>
                    <a:gd name="T33" fmla="*/ 0 h 111"/>
                    <a:gd name="T34" fmla="*/ 44 w 110"/>
                    <a:gd name="T35" fmla="*/ 2 h 111"/>
                    <a:gd name="T36" fmla="*/ 33 w 110"/>
                    <a:gd name="T37" fmla="*/ 5 h 111"/>
                    <a:gd name="T38" fmla="*/ 25 w 110"/>
                    <a:gd name="T39" fmla="*/ 9 h 111"/>
                    <a:gd name="T40" fmla="*/ 16 w 110"/>
                    <a:gd name="T41" fmla="*/ 17 h 111"/>
                    <a:gd name="T42" fmla="*/ 10 w 110"/>
                    <a:gd name="T43" fmla="*/ 24 h 111"/>
                    <a:gd name="T44" fmla="*/ 4 w 110"/>
                    <a:gd name="T45" fmla="*/ 34 h 111"/>
                    <a:gd name="T46" fmla="*/ 1 w 110"/>
                    <a:gd name="T47" fmla="*/ 44 h 111"/>
                    <a:gd name="T48" fmla="*/ 0 w 110"/>
                    <a:gd name="T49" fmla="*/ 56 h 111"/>
                    <a:gd name="T50" fmla="*/ 1 w 110"/>
                    <a:gd name="T51" fmla="*/ 66 h 111"/>
                    <a:gd name="T52" fmla="*/ 4 w 110"/>
                    <a:gd name="T53" fmla="*/ 77 h 111"/>
                    <a:gd name="T54" fmla="*/ 10 w 110"/>
                    <a:gd name="T55" fmla="*/ 86 h 111"/>
                    <a:gd name="T56" fmla="*/ 16 w 110"/>
                    <a:gd name="T57" fmla="*/ 94 h 111"/>
                    <a:gd name="T58" fmla="*/ 25 w 110"/>
                    <a:gd name="T59" fmla="*/ 101 h 111"/>
                    <a:gd name="T60" fmla="*/ 33 w 110"/>
                    <a:gd name="T61" fmla="*/ 106 h 111"/>
                    <a:gd name="T62" fmla="*/ 44 w 110"/>
                    <a:gd name="T63" fmla="*/ 110 h 111"/>
                    <a:gd name="T64" fmla="*/ 55 w 110"/>
                    <a:gd name="T65" fmla="*/ 111 h 11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10"/>
                    <a:gd name="T100" fmla="*/ 0 h 111"/>
                    <a:gd name="T101" fmla="*/ 110 w 110"/>
                    <a:gd name="T102" fmla="*/ 111 h 11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10" h="111">
                      <a:moveTo>
                        <a:pt x="55" y="111"/>
                      </a:moveTo>
                      <a:lnTo>
                        <a:pt x="66" y="110"/>
                      </a:lnTo>
                      <a:lnTo>
                        <a:pt x="76" y="106"/>
                      </a:lnTo>
                      <a:lnTo>
                        <a:pt x="85" y="101"/>
                      </a:lnTo>
                      <a:lnTo>
                        <a:pt x="94" y="94"/>
                      </a:lnTo>
                      <a:lnTo>
                        <a:pt x="100" y="86"/>
                      </a:lnTo>
                      <a:lnTo>
                        <a:pt x="106" y="77"/>
                      </a:lnTo>
                      <a:lnTo>
                        <a:pt x="109" y="66"/>
                      </a:lnTo>
                      <a:lnTo>
                        <a:pt x="110" y="56"/>
                      </a:lnTo>
                      <a:lnTo>
                        <a:pt x="109" y="44"/>
                      </a:lnTo>
                      <a:lnTo>
                        <a:pt x="106" y="34"/>
                      </a:lnTo>
                      <a:lnTo>
                        <a:pt x="100" y="24"/>
                      </a:lnTo>
                      <a:lnTo>
                        <a:pt x="94" y="17"/>
                      </a:lnTo>
                      <a:lnTo>
                        <a:pt x="85" y="9"/>
                      </a:lnTo>
                      <a:lnTo>
                        <a:pt x="76" y="5"/>
                      </a:lnTo>
                      <a:lnTo>
                        <a:pt x="66" y="2"/>
                      </a:lnTo>
                      <a:lnTo>
                        <a:pt x="55" y="0"/>
                      </a:lnTo>
                      <a:lnTo>
                        <a:pt x="44" y="2"/>
                      </a:lnTo>
                      <a:lnTo>
                        <a:pt x="33" y="5"/>
                      </a:lnTo>
                      <a:lnTo>
                        <a:pt x="25" y="9"/>
                      </a:lnTo>
                      <a:lnTo>
                        <a:pt x="16" y="17"/>
                      </a:lnTo>
                      <a:lnTo>
                        <a:pt x="10" y="24"/>
                      </a:lnTo>
                      <a:lnTo>
                        <a:pt x="4" y="34"/>
                      </a:lnTo>
                      <a:lnTo>
                        <a:pt x="1" y="44"/>
                      </a:lnTo>
                      <a:lnTo>
                        <a:pt x="0" y="56"/>
                      </a:lnTo>
                      <a:lnTo>
                        <a:pt x="1" y="66"/>
                      </a:lnTo>
                      <a:lnTo>
                        <a:pt x="4" y="77"/>
                      </a:lnTo>
                      <a:lnTo>
                        <a:pt x="10" y="86"/>
                      </a:lnTo>
                      <a:lnTo>
                        <a:pt x="16" y="94"/>
                      </a:lnTo>
                      <a:lnTo>
                        <a:pt x="25" y="101"/>
                      </a:lnTo>
                      <a:lnTo>
                        <a:pt x="33" y="106"/>
                      </a:lnTo>
                      <a:lnTo>
                        <a:pt x="44" y="110"/>
                      </a:lnTo>
                      <a:lnTo>
                        <a:pt x="55" y="11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37" name="Freeform 41"/>
                <p:cNvSpPr>
                  <a:spLocks/>
                </p:cNvSpPr>
                <p:nvPr/>
              </p:nvSpPr>
              <p:spPr bwMode="auto">
                <a:xfrm>
                  <a:off x="6676" y="14343"/>
                  <a:ext cx="55" cy="55"/>
                </a:xfrm>
                <a:custGeom>
                  <a:avLst/>
                  <a:gdLst>
                    <a:gd name="T0" fmla="*/ 27 w 55"/>
                    <a:gd name="T1" fmla="*/ 55 h 55"/>
                    <a:gd name="T2" fmla="*/ 38 w 55"/>
                    <a:gd name="T3" fmla="*/ 53 h 55"/>
                    <a:gd name="T4" fmla="*/ 48 w 55"/>
                    <a:gd name="T5" fmla="*/ 46 h 55"/>
                    <a:gd name="T6" fmla="*/ 53 w 55"/>
                    <a:gd name="T7" fmla="*/ 37 h 55"/>
                    <a:gd name="T8" fmla="*/ 55 w 55"/>
                    <a:gd name="T9" fmla="*/ 27 h 55"/>
                    <a:gd name="T10" fmla="*/ 53 w 55"/>
                    <a:gd name="T11" fmla="*/ 16 h 55"/>
                    <a:gd name="T12" fmla="*/ 48 w 55"/>
                    <a:gd name="T13" fmla="*/ 7 h 55"/>
                    <a:gd name="T14" fmla="*/ 38 w 55"/>
                    <a:gd name="T15" fmla="*/ 2 h 55"/>
                    <a:gd name="T16" fmla="*/ 27 w 55"/>
                    <a:gd name="T17" fmla="*/ 0 h 55"/>
                    <a:gd name="T18" fmla="*/ 16 w 55"/>
                    <a:gd name="T19" fmla="*/ 2 h 55"/>
                    <a:gd name="T20" fmla="*/ 8 w 55"/>
                    <a:gd name="T21" fmla="*/ 7 h 55"/>
                    <a:gd name="T22" fmla="*/ 2 w 55"/>
                    <a:gd name="T23" fmla="*/ 16 h 55"/>
                    <a:gd name="T24" fmla="*/ 0 w 55"/>
                    <a:gd name="T25" fmla="*/ 27 h 55"/>
                    <a:gd name="T26" fmla="*/ 2 w 55"/>
                    <a:gd name="T27" fmla="*/ 37 h 55"/>
                    <a:gd name="T28" fmla="*/ 8 w 55"/>
                    <a:gd name="T29" fmla="*/ 46 h 55"/>
                    <a:gd name="T30" fmla="*/ 16 w 55"/>
                    <a:gd name="T31" fmla="*/ 53 h 55"/>
                    <a:gd name="T32" fmla="*/ 27 w 55"/>
                    <a:gd name="T33" fmla="*/ 55 h 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5"/>
                    <a:gd name="T52" fmla="*/ 0 h 55"/>
                    <a:gd name="T53" fmla="*/ 55 w 55"/>
                    <a:gd name="T54" fmla="*/ 55 h 5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5" h="55">
                      <a:moveTo>
                        <a:pt x="27" y="55"/>
                      </a:moveTo>
                      <a:lnTo>
                        <a:pt x="38" y="53"/>
                      </a:lnTo>
                      <a:lnTo>
                        <a:pt x="48" y="46"/>
                      </a:lnTo>
                      <a:lnTo>
                        <a:pt x="53" y="37"/>
                      </a:lnTo>
                      <a:lnTo>
                        <a:pt x="55" y="27"/>
                      </a:lnTo>
                      <a:lnTo>
                        <a:pt x="53" y="16"/>
                      </a:lnTo>
                      <a:lnTo>
                        <a:pt x="48" y="7"/>
                      </a:lnTo>
                      <a:lnTo>
                        <a:pt x="38" y="2"/>
                      </a:lnTo>
                      <a:lnTo>
                        <a:pt x="27" y="0"/>
                      </a:lnTo>
                      <a:lnTo>
                        <a:pt x="16" y="2"/>
                      </a:lnTo>
                      <a:lnTo>
                        <a:pt x="8" y="7"/>
                      </a:lnTo>
                      <a:lnTo>
                        <a:pt x="2" y="16"/>
                      </a:lnTo>
                      <a:lnTo>
                        <a:pt x="0" y="27"/>
                      </a:lnTo>
                      <a:lnTo>
                        <a:pt x="2" y="37"/>
                      </a:lnTo>
                      <a:lnTo>
                        <a:pt x="8" y="46"/>
                      </a:lnTo>
                      <a:lnTo>
                        <a:pt x="16" y="53"/>
                      </a:lnTo>
                      <a:lnTo>
                        <a:pt x="27" y="5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38" name="Freeform 42"/>
                <p:cNvSpPr>
                  <a:spLocks/>
                </p:cNvSpPr>
                <p:nvPr/>
              </p:nvSpPr>
              <p:spPr bwMode="auto">
                <a:xfrm>
                  <a:off x="6770" y="14345"/>
                  <a:ext cx="55" cy="55"/>
                </a:xfrm>
                <a:custGeom>
                  <a:avLst/>
                  <a:gdLst>
                    <a:gd name="T0" fmla="*/ 28 w 55"/>
                    <a:gd name="T1" fmla="*/ 55 h 55"/>
                    <a:gd name="T2" fmla="*/ 39 w 55"/>
                    <a:gd name="T3" fmla="*/ 53 h 55"/>
                    <a:gd name="T4" fmla="*/ 47 w 55"/>
                    <a:gd name="T5" fmla="*/ 47 h 55"/>
                    <a:gd name="T6" fmla="*/ 53 w 55"/>
                    <a:gd name="T7" fmla="*/ 39 h 55"/>
                    <a:gd name="T8" fmla="*/ 55 w 55"/>
                    <a:gd name="T9" fmla="*/ 28 h 55"/>
                    <a:gd name="T10" fmla="*/ 53 w 55"/>
                    <a:gd name="T11" fmla="*/ 17 h 55"/>
                    <a:gd name="T12" fmla="*/ 47 w 55"/>
                    <a:gd name="T13" fmla="*/ 8 h 55"/>
                    <a:gd name="T14" fmla="*/ 39 w 55"/>
                    <a:gd name="T15" fmla="*/ 2 h 55"/>
                    <a:gd name="T16" fmla="*/ 28 w 55"/>
                    <a:gd name="T17" fmla="*/ 0 h 55"/>
                    <a:gd name="T18" fmla="*/ 17 w 55"/>
                    <a:gd name="T19" fmla="*/ 2 h 55"/>
                    <a:gd name="T20" fmla="*/ 9 w 55"/>
                    <a:gd name="T21" fmla="*/ 8 h 55"/>
                    <a:gd name="T22" fmla="*/ 2 w 55"/>
                    <a:gd name="T23" fmla="*/ 17 h 55"/>
                    <a:gd name="T24" fmla="*/ 0 w 55"/>
                    <a:gd name="T25" fmla="*/ 28 h 55"/>
                    <a:gd name="T26" fmla="*/ 2 w 55"/>
                    <a:gd name="T27" fmla="*/ 39 h 55"/>
                    <a:gd name="T28" fmla="*/ 9 w 55"/>
                    <a:gd name="T29" fmla="*/ 47 h 55"/>
                    <a:gd name="T30" fmla="*/ 17 w 55"/>
                    <a:gd name="T31" fmla="*/ 53 h 55"/>
                    <a:gd name="T32" fmla="*/ 28 w 55"/>
                    <a:gd name="T33" fmla="*/ 55 h 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5"/>
                    <a:gd name="T52" fmla="*/ 0 h 55"/>
                    <a:gd name="T53" fmla="*/ 55 w 55"/>
                    <a:gd name="T54" fmla="*/ 55 h 5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5" h="55">
                      <a:moveTo>
                        <a:pt x="28" y="55"/>
                      </a:moveTo>
                      <a:lnTo>
                        <a:pt x="39" y="53"/>
                      </a:lnTo>
                      <a:lnTo>
                        <a:pt x="47" y="47"/>
                      </a:lnTo>
                      <a:lnTo>
                        <a:pt x="53" y="39"/>
                      </a:lnTo>
                      <a:lnTo>
                        <a:pt x="55" y="28"/>
                      </a:lnTo>
                      <a:lnTo>
                        <a:pt x="53" y="17"/>
                      </a:lnTo>
                      <a:lnTo>
                        <a:pt x="47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7" y="2"/>
                      </a:lnTo>
                      <a:lnTo>
                        <a:pt x="9" y="8"/>
                      </a:lnTo>
                      <a:lnTo>
                        <a:pt x="2" y="17"/>
                      </a:lnTo>
                      <a:lnTo>
                        <a:pt x="0" y="28"/>
                      </a:lnTo>
                      <a:lnTo>
                        <a:pt x="2" y="39"/>
                      </a:lnTo>
                      <a:lnTo>
                        <a:pt x="9" y="47"/>
                      </a:lnTo>
                      <a:lnTo>
                        <a:pt x="17" y="53"/>
                      </a:lnTo>
                      <a:lnTo>
                        <a:pt x="28" y="5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39" name="Freeform 43"/>
                <p:cNvSpPr>
                  <a:spLocks/>
                </p:cNvSpPr>
                <p:nvPr/>
              </p:nvSpPr>
              <p:spPr bwMode="auto">
                <a:xfrm>
                  <a:off x="6401" y="13591"/>
                  <a:ext cx="156" cy="752"/>
                </a:xfrm>
                <a:custGeom>
                  <a:avLst/>
                  <a:gdLst>
                    <a:gd name="T0" fmla="*/ 48 w 156"/>
                    <a:gd name="T1" fmla="*/ 15 h 752"/>
                    <a:gd name="T2" fmla="*/ 44 w 156"/>
                    <a:gd name="T3" fmla="*/ 30 h 752"/>
                    <a:gd name="T4" fmla="*/ 33 w 156"/>
                    <a:gd name="T5" fmla="*/ 73 h 752"/>
                    <a:gd name="T6" fmla="*/ 19 w 156"/>
                    <a:gd name="T7" fmla="*/ 140 h 752"/>
                    <a:gd name="T8" fmla="*/ 7 w 156"/>
                    <a:gd name="T9" fmla="*/ 229 h 752"/>
                    <a:gd name="T10" fmla="*/ 0 w 156"/>
                    <a:gd name="T11" fmla="*/ 337 h 752"/>
                    <a:gd name="T12" fmla="*/ 1 w 156"/>
                    <a:gd name="T13" fmla="*/ 462 h 752"/>
                    <a:gd name="T14" fmla="*/ 14 w 156"/>
                    <a:gd name="T15" fmla="*/ 602 h 752"/>
                    <a:gd name="T16" fmla="*/ 43 w 156"/>
                    <a:gd name="T17" fmla="*/ 752 h 752"/>
                    <a:gd name="T18" fmla="*/ 150 w 156"/>
                    <a:gd name="T19" fmla="*/ 746 h 752"/>
                    <a:gd name="T20" fmla="*/ 146 w 156"/>
                    <a:gd name="T21" fmla="*/ 724 h 752"/>
                    <a:gd name="T22" fmla="*/ 135 w 156"/>
                    <a:gd name="T23" fmla="*/ 663 h 752"/>
                    <a:gd name="T24" fmla="*/ 123 w 156"/>
                    <a:gd name="T25" fmla="*/ 574 h 752"/>
                    <a:gd name="T26" fmla="*/ 111 w 156"/>
                    <a:gd name="T27" fmla="*/ 463 h 752"/>
                    <a:gd name="T28" fmla="*/ 104 w 156"/>
                    <a:gd name="T29" fmla="*/ 342 h 752"/>
                    <a:gd name="T30" fmla="*/ 107 w 156"/>
                    <a:gd name="T31" fmla="*/ 220 h 752"/>
                    <a:gd name="T32" fmla="*/ 124 w 156"/>
                    <a:gd name="T33" fmla="*/ 106 h 752"/>
                    <a:gd name="T34" fmla="*/ 156 w 156"/>
                    <a:gd name="T35" fmla="*/ 9 h 752"/>
                    <a:gd name="T36" fmla="*/ 156 w 156"/>
                    <a:gd name="T37" fmla="*/ 8 h 752"/>
                    <a:gd name="T38" fmla="*/ 156 w 156"/>
                    <a:gd name="T39" fmla="*/ 6 h 752"/>
                    <a:gd name="T40" fmla="*/ 154 w 156"/>
                    <a:gd name="T41" fmla="*/ 4 h 752"/>
                    <a:gd name="T42" fmla="*/ 147 w 156"/>
                    <a:gd name="T43" fmla="*/ 0 h 752"/>
                    <a:gd name="T44" fmla="*/ 134 w 156"/>
                    <a:gd name="T45" fmla="*/ 0 h 752"/>
                    <a:gd name="T46" fmla="*/ 115 w 156"/>
                    <a:gd name="T47" fmla="*/ 1 h 752"/>
                    <a:gd name="T48" fmla="*/ 87 w 156"/>
                    <a:gd name="T49" fmla="*/ 7 h 752"/>
                    <a:gd name="T50" fmla="*/ 48 w 156"/>
                    <a:gd name="T51" fmla="*/ 15 h 75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56"/>
                    <a:gd name="T79" fmla="*/ 0 h 752"/>
                    <a:gd name="T80" fmla="*/ 156 w 156"/>
                    <a:gd name="T81" fmla="*/ 752 h 752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56" h="752">
                      <a:moveTo>
                        <a:pt x="48" y="15"/>
                      </a:moveTo>
                      <a:lnTo>
                        <a:pt x="44" y="30"/>
                      </a:lnTo>
                      <a:lnTo>
                        <a:pt x="33" y="73"/>
                      </a:lnTo>
                      <a:lnTo>
                        <a:pt x="19" y="140"/>
                      </a:lnTo>
                      <a:lnTo>
                        <a:pt x="7" y="229"/>
                      </a:lnTo>
                      <a:lnTo>
                        <a:pt x="0" y="337"/>
                      </a:lnTo>
                      <a:lnTo>
                        <a:pt x="1" y="462"/>
                      </a:lnTo>
                      <a:lnTo>
                        <a:pt x="14" y="602"/>
                      </a:lnTo>
                      <a:lnTo>
                        <a:pt x="43" y="752"/>
                      </a:lnTo>
                      <a:lnTo>
                        <a:pt x="150" y="746"/>
                      </a:lnTo>
                      <a:lnTo>
                        <a:pt x="146" y="724"/>
                      </a:lnTo>
                      <a:lnTo>
                        <a:pt x="135" y="663"/>
                      </a:lnTo>
                      <a:lnTo>
                        <a:pt x="123" y="574"/>
                      </a:lnTo>
                      <a:lnTo>
                        <a:pt x="111" y="463"/>
                      </a:lnTo>
                      <a:lnTo>
                        <a:pt x="104" y="342"/>
                      </a:lnTo>
                      <a:lnTo>
                        <a:pt x="107" y="220"/>
                      </a:lnTo>
                      <a:lnTo>
                        <a:pt x="124" y="106"/>
                      </a:lnTo>
                      <a:lnTo>
                        <a:pt x="156" y="9"/>
                      </a:lnTo>
                      <a:lnTo>
                        <a:pt x="156" y="8"/>
                      </a:lnTo>
                      <a:lnTo>
                        <a:pt x="156" y="6"/>
                      </a:lnTo>
                      <a:lnTo>
                        <a:pt x="154" y="4"/>
                      </a:lnTo>
                      <a:lnTo>
                        <a:pt x="147" y="0"/>
                      </a:lnTo>
                      <a:lnTo>
                        <a:pt x="134" y="0"/>
                      </a:lnTo>
                      <a:lnTo>
                        <a:pt x="115" y="1"/>
                      </a:lnTo>
                      <a:lnTo>
                        <a:pt x="87" y="7"/>
                      </a:lnTo>
                      <a:lnTo>
                        <a:pt x="48" y="1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40" name="Freeform 44"/>
                <p:cNvSpPr>
                  <a:spLocks/>
                </p:cNvSpPr>
                <p:nvPr/>
              </p:nvSpPr>
              <p:spPr bwMode="auto">
                <a:xfrm>
                  <a:off x="7205" y="13498"/>
                  <a:ext cx="212" cy="839"/>
                </a:xfrm>
                <a:custGeom>
                  <a:avLst/>
                  <a:gdLst>
                    <a:gd name="T0" fmla="*/ 212 w 212"/>
                    <a:gd name="T1" fmla="*/ 6 h 839"/>
                    <a:gd name="T2" fmla="*/ 206 w 212"/>
                    <a:gd name="T3" fmla="*/ 11 h 839"/>
                    <a:gd name="T4" fmla="*/ 192 w 212"/>
                    <a:gd name="T5" fmla="*/ 33 h 839"/>
                    <a:gd name="T6" fmla="*/ 174 w 212"/>
                    <a:gd name="T7" fmla="*/ 77 h 839"/>
                    <a:gd name="T8" fmla="*/ 156 w 212"/>
                    <a:gd name="T9" fmla="*/ 148 h 839"/>
                    <a:gd name="T10" fmla="*/ 141 w 212"/>
                    <a:gd name="T11" fmla="*/ 254 h 839"/>
                    <a:gd name="T12" fmla="*/ 133 w 212"/>
                    <a:gd name="T13" fmla="*/ 401 h 839"/>
                    <a:gd name="T14" fmla="*/ 137 w 212"/>
                    <a:gd name="T15" fmla="*/ 593 h 839"/>
                    <a:gd name="T16" fmla="*/ 158 w 212"/>
                    <a:gd name="T17" fmla="*/ 839 h 839"/>
                    <a:gd name="T18" fmla="*/ 38 w 212"/>
                    <a:gd name="T19" fmla="*/ 839 h 839"/>
                    <a:gd name="T20" fmla="*/ 34 w 212"/>
                    <a:gd name="T21" fmla="*/ 814 h 839"/>
                    <a:gd name="T22" fmla="*/ 24 w 212"/>
                    <a:gd name="T23" fmla="*/ 746 h 839"/>
                    <a:gd name="T24" fmla="*/ 12 w 212"/>
                    <a:gd name="T25" fmla="*/ 645 h 839"/>
                    <a:gd name="T26" fmla="*/ 3 w 212"/>
                    <a:gd name="T27" fmla="*/ 521 h 839"/>
                    <a:gd name="T28" fmla="*/ 0 w 212"/>
                    <a:gd name="T29" fmla="*/ 384 h 839"/>
                    <a:gd name="T30" fmla="*/ 6 w 212"/>
                    <a:gd name="T31" fmla="*/ 244 h 839"/>
                    <a:gd name="T32" fmla="*/ 29 w 212"/>
                    <a:gd name="T33" fmla="*/ 114 h 839"/>
                    <a:gd name="T34" fmla="*/ 68 w 212"/>
                    <a:gd name="T35" fmla="*/ 0 h 839"/>
                    <a:gd name="T36" fmla="*/ 212 w 212"/>
                    <a:gd name="T37" fmla="*/ 6 h 83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12"/>
                    <a:gd name="T58" fmla="*/ 0 h 839"/>
                    <a:gd name="T59" fmla="*/ 212 w 212"/>
                    <a:gd name="T60" fmla="*/ 839 h 83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12" h="839">
                      <a:moveTo>
                        <a:pt x="212" y="6"/>
                      </a:moveTo>
                      <a:lnTo>
                        <a:pt x="206" y="11"/>
                      </a:lnTo>
                      <a:lnTo>
                        <a:pt x="192" y="33"/>
                      </a:lnTo>
                      <a:lnTo>
                        <a:pt x="174" y="77"/>
                      </a:lnTo>
                      <a:lnTo>
                        <a:pt x="156" y="148"/>
                      </a:lnTo>
                      <a:lnTo>
                        <a:pt x="141" y="254"/>
                      </a:lnTo>
                      <a:lnTo>
                        <a:pt x="133" y="401"/>
                      </a:lnTo>
                      <a:lnTo>
                        <a:pt x="137" y="593"/>
                      </a:lnTo>
                      <a:lnTo>
                        <a:pt x="158" y="839"/>
                      </a:lnTo>
                      <a:lnTo>
                        <a:pt x="38" y="839"/>
                      </a:lnTo>
                      <a:lnTo>
                        <a:pt x="34" y="814"/>
                      </a:lnTo>
                      <a:lnTo>
                        <a:pt x="24" y="746"/>
                      </a:lnTo>
                      <a:lnTo>
                        <a:pt x="12" y="645"/>
                      </a:lnTo>
                      <a:lnTo>
                        <a:pt x="3" y="521"/>
                      </a:lnTo>
                      <a:lnTo>
                        <a:pt x="0" y="384"/>
                      </a:lnTo>
                      <a:lnTo>
                        <a:pt x="6" y="244"/>
                      </a:lnTo>
                      <a:lnTo>
                        <a:pt x="29" y="114"/>
                      </a:lnTo>
                      <a:lnTo>
                        <a:pt x="68" y="0"/>
                      </a:lnTo>
                      <a:lnTo>
                        <a:pt x="212" y="6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41" name="Freeform 45"/>
                <p:cNvSpPr>
                  <a:spLocks/>
                </p:cNvSpPr>
                <p:nvPr/>
              </p:nvSpPr>
              <p:spPr bwMode="auto">
                <a:xfrm>
                  <a:off x="6406" y="13636"/>
                  <a:ext cx="137" cy="656"/>
                </a:xfrm>
                <a:custGeom>
                  <a:avLst/>
                  <a:gdLst>
                    <a:gd name="T0" fmla="*/ 43 w 137"/>
                    <a:gd name="T1" fmla="*/ 12 h 656"/>
                    <a:gd name="T2" fmla="*/ 39 w 137"/>
                    <a:gd name="T3" fmla="*/ 25 h 656"/>
                    <a:gd name="T4" fmla="*/ 30 w 137"/>
                    <a:gd name="T5" fmla="*/ 62 h 656"/>
                    <a:gd name="T6" fmla="*/ 19 w 137"/>
                    <a:gd name="T7" fmla="*/ 122 h 656"/>
                    <a:gd name="T8" fmla="*/ 7 w 137"/>
                    <a:gd name="T9" fmla="*/ 199 h 656"/>
                    <a:gd name="T10" fmla="*/ 0 w 137"/>
                    <a:gd name="T11" fmla="*/ 294 h 656"/>
                    <a:gd name="T12" fmla="*/ 1 w 137"/>
                    <a:gd name="T13" fmla="*/ 403 h 656"/>
                    <a:gd name="T14" fmla="*/ 12 w 137"/>
                    <a:gd name="T15" fmla="*/ 524 h 656"/>
                    <a:gd name="T16" fmla="*/ 38 w 137"/>
                    <a:gd name="T17" fmla="*/ 656 h 656"/>
                    <a:gd name="T18" fmla="*/ 132 w 137"/>
                    <a:gd name="T19" fmla="*/ 650 h 656"/>
                    <a:gd name="T20" fmla="*/ 127 w 137"/>
                    <a:gd name="T21" fmla="*/ 631 h 656"/>
                    <a:gd name="T22" fmla="*/ 119 w 137"/>
                    <a:gd name="T23" fmla="*/ 578 h 656"/>
                    <a:gd name="T24" fmla="*/ 107 w 137"/>
                    <a:gd name="T25" fmla="*/ 499 h 656"/>
                    <a:gd name="T26" fmla="*/ 97 w 137"/>
                    <a:gd name="T27" fmla="*/ 403 h 656"/>
                    <a:gd name="T28" fmla="*/ 92 w 137"/>
                    <a:gd name="T29" fmla="*/ 297 h 656"/>
                    <a:gd name="T30" fmla="*/ 94 w 137"/>
                    <a:gd name="T31" fmla="*/ 192 h 656"/>
                    <a:gd name="T32" fmla="*/ 108 w 137"/>
                    <a:gd name="T33" fmla="*/ 91 h 656"/>
                    <a:gd name="T34" fmla="*/ 137 w 137"/>
                    <a:gd name="T35" fmla="*/ 7 h 656"/>
                    <a:gd name="T36" fmla="*/ 137 w 137"/>
                    <a:gd name="T37" fmla="*/ 6 h 656"/>
                    <a:gd name="T38" fmla="*/ 137 w 137"/>
                    <a:gd name="T39" fmla="*/ 4 h 656"/>
                    <a:gd name="T40" fmla="*/ 135 w 137"/>
                    <a:gd name="T41" fmla="*/ 2 h 656"/>
                    <a:gd name="T42" fmla="*/ 129 w 137"/>
                    <a:gd name="T43" fmla="*/ 0 h 656"/>
                    <a:gd name="T44" fmla="*/ 119 w 137"/>
                    <a:gd name="T45" fmla="*/ 0 h 656"/>
                    <a:gd name="T46" fmla="*/ 101 w 137"/>
                    <a:gd name="T47" fmla="*/ 1 h 656"/>
                    <a:gd name="T48" fmla="*/ 77 w 137"/>
                    <a:gd name="T49" fmla="*/ 5 h 656"/>
                    <a:gd name="T50" fmla="*/ 43 w 137"/>
                    <a:gd name="T51" fmla="*/ 12 h 65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37"/>
                    <a:gd name="T79" fmla="*/ 0 h 656"/>
                    <a:gd name="T80" fmla="*/ 137 w 137"/>
                    <a:gd name="T81" fmla="*/ 656 h 65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37" h="656">
                      <a:moveTo>
                        <a:pt x="43" y="12"/>
                      </a:moveTo>
                      <a:lnTo>
                        <a:pt x="39" y="25"/>
                      </a:lnTo>
                      <a:lnTo>
                        <a:pt x="30" y="62"/>
                      </a:lnTo>
                      <a:lnTo>
                        <a:pt x="19" y="122"/>
                      </a:lnTo>
                      <a:lnTo>
                        <a:pt x="7" y="199"/>
                      </a:lnTo>
                      <a:lnTo>
                        <a:pt x="0" y="294"/>
                      </a:lnTo>
                      <a:lnTo>
                        <a:pt x="1" y="403"/>
                      </a:lnTo>
                      <a:lnTo>
                        <a:pt x="12" y="524"/>
                      </a:lnTo>
                      <a:lnTo>
                        <a:pt x="38" y="656"/>
                      </a:lnTo>
                      <a:lnTo>
                        <a:pt x="132" y="650"/>
                      </a:lnTo>
                      <a:lnTo>
                        <a:pt x="127" y="631"/>
                      </a:lnTo>
                      <a:lnTo>
                        <a:pt x="119" y="578"/>
                      </a:lnTo>
                      <a:lnTo>
                        <a:pt x="107" y="499"/>
                      </a:lnTo>
                      <a:lnTo>
                        <a:pt x="97" y="403"/>
                      </a:lnTo>
                      <a:lnTo>
                        <a:pt x="92" y="297"/>
                      </a:lnTo>
                      <a:lnTo>
                        <a:pt x="94" y="192"/>
                      </a:lnTo>
                      <a:lnTo>
                        <a:pt x="108" y="91"/>
                      </a:lnTo>
                      <a:lnTo>
                        <a:pt x="137" y="7"/>
                      </a:lnTo>
                      <a:lnTo>
                        <a:pt x="137" y="6"/>
                      </a:lnTo>
                      <a:lnTo>
                        <a:pt x="137" y="4"/>
                      </a:lnTo>
                      <a:lnTo>
                        <a:pt x="135" y="2"/>
                      </a:lnTo>
                      <a:lnTo>
                        <a:pt x="129" y="0"/>
                      </a:lnTo>
                      <a:lnTo>
                        <a:pt x="119" y="0"/>
                      </a:lnTo>
                      <a:lnTo>
                        <a:pt x="101" y="1"/>
                      </a:lnTo>
                      <a:lnTo>
                        <a:pt x="77" y="5"/>
                      </a:lnTo>
                      <a:lnTo>
                        <a:pt x="43" y="1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42" name="Freeform 46"/>
                <p:cNvSpPr>
                  <a:spLocks/>
                </p:cNvSpPr>
                <p:nvPr/>
              </p:nvSpPr>
              <p:spPr bwMode="auto">
                <a:xfrm>
                  <a:off x="6412" y="13680"/>
                  <a:ext cx="116" cy="560"/>
                </a:xfrm>
                <a:custGeom>
                  <a:avLst/>
                  <a:gdLst>
                    <a:gd name="T0" fmla="*/ 36 w 116"/>
                    <a:gd name="T1" fmla="*/ 11 h 560"/>
                    <a:gd name="T2" fmla="*/ 33 w 116"/>
                    <a:gd name="T3" fmla="*/ 21 h 560"/>
                    <a:gd name="T4" fmla="*/ 24 w 116"/>
                    <a:gd name="T5" fmla="*/ 53 h 560"/>
                    <a:gd name="T6" fmla="*/ 15 w 116"/>
                    <a:gd name="T7" fmla="*/ 103 h 560"/>
                    <a:gd name="T8" fmla="*/ 5 w 116"/>
                    <a:gd name="T9" fmla="*/ 169 h 560"/>
                    <a:gd name="T10" fmla="*/ 0 w 116"/>
                    <a:gd name="T11" fmla="*/ 250 h 560"/>
                    <a:gd name="T12" fmla="*/ 1 w 116"/>
                    <a:gd name="T13" fmla="*/ 344 h 560"/>
                    <a:gd name="T14" fmla="*/ 10 w 116"/>
                    <a:gd name="T15" fmla="*/ 448 h 560"/>
                    <a:gd name="T16" fmla="*/ 32 w 116"/>
                    <a:gd name="T17" fmla="*/ 560 h 560"/>
                    <a:gd name="T18" fmla="*/ 112 w 116"/>
                    <a:gd name="T19" fmla="*/ 555 h 560"/>
                    <a:gd name="T20" fmla="*/ 108 w 116"/>
                    <a:gd name="T21" fmla="*/ 538 h 560"/>
                    <a:gd name="T22" fmla="*/ 101 w 116"/>
                    <a:gd name="T23" fmla="*/ 493 h 560"/>
                    <a:gd name="T24" fmla="*/ 91 w 116"/>
                    <a:gd name="T25" fmla="*/ 426 h 560"/>
                    <a:gd name="T26" fmla="*/ 82 w 116"/>
                    <a:gd name="T27" fmla="*/ 344 h 560"/>
                    <a:gd name="T28" fmla="*/ 77 w 116"/>
                    <a:gd name="T29" fmla="*/ 255 h 560"/>
                    <a:gd name="T30" fmla="*/ 79 w 116"/>
                    <a:gd name="T31" fmla="*/ 164 h 560"/>
                    <a:gd name="T32" fmla="*/ 91 w 116"/>
                    <a:gd name="T33" fmla="*/ 79 h 560"/>
                    <a:gd name="T34" fmla="*/ 116 w 116"/>
                    <a:gd name="T35" fmla="*/ 6 h 560"/>
                    <a:gd name="T36" fmla="*/ 116 w 116"/>
                    <a:gd name="T37" fmla="*/ 5 h 560"/>
                    <a:gd name="T38" fmla="*/ 116 w 116"/>
                    <a:gd name="T39" fmla="*/ 4 h 560"/>
                    <a:gd name="T40" fmla="*/ 114 w 116"/>
                    <a:gd name="T41" fmla="*/ 2 h 560"/>
                    <a:gd name="T42" fmla="*/ 109 w 116"/>
                    <a:gd name="T43" fmla="*/ 0 h 560"/>
                    <a:gd name="T44" fmla="*/ 100 w 116"/>
                    <a:gd name="T45" fmla="*/ 0 h 560"/>
                    <a:gd name="T46" fmla="*/ 86 w 116"/>
                    <a:gd name="T47" fmla="*/ 1 h 560"/>
                    <a:gd name="T48" fmla="*/ 65 w 116"/>
                    <a:gd name="T49" fmla="*/ 4 h 560"/>
                    <a:gd name="T50" fmla="*/ 36 w 116"/>
                    <a:gd name="T51" fmla="*/ 11 h 56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16"/>
                    <a:gd name="T79" fmla="*/ 0 h 560"/>
                    <a:gd name="T80" fmla="*/ 116 w 116"/>
                    <a:gd name="T81" fmla="*/ 560 h 56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16" h="560">
                      <a:moveTo>
                        <a:pt x="36" y="11"/>
                      </a:moveTo>
                      <a:lnTo>
                        <a:pt x="33" y="21"/>
                      </a:lnTo>
                      <a:lnTo>
                        <a:pt x="24" y="53"/>
                      </a:lnTo>
                      <a:lnTo>
                        <a:pt x="15" y="103"/>
                      </a:lnTo>
                      <a:lnTo>
                        <a:pt x="5" y="169"/>
                      </a:lnTo>
                      <a:lnTo>
                        <a:pt x="0" y="250"/>
                      </a:lnTo>
                      <a:lnTo>
                        <a:pt x="1" y="344"/>
                      </a:lnTo>
                      <a:lnTo>
                        <a:pt x="10" y="448"/>
                      </a:lnTo>
                      <a:lnTo>
                        <a:pt x="32" y="560"/>
                      </a:lnTo>
                      <a:lnTo>
                        <a:pt x="112" y="555"/>
                      </a:lnTo>
                      <a:lnTo>
                        <a:pt x="108" y="538"/>
                      </a:lnTo>
                      <a:lnTo>
                        <a:pt x="101" y="493"/>
                      </a:lnTo>
                      <a:lnTo>
                        <a:pt x="91" y="426"/>
                      </a:lnTo>
                      <a:lnTo>
                        <a:pt x="82" y="344"/>
                      </a:lnTo>
                      <a:lnTo>
                        <a:pt x="77" y="255"/>
                      </a:lnTo>
                      <a:lnTo>
                        <a:pt x="79" y="164"/>
                      </a:lnTo>
                      <a:lnTo>
                        <a:pt x="91" y="79"/>
                      </a:lnTo>
                      <a:lnTo>
                        <a:pt x="116" y="6"/>
                      </a:lnTo>
                      <a:lnTo>
                        <a:pt x="116" y="5"/>
                      </a:lnTo>
                      <a:lnTo>
                        <a:pt x="116" y="4"/>
                      </a:lnTo>
                      <a:lnTo>
                        <a:pt x="114" y="2"/>
                      </a:lnTo>
                      <a:lnTo>
                        <a:pt x="109" y="0"/>
                      </a:lnTo>
                      <a:lnTo>
                        <a:pt x="100" y="0"/>
                      </a:lnTo>
                      <a:lnTo>
                        <a:pt x="86" y="1"/>
                      </a:lnTo>
                      <a:lnTo>
                        <a:pt x="65" y="4"/>
                      </a:lnTo>
                      <a:lnTo>
                        <a:pt x="36" y="1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43" name="Freeform 47"/>
                <p:cNvSpPr>
                  <a:spLocks/>
                </p:cNvSpPr>
                <p:nvPr/>
              </p:nvSpPr>
              <p:spPr bwMode="auto">
                <a:xfrm>
                  <a:off x="6417" y="13724"/>
                  <a:ext cx="97" cy="463"/>
                </a:xfrm>
                <a:custGeom>
                  <a:avLst/>
                  <a:gdLst>
                    <a:gd name="T0" fmla="*/ 30 w 97"/>
                    <a:gd name="T1" fmla="*/ 9 h 463"/>
                    <a:gd name="T2" fmla="*/ 27 w 97"/>
                    <a:gd name="T3" fmla="*/ 17 h 463"/>
                    <a:gd name="T4" fmla="*/ 20 w 97"/>
                    <a:gd name="T5" fmla="*/ 44 h 463"/>
                    <a:gd name="T6" fmla="*/ 12 w 97"/>
                    <a:gd name="T7" fmla="*/ 85 h 463"/>
                    <a:gd name="T8" fmla="*/ 4 w 97"/>
                    <a:gd name="T9" fmla="*/ 140 h 463"/>
                    <a:gd name="T10" fmla="*/ 0 w 97"/>
                    <a:gd name="T11" fmla="*/ 207 h 463"/>
                    <a:gd name="T12" fmla="*/ 0 w 97"/>
                    <a:gd name="T13" fmla="*/ 285 h 463"/>
                    <a:gd name="T14" fmla="*/ 9 w 97"/>
                    <a:gd name="T15" fmla="*/ 370 h 463"/>
                    <a:gd name="T16" fmla="*/ 26 w 97"/>
                    <a:gd name="T17" fmla="*/ 463 h 463"/>
                    <a:gd name="T18" fmla="*/ 93 w 97"/>
                    <a:gd name="T19" fmla="*/ 460 h 463"/>
                    <a:gd name="T20" fmla="*/ 89 w 97"/>
                    <a:gd name="T21" fmla="*/ 446 h 463"/>
                    <a:gd name="T22" fmla="*/ 83 w 97"/>
                    <a:gd name="T23" fmla="*/ 408 h 463"/>
                    <a:gd name="T24" fmla="*/ 75 w 97"/>
                    <a:gd name="T25" fmla="*/ 353 h 463"/>
                    <a:gd name="T26" fmla="*/ 68 w 97"/>
                    <a:gd name="T27" fmla="*/ 285 h 463"/>
                    <a:gd name="T28" fmla="*/ 65 w 97"/>
                    <a:gd name="T29" fmla="*/ 211 h 463"/>
                    <a:gd name="T30" fmla="*/ 67 w 97"/>
                    <a:gd name="T31" fmla="*/ 136 h 463"/>
                    <a:gd name="T32" fmla="*/ 76 w 97"/>
                    <a:gd name="T33" fmla="*/ 65 h 463"/>
                    <a:gd name="T34" fmla="*/ 97 w 97"/>
                    <a:gd name="T35" fmla="*/ 5 h 463"/>
                    <a:gd name="T36" fmla="*/ 97 w 97"/>
                    <a:gd name="T37" fmla="*/ 4 h 463"/>
                    <a:gd name="T38" fmla="*/ 97 w 97"/>
                    <a:gd name="T39" fmla="*/ 3 h 463"/>
                    <a:gd name="T40" fmla="*/ 95 w 97"/>
                    <a:gd name="T41" fmla="*/ 1 h 463"/>
                    <a:gd name="T42" fmla="*/ 91 w 97"/>
                    <a:gd name="T43" fmla="*/ 0 h 463"/>
                    <a:gd name="T44" fmla="*/ 84 w 97"/>
                    <a:gd name="T45" fmla="*/ 0 h 463"/>
                    <a:gd name="T46" fmla="*/ 71 w 97"/>
                    <a:gd name="T47" fmla="*/ 0 h 463"/>
                    <a:gd name="T48" fmla="*/ 54 w 97"/>
                    <a:gd name="T49" fmla="*/ 3 h 463"/>
                    <a:gd name="T50" fmla="*/ 30 w 97"/>
                    <a:gd name="T51" fmla="*/ 9 h 46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97"/>
                    <a:gd name="T79" fmla="*/ 0 h 463"/>
                    <a:gd name="T80" fmla="*/ 97 w 97"/>
                    <a:gd name="T81" fmla="*/ 463 h 463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97" h="463">
                      <a:moveTo>
                        <a:pt x="30" y="9"/>
                      </a:moveTo>
                      <a:lnTo>
                        <a:pt x="27" y="17"/>
                      </a:lnTo>
                      <a:lnTo>
                        <a:pt x="20" y="44"/>
                      </a:lnTo>
                      <a:lnTo>
                        <a:pt x="12" y="85"/>
                      </a:lnTo>
                      <a:lnTo>
                        <a:pt x="4" y="140"/>
                      </a:lnTo>
                      <a:lnTo>
                        <a:pt x="0" y="207"/>
                      </a:lnTo>
                      <a:lnTo>
                        <a:pt x="0" y="285"/>
                      </a:lnTo>
                      <a:lnTo>
                        <a:pt x="9" y="370"/>
                      </a:lnTo>
                      <a:lnTo>
                        <a:pt x="26" y="463"/>
                      </a:lnTo>
                      <a:lnTo>
                        <a:pt x="93" y="460"/>
                      </a:lnTo>
                      <a:lnTo>
                        <a:pt x="89" y="446"/>
                      </a:lnTo>
                      <a:lnTo>
                        <a:pt x="83" y="408"/>
                      </a:lnTo>
                      <a:lnTo>
                        <a:pt x="75" y="353"/>
                      </a:lnTo>
                      <a:lnTo>
                        <a:pt x="68" y="285"/>
                      </a:lnTo>
                      <a:lnTo>
                        <a:pt x="65" y="211"/>
                      </a:lnTo>
                      <a:lnTo>
                        <a:pt x="67" y="136"/>
                      </a:lnTo>
                      <a:lnTo>
                        <a:pt x="76" y="65"/>
                      </a:lnTo>
                      <a:lnTo>
                        <a:pt x="97" y="5"/>
                      </a:lnTo>
                      <a:lnTo>
                        <a:pt x="97" y="4"/>
                      </a:lnTo>
                      <a:lnTo>
                        <a:pt x="97" y="3"/>
                      </a:lnTo>
                      <a:lnTo>
                        <a:pt x="95" y="1"/>
                      </a:lnTo>
                      <a:lnTo>
                        <a:pt x="91" y="0"/>
                      </a:lnTo>
                      <a:lnTo>
                        <a:pt x="84" y="0"/>
                      </a:lnTo>
                      <a:lnTo>
                        <a:pt x="71" y="0"/>
                      </a:lnTo>
                      <a:lnTo>
                        <a:pt x="54" y="3"/>
                      </a:lnTo>
                      <a:lnTo>
                        <a:pt x="30" y="9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44" name="Freeform 48"/>
                <p:cNvSpPr>
                  <a:spLocks/>
                </p:cNvSpPr>
                <p:nvPr/>
              </p:nvSpPr>
              <p:spPr bwMode="auto">
                <a:xfrm>
                  <a:off x="6422" y="13768"/>
                  <a:ext cx="77" cy="367"/>
                </a:xfrm>
                <a:custGeom>
                  <a:avLst/>
                  <a:gdLst>
                    <a:gd name="T0" fmla="*/ 24 w 77"/>
                    <a:gd name="T1" fmla="*/ 8 h 367"/>
                    <a:gd name="T2" fmla="*/ 22 w 77"/>
                    <a:gd name="T3" fmla="*/ 15 h 367"/>
                    <a:gd name="T4" fmla="*/ 17 w 77"/>
                    <a:gd name="T5" fmla="*/ 36 h 367"/>
                    <a:gd name="T6" fmla="*/ 10 w 77"/>
                    <a:gd name="T7" fmla="*/ 68 h 367"/>
                    <a:gd name="T8" fmla="*/ 4 w 77"/>
                    <a:gd name="T9" fmla="*/ 112 h 367"/>
                    <a:gd name="T10" fmla="*/ 0 w 77"/>
                    <a:gd name="T11" fmla="*/ 164 h 367"/>
                    <a:gd name="T12" fmla="*/ 0 w 77"/>
                    <a:gd name="T13" fmla="*/ 226 h 367"/>
                    <a:gd name="T14" fmla="*/ 7 w 77"/>
                    <a:gd name="T15" fmla="*/ 294 h 367"/>
                    <a:gd name="T16" fmla="*/ 21 w 77"/>
                    <a:gd name="T17" fmla="*/ 367 h 367"/>
                    <a:gd name="T18" fmla="*/ 74 w 77"/>
                    <a:gd name="T19" fmla="*/ 364 h 367"/>
                    <a:gd name="T20" fmla="*/ 71 w 77"/>
                    <a:gd name="T21" fmla="*/ 353 h 367"/>
                    <a:gd name="T22" fmla="*/ 66 w 77"/>
                    <a:gd name="T23" fmla="*/ 323 h 367"/>
                    <a:gd name="T24" fmla="*/ 60 w 77"/>
                    <a:gd name="T25" fmla="*/ 280 h 367"/>
                    <a:gd name="T26" fmla="*/ 54 w 77"/>
                    <a:gd name="T27" fmla="*/ 226 h 367"/>
                    <a:gd name="T28" fmla="*/ 51 w 77"/>
                    <a:gd name="T29" fmla="*/ 168 h 367"/>
                    <a:gd name="T30" fmla="*/ 53 w 77"/>
                    <a:gd name="T31" fmla="*/ 107 h 367"/>
                    <a:gd name="T32" fmla="*/ 61 w 77"/>
                    <a:gd name="T33" fmla="*/ 52 h 367"/>
                    <a:gd name="T34" fmla="*/ 77 w 77"/>
                    <a:gd name="T35" fmla="*/ 5 h 367"/>
                    <a:gd name="T36" fmla="*/ 77 w 77"/>
                    <a:gd name="T37" fmla="*/ 5 h 367"/>
                    <a:gd name="T38" fmla="*/ 77 w 77"/>
                    <a:gd name="T39" fmla="*/ 2 h 367"/>
                    <a:gd name="T40" fmla="*/ 76 w 77"/>
                    <a:gd name="T41" fmla="*/ 1 h 367"/>
                    <a:gd name="T42" fmla="*/ 72 w 77"/>
                    <a:gd name="T43" fmla="*/ 0 h 367"/>
                    <a:gd name="T44" fmla="*/ 66 w 77"/>
                    <a:gd name="T45" fmla="*/ 0 h 367"/>
                    <a:gd name="T46" fmla="*/ 56 w 77"/>
                    <a:gd name="T47" fmla="*/ 1 h 367"/>
                    <a:gd name="T48" fmla="*/ 43 w 77"/>
                    <a:gd name="T49" fmla="*/ 4 h 367"/>
                    <a:gd name="T50" fmla="*/ 24 w 77"/>
                    <a:gd name="T51" fmla="*/ 8 h 367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77"/>
                    <a:gd name="T79" fmla="*/ 0 h 367"/>
                    <a:gd name="T80" fmla="*/ 77 w 77"/>
                    <a:gd name="T81" fmla="*/ 367 h 367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77" h="367">
                      <a:moveTo>
                        <a:pt x="24" y="8"/>
                      </a:moveTo>
                      <a:lnTo>
                        <a:pt x="22" y="15"/>
                      </a:lnTo>
                      <a:lnTo>
                        <a:pt x="17" y="36"/>
                      </a:lnTo>
                      <a:lnTo>
                        <a:pt x="10" y="68"/>
                      </a:lnTo>
                      <a:lnTo>
                        <a:pt x="4" y="112"/>
                      </a:lnTo>
                      <a:lnTo>
                        <a:pt x="0" y="164"/>
                      </a:lnTo>
                      <a:lnTo>
                        <a:pt x="0" y="226"/>
                      </a:lnTo>
                      <a:lnTo>
                        <a:pt x="7" y="294"/>
                      </a:lnTo>
                      <a:lnTo>
                        <a:pt x="21" y="367"/>
                      </a:lnTo>
                      <a:lnTo>
                        <a:pt x="74" y="364"/>
                      </a:lnTo>
                      <a:lnTo>
                        <a:pt x="71" y="353"/>
                      </a:lnTo>
                      <a:lnTo>
                        <a:pt x="66" y="323"/>
                      </a:lnTo>
                      <a:lnTo>
                        <a:pt x="60" y="280"/>
                      </a:lnTo>
                      <a:lnTo>
                        <a:pt x="54" y="226"/>
                      </a:lnTo>
                      <a:lnTo>
                        <a:pt x="51" y="168"/>
                      </a:lnTo>
                      <a:lnTo>
                        <a:pt x="53" y="107"/>
                      </a:lnTo>
                      <a:lnTo>
                        <a:pt x="61" y="52"/>
                      </a:lnTo>
                      <a:lnTo>
                        <a:pt x="77" y="5"/>
                      </a:lnTo>
                      <a:lnTo>
                        <a:pt x="77" y="2"/>
                      </a:lnTo>
                      <a:lnTo>
                        <a:pt x="76" y="1"/>
                      </a:lnTo>
                      <a:lnTo>
                        <a:pt x="72" y="0"/>
                      </a:lnTo>
                      <a:lnTo>
                        <a:pt x="66" y="0"/>
                      </a:lnTo>
                      <a:lnTo>
                        <a:pt x="56" y="1"/>
                      </a:lnTo>
                      <a:lnTo>
                        <a:pt x="43" y="4"/>
                      </a:lnTo>
                      <a:lnTo>
                        <a:pt x="24" y="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45" name="Freeform 49"/>
                <p:cNvSpPr>
                  <a:spLocks/>
                </p:cNvSpPr>
                <p:nvPr/>
              </p:nvSpPr>
              <p:spPr bwMode="auto">
                <a:xfrm>
                  <a:off x="6428" y="13813"/>
                  <a:ext cx="56" cy="271"/>
                </a:xfrm>
                <a:custGeom>
                  <a:avLst/>
                  <a:gdLst>
                    <a:gd name="T0" fmla="*/ 17 w 56"/>
                    <a:gd name="T1" fmla="*/ 5 h 271"/>
                    <a:gd name="T2" fmla="*/ 16 w 56"/>
                    <a:gd name="T3" fmla="*/ 10 h 271"/>
                    <a:gd name="T4" fmla="*/ 12 w 56"/>
                    <a:gd name="T5" fmla="*/ 25 h 271"/>
                    <a:gd name="T6" fmla="*/ 6 w 56"/>
                    <a:gd name="T7" fmla="*/ 49 h 271"/>
                    <a:gd name="T8" fmla="*/ 2 w 56"/>
                    <a:gd name="T9" fmla="*/ 82 h 271"/>
                    <a:gd name="T10" fmla="*/ 0 w 56"/>
                    <a:gd name="T11" fmla="*/ 122 h 271"/>
                    <a:gd name="T12" fmla="*/ 0 w 56"/>
                    <a:gd name="T13" fmla="*/ 166 h 271"/>
                    <a:gd name="T14" fmla="*/ 4 w 56"/>
                    <a:gd name="T15" fmla="*/ 217 h 271"/>
                    <a:gd name="T16" fmla="*/ 15 w 56"/>
                    <a:gd name="T17" fmla="*/ 271 h 271"/>
                    <a:gd name="T18" fmla="*/ 54 w 56"/>
                    <a:gd name="T19" fmla="*/ 268 h 271"/>
                    <a:gd name="T20" fmla="*/ 52 w 56"/>
                    <a:gd name="T21" fmla="*/ 261 h 271"/>
                    <a:gd name="T22" fmla="*/ 48 w 56"/>
                    <a:gd name="T23" fmla="*/ 238 h 271"/>
                    <a:gd name="T24" fmla="*/ 44 w 56"/>
                    <a:gd name="T25" fmla="*/ 206 h 271"/>
                    <a:gd name="T26" fmla="*/ 40 w 56"/>
                    <a:gd name="T27" fmla="*/ 166 h 271"/>
                    <a:gd name="T28" fmla="*/ 37 w 56"/>
                    <a:gd name="T29" fmla="*/ 123 h 271"/>
                    <a:gd name="T30" fmla="*/ 39 w 56"/>
                    <a:gd name="T31" fmla="*/ 78 h 271"/>
                    <a:gd name="T32" fmla="*/ 44 w 56"/>
                    <a:gd name="T33" fmla="*/ 37 h 271"/>
                    <a:gd name="T34" fmla="*/ 56 w 56"/>
                    <a:gd name="T35" fmla="*/ 3 h 271"/>
                    <a:gd name="T36" fmla="*/ 56 w 56"/>
                    <a:gd name="T37" fmla="*/ 3 h 271"/>
                    <a:gd name="T38" fmla="*/ 56 w 56"/>
                    <a:gd name="T39" fmla="*/ 2 h 271"/>
                    <a:gd name="T40" fmla="*/ 55 w 56"/>
                    <a:gd name="T41" fmla="*/ 1 h 271"/>
                    <a:gd name="T42" fmla="*/ 52 w 56"/>
                    <a:gd name="T43" fmla="*/ 0 h 271"/>
                    <a:gd name="T44" fmla="*/ 48 w 56"/>
                    <a:gd name="T45" fmla="*/ 0 h 271"/>
                    <a:gd name="T46" fmla="*/ 42 w 56"/>
                    <a:gd name="T47" fmla="*/ 0 h 271"/>
                    <a:gd name="T48" fmla="*/ 31 w 56"/>
                    <a:gd name="T49" fmla="*/ 2 h 271"/>
                    <a:gd name="T50" fmla="*/ 17 w 56"/>
                    <a:gd name="T51" fmla="*/ 5 h 27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6"/>
                    <a:gd name="T79" fmla="*/ 0 h 271"/>
                    <a:gd name="T80" fmla="*/ 56 w 56"/>
                    <a:gd name="T81" fmla="*/ 271 h 271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6" h="271">
                      <a:moveTo>
                        <a:pt x="17" y="5"/>
                      </a:moveTo>
                      <a:lnTo>
                        <a:pt x="16" y="10"/>
                      </a:lnTo>
                      <a:lnTo>
                        <a:pt x="12" y="25"/>
                      </a:lnTo>
                      <a:lnTo>
                        <a:pt x="6" y="49"/>
                      </a:lnTo>
                      <a:lnTo>
                        <a:pt x="2" y="82"/>
                      </a:lnTo>
                      <a:lnTo>
                        <a:pt x="0" y="122"/>
                      </a:lnTo>
                      <a:lnTo>
                        <a:pt x="0" y="166"/>
                      </a:lnTo>
                      <a:lnTo>
                        <a:pt x="4" y="217"/>
                      </a:lnTo>
                      <a:lnTo>
                        <a:pt x="15" y="271"/>
                      </a:lnTo>
                      <a:lnTo>
                        <a:pt x="54" y="268"/>
                      </a:lnTo>
                      <a:lnTo>
                        <a:pt x="52" y="261"/>
                      </a:lnTo>
                      <a:lnTo>
                        <a:pt x="48" y="238"/>
                      </a:lnTo>
                      <a:lnTo>
                        <a:pt x="44" y="206"/>
                      </a:lnTo>
                      <a:lnTo>
                        <a:pt x="40" y="166"/>
                      </a:lnTo>
                      <a:lnTo>
                        <a:pt x="37" y="123"/>
                      </a:lnTo>
                      <a:lnTo>
                        <a:pt x="39" y="78"/>
                      </a:lnTo>
                      <a:lnTo>
                        <a:pt x="44" y="37"/>
                      </a:lnTo>
                      <a:lnTo>
                        <a:pt x="56" y="3"/>
                      </a:lnTo>
                      <a:lnTo>
                        <a:pt x="56" y="2"/>
                      </a:lnTo>
                      <a:lnTo>
                        <a:pt x="55" y="1"/>
                      </a:lnTo>
                      <a:lnTo>
                        <a:pt x="52" y="0"/>
                      </a:lnTo>
                      <a:lnTo>
                        <a:pt x="48" y="0"/>
                      </a:lnTo>
                      <a:lnTo>
                        <a:pt x="42" y="0"/>
                      </a:lnTo>
                      <a:lnTo>
                        <a:pt x="31" y="2"/>
                      </a:lnTo>
                      <a:lnTo>
                        <a:pt x="17" y="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46" name="Freeform 50"/>
                <p:cNvSpPr>
                  <a:spLocks/>
                </p:cNvSpPr>
                <p:nvPr/>
              </p:nvSpPr>
              <p:spPr bwMode="auto">
                <a:xfrm>
                  <a:off x="7211" y="13549"/>
                  <a:ext cx="186" cy="732"/>
                </a:xfrm>
                <a:custGeom>
                  <a:avLst/>
                  <a:gdLst>
                    <a:gd name="T0" fmla="*/ 186 w 186"/>
                    <a:gd name="T1" fmla="*/ 6 h 732"/>
                    <a:gd name="T2" fmla="*/ 182 w 186"/>
                    <a:gd name="T3" fmla="*/ 11 h 732"/>
                    <a:gd name="T4" fmla="*/ 169 w 186"/>
                    <a:gd name="T5" fmla="*/ 29 h 732"/>
                    <a:gd name="T6" fmla="*/ 153 w 186"/>
                    <a:gd name="T7" fmla="*/ 67 h 732"/>
                    <a:gd name="T8" fmla="*/ 137 w 186"/>
                    <a:gd name="T9" fmla="*/ 130 h 732"/>
                    <a:gd name="T10" fmla="*/ 124 w 186"/>
                    <a:gd name="T11" fmla="*/ 221 h 732"/>
                    <a:gd name="T12" fmla="*/ 117 w 186"/>
                    <a:gd name="T13" fmla="*/ 350 h 732"/>
                    <a:gd name="T14" fmla="*/ 122 w 186"/>
                    <a:gd name="T15" fmla="*/ 517 h 732"/>
                    <a:gd name="T16" fmla="*/ 139 w 186"/>
                    <a:gd name="T17" fmla="*/ 732 h 732"/>
                    <a:gd name="T18" fmla="*/ 34 w 186"/>
                    <a:gd name="T19" fmla="*/ 732 h 732"/>
                    <a:gd name="T20" fmla="*/ 31 w 186"/>
                    <a:gd name="T21" fmla="*/ 711 h 732"/>
                    <a:gd name="T22" fmla="*/ 22 w 186"/>
                    <a:gd name="T23" fmla="*/ 651 h 732"/>
                    <a:gd name="T24" fmla="*/ 12 w 186"/>
                    <a:gd name="T25" fmla="*/ 563 h 732"/>
                    <a:gd name="T26" fmla="*/ 3 w 186"/>
                    <a:gd name="T27" fmla="*/ 454 h 732"/>
                    <a:gd name="T28" fmla="*/ 0 w 186"/>
                    <a:gd name="T29" fmla="*/ 335 h 732"/>
                    <a:gd name="T30" fmla="*/ 6 w 186"/>
                    <a:gd name="T31" fmla="*/ 213 h 732"/>
                    <a:gd name="T32" fmla="*/ 25 w 186"/>
                    <a:gd name="T33" fmla="*/ 98 h 732"/>
                    <a:gd name="T34" fmla="*/ 60 w 186"/>
                    <a:gd name="T35" fmla="*/ 0 h 732"/>
                    <a:gd name="T36" fmla="*/ 186 w 186"/>
                    <a:gd name="T37" fmla="*/ 6 h 73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6"/>
                    <a:gd name="T58" fmla="*/ 0 h 732"/>
                    <a:gd name="T59" fmla="*/ 186 w 186"/>
                    <a:gd name="T60" fmla="*/ 732 h 73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6" h="732">
                      <a:moveTo>
                        <a:pt x="186" y="6"/>
                      </a:moveTo>
                      <a:lnTo>
                        <a:pt x="182" y="11"/>
                      </a:lnTo>
                      <a:lnTo>
                        <a:pt x="169" y="29"/>
                      </a:lnTo>
                      <a:lnTo>
                        <a:pt x="153" y="67"/>
                      </a:lnTo>
                      <a:lnTo>
                        <a:pt x="137" y="130"/>
                      </a:lnTo>
                      <a:lnTo>
                        <a:pt x="124" y="221"/>
                      </a:lnTo>
                      <a:lnTo>
                        <a:pt x="117" y="350"/>
                      </a:lnTo>
                      <a:lnTo>
                        <a:pt x="122" y="517"/>
                      </a:lnTo>
                      <a:lnTo>
                        <a:pt x="139" y="732"/>
                      </a:lnTo>
                      <a:lnTo>
                        <a:pt x="34" y="732"/>
                      </a:lnTo>
                      <a:lnTo>
                        <a:pt x="31" y="711"/>
                      </a:lnTo>
                      <a:lnTo>
                        <a:pt x="22" y="651"/>
                      </a:lnTo>
                      <a:lnTo>
                        <a:pt x="12" y="563"/>
                      </a:lnTo>
                      <a:lnTo>
                        <a:pt x="3" y="454"/>
                      </a:lnTo>
                      <a:lnTo>
                        <a:pt x="0" y="335"/>
                      </a:lnTo>
                      <a:lnTo>
                        <a:pt x="6" y="213"/>
                      </a:lnTo>
                      <a:lnTo>
                        <a:pt x="25" y="98"/>
                      </a:lnTo>
                      <a:lnTo>
                        <a:pt x="60" y="0"/>
                      </a:lnTo>
                      <a:lnTo>
                        <a:pt x="186" y="6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47" name="Freeform 51"/>
                <p:cNvSpPr>
                  <a:spLocks/>
                </p:cNvSpPr>
                <p:nvPr/>
              </p:nvSpPr>
              <p:spPr bwMode="auto">
                <a:xfrm>
                  <a:off x="7219" y="13600"/>
                  <a:ext cx="158" cy="625"/>
                </a:xfrm>
                <a:custGeom>
                  <a:avLst/>
                  <a:gdLst>
                    <a:gd name="T0" fmla="*/ 158 w 158"/>
                    <a:gd name="T1" fmla="*/ 4 h 625"/>
                    <a:gd name="T2" fmla="*/ 153 w 158"/>
                    <a:gd name="T3" fmla="*/ 9 h 625"/>
                    <a:gd name="T4" fmla="*/ 144 w 158"/>
                    <a:gd name="T5" fmla="*/ 25 h 625"/>
                    <a:gd name="T6" fmla="*/ 130 w 158"/>
                    <a:gd name="T7" fmla="*/ 57 h 625"/>
                    <a:gd name="T8" fmla="*/ 116 w 158"/>
                    <a:gd name="T9" fmla="*/ 110 h 625"/>
                    <a:gd name="T10" fmla="*/ 105 w 158"/>
                    <a:gd name="T11" fmla="*/ 189 h 625"/>
                    <a:gd name="T12" fmla="*/ 100 w 158"/>
                    <a:gd name="T13" fmla="*/ 298 h 625"/>
                    <a:gd name="T14" fmla="*/ 103 w 158"/>
                    <a:gd name="T15" fmla="*/ 441 h 625"/>
                    <a:gd name="T16" fmla="*/ 118 w 158"/>
                    <a:gd name="T17" fmla="*/ 625 h 625"/>
                    <a:gd name="T18" fmla="*/ 29 w 158"/>
                    <a:gd name="T19" fmla="*/ 625 h 625"/>
                    <a:gd name="T20" fmla="*/ 25 w 158"/>
                    <a:gd name="T21" fmla="*/ 607 h 625"/>
                    <a:gd name="T22" fmla="*/ 18 w 158"/>
                    <a:gd name="T23" fmla="*/ 556 h 625"/>
                    <a:gd name="T24" fmla="*/ 9 w 158"/>
                    <a:gd name="T25" fmla="*/ 480 h 625"/>
                    <a:gd name="T26" fmla="*/ 2 w 158"/>
                    <a:gd name="T27" fmla="*/ 387 h 625"/>
                    <a:gd name="T28" fmla="*/ 0 w 158"/>
                    <a:gd name="T29" fmla="*/ 286 h 625"/>
                    <a:gd name="T30" fmla="*/ 5 w 158"/>
                    <a:gd name="T31" fmla="*/ 182 h 625"/>
                    <a:gd name="T32" fmla="*/ 21 w 158"/>
                    <a:gd name="T33" fmla="*/ 84 h 625"/>
                    <a:gd name="T34" fmla="*/ 51 w 158"/>
                    <a:gd name="T35" fmla="*/ 0 h 625"/>
                    <a:gd name="T36" fmla="*/ 158 w 158"/>
                    <a:gd name="T37" fmla="*/ 4 h 62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58"/>
                    <a:gd name="T58" fmla="*/ 0 h 625"/>
                    <a:gd name="T59" fmla="*/ 158 w 158"/>
                    <a:gd name="T60" fmla="*/ 625 h 62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58" h="625">
                      <a:moveTo>
                        <a:pt x="158" y="4"/>
                      </a:moveTo>
                      <a:lnTo>
                        <a:pt x="153" y="9"/>
                      </a:lnTo>
                      <a:lnTo>
                        <a:pt x="144" y="25"/>
                      </a:lnTo>
                      <a:lnTo>
                        <a:pt x="130" y="57"/>
                      </a:lnTo>
                      <a:lnTo>
                        <a:pt x="116" y="110"/>
                      </a:lnTo>
                      <a:lnTo>
                        <a:pt x="105" y="189"/>
                      </a:lnTo>
                      <a:lnTo>
                        <a:pt x="100" y="298"/>
                      </a:lnTo>
                      <a:lnTo>
                        <a:pt x="103" y="441"/>
                      </a:lnTo>
                      <a:lnTo>
                        <a:pt x="118" y="625"/>
                      </a:lnTo>
                      <a:lnTo>
                        <a:pt x="29" y="625"/>
                      </a:lnTo>
                      <a:lnTo>
                        <a:pt x="25" y="607"/>
                      </a:lnTo>
                      <a:lnTo>
                        <a:pt x="18" y="556"/>
                      </a:lnTo>
                      <a:lnTo>
                        <a:pt x="9" y="480"/>
                      </a:lnTo>
                      <a:lnTo>
                        <a:pt x="2" y="387"/>
                      </a:lnTo>
                      <a:lnTo>
                        <a:pt x="0" y="286"/>
                      </a:lnTo>
                      <a:lnTo>
                        <a:pt x="5" y="182"/>
                      </a:lnTo>
                      <a:lnTo>
                        <a:pt x="21" y="84"/>
                      </a:lnTo>
                      <a:lnTo>
                        <a:pt x="51" y="0"/>
                      </a:lnTo>
                      <a:lnTo>
                        <a:pt x="158" y="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48" name="Freeform 52"/>
                <p:cNvSpPr>
                  <a:spLocks/>
                </p:cNvSpPr>
                <p:nvPr/>
              </p:nvSpPr>
              <p:spPr bwMode="auto">
                <a:xfrm>
                  <a:off x="7225" y="13651"/>
                  <a:ext cx="131" cy="517"/>
                </a:xfrm>
                <a:custGeom>
                  <a:avLst/>
                  <a:gdLst>
                    <a:gd name="T0" fmla="*/ 131 w 131"/>
                    <a:gd name="T1" fmla="*/ 4 h 517"/>
                    <a:gd name="T2" fmla="*/ 128 w 131"/>
                    <a:gd name="T3" fmla="*/ 7 h 517"/>
                    <a:gd name="T4" fmla="*/ 119 w 131"/>
                    <a:gd name="T5" fmla="*/ 21 h 517"/>
                    <a:gd name="T6" fmla="*/ 109 w 131"/>
                    <a:gd name="T7" fmla="*/ 47 h 517"/>
                    <a:gd name="T8" fmla="*/ 97 w 131"/>
                    <a:gd name="T9" fmla="*/ 91 h 517"/>
                    <a:gd name="T10" fmla="*/ 88 w 131"/>
                    <a:gd name="T11" fmla="*/ 156 h 517"/>
                    <a:gd name="T12" fmla="*/ 84 w 131"/>
                    <a:gd name="T13" fmla="*/ 247 h 517"/>
                    <a:gd name="T14" fmla="*/ 86 w 131"/>
                    <a:gd name="T15" fmla="*/ 366 h 517"/>
                    <a:gd name="T16" fmla="*/ 99 w 131"/>
                    <a:gd name="T17" fmla="*/ 517 h 517"/>
                    <a:gd name="T18" fmla="*/ 25 w 131"/>
                    <a:gd name="T19" fmla="*/ 517 h 517"/>
                    <a:gd name="T20" fmla="*/ 23 w 131"/>
                    <a:gd name="T21" fmla="*/ 502 h 517"/>
                    <a:gd name="T22" fmla="*/ 16 w 131"/>
                    <a:gd name="T23" fmla="*/ 460 h 517"/>
                    <a:gd name="T24" fmla="*/ 9 w 131"/>
                    <a:gd name="T25" fmla="*/ 397 h 517"/>
                    <a:gd name="T26" fmla="*/ 2 w 131"/>
                    <a:gd name="T27" fmla="*/ 320 h 517"/>
                    <a:gd name="T28" fmla="*/ 0 w 131"/>
                    <a:gd name="T29" fmla="*/ 236 h 517"/>
                    <a:gd name="T30" fmla="*/ 4 w 131"/>
                    <a:gd name="T31" fmla="*/ 151 h 517"/>
                    <a:gd name="T32" fmla="*/ 18 w 131"/>
                    <a:gd name="T33" fmla="*/ 70 h 517"/>
                    <a:gd name="T34" fmla="*/ 43 w 131"/>
                    <a:gd name="T35" fmla="*/ 0 h 517"/>
                    <a:gd name="T36" fmla="*/ 131 w 131"/>
                    <a:gd name="T37" fmla="*/ 4 h 5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1"/>
                    <a:gd name="T58" fmla="*/ 0 h 517"/>
                    <a:gd name="T59" fmla="*/ 131 w 131"/>
                    <a:gd name="T60" fmla="*/ 517 h 5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1" h="517">
                      <a:moveTo>
                        <a:pt x="131" y="4"/>
                      </a:moveTo>
                      <a:lnTo>
                        <a:pt x="128" y="7"/>
                      </a:lnTo>
                      <a:lnTo>
                        <a:pt x="119" y="21"/>
                      </a:lnTo>
                      <a:lnTo>
                        <a:pt x="109" y="47"/>
                      </a:lnTo>
                      <a:lnTo>
                        <a:pt x="97" y="91"/>
                      </a:lnTo>
                      <a:lnTo>
                        <a:pt x="88" y="156"/>
                      </a:lnTo>
                      <a:lnTo>
                        <a:pt x="84" y="247"/>
                      </a:lnTo>
                      <a:lnTo>
                        <a:pt x="86" y="366"/>
                      </a:lnTo>
                      <a:lnTo>
                        <a:pt x="99" y="517"/>
                      </a:lnTo>
                      <a:lnTo>
                        <a:pt x="25" y="517"/>
                      </a:lnTo>
                      <a:lnTo>
                        <a:pt x="23" y="502"/>
                      </a:lnTo>
                      <a:lnTo>
                        <a:pt x="16" y="460"/>
                      </a:lnTo>
                      <a:lnTo>
                        <a:pt x="9" y="397"/>
                      </a:lnTo>
                      <a:lnTo>
                        <a:pt x="2" y="320"/>
                      </a:lnTo>
                      <a:lnTo>
                        <a:pt x="0" y="236"/>
                      </a:lnTo>
                      <a:lnTo>
                        <a:pt x="4" y="151"/>
                      </a:lnTo>
                      <a:lnTo>
                        <a:pt x="18" y="70"/>
                      </a:lnTo>
                      <a:lnTo>
                        <a:pt x="43" y="0"/>
                      </a:lnTo>
                      <a:lnTo>
                        <a:pt x="131" y="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49" name="Freeform 53"/>
                <p:cNvSpPr>
                  <a:spLocks/>
                </p:cNvSpPr>
                <p:nvPr/>
              </p:nvSpPr>
              <p:spPr bwMode="auto">
                <a:xfrm>
                  <a:off x="7233" y="13701"/>
                  <a:ext cx="104" cy="411"/>
                </a:xfrm>
                <a:custGeom>
                  <a:avLst/>
                  <a:gdLst>
                    <a:gd name="T0" fmla="*/ 104 w 104"/>
                    <a:gd name="T1" fmla="*/ 4 h 411"/>
                    <a:gd name="T2" fmla="*/ 101 w 104"/>
                    <a:gd name="T3" fmla="*/ 7 h 411"/>
                    <a:gd name="T4" fmla="*/ 94 w 104"/>
                    <a:gd name="T5" fmla="*/ 17 h 411"/>
                    <a:gd name="T6" fmla="*/ 86 w 104"/>
                    <a:gd name="T7" fmla="*/ 38 h 411"/>
                    <a:gd name="T8" fmla="*/ 76 w 104"/>
                    <a:gd name="T9" fmla="*/ 73 h 411"/>
                    <a:gd name="T10" fmla="*/ 69 w 104"/>
                    <a:gd name="T11" fmla="*/ 125 h 411"/>
                    <a:gd name="T12" fmla="*/ 65 w 104"/>
                    <a:gd name="T13" fmla="*/ 196 h 411"/>
                    <a:gd name="T14" fmla="*/ 67 w 104"/>
                    <a:gd name="T15" fmla="*/ 291 h 411"/>
                    <a:gd name="T16" fmla="*/ 77 w 104"/>
                    <a:gd name="T17" fmla="*/ 411 h 411"/>
                    <a:gd name="T18" fmla="*/ 19 w 104"/>
                    <a:gd name="T19" fmla="*/ 411 h 411"/>
                    <a:gd name="T20" fmla="*/ 17 w 104"/>
                    <a:gd name="T21" fmla="*/ 399 h 411"/>
                    <a:gd name="T22" fmla="*/ 11 w 104"/>
                    <a:gd name="T23" fmla="*/ 365 h 411"/>
                    <a:gd name="T24" fmla="*/ 6 w 104"/>
                    <a:gd name="T25" fmla="*/ 316 h 411"/>
                    <a:gd name="T26" fmla="*/ 2 w 104"/>
                    <a:gd name="T27" fmla="*/ 255 h 411"/>
                    <a:gd name="T28" fmla="*/ 0 w 104"/>
                    <a:gd name="T29" fmla="*/ 188 h 411"/>
                    <a:gd name="T30" fmla="*/ 4 w 104"/>
                    <a:gd name="T31" fmla="*/ 120 h 411"/>
                    <a:gd name="T32" fmla="*/ 15 w 104"/>
                    <a:gd name="T33" fmla="*/ 55 h 411"/>
                    <a:gd name="T34" fmla="*/ 34 w 104"/>
                    <a:gd name="T35" fmla="*/ 0 h 411"/>
                    <a:gd name="T36" fmla="*/ 104 w 104"/>
                    <a:gd name="T37" fmla="*/ 4 h 4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4"/>
                    <a:gd name="T58" fmla="*/ 0 h 411"/>
                    <a:gd name="T59" fmla="*/ 104 w 104"/>
                    <a:gd name="T60" fmla="*/ 411 h 4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4" h="411">
                      <a:moveTo>
                        <a:pt x="104" y="4"/>
                      </a:moveTo>
                      <a:lnTo>
                        <a:pt x="101" y="7"/>
                      </a:lnTo>
                      <a:lnTo>
                        <a:pt x="94" y="17"/>
                      </a:lnTo>
                      <a:lnTo>
                        <a:pt x="86" y="38"/>
                      </a:lnTo>
                      <a:lnTo>
                        <a:pt x="76" y="73"/>
                      </a:lnTo>
                      <a:lnTo>
                        <a:pt x="69" y="125"/>
                      </a:lnTo>
                      <a:lnTo>
                        <a:pt x="65" y="196"/>
                      </a:lnTo>
                      <a:lnTo>
                        <a:pt x="67" y="291"/>
                      </a:lnTo>
                      <a:lnTo>
                        <a:pt x="77" y="411"/>
                      </a:lnTo>
                      <a:lnTo>
                        <a:pt x="19" y="411"/>
                      </a:lnTo>
                      <a:lnTo>
                        <a:pt x="17" y="399"/>
                      </a:lnTo>
                      <a:lnTo>
                        <a:pt x="11" y="365"/>
                      </a:lnTo>
                      <a:lnTo>
                        <a:pt x="6" y="316"/>
                      </a:lnTo>
                      <a:lnTo>
                        <a:pt x="2" y="255"/>
                      </a:lnTo>
                      <a:lnTo>
                        <a:pt x="0" y="188"/>
                      </a:lnTo>
                      <a:lnTo>
                        <a:pt x="4" y="120"/>
                      </a:lnTo>
                      <a:lnTo>
                        <a:pt x="15" y="55"/>
                      </a:lnTo>
                      <a:lnTo>
                        <a:pt x="34" y="0"/>
                      </a:lnTo>
                      <a:lnTo>
                        <a:pt x="104" y="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50" name="Freeform 54"/>
                <p:cNvSpPr>
                  <a:spLocks/>
                </p:cNvSpPr>
                <p:nvPr/>
              </p:nvSpPr>
              <p:spPr bwMode="auto">
                <a:xfrm>
                  <a:off x="7240" y="13752"/>
                  <a:ext cx="76" cy="302"/>
                </a:xfrm>
                <a:custGeom>
                  <a:avLst/>
                  <a:gdLst>
                    <a:gd name="T0" fmla="*/ 76 w 76"/>
                    <a:gd name="T1" fmla="*/ 2 h 302"/>
                    <a:gd name="T2" fmla="*/ 74 w 76"/>
                    <a:gd name="T3" fmla="*/ 4 h 302"/>
                    <a:gd name="T4" fmla="*/ 70 w 76"/>
                    <a:gd name="T5" fmla="*/ 12 h 302"/>
                    <a:gd name="T6" fmla="*/ 62 w 76"/>
                    <a:gd name="T7" fmla="*/ 28 h 302"/>
                    <a:gd name="T8" fmla="*/ 56 w 76"/>
                    <a:gd name="T9" fmla="*/ 53 h 302"/>
                    <a:gd name="T10" fmla="*/ 51 w 76"/>
                    <a:gd name="T11" fmla="*/ 92 h 302"/>
                    <a:gd name="T12" fmla="*/ 49 w 76"/>
                    <a:gd name="T13" fmla="*/ 145 h 302"/>
                    <a:gd name="T14" fmla="*/ 50 w 76"/>
                    <a:gd name="T15" fmla="*/ 214 h 302"/>
                    <a:gd name="T16" fmla="*/ 57 w 76"/>
                    <a:gd name="T17" fmla="*/ 302 h 302"/>
                    <a:gd name="T18" fmla="*/ 14 w 76"/>
                    <a:gd name="T19" fmla="*/ 302 h 302"/>
                    <a:gd name="T20" fmla="*/ 13 w 76"/>
                    <a:gd name="T21" fmla="*/ 294 h 302"/>
                    <a:gd name="T22" fmla="*/ 9 w 76"/>
                    <a:gd name="T23" fmla="*/ 269 h 302"/>
                    <a:gd name="T24" fmla="*/ 4 w 76"/>
                    <a:gd name="T25" fmla="*/ 232 h 302"/>
                    <a:gd name="T26" fmla="*/ 1 w 76"/>
                    <a:gd name="T27" fmla="*/ 188 h 302"/>
                    <a:gd name="T28" fmla="*/ 0 w 76"/>
                    <a:gd name="T29" fmla="*/ 138 h 302"/>
                    <a:gd name="T30" fmla="*/ 2 w 76"/>
                    <a:gd name="T31" fmla="*/ 89 h 302"/>
                    <a:gd name="T32" fmla="*/ 10 w 76"/>
                    <a:gd name="T33" fmla="*/ 41 h 302"/>
                    <a:gd name="T34" fmla="*/ 25 w 76"/>
                    <a:gd name="T35" fmla="*/ 0 h 302"/>
                    <a:gd name="T36" fmla="*/ 76 w 76"/>
                    <a:gd name="T37" fmla="*/ 2 h 30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6"/>
                    <a:gd name="T58" fmla="*/ 0 h 302"/>
                    <a:gd name="T59" fmla="*/ 76 w 76"/>
                    <a:gd name="T60" fmla="*/ 302 h 30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6" h="302">
                      <a:moveTo>
                        <a:pt x="76" y="2"/>
                      </a:moveTo>
                      <a:lnTo>
                        <a:pt x="74" y="4"/>
                      </a:lnTo>
                      <a:lnTo>
                        <a:pt x="70" y="12"/>
                      </a:lnTo>
                      <a:lnTo>
                        <a:pt x="62" y="28"/>
                      </a:lnTo>
                      <a:lnTo>
                        <a:pt x="56" y="53"/>
                      </a:lnTo>
                      <a:lnTo>
                        <a:pt x="51" y="92"/>
                      </a:lnTo>
                      <a:lnTo>
                        <a:pt x="49" y="145"/>
                      </a:lnTo>
                      <a:lnTo>
                        <a:pt x="50" y="214"/>
                      </a:lnTo>
                      <a:lnTo>
                        <a:pt x="57" y="302"/>
                      </a:lnTo>
                      <a:lnTo>
                        <a:pt x="14" y="302"/>
                      </a:lnTo>
                      <a:lnTo>
                        <a:pt x="13" y="294"/>
                      </a:lnTo>
                      <a:lnTo>
                        <a:pt x="9" y="269"/>
                      </a:lnTo>
                      <a:lnTo>
                        <a:pt x="4" y="232"/>
                      </a:lnTo>
                      <a:lnTo>
                        <a:pt x="1" y="188"/>
                      </a:lnTo>
                      <a:lnTo>
                        <a:pt x="0" y="138"/>
                      </a:lnTo>
                      <a:lnTo>
                        <a:pt x="2" y="89"/>
                      </a:lnTo>
                      <a:lnTo>
                        <a:pt x="10" y="41"/>
                      </a:lnTo>
                      <a:lnTo>
                        <a:pt x="25" y="0"/>
                      </a:lnTo>
                      <a:lnTo>
                        <a:pt x="76" y="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51" name="Rectangle 55"/>
                <p:cNvSpPr>
                  <a:spLocks noChangeArrowheads="1"/>
                </p:cNvSpPr>
                <p:nvPr/>
              </p:nvSpPr>
              <p:spPr bwMode="auto">
                <a:xfrm>
                  <a:off x="6241" y="13678"/>
                  <a:ext cx="23" cy="95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52" name="Freeform 56"/>
                <p:cNvSpPr>
                  <a:spLocks/>
                </p:cNvSpPr>
                <p:nvPr/>
              </p:nvSpPr>
              <p:spPr bwMode="auto">
                <a:xfrm>
                  <a:off x="6579" y="13664"/>
                  <a:ext cx="375" cy="440"/>
                </a:xfrm>
                <a:custGeom>
                  <a:avLst/>
                  <a:gdLst>
                    <a:gd name="T0" fmla="*/ 35 w 375"/>
                    <a:gd name="T1" fmla="*/ 41 h 440"/>
                    <a:gd name="T2" fmla="*/ 32 w 375"/>
                    <a:gd name="T3" fmla="*/ 49 h 440"/>
                    <a:gd name="T4" fmla="*/ 25 w 375"/>
                    <a:gd name="T5" fmla="*/ 74 h 440"/>
                    <a:gd name="T6" fmla="*/ 17 w 375"/>
                    <a:gd name="T7" fmla="*/ 112 h 440"/>
                    <a:gd name="T8" fmla="*/ 8 w 375"/>
                    <a:gd name="T9" fmla="*/ 163 h 440"/>
                    <a:gd name="T10" fmla="*/ 2 w 375"/>
                    <a:gd name="T11" fmla="*/ 223 h 440"/>
                    <a:gd name="T12" fmla="*/ 0 w 375"/>
                    <a:gd name="T13" fmla="*/ 290 h 440"/>
                    <a:gd name="T14" fmla="*/ 7 w 375"/>
                    <a:gd name="T15" fmla="*/ 363 h 440"/>
                    <a:gd name="T16" fmla="*/ 23 w 375"/>
                    <a:gd name="T17" fmla="*/ 440 h 440"/>
                    <a:gd name="T18" fmla="*/ 23 w 375"/>
                    <a:gd name="T19" fmla="*/ 437 h 440"/>
                    <a:gd name="T20" fmla="*/ 23 w 375"/>
                    <a:gd name="T21" fmla="*/ 427 h 440"/>
                    <a:gd name="T22" fmla="*/ 23 w 375"/>
                    <a:gd name="T23" fmla="*/ 411 h 440"/>
                    <a:gd name="T24" fmla="*/ 23 w 375"/>
                    <a:gd name="T25" fmla="*/ 391 h 440"/>
                    <a:gd name="T26" fmla="*/ 25 w 375"/>
                    <a:gd name="T27" fmla="*/ 367 h 440"/>
                    <a:gd name="T28" fmla="*/ 28 w 375"/>
                    <a:gd name="T29" fmla="*/ 341 h 440"/>
                    <a:gd name="T30" fmla="*/ 33 w 375"/>
                    <a:gd name="T31" fmla="*/ 312 h 440"/>
                    <a:gd name="T32" fmla="*/ 39 w 375"/>
                    <a:gd name="T33" fmla="*/ 281 h 440"/>
                    <a:gd name="T34" fmla="*/ 49 w 375"/>
                    <a:gd name="T35" fmla="*/ 251 h 440"/>
                    <a:gd name="T36" fmla="*/ 61 w 375"/>
                    <a:gd name="T37" fmla="*/ 222 h 440"/>
                    <a:gd name="T38" fmla="*/ 75 w 375"/>
                    <a:gd name="T39" fmla="*/ 194 h 440"/>
                    <a:gd name="T40" fmla="*/ 93 w 375"/>
                    <a:gd name="T41" fmla="*/ 168 h 440"/>
                    <a:gd name="T42" fmla="*/ 116 w 375"/>
                    <a:gd name="T43" fmla="*/ 145 h 440"/>
                    <a:gd name="T44" fmla="*/ 141 w 375"/>
                    <a:gd name="T45" fmla="*/ 127 h 440"/>
                    <a:gd name="T46" fmla="*/ 173 w 375"/>
                    <a:gd name="T47" fmla="*/ 114 h 440"/>
                    <a:gd name="T48" fmla="*/ 208 w 375"/>
                    <a:gd name="T49" fmla="*/ 106 h 440"/>
                    <a:gd name="T50" fmla="*/ 210 w 375"/>
                    <a:gd name="T51" fmla="*/ 104 h 440"/>
                    <a:gd name="T52" fmla="*/ 217 w 375"/>
                    <a:gd name="T53" fmla="*/ 100 h 440"/>
                    <a:gd name="T54" fmla="*/ 227 w 375"/>
                    <a:gd name="T55" fmla="*/ 92 h 440"/>
                    <a:gd name="T56" fmla="*/ 245 w 375"/>
                    <a:gd name="T57" fmla="*/ 82 h 440"/>
                    <a:gd name="T58" fmla="*/ 267 w 375"/>
                    <a:gd name="T59" fmla="*/ 69 h 440"/>
                    <a:gd name="T60" fmla="*/ 296 w 375"/>
                    <a:gd name="T61" fmla="*/ 54 h 440"/>
                    <a:gd name="T62" fmla="*/ 332 w 375"/>
                    <a:gd name="T63" fmla="*/ 36 h 440"/>
                    <a:gd name="T64" fmla="*/ 375 w 375"/>
                    <a:gd name="T65" fmla="*/ 17 h 440"/>
                    <a:gd name="T66" fmla="*/ 373 w 375"/>
                    <a:gd name="T67" fmla="*/ 16 h 440"/>
                    <a:gd name="T68" fmla="*/ 366 w 375"/>
                    <a:gd name="T69" fmla="*/ 15 h 440"/>
                    <a:gd name="T70" fmla="*/ 357 w 375"/>
                    <a:gd name="T71" fmla="*/ 13 h 440"/>
                    <a:gd name="T72" fmla="*/ 343 w 375"/>
                    <a:gd name="T73" fmla="*/ 10 h 440"/>
                    <a:gd name="T74" fmla="*/ 326 w 375"/>
                    <a:gd name="T75" fmla="*/ 7 h 440"/>
                    <a:gd name="T76" fmla="*/ 307 w 375"/>
                    <a:gd name="T77" fmla="*/ 5 h 440"/>
                    <a:gd name="T78" fmla="*/ 285 w 375"/>
                    <a:gd name="T79" fmla="*/ 3 h 440"/>
                    <a:gd name="T80" fmla="*/ 261 w 375"/>
                    <a:gd name="T81" fmla="*/ 1 h 440"/>
                    <a:gd name="T82" fmla="*/ 235 w 375"/>
                    <a:gd name="T83" fmla="*/ 0 h 440"/>
                    <a:gd name="T84" fmla="*/ 208 w 375"/>
                    <a:gd name="T85" fmla="*/ 1 h 440"/>
                    <a:gd name="T86" fmla="*/ 180 w 375"/>
                    <a:gd name="T87" fmla="*/ 2 h 440"/>
                    <a:gd name="T88" fmla="*/ 151 w 375"/>
                    <a:gd name="T89" fmla="*/ 5 h 440"/>
                    <a:gd name="T90" fmla="*/ 122 w 375"/>
                    <a:gd name="T91" fmla="*/ 10 h 440"/>
                    <a:gd name="T92" fmla="*/ 92 w 375"/>
                    <a:gd name="T93" fmla="*/ 18 h 440"/>
                    <a:gd name="T94" fmla="*/ 63 w 375"/>
                    <a:gd name="T95" fmla="*/ 28 h 440"/>
                    <a:gd name="T96" fmla="*/ 35 w 375"/>
                    <a:gd name="T97" fmla="*/ 41 h 44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75"/>
                    <a:gd name="T148" fmla="*/ 0 h 440"/>
                    <a:gd name="T149" fmla="*/ 375 w 375"/>
                    <a:gd name="T150" fmla="*/ 440 h 44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75" h="440">
                      <a:moveTo>
                        <a:pt x="35" y="41"/>
                      </a:moveTo>
                      <a:lnTo>
                        <a:pt x="32" y="49"/>
                      </a:lnTo>
                      <a:lnTo>
                        <a:pt x="25" y="74"/>
                      </a:lnTo>
                      <a:lnTo>
                        <a:pt x="17" y="112"/>
                      </a:lnTo>
                      <a:lnTo>
                        <a:pt x="8" y="163"/>
                      </a:lnTo>
                      <a:lnTo>
                        <a:pt x="2" y="223"/>
                      </a:lnTo>
                      <a:lnTo>
                        <a:pt x="0" y="290"/>
                      </a:lnTo>
                      <a:lnTo>
                        <a:pt x="7" y="363"/>
                      </a:lnTo>
                      <a:lnTo>
                        <a:pt x="23" y="440"/>
                      </a:lnTo>
                      <a:lnTo>
                        <a:pt x="23" y="437"/>
                      </a:lnTo>
                      <a:lnTo>
                        <a:pt x="23" y="427"/>
                      </a:lnTo>
                      <a:lnTo>
                        <a:pt x="23" y="411"/>
                      </a:lnTo>
                      <a:lnTo>
                        <a:pt x="23" y="391"/>
                      </a:lnTo>
                      <a:lnTo>
                        <a:pt x="25" y="367"/>
                      </a:lnTo>
                      <a:lnTo>
                        <a:pt x="28" y="341"/>
                      </a:lnTo>
                      <a:lnTo>
                        <a:pt x="33" y="312"/>
                      </a:lnTo>
                      <a:lnTo>
                        <a:pt x="39" y="281"/>
                      </a:lnTo>
                      <a:lnTo>
                        <a:pt x="49" y="251"/>
                      </a:lnTo>
                      <a:lnTo>
                        <a:pt x="61" y="222"/>
                      </a:lnTo>
                      <a:lnTo>
                        <a:pt x="75" y="194"/>
                      </a:lnTo>
                      <a:lnTo>
                        <a:pt x="93" y="168"/>
                      </a:lnTo>
                      <a:lnTo>
                        <a:pt x="116" y="145"/>
                      </a:lnTo>
                      <a:lnTo>
                        <a:pt x="141" y="127"/>
                      </a:lnTo>
                      <a:lnTo>
                        <a:pt x="173" y="114"/>
                      </a:lnTo>
                      <a:lnTo>
                        <a:pt x="208" y="106"/>
                      </a:lnTo>
                      <a:lnTo>
                        <a:pt x="210" y="104"/>
                      </a:lnTo>
                      <a:lnTo>
                        <a:pt x="217" y="100"/>
                      </a:lnTo>
                      <a:lnTo>
                        <a:pt x="227" y="92"/>
                      </a:lnTo>
                      <a:lnTo>
                        <a:pt x="245" y="82"/>
                      </a:lnTo>
                      <a:lnTo>
                        <a:pt x="267" y="69"/>
                      </a:lnTo>
                      <a:lnTo>
                        <a:pt x="296" y="54"/>
                      </a:lnTo>
                      <a:lnTo>
                        <a:pt x="332" y="36"/>
                      </a:lnTo>
                      <a:lnTo>
                        <a:pt x="375" y="17"/>
                      </a:lnTo>
                      <a:lnTo>
                        <a:pt x="373" y="16"/>
                      </a:lnTo>
                      <a:lnTo>
                        <a:pt x="366" y="15"/>
                      </a:lnTo>
                      <a:lnTo>
                        <a:pt x="357" y="13"/>
                      </a:lnTo>
                      <a:lnTo>
                        <a:pt x="343" y="10"/>
                      </a:lnTo>
                      <a:lnTo>
                        <a:pt x="326" y="7"/>
                      </a:lnTo>
                      <a:lnTo>
                        <a:pt x="307" y="5"/>
                      </a:lnTo>
                      <a:lnTo>
                        <a:pt x="285" y="3"/>
                      </a:lnTo>
                      <a:lnTo>
                        <a:pt x="261" y="1"/>
                      </a:lnTo>
                      <a:lnTo>
                        <a:pt x="235" y="0"/>
                      </a:lnTo>
                      <a:lnTo>
                        <a:pt x="208" y="1"/>
                      </a:lnTo>
                      <a:lnTo>
                        <a:pt x="180" y="2"/>
                      </a:lnTo>
                      <a:lnTo>
                        <a:pt x="151" y="5"/>
                      </a:lnTo>
                      <a:lnTo>
                        <a:pt x="122" y="10"/>
                      </a:lnTo>
                      <a:lnTo>
                        <a:pt x="92" y="18"/>
                      </a:lnTo>
                      <a:lnTo>
                        <a:pt x="63" y="28"/>
                      </a:lnTo>
                      <a:lnTo>
                        <a:pt x="35" y="4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53" name="Freeform 57"/>
                <p:cNvSpPr>
                  <a:spLocks/>
                </p:cNvSpPr>
                <p:nvPr/>
              </p:nvSpPr>
              <p:spPr bwMode="auto">
                <a:xfrm>
                  <a:off x="6061" y="13991"/>
                  <a:ext cx="305" cy="83"/>
                </a:xfrm>
                <a:custGeom>
                  <a:avLst/>
                  <a:gdLst>
                    <a:gd name="T0" fmla="*/ 0 w 305"/>
                    <a:gd name="T1" fmla="*/ 53 h 83"/>
                    <a:gd name="T2" fmla="*/ 0 w 305"/>
                    <a:gd name="T3" fmla="*/ 52 h 83"/>
                    <a:gd name="T4" fmla="*/ 2 w 305"/>
                    <a:gd name="T5" fmla="*/ 48 h 83"/>
                    <a:gd name="T6" fmla="*/ 5 w 305"/>
                    <a:gd name="T7" fmla="*/ 44 h 83"/>
                    <a:gd name="T8" fmla="*/ 11 w 305"/>
                    <a:gd name="T9" fmla="*/ 37 h 83"/>
                    <a:gd name="T10" fmla="*/ 18 w 305"/>
                    <a:gd name="T11" fmla="*/ 31 h 83"/>
                    <a:gd name="T12" fmla="*/ 27 w 305"/>
                    <a:gd name="T13" fmla="*/ 25 h 83"/>
                    <a:gd name="T14" fmla="*/ 39 w 305"/>
                    <a:gd name="T15" fmla="*/ 18 h 83"/>
                    <a:gd name="T16" fmla="*/ 54 w 305"/>
                    <a:gd name="T17" fmla="*/ 12 h 83"/>
                    <a:gd name="T18" fmla="*/ 72 w 305"/>
                    <a:gd name="T19" fmla="*/ 6 h 83"/>
                    <a:gd name="T20" fmla="*/ 92 w 305"/>
                    <a:gd name="T21" fmla="*/ 2 h 83"/>
                    <a:gd name="T22" fmla="*/ 118 w 305"/>
                    <a:gd name="T23" fmla="*/ 0 h 83"/>
                    <a:gd name="T24" fmla="*/ 146 w 305"/>
                    <a:gd name="T25" fmla="*/ 0 h 83"/>
                    <a:gd name="T26" fmla="*/ 180 w 305"/>
                    <a:gd name="T27" fmla="*/ 2 h 83"/>
                    <a:gd name="T28" fmla="*/ 216 w 305"/>
                    <a:gd name="T29" fmla="*/ 7 h 83"/>
                    <a:gd name="T30" fmla="*/ 258 w 305"/>
                    <a:gd name="T31" fmla="*/ 16 h 83"/>
                    <a:gd name="T32" fmla="*/ 305 w 305"/>
                    <a:gd name="T33" fmla="*/ 29 h 83"/>
                    <a:gd name="T34" fmla="*/ 299 w 305"/>
                    <a:gd name="T35" fmla="*/ 47 h 83"/>
                    <a:gd name="T36" fmla="*/ 297 w 305"/>
                    <a:gd name="T37" fmla="*/ 46 h 83"/>
                    <a:gd name="T38" fmla="*/ 289 w 305"/>
                    <a:gd name="T39" fmla="*/ 44 h 83"/>
                    <a:gd name="T40" fmla="*/ 277 w 305"/>
                    <a:gd name="T41" fmla="*/ 41 h 83"/>
                    <a:gd name="T42" fmla="*/ 262 w 305"/>
                    <a:gd name="T43" fmla="*/ 36 h 83"/>
                    <a:gd name="T44" fmla="*/ 244 w 305"/>
                    <a:gd name="T45" fmla="*/ 32 h 83"/>
                    <a:gd name="T46" fmla="*/ 224 w 305"/>
                    <a:gd name="T47" fmla="*/ 28 h 83"/>
                    <a:gd name="T48" fmla="*/ 201 w 305"/>
                    <a:gd name="T49" fmla="*/ 25 h 83"/>
                    <a:gd name="T50" fmla="*/ 176 w 305"/>
                    <a:gd name="T51" fmla="*/ 22 h 83"/>
                    <a:gd name="T52" fmla="*/ 152 w 305"/>
                    <a:gd name="T53" fmla="*/ 21 h 83"/>
                    <a:gd name="T54" fmla="*/ 126 w 305"/>
                    <a:gd name="T55" fmla="*/ 21 h 83"/>
                    <a:gd name="T56" fmla="*/ 101 w 305"/>
                    <a:gd name="T57" fmla="*/ 23 h 83"/>
                    <a:gd name="T58" fmla="*/ 77 w 305"/>
                    <a:gd name="T59" fmla="*/ 29 h 83"/>
                    <a:gd name="T60" fmla="*/ 55 w 305"/>
                    <a:gd name="T61" fmla="*/ 37 h 83"/>
                    <a:gd name="T62" fmla="*/ 33 w 305"/>
                    <a:gd name="T63" fmla="*/ 48 h 83"/>
                    <a:gd name="T64" fmla="*/ 15 w 305"/>
                    <a:gd name="T65" fmla="*/ 63 h 83"/>
                    <a:gd name="T66" fmla="*/ 0 w 305"/>
                    <a:gd name="T67" fmla="*/ 83 h 83"/>
                    <a:gd name="T68" fmla="*/ 0 w 305"/>
                    <a:gd name="T69" fmla="*/ 53 h 8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05"/>
                    <a:gd name="T106" fmla="*/ 0 h 83"/>
                    <a:gd name="T107" fmla="*/ 305 w 305"/>
                    <a:gd name="T108" fmla="*/ 83 h 8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05" h="83">
                      <a:moveTo>
                        <a:pt x="0" y="53"/>
                      </a:moveTo>
                      <a:lnTo>
                        <a:pt x="0" y="52"/>
                      </a:lnTo>
                      <a:lnTo>
                        <a:pt x="2" y="48"/>
                      </a:lnTo>
                      <a:lnTo>
                        <a:pt x="5" y="44"/>
                      </a:lnTo>
                      <a:lnTo>
                        <a:pt x="11" y="37"/>
                      </a:lnTo>
                      <a:lnTo>
                        <a:pt x="18" y="31"/>
                      </a:lnTo>
                      <a:lnTo>
                        <a:pt x="27" y="25"/>
                      </a:lnTo>
                      <a:lnTo>
                        <a:pt x="39" y="18"/>
                      </a:lnTo>
                      <a:lnTo>
                        <a:pt x="54" y="12"/>
                      </a:lnTo>
                      <a:lnTo>
                        <a:pt x="72" y="6"/>
                      </a:lnTo>
                      <a:lnTo>
                        <a:pt x="92" y="2"/>
                      </a:lnTo>
                      <a:lnTo>
                        <a:pt x="118" y="0"/>
                      </a:lnTo>
                      <a:lnTo>
                        <a:pt x="146" y="0"/>
                      </a:lnTo>
                      <a:lnTo>
                        <a:pt x="180" y="2"/>
                      </a:lnTo>
                      <a:lnTo>
                        <a:pt x="216" y="7"/>
                      </a:lnTo>
                      <a:lnTo>
                        <a:pt x="258" y="16"/>
                      </a:lnTo>
                      <a:lnTo>
                        <a:pt x="305" y="29"/>
                      </a:lnTo>
                      <a:lnTo>
                        <a:pt x="299" y="47"/>
                      </a:lnTo>
                      <a:lnTo>
                        <a:pt x="297" y="46"/>
                      </a:lnTo>
                      <a:lnTo>
                        <a:pt x="289" y="44"/>
                      </a:lnTo>
                      <a:lnTo>
                        <a:pt x="277" y="41"/>
                      </a:lnTo>
                      <a:lnTo>
                        <a:pt x="262" y="36"/>
                      </a:lnTo>
                      <a:lnTo>
                        <a:pt x="244" y="32"/>
                      </a:lnTo>
                      <a:lnTo>
                        <a:pt x="224" y="28"/>
                      </a:lnTo>
                      <a:lnTo>
                        <a:pt x="201" y="25"/>
                      </a:lnTo>
                      <a:lnTo>
                        <a:pt x="176" y="22"/>
                      </a:lnTo>
                      <a:lnTo>
                        <a:pt x="152" y="21"/>
                      </a:lnTo>
                      <a:lnTo>
                        <a:pt x="126" y="21"/>
                      </a:lnTo>
                      <a:lnTo>
                        <a:pt x="101" y="23"/>
                      </a:lnTo>
                      <a:lnTo>
                        <a:pt x="77" y="29"/>
                      </a:lnTo>
                      <a:lnTo>
                        <a:pt x="55" y="37"/>
                      </a:lnTo>
                      <a:lnTo>
                        <a:pt x="33" y="48"/>
                      </a:lnTo>
                      <a:lnTo>
                        <a:pt x="15" y="63"/>
                      </a:lnTo>
                      <a:lnTo>
                        <a:pt x="0" y="83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54" name="Freeform 58"/>
                <p:cNvSpPr>
                  <a:spLocks/>
                </p:cNvSpPr>
                <p:nvPr/>
              </p:nvSpPr>
              <p:spPr bwMode="auto">
                <a:xfrm>
                  <a:off x="6061" y="13793"/>
                  <a:ext cx="305" cy="83"/>
                </a:xfrm>
                <a:custGeom>
                  <a:avLst/>
                  <a:gdLst>
                    <a:gd name="T0" fmla="*/ 0 w 305"/>
                    <a:gd name="T1" fmla="*/ 53 h 83"/>
                    <a:gd name="T2" fmla="*/ 0 w 305"/>
                    <a:gd name="T3" fmla="*/ 52 h 83"/>
                    <a:gd name="T4" fmla="*/ 2 w 305"/>
                    <a:gd name="T5" fmla="*/ 49 h 83"/>
                    <a:gd name="T6" fmla="*/ 5 w 305"/>
                    <a:gd name="T7" fmla="*/ 44 h 83"/>
                    <a:gd name="T8" fmla="*/ 11 w 305"/>
                    <a:gd name="T9" fmla="*/ 38 h 83"/>
                    <a:gd name="T10" fmla="*/ 18 w 305"/>
                    <a:gd name="T11" fmla="*/ 31 h 83"/>
                    <a:gd name="T12" fmla="*/ 27 w 305"/>
                    <a:gd name="T13" fmla="*/ 25 h 83"/>
                    <a:gd name="T14" fmla="*/ 39 w 305"/>
                    <a:gd name="T15" fmla="*/ 17 h 83"/>
                    <a:gd name="T16" fmla="*/ 54 w 305"/>
                    <a:gd name="T17" fmla="*/ 12 h 83"/>
                    <a:gd name="T18" fmla="*/ 72 w 305"/>
                    <a:gd name="T19" fmla="*/ 7 h 83"/>
                    <a:gd name="T20" fmla="*/ 92 w 305"/>
                    <a:gd name="T21" fmla="*/ 2 h 83"/>
                    <a:gd name="T22" fmla="*/ 118 w 305"/>
                    <a:gd name="T23" fmla="*/ 0 h 83"/>
                    <a:gd name="T24" fmla="*/ 146 w 305"/>
                    <a:gd name="T25" fmla="*/ 0 h 83"/>
                    <a:gd name="T26" fmla="*/ 180 w 305"/>
                    <a:gd name="T27" fmla="*/ 2 h 83"/>
                    <a:gd name="T28" fmla="*/ 216 w 305"/>
                    <a:gd name="T29" fmla="*/ 8 h 83"/>
                    <a:gd name="T30" fmla="*/ 258 w 305"/>
                    <a:gd name="T31" fmla="*/ 16 h 83"/>
                    <a:gd name="T32" fmla="*/ 305 w 305"/>
                    <a:gd name="T33" fmla="*/ 29 h 83"/>
                    <a:gd name="T34" fmla="*/ 299 w 305"/>
                    <a:gd name="T35" fmla="*/ 47 h 83"/>
                    <a:gd name="T36" fmla="*/ 297 w 305"/>
                    <a:gd name="T37" fmla="*/ 45 h 83"/>
                    <a:gd name="T38" fmla="*/ 289 w 305"/>
                    <a:gd name="T39" fmla="*/ 43 h 83"/>
                    <a:gd name="T40" fmla="*/ 277 w 305"/>
                    <a:gd name="T41" fmla="*/ 40 h 83"/>
                    <a:gd name="T42" fmla="*/ 262 w 305"/>
                    <a:gd name="T43" fmla="*/ 36 h 83"/>
                    <a:gd name="T44" fmla="*/ 244 w 305"/>
                    <a:gd name="T45" fmla="*/ 33 h 83"/>
                    <a:gd name="T46" fmla="*/ 224 w 305"/>
                    <a:gd name="T47" fmla="*/ 28 h 83"/>
                    <a:gd name="T48" fmla="*/ 201 w 305"/>
                    <a:gd name="T49" fmla="*/ 25 h 83"/>
                    <a:gd name="T50" fmla="*/ 176 w 305"/>
                    <a:gd name="T51" fmla="*/ 22 h 83"/>
                    <a:gd name="T52" fmla="*/ 152 w 305"/>
                    <a:gd name="T53" fmla="*/ 21 h 83"/>
                    <a:gd name="T54" fmla="*/ 126 w 305"/>
                    <a:gd name="T55" fmla="*/ 22 h 83"/>
                    <a:gd name="T56" fmla="*/ 101 w 305"/>
                    <a:gd name="T57" fmla="*/ 24 h 83"/>
                    <a:gd name="T58" fmla="*/ 77 w 305"/>
                    <a:gd name="T59" fmla="*/ 29 h 83"/>
                    <a:gd name="T60" fmla="*/ 55 w 305"/>
                    <a:gd name="T61" fmla="*/ 38 h 83"/>
                    <a:gd name="T62" fmla="*/ 33 w 305"/>
                    <a:gd name="T63" fmla="*/ 49 h 83"/>
                    <a:gd name="T64" fmla="*/ 15 w 305"/>
                    <a:gd name="T65" fmla="*/ 64 h 83"/>
                    <a:gd name="T66" fmla="*/ 0 w 305"/>
                    <a:gd name="T67" fmla="*/ 83 h 83"/>
                    <a:gd name="T68" fmla="*/ 0 w 305"/>
                    <a:gd name="T69" fmla="*/ 53 h 8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05"/>
                    <a:gd name="T106" fmla="*/ 0 h 83"/>
                    <a:gd name="T107" fmla="*/ 305 w 305"/>
                    <a:gd name="T108" fmla="*/ 83 h 8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05" h="83">
                      <a:moveTo>
                        <a:pt x="0" y="53"/>
                      </a:moveTo>
                      <a:lnTo>
                        <a:pt x="0" y="52"/>
                      </a:lnTo>
                      <a:lnTo>
                        <a:pt x="2" y="49"/>
                      </a:lnTo>
                      <a:lnTo>
                        <a:pt x="5" y="44"/>
                      </a:lnTo>
                      <a:lnTo>
                        <a:pt x="11" y="38"/>
                      </a:lnTo>
                      <a:lnTo>
                        <a:pt x="18" y="31"/>
                      </a:lnTo>
                      <a:lnTo>
                        <a:pt x="27" y="25"/>
                      </a:lnTo>
                      <a:lnTo>
                        <a:pt x="39" y="17"/>
                      </a:lnTo>
                      <a:lnTo>
                        <a:pt x="54" y="12"/>
                      </a:lnTo>
                      <a:lnTo>
                        <a:pt x="72" y="7"/>
                      </a:lnTo>
                      <a:lnTo>
                        <a:pt x="92" y="2"/>
                      </a:lnTo>
                      <a:lnTo>
                        <a:pt x="118" y="0"/>
                      </a:lnTo>
                      <a:lnTo>
                        <a:pt x="146" y="0"/>
                      </a:lnTo>
                      <a:lnTo>
                        <a:pt x="180" y="2"/>
                      </a:lnTo>
                      <a:lnTo>
                        <a:pt x="216" y="8"/>
                      </a:lnTo>
                      <a:lnTo>
                        <a:pt x="258" y="16"/>
                      </a:lnTo>
                      <a:lnTo>
                        <a:pt x="305" y="29"/>
                      </a:lnTo>
                      <a:lnTo>
                        <a:pt x="299" y="47"/>
                      </a:lnTo>
                      <a:lnTo>
                        <a:pt x="297" y="45"/>
                      </a:lnTo>
                      <a:lnTo>
                        <a:pt x="289" y="43"/>
                      </a:lnTo>
                      <a:lnTo>
                        <a:pt x="277" y="40"/>
                      </a:lnTo>
                      <a:lnTo>
                        <a:pt x="262" y="36"/>
                      </a:lnTo>
                      <a:lnTo>
                        <a:pt x="244" y="33"/>
                      </a:lnTo>
                      <a:lnTo>
                        <a:pt x="224" y="28"/>
                      </a:lnTo>
                      <a:lnTo>
                        <a:pt x="201" y="25"/>
                      </a:lnTo>
                      <a:lnTo>
                        <a:pt x="176" y="22"/>
                      </a:lnTo>
                      <a:lnTo>
                        <a:pt x="152" y="21"/>
                      </a:lnTo>
                      <a:lnTo>
                        <a:pt x="126" y="22"/>
                      </a:lnTo>
                      <a:lnTo>
                        <a:pt x="101" y="24"/>
                      </a:lnTo>
                      <a:lnTo>
                        <a:pt x="77" y="29"/>
                      </a:lnTo>
                      <a:lnTo>
                        <a:pt x="55" y="38"/>
                      </a:lnTo>
                      <a:lnTo>
                        <a:pt x="33" y="49"/>
                      </a:lnTo>
                      <a:lnTo>
                        <a:pt x="15" y="64"/>
                      </a:lnTo>
                      <a:lnTo>
                        <a:pt x="0" y="83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55" name="Freeform 59"/>
                <p:cNvSpPr>
                  <a:spLocks/>
                </p:cNvSpPr>
                <p:nvPr/>
              </p:nvSpPr>
              <p:spPr bwMode="auto">
                <a:xfrm>
                  <a:off x="6348" y="13696"/>
                  <a:ext cx="496" cy="917"/>
                </a:xfrm>
                <a:custGeom>
                  <a:avLst/>
                  <a:gdLst>
                    <a:gd name="T0" fmla="*/ 0 w 496"/>
                    <a:gd name="T1" fmla="*/ 0 h 917"/>
                    <a:gd name="T2" fmla="*/ 0 w 496"/>
                    <a:gd name="T3" fmla="*/ 886 h 917"/>
                    <a:gd name="T4" fmla="*/ 150 w 496"/>
                    <a:gd name="T5" fmla="*/ 917 h 917"/>
                    <a:gd name="T6" fmla="*/ 143 w 496"/>
                    <a:gd name="T7" fmla="*/ 797 h 917"/>
                    <a:gd name="T8" fmla="*/ 496 w 496"/>
                    <a:gd name="T9" fmla="*/ 851 h 917"/>
                    <a:gd name="T10" fmla="*/ 490 w 496"/>
                    <a:gd name="T11" fmla="*/ 803 h 917"/>
                    <a:gd name="T12" fmla="*/ 245 w 496"/>
                    <a:gd name="T13" fmla="*/ 773 h 917"/>
                    <a:gd name="T14" fmla="*/ 239 w 496"/>
                    <a:gd name="T15" fmla="*/ 670 h 917"/>
                    <a:gd name="T16" fmla="*/ 72 w 496"/>
                    <a:gd name="T17" fmla="*/ 670 h 917"/>
                    <a:gd name="T18" fmla="*/ 68 w 496"/>
                    <a:gd name="T19" fmla="*/ 657 h 917"/>
                    <a:gd name="T20" fmla="*/ 56 w 496"/>
                    <a:gd name="T21" fmla="*/ 620 h 917"/>
                    <a:gd name="T22" fmla="*/ 41 w 496"/>
                    <a:gd name="T23" fmla="*/ 559 h 917"/>
                    <a:gd name="T24" fmla="*/ 26 w 496"/>
                    <a:gd name="T25" fmla="*/ 480 h 917"/>
                    <a:gd name="T26" fmla="*/ 15 w 496"/>
                    <a:gd name="T27" fmla="*/ 385 h 917"/>
                    <a:gd name="T28" fmla="*/ 11 w 496"/>
                    <a:gd name="T29" fmla="*/ 276 h 917"/>
                    <a:gd name="T30" fmla="*/ 20 w 496"/>
                    <a:gd name="T31" fmla="*/ 158 h 917"/>
                    <a:gd name="T32" fmla="*/ 42 w 496"/>
                    <a:gd name="T33" fmla="*/ 30 h 917"/>
                    <a:gd name="T34" fmla="*/ 0 w 496"/>
                    <a:gd name="T35" fmla="*/ 0 h 9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96"/>
                    <a:gd name="T55" fmla="*/ 0 h 917"/>
                    <a:gd name="T56" fmla="*/ 496 w 496"/>
                    <a:gd name="T57" fmla="*/ 917 h 9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96" h="917">
                      <a:moveTo>
                        <a:pt x="0" y="0"/>
                      </a:moveTo>
                      <a:lnTo>
                        <a:pt x="0" y="886"/>
                      </a:lnTo>
                      <a:lnTo>
                        <a:pt x="150" y="917"/>
                      </a:lnTo>
                      <a:lnTo>
                        <a:pt x="143" y="797"/>
                      </a:lnTo>
                      <a:lnTo>
                        <a:pt x="496" y="851"/>
                      </a:lnTo>
                      <a:lnTo>
                        <a:pt x="490" y="803"/>
                      </a:lnTo>
                      <a:lnTo>
                        <a:pt x="245" y="773"/>
                      </a:lnTo>
                      <a:lnTo>
                        <a:pt x="239" y="670"/>
                      </a:lnTo>
                      <a:lnTo>
                        <a:pt x="72" y="670"/>
                      </a:lnTo>
                      <a:lnTo>
                        <a:pt x="68" y="657"/>
                      </a:lnTo>
                      <a:lnTo>
                        <a:pt x="56" y="620"/>
                      </a:lnTo>
                      <a:lnTo>
                        <a:pt x="41" y="559"/>
                      </a:lnTo>
                      <a:lnTo>
                        <a:pt x="26" y="480"/>
                      </a:lnTo>
                      <a:lnTo>
                        <a:pt x="15" y="385"/>
                      </a:lnTo>
                      <a:lnTo>
                        <a:pt x="11" y="276"/>
                      </a:lnTo>
                      <a:lnTo>
                        <a:pt x="20" y="158"/>
                      </a:lnTo>
                      <a:lnTo>
                        <a:pt x="42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56" name="Freeform 60"/>
                <p:cNvSpPr>
                  <a:spLocks/>
                </p:cNvSpPr>
                <p:nvPr/>
              </p:nvSpPr>
              <p:spPr bwMode="auto">
                <a:xfrm>
                  <a:off x="6593" y="13487"/>
                  <a:ext cx="638" cy="125"/>
                </a:xfrm>
                <a:custGeom>
                  <a:avLst/>
                  <a:gdLst>
                    <a:gd name="T0" fmla="*/ 0 w 638"/>
                    <a:gd name="T1" fmla="*/ 125 h 125"/>
                    <a:gd name="T2" fmla="*/ 4 w 638"/>
                    <a:gd name="T3" fmla="*/ 124 h 125"/>
                    <a:gd name="T4" fmla="*/ 14 w 638"/>
                    <a:gd name="T5" fmla="*/ 119 h 125"/>
                    <a:gd name="T6" fmla="*/ 31 w 638"/>
                    <a:gd name="T7" fmla="*/ 114 h 125"/>
                    <a:gd name="T8" fmla="*/ 53 w 638"/>
                    <a:gd name="T9" fmla="*/ 106 h 125"/>
                    <a:gd name="T10" fmla="*/ 81 w 638"/>
                    <a:gd name="T11" fmla="*/ 98 h 125"/>
                    <a:gd name="T12" fmla="*/ 113 w 638"/>
                    <a:gd name="T13" fmla="*/ 89 h 125"/>
                    <a:gd name="T14" fmla="*/ 151 w 638"/>
                    <a:gd name="T15" fmla="*/ 81 h 125"/>
                    <a:gd name="T16" fmla="*/ 192 w 638"/>
                    <a:gd name="T17" fmla="*/ 73 h 125"/>
                    <a:gd name="T18" fmla="*/ 237 w 638"/>
                    <a:gd name="T19" fmla="*/ 65 h 125"/>
                    <a:gd name="T20" fmla="*/ 286 w 638"/>
                    <a:gd name="T21" fmla="*/ 60 h 125"/>
                    <a:gd name="T22" fmla="*/ 337 w 638"/>
                    <a:gd name="T23" fmla="*/ 56 h 125"/>
                    <a:gd name="T24" fmla="*/ 390 w 638"/>
                    <a:gd name="T25" fmla="*/ 55 h 125"/>
                    <a:gd name="T26" fmla="*/ 446 w 638"/>
                    <a:gd name="T27" fmla="*/ 56 h 125"/>
                    <a:gd name="T28" fmla="*/ 503 w 638"/>
                    <a:gd name="T29" fmla="*/ 61 h 125"/>
                    <a:gd name="T30" fmla="*/ 561 w 638"/>
                    <a:gd name="T31" fmla="*/ 70 h 125"/>
                    <a:gd name="T32" fmla="*/ 620 w 638"/>
                    <a:gd name="T33" fmla="*/ 83 h 125"/>
                    <a:gd name="T34" fmla="*/ 638 w 638"/>
                    <a:gd name="T35" fmla="*/ 0 h 125"/>
                    <a:gd name="T36" fmla="*/ 634 w 638"/>
                    <a:gd name="T37" fmla="*/ 0 h 125"/>
                    <a:gd name="T38" fmla="*/ 620 w 638"/>
                    <a:gd name="T39" fmla="*/ 0 h 125"/>
                    <a:gd name="T40" fmla="*/ 599 w 638"/>
                    <a:gd name="T41" fmla="*/ 0 h 125"/>
                    <a:gd name="T42" fmla="*/ 571 w 638"/>
                    <a:gd name="T43" fmla="*/ 1 h 125"/>
                    <a:gd name="T44" fmla="*/ 536 w 638"/>
                    <a:gd name="T45" fmla="*/ 2 h 125"/>
                    <a:gd name="T46" fmla="*/ 496 w 638"/>
                    <a:gd name="T47" fmla="*/ 3 h 125"/>
                    <a:gd name="T48" fmla="*/ 452 w 638"/>
                    <a:gd name="T49" fmla="*/ 6 h 125"/>
                    <a:gd name="T50" fmla="*/ 405 w 638"/>
                    <a:gd name="T51" fmla="*/ 8 h 125"/>
                    <a:gd name="T52" fmla="*/ 354 w 638"/>
                    <a:gd name="T53" fmla="*/ 13 h 125"/>
                    <a:gd name="T54" fmla="*/ 302 w 638"/>
                    <a:gd name="T55" fmla="*/ 17 h 125"/>
                    <a:gd name="T56" fmla="*/ 249 w 638"/>
                    <a:gd name="T57" fmla="*/ 22 h 125"/>
                    <a:gd name="T58" fmla="*/ 196 w 638"/>
                    <a:gd name="T59" fmla="*/ 30 h 125"/>
                    <a:gd name="T60" fmla="*/ 144 w 638"/>
                    <a:gd name="T61" fmla="*/ 37 h 125"/>
                    <a:gd name="T62" fmla="*/ 93 w 638"/>
                    <a:gd name="T63" fmla="*/ 47 h 125"/>
                    <a:gd name="T64" fmla="*/ 45 w 638"/>
                    <a:gd name="T65" fmla="*/ 58 h 125"/>
                    <a:gd name="T66" fmla="*/ 0 w 638"/>
                    <a:gd name="T67" fmla="*/ 71 h 125"/>
                    <a:gd name="T68" fmla="*/ 0 w 638"/>
                    <a:gd name="T69" fmla="*/ 125 h 12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638"/>
                    <a:gd name="T106" fmla="*/ 0 h 125"/>
                    <a:gd name="T107" fmla="*/ 638 w 638"/>
                    <a:gd name="T108" fmla="*/ 125 h 12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638" h="125">
                      <a:moveTo>
                        <a:pt x="0" y="125"/>
                      </a:moveTo>
                      <a:lnTo>
                        <a:pt x="4" y="124"/>
                      </a:lnTo>
                      <a:lnTo>
                        <a:pt x="14" y="119"/>
                      </a:lnTo>
                      <a:lnTo>
                        <a:pt x="31" y="114"/>
                      </a:lnTo>
                      <a:lnTo>
                        <a:pt x="53" y="106"/>
                      </a:lnTo>
                      <a:lnTo>
                        <a:pt x="81" y="98"/>
                      </a:lnTo>
                      <a:lnTo>
                        <a:pt x="113" y="89"/>
                      </a:lnTo>
                      <a:lnTo>
                        <a:pt x="151" y="81"/>
                      </a:lnTo>
                      <a:lnTo>
                        <a:pt x="192" y="73"/>
                      </a:lnTo>
                      <a:lnTo>
                        <a:pt x="237" y="65"/>
                      </a:lnTo>
                      <a:lnTo>
                        <a:pt x="286" y="60"/>
                      </a:lnTo>
                      <a:lnTo>
                        <a:pt x="337" y="56"/>
                      </a:lnTo>
                      <a:lnTo>
                        <a:pt x="390" y="55"/>
                      </a:lnTo>
                      <a:lnTo>
                        <a:pt x="446" y="56"/>
                      </a:lnTo>
                      <a:lnTo>
                        <a:pt x="503" y="61"/>
                      </a:lnTo>
                      <a:lnTo>
                        <a:pt x="561" y="70"/>
                      </a:lnTo>
                      <a:lnTo>
                        <a:pt x="620" y="83"/>
                      </a:lnTo>
                      <a:lnTo>
                        <a:pt x="638" y="0"/>
                      </a:lnTo>
                      <a:lnTo>
                        <a:pt x="634" y="0"/>
                      </a:lnTo>
                      <a:lnTo>
                        <a:pt x="620" y="0"/>
                      </a:lnTo>
                      <a:lnTo>
                        <a:pt x="599" y="0"/>
                      </a:lnTo>
                      <a:lnTo>
                        <a:pt x="571" y="1"/>
                      </a:lnTo>
                      <a:lnTo>
                        <a:pt x="536" y="2"/>
                      </a:lnTo>
                      <a:lnTo>
                        <a:pt x="496" y="3"/>
                      </a:lnTo>
                      <a:lnTo>
                        <a:pt x="452" y="6"/>
                      </a:lnTo>
                      <a:lnTo>
                        <a:pt x="405" y="8"/>
                      </a:lnTo>
                      <a:lnTo>
                        <a:pt x="354" y="13"/>
                      </a:lnTo>
                      <a:lnTo>
                        <a:pt x="302" y="17"/>
                      </a:lnTo>
                      <a:lnTo>
                        <a:pt x="249" y="22"/>
                      </a:lnTo>
                      <a:lnTo>
                        <a:pt x="196" y="30"/>
                      </a:lnTo>
                      <a:lnTo>
                        <a:pt x="144" y="37"/>
                      </a:lnTo>
                      <a:lnTo>
                        <a:pt x="93" y="47"/>
                      </a:lnTo>
                      <a:lnTo>
                        <a:pt x="45" y="58"/>
                      </a:lnTo>
                      <a:lnTo>
                        <a:pt x="0" y="71"/>
                      </a:lnTo>
                      <a:lnTo>
                        <a:pt x="0" y="12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57" name="Freeform 61"/>
                <p:cNvSpPr>
                  <a:spLocks/>
                </p:cNvSpPr>
                <p:nvPr/>
              </p:nvSpPr>
              <p:spPr bwMode="auto">
                <a:xfrm>
                  <a:off x="6217" y="14634"/>
                  <a:ext cx="1075" cy="356"/>
                </a:xfrm>
                <a:custGeom>
                  <a:avLst/>
                  <a:gdLst>
                    <a:gd name="T0" fmla="*/ 454 w 1075"/>
                    <a:gd name="T1" fmla="*/ 344 h 356"/>
                    <a:gd name="T2" fmla="*/ 456 w 1075"/>
                    <a:gd name="T3" fmla="*/ 343 h 356"/>
                    <a:gd name="T4" fmla="*/ 463 w 1075"/>
                    <a:gd name="T5" fmla="*/ 341 h 356"/>
                    <a:gd name="T6" fmla="*/ 472 w 1075"/>
                    <a:gd name="T7" fmla="*/ 337 h 356"/>
                    <a:gd name="T8" fmla="*/ 485 w 1075"/>
                    <a:gd name="T9" fmla="*/ 332 h 356"/>
                    <a:gd name="T10" fmla="*/ 501 w 1075"/>
                    <a:gd name="T11" fmla="*/ 325 h 356"/>
                    <a:gd name="T12" fmla="*/ 518 w 1075"/>
                    <a:gd name="T13" fmla="*/ 317 h 356"/>
                    <a:gd name="T14" fmla="*/ 538 w 1075"/>
                    <a:gd name="T15" fmla="*/ 308 h 356"/>
                    <a:gd name="T16" fmla="*/ 558 w 1075"/>
                    <a:gd name="T17" fmla="*/ 298 h 356"/>
                    <a:gd name="T18" fmla="*/ 580 w 1075"/>
                    <a:gd name="T19" fmla="*/ 287 h 356"/>
                    <a:gd name="T20" fmla="*/ 600 w 1075"/>
                    <a:gd name="T21" fmla="*/ 274 h 356"/>
                    <a:gd name="T22" fmla="*/ 621 w 1075"/>
                    <a:gd name="T23" fmla="*/ 262 h 356"/>
                    <a:gd name="T24" fmla="*/ 640 w 1075"/>
                    <a:gd name="T25" fmla="*/ 248 h 356"/>
                    <a:gd name="T26" fmla="*/ 658 w 1075"/>
                    <a:gd name="T27" fmla="*/ 234 h 356"/>
                    <a:gd name="T28" fmla="*/ 674 w 1075"/>
                    <a:gd name="T29" fmla="*/ 219 h 356"/>
                    <a:gd name="T30" fmla="*/ 688 w 1075"/>
                    <a:gd name="T31" fmla="*/ 204 h 356"/>
                    <a:gd name="T32" fmla="*/ 699 w 1075"/>
                    <a:gd name="T33" fmla="*/ 189 h 356"/>
                    <a:gd name="T34" fmla="*/ 0 w 1075"/>
                    <a:gd name="T35" fmla="*/ 18 h 356"/>
                    <a:gd name="T36" fmla="*/ 54 w 1075"/>
                    <a:gd name="T37" fmla="*/ 0 h 356"/>
                    <a:gd name="T38" fmla="*/ 1075 w 1075"/>
                    <a:gd name="T39" fmla="*/ 251 h 356"/>
                    <a:gd name="T40" fmla="*/ 1033 w 1075"/>
                    <a:gd name="T41" fmla="*/ 274 h 356"/>
                    <a:gd name="T42" fmla="*/ 738 w 1075"/>
                    <a:gd name="T43" fmla="*/ 199 h 356"/>
                    <a:gd name="T44" fmla="*/ 737 w 1075"/>
                    <a:gd name="T45" fmla="*/ 200 h 356"/>
                    <a:gd name="T46" fmla="*/ 735 w 1075"/>
                    <a:gd name="T47" fmla="*/ 203 h 356"/>
                    <a:gd name="T48" fmla="*/ 730 w 1075"/>
                    <a:gd name="T49" fmla="*/ 207 h 356"/>
                    <a:gd name="T50" fmla="*/ 724 w 1075"/>
                    <a:gd name="T51" fmla="*/ 214 h 356"/>
                    <a:gd name="T52" fmla="*/ 716 w 1075"/>
                    <a:gd name="T53" fmla="*/ 222 h 356"/>
                    <a:gd name="T54" fmla="*/ 706 w 1075"/>
                    <a:gd name="T55" fmla="*/ 231 h 356"/>
                    <a:gd name="T56" fmla="*/ 694 w 1075"/>
                    <a:gd name="T57" fmla="*/ 242 h 356"/>
                    <a:gd name="T58" fmla="*/ 679 w 1075"/>
                    <a:gd name="T59" fmla="*/ 253 h 356"/>
                    <a:gd name="T60" fmla="*/ 662 w 1075"/>
                    <a:gd name="T61" fmla="*/ 265 h 356"/>
                    <a:gd name="T62" fmla="*/ 643 w 1075"/>
                    <a:gd name="T63" fmla="*/ 278 h 356"/>
                    <a:gd name="T64" fmla="*/ 621 w 1075"/>
                    <a:gd name="T65" fmla="*/ 291 h 356"/>
                    <a:gd name="T66" fmla="*/ 597 w 1075"/>
                    <a:gd name="T67" fmla="*/ 303 h 356"/>
                    <a:gd name="T68" fmla="*/ 570 w 1075"/>
                    <a:gd name="T69" fmla="*/ 317 h 356"/>
                    <a:gd name="T70" fmla="*/ 540 w 1075"/>
                    <a:gd name="T71" fmla="*/ 330 h 356"/>
                    <a:gd name="T72" fmla="*/ 508 w 1075"/>
                    <a:gd name="T73" fmla="*/ 343 h 356"/>
                    <a:gd name="T74" fmla="*/ 472 w 1075"/>
                    <a:gd name="T75" fmla="*/ 356 h 356"/>
                    <a:gd name="T76" fmla="*/ 454 w 1075"/>
                    <a:gd name="T77" fmla="*/ 344 h 35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075"/>
                    <a:gd name="T118" fmla="*/ 0 h 356"/>
                    <a:gd name="T119" fmla="*/ 1075 w 1075"/>
                    <a:gd name="T120" fmla="*/ 356 h 35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075" h="356">
                      <a:moveTo>
                        <a:pt x="454" y="344"/>
                      </a:moveTo>
                      <a:lnTo>
                        <a:pt x="456" y="343"/>
                      </a:lnTo>
                      <a:lnTo>
                        <a:pt x="463" y="341"/>
                      </a:lnTo>
                      <a:lnTo>
                        <a:pt x="472" y="337"/>
                      </a:lnTo>
                      <a:lnTo>
                        <a:pt x="485" y="332"/>
                      </a:lnTo>
                      <a:lnTo>
                        <a:pt x="501" y="325"/>
                      </a:lnTo>
                      <a:lnTo>
                        <a:pt x="518" y="317"/>
                      </a:lnTo>
                      <a:lnTo>
                        <a:pt x="538" y="308"/>
                      </a:lnTo>
                      <a:lnTo>
                        <a:pt x="558" y="298"/>
                      </a:lnTo>
                      <a:lnTo>
                        <a:pt x="580" y="287"/>
                      </a:lnTo>
                      <a:lnTo>
                        <a:pt x="600" y="274"/>
                      </a:lnTo>
                      <a:lnTo>
                        <a:pt x="621" y="262"/>
                      </a:lnTo>
                      <a:lnTo>
                        <a:pt x="640" y="248"/>
                      </a:lnTo>
                      <a:lnTo>
                        <a:pt x="658" y="234"/>
                      </a:lnTo>
                      <a:lnTo>
                        <a:pt x="674" y="219"/>
                      </a:lnTo>
                      <a:lnTo>
                        <a:pt x="688" y="204"/>
                      </a:lnTo>
                      <a:lnTo>
                        <a:pt x="699" y="189"/>
                      </a:lnTo>
                      <a:lnTo>
                        <a:pt x="0" y="18"/>
                      </a:lnTo>
                      <a:lnTo>
                        <a:pt x="54" y="0"/>
                      </a:lnTo>
                      <a:lnTo>
                        <a:pt x="1075" y="251"/>
                      </a:lnTo>
                      <a:lnTo>
                        <a:pt x="1033" y="274"/>
                      </a:lnTo>
                      <a:lnTo>
                        <a:pt x="738" y="199"/>
                      </a:lnTo>
                      <a:lnTo>
                        <a:pt x="737" y="200"/>
                      </a:lnTo>
                      <a:lnTo>
                        <a:pt x="735" y="203"/>
                      </a:lnTo>
                      <a:lnTo>
                        <a:pt x="730" y="207"/>
                      </a:lnTo>
                      <a:lnTo>
                        <a:pt x="724" y="214"/>
                      </a:lnTo>
                      <a:lnTo>
                        <a:pt x="716" y="222"/>
                      </a:lnTo>
                      <a:lnTo>
                        <a:pt x="706" y="231"/>
                      </a:lnTo>
                      <a:lnTo>
                        <a:pt x="694" y="242"/>
                      </a:lnTo>
                      <a:lnTo>
                        <a:pt x="679" y="253"/>
                      </a:lnTo>
                      <a:lnTo>
                        <a:pt x="662" y="265"/>
                      </a:lnTo>
                      <a:lnTo>
                        <a:pt x="643" y="278"/>
                      </a:lnTo>
                      <a:lnTo>
                        <a:pt x="621" y="291"/>
                      </a:lnTo>
                      <a:lnTo>
                        <a:pt x="597" y="303"/>
                      </a:lnTo>
                      <a:lnTo>
                        <a:pt x="570" y="317"/>
                      </a:lnTo>
                      <a:lnTo>
                        <a:pt x="540" y="330"/>
                      </a:lnTo>
                      <a:lnTo>
                        <a:pt x="508" y="343"/>
                      </a:lnTo>
                      <a:lnTo>
                        <a:pt x="472" y="356"/>
                      </a:lnTo>
                      <a:lnTo>
                        <a:pt x="454" y="3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58" name="Freeform 62"/>
                <p:cNvSpPr>
                  <a:spLocks/>
                </p:cNvSpPr>
                <p:nvPr/>
              </p:nvSpPr>
              <p:spPr bwMode="auto">
                <a:xfrm>
                  <a:off x="5997" y="14727"/>
                  <a:ext cx="1095" cy="319"/>
                </a:xfrm>
                <a:custGeom>
                  <a:avLst/>
                  <a:gdLst>
                    <a:gd name="T0" fmla="*/ 0 w 1095"/>
                    <a:gd name="T1" fmla="*/ 0 h 319"/>
                    <a:gd name="T2" fmla="*/ 1071 w 1095"/>
                    <a:gd name="T3" fmla="*/ 319 h 319"/>
                    <a:gd name="T4" fmla="*/ 1095 w 1095"/>
                    <a:gd name="T5" fmla="*/ 319 h 319"/>
                    <a:gd name="T6" fmla="*/ 33 w 1095"/>
                    <a:gd name="T7" fmla="*/ 0 h 319"/>
                    <a:gd name="T8" fmla="*/ 0 w 1095"/>
                    <a:gd name="T9" fmla="*/ 0 h 3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95"/>
                    <a:gd name="T16" fmla="*/ 0 h 319"/>
                    <a:gd name="T17" fmla="*/ 1095 w 1095"/>
                    <a:gd name="T18" fmla="*/ 319 h 3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95" h="319">
                      <a:moveTo>
                        <a:pt x="0" y="0"/>
                      </a:moveTo>
                      <a:lnTo>
                        <a:pt x="1071" y="319"/>
                      </a:lnTo>
                      <a:lnTo>
                        <a:pt x="1095" y="319"/>
                      </a:lnTo>
                      <a:lnTo>
                        <a:pt x="3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59" name="Freeform 63"/>
                <p:cNvSpPr>
                  <a:spLocks/>
                </p:cNvSpPr>
                <p:nvPr/>
              </p:nvSpPr>
              <p:spPr bwMode="auto">
                <a:xfrm>
                  <a:off x="6181" y="14684"/>
                  <a:ext cx="1082" cy="285"/>
                </a:xfrm>
                <a:custGeom>
                  <a:avLst/>
                  <a:gdLst>
                    <a:gd name="T0" fmla="*/ 0 w 1082"/>
                    <a:gd name="T1" fmla="*/ 1 h 285"/>
                    <a:gd name="T2" fmla="*/ 1058 w 1082"/>
                    <a:gd name="T3" fmla="*/ 285 h 285"/>
                    <a:gd name="T4" fmla="*/ 1082 w 1082"/>
                    <a:gd name="T5" fmla="*/ 284 h 285"/>
                    <a:gd name="T6" fmla="*/ 33 w 1082"/>
                    <a:gd name="T7" fmla="*/ 0 h 285"/>
                    <a:gd name="T8" fmla="*/ 0 w 1082"/>
                    <a:gd name="T9" fmla="*/ 1 h 2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82"/>
                    <a:gd name="T16" fmla="*/ 0 h 285"/>
                    <a:gd name="T17" fmla="*/ 1082 w 1082"/>
                    <a:gd name="T18" fmla="*/ 285 h 2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82" h="285">
                      <a:moveTo>
                        <a:pt x="0" y="1"/>
                      </a:moveTo>
                      <a:lnTo>
                        <a:pt x="1058" y="285"/>
                      </a:lnTo>
                      <a:lnTo>
                        <a:pt x="1082" y="284"/>
                      </a:lnTo>
                      <a:lnTo>
                        <a:pt x="33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60" name="Freeform 64"/>
                <p:cNvSpPr>
                  <a:spLocks/>
                </p:cNvSpPr>
                <p:nvPr/>
              </p:nvSpPr>
              <p:spPr bwMode="auto">
                <a:xfrm>
                  <a:off x="6093" y="14699"/>
                  <a:ext cx="1087" cy="315"/>
                </a:xfrm>
                <a:custGeom>
                  <a:avLst/>
                  <a:gdLst>
                    <a:gd name="T0" fmla="*/ 0 w 1087"/>
                    <a:gd name="T1" fmla="*/ 0 h 315"/>
                    <a:gd name="T2" fmla="*/ 1066 w 1087"/>
                    <a:gd name="T3" fmla="*/ 315 h 315"/>
                    <a:gd name="T4" fmla="*/ 1087 w 1087"/>
                    <a:gd name="T5" fmla="*/ 308 h 315"/>
                    <a:gd name="T6" fmla="*/ 31 w 1087"/>
                    <a:gd name="T7" fmla="*/ 0 h 315"/>
                    <a:gd name="T8" fmla="*/ 0 w 1087"/>
                    <a:gd name="T9" fmla="*/ 0 h 3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87"/>
                    <a:gd name="T16" fmla="*/ 0 h 315"/>
                    <a:gd name="T17" fmla="*/ 1087 w 1087"/>
                    <a:gd name="T18" fmla="*/ 315 h 3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87" h="315">
                      <a:moveTo>
                        <a:pt x="0" y="0"/>
                      </a:moveTo>
                      <a:lnTo>
                        <a:pt x="1066" y="315"/>
                      </a:lnTo>
                      <a:lnTo>
                        <a:pt x="1087" y="308"/>
                      </a:lnTo>
                      <a:lnTo>
                        <a:pt x="3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614" name="Group 65"/>
              <p:cNvGrpSpPr>
                <a:grpSpLocks/>
              </p:cNvGrpSpPr>
              <p:nvPr/>
            </p:nvGrpSpPr>
            <p:grpSpPr bwMode="auto">
              <a:xfrm>
                <a:off x="12806" y="10667"/>
                <a:ext cx="983" cy="1369"/>
                <a:chOff x="12762" y="10336"/>
                <a:chExt cx="1027" cy="1700"/>
              </a:xfrm>
            </p:grpSpPr>
            <p:sp>
              <p:nvSpPr>
                <p:cNvPr id="103616" name="Rectangle 66"/>
                <p:cNvSpPr>
                  <a:spLocks noChangeArrowheads="1"/>
                </p:cNvSpPr>
                <p:nvPr/>
              </p:nvSpPr>
              <p:spPr bwMode="auto">
                <a:xfrm>
                  <a:off x="12824" y="10394"/>
                  <a:ext cx="965" cy="1642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17" name="Rectangle 67"/>
                <p:cNvSpPr>
                  <a:spLocks noChangeArrowheads="1"/>
                </p:cNvSpPr>
                <p:nvPr/>
              </p:nvSpPr>
              <p:spPr bwMode="auto">
                <a:xfrm>
                  <a:off x="12766" y="10336"/>
                  <a:ext cx="965" cy="164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18" name="Line 68"/>
                <p:cNvSpPr>
                  <a:spLocks noChangeShapeType="1"/>
                </p:cNvSpPr>
                <p:nvPr/>
              </p:nvSpPr>
              <p:spPr bwMode="auto">
                <a:xfrm>
                  <a:off x="12766" y="10682"/>
                  <a:ext cx="965" cy="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19" name="Line 69"/>
                <p:cNvSpPr>
                  <a:spLocks noChangeShapeType="1"/>
                </p:cNvSpPr>
                <p:nvPr/>
              </p:nvSpPr>
              <p:spPr bwMode="auto">
                <a:xfrm>
                  <a:off x="12780" y="11042"/>
                  <a:ext cx="98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20" name="Line 70"/>
                <p:cNvSpPr>
                  <a:spLocks noChangeShapeType="1"/>
                </p:cNvSpPr>
                <p:nvPr/>
              </p:nvSpPr>
              <p:spPr bwMode="auto">
                <a:xfrm>
                  <a:off x="12764" y="11374"/>
                  <a:ext cx="98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21" name="Line 71"/>
                <p:cNvSpPr>
                  <a:spLocks noChangeShapeType="1"/>
                </p:cNvSpPr>
                <p:nvPr/>
              </p:nvSpPr>
              <p:spPr bwMode="auto">
                <a:xfrm>
                  <a:off x="12762" y="11675"/>
                  <a:ext cx="967" cy="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3615" name="Text Box 72"/>
              <p:cNvSpPr txBox="1">
                <a:spLocks noChangeArrowheads="1"/>
              </p:cNvSpPr>
              <p:nvPr/>
            </p:nvSpPr>
            <p:spPr bwMode="auto">
              <a:xfrm>
                <a:off x="12809" y="10193"/>
                <a:ext cx="958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r>
                  <a:rPr lang="en-US" sz="1000">
                    <a:solidFill>
                      <a:schemeClr val="tx2"/>
                    </a:solidFill>
                    <a:latin typeface="Arial" pitchFamily="34" charset="0"/>
                  </a:rPr>
                  <a:t>Host A</a:t>
                </a:r>
                <a:endParaRPr lang="en-US" sz="200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03443" name="Text Box 73"/>
            <p:cNvSpPr txBox="1">
              <a:spLocks noChangeArrowheads="1"/>
            </p:cNvSpPr>
            <p:nvPr/>
          </p:nvSpPr>
          <p:spPr bwMode="auto">
            <a:xfrm>
              <a:off x="2540" y="2764"/>
              <a:ext cx="7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r>
                <a:rPr lang="en-US" sz="1400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r>
                <a:rPr lang="en-US" sz="1200" baseline="-25000">
                  <a:solidFill>
                    <a:srgbClr val="FF0000"/>
                  </a:solidFill>
                  <a:latin typeface="Arial" pitchFamily="34" charset="0"/>
                </a:rPr>
                <a:t>in </a:t>
              </a:r>
              <a:r>
                <a:rPr lang="en-US" sz="1200">
                  <a:solidFill>
                    <a:srgbClr val="FF0000"/>
                  </a:solidFill>
                  <a:latin typeface="Arial" pitchFamily="34" charset="0"/>
                </a:rPr>
                <a:t>: </a:t>
              </a:r>
              <a:r>
                <a:rPr lang="en-US" sz="1000">
                  <a:solidFill>
                    <a:srgbClr val="FF0000"/>
                  </a:solidFill>
                  <a:latin typeface="Arial" pitchFamily="34" charset="0"/>
                </a:rPr>
                <a:t>original data</a:t>
              </a:r>
              <a:endParaRPr lang="en-US" sz="2000">
                <a:solidFill>
                  <a:schemeClr val="tx2"/>
                </a:solidFill>
              </a:endParaRPr>
            </a:p>
          </p:txBody>
        </p:sp>
        <p:sp>
          <p:nvSpPr>
            <p:cNvPr id="103444" name="Line 74"/>
            <p:cNvSpPr>
              <a:spLocks noChangeShapeType="1"/>
            </p:cNvSpPr>
            <p:nvPr/>
          </p:nvSpPr>
          <p:spPr bwMode="auto">
            <a:xfrm flipH="1">
              <a:off x="1892" y="4084"/>
              <a:ext cx="27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445" name="Group 75"/>
            <p:cNvGrpSpPr>
              <a:grpSpLocks/>
            </p:cNvGrpSpPr>
            <p:nvPr/>
          </p:nvGrpSpPr>
          <p:grpSpPr bwMode="auto">
            <a:xfrm>
              <a:off x="1448" y="3268"/>
              <a:ext cx="617" cy="947"/>
              <a:chOff x="12464" y="10193"/>
              <a:chExt cx="1481" cy="2272"/>
            </a:xfrm>
          </p:grpSpPr>
          <p:grpSp>
            <p:nvGrpSpPr>
              <p:cNvPr id="103565" name="Group 76"/>
              <p:cNvGrpSpPr>
                <a:grpSpLocks/>
              </p:cNvGrpSpPr>
              <p:nvPr/>
            </p:nvGrpSpPr>
            <p:grpSpPr bwMode="auto">
              <a:xfrm>
                <a:off x="12464" y="11102"/>
                <a:ext cx="1481" cy="1363"/>
                <a:chOff x="5850" y="13487"/>
                <a:chExt cx="2023" cy="1840"/>
              </a:xfrm>
            </p:grpSpPr>
            <p:sp>
              <p:nvSpPr>
                <p:cNvPr id="103574" name="Freeform 77"/>
                <p:cNvSpPr>
                  <a:spLocks/>
                </p:cNvSpPr>
                <p:nvPr/>
              </p:nvSpPr>
              <p:spPr bwMode="auto">
                <a:xfrm>
                  <a:off x="5850" y="13632"/>
                  <a:ext cx="2023" cy="1695"/>
                </a:xfrm>
                <a:custGeom>
                  <a:avLst/>
                  <a:gdLst>
                    <a:gd name="T0" fmla="*/ 570 w 2023"/>
                    <a:gd name="T1" fmla="*/ 121 h 1695"/>
                    <a:gd name="T2" fmla="*/ 575 w 2023"/>
                    <a:gd name="T3" fmla="*/ 120 h 1695"/>
                    <a:gd name="T4" fmla="*/ 586 w 2023"/>
                    <a:gd name="T5" fmla="*/ 116 h 1695"/>
                    <a:gd name="T6" fmla="*/ 607 w 2023"/>
                    <a:gd name="T7" fmla="*/ 108 h 1695"/>
                    <a:gd name="T8" fmla="*/ 636 w 2023"/>
                    <a:gd name="T9" fmla="*/ 101 h 1695"/>
                    <a:gd name="T10" fmla="*/ 672 w 2023"/>
                    <a:gd name="T11" fmla="*/ 90 h 1695"/>
                    <a:gd name="T12" fmla="*/ 718 w 2023"/>
                    <a:gd name="T13" fmla="*/ 79 h 1695"/>
                    <a:gd name="T14" fmla="*/ 771 w 2023"/>
                    <a:gd name="T15" fmla="*/ 67 h 1695"/>
                    <a:gd name="T16" fmla="*/ 834 w 2023"/>
                    <a:gd name="T17" fmla="*/ 55 h 1695"/>
                    <a:gd name="T18" fmla="*/ 904 w 2023"/>
                    <a:gd name="T19" fmla="*/ 43 h 1695"/>
                    <a:gd name="T20" fmla="*/ 982 w 2023"/>
                    <a:gd name="T21" fmla="*/ 33 h 1695"/>
                    <a:gd name="T22" fmla="*/ 1071 w 2023"/>
                    <a:gd name="T23" fmla="*/ 22 h 1695"/>
                    <a:gd name="T24" fmla="*/ 1166 w 2023"/>
                    <a:gd name="T25" fmla="*/ 13 h 1695"/>
                    <a:gd name="T26" fmla="*/ 1271 w 2023"/>
                    <a:gd name="T27" fmla="*/ 7 h 1695"/>
                    <a:gd name="T28" fmla="*/ 1384 w 2023"/>
                    <a:gd name="T29" fmla="*/ 1 h 1695"/>
                    <a:gd name="T30" fmla="*/ 1506 w 2023"/>
                    <a:gd name="T31" fmla="*/ 0 h 1695"/>
                    <a:gd name="T32" fmla="*/ 1636 w 2023"/>
                    <a:gd name="T33" fmla="*/ 1 h 1695"/>
                    <a:gd name="T34" fmla="*/ 1692 w 2023"/>
                    <a:gd name="T35" fmla="*/ 233 h 1695"/>
                    <a:gd name="T36" fmla="*/ 1713 w 2023"/>
                    <a:gd name="T37" fmla="*/ 243 h 1695"/>
                    <a:gd name="T38" fmla="*/ 1758 w 2023"/>
                    <a:gd name="T39" fmla="*/ 274 h 1695"/>
                    <a:gd name="T40" fmla="*/ 1806 w 2023"/>
                    <a:gd name="T41" fmla="*/ 329 h 1695"/>
                    <a:gd name="T42" fmla="*/ 1836 w 2023"/>
                    <a:gd name="T43" fmla="*/ 409 h 1695"/>
                    <a:gd name="T44" fmla="*/ 1955 w 2023"/>
                    <a:gd name="T45" fmla="*/ 948 h 1695"/>
                    <a:gd name="T46" fmla="*/ 2003 w 2023"/>
                    <a:gd name="T47" fmla="*/ 1171 h 1695"/>
                    <a:gd name="T48" fmla="*/ 2011 w 2023"/>
                    <a:gd name="T49" fmla="*/ 1188 h 1695"/>
                    <a:gd name="T50" fmla="*/ 2022 w 2023"/>
                    <a:gd name="T51" fmla="*/ 1231 h 1695"/>
                    <a:gd name="T52" fmla="*/ 2021 w 2023"/>
                    <a:gd name="T53" fmla="*/ 1297 h 1695"/>
                    <a:gd name="T54" fmla="*/ 1992 w 2023"/>
                    <a:gd name="T55" fmla="*/ 1380 h 1695"/>
                    <a:gd name="T56" fmla="*/ 0 w 2023"/>
                    <a:gd name="T57" fmla="*/ 1328 h 1695"/>
                    <a:gd name="T58" fmla="*/ 199 w 2023"/>
                    <a:gd name="T59" fmla="*/ 1223 h 1695"/>
                    <a:gd name="T60" fmla="*/ 200 w 2023"/>
                    <a:gd name="T61" fmla="*/ 232 h 1695"/>
                    <a:gd name="T62" fmla="*/ 210 w 2023"/>
                    <a:gd name="T63" fmla="*/ 226 h 1695"/>
                    <a:gd name="T64" fmla="*/ 230 w 2023"/>
                    <a:gd name="T65" fmla="*/ 214 h 1695"/>
                    <a:gd name="T66" fmla="*/ 259 w 2023"/>
                    <a:gd name="T67" fmla="*/ 201 h 1695"/>
                    <a:gd name="T68" fmla="*/ 297 w 2023"/>
                    <a:gd name="T69" fmla="*/ 189 h 1695"/>
                    <a:gd name="T70" fmla="*/ 344 w 2023"/>
                    <a:gd name="T71" fmla="*/ 183 h 1695"/>
                    <a:gd name="T72" fmla="*/ 399 w 2023"/>
                    <a:gd name="T73" fmla="*/ 181 h 1695"/>
                    <a:gd name="T74" fmla="*/ 464 w 2023"/>
                    <a:gd name="T75" fmla="*/ 191 h 1695"/>
                    <a:gd name="T76" fmla="*/ 548 w 2023"/>
                    <a:gd name="T77" fmla="*/ 225 h 1695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023"/>
                    <a:gd name="T118" fmla="*/ 0 h 1695"/>
                    <a:gd name="T119" fmla="*/ 2023 w 2023"/>
                    <a:gd name="T120" fmla="*/ 1695 h 1695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023" h="1695">
                      <a:moveTo>
                        <a:pt x="548" y="225"/>
                      </a:moveTo>
                      <a:lnTo>
                        <a:pt x="570" y="121"/>
                      </a:lnTo>
                      <a:lnTo>
                        <a:pt x="571" y="121"/>
                      </a:lnTo>
                      <a:lnTo>
                        <a:pt x="575" y="120"/>
                      </a:lnTo>
                      <a:lnTo>
                        <a:pt x="580" y="118"/>
                      </a:lnTo>
                      <a:lnTo>
                        <a:pt x="586" y="116"/>
                      </a:lnTo>
                      <a:lnTo>
                        <a:pt x="596" y="112"/>
                      </a:lnTo>
                      <a:lnTo>
                        <a:pt x="607" y="108"/>
                      </a:lnTo>
                      <a:lnTo>
                        <a:pt x="620" y="105"/>
                      </a:lnTo>
                      <a:lnTo>
                        <a:pt x="636" y="101"/>
                      </a:lnTo>
                      <a:lnTo>
                        <a:pt x="653" y="95"/>
                      </a:lnTo>
                      <a:lnTo>
                        <a:pt x="672" y="90"/>
                      </a:lnTo>
                      <a:lnTo>
                        <a:pt x="694" y="84"/>
                      </a:lnTo>
                      <a:lnTo>
                        <a:pt x="718" y="79"/>
                      </a:lnTo>
                      <a:lnTo>
                        <a:pt x="743" y="74"/>
                      </a:lnTo>
                      <a:lnTo>
                        <a:pt x="771" y="67"/>
                      </a:lnTo>
                      <a:lnTo>
                        <a:pt x="802" y="61"/>
                      </a:lnTo>
                      <a:lnTo>
                        <a:pt x="834" y="55"/>
                      </a:lnTo>
                      <a:lnTo>
                        <a:pt x="867" y="49"/>
                      </a:lnTo>
                      <a:lnTo>
                        <a:pt x="904" y="43"/>
                      </a:lnTo>
                      <a:lnTo>
                        <a:pt x="943" y="38"/>
                      </a:lnTo>
                      <a:lnTo>
                        <a:pt x="982" y="33"/>
                      </a:lnTo>
                      <a:lnTo>
                        <a:pt x="1025" y="27"/>
                      </a:lnTo>
                      <a:lnTo>
                        <a:pt x="1071" y="22"/>
                      </a:lnTo>
                      <a:lnTo>
                        <a:pt x="1117" y="17"/>
                      </a:lnTo>
                      <a:lnTo>
                        <a:pt x="1166" y="13"/>
                      </a:lnTo>
                      <a:lnTo>
                        <a:pt x="1218" y="10"/>
                      </a:lnTo>
                      <a:lnTo>
                        <a:pt x="1271" y="7"/>
                      </a:lnTo>
                      <a:lnTo>
                        <a:pt x="1327" y="3"/>
                      </a:lnTo>
                      <a:lnTo>
                        <a:pt x="1384" y="1"/>
                      </a:lnTo>
                      <a:lnTo>
                        <a:pt x="1444" y="0"/>
                      </a:lnTo>
                      <a:lnTo>
                        <a:pt x="1506" y="0"/>
                      </a:lnTo>
                      <a:lnTo>
                        <a:pt x="1570" y="0"/>
                      </a:lnTo>
                      <a:lnTo>
                        <a:pt x="1636" y="1"/>
                      </a:lnTo>
                      <a:lnTo>
                        <a:pt x="1709" y="41"/>
                      </a:lnTo>
                      <a:lnTo>
                        <a:pt x="1692" y="233"/>
                      </a:lnTo>
                      <a:lnTo>
                        <a:pt x="1698" y="235"/>
                      </a:lnTo>
                      <a:lnTo>
                        <a:pt x="1713" y="243"/>
                      </a:lnTo>
                      <a:lnTo>
                        <a:pt x="1733" y="256"/>
                      </a:lnTo>
                      <a:lnTo>
                        <a:pt x="1758" y="274"/>
                      </a:lnTo>
                      <a:lnTo>
                        <a:pt x="1784" y="299"/>
                      </a:lnTo>
                      <a:lnTo>
                        <a:pt x="1806" y="329"/>
                      </a:lnTo>
                      <a:lnTo>
                        <a:pt x="1825" y="366"/>
                      </a:lnTo>
                      <a:lnTo>
                        <a:pt x="1836" y="409"/>
                      </a:lnTo>
                      <a:lnTo>
                        <a:pt x="1999" y="557"/>
                      </a:lnTo>
                      <a:lnTo>
                        <a:pt x="1955" y="948"/>
                      </a:lnTo>
                      <a:lnTo>
                        <a:pt x="1692" y="1080"/>
                      </a:lnTo>
                      <a:lnTo>
                        <a:pt x="2003" y="1171"/>
                      </a:lnTo>
                      <a:lnTo>
                        <a:pt x="2006" y="1176"/>
                      </a:lnTo>
                      <a:lnTo>
                        <a:pt x="2011" y="1188"/>
                      </a:lnTo>
                      <a:lnTo>
                        <a:pt x="2016" y="1206"/>
                      </a:lnTo>
                      <a:lnTo>
                        <a:pt x="2022" y="1231"/>
                      </a:lnTo>
                      <a:lnTo>
                        <a:pt x="2023" y="1261"/>
                      </a:lnTo>
                      <a:lnTo>
                        <a:pt x="2021" y="1297"/>
                      </a:lnTo>
                      <a:lnTo>
                        <a:pt x="2010" y="1337"/>
                      </a:lnTo>
                      <a:lnTo>
                        <a:pt x="1992" y="1380"/>
                      </a:lnTo>
                      <a:lnTo>
                        <a:pt x="1171" y="1695"/>
                      </a:lnTo>
                      <a:lnTo>
                        <a:pt x="0" y="1328"/>
                      </a:lnTo>
                      <a:lnTo>
                        <a:pt x="20" y="1285"/>
                      </a:lnTo>
                      <a:lnTo>
                        <a:pt x="199" y="1223"/>
                      </a:lnTo>
                      <a:lnTo>
                        <a:pt x="199" y="233"/>
                      </a:lnTo>
                      <a:lnTo>
                        <a:pt x="200" y="232"/>
                      </a:lnTo>
                      <a:lnTo>
                        <a:pt x="204" y="229"/>
                      </a:lnTo>
                      <a:lnTo>
                        <a:pt x="210" y="226"/>
                      </a:lnTo>
                      <a:lnTo>
                        <a:pt x="218" y="220"/>
                      </a:lnTo>
                      <a:lnTo>
                        <a:pt x="230" y="214"/>
                      </a:lnTo>
                      <a:lnTo>
                        <a:pt x="243" y="207"/>
                      </a:lnTo>
                      <a:lnTo>
                        <a:pt x="259" y="201"/>
                      </a:lnTo>
                      <a:lnTo>
                        <a:pt x="277" y="194"/>
                      </a:lnTo>
                      <a:lnTo>
                        <a:pt x="297" y="189"/>
                      </a:lnTo>
                      <a:lnTo>
                        <a:pt x="320" y="185"/>
                      </a:lnTo>
                      <a:lnTo>
                        <a:pt x="344" y="183"/>
                      </a:lnTo>
                      <a:lnTo>
                        <a:pt x="370" y="180"/>
                      </a:lnTo>
                      <a:lnTo>
                        <a:pt x="399" y="181"/>
                      </a:lnTo>
                      <a:lnTo>
                        <a:pt x="430" y="185"/>
                      </a:lnTo>
                      <a:lnTo>
                        <a:pt x="464" y="191"/>
                      </a:lnTo>
                      <a:lnTo>
                        <a:pt x="498" y="201"/>
                      </a:lnTo>
                      <a:lnTo>
                        <a:pt x="548" y="225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75" name="Freeform 78"/>
                <p:cNvSpPr>
                  <a:spLocks/>
                </p:cNvSpPr>
                <p:nvPr/>
              </p:nvSpPr>
              <p:spPr bwMode="auto">
                <a:xfrm>
                  <a:off x="6551" y="13597"/>
                  <a:ext cx="650" cy="735"/>
                </a:xfrm>
                <a:custGeom>
                  <a:avLst/>
                  <a:gdLst>
                    <a:gd name="T0" fmla="*/ 645 w 650"/>
                    <a:gd name="T1" fmla="*/ 27 h 735"/>
                    <a:gd name="T2" fmla="*/ 642 w 650"/>
                    <a:gd name="T3" fmla="*/ 26 h 735"/>
                    <a:gd name="T4" fmla="*/ 631 w 650"/>
                    <a:gd name="T5" fmla="*/ 23 h 735"/>
                    <a:gd name="T6" fmla="*/ 615 w 650"/>
                    <a:gd name="T7" fmla="*/ 19 h 735"/>
                    <a:gd name="T8" fmla="*/ 592 w 650"/>
                    <a:gd name="T9" fmla="*/ 15 h 735"/>
                    <a:gd name="T10" fmla="*/ 565 w 650"/>
                    <a:gd name="T11" fmla="*/ 10 h 735"/>
                    <a:gd name="T12" fmla="*/ 533 w 650"/>
                    <a:gd name="T13" fmla="*/ 6 h 735"/>
                    <a:gd name="T14" fmla="*/ 496 w 650"/>
                    <a:gd name="T15" fmla="*/ 3 h 735"/>
                    <a:gd name="T16" fmla="*/ 456 w 650"/>
                    <a:gd name="T17" fmla="*/ 1 h 735"/>
                    <a:gd name="T18" fmla="*/ 411 w 650"/>
                    <a:gd name="T19" fmla="*/ 0 h 735"/>
                    <a:gd name="T20" fmla="*/ 364 w 650"/>
                    <a:gd name="T21" fmla="*/ 2 h 735"/>
                    <a:gd name="T22" fmla="*/ 315 w 650"/>
                    <a:gd name="T23" fmla="*/ 6 h 735"/>
                    <a:gd name="T24" fmla="*/ 262 w 650"/>
                    <a:gd name="T25" fmla="*/ 15 h 735"/>
                    <a:gd name="T26" fmla="*/ 209 w 650"/>
                    <a:gd name="T27" fmla="*/ 26 h 735"/>
                    <a:gd name="T28" fmla="*/ 154 w 650"/>
                    <a:gd name="T29" fmla="*/ 42 h 735"/>
                    <a:gd name="T30" fmla="*/ 98 w 650"/>
                    <a:gd name="T31" fmla="*/ 61 h 735"/>
                    <a:gd name="T32" fmla="*/ 42 w 650"/>
                    <a:gd name="T33" fmla="*/ 87 h 735"/>
                    <a:gd name="T34" fmla="*/ 38 w 650"/>
                    <a:gd name="T35" fmla="*/ 101 h 735"/>
                    <a:gd name="T36" fmla="*/ 28 w 650"/>
                    <a:gd name="T37" fmla="*/ 141 h 735"/>
                    <a:gd name="T38" fmla="*/ 17 w 650"/>
                    <a:gd name="T39" fmla="*/ 203 h 735"/>
                    <a:gd name="T40" fmla="*/ 6 w 650"/>
                    <a:gd name="T41" fmla="*/ 283 h 735"/>
                    <a:gd name="T42" fmla="*/ 0 w 650"/>
                    <a:gd name="T43" fmla="*/ 378 h 735"/>
                    <a:gd name="T44" fmla="*/ 5 w 650"/>
                    <a:gd name="T45" fmla="*/ 484 h 735"/>
                    <a:gd name="T46" fmla="*/ 21 w 650"/>
                    <a:gd name="T47" fmla="*/ 599 h 735"/>
                    <a:gd name="T48" fmla="*/ 54 w 650"/>
                    <a:gd name="T49" fmla="*/ 716 h 735"/>
                    <a:gd name="T50" fmla="*/ 58 w 650"/>
                    <a:gd name="T51" fmla="*/ 716 h 735"/>
                    <a:gd name="T52" fmla="*/ 66 w 650"/>
                    <a:gd name="T53" fmla="*/ 715 h 735"/>
                    <a:gd name="T54" fmla="*/ 80 w 650"/>
                    <a:gd name="T55" fmla="*/ 713 h 735"/>
                    <a:gd name="T56" fmla="*/ 99 w 650"/>
                    <a:gd name="T57" fmla="*/ 712 h 735"/>
                    <a:gd name="T58" fmla="*/ 124 w 650"/>
                    <a:gd name="T59" fmla="*/ 710 h 735"/>
                    <a:gd name="T60" fmla="*/ 153 w 650"/>
                    <a:gd name="T61" fmla="*/ 708 h 735"/>
                    <a:gd name="T62" fmla="*/ 188 w 650"/>
                    <a:gd name="T63" fmla="*/ 707 h 735"/>
                    <a:gd name="T64" fmla="*/ 225 w 650"/>
                    <a:gd name="T65" fmla="*/ 706 h 735"/>
                    <a:gd name="T66" fmla="*/ 267 w 650"/>
                    <a:gd name="T67" fmla="*/ 705 h 735"/>
                    <a:gd name="T68" fmla="*/ 313 w 650"/>
                    <a:gd name="T69" fmla="*/ 706 h 735"/>
                    <a:gd name="T70" fmla="*/ 362 w 650"/>
                    <a:gd name="T71" fmla="*/ 707 h 735"/>
                    <a:gd name="T72" fmla="*/ 415 w 650"/>
                    <a:gd name="T73" fmla="*/ 709 h 735"/>
                    <a:gd name="T74" fmla="*/ 470 w 650"/>
                    <a:gd name="T75" fmla="*/ 713 h 735"/>
                    <a:gd name="T76" fmla="*/ 528 w 650"/>
                    <a:gd name="T77" fmla="*/ 719 h 735"/>
                    <a:gd name="T78" fmla="*/ 588 w 650"/>
                    <a:gd name="T79" fmla="*/ 726 h 735"/>
                    <a:gd name="T80" fmla="*/ 650 w 650"/>
                    <a:gd name="T81" fmla="*/ 735 h 735"/>
                    <a:gd name="T82" fmla="*/ 647 w 650"/>
                    <a:gd name="T83" fmla="*/ 713 h 735"/>
                    <a:gd name="T84" fmla="*/ 641 w 650"/>
                    <a:gd name="T85" fmla="*/ 655 h 735"/>
                    <a:gd name="T86" fmla="*/ 631 w 650"/>
                    <a:gd name="T87" fmla="*/ 568 h 735"/>
                    <a:gd name="T88" fmla="*/ 623 w 650"/>
                    <a:gd name="T89" fmla="*/ 462 h 735"/>
                    <a:gd name="T90" fmla="*/ 618 w 650"/>
                    <a:gd name="T91" fmla="*/ 345 h 735"/>
                    <a:gd name="T92" fmla="*/ 618 w 650"/>
                    <a:gd name="T93" fmla="*/ 229 h 735"/>
                    <a:gd name="T94" fmla="*/ 627 w 650"/>
                    <a:gd name="T95" fmla="*/ 119 h 735"/>
                    <a:gd name="T96" fmla="*/ 645 w 650"/>
                    <a:gd name="T97" fmla="*/ 27 h 73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650"/>
                    <a:gd name="T148" fmla="*/ 0 h 735"/>
                    <a:gd name="T149" fmla="*/ 650 w 650"/>
                    <a:gd name="T150" fmla="*/ 735 h 73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650" h="735">
                      <a:moveTo>
                        <a:pt x="645" y="27"/>
                      </a:moveTo>
                      <a:lnTo>
                        <a:pt x="642" y="26"/>
                      </a:lnTo>
                      <a:lnTo>
                        <a:pt x="631" y="23"/>
                      </a:lnTo>
                      <a:lnTo>
                        <a:pt x="615" y="19"/>
                      </a:lnTo>
                      <a:lnTo>
                        <a:pt x="592" y="15"/>
                      </a:lnTo>
                      <a:lnTo>
                        <a:pt x="565" y="10"/>
                      </a:lnTo>
                      <a:lnTo>
                        <a:pt x="533" y="6"/>
                      </a:lnTo>
                      <a:lnTo>
                        <a:pt x="496" y="3"/>
                      </a:lnTo>
                      <a:lnTo>
                        <a:pt x="456" y="1"/>
                      </a:lnTo>
                      <a:lnTo>
                        <a:pt x="411" y="0"/>
                      </a:lnTo>
                      <a:lnTo>
                        <a:pt x="364" y="2"/>
                      </a:lnTo>
                      <a:lnTo>
                        <a:pt x="315" y="6"/>
                      </a:lnTo>
                      <a:lnTo>
                        <a:pt x="262" y="15"/>
                      </a:lnTo>
                      <a:lnTo>
                        <a:pt x="209" y="26"/>
                      </a:lnTo>
                      <a:lnTo>
                        <a:pt x="154" y="42"/>
                      </a:lnTo>
                      <a:lnTo>
                        <a:pt x="98" y="61"/>
                      </a:lnTo>
                      <a:lnTo>
                        <a:pt x="42" y="87"/>
                      </a:lnTo>
                      <a:lnTo>
                        <a:pt x="38" y="101"/>
                      </a:lnTo>
                      <a:lnTo>
                        <a:pt x="28" y="141"/>
                      </a:lnTo>
                      <a:lnTo>
                        <a:pt x="17" y="203"/>
                      </a:lnTo>
                      <a:lnTo>
                        <a:pt x="6" y="283"/>
                      </a:lnTo>
                      <a:lnTo>
                        <a:pt x="0" y="378"/>
                      </a:lnTo>
                      <a:lnTo>
                        <a:pt x="5" y="484"/>
                      </a:lnTo>
                      <a:lnTo>
                        <a:pt x="21" y="599"/>
                      </a:lnTo>
                      <a:lnTo>
                        <a:pt x="54" y="716"/>
                      </a:lnTo>
                      <a:lnTo>
                        <a:pt x="58" y="716"/>
                      </a:lnTo>
                      <a:lnTo>
                        <a:pt x="66" y="715"/>
                      </a:lnTo>
                      <a:lnTo>
                        <a:pt x="80" y="713"/>
                      </a:lnTo>
                      <a:lnTo>
                        <a:pt x="99" y="712"/>
                      </a:lnTo>
                      <a:lnTo>
                        <a:pt x="124" y="710"/>
                      </a:lnTo>
                      <a:lnTo>
                        <a:pt x="153" y="708"/>
                      </a:lnTo>
                      <a:lnTo>
                        <a:pt x="188" y="707"/>
                      </a:lnTo>
                      <a:lnTo>
                        <a:pt x="225" y="706"/>
                      </a:lnTo>
                      <a:lnTo>
                        <a:pt x="267" y="705"/>
                      </a:lnTo>
                      <a:lnTo>
                        <a:pt x="313" y="706"/>
                      </a:lnTo>
                      <a:lnTo>
                        <a:pt x="362" y="707"/>
                      </a:lnTo>
                      <a:lnTo>
                        <a:pt x="415" y="709"/>
                      </a:lnTo>
                      <a:lnTo>
                        <a:pt x="470" y="713"/>
                      </a:lnTo>
                      <a:lnTo>
                        <a:pt x="528" y="719"/>
                      </a:lnTo>
                      <a:lnTo>
                        <a:pt x="588" y="726"/>
                      </a:lnTo>
                      <a:lnTo>
                        <a:pt x="650" y="735"/>
                      </a:lnTo>
                      <a:lnTo>
                        <a:pt x="647" y="713"/>
                      </a:lnTo>
                      <a:lnTo>
                        <a:pt x="641" y="655"/>
                      </a:lnTo>
                      <a:lnTo>
                        <a:pt x="631" y="568"/>
                      </a:lnTo>
                      <a:lnTo>
                        <a:pt x="623" y="462"/>
                      </a:lnTo>
                      <a:lnTo>
                        <a:pt x="618" y="345"/>
                      </a:lnTo>
                      <a:lnTo>
                        <a:pt x="618" y="229"/>
                      </a:lnTo>
                      <a:lnTo>
                        <a:pt x="627" y="119"/>
                      </a:lnTo>
                      <a:lnTo>
                        <a:pt x="645" y="27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76" name="Freeform 79"/>
                <p:cNvSpPr>
                  <a:spLocks/>
                </p:cNvSpPr>
                <p:nvPr/>
              </p:nvSpPr>
              <p:spPr bwMode="auto">
                <a:xfrm>
                  <a:off x="6623" y="13797"/>
                  <a:ext cx="1071" cy="731"/>
                </a:xfrm>
                <a:custGeom>
                  <a:avLst/>
                  <a:gdLst>
                    <a:gd name="T0" fmla="*/ 6 w 1071"/>
                    <a:gd name="T1" fmla="*/ 552 h 731"/>
                    <a:gd name="T2" fmla="*/ 0 w 1071"/>
                    <a:gd name="T3" fmla="*/ 642 h 731"/>
                    <a:gd name="T4" fmla="*/ 698 w 1071"/>
                    <a:gd name="T5" fmla="*/ 731 h 731"/>
                    <a:gd name="T6" fmla="*/ 703 w 1071"/>
                    <a:gd name="T7" fmla="*/ 729 h 731"/>
                    <a:gd name="T8" fmla="*/ 717 w 1071"/>
                    <a:gd name="T9" fmla="*/ 722 h 731"/>
                    <a:gd name="T10" fmla="*/ 740 w 1071"/>
                    <a:gd name="T11" fmla="*/ 710 h 731"/>
                    <a:gd name="T12" fmla="*/ 768 w 1071"/>
                    <a:gd name="T13" fmla="*/ 694 h 731"/>
                    <a:gd name="T14" fmla="*/ 801 w 1071"/>
                    <a:gd name="T15" fmla="*/ 672 h 731"/>
                    <a:gd name="T16" fmla="*/ 838 w 1071"/>
                    <a:gd name="T17" fmla="*/ 645 h 731"/>
                    <a:gd name="T18" fmla="*/ 876 w 1071"/>
                    <a:gd name="T19" fmla="*/ 614 h 731"/>
                    <a:gd name="T20" fmla="*/ 915 w 1071"/>
                    <a:gd name="T21" fmla="*/ 577 h 731"/>
                    <a:gd name="T22" fmla="*/ 953 w 1071"/>
                    <a:gd name="T23" fmla="*/ 536 h 731"/>
                    <a:gd name="T24" fmla="*/ 988 w 1071"/>
                    <a:gd name="T25" fmla="*/ 491 h 731"/>
                    <a:gd name="T26" fmla="*/ 1018 w 1071"/>
                    <a:gd name="T27" fmla="*/ 439 h 731"/>
                    <a:gd name="T28" fmla="*/ 1043 w 1071"/>
                    <a:gd name="T29" fmla="*/ 383 h 731"/>
                    <a:gd name="T30" fmla="*/ 1061 w 1071"/>
                    <a:gd name="T31" fmla="*/ 322 h 731"/>
                    <a:gd name="T32" fmla="*/ 1071 w 1071"/>
                    <a:gd name="T33" fmla="*/ 255 h 731"/>
                    <a:gd name="T34" fmla="*/ 1070 w 1071"/>
                    <a:gd name="T35" fmla="*/ 185 h 731"/>
                    <a:gd name="T36" fmla="*/ 1057 w 1071"/>
                    <a:gd name="T37" fmla="*/ 108 h 731"/>
                    <a:gd name="T38" fmla="*/ 1055 w 1071"/>
                    <a:gd name="T39" fmla="*/ 104 h 731"/>
                    <a:gd name="T40" fmla="*/ 1049 w 1071"/>
                    <a:gd name="T41" fmla="*/ 92 h 731"/>
                    <a:gd name="T42" fmla="*/ 1037 w 1071"/>
                    <a:gd name="T43" fmla="*/ 76 h 731"/>
                    <a:gd name="T44" fmla="*/ 1022 w 1071"/>
                    <a:gd name="T45" fmla="*/ 57 h 731"/>
                    <a:gd name="T46" fmla="*/ 1002 w 1071"/>
                    <a:gd name="T47" fmla="*/ 37 h 731"/>
                    <a:gd name="T48" fmla="*/ 979 w 1071"/>
                    <a:gd name="T49" fmla="*/ 20 h 731"/>
                    <a:gd name="T50" fmla="*/ 951 w 1071"/>
                    <a:gd name="T51" fmla="*/ 7 h 731"/>
                    <a:gd name="T52" fmla="*/ 919 w 1071"/>
                    <a:gd name="T53" fmla="*/ 0 h 731"/>
                    <a:gd name="T54" fmla="*/ 924 w 1071"/>
                    <a:gd name="T55" fmla="*/ 12 h 731"/>
                    <a:gd name="T56" fmla="*/ 934 w 1071"/>
                    <a:gd name="T57" fmla="*/ 44 h 731"/>
                    <a:gd name="T58" fmla="*/ 947 w 1071"/>
                    <a:gd name="T59" fmla="*/ 94 h 731"/>
                    <a:gd name="T60" fmla="*/ 958 w 1071"/>
                    <a:gd name="T61" fmla="*/ 159 h 731"/>
                    <a:gd name="T62" fmla="*/ 961 w 1071"/>
                    <a:gd name="T63" fmla="*/ 238 h 731"/>
                    <a:gd name="T64" fmla="*/ 953 w 1071"/>
                    <a:gd name="T65" fmla="*/ 324 h 731"/>
                    <a:gd name="T66" fmla="*/ 928 w 1071"/>
                    <a:gd name="T67" fmla="*/ 418 h 731"/>
                    <a:gd name="T68" fmla="*/ 884 w 1071"/>
                    <a:gd name="T69" fmla="*/ 516 h 731"/>
                    <a:gd name="T70" fmla="*/ 883 w 1071"/>
                    <a:gd name="T71" fmla="*/ 518 h 731"/>
                    <a:gd name="T72" fmla="*/ 879 w 1071"/>
                    <a:gd name="T73" fmla="*/ 521 h 731"/>
                    <a:gd name="T74" fmla="*/ 872 w 1071"/>
                    <a:gd name="T75" fmla="*/ 526 h 731"/>
                    <a:gd name="T76" fmla="*/ 862 w 1071"/>
                    <a:gd name="T77" fmla="*/ 534 h 731"/>
                    <a:gd name="T78" fmla="*/ 851 w 1071"/>
                    <a:gd name="T79" fmla="*/ 541 h 731"/>
                    <a:gd name="T80" fmla="*/ 837 w 1071"/>
                    <a:gd name="T81" fmla="*/ 550 h 731"/>
                    <a:gd name="T82" fmla="*/ 819 w 1071"/>
                    <a:gd name="T83" fmla="*/ 559 h 731"/>
                    <a:gd name="T84" fmla="*/ 800 w 1071"/>
                    <a:gd name="T85" fmla="*/ 567 h 731"/>
                    <a:gd name="T86" fmla="*/ 778 w 1071"/>
                    <a:gd name="T87" fmla="*/ 575 h 731"/>
                    <a:gd name="T88" fmla="*/ 754 w 1071"/>
                    <a:gd name="T89" fmla="*/ 582 h 731"/>
                    <a:gd name="T90" fmla="*/ 727 w 1071"/>
                    <a:gd name="T91" fmla="*/ 588 h 731"/>
                    <a:gd name="T92" fmla="*/ 697 w 1071"/>
                    <a:gd name="T93" fmla="*/ 592 h 731"/>
                    <a:gd name="T94" fmla="*/ 666 w 1071"/>
                    <a:gd name="T95" fmla="*/ 593 h 731"/>
                    <a:gd name="T96" fmla="*/ 631 w 1071"/>
                    <a:gd name="T97" fmla="*/ 592 h 731"/>
                    <a:gd name="T98" fmla="*/ 593 w 1071"/>
                    <a:gd name="T99" fmla="*/ 589 h 731"/>
                    <a:gd name="T100" fmla="*/ 555 w 1071"/>
                    <a:gd name="T101" fmla="*/ 581 h 731"/>
                    <a:gd name="T102" fmla="*/ 555 w 1071"/>
                    <a:gd name="T103" fmla="*/ 677 h 731"/>
                    <a:gd name="T104" fmla="*/ 24 w 1071"/>
                    <a:gd name="T105" fmla="*/ 623 h 731"/>
                    <a:gd name="T106" fmla="*/ 6 w 1071"/>
                    <a:gd name="T107" fmla="*/ 552 h 73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071"/>
                    <a:gd name="T163" fmla="*/ 0 h 731"/>
                    <a:gd name="T164" fmla="*/ 1071 w 1071"/>
                    <a:gd name="T165" fmla="*/ 731 h 731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071" h="731">
                      <a:moveTo>
                        <a:pt x="6" y="552"/>
                      </a:moveTo>
                      <a:lnTo>
                        <a:pt x="0" y="642"/>
                      </a:lnTo>
                      <a:lnTo>
                        <a:pt x="698" y="731"/>
                      </a:lnTo>
                      <a:lnTo>
                        <a:pt x="703" y="729"/>
                      </a:lnTo>
                      <a:lnTo>
                        <a:pt x="717" y="722"/>
                      </a:lnTo>
                      <a:lnTo>
                        <a:pt x="740" y="710"/>
                      </a:lnTo>
                      <a:lnTo>
                        <a:pt x="768" y="694"/>
                      </a:lnTo>
                      <a:lnTo>
                        <a:pt x="801" y="672"/>
                      </a:lnTo>
                      <a:lnTo>
                        <a:pt x="838" y="645"/>
                      </a:lnTo>
                      <a:lnTo>
                        <a:pt x="876" y="614"/>
                      </a:lnTo>
                      <a:lnTo>
                        <a:pt x="915" y="577"/>
                      </a:lnTo>
                      <a:lnTo>
                        <a:pt x="953" y="536"/>
                      </a:lnTo>
                      <a:lnTo>
                        <a:pt x="988" y="491"/>
                      </a:lnTo>
                      <a:lnTo>
                        <a:pt x="1018" y="439"/>
                      </a:lnTo>
                      <a:lnTo>
                        <a:pt x="1043" y="383"/>
                      </a:lnTo>
                      <a:lnTo>
                        <a:pt x="1061" y="322"/>
                      </a:lnTo>
                      <a:lnTo>
                        <a:pt x="1071" y="255"/>
                      </a:lnTo>
                      <a:lnTo>
                        <a:pt x="1070" y="185"/>
                      </a:lnTo>
                      <a:lnTo>
                        <a:pt x="1057" y="108"/>
                      </a:lnTo>
                      <a:lnTo>
                        <a:pt x="1055" y="104"/>
                      </a:lnTo>
                      <a:lnTo>
                        <a:pt x="1049" y="92"/>
                      </a:lnTo>
                      <a:lnTo>
                        <a:pt x="1037" y="76"/>
                      </a:lnTo>
                      <a:lnTo>
                        <a:pt x="1022" y="57"/>
                      </a:lnTo>
                      <a:lnTo>
                        <a:pt x="1002" y="37"/>
                      </a:lnTo>
                      <a:lnTo>
                        <a:pt x="979" y="20"/>
                      </a:lnTo>
                      <a:lnTo>
                        <a:pt x="951" y="7"/>
                      </a:lnTo>
                      <a:lnTo>
                        <a:pt x="919" y="0"/>
                      </a:lnTo>
                      <a:lnTo>
                        <a:pt x="924" y="12"/>
                      </a:lnTo>
                      <a:lnTo>
                        <a:pt x="934" y="44"/>
                      </a:lnTo>
                      <a:lnTo>
                        <a:pt x="947" y="94"/>
                      </a:lnTo>
                      <a:lnTo>
                        <a:pt x="958" y="159"/>
                      </a:lnTo>
                      <a:lnTo>
                        <a:pt x="961" y="238"/>
                      </a:lnTo>
                      <a:lnTo>
                        <a:pt x="953" y="324"/>
                      </a:lnTo>
                      <a:lnTo>
                        <a:pt x="928" y="418"/>
                      </a:lnTo>
                      <a:lnTo>
                        <a:pt x="884" y="516"/>
                      </a:lnTo>
                      <a:lnTo>
                        <a:pt x="883" y="518"/>
                      </a:lnTo>
                      <a:lnTo>
                        <a:pt x="879" y="521"/>
                      </a:lnTo>
                      <a:lnTo>
                        <a:pt x="872" y="526"/>
                      </a:lnTo>
                      <a:lnTo>
                        <a:pt x="862" y="534"/>
                      </a:lnTo>
                      <a:lnTo>
                        <a:pt x="851" y="541"/>
                      </a:lnTo>
                      <a:lnTo>
                        <a:pt x="837" y="550"/>
                      </a:lnTo>
                      <a:lnTo>
                        <a:pt x="819" y="559"/>
                      </a:lnTo>
                      <a:lnTo>
                        <a:pt x="800" y="567"/>
                      </a:lnTo>
                      <a:lnTo>
                        <a:pt x="778" y="575"/>
                      </a:lnTo>
                      <a:lnTo>
                        <a:pt x="754" y="582"/>
                      </a:lnTo>
                      <a:lnTo>
                        <a:pt x="727" y="588"/>
                      </a:lnTo>
                      <a:lnTo>
                        <a:pt x="697" y="592"/>
                      </a:lnTo>
                      <a:lnTo>
                        <a:pt x="666" y="593"/>
                      </a:lnTo>
                      <a:lnTo>
                        <a:pt x="631" y="592"/>
                      </a:lnTo>
                      <a:lnTo>
                        <a:pt x="593" y="589"/>
                      </a:lnTo>
                      <a:lnTo>
                        <a:pt x="555" y="581"/>
                      </a:lnTo>
                      <a:lnTo>
                        <a:pt x="555" y="677"/>
                      </a:lnTo>
                      <a:lnTo>
                        <a:pt x="24" y="623"/>
                      </a:lnTo>
                      <a:lnTo>
                        <a:pt x="6" y="5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77" name="Freeform 80"/>
                <p:cNvSpPr>
                  <a:spLocks/>
                </p:cNvSpPr>
                <p:nvPr/>
              </p:nvSpPr>
              <p:spPr bwMode="auto">
                <a:xfrm>
                  <a:off x="6486" y="14516"/>
                  <a:ext cx="787" cy="253"/>
                </a:xfrm>
                <a:custGeom>
                  <a:avLst/>
                  <a:gdLst>
                    <a:gd name="T0" fmla="*/ 787 w 787"/>
                    <a:gd name="T1" fmla="*/ 91 h 253"/>
                    <a:gd name="T2" fmla="*/ 12 w 787"/>
                    <a:gd name="T3" fmla="*/ 0 h 253"/>
                    <a:gd name="T4" fmla="*/ 0 w 787"/>
                    <a:gd name="T5" fmla="*/ 91 h 253"/>
                    <a:gd name="T6" fmla="*/ 764 w 787"/>
                    <a:gd name="T7" fmla="*/ 253 h 253"/>
                    <a:gd name="T8" fmla="*/ 787 w 787"/>
                    <a:gd name="T9" fmla="*/ 91 h 2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7"/>
                    <a:gd name="T16" fmla="*/ 0 h 253"/>
                    <a:gd name="T17" fmla="*/ 787 w 787"/>
                    <a:gd name="T18" fmla="*/ 253 h 2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7" h="253">
                      <a:moveTo>
                        <a:pt x="787" y="91"/>
                      </a:moveTo>
                      <a:lnTo>
                        <a:pt x="12" y="0"/>
                      </a:lnTo>
                      <a:lnTo>
                        <a:pt x="0" y="91"/>
                      </a:lnTo>
                      <a:lnTo>
                        <a:pt x="764" y="253"/>
                      </a:lnTo>
                      <a:lnTo>
                        <a:pt x="787" y="9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78" name="Freeform 81"/>
                <p:cNvSpPr>
                  <a:spLocks/>
                </p:cNvSpPr>
                <p:nvPr/>
              </p:nvSpPr>
              <p:spPr bwMode="auto">
                <a:xfrm>
                  <a:off x="6879" y="14597"/>
                  <a:ext cx="336" cy="115"/>
                </a:xfrm>
                <a:custGeom>
                  <a:avLst/>
                  <a:gdLst>
                    <a:gd name="T0" fmla="*/ 336 w 336"/>
                    <a:gd name="T1" fmla="*/ 50 h 115"/>
                    <a:gd name="T2" fmla="*/ 4 w 336"/>
                    <a:gd name="T3" fmla="*/ 0 h 115"/>
                    <a:gd name="T4" fmla="*/ 0 w 336"/>
                    <a:gd name="T5" fmla="*/ 48 h 115"/>
                    <a:gd name="T6" fmla="*/ 327 w 336"/>
                    <a:gd name="T7" fmla="*/ 115 h 115"/>
                    <a:gd name="T8" fmla="*/ 336 w 336"/>
                    <a:gd name="T9" fmla="*/ 50 h 1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6"/>
                    <a:gd name="T16" fmla="*/ 0 h 115"/>
                    <a:gd name="T17" fmla="*/ 336 w 336"/>
                    <a:gd name="T18" fmla="*/ 115 h 1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6" h="115">
                      <a:moveTo>
                        <a:pt x="336" y="50"/>
                      </a:moveTo>
                      <a:lnTo>
                        <a:pt x="4" y="0"/>
                      </a:lnTo>
                      <a:lnTo>
                        <a:pt x="0" y="48"/>
                      </a:lnTo>
                      <a:lnTo>
                        <a:pt x="327" y="115"/>
                      </a:lnTo>
                      <a:lnTo>
                        <a:pt x="336" y="5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79" name="Freeform 82"/>
                <p:cNvSpPr>
                  <a:spLocks/>
                </p:cNvSpPr>
                <p:nvPr/>
              </p:nvSpPr>
              <p:spPr bwMode="auto">
                <a:xfrm>
                  <a:off x="6536" y="14540"/>
                  <a:ext cx="225" cy="85"/>
                </a:xfrm>
                <a:custGeom>
                  <a:avLst/>
                  <a:gdLst>
                    <a:gd name="T0" fmla="*/ 225 w 225"/>
                    <a:gd name="T1" fmla="*/ 39 h 85"/>
                    <a:gd name="T2" fmla="*/ 0 w 225"/>
                    <a:gd name="T3" fmla="*/ 0 h 85"/>
                    <a:gd name="T4" fmla="*/ 3 w 225"/>
                    <a:gd name="T5" fmla="*/ 41 h 85"/>
                    <a:gd name="T6" fmla="*/ 218 w 225"/>
                    <a:gd name="T7" fmla="*/ 85 h 85"/>
                    <a:gd name="T8" fmla="*/ 225 w 225"/>
                    <a:gd name="T9" fmla="*/ 39 h 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5"/>
                    <a:gd name="T16" fmla="*/ 0 h 85"/>
                    <a:gd name="T17" fmla="*/ 225 w 225"/>
                    <a:gd name="T18" fmla="*/ 85 h 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5" h="85">
                      <a:moveTo>
                        <a:pt x="225" y="39"/>
                      </a:moveTo>
                      <a:lnTo>
                        <a:pt x="0" y="0"/>
                      </a:lnTo>
                      <a:lnTo>
                        <a:pt x="3" y="41"/>
                      </a:lnTo>
                      <a:lnTo>
                        <a:pt x="218" y="85"/>
                      </a:lnTo>
                      <a:lnTo>
                        <a:pt x="225" y="39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80" name="Freeform 83"/>
                <p:cNvSpPr>
                  <a:spLocks/>
                </p:cNvSpPr>
                <p:nvPr/>
              </p:nvSpPr>
              <p:spPr bwMode="auto">
                <a:xfrm>
                  <a:off x="5972" y="14624"/>
                  <a:ext cx="1325" cy="439"/>
                </a:xfrm>
                <a:custGeom>
                  <a:avLst/>
                  <a:gdLst>
                    <a:gd name="T0" fmla="*/ 0 w 1325"/>
                    <a:gd name="T1" fmla="*/ 132 h 439"/>
                    <a:gd name="T2" fmla="*/ 3 w 1325"/>
                    <a:gd name="T3" fmla="*/ 132 h 439"/>
                    <a:gd name="T4" fmla="*/ 10 w 1325"/>
                    <a:gd name="T5" fmla="*/ 130 h 439"/>
                    <a:gd name="T6" fmla="*/ 24 w 1325"/>
                    <a:gd name="T7" fmla="*/ 128 h 439"/>
                    <a:gd name="T8" fmla="*/ 42 w 1325"/>
                    <a:gd name="T9" fmla="*/ 125 h 439"/>
                    <a:gd name="T10" fmla="*/ 62 w 1325"/>
                    <a:gd name="T11" fmla="*/ 121 h 439"/>
                    <a:gd name="T12" fmla="*/ 86 w 1325"/>
                    <a:gd name="T13" fmla="*/ 116 h 439"/>
                    <a:gd name="T14" fmla="*/ 113 w 1325"/>
                    <a:gd name="T15" fmla="*/ 109 h 439"/>
                    <a:gd name="T16" fmla="*/ 141 w 1325"/>
                    <a:gd name="T17" fmla="*/ 102 h 439"/>
                    <a:gd name="T18" fmla="*/ 170 w 1325"/>
                    <a:gd name="T19" fmla="*/ 94 h 439"/>
                    <a:gd name="T20" fmla="*/ 199 w 1325"/>
                    <a:gd name="T21" fmla="*/ 85 h 439"/>
                    <a:gd name="T22" fmla="*/ 228 w 1325"/>
                    <a:gd name="T23" fmla="*/ 74 h 439"/>
                    <a:gd name="T24" fmla="*/ 257 w 1325"/>
                    <a:gd name="T25" fmla="*/ 62 h 439"/>
                    <a:gd name="T26" fmla="*/ 285 w 1325"/>
                    <a:gd name="T27" fmla="*/ 48 h 439"/>
                    <a:gd name="T28" fmla="*/ 309 w 1325"/>
                    <a:gd name="T29" fmla="*/ 34 h 439"/>
                    <a:gd name="T30" fmla="*/ 333 w 1325"/>
                    <a:gd name="T31" fmla="*/ 18 h 439"/>
                    <a:gd name="T32" fmla="*/ 352 w 1325"/>
                    <a:gd name="T33" fmla="*/ 0 h 439"/>
                    <a:gd name="T34" fmla="*/ 1325 w 1325"/>
                    <a:gd name="T35" fmla="*/ 223 h 439"/>
                    <a:gd name="T36" fmla="*/ 1323 w 1325"/>
                    <a:gd name="T37" fmla="*/ 225 h 439"/>
                    <a:gd name="T38" fmla="*/ 1318 w 1325"/>
                    <a:gd name="T39" fmla="*/ 230 h 439"/>
                    <a:gd name="T40" fmla="*/ 1309 w 1325"/>
                    <a:gd name="T41" fmla="*/ 239 h 439"/>
                    <a:gd name="T42" fmla="*/ 1297 w 1325"/>
                    <a:gd name="T43" fmla="*/ 250 h 439"/>
                    <a:gd name="T44" fmla="*/ 1282 w 1325"/>
                    <a:gd name="T45" fmla="*/ 263 h 439"/>
                    <a:gd name="T46" fmla="*/ 1265 w 1325"/>
                    <a:gd name="T47" fmla="*/ 278 h 439"/>
                    <a:gd name="T48" fmla="*/ 1247 w 1325"/>
                    <a:gd name="T49" fmla="*/ 295 h 439"/>
                    <a:gd name="T50" fmla="*/ 1225 w 1325"/>
                    <a:gd name="T51" fmla="*/ 312 h 439"/>
                    <a:gd name="T52" fmla="*/ 1202 w 1325"/>
                    <a:gd name="T53" fmla="*/ 331 h 439"/>
                    <a:gd name="T54" fmla="*/ 1179 w 1325"/>
                    <a:gd name="T55" fmla="*/ 349 h 439"/>
                    <a:gd name="T56" fmla="*/ 1154 w 1325"/>
                    <a:gd name="T57" fmla="*/ 367 h 439"/>
                    <a:gd name="T58" fmla="*/ 1128 w 1325"/>
                    <a:gd name="T59" fmla="*/ 385 h 439"/>
                    <a:gd name="T60" fmla="*/ 1102 w 1325"/>
                    <a:gd name="T61" fmla="*/ 401 h 439"/>
                    <a:gd name="T62" fmla="*/ 1077 w 1325"/>
                    <a:gd name="T63" fmla="*/ 415 h 439"/>
                    <a:gd name="T64" fmla="*/ 1051 w 1325"/>
                    <a:gd name="T65" fmla="*/ 428 h 439"/>
                    <a:gd name="T66" fmla="*/ 1026 w 1325"/>
                    <a:gd name="T67" fmla="*/ 439 h 439"/>
                    <a:gd name="T68" fmla="*/ 0 w 1325"/>
                    <a:gd name="T69" fmla="*/ 132 h 43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325"/>
                    <a:gd name="T106" fmla="*/ 0 h 439"/>
                    <a:gd name="T107" fmla="*/ 1325 w 1325"/>
                    <a:gd name="T108" fmla="*/ 439 h 439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325" h="439">
                      <a:moveTo>
                        <a:pt x="0" y="132"/>
                      </a:moveTo>
                      <a:lnTo>
                        <a:pt x="3" y="132"/>
                      </a:lnTo>
                      <a:lnTo>
                        <a:pt x="10" y="130"/>
                      </a:lnTo>
                      <a:lnTo>
                        <a:pt x="24" y="128"/>
                      </a:lnTo>
                      <a:lnTo>
                        <a:pt x="42" y="125"/>
                      </a:lnTo>
                      <a:lnTo>
                        <a:pt x="62" y="121"/>
                      </a:lnTo>
                      <a:lnTo>
                        <a:pt x="86" y="116"/>
                      </a:lnTo>
                      <a:lnTo>
                        <a:pt x="113" y="109"/>
                      </a:lnTo>
                      <a:lnTo>
                        <a:pt x="141" y="102"/>
                      </a:lnTo>
                      <a:lnTo>
                        <a:pt x="170" y="94"/>
                      </a:lnTo>
                      <a:lnTo>
                        <a:pt x="199" y="85"/>
                      </a:lnTo>
                      <a:lnTo>
                        <a:pt x="228" y="74"/>
                      </a:lnTo>
                      <a:lnTo>
                        <a:pt x="257" y="62"/>
                      </a:lnTo>
                      <a:lnTo>
                        <a:pt x="285" y="48"/>
                      </a:lnTo>
                      <a:lnTo>
                        <a:pt x="309" y="34"/>
                      </a:lnTo>
                      <a:lnTo>
                        <a:pt x="333" y="18"/>
                      </a:lnTo>
                      <a:lnTo>
                        <a:pt x="352" y="0"/>
                      </a:lnTo>
                      <a:lnTo>
                        <a:pt x="1325" y="223"/>
                      </a:lnTo>
                      <a:lnTo>
                        <a:pt x="1323" y="225"/>
                      </a:lnTo>
                      <a:lnTo>
                        <a:pt x="1318" y="230"/>
                      </a:lnTo>
                      <a:lnTo>
                        <a:pt x="1309" y="239"/>
                      </a:lnTo>
                      <a:lnTo>
                        <a:pt x="1297" y="250"/>
                      </a:lnTo>
                      <a:lnTo>
                        <a:pt x="1282" y="263"/>
                      </a:lnTo>
                      <a:lnTo>
                        <a:pt x="1265" y="278"/>
                      </a:lnTo>
                      <a:lnTo>
                        <a:pt x="1247" y="295"/>
                      </a:lnTo>
                      <a:lnTo>
                        <a:pt x="1225" y="312"/>
                      </a:lnTo>
                      <a:lnTo>
                        <a:pt x="1202" y="331"/>
                      </a:lnTo>
                      <a:lnTo>
                        <a:pt x="1179" y="349"/>
                      </a:lnTo>
                      <a:lnTo>
                        <a:pt x="1154" y="367"/>
                      </a:lnTo>
                      <a:lnTo>
                        <a:pt x="1128" y="385"/>
                      </a:lnTo>
                      <a:lnTo>
                        <a:pt x="1102" y="401"/>
                      </a:lnTo>
                      <a:lnTo>
                        <a:pt x="1077" y="415"/>
                      </a:lnTo>
                      <a:lnTo>
                        <a:pt x="1051" y="428"/>
                      </a:lnTo>
                      <a:lnTo>
                        <a:pt x="1026" y="439"/>
                      </a:lnTo>
                      <a:lnTo>
                        <a:pt x="0" y="13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81" name="Freeform 84"/>
                <p:cNvSpPr>
                  <a:spLocks/>
                </p:cNvSpPr>
                <p:nvPr/>
              </p:nvSpPr>
              <p:spPr bwMode="auto">
                <a:xfrm>
                  <a:off x="7292" y="14577"/>
                  <a:ext cx="472" cy="209"/>
                </a:xfrm>
                <a:custGeom>
                  <a:avLst/>
                  <a:gdLst>
                    <a:gd name="T0" fmla="*/ 47 w 472"/>
                    <a:gd name="T1" fmla="*/ 209 h 209"/>
                    <a:gd name="T2" fmla="*/ 472 w 472"/>
                    <a:gd name="T3" fmla="*/ 84 h 209"/>
                    <a:gd name="T4" fmla="*/ 215 w 472"/>
                    <a:gd name="T5" fmla="*/ 0 h 209"/>
                    <a:gd name="T6" fmla="*/ 5 w 472"/>
                    <a:gd name="T7" fmla="*/ 24 h 209"/>
                    <a:gd name="T8" fmla="*/ 0 w 472"/>
                    <a:gd name="T9" fmla="*/ 197 h 209"/>
                    <a:gd name="T10" fmla="*/ 47 w 472"/>
                    <a:gd name="T11" fmla="*/ 209 h 20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72"/>
                    <a:gd name="T19" fmla="*/ 0 h 209"/>
                    <a:gd name="T20" fmla="*/ 472 w 472"/>
                    <a:gd name="T21" fmla="*/ 209 h 20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72" h="209">
                      <a:moveTo>
                        <a:pt x="47" y="209"/>
                      </a:moveTo>
                      <a:lnTo>
                        <a:pt x="472" y="84"/>
                      </a:lnTo>
                      <a:lnTo>
                        <a:pt x="215" y="0"/>
                      </a:lnTo>
                      <a:lnTo>
                        <a:pt x="5" y="24"/>
                      </a:lnTo>
                      <a:lnTo>
                        <a:pt x="0" y="197"/>
                      </a:lnTo>
                      <a:lnTo>
                        <a:pt x="47" y="209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82" name="Freeform 85"/>
                <p:cNvSpPr>
                  <a:spLocks/>
                </p:cNvSpPr>
                <p:nvPr/>
              </p:nvSpPr>
              <p:spPr bwMode="auto">
                <a:xfrm>
                  <a:off x="6073" y="13679"/>
                  <a:ext cx="251" cy="999"/>
                </a:xfrm>
                <a:custGeom>
                  <a:avLst/>
                  <a:gdLst>
                    <a:gd name="T0" fmla="*/ 251 w 251"/>
                    <a:gd name="T1" fmla="*/ 23 h 999"/>
                    <a:gd name="T2" fmla="*/ 250 w 251"/>
                    <a:gd name="T3" fmla="*/ 22 h 999"/>
                    <a:gd name="T4" fmla="*/ 246 w 251"/>
                    <a:gd name="T5" fmla="*/ 20 h 999"/>
                    <a:gd name="T6" fmla="*/ 239 w 251"/>
                    <a:gd name="T7" fmla="*/ 18 h 999"/>
                    <a:gd name="T8" fmla="*/ 230 w 251"/>
                    <a:gd name="T9" fmla="*/ 15 h 999"/>
                    <a:gd name="T10" fmla="*/ 218 w 251"/>
                    <a:gd name="T11" fmla="*/ 11 h 999"/>
                    <a:gd name="T12" fmla="*/ 205 w 251"/>
                    <a:gd name="T13" fmla="*/ 7 h 999"/>
                    <a:gd name="T14" fmla="*/ 190 w 251"/>
                    <a:gd name="T15" fmla="*/ 4 h 999"/>
                    <a:gd name="T16" fmla="*/ 173 w 251"/>
                    <a:gd name="T17" fmla="*/ 1 h 999"/>
                    <a:gd name="T18" fmla="*/ 155 w 251"/>
                    <a:gd name="T19" fmla="*/ 0 h 999"/>
                    <a:gd name="T20" fmla="*/ 134 w 251"/>
                    <a:gd name="T21" fmla="*/ 0 h 999"/>
                    <a:gd name="T22" fmla="*/ 114 w 251"/>
                    <a:gd name="T23" fmla="*/ 2 h 999"/>
                    <a:gd name="T24" fmla="*/ 92 w 251"/>
                    <a:gd name="T25" fmla="*/ 5 h 999"/>
                    <a:gd name="T26" fmla="*/ 70 w 251"/>
                    <a:gd name="T27" fmla="*/ 12 h 999"/>
                    <a:gd name="T28" fmla="*/ 47 w 251"/>
                    <a:gd name="T29" fmla="*/ 20 h 999"/>
                    <a:gd name="T30" fmla="*/ 23 w 251"/>
                    <a:gd name="T31" fmla="*/ 32 h 999"/>
                    <a:gd name="T32" fmla="*/ 0 w 251"/>
                    <a:gd name="T33" fmla="*/ 47 h 999"/>
                    <a:gd name="T34" fmla="*/ 0 w 251"/>
                    <a:gd name="T35" fmla="*/ 999 h 999"/>
                    <a:gd name="T36" fmla="*/ 1 w 251"/>
                    <a:gd name="T37" fmla="*/ 999 h 999"/>
                    <a:gd name="T38" fmla="*/ 6 w 251"/>
                    <a:gd name="T39" fmla="*/ 999 h 999"/>
                    <a:gd name="T40" fmla="*/ 14 w 251"/>
                    <a:gd name="T41" fmla="*/ 998 h 999"/>
                    <a:gd name="T42" fmla="*/ 23 w 251"/>
                    <a:gd name="T43" fmla="*/ 997 h 999"/>
                    <a:gd name="T44" fmla="*/ 35 w 251"/>
                    <a:gd name="T45" fmla="*/ 995 h 999"/>
                    <a:gd name="T46" fmla="*/ 49 w 251"/>
                    <a:gd name="T47" fmla="*/ 993 h 999"/>
                    <a:gd name="T48" fmla="*/ 65 w 251"/>
                    <a:gd name="T49" fmla="*/ 990 h 999"/>
                    <a:gd name="T50" fmla="*/ 83 w 251"/>
                    <a:gd name="T51" fmla="*/ 985 h 999"/>
                    <a:gd name="T52" fmla="*/ 102 w 251"/>
                    <a:gd name="T53" fmla="*/ 980 h 999"/>
                    <a:gd name="T54" fmla="*/ 121 w 251"/>
                    <a:gd name="T55" fmla="*/ 973 h 999"/>
                    <a:gd name="T56" fmla="*/ 143 w 251"/>
                    <a:gd name="T57" fmla="*/ 966 h 999"/>
                    <a:gd name="T58" fmla="*/ 164 w 251"/>
                    <a:gd name="T59" fmla="*/ 956 h 999"/>
                    <a:gd name="T60" fmla="*/ 186 w 251"/>
                    <a:gd name="T61" fmla="*/ 945 h 999"/>
                    <a:gd name="T62" fmla="*/ 208 w 251"/>
                    <a:gd name="T63" fmla="*/ 934 h 999"/>
                    <a:gd name="T64" fmla="*/ 230 w 251"/>
                    <a:gd name="T65" fmla="*/ 919 h 999"/>
                    <a:gd name="T66" fmla="*/ 251 w 251"/>
                    <a:gd name="T67" fmla="*/ 903 h 999"/>
                    <a:gd name="T68" fmla="*/ 251 w 251"/>
                    <a:gd name="T69" fmla="*/ 23 h 99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51"/>
                    <a:gd name="T106" fmla="*/ 0 h 999"/>
                    <a:gd name="T107" fmla="*/ 251 w 251"/>
                    <a:gd name="T108" fmla="*/ 999 h 999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51" h="999">
                      <a:moveTo>
                        <a:pt x="251" y="23"/>
                      </a:moveTo>
                      <a:lnTo>
                        <a:pt x="250" y="22"/>
                      </a:lnTo>
                      <a:lnTo>
                        <a:pt x="246" y="20"/>
                      </a:lnTo>
                      <a:lnTo>
                        <a:pt x="239" y="18"/>
                      </a:lnTo>
                      <a:lnTo>
                        <a:pt x="230" y="15"/>
                      </a:lnTo>
                      <a:lnTo>
                        <a:pt x="218" y="11"/>
                      </a:lnTo>
                      <a:lnTo>
                        <a:pt x="205" y="7"/>
                      </a:lnTo>
                      <a:lnTo>
                        <a:pt x="190" y="4"/>
                      </a:lnTo>
                      <a:lnTo>
                        <a:pt x="173" y="1"/>
                      </a:lnTo>
                      <a:lnTo>
                        <a:pt x="155" y="0"/>
                      </a:lnTo>
                      <a:lnTo>
                        <a:pt x="134" y="0"/>
                      </a:lnTo>
                      <a:lnTo>
                        <a:pt x="114" y="2"/>
                      </a:lnTo>
                      <a:lnTo>
                        <a:pt x="92" y="5"/>
                      </a:lnTo>
                      <a:lnTo>
                        <a:pt x="70" y="12"/>
                      </a:lnTo>
                      <a:lnTo>
                        <a:pt x="47" y="20"/>
                      </a:lnTo>
                      <a:lnTo>
                        <a:pt x="23" y="32"/>
                      </a:lnTo>
                      <a:lnTo>
                        <a:pt x="0" y="47"/>
                      </a:lnTo>
                      <a:lnTo>
                        <a:pt x="0" y="999"/>
                      </a:lnTo>
                      <a:lnTo>
                        <a:pt x="1" y="999"/>
                      </a:lnTo>
                      <a:lnTo>
                        <a:pt x="6" y="999"/>
                      </a:lnTo>
                      <a:lnTo>
                        <a:pt x="14" y="998"/>
                      </a:lnTo>
                      <a:lnTo>
                        <a:pt x="23" y="997"/>
                      </a:lnTo>
                      <a:lnTo>
                        <a:pt x="35" y="995"/>
                      </a:lnTo>
                      <a:lnTo>
                        <a:pt x="49" y="993"/>
                      </a:lnTo>
                      <a:lnTo>
                        <a:pt x="65" y="990"/>
                      </a:lnTo>
                      <a:lnTo>
                        <a:pt x="83" y="985"/>
                      </a:lnTo>
                      <a:lnTo>
                        <a:pt x="102" y="980"/>
                      </a:lnTo>
                      <a:lnTo>
                        <a:pt x="121" y="973"/>
                      </a:lnTo>
                      <a:lnTo>
                        <a:pt x="143" y="966"/>
                      </a:lnTo>
                      <a:lnTo>
                        <a:pt x="164" y="956"/>
                      </a:lnTo>
                      <a:lnTo>
                        <a:pt x="186" y="945"/>
                      </a:lnTo>
                      <a:lnTo>
                        <a:pt x="208" y="934"/>
                      </a:lnTo>
                      <a:lnTo>
                        <a:pt x="230" y="919"/>
                      </a:lnTo>
                      <a:lnTo>
                        <a:pt x="251" y="903"/>
                      </a:lnTo>
                      <a:lnTo>
                        <a:pt x="251" y="23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83" name="Freeform 86"/>
                <p:cNvSpPr>
                  <a:spLocks/>
                </p:cNvSpPr>
                <p:nvPr/>
              </p:nvSpPr>
              <p:spPr bwMode="auto">
                <a:xfrm>
                  <a:off x="6080" y="13687"/>
                  <a:ext cx="215" cy="843"/>
                </a:xfrm>
                <a:custGeom>
                  <a:avLst/>
                  <a:gdLst>
                    <a:gd name="T0" fmla="*/ 215 w 215"/>
                    <a:gd name="T1" fmla="*/ 20 h 843"/>
                    <a:gd name="T2" fmla="*/ 214 w 215"/>
                    <a:gd name="T3" fmla="*/ 19 h 843"/>
                    <a:gd name="T4" fmla="*/ 211 w 215"/>
                    <a:gd name="T5" fmla="*/ 18 h 843"/>
                    <a:gd name="T6" fmla="*/ 205 w 215"/>
                    <a:gd name="T7" fmla="*/ 15 h 843"/>
                    <a:gd name="T8" fmla="*/ 197 w 215"/>
                    <a:gd name="T9" fmla="*/ 12 h 843"/>
                    <a:gd name="T10" fmla="*/ 187 w 215"/>
                    <a:gd name="T11" fmla="*/ 9 h 843"/>
                    <a:gd name="T12" fmla="*/ 176 w 215"/>
                    <a:gd name="T13" fmla="*/ 6 h 843"/>
                    <a:gd name="T14" fmla="*/ 163 w 215"/>
                    <a:gd name="T15" fmla="*/ 4 h 843"/>
                    <a:gd name="T16" fmla="*/ 149 w 215"/>
                    <a:gd name="T17" fmla="*/ 1 h 843"/>
                    <a:gd name="T18" fmla="*/ 133 w 215"/>
                    <a:gd name="T19" fmla="*/ 0 h 843"/>
                    <a:gd name="T20" fmla="*/ 115 w 215"/>
                    <a:gd name="T21" fmla="*/ 0 h 843"/>
                    <a:gd name="T22" fmla="*/ 98 w 215"/>
                    <a:gd name="T23" fmla="*/ 1 h 843"/>
                    <a:gd name="T24" fmla="*/ 79 w 215"/>
                    <a:gd name="T25" fmla="*/ 5 h 843"/>
                    <a:gd name="T26" fmla="*/ 60 w 215"/>
                    <a:gd name="T27" fmla="*/ 10 h 843"/>
                    <a:gd name="T28" fmla="*/ 40 w 215"/>
                    <a:gd name="T29" fmla="*/ 18 h 843"/>
                    <a:gd name="T30" fmla="*/ 21 w 215"/>
                    <a:gd name="T31" fmla="*/ 27 h 843"/>
                    <a:gd name="T32" fmla="*/ 0 w 215"/>
                    <a:gd name="T33" fmla="*/ 40 h 843"/>
                    <a:gd name="T34" fmla="*/ 0 w 215"/>
                    <a:gd name="T35" fmla="*/ 843 h 843"/>
                    <a:gd name="T36" fmla="*/ 1 w 215"/>
                    <a:gd name="T37" fmla="*/ 843 h 843"/>
                    <a:gd name="T38" fmla="*/ 6 w 215"/>
                    <a:gd name="T39" fmla="*/ 843 h 843"/>
                    <a:gd name="T40" fmla="*/ 12 w 215"/>
                    <a:gd name="T41" fmla="*/ 842 h 843"/>
                    <a:gd name="T42" fmla="*/ 21 w 215"/>
                    <a:gd name="T43" fmla="*/ 841 h 843"/>
                    <a:gd name="T44" fmla="*/ 30 w 215"/>
                    <a:gd name="T45" fmla="*/ 840 h 843"/>
                    <a:gd name="T46" fmla="*/ 43 w 215"/>
                    <a:gd name="T47" fmla="*/ 838 h 843"/>
                    <a:gd name="T48" fmla="*/ 56 w 215"/>
                    <a:gd name="T49" fmla="*/ 835 h 843"/>
                    <a:gd name="T50" fmla="*/ 71 w 215"/>
                    <a:gd name="T51" fmla="*/ 831 h 843"/>
                    <a:gd name="T52" fmla="*/ 87 w 215"/>
                    <a:gd name="T53" fmla="*/ 826 h 843"/>
                    <a:gd name="T54" fmla="*/ 105 w 215"/>
                    <a:gd name="T55" fmla="*/ 821 h 843"/>
                    <a:gd name="T56" fmla="*/ 123 w 215"/>
                    <a:gd name="T57" fmla="*/ 814 h 843"/>
                    <a:gd name="T58" fmla="*/ 141 w 215"/>
                    <a:gd name="T59" fmla="*/ 806 h 843"/>
                    <a:gd name="T60" fmla="*/ 159 w 215"/>
                    <a:gd name="T61" fmla="*/ 797 h 843"/>
                    <a:gd name="T62" fmla="*/ 179 w 215"/>
                    <a:gd name="T63" fmla="*/ 786 h 843"/>
                    <a:gd name="T64" fmla="*/ 197 w 215"/>
                    <a:gd name="T65" fmla="*/ 774 h 843"/>
                    <a:gd name="T66" fmla="*/ 215 w 215"/>
                    <a:gd name="T67" fmla="*/ 760 h 843"/>
                    <a:gd name="T68" fmla="*/ 215 w 215"/>
                    <a:gd name="T69" fmla="*/ 20 h 84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15"/>
                    <a:gd name="T106" fmla="*/ 0 h 843"/>
                    <a:gd name="T107" fmla="*/ 215 w 215"/>
                    <a:gd name="T108" fmla="*/ 843 h 84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15" h="843">
                      <a:moveTo>
                        <a:pt x="215" y="20"/>
                      </a:moveTo>
                      <a:lnTo>
                        <a:pt x="214" y="19"/>
                      </a:lnTo>
                      <a:lnTo>
                        <a:pt x="211" y="18"/>
                      </a:lnTo>
                      <a:lnTo>
                        <a:pt x="205" y="15"/>
                      </a:lnTo>
                      <a:lnTo>
                        <a:pt x="197" y="12"/>
                      </a:lnTo>
                      <a:lnTo>
                        <a:pt x="187" y="9"/>
                      </a:lnTo>
                      <a:lnTo>
                        <a:pt x="176" y="6"/>
                      </a:lnTo>
                      <a:lnTo>
                        <a:pt x="163" y="4"/>
                      </a:lnTo>
                      <a:lnTo>
                        <a:pt x="149" y="1"/>
                      </a:lnTo>
                      <a:lnTo>
                        <a:pt x="133" y="0"/>
                      </a:lnTo>
                      <a:lnTo>
                        <a:pt x="115" y="0"/>
                      </a:lnTo>
                      <a:lnTo>
                        <a:pt x="98" y="1"/>
                      </a:lnTo>
                      <a:lnTo>
                        <a:pt x="79" y="5"/>
                      </a:lnTo>
                      <a:lnTo>
                        <a:pt x="60" y="10"/>
                      </a:lnTo>
                      <a:lnTo>
                        <a:pt x="40" y="18"/>
                      </a:lnTo>
                      <a:lnTo>
                        <a:pt x="21" y="27"/>
                      </a:lnTo>
                      <a:lnTo>
                        <a:pt x="0" y="40"/>
                      </a:lnTo>
                      <a:lnTo>
                        <a:pt x="0" y="843"/>
                      </a:lnTo>
                      <a:lnTo>
                        <a:pt x="1" y="843"/>
                      </a:lnTo>
                      <a:lnTo>
                        <a:pt x="6" y="843"/>
                      </a:lnTo>
                      <a:lnTo>
                        <a:pt x="12" y="842"/>
                      </a:lnTo>
                      <a:lnTo>
                        <a:pt x="21" y="841"/>
                      </a:lnTo>
                      <a:lnTo>
                        <a:pt x="30" y="840"/>
                      </a:lnTo>
                      <a:lnTo>
                        <a:pt x="43" y="838"/>
                      </a:lnTo>
                      <a:lnTo>
                        <a:pt x="56" y="835"/>
                      </a:lnTo>
                      <a:lnTo>
                        <a:pt x="71" y="831"/>
                      </a:lnTo>
                      <a:lnTo>
                        <a:pt x="87" y="826"/>
                      </a:lnTo>
                      <a:lnTo>
                        <a:pt x="105" y="821"/>
                      </a:lnTo>
                      <a:lnTo>
                        <a:pt x="123" y="814"/>
                      </a:lnTo>
                      <a:lnTo>
                        <a:pt x="141" y="806"/>
                      </a:lnTo>
                      <a:lnTo>
                        <a:pt x="159" y="797"/>
                      </a:lnTo>
                      <a:lnTo>
                        <a:pt x="179" y="786"/>
                      </a:lnTo>
                      <a:lnTo>
                        <a:pt x="197" y="774"/>
                      </a:lnTo>
                      <a:lnTo>
                        <a:pt x="215" y="760"/>
                      </a:lnTo>
                      <a:lnTo>
                        <a:pt x="215" y="2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84" name="Freeform 87"/>
                <p:cNvSpPr>
                  <a:spLocks/>
                </p:cNvSpPr>
                <p:nvPr/>
              </p:nvSpPr>
              <p:spPr bwMode="auto">
                <a:xfrm>
                  <a:off x="6087" y="13696"/>
                  <a:ext cx="180" cy="685"/>
                </a:xfrm>
                <a:custGeom>
                  <a:avLst/>
                  <a:gdLst>
                    <a:gd name="T0" fmla="*/ 180 w 180"/>
                    <a:gd name="T1" fmla="*/ 16 h 685"/>
                    <a:gd name="T2" fmla="*/ 179 w 180"/>
                    <a:gd name="T3" fmla="*/ 16 h 685"/>
                    <a:gd name="T4" fmla="*/ 176 w 180"/>
                    <a:gd name="T5" fmla="*/ 14 h 685"/>
                    <a:gd name="T6" fmla="*/ 172 w 180"/>
                    <a:gd name="T7" fmla="*/ 12 h 685"/>
                    <a:gd name="T8" fmla="*/ 165 w 180"/>
                    <a:gd name="T9" fmla="*/ 10 h 685"/>
                    <a:gd name="T10" fmla="*/ 157 w 180"/>
                    <a:gd name="T11" fmla="*/ 8 h 685"/>
                    <a:gd name="T12" fmla="*/ 147 w 180"/>
                    <a:gd name="T13" fmla="*/ 4 h 685"/>
                    <a:gd name="T14" fmla="*/ 136 w 180"/>
                    <a:gd name="T15" fmla="*/ 2 h 685"/>
                    <a:gd name="T16" fmla="*/ 125 w 180"/>
                    <a:gd name="T17" fmla="*/ 0 h 685"/>
                    <a:gd name="T18" fmla="*/ 111 w 180"/>
                    <a:gd name="T19" fmla="*/ 0 h 685"/>
                    <a:gd name="T20" fmla="*/ 97 w 180"/>
                    <a:gd name="T21" fmla="*/ 0 h 685"/>
                    <a:gd name="T22" fmla="*/ 81 w 180"/>
                    <a:gd name="T23" fmla="*/ 1 h 685"/>
                    <a:gd name="T24" fmla="*/ 66 w 180"/>
                    <a:gd name="T25" fmla="*/ 3 h 685"/>
                    <a:gd name="T26" fmla="*/ 50 w 180"/>
                    <a:gd name="T27" fmla="*/ 8 h 685"/>
                    <a:gd name="T28" fmla="*/ 33 w 180"/>
                    <a:gd name="T29" fmla="*/ 14 h 685"/>
                    <a:gd name="T30" fmla="*/ 17 w 180"/>
                    <a:gd name="T31" fmla="*/ 23 h 685"/>
                    <a:gd name="T32" fmla="*/ 0 w 180"/>
                    <a:gd name="T33" fmla="*/ 33 h 685"/>
                    <a:gd name="T34" fmla="*/ 0 w 180"/>
                    <a:gd name="T35" fmla="*/ 685 h 685"/>
                    <a:gd name="T36" fmla="*/ 1 w 180"/>
                    <a:gd name="T37" fmla="*/ 685 h 685"/>
                    <a:gd name="T38" fmla="*/ 4 w 180"/>
                    <a:gd name="T39" fmla="*/ 685 h 685"/>
                    <a:gd name="T40" fmla="*/ 9 w 180"/>
                    <a:gd name="T41" fmla="*/ 684 h 685"/>
                    <a:gd name="T42" fmla="*/ 17 w 180"/>
                    <a:gd name="T43" fmla="*/ 683 h 685"/>
                    <a:gd name="T44" fmla="*/ 26 w 180"/>
                    <a:gd name="T45" fmla="*/ 682 h 685"/>
                    <a:gd name="T46" fmla="*/ 35 w 180"/>
                    <a:gd name="T47" fmla="*/ 681 h 685"/>
                    <a:gd name="T48" fmla="*/ 47 w 180"/>
                    <a:gd name="T49" fmla="*/ 678 h 685"/>
                    <a:gd name="T50" fmla="*/ 60 w 180"/>
                    <a:gd name="T51" fmla="*/ 676 h 685"/>
                    <a:gd name="T52" fmla="*/ 73 w 180"/>
                    <a:gd name="T53" fmla="*/ 671 h 685"/>
                    <a:gd name="T54" fmla="*/ 87 w 180"/>
                    <a:gd name="T55" fmla="*/ 667 h 685"/>
                    <a:gd name="T56" fmla="*/ 102 w 180"/>
                    <a:gd name="T57" fmla="*/ 662 h 685"/>
                    <a:gd name="T58" fmla="*/ 118 w 180"/>
                    <a:gd name="T59" fmla="*/ 655 h 685"/>
                    <a:gd name="T60" fmla="*/ 133 w 180"/>
                    <a:gd name="T61" fmla="*/ 648 h 685"/>
                    <a:gd name="T62" fmla="*/ 149 w 180"/>
                    <a:gd name="T63" fmla="*/ 639 h 685"/>
                    <a:gd name="T64" fmla="*/ 165 w 180"/>
                    <a:gd name="T65" fmla="*/ 628 h 685"/>
                    <a:gd name="T66" fmla="*/ 180 w 180"/>
                    <a:gd name="T67" fmla="*/ 617 h 685"/>
                    <a:gd name="T68" fmla="*/ 180 w 180"/>
                    <a:gd name="T69" fmla="*/ 16 h 68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80"/>
                    <a:gd name="T106" fmla="*/ 0 h 685"/>
                    <a:gd name="T107" fmla="*/ 180 w 180"/>
                    <a:gd name="T108" fmla="*/ 685 h 68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80" h="685">
                      <a:moveTo>
                        <a:pt x="180" y="16"/>
                      </a:moveTo>
                      <a:lnTo>
                        <a:pt x="179" y="16"/>
                      </a:lnTo>
                      <a:lnTo>
                        <a:pt x="176" y="14"/>
                      </a:lnTo>
                      <a:lnTo>
                        <a:pt x="172" y="12"/>
                      </a:lnTo>
                      <a:lnTo>
                        <a:pt x="165" y="10"/>
                      </a:lnTo>
                      <a:lnTo>
                        <a:pt x="157" y="8"/>
                      </a:lnTo>
                      <a:lnTo>
                        <a:pt x="147" y="4"/>
                      </a:lnTo>
                      <a:lnTo>
                        <a:pt x="136" y="2"/>
                      </a:lnTo>
                      <a:lnTo>
                        <a:pt x="125" y="0"/>
                      </a:lnTo>
                      <a:lnTo>
                        <a:pt x="111" y="0"/>
                      </a:lnTo>
                      <a:lnTo>
                        <a:pt x="97" y="0"/>
                      </a:lnTo>
                      <a:lnTo>
                        <a:pt x="81" y="1"/>
                      </a:lnTo>
                      <a:lnTo>
                        <a:pt x="66" y="3"/>
                      </a:lnTo>
                      <a:lnTo>
                        <a:pt x="50" y="8"/>
                      </a:lnTo>
                      <a:lnTo>
                        <a:pt x="33" y="14"/>
                      </a:lnTo>
                      <a:lnTo>
                        <a:pt x="17" y="23"/>
                      </a:lnTo>
                      <a:lnTo>
                        <a:pt x="0" y="33"/>
                      </a:lnTo>
                      <a:lnTo>
                        <a:pt x="0" y="685"/>
                      </a:lnTo>
                      <a:lnTo>
                        <a:pt x="1" y="685"/>
                      </a:lnTo>
                      <a:lnTo>
                        <a:pt x="4" y="685"/>
                      </a:lnTo>
                      <a:lnTo>
                        <a:pt x="9" y="684"/>
                      </a:lnTo>
                      <a:lnTo>
                        <a:pt x="17" y="683"/>
                      </a:lnTo>
                      <a:lnTo>
                        <a:pt x="26" y="682"/>
                      </a:lnTo>
                      <a:lnTo>
                        <a:pt x="35" y="681"/>
                      </a:lnTo>
                      <a:lnTo>
                        <a:pt x="47" y="678"/>
                      </a:lnTo>
                      <a:lnTo>
                        <a:pt x="60" y="676"/>
                      </a:lnTo>
                      <a:lnTo>
                        <a:pt x="73" y="671"/>
                      </a:lnTo>
                      <a:lnTo>
                        <a:pt x="87" y="667"/>
                      </a:lnTo>
                      <a:lnTo>
                        <a:pt x="102" y="662"/>
                      </a:lnTo>
                      <a:lnTo>
                        <a:pt x="118" y="655"/>
                      </a:lnTo>
                      <a:lnTo>
                        <a:pt x="133" y="648"/>
                      </a:lnTo>
                      <a:lnTo>
                        <a:pt x="149" y="639"/>
                      </a:lnTo>
                      <a:lnTo>
                        <a:pt x="165" y="628"/>
                      </a:lnTo>
                      <a:lnTo>
                        <a:pt x="180" y="617"/>
                      </a:lnTo>
                      <a:lnTo>
                        <a:pt x="180" y="16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85" name="Freeform 88"/>
                <p:cNvSpPr>
                  <a:spLocks/>
                </p:cNvSpPr>
                <p:nvPr/>
              </p:nvSpPr>
              <p:spPr bwMode="auto">
                <a:xfrm>
                  <a:off x="6093" y="13704"/>
                  <a:ext cx="146" cy="530"/>
                </a:xfrm>
                <a:custGeom>
                  <a:avLst/>
                  <a:gdLst>
                    <a:gd name="T0" fmla="*/ 146 w 146"/>
                    <a:gd name="T1" fmla="*/ 14 h 530"/>
                    <a:gd name="T2" fmla="*/ 143 w 146"/>
                    <a:gd name="T3" fmla="*/ 12 h 530"/>
                    <a:gd name="T4" fmla="*/ 134 w 146"/>
                    <a:gd name="T5" fmla="*/ 8 h 530"/>
                    <a:gd name="T6" fmla="*/ 120 w 146"/>
                    <a:gd name="T7" fmla="*/ 4 h 530"/>
                    <a:gd name="T8" fmla="*/ 101 w 146"/>
                    <a:gd name="T9" fmla="*/ 1 h 530"/>
                    <a:gd name="T10" fmla="*/ 79 w 146"/>
                    <a:gd name="T11" fmla="*/ 0 h 530"/>
                    <a:gd name="T12" fmla="*/ 54 w 146"/>
                    <a:gd name="T13" fmla="*/ 3 h 530"/>
                    <a:gd name="T14" fmla="*/ 27 w 146"/>
                    <a:gd name="T15" fmla="*/ 11 h 530"/>
                    <a:gd name="T16" fmla="*/ 0 w 146"/>
                    <a:gd name="T17" fmla="*/ 27 h 530"/>
                    <a:gd name="T18" fmla="*/ 0 w 146"/>
                    <a:gd name="T19" fmla="*/ 530 h 530"/>
                    <a:gd name="T20" fmla="*/ 3 w 146"/>
                    <a:gd name="T21" fmla="*/ 530 h 530"/>
                    <a:gd name="T22" fmla="*/ 14 w 146"/>
                    <a:gd name="T23" fmla="*/ 529 h 530"/>
                    <a:gd name="T24" fmla="*/ 29 w 146"/>
                    <a:gd name="T25" fmla="*/ 526 h 530"/>
                    <a:gd name="T26" fmla="*/ 49 w 146"/>
                    <a:gd name="T27" fmla="*/ 521 h 530"/>
                    <a:gd name="T28" fmla="*/ 71 w 146"/>
                    <a:gd name="T29" fmla="*/ 514 h 530"/>
                    <a:gd name="T30" fmla="*/ 96 w 146"/>
                    <a:gd name="T31" fmla="*/ 505 h 530"/>
                    <a:gd name="T32" fmla="*/ 121 w 146"/>
                    <a:gd name="T33" fmla="*/ 492 h 530"/>
                    <a:gd name="T34" fmla="*/ 146 w 146"/>
                    <a:gd name="T35" fmla="*/ 475 h 530"/>
                    <a:gd name="T36" fmla="*/ 146 w 146"/>
                    <a:gd name="T37" fmla="*/ 14 h 53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46"/>
                    <a:gd name="T58" fmla="*/ 0 h 530"/>
                    <a:gd name="T59" fmla="*/ 146 w 146"/>
                    <a:gd name="T60" fmla="*/ 530 h 53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46" h="530">
                      <a:moveTo>
                        <a:pt x="146" y="14"/>
                      </a:moveTo>
                      <a:lnTo>
                        <a:pt x="143" y="12"/>
                      </a:lnTo>
                      <a:lnTo>
                        <a:pt x="134" y="8"/>
                      </a:lnTo>
                      <a:lnTo>
                        <a:pt x="120" y="4"/>
                      </a:lnTo>
                      <a:lnTo>
                        <a:pt x="101" y="1"/>
                      </a:lnTo>
                      <a:lnTo>
                        <a:pt x="79" y="0"/>
                      </a:lnTo>
                      <a:lnTo>
                        <a:pt x="54" y="3"/>
                      </a:lnTo>
                      <a:lnTo>
                        <a:pt x="27" y="11"/>
                      </a:lnTo>
                      <a:lnTo>
                        <a:pt x="0" y="27"/>
                      </a:lnTo>
                      <a:lnTo>
                        <a:pt x="0" y="530"/>
                      </a:lnTo>
                      <a:lnTo>
                        <a:pt x="3" y="530"/>
                      </a:lnTo>
                      <a:lnTo>
                        <a:pt x="14" y="529"/>
                      </a:lnTo>
                      <a:lnTo>
                        <a:pt x="29" y="526"/>
                      </a:lnTo>
                      <a:lnTo>
                        <a:pt x="49" y="521"/>
                      </a:lnTo>
                      <a:lnTo>
                        <a:pt x="71" y="514"/>
                      </a:lnTo>
                      <a:lnTo>
                        <a:pt x="96" y="505"/>
                      </a:lnTo>
                      <a:lnTo>
                        <a:pt x="121" y="492"/>
                      </a:lnTo>
                      <a:lnTo>
                        <a:pt x="146" y="475"/>
                      </a:lnTo>
                      <a:lnTo>
                        <a:pt x="146" y="1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86" name="Freeform 89"/>
                <p:cNvSpPr>
                  <a:spLocks/>
                </p:cNvSpPr>
                <p:nvPr/>
              </p:nvSpPr>
              <p:spPr bwMode="auto">
                <a:xfrm>
                  <a:off x="6101" y="13712"/>
                  <a:ext cx="109" cy="373"/>
                </a:xfrm>
                <a:custGeom>
                  <a:avLst/>
                  <a:gdLst>
                    <a:gd name="T0" fmla="*/ 109 w 109"/>
                    <a:gd name="T1" fmla="*/ 10 h 373"/>
                    <a:gd name="T2" fmla="*/ 107 w 109"/>
                    <a:gd name="T3" fmla="*/ 9 h 373"/>
                    <a:gd name="T4" fmla="*/ 100 w 109"/>
                    <a:gd name="T5" fmla="*/ 6 h 373"/>
                    <a:gd name="T6" fmla="*/ 89 w 109"/>
                    <a:gd name="T7" fmla="*/ 2 h 373"/>
                    <a:gd name="T8" fmla="*/ 75 w 109"/>
                    <a:gd name="T9" fmla="*/ 0 h 373"/>
                    <a:gd name="T10" fmla="*/ 59 w 109"/>
                    <a:gd name="T11" fmla="*/ 0 h 373"/>
                    <a:gd name="T12" fmla="*/ 39 w 109"/>
                    <a:gd name="T13" fmla="*/ 2 h 373"/>
                    <a:gd name="T14" fmla="*/ 20 w 109"/>
                    <a:gd name="T15" fmla="*/ 9 h 373"/>
                    <a:gd name="T16" fmla="*/ 0 w 109"/>
                    <a:gd name="T17" fmla="*/ 21 h 373"/>
                    <a:gd name="T18" fmla="*/ 0 w 109"/>
                    <a:gd name="T19" fmla="*/ 373 h 373"/>
                    <a:gd name="T20" fmla="*/ 2 w 109"/>
                    <a:gd name="T21" fmla="*/ 373 h 373"/>
                    <a:gd name="T22" fmla="*/ 9 w 109"/>
                    <a:gd name="T23" fmla="*/ 372 h 373"/>
                    <a:gd name="T24" fmla="*/ 21 w 109"/>
                    <a:gd name="T25" fmla="*/ 369 h 373"/>
                    <a:gd name="T26" fmla="*/ 36 w 109"/>
                    <a:gd name="T27" fmla="*/ 366 h 373"/>
                    <a:gd name="T28" fmla="*/ 53 w 109"/>
                    <a:gd name="T29" fmla="*/ 362 h 373"/>
                    <a:gd name="T30" fmla="*/ 72 w 109"/>
                    <a:gd name="T31" fmla="*/ 354 h 373"/>
                    <a:gd name="T32" fmla="*/ 90 w 109"/>
                    <a:gd name="T33" fmla="*/ 343 h 373"/>
                    <a:gd name="T34" fmla="*/ 109 w 109"/>
                    <a:gd name="T35" fmla="*/ 331 h 373"/>
                    <a:gd name="T36" fmla="*/ 109 w 109"/>
                    <a:gd name="T37" fmla="*/ 10 h 37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9"/>
                    <a:gd name="T58" fmla="*/ 0 h 373"/>
                    <a:gd name="T59" fmla="*/ 109 w 109"/>
                    <a:gd name="T60" fmla="*/ 373 h 373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9" h="373">
                      <a:moveTo>
                        <a:pt x="109" y="10"/>
                      </a:moveTo>
                      <a:lnTo>
                        <a:pt x="107" y="9"/>
                      </a:lnTo>
                      <a:lnTo>
                        <a:pt x="100" y="6"/>
                      </a:lnTo>
                      <a:lnTo>
                        <a:pt x="89" y="2"/>
                      </a:lnTo>
                      <a:lnTo>
                        <a:pt x="75" y="0"/>
                      </a:lnTo>
                      <a:lnTo>
                        <a:pt x="59" y="0"/>
                      </a:lnTo>
                      <a:lnTo>
                        <a:pt x="39" y="2"/>
                      </a:lnTo>
                      <a:lnTo>
                        <a:pt x="20" y="9"/>
                      </a:lnTo>
                      <a:lnTo>
                        <a:pt x="0" y="21"/>
                      </a:lnTo>
                      <a:lnTo>
                        <a:pt x="0" y="373"/>
                      </a:lnTo>
                      <a:lnTo>
                        <a:pt x="2" y="373"/>
                      </a:lnTo>
                      <a:lnTo>
                        <a:pt x="9" y="372"/>
                      </a:lnTo>
                      <a:lnTo>
                        <a:pt x="21" y="369"/>
                      </a:lnTo>
                      <a:lnTo>
                        <a:pt x="36" y="366"/>
                      </a:lnTo>
                      <a:lnTo>
                        <a:pt x="53" y="362"/>
                      </a:lnTo>
                      <a:lnTo>
                        <a:pt x="72" y="354"/>
                      </a:lnTo>
                      <a:lnTo>
                        <a:pt x="90" y="343"/>
                      </a:lnTo>
                      <a:lnTo>
                        <a:pt x="109" y="331"/>
                      </a:lnTo>
                      <a:lnTo>
                        <a:pt x="109" y="1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87" name="Freeform 90"/>
                <p:cNvSpPr>
                  <a:spLocks/>
                </p:cNvSpPr>
                <p:nvPr/>
              </p:nvSpPr>
              <p:spPr bwMode="auto">
                <a:xfrm>
                  <a:off x="6107" y="13721"/>
                  <a:ext cx="75" cy="216"/>
                </a:xfrm>
                <a:custGeom>
                  <a:avLst/>
                  <a:gdLst>
                    <a:gd name="T0" fmla="*/ 75 w 75"/>
                    <a:gd name="T1" fmla="*/ 6 h 216"/>
                    <a:gd name="T2" fmla="*/ 73 w 75"/>
                    <a:gd name="T3" fmla="*/ 5 h 216"/>
                    <a:gd name="T4" fmla="*/ 69 w 75"/>
                    <a:gd name="T5" fmla="*/ 4 h 216"/>
                    <a:gd name="T6" fmla="*/ 61 w 75"/>
                    <a:gd name="T7" fmla="*/ 2 h 216"/>
                    <a:gd name="T8" fmla="*/ 52 w 75"/>
                    <a:gd name="T9" fmla="*/ 0 h 216"/>
                    <a:gd name="T10" fmla="*/ 41 w 75"/>
                    <a:gd name="T11" fmla="*/ 0 h 216"/>
                    <a:gd name="T12" fmla="*/ 28 w 75"/>
                    <a:gd name="T13" fmla="*/ 1 h 216"/>
                    <a:gd name="T14" fmla="*/ 14 w 75"/>
                    <a:gd name="T15" fmla="*/ 6 h 216"/>
                    <a:gd name="T16" fmla="*/ 0 w 75"/>
                    <a:gd name="T17" fmla="*/ 14 h 216"/>
                    <a:gd name="T18" fmla="*/ 0 w 75"/>
                    <a:gd name="T19" fmla="*/ 216 h 216"/>
                    <a:gd name="T20" fmla="*/ 2 w 75"/>
                    <a:gd name="T21" fmla="*/ 216 h 216"/>
                    <a:gd name="T22" fmla="*/ 7 w 75"/>
                    <a:gd name="T23" fmla="*/ 215 h 216"/>
                    <a:gd name="T24" fmla="*/ 15 w 75"/>
                    <a:gd name="T25" fmla="*/ 214 h 216"/>
                    <a:gd name="T26" fmla="*/ 25 w 75"/>
                    <a:gd name="T27" fmla="*/ 211 h 216"/>
                    <a:gd name="T28" fmla="*/ 37 w 75"/>
                    <a:gd name="T29" fmla="*/ 208 h 216"/>
                    <a:gd name="T30" fmla="*/ 50 w 75"/>
                    <a:gd name="T31" fmla="*/ 203 h 216"/>
                    <a:gd name="T32" fmla="*/ 63 w 75"/>
                    <a:gd name="T33" fmla="*/ 195 h 216"/>
                    <a:gd name="T34" fmla="*/ 75 w 75"/>
                    <a:gd name="T35" fmla="*/ 187 h 216"/>
                    <a:gd name="T36" fmla="*/ 75 w 75"/>
                    <a:gd name="T37" fmla="*/ 6 h 21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5"/>
                    <a:gd name="T58" fmla="*/ 0 h 216"/>
                    <a:gd name="T59" fmla="*/ 75 w 75"/>
                    <a:gd name="T60" fmla="*/ 216 h 21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5" h="216">
                      <a:moveTo>
                        <a:pt x="75" y="6"/>
                      </a:moveTo>
                      <a:lnTo>
                        <a:pt x="73" y="5"/>
                      </a:lnTo>
                      <a:lnTo>
                        <a:pt x="69" y="4"/>
                      </a:lnTo>
                      <a:lnTo>
                        <a:pt x="61" y="2"/>
                      </a:lnTo>
                      <a:lnTo>
                        <a:pt x="52" y="0"/>
                      </a:lnTo>
                      <a:lnTo>
                        <a:pt x="41" y="0"/>
                      </a:lnTo>
                      <a:lnTo>
                        <a:pt x="28" y="1"/>
                      </a:lnTo>
                      <a:lnTo>
                        <a:pt x="14" y="6"/>
                      </a:lnTo>
                      <a:lnTo>
                        <a:pt x="0" y="14"/>
                      </a:lnTo>
                      <a:lnTo>
                        <a:pt x="0" y="216"/>
                      </a:lnTo>
                      <a:lnTo>
                        <a:pt x="2" y="216"/>
                      </a:lnTo>
                      <a:lnTo>
                        <a:pt x="7" y="215"/>
                      </a:lnTo>
                      <a:lnTo>
                        <a:pt x="15" y="214"/>
                      </a:lnTo>
                      <a:lnTo>
                        <a:pt x="25" y="211"/>
                      </a:lnTo>
                      <a:lnTo>
                        <a:pt x="37" y="208"/>
                      </a:lnTo>
                      <a:lnTo>
                        <a:pt x="50" y="203"/>
                      </a:lnTo>
                      <a:lnTo>
                        <a:pt x="63" y="195"/>
                      </a:lnTo>
                      <a:lnTo>
                        <a:pt x="75" y="187"/>
                      </a:lnTo>
                      <a:lnTo>
                        <a:pt x="75" y="6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88" name="Freeform 91"/>
                <p:cNvSpPr>
                  <a:spLocks/>
                </p:cNvSpPr>
                <p:nvPr/>
              </p:nvSpPr>
              <p:spPr bwMode="auto">
                <a:xfrm>
                  <a:off x="7013" y="14340"/>
                  <a:ext cx="110" cy="111"/>
                </a:xfrm>
                <a:custGeom>
                  <a:avLst/>
                  <a:gdLst>
                    <a:gd name="T0" fmla="*/ 55 w 110"/>
                    <a:gd name="T1" fmla="*/ 111 h 111"/>
                    <a:gd name="T2" fmla="*/ 66 w 110"/>
                    <a:gd name="T3" fmla="*/ 110 h 111"/>
                    <a:gd name="T4" fmla="*/ 76 w 110"/>
                    <a:gd name="T5" fmla="*/ 106 h 111"/>
                    <a:gd name="T6" fmla="*/ 85 w 110"/>
                    <a:gd name="T7" fmla="*/ 101 h 111"/>
                    <a:gd name="T8" fmla="*/ 94 w 110"/>
                    <a:gd name="T9" fmla="*/ 94 h 111"/>
                    <a:gd name="T10" fmla="*/ 100 w 110"/>
                    <a:gd name="T11" fmla="*/ 86 h 111"/>
                    <a:gd name="T12" fmla="*/ 106 w 110"/>
                    <a:gd name="T13" fmla="*/ 77 h 111"/>
                    <a:gd name="T14" fmla="*/ 109 w 110"/>
                    <a:gd name="T15" fmla="*/ 66 h 111"/>
                    <a:gd name="T16" fmla="*/ 110 w 110"/>
                    <a:gd name="T17" fmla="*/ 56 h 111"/>
                    <a:gd name="T18" fmla="*/ 109 w 110"/>
                    <a:gd name="T19" fmla="*/ 44 h 111"/>
                    <a:gd name="T20" fmla="*/ 106 w 110"/>
                    <a:gd name="T21" fmla="*/ 34 h 111"/>
                    <a:gd name="T22" fmla="*/ 100 w 110"/>
                    <a:gd name="T23" fmla="*/ 24 h 111"/>
                    <a:gd name="T24" fmla="*/ 94 w 110"/>
                    <a:gd name="T25" fmla="*/ 17 h 111"/>
                    <a:gd name="T26" fmla="*/ 85 w 110"/>
                    <a:gd name="T27" fmla="*/ 9 h 111"/>
                    <a:gd name="T28" fmla="*/ 76 w 110"/>
                    <a:gd name="T29" fmla="*/ 5 h 111"/>
                    <a:gd name="T30" fmla="*/ 66 w 110"/>
                    <a:gd name="T31" fmla="*/ 2 h 111"/>
                    <a:gd name="T32" fmla="*/ 55 w 110"/>
                    <a:gd name="T33" fmla="*/ 0 h 111"/>
                    <a:gd name="T34" fmla="*/ 44 w 110"/>
                    <a:gd name="T35" fmla="*/ 2 h 111"/>
                    <a:gd name="T36" fmla="*/ 33 w 110"/>
                    <a:gd name="T37" fmla="*/ 5 h 111"/>
                    <a:gd name="T38" fmla="*/ 25 w 110"/>
                    <a:gd name="T39" fmla="*/ 9 h 111"/>
                    <a:gd name="T40" fmla="*/ 16 w 110"/>
                    <a:gd name="T41" fmla="*/ 17 h 111"/>
                    <a:gd name="T42" fmla="*/ 10 w 110"/>
                    <a:gd name="T43" fmla="*/ 24 h 111"/>
                    <a:gd name="T44" fmla="*/ 4 w 110"/>
                    <a:gd name="T45" fmla="*/ 34 h 111"/>
                    <a:gd name="T46" fmla="*/ 1 w 110"/>
                    <a:gd name="T47" fmla="*/ 44 h 111"/>
                    <a:gd name="T48" fmla="*/ 0 w 110"/>
                    <a:gd name="T49" fmla="*/ 56 h 111"/>
                    <a:gd name="T50" fmla="*/ 1 w 110"/>
                    <a:gd name="T51" fmla="*/ 66 h 111"/>
                    <a:gd name="T52" fmla="*/ 4 w 110"/>
                    <a:gd name="T53" fmla="*/ 77 h 111"/>
                    <a:gd name="T54" fmla="*/ 10 w 110"/>
                    <a:gd name="T55" fmla="*/ 86 h 111"/>
                    <a:gd name="T56" fmla="*/ 16 w 110"/>
                    <a:gd name="T57" fmla="*/ 94 h 111"/>
                    <a:gd name="T58" fmla="*/ 25 w 110"/>
                    <a:gd name="T59" fmla="*/ 101 h 111"/>
                    <a:gd name="T60" fmla="*/ 33 w 110"/>
                    <a:gd name="T61" fmla="*/ 106 h 111"/>
                    <a:gd name="T62" fmla="*/ 44 w 110"/>
                    <a:gd name="T63" fmla="*/ 110 h 111"/>
                    <a:gd name="T64" fmla="*/ 55 w 110"/>
                    <a:gd name="T65" fmla="*/ 111 h 11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10"/>
                    <a:gd name="T100" fmla="*/ 0 h 111"/>
                    <a:gd name="T101" fmla="*/ 110 w 110"/>
                    <a:gd name="T102" fmla="*/ 111 h 111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10" h="111">
                      <a:moveTo>
                        <a:pt x="55" y="111"/>
                      </a:moveTo>
                      <a:lnTo>
                        <a:pt x="66" y="110"/>
                      </a:lnTo>
                      <a:lnTo>
                        <a:pt x="76" y="106"/>
                      </a:lnTo>
                      <a:lnTo>
                        <a:pt x="85" y="101"/>
                      </a:lnTo>
                      <a:lnTo>
                        <a:pt x="94" y="94"/>
                      </a:lnTo>
                      <a:lnTo>
                        <a:pt x="100" y="86"/>
                      </a:lnTo>
                      <a:lnTo>
                        <a:pt x="106" y="77"/>
                      </a:lnTo>
                      <a:lnTo>
                        <a:pt x="109" y="66"/>
                      </a:lnTo>
                      <a:lnTo>
                        <a:pt x="110" y="56"/>
                      </a:lnTo>
                      <a:lnTo>
                        <a:pt x="109" y="44"/>
                      </a:lnTo>
                      <a:lnTo>
                        <a:pt x="106" y="34"/>
                      </a:lnTo>
                      <a:lnTo>
                        <a:pt x="100" y="24"/>
                      </a:lnTo>
                      <a:lnTo>
                        <a:pt x="94" y="17"/>
                      </a:lnTo>
                      <a:lnTo>
                        <a:pt x="85" y="9"/>
                      </a:lnTo>
                      <a:lnTo>
                        <a:pt x="76" y="5"/>
                      </a:lnTo>
                      <a:lnTo>
                        <a:pt x="66" y="2"/>
                      </a:lnTo>
                      <a:lnTo>
                        <a:pt x="55" y="0"/>
                      </a:lnTo>
                      <a:lnTo>
                        <a:pt x="44" y="2"/>
                      </a:lnTo>
                      <a:lnTo>
                        <a:pt x="33" y="5"/>
                      </a:lnTo>
                      <a:lnTo>
                        <a:pt x="25" y="9"/>
                      </a:lnTo>
                      <a:lnTo>
                        <a:pt x="16" y="17"/>
                      </a:lnTo>
                      <a:lnTo>
                        <a:pt x="10" y="24"/>
                      </a:lnTo>
                      <a:lnTo>
                        <a:pt x="4" y="34"/>
                      </a:lnTo>
                      <a:lnTo>
                        <a:pt x="1" y="44"/>
                      </a:lnTo>
                      <a:lnTo>
                        <a:pt x="0" y="56"/>
                      </a:lnTo>
                      <a:lnTo>
                        <a:pt x="1" y="66"/>
                      </a:lnTo>
                      <a:lnTo>
                        <a:pt x="4" y="77"/>
                      </a:lnTo>
                      <a:lnTo>
                        <a:pt x="10" y="86"/>
                      </a:lnTo>
                      <a:lnTo>
                        <a:pt x="16" y="94"/>
                      </a:lnTo>
                      <a:lnTo>
                        <a:pt x="25" y="101"/>
                      </a:lnTo>
                      <a:lnTo>
                        <a:pt x="33" y="106"/>
                      </a:lnTo>
                      <a:lnTo>
                        <a:pt x="44" y="110"/>
                      </a:lnTo>
                      <a:lnTo>
                        <a:pt x="55" y="11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89" name="Freeform 92"/>
                <p:cNvSpPr>
                  <a:spLocks/>
                </p:cNvSpPr>
                <p:nvPr/>
              </p:nvSpPr>
              <p:spPr bwMode="auto">
                <a:xfrm>
                  <a:off x="6676" y="14343"/>
                  <a:ext cx="55" cy="55"/>
                </a:xfrm>
                <a:custGeom>
                  <a:avLst/>
                  <a:gdLst>
                    <a:gd name="T0" fmla="*/ 27 w 55"/>
                    <a:gd name="T1" fmla="*/ 55 h 55"/>
                    <a:gd name="T2" fmla="*/ 38 w 55"/>
                    <a:gd name="T3" fmla="*/ 53 h 55"/>
                    <a:gd name="T4" fmla="*/ 48 w 55"/>
                    <a:gd name="T5" fmla="*/ 46 h 55"/>
                    <a:gd name="T6" fmla="*/ 53 w 55"/>
                    <a:gd name="T7" fmla="*/ 37 h 55"/>
                    <a:gd name="T8" fmla="*/ 55 w 55"/>
                    <a:gd name="T9" fmla="*/ 27 h 55"/>
                    <a:gd name="T10" fmla="*/ 53 w 55"/>
                    <a:gd name="T11" fmla="*/ 16 h 55"/>
                    <a:gd name="T12" fmla="*/ 48 w 55"/>
                    <a:gd name="T13" fmla="*/ 7 h 55"/>
                    <a:gd name="T14" fmla="*/ 38 w 55"/>
                    <a:gd name="T15" fmla="*/ 2 h 55"/>
                    <a:gd name="T16" fmla="*/ 27 w 55"/>
                    <a:gd name="T17" fmla="*/ 0 h 55"/>
                    <a:gd name="T18" fmla="*/ 16 w 55"/>
                    <a:gd name="T19" fmla="*/ 2 h 55"/>
                    <a:gd name="T20" fmla="*/ 8 w 55"/>
                    <a:gd name="T21" fmla="*/ 7 h 55"/>
                    <a:gd name="T22" fmla="*/ 2 w 55"/>
                    <a:gd name="T23" fmla="*/ 16 h 55"/>
                    <a:gd name="T24" fmla="*/ 0 w 55"/>
                    <a:gd name="T25" fmla="*/ 27 h 55"/>
                    <a:gd name="T26" fmla="*/ 2 w 55"/>
                    <a:gd name="T27" fmla="*/ 37 h 55"/>
                    <a:gd name="T28" fmla="*/ 8 w 55"/>
                    <a:gd name="T29" fmla="*/ 46 h 55"/>
                    <a:gd name="T30" fmla="*/ 16 w 55"/>
                    <a:gd name="T31" fmla="*/ 53 h 55"/>
                    <a:gd name="T32" fmla="*/ 27 w 55"/>
                    <a:gd name="T33" fmla="*/ 55 h 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5"/>
                    <a:gd name="T52" fmla="*/ 0 h 55"/>
                    <a:gd name="T53" fmla="*/ 55 w 55"/>
                    <a:gd name="T54" fmla="*/ 55 h 5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5" h="55">
                      <a:moveTo>
                        <a:pt x="27" y="55"/>
                      </a:moveTo>
                      <a:lnTo>
                        <a:pt x="38" y="53"/>
                      </a:lnTo>
                      <a:lnTo>
                        <a:pt x="48" y="46"/>
                      </a:lnTo>
                      <a:lnTo>
                        <a:pt x="53" y="37"/>
                      </a:lnTo>
                      <a:lnTo>
                        <a:pt x="55" y="27"/>
                      </a:lnTo>
                      <a:lnTo>
                        <a:pt x="53" y="16"/>
                      </a:lnTo>
                      <a:lnTo>
                        <a:pt x="48" y="7"/>
                      </a:lnTo>
                      <a:lnTo>
                        <a:pt x="38" y="2"/>
                      </a:lnTo>
                      <a:lnTo>
                        <a:pt x="27" y="0"/>
                      </a:lnTo>
                      <a:lnTo>
                        <a:pt x="16" y="2"/>
                      </a:lnTo>
                      <a:lnTo>
                        <a:pt x="8" y="7"/>
                      </a:lnTo>
                      <a:lnTo>
                        <a:pt x="2" y="16"/>
                      </a:lnTo>
                      <a:lnTo>
                        <a:pt x="0" y="27"/>
                      </a:lnTo>
                      <a:lnTo>
                        <a:pt x="2" y="37"/>
                      </a:lnTo>
                      <a:lnTo>
                        <a:pt x="8" y="46"/>
                      </a:lnTo>
                      <a:lnTo>
                        <a:pt x="16" y="53"/>
                      </a:lnTo>
                      <a:lnTo>
                        <a:pt x="27" y="5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90" name="Freeform 93"/>
                <p:cNvSpPr>
                  <a:spLocks/>
                </p:cNvSpPr>
                <p:nvPr/>
              </p:nvSpPr>
              <p:spPr bwMode="auto">
                <a:xfrm>
                  <a:off x="6770" y="14345"/>
                  <a:ext cx="55" cy="55"/>
                </a:xfrm>
                <a:custGeom>
                  <a:avLst/>
                  <a:gdLst>
                    <a:gd name="T0" fmla="*/ 28 w 55"/>
                    <a:gd name="T1" fmla="*/ 55 h 55"/>
                    <a:gd name="T2" fmla="*/ 39 w 55"/>
                    <a:gd name="T3" fmla="*/ 53 h 55"/>
                    <a:gd name="T4" fmla="*/ 47 w 55"/>
                    <a:gd name="T5" fmla="*/ 47 h 55"/>
                    <a:gd name="T6" fmla="*/ 53 w 55"/>
                    <a:gd name="T7" fmla="*/ 39 h 55"/>
                    <a:gd name="T8" fmla="*/ 55 w 55"/>
                    <a:gd name="T9" fmla="*/ 28 h 55"/>
                    <a:gd name="T10" fmla="*/ 53 w 55"/>
                    <a:gd name="T11" fmla="*/ 17 h 55"/>
                    <a:gd name="T12" fmla="*/ 47 w 55"/>
                    <a:gd name="T13" fmla="*/ 8 h 55"/>
                    <a:gd name="T14" fmla="*/ 39 w 55"/>
                    <a:gd name="T15" fmla="*/ 2 h 55"/>
                    <a:gd name="T16" fmla="*/ 28 w 55"/>
                    <a:gd name="T17" fmla="*/ 0 h 55"/>
                    <a:gd name="T18" fmla="*/ 17 w 55"/>
                    <a:gd name="T19" fmla="*/ 2 h 55"/>
                    <a:gd name="T20" fmla="*/ 9 w 55"/>
                    <a:gd name="T21" fmla="*/ 8 h 55"/>
                    <a:gd name="T22" fmla="*/ 2 w 55"/>
                    <a:gd name="T23" fmla="*/ 17 h 55"/>
                    <a:gd name="T24" fmla="*/ 0 w 55"/>
                    <a:gd name="T25" fmla="*/ 28 h 55"/>
                    <a:gd name="T26" fmla="*/ 2 w 55"/>
                    <a:gd name="T27" fmla="*/ 39 h 55"/>
                    <a:gd name="T28" fmla="*/ 9 w 55"/>
                    <a:gd name="T29" fmla="*/ 47 h 55"/>
                    <a:gd name="T30" fmla="*/ 17 w 55"/>
                    <a:gd name="T31" fmla="*/ 53 h 55"/>
                    <a:gd name="T32" fmla="*/ 28 w 55"/>
                    <a:gd name="T33" fmla="*/ 55 h 5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5"/>
                    <a:gd name="T52" fmla="*/ 0 h 55"/>
                    <a:gd name="T53" fmla="*/ 55 w 55"/>
                    <a:gd name="T54" fmla="*/ 55 h 5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5" h="55">
                      <a:moveTo>
                        <a:pt x="28" y="55"/>
                      </a:moveTo>
                      <a:lnTo>
                        <a:pt x="39" y="53"/>
                      </a:lnTo>
                      <a:lnTo>
                        <a:pt x="47" y="47"/>
                      </a:lnTo>
                      <a:lnTo>
                        <a:pt x="53" y="39"/>
                      </a:lnTo>
                      <a:lnTo>
                        <a:pt x="55" y="28"/>
                      </a:lnTo>
                      <a:lnTo>
                        <a:pt x="53" y="17"/>
                      </a:lnTo>
                      <a:lnTo>
                        <a:pt x="47" y="8"/>
                      </a:lnTo>
                      <a:lnTo>
                        <a:pt x="39" y="2"/>
                      </a:lnTo>
                      <a:lnTo>
                        <a:pt x="28" y="0"/>
                      </a:lnTo>
                      <a:lnTo>
                        <a:pt x="17" y="2"/>
                      </a:lnTo>
                      <a:lnTo>
                        <a:pt x="9" y="8"/>
                      </a:lnTo>
                      <a:lnTo>
                        <a:pt x="2" y="17"/>
                      </a:lnTo>
                      <a:lnTo>
                        <a:pt x="0" y="28"/>
                      </a:lnTo>
                      <a:lnTo>
                        <a:pt x="2" y="39"/>
                      </a:lnTo>
                      <a:lnTo>
                        <a:pt x="9" y="47"/>
                      </a:lnTo>
                      <a:lnTo>
                        <a:pt x="17" y="53"/>
                      </a:lnTo>
                      <a:lnTo>
                        <a:pt x="28" y="5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91" name="Freeform 94"/>
                <p:cNvSpPr>
                  <a:spLocks/>
                </p:cNvSpPr>
                <p:nvPr/>
              </p:nvSpPr>
              <p:spPr bwMode="auto">
                <a:xfrm>
                  <a:off x="6401" y="13591"/>
                  <a:ext cx="156" cy="752"/>
                </a:xfrm>
                <a:custGeom>
                  <a:avLst/>
                  <a:gdLst>
                    <a:gd name="T0" fmla="*/ 48 w 156"/>
                    <a:gd name="T1" fmla="*/ 15 h 752"/>
                    <a:gd name="T2" fmla="*/ 44 w 156"/>
                    <a:gd name="T3" fmla="*/ 30 h 752"/>
                    <a:gd name="T4" fmla="*/ 33 w 156"/>
                    <a:gd name="T5" fmla="*/ 73 h 752"/>
                    <a:gd name="T6" fmla="*/ 19 w 156"/>
                    <a:gd name="T7" fmla="*/ 140 h 752"/>
                    <a:gd name="T8" fmla="*/ 7 w 156"/>
                    <a:gd name="T9" fmla="*/ 229 h 752"/>
                    <a:gd name="T10" fmla="*/ 0 w 156"/>
                    <a:gd name="T11" fmla="*/ 337 h 752"/>
                    <a:gd name="T12" fmla="*/ 1 w 156"/>
                    <a:gd name="T13" fmla="*/ 462 h 752"/>
                    <a:gd name="T14" fmla="*/ 14 w 156"/>
                    <a:gd name="T15" fmla="*/ 602 h 752"/>
                    <a:gd name="T16" fmla="*/ 43 w 156"/>
                    <a:gd name="T17" fmla="*/ 752 h 752"/>
                    <a:gd name="T18" fmla="*/ 150 w 156"/>
                    <a:gd name="T19" fmla="*/ 746 h 752"/>
                    <a:gd name="T20" fmla="*/ 146 w 156"/>
                    <a:gd name="T21" fmla="*/ 724 h 752"/>
                    <a:gd name="T22" fmla="*/ 135 w 156"/>
                    <a:gd name="T23" fmla="*/ 663 h 752"/>
                    <a:gd name="T24" fmla="*/ 123 w 156"/>
                    <a:gd name="T25" fmla="*/ 574 h 752"/>
                    <a:gd name="T26" fmla="*/ 111 w 156"/>
                    <a:gd name="T27" fmla="*/ 463 h 752"/>
                    <a:gd name="T28" fmla="*/ 104 w 156"/>
                    <a:gd name="T29" fmla="*/ 342 h 752"/>
                    <a:gd name="T30" fmla="*/ 107 w 156"/>
                    <a:gd name="T31" fmla="*/ 220 h 752"/>
                    <a:gd name="T32" fmla="*/ 124 w 156"/>
                    <a:gd name="T33" fmla="*/ 106 h 752"/>
                    <a:gd name="T34" fmla="*/ 156 w 156"/>
                    <a:gd name="T35" fmla="*/ 9 h 752"/>
                    <a:gd name="T36" fmla="*/ 156 w 156"/>
                    <a:gd name="T37" fmla="*/ 8 h 752"/>
                    <a:gd name="T38" fmla="*/ 156 w 156"/>
                    <a:gd name="T39" fmla="*/ 6 h 752"/>
                    <a:gd name="T40" fmla="*/ 154 w 156"/>
                    <a:gd name="T41" fmla="*/ 4 h 752"/>
                    <a:gd name="T42" fmla="*/ 147 w 156"/>
                    <a:gd name="T43" fmla="*/ 0 h 752"/>
                    <a:gd name="T44" fmla="*/ 134 w 156"/>
                    <a:gd name="T45" fmla="*/ 0 h 752"/>
                    <a:gd name="T46" fmla="*/ 115 w 156"/>
                    <a:gd name="T47" fmla="*/ 1 h 752"/>
                    <a:gd name="T48" fmla="*/ 87 w 156"/>
                    <a:gd name="T49" fmla="*/ 7 h 752"/>
                    <a:gd name="T50" fmla="*/ 48 w 156"/>
                    <a:gd name="T51" fmla="*/ 15 h 752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56"/>
                    <a:gd name="T79" fmla="*/ 0 h 752"/>
                    <a:gd name="T80" fmla="*/ 156 w 156"/>
                    <a:gd name="T81" fmla="*/ 752 h 752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56" h="752">
                      <a:moveTo>
                        <a:pt x="48" y="15"/>
                      </a:moveTo>
                      <a:lnTo>
                        <a:pt x="44" y="30"/>
                      </a:lnTo>
                      <a:lnTo>
                        <a:pt x="33" y="73"/>
                      </a:lnTo>
                      <a:lnTo>
                        <a:pt x="19" y="140"/>
                      </a:lnTo>
                      <a:lnTo>
                        <a:pt x="7" y="229"/>
                      </a:lnTo>
                      <a:lnTo>
                        <a:pt x="0" y="337"/>
                      </a:lnTo>
                      <a:lnTo>
                        <a:pt x="1" y="462"/>
                      </a:lnTo>
                      <a:lnTo>
                        <a:pt x="14" y="602"/>
                      </a:lnTo>
                      <a:lnTo>
                        <a:pt x="43" y="752"/>
                      </a:lnTo>
                      <a:lnTo>
                        <a:pt x="150" y="746"/>
                      </a:lnTo>
                      <a:lnTo>
                        <a:pt x="146" y="724"/>
                      </a:lnTo>
                      <a:lnTo>
                        <a:pt x="135" y="663"/>
                      </a:lnTo>
                      <a:lnTo>
                        <a:pt x="123" y="574"/>
                      </a:lnTo>
                      <a:lnTo>
                        <a:pt x="111" y="463"/>
                      </a:lnTo>
                      <a:lnTo>
                        <a:pt x="104" y="342"/>
                      </a:lnTo>
                      <a:lnTo>
                        <a:pt x="107" y="220"/>
                      </a:lnTo>
                      <a:lnTo>
                        <a:pt x="124" y="106"/>
                      </a:lnTo>
                      <a:lnTo>
                        <a:pt x="156" y="9"/>
                      </a:lnTo>
                      <a:lnTo>
                        <a:pt x="156" y="8"/>
                      </a:lnTo>
                      <a:lnTo>
                        <a:pt x="156" y="6"/>
                      </a:lnTo>
                      <a:lnTo>
                        <a:pt x="154" y="4"/>
                      </a:lnTo>
                      <a:lnTo>
                        <a:pt x="147" y="0"/>
                      </a:lnTo>
                      <a:lnTo>
                        <a:pt x="134" y="0"/>
                      </a:lnTo>
                      <a:lnTo>
                        <a:pt x="115" y="1"/>
                      </a:lnTo>
                      <a:lnTo>
                        <a:pt x="87" y="7"/>
                      </a:lnTo>
                      <a:lnTo>
                        <a:pt x="48" y="1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92" name="Freeform 95"/>
                <p:cNvSpPr>
                  <a:spLocks/>
                </p:cNvSpPr>
                <p:nvPr/>
              </p:nvSpPr>
              <p:spPr bwMode="auto">
                <a:xfrm>
                  <a:off x="7205" y="13498"/>
                  <a:ext cx="212" cy="839"/>
                </a:xfrm>
                <a:custGeom>
                  <a:avLst/>
                  <a:gdLst>
                    <a:gd name="T0" fmla="*/ 212 w 212"/>
                    <a:gd name="T1" fmla="*/ 6 h 839"/>
                    <a:gd name="T2" fmla="*/ 206 w 212"/>
                    <a:gd name="T3" fmla="*/ 11 h 839"/>
                    <a:gd name="T4" fmla="*/ 192 w 212"/>
                    <a:gd name="T5" fmla="*/ 33 h 839"/>
                    <a:gd name="T6" fmla="*/ 174 w 212"/>
                    <a:gd name="T7" fmla="*/ 77 h 839"/>
                    <a:gd name="T8" fmla="*/ 156 w 212"/>
                    <a:gd name="T9" fmla="*/ 148 h 839"/>
                    <a:gd name="T10" fmla="*/ 141 w 212"/>
                    <a:gd name="T11" fmla="*/ 254 h 839"/>
                    <a:gd name="T12" fmla="*/ 133 w 212"/>
                    <a:gd name="T13" fmla="*/ 401 h 839"/>
                    <a:gd name="T14" fmla="*/ 137 w 212"/>
                    <a:gd name="T15" fmla="*/ 593 h 839"/>
                    <a:gd name="T16" fmla="*/ 158 w 212"/>
                    <a:gd name="T17" fmla="*/ 839 h 839"/>
                    <a:gd name="T18" fmla="*/ 38 w 212"/>
                    <a:gd name="T19" fmla="*/ 839 h 839"/>
                    <a:gd name="T20" fmla="*/ 34 w 212"/>
                    <a:gd name="T21" fmla="*/ 814 h 839"/>
                    <a:gd name="T22" fmla="*/ 24 w 212"/>
                    <a:gd name="T23" fmla="*/ 746 h 839"/>
                    <a:gd name="T24" fmla="*/ 12 w 212"/>
                    <a:gd name="T25" fmla="*/ 645 h 839"/>
                    <a:gd name="T26" fmla="*/ 3 w 212"/>
                    <a:gd name="T27" fmla="*/ 521 h 839"/>
                    <a:gd name="T28" fmla="*/ 0 w 212"/>
                    <a:gd name="T29" fmla="*/ 384 h 839"/>
                    <a:gd name="T30" fmla="*/ 6 w 212"/>
                    <a:gd name="T31" fmla="*/ 244 h 839"/>
                    <a:gd name="T32" fmla="*/ 29 w 212"/>
                    <a:gd name="T33" fmla="*/ 114 h 839"/>
                    <a:gd name="T34" fmla="*/ 68 w 212"/>
                    <a:gd name="T35" fmla="*/ 0 h 839"/>
                    <a:gd name="T36" fmla="*/ 212 w 212"/>
                    <a:gd name="T37" fmla="*/ 6 h 83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212"/>
                    <a:gd name="T58" fmla="*/ 0 h 839"/>
                    <a:gd name="T59" fmla="*/ 212 w 212"/>
                    <a:gd name="T60" fmla="*/ 839 h 83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212" h="839">
                      <a:moveTo>
                        <a:pt x="212" y="6"/>
                      </a:moveTo>
                      <a:lnTo>
                        <a:pt x="206" y="11"/>
                      </a:lnTo>
                      <a:lnTo>
                        <a:pt x="192" y="33"/>
                      </a:lnTo>
                      <a:lnTo>
                        <a:pt x="174" y="77"/>
                      </a:lnTo>
                      <a:lnTo>
                        <a:pt x="156" y="148"/>
                      </a:lnTo>
                      <a:lnTo>
                        <a:pt x="141" y="254"/>
                      </a:lnTo>
                      <a:lnTo>
                        <a:pt x="133" y="401"/>
                      </a:lnTo>
                      <a:lnTo>
                        <a:pt x="137" y="593"/>
                      </a:lnTo>
                      <a:lnTo>
                        <a:pt x="158" y="839"/>
                      </a:lnTo>
                      <a:lnTo>
                        <a:pt x="38" y="839"/>
                      </a:lnTo>
                      <a:lnTo>
                        <a:pt x="34" y="814"/>
                      </a:lnTo>
                      <a:lnTo>
                        <a:pt x="24" y="746"/>
                      </a:lnTo>
                      <a:lnTo>
                        <a:pt x="12" y="645"/>
                      </a:lnTo>
                      <a:lnTo>
                        <a:pt x="3" y="521"/>
                      </a:lnTo>
                      <a:lnTo>
                        <a:pt x="0" y="384"/>
                      </a:lnTo>
                      <a:lnTo>
                        <a:pt x="6" y="244"/>
                      </a:lnTo>
                      <a:lnTo>
                        <a:pt x="29" y="114"/>
                      </a:lnTo>
                      <a:lnTo>
                        <a:pt x="68" y="0"/>
                      </a:lnTo>
                      <a:lnTo>
                        <a:pt x="212" y="6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93" name="Freeform 96"/>
                <p:cNvSpPr>
                  <a:spLocks/>
                </p:cNvSpPr>
                <p:nvPr/>
              </p:nvSpPr>
              <p:spPr bwMode="auto">
                <a:xfrm>
                  <a:off x="6406" y="13636"/>
                  <a:ext cx="137" cy="656"/>
                </a:xfrm>
                <a:custGeom>
                  <a:avLst/>
                  <a:gdLst>
                    <a:gd name="T0" fmla="*/ 43 w 137"/>
                    <a:gd name="T1" fmla="*/ 12 h 656"/>
                    <a:gd name="T2" fmla="*/ 39 w 137"/>
                    <a:gd name="T3" fmla="*/ 25 h 656"/>
                    <a:gd name="T4" fmla="*/ 30 w 137"/>
                    <a:gd name="T5" fmla="*/ 62 h 656"/>
                    <a:gd name="T6" fmla="*/ 19 w 137"/>
                    <a:gd name="T7" fmla="*/ 122 h 656"/>
                    <a:gd name="T8" fmla="*/ 7 w 137"/>
                    <a:gd name="T9" fmla="*/ 199 h 656"/>
                    <a:gd name="T10" fmla="*/ 0 w 137"/>
                    <a:gd name="T11" fmla="*/ 294 h 656"/>
                    <a:gd name="T12" fmla="*/ 1 w 137"/>
                    <a:gd name="T13" fmla="*/ 403 h 656"/>
                    <a:gd name="T14" fmla="*/ 12 w 137"/>
                    <a:gd name="T15" fmla="*/ 524 h 656"/>
                    <a:gd name="T16" fmla="*/ 38 w 137"/>
                    <a:gd name="T17" fmla="*/ 656 h 656"/>
                    <a:gd name="T18" fmla="*/ 132 w 137"/>
                    <a:gd name="T19" fmla="*/ 650 h 656"/>
                    <a:gd name="T20" fmla="*/ 127 w 137"/>
                    <a:gd name="T21" fmla="*/ 631 h 656"/>
                    <a:gd name="T22" fmla="*/ 119 w 137"/>
                    <a:gd name="T23" fmla="*/ 578 h 656"/>
                    <a:gd name="T24" fmla="*/ 107 w 137"/>
                    <a:gd name="T25" fmla="*/ 499 h 656"/>
                    <a:gd name="T26" fmla="*/ 97 w 137"/>
                    <a:gd name="T27" fmla="*/ 403 h 656"/>
                    <a:gd name="T28" fmla="*/ 92 w 137"/>
                    <a:gd name="T29" fmla="*/ 297 h 656"/>
                    <a:gd name="T30" fmla="*/ 94 w 137"/>
                    <a:gd name="T31" fmla="*/ 192 h 656"/>
                    <a:gd name="T32" fmla="*/ 108 w 137"/>
                    <a:gd name="T33" fmla="*/ 91 h 656"/>
                    <a:gd name="T34" fmla="*/ 137 w 137"/>
                    <a:gd name="T35" fmla="*/ 7 h 656"/>
                    <a:gd name="T36" fmla="*/ 137 w 137"/>
                    <a:gd name="T37" fmla="*/ 6 h 656"/>
                    <a:gd name="T38" fmla="*/ 137 w 137"/>
                    <a:gd name="T39" fmla="*/ 4 h 656"/>
                    <a:gd name="T40" fmla="*/ 135 w 137"/>
                    <a:gd name="T41" fmla="*/ 2 h 656"/>
                    <a:gd name="T42" fmla="*/ 129 w 137"/>
                    <a:gd name="T43" fmla="*/ 0 h 656"/>
                    <a:gd name="T44" fmla="*/ 119 w 137"/>
                    <a:gd name="T45" fmla="*/ 0 h 656"/>
                    <a:gd name="T46" fmla="*/ 101 w 137"/>
                    <a:gd name="T47" fmla="*/ 1 h 656"/>
                    <a:gd name="T48" fmla="*/ 77 w 137"/>
                    <a:gd name="T49" fmla="*/ 5 h 656"/>
                    <a:gd name="T50" fmla="*/ 43 w 137"/>
                    <a:gd name="T51" fmla="*/ 12 h 65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37"/>
                    <a:gd name="T79" fmla="*/ 0 h 656"/>
                    <a:gd name="T80" fmla="*/ 137 w 137"/>
                    <a:gd name="T81" fmla="*/ 656 h 65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37" h="656">
                      <a:moveTo>
                        <a:pt x="43" y="12"/>
                      </a:moveTo>
                      <a:lnTo>
                        <a:pt x="39" y="25"/>
                      </a:lnTo>
                      <a:lnTo>
                        <a:pt x="30" y="62"/>
                      </a:lnTo>
                      <a:lnTo>
                        <a:pt x="19" y="122"/>
                      </a:lnTo>
                      <a:lnTo>
                        <a:pt x="7" y="199"/>
                      </a:lnTo>
                      <a:lnTo>
                        <a:pt x="0" y="294"/>
                      </a:lnTo>
                      <a:lnTo>
                        <a:pt x="1" y="403"/>
                      </a:lnTo>
                      <a:lnTo>
                        <a:pt x="12" y="524"/>
                      </a:lnTo>
                      <a:lnTo>
                        <a:pt x="38" y="656"/>
                      </a:lnTo>
                      <a:lnTo>
                        <a:pt x="132" y="650"/>
                      </a:lnTo>
                      <a:lnTo>
                        <a:pt x="127" y="631"/>
                      </a:lnTo>
                      <a:lnTo>
                        <a:pt x="119" y="578"/>
                      </a:lnTo>
                      <a:lnTo>
                        <a:pt x="107" y="499"/>
                      </a:lnTo>
                      <a:lnTo>
                        <a:pt x="97" y="403"/>
                      </a:lnTo>
                      <a:lnTo>
                        <a:pt x="92" y="297"/>
                      </a:lnTo>
                      <a:lnTo>
                        <a:pt x="94" y="192"/>
                      </a:lnTo>
                      <a:lnTo>
                        <a:pt x="108" y="91"/>
                      </a:lnTo>
                      <a:lnTo>
                        <a:pt x="137" y="7"/>
                      </a:lnTo>
                      <a:lnTo>
                        <a:pt x="137" y="6"/>
                      </a:lnTo>
                      <a:lnTo>
                        <a:pt x="137" y="4"/>
                      </a:lnTo>
                      <a:lnTo>
                        <a:pt x="135" y="2"/>
                      </a:lnTo>
                      <a:lnTo>
                        <a:pt x="129" y="0"/>
                      </a:lnTo>
                      <a:lnTo>
                        <a:pt x="119" y="0"/>
                      </a:lnTo>
                      <a:lnTo>
                        <a:pt x="101" y="1"/>
                      </a:lnTo>
                      <a:lnTo>
                        <a:pt x="77" y="5"/>
                      </a:lnTo>
                      <a:lnTo>
                        <a:pt x="43" y="1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94" name="Freeform 97"/>
                <p:cNvSpPr>
                  <a:spLocks/>
                </p:cNvSpPr>
                <p:nvPr/>
              </p:nvSpPr>
              <p:spPr bwMode="auto">
                <a:xfrm>
                  <a:off x="6412" y="13680"/>
                  <a:ext cx="116" cy="560"/>
                </a:xfrm>
                <a:custGeom>
                  <a:avLst/>
                  <a:gdLst>
                    <a:gd name="T0" fmla="*/ 36 w 116"/>
                    <a:gd name="T1" fmla="*/ 11 h 560"/>
                    <a:gd name="T2" fmla="*/ 33 w 116"/>
                    <a:gd name="T3" fmla="*/ 21 h 560"/>
                    <a:gd name="T4" fmla="*/ 24 w 116"/>
                    <a:gd name="T5" fmla="*/ 53 h 560"/>
                    <a:gd name="T6" fmla="*/ 15 w 116"/>
                    <a:gd name="T7" fmla="*/ 103 h 560"/>
                    <a:gd name="T8" fmla="*/ 5 w 116"/>
                    <a:gd name="T9" fmla="*/ 169 h 560"/>
                    <a:gd name="T10" fmla="*/ 0 w 116"/>
                    <a:gd name="T11" fmla="*/ 250 h 560"/>
                    <a:gd name="T12" fmla="*/ 1 w 116"/>
                    <a:gd name="T13" fmla="*/ 344 h 560"/>
                    <a:gd name="T14" fmla="*/ 10 w 116"/>
                    <a:gd name="T15" fmla="*/ 448 h 560"/>
                    <a:gd name="T16" fmla="*/ 32 w 116"/>
                    <a:gd name="T17" fmla="*/ 560 h 560"/>
                    <a:gd name="T18" fmla="*/ 112 w 116"/>
                    <a:gd name="T19" fmla="*/ 555 h 560"/>
                    <a:gd name="T20" fmla="*/ 108 w 116"/>
                    <a:gd name="T21" fmla="*/ 538 h 560"/>
                    <a:gd name="T22" fmla="*/ 101 w 116"/>
                    <a:gd name="T23" fmla="*/ 493 h 560"/>
                    <a:gd name="T24" fmla="*/ 91 w 116"/>
                    <a:gd name="T25" fmla="*/ 426 h 560"/>
                    <a:gd name="T26" fmla="*/ 82 w 116"/>
                    <a:gd name="T27" fmla="*/ 344 h 560"/>
                    <a:gd name="T28" fmla="*/ 77 w 116"/>
                    <a:gd name="T29" fmla="*/ 255 h 560"/>
                    <a:gd name="T30" fmla="*/ 79 w 116"/>
                    <a:gd name="T31" fmla="*/ 164 h 560"/>
                    <a:gd name="T32" fmla="*/ 91 w 116"/>
                    <a:gd name="T33" fmla="*/ 79 h 560"/>
                    <a:gd name="T34" fmla="*/ 116 w 116"/>
                    <a:gd name="T35" fmla="*/ 6 h 560"/>
                    <a:gd name="T36" fmla="*/ 116 w 116"/>
                    <a:gd name="T37" fmla="*/ 5 h 560"/>
                    <a:gd name="T38" fmla="*/ 116 w 116"/>
                    <a:gd name="T39" fmla="*/ 4 h 560"/>
                    <a:gd name="T40" fmla="*/ 114 w 116"/>
                    <a:gd name="T41" fmla="*/ 2 h 560"/>
                    <a:gd name="T42" fmla="*/ 109 w 116"/>
                    <a:gd name="T43" fmla="*/ 0 h 560"/>
                    <a:gd name="T44" fmla="*/ 100 w 116"/>
                    <a:gd name="T45" fmla="*/ 0 h 560"/>
                    <a:gd name="T46" fmla="*/ 86 w 116"/>
                    <a:gd name="T47" fmla="*/ 1 h 560"/>
                    <a:gd name="T48" fmla="*/ 65 w 116"/>
                    <a:gd name="T49" fmla="*/ 4 h 560"/>
                    <a:gd name="T50" fmla="*/ 36 w 116"/>
                    <a:gd name="T51" fmla="*/ 11 h 56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16"/>
                    <a:gd name="T79" fmla="*/ 0 h 560"/>
                    <a:gd name="T80" fmla="*/ 116 w 116"/>
                    <a:gd name="T81" fmla="*/ 560 h 56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16" h="560">
                      <a:moveTo>
                        <a:pt x="36" y="11"/>
                      </a:moveTo>
                      <a:lnTo>
                        <a:pt x="33" y="21"/>
                      </a:lnTo>
                      <a:lnTo>
                        <a:pt x="24" y="53"/>
                      </a:lnTo>
                      <a:lnTo>
                        <a:pt x="15" y="103"/>
                      </a:lnTo>
                      <a:lnTo>
                        <a:pt x="5" y="169"/>
                      </a:lnTo>
                      <a:lnTo>
                        <a:pt x="0" y="250"/>
                      </a:lnTo>
                      <a:lnTo>
                        <a:pt x="1" y="344"/>
                      </a:lnTo>
                      <a:lnTo>
                        <a:pt x="10" y="448"/>
                      </a:lnTo>
                      <a:lnTo>
                        <a:pt x="32" y="560"/>
                      </a:lnTo>
                      <a:lnTo>
                        <a:pt x="112" y="555"/>
                      </a:lnTo>
                      <a:lnTo>
                        <a:pt x="108" y="538"/>
                      </a:lnTo>
                      <a:lnTo>
                        <a:pt x="101" y="493"/>
                      </a:lnTo>
                      <a:lnTo>
                        <a:pt x="91" y="426"/>
                      </a:lnTo>
                      <a:lnTo>
                        <a:pt x="82" y="344"/>
                      </a:lnTo>
                      <a:lnTo>
                        <a:pt x="77" y="255"/>
                      </a:lnTo>
                      <a:lnTo>
                        <a:pt x="79" y="164"/>
                      </a:lnTo>
                      <a:lnTo>
                        <a:pt x="91" y="79"/>
                      </a:lnTo>
                      <a:lnTo>
                        <a:pt x="116" y="6"/>
                      </a:lnTo>
                      <a:lnTo>
                        <a:pt x="116" y="5"/>
                      </a:lnTo>
                      <a:lnTo>
                        <a:pt x="116" y="4"/>
                      </a:lnTo>
                      <a:lnTo>
                        <a:pt x="114" y="2"/>
                      </a:lnTo>
                      <a:lnTo>
                        <a:pt x="109" y="0"/>
                      </a:lnTo>
                      <a:lnTo>
                        <a:pt x="100" y="0"/>
                      </a:lnTo>
                      <a:lnTo>
                        <a:pt x="86" y="1"/>
                      </a:lnTo>
                      <a:lnTo>
                        <a:pt x="65" y="4"/>
                      </a:lnTo>
                      <a:lnTo>
                        <a:pt x="36" y="1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95" name="Freeform 98"/>
                <p:cNvSpPr>
                  <a:spLocks/>
                </p:cNvSpPr>
                <p:nvPr/>
              </p:nvSpPr>
              <p:spPr bwMode="auto">
                <a:xfrm>
                  <a:off x="6417" y="13724"/>
                  <a:ext cx="97" cy="463"/>
                </a:xfrm>
                <a:custGeom>
                  <a:avLst/>
                  <a:gdLst>
                    <a:gd name="T0" fmla="*/ 30 w 97"/>
                    <a:gd name="T1" fmla="*/ 9 h 463"/>
                    <a:gd name="T2" fmla="*/ 27 w 97"/>
                    <a:gd name="T3" fmla="*/ 17 h 463"/>
                    <a:gd name="T4" fmla="*/ 20 w 97"/>
                    <a:gd name="T5" fmla="*/ 44 h 463"/>
                    <a:gd name="T6" fmla="*/ 12 w 97"/>
                    <a:gd name="T7" fmla="*/ 85 h 463"/>
                    <a:gd name="T8" fmla="*/ 4 w 97"/>
                    <a:gd name="T9" fmla="*/ 140 h 463"/>
                    <a:gd name="T10" fmla="*/ 0 w 97"/>
                    <a:gd name="T11" fmla="*/ 207 h 463"/>
                    <a:gd name="T12" fmla="*/ 0 w 97"/>
                    <a:gd name="T13" fmla="*/ 285 h 463"/>
                    <a:gd name="T14" fmla="*/ 9 w 97"/>
                    <a:gd name="T15" fmla="*/ 370 h 463"/>
                    <a:gd name="T16" fmla="*/ 26 w 97"/>
                    <a:gd name="T17" fmla="*/ 463 h 463"/>
                    <a:gd name="T18" fmla="*/ 93 w 97"/>
                    <a:gd name="T19" fmla="*/ 460 h 463"/>
                    <a:gd name="T20" fmla="*/ 89 w 97"/>
                    <a:gd name="T21" fmla="*/ 446 h 463"/>
                    <a:gd name="T22" fmla="*/ 83 w 97"/>
                    <a:gd name="T23" fmla="*/ 408 h 463"/>
                    <a:gd name="T24" fmla="*/ 75 w 97"/>
                    <a:gd name="T25" fmla="*/ 353 h 463"/>
                    <a:gd name="T26" fmla="*/ 68 w 97"/>
                    <a:gd name="T27" fmla="*/ 285 h 463"/>
                    <a:gd name="T28" fmla="*/ 65 w 97"/>
                    <a:gd name="T29" fmla="*/ 211 h 463"/>
                    <a:gd name="T30" fmla="*/ 67 w 97"/>
                    <a:gd name="T31" fmla="*/ 136 h 463"/>
                    <a:gd name="T32" fmla="*/ 76 w 97"/>
                    <a:gd name="T33" fmla="*/ 65 h 463"/>
                    <a:gd name="T34" fmla="*/ 97 w 97"/>
                    <a:gd name="T35" fmla="*/ 5 h 463"/>
                    <a:gd name="T36" fmla="*/ 97 w 97"/>
                    <a:gd name="T37" fmla="*/ 4 h 463"/>
                    <a:gd name="T38" fmla="*/ 97 w 97"/>
                    <a:gd name="T39" fmla="*/ 3 h 463"/>
                    <a:gd name="T40" fmla="*/ 95 w 97"/>
                    <a:gd name="T41" fmla="*/ 1 h 463"/>
                    <a:gd name="T42" fmla="*/ 91 w 97"/>
                    <a:gd name="T43" fmla="*/ 0 h 463"/>
                    <a:gd name="T44" fmla="*/ 84 w 97"/>
                    <a:gd name="T45" fmla="*/ 0 h 463"/>
                    <a:gd name="T46" fmla="*/ 71 w 97"/>
                    <a:gd name="T47" fmla="*/ 0 h 463"/>
                    <a:gd name="T48" fmla="*/ 54 w 97"/>
                    <a:gd name="T49" fmla="*/ 3 h 463"/>
                    <a:gd name="T50" fmla="*/ 30 w 97"/>
                    <a:gd name="T51" fmla="*/ 9 h 46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97"/>
                    <a:gd name="T79" fmla="*/ 0 h 463"/>
                    <a:gd name="T80" fmla="*/ 97 w 97"/>
                    <a:gd name="T81" fmla="*/ 463 h 463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97" h="463">
                      <a:moveTo>
                        <a:pt x="30" y="9"/>
                      </a:moveTo>
                      <a:lnTo>
                        <a:pt x="27" y="17"/>
                      </a:lnTo>
                      <a:lnTo>
                        <a:pt x="20" y="44"/>
                      </a:lnTo>
                      <a:lnTo>
                        <a:pt x="12" y="85"/>
                      </a:lnTo>
                      <a:lnTo>
                        <a:pt x="4" y="140"/>
                      </a:lnTo>
                      <a:lnTo>
                        <a:pt x="0" y="207"/>
                      </a:lnTo>
                      <a:lnTo>
                        <a:pt x="0" y="285"/>
                      </a:lnTo>
                      <a:lnTo>
                        <a:pt x="9" y="370"/>
                      </a:lnTo>
                      <a:lnTo>
                        <a:pt x="26" y="463"/>
                      </a:lnTo>
                      <a:lnTo>
                        <a:pt x="93" y="460"/>
                      </a:lnTo>
                      <a:lnTo>
                        <a:pt x="89" y="446"/>
                      </a:lnTo>
                      <a:lnTo>
                        <a:pt x="83" y="408"/>
                      </a:lnTo>
                      <a:lnTo>
                        <a:pt x="75" y="353"/>
                      </a:lnTo>
                      <a:lnTo>
                        <a:pt x="68" y="285"/>
                      </a:lnTo>
                      <a:lnTo>
                        <a:pt x="65" y="211"/>
                      </a:lnTo>
                      <a:lnTo>
                        <a:pt x="67" y="136"/>
                      </a:lnTo>
                      <a:lnTo>
                        <a:pt x="76" y="65"/>
                      </a:lnTo>
                      <a:lnTo>
                        <a:pt x="97" y="5"/>
                      </a:lnTo>
                      <a:lnTo>
                        <a:pt x="97" y="4"/>
                      </a:lnTo>
                      <a:lnTo>
                        <a:pt x="97" y="3"/>
                      </a:lnTo>
                      <a:lnTo>
                        <a:pt x="95" y="1"/>
                      </a:lnTo>
                      <a:lnTo>
                        <a:pt x="91" y="0"/>
                      </a:lnTo>
                      <a:lnTo>
                        <a:pt x="84" y="0"/>
                      </a:lnTo>
                      <a:lnTo>
                        <a:pt x="71" y="0"/>
                      </a:lnTo>
                      <a:lnTo>
                        <a:pt x="54" y="3"/>
                      </a:lnTo>
                      <a:lnTo>
                        <a:pt x="30" y="9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96" name="Freeform 99"/>
                <p:cNvSpPr>
                  <a:spLocks/>
                </p:cNvSpPr>
                <p:nvPr/>
              </p:nvSpPr>
              <p:spPr bwMode="auto">
                <a:xfrm>
                  <a:off x="6422" y="13768"/>
                  <a:ext cx="77" cy="367"/>
                </a:xfrm>
                <a:custGeom>
                  <a:avLst/>
                  <a:gdLst>
                    <a:gd name="T0" fmla="*/ 24 w 77"/>
                    <a:gd name="T1" fmla="*/ 8 h 367"/>
                    <a:gd name="T2" fmla="*/ 22 w 77"/>
                    <a:gd name="T3" fmla="*/ 15 h 367"/>
                    <a:gd name="T4" fmla="*/ 17 w 77"/>
                    <a:gd name="T5" fmla="*/ 36 h 367"/>
                    <a:gd name="T6" fmla="*/ 10 w 77"/>
                    <a:gd name="T7" fmla="*/ 68 h 367"/>
                    <a:gd name="T8" fmla="*/ 4 w 77"/>
                    <a:gd name="T9" fmla="*/ 112 h 367"/>
                    <a:gd name="T10" fmla="*/ 0 w 77"/>
                    <a:gd name="T11" fmla="*/ 164 h 367"/>
                    <a:gd name="T12" fmla="*/ 0 w 77"/>
                    <a:gd name="T13" fmla="*/ 226 h 367"/>
                    <a:gd name="T14" fmla="*/ 7 w 77"/>
                    <a:gd name="T15" fmla="*/ 294 h 367"/>
                    <a:gd name="T16" fmla="*/ 21 w 77"/>
                    <a:gd name="T17" fmla="*/ 367 h 367"/>
                    <a:gd name="T18" fmla="*/ 74 w 77"/>
                    <a:gd name="T19" fmla="*/ 364 h 367"/>
                    <a:gd name="T20" fmla="*/ 71 w 77"/>
                    <a:gd name="T21" fmla="*/ 353 h 367"/>
                    <a:gd name="T22" fmla="*/ 66 w 77"/>
                    <a:gd name="T23" fmla="*/ 323 h 367"/>
                    <a:gd name="T24" fmla="*/ 60 w 77"/>
                    <a:gd name="T25" fmla="*/ 280 h 367"/>
                    <a:gd name="T26" fmla="*/ 54 w 77"/>
                    <a:gd name="T27" fmla="*/ 226 h 367"/>
                    <a:gd name="T28" fmla="*/ 51 w 77"/>
                    <a:gd name="T29" fmla="*/ 168 h 367"/>
                    <a:gd name="T30" fmla="*/ 53 w 77"/>
                    <a:gd name="T31" fmla="*/ 107 h 367"/>
                    <a:gd name="T32" fmla="*/ 61 w 77"/>
                    <a:gd name="T33" fmla="*/ 52 h 367"/>
                    <a:gd name="T34" fmla="*/ 77 w 77"/>
                    <a:gd name="T35" fmla="*/ 5 h 367"/>
                    <a:gd name="T36" fmla="*/ 77 w 77"/>
                    <a:gd name="T37" fmla="*/ 5 h 367"/>
                    <a:gd name="T38" fmla="*/ 77 w 77"/>
                    <a:gd name="T39" fmla="*/ 2 h 367"/>
                    <a:gd name="T40" fmla="*/ 76 w 77"/>
                    <a:gd name="T41" fmla="*/ 1 h 367"/>
                    <a:gd name="T42" fmla="*/ 72 w 77"/>
                    <a:gd name="T43" fmla="*/ 0 h 367"/>
                    <a:gd name="T44" fmla="*/ 66 w 77"/>
                    <a:gd name="T45" fmla="*/ 0 h 367"/>
                    <a:gd name="T46" fmla="*/ 56 w 77"/>
                    <a:gd name="T47" fmla="*/ 1 h 367"/>
                    <a:gd name="T48" fmla="*/ 43 w 77"/>
                    <a:gd name="T49" fmla="*/ 4 h 367"/>
                    <a:gd name="T50" fmla="*/ 24 w 77"/>
                    <a:gd name="T51" fmla="*/ 8 h 367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77"/>
                    <a:gd name="T79" fmla="*/ 0 h 367"/>
                    <a:gd name="T80" fmla="*/ 77 w 77"/>
                    <a:gd name="T81" fmla="*/ 367 h 367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77" h="367">
                      <a:moveTo>
                        <a:pt x="24" y="8"/>
                      </a:moveTo>
                      <a:lnTo>
                        <a:pt x="22" y="15"/>
                      </a:lnTo>
                      <a:lnTo>
                        <a:pt x="17" y="36"/>
                      </a:lnTo>
                      <a:lnTo>
                        <a:pt x="10" y="68"/>
                      </a:lnTo>
                      <a:lnTo>
                        <a:pt x="4" y="112"/>
                      </a:lnTo>
                      <a:lnTo>
                        <a:pt x="0" y="164"/>
                      </a:lnTo>
                      <a:lnTo>
                        <a:pt x="0" y="226"/>
                      </a:lnTo>
                      <a:lnTo>
                        <a:pt x="7" y="294"/>
                      </a:lnTo>
                      <a:lnTo>
                        <a:pt x="21" y="367"/>
                      </a:lnTo>
                      <a:lnTo>
                        <a:pt x="74" y="364"/>
                      </a:lnTo>
                      <a:lnTo>
                        <a:pt x="71" y="353"/>
                      </a:lnTo>
                      <a:lnTo>
                        <a:pt x="66" y="323"/>
                      </a:lnTo>
                      <a:lnTo>
                        <a:pt x="60" y="280"/>
                      </a:lnTo>
                      <a:lnTo>
                        <a:pt x="54" y="226"/>
                      </a:lnTo>
                      <a:lnTo>
                        <a:pt x="51" y="168"/>
                      </a:lnTo>
                      <a:lnTo>
                        <a:pt x="53" y="107"/>
                      </a:lnTo>
                      <a:lnTo>
                        <a:pt x="61" y="52"/>
                      </a:lnTo>
                      <a:lnTo>
                        <a:pt x="77" y="5"/>
                      </a:lnTo>
                      <a:lnTo>
                        <a:pt x="77" y="2"/>
                      </a:lnTo>
                      <a:lnTo>
                        <a:pt x="76" y="1"/>
                      </a:lnTo>
                      <a:lnTo>
                        <a:pt x="72" y="0"/>
                      </a:lnTo>
                      <a:lnTo>
                        <a:pt x="66" y="0"/>
                      </a:lnTo>
                      <a:lnTo>
                        <a:pt x="56" y="1"/>
                      </a:lnTo>
                      <a:lnTo>
                        <a:pt x="43" y="4"/>
                      </a:lnTo>
                      <a:lnTo>
                        <a:pt x="24" y="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97" name="Freeform 100"/>
                <p:cNvSpPr>
                  <a:spLocks/>
                </p:cNvSpPr>
                <p:nvPr/>
              </p:nvSpPr>
              <p:spPr bwMode="auto">
                <a:xfrm>
                  <a:off x="6428" y="13813"/>
                  <a:ext cx="56" cy="271"/>
                </a:xfrm>
                <a:custGeom>
                  <a:avLst/>
                  <a:gdLst>
                    <a:gd name="T0" fmla="*/ 17 w 56"/>
                    <a:gd name="T1" fmla="*/ 5 h 271"/>
                    <a:gd name="T2" fmla="*/ 16 w 56"/>
                    <a:gd name="T3" fmla="*/ 10 h 271"/>
                    <a:gd name="T4" fmla="*/ 12 w 56"/>
                    <a:gd name="T5" fmla="*/ 25 h 271"/>
                    <a:gd name="T6" fmla="*/ 6 w 56"/>
                    <a:gd name="T7" fmla="*/ 49 h 271"/>
                    <a:gd name="T8" fmla="*/ 2 w 56"/>
                    <a:gd name="T9" fmla="*/ 82 h 271"/>
                    <a:gd name="T10" fmla="*/ 0 w 56"/>
                    <a:gd name="T11" fmla="*/ 122 h 271"/>
                    <a:gd name="T12" fmla="*/ 0 w 56"/>
                    <a:gd name="T13" fmla="*/ 166 h 271"/>
                    <a:gd name="T14" fmla="*/ 4 w 56"/>
                    <a:gd name="T15" fmla="*/ 217 h 271"/>
                    <a:gd name="T16" fmla="*/ 15 w 56"/>
                    <a:gd name="T17" fmla="*/ 271 h 271"/>
                    <a:gd name="T18" fmla="*/ 54 w 56"/>
                    <a:gd name="T19" fmla="*/ 268 h 271"/>
                    <a:gd name="T20" fmla="*/ 52 w 56"/>
                    <a:gd name="T21" fmla="*/ 261 h 271"/>
                    <a:gd name="T22" fmla="*/ 48 w 56"/>
                    <a:gd name="T23" fmla="*/ 238 h 271"/>
                    <a:gd name="T24" fmla="*/ 44 w 56"/>
                    <a:gd name="T25" fmla="*/ 206 h 271"/>
                    <a:gd name="T26" fmla="*/ 40 w 56"/>
                    <a:gd name="T27" fmla="*/ 166 h 271"/>
                    <a:gd name="T28" fmla="*/ 37 w 56"/>
                    <a:gd name="T29" fmla="*/ 123 h 271"/>
                    <a:gd name="T30" fmla="*/ 39 w 56"/>
                    <a:gd name="T31" fmla="*/ 78 h 271"/>
                    <a:gd name="T32" fmla="*/ 44 w 56"/>
                    <a:gd name="T33" fmla="*/ 37 h 271"/>
                    <a:gd name="T34" fmla="*/ 56 w 56"/>
                    <a:gd name="T35" fmla="*/ 3 h 271"/>
                    <a:gd name="T36" fmla="*/ 56 w 56"/>
                    <a:gd name="T37" fmla="*/ 3 h 271"/>
                    <a:gd name="T38" fmla="*/ 56 w 56"/>
                    <a:gd name="T39" fmla="*/ 2 h 271"/>
                    <a:gd name="T40" fmla="*/ 55 w 56"/>
                    <a:gd name="T41" fmla="*/ 1 h 271"/>
                    <a:gd name="T42" fmla="*/ 52 w 56"/>
                    <a:gd name="T43" fmla="*/ 0 h 271"/>
                    <a:gd name="T44" fmla="*/ 48 w 56"/>
                    <a:gd name="T45" fmla="*/ 0 h 271"/>
                    <a:gd name="T46" fmla="*/ 42 w 56"/>
                    <a:gd name="T47" fmla="*/ 0 h 271"/>
                    <a:gd name="T48" fmla="*/ 31 w 56"/>
                    <a:gd name="T49" fmla="*/ 2 h 271"/>
                    <a:gd name="T50" fmla="*/ 17 w 56"/>
                    <a:gd name="T51" fmla="*/ 5 h 27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6"/>
                    <a:gd name="T79" fmla="*/ 0 h 271"/>
                    <a:gd name="T80" fmla="*/ 56 w 56"/>
                    <a:gd name="T81" fmla="*/ 271 h 271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6" h="271">
                      <a:moveTo>
                        <a:pt x="17" y="5"/>
                      </a:moveTo>
                      <a:lnTo>
                        <a:pt x="16" y="10"/>
                      </a:lnTo>
                      <a:lnTo>
                        <a:pt x="12" y="25"/>
                      </a:lnTo>
                      <a:lnTo>
                        <a:pt x="6" y="49"/>
                      </a:lnTo>
                      <a:lnTo>
                        <a:pt x="2" y="82"/>
                      </a:lnTo>
                      <a:lnTo>
                        <a:pt x="0" y="122"/>
                      </a:lnTo>
                      <a:lnTo>
                        <a:pt x="0" y="166"/>
                      </a:lnTo>
                      <a:lnTo>
                        <a:pt x="4" y="217"/>
                      </a:lnTo>
                      <a:lnTo>
                        <a:pt x="15" y="271"/>
                      </a:lnTo>
                      <a:lnTo>
                        <a:pt x="54" y="268"/>
                      </a:lnTo>
                      <a:lnTo>
                        <a:pt x="52" y="261"/>
                      </a:lnTo>
                      <a:lnTo>
                        <a:pt x="48" y="238"/>
                      </a:lnTo>
                      <a:lnTo>
                        <a:pt x="44" y="206"/>
                      </a:lnTo>
                      <a:lnTo>
                        <a:pt x="40" y="166"/>
                      </a:lnTo>
                      <a:lnTo>
                        <a:pt x="37" y="123"/>
                      </a:lnTo>
                      <a:lnTo>
                        <a:pt x="39" y="78"/>
                      </a:lnTo>
                      <a:lnTo>
                        <a:pt x="44" y="37"/>
                      </a:lnTo>
                      <a:lnTo>
                        <a:pt x="56" y="3"/>
                      </a:lnTo>
                      <a:lnTo>
                        <a:pt x="56" y="2"/>
                      </a:lnTo>
                      <a:lnTo>
                        <a:pt x="55" y="1"/>
                      </a:lnTo>
                      <a:lnTo>
                        <a:pt x="52" y="0"/>
                      </a:lnTo>
                      <a:lnTo>
                        <a:pt x="48" y="0"/>
                      </a:lnTo>
                      <a:lnTo>
                        <a:pt x="42" y="0"/>
                      </a:lnTo>
                      <a:lnTo>
                        <a:pt x="31" y="2"/>
                      </a:lnTo>
                      <a:lnTo>
                        <a:pt x="17" y="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98" name="Freeform 101"/>
                <p:cNvSpPr>
                  <a:spLocks/>
                </p:cNvSpPr>
                <p:nvPr/>
              </p:nvSpPr>
              <p:spPr bwMode="auto">
                <a:xfrm>
                  <a:off x="7211" y="13549"/>
                  <a:ext cx="186" cy="732"/>
                </a:xfrm>
                <a:custGeom>
                  <a:avLst/>
                  <a:gdLst>
                    <a:gd name="T0" fmla="*/ 186 w 186"/>
                    <a:gd name="T1" fmla="*/ 6 h 732"/>
                    <a:gd name="T2" fmla="*/ 182 w 186"/>
                    <a:gd name="T3" fmla="*/ 11 h 732"/>
                    <a:gd name="T4" fmla="*/ 169 w 186"/>
                    <a:gd name="T5" fmla="*/ 29 h 732"/>
                    <a:gd name="T6" fmla="*/ 153 w 186"/>
                    <a:gd name="T7" fmla="*/ 67 h 732"/>
                    <a:gd name="T8" fmla="*/ 137 w 186"/>
                    <a:gd name="T9" fmla="*/ 130 h 732"/>
                    <a:gd name="T10" fmla="*/ 124 w 186"/>
                    <a:gd name="T11" fmla="*/ 221 h 732"/>
                    <a:gd name="T12" fmla="*/ 117 w 186"/>
                    <a:gd name="T13" fmla="*/ 350 h 732"/>
                    <a:gd name="T14" fmla="*/ 122 w 186"/>
                    <a:gd name="T15" fmla="*/ 517 h 732"/>
                    <a:gd name="T16" fmla="*/ 139 w 186"/>
                    <a:gd name="T17" fmla="*/ 732 h 732"/>
                    <a:gd name="T18" fmla="*/ 34 w 186"/>
                    <a:gd name="T19" fmla="*/ 732 h 732"/>
                    <a:gd name="T20" fmla="*/ 31 w 186"/>
                    <a:gd name="T21" fmla="*/ 711 h 732"/>
                    <a:gd name="T22" fmla="*/ 22 w 186"/>
                    <a:gd name="T23" fmla="*/ 651 h 732"/>
                    <a:gd name="T24" fmla="*/ 12 w 186"/>
                    <a:gd name="T25" fmla="*/ 563 h 732"/>
                    <a:gd name="T26" fmla="*/ 3 w 186"/>
                    <a:gd name="T27" fmla="*/ 454 h 732"/>
                    <a:gd name="T28" fmla="*/ 0 w 186"/>
                    <a:gd name="T29" fmla="*/ 335 h 732"/>
                    <a:gd name="T30" fmla="*/ 6 w 186"/>
                    <a:gd name="T31" fmla="*/ 213 h 732"/>
                    <a:gd name="T32" fmla="*/ 25 w 186"/>
                    <a:gd name="T33" fmla="*/ 98 h 732"/>
                    <a:gd name="T34" fmla="*/ 60 w 186"/>
                    <a:gd name="T35" fmla="*/ 0 h 732"/>
                    <a:gd name="T36" fmla="*/ 186 w 186"/>
                    <a:gd name="T37" fmla="*/ 6 h 73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86"/>
                    <a:gd name="T58" fmla="*/ 0 h 732"/>
                    <a:gd name="T59" fmla="*/ 186 w 186"/>
                    <a:gd name="T60" fmla="*/ 732 h 73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86" h="732">
                      <a:moveTo>
                        <a:pt x="186" y="6"/>
                      </a:moveTo>
                      <a:lnTo>
                        <a:pt x="182" y="11"/>
                      </a:lnTo>
                      <a:lnTo>
                        <a:pt x="169" y="29"/>
                      </a:lnTo>
                      <a:lnTo>
                        <a:pt x="153" y="67"/>
                      </a:lnTo>
                      <a:lnTo>
                        <a:pt x="137" y="130"/>
                      </a:lnTo>
                      <a:lnTo>
                        <a:pt x="124" y="221"/>
                      </a:lnTo>
                      <a:lnTo>
                        <a:pt x="117" y="350"/>
                      </a:lnTo>
                      <a:lnTo>
                        <a:pt x="122" y="517"/>
                      </a:lnTo>
                      <a:lnTo>
                        <a:pt x="139" y="732"/>
                      </a:lnTo>
                      <a:lnTo>
                        <a:pt x="34" y="732"/>
                      </a:lnTo>
                      <a:lnTo>
                        <a:pt x="31" y="711"/>
                      </a:lnTo>
                      <a:lnTo>
                        <a:pt x="22" y="651"/>
                      </a:lnTo>
                      <a:lnTo>
                        <a:pt x="12" y="563"/>
                      </a:lnTo>
                      <a:lnTo>
                        <a:pt x="3" y="454"/>
                      </a:lnTo>
                      <a:lnTo>
                        <a:pt x="0" y="335"/>
                      </a:lnTo>
                      <a:lnTo>
                        <a:pt x="6" y="213"/>
                      </a:lnTo>
                      <a:lnTo>
                        <a:pt x="25" y="98"/>
                      </a:lnTo>
                      <a:lnTo>
                        <a:pt x="60" y="0"/>
                      </a:lnTo>
                      <a:lnTo>
                        <a:pt x="186" y="6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99" name="Freeform 102"/>
                <p:cNvSpPr>
                  <a:spLocks/>
                </p:cNvSpPr>
                <p:nvPr/>
              </p:nvSpPr>
              <p:spPr bwMode="auto">
                <a:xfrm>
                  <a:off x="7219" y="13600"/>
                  <a:ext cx="158" cy="625"/>
                </a:xfrm>
                <a:custGeom>
                  <a:avLst/>
                  <a:gdLst>
                    <a:gd name="T0" fmla="*/ 158 w 158"/>
                    <a:gd name="T1" fmla="*/ 4 h 625"/>
                    <a:gd name="T2" fmla="*/ 153 w 158"/>
                    <a:gd name="T3" fmla="*/ 9 h 625"/>
                    <a:gd name="T4" fmla="*/ 144 w 158"/>
                    <a:gd name="T5" fmla="*/ 25 h 625"/>
                    <a:gd name="T6" fmla="*/ 130 w 158"/>
                    <a:gd name="T7" fmla="*/ 57 h 625"/>
                    <a:gd name="T8" fmla="*/ 116 w 158"/>
                    <a:gd name="T9" fmla="*/ 110 h 625"/>
                    <a:gd name="T10" fmla="*/ 105 w 158"/>
                    <a:gd name="T11" fmla="*/ 189 h 625"/>
                    <a:gd name="T12" fmla="*/ 100 w 158"/>
                    <a:gd name="T13" fmla="*/ 298 h 625"/>
                    <a:gd name="T14" fmla="*/ 103 w 158"/>
                    <a:gd name="T15" fmla="*/ 441 h 625"/>
                    <a:gd name="T16" fmla="*/ 118 w 158"/>
                    <a:gd name="T17" fmla="*/ 625 h 625"/>
                    <a:gd name="T18" fmla="*/ 29 w 158"/>
                    <a:gd name="T19" fmla="*/ 625 h 625"/>
                    <a:gd name="T20" fmla="*/ 25 w 158"/>
                    <a:gd name="T21" fmla="*/ 607 h 625"/>
                    <a:gd name="T22" fmla="*/ 18 w 158"/>
                    <a:gd name="T23" fmla="*/ 556 h 625"/>
                    <a:gd name="T24" fmla="*/ 9 w 158"/>
                    <a:gd name="T25" fmla="*/ 480 h 625"/>
                    <a:gd name="T26" fmla="*/ 2 w 158"/>
                    <a:gd name="T27" fmla="*/ 387 h 625"/>
                    <a:gd name="T28" fmla="*/ 0 w 158"/>
                    <a:gd name="T29" fmla="*/ 286 h 625"/>
                    <a:gd name="T30" fmla="*/ 5 w 158"/>
                    <a:gd name="T31" fmla="*/ 182 h 625"/>
                    <a:gd name="T32" fmla="*/ 21 w 158"/>
                    <a:gd name="T33" fmla="*/ 84 h 625"/>
                    <a:gd name="T34" fmla="*/ 51 w 158"/>
                    <a:gd name="T35" fmla="*/ 0 h 625"/>
                    <a:gd name="T36" fmla="*/ 158 w 158"/>
                    <a:gd name="T37" fmla="*/ 4 h 62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58"/>
                    <a:gd name="T58" fmla="*/ 0 h 625"/>
                    <a:gd name="T59" fmla="*/ 158 w 158"/>
                    <a:gd name="T60" fmla="*/ 625 h 62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58" h="625">
                      <a:moveTo>
                        <a:pt x="158" y="4"/>
                      </a:moveTo>
                      <a:lnTo>
                        <a:pt x="153" y="9"/>
                      </a:lnTo>
                      <a:lnTo>
                        <a:pt x="144" y="25"/>
                      </a:lnTo>
                      <a:lnTo>
                        <a:pt x="130" y="57"/>
                      </a:lnTo>
                      <a:lnTo>
                        <a:pt x="116" y="110"/>
                      </a:lnTo>
                      <a:lnTo>
                        <a:pt x="105" y="189"/>
                      </a:lnTo>
                      <a:lnTo>
                        <a:pt x="100" y="298"/>
                      </a:lnTo>
                      <a:lnTo>
                        <a:pt x="103" y="441"/>
                      </a:lnTo>
                      <a:lnTo>
                        <a:pt x="118" y="625"/>
                      </a:lnTo>
                      <a:lnTo>
                        <a:pt x="29" y="625"/>
                      </a:lnTo>
                      <a:lnTo>
                        <a:pt x="25" y="607"/>
                      </a:lnTo>
                      <a:lnTo>
                        <a:pt x="18" y="556"/>
                      </a:lnTo>
                      <a:lnTo>
                        <a:pt x="9" y="480"/>
                      </a:lnTo>
                      <a:lnTo>
                        <a:pt x="2" y="387"/>
                      </a:lnTo>
                      <a:lnTo>
                        <a:pt x="0" y="286"/>
                      </a:lnTo>
                      <a:lnTo>
                        <a:pt x="5" y="182"/>
                      </a:lnTo>
                      <a:lnTo>
                        <a:pt x="21" y="84"/>
                      </a:lnTo>
                      <a:lnTo>
                        <a:pt x="51" y="0"/>
                      </a:lnTo>
                      <a:lnTo>
                        <a:pt x="158" y="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00" name="Freeform 103"/>
                <p:cNvSpPr>
                  <a:spLocks/>
                </p:cNvSpPr>
                <p:nvPr/>
              </p:nvSpPr>
              <p:spPr bwMode="auto">
                <a:xfrm>
                  <a:off x="7225" y="13651"/>
                  <a:ext cx="131" cy="517"/>
                </a:xfrm>
                <a:custGeom>
                  <a:avLst/>
                  <a:gdLst>
                    <a:gd name="T0" fmla="*/ 131 w 131"/>
                    <a:gd name="T1" fmla="*/ 4 h 517"/>
                    <a:gd name="T2" fmla="*/ 128 w 131"/>
                    <a:gd name="T3" fmla="*/ 7 h 517"/>
                    <a:gd name="T4" fmla="*/ 119 w 131"/>
                    <a:gd name="T5" fmla="*/ 21 h 517"/>
                    <a:gd name="T6" fmla="*/ 109 w 131"/>
                    <a:gd name="T7" fmla="*/ 47 h 517"/>
                    <a:gd name="T8" fmla="*/ 97 w 131"/>
                    <a:gd name="T9" fmla="*/ 91 h 517"/>
                    <a:gd name="T10" fmla="*/ 88 w 131"/>
                    <a:gd name="T11" fmla="*/ 156 h 517"/>
                    <a:gd name="T12" fmla="*/ 84 w 131"/>
                    <a:gd name="T13" fmla="*/ 247 h 517"/>
                    <a:gd name="T14" fmla="*/ 86 w 131"/>
                    <a:gd name="T15" fmla="*/ 366 h 517"/>
                    <a:gd name="T16" fmla="*/ 99 w 131"/>
                    <a:gd name="T17" fmla="*/ 517 h 517"/>
                    <a:gd name="T18" fmla="*/ 25 w 131"/>
                    <a:gd name="T19" fmla="*/ 517 h 517"/>
                    <a:gd name="T20" fmla="*/ 23 w 131"/>
                    <a:gd name="T21" fmla="*/ 502 h 517"/>
                    <a:gd name="T22" fmla="*/ 16 w 131"/>
                    <a:gd name="T23" fmla="*/ 460 h 517"/>
                    <a:gd name="T24" fmla="*/ 9 w 131"/>
                    <a:gd name="T25" fmla="*/ 397 h 517"/>
                    <a:gd name="T26" fmla="*/ 2 w 131"/>
                    <a:gd name="T27" fmla="*/ 320 h 517"/>
                    <a:gd name="T28" fmla="*/ 0 w 131"/>
                    <a:gd name="T29" fmla="*/ 236 h 517"/>
                    <a:gd name="T30" fmla="*/ 4 w 131"/>
                    <a:gd name="T31" fmla="*/ 151 h 517"/>
                    <a:gd name="T32" fmla="*/ 18 w 131"/>
                    <a:gd name="T33" fmla="*/ 70 h 517"/>
                    <a:gd name="T34" fmla="*/ 43 w 131"/>
                    <a:gd name="T35" fmla="*/ 0 h 517"/>
                    <a:gd name="T36" fmla="*/ 131 w 131"/>
                    <a:gd name="T37" fmla="*/ 4 h 51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1"/>
                    <a:gd name="T58" fmla="*/ 0 h 517"/>
                    <a:gd name="T59" fmla="*/ 131 w 131"/>
                    <a:gd name="T60" fmla="*/ 517 h 51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1" h="517">
                      <a:moveTo>
                        <a:pt x="131" y="4"/>
                      </a:moveTo>
                      <a:lnTo>
                        <a:pt x="128" y="7"/>
                      </a:lnTo>
                      <a:lnTo>
                        <a:pt x="119" y="21"/>
                      </a:lnTo>
                      <a:lnTo>
                        <a:pt x="109" y="47"/>
                      </a:lnTo>
                      <a:lnTo>
                        <a:pt x="97" y="91"/>
                      </a:lnTo>
                      <a:lnTo>
                        <a:pt x="88" y="156"/>
                      </a:lnTo>
                      <a:lnTo>
                        <a:pt x="84" y="247"/>
                      </a:lnTo>
                      <a:lnTo>
                        <a:pt x="86" y="366"/>
                      </a:lnTo>
                      <a:lnTo>
                        <a:pt x="99" y="517"/>
                      </a:lnTo>
                      <a:lnTo>
                        <a:pt x="25" y="517"/>
                      </a:lnTo>
                      <a:lnTo>
                        <a:pt x="23" y="502"/>
                      </a:lnTo>
                      <a:lnTo>
                        <a:pt x="16" y="460"/>
                      </a:lnTo>
                      <a:lnTo>
                        <a:pt x="9" y="397"/>
                      </a:lnTo>
                      <a:lnTo>
                        <a:pt x="2" y="320"/>
                      </a:lnTo>
                      <a:lnTo>
                        <a:pt x="0" y="236"/>
                      </a:lnTo>
                      <a:lnTo>
                        <a:pt x="4" y="151"/>
                      </a:lnTo>
                      <a:lnTo>
                        <a:pt x="18" y="70"/>
                      </a:lnTo>
                      <a:lnTo>
                        <a:pt x="43" y="0"/>
                      </a:lnTo>
                      <a:lnTo>
                        <a:pt x="131" y="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01" name="Freeform 104"/>
                <p:cNvSpPr>
                  <a:spLocks/>
                </p:cNvSpPr>
                <p:nvPr/>
              </p:nvSpPr>
              <p:spPr bwMode="auto">
                <a:xfrm>
                  <a:off x="7233" y="13701"/>
                  <a:ext cx="104" cy="411"/>
                </a:xfrm>
                <a:custGeom>
                  <a:avLst/>
                  <a:gdLst>
                    <a:gd name="T0" fmla="*/ 104 w 104"/>
                    <a:gd name="T1" fmla="*/ 4 h 411"/>
                    <a:gd name="T2" fmla="*/ 101 w 104"/>
                    <a:gd name="T3" fmla="*/ 7 h 411"/>
                    <a:gd name="T4" fmla="*/ 94 w 104"/>
                    <a:gd name="T5" fmla="*/ 17 h 411"/>
                    <a:gd name="T6" fmla="*/ 86 w 104"/>
                    <a:gd name="T7" fmla="*/ 38 h 411"/>
                    <a:gd name="T8" fmla="*/ 76 w 104"/>
                    <a:gd name="T9" fmla="*/ 73 h 411"/>
                    <a:gd name="T10" fmla="*/ 69 w 104"/>
                    <a:gd name="T11" fmla="*/ 125 h 411"/>
                    <a:gd name="T12" fmla="*/ 65 w 104"/>
                    <a:gd name="T13" fmla="*/ 196 h 411"/>
                    <a:gd name="T14" fmla="*/ 67 w 104"/>
                    <a:gd name="T15" fmla="*/ 291 h 411"/>
                    <a:gd name="T16" fmla="*/ 77 w 104"/>
                    <a:gd name="T17" fmla="*/ 411 h 411"/>
                    <a:gd name="T18" fmla="*/ 19 w 104"/>
                    <a:gd name="T19" fmla="*/ 411 h 411"/>
                    <a:gd name="T20" fmla="*/ 17 w 104"/>
                    <a:gd name="T21" fmla="*/ 399 h 411"/>
                    <a:gd name="T22" fmla="*/ 11 w 104"/>
                    <a:gd name="T23" fmla="*/ 365 h 411"/>
                    <a:gd name="T24" fmla="*/ 6 w 104"/>
                    <a:gd name="T25" fmla="*/ 316 h 411"/>
                    <a:gd name="T26" fmla="*/ 2 w 104"/>
                    <a:gd name="T27" fmla="*/ 255 h 411"/>
                    <a:gd name="T28" fmla="*/ 0 w 104"/>
                    <a:gd name="T29" fmla="*/ 188 h 411"/>
                    <a:gd name="T30" fmla="*/ 4 w 104"/>
                    <a:gd name="T31" fmla="*/ 120 h 411"/>
                    <a:gd name="T32" fmla="*/ 15 w 104"/>
                    <a:gd name="T33" fmla="*/ 55 h 411"/>
                    <a:gd name="T34" fmla="*/ 34 w 104"/>
                    <a:gd name="T35" fmla="*/ 0 h 411"/>
                    <a:gd name="T36" fmla="*/ 104 w 104"/>
                    <a:gd name="T37" fmla="*/ 4 h 4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4"/>
                    <a:gd name="T58" fmla="*/ 0 h 411"/>
                    <a:gd name="T59" fmla="*/ 104 w 104"/>
                    <a:gd name="T60" fmla="*/ 411 h 411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4" h="411">
                      <a:moveTo>
                        <a:pt x="104" y="4"/>
                      </a:moveTo>
                      <a:lnTo>
                        <a:pt x="101" y="7"/>
                      </a:lnTo>
                      <a:lnTo>
                        <a:pt x="94" y="17"/>
                      </a:lnTo>
                      <a:lnTo>
                        <a:pt x="86" y="38"/>
                      </a:lnTo>
                      <a:lnTo>
                        <a:pt x="76" y="73"/>
                      </a:lnTo>
                      <a:lnTo>
                        <a:pt x="69" y="125"/>
                      </a:lnTo>
                      <a:lnTo>
                        <a:pt x="65" y="196"/>
                      </a:lnTo>
                      <a:lnTo>
                        <a:pt x="67" y="291"/>
                      </a:lnTo>
                      <a:lnTo>
                        <a:pt x="77" y="411"/>
                      </a:lnTo>
                      <a:lnTo>
                        <a:pt x="19" y="411"/>
                      </a:lnTo>
                      <a:lnTo>
                        <a:pt x="17" y="399"/>
                      </a:lnTo>
                      <a:lnTo>
                        <a:pt x="11" y="365"/>
                      </a:lnTo>
                      <a:lnTo>
                        <a:pt x="6" y="316"/>
                      </a:lnTo>
                      <a:lnTo>
                        <a:pt x="2" y="255"/>
                      </a:lnTo>
                      <a:lnTo>
                        <a:pt x="0" y="188"/>
                      </a:lnTo>
                      <a:lnTo>
                        <a:pt x="4" y="120"/>
                      </a:lnTo>
                      <a:lnTo>
                        <a:pt x="15" y="55"/>
                      </a:lnTo>
                      <a:lnTo>
                        <a:pt x="34" y="0"/>
                      </a:lnTo>
                      <a:lnTo>
                        <a:pt x="104" y="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02" name="Freeform 105"/>
                <p:cNvSpPr>
                  <a:spLocks/>
                </p:cNvSpPr>
                <p:nvPr/>
              </p:nvSpPr>
              <p:spPr bwMode="auto">
                <a:xfrm>
                  <a:off x="7240" y="13752"/>
                  <a:ext cx="76" cy="302"/>
                </a:xfrm>
                <a:custGeom>
                  <a:avLst/>
                  <a:gdLst>
                    <a:gd name="T0" fmla="*/ 76 w 76"/>
                    <a:gd name="T1" fmla="*/ 2 h 302"/>
                    <a:gd name="T2" fmla="*/ 74 w 76"/>
                    <a:gd name="T3" fmla="*/ 4 h 302"/>
                    <a:gd name="T4" fmla="*/ 70 w 76"/>
                    <a:gd name="T5" fmla="*/ 12 h 302"/>
                    <a:gd name="T6" fmla="*/ 62 w 76"/>
                    <a:gd name="T7" fmla="*/ 28 h 302"/>
                    <a:gd name="T8" fmla="*/ 56 w 76"/>
                    <a:gd name="T9" fmla="*/ 53 h 302"/>
                    <a:gd name="T10" fmla="*/ 51 w 76"/>
                    <a:gd name="T11" fmla="*/ 92 h 302"/>
                    <a:gd name="T12" fmla="*/ 49 w 76"/>
                    <a:gd name="T13" fmla="*/ 145 h 302"/>
                    <a:gd name="T14" fmla="*/ 50 w 76"/>
                    <a:gd name="T15" fmla="*/ 214 h 302"/>
                    <a:gd name="T16" fmla="*/ 57 w 76"/>
                    <a:gd name="T17" fmla="*/ 302 h 302"/>
                    <a:gd name="T18" fmla="*/ 14 w 76"/>
                    <a:gd name="T19" fmla="*/ 302 h 302"/>
                    <a:gd name="T20" fmla="*/ 13 w 76"/>
                    <a:gd name="T21" fmla="*/ 294 h 302"/>
                    <a:gd name="T22" fmla="*/ 9 w 76"/>
                    <a:gd name="T23" fmla="*/ 269 h 302"/>
                    <a:gd name="T24" fmla="*/ 4 w 76"/>
                    <a:gd name="T25" fmla="*/ 232 h 302"/>
                    <a:gd name="T26" fmla="*/ 1 w 76"/>
                    <a:gd name="T27" fmla="*/ 188 h 302"/>
                    <a:gd name="T28" fmla="*/ 0 w 76"/>
                    <a:gd name="T29" fmla="*/ 138 h 302"/>
                    <a:gd name="T30" fmla="*/ 2 w 76"/>
                    <a:gd name="T31" fmla="*/ 89 h 302"/>
                    <a:gd name="T32" fmla="*/ 10 w 76"/>
                    <a:gd name="T33" fmla="*/ 41 h 302"/>
                    <a:gd name="T34" fmla="*/ 25 w 76"/>
                    <a:gd name="T35" fmla="*/ 0 h 302"/>
                    <a:gd name="T36" fmla="*/ 76 w 76"/>
                    <a:gd name="T37" fmla="*/ 2 h 30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6"/>
                    <a:gd name="T58" fmla="*/ 0 h 302"/>
                    <a:gd name="T59" fmla="*/ 76 w 76"/>
                    <a:gd name="T60" fmla="*/ 302 h 30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6" h="302">
                      <a:moveTo>
                        <a:pt x="76" y="2"/>
                      </a:moveTo>
                      <a:lnTo>
                        <a:pt x="74" y="4"/>
                      </a:lnTo>
                      <a:lnTo>
                        <a:pt x="70" y="12"/>
                      </a:lnTo>
                      <a:lnTo>
                        <a:pt x="62" y="28"/>
                      </a:lnTo>
                      <a:lnTo>
                        <a:pt x="56" y="53"/>
                      </a:lnTo>
                      <a:lnTo>
                        <a:pt x="51" y="92"/>
                      </a:lnTo>
                      <a:lnTo>
                        <a:pt x="49" y="145"/>
                      </a:lnTo>
                      <a:lnTo>
                        <a:pt x="50" y="214"/>
                      </a:lnTo>
                      <a:lnTo>
                        <a:pt x="57" y="302"/>
                      </a:lnTo>
                      <a:lnTo>
                        <a:pt x="14" y="302"/>
                      </a:lnTo>
                      <a:lnTo>
                        <a:pt x="13" y="294"/>
                      </a:lnTo>
                      <a:lnTo>
                        <a:pt x="9" y="269"/>
                      </a:lnTo>
                      <a:lnTo>
                        <a:pt x="4" y="232"/>
                      </a:lnTo>
                      <a:lnTo>
                        <a:pt x="1" y="188"/>
                      </a:lnTo>
                      <a:lnTo>
                        <a:pt x="0" y="138"/>
                      </a:lnTo>
                      <a:lnTo>
                        <a:pt x="2" y="89"/>
                      </a:lnTo>
                      <a:lnTo>
                        <a:pt x="10" y="41"/>
                      </a:lnTo>
                      <a:lnTo>
                        <a:pt x="25" y="0"/>
                      </a:lnTo>
                      <a:lnTo>
                        <a:pt x="76" y="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03" name="Rectangle 106"/>
                <p:cNvSpPr>
                  <a:spLocks noChangeArrowheads="1"/>
                </p:cNvSpPr>
                <p:nvPr/>
              </p:nvSpPr>
              <p:spPr bwMode="auto">
                <a:xfrm>
                  <a:off x="6241" y="13678"/>
                  <a:ext cx="23" cy="95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04" name="Freeform 107"/>
                <p:cNvSpPr>
                  <a:spLocks/>
                </p:cNvSpPr>
                <p:nvPr/>
              </p:nvSpPr>
              <p:spPr bwMode="auto">
                <a:xfrm>
                  <a:off x="6579" y="13664"/>
                  <a:ext cx="375" cy="440"/>
                </a:xfrm>
                <a:custGeom>
                  <a:avLst/>
                  <a:gdLst>
                    <a:gd name="T0" fmla="*/ 35 w 375"/>
                    <a:gd name="T1" fmla="*/ 41 h 440"/>
                    <a:gd name="T2" fmla="*/ 32 w 375"/>
                    <a:gd name="T3" fmla="*/ 49 h 440"/>
                    <a:gd name="T4" fmla="*/ 25 w 375"/>
                    <a:gd name="T5" fmla="*/ 74 h 440"/>
                    <a:gd name="T6" fmla="*/ 17 w 375"/>
                    <a:gd name="T7" fmla="*/ 112 h 440"/>
                    <a:gd name="T8" fmla="*/ 8 w 375"/>
                    <a:gd name="T9" fmla="*/ 163 h 440"/>
                    <a:gd name="T10" fmla="*/ 2 w 375"/>
                    <a:gd name="T11" fmla="*/ 223 h 440"/>
                    <a:gd name="T12" fmla="*/ 0 w 375"/>
                    <a:gd name="T13" fmla="*/ 290 h 440"/>
                    <a:gd name="T14" fmla="*/ 7 w 375"/>
                    <a:gd name="T15" fmla="*/ 363 h 440"/>
                    <a:gd name="T16" fmla="*/ 23 w 375"/>
                    <a:gd name="T17" fmla="*/ 440 h 440"/>
                    <a:gd name="T18" fmla="*/ 23 w 375"/>
                    <a:gd name="T19" fmla="*/ 437 h 440"/>
                    <a:gd name="T20" fmla="*/ 23 w 375"/>
                    <a:gd name="T21" fmla="*/ 427 h 440"/>
                    <a:gd name="T22" fmla="*/ 23 w 375"/>
                    <a:gd name="T23" fmla="*/ 411 h 440"/>
                    <a:gd name="T24" fmla="*/ 23 w 375"/>
                    <a:gd name="T25" fmla="*/ 391 h 440"/>
                    <a:gd name="T26" fmla="*/ 25 w 375"/>
                    <a:gd name="T27" fmla="*/ 367 h 440"/>
                    <a:gd name="T28" fmla="*/ 28 w 375"/>
                    <a:gd name="T29" fmla="*/ 341 h 440"/>
                    <a:gd name="T30" fmla="*/ 33 w 375"/>
                    <a:gd name="T31" fmla="*/ 312 h 440"/>
                    <a:gd name="T32" fmla="*/ 39 w 375"/>
                    <a:gd name="T33" fmla="*/ 281 h 440"/>
                    <a:gd name="T34" fmla="*/ 49 w 375"/>
                    <a:gd name="T35" fmla="*/ 251 h 440"/>
                    <a:gd name="T36" fmla="*/ 61 w 375"/>
                    <a:gd name="T37" fmla="*/ 222 h 440"/>
                    <a:gd name="T38" fmla="*/ 75 w 375"/>
                    <a:gd name="T39" fmla="*/ 194 h 440"/>
                    <a:gd name="T40" fmla="*/ 93 w 375"/>
                    <a:gd name="T41" fmla="*/ 168 h 440"/>
                    <a:gd name="T42" fmla="*/ 116 w 375"/>
                    <a:gd name="T43" fmla="*/ 145 h 440"/>
                    <a:gd name="T44" fmla="*/ 141 w 375"/>
                    <a:gd name="T45" fmla="*/ 127 h 440"/>
                    <a:gd name="T46" fmla="*/ 173 w 375"/>
                    <a:gd name="T47" fmla="*/ 114 h 440"/>
                    <a:gd name="T48" fmla="*/ 208 w 375"/>
                    <a:gd name="T49" fmla="*/ 106 h 440"/>
                    <a:gd name="T50" fmla="*/ 210 w 375"/>
                    <a:gd name="T51" fmla="*/ 104 h 440"/>
                    <a:gd name="T52" fmla="*/ 217 w 375"/>
                    <a:gd name="T53" fmla="*/ 100 h 440"/>
                    <a:gd name="T54" fmla="*/ 227 w 375"/>
                    <a:gd name="T55" fmla="*/ 92 h 440"/>
                    <a:gd name="T56" fmla="*/ 245 w 375"/>
                    <a:gd name="T57" fmla="*/ 82 h 440"/>
                    <a:gd name="T58" fmla="*/ 267 w 375"/>
                    <a:gd name="T59" fmla="*/ 69 h 440"/>
                    <a:gd name="T60" fmla="*/ 296 w 375"/>
                    <a:gd name="T61" fmla="*/ 54 h 440"/>
                    <a:gd name="T62" fmla="*/ 332 w 375"/>
                    <a:gd name="T63" fmla="*/ 36 h 440"/>
                    <a:gd name="T64" fmla="*/ 375 w 375"/>
                    <a:gd name="T65" fmla="*/ 17 h 440"/>
                    <a:gd name="T66" fmla="*/ 373 w 375"/>
                    <a:gd name="T67" fmla="*/ 16 h 440"/>
                    <a:gd name="T68" fmla="*/ 366 w 375"/>
                    <a:gd name="T69" fmla="*/ 15 h 440"/>
                    <a:gd name="T70" fmla="*/ 357 w 375"/>
                    <a:gd name="T71" fmla="*/ 13 h 440"/>
                    <a:gd name="T72" fmla="*/ 343 w 375"/>
                    <a:gd name="T73" fmla="*/ 10 h 440"/>
                    <a:gd name="T74" fmla="*/ 326 w 375"/>
                    <a:gd name="T75" fmla="*/ 7 h 440"/>
                    <a:gd name="T76" fmla="*/ 307 w 375"/>
                    <a:gd name="T77" fmla="*/ 5 h 440"/>
                    <a:gd name="T78" fmla="*/ 285 w 375"/>
                    <a:gd name="T79" fmla="*/ 3 h 440"/>
                    <a:gd name="T80" fmla="*/ 261 w 375"/>
                    <a:gd name="T81" fmla="*/ 1 h 440"/>
                    <a:gd name="T82" fmla="*/ 235 w 375"/>
                    <a:gd name="T83" fmla="*/ 0 h 440"/>
                    <a:gd name="T84" fmla="*/ 208 w 375"/>
                    <a:gd name="T85" fmla="*/ 1 h 440"/>
                    <a:gd name="T86" fmla="*/ 180 w 375"/>
                    <a:gd name="T87" fmla="*/ 2 h 440"/>
                    <a:gd name="T88" fmla="*/ 151 w 375"/>
                    <a:gd name="T89" fmla="*/ 5 h 440"/>
                    <a:gd name="T90" fmla="*/ 122 w 375"/>
                    <a:gd name="T91" fmla="*/ 10 h 440"/>
                    <a:gd name="T92" fmla="*/ 92 w 375"/>
                    <a:gd name="T93" fmla="*/ 18 h 440"/>
                    <a:gd name="T94" fmla="*/ 63 w 375"/>
                    <a:gd name="T95" fmla="*/ 28 h 440"/>
                    <a:gd name="T96" fmla="*/ 35 w 375"/>
                    <a:gd name="T97" fmla="*/ 41 h 44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75"/>
                    <a:gd name="T148" fmla="*/ 0 h 440"/>
                    <a:gd name="T149" fmla="*/ 375 w 375"/>
                    <a:gd name="T150" fmla="*/ 440 h 44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75" h="440">
                      <a:moveTo>
                        <a:pt x="35" y="41"/>
                      </a:moveTo>
                      <a:lnTo>
                        <a:pt x="32" y="49"/>
                      </a:lnTo>
                      <a:lnTo>
                        <a:pt x="25" y="74"/>
                      </a:lnTo>
                      <a:lnTo>
                        <a:pt x="17" y="112"/>
                      </a:lnTo>
                      <a:lnTo>
                        <a:pt x="8" y="163"/>
                      </a:lnTo>
                      <a:lnTo>
                        <a:pt x="2" y="223"/>
                      </a:lnTo>
                      <a:lnTo>
                        <a:pt x="0" y="290"/>
                      </a:lnTo>
                      <a:lnTo>
                        <a:pt x="7" y="363"/>
                      </a:lnTo>
                      <a:lnTo>
                        <a:pt x="23" y="440"/>
                      </a:lnTo>
                      <a:lnTo>
                        <a:pt x="23" y="437"/>
                      </a:lnTo>
                      <a:lnTo>
                        <a:pt x="23" y="427"/>
                      </a:lnTo>
                      <a:lnTo>
                        <a:pt x="23" y="411"/>
                      </a:lnTo>
                      <a:lnTo>
                        <a:pt x="23" y="391"/>
                      </a:lnTo>
                      <a:lnTo>
                        <a:pt x="25" y="367"/>
                      </a:lnTo>
                      <a:lnTo>
                        <a:pt x="28" y="341"/>
                      </a:lnTo>
                      <a:lnTo>
                        <a:pt x="33" y="312"/>
                      </a:lnTo>
                      <a:lnTo>
                        <a:pt x="39" y="281"/>
                      </a:lnTo>
                      <a:lnTo>
                        <a:pt x="49" y="251"/>
                      </a:lnTo>
                      <a:lnTo>
                        <a:pt x="61" y="222"/>
                      </a:lnTo>
                      <a:lnTo>
                        <a:pt x="75" y="194"/>
                      </a:lnTo>
                      <a:lnTo>
                        <a:pt x="93" y="168"/>
                      </a:lnTo>
                      <a:lnTo>
                        <a:pt x="116" y="145"/>
                      </a:lnTo>
                      <a:lnTo>
                        <a:pt x="141" y="127"/>
                      </a:lnTo>
                      <a:lnTo>
                        <a:pt x="173" y="114"/>
                      </a:lnTo>
                      <a:lnTo>
                        <a:pt x="208" y="106"/>
                      </a:lnTo>
                      <a:lnTo>
                        <a:pt x="210" y="104"/>
                      </a:lnTo>
                      <a:lnTo>
                        <a:pt x="217" y="100"/>
                      </a:lnTo>
                      <a:lnTo>
                        <a:pt x="227" y="92"/>
                      </a:lnTo>
                      <a:lnTo>
                        <a:pt x="245" y="82"/>
                      </a:lnTo>
                      <a:lnTo>
                        <a:pt x="267" y="69"/>
                      </a:lnTo>
                      <a:lnTo>
                        <a:pt x="296" y="54"/>
                      </a:lnTo>
                      <a:lnTo>
                        <a:pt x="332" y="36"/>
                      </a:lnTo>
                      <a:lnTo>
                        <a:pt x="375" y="17"/>
                      </a:lnTo>
                      <a:lnTo>
                        <a:pt x="373" y="16"/>
                      </a:lnTo>
                      <a:lnTo>
                        <a:pt x="366" y="15"/>
                      </a:lnTo>
                      <a:lnTo>
                        <a:pt x="357" y="13"/>
                      </a:lnTo>
                      <a:lnTo>
                        <a:pt x="343" y="10"/>
                      </a:lnTo>
                      <a:lnTo>
                        <a:pt x="326" y="7"/>
                      </a:lnTo>
                      <a:lnTo>
                        <a:pt x="307" y="5"/>
                      </a:lnTo>
                      <a:lnTo>
                        <a:pt x="285" y="3"/>
                      </a:lnTo>
                      <a:lnTo>
                        <a:pt x="261" y="1"/>
                      </a:lnTo>
                      <a:lnTo>
                        <a:pt x="235" y="0"/>
                      </a:lnTo>
                      <a:lnTo>
                        <a:pt x="208" y="1"/>
                      </a:lnTo>
                      <a:lnTo>
                        <a:pt x="180" y="2"/>
                      </a:lnTo>
                      <a:lnTo>
                        <a:pt x="151" y="5"/>
                      </a:lnTo>
                      <a:lnTo>
                        <a:pt x="122" y="10"/>
                      </a:lnTo>
                      <a:lnTo>
                        <a:pt x="92" y="18"/>
                      </a:lnTo>
                      <a:lnTo>
                        <a:pt x="63" y="28"/>
                      </a:lnTo>
                      <a:lnTo>
                        <a:pt x="35" y="4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05" name="Freeform 108"/>
                <p:cNvSpPr>
                  <a:spLocks/>
                </p:cNvSpPr>
                <p:nvPr/>
              </p:nvSpPr>
              <p:spPr bwMode="auto">
                <a:xfrm>
                  <a:off x="6061" y="13991"/>
                  <a:ext cx="305" cy="83"/>
                </a:xfrm>
                <a:custGeom>
                  <a:avLst/>
                  <a:gdLst>
                    <a:gd name="T0" fmla="*/ 0 w 305"/>
                    <a:gd name="T1" fmla="*/ 53 h 83"/>
                    <a:gd name="T2" fmla="*/ 0 w 305"/>
                    <a:gd name="T3" fmla="*/ 52 h 83"/>
                    <a:gd name="T4" fmla="*/ 2 w 305"/>
                    <a:gd name="T5" fmla="*/ 48 h 83"/>
                    <a:gd name="T6" fmla="*/ 5 w 305"/>
                    <a:gd name="T7" fmla="*/ 44 h 83"/>
                    <a:gd name="T8" fmla="*/ 11 w 305"/>
                    <a:gd name="T9" fmla="*/ 37 h 83"/>
                    <a:gd name="T10" fmla="*/ 18 w 305"/>
                    <a:gd name="T11" fmla="*/ 31 h 83"/>
                    <a:gd name="T12" fmla="*/ 27 w 305"/>
                    <a:gd name="T13" fmla="*/ 25 h 83"/>
                    <a:gd name="T14" fmla="*/ 39 w 305"/>
                    <a:gd name="T15" fmla="*/ 18 h 83"/>
                    <a:gd name="T16" fmla="*/ 54 w 305"/>
                    <a:gd name="T17" fmla="*/ 12 h 83"/>
                    <a:gd name="T18" fmla="*/ 72 w 305"/>
                    <a:gd name="T19" fmla="*/ 6 h 83"/>
                    <a:gd name="T20" fmla="*/ 92 w 305"/>
                    <a:gd name="T21" fmla="*/ 2 h 83"/>
                    <a:gd name="T22" fmla="*/ 118 w 305"/>
                    <a:gd name="T23" fmla="*/ 0 h 83"/>
                    <a:gd name="T24" fmla="*/ 146 w 305"/>
                    <a:gd name="T25" fmla="*/ 0 h 83"/>
                    <a:gd name="T26" fmla="*/ 180 w 305"/>
                    <a:gd name="T27" fmla="*/ 2 h 83"/>
                    <a:gd name="T28" fmla="*/ 216 w 305"/>
                    <a:gd name="T29" fmla="*/ 7 h 83"/>
                    <a:gd name="T30" fmla="*/ 258 w 305"/>
                    <a:gd name="T31" fmla="*/ 16 h 83"/>
                    <a:gd name="T32" fmla="*/ 305 w 305"/>
                    <a:gd name="T33" fmla="*/ 29 h 83"/>
                    <a:gd name="T34" fmla="*/ 299 w 305"/>
                    <a:gd name="T35" fmla="*/ 47 h 83"/>
                    <a:gd name="T36" fmla="*/ 297 w 305"/>
                    <a:gd name="T37" fmla="*/ 46 h 83"/>
                    <a:gd name="T38" fmla="*/ 289 w 305"/>
                    <a:gd name="T39" fmla="*/ 44 h 83"/>
                    <a:gd name="T40" fmla="*/ 277 w 305"/>
                    <a:gd name="T41" fmla="*/ 41 h 83"/>
                    <a:gd name="T42" fmla="*/ 262 w 305"/>
                    <a:gd name="T43" fmla="*/ 36 h 83"/>
                    <a:gd name="T44" fmla="*/ 244 w 305"/>
                    <a:gd name="T45" fmla="*/ 32 h 83"/>
                    <a:gd name="T46" fmla="*/ 224 w 305"/>
                    <a:gd name="T47" fmla="*/ 28 h 83"/>
                    <a:gd name="T48" fmla="*/ 201 w 305"/>
                    <a:gd name="T49" fmla="*/ 25 h 83"/>
                    <a:gd name="T50" fmla="*/ 176 w 305"/>
                    <a:gd name="T51" fmla="*/ 22 h 83"/>
                    <a:gd name="T52" fmla="*/ 152 w 305"/>
                    <a:gd name="T53" fmla="*/ 21 h 83"/>
                    <a:gd name="T54" fmla="*/ 126 w 305"/>
                    <a:gd name="T55" fmla="*/ 21 h 83"/>
                    <a:gd name="T56" fmla="*/ 101 w 305"/>
                    <a:gd name="T57" fmla="*/ 23 h 83"/>
                    <a:gd name="T58" fmla="*/ 77 w 305"/>
                    <a:gd name="T59" fmla="*/ 29 h 83"/>
                    <a:gd name="T60" fmla="*/ 55 w 305"/>
                    <a:gd name="T61" fmla="*/ 37 h 83"/>
                    <a:gd name="T62" fmla="*/ 33 w 305"/>
                    <a:gd name="T63" fmla="*/ 48 h 83"/>
                    <a:gd name="T64" fmla="*/ 15 w 305"/>
                    <a:gd name="T65" fmla="*/ 63 h 83"/>
                    <a:gd name="T66" fmla="*/ 0 w 305"/>
                    <a:gd name="T67" fmla="*/ 83 h 83"/>
                    <a:gd name="T68" fmla="*/ 0 w 305"/>
                    <a:gd name="T69" fmla="*/ 53 h 8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05"/>
                    <a:gd name="T106" fmla="*/ 0 h 83"/>
                    <a:gd name="T107" fmla="*/ 305 w 305"/>
                    <a:gd name="T108" fmla="*/ 83 h 8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05" h="83">
                      <a:moveTo>
                        <a:pt x="0" y="53"/>
                      </a:moveTo>
                      <a:lnTo>
                        <a:pt x="0" y="52"/>
                      </a:lnTo>
                      <a:lnTo>
                        <a:pt x="2" y="48"/>
                      </a:lnTo>
                      <a:lnTo>
                        <a:pt x="5" y="44"/>
                      </a:lnTo>
                      <a:lnTo>
                        <a:pt x="11" y="37"/>
                      </a:lnTo>
                      <a:lnTo>
                        <a:pt x="18" y="31"/>
                      </a:lnTo>
                      <a:lnTo>
                        <a:pt x="27" y="25"/>
                      </a:lnTo>
                      <a:lnTo>
                        <a:pt x="39" y="18"/>
                      </a:lnTo>
                      <a:lnTo>
                        <a:pt x="54" y="12"/>
                      </a:lnTo>
                      <a:lnTo>
                        <a:pt x="72" y="6"/>
                      </a:lnTo>
                      <a:lnTo>
                        <a:pt x="92" y="2"/>
                      </a:lnTo>
                      <a:lnTo>
                        <a:pt x="118" y="0"/>
                      </a:lnTo>
                      <a:lnTo>
                        <a:pt x="146" y="0"/>
                      </a:lnTo>
                      <a:lnTo>
                        <a:pt x="180" y="2"/>
                      </a:lnTo>
                      <a:lnTo>
                        <a:pt x="216" y="7"/>
                      </a:lnTo>
                      <a:lnTo>
                        <a:pt x="258" y="16"/>
                      </a:lnTo>
                      <a:lnTo>
                        <a:pt x="305" y="29"/>
                      </a:lnTo>
                      <a:lnTo>
                        <a:pt x="299" y="47"/>
                      </a:lnTo>
                      <a:lnTo>
                        <a:pt x="297" y="46"/>
                      </a:lnTo>
                      <a:lnTo>
                        <a:pt x="289" y="44"/>
                      </a:lnTo>
                      <a:lnTo>
                        <a:pt x="277" y="41"/>
                      </a:lnTo>
                      <a:lnTo>
                        <a:pt x="262" y="36"/>
                      </a:lnTo>
                      <a:lnTo>
                        <a:pt x="244" y="32"/>
                      </a:lnTo>
                      <a:lnTo>
                        <a:pt x="224" y="28"/>
                      </a:lnTo>
                      <a:lnTo>
                        <a:pt x="201" y="25"/>
                      </a:lnTo>
                      <a:lnTo>
                        <a:pt x="176" y="22"/>
                      </a:lnTo>
                      <a:lnTo>
                        <a:pt x="152" y="21"/>
                      </a:lnTo>
                      <a:lnTo>
                        <a:pt x="126" y="21"/>
                      </a:lnTo>
                      <a:lnTo>
                        <a:pt x="101" y="23"/>
                      </a:lnTo>
                      <a:lnTo>
                        <a:pt x="77" y="29"/>
                      </a:lnTo>
                      <a:lnTo>
                        <a:pt x="55" y="37"/>
                      </a:lnTo>
                      <a:lnTo>
                        <a:pt x="33" y="48"/>
                      </a:lnTo>
                      <a:lnTo>
                        <a:pt x="15" y="63"/>
                      </a:lnTo>
                      <a:lnTo>
                        <a:pt x="0" y="83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06" name="Freeform 109"/>
                <p:cNvSpPr>
                  <a:spLocks/>
                </p:cNvSpPr>
                <p:nvPr/>
              </p:nvSpPr>
              <p:spPr bwMode="auto">
                <a:xfrm>
                  <a:off x="6061" y="13793"/>
                  <a:ext cx="305" cy="83"/>
                </a:xfrm>
                <a:custGeom>
                  <a:avLst/>
                  <a:gdLst>
                    <a:gd name="T0" fmla="*/ 0 w 305"/>
                    <a:gd name="T1" fmla="*/ 53 h 83"/>
                    <a:gd name="T2" fmla="*/ 0 w 305"/>
                    <a:gd name="T3" fmla="*/ 52 h 83"/>
                    <a:gd name="T4" fmla="*/ 2 w 305"/>
                    <a:gd name="T5" fmla="*/ 49 h 83"/>
                    <a:gd name="T6" fmla="*/ 5 w 305"/>
                    <a:gd name="T7" fmla="*/ 44 h 83"/>
                    <a:gd name="T8" fmla="*/ 11 w 305"/>
                    <a:gd name="T9" fmla="*/ 38 h 83"/>
                    <a:gd name="T10" fmla="*/ 18 w 305"/>
                    <a:gd name="T11" fmla="*/ 31 h 83"/>
                    <a:gd name="T12" fmla="*/ 27 w 305"/>
                    <a:gd name="T13" fmla="*/ 25 h 83"/>
                    <a:gd name="T14" fmla="*/ 39 w 305"/>
                    <a:gd name="T15" fmla="*/ 17 h 83"/>
                    <a:gd name="T16" fmla="*/ 54 w 305"/>
                    <a:gd name="T17" fmla="*/ 12 h 83"/>
                    <a:gd name="T18" fmla="*/ 72 w 305"/>
                    <a:gd name="T19" fmla="*/ 7 h 83"/>
                    <a:gd name="T20" fmla="*/ 92 w 305"/>
                    <a:gd name="T21" fmla="*/ 2 h 83"/>
                    <a:gd name="T22" fmla="*/ 118 w 305"/>
                    <a:gd name="T23" fmla="*/ 0 h 83"/>
                    <a:gd name="T24" fmla="*/ 146 w 305"/>
                    <a:gd name="T25" fmla="*/ 0 h 83"/>
                    <a:gd name="T26" fmla="*/ 180 w 305"/>
                    <a:gd name="T27" fmla="*/ 2 h 83"/>
                    <a:gd name="T28" fmla="*/ 216 w 305"/>
                    <a:gd name="T29" fmla="*/ 8 h 83"/>
                    <a:gd name="T30" fmla="*/ 258 w 305"/>
                    <a:gd name="T31" fmla="*/ 16 h 83"/>
                    <a:gd name="T32" fmla="*/ 305 w 305"/>
                    <a:gd name="T33" fmla="*/ 29 h 83"/>
                    <a:gd name="T34" fmla="*/ 299 w 305"/>
                    <a:gd name="T35" fmla="*/ 47 h 83"/>
                    <a:gd name="T36" fmla="*/ 297 w 305"/>
                    <a:gd name="T37" fmla="*/ 45 h 83"/>
                    <a:gd name="T38" fmla="*/ 289 w 305"/>
                    <a:gd name="T39" fmla="*/ 43 h 83"/>
                    <a:gd name="T40" fmla="*/ 277 w 305"/>
                    <a:gd name="T41" fmla="*/ 40 h 83"/>
                    <a:gd name="T42" fmla="*/ 262 w 305"/>
                    <a:gd name="T43" fmla="*/ 36 h 83"/>
                    <a:gd name="T44" fmla="*/ 244 w 305"/>
                    <a:gd name="T45" fmla="*/ 33 h 83"/>
                    <a:gd name="T46" fmla="*/ 224 w 305"/>
                    <a:gd name="T47" fmla="*/ 28 h 83"/>
                    <a:gd name="T48" fmla="*/ 201 w 305"/>
                    <a:gd name="T49" fmla="*/ 25 h 83"/>
                    <a:gd name="T50" fmla="*/ 176 w 305"/>
                    <a:gd name="T51" fmla="*/ 22 h 83"/>
                    <a:gd name="T52" fmla="*/ 152 w 305"/>
                    <a:gd name="T53" fmla="*/ 21 h 83"/>
                    <a:gd name="T54" fmla="*/ 126 w 305"/>
                    <a:gd name="T55" fmla="*/ 22 h 83"/>
                    <a:gd name="T56" fmla="*/ 101 w 305"/>
                    <a:gd name="T57" fmla="*/ 24 h 83"/>
                    <a:gd name="T58" fmla="*/ 77 w 305"/>
                    <a:gd name="T59" fmla="*/ 29 h 83"/>
                    <a:gd name="T60" fmla="*/ 55 w 305"/>
                    <a:gd name="T61" fmla="*/ 38 h 83"/>
                    <a:gd name="T62" fmla="*/ 33 w 305"/>
                    <a:gd name="T63" fmla="*/ 49 h 83"/>
                    <a:gd name="T64" fmla="*/ 15 w 305"/>
                    <a:gd name="T65" fmla="*/ 64 h 83"/>
                    <a:gd name="T66" fmla="*/ 0 w 305"/>
                    <a:gd name="T67" fmla="*/ 83 h 83"/>
                    <a:gd name="T68" fmla="*/ 0 w 305"/>
                    <a:gd name="T69" fmla="*/ 53 h 8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05"/>
                    <a:gd name="T106" fmla="*/ 0 h 83"/>
                    <a:gd name="T107" fmla="*/ 305 w 305"/>
                    <a:gd name="T108" fmla="*/ 83 h 8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05" h="83">
                      <a:moveTo>
                        <a:pt x="0" y="53"/>
                      </a:moveTo>
                      <a:lnTo>
                        <a:pt x="0" y="52"/>
                      </a:lnTo>
                      <a:lnTo>
                        <a:pt x="2" y="49"/>
                      </a:lnTo>
                      <a:lnTo>
                        <a:pt x="5" y="44"/>
                      </a:lnTo>
                      <a:lnTo>
                        <a:pt x="11" y="38"/>
                      </a:lnTo>
                      <a:lnTo>
                        <a:pt x="18" y="31"/>
                      </a:lnTo>
                      <a:lnTo>
                        <a:pt x="27" y="25"/>
                      </a:lnTo>
                      <a:lnTo>
                        <a:pt x="39" y="17"/>
                      </a:lnTo>
                      <a:lnTo>
                        <a:pt x="54" y="12"/>
                      </a:lnTo>
                      <a:lnTo>
                        <a:pt x="72" y="7"/>
                      </a:lnTo>
                      <a:lnTo>
                        <a:pt x="92" y="2"/>
                      </a:lnTo>
                      <a:lnTo>
                        <a:pt x="118" y="0"/>
                      </a:lnTo>
                      <a:lnTo>
                        <a:pt x="146" y="0"/>
                      </a:lnTo>
                      <a:lnTo>
                        <a:pt x="180" y="2"/>
                      </a:lnTo>
                      <a:lnTo>
                        <a:pt x="216" y="8"/>
                      </a:lnTo>
                      <a:lnTo>
                        <a:pt x="258" y="16"/>
                      </a:lnTo>
                      <a:lnTo>
                        <a:pt x="305" y="29"/>
                      </a:lnTo>
                      <a:lnTo>
                        <a:pt x="299" y="47"/>
                      </a:lnTo>
                      <a:lnTo>
                        <a:pt x="297" y="45"/>
                      </a:lnTo>
                      <a:lnTo>
                        <a:pt x="289" y="43"/>
                      </a:lnTo>
                      <a:lnTo>
                        <a:pt x="277" y="40"/>
                      </a:lnTo>
                      <a:lnTo>
                        <a:pt x="262" y="36"/>
                      </a:lnTo>
                      <a:lnTo>
                        <a:pt x="244" y="33"/>
                      </a:lnTo>
                      <a:lnTo>
                        <a:pt x="224" y="28"/>
                      </a:lnTo>
                      <a:lnTo>
                        <a:pt x="201" y="25"/>
                      </a:lnTo>
                      <a:lnTo>
                        <a:pt x="176" y="22"/>
                      </a:lnTo>
                      <a:lnTo>
                        <a:pt x="152" y="21"/>
                      </a:lnTo>
                      <a:lnTo>
                        <a:pt x="126" y="22"/>
                      </a:lnTo>
                      <a:lnTo>
                        <a:pt x="101" y="24"/>
                      </a:lnTo>
                      <a:lnTo>
                        <a:pt x="77" y="29"/>
                      </a:lnTo>
                      <a:lnTo>
                        <a:pt x="55" y="38"/>
                      </a:lnTo>
                      <a:lnTo>
                        <a:pt x="33" y="49"/>
                      </a:lnTo>
                      <a:lnTo>
                        <a:pt x="15" y="64"/>
                      </a:lnTo>
                      <a:lnTo>
                        <a:pt x="0" y="83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07" name="Freeform 110"/>
                <p:cNvSpPr>
                  <a:spLocks/>
                </p:cNvSpPr>
                <p:nvPr/>
              </p:nvSpPr>
              <p:spPr bwMode="auto">
                <a:xfrm>
                  <a:off x="6348" y="13696"/>
                  <a:ext cx="496" cy="917"/>
                </a:xfrm>
                <a:custGeom>
                  <a:avLst/>
                  <a:gdLst>
                    <a:gd name="T0" fmla="*/ 0 w 496"/>
                    <a:gd name="T1" fmla="*/ 0 h 917"/>
                    <a:gd name="T2" fmla="*/ 0 w 496"/>
                    <a:gd name="T3" fmla="*/ 886 h 917"/>
                    <a:gd name="T4" fmla="*/ 150 w 496"/>
                    <a:gd name="T5" fmla="*/ 917 h 917"/>
                    <a:gd name="T6" fmla="*/ 143 w 496"/>
                    <a:gd name="T7" fmla="*/ 797 h 917"/>
                    <a:gd name="T8" fmla="*/ 496 w 496"/>
                    <a:gd name="T9" fmla="*/ 851 h 917"/>
                    <a:gd name="T10" fmla="*/ 490 w 496"/>
                    <a:gd name="T11" fmla="*/ 803 h 917"/>
                    <a:gd name="T12" fmla="*/ 245 w 496"/>
                    <a:gd name="T13" fmla="*/ 773 h 917"/>
                    <a:gd name="T14" fmla="*/ 239 w 496"/>
                    <a:gd name="T15" fmla="*/ 670 h 917"/>
                    <a:gd name="T16" fmla="*/ 72 w 496"/>
                    <a:gd name="T17" fmla="*/ 670 h 917"/>
                    <a:gd name="T18" fmla="*/ 68 w 496"/>
                    <a:gd name="T19" fmla="*/ 657 h 917"/>
                    <a:gd name="T20" fmla="*/ 56 w 496"/>
                    <a:gd name="T21" fmla="*/ 620 h 917"/>
                    <a:gd name="T22" fmla="*/ 41 w 496"/>
                    <a:gd name="T23" fmla="*/ 559 h 917"/>
                    <a:gd name="T24" fmla="*/ 26 w 496"/>
                    <a:gd name="T25" fmla="*/ 480 h 917"/>
                    <a:gd name="T26" fmla="*/ 15 w 496"/>
                    <a:gd name="T27" fmla="*/ 385 h 917"/>
                    <a:gd name="T28" fmla="*/ 11 w 496"/>
                    <a:gd name="T29" fmla="*/ 276 h 917"/>
                    <a:gd name="T30" fmla="*/ 20 w 496"/>
                    <a:gd name="T31" fmla="*/ 158 h 917"/>
                    <a:gd name="T32" fmla="*/ 42 w 496"/>
                    <a:gd name="T33" fmla="*/ 30 h 917"/>
                    <a:gd name="T34" fmla="*/ 0 w 496"/>
                    <a:gd name="T35" fmla="*/ 0 h 9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96"/>
                    <a:gd name="T55" fmla="*/ 0 h 917"/>
                    <a:gd name="T56" fmla="*/ 496 w 496"/>
                    <a:gd name="T57" fmla="*/ 917 h 9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96" h="917">
                      <a:moveTo>
                        <a:pt x="0" y="0"/>
                      </a:moveTo>
                      <a:lnTo>
                        <a:pt x="0" y="886"/>
                      </a:lnTo>
                      <a:lnTo>
                        <a:pt x="150" y="917"/>
                      </a:lnTo>
                      <a:lnTo>
                        <a:pt x="143" y="797"/>
                      </a:lnTo>
                      <a:lnTo>
                        <a:pt x="496" y="851"/>
                      </a:lnTo>
                      <a:lnTo>
                        <a:pt x="490" y="803"/>
                      </a:lnTo>
                      <a:lnTo>
                        <a:pt x="245" y="773"/>
                      </a:lnTo>
                      <a:lnTo>
                        <a:pt x="239" y="670"/>
                      </a:lnTo>
                      <a:lnTo>
                        <a:pt x="72" y="670"/>
                      </a:lnTo>
                      <a:lnTo>
                        <a:pt x="68" y="657"/>
                      </a:lnTo>
                      <a:lnTo>
                        <a:pt x="56" y="620"/>
                      </a:lnTo>
                      <a:lnTo>
                        <a:pt x="41" y="559"/>
                      </a:lnTo>
                      <a:lnTo>
                        <a:pt x="26" y="480"/>
                      </a:lnTo>
                      <a:lnTo>
                        <a:pt x="15" y="385"/>
                      </a:lnTo>
                      <a:lnTo>
                        <a:pt x="11" y="276"/>
                      </a:lnTo>
                      <a:lnTo>
                        <a:pt x="20" y="158"/>
                      </a:lnTo>
                      <a:lnTo>
                        <a:pt x="42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08" name="Freeform 111"/>
                <p:cNvSpPr>
                  <a:spLocks/>
                </p:cNvSpPr>
                <p:nvPr/>
              </p:nvSpPr>
              <p:spPr bwMode="auto">
                <a:xfrm>
                  <a:off x="6593" y="13487"/>
                  <a:ext cx="638" cy="125"/>
                </a:xfrm>
                <a:custGeom>
                  <a:avLst/>
                  <a:gdLst>
                    <a:gd name="T0" fmla="*/ 0 w 638"/>
                    <a:gd name="T1" fmla="*/ 125 h 125"/>
                    <a:gd name="T2" fmla="*/ 4 w 638"/>
                    <a:gd name="T3" fmla="*/ 124 h 125"/>
                    <a:gd name="T4" fmla="*/ 14 w 638"/>
                    <a:gd name="T5" fmla="*/ 119 h 125"/>
                    <a:gd name="T6" fmla="*/ 31 w 638"/>
                    <a:gd name="T7" fmla="*/ 114 h 125"/>
                    <a:gd name="T8" fmla="*/ 53 w 638"/>
                    <a:gd name="T9" fmla="*/ 106 h 125"/>
                    <a:gd name="T10" fmla="*/ 81 w 638"/>
                    <a:gd name="T11" fmla="*/ 98 h 125"/>
                    <a:gd name="T12" fmla="*/ 113 w 638"/>
                    <a:gd name="T13" fmla="*/ 89 h 125"/>
                    <a:gd name="T14" fmla="*/ 151 w 638"/>
                    <a:gd name="T15" fmla="*/ 81 h 125"/>
                    <a:gd name="T16" fmla="*/ 192 w 638"/>
                    <a:gd name="T17" fmla="*/ 73 h 125"/>
                    <a:gd name="T18" fmla="*/ 237 w 638"/>
                    <a:gd name="T19" fmla="*/ 65 h 125"/>
                    <a:gd name="T20" fmla="*/ 286 w 638"/>
                    <a:gd name="T21" fmla="*/ 60 h 125"/>
                    <a:gd name="T22" fmla="*/ 337 w 638"/>
                    <a:gd name="T23" fmla="*/ 56 h 125"/>
                    <a:gd name="T24" fmla="*/ 390 w 638"/>
                    <a:gd name="T25" fmla="*/ 55 h 125"/>
                    <a:gd name="T26" fmla="*/ 446 w 638"/>
                    <a:gd name="T27" fmla="*/ 56 h 125"/>
                    <a:gd name="T28" fmla="*/ 503 w 638"/>
                    <a:gd name="T29" fmla="*/ 61 h 125"/>
                    <a:gd name="T30" fmla="*/ 561 w 638"/>
                    <a:gd name="T31" fmla="*/ 70 h 125"/>
                    <a:gd name="T32" fmla="*/ 620 w 638"/>
                    <a:gd name="T33" fmla="*/ 83 h 125"/>
                    <a:gd name="T34" fmla="*/ 638 w 638"/>
                    <a:gd name="T35" fmla="*/ 0 h 125"/>
                    <a:gd name="T36" fmla="*/ 634 w 638"/>
                    <a:gd name="T37" fmla="*/ 0 h 125"/>
                    <a:gd name="T38" fmla="*/ 620 w 638"/>
                    <a:gd name="T39" fmla="*/ 0 h 125"/>
                    <a:gd name="T40" fmla="*/ 599 w 638"/>
                    <a:gd name="T41" fmla="*/ 0 h 125"/>
                    <a:gd name="T42" fmla="*/ 571 w 638"/>
                    <a:gd name="T43" fmla="*/ 1 h 125"/>
                    <a:gd name="T44" fmla="*/ 536 w 638"/>
                    <a:gd name="T45" fmla="*/ 2 h 125"/>
                    <a:gd name="T46" fmla="*/ 496 w 638"/>
                    <a:gd name="T47" fmla="*/ 3 h 125"/>
                    <a:gd name="T48" fmla="*/ 452 w 638"/>
                    <a:gd name="T49" fmla="*/ 6 h 125"/>
                    <a:gd name="T50" fmla="*/ 405 w 638"/>
                    <a:gd name="T51" fmla="*/ 8 h 125"/>
                    <a:gd name="T52" fmla="*/ 354 w 638"/>
                    <a:gd name="T53" fmla="*/ 13 h 125"/>
                    <a:gd name="T54" fmla="*/ 302 w 638"/>
                    <a:gd name="T55" fmla="*/ 17 h 125"/>
                    <a:gd name="T56" fmla="*/ 249 w 638"/>
                    <a:gd name="T57" fmla="*/ 22 h 125"/>
                    <a:gd name="T58" fmla="*/ 196 w 638"/>
                    <a:gd name="T59" fmla="*/ 30 h 125"/>
                    <a:gd name="T60" fmla="*/ 144 w 638"/>
                    <a:gd name="T61" fmla="*/ 37 h 125"/>
                    <a:gd name="T62" fmla="*/ 93 w 638"/>
                    <a:gd name="T63" fmla="*/ 47 h 125"/>
                    <a:gd name="T64" fmla="*/ 45 w 638"/>
                    <a:gd name="T65" fmla="*/ 58 h 125"/>
                    <a:gd name="T66" fmla="*/ 0 w 638"/>
                    <a:gd name="T67" fmla="*/ 71 h 125"/>
                    <a:gd name="T68" fmla="*/ 0 w 638"/>
                    <a:gd name="T69" fmla="*/ 125 h 12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638"/>
                    <a:gd name="T106" fmla="*/ 0 h 125"/>
                    <a:gd name="T107" fmla="*/ 638 w 638"/>
                    <a:gd name="T108" fmla="*/ 125 h 12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638" h="125">
                      <a:moveTo>
                        <a:pt x="0" y="125"/>
                      </a:moveTo>
                      <a:lnTo>
                        <a:pt x="4" y="124"/>
                      </a:lnTo>
                      <a:lnTo>
                        <a:pt x="14" y="119"/>
                      </a:lnTo>
                      <a:lnTo>
                        <a:pt x="31" y="114"/>
                      </a:lnTo>
                      <a:lnTo>
                        <a:pt x="53" y="106"/>
                      </a:lnTo>
                      <a:lnTo>
                        <a:pt x="81" y="98"/>
                      </a:lnTo>
                      <a:lnTo>
                        <a:pt x="113" y="89"/>
                      </a:lnTo>
                      <a:lnTo>
                        <a:pt x="151" y="81"/>
                      </a:lnTo>
                      <a:lnTo>
                        <a:pt x="192" y="73"/>
                      </a:lnTo>
                      <a:lnTo>
                        <a:pt x="237" y="65"/>
                      </a:lnTo>
                      <a:lnTo>
                        <a:pt x="286" y="60"/>
                      </a:lnTo>
                      <a:lnTo>
                        <a:pt x="337" y="56"/>
                      </a:lnTo>
                      <a:lnTo>
                        <a:pt x="390" y="55"/>
                      </a:lnTo>
                      <a:lnTo>
                        <a:pt x="446" y="56"/>
                      </a:lnTo>
                      <a:lnTo>
                        <a:pt x="503" y="61"/>
                      </a:lnTo>
                      <a:lnTo>
                        <a:pt x="561" y="70"/>
                      </a:lnTo>
                      <a:lnTo>
                        <a:pt x="620" y="83"/>
                      </a:lnTo>
                      <a:lnTo>
                        <a:pt x="638" y="0"/>
                      </a:lnTo>
                      <a:lnTo>
                        <a:pt x="634" y="0"/>
                      </a:lnTo>
                      <a:lnTo>
                        <a:pt x="620" y="0"/>
                      </a:lnTo>
                      <a:lnTo>
                        <a:pt x="599" y="0"/>
                      </a:lnTo>
                      <a:lnTo>
                        <a:pt x="571" y="1"/>
                      </a:lnTo>
                      <a:lnTo>
                        <a:pt x="536" y="2"/>
                      </a:lnTo>
                      <a:lnTo>
                        <a:pt x="496" y="3"/>
                      </a:lnTo>
                      <a:lnTo>
                        <a:pt x="452" y="6"/>
                      </a:lnTo>
                      <a:lnTo>
                        <a:pt x="405" y="8"/>
                      </a:lnTo>
                      <a:lnTo>
                        <a:pt x="354" y="13"/>
                      </a:lnTo>
                      <a:lnTo>
                        <a:pt x="302" y="17"/>
                      </a:lnTo>
                      <a:lnTo>
                        <a:pt x="249" y="22"/>
                      </a:lnTo>
                      <a:lnTo>
                        <a:pt x="196" y="30"/>
                      </a:lnTo>
                      <a:lnTo>
                        <a:pt x="144" y="37"/>
                      </a:lnTo>
                      <a:lnTo>
                        <a:pt x="93" y="47"/>
                      </a:lnTo>
                      <a:lnTo>
                        <a:pt x="45" y="58"/>
                      </a:lnTo>
                      <a:lnTo>
                        <a:pt x="0" y="71"/>
                      </a:lnTo>
                      <a:lnTo>
                        <a:pt x="0" y="12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09" name="Freeform 112"/>
                <p:cNvSpPr>
                  <a:spLocks/>
                </p:cNvSpPr>
                <p:nvPr/>
              </p:nvSpPr>
              <p:spPr bwMode="auto">
                <a:xfrm>
                  <a:off x="6217" y="14634"/>
                  <a:ext cx="1075" cy="356"/>
                </a:xfrm>
                <a:custGeom>
                  <a:avLst/>
                  <a:gdLst>
                    <a:gd name="T0" fmla="*/ 454 w 1075"/>
                    <a:gd name="T1" fmla="*/ 344 h 356"/>
                    <a:gd name="T2" fmla="*/ 456 w 1075"/>
                    <a:gd name="T3" fmla="*/ 343 h 356"/>
                    <a:gd name="T4" fmla="*/ 463 w 1075"/>
                    <a:gd name="T5" fmla="*/ 341 h 356"/>
                    <a:gd name="T6" fmla="*/ 472 w 1075"/>
                    <a:gd name="T7" fmla="*/ 337 h 356"/>
                    <a:gd name="T8" fmla="*/ 485 w 1075"/>
                    <a:gd name="T9" fmla="*/ 332 h 356"/>
                    <a:gd name="T10" fmla="*/ 501 w 1075"/>
                    <a:gd name="T11" fmla="*/ 325 h 356"/>
                    <a:gd name="T12" fmla="*/ 518 w 1075"/>
                    <a:gd name="T13" fmla="*/ 317 h 356"/>
                    <a:gd name="T14" fmla="*/ 538 w 1075"/>
                    <a:gd name="T15" fmla="*/ 308 h 356"/>
                    <a:gd name="T16" fmla="*/ 558 w 1075"/>
                    <a:gd name="T17" fmla="*/ 298 h 356"/>
                    <a:gd name="T18" fmla="*/ 580 w 1075"/>
                    <a:gd name="T19" fmla="*/ 287 h 356"/>
                    <a:gd name="T20" fmla="*/ 600 w 1075"/>
                    <a:gd name="T21" fmla="*/ 274 h 356"/>
                    <a:gd name="T22" fmla="*/ 621 w 1075"/>
                    <a:gd name="T23" fmla="*/ 262 h 356"/>
                    <a:gd name="T24" fmla="*/ 640 w 1075"/>
                    <a:gd name="T25" fmla="*/ 248 h 356"/>
                    <a:gd name="T26" fmla="*/ 658 w 1075"/>
                    <a:gd name="T27" fmla="*/ 234 h 356"/>
                    <a:gd name="T28" fmla="*/ 674 w 1075"/>
                    <a:gd name="T29" fmla="*/ 219 h 356"/>
                    <a:gd name="T30" fmla="*/ 688 w 1075"/>
                    <a:gd name="T31" fmla="*/ 204 h 356"/>
                    <a:gd name="T32" fmla="*/ 699 w 1075"/>
                    <a:gd name="T33" fmla="*/ 189 h 356"/>
                    <a:gd name="T34" fmla="*/ 0 w 1075"/>
                    <a:gd name="T35" fmla="*/ 18 h 356"/>
                    <a:gd name="T36" fmla="*/ 54 w 1075"/>
                    <a:gd name="T37" fmla="*/ 0 h 356"/>
                    <a:gd name="T38" fmla="*/ 1075 w 1075"/>
                    <a:gd name="T39" fmla="*/ 251 h 356"/>
                    <a:gd name="T40" fmla="*/ 1033 w 1075"/>
                    <a:gd name="T41" fmla="*/ 274 h 356"/>
                    <a:gd name="T42" fmla="*/ 738 w 1075"/>
                    <a:gd name="T43" fmla="*/ 199 h 356"/>
                    <a:gd name="T44" fmla="*/ 737 w 1075"/>
                    <a:gd name="T45" fmla="*/ 200 h 356"/>
                    <a:gd name="T46" fmla="*/ 735 w 1075"/>
                    <a:gd name="T47" fmla="*/ 203 h 356"/>
                    <a:gd name="T48" fmla="*/ 730 w 1075"/>
                    <a:gd name="T49" fmla="*/ 207 h 356"/>
                    <a:gd name="T50" fmla="*/ 724 w 1075"/>
                    <a:gd name="T51" fmla="*/ 214 h 356"/>
                    <a:gd name="T52" fmla="*/ 716 w 1075"/>
                    <a:gd name="T53" fmla="*/ 222 h 356"/>
                    <a:gd name="T54" fmla="*/ 706 w 1075"/>
                    <a:gd name="T55" fmla="*/ 231 h 356"/>
                    <a:gd name="T56" fmla="*/ 694 w 1075"/>
                    <a:gd name="T57" fmla="*/ 242 h 356"/>
                    <a:gd name="T58" fmla="*/ 679 w 1075"/>
                    <a:gd name="T59" fmla="*/ 253 h 356"/>
                    <a:gd name="T60" fmla="*/ 662 w 1075"/>
                    <a:gd name="T61" fmla="*/ 265 h 356"/>
                    <a:gd name="T62" fmla="*/ 643 w 1075"/>
                    <a:gd name="T63" fmla="*/ 278 h 356"/>
                    <a:gd name="T64" fmla="*/ 621 w 1075"/>
                    <a:gd name="T65" fmla="*/ 291 h 356"/>
                    <a:gd name="T66" fmla="*/ 597 w 1075"/>
                    <a:gd name="T67" fmla="*/ 303 h 356"/>
                    <a:gd name="T68" fmla="*/ 570 w 1075"/>
                    <a:gd name="T69" fmla="*/ 317 h 356"/>
                    <a:gd name="T70" fmla="*/ 540 w 1075"/>
                    <a:gd name="T71" fmla="*/ 330 h 356"/>
                    <a:gd name="T72" fmla="*/ 508 w 1075"/>
                    <a:gd name="T73" fmla="*/ 343 h 356"/>
                    <a:gd name="T74" fmla="*/ 472 w 1075"/>
                    <a:gd name="T75" fmla="*/ 356 h 356"/>
                    <a:gd name="T76" fmla="*/ 454 w 1075"/>
                    <a:gd name="T77" fmla="*/ 344 h 35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075"/>
                    <a:gd name="T118" fmla="*/ 0 h 356"/>
                    <a:gd name="T119" fmla="*/ 1075 w 1075"/>
                    <a:gd name="T120" fmla="*/ 356 h 35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075" h="356">
                      <a:moveTo>
                        <a:pt x="454" y="344"/>
                      </a:moveTo>
                      <a:lnTo>
                        <a:pt x="456" y="343"/>
                      </a:lnTo>
                      <a:lnTo>
                        <a:pt x="463" y="341"/>
                      </a:lnTo>
                      <a:lnTo>
                        <a:pt x="472" y="337"/>
                      </a:lnTo>
                      <a:lnTo>
                        <a:pt x="485" y="332"/>
                      </a:lnTo>
                      <a:lnTo>
                        <a:pt x="501" y="325"/>
                      </a:lnTo>
                      <a:lnTo>
                        <a:pt x="518" y="317"/>
                      </a:lnTo>
                      <a:lnTo>
                        <a:pt x="538" y="308"/>
                      </a:lnTo>
                      <a:lnTo>
                        <a:pt x="558" y="298"/>
                      </a:lnTo>
                      <a:lnTo>
                        <a:pt x="580" y="287"/>
                      </a:lnTo>
                      <a:lnTo>
                        <a:pt x="600" y="274"/>
                      </a:lnTo>
                      <a:lnTo>
                        <a:pt x="621" y="262"/>
                      </a:lnTo>
                      <a:lnTo>
                        <a:pt x="640" y="248"/>
                      </a:lnTo>
                      <a:lnTo>
                        <a:pt x="658" y="234"/>
                      </a:lnTo>
                      <a:lnTo>
                        <a:pt x="674" y="219"/>
                      </a:lnTo>
                      <a:lnTo>
                        <a:pt x="688" y="204"/>
                      </a:lnTo>
                      <a:lnTo>
                        <a:pt x="699" y="189"/>
                      </a:lnTo>
                      <a:lnTo>
                        <a:pt x="0" y="18"/>
                      </a:lnTo>
                      <a:lnTo>
                        <a:pt x="54" y="0"/>
                      </a:lnTo>
                      <a:lnTo>
                        <a:pt x="1075" y="251"/>
                      </a:lnTo>
                      <a:lnTo>
                        <a:pt x="1033" y="274"/>
                      </a:lnTo>
                      <a:lnTo>
                        <a:pt x="738" y="199"/>
                      </a:lnTo>
                      <a:lnTo>
                        <a:pt x="737" y="200"/>
                      </a:lnTo>
                      <a:lnTo>
                        <a:pt x="735" y="203"/>
                      </a:lnTo>
                      <a:lnTo>
                        <a:pt x="730" y="207"/>
                      </a:lnTo>
                      <a:lnTo>
                        <a:pt x="724" y="214"/>
                      </a:lnTo>
                      <a:lnTo>
                        <a:pt x="716" y="222"/>
                      </a:lnTo>
                      <a:lnTo>
                        <a:pt x="706" y="231"/>
                      </a:lnTo>
                      <a:lnTo>
                        <a:pt x="694" y="242"/>
                      </a:lnTo>
                      <a:lnTo>
                        <a:pt x="679" y="253"/>
                      </a:lnTo>
                      <a:lnTo>
                        <a:pt x="662" y="265"/>
                      </a:lnTo>
                      <a:lnTo>
                        <a:pt x="643" y="278"/>
                      </a:lnTo>
                      <a:lnTo>
                        <a:pt x="621" y="291"/>
                      </a:lnTo>
                      <a:lnTo>
                        <a:pt x="597" y="303"/>
                      </a:lnTo>
                      <a:lnTo>
                        <a:pt x="570" y="317"/>
                      </a:lnTo>
                      <a:lnTo>
                        <a:pt x="540" y="330"/>
                      </a:lnTo>
                      <a:lnTo>
                        <a:pt x="508" y="343"/>
                      </a:lnTo>
                      <a:lnTo>
                        <a:pt x="472" y="356"/>
                      </a:lnTo>
                      <a:lnTo>
                        <a:pt x="454" y="3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10" name="Freeform 113"/>
                <p:cNvSpPr>
                  <a:spLocks/>
                </p:cNvSpPr>
                <p:nvPr/>
              </p:nvSpPr>
              <p:spPr bwMode="auto">
                <a:xfrm>
                  <a:off x="5997" y="14727"/>
                  <a:ext cx="1095" cy="319"/>
                </a:xfrm>
                <a:custGeom>
                  <a:avLst/>
                  <a:gdLst>
                    <a:gd name="T0" fmla="*/ 0 w 1095"/>
                    <a:gd name="T1" fmla="*/ 0 h 319"/>
                    <a:gd name="T2" fmla="*/ 1071 w 1095"/>
                    <a:gd name="T3" fmla="*/ 319 h 319"/>
                    <a:gd name="T4" fmla="*/ 1095 w 1095"/>
                    <a:gd name="T5" fmla="*/ 319 h 319"/>
                    <a:gd name="T6" fmla="*/ 33 w 1095"/>
                    <a:gd name="T7" fmla="*/ 0 h 319"/>
                    <a:gd name="T8" fmla="*/ 0 w 1095"/>
                    <a:gd name="T9" fmla="*/ 0 h 3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95"/>
                    <a:gd name="T16" fmla="*/ 0 h 319"/>
                    <a:gd name="T17" fmla="*/ 1095 w 1095"/>
                    <a:gd name="T18" fmla="*/ 319 h 3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95" h="319">
                      <a:moveTo>
                        <a:pt x="0" y="0"/>
                      </a:moveTo>
                      <a:lnTo>
                        <a:pt x="1071" y="319"/>
                      </a:lnTo>
                      <a:lnTo>
                        <a:pt x="1095" y="319"/>
                      </a:lnTo>
                      <a:lnTo>
                        <a:pt x="3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11" name="Freeform 114"/>
                <p:cNvSpPr>
                  <a:spLocks/>
                </p:cNvSpPr>
                <p:nvPr/>
              </p:nvSpPr>
              <p:spPr bwMode="auto">
                <a:xfrm>
                  <a:off x="6181" y="14684"/>
                  <a:ext cx="1082" cy="285"/>
                </a:xfrm>
                <a:custGeom>
                  <a:avLst/>
                  <a:gdLst>
                    <a:gd name="T0" fmla="*/ 0 w 1082"/>
                    <a:gd name="T1" fmla="*/ 1 h 285"/>
                    <a:gd name="T2" fmla="*/ 1058 w 1082"/>
                    <a:gd name="T3" fmla="*/ 285 h 285"/>
                    <a:gd name="T4" fmla="*/ 1082 w 1082"/>
                    <a:gd name="T5" fmla="*/ 284 h 285"/>
                    <a:gd name="T6" fmla="*/ 33 w 1082"/>
                    <a:gd name="T7" fmla="*/ 0 h 285"/>
                    <a:gd name="T8" fmla="*/ 0 w 1082"/>
                    <a:gd name="T9" fmla="*/ 1 h 2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82"/>
                    <a:gd name="T16" fmla="*/ 0 h 285"/>
                    <a:gd name="T17" fmla="*/ 1082 w 1082"/>
                    <a:gd name="T18" fmla="*/ 285 h 2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82" h="285">
                      <a:moveTo>
                        <a:pt x="0" y="1"/>
                      </a:moveTo>
                      <a:lnTo>
                        <a:pt x="1058" y="285"/>
                      </a:lnTo>
                      <a:lnTo>
                        <a:pt x="1082" y="284"/>
                      </a:lnTo>
                      <a:lnTo>
                        <a:pt x="33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612" name="Freeform 115"/>
                <p:cNvSpPr>
                  <a:spLocks/>
                </p:cNvSpPr>
                <p:nvPr/>
              </p:nvSpPr>
              <p:spPr bwMode="auto">
                <a:xfrm>
                  <a:off x="6093" y="14699"/>
                  <a:ext cx="1087" cy="315"/>
                </a:xfrm>
                <a:custGeom>
                  <a:avLst/>
                  <a:gdLst>
                    <a:gd name="T0" fmla="*/ 0 w 1087"/>
                    <a:gd name="T1" fmla="*/ 0 h 315"/>
                    <a:gd name="T2" fmla="*/ 1066 w 1087"/>
                    <a:gd name="T3" fmla="*/ 315 h 315"/>
                    <a:gd name="T4" fmla="*/ 1087 w 1087"/>
                    <a:gd name="T5" fmla="*/ 308 h 315"/>
                    <a:gd name="T6" fmla="*/ 31 w 1087"/>
                    <a:gd name="T7" fmla="*/ 0 h 315"/>
                    <a:gd name="T8" fmla="*/ 0 w 1087"/>
                    <a:gd name="T9" fmla="*/ 0 h 3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87"/>
                    <a:gd name="T16" fmla="*/ 0 h 315"/>
                    <a:gd name="T17" fmla="*/ 1087 w 1087"/>
                    <a:gd name="T18" fmla="*/ 315 h 31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87" h="315">
                      <a:moveTo>
                        <a:pt x="0" y="0"/>
                      </a:moveTo>
                      <a:lnTo>
                        <a:pt x="1066" y="315"/>
                      </a:lnTo>
                      <a:lnTo>
                        <a:pt x="1087" y="308"/>
                      </a:lnTo>
                      <a:lnTo>
                        <a:pt x="3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566" name="Group 116"/>
              <p:cNvGrpSpPr>
                <a:grpSpLocks/>
              </p:cNvGrpSpPr>
              <p:nvPr/>
            </p:nvGrpSpPr>
            <p:grpSpPr bwMode="auto">
              <a:xfrm>
                <a:off x="12806" y="10667"/>
                <a:ext cx="983" cy="1369"/>
                <a:chOff x="12762" y="10336"/>
                <a:chExt cx="1027" cy="1700"/>
              </a:xfrm>
            </p:grpSpPr>
            <p:sp>
              <p:nvSpPr>
                <p:cNvPr id="103568" name="Rectangle 117"/>
                <p:cNvSpPr>
                  <a:spLocks noChangeArrowheads="1"/>
                </p:cNvSpPr>
                <p:nvPr/>
              </p:nvSpPr>
              <p:spPr bwMode="auto">
                <a:xfrm>
                  <a:off x="12824" y="10394"/>
                  <a:ext cx="965" cy="1642"/>
                </a:xfrm>
                <a:prstGeom prst="rect">
                  <a:avLst/>
                </a:prstGeom>
                <a:solidFill>
                  <a:srgbClr val="969696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69" name="Rectangle 118"/>
                <p:cNvSpPr>
                  <a:spLocks noChangeArrowheads="1"/>
                </p:cNvSpPr>
                <p:nvPr/>
              </p:nvSpPr>
              <p:spPr bwMode="auto">
                <a:xfrm>
                  <a:off x="12766" y="10336"/>
                  <a:ext cx="965" cy="164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70" name="Line 119"/>
                <p:cNvSpPr>
                  <a:spLocks noChangeShapeType="1"/>
                </p:cNvSpPr>
                <p:nvPr/>
              </p:nvSpPr>
              <p:spPr bwMode="auto">
                <a:xfrm>
                  <a:off x="12766" y="10682"/>
                  <a:ext cx="965" cy="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71" name="Line 120"/>
                <p:cNvSpPr>
                  <a:spLocks noChangeShapeType="1"/>
                </p:cNvSpPr>
                <p:nvPr/>
              </p:nvSpPr>
              <p:spPr bwMode="auto">
                <a:xfrm>
                  <a:off x="12780" y="11042"/>
                  <a:ext cx="98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72" name="Line 121"/>
                <p:cNvSpPr>
                  <a:spLocks noChangeShapeType="1"/>
                </p:cNvSpPr>
                <p:nvPr/>
              </p:nvSpPr>
              <p:spPr bwMode="auto">
                <a:xfrm>
                  <a:off x="12764" y="11374"/>
                  <a:ext cx="98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573" name="Line 122"/>
                <p:cNvSpPr>
                  <a:spLocks noChangeShapeType="1"/>
                </p:cNvSpPr>
                <p:nvPr/>
              </p:nvSpPr>
              <p:spPr bwMode="auto">
                <a:xfrm>
                  <a:off x="12762" y="11675"/>
                  <a:ext cx="967" cy="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3567" name="Text Box 123"/>
              <p:cNvSpPr txBox="1">
                <a:spLocks noChangeArrowheads="1"/>
              </p:cNvSpPr>
              <p:nvPr/>
            </p:nvSpPr>
            <p:spPr bwMode="auto">
              <a:xfrm>
                <a:off x="12809" y="10193"/>
                <a:ext cx="958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/>
                <a:r>
                  <a:rPr lang="en-US" sz="1000">
                    <a:solidFill>
                      <a:schemeClr val="tx2"/>
                    </a:solidFill>
                    <a:latin typeface="Arial" pitchFamily="34" charset="0"/>
                  </a:rPr>
                  <a:t>Host B</a:t>
                </a:r>
                <a:endParaRPr lang="en-US" sz="200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103446" name="Line 124"/>
            <p:cNvSpPr>
              <a:spLocks noChangeShapeType="1"/>
            </p:cNvSpPr>
            <p:nvPr/>
          </p:nvSpPr>
          <p:spPr bwMode="auto">
            <a:xfrm flipH="1">
              <a:off x="2474" y="3796"/>
              <a:ext cx="3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7" name="Line 125"/>
            <p:cNvSpPr>
              <a:spLocks noChangeShapeType="1"/>
            </p:cNvSpPr>
            <p:nvPr/>
          </p:nvSpPr>
          <p:spPr bwMode="auto">
            <a:xfrm flipH="1">
              <a:off x="3494" y="3796"/>
              <a:ext cx="3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8" name="Line 126"/>
            <p:cNvSpPr>
              <a:spLocks noChangeShapeType="1"/>
            </p:cNvSpPr>
            <p:nvPr/>
          </p:nvSpPr>
          <p:spPr bwMode="auto">
            <a:xfrm flipH="1">
              <a:off x="3572" y="3544"/>
              <a:ext cx="582" cy="5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9" name="Line 127"/>
            <p:cNvSpPr>
              <a:spLocks noChangeShapeType="1"/>
            </p:cNvSpPr>
            <p:nvPr/>
          </p:nvSpPr>
          <p:spPr bwMode="auto">
            <a:xfrm flipH="1">
              <a:off x="3566" y="4090"/>
              <a:ext cx="3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50" name="Line 128"/>
            <p:cNvSpPr>
              <a:spLocks noChangeShapeType="1"/>
            </p:cNvSpPr>
            <p:nvPr/>
          </p:nvSpPr>
          <p:spPr bwMode="auto">
            <a:xfrm flipH="1">
              <a:off x="4135" y="3550"/>
              <a:ext cx="27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451" name="Group 129"/>
            <p:cNvGrpSpPr>
              <a:grpSpLocks/>
            </p:cNvGrpSpPr>
            <p:nvPr/>
          </p:nvGrpSpPr>
          <p:grpSpPr bwMode="auto">
            <a:xfrm>
              <a:off x="4190" y="3149"/>
              <a:ext cx="617" cy="568"/>
              <a:chOff x="5850" y="13487"/>
              <a:chExt cx="2023" cy="1840"/>
            </a:xfrm>
          </p:grpSpPr>
          <p:sp>
            <p:nvSpPr>
              <p:cNvPr id="103526" name="Freeform 130"/>
              <p:cNvSpPr>
                <a:spLocks/>
              </p:cNvSpPr>
              <p:nvPr/>
            </p:nvSpPr>
            <p:spPr bwMode="auto">
              <a:xfrm>
                <a:off x="5850" y="13632"/>
                <a:ext cx="2023" cy="1695"/>
              </a:xfrm>
              <a:custGeom>
                <a:avLst/>
                <a:gdLst>
                  <a:gd name="T0" fmla="*/ 570 w 2023"/>
                  <a:gd name="T1" fmla="*/ 121 h 1695"/>
                  <a:gd name="T2" fmla="*/ 575 w 2023"/>
                  <a:gd name="T3" fmla="*/ 120 h 1695"/>
                  <a:gd name="T4" fmla="*/ 586 w 2023"/>
                  <a:gd name="T5" fmla="*/ 116 h 1695"/>
                  <a:gd name="T6" fmla="*/ 607 w 2023"/>
                  <a:gd name="T7" fmla="*/ 108 h 1695"/>
                  <a:gd name="T8" fmla="*/ 636 w 2023"/>
                  <a:gd name="T9" fmla="*/ 101 h 1695"/>
                  <a:gd name="T10" fmla="*/ 672 w 2023"/>
                  <a:gd name="T11" fmla="*/ 90 h 1695"/>
                  <a:gd name="T12" fmla="*/ 718 w 2023"/>
                  <a:gd name="T13" fmla="*/ 79 h 1695"/>
                  <a:gd name="T14" fmla="*/ 771 w 2023"/>
                  <a:gd name="T15" fmla="*/ 67 h 1695"/>
                  <a:gd name="T16" fmla="*/ 834 w 2023"/>
                  <a:gd name="T17" fmla="*/ 55 h 1695"/>
                  <a:gd name="T18" fmla="*/ 904 w 2023"/>
                  <a:gd name="T19" fmla="*/ 43 h 1695"/>
                  <a:gd name="T20" fmla="*/ 982 w 2023"/>
                  <a:gd name="T21" fmla="*/ 33 h 1695"/>
                  <a:gd name="T22" fmla="*/ 1071 w 2023"/>
                  <a:gd name="T23" fmla="*/ 22 h 1695"/>
                  <a:gd name="T24" fmla="*/ 1166 w 2023"/>
                  <a:gd name="T25" fmla="*/ 13 h 1695"/>
                  <a:gd name="T26" fmla="*/ 1271 w 2023"/>
                  <a:gd name="T27" fmla="*/ 7 h 1695"/>
                  <a:gd name="T28" fmla="*/ 1384 w 2023"/>
                  <a:gd name="T29" fmla="*/ 1 h 1695"/>
                  <a:gd name="T30" fmla="*/ 1506 w 2023"/>
                  <a:gd name="T31" fmla="*/ 0 h 1695"/>
                  <a:gd name="T32" fmla="*/ 1636 w 2023"/>
                  <a:gd name="T33" fmla="*/ 1 h 1695"/>
                  <a:gd name="T34" fmla="*/ 1692 w 2023"/>
                  <a:gd name="T35" fmla="*/ 233 h 1695"/>
                  <a:gd name="T36" fmla="*/ 1713 w 2023"/>
                  <a:gd name="T37" fmla="*/ 243 h 1695"/>
                  <a:gd name="T38" fmla="*/ 1758 w 2023"/>
                  <a:gd name="T39" fmla="*/ 274 h 1695"/>
                  <a:gd name="T40" fmla="*/ 1806 w 2023"/>
                  <a:gd name="T41" fmla="*/ 329 h 1695"/>
                  <a:gd name="T42" fmla="*/ 1836 w 2023"/>
                  <a:gd name="T43" fmla="*/ 409 h 1695"/>
                  <a:gd name="T44" fmla="*/ 1955 w 2023"/>
                  <a:gd name="T45" fmla="*/ 948 h 1695"/>
                  <a:gd name="T46" fmla="*/ 2003 w 2023"/>
                  <a:gd name="T47" fmla="*/ 1171 h 1695"/>
                  <a:gd name="T48" fmla="*/ 2011 w 2023"/>
                  <a:gd name="T49" fmla="*/ 1188 h 1695"/>
                  <a:gd name="T50" fmla="*/ 2022 w 2023"/>
                  <a:gd name="T51" fmla="*/ 1231 h 1695"/>
                  <a:gd name="T52" fmla="*/ 2021 w 2023"/>
                  <a:gd name="T53" fmla="*/ 1297 h 1695"/>
                  <a:gd name="T54" fmla="*/ 1992 w 2023"/>
                  <a:gd name="T55" fmla="*/ 1380 h 1695"/>
                  <a:gd name="T56" fmla="*/ 0 w 2023"/>
                  <a:gd name="T57" fmla="*/ 1328 h 1695"/>
                  <a:gd name="T58" fmla="*/ 199 w 2023"/>
                  <a:gd name="T59" fmla="*/ 1223 h 1695"/>
                  <a:gd name="T60" fmla="*/ 200 w 2023"/>
                  <a:gd name="T61" fmla="*/ 232 h 1695"/>
                  <a:gd name="T62" fmla="*/ 210 w 2023"/>
                  <a:gd name="T63" fmla="*/ 226 h 1695"/>
                  <a:gd name="T64" fmla="*/ 230 w 2023"/>
                  <a:gd name="T65" fmla="*/ 214 h 1695"/>
                  <a:gd name="T66" fmla="*/ 259 w 2023"/>
                  <a:gd name="T67" fmla="*/ 201 h 1695"/>
                  <a:gd name="T68" fmla="*/ 297 w 2023"/>
                  <a:gd name="T69" fmla="*/ 189 h 1695"/>
                  <a:gd name="T70" fmla="*/ 344 w 2023"/>
                  <a:gd name="T71" fmla="*/ 183 h 1695"/>
                  <a:gd name="T72" fmla="*/ 399 w 2023"/>
                  <a:gd name="T73" fmla="*/ 181 h 1695"/>
                  <a:gd name="T74" fmla="*/ 464 w 2023"/>
                  <a:gd name="T75" fmla="*/ 191 h 1695"/>
                  <a:gd name="T76" fmla="*/ 548 w 2023"/>
                  <a:gd name="T77" fmla="*/ 225 h 169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023"/>
                  <a:gd name="T118" fmla="*/ 0 h 1695"/>
                  <a:gd name="T119" fmla="*/ 2023 w 2023"/>
                  <a:gd name="T120" fmla="*/ 1695 h 169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023" h="1695">
                    <a:moveTo>
                      <a:pt x="548" y="225"/>
                    </a:moveTo>
                    <a:lnTo>
                      <a:pt x="570" y="121"/>
                    </a:lnTo>
                    <a:lnTo>
                      <a:pt x="571" y="121"/>
                    </a:lnTo>
                    <a:lnTo>
                      <a:pt x="575" y="120"/>
                    </a:lnTo>
                    <a:lnTo>
                      <a:pt x="580" y="118"/>
                    </a:lnTo>
                    <a:lnTo>
                      <a:pt x="586" y="116"/>
                    </a:lnTo>
                    <a:lnTo>
                      <a:pt x="596" y="112"/>
                    </a:lnTo>
                    <a:lnTo>
                      <a:pt x="607" y="108"/>
                    </a:lnTo>
                    <a:lnTo>
                      <a:pt x="620" y="105"/>
                    </a:lnTo>
                    <a:lnTo>
                      <a:pt x="636" y="101"/>
                    </a:lnTo>
                    <a:lnTo>
                      <a:pt x="653" y="95"/>
                    </a:lnTo>
                    <a:lnTo>
                      <a:pt x="672" y="90"/>
                    </a:lnTo>
                    <a:lnTo>
                      <a:pt x="694" y="84"/>
                    </a:lnTo>
                    <a:lnTo>
                      <a:pt x="718" y="79"/>
                    </a:lnTo>
                    <a:lnTo>
                      <a:pt x="743" y="74"/>
                    </a:lnTo>
                    <a:lnTo>
                      <a:pt x="771" y="67"/>
                    </a:lnTo>
                    <a:lnTo>
                      <a:pt x="802" y="61"/>
                    </a:lnTo>
                    <a:lnTo>
                      <a:pt x="834" y="55"/>
                    </a:lnTo>
                    <a:lnTo>
                      <a:pt x="867" y="49"/>
                    </a:lnTo>
                    <a:lnTo>
                      <a:pt x="904" y="43"/>
                    </a:lnTo>
                    <a:lnTo>
                      <a:pt x="943" y="38"/>
                    </a:lnTo>
                    <a:lnTo>
                      <a:pt x="982" y="33"/>
                    </a:lnTo>
                    <a:lnTo>
                      <a:pt x="1025" y="27"/>
                    </a:lnTo>
                    <a:lnTo>
                      <a:pt x="1071" y="22"/>
                    </a:lnTo>
                    <a:lnTo>
                      <a:pt x="1117" y="17"/>
                    </a:lnTo>
                    <a:lnTo>
                      <a:pt x="1166" y="13"/>
                    </a:lnTo>
                    <a:lnTo>
                      <a:pt x="1218" y="10"/>
                    </a:lnTo>
                    <a:lnTo>
                      <a:pt x="1271" y="7"/>
                    </a:lnTo>
                    <a:lnTo>
                      <a:pt x="1327" y="3"/>
                    </a:lnTo>
                    <a:lnTo>
                      <a:pt x="1384" y="1"/>
                    </a:lnTo>
                    <a:lnTo>
                      <a:pt x="1444" y="0"/>
                    </a:lnTo>
                    <a:lnTo>
                      <a:pt x="1506" y="0"/>
                    </a:lnTo>
                    <a:lnTo>
                      <a:pt x="1570" y="0"/>
                    </a:lnTo>
                    <a:lnTo>
                      <a:pt x="1636" y="1"/>
                    </a:lnTo>
                    <a:lnTo>
                      <a:pt x="1709" y="41"/>
                    </a:lnTo>
                    <a:lnTo>
                      <a:pt x="1692" y="233"/>
                    </a:lnTo>
                    <a:lnTo>
                      <a:pt x="1698" y="235"/>
                    </a:lnTo>
                    <a:lnTo>
                      <a:pt x="1713" y="243"/>
                    </a:lnTo>
                    <a:lnTo>
                      <a:pt x="1733" y="256"/>
                    </a:lnTo>
                    <a:lnTo>
                      <a:pt x="1758" y="274"/>
                    </a:lnTo>
                    <a:lnTo>
                      <a:pt x="1784" y="299"/>
                    </a:lnTo>
                    <a:lnTo>
                      <a:pt x="1806" y="329"/>
                    </a:lnTo>
                    <a:lnTo>
                      <a:pt x="1825" y="366"/>
                    </a:lnTo>
                    <a:lnTo>
                      <a:pt x="1836" y="409"/>
                    </a:lnTo>
                    <a:lnTo>
                      <a:pt x="1999" y="557"/>
                    </a:lnTo>
                    <a:lnTo>
                      <a:pt x="1955" y="948"/>
                    </a:lnTo>
                    <a:lnTo>
                      <a:pt x="1692" y="1080"/>
                    </a:lnTo>
                    <a:lnTo>
                      <a:pt x="2003" y="1171"/>
                    </a:lnTo>
                    <a:lnTo>
                      <a:pt x="2006" y="1176"/>
                    </a:lnTo>
                    <a:lnTo>
                      <a:pt x="2011" y="1188"/>
                    </a:lnTo>
                    <a:lnTo>
                      <a:pt x="2016" y="1206"/>
                    </a:lnTo>
                    <a:lnTo>
                      <a:pt x="2022" y="1231"/>
                    </a:lnTo>
                    <a:lnTo>
                      <a:pt x="2023" y="1261"/>
                    </a:lnTo>
                    <a:lnTo>
                      <a:pt x="2021" y="1297"/>
                    </a:lnTo>
                    <a:lnTo>
                      <a:pt x="2010" y="1337"/>
                    </a:lnTo>
                    <a:lnTo>
                      <a:pt x="1992" y="1380"/>
                    </a:lnTo>
                    <a:lnTo>
                      <a:pt x="1171" y="1695"/>
                    </a:lnTo>
                    <a:lnTo>
                      <a:pt x="0" y="1328"/>
                    </a:lnTo>
                    <a:lnTo>
                      <a:pt x="20" y="1285"/>
                    </a:lnTo>
                    <a:lnTo>
                      <a:pt x="199" y="1223"/>
                    </a:lnTo>
                    <a:lnTo>
                      <a:pt x="199" y="233"/>
                    </a:lnTo>
                    <a:lnTo>
                      <a:pt x="200" y="232"/>
                    </a:lnTo>
                    <a:lnTo>
                      <a:pt x="204" y="229"/>
                    </a:lnTo>
                    <a:lnTo>
                      <a:pt x="210" y="226"/>
                    </a:lnTo>
                    <a:lnTo>
                      <a:pt x="218" y="220"/>
                    </a:lnTo>
                    <a:lnTo>
                      <a:pt x="230" y="214"/>
                    </a:lnTo>
                    <a:lnTo>
                      <a:pt x="243" y="207"/>
                    </a:lnTo>
                    <a:lnTo>
                      <a:pt x="259" y="201"/>
                    </a:lnTo>
                    <a:lnTo>
                      <a:pt x="277" y="194"/>
                    </a:lnTo>
                    <a:lnTo>
                      <a:pt x="297" y="189"/>
                    </a:lnTo>
                    <a:lnTo>
                      <a:pt x="320" y="185"/>
                    </a:lnTo>
                    <a:lnTo>
                      <a:pt x="344" y="183"/>
                    </a:lnTo>
                    <a:lnTo>
                      <a:pt x="370" y="180"/>
                    </a:lnTo>
                    <a:lnTo>
                      <a:pt x="399" y="181"/>
                    </a:lnTo>
                    <a:lnTo>
                      <a:pt x="430" y="185"/>
                    </a:lnTo>
                    <a:lnTo>
                      <a:pt x="464" y="191"/>
                    </a:lnTo>
                    <a:lnTo>
                      <a:pt x="498" y="201"/>
                    </a:lnTo>
                    <a:lnTo>
                      <a:pt x="548" y="225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27" name="Freeform 131"/>
              <p:cNvSpPr>
                <a:spLocks/>
              </p:cNvSpPr>
              <p:nvPr/>
            </p:nvSpPr>
            <p:spPr bwMode="auto">
              <a:xfrm>
                <a:off x="6551" y="13597"/>
                <a:ext cx="650" cy="735"/>
              </a:xfrm>
              <a:custGeom>
                <a:avLst/>
                <a:gdLst>
                  <a:gd name="T0" fmla="*/ 645 w 650"/>
                  <a:gd name="T1" fmla="*/ 27 h 735"/>
                  <a:gd name="T2" fmla="*/ 642 w 650"/>
                  <a:gd name="T3" fmla="*/ 26 h 735"/>
                  <a:gd name="T4" fmla="*/ 631 w 650"/>
                  <a:gd name="T5" fmla="*/ 23 h 735"/>
                  <a:gd name="T6" fmla="*/ 615 w 650"/>
                  <a:gd name="T7" fmla="*/ 19 h 735"/>
                  <a:gd name="T8" fmla="*/ 592 w 650"/>
                  <a:gd name="T9" fmla="*/ 15 h 735"/>
                  <a:gd name="T10" fmla="*/ 565 w 650"/>
                  <a:gd name="T11" fmla="*/ 10 h 735"/>
                  <a:gd name="T12" fmla="*/ 533 w 650"/>
                  <a:gd name="T13" fmla="*/ 6 h 735"/>
                  <a:gd name="T14" fmla="*/ 496 w 650"/>
                  <a:gd name="T15" fmla="*/ 3 h 735"/>
                  <a:gd name="T16" fmla="*/ 456 w 650"/>
                  <a:gd name="T17" fmla="*/ 1 h 735"/>
                  <a:gd name="T18" fmla="*/ 411 w 650"/>
                  <a:gd name="T19" fmla="*/ 0 h 735"/>
                  <a:gd name="T20" fmla="*/ 364 w 650"/>
                  <a:gd name="T21" fmla="*/ 2 h 735"/>
                  <a:gd name="T22" fmla="*/ 315 w 650"/>
                  <a:gd name="T23" fmla="*/ 6 h 735"/>
                  <a:gd name="T24" fmla="*/ 262 w 650"/>
                  <a:gd name="T25" fmla="*/ 15 h 735"/>
                  <a:gd name="T26" fmla="*/ 209 w 650"/>
                  <a:gd name="T27" fmla="*/ 26 h 735"/>
                  <a:gd name="T28" fmla="*/ 154 w 650"/>
                  <a:gd name="T29" fmla="*/ 42 h 735"/>
                  <a:gd name="T30" fmla="*/ 98 w 650"/>
                  <a:gd name="T31" fmla="*/ 61 h 735"/>
                  <a:gd name="T32" fmla="*/ 42 w 650"/>
                  <a:gd name="T33" fmla="*/ 87 h 735"/>
                  <a:gd name="T34" fmla="*/ 38 w 650"/>
                  <a:gd name="T35" fmla="*/ 101 h 735"/>
                  <a:gd name="T36" fmla="*/ 28 w 650"/>
                  <a:gd name="T37" fmla="*/ 141 h 735"/>
                  <a:gd name="T38" fmla="*/ 17 w 650"/>
                  <a:gd name="T39" fmla="*/ 203 h 735"/>
                  <a:gd name="T40" fmla="*/ 6 w 650"/>
                  <a:gd name="T41" fmla="*/ 283 h 735"/>
                  <a:gd name="T42" fmla="*/ 0 w 650"/>
                  <a:gd name="T43" fmla="*/ 378 h 735"/>
                  <a:gd name="T44" fmla="*/ 5 w 650"/>
                  <a:gd name="T45" fmla="*/ 484 h 735"/>
                  <a:gd name="T46" fmla="*/ 21 w 650"/>
                  <a:gd name="T47" fmla="*/ 599 h 735"/>
                  <a:gd name="T48" fmla="*/ 54 w 650"/>
                  <a:gd name="T49" fmla="*/ 716 h 735"/>
                  <a:gd name="T50" fmla="*/ 58 w 650"/>
                  <a:gd name="T51" fmla="*/ 716 h 735"/>
                  <a:gd name="T52" fmla="*/ 66 w 650"/>
                  <a:gd name="T53" fmla="*/ 715 h 735"/>
                  <a:gd name="T54" fmla="*/ 80 w 650"/>
                  <a:gd name="T55" fmla="*/ 713 h 735"/>
                  <a:gd name="T56" fmla="*/ 99 w 650"/>
                  <a:gd name="T57" fmla="*/ 712 h 735"/>
                  <a:gd name="T58" fmla="*/ 124 w 650"/>
                  <a:gd name="T59" fmla="*/ 710 h 735"/>
                  <a:gd name="T60" fmla="*/ 153 w 650"/>
                  <a:gd name="T61" fmla="*/ 708 h 735"/>
                  <a:gd name="T62" fmla="*/ 188 w 650"/>
                  <a:gd name="T63" fmla="*/ 707 h 735"/>
                  <a:gd name="T64" fmla="*/ 225 w 650"/>
                  <a:gd name="T65" fmla="*/ 706 h 735"/>
                  <a:gd name="T66" fmla="*/ 267 w 650"/>
                  <a:gd name="T67" fmla="*/ 705 h 735"/>
                  <a:gd name="T68" fmla="*/ 313 w 650"/>
                  <a:gd name="T69" fmla="*/ 706 h 735"/>
                  <a:gd name="T70" fmla="*/ 362 w 650"/>
                  <a:gd name="T71" fmla="*/ 707 h 735"/>
                  <a:gd name="T72" fmla="*/ 415 w 650"/>
                  <a:gd name="T73" fmla="*/ 709 h 735"/>
                  <a:gd name="T74" fmla="*/ 470 w 650"/>
                  <a:gd name="T75" fmla="*/ 713 h 735"/>
                  <a:gd name="T76" fmla="*/ 528 w 650"/>
                  <a:gd name="T77" fmla="*/ 719 h 735"/>
                  <a:gd name="T78" fmla="*/ 588 w 650"/>
                  <a:gd name="T79" fmla="*/ 726 h 735"/>
                  <a:gd name="T80" fmla="*/ 650 w 650"/>
                  <a:gd name="T81" fmla="*/ 735 h 735"/>
                  <a:gd name="T82" fmla="*/ 647 w 650"/>
                  <a:gd name="T83" fmla="*/ 713 h 735"/>
                  <a:gd name="T84" fmla="*/ 641 w 650"/>
                  <a:gd name="T85" fmla="*/ 655 h 735"/>
                  <a:gd name="T86" fmla="*/ 631 w 650"/>
                  <a:gd name="T87" fmla="*/ 568 h 735"/>
                  <a:gd name="T88" fmla="*/ 623 w 650"/>
                  <a:gd name="T89" fmla="*/ 462 h 735"/>
                  <a:gd name="T90" fmla="*/ 618 w 650"/>
                  <a:gd name="T91" fmla="*/ 345 h 735"/>
                  <a:gd name="T92" fmla="*/ 618 w 650"/>
                  <a:gd name="T93" fmla="*/ 229 h 735"/>
                  <a:gd name="T94" fmla="*/ 627 w 650"/>
                  <a:gd name="T95" fmla="*/ 119 h 735"/>
                  <a:gd name="T96" fmla="*/ 645 w 650"/>
                  <a:gd name="T97" fmla="*/ 27 h 73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50"/>
                  <a:gd name="T148" fmla="*/ 0 h 735"/>
                  <a:gd name="T149" fmla="*/ 650 w 650"/>
                  <a:gd name="T150" fmla="*/ 735 h 73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50" h="735">
                    <a:moveTo>
                      <a:pt x="645" y="27"/>
                    </a:moveTo>
                    <a:lnTo>
                      <a:pt x="642" y="26"/>
                    </a:lnTo>
                    <a:lnTo>
                      <a:pt x="631" y="23"/>
                    </a:lnTo>
                    <a:lnTo>
                      <a:pt x="615" y="19"/>
                    </a:lnTo>
                    <a:lnTo>
                      <a:pt x="592" y="15"/>
                    </a:lnTo>
                    <a:lnTo>
                      <a:pt x="565" y="10"/>
                    </a:lnTo>
                    <a:lnTo>
                      <a:pt x="533" y="6"/>
                    </a:lnTo>
                    <a:lnTo>
                      <a:pt x="496" y="3"/>
                    </a:lnTo>
                    <a:lnTo>
                      <a:pt x="456" y="1"/>
                    </a:lnTo>
                    <a:lnTo>
                      <a:pt x="411" y="0"/>
                    </a:lnTo>
                    <a:lnTo>
                      <a:pt x="364" y="2"/>
                    </a:lnTo>
                    <a:lnTo>
                      <a:pt x="315" y="6"/>
                    </a:lnTo>
                    <a:lnTo>
                      <a:pt x="262" y="15"/>
                    </a:lnTo>
                    <a:lnTo>
                      <a:pt x="209" y="26"/>
                    </a:lnTo>
                    <a:lnTo>
                      <a:pt x="154" y="42"/>
                    </a:lnTo>
                    <a:lnTo>
                      <a:pt x="98" y="61"/>
                    </a:lnTo>
                    <a:lnTo>
                      <a:pt x="42" y="87"/>
                    </a:lnTo>
                    <a:lnTo>
                      <a:pt x="38" y="101"/>
                    </a:lnTo>
                    <a:lnTo>
                      <a:pt x="28" y="141"/>
                    </a:lnTo>
                    <a:lnTo>
                      <a:pt x="17" y="203"/>
                    </a:lnTo>
                    <a:lnTo>
                      <a:pt x="6" y="283"/>
                    </a:lnTo>
                    <a:lnTo>
                      <a:pt x="0" y="378"/>
                    </a:lnTo>
                    <a:lnTo>
                      <a:pt x="5" y="484"/>
                    </a:lnTo>
                    <a:lnTo>
                      <a:pt x="21" y="599"/>
                    </a:lnTo>
                    <a:lnTo>
                      <a:pt x="54" y="716"/>
                    </a:lnTo>
                    <a:lnTo>
                      <a:pt x="58" y="716"/>
                    </a:lnTo>
                    <a:lnTo>
                      <a:pt x="66" y="715"/>
                    </a:lnTo>
                    <a:lnTo>
                      <a:pt x="80" y="713"/>
                    </a:lnTo>
                    <a:lnTo>
                      <a:pt x="99" y="712"/>
                    </a:lnTo>
                    <a:lnTo>
                      <a:pt x="124" y="710"/>
                    </a:lnTo>
                    <a:lnTo>
                      <a:pt x="153" y="708"/>
                    </a:lnTo>
                    <a:lnTo>
                      <a:pt x="188" y="707"/>
                    </a:lnTo>
                    <a:lnTo>
                      <a:pt x="225" y="706"/>
                    </a:lnTo>
                    <a:lnTo>
                      <a:pt x="267" y="705"/>
                    </a:lnTo>
                    <a:lnTo>
                      <a:pt x="313" y="706"/>
                    </a:lnTo>
                    <a:lnTo>
                      <a:pt x="362" y="707"/>
                    </a:lnTo>
                    <a:lnTo>
                      <a:pt x="415" y="709"/>
                    </a:lnTo>
                    <a:lnTo>
                      <a:pt x="470" y="713"/>
                    </a:lnTo>
                    <a:lnTo>
                      <a:pt x="528" y="719"/>
                    </a:lnTo>
                    <a:lnTo>
                      <a:pt x="588" y="726"/>
                    </a:lnTo>
                    <a:lnTo>
                      <a:pt x="650" y="735"/>
                    </a:lnTo>
                    <a:lnTo>
                      <a:pt x="647" y="713"/>
                    </a:lnTo>
                    <a:lnTo>
                      <a:pt x="641" y="655"/>
                    </a:lnTo>
                    <a:lnTo>
                      <a:pt x="631" y="568"/>
                    </a:lnTo>
                    <a:lnTo>
                      <a:pt x="623" y="462"/>
                    </a:lnTo>
                    <a:lnTo>
                      <a:pt x="618" y="345"/>
                    </a:lnTo>
                    <a:lnTo>
                      <a:pt x="618" y="229"/>
                    </a:lnTo>
                    <a:lnTo>
                      <a:pt x="627" y="119"/>
                    </a:lnTo>
                    <a:lnTo>
                      <a:pt x="645" y="2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28" name="Freeform 132"/>
              <p:cNvSpPr>
                <a:spLocks/>
              </p:cNvSpPr>
              <p:nvPr/>
            </p:nvSpPr>
            <p:spPr bwMode="auto">
              <a:xfrm>
                <a:off x="6623" y="13797"/>
                <a:ext cx="1071" cy="731"/>
              </a:xfrm>
              <a:custGeom>
                <a:avLst/>
                <a:gdLst>
                  <a:gd name="T0" fmla="*/ 6 w 1071"/>
                  <a:gd name="T1" fmla="*/ 552 h 731"/>
                  <a:gd name="T2" fmla="*/ 0 w 1071"/>
                  <a:gd name="T3" fmla="*/ 642 h 731"/>
                  <a:gd name="T4" fmla="*/ 698 w 1071"/>
                  <a:gd name="T5" fmla="*/ 731 h 731"/>
                  <a:gd name="T6" fmla="*/ 703 w 1071"/>
                  <a:gd name="T7" fmla="*/ 729 h 731"/>
                  <a:gd name="T8" fmla="*/ 717 w 1071"/>
                  <a:gd name="T9" fmla="*/ 722 h 731"/>
                  <a:gd name="T10" fmla="*/ 740 w 1071"/>
                  <a:gd name="T11" fmla="*/ 710 h 731"/>
                  <a:gd name="T12" fmla="*/ 768 w 1071"/>
                  <a:gd name="T13" fmla="*/ 694 h 731"/>
                  <a:gd name="T14" fmla="*/ 801 w 1071"/>
                  <a:gd name="T15" fmla="*/ 672 h 731"/>
                  <a:gd name="T16" fmla="*/ 838 w 1071"/>
                  <a:gd name="T17" fmla="*/ 645 h 731"/>
                  <a:gd name="T18" fmla="*/ 876 w 1071"/>
                  <a:gd name="T19" fmla="*/ 614 h 731"/>
                  <a:gd name="T20" fmla="*/ 915 w 1071"/>
                  <a:gd name="T21" fmla="*/ 577 h 731"/>
                  <a:gd name="T22" fmla="*/ 953 w 1071"/>
                  <a:gd name="T23" fmla="*/ 536 h 731"/>
                  <a:gd name="T24" fmla="*/ 988 w 1071"/>
                  <a:gd name="T25" fmla="*/ 491 h 731"/>
                  <a:gd name="T26" fmla="*/ 1018 w 1071"/>
                  <a:gd name="T27" fmla="*/ 439 h 731"/>
                  <a:gd name="T28" fmla="*/ 1043 w 1071"/>
                  <a:gd name="T29" fmla="*/ 383 h 731"/>
                  <a:gd name="T30" fmla="*/ 1061 w 1071"/>
                  <a:gd name="T31" fmla="*/ 322 h 731"/>
                  <a:gd name="T32" fmla="*/ 1071 w 1071"/>
                  <a:gd name="T33" fmla="*/ 255 h 731"/>
                  <a:gd name="T34" fmla="*/ 1070 w 1071"/>
                  <a:gd name="T35" fmla="*/ 185 h 731"/>
                  <a:gd name="T36" fmla="*/ 1057 w 1071"/>
                  <a:gd name="T37" fmla="*/ 108 h 731"/>
                  <a:gd name="T38" fmla="*/ 1055 w 1071"/>
                  <a:gd name="T39" fmla="*/ 104 h 731"/>
                  <a:gd name="T40" fmla="*/ 1049 w 1071"/>
                  <a:gd name="T41" fmla="*/ 92 h 731"/>
                  <a:gd name="T42" fmla="*/ 1037 w 1071"/>
                  <a:gd name="T43" fmla="*/ 76 h 731"/>
                  <a:gd name="T44" fmla="*/ 1022 w 1071"/>
                  <a:gd name="T45" fmla="*/ 57 h 731"/>
                  <a:gd name="T46" fmla="*/ 1002 w 1071"/>
                  <a:gd name="T47" fmla="*/ 37 h 731"/>
                  <a:gd name="T48" fmla="*/ 979 w 1071"/>
                  <a:gd name="T49" fmla="*/ 20 h 731"/>
                  <a:gd name="T50" fmla="*/ 951 w 1071"/>
                  <a:gd name="T51" fmla="*/ 7 h 731"/>
                  <a:gd name="T52" fmla="*/ 919 w 1071"/>
                  <a:gd name="T53" fmla="*/ 0 h 731"/>
                  <a:gd name="T54" fmla="*/ 924 w 1071"/>
                  <a:gd name="T55" fmla="*/ 12 h 731"/>
                  <a:gd name="T56" fmla="*/ 934 w 1071"/>
                  <a:gd name="T57" fmla="*/ 44 h 731"/>
                  <a:gd name="T58" fmla="*/ 947 w 1071"/>
                  <a:gd name="T59" fmla="*/ 94 h 731"/>
                  <a:gd name="T60" fmla="*/ 958 w 1071"/>
                  <a:gd name="T61" fmla="*/ 159 h 731"/>
                  <a:gd name="T62" fmla="*/ 961 w 1071"/>
                  <a:gd name="T63" fmla="*/ 238 h 731"/>
                  <a:gd name="T64" fmla="*/ 953 w 1071"/>
                  <a:gd name="T65" fmla="*/ 324 h 731"/>
                  <a:gd name="T66" fmla="*/ 928 w 1071"/>
                  <a:gd name="T67" fmla="*/ 418 h 731"/>
                  <a:gd name="T68" fmla="*/ 884 w 1071"/>
                  <a:gd name="T69" fmla="*/ 516 h 731"/>
                  <a:gd name="T70" fmla="*/ 883 w 1071"/>
                  <a:gd name="T71" fmla="*/ 518 h 731"/>
                  <a:gd name="T72" fmla="*/ 879 w 1071"/>
                  <a:gd name="T73" fmla="*/ 521 h 731"/>
                  <a:gd name="T74" fmla="*/ 872 w 1071"/>
                  <a:gd name="T75" fmla="*/ 526 h 731"/>
                  <a:gd name="T76" fmla="*/ 862 w 1071"/>
                  <a:gd name="T77" fmla="*/ 534 h 731"/>
                  <a:gd name="T78" fmla="*/ 851 w 1071"/>
                  <a:gd name="T79" fmla="*/ 541 h 731"/>
                  <a:gd name="T80" fmla="*/ 837 w 1071"/>
                  <a:gd name="T81" fmla="*/ 550 h 731"/>
                  <a:gd name="T82" fmla="*/ 819 w 1071"/>
                  <a:gd name="T83" fmla="*/ 559 h 731"/>
                  <a:gd name="T84" fmla="*/ 800 w 1071"/>
                  <a:gd name="T85" fmla="*/ 567 h 731"/>
                  <a:gd name="T86" fmla="*/ 778 w 1071"/>
                  <a:gd name="T87" fmla="*/ 575 h 731"/>
                  <a:gd name="T88" fmla="*/ 754 w 1071"/>
                  <a:gd name="T89" fmla="*/ 582 h 731"/>
                  <a:gd name="T90" fmla="*/ 727 w 1071"/>
                  <a:gd name="T91" fmla="*/ 588 h 731"/>
                  <a:gd name="T92" fmla="*/ 697 w 1071"/>
                  <a:gd name="T93" fmla="*/ 592 h 731"/>
                  <a:gd name="T94" fmla="*/ 666 w 1071"/>
                  <a:gd name="T95" fmla="*/ 593 h 731"/>
                  <a:gd name="T96" fmla="*/ 631 w 1071"/>
                  <a:gd name="T97" fmla="*/ 592 h 731"/>
                  <a:gd name="T98" fmla="*/ 593 w 1071"/>
                  <a:gd name="T99" fmla="*/ 589 h 731"/>
                  <a:gd name="T100" fmla="*/ 555 w 1071"/>
                  <a:gd name="T101" fmla="*/ 581 h 731"/>
                  <a:gd name="T102" fmla="*/ 555 w 1071"/>
                  <a:gd name="T103" fmla="*/ 677 h 731"/>
                  <a:gd name="T104" fmla="*/ 24 w 1071"/>
                  <a:gd name="T105" fmla="*/ 623 h 731"/>
                  <a:gd name="T106" fmla="*/ 6 w 1071"/>
                  <a:gd name="T107" fmla="*/ 552 h 73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71"/>
                  <a:gd name="T163" fmla="*/ 0 h 731"/>
                  <a:gd name="T164" fmla="*/ 1071 w 1071"/>
                  <a:gd name="T165" fmla="*/ 731 h 73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71" h="731">
                    <a:moveTo>
                      <a:pt x="6" y="552"/>
                    </a:moveTo>
                    <a:lnTo>
                      <a:pt x="0" y="642"/>
                    </a:lnTo>
                    <a:lnTo>
                      <a:pt x="698" y="731"/>
                    </a:lnTo>
                    <a:lnTo>
                      <a:pt x="703" y="729"/>
                    </a:lnTo>
                    <a:lnTo>
                      <a:pt x="717" y="722"/>
                    </a:lnTo>
                    <a:lnTo>
                      <a:pt x="740" y="710"/>
                    </a:lnTo>
                    <a:lnTo>
                      <a:pt x="768" y="694"/>
                    </a:lnTo>
                    <a:lnTo>
                      <a:pt x="801" y="672"/>
                    </a:lnTo>
                    <a:lnTo>
                      <a:pt x="838" y="645"/>
                    </a:lnTo>
                    <a:lnTo>
                      <a:pt x="876" y="614"/>
                    </a:lnTo>
                    <a:lnTo>
                      <a:pt x="915" y="577"/>
                    </a:lnTo>
                    <a:lnTo>
                      <a:pt x="953" y="536"/>
                    </a:lnTo>
                    <a:lnTo>
                      <a:pt x="988" y="491"/>
                    </a:lnTo>
                    <a:lnTo>
                      <a:pt x="1018" y="439"/>
                    </a:lnTo>
                    <a:lnTo>
                      <a:pt x="1043" y="383"/>
                    </a:lnTo>
                    <a:lnTo>
                      <a:pt x="1061" y="322"/>
                    </a:lnTo>
                    <a:lnTo>
                      <a:pt x="1071" y="255"/>
                    </a:lnTo>
                    <a:lnTo>
                      <a:pt x="1070" y="185"/>
                    </a:lnTo>
                    <a:lnTo>
                      <a:pt x="1057" y="108"/>
                    </a:lnTo>
                    <a:lnTo>
                      <a:pt x="1055" y="104"/>
                    </a:lnTo>
                    <a:lnTo>
                      <a:pt x="1049" y="92"/>
                    </a:lnTo>
                    <a:lnTo>
                      <a:pt x="1037" y="76"/>
                    </a:lnTo>
                    <a:lnTo>
                      <a:pt x="1022" y="57"/>
                    </a:lnTo>
                    <a:lnTo>
                      <a:pt x="1002" y="37"/>
                    </a:lnTo>
                    <a:lnTo>
                      <a:pt x="979" y="20"/>
                    </a:lnTo>
                    <a:lnTo>
                      <a:pt x="951" y="7"/>
                    </a:lnTo>
                    <a:lnTo>
                      <a:pt x="919" y="0"/>
                    </a:lnTo>
                    <a:lnTo>
                      <a:pt x="924" y="12"/>
                    </a:lnTo>
                    <a:lnTo>
                      <a:pt x="934" y="44"/>
                    </a:lnTo>
                    <a:lnTo>
                      <a:pt x="947" y="94"/>
                    </a:lnTo>
                    <a:lnTo>
                      <a:pt x="958" y="159"/>
                    </a:lnTo>
                    <a:lnTo>
                      <a:pt x="961" y="238"/>
                    </a:lnTo>
                    <a:lnTo>
                      <a:pt x="953" y="324"/>
                    </a:lnTo>
                    <a:lnTo>
                      <a:pt x="928" y="418"/>
                    </a:lnTo>
                    <a:lnTo>
                      <a:pt x="884" y="516"/>
                    </a:lnTo>
                    <a:lnTo>
                      <a:pt x="883" y="518"/>
                    </a:lnTo>
                    <a:lnTo>
                      <a:pt x="879" y="521"/>
                    </a:lnTo>
                    <a:lnTo>
                      <a:pt x="872" y="526"/>
                    </a:lnTo>
                    <a:lnTo>
                      <a:pt x="862" y="534"/>
                    </a:lnTo>
                    <a:lnTo>
                      <a:pt x="851" y="541"/>
                    </a:lnTo>
                    <a:lnTo>
                      <a:pt x="837" y="550"/>
                    </a:lnTo>
                    <a:lnTo>
                      <a:pt x="819" y="559"/>
                    </a:lnTo>
                    <a:lnTo>
                      <a:pt x="800" y="567"/>
                    </a:lnTo>
                    <a:lnTo>
                      <a:pt x="778" y="575"/>
                    </a:lnTo>
                    <a:lnTo>
                      <a:pt x="754" y="582"/>
                    </a:lnTo>
                    <a:lnTo>
                      <a:pt x="727" y="588"/>
                    </a:lnTo>
                    <a:lnTo>
                      <a:pt x="697" y="592"/>
                    </a:lnTo>
                    <a:lnTo>
                      <a:pt x="666" y="593"/>
                    </a:lnTo>
                    <a:lnTo>
                      <a:pt x="631" y="592"/>
                    </a:lnTo>
                    <a:lnTo>
                      <a:pt x="593" y="589"/>
                    </a:lnTo>
                    <a:lnTo>
                      <a:pt x="555" y="581"/>
                    </a:lnTo>
                    <a:lnTo>
                      <a:pt x="555" y="677"/>
                    </a:lnTo>
                    <a:lnTo>
                      <a:pt x="24" y="623"/>
                    </a:lnTo>
                    <a:lnTo>
                      <a:pt x="6" y="5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29" name="Freeform 133"/>
              <p:cNvSpPr>
                <a:spLocks/>
              </p:cNvSpPr>
              <p:nvPr/>
            </p:nvSpPr>
            <p:spPr bwMode="auto">
              <a:xfrm>
                <a:off x="6486" y="14516"/>
                <a:ext cx="787" cy="253"/>
              </a:xfrm>
              <a:custGeom>
                <a:avLst/>
                <a:gdLst>
                  <a:gd name="T0" fmla="*/ 787 w 787"/>
                  <a:gd name="T1" fmla="*/ 91 h 253"/>
                  <a:gd name="T2" fmla="*/ 12 w 787"/>
                  <a:gd name="T3" fmla="*/ 0 h 253"/>
                  <a:gd name="T4" fmla="*/ 0 w 787"/>
                  <a:gd name="T5" fmla="*/ 91 h 253"/>
                  <a:gd name="T6" fmla="*/ 764 w 787"/>
                  <a:gd name="T7" fmla="*/ 253 h 253"/>
                  <a:gd name="T8" fmla="*/ 787 w 787"/>
                  <a:gd name="T9" fmla="*/ 91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7"/>
                  <a:gd name="T16" fmla="*/ 0 h 253"/>
                  <a:gd name="T17" fmla="*/ 787 w 787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7" h="253">
                    <a:moveTo>
                      <a:pt x="787" y="91"/>
                    </a:moveTo>
                    <a:lnTo>
                      <a:pt x="12" y="0"/>
                    </a:lnTo>
                    <a:lnTo>
                      <a:pt x="0" y="91"/>
                    </a:lnTo>
                    <a:lnTo>
                      <a:pt x="764" y="253"/>
                    </a:lnTo>
                    <a:lnTo>
                      <a:pt x="787" y="9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30" name="Freeform 134"/>
              <p:cNvSpPr>
                <a:spLocks/>
              </p:cNvSpPr>
              <p:nvPr/>
            </p:nvSpPr>
            <p:spPr bwMode="auto">
              <a:xfrm>
                <a:off x="6879" y="14597"/>
                <a:ext cx="336" cy="115"/>
              </a:xfrm>
              <a:custGeom>
                <a:avLst/>
                <a:gdLst>
                  <a:gd name="T0" fmla="*/ 336 w 336"/>
                  <a:gd name="T1" fmla="*/ 50 h 115"/>
                  <a:gd name="T2" fmla="*/ 4 w 336"/>
                  <a:gd name="T3" fmla="*/ 0 h 115"/>
                  <a:gd name="T4" fmla="*/ 0 w 336"/>
                  <a:gd name="T5" fmla="*/ 48 h 115"/>
                  <a:gd name="T6" fmla="*/ 327 w 336"/>
                  <a:gd name="T7" fmla="*/ 115 h 115"/>
                  <a:gd name="T8" fmla="*/ 336 w 336"/>
                  <a:gd name="T9" fmla="*/ 50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6"/>
                  <a:gd name="T16" fmla="*/ 0 h 115"/>
                  <a:gd name="T17" fmla="*/ 336 w 336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6" h="115">
                    <a:moveTo>
                      <a:pt x="336" y="50"/>
                    </a:moveTo>
                    <a:lnTo>
                      <a:pt x="4" y="0"/>
                    </a:lnTo>
                    <a:lnTo>
                      <a:pt x="0" y="48"/>
                    </a:lnTo>
                    <a:lnTo>
                      <a:pt x="327" y="115"/>
                    </a:lnTo>
                    <a:lnTo>
                      <a:pt x="336" y="5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31" name="Freeform 135"/>
              <p:cNvSpPr>
                <a:spLocks/>
              </p:cNvSpPr>
              <p:nvPr/>
            </p:nvSpPr>
            <p:spPr bwMode="auto">
              <a:xfrm>
                <a:off x="6536" y="14540"/>
                <a:ext cx="225" cy="85"/>
              </a:xfrm>
              <a:custGeom>
                <a:avLst/>
                <a:gdLst>
                  <a:gd name="T0" fmla="*/ 225 w 225"/>
                  <a:gd name="T1" fmla="*/ 39 h 85"/>
                  <a:gd name="T2" fmla="*/ 0 w 225"/>
                  <a:gd name="T3" fmla="*/ 0 h 85"/>
                  <a:gd name="T4" fmla="*/ 3 w 225"/>
                  <a:gd name="T5" fmla="*/ 41 h 85"/>
                  <a:gd name="T6" fmla="*/ 218 w 225"/>
                  <a:gd name="T7" fmla="*/ 85 h 85"/>
                  <a:gd name="T8" fmla="*/ 225 w 225"/>
                  <a:gd name="T9" fmla="*/ 39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5"/>
                  <a:gd name="T16" fmla="*/ 0 h 85"/>
                  <a:gd name="T17" fmla="*/ 225 w 225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5" h="85">
                    <a:moveTo>
                      <a:pt x="225" y="39"/>
                    </a:moveTo>
                    <a:lnTo>
                      <a:pt x="0" y="0"/>
                    </a:lnTo>
                    <a:lnTo>
                      <a:pt x="3" y="41"/>
                    </a:lnTo>
                    <a:lnTo>
                      <a:pt x="218" y="85"/>
                    </a:lnTo>
                    <a:lnTo>
                      <a:pt x="225" y="3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32" name="Freeform 136"/>
              <p:cNvSpPr>
                <a:spLocks/>
              </p:cNvSpPr>
              <p:nvPr/>
            </p:nvSpPr>
            <p:spPr bwMode="auto">
              <a:xfrm>
                <a:off x="5972" y="14624"/>
                <a:ext cx="1325" cy="439"/>
              </a:xfrm>
              <a:custGeom>
                <a:avLst/>
                <a:gdLst>
                  <a:gd name="T0" fmla="*/ 0 w 1325"/>
                  <a:gd name="T1" fmla="*/ 132 h 439"/>
                  <a:gd name="T2" fmla="*/ 3 w 1325"/>
                  <a:gd name="T3" fmla="*/ 132 h 439"/>
                  <a:gd name="T4" fmla="*/ 10 w 1325"/>
                  <a:gd name="T5" fmla="*/ 130 h 439"/>
                  <a:gd name="T6" fmla="*/ 24 w 1325"/>
                  <a:gd name="T7" fmla="*/ 128 h 439"/>
                  <a:gd name="T8" fmla="*/ 42 w 1325"/>
                  <a:gd name="T9" fmla="*/ 125 h 439"/>
                  <a:gd name="T10" fmla="*/ 62 w 1325"/>
                  <a:gd name="T11" fmla="*/ 121 h 439"/>
                  <a:gd name="T12" fmla="*/ 86 w 1325"/>
                  <a:gd name="T13" fmla="*/ 116 h 439"/>
                  <a:gd name="T14" fmla="*/ 113 w 1325"/>
                  <a:gd name="T15" fmla="*/ 109 h 439"/>
                  <a:gd name="T16" fmla="*/ 141 w 1325"/>
                  <a:gd name="T17" fmla="*/ 102 h 439"/>
                  <a:gd name="T18" fmla="*/ 170 w 1325"/>
                  <a:gd name="T19" fmla="*/ 94 h 439"/>
                  <a:gd name="T20" fmla="*/ 199 w 1325"/>
                  <a:gd name="T21" fmla="*/ 85 h 439"/>
                  <a:gd name="T22" fmla="*/ 228 w 1325"/>
                  <a:gd name="T23" fmla="*/ 74 h 439"/>
                  <a:gd name="T24" fmla="*/ 257 w 1325"/>
                  <a:gd name="T25" fmla="*/ 62 h 439"/>
                  <a:gd name="T26" fmla="*/ 285 w 1325"/>
                  <a:gd name="T27" fmla="*/ 48 h 439"/>
                  <a:gd name="T28" fmla="*/ 309 w 1325"/>
                  <a:gd name="T29" fmla="*/ 34 h 439"/>
                  <a:gd name="T30" fmla="*/ 333 w 1325"/>
                  <a:gd name="T31" fmla="*/ 18 h 439"/>
                  <a:gd name="T32" fmla="*/ 352 w 1325"/>
                  <a:gd name="T33" fmla="*/ 0 h 439"/>
                  <a:gd name="T34" fmla="*/ 1325 w 1325"/>
                  <a:gd name="T35" fmla="*/ 223 h 439"/>
                  <a:gd name="T36" fmla="*/ 1323 w 1325"/>
                  <a:gd name="T37" fmla="*/ 225 h 439"/>
                  <a:gd name="T38" fmla="*/ 1318 w 1325"/>
                  <a:gd name="T39" fmla="*/ 230 h 439"/>
                  <a:gd name="T40" fmla="*/ 1309 w 1325"/>
                  <a:gd name="T41" fmla="*/ 239 h 439"/>
                  <a:gd name="T42" fmla="*/ 1297 w 1325"/>
                  <a:gd name="T43" fmla="*/ 250 h 439"/>
                  <a:gd name="T44" fmla="*/ 1282 w 1325"/>
                  <a:gd name="T45" fmla="*/ 263 h 439"/>
                  <a:gd name="T46" fmla="*/ 1265 w 1325"/>
                  <a:gd name="T47" fmla="*/ 278 h 439"/>
                  <a:gd name="T48" fmla="*/ 1247 w 1325"/>
                  <a:gd name="T49" fmla="*/ 295 h 439"/>
                  <a:gd name="T50" fmla="*/ 1225 w 1325"/>
                  <a:gd name="T51" fmla="*/ 312 h 439"/>
                  <a:gd name="T52" fmla="*/ 1202 w 1325"/>
                  <a:gd name="T53" fmla="*/ 331 h 439"/>
                  <a:gd name="T54" fmla="*/ 1179 w 1325"/>
                  <a:gd name="T55" fmla="*/ 349 h 439"/>
                  <a:gd name="T56" fmla="*/ 1154 w 1325"/>
                  <a:gd name="T57" fmla="*/ 367 h 439"/>
                  <a:gd name="T58" fmla="*/ 1128 w 1325"/>
                  <a:gd name="T59" fmla="*/ 385 h 439"/>
                  <a:gd name="T60" fmla="*/ 1102 w 1325"/>
                  <a:gd name="T61" fmla="*/ 401 h 439"/>
                  <a:gd name="T62" fmla="*/ 1077 w 1325"/>
                  <a:gd name="T63" fmla="*/ 415 h 439"/>
                  <a:gd name="T64" fmla="*/ 1051 w 1325"/>
                  <a:gd name="T65" fmla="*/ 428 h 439"/>
                  <a:gd name="T66" fmla="*/ 1026 w 1325"/>
                  <a:gd name="T67" fmla="*/ 439 h 439"/>
                  <a:gd name="T68" fmla="*/ 0 w 1325"/>
                  <a:gd name="T69" fmla="*/ 132 h 43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25"/>
                  <a:gd name="T106" fmla="*/ 0 h 439"/>
                  <a:gd name="T107" fmla="*/ 1325 w 1325"/>
                  <a:gd name="T108" fmla="*/ 439 h 43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25" h="439">
                    <a:moveTo>
                      <a:pt x="0" y="132"/>
                    </a:moveTo>
                    <a:lnTo>
                      <a:pt x="3" y="132"/>
                    </a:lnTo>
                    <a:lnTo>
                      <a:pt x="10" y="130"/>
                    </a:lnTo>
                    <a:lnTo>
                      <a:pt x="24" y="128"/>
                    </a:lnTo>
                    <a:lnTo>
                      <a:pt x="42" y="125"/>
                    </a:lnTo>
                    <a:lnTo>
                      <a:pt x="62" y="121"/>
                    </a:lnTo>
                    <a:lnTo>
                      <a:pt x="86" y="116"/>
                    </a:lnTo>
                    <a:lnTo>
                      <a:pt x="113" y="109"/>
                    </a:lnTo>
                    <a:lnTo>
                      <a:pt x="141" y="102"/>
                    </a:lnTo>
                    <a:lnTo>
                      <a:pt x="170" y="94"/>
                    </a:lnTo>
                    <a:lnTo>
                      <a:pt x="199" y="85"/>
                    </a:lnTo>
                    <a:lnTo>
                      <a:pt x="228" y="74"/>
                    </a:lnTo>
                    <a:lnTo>
                      <a:pt x="257" y="62"/>
                    </a:lnTo>
                    <a:lnTo>
                      <a:pt x="285" y="48"/>
                    </a:lnTo>
                    <a:lnTo>
                      <a:pt x="309" y="34"/>
                    </a:lnTo>
                    <a:lnTo>
                      <a:pt x="333" y="18"/>
                    </a:lnTo>
                    <a:lnTo>
                      <a:pt x="352" y="0"/>
                    </a:lnTo>
                    <a:lnTo>
                      <a:pt x="1325" y="223"/>
                    </a:lnTo>
                    <a:lnTo>
                      <a:pt x="1323" y="225"/>
                    </a:lnTo>
                    <a:lnTo>
                      <a:pt x="1318" y="230"/>
                    </a:lnTo>
                    <a:lnTo>
                      <a:pt x="1309" y="239"/>
                    </a:lnTo>
                    <a:lnTo>
                      <a:pt x="1297" y="250"/>
                    </a:lnTo>
                    <a:lnTo>
                      <a:pt x="1282" y="263"/>
                    </a:lnTo>
                    <a:lnTo>
                      <a:pt x="1265" y="278"/>
                    </a:lnTo>
                    <a:lnTo>
                      <a:pt x="1247" y="295"/>
                    </a:lnTo>
                    <a:lnTo>
                      <a:pt x="1225" y="312"/>
                    </a:lnTo>
                    <a:lnTo>
                      <a:pt x="1202" y="331"/>
                    </a:lnTo>
                    <a:lnTo>
                      <a:pt x="1179" y="349"/>
                    </a:lnTo>
                    <a:lnTo>
                      <a:pt x="1154" y="367"/>
                    </a:lnTo>
                    <a:lnTo>
                      <a:pt x="1128" y="385"/>
                    </a:lnTo>
                    <a:lnTo>
                      <a:pt x="1102" y="401"/>
                    </a:lnTo>
                    <a:lnTo>
                      <a:pt x="1077" y="415"/>
                    </a:lnTo>
                    <a:lnTo>
                      <a:pt x="1051" y="428"/>
                    </a:lnTo>
                    <a:lnTo>
                      <a:pt x="1026" y="439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33" name="Freeform 137"/>
              <p:cNvSpPr>
                <a:spLocks/>
              </p:cNvSpPr>
              <p:nvPr/>
            </p:nvSpPr>
            <p:spPr bwMode="auto">
              <a:xfrm>
                <a:off x="7292" y="14577"/>
                <a:ext cx="472" cy="209"/>
              </a:xfrm>
              <a:custGeom>
                <a:avLst/>
                <a:gdLst>
                  <a:gd name="T0" fmla="*/ 47 w 472"/>
                  <a:gd name="T1" fmla="*/ 209 h 209"/>
                  <a:gd name="T2" fmla="*/ 472 w 472"/>
                  <a:gd name="T3" fmla="*/ 84 h 209"/>
                  <a:gd name="T4" fmla="*/ 215 w 472"/>
                  <a:gd name="T5" fmla="*/ 0 h 209"/>
                  <a:gd name="T6" fmla="*/ 5 w 472"/>
                  <a:gd name="T7" fmla="*/ 24 h 209"/>
                  <a:gd name="T8" fmla="*/ 0 w 472"/>
                  <a:gd name="T9" fmla="*/ 197 h 209"/>
                  <a:gd name="T10" fmla="*/ 47 w 472"/>
                  <a:gd name="T11" fmla="*/ 209 h 2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2"/>
                  <a:gd name="T19" fmla="*/ 0 h 209"/>
                  <a:gd name="T20" fmla="*/ 472 w 472"/>
                  <a:gd name="T21" fmla="*/ 209 h 2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2" h="209">
                    <a:moveTo>
                      <a:pt x="47" y="209"/>
                    </a:moveTo>
                    <a:lnTo>
                      <a:pt x="472" y="84"/>
                    </a:lnTo>
                    <a:lnTo>
                      <a:pt x="215" y="0"/>
                    </a:lnTo>
                    <a:lnTo>
                      <a:pt x="5" y="24"/>
                    </a:lnTo>
                    <a:lnTo>
                      <a:pt x="0" y="197"/>
                    </a:lnTo>
                    <a:lnTo>
                      <a:pt x="47" y="20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34" name="Freeform 138"/>
              <p:cNvSpPr>
                <a:spLocks/>
              </p:cNvSpPr>
              <p:nvPr/>
            </p:nvSpPr>
            <p:spPr bwMode="auto">
              <a:xfrm>
                <a:off x="6073" y="13679"/>
                <a:ext cx="251" cy="999"/>
              </a:xfrm>
              <a:custGeom>
                <a:avLst/>
                <a:gdLst>
                  <a:gd name="T0" fmla="*/ 251 w 251"/>
                  <a:gd name="T1" fmla="*/ 23 h 999"/>
                  <a:gd name="T2" fmla="*/ 250 w 251"/>
                  <a:gd name="T3" fmla="*/ 22 h 999"/>
                  <a:gd name="T4" fmla="*/ 246 w 251"/>
                  <a:gd name="T5" fmla="*/ 20 h 999"/>
                  <a:gd name="T6" fmla="*/ 239 w 251"/>
                  <a:gd name="T7" fmla="*/ 18 h 999"/>
                  <a:gd name="T8" fmla="*/ 230 w 251"/>
                  <a:gd name="T9" fmla="*/ 15 h 999"/>
                  <a:gd name="T10" fmla="*/ 218 w 251"/>
                  <a:gd name="T11" fmla="*/ 11 h 999"/>
                  <a:gd name="T12" fmla="*/ 205 w 251"/>
                  <a:gd name="T13" fmla="*/ 7 h 999"/>
                  <a:gd name="T14" fmla="*/ 190 w 251"/>
                  <a:gd name="T15" fmla="*/ 4 h 999"/>
                  <a:gd name="T16" fmla="*/ 173 w 251"/>
                  <a:gd name="T17" fmla="*/ 1 h 999"/>
                  <a:gd name="T18" fmla="*/ 155 w 251"/>
                  <a:gd name="T19" fmla="*/ 0 h 999"/>
                  <a:gd name="T20" fmla="*/ 134 w 251"/>
                  <a:gd name="T21" fmla="*/ 0 h 999"/>
                  <a:gd name="T22" fmla="*/ 114 w 251"/>
                  <a:gd name="T23" fmla="*/ 2 h 999"/>
                  <a:gd name="T24" fmla="*/ 92 w 251"/>
                  <a:gd name="T25" fmla="*/ 5 h 999"/>
                  <a:gd name="T26" fmla="*/ 70 w 251"/>
                  <a:gd name="T27" fmla="*/ 12 h 999"/>
                  <a:gd name="T28" fmla="*/ 47 w 251"/>
                  <a:gd name="T29" fmla="*/ 20 h 999"/>
                  <a:gd name="T30" fmla="*/ 23 w 251"/>
                  <a:gd name="T31" fmla="*/ 32 h 999"/>
                  <a:gd name="T32" fmla="*/ 0 w 251"/>
                  <a:gd name="T33" fmla="*/ 47 h 999"/>
                  <a:gd name="T34" fmla="*/ 0 w 251"/>
                  <a:gd name="T35" fmla="*/ 999 h 999"/>
                  <a:gd name="T36" fmla="*/ 1 w 251"/>
                  <a:gd name="T37" fmla="*/ 999 h 999"/>
                  <a:gd name="T38" fmla="*/ 6 w 251"/>
                  <a:gd name="T39" fmla="*/ 999 h 999"/>
                  <a:gd name="T40" fmla="*/ 14 w 251"/>
                  <a:gd name="T41" fmla="*/ 998 h 999"/>
                  <a:gd name="T42" fmla="*/ 23 w 251"/>
                  <a:gd name="T43" fmla="*/ 997 h 999"/>
                  <a:gd name="T44" fmla="*/ 35 w 251"/>
                  <a:gd name="T45" fmla="*/ 995 h 999"/>
                  <a:gd name="T46" fmla="*/ 49 w 251"/>
                  <a:gd name="T47" fmla="*/ 993 h 999"/>
                  <a:gd name="T48" fmla="*/ 65 w 251"/>
                  <a:gd name="T49" fmla="*/ 990 h 999"/>
                  <a:gd name="T50" fmla="*/ 83 w 251"/>
                  <a:gd name="T51" fmla="*/ 985 h 999"/>
                  <a:gd name="T52" fmla="*/ 102 w 251"/>
                  <a:gd name="T53" fmla="*/ 980 h 999"/>
                  <a:gd name="T54" fmla="*/ 121 w 251"/>
                  <a:gd name="T55" fmla="*/ 973 h 999"/>
                  <a:gd name="T56" fmla="*/ 143 w 251"/>
                  <a:gd name="T57" fmla="*/ 966 h 999"/>
                  <a:gd name="T58" fmla="*/ 164 w 251"/>
                  <a:gd name="T59" fmla="*/ 956 h 999"/>
                  <a:gd name="T60" fmla="*/ 186 w 251"/>
                  <a:gd name="T61" fmla="*/ 945 h 999"/>
                  <a:gd name="T62" fmla="*/ 208 w 251"/>
                  <a:gd name="T63" fmla="*/ 934 h 999"/>
                  <a:gd name="T64" fmla="*/ 230 w 251"/>
                  <a:gd name="T65" fmla="*/ 919 h 999"/>
                  <a:gd name="T66" fmla="*/ 251 w 251"/>
                  <a:gd name="T67" fmla="*/ 903 h 999"/>
                  <a:gd name="T68" fmla="*/ 251 w 251"/>
                  <a:gd name="T69" fmla="*/ 23 h 99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1"/>
                  <a:gd name="T106" fmla="*/ 0 h 999"/>
                  <a:gd name="T107" fmla="*/ 251 w 251"/>
                  <a:gd name="T108" fmla="*/ 999 h 99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1" h="999">
                    <a:moveTo>
                      <a:pt x="251" y="23"/>
                    </a:moveTo>
                    <a:lnTo>
                      <a:pt x="250" y="22"/>
                    </a:lnTo>
                    <a:lnTo>
                      <a:pt x="246" y="20"/>
                    </a:lnTo>
                    <a:lnTo>
                      <a:pt x="239" y="18"/>
                    </a:lnTo>
                    <a:lnTo>
                      <a:pt x="230" y="15"/>
                    </a:lnTo>
                    <a:lnTo>
                      <a:pt x="218" y="11"/>
                    </a:lnTo>
                    <a:lnTo>
                      <a:pt x="205" y="7"/>
                    </a:lnTo>
                    <a:lnTo>
                      <a:pt x="190" y="4"/>
                    </a:lnTo>
                    <a:lnTo>
                      <a:pt x="173" y="1"/>
                    </a:lnTo>
                    <a:lnTo>
                      <a:pt x="155" y="0"/>
                    </a:lnTo>
                    <a:lnTo>
                      <a:pt x="134" y="0"/>
                    </a:lnTo>
                    <a:lnTo>
                      <a:pt x="114" y="2"/>
                    </a:lnTo>
                    <a:lnTo>
                      <a:pt x="92" y="5"/>
                    </a:lnTo>
                    <a:lnTo>
                      <a:pt x="70" y="12"/>
                    </a:lnTo>
                    <a:lnTo>
                      <a:pt x="47" y="20"/>
                    </a:lnTo>
                    <a:lnTo>
                      <a:pt x="23" y="32"/>
                    </a:lnTo>
                    <a:lnTo>
                      <a:pt x="0" y="47"/>
                    </a:lnTo>
                    <a:lnTo>
                      <a:pt x="0" y="999"/>
                    </a:lnTo>
                    <a:lnTo>
                      <a:pt x="1" y="999"/>
                    </a:lnTo>
                    <a:lnTo>
                      <a:pt x="6" y="999"/>
                    </a:lnTo>
                    <a:lnTo>
                      <a:pt x="14" y="998"/>
                    </a:lnTo>
                    <a:lnTo>
                      <a:pt x="23" y="997"/>
                    </a:lnTo>
                    <a:lnTo>
                      <a:pt x="35" y="995"/>
                    </a:lnTo>
                    <a:lnTo>
                      <a:pt x="49" y="993"/>
                    </a:lnTo>
                    <a:lnTo>
                      <a:pt x="65" y="990"/>
                    </a:lnTo>
                    <a:lnTo>
                      <a:pt x="83" y="985"/>
                    </a:lnTo>
                    <a:lnTo>
                      <a:pt x="102" y="980"/>
                    </a:lnTo>
                    <a:lnTo>
                      <a:pt x="121" y="973"/>
                    </a:lnTo>
                    <a:lnTo>
                      <a:pt x="143" y="966"/>
                    </a:lnTo>
                    <a:lnTo>
                      <a:pt x="164" y="956"/>
                    </a:lnTo>
                    <a:lnTo>
                      <a:pt x="186" y="945"/>
                    </a:lnTo>
                    <a:lnTo>
                      <a:pt x="208" y="934"/>
                    </a:lnTo>
                    <a:lnTo>
                      <a:pt x="230" y="919"/>
                    </a:lnTo>
                    <a:lnTo>
                      <a:pt x="251" y="903"/>
                    </a:lnTo>
                    <a:lnTo>
                      <a:pt x="251" y="2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35" name="Freeform 139"/>
              <p:cNvSpPr>
                <a:spLocks/>
              </p:cNvSpPr>
              <p:nvPr/>
            </p:nvSpPr>
            <p:spPr bwMode="auto">
              <a:xfrm>
                <a:off x="6080" y="13687"/>
                <a:ext cx="215" cy="843"/>
              </a:xfrm>
              <a:custGeom>
                <a:avLst/>
                <a:gdLst>
                  <a:gd name="T0" fmla="*/ 215 w 215"/>
                  <a:gd name="T1" fmla="*/ 20 h 843"/>
                  <a:gd name="T2" fmla="*/ 214 w 215"/>
                  <a:gd name="T3" fmla="*/ 19 h 843"/>
                  <a:gd name="T4" fmla="*/ 211 w 215"/>
                  <a:gd name="T5" fmla="*/ 18 h 843"/>
                  <a:gd name="T6" fmla="*/ 205 w 215"/>
                  <a:gd name="T7" fmla="*/ 15 h 843"/>
                  <a:gd name="T8" fmla="*/ 197 w 215"/>
                  <a:gd name="T9" fmla="*/ 12 h 843"/>
                  <a:gd name="T10" fmla="*/ 187 w 215"/>
                  <a:gd name="T11" fmla="*/ 9 h 843"/>
                  <a:gd name="T12" fmla="*/ 176 w 215"/>
                  <a:gd name="T13" fmla="*/ 6 h 843"/>
                  <a:gd name="T14" fmla="*/ 163 w 215"/>
                  <a:gd name="T15" fmla="*/ 4 h 843"/>
                  <a:gd name="T16" fmla="*/ 149 w 215"/>
                  <a:gd name="T17" fmla="*/ 1 h 843"/>
                  <a:gd name="T18" fmla="*/ 133 w 215"/>
                  <a:gd name="T19" fmla="*/ 0 h 843"/>
                  <a:gd name="T20" fmla="*/ 115 w 215"/>
                  <a:gd name="T21" fmla="*/ 0 h 843"/>
                  <a:gd name="T22" fmla="*/ 98 w 215"/>
                  <a:gd name="T23" fmla="*/ 1 h 843"/>
                  <a:gd name="T24" fmla="*/ 79 w 215"/>
                  <a:gd name="T25" fmla="*/ 5 h 843"/>
                  <a:gd name="T26" fmla="*/ 60 w 215"/>
                  <a:gd name="T27" fmla="*/ 10 h 843"/>
                  <a:gd name="T28" fmla="*/ 40 w 215"/>
                  <a:gd name="T29" fmla="*/ 18 h 843"/>
                  <a:gd name="T30" fmla="*/ 21 w 215"/>
                  <a:gd name="T31" fmla="*/ 27 h 843"/>
                  <a:gd name="T32" fmla="*/ 0 w 215"/>
                  <a:gd name="T33" fmla="*/ 40 h 843"/>
                  <a:gd name="T34" fmla="*/ 0 w 215"/>
                  <a:gd name="T35" fmla="*/ 843 h 843"/>
                  <a:gd name="T36" fmla="*/ 1 w 215"/>
                  <a:gd name="T37" fmla="*/ 843 h 843"/>
                  <a:gd name="T38" fmla="*/ 6 w 215"/>
                  <a:gd name="T39" fmla="*/ 843 h 843"/>
                  <a:gd name="T40" fmla="*/ 12 w 215"/>
                  <a:gd name="T41" fmla="*/ 842 h 843"/>
                  <a:gd name="T42" fmla="*/ 21 w 215"/>
                  <a:gd name="T43" fmla="*/ 841 h 843"/>
                  <a:gd name="T44" fmla="*/ 30 w 215"/>
                  <a:gd name="T45" fmla="*/ 840 h 843"/>
                  <a:gd name="T46" fmla="*/ 43 w 215"/>
                  <a:gd name="T47" fmla="*/ 838 h 843"/>
                  <a:gd name="T48" fmla="*/ 56 w 215"/>
                  <a:gd name="T49" fmla="*/ 835 h 843"/>
                  <a:gd name="T50" fmla="*/ 71 w 215"/>
                  <a:gd name="T51" fmla="*/ 831 h 843"/>
                  <a:gd name="T52" fmla="*/ 87 w 215"/>
                  <a:gd name="T53" fmla="*/ 826 h 843"/>
                  <a:gd name="T54" fmla="*/ 105 w 215"/>
                  <a:gd name="T55" fmla="*/ 821 h 843"/>
                  <a:gd name="T56" fmla="*/ 123 w 215"/>
                  <a:gd name="T57" fmla="*/ 814 h 843"/>
                  <a:gd name="T58" fmla="*/ 141 w 215"/>
                  <a:gd name="T59" fmla="*/ 806 h 843"/>
                  <a:gd name="T60" fmla="*/ 159 w 215"/>
                  <a:gd name="T61" fmla="*/ 797 h 843"/>
                  <a:gd name="T62" fmla="*/ 179 w 215"/>
                  <a:gd name="T63" fmla="*/ 786 h 843"/>
                  <a:gd name="T64" fmla="*/ 197 w 215"/>
                  <a:gd name="T65" fmla="*/ 774 h 843"/>
                  <a:gd name="T66" fmla="*/ 215 w 215"/>
                  <a:gd name="T67" fmla="*/ 760 h 843"/>
                  <a:gd name="T68" fmla="*/ 215 w 215"/>
                  <a:gd name="T69" fmla="*/ 20 h 84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5"/>
                  <a:gd name="T106" fmla="*/ 0 h 843"/>
                  <a:gd name="T107" fmla="*/ 215 w 215"/>
                  <a:gd name="T108" fmla="*/ 843 h 84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5" h="843">
                    <a:moveTo>
                      <a:pt x="215" y="20"/>
                    </a:moveTo>
                    <a:lnTo>
                      <a:pt x="214" y="19"/>
                    </a:lnTo>
                    <a:lnTo>
                      <a:pt x="211" y="18"/>
                    </a:lnTo>
                    <a:lnTo>
                      <a:pt x="205" y="15"/>
                    </a:lnTo>
                    <a:lnTo>
                      <a:pt x="197" y="12"/>
                    </a:lnTo>
                    <a:lnTo>
                      <a:pt x="187" y="9"/>
                    </a:lnTo>
                    <a:lnTo>
                      <a:pt x="176" y="6"/>
                    </a:lnTo>
                    <a:lnTo>
                      <a:pt x="163" y="4"/>
                    </a:lnTo>
                    <a:lnTo>
                      <a:pt x="149" y="1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8" y="1"/>
                    </a:lnTo>
                    <a:lnTo>
                      <a:pt x="79" y="5"/>
                    </a:lnTo>
                    <a:lnTo>
                      <a:pt x="60" y="10"/>
                    </a:lnTo>
                    <a:lnTo>
                      <a:pt x="40" y="18"/>
                    </a:lnTo>
                    <a:lnTo>
                      <a:pt x="21" y="27"/>
                    </a:lnTo>
                    <a:lnTo>
                      <a:pt x="0" y="40"/>
                    </a:lnTo>
                    <a:lnTo>
                      <a:pt x="0" y="843"/>
                    </a:lnTo>
                    <a:lnTo>
                      <a:pt x="1" y="843"/>
                    </a:lnTo>
                    <a:lnTo>
                      <a:pt x="6" y="843"/>
                    </a:lnTo>
                    <a:lnTo>
                      <a:pt x="12" y="842"/>
                    </a:lnTo>
                    <a:lnTo>
                      <a:pt x="21" y="841"/>
                    </a:lnTo>
                    <a:lnTo>
                      <a:pt x="30" y="840"/>
                    </a:lnTo>
                    <a:lnTo>
                      <a:pt x="43" y="838"/>
                    </a:lnTo>
                    <a:lnTo>
                      <a:pt x="56" y="835"/>
                    </a:lnTo>
                    <a:lnTo>
                      <a:pt x="71" y="831"/>
                    </a:lnTo>
                    <a:lnTo>
                      <a:pt x="87" y="826"/>
                    </a:lnTo>
                    <a:lnTo>
                      <a:pt x="105" y="821"/>
                    </a:lnTo>
                    <a:lnTo>
                      <a:pt x="123" y="814"/>
                    </a:lnTo>
                    <a:lnTo>
                      <a:pt x="141" y="806"/>
                    </a:lnTo>
                    <a:lnTo>
                      <a:pt x="159" y="797"/>
                    </a:lnTo>
                    <a:lnTo>
                      <a:pt x="179" y="786"/>
                    </a:lnTo>
                    <a:lnTo>
                      <a:pt x="197" y="774"/>
                    </a:lnTo>
                    <a:lnTo>
                      <a:pt x="215" y="760"/>
                    </a:lnTo>
                    <a:lnTo>
                      <a:pt x="215" y="2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36" name="Freeform 140"/>
              <p:cNvSpPr>
                <a:spLocks/>
              </p:cNvSpPr>
              <p:nvPr/>
            </p:nvSpPr>
            <p:spPr bwMode="auto">
              <a:xfrm>
                <a:off x="6087" y="13696"/>
                <a:ext cx="180" cy="685"/>
              </a:xfrm>
              <a:custGeom>
                <a:avLst/>
                <a:gdLst>
                  <a:gd name="T0" fmla="*/ 180 w 180"/>
                  <a:gd name="T1" fmla="*/ 16 h 685"/>
                  <a:gd name="T2" fmla="*/ 179 w 180"/>
                  <a:gd name="T3" fmla="*/ 16 h 685"/>
                  <a:gd name="T4" fmla="*/ 176 w 180"/>
                  <a:gd name="T5" fmla="*/ 14 h 685"/>
                  <a:gd name="T6" fmla="*/ 172 w 180"/>
                  <a:gd name="T7" fmla="*/ 12 h 685"/>
                  <a:gd name="T8" fmla="*/ 165 w 180"/>
                  <a:gd name="T9" fmla="*/ 10 h 685"/>
                  <a:gd name="T10" fmla="*/ 157 w 180"/>
                  <a:gd name="T11" fmla="*/ 8 h 685"/>
                  <a:gd name="T12" fmla="*/ 147 w 180"/>
                  <a:gd name="T13" fmla="*/ 4 h 685"/>
                  <a:gd name="T14" fmla="*/ 136 w 180"/>
                  <a:gd name="T15" fmla="*/ 2 h 685"/>
                  <a:gd name="T16" fmla="*/ 125 w 180"/>
                  <a:gd name="T17" fmla="*/ 0 h 685"/>
                  <a:gd name="T18" fmla="*/ 111 w 180"/>
                  <a:gd name="T19" fmla="*/ 0 h 685"/>
                  <a:gd name="T20" fmla="*/ 97 w 180"/>
                  <a:gd name="T21" fmla="*/ 0 h 685"/>
                  <a:gd name="T22" fmla="*/ 81 w 180"/>
                  <a:gd name="T23" fmla="*/ 1 h 685"/>
                  <a:gd name="T24" fmla="*/ 66 w 180"/>
                  <a:gd name="T25" fmla="*/ 3 h 685"/>
                  <a:gd name="T26" fmla="*/ 50 w 180"/>
                  <a:gd name="T27" fmla="*/ 8 h 685"/>
                  <a:gd name="T28" fmla="*/ 33 w 180"/>
                  <a:gd name="T29" fmla="*/ 14 h 685"/>
                  <a:gd name="T30" fmla="*/ 17 w 180"/>
                  <a:gd name="T31" fmla="*/ 23 h 685"/>
                  <a:gd name="T32" fmla="*/ 0 w 180"/>
                  <a:gd name="T33" fmla="*/ 33 h 685"/>
                  <a:gd name="T34" fmla="*/ 0 w 180"/>
                  <a:gd name="T35" fmla="*/ 685 h 685"/>
                  <a:gd name="T36" fmla="*/ 1 w 180"/>
                  <a:gd name="T37" fmla="*/ 685 h 685"/>
                  <a:gd name="T38" fmla="*/ 4 w 180"/>
                  <a:gd name="T39" fmla="*/ 685 h 685"/>
                  <a:gd name="T40" fmla="*/ 9 w 180"/>
                  <a:gd name="T41" fmla="*/ 684 h 685"/>
                  <a:gd name="T42" fmla="*/ 17 w 180"/>
                  <a:gd name="T43" fmla="*/ 683 h 685"/>
                  <a:gd name="T44" fmla="*/ 26 w 180"/>
                  <a:gd name="T45" fmla="*/ 682 h 685"/>
                  <a:gd name="T46" fmla="*/ 35 w 180"/>
                  <a:gd name="T47" fmla="*/ 681 h 685"/>
                  <a:gd name="T48" fmla="*/ 47 w 180"/>
                  <a:gd name="T49" fmla="*/ 678 h 685"/>
                  <a:gd name="T50" fmla="*/ 60 w 180"/>
                  <a:gd name="T51" fmla="*/ 676 h 685"/>
                  <a:gd name="T52" fmla="*/ 73 w 180"/>
                  <a:gd name="T53" fmla="*/ 671 h 685"/>
                  <a:gd name="T54" fmla="*/ 87 w 180"/>
                  <a:gd name="T55" fmla="*/ 667 h 685"/>
                  <a:gd name="T56" fmla="*/ 102 w 180"/>
                  <a:gd name="T57" fmla="*/ 662 h 685"/>
                  <a:gd name="T58" fmla="*/ 118 w 180"/>
                  <a:gd name="T59" fmla="*/ 655 h 685"/>
                  <a:gd name="T60" fmla="*/ 133 w 180"/>
                  <a:gd name="T61" fmla="*/ 648 h 685"/>
                  <a:gd name="T62" fmla="*/ 149 w 180"/>
                  <a:gd name="T63" fmla="*/ 639 h 685"/>
                  <a:gd name="T64" fmla="*/ 165 w 180"/>
                  <a:gd name="T65" fmla="*/ 628 h 685"/>
                  <a:gd name="T66" fmla="*/ 180 w 180"/>
                  <a:gd name="T67" fmla="*/ 617 h 685"/>
                  <a:gd name="T68" fmla="*/ 180 w 180"/>
                  <a:gd name="T69" fmla="*/ 16 h 68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0"/>
                  <a:gd name="T106" fmla="*/ 0 h 685"/>
                  <a:gd name="T107" fmla="*/ 180 w 180"/>
                  <a:gd name="T108" fmla="*/ 685 h 68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0" h="685">
                    <a:moveTo>
                      <a:pt x="180" y="16"/>
                    </a:moveTo>
                    <a:lnTo>
                      <a:pt x="179" y="16"/>
                    </a:lnTo>
                    <a:lnTo>
                      <a:pt x="176" y="14"/>
                    </a:lnTo>
                    <a:lnTo>
                      <a:pt x="172" y="12"/>
                    </a:lnTo>
                    <a:lnTo>
                      <a:pt x="165" y="10"/>
                    </a:lnTo>
                    <a:lnTo>
                      <a:pt x="157" y="8"/>
                    </a:lnTo>
                    <a:lnTo>
                      <a:pt x="147" y="4"/>
                    </a:lnTo>
                    <a:lnTo>
                      <a:pt x="136" y="2"/>
                    </a:lnTo>
                    <a:lnTo>
                      <a:pt x="125" y="0"/>
                    </a:lnTo>
                    <a:lnTo>
                      <a:pt x="111" y="0"/>
                    </a:lnTo>
                    <a:lnTo>
                      <a:pt x="97" y="0"/>
                    </a:lnTo>
                    <a:lnTo>
                      <a:pt x="81" y="1"/>
                    </a:lnTo>
                    <a:lnTo>
                      <a:pt x="66" y="3"/>
                    </a:lnTo>
                    <a:lnTo>
                      <a:pt x="50" y="8"/>
                    </a:lnTo>
                    <a:lnTo>
                      <a:pt x="33" y="14"/>
                    </a:lnTo>
                    <a:lnTo>
                      <a:pt x="17" y="23"/>
                    </a:lnTo>
                    <a:lnTo>
                      <a:pt x="0" y="33"/>
                    </a:lnTo>
                    <a:lnTo>
                      <a:pt x="0" y="685"/>
                    </a:lnTo>
                    <a:lnTo>
                      <a:pt x="1" y="685"/>
                    </a:lnTo>
                    <a:lnTo>
                      <a:pt x="4" y="685"/>
                    </a:lnTo>
                    <a:lnTo>
                      <a:pt x="9" y="684"/>
                    </a:lnTo>
                    <a:lnTo>
                      <a:pt x="17" y="683"/>
                    </a:lnTo>
                    <a:lnTo>
                      <a:pt x="26" y="682"/>
                    </a:lnTo>
                    <a:lnTo>
                      <a:pt x="35" y="681"/>
                    </a:lnTo>
                    <a:lnTo>
                      <a:pt x="47" y="678"/>
                    </a:lnTo>
                    <a:lnTo>
                      <a:pt x="60" y="676"/>
                    </a:lnTo>
                    <a:lnTo>
                      <a:pt x="73" y="671"/>
                    </a:lnTo>
                    <a:lnTo>
                      <a:pt x="87" y="667"/>
                    </a:lnTo>
                    <a:lnTo>
                      <a:pt x="102" y="662"/>
                    </a:lnTo>
                    <a:lnTo>
                      <a:pt x="118" y="655"/>
                    </a:lnTo>
                    <a:lnTo>
                      <a:pt x="133" y="648"/>
                    </a:lnTo>
                    <a:lnTo>
                      <a:pt x="149" y="639"/>
                    </a:lnTo>
                    <a:lnTo>
                      <a:pt x="165" y="628"/>
                    </a:lnTo>
                    <a:lnTo>
                      <a:pt x="180" y="617"/>
                    </a:lnTo>
                    <a:lnTo>
                      <a:pt x="180" y="1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37" name="Freeform 141"/>
              <p:cNvSpPr>
                <a:spLocks/>
              </p:cNvSpPr>
              <p:nvPr/>
            </p:nvSpPr>
            <p:spPr bwMode="auto">
              <a:xfrm>
                <a:off x="6093" y="13704"/>
                <a:ext cx="146" cy="530"/>
              </a:xfrm>
              <a:custGeom>
                <a:avLst/>
                <a:gdLst>
                  <a:gd name="T0" fmla="*/ 146 w 146"/>
                  <a:gd name="T1" fmla="*/ 14 h 530"/>
                  <a:gd name="T2" fmla="*/ 143 w 146"/>
                  <a:gd name="T3" fmla="*/ 12 h 530"/>
                  <a:gd name="T4" fmla="*/ 134 w 146"/>
                  <a:gd name="T5" fmla="*/ 8 h 530"/>
                  <a:gd name="T6" fmla="*/ 120 w 146"/>
                  <a:gd name="T7" fmla="*/ 4 h 530"/>
                  <a:gd name="T8" fmla="*/ 101 w 146"/>
                  <a:gd name="T9" fmla="*/ 1 h 530"/>
                  <a:gd name="T10" fmla="*/ 79 w 146"/>
                  <a:gd name="T11" fmla="*/ 0 h 530"/>
                  <a:gd name="T12" fmla="*/ 54 w 146"/>
                  <a:gd name="T13" fmla="*/ 3 h 530"/>
                  <a:gd name="T14" fmla="*/ 27 w 146"/>
                  <a:gd name="T15" fmla="*/ 11 h 530"/>
                  <a:gd name="T16" fmla="*/ 0 w 146"/>
                  <a:gd name="T17" fmla="*/ 27 h 530"/>
                  <a:gd name="T18" fmla="*/ 0 w 146"/>
                  <a:gd name="T19" fmla="*/ 530 h 530"/>
                  <a:gd name="T20" fmla="*/ 3 w 146"/>
                  <a:gd name="T21" fmla="*/ 530 h 530"/>
                  <a:gd name="T22" fmla="*/ 14 w 146"/>
                  <a:gd name="T23" fmla="*/ 529 h 530"/>
                  <a:gd name="T24" fmla="*/ 29 w 146"/>
                  <a:gd name="T25" fmla="*/ 526 h 530"/>
                  <a:gd name="T26" fmla="*/ 49 w 146"/>
                  <a:gd name="T27" fmla="*/ 521 h 530"/>
                  <a:gd name="T28" fmla="*/ 71 w 146"/>
                  <a:gd name="T29" fmla="*/ 514 h 530"/>
                  <a:gd name="T30" fmla="*/ 96 w 146"/>
                  <a:gd name="T31" fmla="*/ 505 h 530"/>
                  <a:gd name="T32" fmla="*/ 121 w 146"/>
                  <a:gd name="T33" fmla="*/ 492 h 530"/>
                  <a:gd name="T34" fmla="*/ 146 w 146"/>
                  <a:gd name="T35" fmla="*/ 475 h 530"/>
                  <a:gd name="T36" fmla="*/ 146 w 146"/>
                  <a:gd name="T37" fmla="*/ 14 h 5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6"/>
                  <a:gd name="T58" fmla="*/ 0 h 530"/>
                  <a:gd name="T59" fmla="*/ 146 w 146"/>
                  <a:gd name="T60" fmla="*/ 530 h 5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6" h="530">
                    <a:moveTo>
                      <a:pt x="146" y="14"/>
                    </a:moveTo>
                    <a:lnTo>
                      <a:pt x="143" y="12"/>
                    </a:lnTo>
                    <a:lnTo>
                      <a:pt x="134" y="8"/>
                    </a:lnTo>
                    <a:lnTo>
                      <a:pt x="120" y="4"/>
                    </a:lnTo>
                    <a:lnTo>
                      <a:pt x="101" y="1"/>
                    </a:lnTo>
                    <a:lnTo>
                      <a:pt x="79" y="0"/>
                    </a:lnTo>
                    <a:lnTo>
                      <a:pt x="54" y="3"/>
                    </a:lnTo>
                    <a:lnTo>
                      <a:pt x="27" y="11"/>
                    </a:lnTo>
                    <a:lnTo>
                      <a:pt x="0" y="27"/>
                    </a:lnTo>
                    <a:lnTo>
                      <a:pt x="0" y="530"/>
                    </a:lnTo>
                    <a:lnTo>
                      <a:pt x="3" y="530"/>
                    </a:lnTo>
                    <a:lnTo>
                      <a:pt x="14" y="529"/>
                    </a:lnTo>
                    <a:lnTo>
                      <a:pt x="29" y="526"/>
                    </a:lnTo>
                    <a:lnTo>
                      <a:pt x="49" y="521"/>
                    </a:lnTo>
                    <a:lnTo>
                      <a:pt x="71" y="514"/>
                    </a:lnTo>
                    <a:lnTo>
                      <a:pt x="96" y="505"/>
                    </a:lnTo>
                    <a:lnTo>
                      <a:pt x="121" y="492"/>
                    </a:lnTo>
                    <a:lnTo>
                      <a:pt x="146" y="475"/>
                    </a:lnTo>
                    <a:lnTo>
                      <a:pt x="146" y="1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38" name="Freeform 142"/>
              <p:cNvSpPr>
                <a:spLocks/>
              </p:cNvSpPr>
              <p:nvPr/>
            </p:nvSpPr>
            <p:spPr bwMode="auto">
              <a:xfrm>
                <a:off x="6101" y="13712"/>
                <a:ext cx="109" cy="373"/>
              </a:xfrm>
              <a:custGeom>
                <a:avLst/>
                <a:gdLst>
                  <a:gd name="T0" fmla="*/ 109 w 109"/>
                  <a:gd name="T1" fmla="*/ 10 h 373"/>
                  <a:gd name="T2" fmla="*/ 107 w 109"/>
                  <a:gd name="T3" fmla="*/ 9 h 373"/>
                  <a:gd name="T4" fmla="*/ 100 w 109"/>
                  <a:gd name="T5" fmla="*/ 6 h 373"/>
                  <a:gd name="T6" fmla="*/ 89 w 109"/>
                  <a:gd name="T7" fmla="*/ 2 h 373"/>
                  <a:gd name="T8" fmla="*/ 75 w 109"/>
                  <a:gd name="T9" fmla="*/ 0 h 373"/>
                  <a:gd name="T10" fmla="*/ 59 w 109"/>
                  <a:gd name="T11" fmla="*/ 0 h 373"/>
                  <a:gd name="T12" fmla="*/ 39 w 109"/>
                  <a:gd name="T13" fmla="*/ 2 h 373"/>
                  <a:gd name="T14" fmla="*/ 20 w 109"/>
                  <a:gd name="T15" fmla="*/ 9 h 373"/>
                  <a:gd name="T16" fmla="*/ 0 w 109"/>
                  <a:gd name="T17" fmla="*/ 21 h 373"/>
                  <a:gd name="T18" fmla="*/ 0 w 109"/>
                  <a:gd name="T19" fmla="*/ 373 h 373"/>
                  <a:gd name="T20" fmla="*/ 2 w 109"/>
                  <a:gd name="T21" fmla="*/ 373 h 373"/>
                  <a:gd name="T22" fmla="*/ 9 w 109"/>
                  <a:gd name="T23" fmla="*/ 372 h 373"/>
                  <a:gd name="T24" fmla="*/ 21 w 109"/>
                  <a:gd name="T25" fmla="*/ 369 h 373"/>
                  <a:gd name="T26" fmla="*/ 36 w 109"/>
                  <a:gd name="T27" fmla="*/ 366 h 373"/>
                  <a:gd name="T28" fmla="*/ 53 w 109"/>
                  <a:gd name="T29" fmla="*/ 362 h 373"/>
                  <a:gd name="T30" fmla="*/ 72 w 109"/>
                  <a:gd name="T31" fmla="*/ 354 h 373"/>
                  <a:gd name="T32" fmla="*/ 90 w 109"/>
                  <a:gd name="T33" fmla="*/ 343 h 373"/>
                  <a:gd name="T34" fmla="*/ 109 w 109"/>
                  <a:gd name="T35" fmla="*/ 331 h 373"/>
                  <a:gd name="T36" fmla="*/ 109 w 109"/>
                  <a:gd name="T37" fmla="*/ 10 h 3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9"/>
                  <a:gd name="T58" fmla="*/ 0 h 373"/>
                  <a:gd name="T59" fmla="*/ 109 w 109"/>
                  <a:gd name="T60" fmla="*/ 373 h 37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9" h="373">
                    <a:moveTo>
                      <a:pt x="109" y="10"/>
                    </a:moveTo>
                    <a:lnTo>
                      <a:pt x="107" y="9"/>
                    </a:lnTo>
                    <a:lnTo>
                      <a:pt x="100" y="6"/>
                    </a:lnTo>
                    <a:lnTo>
                      <a:pt x="89" y="2"/>
                    </a:lnTo>
                    <a:lnTo>
                      <a:pt x="75" y="0"/>
                    </a:lnTo>
                    <a:lnTo>
                      <a:pt x="59" y="0"/>
                    </a:lnTo>
                    <a:lnTo>
                      <a:pt x="39" y="2"/>
                    </a:lnTo>
                    <a:lnTo>
                      <a:pt x="20" y="9"/>
                    </a:lnTo>
                    <a:lnTo>
                      <a:pt x="0" y="21"/>
                    </a:lnTo>
                    <a:lnTo>
                      <a:pt x="0" y="373"/>
                    </a:lnTo>
                    <a:lnTo>
                      <a:pt x="2" y="373"/>
                    </a:lnTo>
                    <a:lnTo>
                      <a:pt x="9" y="372"/>
                    </a:lnTo>
                    <a:lnTo>
                      <a:pt x="21" y="369"/>
                    </a:lnTo>
                    <a:lnTo>
                      <a:pt x="36" y="366"/>
                    </a:lnTo>
                    <a:lnTo>
                      <a:pt x="53" y="362"/>
                    </a:lnTo>
                    <a:lnTo>
                      <a:pt x="72" y="354"/>
                    </a:lnTo>
                    <a:lnTo>
                      <a:pt x="90" y="343"/>
                    </a:lnTo>
                    <a:lnTo>
                      <a:pt x="109" y="331"/>
                    </a:lnTo>
                    <a:lnTo>
                      <a:pt x="109" y="1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39" name="Freeform 143"/>
              <p:cNvSpPr>
                <a:spLocks/>
              </p:cNvSpPr>
              <p:nvPr/>
            </p:nvSpPr>
            <p:spPr bwMode="auto">
              <a:xfrm>
                <a:off x="6107" y="13721"/>
                <a:ext cx="75" cy="216"/>
              </a:xfrm>
              <a:custGeom>
                <a:avLst/>
                <a:gdLst>
                  <a:gd name="T0" fmla="*/ 75 w 75"/>
                  <a:gd name="T1" fmla="*/ 6 h 216"/>
                  <a:gd name="T2" fmla="*/ 73 w 75"/>
                  <a:gd name="T3" fmla="*/ 5 h 216"/>
                  <a:gd name="T4" fmla="*/ 69 w 75"/>
                  <a:gd name="T5" fmla="*/ 4 h 216"/>
                  <a:gd name="T6" fmla="*/ 61 w 75"/>
                  <a:gd name="T7" fmla="*/ 2 h 216"/>
                  <a:gd name="T8" fmla="*/ 52 w 75"/>
                  <a:gd name="T9" fmla="*/ 0 h 216"/>
                  <a:gd name="T10" fmla="*/ 41 w 75"/>
                  <a:gd name="T11" fmla="*/ 0 h 216"/>
                  <a:gd name="T12" fmla="*/ 28 w 75"/>
                  <a:gd name="T13" fmla="*/ 1 h 216"/>
                  <a:gd name="T14" fmla="*/ 14 w 75"/>
                  <a:gd name="T15" fmla="*/ 6 h 216"/>
                  <a:gd name="T16" fmla="*/ 0 w 75"/>
                  <a:gd name="T17" fmla="*/ 14 h 216"/>
                  <a:gd name="T18" fmla="*/ 0 w 75"/>
                  <a:gd name="T19" fmla="*/ 216 h 216"/>
                  <a:gd name="T20" fmla="*/ 2 w 75"/>
                  <a:gd name="T21" fmla="*/ 216 h 216"/>
                  <a:gd name="T22" fmla="*/ 7 w 75"/>
                  <a:gd name="T23" fmla="*/ 215 h 216"/>
                  <a:gd name="T24" fmla="*/ 15 w 75"/>
                  <a:gd name="T25" fmla="*/ 214 h 216"/>
                  <a:gd name="T26" fmla="*/ 25 w 75"/>
                  <a:gd name="T27" fmla="*/ 211 h 216"/>
                  <a:gd name="T28" fmla="*/ 37 w 75"/>
                  <a:gd name="T29" fmla="*/ 208 h 216"/>
                  <a:gd name="T30" fmla="*/ 50 w 75"/>
                  <a:gd name="T31" fmla="*/ 203 h 216"/>
                  <a:gd name="T32" fmla="*/ 63 w 75"/>
                  <a:gd name="T33" fmla="*/ 195 h 216"/>
                  <a:gd name="T34" fmla="*/ 75 w 75"/>
                  <a:gd name="T35" fmla="*/ 187 h 216"/>
                  <a:gd name="T36" fmla="*/ 75 w 75"/>
                  <a:gd name="T37" fmla="*/ 6 h 2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5"/>
                  <a:gd name="T58" fmla="*/ 0 h 216"/>
                  <a:gd name="T59" fmla="*/ 75 w 75"/>
                  <a:gd name="T60" fmla="*/ 216 h 2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5" h="216">
                    <a:moveTo>
                      <a:pt x="75" y="6"/>
                    </a:moveTo>
                    <a:lnTo>
                      <a:pt x="73" y="5"/>
                    </a:lnTo>
                    <a:lnTo>
                      <a:pt x="69" y="4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1" y="0"/>
                    </a:lnTo>
                    <a:lnTo>
                      <a:pt x="28" y="1"/>
                    </a:lnTo>
                    <a:lnTo>
                      <a:pt x="14" y="6"/>
                    </a:lnTo>
                    <a:lnTo>
                      <a:pt x="0" y="14"/>
                    </a:lnTo>
                    <a:lnTo>
                      <a:pt x="0" y="216"/>
                    </a:lnTo>
                    <a:lnTo>
                      <a:pt x="2" y="216"/>
                    </a:lnTo>
                    <a:lnTo>
                      <a:pt x="7" y="215"/>
                    </a:lnTo>
                    <a:lnTo>
                      <a:pt x="15" y="214"/>
                    </a:lnTo>
                    <a:lnTo>
                      <a:pt x="25" y="211"/>
                    </a:lnTo>
                    <a:lnTo>
                      <a:pt x="37" y="208"/>
                    </a:lnTo>
                    <a:lnTo>
                      <a:pt x="50" y="203"/>
                    </a:lnTo>
                    <a:lnTo>
                      <a:pt x="63" y="195"/>
                    </a:lnTo>
                    <a:lnTo>
                      <a:pt x="75" y="187"/>
                    </a:lnTo>
                    <a:lnTo>
                      <a:pt x="75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40" name="Freeform 144"/>
              <p:cNvSpPr>
                <a:spLocks/>
              </p:cNvSpPr>
              <p:nvPr/>
            </p:nvSpPr>
            <p:spPr bwMode="auto">
              <a:xfrm>
                <a:off x="7013" y="14340"/>
                <a:ext cx="110" cy="111"/>
              </a:xfrm>
              <a:custGeom>
                <a:avLst/>
                <a:gdLst>
                  <a:gd name="T0" fmla="*/ 55 w 110"/>
                  <a:gd name="T1" fmla="*/ 111 h 111"/>
                  <a:gd name="T2" fmla="*/ 66 w 110"/>
                  <a:gd name="T3" fmla="*/ 110 h 111"/>
                  <a:gd name="T4" fmla="*/ 76 w 110"/>
                  <a:gd name="T5" fmla="*/ 106 h 111"/>
                  <a:gd name="T6" fmla="*/ 85 w 110"/>
                  <a:gd name="T7" fmla="*/ 101 h 111"/>
                  <a:gd name="T8" fmla="*/ 94 w 110"/>
                  <a:gd name="T9" fmla="*/ 94 h 111"/>
                  <a:gd name="T10" fmla="*/ 100 w 110"/>
                  <a:gd name="T11" fmla="*/ 86 h 111"/>
                  <a:gd name="T12" fmla="*/ 106 w 110"/>
                  <a:gd name="T13" fmla="*/ 77 h 111"/>
                  <a:gd name="T14" fmla="*/ 109 w 110"/>
                  <a:gd name="T15" fmla="*/ 66 h 111"/>
                  <a:gd name="T16" fmla="*/ 110 w 110"/>
                  <a:gd name="T17" fmla="*/ 56 h 111"/>
                  <a:gd name="T18" fmla="*/ 109 w 110"/>
                  <a:gd name="T19" fmla="*/ 44 h 111"/>
                  <a:gd name="T20" fmla="*/ 106 w 110"/>
                  <a:gd name="T21" fmla="*/ 34 h 111"/>
                  <a:gd name="T22" fmla="*/ 100 w 110"/>
                  <a:gd name="T23" fmla="*/ 24 h 111"/>
                  <a:gd name="T24" fmla="*/ 94 w 110"/>
                  <a:gd name="T25" fmla="*/ 17 h 111"/>
                  <a:gd name="T26" fmla="*/ 85 w 110"/>
                  <a:gd name="T27" fmla="*/ 9 h 111"/>
                  <a:gd name="T28" fmla="*/ 76 w 110"/>
                  <a:gd name="T29" fmla="*/ 5 h 111"/>
                  <a:gd name="T30" fmla="*/ 66 w 110"/>
                  <a:gd name="T31" fmla="*/ 2 h 111"/>
                  <a:gd name="T32" fmla="*/ 55 w 110"/>
                  <a:gd name="T33" fmla="*/ 0 h 111"/>
                  <a:gd name="T34" fmla="*/ 44 w 110"/>
                  <a:gd name="T35" fmla="*/ 2 h 111"/>
                  <a:gd name="T36" fmla="*/ 33 w 110"/>
                  <a:gd name="T37" fmla="*/ 5 h 111"/>
                  <a:gd name="T38" fmla="*/ 25 w 110"/>
                  <a:gd name="T39" fmla="*/ 9 h 111"/>
                  <a:gd name="T40" fmla="*/ 16 w 110"/>
                  <a:gd name="T41" fmla="*/ 17 h 111"/>
                  <a:gd name="T42" fmla="*/ 10 w 110"/>
                  <a:gd name="T43" fmla="*/ 24 h 111"/>
                  <a:gd name="T44" fmla="*/ 4 w 110"/>
                  <a:gd name="T45" fmla="*/ 34 h 111"/>
                  <a:gd name="T46" fmla="*/ 1 w 110"/>
                  <a:gd name="T47" fmla="*/ 44 h 111"/>
                  <a:gd name="T48" fmla="*/ 0 w 110"/>
                  <a:gd name="T49" fmla="*/ 56 h 111"/>
                  <a:gd name="T50" fmla="*/ 1 w 110"/>
                  <a:gd name="T51" fmla="*/ 66 h 111"/>
                  <a:gd name="T52" fmla="*/ 4 w 110"/>
                  <a:gd name="T53" fmla="*/ 77 h 111"/>
                  <a:gd name="T54" fmla="*/ 10 w 110"/>
                  <a:gd name="T55" fmla="*/ 86 h 111"/>
                  <a:gd name="T56" fmla="*/ 16 w 110"/>
                  <a:gd name="T57" fmla="*/ 94 h 111"/>
                  <a:gd name="T58" fmla="*/ 25 w 110"/>
                  <a:gd name="T59" fmla="*/ 101 h 111"/>
                  <a:gd name="T60" fmla="*/ 33 w 110"/>
                  <a:gd name="T61" fmla="*/ 106 h 111"/>
                  <a:gd name="T62" fmla="*/ 44 w 110"/>
                  <a:gd name="T63" fmla="*/ 110 h 111"/>
                  <a:gd name="T64" fmla="*/ 55 w 110"/>
                  <a:gd name="T65" fmla="*/ 111 h 1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0"/>
                  <a:gd name="T100" fmla="*/ 0 h 111"/>
                  <a:gd name="T101" fmla="*/ 110 w 110"/>
                  <a:gd name="T102" fmla="*/ 111 h 1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0" h="111">
                    <a:moveTo>
                      <a:pt x="55" y="111"/>
                    </a:moveTo>
                    <a:lnTo>
                      <a:pt x="66" y="110"/>
                    </a:lnTo>
                    <a:lnTo>
                      <a:pt x="76" y="106"/>
                    </a:lnTo>
                    <a:lnTo>
                      <a:pt x="85" y="101"/>
                    </a:lnTo>
                    <a:lnTo>
                      <a:pt x="94" y="94"/>
                    </a:lnTo>
                    <a:lnTo>
                      <a:pt x="100" y="86"/>
                    </a:lnTo>
                    <a:lnTo>
                      <a:pt x="106" y="77"/>
                    </a:lnTo>
                    <a:lnTo>
                      <a:pt x="109" y="66"/>
                    </a:lnTo>
                    <a:lnTo>
                      <a:pt x="110" y="56"/>
                    </a:lnTo>
                    <a:lnTo>
                      <a:pt x="109" y="44"/>
                    </a:lnTo>
                    <a:lnTo>
                      <a:pt x="106" y="34"/>
                    </a:lnTo>
                    <a:lnTo>
                      <a:pt x="100" y="24"/>
                    </a:lnTo>
                    <a:lnTo>
                      <a:pt x="94" y="17"/>
                    </a:lnTo>
                    <a:lnTo>
                      <a:pt x="85" y="9"/>
                    </a:lnTo>
                    <a:lnTo>
                      <a:pt x="76" y="5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44" y="2"/>
                    </a:lnTo>
                    <a:lnTo>
                      <a:pt x="33" y="5"/>
                    </a:lnTo>
                    <a:lnTo>
                      <a:pt x="25" y="9"/>
                    </a:lnTo>
                    <a:lnTo>
                      <a:pt x="16" y="17"/>
                    </a:lnTo>
                    <a:lnTo>
                      <a:pt x="10" y="24"/>
                    </a:lnTo>
                    <a:lnTo>
                      <a:pt x="4" y="34"/>
                    </a:lnTo>
                    <a:lnTo>
                      <a:pt x="1" y="44"/>
                    </a:lnTo>
                    <a:lnTo>
                      <a:pt x="0" y="56"/>
                    </a:lnTo>
                    <a:lnTo>
                      <a:pt x="1" y="66"/>
                    </a:lnTo>
                    <a:lnTo>
                      <a:pt x="4" y="77"/>
                    </a:lnTo>
                    <a:lnTo>
                      <a:pt x="10" y="86"/>
                    </a:lnTo>
                    <a:lnTo>
                      <a:pt x="16" y="94"/>
                    </a:lnTo>
                    <a:lnTo>
                      <a:pt x="25" y="101"/>
                    </a:lnTo>
                    <a:lnTo>
                      <a:pt x="33" y="106"/>
                    </a:lnTo>
                    <a:lnTo>
                      <a:pt x="44" y="110"/>
                    </a:lnTo>
                    <a:lnTo>
                      <a:pt x="55" y="1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41" name="Freeform 145"/>
              <p:cNvSpPr>
                <a:spLocks/>
              </p:cNvSpPr>
              <p:nvPr/>
            </p:nvSpPr>
            <p:spPr bwMode="auto">
              <a:xfrm>
                <a:off x="6676" y="14343"/>
                <a:ext cx="55" cy="55"/>
              </a:xfrm>
              <a:custGeom>
                <a:avLst/>
                <a:gdLst>
                  <a:gd name="T0" fmla="*/ 27 w 55"/>
                  <a:gd name="T1" fmla="*/ 55 h 55"/>
                  <a:gd name="T2" fmla="*/ 38 w 55"/>
                  <a:gd name="T3" fmla="*/ 53 h 55"/>
                  <a:gd name="T4" fmla="*/ 48 w 55"/>
                  <a:gd name="T5" fmla="*/ 46 h 55"/>
                  <a:gd name="T6" fmla="*/ 53 w 55"/>
                  <a:gd name="T7" fmla="*/ 37 h 55"/>
                  <a:gd name="T8" fmla="*/ 55 w 55"/>
                  <a:gd name="T9" fmla="*/ 27 h 55"/>
                  <a:gd name="T10" fmla="*/ 53 w 55"/>
                  <a:gd name="T11" fmla="*/ 16 h 55"/>
                  <a:gd name="T12" fmla="*/ 48 w 55"/>
                  <a:gd name="T13" fmla="*/ 7 h 55"/>
                  <a:gd name="T14" fmla="*/ 38 w 55"/>
                  <a:gd name="T15" fmla="*/ 2 h 55"/>
                  <a:gd name="T16" fmla="*/ 27 w 55"/>
                  <a:gd name="T17" fmla="*/ 0 h 55"/>
                  <a:gd name="T18" fmla="*/ 16 w 55"/>
                  <a:gd name="T19" fmla="*/ 2 h 55"/>
                  <a:gd name="T20" fmla="*/ 8 w 55"/>
                  <a:gd name="T21" fmla="*/ 7 h 55"/>
                  <a:gd name="T22" fmla="*/ 2 w 55"/>
                  <a:gd name="T23" fmla="*/ 16 h 55"/>
                  <a:gd name="T24" fmla="*/ 0 w 55"/>
                  <a:gd name="T25" fmla="*/ 27 h 55"/>
                  <a:gd name="T26" fmla="*/ 2 w 55"/>
                  <a:gd name="T27" fmla="*/ 37 h 55"/>
                  <a:gd name="T28" fmla="*/ 8 w 55"/>
                  <a:gd name="T29" fmla="*/ 46 h 55"/>
                  <a:gd name="T30" fmla="*/ 16 w 55"/>
                  <a:gd name="T31" fmla="*/ 53 h 55"/>
                  <a:gd name="T32" fmla="*/ 27 w 55"/>
                  <a:gd name="T33" fmla="*/ 55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55"/>
                  <a:gd name="T53" fmla="*/ 55 w 55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8" y="46"/>
                    </a:lnTo>
                    <a:lnTo>
                      <a:pt x="53" y="37"/>
                    </a:lnTo>
                    <a:lnTo>
                      <a:pt x="55" y="27"/>
                    </a:lnTo>
                    <a:lnTo>
                      <a:pt x="53" y="16"/>
                    </a:lnTo>
                    <a:lnTo>
                      <a:pt x="48" y="7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6" y="2"/>
                    </a:lnTo>
                    <a:lnTo>
                      <a:pt x="8" y="7"/>
                    </a:lnTo>
                    <a:lnTo>
                      <a:pt x="2" y="16"/>
                    </a:lnTo>
                    <a:lnTo>
                      <a:pt x="0" y="27"/>
                    </a:lnTo>
                    <a:lnTo>
                      <a:pt x="2" y="37"/>
                    </a:lnTo>
                    <a:lnTo>
                      <a:pt x="8" y="46"/>
                    </a:lnTo>
                    <a:lnTo>
                      <a:pt x="16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42" name="Freeform 146"/>
              <p:cNvSpPr>
                <a:spLocks/>
              </p:cNvSpPr>
              <p:nvPr/>
            </p:nvSpPr>
            <p:spPr bwMode="auto">
              <a:xfrm>
                <a:off x="6770" y="14345"/>
                <a:ext cx="55" cy="55"/>
              </a:xfrm>
              <a:custGeom>
                <a:avLst/>
                <a:gdLst>
                  <a:gd name="T0" fmla="*/ 28 w 55"/>
                  <a:gd name="T1" fmla="*/ 55 h 55"/>
                  <a:gd name="T2" fmla="*/ 39 w 55"/>
                  <a:gd name="T3" fmla="*/ 53 h 55"/>
                  <a:gd name="T4" fmla="*/ 47 w 55"/>
                  <a:gd name="T5" fmla="*/ 47 h 55"/>
                  <a:gd name="T6" fmla="*/ 53 w 55"/>
                  <a:gd name="T7" fmla="*/ 39 h 55"/>
                  <a:gd name="T8" fmla="*/ 55 w 55"/>
                  <a:gd name="T9" fmla="*/ 28 h 55"/>
                  <a:gd name="T10" fmla="*/ 53 w 55"/>
                  <a:gd name="T11" fmla="*/ 17 h 55"/>
                  <a:gd name="T12" fmla="*/ 47 w 55"/>
                  <a:gd name="T13" fmla="*/ 8 h 55"/>
                  <a:gd name="T14" fmla="*/ 39 w 55"/>
                  <a:gd name="T15" fmla="*/ 2 h 55"/>
                  <a:gd name="T16" fmla="*/ 28 w 55"/>
                  <a:gd name="T17" fmla="*/ 0 h 55"/>
                  <a:gd name="T18" fmla="*/ 17 w 55"/>
                  <a:gd name="T19" fmla="*/ 2 h 55"/>
                  <a:gd name="T20" fmla="*/ 9 w 55"/>
                  <a:gd name="T21" fmla="*/ 8 h 55"/>
                  <a:gd name="T22" fmla="*/ 2 w 55"/>
                  <a:gd name="T23" fmla="*/ 17 h 55"/>
                  <a:gd name="T24" fmla="*/ 0 w 55"/>
                  <a:gd name="T25" fmla="*/ 28 h 55"/>
                  <a:gd name="T26" fmla="*/ 2 w 55"/>
                  <a:gd name="T27" fmla="*/ 39 h 55"/>
                  <a:gd name="T28" fmla="*/ 9 w 55"/>
                  <a:gd name="T29" fmla="*/ 47 h 55"/>
                  <a:gd name="T30" fmla="*/ 17 w 55"/>
                  <a:gd name="T31" fmla="*/ 53 h 55"/>
                  <a:gd name="T32" fmla="*/ 28 w 55"/>
                  <a:gd name="T33" fmla="*/ 55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55"/>
                  <a:gd name="T53" fmla="*/ 55 w 55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55">
                    <a:moveTo>
                      <a:pt x="28" y="55"/>
                    </a:moveTo>
                    <a:lnTo>
                      <a:pt x="39" y="53"/>
                    </a:lnTo>
                    <a:lnTo>
                      <a:pt x="47" y="47"/>
                    </a:lnTo>
                    <a:lnTo>
                      <a:pt x="53" y="39"/>
                    </a:lnTo>
                    <a:lnTo>
                      <a:pt x="55" y="28"/>
                    </a:lnTo>
                    <a:lnTo>
                      <a:pt x="53" y="17"/>
                    </a:lnTo>
                    <a:lnTo>
                      <a:pt x="47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2" y="39"/>
                    </a:lnTo>
                    <a:lnTo>
                      <a:pt x="9" y="47"/>
                    </a:lnTo>
                    <a:lnTo>
                      <a:pt x="17" y="53"/>
                    </a:lnTo>
                    <a:lnTo>
                      <a:pt x="28" y="5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43" name="Freeform 147"/>
              <p:cNvSpPr>
                <a:spLocks/>
              </p:cNvSpPr>
              <p:nvPr/>
            </p:nvSpPr>
            <p:spPr bwMode="auto">
              <a:xfrm>
                <a:off x="6401" y="13591"/>
                <a:ext cx="156" cy="752"/>
              </a:xfrm>
              <a:custGeom>
                <a:avLst/>
                <a:gdLst>
                  <a:gd name="T0" fmla="*/ 48 w 156"/>
                  <a:gd name="T1" fmla="*/ 15 h 752"/>
                  <a:gd name="T2" fmla="*/ 44 w 156"/>
                  <a:gd name="T3" fmla="*/ 30 h 752"/>
                  <a:gd name="T4" fmla="*/ 33 w 156"/>
                  <a:gd name="T5" fmla="*/ 73 h 752"/>
                  <a:gd name="T6" fmla="*/ 19 w 156"/>
                  <a:gd name="T7" fmla="*/ 140 h 752"/>
                  <a:gd name="T8" fmla="*/ 7 w 156"/>
                  <a:gd name="T9" fmla="*/ 229 h 752"/>
                  <a:gd name="T10" fmla="*/ 0 w 156"/>
                  <a:gd name="T11" fmla="*/ 337 h 752"/>
                  <a:gd name="T12" fmla="*/ 1 w 156"/>
                  <a:gd name="T13" fmla="*/ 462 h 752"/>
                  <a:gd name="T14" fmla="*/ 14 w 156"/>
                  <a:gd name="T15" fmla="*/ 602 h 752"/>
                  <a:gd name="T16" fmla="*/ 43 w 156"/>
                  <a:gd name="T17" fmla="*/ 752 h 752"/>
                  <a:gd name="T18" fmla="*/ 150 w 156"/>
                  <a:gd name="T19" fmla="*/ 746 h 752"/>
                  <a:gd name="T20" fmla="*/ 146 w 156"/>
                  <a:gd name="T21" fmla="*/ 724 h 752"/>
                  <a:gd name="T22" fmla="*/ 135 w 156"/>
                  <a:gd name="T23" fmla="*/ 663 h 752"/>
                  <a:gd name="T24" fmla="*/ 123 w 156"/>
                  <a:gd name="T25" fmla="*/ 574 h 752"/>
                  <a:gd name="T26" fmla="*/ 111 w 156"/>
                  <a:gd name="T27" fmla="*/ 463 h 752"/>
                  <a:gd name="T28" fmla="*/ 104 w 156"/>
                  <a:gd name="T29" fmla="*/ 342 h 752"/>
                  <a:gd name="T30" fmla="*/ 107 w 156"/>
                  <a:gd name="T31" fmla="*/ 220 h 752"/>
                  <a:gd name="T32" fmla="*/ 124 w 156"/>
                  <a:gd name="T33" fmla="*/ 106 h 752"/>
                  <a:gd name="T34" fmla="*/ 156 w 156"/>
                  <a:gd name="T35" fmla="*/ 9 h 752"/>
                  <a:gd name="T36" fmla="*/ 156 w 156"/>
                  <a:gd name="T37" fmla="*/ 8 h 752"/>
                  <a:gd name="T38" fmla="*/ 156 w 156"/>
                  <a:gd name="T39" fmla="*/ 6 h 752"/>
                  <a:gd name="T40" fmla="*/ 154 w 156"/>
                  <a:gd name="T41" fmla="*/ 4 h 752"/>
                  <a:gd name="T42" fmla="*/ 147 w 156"/>
                  <a:gd name="T43" fmla="*/ 0 h 752"/>
                  <a:gd name="T44" fmla="*/ 134 w 156"/>
                  <a:gd name="T45" fmla="*/ 0 h 752"/>
                  <a:gd name="T46" fmla="*/ 115 w 156"/>
                  <a:gd name="T47" fmla="*/ 1 h 752"/>
                  <a:gd name="T48" fmla="*/ 87 w 156"/>
                  <a:gd name="T49" fmla="*/ 7 h 752"/>
                  <a:gd name="T50" fmla="*/ 48 w 156"/>
                  <a:gd name="T51" fmla="*/ 15 h 7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6"/>
                  <a:gd name="T79" fmla="*/ 0 h 752"/>
                  <a:gd name="T80" fmla="*/ 156 w 156"/>
                  <a:gd name="T81" fmla="*/ 752 h 75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6" h="752">
                    <a:moveTo>
                      <a:pt x="48" y="15"/>
                    </a:moveTo>
                    <a:lnTo>
                      <a:pt x="44" y="30"/>
                    </a:lnTo>
                    <a:lnTo>
                      <a:pt x="33" y="73"/>
                    </a:lnTo>
                    <a:lnTo>
                      <a:pt x="19" y="140"/>
                    </a:lnTo>
                    <a:lnTo>
                      <a:pt x="7" y="229"/>
                    </a:lnTo>
                    <a:lnTo>
                      <a:pt x="0" y="337"/>
                    </a:lnTo>
                    <a:lnTo>
                      <a:pt x="1" y="462"/>
                    </a:lnTo>
                    <a:lnTo>
                      <a:pt x="14" y="602"/>
                    </a:lnTo>
                    <a:lnTo>
                      <a:pt x="43" y="752"/>
                    </a:lnTo>
                    <a:lnTo>
                      <a:pt x="150" y="746"/>
                    </a:lnTo>
                    <a:lnTo>
                      <a:pt x="146" y="724"/>
                    </a:lnTo>
                    <a:lnTo>
                      <a:pt x="135" y="663"/>
                    </a:lnTo>
                    <a:lnTo>
                      <a:pt x="123" y="574"/>
                    </a:lnTo>
                    <a:lnTo>
                      <a:pt x="111" y="463"/>
                    </a:lnTo>
                    <a:lnTo>
                      <a:pt x="104" y="342"/>
                    </a:lnTo>
                    <a:lnTo>
                      <a:pt x="107" y="220"/>
                    </a:lnTo>
                    <a:lnTo>
                      <a:pt x="124" y="106"/>
                    </a:lnTo>
                    <a:lnTo>
                      <a:pt x="156" y="9"/>
                    </a:lnTo>
                    <a:lnTo>
                      <a:pt x="156" y="8"/>
                    </a:lnTo>
                    <a:lnTo>
                      <a:pt x="156" y="6"/>
                    </a:lnTo>
                    <a:lnTo>
                      <a:pt x="154" y="4"/>
                    </a:lnTo>
                    <a:lnTo>
                      <a:pt x="147" y="0"/>
                    </a:lnTo>
                    <a:lnTo>
                      <a:pt x="134" y="0"/>
                    </a:lnTo>
                    <a:lnTo>
                      <a:pt x="115" y="1"/>
                    </a:lnTo>
                    <a:lnTo>
                      <a:pt x="87" y="7"/>
                    </a:lnTo>
                    <a:lnTo>
                      <a:pt x="48" y="1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44" name="Freeform 148"/>
              <p:cNvSpPr>
                <a:spLocks/>
              </p:cNvSpPr>
              <p:nvPr/>
            </p:nvSpPr>
            <p:spPr bwMode="auto">
              <a:xfrm>
                <a:off x="7205" y="13498"/>
                <a:ext cx="212" cy="839"/>
              </a:xfrm>
              <a:custGeom>
                <a:avLst/>
                <a:gdLst>
                  <a:gd name="T0" fmla="*/ 212 w 212"/>
                  <a:gd name="T1" fmla="*/ 6 h 839"/>
                  <a:gd name="T2" fmla="*/ 206 w 212"/>
                  <a:gd name="T3" fmla="*/ 11 h 839"/>
                  <a:gd name="T4" fmla="*/ 192 w 212"/>
                  <a:gd name="T5" fmla="*/ 33 h 839"/>
                  <a:gd name="T6" fmla="*/ 174 w 212"/>
                  <a:gd name="T7" fmla="*/ 77 h 839"/>
                  <a:gd name="T8" fmla="*/ 156 w 212"/>
                  <a:gd name="T9" fmla="*/ 148 h 839"/>
                  <a:gd name="T10" fmla="*/ 141 w 212"/>
                  <a:gd name="T11" fmla="*/ 254 h 839"/>
                  <a:gd name="T12" fmla="*/ 133 w 212"/>
                  <a:gd name="T13" fmla="*/ 401 h 839"/>
                  <a:gd name="T14" fmla="*/ 137 w 212"/>
                  <a:gd name="T15" fmla="*/ 593 h 839"/>
                  <a:gd name="T16" fmla="*/ 158 w 212"/>
                  <a:gd name="T17" fmla="*/ 839 h 839"/>
                  <a:gd name="T18" fmla="*/ 38 w 212"/>
                  <a:gd name="T19" fmla="*/ 839 h 839"/>
                  <a:gd name="T20" fmla="*/ 34 w 212"/>
                  <a:gd name="T21" fmla="*/ 814 h 839"/>
                  <a:gd name="T22" fmla="*/ 24 w 212"/>
                  <a:gd name="T23" fmla="*/ 746 h 839"/>
                  <a:gd name="T24" fmla="*/ 12 w 212"/>
                  <a:gd name="T25" fmla="*/ 645 h 839"/>
                  <a:gd name="T26" fmla="*/ 3 w 212"/>
                  <a:gd name="T27" fmla="*/ 521 h 839"/>
                  <a:gd name="T28" fmla="*/ 0 w 212"/>
                  <a:gd name="T29" fmla="*/ 384 h 839"/>
                  <a:gd name="T30" fmla="*/ 6 w 212"/>
                  <a:gd name="T31" fmla="*/ 244 h 839"/>
                  <a:gd name="T32" fmla="*/ 29 w 212"/>
                  <a:gd name="T33" fmla="*/ 114 h 839"/>
                  <a:gd name="T34" fmla="*/ 68 w 212"/>
                  <a:gd name="T35" fmla="*/ 0 h 839"/>
                  <a:gd name="T36" fmla="*/ 212 w 212"/>
                  <a:gd name="T37" fmla="*/ 6 h 83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2"/>
                  <a:gd name="T58" fmla="*/ 0 h 839"/>
                  <a:gd name="T59" fmla="*/ 212 w 212"/>
                  <a:gd name="T60" fmla="*/ 839 h 83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2" h="839">
                    <a:moveTo>
                      <a:pt x="212" y="6"/>
                    </a:moveTo>
                    <a:lnTo>
                      <a:pt x="206" y="11"/>
                    </a:lnTo>
                    <a:lnTo>
                      <a:pt x="192" y="33"/>
                    </a:lnTo>
                    <a:lnTo>
                      <a:pt x="174" y="77"/>
                    </a:lnTo>
                    <a:lnTo>
                      <a:pt x="156" y="148"/>
                    </a:lnTo>
                    <a:lnTo>
                      <a:pt x="141" y="254"/>
                    </a:lnTo>
                    <a:lnTo>
                      <a:pt x="133" y="401"/>
                    </a:lnTo>
                    <a:lnTo>
                      <a:pt x="137" y="593"/>
                    </a:lnTo>
                    <a:lnTo>
                      <a:pt x="158" y="839"/>
                    </a:lnTo>
                    <a:lnTo>
                      <a:pt x="38" y="839"/>
                    </a:lnTo>
                    <a:lnTo>
                      <a:pt x="34" y="814"/>
                    </a:lnTo>
                    <a:lnTo>
                      <a:pt x="24" y="746"/>
                    </a:lnTo>
                    <a:lnTo>
                      <a:pt x="12" y="645"/>
                    </a:lnTo>
                    <a:lnTo>
                      <a:pt x="3" y="521"/>
                    </a:lnTo>
                    <a:lnTo>
                      <a:pt x="0" y="384"/>
                    </a:lnTo>
                    <a:lnTo>
                      <a:pt x="6" y="244"/>
                    </a:lnTo>
                    <a:lnTo>
                      <a:pt x="29" y="114"/>
                    </a:lnTo>
                    <a:lnTo>
                      <a:pt x="68" y="0"/>
                    </a:lnTo>
                    <a:lnTo>
                      <a:pt x="212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45" name="Freeform 149"/>
              <p:cNvSpPr>
                <a:spLocks/>
              </p:cNvSpPr>
              <p:nvPr/>
            </p:nvSpPr>
            <p:spPr bwMode="auto">
              <a:xfrm>
                <a:off x="6406" y="13636"/>
                <a:ext cx="137" cy="656"/>
              </a:xfrm>
              <a:custGeom>
                <a:avLst/>
                <a:gdLst>
                  <a:gd name="T0" fmla="*/ 43 w 137"/>
                  <a:gd name="T1" fmla="*/ 12 h 656"/>
                  <a:gd name="T2" fmla="*/ 39 w 137"/>
                  <a:gd name="T3" fmla="*/ 25 h 656"/>
                  <a:gd name="T4" fmla="*/ 30 w 137"/>
                  <a:gd name="T5" fmla="*/ 62 h 656"/>
                  <a:gd name="T6" fmla="*/ 19 w 137"/>
                  <a:gd name="T7" fmla="*/ 122 h 656"/>
                  <a:gd name="T8" fmla="*/ 7 w 137"/>
                  <a:gd name="T9" fmla="*/ 199 h 656"/>
                  <a:gd name="T10" fmla="*/ 0 w 137"/>
                  <a:gd name="T11" fmla="*/ 294 h 656"/>
                  <a:gd name="T12" fmla="*/ 1 w 137"/>
                  <a:gd name="T13" fmla="*/ 403 h 656"/>
                  <a:gd name="T14" fmla="*/ 12 w 137"/>
                  <a:gd name="T15" fmla="*/ 524 h 656"/>
                  <a:gd name="T16" fmla="*/ 38 w 137"/>
                  <a:gd name="T17" fmla="*/ 656 h 656"/>
                  <a:gd name="T18" fmla="*/ 132 w 137"/>
                  <a:gd name="T19" fmla="*/ 650 h 656"/>
                  <a:gd name="T20" fmla="*/ 127 w 137"/>
                  <a:gd name="T21" fmla="*/ 631 h 656"/>
                  <a:gd name="T22" fmla="*/ 119 w 137"/>
                  <a:gd name="T23" fmla="*/ 578 h 656"/>
                  <a:gd name="T24" fmla="*/ 107 w 137"/>
                  <a:gd name="T25" fmla="*/ 499 h 656"/>
                  <a:gd name="T26" fmla="*/ 97 w 137"/>
                  <a:gd name="T27" fmla="*/ 403 h 656"/>
                  <a:gd name="T28" fmla="*/ 92 w 137"/>
                  <a:gd name="T29" fmla="*/ 297 h 656"/>
                  <a:gd name="T30" fmla="*/ 94 w 137"/>
                  <a:gd name="T31" fmla="*/ 192 h 656"/>
                  <a:gd name="T32" fmla="*/ 108 w 137"/>
                  <a:gd name="T33" fmla="*/ 91 h 656"/>
                  <a:gd name="T34" fmla="*/ 137 w 137"/>
                  <a:gd name="T35" fmla="*/ 7 h 656"/>
                  <a:gd name="T36" fmla="*/ 137 w 137"/>
                  <a:gd name="T37" fmla="*/ 6 h 656"/>
                  <a:gd name="T38" fmla="*/ 137 w 137"/>
                  <a:gd name="T39" fmla="*/ 4 h 656"/>
                  <a:gd name="T40" fmla="*/ 135 w 137"/>
                  <a:gd name="T41" fmla="*/ 2 h 656"/>
                  <a:gd name="T42" fmla="*/ 129 w 137"/>
                  <a:gd name="T43" fmla="*/ 0 h 656"/>
                  <a:gd name="T44" fmla="*/ 119 w 137"/>
                  <a:gd name="T45" fmla="*/ 0 h 656"/>
                  <a:gd name="T46" fmla="*/ 101 w 137"/>
                  <a:gd name="T47" fmla="*/ 1 h 656"/>
                  <a:gd name="T48" fmla="*/ 77 w 137"/>
                  <a:gd name="T49" fmla="*/ 5 h 656"/>
                  <a:gd name="T50" fmla="*/ 43 w 137"/>
                  <a:gd name="T51" fmla="*/ 12 h 6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7"/>
                  <a:gd name="T79" fmla="*/ 0 h 656"/>
                  <a:gd name="T80" fmla="*/ 137 w 137"/>
                  <a:gd name="T81" fmla="*/ 656 h 6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7" h="656">
                    <a:moveTo>
                      <a:pt x="43" y="12"/>
                    </a:moveTo>
                    <a:lnTo>
                      <a:pt x="39" y="25"/>
                    </a:lnTo>
                    <a:lnTo>
                      <a:pt x="30" y="62"/>
                    </a:lnTo>
                    <a:lnTo>
                      <a:pt x="19" y="122"/>
                    </a:lnTo>
                    <a:lnTo>
                      <a:pt x="7" y="199"/>
                    </a:lnTo>
                    <a:lnTo>
                      <a:pt x="0" y="294"/>
                    </a:lnTo>
                    <a:lnTo>
                      <a:pt x="1" y="403"/>
                    </a:lnTo>
                    <a:lnTo>
                      <a:pt x="12" y="524"/>
                    </a:lnTo>
                    <a:lnTo>
                      <a:pt x="38" y="656"/>
                    </a:lnTo>
                    <a:lnTo>
                      <a:pt x="132" y="650"/>
                    </a:lnTo>
                    <a:lnTo>
                      <a:pt x="127" y="631"/>
                    </a:lnTo>
                    <a:lnTo>
                      <a:pt x="119" y="578"/>
                    </a:lnTo>
                    <a:lnTo>
                      <a:pt x="107" y="499"/>
                    </a:lnTo>
                    <a:lnTo>
                      <a:pt x="97" y="403"/>
                    </a:lnTo>
                    <a:lnTo>
                      <a:pt x="92" y="297"/>
                    </a:lnTo>
                    <a:lnTo>
                      <a:pt x="94" y="192"/>
                    </a:lnTo>
                    <a:lnTo>
                      <a:pt x="108" y="91"/>
                    </a:lnTo>
                    <a:lnTo>
                      <a:pt x="137" y="7"/>
                    </a:lnTo>
                    <a:lnTo>
                      <a:pt x="137" y="6"/>
                    </a:lnTo>
                    <a:lnTo>
                      <a:pt x="137" y="4"/>
                    </a:lnTo>
                    <a:lnTo>
                      <a:pt x="135" y="2"/>
                    </a:lnTo>
                    <a:lnTo>
                      <a:pt x="129" y="0"/>
                    </a:lnTo>
                    <a:lnTo>
                      <a:pt x="119" y="0"/>
                    </a:lnTo>
                    <a:lnTo>
                      <a:pt x="101" y="1"/>
                    </a:lnTo>
                    <a:lnTo>
                      <a:pt x="77" y="5"/>
                    </a:lnTo>
                    <a:lnTo>
                      <a:pt x="43" y="1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46" name="Freeform 150"/>
              <p:cNvSpPr>
                <a:spLocks/>
              </p:cNvSpPr>
              <p:nvPr/>
            </p:nvSpPr>
            <p:spPr bwMode="auto">
              <a:xfrm>
                <a:off x="6412" y="13680"/>
                <a:ext cx="116" cy="560"/>
              </a:xfrm>
              <a:custGeom>
                <a:avLst/>
                <a:gdLst>
                  <a:gd name="T0" fmla="*/ 36 w 116"/>
                  <a:gd name="T1" fmla="*/ 11 h 560"/>
                  <a:gd name="T2" fmla="*/ 33 w 116"/>
                  <a:gd name="T3" fmla="*/ 21 h 560"/>
                  <a:gd name="T4" fmla="*/ 24 w 116"/>
                  <a:gd name="T5" fmla="*/ 53 h 560"/>
                  <a:gd name="T6" fmla="*/ 15 w 116"/>
                  <a:gd name="T7" fmla="*/ 103 h 560"/>
                  <a:gd name="T8" fmla="*/ 5 w 116"/>
                  <a:gd name="T9" fmla="*/ 169 h 560"/>
                  <a:gd name="T10" fmla="*/ 0 w 116"/>
                  <a:gd name="T11" fmla="*/ 250 h 560"/>
                  <a:gd name="T12" fmla="*/ 1 w 116"/>
                  <a:gd name="T13" fmla="*/ 344 h 560"/>
                  <a:gd name="T14" fmla="*/ 10 w 116"/>
                  <a:gd name="T15" fmla="*/ 448 h 560"/>
                  <a:gd name="T16" fmla="*/ 32 w 116"/>
                  <a:gd name="T17" fmla="*/ 560 h 560"/>
                  <a:gd name="T18" fmla="*/ 112 w 116"/>
                  <a:gd name="T19" fmla="*/ 555 h 560"/>
                  <a:gd name="T20" fmla="*/ 108 w 116"/>
                  <a:gd name="T21" fmla="*/ 538 h 560"/>
                  <a:gd name="T22" fmla="*/ 101 w 116"/>
                  <a:gd name="T23" fmla="*/ 493 h 560"/>
                  <a:gd name="T24" fmla="*/ 91 w 116"/>
                  <a:gd name="T25" fmla="*/ 426 h 560"/>
                  <a:gd name="T26" fmla="*/ 82 w 116"/>
                  <a:gd name="T27" fmla="*/ 344 h 560"/>
                  <a:gd name="T28" fmla="*/ 77 w 116"/>
                  <a:gd name="T29" fmla="*/ 255 h 560"/>
                  <a:gd name="T30" fmla="*/ 79 w 116"/>
                  <a:gd name="T31" fmla="*/ 164 h 560"/>
                  <a:gd name="T32" fmla="*/ 91 w 116"/>
                  <a:gd name="T33" fmla="*/ 79 h 560"/>
                  <a:gd name="T34" fmla="*/ 116 w 116"/>
                  <a:gd name="T35" fmla="*/ 6 h 560"/>
                  <a:gd name="T36" fmla="*/ 116 w 116"/>
                  <a:gd name="T37" fmla="*/ 5 h 560"/>
                  <a:gd name="T38" fmla="*/ 116 w 116"/>
                  <a:gd name="T39" fmla="*/ 4 h 560"/>
                  <a:gd name="T40" fmla="*/ 114 w 116"/>
                  <a:gd name="T41" fmla="*/ 2 h 560"/>
                  <a:gd name="T42" fmla="*/ 109 w 116"/>
                  <a:gd name="T43" fmla="*/ 0 h 560"/>
                  <a:gd name="T44" fmla="*/ 100 w 116"/>
                  <a:gd name="T45" fmla="*/ 0 h 560"/>
                  <a:gd name="T46" fmla="*/ 86 w 116"/>
                  <a:gd name="T47" fmla="*/ 1 h 560"/>
                  <a:gd name="T48" fmla="*/ 65 w 116"/>
                  <a:gd name="T49" fmla="*/ 4 h 560"/>
                  <a:gd name="T50" fmla="*/ 36 w 116"/>
                  <a:gd name="T51" fmla="*/ 11 h 5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6"/>
                  <a:gd name="T79" fmla="*/ 0 h 560"/>
                  <a:gd name="T80" fmla="*/ 116 w 116"/>
                  <a:gd name="T81" fmla="*/ 560 h 5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6" h="560">
                    <a:moveTo>
                      <a:pt x="36" y="11"/>
                    </a:moveTo>
                    <a:lnTo>
                      <a:pt x="33" y="21"/>
                    </a:lnTo>
                    <a:lnTo>
                      <a:pt x="24" y="53"/>
                    </a:lnTo>
                    <a:lnTo>
                      <a:pt x="15" y="103"/>
                    </a:lnTo>
                    <a:lnTo>
                      <a:pt x="5" y="169"/>
                    </a:lnTo>
                    <a:lnTo>
                      <a:pt x="0" y="250"/>
                    </a:lnTo>
                    <a:lnTo>
                      <a:pt x="1" y="344"/>
                    </a:lnTo>
                    <a:lnTo>
                      <a:pt x="10" y="448"/>
                    </a:lnTo>
                    <a:lnTo>
                      <a:pt x="32" y="560"/>
                    </a:lnTo>
                    <a:lnTo>
                      <a:pt x="112" y="555"/>
                    </a:lnTo>
                    <a:lnTo>
                      <a:pt x="108" y="538"/>
                    </a:lnTo>
                    <a:lnTo>
                      <a:pt x="101" y="493"/>
                    </a:lnTo>
                    <a:lnTo>
                      <a:pt x="91" y="426"/>
                    </a:lnTo>
                    <a:lnTo>
                      <a:pt x="82" y="344"/>
                    </a:lnTo>
                    <a:lnTo>
                      <a:pt x="77" y="255"/>
                    </a:lnTo>
                    <a:lnTo>
                      <a:pt x="79" y="164"/>
                    </a:lnTo>
                    <a:lnTo>
                      <a:pt x="91" y="79"/>
                    </a:lnTo>
                    <a:lnTo>
                      <a:pt x="116" y="6"/>
                    </a:lnTo>
                    <a:lnTo>
                      <a:pt x="116" y="5"/>
                    </a:lnTo>
                    <a:lnTo>
                      <a:pt x="116" y="4"/>
                    </a:lnTo>
                    <a:lnTo>
                      <a:pt x="114" y="2"/>
                    </a:lnTo>
                    <a:lnTo>
                      <a:pt x="109" y="0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65" y="4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47" name="Freeform 151"/>
              <p:cNvSpPr>
                <a:spLocks/>
              </p:cNvSpPr>
              <p:nvPr/>
            </p:nvSpPr>
            <p:spPr bwMode="auto">
              <a:xfrm>
                <a:off x="6417" y="13724"/>
                <a:ext cx="97" cy="463"/>
              </a:xfrm>
              <a:custGeom>
                <a:avLst/>
                <a:gdLst>
                  <a:gd name="T0" fmla="*/ 30 w 97"/>
                  <a:gd name="T1" fmla="*/ 9 h 463"/>
                  <a:gd name="T2" fmla="*/ 27 w 97"/>
                  <a:gd name="T3" fmla="*/ 17 h 463"/>
                  <a:gd name="T4" fmla="*/ 20 w 97"/>
                  <a:gd name="T5" fmla="*/ 44 h 463"/>
                  <a:gd name="T6" fmla="*/ 12 w 97"/>
                  <a:gd name="T7" fmla="*/ 85 h 463"/>
                  <a:gd name="T8" fmla="*/ 4 w 97"/>
                  <a:gd name="T9" fmla="*/ 140 h 463"/>
                  <a:gd name="T10" fmla="*/ 0 w 97"/>
                  <a:gd name="T11" fmla="*/ 207 h 463"/>
                  <a:gd name="T12" fmla="*/ 0 w 97"/>
                  <a:gd name="T13" fmla="*/ 285 h 463"/>
                  <a:gd name="T14" fmla="*/ 9 w 97"/>
                  <a:gd name="T15" fmla="*/ 370 h 463"/>
                  <a:gd name="T16" fmla="*/ 26 w 97"/>
                  <a:gd name="T17" fmla="*/ 463 h 463"/>
                  <a:gd name="T18" fmla="*/ 93 w 97"/>
                  <a:gd name="T19" fmla="*/ 460 h 463"/>
                  <a:gd name="T20" fmla="*/ 89 w 97"/>
                  <a:gd name="T21" fmla="*/ 446 h 463"/>
                  <a:gd name="T22" fmla="*/ 83 w 97"/>
                  <a:gd name="T23" fmla="*/ 408 h 463"/>
                  <a:gd name="T24" fmla="*/ 75 w 97"/>
                  <a:gd name="T25" fmla="*/ 353 h 463"/>
                  <a:gd name="T26" fmla="*/ 68 w 97"/>
                  <a:gd name="T27" fmla="*/ 285 h 463"/>
                  <a:gd name="T28" fmla="*/ 65 w 97"/>
                  <a:gd name="T29" fmla="*/ 211 h 463"/>
                  <a:gd name="T30" fmla="*/ 67 w 97"/>
                  <a:gd name="T31" fmla="*/ 136 h 463"/>
                  <a:gd name="T32" fmla="*/ 76 w 97"/>
                  <a:gd name="T33" fmla="*/ 65 h 463"/>
                  <a:gd name="T34" fmla="*/ 97 w 97"/>
                  <a:gd name="T35" fmla="*/ 5 h 463"/>
                  <a:gd name="T36" fmla="*/ 97 w 97"/>
                  <a:gd name="T37" fmla="*/ 4 h 463"/>
                  <a:gd name="T38" fmla="*/ 97 w 97"/>
                  <a:gd name="T39" fmla="*/ 3 h 463"/>
                  <a:gd name="T40" fmla="*/ 95 w 97"/>
                  <a:gd name="T41" fmla="*/ 1 h 463"/>
                  <a:gd name="T42" fmla="*/ 91 w 97"/>
                  <a:gd name="T43" fmla="*/ 0 h 463"/>
                  <a:gd name="T44" fmla="*/ 84 w 97"/>
                  <a:gd name="T45" fmla="*/ 0 h 463"/>
                  <a:gd name="T46" fmla="*/ 71 w 97"/>
                  <a:gd name="T47" fmla="*/ 0 h 463"/>
                  <a:gd name="T48" fmla="*/ 54 w 97"/>
                  <a:gd name="T49" fmla="*/ 3 h 463"/>
                  <a:gd name="T50" fmla="*/ 30 w 97"/>
                  <a:gd name="T51" fmla="*/ 9 h 4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7"/>
                  <a:gd name="T79" fmla="*/ 0 h 463"/>
                  <a:gd name="T80" fmla="*/ 97 w 97"/>
                  <a:gd name="T81" fmla="*/ 463 h 4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7" h="463">
                    <a:moveTo>
                      <a:pt x="30" y="9"/>
                    </a:moveTo>
                    <a:lnTo>
                      <a:pt x="27" y="17"/>
                    </a:lnTo>
                    <a:lnTo>
                      <a:pt x="20" y="44"/>
                    </a:lnTo>
                    <a:lnTo>
                      <a:pt x="12" y="85"/>
                    </a:lnTo>
                    <a:lnTo>
                      <a:pt x="4" y="140"/>
                    </a:lnTo>
                    <a:lnTo>
                      <a:pt x="0" y="207"/>
                    </a:lnTo>
                    <a:lnTo>
                      <a:pt x="0" y="285"/>
                    </a:lnTo>
                    <a:lnTo>
                      <a:pt x="9" y="370"/>
                    </a:lnTo>
                    <a:lnTo>
                      <a:pt x="26" y="463"/>
                    </a:lnTo>
                    <a:lnTo>
                      <a:pt x="93" y="460"/>
                    </a:lnTo>
                    <a:lnTo>
                      <a:pt x="89" y="446"/>
                    </a:lnTo>
                    <a:lnTo>
                      <a:pt x="83" y="408"/>
                    </a:lnTo>
                    <a:lnTo>
                      <a:pt x="75" y="353"/>
                    </a:lnTo>
                    <a:lnTo>
                      <a:pt x="68" y="285"/>
                    </a:lnTo>
                    <a:lnTo>
                      <a:pt x="65" y="211"/>
                    </a:lnTo>
                    <a:lnTo>
                      <a:pt x="67" y="136"/>
                    </a:lnTo>
                    <a:lnTo>
                      <a:pt x="76" y="65"/>
                    </a:lnTo>
                    <a:lnTo>
                      <a:pt x="97" y="5"/>
                    </a:lnTo>
                    <a:lnTo>
                      <a:pt x="97" y="4"/>
                    </a:lnTo>
                    <a:lnTo>
                      <a:pt x="97" y="3"/>
                    </a:lnTo>
                    <a:lnTo>
                      <a:pt x="95" y="1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1" y="0"/>
                    </a:lnTo>
                    <a:lnTo>
                      <a:pt x="54" y="3"/>
                    </a:lnTo>
                    <a:lnTo>
                      <a:pt x="30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48" name="Freeform 152"/>
              <p:cNvSpPr>
                <a:spLocks/>
              </p:cNvSpPr>
              <p:nvPr/>
            </p:nvSpPr>
            <p:spPr bwMode="auto">
              <a:xfrm>
                <a:off x="6422" y="13768"/>
                <a:ext cx="77" cy="367"/>
              </a:xfrm>
              <a:custGeom>
                <a:avLst/>
                <a:gdLst>
                  <a:gd name="T0" fmla="*/ 24 w 77"/>
                  <a:gd name="T1" fmla="*/ 8 h 367"/>
                  <a:gd name="T2" fmla="*/ 22 w 77"/>
                  <a:gd name="T3" fmla="*/ 15 h 367"/>
                  <a:gd name="T4" fmla="*/ 17 w 77"/>
                  <a:gd name="T5" fmla="*/ 36 h 367"/>
                  <a:gd name="T6" fmla="*/ 10 w 77"/>
                  <a:gd name="T7" fmla="*/ 68 h 367"/>
                  <a:gd name="T8" fmla="*/ 4 w 77"/>
                  <a:gd name="T9" fmla="*/ 112 h 367"/>
                  <a:gd name="T10" fmla="*/ 0 w 77"/>
                  <a:gd name="T11" fmla="*/ 164 h 367"/>
                  <a:gd name="T12" fmla="*/ 0 w 77"/>
                  <a:gd name="T13" fmla="*/ 226 h 367"/>
                  <a:gd name="T14" fmla="*/ 7 w 77"/>
                  <a:gd name="T15" fmla="*/ 294 h 367"/>
                  <a:gd name="T16" fmla="*/ 21 w 77"/>
                  <a:gd name="T17" fmla="*/ 367 h 367"/>
                  <a:gd name="T18" fmla="*/ 74 w 77"/>
                  <a:gd name="T19" fmla="*/ 364 h 367"/>
                  <a:gd name="T20" fmla="*/ 71 w 77"/>
                  <a:gd name="T21" fmla="*/ 353 h 367"/>
                  <a:gd name="T22" fmla="*/ 66 w 77"/>
                  <a:gd name="T23" fmla="*/ 323 h 367"/>
                  <a:gd name="T24" fmla="*/ 60 w 77"/>
                  <a:gd name="T25" fmla="*/ 280 h 367"/>
                  <a:gd name="T26" fmla="*/ 54 w 77"/>
                  <a:gd name="T27" fmla="*/ 226 h 367"/>
                  <a:gd name="T28" fmla="*/ 51 w 77"/>
                  <a:gd name="T29" fmla="*/ 168 h 367"/>
                  <a:gd name="T30" fmla="*/ 53 w 77"/>
                  <a:gd name="T31" fmla="*/ 107 h 367"/>
                  <a:gd name="T32" fmla="*/ 61 w 77"/>
                  <a:gd name="T33" fmla="*/ 52 h 367"/>
                  <a:gd name="T34" fmla="*/ 77 w 77"/>
                  <a:gd name="T35" fmla="*/ 5 h 367"/>
                  <a:gd name="T36" fmla="*/ 77 w 77"/>
                  <a:gd name="T37" fmla="*/ 5 h 367"/>
                  <a:gd name="T38" fmla="*/ 77 w 77"/>
                  <a:gd name="T39" fmla="*/ 2 h 367"/>
                  <a:gd name="T40" fmla="*/ 76 w 77"/>
                  <a:gd name="T41" fmla="*/ 1 h 367"/>
                  <a:gd name="T42" fmla="*/ 72 w 77"/>
                  <a:gd name="T43" fmla="*/ 0 h 367"/>
                  <a:gd name="T44" fmla="*/ 66 w 77"/>
                  <a:gd name="T45" fmla="*/ 0 h 367"/>
                  <a:gd name="T46" fmla="*/ 56 w 77"/>
                  <a:gd name="T47" fmla="*/ 1 h 367"/>
                  <a:gd name="T48" fmla="*/ 43 w 77"/>
                  <a:gd name="T49" fmla="*/ 4 h 367"/>
                  <a:gd name="T50" fmla="*/ 24 w 77"/>
                  <a:gd name="T51" fmla="*/ 8 h 36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7"/>
                  <a:gd name="T79" fmla="*/ 0 h 367"/>
                  <a:gd name="T80" fmla="*/ 77 w 77"/>
                  <a:gd name="T81" fmla="*/ 367 h 36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7" h="367">
                    <a:moveTo>
                      <a:pt x="24" y="8"/>
                    </a:moveTo>
                    <a:lnTo>
                      <a:pt x="22" y="15"/>
                    </a:lnTo>
                    <a:lnTo>
                      <a:pt x="17" y="36"/>
                    </a:lnTo>
                    <a:lnTo>
                      <a:pt x="10" y="68"/>
                    </a:lnTo>
                    <a:lnTo>
                      <a:pt x="4" y="112"/>
                    </a:lnTo>
                    <a:lnTo>
                      <a:pt x="0" y="164"/>
                    </a:lnTo>
                    <a:lnTo>
                      <a:pt x="0" y="226"/>
                    </a:lnTo>
                    <a:lnTo>
                      <a:pt x="7" y="294"/>
                    </a:lnTo>
                    <a:lnTo>
                      <a:pt x="21" y="367"/>
                    </a:lnTo>
                    <a:lnTo>
                      <a:pt x="74" y="364"/>
                    </a:lnTo>
                    <a:lnTo>
                      <a:pt x="71" y="353"/>
                    </a:lnTo>
                    <a:lnTo>
                      <a:pt x="66" y="323"/>
                    </a:lnTo>
                    <a:lnTo>
                      <a:pt x="60" y="280"/>
                    </a:lnTo>
                    <a:lnTo>
                      <a:pt x="54" y="226"/>
                    </a:lnTo>
                    <a:lnTo>
                      <a:pt x="51" y="168"/>
                    </a:lnTo>
                    <a:lnTo>
                      <a:pt x="53" y="107"/>
                    </a:lnTo>
                    <a:lnTo>
                      <a:pt x="61" y="52"/>
                    </a:lnTo>
                    <a:lnTo>
                      <a:pt x="77" y="5"/>
                    </a:lnTo>
                    <a:lnTo>
                      <a:pt x="77" y="2"/>
                    </a:lnTo>
                    <a:lnTo>
                      <a:pt x="76" y="1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56" y="1"/>
                    </a:lnTo>
                    <a:lnTo>
                      <a:pt x="43" y="4"/>
                    </a:ln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49" name="Freeform 153"/>
              <p:cNvSpPr>
                <a:spLocks/>
              </p:cNvSpPr>
              <p:nvPr/>
            </p:nvSpPr>
            <p:spPr bwMode="auto">
              <a:xfrm>
                <a:off x="6428" y="13813"/>
                <a:ext cx="56" cy="271"/>
              </a:xfrm>
              <a:custGeom>
                <a:avLst/>
                <a:gdLst>
                  <a:gd name="T0" fmla="*/ 17 w 56"/>
                  <a:gd name="T1" fmla="*/ 5 h 271"/>
                  <a:gd name="T2" fmla="*/ 16 w 56"/>
                  <a:gd name="T3" fmla="*/ 10 h 271"/>
                  <a:gd name="T4" fmla="*/ 12 w 56"/>
                  <a:gd name="T5" fmla="*/ 25 h 271"/>
                  <a:gd name="T6" fmla="*/ 6 w 56"/>
                  <a:gd name="T7" fmla="*/ 49 h 271"/>
                  <a:gd name="T8" fmla="*/ 2 w 56"/>
                  <a:gd name="T9" fmla="*/ 82 h 271"/>
                  <a:gd name="T10" fmla="*/ 0 w 56"/>
                  <a:gd name="T11" fmla="*/ 122 h 271"/>
                  <a:gd name="T12" fmla="*/ 0 w 56"/>
                  <a:gd name="T13" fmla="*/ 166 h 271"/>
                  <a:gd name="T14" fmla="*/ 4 w 56"/>
                  <a:gd name="T15" fmla="*/ 217 h 271"/>
                  <a:gd name="T16" fmla="*/ 15 w 56"/>
                  <a:gd name="T17" fmla="*/ 271 h 271"/>
                  <a:gd name="T18" fmla="*/ 54 w 56"/>
                  <a:gd name="T19" fmla="*/ 268 h 271"/>
                  <a:gd name="T20" fmla="*/ 52 w 56"/>
                  <a:gd name="T21" fmla="*/ 261 h 271"/>
                  <a:gd name="T22" fmla="*/ 48 w 56"/>
                  <a:gd name="T23" fmla="*/ 238 h 271"/>
                  <a:gd name="T24" fmla="*/ 44 w 56"/>
                  <a:gd name="T25" fmla="*/ 206 h 271"/>
                  <a:gd name="T26" fmla="*/ 40 w 56"/>
                  <a:gd name="T27" fmla="*/ 166 h 271"/>
                  <a:gd name="T28" fmla="*/ 37 w 56"/>
                  <a:gd name="T29" fmla="*/ 123 h 271"/>
                  <a:gd name="T30" fmla="*/ 39 w 56"/>
                  <a:gd name="T31" fmla="*/ 78 h 271"/>
                  <a:gd name="T32" fmla="*/ 44 w 56"/>
                  <a:gd name="T33" fmla="*/ 37 h 271"/>
                  <a:gd name="T34" fmla="*/ 56 w 56"/>
                  <a:gd name="T35" fmla="*/ 3 h 271"/>
                  <a:gd name="T36" fmla="*/ 56 w 56"/>
                  <a:gd name="T37" fmla="*/ 3 h 271"/>
                  <a:gd name="T38" fmla="*/ 56 w 56"/>
                  <a:gd name="T39" fmla="*/ 2 h 271"/>
                  <a:gd name="T40" fmla="*/ 55 w 56"/>
                  <a:gd name="T41" fmla="*/ 1 h 271"/>
                  <a:gd name="T42" fmla="*/ 52 w 56"/>
                  <a:gd name="T43" fmla="*/ 0 h 271"/>
                  <a:gd name="T44" fmla="*/ 48 w 56"/>
                  <a:gd name="T45" fmla="*/ 0 h 271"/>
                  <a:gd name="T46" fmla="*/ 42 w 56"/>
                  <a:gd name="T47" fmla="*/ 0 h 271"/>
                  <a:gd name="T48" fmla="*/ 31 w 56"/>
                  <a:gd name="T49" fmla="*/ 2 h 271"/>
                  <a:gd name="T50" fmla="*/ 17 w 56"/>
                  <a:gd name="T51" fmla="*/ 5 h 2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"/>
                  <a:gd name="T79" fmla="*/ 0 h 271"/>
                  <a:gd name="T80" fmla="*/ 56 w 56"/>
                  <a:gd name="T81" fmla="*/ 271 h 2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" h="271">
                    <a:moveTo>
                      <a:pt x="17" y="5"/>
                    </a:moveTo>
                    <a:lnTo>
                      <a:pt x="16" y="10"/>
                    </a:lnTo>
                    <a:lnTo>
                      <a:pt x="12" y="25"/>
                    </a:lnTo>
                    <a:lnTo>
                      <a:pt x="6" y="49"/>
                    </a:lnTo>
                    <a:lnTo>
                      <a:pt x="2" y="82"/>
                    </a:lnTo>
                    <a:lnTo>
                      <a:pt x="0" y="122"/>
                    </a:lnTo>
                    <a:lnTo>
                      <a:pt x="0" y="166"/>
                    </a:lnTo>
                    <a:lnTo>
                      <a:pt x="4" y="217"/>
                    </a:lnTo>
                    <a:lnTo>
                      <a:pt x="15" y="271"/>
                    </a:lnTo>
                    <a:lnTo>
                      <a:pt x="54" y="268"/>
                    </a:lnTo>
                    <a:lnTo>
                      <a:pt x="52" y="261"/>
                    </a:lnTo>
                    <a:lnTo>
                      <a:pt x="48" y="238"/>
                    </a:lnTo>
                    <a:lnTo>
                      <a:pt x="44" y="206"/>
                    </a:lnTo>
                    <a:lnTo>
                      <a:pt x="40" y="166"/>
                    </a:lnTo>
                    <a:lnTo>
                      <a:pt x="37" y="123"/>
                    </a:lnTo>
                    <a:lnTo>
                      <a:pt x="39" y="78"/>
                    </a:lnTo>
                    <a:lnTo>
                      <a:pt x="44" y="37"/>
                    </a:lnTo>
                    <a:lnTo>
                      <a:pt x="56" y="3"/>
                    </a:lnTo>
                    <a:lnTo>
                      <a:pt x="56" y="2"/>
                    </a:lnTo>
                    <a:lnTo>
                      <a:pt x="55" y="1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31" y="2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50" name="Freeform 154"/>
              <p:cNvSpPr>
                <a:spLocks/>
              </p:cNvSpPr>
              <p:nvPr/>
            </p:nvSpPr>
            <p:spPr bwMode="auto">
              <a:xfrm>
                <a:off x="7211" y="13549"/>
                <a:ext cx="186" cy="732"/>
              </a:xfrm>
              <a:custGeom>
                <a:avLst/>
                <a:gdLst>
                  <a:gd name="T0" fmla="*/ 186 w 186"/>
                  <a:gd name="T1" fmla="*/ 6 h 732"/>
                  <a:gd name="T2" fmla="*/ 182 w 186"/>
                  <a:gd name="T3" fmla="*/ 11 h 732"/>
                  <a:gd name="T4" fmla="*/ 169 w 186"/>
                  <a:gd name="T5" fmla="*/ 29 h 732"/>
                  <a:gd name="T6" fmla="*/ 153 w 186"/>
                  <a:gd name="T7" fmla="*/ 67 h 732"/>
                  <a:gd name="T8" fmla="*/ 137 w 186"/>
                  <a:gd name="T9" fmla="*/ 130 h 732"/>
                  <a:gd name="T10" fmla="*/ 124 w 186"/>
                  <a:gd name="T11" fmla="*/ 221 h 732"/>
                  <a:gd name="T12" fmla="*/ 117 w 186"/>
                  <a:gd name="T13" fmla="*/ 350 h 732"/>
                  <a:gd name="T14" fmla="*/ 122 w 186"/>
                  <a:gd name="T15" fmla="*/ 517 h 732"/>
                  <a:gd name="T16" fmla="*/ 139 w 186"/>
                  <a:gd name="T17" fmla="*/ 732 h 732"/>
                  <a:gd name="T18" fmla="*/ 34 w 186"/>
                  <a:gd name="T19" fmla="*/ 732 h 732"/>
                  <a:gd name="T20" fmla="*/ 31 w 186"/>
                  <a:gd name="T21" fmla="*/ 711 h 732"/>
                  <a:gd name="T22" fmla="*/ 22 w 186"/>
                  <a:gd name="T23" fmla="*/ 651 h 732"/>
                  <a:gd name="T24" fmla="*/ 12 w 186"/>
                  <a:gd name="T25" fmla="*/ 563 h 732"/>
                  <a:gd name="T26" fmla="*/ 3 w 186"/>
                  <a:gd name="T27" fmla="*/ 454 h 732"/>
                  <a:gd name="T28" fmla="*/ 0 w 186"/>
                  <a:gd name="T29" fmla="*/ 335 h 732"/>
                  <a:gd name="T30" fmla="*/ 6 w 186"/>
                  <a:gd name="T31" fmla="*/ 213 h 732"/>
                  <a:gd name="T32" fmla="*/ 25 w 186"/>
                  <a:gd name="T33" fmla="*/ 98 h 732"/>
                  <a:gd name="T34" fmla="*/ 60 w 186"/>
                  <a:gd name="T35" fmla="*/ 0 h 732"/>
                  <a:gd name="T36" fmla="*/ 186 w 186"/>
                  <a:gd name="T37" fmla="*/ 6 h 7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6"/>
                  <a:gd name="T58" fmla="*/ 0 h 732"/>
                  <a:gd name="T59" fmla="*/ 186 w 186"/>
                  <a:gd name="T60" fmla="*/ 732 h 7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6" h="732">
                    <a:moveTo>
                      <a:pt x="186" y="6"/>
                    </a:moveTo>
                    <a:lnTo>
                      <a:pt x="182" y="11"/>
                    </a:lnTo>
                    <a:lnTo>
                      <a:pt x="169" y="29"/>
                    </a:lnTo>
                    <a:lnTo>
                      <a:pt x="153" y="67"/>
                    </a:lnTo>
                    <a:lnTo>
                      <a:pt x="137" y="130"/>
                    </a:lnTo>
                    <a:lnTo>
                      <a:pt x="124" y="221"/>
                    </a:lnTo>
                    <a:lnTo>
                      <a:pt x="117" y="350"/>
                    </a:lnTo>
                    <a:lnTo>
                      <a:pt x="122" y="517"/>
                    </a:lnTo>
                    <a:lnTo>
                      <a:pt x="139" y="732"/>
                    </a:lnTo>
                    <a:lnTo>
                      <a:pt x="34" y="732"/>
                    </a:lnTo>
                    <a:lnTo>
                      <a:pt x="31" y="711"/>
                    </a:lnTo>
                    <a:lnTo>
                      <a:pt x="22" y="651"/>
                    </a:lnTo>
                    <a:lnTo>
                      <a:pt x="12" y="563"/>
                    </a:lnTo>
                    <a:lnTo>
                      <a:pt x="3" y="454"/>
                    </a:lnTo>
                    <a:lnTo>
                      <a:pt x="0" y="335"/>
                    </a:lnTo>
                    <a:lnTo>
                      <a:pt x="6" y="213"/>
                    </a:lnTo>
                    <a:lnTo>
                      <a:pt x="25" y="98"/>
                    </a:lnTo>
                    <a:lnTo>
                      <a:pt x="60" y="0"/>
                    </a:lnTo>
                    <a:lnTo>
                      <a:pt x="186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51" name="Freeform 155"/>
              <p:cNvSpPr>
                <a:spLocks/>
              </p:cNvSpPr>
              <p:nvPr/>
            </p:nvSpPr>
            <p:spPr bwMode="auto">
              <a:xfrm>
                <a:off x="7219" y="13600"/>
                <a:ext cx="158" cy="625"/>
              </a:xfrm>
              <a:custGeom>
                <a:avLst/>
                <a:gdLst>
                  <a:gd name="T0" fmla="*/ 158 w 158"/>
                  <a:gd name="T1" fmla="*/ 4 h 625"/>
                  <a:gd name="T2" fmla="*/ 153 w 158"/>
                  <a:gd name="T3" fmla="*/ 9 h 625"/>
                  <a:gd name="T4" fmla="*/ 144 w 158"/>
                  <a:gd name="T5" fmla="*/ 25 h 625"/>
                  <a:gd name="T6" fmla="*/ 130 w 158"/>
                  <a:gd name="T7" fmla="*/ 57 h 625"/>
                  <a:gd name="T8" fmla="*/ 116 w 158"/>
                  <a:gd name="T9" fmla="*/ 110 h 625"/>
                  <a:gd name="T10" fmla="*/ 105 w 158"/>
                  <a:gd name="T11" fmla="*/ 189 h 625"/>
                  <a:gd name="T12" fmla="*/ 100 w 158"/>
                  <a:gd name="T13" fmla="*/ 298 h 625"/>
                  <a:gd name="T14" fmla="*/ 103 w 158"/>
                  <a:gd name="T15" fmla="*/ 441 h 625"/>
                  <a:gd name="T16" fmla="*/ 118 w 158"/>
                  <a:gd name="T17" fmla="*/ 625 h 625"/>
                  <a:gd name="T18" fmla="*/ 29 w 158"/>
                  <a:gd name="T19" fmla="*/ 625 h 625"/>
                  <a:gd name="T20" fmla="*/ 25 w 158"/>
                  <a:gd name="T21" fmla="*/ 607 h 625"/>
                  <a:gd name="T22" fmla="*/ 18 w 158"/>
                  <a:gd name="T23" fmla="*/ 556 h 625"/>
                  <a:gd name="T24" fmla="*/ 9 w 158"/>
                  <a:gd name="T25" fmla="*/ 480 h 625"/>
                  <a:gd name="T26" fmla="*/ 2 w 158"/>
                  <a:gd name="T27" fmla="*/ 387 h 625"/>
                  <a:gd name="T28" fmla="*/ 0 w 158"/>
                  <a:gd name="T29" fmla="*/ 286 h 625"/>
                  <a:gd name="T30" fmla="*/ 5 w 158"/>
                  <a:gd name="T31" fmla="*/ 182 h 625"/>
                  <a:gd name="T32" fmla="*/ 21 w 158"/>
                  <a:gd name="T33" fmla="*/ 84 h 625"/>
                  <a:gd name="T34" fmla="*/ 51 w 158"/>
                  <a:gd name="T35" fmla="*/ 0 h 625"/>
                  <a:gd name="T36" fmla="*/ 158 w 158"/>
                  <a:gd name="T37" fmla="*/ 4 h 6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8"/>
                  <a:gd name="T58" fmla="*/ 0 h 625"/>
                  <a:gd name="T59" fmla="*/ 158 w 158"/>
                  <a:gd name="T60" fmla="*/ 625 h 62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8" h="625">
                    <a:moveTo>
                      <a:pt x="158" y="4"/>
                    </a:moveTo>
                    <a:lnTo>
                      <a:pt x="153" y="9"/>
                    </a:lnTo>
                    <a:lnTo>
                      <a:pt x="144" y="25"/>
                    </a:lnTo>
                    <a:lnTo>
                      <a:pt x="130" y="57"/>
                    </a:lnTo>
                    <a:lnTo>
                      <a:pt x="116" y="110"/>
                    </a:lnTo>
                    <a:lnTo>
                      <a:pt x="105" y="189"/>
                    </a:lnTo>
                    <a:lnTo>
                      <a:pt x="100" y="298"/>
                    </a:lnTo>
                    <a:lnTo>
                      <a:pt x="103" y="441"/>
                    </a:lnTo>
                    <a:lnTo>
                      <a:pt x="118" y="625"/>
                    </a:lnTo>
                    <a:lnTo>
                      <a:pt x="29" y="625"/>
                    </a:lnTo>
                    <a:lnTo>
                      <a:pt x="25" y="607"/>
                    </a:lnTo>
                    <a:lnTo>
                      <a:pt x="18" y="556"/>
                    </a:lnTo>
                    <a:lnTo>
                      <a:pt x="9" y="480"/>
                    </a:lnTo>
                    <a:lnTo>
                      <a:pt x="2" y="387"/>
                    </a:lnTo>
                    <a:lnTo>
                      <a:pt x="0" y="286"/>
                    </a:lnTo>
                    <a:lnTo>
                      <a:pt x="5" y="182"/>
                    </a:lnTo>
                    <a:lnTo>
                      <a:pt x="21" y="84"/>
                    </a:lnTo>
                    <a:lnTo>
                      <a:pt x="51" y="0"/>
                    </a:lnTo>
                    <a:lnTo>
                      <a:pt x="158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52" name="Freeform 156"/>
              <p:cNvSpPr>
                <a:spLocks/>
              </p:cNvSpPr>
              <p:nvPr/>
            </p:nvSpPr>
            <p:spPr bwMode="auto">
              <a:xfrm>
                <a:off x="7225" y="13651"/>
                <a:ext cx="131" cy="517"/>
              </a:xfrm>
              <a:custGeom>
                <a:avLst/>
                <a:gdLst>
                  <a:gd name="T0" fmla="*/ 131 w 131"/>
                  <a:gd name="T1" fmla="*/ 4 h 517"/>
                  <a:gd name="T2" fmla="*/ 128 w 131"/>
                  <a:gd name="T3" fmla="*/ 7 h 517"/>
                  <a:gd name="T4" fmla="*/ 119 w 131"/>
                  <a:gd name="T5" fmla="*/ 21 h 517"/>
                  <a:gd name="T6" fmla="*/ 109 w 131"/>
                  <a:gd name="T7" fmla="*/ 47 h 517"/>
                  <a:gd name="T8" fmla="*/ 97 w 131"/>
                  <a:gd name="T9" fmla="*/ 91 h 517"/>
                  <a:gd name="T10" fmla="*/ 88 w 131"/>
                  <a:gd name="T11" fmla="*/ 156 h 517"/>
                  <a:gd name="T12" fmla="*/ 84 w 131"/>
                  <a:gd name="T13" fmla="*/ 247 h 517"/>
                  <a:gd name="T14" fmla="*/ 86 w 131"/>
                  <a:gd name="T15" fmla="*/ 366 h 517"/>
                  <a:gd name="T16" fmla="*/ 99 w 131"/>
                  <a:gd name="T17" fmla="*/ 517 h 517"/>
                  <a:gd name="T18" fmla="*/ 25 w 131"/>
                  <a:gd name="T19" fmla="*/ 517 h 517"/>
                  <a:gd name="T20" fmla="*/ 23 w 131"/>
                  <a:gd name="T21" fmla="*/ 502 h 517"/>
                  <a:gd name="T22" fmla="*/ 16 w 131"/>
                  <a:gd name="T23" fmla="*/ 460 h 517"/>
                  <a:gd name="T24" fmla="*/ 9 w 131"/>
                  <a:gd name="T25" fmla="*/ 397 h 517"/>
                  <a:gd name="T26" fmla="*/ 2 w 131"/>
                  <a:gd name="T27" fmla="*/ 320 h 517"/>
                  <a:gd name="T28" fmla="*/ 0 w 131"/>
                  <a:gd name="T29" fmla="*/ 236 h 517"/>
                  <a:gd name="T30" fmla="*/ 4 w 131"/>
                  <a:gd name="T31" fmla="*/ 151 h 517"/>
                  <a:gd name="T32" fmla="*/ 18 w 131"/>
                  <a:gd name="T33" fmla="*/ 70 h 517"/>
                  <a:gd name="T34" fmla="*/ 43 w 131"/>
                  <a:gd name="T35" fmla="*/ 0 h 517"/>
                  <a:gd name="T36" fmla="*/ 131 w 131"/>
                  <a:gd name="T37" fmla="*/ 4 h 5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1"/>
                  <a:gd name="T58" fmla="*/ 0 h 517"/>
                  <a:gd name="T59" fmla="*/ 131 w 131"/>
                  <a:gd name="T60" fmla="*/ 517 h 5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1" h="517">
                    <a:moveTo>
                      <a:pt x="131" y="4"/>
                    </a:moveTo>
                    <a:lnTo>
                      <a:pt x="128" y="7"/>
                    </a:lnTo>
                    <a:lnTo>
                      <a:pt x="119" y="21"/>
                    </a:lnTo>
                    <a:lnTo>
                      <a:pt x="109" y="47"/>
                    </a:lnTo>
                    <a:lnTo>
                      <a:pt x="97" y="91"/>
                    </a:lnTo>
                    <a:lnTo>
                      <a:pt x="88" y="156"/>
                    </a:lnTo>
                    <a:lnTo>
                      <a:pt x="84" y="247"/>
                    </a:lnTo>
                    <a:lnTo>
                      <a:pt x="86" y="366"/>
                    </a:lnTo>
                    <a:lnTo>
                      <a:pt x="99" y="517"/>
                    </a:lnTo>
                    <a:lnTo>
                      <a:pt x="25" y="517"/>
                    </a:lnTo>
                    <a:lnTo>
                      <a:pt x="23" y="502"/>
                    </a:lnTo>
                    <a:lnTo>
                      <a:pt x="16" y="460"/>
                    </a:lnTo>
                    <a:lnTo>
                      <a:pt x="9" y="397"/>
                    </a:lnTo>
                    <a:lnTo>
                      <a:pt x="2" y="320"/>
                    </a:lnTo>
                    <a:lnTo>
                      <a:pt x="0" y="236"/>
                    </a:lnTo>
                    <a:lnTo>
                      <a:pt x="4" y="151"/>
                    </a:lnTo>
                    <a:lnTo>
                      <a:pt x="18" y="70"/>
                    </a:lnTo>
                    <a:lnTo>
                      <a:pt x="43" y="0"/>
                    </a:lnTo>
                    <a:lnTo>
                      <a:pt x="131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53" name="Freeform 157"/>
              <p:cNvSpPr>
                <a:spLocks/>
              </p:cNvSpPr>
              <p:nvPr/>
            </p:nvSpPr>
            <p:spPr bwMode="auto">
              <a:xfrm>
                <a:off x="7233" y="13701"/>
                <a:ext cx="104" cy="411"/>
              </a:xfrm>
              <a:custGeom>
                <a:avLst/>
                <a:gdLst>
                  <a:gd name="T0" fmla="*/ 104 w 104"/>
                  <a:gd name="T1" fmla="*/ 4 h 411"/>
                  <a:gd name="T2" fmla="*/ 101 w 104"/>
                  <a:gd name="T3" fmla="*/ 7 h 411"/>
                  <a:gd name="T4" fmla="*/ 94 w 104"/>
                  <a:gd name="T5" fmla="*/ 17 h 411"/>
                  <a:gd name="T6" fmla="*/ 86 w 104"/>
                  <a:gd name="T7" fmla="*/ 38 h 411"/>
                  <a:gd name="T8" fmla="*/ 76 w 104"/>
                  <a:gd name="T9" fmla="*/ 73 h 411"/>
                  <a:gd name="T10" fmla="*/ 69 w 104"/>
                  <a:gd name="T11" fmla="*/ 125 h 411"/>
                  <a:gd name="T12" fmla="*/ 65 w 104"/>
                  <a:gd name="T13" fmla="*/ 196 h 411"/>
                  <a:gd name="T14" fmla="*/ 67 w 104"/>
                  <a:gd name="T15" fmla="*/ 291 h 411"/>
                  <a:gd name="T16" fmla="*/ 77 w 104"/>
                  <a:gd name="T17" fmla="*/ 411 h 411"/>
                  <a:gd name="T18" fmla="*/ 19 w 104"/>
                  <a:gd name="T19" fmla="*/ 411 h 411"/>
                  <a:gd name="T20" fmla="*/ 17 w 104"/>
                  <a:gd name="T21" fmla="*/ 399 h 411"/>
                  <a:gd name="T22" fmla="*/ 11 w 104"/>
                  <a:gd name="T23" fmla="*/ 365 h 411"/>
                  <a:gd name="T24" fmla="*/ 6 w 104"/>
                  <a:gd name="T25" fmla="*/ 316 h 411"/>
                  <a:gd name="T26" fmla="*/ 2 w 104"/>
                  <a:gd name="T27" fmla="*/ 255 h 411"/>
                  <a:gd name="T28" fmla="*/ 0 w 104"/>
                  <a:gd name="T29" fmla="*/ 188 h 411"/>
                  <a:gd name="T30" fmla="*/ 4 w 104"/>
                  <a:gd name="T31" fmla="*/ 120 h 411"/>
                  <a:gd name="T32" fmla="*/ 15 w 104"/>
                  <a:gd name="T33" fmla="*/ 55 h 411"/>
                  <a:gd name="T34" fmla="*/ 34 w 104"/>
                  <a:gd name="T35" fmla="*/ 0 h 411"/>
                  <a:gd name="T36" fmla="*/ 104 w 104"/>
                  <a:gd name="T37" fmla="*/ 4 h 4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"/>
                  <a:gd name="T58" fmla="*/ 0 h 411"/>
                  <a:gd name="T59" fmla="*/ 104 w 104"/>
                  <a:gd name="T60" fmla="*/ 411 h 4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" h="411">
                    <a:moveTo>
                      <a:pt x="104" y="4"/>
                    </a:moveTo>
                    <a:lnTo>
                      <a:pt x="101" y="7"/>
                    </a:lnTo>
                    <a:lnTo>
                      <a:pt x="94" y="17"/>
                    </a:lnTo>
                    <a:lnTo>
                      <a:pt x="86" y="38"/>
                    </a:lnTo>
                    <a:lnTo>
                      <a:pt x="76" y="73"/>
                    </a:lnTo>
                    <a:lnTo>
                      <a:pt x="69" y="125"/>
                    </a:lnTo>
                    <a:lnTo>
                      <a:pt x="65" y="196"/>
                    </a:lnTo>
                    <a:lnTo>
                      <a:pt x="67" y="291"/>
                    </a:lnTo>
                    <a:lnTo>
                      <a:pt x="77" y="411"/>
                    </a:lnTo>
                    <a:lnTo>
                      <a:pt x="19" y="411"/>
                    </a:lnTo>
                    <a:lnTo>
                      <a:pt x="17" y="399"/>
                    </a:lnTo>
                    <a:lnTo>
                      <a:pt x="11" y="365"/>
                    </a:lnTo>
                    <a:lnTo>
                      <a:pt x="6" y="316"/>
                    </a:lnTo>
                    <a:lnTo>
                      <a:pt x="2" y="255"/>
                    </a:lnTo>
                    <a:lnTo>
                      <a:pt x="0" y="188"/>
                    </a:lnTo>
                    <a:lnTo>
                      <a:pt x="4" y="120"/>
                    </a:lnTo>
                    <a:lnTo>
                      <a:pt x="15" y="55"/>
                    </a:lnTo>
                    <a:lnTo>
                      <a:pt x="34" y="0"/>
                    </a:lnTo>
                    <a:lnTo>
                      <a:pt x="104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54" name="Freeform 158"/>
              <p:cNvSpPr>
                <a:spLocks/>
              </p:cNvSpPr>
              <p:nvPr/>
            </p:nvSpPr>
            <p:spPr bwMode="auto">
              <a:xfrm>
                <a:off x="7240" y="13752"/>
                <a:ext cx="76" cy="302"/>
              </a:xfrm>
              <a:custGeom>
                <a:avLst/>
                <a:gdLst>
                  <a:gd name="T0" fmla="*/ 76 w 76"/>
                  <a:gd name="T1" fmla="*/ 2 h 302"/>
                  <a:gd name="T2" fmla="*/ 74 w 76"/>
                  <a:gd name="T3" fmla="*/ 4 h 302"/>
                  <a:gd name="T4" fmla="*/ 70 w 76"/>
                  <a:gd name="T5" fmla="*/ 12 h 302"/>
                  <a:gd name="T6" fmla="*/ 62 w 76"/>
                  <a:gd name="T7" fmla="*/ 28 h 302"/>
                  <a:gd name="T8" fmla="*/ 56 w 76"/>
                  <a:gd name="T9" fmla="*/ 53 h 302"/>
                  <a:gd name="T10" fmla="*/ 51 w 76"/>
                  <a:gd name="T11" fmla="*/ 92 h 302"/>
                  <a:gd name="T12" fmla="*/ 49 w 76"/>
                  <a:gd name="T13" fmla="*/ 145 h 302"/>
                  <a:gd name="T14" fmla="*/ 50 w 76"/>
                  <a:gd name="T15" fmla="*/ 214 h 302"/>
                  <a:gd name="T16" fmla="*/ 57 w 76"/>
                  <a:gd name="T17" fmla="*/ 302 h 302"/>
                  <a:gd name="T18" fmla="*/ 14 w 76"/>
                  <a:gd name="T19" fmla="*/ 302 h 302"/>
                  <a:gd name="T20" fmla="*/ 13 w 76"/>
                  <a:gd name="T21" fmla="*/ 294 h 302"/>
                  <a:gd name="T22" fmla="*/ 9 w 76"/>
                  <a:gd name="T23" fmla="*/ 269 h 302"/>
                  <a:gd name="T24" fmla="*/ 4 w 76"/>
                  <a:gd name="T25" fmla="*/ 232 h 302"/>
                  <a:gd name="T26" fmla="*/ 1 w 76"/>
                  <a:gd name="T27" fmla="*/ 188 h 302"/>
                  <a:gd name="T28" fmla="*/ 0 w 76"/>
                  <a:gd name="T29" fmla="*/ 138 h 302"/>
                  <a:gd name="T30" fmla="*/ 2 w 76"/>
                  <a:gd name="T31" fmla="*/ 89 h 302"/>
                  <a:gd name="T32" fmla="*/ 10 w 76"/>
                  <a:gd name="T33" fmla="*/ 41 h 302"/>
                  <a:gd name="T34" fmla="*/ 25 w 76"/>
                  <a:gd name="T35" fmla="*/ 0 h 302"/>
                  <a:gd name="T36" fmla="*/ 76 w 76"/>
                  <a:gd name="T37" fmla="*/ 2 h 30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6"/>
                  <a:gd name="T58" fmla="*/ 0 h 302"/>
                  <a:gd name="T59" fmla="*/ 76 w 76"/>
                  <a:gd name="T60" fmla="*/ 302 h 30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6" h="302">
                    <a:moveTo>
                      <a:pt x="76" y="2"/>
                    </a:moveTo>
                    <a:lnTo>
                      <a:pt x="74" y="4"/>
                    </a:lnTo>
                    <a:lnTo>
                      <a:pt x="70" y="12"/>
                    </a:lnTo>
                    <a:lnTo>
                      <a:pt x="62" y="28"/>
                    </a:lnTo>
                    <a:lnTo>
                      <a:pt x="56" y="53"/>
                    </a:lnTo>
                    <a:lnTo>
                      <a:pt x="51" y="92"/>
                    </a:lnTo>
                    <a:lnTo>
                      <a:pt x="49" y="145"/>
                    </a:lnTo>
                    <a:lnTo>
                      <a:pt x="50" y="214"/>
                    </a:lnTo>
                    <a:lnTo>
                      <a:pt x="57" y="302"/>
                    </a:lnTo>
                    <a:lnTo>
                      <a:pt x="14" y="302"/>
                    </a:lnTo>
                    <a:lnTo>
                      <a:pt x="13" y="294"/>
                    </a:lnTo>
                    <a:lnTo>
                      <a:pt x="9" y="269"/>
                    </a:lnTo>
                    <a:lnTo>
                      <a:pt x="4" y="232"/>
                    </a:lnTo>
                    <a:lnTo>
                      <a:pt x="1" y="188"/>
                    </a:lnTo>
                    <a:lnTo>
                      <a:pt x="0" y="138"/>
                    </a:lnTo>
                    <a:lnTo>
                      <a:pt x="2" y="89"/>
                    </a:lnTo>
                    <a:lnTo>
                      <a:pt x="10" y="41"/>
                    </a:lnTo>
                    <a:lnTo>
                      <a:pt x="25" y="0"/>
                    </a:lnTo>
                    <a:lnTo>
                      <a:pt x="76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55" name="Rectangle 159"/>
              <p:cNvSpPr>
                <a:spLocks noChangeArrowheads="1"/>
              </p:cNvSpPr>
              <p:nvPr/>
            </p:nvSpPr>
            <p:spPr bwMode="auto">
              <a:xfrm>
                <a:off x="6241" y="13678"/>
                <a:ext cx="23" cy="95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56" name="Freeform 160"/>
              <p:cNvSpPr>
                <a:spLocks/>
              </p:cNvSpPr>
              <p:nvPr/>
            </p:nvSpPr>
            <p:spPr bwMode="auto">
              <a:xfrm>
                <a:off x="6579" y="13664"/>
                <a:ext cx="375" cy="440"/>
              </a:xfrm>
              <a:custGeom>
                <a:avLst/>
                <a:gdLst>
                  <a:gd name="T0" fmla="*/ 35 w 375"/>
                  <a:gd name="T1" fmla="*/ 41 h 440"/>
                  <a:gd name="T2" fmla="*/ 32 w 375"/>
                  <a:gd name="T3" fmla="*/ 49 h 440"/>
                  <a:gd name="T4" fmla="*/ 25 w 375"/>
                  <a:gd name="T5" fmla="*/ 74 h 440"/>
                  <a:gd name="T6" fmla="*/ 17 w 375"/>
                  <a:gd name="T7" fmla="*/ 112 h 440"/>
                  <a:gd name="T8" fmla="*/ 8 w 375"/>
                  <a:gd name="T9" fmla="*/ 163 h 440"/>
                  <a:gd name="T10" fmla="*/ 2 w 375"/>
                  <a:gd name="T11" fmla="*/ 223 h 440"/>
                  <a:gd name="T12" fmla="*/ 0 w 375"/>
                  <a:gd name="T13" fmla="*/ 290 h 440"/>
                  <a:gd name="T14" fmla="*/ 7 w 375"/>
                  <a:gd name="T15" fmla="*/ 363 h 440"/>
                  <a:gd name="T16" fmla="*/ 23 w 375"/>
                  <a:gd name="T17" fmla="*/ 440 h 440"/>
                  <a:gd name="T18" fmla="*/ 23 w 375"/>
                  <a:gd name="T19" fmla="*/ 437 h 440"/>
                  <a:gd name="T20" fmla="*/ 23 w 375"/>
                  <a:gd name="T21" fmla="*/ 427 h 440"/>
                  <a:gd name="T22" fmla="*/ 23 w 375"/>
                  <a:gd name="T23" fmla="*/ 411 h 440"/>
                  <a:gd name="T24" fmla="*/ 23 w 375"/>
                  <a:gd name="T25" fmla="*/ 391 h 440"/>
                  <a:gd name="T26" fmla="*/ 25 w 375"/>
                  <a:gd name="T27" fmla="*/ 367 h 440"/>
                  <a:gd name="T28" fmla="*/ 28 w 375"/>
                  <a:gd name="T29" fmla="*/ 341 h 440"/>
                  <a:gd name="T30" fmla="*/ 33 w 375"/>
                  <a:gd name="T31" fmla="*/ 312 h 440"/>
                  <a:gd name="T32" fmla="*/ 39 w 375"/>
                  <a:gd name="T33" fmla="*/ 281 h 440"/>
                  <a:gd name="T34" fmla="*/ 49 w 375"/>
                  <a:gd name="T35" fmla="*/ 251 h 440"/>
                  <a:gd name="T36" fmla="*/ 61 w 375"/>
                  <a:gd name="T37" fmla="*/ 222 h 440"/>
                  <a:gd name="T38" fmla="*/ 75 w 375"/>
                  <a:gd name="T39" fmla="*/ 194 h 440"/>
                  <a:gd name="T40" fmla="*/ 93 w 375"/>
                  <a:gd name="T41" fmla="*/ 168 h 440"/>
                  <a:gd name="T42" fmla="*/ 116 w 375"/>
                  <a:gd name="T43" fmla="*/ 145 h 440"/>
                  <a:gd name="T44" fmla="*/ 141 w 375"/>
                  <a:gd name="T45" fmla="*/ 127 h 440"/>
                  <a:gd name="T46" fmla="*/ 173 w 375"/>
                  <a:gd name="T47" fmla="*/ 114 h 440"/>
                  <a:gd name="T48" fmla="*/ 208 w 375"/>
                  <a:gd name="T49" fmla="*/ 106 h 440"/>
                  <a:gd name="T50" fmla="*/ 210 w 375"/>
                  <a:gd name="T51" fmla="*/ 104 h 440"/>
                  <a:gd name="T52" fmla="*/ 217 w 375"/>
                  <a:gd name="T53" fmla="*/ 100 h 440"/>
                  <a:gd name="T54" fmla="*/ 227 w 375"/>
                  <a:gd name="T55" fmla="*/ 92 h 440"/>
                  <a:gd name="T56" fmla="*/ 245 w 375"/>
                  <a:gd name="T57" fmla="*/ 82 h 440"/>
                  <a:gd name="T58" fmla="*/ 267 w 375"/>
                  <a:gd name="T59" fmla="*/ 69 h 440"/>
                  <a:gd name="T60" fmla="*/ 296 w 375"/>
                  <a:gd name="T61" fmla="*/ 54 h 440"/>
                  <a:gd name="T62" fmla="*/ 332 w 375"/>
                  <a:gd name="T63" fmla="*/ 36 h 440"/>
                  <a:gd name="T64" fmla="*/ 375 w 375"/>
                  <a:gd name="T65" fmla="*/ 17 h 440"/>
                  <a:gd name="T66" fmla="*/ 373 w 375"/>
                  <a:gd name="T67" fmla="*/ 16 h 440"/>
                  <a:gd name="T68" fmla="*/ 366 w 375"/>
                  <a:gd name="T69" fmla="*/ 15 h 440"/>
                  <a:gd name="T70" fmla="*/ 357 w 375"/>
                  <a:gd name="T71" fmla="*/ 13 h 440"/>
                  <a:gd name="T72" fmla="*/ 343 w 375"/>
                  <a:gd name="T73" fmla="*/ 10 h 440"/>
                  <a:gd name="T74" fmla="*/ 326 w 375"/>
                  <a:gd name="T75" fmla="*/ 7 h 440"/>
                  <a:gd name="T76" fmla="*/ 307 w 375"/>
                  <a:gd name="T77" fmla="*/ 5 h 440"/>
                  <a:gd name="T78" fmla="*/ 285 w 375"/>
                  <a:gd name="T79" fmla="*/ 3 h 440"/>
                  <a:gd name="T80" fmla="*/ 261 w 375"/>
                  <a:gd name="T81" fmla="*/ 1 h 440"/>
                  <a:gd name="T82" fmla="*/ 235 w 375"/>
                  <a:gd name="T83" fmla="*/ 0 h 440"/>
                  <a:gd name="T84" fmla="*/ 208 w 375"/>
                  <a:gd name="T85" fmla="*/ 1 h 440"/>
                  <a:gd name="T86" fmla="*/ 180 w 375"/>
                  <a:gd name="T87" fmla="*/ 2 h 440"/>
                  <a:gd name="T88" fmla="*/ 151 w 375"/>
                  <a:gd name="T89" fmla="*/ 5 h 440"/>
                  <a:gd name="T90" fmla="*/ 122 w 375"/>
                  <a:gd name="T91" fmla="*/ 10 h 440"/>
                  <a:gd name="T92" fmla="*/ 92 w 375"/>
                  <a:gd name="T93" fmla="*/ 18 h 440"/>
                  <a:gd name="T94" fmla="*/ 63 w 375"/>
                  <a:gd name="T95" fmla="*/ 28 h 440"/>
                  <a:gd name="T96" fmla="*/ 35 w 375"/>
                  <a:gd name="T97" fmla="*/ 41 h 4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75"/>
                  <a:gd name="T148" fmla="*/ 0 h 440"/>
                  <a:gd name="T149" fmla="*/ 375 w 375"/>
                  <a:gd name="T150" fmla="*/ 440 h 4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75" h="440">
                    <a:moveTo>
                      <a:pt x="35" y="41"/>
                    </a:moveTo>
                    <a:lnTo>
                      <a:pt x="32" y="49"/>
                    </a:lnTo>
                    <a:lnTo>
                      <a:pt x="25" y="74"/>
                    </a:lnTo>
                    <a:lnTo>
                      <a:pt x="17" y="112"/>
                    </a:lnTo>
                    <a:lnTo>
                      <a:pt x="8" y="163"/>
                    </a:lnTo>
                    <a:lnTo>
                      <a:pt x="2" y="223"/>
                    </a:lnTo>
                    <a:lnTo>
                      <a:pt x="0" y="290"/>
                    </a:lnTo>
                    <a:lnTo>
                      <a:pt x="7" y="363"/>
                    </a:lnTo>
                    <a:lnTo>
                      <a:pt x="23" y="440"/>
                    </a:lnTo>
                    <a:lnTo>
                      <a:pt x="23" y="437"/>
                    </a:lnTo>
                    <a:lnTo>
                      <a:pt x="23" y="427"/>
                    </a:lnTo>
                    <a:lnTo>
                      <a:pt x="23" y="411"/>
                    </a:lnTo>
                    <a:lnTo>
                      <a:pt x="23" y="391"/>
                    </a:lnTo>
                    <a:lnTo>
                      <a:pt x="25" y="367"/>
                    </a:lnTo>
                    <a:lnTo>
                      <a:pt x="28" y="341"/>
                    </a:lnTo>
                    <a:lnTo>
                      <a:pt x="33" y="312"/>
                    </a:lnTo>
                    <a:lnTo>
                      <a:pt x="39" y="281"/>
                    </a:lnTo>
                    <a:lnTo>
                      <a:pt x="49" y="251"/>
                    </a:lnTo>
                    <a:lnTo>
                      <a:pt x="61" y="222"/>
                    </a:lnTo>
                    <a:lnTo>
                      <a:pt x="75" y="194"/>
                    </a:lnTo>
                    <a:lnTo>
                      <a:pt x="93" y="168"/>
                    </a:lnTo>
                    <a:lnTo>
                      <a:pt x="116" y="145"/>
                    </a:lnTo>
                    <a:lnTo>
                      <a:pt x="141" y="127"/>
                    </a:lnTo>
                    <a:lnTo>
                      <a:pt x="173" y="114"/>
                    </a:lnTo>
                    <a:lnTo>
                      <a:pt x="208" y="106"/>
                    </a:lnTo>
                    <a:lnTo>
                      <a:pt x="210" y="104"/>
                    </a:lnTo>
                    <a:lnTo>
                      <a:pt x="217" y="100"/>
                    </a:lnTo>
                    <a:lnTo>
                      <a:pt x="227" y="92"/>
                    </a:lnTo>
                    <a:lnTo>
                      <a:pt x="245" y="82"/>
                    </a:lnTo>
                    <a:lnTo>
                      <a:pt x="267" y="69"/>
                    </a:lnTo>
                    <a:lnTo>
                      <a:pt x="296" y="54"/>
                    </a:lnTo>
                    <a:lnTo>
                      <a:pt x="332" y="36"/>
                    </a:lnTo>
                    <a:lnTo>
                      <a:pt x="375" y="17"/>
                    </a:lnTo>
                    <a:lnTo>
                      <a:pt x="373" y="16"/>
                    </a:lnTo>
                    <a:lnTo>
                      <a:pt x="366" y="15"/>
                    </a:lnTo>
                    <a:lnTo>
                      <a:pt x="357" y="13"/>
                    </a:lnTo>
                    <a:lnTo>
                      <a:pt x="343" y="10"/>
                    </a:lnTo>
                    <a:lnTo>
                      <a:pt x="326" y="7"/>
                    </a:lnTo>
                    <a:lnTo>
                      <a:pt x="307" y="5"/>
                    </a:lnTo>
                    <a:lnTo>
                      <a:pt x="285" y="3"/>
                    </a:lnTo>
                    <a:lnTo>
                      <a:pt x="261" y="1"/>
                    </a:lnTo>
                    <a:lnTo>
                      <a:pt x="235" y="0"/>
                    </a:lnTo>
                    <a:lnTo>
                      <a:pt x="208" y="1"/>
                    </a:lnTo>
                    <a:lnTo>
                      <a:pt x="180" y="2"/>
                    </a:lnTo>
                    <a:lnTo>
                      <a:pt x="151" y="5"/>
                    </a:lnTo>
                    <a:lnTo>
                      <a:pt x="122" y="10"/>
                    </a:lnTo>
                    <a:lnTo>
                      <a:pt x="92" y="18"/>
                    </a:lnTo>
                    <a:lnTo>
                      <a:pt x="63" y="28"/>
                    </a:lnTo>
                    <a:lnTo>
                      <a:pt x="35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57" name="Freeform 161"/>
              <p:cNvSpPr>
                <a:spLocks/>
              </p:cNvSpPr>
              <p:nvPr/>
            </p:nvSpPr>
            <p:spPr bwMode="auto">
              <a:xfrm>
                <a:off x="6061" y="13991"/>
                <a:ext cx="305" cy="83"/>
              </a:xfrm>
              <a:custGeom>
                <a:avLst/>
                <a:gdLst>
                  <a:gd name="T0" fmla="*/ 0 w 305"/>
                  <a:gd name="T1" fmla="*/ 53 h 83"/>
                  <a:gd name="T2" fmla="*/ 0 w 305"/>
                  <a:gd name="T3" fmla="*/ 52 h 83"/>
                  <a:gd name="T4" fmla="*/ 2 w 305"/>
                  <a:gd name="T5" fmla="*/ 48 h 83"/>
                  <a:gd name="T6" fmla="*/ 5 w 305"/>
                  <a:gd name="T7" fmla="*/ 44 h 83"/>
                  <a:gd name="T8" fmla="*/ 11 w 305"/>
                  <a:gd name="T9" fmla="*/ 37 h 83"/>
                  <a:gd name="T10" fmla="*/ 18 w 305"/>
                  <a:gd name="T11" fmla="*/ 31 h 83"/>
                  <a:gd name="T12" fmla="*/ 27 w 305"/>
                  <a:gd name="T13" fmla="*/ 25 h 83"/>
                  <a:gd name="T14" fmla="*/ 39 w 305"/>
                  <a:gd name="T15" fmla="*/ 18 h 83"/>
                  <a:gd name="T16" fmla="*/ 54 w 305"/>
                  <a:gd name="T17" fmla="*/ 12 h 83"/>
                  <a:gd name="T18" fmla="*/ 72 w 305"/>
                  <a:gd name="T19" fmla="*/ 6 h 83"/>
                  <a:gd name="T20" fmla="*/ 92 w 305"/>
                  <a:gd name="T21" fmla="*/ 2 h 83"/>
                  <a:gd name="T22" fmla="*/ 118 w 305"/>
                  <a:gd name="T23" fmla="*/ 0 h 83"/>
                  <a:gd name="T24" fmla="*/ 146 w 305"/>
                  <a:gd name="T25" fmla="*/ 0 h 83"/>
                  <a:gd name="T26" fmla="*/ 180 w 305"/>
                  <a:gd name="T27" fmla="*/ 2 h 83"/>
                  <a:gd name="T28" fmla="*/ 216 w 305"/>
                  <a:gd name="T29" fmla="*/ 7 h 83"/>
                  <a:gd name="T30" fmla="*/ 258 w 305"/>
                  <a:gd name="T31" fmla="*/ 16 h 83"/>
                  <a:gd name="T32" fmla="*/ 305 w 305"/>
                  <a:gd name="T33" fmla="*/ 29 h 83"/>
                  <a:gd name="T34" fmla="*/ 299 w 305"/>
                  <a:gd name="T35" fmla="*/ 47 h 83"/>
                  <a:gd name="T36" fmla="*/ 297 w 305"/>
                  <a:gd name="T37" fmla="*/ 46 h 83"/>
                  <a:gd name="T38" fmla="*/ 289 w 305"/>
                  <a:gd name="T39" fmla="*/ 44 h 83"/>
                  <a:gd name="T40" fmla="*/ 277 w 305"/>
                  <a:gd name="T41" fmla="*/ 41 h 83"/>
                  <a:gd name="T42" fmla="*/ 262 w 305"/>
                  <a:gd name="T43" fmla="*/ 36 h 83"/>
                  <a:gd name="T44" fmla="*/ 244 w 305"/>
                  <a:gd name="T45" fmla="*/ 32 h 83"/>
                  <a:gd name="T46" fmla="*/ 224 w 305"/>
                  <a:gd name="T47" fmla="*/ 28 h 83"/>
                  <a:gd name="T48" fmla="*/ 201 w 305"/>
                  <a:gd name="T49" fmla="*/ 25 h 83"/>
                  <a:gd name="T50" fmla="*/ 176 w 305"/>
                  <a:gd name="T51" fmla="*/ 22 h 83"/>
                  <a:gd name="T52" fmla="*/ 152 w 305"/>
                  <a:gd name="T53" fmla="*/ 21 h 83"/>
                  <a:gd name="T54" fmla="*/ 126 w 305"/>
                  <a:gd name="T55" fmla="*/ 21 h 83"/>
                  <a:gd name="T56" fmla="*/ 101 w 305"/>
                  <a:gd name="T57" fmla="*/ 23 h 83"/>
                  <a:gd name="T58" fmla="*/ 77 w 305"/>
                  <a:gd name="T59" fmla="*/ 29 h 83"/>
                  <a:gd name="T60" fmla="*/ 55 w 305"/>
                  <a:gd name="T61" fmla="*/ 37 h 83"/>
                  <a:gd name="T62" fmla="*/ 33 w 305"/>
                  <a:gd name="T63" fmla="*/ 48 h 83"/>
                  <a:gd name="T64" fmla="*/ 15 w 305"/>
                  <a:gd name="T65" fmla="*/ 63 h 83"/>
                  <a:gd name="T66" fmla="*/ 0 w 305"/>
                  <a:gd name="T67" fmla="*/ 83 h 83"/>
                  <a:gd name="T68" fmla="*/ 0 w 305"/>
                  <a:gd name="T69" fmla="*/ 53 h 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5"/>
                  <a:gd name="T106" fmla="*/ 0 h 83"/>
                  <a:gd name="T107" fmla="*/ 305 w 305"/>
                  <a:gd name="T108" fmla="*/ 83 h 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5" h="83">
                    <a:moveTo>
                      <a:pt x="0" y="53"/>
                    </a:moveTo>
                    <a:lnTo>
                      <a:pt x="0" y="52"/>
                    </a:lnTo>
                    <a:lnTo>
                      <a:pt x="2" y="48"/>
                    </a:lnTo>
                    <a:lnTo>
                      <a:pt x="5" y="44"/>
                    </a:lnTo>
                    <a:lnTo>
                      <a:pt x="11" y="37"/>
                    </a:lnTo>
                    <a:lnTo>
                      <a:pt x="18" y="31"/>
                    </a:lnTo>
                    <a:lnTo>
                      <a:pt x="27" y="25"/>
                    </a:lnTo>
                    <a:lnTo>
                      <a:pt x="39" y="18"/>
                    </a:lnTo>
                    <a:lnTo>
                      <a:pt x="54" y="12"/>
                    </a:lnTo>
                    <a:lnTo>
                      <a:pt x="72" y="6"/>
                    </a:lnTo>
                    <a:lnTo>
                      <a:pt x="92" y="2"/>
                    </a:lnTo>
                    <a:lnTo>
                      <a:pt x="118" y="0"/>
                    </a:lnTo>
                    <a:lnTo>
                      <a:pt x="146" y="0"/>
                    </a:lnTo>
                    <a:lnTo>
                      <a:pt x="180" y="2"/>
                    </a:lnTo>
                    <a:lnTo>
                      <a:pt x="216" y="7"/>
                    </a:lnTo>
                    <a:lnTo>
                      <a:pt x="258" y="16"/>
                    </a:lnTo>
                    <a:lnTo>
                      <a:pt x="305" y="29"/>
                    </a:lnTo>
                    <a:lnTo>
                      <a:pt x="299" y="47"/>
                    </a:lnTo>
                    <a:lnTo>
                      <a:pt x="297" y="46"/>
                    </a:lnTo>
                    <a:lnTo>
                      <a:pt x="289" y="44"/>
                    </a:lnTo>
                    <a:lnTo>
                      <a:pt x="277" y="41"/>
                    </a:lnTo>
                    <a:lnTo>
                      <a:pt x="262" y="36"/>
                    </a:lnTo>
                    <a:lnTo>
                      <a:pt x="244" y="32"/>
                    </a:lnTo>
                    <a:lnTo>
                      <a:pt x="224" y="28"/>
                    </a:lnTo>
                    <a:lnTo>
                      <a:pt x="201" y="25"/>
                    </a:lnTo>
                    <a:lnTo>
                      <a:pt x="176" y="22"/>
                    </a:lnTo>
                    <a:lnTo>
                      <a:pt x="152" y="21"/>
                    </a:lnTo>
                    <a:lnTo>
                      <a:pt x="126" y="21"/>
                    </a:lnTo>
                    <a:lnTo>
                      <a:pt x="101" y="23"/>
                    </a:lnTo>
                    <a:lnTo>
                      <a:pt x="77" y="29"/>
                    </a:lnTo>
                    <a:lnTo>
                      <a:pt x="55" y="37"/>
                    </a:lnTo>
                    <a:lnTo>
                      <a:pt x="33" y="48"/>
                    </a:lnTo>
                    <a:lnTo>
                      <a:pt x="15" y="63"/>
                    </a:lnTo>
                    <a:lnTo>
                      <a:pt x="0" y="8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58" name="Freeform 162"/>
              <p:cNvSpPr>
                <a:spLocks/>
              </p:cNvSpPr>
              <p:nvPr/>
            </p:nvSpPr>
            <p:spPr bwMode="auto">
              <a:xfrm>
                <a:off x="6061" y="13793"/>
                <a:ext cx="305" cy="83"/>
              </a:xfrm>
              <a:custGeom>
                <a:avLst/>
                <a:gdLst>
                  <a:gd name="T0" fmla="*/ 0 w 305"/>
                  <a:gd name="T1" fmla="*/ 53 h 83"/>
                  <a:gd name="T2" fmla="*/ 0 w 305"/>
                  <a:gd name="T3" fmla="*/ 52 h 83"/>
                  <a:gd name="T4" fmla="*/ 2 w 305"/>
                  <a:gd name="T5" fmla="*/ 49 h 83"/>
                  <a:gd name="T6" fmla="*/ 5 w 305"/>
                  <a:gd name="T7" fmla="*/ 44 h 83"/>
                  <a:gd name="T8" fmla="*/ 11 w 305"/>
                  <a:gd name="T9" fmla="*/ 38 h 83"/>
                  <a:gd name="T10" fmla="*/ 18 w 305"/>
                  <a:gd name="T11" fmla="*/ 31 h 83"/>
                  <a:gd name="T12" fmla="*/ 27 w 305"/>
                  <a:gd name="T13" fmla="*/ 25 h 83"/>
                  <a:gd name="T14" fmla="*/ 39 w 305"/>
                  <a:gd name="T15" fmla="*/ 17 h 83"/>
                  <a:gd name="T16" fmla="*/ 54 w 305"/>
                  <a:gd name="T17" fmla="*/ 12 h 83"/>
                  <a:gd name="T18" fmla="*/ 72 w 305"/>
                  <a:gd name="T19" fmla="*/ 7 h 83"/>
                  <a:gd name="T20" fmla="*/ 92 w 305"/>
                  <a:gd name="T21" fmla="*/ 2 h 83"/>
                  <a:gd name="T22" fmla="*/ 118 w 305"/>
                  <a:gd name="T23" fmla="*/ 0 h 83"/>
                  <a:gd name="T24" fmla="*/ 146 w 305"/>
                  <a:gd name="T25" fmla="*/ 0 h 83"/>
                  <a:gd name="T26" fmla="*/ 180 w 305"/>
                  <a:gd name="T27" fmla="*/ 2 h 83"/>
                  <a:gd name="T28" fmla="*/ 216 w 305"/>
                  <a:gd name="T29" fmla="*/ 8 h 83"/>
                  <a:gd name="T30" fmla="*/ 258 w 305"/>
                  <a:gd name="T31" fmla="*/ 16 h 83"/>
                  <a:gd name="T32" fmla="*/ 305 w 305"/>
                  <a:gd name="T33" fmla="*/ 29 h 83"/>
                  <a:gd name="T34" fmla="*/ 299 w 305"/>
                  <a:gd name="T35" fmla="*/ 47 h 83"/>
                  <a:gd name="T36" fmla="*/ 297 w 305"/>
                  <a:gd name="T37" fmla="*/ 45 h 83"/>
                  <a:gd name="T38" fmla="*/ 289 w 305"/>
                  <a:gd name="T39" fmla="*/ 43 h 83"/>
                  <a:gd name="T40" fmla="*/ 277 w 305"/>
                  <a:gd name="T41" fmla="*/ 40 h 83"/>
                  <a:gd name="T42" fmla="*/ 262 w 305"/>
                  <a:gd name="T43" fmla="*/ 36 h 83"/>
                  <a:gd name="T44" fmla="*/ 244 w 305"/>
                  <a:gd name="T45" fmla="*/ 33 h 83"/>
                  <a:gd name="T46" fmla="*/ 224 w 305"/>
                  <a:gd name="T47" fmla="*/ 28 h 83"/>
                  <a:gd name="T48" fmla="*/ 201 w 305"/>
                  <a:gd name="T49" fmla="*/ 25 h 83"/>
                  <a:gd name="T50" fmla="*/ 176 w 305"/>
                  <a:gd name="T51" fmla="*/ 22 h 83"/>
                  <a:gd name="T52" fmla="*/ 152 w 305"/>
                  <a:gd name="T53" fmla="*/ 21 h 83"/>
                  <a:gd name="T54" fmla="*/ 126 w 305"/>
                  <a:gd name="T55" fmla="*/ 22 h 83"/>
                  <a:gd name="T56" fmla="*/ 101 w 305"/>
                  <a:gd name="T57" fmla="*/ 24 h 83"/>
                  <a:gd name="T58" fmla="*/ 77 w 305"/>
                  <a:gd name="T59" fmla="*/ 29 h 83"/>
                  <a:gd name="T60" fmla="*/ 55 w 305"/>
                  <a:gd name="T61" fmla="*/ 38 h 83"/>
                  <a:gd name="T62" fmla="*/ 33 w 305"/>
                  <a:gd name="T63" fmla="*/ 49 h 83"/>
                  <a:gd name="T64" fmla="*/ 15 w 305"/>
                  <a:gd name="T65" fmla="*/ 64 h 83"/>
                  <a:gd name="T66" fmla="*/ 0 w 305"/>
                  <a:gd name="T67" fmla="*/ 83 h 83"/>
                  <a:gd name="T68" fmla="*/ 0 w 305"/>
                  <a:gd name="T69" fmla="*/ 53 h 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5"/>
                  <a:gd name="T106" fmla="*/ 0 h 83"/>
                  <a:gd name="T107" fmla="*/ 305 w 305"/>
                  <a:gd name="T108" fmla="*/ 83 h 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5" h="83">
                    <a:moveTo>
                      <a:pt x="0" y="53"/>
                    </a:moveTo>
                    <a:lnTo>
                      <a:pt x="0" y="52"/>
                    </a:lnTo>
                    <a:lnTo>
                      <a:pt x="2" y="49"/>
                    </a:lnTo>
                    <a:lnTo>
                      <a:pt x="5" y="44"/>
                    </a:lnTo>
                    <a:lnTo>
                      <a:pt x="11" y="38"/>
                    </a:lnTo>
                    <a:lnTo>
                      <a:pt x="18" y="31"/>
                    </a:lnTo>
                    <a:lnTo>
                      <a:pt x="27" y="25"/>
                    </a:lnTo>
                    <a:lnTo>
                      <a:pt x="39" y="17"/>
                    </a:lnTo>
                    <a:lnTo>
                      <a:pt x="54" y="12"/>
                    </a:lnTo>
                    <a:lnTo>
                      <a:pt x="72" y="7"/>
                    </a:lnTo>
                    <a:lnTo>
                      <a:pt x="92" y="2"/>
                    </a:lnTo>
                    <a:lnTo>
                      <a:pt x="118" y="0"/>
                    </a:lnTo>
                    <a:lnTo>
                      <a:pt x="146" y="0"/>
                    </a:lnTo>
                    <a:lnTo>
                      <a:pt x="180" y="2"/>
                    </a:lnTo>
                    <a:lnTo>
                      <a:pt x="216" y="8"/>
                    </a:lnTo>
                    <a:lnTo>
                      <a:pt x="258" y="16"/>
                    </a:lnTo>
                    <a:lnTo>
                      <a:pt x="305" y="29"/>
                    </a:lnTo>
                    <a:lnTo>
                      <a:pt x="299" y="47"/>
                    </a:lnTo>
                    <a:lnTo>
                      <a:pt x="297" y="45"/>
                    </a:lnTo>
                    <a:lnTo>
                      <a:pt x="289" y="43"/>
                    </a:lnTo>
                    <a:lnTo>
                      <a:pt x="277" y="40"/>
                    </a:lnTo>
                    <a:lnTo>
                      <a:pt x="262" y="36"/>
                    </a:lnTo>
                    <a:lnTo>
                      <a:pt x="244" y="33"/>
                    </a:lnTo>
                    <a:lnTo>
                      <a:pt x="224" y="28"/>
                    </a:lnTo>
                    <a:lnTo>
                      <a:pt x="201" y="25"/>
                    </a:lnTo>
                    <a:lnTo>
                      <a:pt x="176" y="22"/>
                    </a:lnTo>
                    <a:lnTo>
                      <a:pt x="152" y="21"/>
                    </a:lnTo>
                    <a:lnTo>
                      <a:pt x="126" y="22"/>
                    </a:lnTo>
                    <a:lnTo>
                      <a:pt x="101" y="24"/>
                    </a:lnTo>
                    <a:lnTo>
                      <a:pt x="77" y="29"/>
                    </a:lnTo>
                    <a:lnTo>
                      <a:pt x="55" y="38"/>
                    </a:lnTo>
                    <a:lnTo>
                      <a:pt x="33" y="49"/>
                    </a:lnTo>
                    <a:lnTo>
                      <a:pt x="15" y="64"/>
                    </a:lnTo>
                    <a:lnTo>
                      <a:pt x="0" y="8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59" name="Freeform 163"/>
              <p:cNvSpPr>
                <a:spLocks/>
              </p:cNvSpPr>
              <p:nvPr/>
            </p:nvSpPr>
            <p:spPr bwMode="auto">
              <a:xfrm>
                <a:off x="6348" y="13696"/>
                <a:ext cx="496" cy="917"/>
              </a:xfrm>
              <a:custGeom>
                <a:avLst/>
                <a:gdLst>
                  <a:gd name="T0" fmla="*/ 0 w 496"/>
                  <a:gd name="T1" fmla="*/ 0 h 917"/>
                  <a:gd name="T2" fmla="*/ 0 w 496"/>
                  <a:gd name="T3" fmla="*/ 886 h 917"/>
                  <a:gd name="T4" fmla="*/ 150 w 496"/>
                  <a:gd name="T5" fmla="*/ 917 h 917"/>
                  <a:gd name="T6" fmla="*/ 143 w 496"/>
                  <a:gd name="T7" fmla="*/ 797 h 917"/>
                  <a:gd name="T8" fmla="*/ 496 w 496"/>
                  <a:gd name="T9" fmla="*/ 851 h 917"/>
                  <a:gd name="T10" fmla="*/ 490 w 496"/>
                  <a:gd name="T11" fmla="*/ 803 h 917"/>
                  <a:gd name="T12" fmla="*/ 245 w 496"/>
                  <a:gd name="T13" fmla="*/ 773 h 917"/>
                  <a:gd name="T14" fmla="*/ 239 w 496"/>
                  <a:gd name="T15" fmla="*/ 670 h 917"/>
                  <a:gd name="T16" fmla="*/ 72 w 496"/>
                  <a:gd name="T17" fmla="*/ 670 h 917"/>
                  <a:gd name="T18" fmla="*/ 68 w 496"/>
                  <a:gd name="T19" fmla="*/ 657 h 917"/>
                  <a:gd name="T20" fmla="*/ 56 w 496"/>
                  <a:gd name="T21" fmla="*/ 620 h 917"/>
                  <a:gd name="T22" fmla="*/ 41 w 496"/>
                  <a:gd name="T23" fmla="*/ 559 h 917"/>
                  <a:gd name="T24" fmla="*/ 26 w 496"/>
                  <a:gd name="T25" fmla="*/ 480 h 917"/>
                  <a:gd name="T26" fmla="*/ 15 w 496"/>
                  <a:gd name="T27" fmla="*/ 385 h 917"/>
                  <a:gd name="T28" fmla="*/ 11 w 496"/>
                  <a:gd name="T29" fmla="*/ 276 h 917"/>
                  <a:gd name="T30" fmla="*/ 20 w 496"/>
                  <a:gd name="T31" fmla="*/ 158 h 917"/>
                  <a:gd name="T32" fmla="*/ 42 w 496"/>
                  <a:gd name="T33" fmla="*/ 30 h 917"/>
                  <a:gd name="T34" fmla="*/ 0 w 496"/>
                  <a:gd name="T35" fmla="*/ 0 h 9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96"/>
                  <a:gd name="T55" fmla="*/ 0 h 917"/>
                  <a:gd name="T56" fmla="*/ 496 w 496"/>
                  <a:gd name="T57" fmla="*/ 917 h 9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96" h="917">
                    <a:moveTo>
                      <a:pt x="0" y="0"/>
                    </a:moveTo>
                    <a:lnTo>
                      <a:pt x="0" y="886"/>
                    </a:lnTo>
                    <a:lnTo>
                      <a:pt x="150" y="917"/>
                    </a:lnTo>
                    <a:lnTo>
                      <a:pt x="143" y="797"/>
                    </a:lnTo>
                    <a:lnTo>
                      <a:pt x="496" y="851"/>
                    </a:lnTo>
                    <a:lnTo>
                      <a:pt x="490" y="803"/>
                    </a:lnTo>
                    <a:lnTo>
                      <a:pt x="245" y="773"/>
                    </a:lnTo>
                    <a:lnTo>
                      <a:pt x="239" y="670"/>
                    </a:lnTo>
                    <a:lnTo>
                      <a:pt x="72" y="670"/>
                    </a:lnTo>
                    <a:lnTo>
                      <a:pt x="68" y="657"/>
                    </a:lnTo>
                    <a:lnTo>
                      <a:pt x="56" y="620"/>
                    </a:lnTo>
                    <a:lnTo>
                      <a:pt x="41" y="559"/>
                    </a:lnTo>
                    <a:lnTo>
                      <a:pt x="26" y="480"/>
                    </a:lnTo>
                    <a:lnTo>
                      <a:pt x="15" y="385"/>
                    </a:lnTo>
                    <a:lnTo>
                      <a:pt x="11" y="276"/>
                    </a:lnTo>
                    <a:lnTo>
                      <a:pt x="20" y="158"/>
                    </a:lnTo>
                    <a:lnTo>
                      <a:pt x="42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60" name="Freeform 164"/>
              <p:cNvSpPr>
                <a:spLocks/>
              </p:cNvSpPr>
              <p:nvPr/>
            </p:nvSpPr>
            <p:spPr bwMode="auto">
              <a:xfrm>
                <a:off x="6593" y="13487"/>
                <a:ext cx="638" cy="125"/>
              </a:xfrm>
              <a:custGeom>
                <a:avLst/>
                <a:gdLst>
                  <a:gd name="T0" fmla="*/ 0 w 638"/>
                  <a:gd name="T1" fmla="*/ 125 h 125"/>
                  <a:gd name="T2" fmla="*/ 4 w 638"/>
                  <a:gd name="T3" fmla="*/ 124 h 125"/>
                  <a:gd name="T4" fmla="*/ 14 w 638"/>
                  <a:gd name="T5" fmla="*/ 119 h 125"/>
                  <a:gd name="T6" fmla="*/ 31 w 638"/>
                  <a:gd name="T7" fmla="*/ 114 h 125"/>
                  <a:gd name="T8" fmla="*/ 53 w 638"/>
                  <a:gd name="T9" fmla="*/ 106 h 125"/>
                  <a:gd name="T10" fmla="*/ 81 w 638"/>
                  <a:gd name="T11" fmla="*/ 98 h 125"/>
                  <a:gd name="T12" fmla="*/ 113 w 638"/>
                  <a:gd name="T13" fmla="*/ 89 h 125"/>
                  <a:gd name="T14" fmla="*/ 151 w 638"/>
                  <a:gd name="T15" fmla="*/ 81 h 125"/>
                  <a:gd name="T16" fmla="*/ 192 w 638"/>
                  <a:gd name="T17" fmla="*/ 73 h 125"/>
                  <a:gd name="T18" fmla="*/ 237 w 638"/>
                  <a:gd name="T19" fmla="*/ 65 h 125"/>
                  <a:gd name="T20" fmla="*/ 286 w 638"/>
                  <a:gd name="T21" fmla="*/ 60 h 125"/>
                  <a:gd name="T22" fmla="*/ 337 w 638"/>
                  <a:gd name="T23" fmla="*/ 56 h 125"/>
                  <a:gd name="T24" fmla="*/ 390 w 638"/>
                  <a:gd name="T25" fmla="*/ 55 h 125"/>
                  <a:gd name="T26" fmla="*/ 446 w 638"/>
                  <a:gd name="T27" fmla="*/ 56 h 125"/>
                  <a:gd name="T28" fmla="*/ 503 w 638"/>
                  <a:gd name="T29" fmla="*/ 61 h 125"/>
                  <a:gd name="T30" fmla="*/ 561 w 638"/>
                  <a:gd name="T31" fmla="*/ 70 h 125"/>
                  <a:gd name="T32" fmla="*/ 620 w 638"/>
                  <a:gd name="T33" fmla="*/ 83 h 125"/>
                  <a:gd name="T34" fmla="*/ 638 w 638"/>
                  <a:gd name="T35" fmla="*/ 0 h 125"/>
                  <a:gd name="T36" fmla="*/ 634 w 638"/>
                  <a:gd name="T37" fmla="*/ 0 h 125"/>
                  <a:gd name="T38" fmla="*/ 620 w 638"/>
                  <a:gd name="T39" fmla="*/ 0 h 125"/>
                  <a:gd name="T40" fmla="*/ 599 w 638"/>
                  <a:gd name="T41" fmla="*/ 0 h 125"/>
                  <a:gd name="T42" fmla="*/ 571 w 638"/>
                  <a:gd name="T43" fmla="*/ 1 h 125"/>
                  <a:gd name="T44" fmla="*/ 536 w 638"/>
                  <a:gd name="T45" fmla="*/ 2 h 125"/>
                  <a:gd name="T46" fmla="*/ 496 w 638"/>
                  <a:gd name="T47" fmla="*/ 3 h 125"/>
                  <a:gd name="T48" fmla="*/ 452 w 638"/>
                  <a:gd name="T49" fmla="*/ 6 h 125"/>
                  <a:gd name="T50" fmla="*/ 405 w 638"/>
                  <a:gd name="T51" fmla="*/ 8 h 125"/>
                  <a:gd name="T52" fmla="*/ 354 w 638"/>
                  <a:gd name="T53" fmla="*/ 13 h 125"/>
                  <a:gd name="T54" fmla="*/ 302 w 638"/>
                  <a:gd name="T55" fmla="*/ 17 h 125"/>
                  <a:gd name="T56" fmla="*/ 249 w 638"/>
                  <a:gd name="T57" fmla="*/ 22 h 125"/>
                  <a:gd name="T58" fmla="*/ 196 w 638"/>
                  <a:gd name="T59" fmla="*/ 30 h 125"/>
                  <a:gd name="T60" fmla="*/ 144 w 638"/>
                  <a:gd name="T61" fmla="*/ 37 h 125"/>
                  <a:gd name="T62" fmla="*/ 93 w 638"/>
                  <a:gd name="T63" fmla="*/ 47 h 125"/>
                  <a:gd name="T64" fmla="*/ 45 w 638"/>
                  <a:gd name="T65" fmla="*/ 58 h 125"/>
                  <a:gd name="T66" fmla="*/ 0 w 638"/>
                  <a:gd name="T67" fmla="*/ 71 h 125"/>
                  <a:gd name="T68" fmla="*/ 0 w 638"/>
                  <a:gd name="T69" fmla="*/ 125 h 1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38"/>
                  <a:gd name="T106" fmla="*/ 0 h 125"/>
                  <a:gd name="T107" fmla="*/ 638 w 638"/>
                  <a:gd name="T108" fmla="*/ 125 h 12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38" h="125">
                    <a:moveTo>
                      <a:pt x="0" y="125"/>
                    </a:moveTo>
                    <a:lnTo>
                      <a:pt x="4" y="124"/>
                    </a:lnTo>
                    <a:lnTo>
                      <a:pt x="14" y="119"/>
                    </a:lnTo>
                    <a:lnTo>
                      <a:pt x="31" y="114"/>
                    </a:lnTo>
                    <a:lnTo>
                      <a:pt x="53" y="106"/>
                    </a:lnTo>
                    <a:lnTo>
                      <a:pt x="81" y="98"/>
                    </a:lnTo>
                    <a:lnTo>
                      <a:pt x="113" y="89"/>
                    </a:lnTo>
                    <a:lnTo>
                      <a:pt x="151" y="81"/>
                    </a:lnTo>
                    <a:lnTo>
                      <a:pt x="192" y="73"/>
                    </a:lnTo>
                    <a:lnTo>
                      <a:pt x="237" y="65"/>
                    </a:lnTo>
                    <a:lnTo>
                      <a:pt x="286" y="60"/>
                    </a:lnTo>
                    <a:lnTo>
                      <a:pt x="337" y="56"/>
                    </a:lnTo>
                    <a:lnTo>
                      <a:pt x="390" y="55"/>
                    </a:lnTo>
                    <a:lnTo>
                      <a:pt x="446" y="56"/>
                    </a:lnTo>
                    <a:lnTo>
                      <a:pt x="503" y="61"/>
                    </a:lnTo>
                    <a:lnTo>
                      <a:pt x="561" y="70"/>
                    </a:lnTo>
                    <a:lnTo>
                      <a:pt x="620" y="83"/>
                    </a:lnTo>
                    <a:lnTo>
                      <a:pt x="638" y="0"/>
                    </a:lnTo>
                    <a:lnTo>
                      <a:pt x="634" y="0"/>
                    </a:lnTo>
                    <a:lnTo>
                      <a:pt x="620" y="0"/>
                    </a:lnTo>
                    <a:lnTo>
                      <a:pt x="599" y="0"/>
                    </a:lnTo>
                    <a:lnTo>
                      <a:pt x="571" y="1"/>
                    </a:lnTo>
                    <a:lnTo>
                      <a:pt x="536" y="2"/>
                    </a:lnTo>
                    <a:lnTo>
                      <a:pt x="496" y="3"/>
                    </a:lnTo>
                    <a:lnTo>
                      <a:pt x="452" y="6"/>
                    </a:lnTo>
                    <a:lnTo>
                      <a:pt x="405" y="8"/>
                    </a:lnTo>
                    <a:lnTo>
                      <a:pt x="354" y="13"/>
                    </a:lnTo>
                    <a:lnTo>
                      <a:pt x="302" y="17"/>
                    </a:lnTo>
                    <a:lnTo>
                      <a:pt x="249" y="22"/>
                    </a:lnTo>
                    <a:lnTo>
                      <a:pt x="196" y="30"/>
                    </a:lnTo>
                    <a:lnTo>
                      <a:pt x="144" y="37"/>
                    </a:lnTo>
                    <a:lnTo>
                      <a:pt x="93" y="47"/>
                    </a:lnTo>
                    <a:lnTo>
                      <a:pt x="45" y="58"/>
                    </a:lnTo>
                    <a:lnTo>
                      <a:pt x="0" y="71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61" name="Freeform 165"/>
              <p:cNvSpPr>
                <a:spLocks/>
              </p:cNvSpPr>
              <p:nvPr/>
            </p:nvSpPr>
            <p:spPr bwMode="auto">
              <a:xfrm>
                <a:off x="6217" y="14634"/>
                <a:ext cx="1075" cy="356"/>
              </a:xfrm>
              <a:custGeom>
                <a:avLst/>
                <a:gdLst>
                  <a:gd name="T0" fmla="*/ 454 w 1075"/>
                  <a:gd name="T1" fmla="*/ 344 h 356"/>
                  <a:gd name="T2" fmla="*/ 456 w 1075"/>
                  <a:gd name="T3" fmla="*/ 343 h 356"/>
                  <a:gd name="T4" fmla="*/ 463 w 1075"/>
                  <a:gd name="T5" fmla="*/ 341 h 356"/>
                  <a:gd name="T6" fmla="*/ 472 w 1075"/>
                  <a:gd name="T7" fmla="*/ 337 h 356"/>
                  <a:gd name="T8" fmla="*/ 485 w 1075"/>
                  <a:gd name="T9" fmla="*/ 332 h 356"/>
                  <a:gd name="T10" fmla="*/ 501 w 1075"/>
                  <a:gd name="T11" fmla="*/ 325 h 356"/>
                  <a:gd name="T12" fmla="*/ 518 w 1075"/>
                  <a:gd name="T13" fmla="*/ 317 h 356"/>
                  <a:gd name="T14" fmla="*/ 538 w 1075"/>
                  <a:gd name="T15" fmla="*/ 308 h 356"/>
                  <a:gd name="T16" fmla="*/ 558 w 1075"/>
                  <a:gd name="T17" fmla="*/ 298 h 356"/>
                  <a:gd name="T18" fmla="*/ 580 w 1075"/>
                  <a:gd name="T19" fmla="*/ 287 h 356"/>
                  <a:gd name="T20" fmla="*/ 600 w 1075"/>
                  <a:gd name="T21" fmla="*/ 274 h 356"/>
                  <a:gd name="T22" fmla="*/ 621 w 1075"/>
                  <a:gd name="T23" fmla="*/ 262 h 356"/>
                  <a:gd name="T24" fmla="*/ 640 w 1075"/>
                  <a:gd name="T25" fmla="*/ 248 h 356"/>
                  <a:gd name="T26" fmla="*/ 658 w 1075"/>
                  <a:gd name="T27" fmla="*/ 234 h 356"/>
                  <a:gd name="T28" fmla="*/ 674 w 1075"/>
                  <a:gd name="T29" fmla="*/ 219 h 356"/>
                  <a:gd name="T30" fmla="*/ 688 w 1075"/>
                  <a:gd name="T31" fmla="*/ 204 h 356"/>
                  <a:gd name="T32" fmla="*/ 699 w 1075"/>
                  <a:gd name="T33" fmla="*/ 189 h 356"/>
                  <a:gd name="T34" fmla="*/ 0 w 1075"/>
                  <a:gd name="T35" fmla="*/ 18 h 356"/>
                  <a:gd name="T36" fmla="*/ 54 w 1075"/>
                  <a:gd name="T37" fmla="*/ 0 h 356"/>
                  <a:gd name="T38" fmla="*/ 1075 w 1075"/>
                  <a:gd name="T39" fmla="*/ 251 h 356"/>
                  <a:gd name="T40" fmla="*/ 1033 w 1075"/>
                  <a:gd name="T41" fmla="*/ 274 h 356"/>
                  <a:gd name="T42" fmla="*/ 738 w 1075"/>
                  <a:gd name="T43" fmla="*/ 199 h 356"/>
                  <a:gd name="T44" fmla="*/ 737 w 1075"/>
                  <a:gd name="T45" fmla="*/ 200 h 356"/>
                  <a:gd name="T46" fmla="*/ 735 w 1075"/>
                  <a:gd name="T47" fmla="*/ 203 h 356"/>
                  <a:gd name="T48" fmla="*/ 730 w 1075"/>
                  <a:gd name="T49" fmla="*/ 207 h 356"/>
                  <a:gd name="T50" fmla="*/ 724 w 1075"/>
                  <a:gd name="T51" fmla="*/ 214 h 356"/>
                  <a:gd name="T52" fmla="*/ 716 w 1075"/>
                  <a:gd name="T53" fmla="*/ 222 h 356"/>
                  <a:gd name="T54" fmla="*/ 706 w 1075"/>
                  <a:gd name="T55" fmla="*/ 231 h 356"/>
                  <a:gd name="T56" fmla="*/ 694 w 1075"/>
                  <a:gd name="T57" fmla="*/ 242 h 356"/>
                  <a:gd name="T58" fmla="*/ 679 w 1075"/>
                  <a:gd name="T59" fmla="*/ 253 h 356"/>
                  <a:gd name="T60" fmla="*/ 662 w 1075"/>
                  <a:gd name="T61" fmla="*/ 265 h 356"/>
                  <a:gd name="T62" fmla="*/ 643 w 1075"/>
                  <a:gd name="T63" fmla="*/ 278 h 356"/>
                  <a:gd name="T64" fmla="*/ 621 w 1075"/>
                  <a:gd name="T65" fmla="*/ 291 h 356"/>
                  <a:gd name="T66" fmla="*/ 597 w 1075"/>
                  <a:gd name="T67" fmla="*/ 303 h 356"/>
                  <a:gd name="T68" fmla="*/ 570 w 1075"/>
                  <a:gd name="T69" fmla="*/ 317 h 356"/>
                  <a:gd name="T70" fmla="*/ 540 w 1075"/>
                  <a:gd name="T71" fmla="*/ 330 h 356"/>
                  <a:gd name="T72" fmla="*/ 508 w 1075"/>
                  <a:gd name="T73" fmla="*/ 343 h 356"/>
                  <a:gd name="T74" fmla="*/ 472 w 1075"/>
                  <a:gd name="T75" fmla="*/ 356 h 356"/>
                  <a:gd name="T76" fmla="*/ 454 w 1075"/>
                  <a:gd name="T77" fmla="*/ 344 h 35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75"/>
                  <a:gd name="T118" fmla="*/ 0 h 356"/>
                  <a:gd name="T119" fmla="*/ 1075 w 1075"/>
                  <a:gd name="T120" fmla="*/ 356 h 35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75" h="356">
                    <a:moveTo>
                      <a:pt x="454" y="344"/>
                    </a:moveTo>
                    <a:lnTo>
                      <a:pt x="456" y="343"/>
                    </a:lnTo>
                    <a:lnTo>
                      <a:pt x="463" y="341"/>
                    </a:lnTo>
                    <a:lnTo>
                      <a:pt x="472" y="337"/>
                    </a:lnTo>
                    <a:lnTo>
                      <a:pt x="485" y="332"/>
                    </a:lnTo>
                    <a:lnTo>
                      <a:pt x="501" y="325"/>
                    </a:lnTo>
                    <a:lnTo>
                      <a:pt x="518" y="317"/>
                    </a:lnTo>
                    <a:lnTo>
                      <a:pt x="538" y="308"/>
                    </a:lnTo>
                    <a:lnTo>
                      <a:pt x="558" y="298"/>
                    </a:lnTo>
                    <a:lnTo>
                      <a:pt x="580" y="287"/>
                    </a:lnTo>
                    <a:lnTo>
                      <a:pt x="600" y="274"/>
                    </a:lnTo>
                    <a:lnTo>
                      <a:pt x="621" y="262"/>
                    </a:lnTo>
                    <a:lnTo>
                      <a:pt x="640" y="248"/>
                    </a:lnTo>
                    <a:lnTo>
                      <a:pt x="658" y="234"/>
                    </a:lnTo>
                    <a:lnTo>
                      <a:pt x="674" y="219"/>
                    </a:lnTo>
                    <a:lnTo>
                      <a:pt x="688" y="204"/>
                    </a:lnTo>
                    <a:lnTo>
                      <a:pt x="699" y="189"/>
                    </a:lnTo>
                    <a:lnTo>
                      <a:pt x="0" y="18"/>
                    </a:lnTo>
                    <a:lnTo>
                      <a:pt x="54" y="0"/>
                    </a:lnTo>
                    <a:lnTo>
                      <a:pt x="1075" y="251"/>
                    </a:lnTo>
                    <a:lnTo>
                      <a:pt x="1033" y="274"/>
                    </a:lnTo>
                    <a:lnTo>
                      <a:pt x="738" y="199"/>
                    </a:lnTo>
                    <a:lnTo>
                      <a:pt x="737" y="200"/>
                    </a:lnTo>
                    <a:lnTo>
                      <a:pt x="735" y="203"/>
                    </a:lnTo>
                    <a:lnTo>
                      <a:pt x="730" y="207"/>
                    </a:lnTo>
                    <a:lnTo>
                      <a:pt x="724" y="214"/>
                    </a:lnTo>
                    <a:lnTo>
                      <a:pt x="716" y="222"/>
                    </a:lnTo>
                    <a:lnTo>
                      <a:pt x="706" y="231"/>
                    </a:lnTo>
                    <a:lnTo>
                      <a:pt x="694" y="242"/>
                    </a:lnTo>
                    <a:lnTo>
                      <a:pt x="679" y="253"/>
                    </a:lnTo>
                    <a:lnTo>
                      <a:pt x="662" y="265"/>
                    </a:lnTo>
                    <a:lnTo>
                      <a:pt x="643" y="278"/>
                    </a:lnTo>
                    <a:lnTo>
                      <a:pt x="621" y="291"/>
                    </a:lnTo>
                    <a:lnTo>
                      <a:pt x="597" y="303"/>
                    </a:lnTo>
                    <a:lnTo>
                      <a:pt x="570" y="317"/>
                    </a:lnTo>
                    <a:lnTo>
                      <a:pt x="540" y="330"/>
                    </a:lnTo>
                    <a:lnTo>
                      <a:pt x="508" y="343"/>
                    </a:lnTo>
                    <a:lnTo>
                      <a:pt x="472" y="356"/>
                    </a:lnTo>
                    <a:lnTo>
                      <a:pt x="454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62" name="Freeform 166"/>
              <p:cNvSpPr>
                <a:spLocks/>
              </p:cNvSpPr>
              <p:nvPr/>
            </p:nvSpPr>
            <p:spPr bwMode="auto">
              <a:xfrm>
                <a:off x="5997" y="14727"/>
                <a:ext cx="1095" cy="319"/>
              </a:xfrm>
              <a:custGeom>
                <a:avLst/>
                <a:gdLst>
                  <a:gd name="T0" fmla="*/ 0 w 1095"/>
                  <a:gd name="T1" fmla="*/ 0 h 319"/>
                  <a:gd name="T2" fmla="*/ 1071 w 1095"/>
                  <a:gd name="T3" fmla="*/ 319 h 319"/>
                  <a:gd name="T4" fmla="*/ 1095 w 1095"/>
                  <a:gd name="T5" fmla="*/ 319 h 319"/>
                  <a:gd name="T6" fmla="*/ 33 w 1095"/>
                  <a:gd name="T7" fmla="*/ 0 h 319"/>
                  <a:gd name="T8" fmla="*/ 0 w 1095"/>
                  <a:gd name="T9" fmla="*/ 0 h 3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5"/>
                  <a:gd name="T16" fmla="*/ 0 h 319"/>
                  <a:gd name="T17" fmla="*/ 1095 w 1095"/>
                  <a:gd name="T18" fmla="*/ 319 h 3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5" h="319">
                    <a:moveTo>
                      <a:pt x="0" y="0"/>
                    </a:moveTo>
                    <a:lnTo>
                      <a:pt x="1071" y="319"/>
                    </a:lnTo>
                    <a:lnTo>
                      <a:pt x="1095" y="319"/>
                    </a:lnTo>
                    <a:lnTo>
                      <a:pt x="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63" name="Freeform 167"/>
              <p:cNvSpPr>
                <a:spLocks/>
              </p:cNvSpPr>
              <p:nvPr/>
            </p:nvSpPr>
            <p:spPr bwMode="auto">
              <a:xfrm>
                <a:off x="6181" y="14684"/>
                <a:ext cx="1082" cy="285"/>
              </a:xfrm>
              <a:custGeom>
                <a:avLst/>
                <a:gdLst>
                  <a:gd name="T0" fmla="*/ 0 w 1082"/>
                  <a:gd name="T1" fmla="*/ 1 h 285"/>
                  <a:gd name="T2" fmla="*/ 1058 w 1082"/>
                  <a:gd name="T3" fmla="*/ 285 h 285"/>
                  <a:gd name="T4" fmla="*/ 1082 w 1082"/>
                  <a:gd name="T5" fmla="*/ 284 h 285"/>
                  <a:gd name="T6" fmla="*/ 33 w 1082"/>
                  <a:gd name="T7" fmla="*/ 0 h 285"/>
                  <a:gd name="T8" fmla="*/ 0 w 1082"/>
                  <a:gd name="T9" fmla="*/ 1 h 2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2"/>
                  <a:gd name="T16" fmla="*/ 0 h 285"/>
                  <a:gd name="T17" fmla="*/ 1082 w 1082"/>
                  <a:gd name="T18" fmla="*/ 285 h 2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2" h="285">
                    <a:moveTo>
                      <a:pt x="0" y="1"/>
                    </a:moveTo>
                    <a:lnTo>
                      <a:pt x="1058" y="285"/>
                    </a:lnTo>
                    <a:lnTo>
                      <a:pt x="1082" y="284"/>
                    </a:lnTo>
                    <a:lnTo>
                      <a:pt x="3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64" name="Freeform 168"/>
              <p:cNvSpPr>
                <a:spLocks/>
              </p:cNvSpPr>
              <p:nvPr/>
            </p:nvSpPr>
            <p:spPr bwMode="auto">
              <a:xfrm>
                <a:off x="6093" y="14699"/>
                <a:ext cx="1087" cy="315"/>
              </a:xfrm>
              <a:custGeom>
                <a:avLst/>
                <a:gdLst>
                  <a:gd name="T0" fmla="*/ 0 w 1087"/>
                  <a:gd name="T1" fmla="*/ 0 h 315"/>
                  <a:gd name="T2" fmla="*/ 1066 w 1087"/>
                  <a:gd name="T3" fmla="*/ 315 h 315"/>
                  <a:gd name="T4" fmla="*/ 1087 w 1087"/>
                  <a:gd name="T5" fmla="*/ 308 h 315"/>
                  <a:gd name="T6" fmla="*/ 31 w 1087"/>
                  <a:gd name="T7" fmla="*/ 0 h 315"/>
                  <a:gd name="T8" fmla="*/ 0 w 1087"/>
                  <a:gd name="T9" fmla="*/ 0 h 3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7"/>
                  <a:gd name="T16" fmla="*/ 0 h 315"/>
                  <a:gd name="T17" fmla="*/ 1087 w 1087"/>
                  <a:gd name="T18" fmla="*/ 315 h 3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7" h="315">
                    <a:moveTo>
                      <a:pt x="0" y="0"/>
                    </a:moveTo>
                    <a:lnTo>
                      <a:pt x="1066" y="315"/>
                    </a:lnTo>
                    <a:lnTo>
                      <a:pt x="1087" y="308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452" name="Group 169"/>
            <p:cNvGrpSpPr>
              <a:grpSpLocks/>
            </p:cNvGrpSpPr>
            <p:nvPr/>
          </p:nvGrpSpPr>
          <p:grpSpPr bwMode="auto">
            <a:xfrm>
              <a:off x="4332" y="2968"/>
              <a:ext cx="410" cy="570"/>
              <a:chOff x="12762" y="10336"/>
              <a:chExt cx="1027" cy="1700"/>
            </a:xfrm>
          </p:grpSpPr>
          <p:sp>
            <p:nvSpPr>
              <p:cNvPr id="103520" name="Rectangle 170"/>
              <p:cNvSpPr>
                <a:spLocks noChangeArrowheads="1"/>
              </p:cNvSpPr>
              <p:nvPr/>
            </p:nvSpPr>
            <p:spPr bwMode="auto">
              <a:xfrm>
                <a:off x="12824" y="10394"/>
                <a:ext cx="965" cy="1642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21" name="Rectangle 171"/>
              <p:cNvSpPr>
                <a:spLocks noChangeArrowheads="1"/>
              </p:cNvSpPr>
              <p:nvPr/>
            </p:nvSpPr>
            <p:spPr bwMode="auto">
              <a:xfrm>
                <a:off x="12766" y="10336"/>
                <a:ext cx="965" cy="164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22" name="Line 172"/>
              <p:cNvSpPr>
                <a:spLocks noChangeShapeType="1"/>
              </p:cNvSpPr>
              <p:nvPr/>
            </p:nvSpPr>
            <p:spPr bwMode="auto">
              <a:xfrm>
                <a:off x="12766" y="10682"/>
                <a:ext cx="965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23" name="Line 173"/>
              <p:cNvSpPr>
                <a:spLocks noChangeShapeType="1"/>
              </p:cNvSpPr>
              <p:nvPr/>
            </p:nvSpPr>
            <p:spPr bwMode="auto">
              <a:xfrm>
                <a:off x="12780" y="11042"/>
                <a:ext cx="98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24" name="Line 174"/>
              <p:cNvSpPr>
                <a:spLocks noChangeShapeType="1"/>
              </p:cNvSpPr>
              <p:nvPr/>
            </p:nvSpPr>
            <p:spPr bwMode="auto">
              <a:xfrm>
                <a:off x="12764" y="11374"/>
                <a:ext cx="98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25" name="Line 175"/>
              <p:cNvSpPr>
                <a:spLocks noChangeShapeType="1"/>
              </p:cNvSpPr>
              <p:nvPr/>
            </p:nvSpPr>
            <p:spPr bwMode="auto">
              <a:xfrm>
                <a:off x="12762" y="11675"/>
                <a:ext cx="967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453" name="Group 176"/>
            <p:cNvGrpSpPr>
              <a:grpSpLocks/>
            </p:cNvGrpSpPr>
            <p:nvPr/>
          </p:nvGrpSpPr>
          <p:grpSpPr bwMode="auto">
            <a:xfrm>
              <a:off x="3811" y="3748"/>
              <a:ext cx="618" cy="568"/>
              <a:chOff x="5850" y="13487"/>
              <a:chExt cx="2023" cy="1840"/>
            </a:xfrm>
          </p:grpSpPr>
          <p:sp>
            <p:nvSpPr>
              <p:cNvPr id="103481" name="Freeform 177"/>
              <p:cNvSpPr>
                <a:spLocks/>
              </p:cNvSpPr>
              <p:nvPr/>
            </p:nvSpPr>
            <p:spPr bwMode="auto">
              <a:xfrm>
                <a:off x="5850" y="13632"/>
                <a:ext cx="2023" cy="1695"/>
              </a:xfrm>
              <a:custGeom>
                <a:avLst/>
                <a:gdLst>
                  <a:gd name="T0" fmla="*/ 570 w 2023"/>
                  <a:gd name="T1" fmla="*/ 121 h 1695"/>
                  <a:gd name="T2" fmla="*/ 575 w 2023"/>
                  <a:gd name="T3" fmla="*/ 120 h 1695"/>
                  <a:gd name="T4" fmla="*/ 586 w 2023"/>
                  <a:gd name="T5" fmla="*/ 116 h 1695"/>
                  <a:gd name="T6" fmla="*/ 607 w 2023"/>
                  <a:gd name="T7" fmla="*/ 108 h 1695"/>
                  <a:gd name="T8" fmla="*/ 636 w 2023"/>
                  <a:gd name="T9" fmla="*/ 101 h 1695"/>
                  <a:gd name="T10" fmla="*/ 672 w 2023"/>
                  <a:gd name="T11" fmla="*/ 90 h 1695"/>
                  <a:gd name="T12" fmla="*/ 718 w 2023"/>
                  <a:gd name="T13" fmla="*/ 79 h 1695"/>
                  <a:gd name="T14" fmla="*/ 771 w 2023"/>
                  <a:gd name="T15" fmla="*/ 67 h 1695"/>
                  <a:gd name="T16" fmla="*/ 834 w 2023"/>
                  <a:gd name="T17" fmla="*/ 55 h 1695"/>
                  <a:gd name="T18" fmla="*/ 904 w 2023"/>
                  <a:gd name="T19" fmla="*/ 43 h 1695"/>
                  <a:gd name="T20" fmla="*/ 982 w 2023"/>
                  <a:gd name="T21" fmla="*/ 33 h 1695"/>
                  <a:gd name="T22" fmla="*/ 1071 w 2023"/>
                  <a:gd name="T23" fmla="*/ 22 h 1695"/>
                  <a:gd name="T24" fmla="*/ 1166 w 2023"/>
                  <a:gd name="T25" fmla="*/ 13 h 1695"/>
                  <a:gd name="T26" fmla="*/ 1271 w 2023"/>
                  <a:gd name="T27" fmla="*/ 7 h 1695"/>
                  <a:gd name="T28" fmla="*/ 1384 w 2023"/>
                  <a:gd name="T29" fmla="*/ 1 h 1695"/>
                  <a:gd name="T30" fmla="*/ 1506 w 2023"/>
                  <a:gd name="T31" fmla="*/ 0 h 1695"/>
                  <a:gd name="T32" fmla="*/ 1636 w 2023"/>
                  <a:gd name="T33" fmla="*/ 1 h 1695"/>
                  <a:gd name="T34" fmla="*/ 1692 w 2023"/>
                  <a:gd name="T35" fmla="*/ 233 h 1695"/>
                  <a:gd name="T36" fmla="*/ 1713 w 2023"/>
                  <a:gd name="T37" fmla="*/ 243 h 1695"/>
                  <a:gd name="T38" fmla="*/ 1758 w 2023"/>
                  <a:gd name="T39" fmla="*/ 274 h 1695"/>
                  <a:gd name="T40" fmla="*/ 1806 w 2023"/>
                  <a:gd name="T41" fmla="*/ 329 h 1695"/>
                  <a:gd name="T42" fmla="*/ 1836 w 2023"/>
                  <a:gd name="T43" fmla="*/ 409 h 1695"/>
                  <a:gd name="T44" fmla="*/ 1955 w 2023"/>
                  <a:gd name="T45" fmla="*/ 948 h 1695"/>
                  <a:gd name="T46" fmla="*/ 2003 w 2023"/>
                  <a:gd name="T47" fmla="*/ 1171 h 1695"/>
                  <a:gd name="T48" fmla="*/ 2011 w 2023"/>
                  <a:gd name="T49" fmla="*/ 1188 h 1695"/>
                  <a:gd name="T50" fmla="*/ 2022 w 2023"/>
                  <a:gd name="T51" fmla="*/ 1231 h 1695"/>
                  <a:gd name="T52" fmla="*/ 2021 w 2023"/>
                  <a:gd name="T53" fmla="*/ 1297 h 1695"/>
                  <a:gd name="T54" fmla="*/ 1992 w 2023"/>
                  <a:gd name="T55" fmla="*/ 1380 h 1695"/>
                  <a:gd name="T56" fmla="*/ 0 w 2023"/>
                  <a:gd name="T57" fmla="*/ 1328 h 1695"/>
                  <a:gd name="T58" fmla="*/ 199 w 2023"/>
                  <a:gd name="T59" fmla="*/ 1223 h 1695"/>
                  <a:gd name="T60" fmla="*/ 200 w 2023"/>
                  <a:gd name="T61" fmla="*/ 232 h 1695"/>
                  <a:gd name="T62" fmla="*/ 210 w 2023"/>
                  <a:gd name="T63" fmla="*/ 226 h 1695"/>
                  <a:gd name="T64" fmla="*/ 230 w 2023"/>
                  <a:gd name="T65" fmla="*/ 214 h 1695"/>
                  <a:gd name="T66" fmla="*/ 259 w 2023"/>
                  <a:gd name="T67" fmla="*/ 201 h 1695"/>
                  <a:gd name="T68" fmla="*/ 297 w 2023"/>
                  <a:gd name="T69" fmla="*/ 189 h 1695"/>
                  <a:gd name="T70" fmla="*/ 344 w 2023"/>
                  <a:gd name="T71" fmla="*/ 183 h 1695"/>
                  <a:gd name="T72" fmla="*/ 399 w 2023"/>
                  <a:gd name="T73" fmla="*/ 181 h 1695"/>
                  <a:gd name="T74" fmla="*/ 464 w 2023"/>
                  <a:gd name="T75" fmla="*/ 191 h 1695"/>
                  <a:gd name="T76" fmla="*/ 548 w 2023"/>
                  <a:gd name="T77" fmla="*/ 225 h 169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023"/>
                  <a:gd name="T118" fmla="*/ 0 h 1695"/>
                  <a:gd name="T119" fmla="*/ 2023 w 2023"/>
                  <a:gd name="T120" fmla="*/ 1695 h 169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023" h="1695">
                    <a:moveTo>
                      <a:pt x="548" y="225"/>
                    </a:moveTo>
                    <a:lnTo>
                      <a:pt x="570" y="121"/>
                    </a:lnTo>
                    <a:lnTo>
                      <a:pt x="571" y="121"/>
                    </a:lnTo>
                    <a:lnTo>
                      <a:pt x="575" y="120"/>
                    </a:lnTo>
                    <a:lnTo>
                      <a:pt x="580" y="118"/>
                    </a:lnTo>
                    <a:lnTo>
                      <a:pt x="586" y="116"/>
                    </a:lnTo>
                    <a:lnTo>
                      <a:pt x="596" y="112"/>
                    </a:lnTo>
                    <a:lnTo>
                      <a:pt x="607" y="108"/>
                    </a:lnTo>
                    <a:lnTo>
                      <a:pt x="620" y="105"/>
                    </a:lnTo>
                    <a:lnTo>
                      <a:pt x="636" y="101"/>
                    </a:lnTo>
                    <a:lnTo>
                      <a:pt x="653" y="95"/>
                    </a:lnTo>
                    <a:lnTo>
                      <a:pt x="672" y="90"/>
                    </a:lnTo>
                    <a:lnTo>
                      <a:pt x="694" y="84"/>
                    </a:lnTo>
                    <a:lnTo>
                      <a:pt x="718" y="79"/>
                    </a:lnTo>
                    <a:lnTo>
                      <a:pt x="743" y="74"/>
                    </a:lnTo>
                    <a:lnTo>
                      <a:pt x="771" y="67"/>
                    </a:lnTo>
                    <a:lnTo>
                      <a:pt x="802" y="61"/>
                    </a:lnTo>
                    <a:lnTo>
                      <a:pt x="834" y="55"/>
                    </a:lnTo>
                    <a:lnTo>
                      <a:pt x="867" y="49"/>
                    </a:lnTo>
                    <a:lnTo>
                      <a:pt x="904" y="43"/>
                    </a:lnTo>
                    <a:lnTo>
                      <a:pt x="943" y="38"/>
                    </a:lnTo>
                    <a:lnTo>
                      <a:pt x="982" y="33"/>
                    </a:lnTo>
                    <a:lnTo>
                      <a:pt x="1025" y="27"/>
                    </a:lnTo>
                    <a:lnTo>
                      <a:pt x="1071" y="22"/>
                    </a:lnTo>
                    <a:lnTo>
                      <a:pt x="1117" y="17"/>
                    </a:lnTo>
                    <a:lnTo>
                      <a:pt x="1166" y="13"/>
                    </a:lnTo>
                    <a:lnTo>
                      <a:pt x="1218" y="10"/>
                    </a:lnTo>
                    <a:lnTo>
                      <a:pt x="1271" y="7"/>
                    </a:lnTo>
                    <a:lnTo>
                      <a:pt x="1327" y="3"/>
                    </a:lnTo>
                    <a:lnTo>
                      <a:pt x="1384" y="1"/>
                    </a:lnTo>
                    <a:lnTo>
                      <a:pt x="1444" y="0"/>
                    </a:lnTo>
                    <a:lnTo>
                      <a:pt x="1506" y="0"/>
                    </a:lnTo>
                    <a:lnTo>
                      <a:pt x="1570" y="0"/>
                    </a:lnTo>
                    <a:lnTo>
                      <a:pt x="1636" y="1"/>
                    </a:lnTo>
                    <a:lnTo>
                      <a:pt x="1709" y="41"/>
                    </a:lnTo>
                    <a:lnTo>
                      <a:pt x="1692" y="233"/>
                    </a:lnTo>
                    <a:lnTo>
                      <a:pt x="1698" y="235"/>
                    </a:lnTo>
                    <a:lnTo>
                      <a:pt x="1713" y="243"/>
                    </a:lnTo>
                    <a:lnTo>
                      <a:pt x="1733" y="256"/>
                    </a:lnTo>
                    <a:lnTo>
                      <a:pt x="1758" y="274"/>
                    </a:lnTo>
                    <a:lnTo>
                      <a:pt x="1784" y="299"/>
                    </a:lnTo>
                    <a:lnTo>
                      <a:pt x="1806" y="329"/>
                    </a:lnTo>
                    <a:lnTo>
                      <a:pt x="1825" y="366"/>
                    </a:lnTo>
                    <a:lnTo>
                      <a:pt x="1836" y="409"/>
                    </a:lnTo>
                    <a:lnTo>
                      <a:pt x="1999" y="557"/>
                    </a:lnTo>
                    <a:lnTo>
                      <a:pt x="1955" y="948"/>
                    </a:lnTo>
                    <a:lnTo>
                      <a:pt x="1692" y="1080"/>
                    </a:lnTo>
                    <a:lnTo>
                      <a:pt x="2003" y="1171"/>
                    </a:lnTo>
                    <a:lnTo>
                      <a:pt x="2006" y="1176"/>
                    </a:lnTo>
                    <a:lnTo>
                      <a:pt x="2011" y="1188"/>
                    </a:lnTo>
                    <a:lnTo>
                      <a:pt x="2016" y="1206"/>
                    </a:lnTo>
                    <a:lnTo>
                      <a:pt x="2022" y="1231"/>
                    </a:lnTo>
                    <a:lnTo>
                      <a:pt x="2023" y="1261"/>
                    </a:lnTo>
                    <a:lnTo>
                      <a:pt x="2021" y="1297"/>
                    </a:lnTo>
                    <a:lnTo>
                      <a:pt x="2010" y="1337"/>
                    </a:lnTo>
                    <a:lnTo>
                      <a:pt x="1992" y="1380"/>
                    </a:lnTo>
                    <a:lnTo>
                      <a:pt x="1171" y="1695"/>
                    </a:lnTo>
                    <a:lnTo>
                      <a:pt x="0" y="1328"/>
                    </a:lnTo>
                    <a:lnTo>
                      <a:pt x="20" y="1285"/>
                    </a:lnTo>
                    <a:lnTo>
                      <a:pt x="199" y="1223"/>
                    </a:lnTo>
                    <a:lnTo>
                      <a:pt x="199" y="233"/>
                    </a:lnTo>
                    <a:lnTo>
                      <a:pt x="200" y="232"/>
                    </a:lnTo>
                    <a:lnTo>
                      <a:pt x="204" y="229"/>
                    </a:lnTo>
                    <a:lnTo>
                      <a:pt x="210" y="226"/>
                    </a:lnTo>
                    <a:lnTo>
                      <a:pt x="218" y="220"/>
                    </a:lnTo>
                    <a:lnTo>
                      <a:pt x="230" y="214"/>
                    </a:lnTo>
                    <a:lnTo>
                      <a:pt x="243" y="207"/>
                    </a:lnTo>
                    <a:lnTo>
                      <a:pt x="259" y="201"/>
                    </a:lnTo>
                    <a:lnTo>
                      <a:pt x="277" y="194"/>
                    </a:lnTo>
                    <a:lnTo>
                      <a:pt x="297" y="189"/>
                    </a:lnTo>
                    <a:lnTo>
                      <a:pt x="320" y="185"/>
                    </a:lnTo>
                    <a:lnTo>
                      <a:pt x="344" y="183"/>
                    </a:lnTo>
                    <a:lnTo>
                      <a:pt x="370" y="180"/>
                    </a:lnTo>
                    <a:lnTo>
                      <a:pt x="399" y="181"/>
                    </a:lnTo>
                    <a:lnTo>
                      <a:pt x="430" y="185"/>
                    </a:lnTo>
                    <a:lnTo>
                      <a:pt x="464" y="191"/>
                    </a:lnTo>
                    <a:lnTo>
                      <a:pt x="498" y="201"/>
                    </a:lnTo>
                    <a:lnTo>
                      <a:pt x="548" y="225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82" name="Freeform 178"/>
              <p:cNvSpPr>
                <a:spLocks/>
              </p:cNvSpPr>
              <p:nvPr/>
            </p:nvSpPr>
            <p:spPr bwMode="auto">
              <a:xfrm>
                <a:off x="6551" y="13597"/>
                <a:ext cx="650" cy="735"/>
              </a:xfrm>
              <a:custGeom>
                <a:avLst/>
                <a:gdLst>
                  <a:gd name="T0" fmla="*/ 645 w 650"/>
                  <a:gd name="T1" fmla="*/ 27 h 735"/>
                  <a:gd name="T2" fmla="*/ 642 w 650"/>
                  <a:gd name="T3" fmla="*/ 26 h 735"/>
                  <a:gd name="T4" fmla="*/ 631 w 650"/>
                  <a:gd name="T5" fmla="*/ 23 h 735"/>
                  <a:gd name="T6" fmla="*/ 615 w 650"/>
                  <a:gd name="T7" fmla="*/ 19 h 735"/>
                  <a:gd name="T8" fmla="*/ 592 w 650"/>
                  <a:gd name="T9" fmla="*/ 15 h 735"/>
                  <a:gd name="T10" fmla="*/ 565 w 650"/>
                  <a:gd name="T11" fmla="*/ 10 h 735"/>
                  <a:gd name="T12" fmla="*/ 533 w 650"/>
                  <a:gd name="T13" fmla="*/ 6 h 735"/>
                  <a:gd name="T14" fmla="*/ 496 w 650"/>
                  <a:gd name="T15" fmla="*/ 3 h 735"/>
                  <a:gd name="T16" fmla="*/ 456 w 650"/>
                  <a:gd name="T17" fmla="*/ 1 h 735"/>
                  <a:gd name="T18" fmla="*/ 411 w 650"/>
                  <a:gd name="T19" fmla="*/ 0 h 735"/>
                  <a:gd name="T20" fmla="*/ 364 w 650"/>
                  <a:gd name="T21" fmla="*/ 2 h 735"/>
                  <a:gd name="T22" fmla="*/ 315 w 650"/>
                  <a:gd name="T23" fmla="*/ 6 h 735"/>
                  <a:gd name="T24" fmla="*/ 262 w 650"/>
                  <a:gd name="T25" fmla="*/ 15 h 735"/>
                  <a:gd name="T26" fmla="*/ 209 w 650"/>
                  <a:gd name="T27" fmla="*/ 26 h 735"/>
                  <a:gd name="T28" fmla="*/ 154 w 650"/>
                  <a:gd name="T29" fmla="*/ 42 h 735"/>
                  <a:gd name="T30" fmla="*/ 98 w 650"/>
                  <a:gd name="T31" fmla="*/ 61 h 735"/>
                  <a:gd name="T32" fmla="*/ 42 w 650"/>
                  <a:gd name="T33" fmla="*/ 87 h 735"/>
                  <a:gd name="T34" fmla="*/ 38 w 650"/>
                  <a:gd name="T35" fmla="*/ 101 h 735"/>
                  <a:gd name="T36" fmla="*/ 28 w 650"/>
                  <a:gd name="T37" fmla="*/ 141 h 735"/>
                  <a:gd name="T38" fmla="*/ 17 w 650"/>
                  <a:gd name="T39" fmla="*/ 203 h 735"/>
                  <a:gd name="T40" fmla="*/ 6 w 650"/>
                  <a:gd name="T41" fmla="*/ 283 h 735"/>
                  <a:gd name="T42" fmla="*/ 0 w 650"/>
                  <a:gd name="T43" fmla="*/ 378 h 735"/>
                  <a:gd name="T44" fmla="*/ 5 w 650"/>
                  <a:gd name="T45" fmla="*/ 484 h 735"/>
                  <a:gd name="T46" fmla="*/ 21 w 650"/>
                  <a:gd name="T47" fmla="*/ 599 h 735"/>
                  <a:gd name="T48" fmla="*/ 54 w 650"/>
                  <a:gd name="T49" fmla="*/ 716 h 735"/>
                  <a:gd name="T50" fmla="*/ 58 w 650"/>
                  <a:gd name="T51" fmla="*/ 716 h 735"/>
                  <a:gd name="T52" fmla="*/ 66 w 650"/>
                  <a:gd name="T53" fmla="*/ 715 h 735"/>
                  <a:gd name="T54" fmla="*/ 80 w 650"/>
                  <a:gd name="T55" fmla="*/ 713 h 735"/>
                  <a:gd name="T56" fmla="*/ 99 w 650"/>
                  <a:gd name="T57" fmla="*/ 712 h 735"/>
                  <a:gd name="T58" fmla="*/ 124 w 650"/>
                  <a:gd name="T59" fmla="*/ 710 h 735"/>
                  <a:gd name="T60" fmla="*/ 153 w 650"/>
                  <a:gd name="T61" fmla="*/ 708 h 735"/>
                  <a:gd name="T62" fmla="*/ 188 w 650"/>
                  <a:gd name="T63" fmla="*/ 707 h 735"/>
                  <a:gd name="T64" fmla="*/ 225 w 650"/>
                  <a:gd name="T65" fmla="*/ 706 h 735"/>
                  <a:gd name="T66" fmla="*/ 267 w 650"/>
                  <a:gd name="T67" fmla="*/ 705 h 735"/>
                  <a:gd name="T68" fmla="*/ 313 w 650"/>
                  <a:gd name="T69" fmla="*/ 706 h 735"/>
                  <a:gd name="T70" fmla="*/ 362 w 650"/>
                  <a:gd name="T71" fmla="*/ 707 h 735"/>
                  <a:gd name="T72" fmla="*/ 415 w 650"/>
                  <a:gd name="T73" fmla="*/ 709 h 735"/>
                  <a:gd name="T74" fmla="*/ 470 w 650"/>
                  <a:gd name="T75" fmla="*/ 713 h 735"/>
                  <a:gd name="T76" fmla="*/ 528 w 650"/>
                  <a:gd name="T77" fmla="*/ 719 h 735"/>
                  <a:gd name="T78" fmla="*/ 588 w 650"/>
                  <a:gd name="T79" fmla="*/ 726 h 735"/>
                  <a:gd name="T80" fmla="*/ 650 w 650"/>
                  <a:gd name="T81" fmla="*/ 735 h 735"/>
                  <a:gd name="T82" fmla="*/ 647 w 650"/>
                  <a:gd name="T83" fmla="*/ 713 h 735"/>
                  <a:gd name="T84" fmla="*/ 641 w 650"/>
                  <a:gd name="T85" fmla="*/ 655 h 735"/>
                  <a:gd name="T86" fmla="*/ 631 w 650"/>
                  <a:gd name="T87" fmla="*/ 568 h 735"/>
                  <a:gd name="T88" fmla="*/ 623 w 650"/>
                  <a:gd name="T89" fmla="*/ 462 h 735"/>
                  <a:gd name="T90" fmla="*/ 618 w 650"/>
                  <a:gd name="T91" fmla="*/ 345 h 735"/>
                  <a:gd name="T92" fmla="*/ 618 w 650"/>
                  <a:gd name="T93" fmla="*/ 229 h 735"/>
                  <a:gd name="T94" fmla="*/ 627 w 650"/>
                  <a:gd name="T95" fmla="*/ 119 h 735"/>
                  <a:gd name="T96" fmla="*/ 645 w 650"/>
                  <a:gd name="T97" fmla="*/ 27 h 73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50"/>
                  <a:gd name="T148" fmla="*/ 0 h 735"/>
                  <a:gd name="T149" fmla="*/ 650 w 650"/>
                  <a:gd name="T150" fmla="*/ 735 h 73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50" h="735">
                    <a:moveTo>
                      <a:pt x="645" y="27"/>
                    </a:moveTo>
                    <a:lnTo>
                      <a:pt x="642" y="26"/>
                    </a:lnTo>
                    <a:lnTo>
                      <a:pt x="631" y="23"/>
                    </a:lnTo>
                    <a:lnTo>
                      <a:pt x="615" y="19"/>
                    </a:lnTo>
                    <a:lnTo>
                      <a:pt x="592" y="15"/>
                    </a:lnTo>
                    <a:lnTo>
                      <a:pt x="565" y="10"/>
                    </a:lnTo>
                    <a:lnTo>
                      <a:pt x="533" y="6"/>
                    </a:lnTo>
                    <a:lnTo>
                      <a:pt x="496" y="3"/>
                    </a:lnTo>
                    <a:lnTo>
                      <a:pt x="456" y="1"/>
                    </a:lnTo>
                    <a:lnTo>
                      <a:pt x="411" y="0"/>
                    </a:lnTo>
                    <a:lnTo>
                      <a:pt x="364" y="2"/>
                    </a:lnTo>
                    <a:lnTo>
                      <a:pt x="315" y="6"/>
                    </a:lnTo>
                    <a:lnTo>
                      <a:pt x="262" y="15"/>
                    </a:lnTo>
                    <a:lnTo>
                      <a:pt x="209" y="26"/>
                    </a:lnTo>
                    <a:lnTo>
                      <a:pt x="154" y="42"/>
                    </a:lnTo>
                    <a:lnTo>
                      <a:pt x="98" y="61"/>
                    </a:lnTo>
                    <a:lnTo>
                      <a:pt x="42" y="87"/>
                    </a:lnTo>
                    <a:lnTo>
                      <a:pt x="38" y="101"/>
                    </a:lnTo>
                    <a:lnTo>
                      <a:pt x="28" y="141"/>
                    </a:lnTo>
                    <a:lnTo>
                      <a:pt x="17" y="203"/>
                    </a:lnTo>
                    <a:lnTo>
                      <a:pt x="6" y="283"/>
                    </a:lnTo>
                    <a:lnTo>
                      <a:pt x="0" y="378"/>
                    </a:lnTo>
                    <a:lnTo>
                      <a:pt x="5" y="484"/>
                    </a:lnTo>
                    <a:lnTo>
                      <a:pt x="21" y="599"/>
                    </a:lnTo>
                    <a:lnTo>
                      <a:pt x="54" y="716"/>
                    </a:lnTo>
                    <a:lnTo>
                      <a:pt x="58" y="716"/>
                    </a:lnTo>
                    <a:lnTo>
                      <a:pt x="66" y="715"/>
                    </a:lnTo>
                    <a:lnTo>
                      <a:pt x="80" y="713"/>
                    </a:lnTo>
                    <a:lnTo>
                      <a:pt x="99" y="712"/>
                    </a:lnTo>
                    <a:lnTo>
                      <a:pt x="124" y="710"/>
                    </a:lnTo>
                    <a:lnTo>
                      <a:pt x="153" y="708"/>
                    </a:lnTo>
                    <a:lnTo>
                      <a:pt x="188" y="707"/>
                    </a:lnTo>
                    <a:lnTo>
                      <a:pt x="225" y="706"/>
                    </a:lnTo>
                    <a:lnTo>
                      <a:pt x="267" y="705"/>
                    </a:lnTo>
                    <a:lnTo>
                      <a:pt x="313" y="706"/>
                    </a:lnTo>
                    <a:lnTo>
                      <a:pt x="362" y="707"/>
                    </a:lnTo>
                    <a:lnTo>
                      <a:pt x="415" y="709"/>
                    </a:lnTo>
                    <a:lnTo>
                      <a:pt x="470" y="713"/>
                    </a:lnTo>
                    <a:lnTo>
                      <a:pt x="528" y="719"/>
                    </a:lnTo>
                    <a:lnTo>
                      <a:pt x="588" y="726"/>
                    </a:lnTo>
                    <a:lnTo>
                      <a:pt x="650" y="735"/>
                    </a:lnTo>
                    <a:lnTo>
                      <a:pt x="647" y="713"/>
                    </a:lnTo>
                    <a:lnTo>
                      <a:pt x="641" y="655"/>
                    </a:lnTo>
                    <a:lnTo>
                      <a:pt x="631" y="568"/>
                    </a:lnTo>
                    <a:lnTo>
                      <a:pt x="623" y="462"/>
                    </a:lnTo>
                    <a:lnTo>
                      <a:pt x="618" y="345"/>
                    </a:lnTo>
                    <a:lnTo>
                      <a:pt x="618" y="229"/>
                    </a:lnTo>
                    <a:lnTo>
                      <a:pt x="627" y="119"/>
                    </a:lnTo>
                    <a:lnTo>
                      <a:pt x="645" y="2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83" name="Freeform 179"/>
              <p:cNvSpPr>
                <a:spLocks/>
              </p:cNvSpPr>
              <p:nvPr/>
            </p:nvSpPr>
            <p:spPr bwMode="auto">
              <a:xfrm>
                <a:off x="6623" y="13797"/>
                <a:ext cx="1071" cy="731"/>
              </a:xfrm>
              <a:custGeom>
                <a:avLst/>
                <a:gdLst>
                  <a:gd name="T0" fmla="*/ 6 w 1071"/>
                  <a:gd name="T1" fmla="*/ 552 h 731"/>
                  <a:gd name="T2" fmla="*/ 0 w 1071"/>
                  <a:gd name="T3" fmla="*/ 642 h 731"/>
                  <a:gd name="T4" fmla="*/ 698 w 1071"/>
                  <a:gd name="T5" fmla="*/ 731 h 731"/>
                  <a:gd name="T6" fmla="*/ 703 w 1071"/>
                  <a:gd name="T7" fmla="*/ 729 h 731"/>
                  <a:gd name="T8" fmla="*/ 717 w 1071"/>
                  <a:gd name="T9" fmla="*/ 722 h 731"/>
                  <a:gd name="T10" fmla="*/ 740 w 1071"/>
                  <a:gd name="T11" fmla="*/ 710 h 731"/>
                  <a:gd name="T12" fmla="*/ 768 w 1071"/>
                  <a:gd name="T13" fmla="*/ 694 h 731"/>
                  <a:gd name="T14" fmla="*/ 801 w 1071"/>
                  <a:gd name="T15" fmla="*/ 672 h 731"/>
                  <a:gd name="T16" fmla="*/ 838 w 1071"/>
                  <a:gd name="T17" fmla="*/ 645 h 731"/>
                  <a:gd name="T18" fmla="*/ 876 w 1071"/>
                  <a:gd name="T19" fmla="*/ 614 h 731"/>
                  <a:gd name="T20" fmla="*/ 915 w 1071"/>
                  <a:gd name="T21" fmla="*/ 577 h 731"/>
                  <a:gd name="T22" fmla="*/ 953 w 1071"/>
                  <a:gd name="T23" fmla="*/ 536 h 731"/>
                  <a:gd name="T24" fmla="*/ 988 w 1071"/>
                  <a:gd name="T25" fmla="*/ 491 h 731"/>
                  <a:gd name="T26" fmla="*/ 1018 w 1071"/>
                  <a:gd name="T27" fmla="*/ 439 h 731"/>
                  <a:gd name="T28" fmla="*/ 1043 w 1071"/>
                  <a:gd name="T29" fmla="*/ 383 h 731"/>
                  <a:gd name="T30" fmla="*/ 1061 w 1071"/>
                  <a:gd name="T31" fmla="*/ 322 h 731"/>
                  <a:gd name="T32" fmla="*/ 1071 w 1071"/>
                  <a:gd name="T33" fmla="*/ 255 h 731"/>
                  <a:gd name="T34" fmla="*/ 1070 w 1071"/>
                  <a:gd name="T35" fmla="*/ 185 h 731"/>
                  <a:gd name="T36" fmla="*/ 1057 w 1071"/>
                  <a:gd name="T37" fmla="*/ 108 h 731"/>
                  <a:gd name="T38" fmla="*/ 1055 w 1071"/>
                  <a:gd name="T39" fmla="*/ 104 h 731"/>
                  <a:gd name="T40" fmla="*/ 1049 w 1071"/>
                  <a:gd name="T41" fmla="*/ 92 h 731"/>
                  <a:gd name="T42" fmla="*/ 1037 w 1071"/>
                  <a:gd name="T43" fmla="*/ 76 h 731"/>
                  <a:gd name="T44" fmla="*/ 1022 w 1071"/>
                  <a:gd name="T45" fmla="*/ 57 h 731"/>
                  <a:gd name="T46" fmla="*/ 1002 w 1071"/>
                  <a:gd name="T47" fmla="*/ 37 h 731"/>
                  <a:gd name="T48" fmla="*/ 979 w 1071"/>
                  <a:gd name="T49" fmla="*/ 20 h 731"/>
                  <a:gd name="T50" fmla="*/ 951 w 1071"/>
                  <a:gd name="T51" fmla="*/ 7 h 731"/>
                  <a:gd name="T52" fmla="*/ 919 w 1071"/>
                  <a:gd name="T53" fmla="*/ 0 h 731"/>
                  <a:gd name="T54" fmla="*/ 924 w 1071"/>
                  <a:gd name="T55" fmla="*/ 12 h 731"/>
                  <a:gd name="T56" fmla="*/ 934 w 1071"/>
                  <a:gd name="T57" fmla="*/ 44 h 731"/>
                  <a:gd name="T58" fmla="*/ 947 w 1071"/>
                  <a:gd name="T59" fmla="*/ 94 h 731"/>
                  <a:gd name="T60" fmla="*/ 958 w 1071"/>
                  <a:gd name="T61" fmla="*/ 159 h 731"/>
                  <a:gd name="T62" fmla="*/ 961 w 1071"/>
                  <a:gd name="T63" fmla="*/ 238 h 731"/>
                  <a:gd name="T64" fmla="*/ 953 w 1071"/>
                  <a:gd name="T65" fmla="*/ 324 h 731"/>
                  <a:gd name="T66" fmla="*/ 928 w 1071"/>
                  <a:gd name="T67" fmla="*/ 418 h 731"/>
                  <a:gd name="T68" fmla="*/ 884 w 1071"/>
                  <a:gd name="T69" fmla="*/ 516 h 731"/>
                  <a:gd name="T70" fmla="*/ 883 w 1071"/>
                  <a:gd name="T71" fmla="*/ 518 h 731"/>
                  <a:gd name="T72" fmla="*/ 879 w 1071"/>
                  <a:gd name="T73" fmla="*/ 521 h 731"/>
                  <a:gd name="T74" fmla="*/ 872 w 1071"/>
                  <a:gd name="T75" fmla="*/ 526 h 731"/>
                  <a:gd name="T76" fmla="*/ 862 w 1071"/>
                  <a:gd name="T77" fmla="*/ 534 h 731"/>
                  <a:gd name="T78" fmla="*/ 851 w 1071"/>
                  <a:gd name="T79" fmla="*/ 541 h 731"/>
                  <a:gd name="T80" fmla="*/ 837 w 1071"/>
                  <a:gd name="T81" fmla="*/ 550 h 731"/>
                  <a:gd name="T82" fmla="*/ 819 w 1071"/>
                  <a:gd name="T83" fmla="*/ 559 h 731"/>
                  <a:gd name="T84" fmla="*/ 800 w 1071"/>
                  <a:gd name="T85" fmla="*/ 567 h 731"/>
                  <a:gd name="T86" fmla="*/ 778 w 1071"/>
                  <a:gd name="T87" fmla="*/ 575 h 731"/>
                  <a:gd name="T88" fmla="*/ 754 w 1071"/>
                  <a:gd name="T89" fmla="*/ 582 h 731"/>
                  <a:gd name="T90" fmla="*/ 727 w 1071"/>
                  <a:gd name="T91" fmla="*/ 588 h 731"/>
                  <a:gd name="T92" fmla="*/ 697 w 1071"/>
                  <a:gd name="T93" fmla="*/ 592 h 731"/>
                  <a:gd name="T94" fmla="*/ 666 w 1071"/>
                  <a:gd name="T95" fmla="*/ 593 h 731"/>
                  <a:gd name="T96" fmla="*/ 631 w 1071"/>
                  <a:gd name="T97" fmla="*/ 592 h 731"/>
                  <a:gd name="T98" fmla="*/ 593 w 1071"/>
                  <a:gd name="T99" fmla="*/ 589 h 731"/>
                  <a:gd name="T100" fmla="*/ 555 w 1071"/>
                  <a:gd name="T101" fmla="*/ 581 h 731"/>
                  <a:gd name="T102" fmla="*/ 555 w 1071"/>
                  <a:gd name="T103" fmla="*/ 677 h 731"/>
                  <a:gd name="T104" fmla="*/ 24 w 1071"/>
                  <a:gd name="T105" fmla="*/ 623 h 731"/>
                  <a:gd name="T106" fmla="*/ 6 w 1071"/>
                  <a:gd name="T107" fmla="*/ 552 h 73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71"/>
                  <a:gd name="T163" fmla="*/ 0 h 731"/>
                  <a:gd name="T164" fmla="*/ 1071 w 1071"/>
                  <a:gd name="T165" fmla="*/ 731 h 73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71" h="731">
                    <a:moveTo>
                      <a:pt x="6" y="552"/>
                    </a:moveTo>
                    <a:lnTo>
                      <a:pt x="0" y="642"/>
                    </a:lnTo>
                    <a:lnTo>
                      <a:pt x="698" y="731"/>
                    </a:lnTo>
                    <a:lnTo>
                      <a:pt x="703" y="729"/>
                    </a:lnTo>
                    <a:lnTo>
                      <a:pt x="717" y="722"/>
                    </a:lnTo>
                    <a:lnTo>
                      <a:pt x="740" y="710"/>
                    </a:lnTo>
                    <a:lnTo>
                      <a:pt x="768" y="694"/>
                    </a:lnTo>
                    <a:lnTo>
                      <a:pt x="801" y="672"/>
                    </a:lnTo>
                    <a:lnTo>
                      <a:pt x="838" y="645"/>
                    </a:lnTo>
                    <a:lnTo>
                      <a:pt x="876" y="614"/>
                    </a:lnTo>
                    <a:lnTo>
                      <a:pt x="915" y="577"/>
                    </a:lnTo>
                    <a:lnTo>
                      <a:pt x="953" y="536"/>
                    </a:lnTo>
                    <a:lnTo>
                      <a:pt x="988" y="491"/>
                    </a:lnTo>
                    <a:lnTo>
                      <a:pt x="1018" y="439"/>
                    </a:lnTo>
                    <a:lnTo>
                      <a:pt x="1043" y="383"/>
                    </a:lnTo>
                    <a:lnTo>
                      <a:pt x="1061" y="322"/>
                    </a:lnTo>
                    <a:lnTo>
                      <a:pt x="1071" y="255"/>
                    </a:lnTo>
                    <a:lnTo>
                      <a:pt x="1070" y="185"/>
                    </a:lnTo>
                    <a:lnTo>
                      <a:pt x="1057" y="108"/>
                    </a:lnTo>
                    <a:lnTo>
                      <a:pt x="1055" y="104"/>
                    </a:lnTo>
                    <a:lnTo>
                      <a:pt x="1049" y="92"/>
                    </a:lnTo>
                    <a:lnTo>
                      <a:pt x="1037" y="76"/>
                    </a:lnTo>
                    <a:lnTo>
                      <a:pt x="1022" y="57"/>
                    </a:lnTo>
                    <a:lnTo>
                      <a:pt x="1002" y="37"/>
                    </a:lnTo>
                    <a:lnTo>
                      <a:pt x="979" y="20"/>
                    </a:lnTo>
                    <a:lnTo>
                      <a:pt x="951" y="7"/>
                    </a:lnTo>
                    <a:lnTo>
                      <a:pt x="919" y="0"/>
                    </a:lnTo>
                    <a:lnTo>
                      <a:pt x="924" y="12"/>
                    </a:lnTo>
                    <a:lnTo>
                      <a:pt x="934" y="44"/>
                    </a:lnTo>
                    <a:lnTo>
                      <a:pt x="947" y="94"/>
                    </a:lnTo>
                    <a:lnTo>
                      <a:pt x="958" y="159"/>
                    </a:lnTo>
                    <a:lnTo>
                      <a:pt x="961" y="238"/>
                    </a:lnTo>
                    <a:lnTo>
                      <a:pt x="953" y="324"/>
                    </a:lnTo>
                    <a:lnTo>
                      <a:pt x="928" y="418"/>
                    </a:lnTo>
                    <a:lnTo>
                      <a:pt x="884" y="516"/>
                    </a:lnTo>
                    <a:lnTo>
                      <a:pt x="883" y="518"/>
                    </a:lnTo>
                    <a:lnTo>
                      <a:pt x="879" y="521"/>
                    </a:lnTo>
                    <a:lnTo>
                      <a:pt x="872" y="526"/>
                    </a:lnTo>
                    <a:lnTo>
                      <a:pt x="862" y="534"/>
                    </a:lnTo>
                    <a:lnTo>
                      <a:pt x="851" y="541"/>
                    </a:lnTo>
                    <a:lnTo>
                      <a:pt x="837" y="550"/>
                    </a:lnTo>
                    <a:lnTo>
                      <a:pt x="819" y="559"/>
                    </a:lnTo>
                    <a:lnTo>
                      <a:pt x="800" y="567"/>
                    </a:lnTo>
                    <a:lnTo>
                      <a:pt x="778" y="575"/>
                    </a:lnTo>
                    <a:lnTo>
                      <a:pt x="754" y="582"/>
                    </a:lnTo>
                    <a:lnTo>
                      <a:pt x="727" y="588"/>
                    </a:lnTo>
                    <a:lnTo>
                      <a:pt x="697" y="592"/>
                    </a:lnTo>
                    <a:lnTo>
                      <a:pt x="666" y="593"/>
                    </a:lnTo>
                    <a:lnTo>
                      <a:pt x="631" y="592"/>
                    </a:lnTo>
                    <a:lnTo>
                      <a:pt x="593" y="589"/>
                    </a:lnTo>
                    <a:lnTo>
                      <a:pt x="555" y="581"/>
                    </a:lnTo>
                    <a:lnTo>
                      <a:pt x="555" y="677"/>
                    </a:lnTo>
                    <a:lnTo>
                      <a:pt x="24" y="623"/>
                    </a:lnTo>
                    <a:lnTo>
                      <a:pt x="6" y="5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84" name="Freeform 180"/>
              <p:cNvSpPr>
                <a:spLocks/>
              </p:cNvSpPr>
              <p:nvPr/>
            </p:nvSpPr>
            <p:spPr bwMode="auto">
              <a:xfrm>
                <a:off x="6486" y="14516"/>
                <a:ext cx="787" cy="253"/>
              </a:xfrm>
              <a:custGeom>
                <a:avLst/>
                <a:gdLst>
                  <a:gd name="T0" fmla="*/ 787 w 787"/>
                  <a:gd name="T1" fmla="*/ 91 h 253"/>
                  <a:gd name="T2" fmla="*/ 12 w 787"/>
                  <a:gd name="T3" fmla="*/ 0 h 253"/>
                  <a:gd name="T4" fmla="*/ 0 w 787"/>
                  <a:gd name="T5" fmla="*/ 91 h 253"/>
                  <a:gd name="T6" fmla="*/ 764 w 787"/>
                  <a:gd name="T7" fmla="*/ 253 h 253"/>
                  <a:gd name="T8" fmla="*/ 787 w 787"/>
                  <a:gd name="T9" fmla="*/ 91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7"/>
                  <a:gd name="T16" fmla="*/ 0 h 253"/>
                  <a:gd name="T17" fmla="*/ 787 w 787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7" h="253">
                    <a:moveTo>
                      <a:pt x="787" y="91"/>
                    </a:moveTo>
                    <a:lnTo>
                      <a:pt x="12" y="0"/>
                    </a:lnTo>
                    <a:lnTo>
                      <a:pt x="0" y="91"/>
                    </a:lnTo>
                    <a:lnTo>
                      <a:pt x="764" y="253"/>
                    </a:lnTo>
                    <a:lnTo>
                      <a:pt x="787" y="9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85" name="Freeform 181"/>
              <p:cNvSpPr>
                <a:spLocks/>
              </p:cNvSpPr>
              <p:nvPr/>
            </p:nvSpPr>
            <p:spPr bwMode="auto">
              <a:xfrm>
                <a:off x="6879" y="14597"/>
                <a:ext cx="336" cy="115"/>
              </a:xfrm>
              <a:custGeom>
                <a:avLst/>
                <a:gdLst>
                  <a:gd name="T0" fmla="*/ 336 w 336"/>
                  <a:gd name="T1" fmla="*/ 50 h 115"/>
                  <a:gd name="T2" fmla="*/ 4 w 336"/>
                  <a:gd name="T3" fmla="*/ 0 h 115"/>
                  <a:gd name="T4" fmla="*/ 0 w 336"/>
                  <a:gd name="T5" fmla="*/ 48 h 115"/>
                  <a:gd name="T6" fmla="*/ 327 w 336"/>
                  <a:gd name="T7" fmla="*/ 115 h 115"/>
                  <a:gd name="T8" fmla="*/ 336 w 336"/>
                  <a:gd name="T9" fmla="*/ 50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6"/>
                  <a:gd name="T16" fmla="*/ 0 h 115"/>
                  <a:gd name="T17" fmla="*/ 336 w 336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6" h="115">
                    <a:moveTo>
                      <a:pt x="336" y="50"/>
                    </a:moveTo>
                    <a:lnTo>
                      <a:pt x="4" y="0"/>
                    </a:lnTo>
                    <a:lnTo>
                      <a:pt x="0" y="48"/>
                    </a:lnTo>
                    <a:lnTo>
                      <a:pt x="327" y="115"/>
                    </a:lnTo>
                    <a:lnTo>
                      <a:pt x="336" y="5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86" name="Freeform 182"/>
              <p:cNvSpPr>
                <a:spLocks/>
              </p:cNvSpPr>
              <p:nvPr/>
            </p:nvSpPr>
            <p:spPr bwMode="auto">
              <a:xfrm>
                <a:off x="6536" y="14540"/>
                <a:ext cx="225" cy="85"/>
              </a:xfrm>
              <a:custGeom>
                <a:avLst/>
                <a:gdLst>
                  <a:gd name="T0" fmla="*/ 225 w 225"/>
                  <a:gd name="T1" fmla="*/ 39 h 85"/>
                  <a:gd name="T2" fmla="*/ 0 w 225"/>
                  <a:gd name="T3" fmla="*/ 0 h 85"/>
                  <a:gd name="T4" fmla="*/ 3 w 225"/>
                  <a:gd name="T5" fmla="*/ 41 h 85"/>
                  <a:gd name="T6" fmla="*/ 218 w 225"/>
                  <a:gd name="T7" fmla="*/ 85 h 85"/>
                  <a:gd name="T8" fmla="*/ 225 w 225"/>
                  <a:gd name="T9" fmla="*/ 39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5"/>
                  <a:gd name="T16" fmla="*/ 0 h 85"/>
                  <a:gd name="T17" fmla="*/ 225 w 225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5" h="85">
                    <a:moveTo>
                      <a:pt x="225" y="39"/>
                    </a:moveTo>
                    <a:lnTo>
                      <a:pt x="0" y="0"/>
                    </a:lnTo>
                    <a:lnTo>
                      <a:pt x="3" y="41"/>
                    </a:lnTo>
                    <a:lnTo>
                      <a:pt x="218" y="85"/>
                    </a:lnTo>
                    <a:lnTo>
                      <a:pt x="225" y="3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87" name="Freeform 183"/>
              <p:cNvSpPr>
                <a:spLocks/>
              </p:cNvSpPr>
              <p:nvPr/>
            </p:nvSpPr>
            <p:spPr bwMode="auto">
              <a:xfrm>
                <a:off x="5972" y="14624"/>
                <a:ext cx="1325" cy="439"/>
              </a:xfrm>
              <a:custGeom>
                <a:avLst/>
                <a:gdLst>
                  <a:gd name="T0" fmla="*/ 0 w 1325"/>
                  <a:gd name="T1" fmla="*/ 132 h 439"/>
                  <a:gd name="T2" fmla="*/ 3 w 1325"/>
                  <a:gd name="T3" fmla="*/ 132 h 439"/>
                  <a:gd name="T4" fmla="*/ 10 w 1325"/>
                  <a:gd name="T5" fmla="*/ 130 h 439"/>
                  <a:gd name="T6" fmla="*/ 24 w 1325"/>
                  <a:gd name="T7" fmla="*/ 128 h 439"/>
                  <a:gd name="T8" fmla="*/ 42 w 1325"/>
                  <a:gd name="T9" fmla="*/ 125 h 439"/>
                  <a:gd name="T10" fmla="*/ 62 w 1325"/>
                  <a:gd name="T11" fmla="*/ 121 h 439"/>
                  <a:gd name="T12" fmla="*/ 86 w 1325"/>
                  <a:gd name="T13" fmla="*/ 116 h 439"/>
                  <a:gd name="T14" fmla="*/ 113 w 1325"/>
                  <a:gd name="T15" fmla="*/ 109 h 439"/>
                  <a:gd name="T16" fmla="*/ 141 w 1325"/>
                  <a:gd name="T17" fmla="*/ 102 h 439"/>
                  <a:gd name="T18" fmla="*/ 170 w 1325"/>
                  <a:gd name="T19" fmla="*/ 94 h 439"/>
                  <a:gd name="T20" fmla="*/ 199 w 1325"/>
                  <a:gd name="T21" fmla="*/ 85 h 439"/>
                  <a:gd name="T22" fmla="*/ 228 w 1325"/>
                  <a:gd name="T23" fmla="*/ 74 h 439"/>
                  <a:gd name="T24" fmla="*/ 257 w 1325"/>
                  <a:gd name="T25" fmla="*/ 62 h 439"/>
                  <a:gd name="T26" fmla="*/ 285 w 1325"/>
                  <a:gd name="T27" fmla="*/ 48 h 439"/>
                  <a:gd name="T28" fmla="*/ 309 w 1325"/>
                  <a:gd name="T29" fmla="*/ 34 h 439"/>
                  <a:gd name="T30" fmla="*/ 333 w 1325"/>
                  <a:gd name="T31" fmla="*/ 18 h 439"/>
                  <a:gd name="T32" fmla="*/ 352 w 1325"/>
                  <a:gd name="T33" fmla="*/ 0 h 439"/>
                  <a:gd name="T34" fmla="*/ 1325 w 1325"/>
                  <a:gd name="T35" fmla="*/ 223 h 439"/>
                  <a:gd name="T36" fmla="*/ 1323 w 1325"/>
                  <a:gd name="T37" fmla="*/ 225 h 439"/>
                  <a:gd name="T38" fmla="*/ 1318 w 1325"/>
                  <a:gd name="T39" fmla="*/ 230 h 439"/>
                  <a:gd name="T40" fmla="*/ 1309 w 1325"/>
                  <a:gd name="T41" fmla="*/ 239 h 439"/>
                  <a:gd name="T42" fmla="*/ 1297 w 1325"/>
                  <a:gd name="T43" fmla="*/ 250 h 439"/>
                  <a:gd name="T44" fmla="*/ 1282 w 1325"/>
                  <a:gd name="T45" fmla="*/ 263 h 439"/>
                  <a:gd name="T46" fmla="*/ 1265 w 1325"/>
                  <a:gd name="T47" fmla="*/ 278 h 439"/>
                  <a:gd name="T48" fmla="*/ 1247 w 1325"/>
                  <a:gd name="T49" fmla="*/ 295 h 439"/>
                  <a:gd name="T50" fmla="*/ 1225 w 1325"/>
                  <a:gd name="T51" fmla="*/ 312 h 439"/>
                  <a:gd name="T52" fmla="*/ 1202 w 1325"/>
                  <a:gd name="T53" fmla="*/ 331 h 439"/>
                  <a:gd name="T54" fmla="*/ 1179 w 1325"/>
                  <a:gd name="T55" fmla="*/ 349 h 439"/>
                  <a:gd name="T56" fmla="*/ 1154 w 1325"/>
                  <a:gd name="T57" fmla="*/ 367 h 439"/>
                  <a:gd name="T58" fmla="*/ 1128 w 1325"/>
                  <a:gd name="T59" fmla="*/ 385 h 439"/>
                  <a:gd name="T60" fmla="*/ 1102 w 1325"/>
                  <a:gd name="T61" fmla="*/ 401 h 439"/>
                  <a:gd name="T62" fmla="*/ 1077 w 1325"/>
                  <a:gd name="T63" fmla="*/ 415 h 439"/>
                  <a:gd name="T64" fmla="*/ 1051 w 1325"/>
                  <a:gd name="T65" fmla="*/ 428 h 439"/>
                  <a:gd name="T66" fmla="*/ 1026 w 1325"/>
                  <a:gd name="T67" fmla="*/ 439 h 439"/>
                  <a:gd name="T68" fmla="*/ 0 w 1325"/>
                  <a:gd name="T69" fmla="*/ 132 h 43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25"/>
                  <a:gd name="T106" fmla="*/ 0 h 439"/>
                  <a:gd name="T107" fmla="*/ 1325 w 1325"/>
                  <a:gd name="T108" fmla="*/ 439 h 43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25" h="439">
                    <a:moveTo>
                      <a:pt x="0" y="132"/>
                    </a:moveTo>
                    <a:lnTo>
                      <a:pt x="3" y="132"/>
                    </a:lnTo>
                    <a:lnTo>
                      <a:pt x="10" y="130"/>
                    </a:lnTo>
                    <a:lnTo>
                      <a:pt x="24" y="128"/>
                    </a:lnTo>
                    <a:lnTo>
                      <a:pt x="42" y="125"/>
                    </a:lnTo>
                    <a:lnTo>
                      <a:pt x="62" y="121"/>
                    </a:lnTo>
                    <a:lnTo>
                      <a:pt x="86" y="116"/>
                    </a:lnTo>
                    <a:lnTo>
                      <a:pt x="113" y="109"/>
                    </a:lnTo>
                    <a:lnTo>
                      <a:pt x="141" y="102"/>
                    </a:lnTo>
                    <a:lnTo>
                      <a:pt x="170" y="94"/>
                    </a:lnTo>
                    <a:lnTo>
                      <a:pt x="199" y="85"/>
                    </a:lnTo>
                    <a:lnTo>
                      <a:pt x="228" y="74"/>
                    </a:lnTo>
                    <a:lnTo>
                      <a:pt x="257" y="62"/>
                    </a:lnTo>
                    <a:lnTo>
                      <a:pt x="285" y="48"/>
                    </a:lnTo>
                    <a:lnTo>
                      <a:pt x="309" y="34"/>
                    </a:lnTo>
                    <a:lnTo>
                      <a:pt x="333" y="18"/>
                    </a:lnTo>
                    <a:lnTo>
                      <a:pt x="352" y="0"/>
                    </a:lnTo>
                    <a:lnTo>
                      <a:pt x="1325" y="223"/>
                    </a:lnTo>
                    <a:lnTo>
                      <a:pt x="1323" y="225"/>
                    </a:lnTo>
                    <a:lnTo>
                      <a:pt x="1318" y="230"/>
                    </a:lnTo>
                    <a:lnTo>
                      <a:pt x="1309" y="239"/>
                    </a:lnTo>
                    <a:lnTo>
                      <a:pt x="1297" y="250"/>
                    </a:lnTo>
                    <a:lnTo>
                      <a:pt x="1282" y="263"/>
                    </a:lnTo>
                    <a:lnTo>
                      <a:pt x="1265" y="278"/>
                    </a:lnTo>
                    <a:lnTo>
                      <a:pt x="1247" y="295"/>
                    </a:lnTo>
                    <a:lnTo>
                      <a:pt x="1225" y="312"/>
                    </a:lnTo>
                    <a:lnTo>
                      <a:pt x="1202" y="331"/>
                    </a:lnTo>
                    <a:lnTo>
                      <a:pt x="1179" y="349"/>
                    </a:lnTo>
                    <a:lnTo>
                      <a:pt x="1154" y="367"/>
                    </a:lnTo>
                    <a:lnTo>
                      <a:pt x="1128" y="385"/>
                    </a:lnTo>
                    <a:lnTo>
                      <a:pt x="1102" y="401"/>
                    </a:lnTo>
                    <a:lnTo>
                      <a:pt x="1077" y="415"/>
                    </a:lnTo>
                    <a:lnTo>
                      <a:pt x="1051" y="428"/>
                    </a:lnTo>
                    <a:lnTo>
                      <a:pt x="1026" y="439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88" name="Freeform 184"/>
              <p:cNvSpPr>
                <a:spLocks/>
              </p:cNvSpPr>
              <p:nvPr/>
            </p:nvSpPr>
            <p:spPr bwMode="auto">
              <a:xfrm>
                <a:off x="7292" y="14577"/>
                <a:ext cx="472" cy="209"/>
              </a:xfrm>
              <a:custGeom>
                <a:avLst/>
                <a:gdLst>
                  <a:gd name="T0" fmla="*/ 47 w 472"/>
                  <a:gd name="T1" fmla="*/ 209 h 209"/>
                  <a:gd name="T2" fmla="*/ 472 w 472"/>
                  <a:gd name="T3" fmla="*/ 84 h 209"/>
                  <a:gd name="T4" fmla="*/ 215 w 472"/>
                  <a:gd name="T5" fmla="*/ 0 h 209"/>
                  <a:gd name="T6" fmla="*/ 5 w 472"/>
                  <a:gd name="T7" fmla="*/ 24 h 209"/>
                  <a:gd name="T8" fmla="*/ 0 w 472"/>
                  <a:gd name="T9" fmla="*/ 197 h 209"/>
                  <a:gd name="T10" fmla="*/ 47 w 472"/>
                  <a:gd name="T11" fmla="*/ 209 h 2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2"/>
                  <a:gd name="T19" fmla="*/ 0 h 209"/>
                  <a:gd name="T20" fmla="*/ 472 w 472"/>
                  <a:gd name="T21" fmla="*/ 209 h 2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2" h="209">
                    <a:moveTo>
                      <a:pt x="47" y="209"/>
                    </a:moveTo>
                    <a:lnTo>
                      <a:pt x="472" y="84"/>
                    </a:lnTo>
                    <a:lnTo>
                      <a:pt x="215" y="0"/>
                    </a:lnTo>
                    <a:lnTo>
                      <a:pt x="5" y="24"/>
                    </a:lnTo>
                    <a:lnTo>
                      <a:pt x="0" y="197"/>
                    </a:lnTo>
                    <a:lnTo>
                      <a:pt x="47" y="20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89" name="Freeform 185"/>
              <p:cNvSpPr>
                <a:spLocks/>
              </p:cNvSpPr>
              <p:nvPr/>
            </p:nvSpPr>
            <p:spPr bwMode="auto">
              <a:xfrm>
                <a:off x="6073" y="13679"/>
                <a:ext cx="251" cy="999"/>
              </a:xfrm>
              <a:custGeom>
                <a:avLst/>
                <a:gdLst>
                  <a:gd name="T0" fmla="*/ 251 w 251"/>
                  <a:gd name="T1" fmla="*/ 23 h 999"/>
                  <a:gd name="T2" fmla="*/ 250 w 251"/>
                  <a:gd name="T3" fmla="*/ 22 h 999"/>
                  <a:gd name="T4" fmla="*/ 246 w 251"/>
                  <a:gd name="T5" fmla="*/ 20 h 999"/>
                  <a:gd name="T6" fmla="*/ 239 w 251"/>
                  <a:gd name="T7" fmla="*/ 18 h 999"/>
                  <a:gd name="T8" fmla="*/ 230 w 251"/>
                  <a:gd name="T9" fmla="*/ 15 h 999"/>
                  <a:gd name="T10" fmla="*/ 218 w 251"/>
                  <a:gd name="T11" fmla="*/ 11 h 999"/>
                  <a:gd name="T12" fmla="*/ 205 w 251"/>
                  <a:gd name="T13" fmla="*/ 7 h 999"/>
                  <a:gd name="T14" fmla="*/ 190 w 251"/>
                  <a:gd name="T15" fmla="*/ 4 h 999"/>
                  <a:gd name="T16" fmla="*/ 173 w 251"/>
                  <a:gd name="T17" fmla="*/ 1 h 999"/>
                  <a:gd name="T18" fmla="*/ 155 w 251"/>
                  <a:gd name="T19" fmla="*/ 0 h 999"/>
                  <a:gd name="T20" fmla="*/ 134 w 251"/>
                  <a:gd name="T21" fmla="*/ 0 h 999"/>
                  <a:gd name="T22" fmla="*/ 114 w 251"/>
                  <a:gd name="T23" fmla="*/ 2 h 999"/>
                  <a:gd name="T24" fmla="*/ 92 w 251"/>
                  <a:gd name="T25" fmla="*/ 5 h 999"/>
                  <a:gd name="T26" fmla="*/ 70 w 251"/>
                  <a:gd name="T27" fmla="*/ 12 h 999"/>
                  <a:gd name="T28" fmla="*/ 47 w 251"/>
                  <a:gd name="T29" fmla="*/ 20 h 999"/>
                  <a:gd name="T30" fmla="*/ 23 w 251"/>
                  <a:gd name="T31" fmla="*/ 32 h 999"/>
                  <a:gd name="T32" fmla="*/ 0 w 251"/>
                  <a:gd name="T33" fmla="*/ 47 h 999"/>
                  <a:gd name="T34" fmla="*/ 0 w 251"/>
                  <a:gd name="T35" fmla="*/ 999 h 999"/>
                  <a:gd name="T36" fmla="*/ 1 w 251"/>
                  <a:gd name="T37" fmla="*/ 999 h 999"/>
                  <a:gd name="T38" fmla="*/ 6 w 251"/>
                  <a:gd name="T39" fmla="*/ 999 h 999"/>
                  <a:gd name="T40" fmla="*/ 14 w 251"/>
                  <a:gd name="T41" fmla="*/ 998 h 999"/>
                  <a:gd name="T42" fmla="*/ 23 w 251"/>
                  <a:gd name="T43" fmla="*/ 997 h 999"/>
                  <a:gd name="T44" fmla="*/ 35 w 251"/>
                  <a:gd name="T45" fmla="*/ 995 h 999"/>
                  <a:gd name="T46" fmla="*/ 49 w 251"/>
                  <a:gd name="T47" fmla="*/ 993 h 999"/>
                  <a:gd name="T48" fmla="*/ 65 w 251"/>
                  <a:gd name="T49" fmla="*/ 990 h 999"/>
                  <a:gd name="T50" fmla="*/ 83 w 251"/>
                  <a:gd name="T51" fmla="*/ 985 h 999"/>
                  <a:gd name="T52" fmla="*/ 102 w 251"/>
                  <a:gd name="T53" fmla="*/ 980 h 999"/>
                  <a:gd name="T54" fmla="*/ 121 w 251"/>
                  <a:gd name="T55" fmla="*/ 973 h 999"/>
                  <a:gd name="T56" fmla="*/ 143 w 251"/>
                  <a:gd name="T57" fmla="*/ 966 h 999"/>
                  <a:gd name="T58" fmla="*/ 164 w 251"/>
                  <a:gd name="T59" fmla="*/ 956 h 999"/>
                  <a:gd name="T60" fmla="*/ 186 w 251"/>
                  <a:gd name="T61" fmla="*/ 945 h 999"/>
                  <a:gd name="T62" fmla="*/ 208 w 251"/>
                  <a:gd name="T63" fmla="*/ 934 h 999"/>
                  <a:gd name="T64" fmla="*/ 230 w 251"/>
                  <a:gd name="T65" fmla="*/ 919 h 999"/>
                  <a:gd name="T66" fmla="*/ 251 w 251"/>
                  <a:gd name="T67" fmla="*/ 903 h 999"/>
                  <a:gd name="T68" fmla="*/ 251 w 251"/>
                  <a:gd name="T69" fmla="*/ 23 h 99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1"/>
                  <a:gd name="T106" fmla="*/ 0 h 999"/>
                  <a:gd name="T107" fmla="*/ 251 w 251"/>
                  <a:gd name="T108" fmla="*/ 999 h 99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1" h="999">
                    <a:moveTo>
                      <a:pt x="251" y="23"/>
                    </a:moveTo>
                    <a:lnTo>
                      <a:pt x="250" y="22"/>
                    </a:lnTo>
                    <a:lnTo>
                      <a:pt x="246" y="20"/>
                    </a:lnTo>
                    <a:lnTo>
                      <a:pt x="239" y="18"/>
                    </a:lnTo>
                    <a:lnTo>
                      <a:pt x="230" y="15"/>
                    </a:lnTo>
                    <a:lnTo>
                      <a:pt x="218" y="11"/>
                    </a:lnTo>
                    <a:lnTo>
                      <a:pt x="205" y="7"/>
                    </a:lnTo>
                    <a:lnTo>
                      <a:pt x="190" y="4"/>
                    </a:lnTo>
                    <a:lnTo>
                      <a:pt x="173" y="1"/>
                    </a:lnTo>
                    <a:lnTo>
                      <a:pt x="155" y="0"/>
                    </a:lnTo>
                    <a:lnTo>
                      <a:pt x="134" y="0"/>
                    </a:lnTo>
                    <a:lnTo>
                      <a:pt x="114" y="2"/>
                    </a:lnTo>
                    <a:lnTo>
                      <a:pt x="92" y="5"/>
                    </a:lnTo>
                    <a:lnTo>
                      <a:pt x="70" y="12"/>
                    </a:lnTo>
                    <a:lnTo>
                      <a:pt x="47" y="20"/>
                    </a:lnTo>
                    <a:lnTo>
                      <a:pt x="23" y="32"/>
                    </a:lnTo>
                    <a:lnTo>
                      <a:pt x="0" y="47"/>
                    </a:lnTo>
                    <a:lnTo>
                      <a:pt x="0" y="999"/>
                    </a:lnTo>
                    <a:lnTo>
                      <a:pt x="1" y="999"/>
                    </a:lnTo>
                    <a:lnTo>
                      <a:pt x="6" y="999"/>
                    </a:lnTo>
                    <a:lnTo>
                      <a:pt x="14" y="998"/>
                    </a:lnTo>
                    <a:lnTo>
                      <a:pt x="23" y="997"/>
                    </a:lnTo>
                    <a:lnTo>
                      <a:pt x="35" y="995"/>
                    </a:lnTo>
                    <a:lnTo>
                      <a:pt x="49" y="993"/>
                    </a:lnTo>
                    <a:lnTo>
                      <a:pt x="65" y="990"/>
                    </a:lnTo>
                    <a:lnTo>
                      <a:pt x="83" y="985"/>
                    </a:lnTo>
                    <a:lnTo>
                      <a:pt x="102" y="980"/>
                    </a:lnTo>
                    <a:lnTo>
                      <a:pt x="121" y="973"/>
                    </a:lnTo>
                    <a:lnTo>
                      <a:pt x="143" y="966"/>
                    </a:lnTo>
                    <a:lnTo>
                      <a:pt x="164" y="956"/>
                    </a:lnTo>
                    <a:lnTo>
                      <a:pt x="186" y="945"/>
                    </a:lnTo>
                    <a:lnTo>
                      <a:pt x="208" y="934"/>
                    </a:lnTo>
                    <a:lnTo>
                      <a:pt x="230" y="919"/>
                    </a:lnTo>
                    <a:lnTo>
                      <a:pt x="251" y="903"/>
                    </a:lnTo>
                    <a:lnTo>
                      <a:pt x="251" y="2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90" name="Freeform 186"/>
              <p:cNvSpPr>
                <a:spLocks/>
              </p:cNvSpPr>
              <p:nvPr/>
            </p:nvSpPr>
            <p:spPr bwMode="auto">
              <a:xfrm>
                <a:off x="6080" y="13687"/>
                <a:ext cx="215" cy="843"/>
              </a:xfrm>
              <a:custGeom>
                <a:avLst/>
                <a:gdLst>
                  <a:gd name="T0" fmla="*/ 215 w 215"/>
                  <a:gd name="T1" fmla="*/ 20 h 843"/>
                  <a:gd name="T2" fmla="*/ 214 w 215"/>
                  <a:gd name="T3" fmla="*/ 19 h 843"/>
                  <a:gd name="T4" fmla="*/ 211 w 215"/>
                  <a:gd name="T5" fmla="*/ 18 h 843"/>
                  <a:gd name="T6" fmla="*/ 205 w 215"/>
                  <a:gd name="T7" fmla="*/ 15 h 843"/>
                  <a:gd name="T8" fmla="*/ 197 w 215"/>
                  <a:gd name="T9" fmla="*/ 12 h 843"/>
                  <a:gd name="T10" fmla="*/ 187 w 215"/>
                  <a:gd name="T11" fmla="*/ 9 h 843"/>
                  <a:gd name="T12" fmla="*/ 176 w 215"/>
                  <a:gd name="T13" fmla="*/ 6 h 843"/>
                  <a:gd name="T14" fmla="*/ 163 w 215"/>
                  <a:gd name="T15" fmla="*/ 4 h 843"/>
                  <a:gd name="T16" fmla="*/ 149 w 215"/>
                  <a:gd name="T17" fmla="*/ 1 h 843"/>
                  <a:gd name="T18" fmla="*/ 133 w 215"/>
                  <a:gd name="T19" fmla="*/ 0 h 843"/>
                  <a:gd name="T20" fmla="*/ 115 w 215"/>
                  <a:gd name="T21" fmla="*/ 0 h 843"/>
                  <a:gd name="T22" fmla="*/ 98 w 215"/>
                  <a:gd name="T23" fmla="*/ 1 h 843"/>
                  <a:gd name="T24" fmla="*/ 79 w 215"/>
                  <a:gd name="T25" fmla="*/ 5 h 843"/>
                  <a:gd name="T26" fmla="*/ 60 w 215"/>
                  <a:gd name="T27" fmla="*/ 10 h 843"/>
                  <a:gd name="T28" fmla="*/ 40 w 215"/>
                  <a:gd name="T29" fmla="*/ 18 h 843"/>
                  <a:gd name="T30" fmla="*/ 21 w 215"/>
                  <a:gd name="T31" fmla="*/ 27 h 843"/>
                  <a:gd name="T32" fmla="*/ 0 w 215"/>
                  <a:gd name="T33" fmla="*/ 40 h 843"/>
                  <a:gd name="T34" fmla="*/ 0 w 215"/>
                  <a:gd name="T35" fmla="*/ 843 h 843"/>
                  <a:gd name="T36" fmla="*/ 1 w 215"/>
                  <a:gd name="T37" fmla="*/ 843 h 843"/>
                  <a:gd name="T38" fmla="*/ 6 w 215"/>
                  <a:gd name="T39" fmla="*/ 843 h 843"/>
                  <a:gd name="T40" fmla="*/ 12 w 215"/>
                  <a:gd name="T41" fmla="*/ 842 h 843"/>
                  <a:gd name="T42" fmla="*/ 21 w 215"/>
                  <a:gd name="T43" fmla="*/ 841 h 843"/>
                  <a:gd name="T44" fmla="*/ 30 w 215"/>
                  <a:gd name="T45" fmla="*/ 840 h 843"/>
                  <a:gd name="T46" fmla="*/ 43 w 215"/>
                  <a:gd name="T47" fmla="*/ 838 h 843"/>
                  <a:gd name="T48" fmla="*/ 56 w 215"/>
                  <a:gd name="T49" fmla="*/ 835 h 843"/>
                  <a:gd name="T50" fmla="*/ 71 w 215"/>
                  <a:gd name="T51" fmla="*/ 831 h 843"/>
                  <a:gd name="T52" fmla="*/ 87 w 215"/>
                  <a:gd name="T53" fmla="*/ 826 h 843"/>
                  <a:gd name="T54" fmla="*/ 105 w 215"/>
                  <a:gd name="T55" fmla="*/ 821 h 843"/>
                  <a:gd name="T56" fmla="*/ 123 w 215"/>
                  <a:gd name="T57" fmla="*/ 814 h 843"/>
                  <a:gd name="T58" fmla="*/ 141 w 215"/>
                  <a:gd name="T59" fmla="*/ 806 h 843"/>
                  <a:gd name="T60" fmla="*/ 159 w 215"/>
                  <a:gd name="T61" fmla="*/ 797 h 843"/>
                  <a:gd name="T62" fmla="*/ 179 w 215"/>
                  <a:gd name="T63" fmla="*/ 786 h 843"/>
                  <a:gd name="T64" fmla="*/ 197 w 215"/>
                  <a:gd name="T65" fmla="*/ 774 h 843"/>
                  <a:gd name="T66" fmla="*/ 215 w 215"/>
                  <a:gd name="T67" fmla="*/ 760 h 843"/>
                  <a:gd name="T68" fmla="*/ 215 w 215"/>
                  <a:gd name="T69" fmla="*/ 20 h 84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5"/>
                  <a:gd name="T106" fmla="*/ 0 h 843"/>
                  <a:gd name="T107" fmla="*/ 215 w 215"/>
                  <a:gd name="T108" fmla="*/ 843 h 84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5" h="843">
                    <a:moveTo>
                      <a:pt x="215" y="20"/>
                    </a:moveTo>
                    <a:lnTo>
                      <a:pt x="214" y="19"/>
                    </a:lnTo>
                    <a:lnTo>
                      <a:pt x="211" y="18"/>
                    </a:lnTo>
                    <a:lnTo>
                      <a:pt x="205" y="15"/>
                    </a:lnTo>
                    <a:lnTo>
                      <a:pt x="197" y="12"/>
                    </a:lnTo>
                    <a:lnTo>
                      <a:pt x="187" y="9"/>
                    </a:lnTo>
                    <a:lnTo>
                      <a:pt x="176" y="6"/>
                    </a:lnTo>
                    <a:lnTo>
                      <a:pt x="163" y="4"/>
                    </a:lnTo>
                    <a:lnTo>
                      <a:pt x="149" y="1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8" y="1"/>
                    </a:lnTo>
                    <a:lnTo>
                      <a:pt x="79" y="5"/>
                    </a:lnTo>
                    <a:lnTo>
                      <a:pt x="60" y="10"/>
                    </a:lnTo>
                    <a:lnTo>
                      <a:pt x="40" y="18"/>
                    </a:lnTo>
                    <a:lnTo>
                      <a:pt x="21" y="27"/>
                    </a:lnTo>
                    <a:lnTo>
                      <a:pt x="0" y="40"/>
                    </a:lnTo>
                    <a:lnTo>
                      <a:pt x="0" y="843"/>
                    </a:lnTo>
                    <a:lnTo>
                      <a:pt x="1" y="843"/>
                    </a:lnTo>
                    <a:lnTo>
                      <a:pt x="6" y="843"/>
                    </a:lnTo>
                    <a:lnTo>
                      <a:pt x="12" y="842"/>
                    </a:lnTo>
                    <a:lnTo>
                      <a:pt x="21" y="841"/>
                    </a:lnTo>
                    <a:lnTo>
                      <a:pt x="30" y="840"/>
                    </a:lnTo>
                    <a:lnTo>
                      <a:pt x="43" y="838"/>
                    </a:lnTo>
                    <a:lnTo>
                      <a:pt x="56" y="835"/>
                    </a:lnTo>
                    <a:lnTo>
                      <a:pt x="71" y="831"/>
                    </a:lnTo>
                    <a:lnTo>
                      <a:pt x="87" y="826"/>
                    </a:lnTo>
                    <a:lnTo>
                      <a:pt x="105" y="821"/>
                    </a:lnTo>
                    <a:lnTo>
                      <a:pt x="123" y="814"/>
                    </a:lnTo>
                    <a:lnTo>
                      <a:pt x="141" y="806"/>
                    </a:lnTo>
                    <a:lnTo>
                      <a:pt x="159" y="797"/>
                    </a:lnTo>
                    <a:lnTo>
                      <a:pt x="179" y="786"/>
                    </a:lnTo>
                    <a:lnTo>
                      <a:pt x="197" y="774"/>
                    </a:lnTo>
                    <a:lnTo>
                      <a:pt x="215" y="760"/>
                    </a:lnTo>
                    <a:lnTo>
                      <a:pt x="215" y="2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91" name="Freeform 187"/>
              <p:cNvSpPr>
                <a:spLocks/>
              </p:cNvSpPr>
              <p:nvPr/>
            </p:nvSpPr>
            <p:spPr bwMode="auto">
              <a:xfrm>
                <a:off x="6087" y="13696"/>
                <a:ext cx="180" cy="685"/>
              </a:xfrm>
              <a:custGeom>
                <a:avLst/>
                <a:gdLst>
                  <a:gd name="T0" fmla="*/ 180 w 180"/>
                  <a:gd name="T1" fmla="*/ 16 h 685"/>
                  <a:gd name="T2" fmla="*/ 179 w 180"/>
                  <a:gd name="T3" fmla="*/ 16 h 685"/>
                  <a:gd name="T4" fmla="*/ 176 w 180"/>
                  <a:gd name="T5" fmla="*/ 14 h 685"/>
                  <a:gd name="T6" fmla="*/ 172 w 180"/>
                  <a:gd name="T7" fmla="*/ 12 h 685"/>
                  <a:gd name="T8" fmla="*/ 165 w 180"/>
                  <a:gd name="T9" fmla="*/ 10 h 685"/>
                  <a:gd name="T10" fmla="*/ 157 w 180"/>
                  <a:gd name="T11" fmla="*/ 8 h 685"/>
                  <a:gd name="T12" fmla="*/ 147 w 180"/>
                  <a:gd name="T13" fmla="*/ 4 h 685"/>
                  <a:gd name="T14" fmla="*/ 136 w 180"/>
                  <a:gd name="T15" fmla="*/ 2 h 685"/>
                  <a:gd name="T16" fmla="*/ 125 w 180"/>
                  <a:gd name="T17" fmla="*/ 0 h 685"/>
                  <a:gd name="T18" fmla="*/ 111 w 180"/>
                  <a:gd name="T19" fmla="*/ 0 h 685"/>
                  <a:gd name="T20" fmla="*/ 97 w 180"/>
                  <a:gd name="T21" fmla="*/ 0 h 685"/>
                  <a:gd name="T22" fmla="*/ 81 w 180"/>
                  <a:gd name="T23" fmla="*/ 1 h 685"/>
                  <a:gd name="T24" fmla="*/ 66 w 180"/>
                  <a:gd name="T25" fmla="*/ 3 h 685"/>
                  <a:gd name="T26" fmla="*/ 50 w 180"/>
                  <a:gd name="T27" fmla="*/ 8 h 685"/>
                  <a:gd name="T28" fmla="*/ 33 w 180"/>
                  <a:gd name="T29" fmla="*/ 14 h 685"/>
                  <a:gd name="T30" fmla="*/ 17 w 180"/>
                  <a:gd name="T31" fmla="*/ 23 h 685"/>
                  <a:gd name="T32" fmla="*/ 0 w 180"/>
                  <a:gd name="T33" fmla="*/ 33 h 685"/>
                  <a:gd name="T34" fmla="*/ 0 w 180"/>
                  <a:gd name="T35" fmla="*/ 685 h 685"/>
                  <a:gd name="T36" fmla="*/ 1 w 180"/>
                  <a:gd name="T37" fmla="*/ 685 h 685"/>
                  <a:gd name="T38" fmla="*/ 4 w 180"/>
                  <a:gd name="T39" fmla="*/ 685 h 685"/>
                  <a:gd name="T40" fmla="*/ 9 w 180"/>
                  <a:gd name="T41" fmla="*/ 684 h 685"/>
                  <a:gd name="T42" fmla="*/ 17 w 180"/>
                  <a:gd name="T43" fmla="*/ 683 h 685"/>
                  <a:gd name="T44" fmla="*/ 26 w 180"/>
                  <a:gd name="T45" fmla="*/ 682 h 685"/>
                  <a:gd name="T46" fmla="*/ 35 w 180"/>
                  <a:gd name="T47" fmla="*/ 681 h 685"/>
                  <a:gd name="T48" fmla="*/ 47 w 180"/>
                  <a:gd name="T49" fmla="*/ 678 h 685"/>
                  <a:gd name="T50" fmla="*/ 60 w 180"/>
                  <a:gd name="T51" fmla="*/ 676 h 685"/>
                  <a:gd name="T52" fmla="*/ 73 w 180"/>
                  <a:gd name="T53" fmla="*/ 671 h 685"/>
                  <a:gd name="T54" fmla="*/ 87 w 180"/>
                  <a:gd name="T55" fmla="*/ 667 h 685"/>
                  <a:gd name="T56" fmla="*/ 102 w 180"/>
                  <a:gd name="T57" fmla="*/ 662 h 685"/>
                  <a:gd name="T58" fmla="*/ 118 w 180"/>
                  <a:gd name="T59" fmla="*/ 655 h 685"/>
                  <a:gd name="T60" fmla="*/ 133 w 180"/>
                  <a:gd name="T61" fmla="*/ 648 h 685"/>
                  <a:gd name="T62" fmla="*/ 149 w 180"/>
                  <a:gd name="T63" fmla="*/ 639 h 685"/>
                  <a:gd name="T64" fmla="*/ 165 w 180"/>
                  <a:gd name="T65" fmla="*/ 628 h 685"/>
                  <a:gd name="T66" fmla="*/ 180 w 180"/>
                  <a:gd name="T67" fmla="*/ 617 h 685"/>
                  <a:gd name="T68" fmla="*/ 180 w 180"/>
                  <a:gd name="T69" fmla="*/ 16 h 68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0"/>
                  <a:gd name="T106" fmla="*/ 0 h 685"/>
                  <a:gd name="T107" fmla="*/ 180 w 180"/>
                  <a:gd name="T108" fmla="*/ 685 h 68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0" h="685">
                    <a:moveTo>
                      <a:pt x="180" y="16"/>
                    </a:moveTo>
                    <a:lnTo>
                      <a:pt x="179" y="16"/>
                    </a:lnTo>
                    <a:lnTo>
                      <a:pt x="176" y="14"/>
                    </a:lnTo>
                    <a:lnTo>
                      <a:pt x="172" y="12"/>
                    </a:lnTo>
                    <a:lnTo>
                      <a:pt x="165" y="10"/>
                    </a:lnTo>
                    <a:lnTo>
                      <a:pt x="157" y="8"/>
                    </a:lnTo>
                    <a:lnTo>
                      <a:pt x="147" y="4"/>
                    </a:lnTo>
                    <a:lnTo>
                      <a:pt x="136" y="2"/>
                    </a:lnTo>
                    <a:lnTo>
                      <a:pt x="125" y="0"/>
                    </a:lnTo>
                    <a:lnTo>
                      <a:pt x="111" y="0"/>
                    </a:lnTo>
                    <a:lnTo>
                      <a:pt x="97" y="0"/>
                    </a:lnTo>
                    <a:lnTo>
                      <a:pt x="81" y="1"/>
                    </a:lnTo>
                    <a:lnTo>
                      <a:pt x="66" y="3"/>
                    </a:lnTo>
                    <a:lnTo>
                      <a:pt x="50" y="8"/>
                    </a:lnTo>
                    <a:lnTo>
                      <a:pt x="33" y="14"/>
                    </a:lnTo>
                    <a:lnTo>
                      <a:pt x="17" y="23"/>
                    </a:lnTo>
                    <a:lnTo>
                      <a:pt x="0" y="33"/>
                    </a:lnTo>
                    <a:lnTo>
                      <a:pt x="0" y="685"/>
                    </a:lnTo>
                    <a:lnTo>
                      <a:pt x="1" y="685"/>
                    </a:lnTo>
                    <a:lnTo>
                      <a:pt x="4" y="685"/>
                    </a:lnTo>
                    <a:lnTo>
                      <a:pt x="9" y="684"/>
                    </a:lnTo>
                    <a:lnTo>
                      <a:pt x="17" y="683"/>
                    </a:lnTo>
                    <a:lnTo>
                      <a:pt x="26" y="682"/>
                    </a:lnTo>
                    <a:lnTo>
                      <a:pt x="35" y="681"/>
                    </a:lnTo>
                    <a:lnTo>
                      <a:pt x="47" y="678"/>
                    </a:lnTo>
                    <a:lnTo>
                      <a:pt x="60" y="676"/>
                    </a:lnTo>
                    <a:lnTo>
                      <a:pt x="73" y="671"/>
                    </a:lnTo>
                    <a:lnTo>
                      <a:pt x="87" y="667"/>
                    </a:lnTo>
                    <a:lnTo>
                      <a:pt x="102" y="662"/>
                    </a:lnTo>
                    <a:lnTo>
                      <a:pt x="118" y="655"/>
                    </a:lnTo>
                    <a:lnTo>
                      <a:pt x="133" y="648"/>
                    </a:lnTo>
                    <a:lnTo>
                      <a:pt x="149" y="639"/>
                    </a:lnTo>
                    <a:lnTo>
                      <a:pt x="165" y="628"/>
                    </a:lnTo>
                    <a:lnTo>
                      <a:pt x="180" y="617"/>
                    </a:lnTo>
                    <a:lnTo>
                      <a:pt x="180" y="1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92" name="Freeform 188"/>
              <p:cNvSpPr>
                <a:spLocks/>
              </p:cNvSpPr>
              <p:nvPr/>
            </p:nvSpPr>
            <p:spPr bwMode="auto">
              <a:xfrm>
                <a:off x="6093" y="13704"/>
                <a:ext cx="146" cy="530"/>
              </a:xfrm>
              <a:custGeom>
                <a:avLst/>
                <a:gdLst>
                  <a:gd name="T0" fmla="*/ 146 w 146"/>
                  <a:gd name="T1" fmla="*/ 14 h 530"/>
                  <a:gd name="T2" fmla="*/ 143 w 146"/>
                  <a:gd name="T3" fmla="*/ 12 h 530"/>
                  <a:gd name="T4" fmla="*/ 134 w 146"/>
                  <a:gd name="T5" fmla="*/ 8 h 530"/>
                  <a:gd name="T6" fmla="*/ 120 w 146"/>
                  <a:gd name="T7" fmla="*/ 4 h 530"/>
                  <a:gd name="T8" fmla="*/ 101 w 146"/>
                  <a:gd name="T9" fmla="*/ 1 h 530"/>
                  <a:gd name="T10" fmla="*/ 79 w 146"/>
                  <a:gd name="T11" fmla="*/ 0 h 530"/>
                  <a:gd name="T12" fmla="*/ 54 w 146"/>
                  <a:gd name="T13" fmla="*/ 3 h 530"/>
                  <a:gd name="T14" fmla="*/ 27 w 146"/>
                  <a:gd name="T15" fmla="*/ 11 h 530"/>
                  <a:gd name="T16" fmla="*/ 0 w 146"/>
                  <a:gd name="T17" fmla="*/ 27 h 530"/>
                  <a:gd name="T18" fmla="*/ 0 w 146"/>
                  <a:gd name="T19" fmla="*/ 530 h 530"/>
                  <a:gd name="T20" fmla="*/ 3 w 146"/>
                  <a:gd name="T21" fmla="*/ 530 h 530"/>
                  <a:gd name="T22" fmla="*/ 14 w 146"/>
                  <a:gd name="T23" fmla="*/ 529 h 530"/>
                  <a:gd name="T24" fmla="*/ 29 w 146"/>
                  <a:gd name="T25" fmla="*/ 526 h 530"/>
                  <a:gd name="T26" fmla="*/ 49 w 146"/>
                  <a:gd name="T27" fmla="*/ 521 h 530"/>
                  <a:gd name="T28" fmla="*/ 71 w 146"/>
                  <a:gd name="T29" fmla="*/ 514 h 530"/>
                  <a:gd name="T30" fmla="*/ 96 w 146"/>
                  <a:gd name="T31" fmla="*/ 505 h 530"/>
                  <a:gd name="T32" fmla="*/ 121 w 146"/>
                  <a:gd name="T33" fmla="*/ 492 h 530"/>
                  <a:gd name="T34" fmla="*/ 146 w 146"/>
                  <a:gd name="T35" fmla="*/ 475 h 530"/>
                  <a:gd name="T36" fmla="*/ 146 w 146"/>
                  <a:gd name="T37" fmla="*/ 14 h 5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6"/>
                  <a:gd name="T58" fmla="*/ 0 h 530"/>
                  <a:gd name="T59" fmla="*/ 146 w 146"/>
                  <a:gd name="T60" fmla="*/ 530 h 5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6" h="530">
                    <a:moveTo>
                      <a:pt x="146" y="14"/>
                    </a:moveTo>
                    <a:lnTo>
                      <a:pt x="143" y="12"/>
                    </a:lnTo>
                    <a:lnTo>
                      <a:pt x="134" y="8"/>
                    </a:lnTo>
                    <a:lnTo>
                      <a:pt x="120" y="4"/>
                    </a:lnTo>
                    <a:lnTo>
                      <a:pt x="101" y="1"/>
                    </a:lnTo>
                    <a:lnTo>
                      <a:pt x="79" y="0"/>
                    </a:lnTo>
                    <a:lnTo>
                      <a:pt x="54" y="3"/>
                    </a:lnTo>
                    <a:lnTo>
                      <a:pt x="27" y="11"/>
                    </a:lnTo>
                    <a:lnTo>
                      <a:pt x="0" y="27"/>
                    </a:lnTo>
                    <a:lnTo>
                      <a:pt x="0" y="530"/>
                    </a:lnTo>
                    <a:lnTo>
                      <a:pt x="3" y="530"/>
                    </a:lnTo>
                    <a:lnTo>
                      <a:pt x="14" y="529"/>
                    </a:lnTo>
                    <a:lnTo>
                      <a:pt x="29" y="526"/>
                    </a:lnTo>
                    <a:lnTo>
                      <a:pt x="49" y="521"/>
                    </a:lnTo>
                    <a:lnTo>
                      <a:pt x="71" y="514"/>
                    </a:lnTo>
                    <a:lnTo>
                      <a:pt x="96" y="505"/>
                    </a:lnTo>
                    <a:lnTo>
                      <a:pt x="121" y="492"/>
                    </a:lnTo>
                    <a:lnTo>
                      <a:pt x="146" y="475"/>
                    </a:lnTo>
                    <a:lnTo>
                      <a:pt x="146" y="1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93" name="Freeform 189"/>
              <p:cNvSpPr>
                <a:spLocks/>
              </p:cNvSpPr>
              <p:nvPr/>
            </p:nvSpPr>
            <p:spPr bwMode="auto">
              <a:xfrm>
                <a:off x="6101" y="13712"/>
                <a:ext cx="109" cy="373"/>
              </a:xfrm>
              <a:custGeom>
                <a:avLst/>
                <a:gdLst>
                  <a:gd name="T0" fmla="*/ 109 w 109"/>
                  <a:gd name="T1" fmla="*/ 10 h 373"/>
                  <a:gd name="T2" fmla="*/ 107 w 109"/>
                  <a:gd name="T3" fmla="*/ 9 h 373"/>
                  <a:gd name="T4" fmla="*/ 100 w 109"/>
                  <a:gd name="T5" fmla="*/ 6 h 373"/>
                  <a:gd name="T6" fmla="*/ 89 w 109"/>
                  <a:gd name="T7" fmla="*/ 2 h 373"/>
                  <a:gd name="T8" fmla="*/ 75 w 109"/>
                  <a:gd name="T9" fmla="*/ 0 h 373"/>
                  <a:gd name="T10" fmla="*/ 59 w 109"/>
                  <a:gd name="T11" fmla="*/ 0 h 373"/>
                  <a:gd name="T12" fmla="*/ 39 w 109"/>
                  <a:gd name="T13" fmla="*/ 2 h 373"/>
                  <a:gd name="T14" fmla="*/ 20 w 109"/>
                  <a:gd name="T15" fmla="*/ 9 h 373"/>
                  <a:gd name="T16" fmla="*/ 0 w 109"/>
                  <a:gd name="T17" fmla="*/ 21 h 373"/>
                  <a:gd name="T18" fmla="*/ 0 w 109"/>
                  <a:gd name="T19" fmla="*/ 373 h 373"/>
                  <a:gd name="T20" fmla="*/ 2 w 109"/>
                  <a:gd name="T21" fmla="*/ 373 h 373"/>
                  <a:gd name="T22" fmla="*/ 9 w 109"/>
                  <a:gd name="T23" fmla="*/ 372 h 373"/>
                  <a:gd name="T24" fmla="*/ 21 w 109"/>
                  <a:gd name="T25" fmla="*/ 369 h 373"/>
                  <a:gd name="T26" fmla="*/ 36 w 109"/>
                  <a:gd name="T27" fmla="*/ 366 h 373"/>
                  <a:gd name="T28" fmla="*/ 53 w 109"/>
                  <a:gd name="T29" fmla="*/ 362 h 373"/>
                  <a:gd name="T30" fmla="*/ 72 w 109"/>
                  <a:gd name="T31" fmla="*/ 354 h 373"/>
                  <a:gd name="T32" fmla="*/ 90 w 109"/>
                  <a:gd name="T33" fmla="*/ 343 h 373"/>
                  <a:gd name="T34" fmla="*/ 109 w 109"/>
                  <a:gd name="T35" fmla="*/ 331 h 373"/>
                  <a:gd name="T36" fmla="*/ 109 w 109"/>
                  <a:gd name="T37" fmla="*/ 10 h 3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9"/>
                  <a:gd name="T58" fmla="*/ 0 h 373"/>
                  <a:gd name="T59" fmla="*/ 109 w 109"/>
                  <a:gd name="T60" fmla="*/ 373 h 37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9" h="373">
                    <a:moveTo>
                      <a:pt x="109" y="10"/>
                    </a:moveTo>
                    <a:lnTo>
                      <a:pt x="107" y="9"/>
                    </a:lnTo>
                    <a:lnTo>
                      <a:pt x="100" y="6"/>
                    </a:lnTo>
                    <a:lnTo>
                      <a:pt x="89" y="2"/>
                    </a:lnTo>
                    <a:lnTo>
                      <a:pt x="75" y="0"/>
                    </a:lnTo>
                    <a:lnTo>
                      <a:pt x="59" y="0"/>
                    </a:lnTo>
                    <a:lnTo>
                      <a:pt x="39" y="2"/>
                    </a:lnTo>
                    <a:lnTo>
                      <a:pt x="20" y="9"/>
                    </a:lnTo>
                    <a:lnTo>
                      <a:pt x="0" y="21"/>
                    </a:lnTo>
                    <a:lnTo>
                      <a:pt x="0" y="373"/>
                    </a:lnTo>
                    <a:lnTo>
                      <a:pt x="2" y="373"/>
                    </a:lnTo>
                    <a:lnTo>
                      <a:pt x="9" y="372"/>
                    </a:lnTo>
                    <a:lnTo>
                      <a:pt x="21" y="369"/>
                    </a:lnTo>
                    <a:lnTo>
                      <a:pt x="36" y="366"/>
                    </a:lnTo>
                    <a:lnTo>
                      <a:pt x="53" y="362"/>
                    </a:lnTo>
                    <a:lnTo>
                      <a:pt x="72" y="354"/>
                    </a:lnTo>
                    <a:lnTo>
                      <a:pt x="90" y="343"/>
                    </a:lnTo>
                    <a:lnTo>
                      <a:pt x="109" y="331"/>
                    </a:lnTo>
                    <a:lnTo>
                      <a:pt x="109" y="1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94" name="Freeform 190"/>
              <p:cNvSpPr>
                <a:spLocks/>
              </p:cNvSpPr>
              <p:nvPr/>
            </p:nvSpPr>
            <p:spPr bwMode="auto">
              <a:xfrm>
                <a:off x="6107" y="13721"/>
                <a:ext cx="75" cy="216"/>
              </a:xfrm>
              <a:custGeom>
                <a:avLst/>
                <a:gdLst>
                  <a:gd name="T0" fmla="*/ 75 w 75"/>
                  <a:gd name="T1" fmla="*/ 6 h 216"/>
                  <a:gd name="T2" fmla="*/ 73 w 75"/>
                  <a:gd name="T3" fmla="*/ 5 h 216"/>
                  <a:gd name="T4" fmla="*/ 69 w 75"/>
                  <a:gd name="T5" fmla="*/ 4 h 216"/>
                  <a:gd name="T6" fmla="*/ 61 w 75"/>
                  <a:gd name="T7" fmla="*/ 2 h 216"/>
                  <a:gd name="T8" fmla="*/ 52 w 75"/>
                  <a:gd name="T9" fmla="*/ 0 h 216"/>
                  <a:gd name="T10" fmla="*/ 41 w 75"/>
                  <a:gd name="T11" fmla="*/ 0 h 216"/>
                  <a:gd name="T12" fmla="*/ 28 w 75"/>
                  <a:gd name="T13" fmla="*/ 1 h 216"/>
                  <a:gd name="T14" fmla="*/ 14 w 75"/>
                  <a:gd name="T15" fmla="*/ 6 h 216"/>
                  <a:gd name="T16" fmla="*/ 0 w 75"/>
                  <a:gd name="T17" fmla="*/ 14 h 216"/>
                  <a:gd name="T18" fmla="*/ 0 w 75"/>
                  <a:gd name="T19" fmla="*/ 216 h 216"/>
                  <a:gd name="T20" fmla="*/ 2 w 75"/>
                  <a:gd name="T21" fmla="*/ 216 h 216"/>
                  <a:gd name="T22" fmla="*/ 7 w 75"/>
                  <a:gd name="T23" fmla="*/ 215 h 216"/>
                  <a:gd name="T24" fmla="*/ 15 w 75"/>
                  <a:gd name="T25" fmla="*/ 214 h 216"/>
                  <a:gd name="T26" fmla="*/ 25 w 75"/>
                  <a:gd name="T27" fmla="*/ 211 h 216"/>
                  <a:gd name="T28" fmla="*/ 37 w 75"/>
                  <a:gd name="T29" fmla="*/ 208 h 216"/>
                  <a:gd name="T30" fmla="*/ 50 w 75"/>
                  <a:gd name="T31" fmla="*/ 203 h 216"/>
                  <a:gd name="T32" fmla="*/ 63 w 75"/>
                  <a:gd name="T33" fmla="*/ 195 h 216"/>
                  <a:gd name="T34" fmla="*/ 75 w 75"/>
                  <a:gd name="T35" fmla="*/ 187 h 216"/>
                  <a:gd name="T36" fmla="*/ 75 w 75"/>
                  <a:gd name="T37" fmla="*/ 6 h 2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5"/>
                  <a:gd name="T58" fmla="*/ 0 h 216"/>
                  <a:gd name="T59" fmla="*/ 75 w 75"/>
                  <a:gd name="T60" fmla="*/ 216 h 2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5" h="216">
                    <a:moveTo>
                      <a:pt x="75" y="6"/>
                    </a:moveTo>
                    <a:lnTo>
                      <a:pt x="73" y="5"/>
                    </a:lnTo>
                    <a:lnTo>
                      <a:pt x="69" y="4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1" y="0"/>
                    </a:lnTo>
                    <a:lnTo>
                      <a:pt x="28" y="1"/>
                    </a:lnTo>
                    <a:lnTo>
                      <a:pt x="14" y="6"/>
                    </a:lnTo>
                    <a:lnTo>
                      <a:pt x="0" y="14"/>
                    </a:lnTo>
                    <a:lnTo>
                      <a:pt x="0" y="216"/>
                    </a:lnTo>
                    <a:lnTo>
                      <a:pt x="2" y="216"/>
                    </a:lnTo>
                    <a:lnTo>
                      <a:pt x="7" y="215"/>
                    </a:lnTo>
                    <a:lnTo>
                      <a:pt x="15" y="214"/>
                    </a:lnTo>
                    <a:lnTo>
                      <a:pt x="25" y="211"/>
                    </a:lnTo>
                    <a:lnTo>
                      <a:pt x="37" y="208"/>
                    </a:lnTo>
                    <a:lnTo>
                      <a:pt x="50" y="203"/>
                    </a:lnTo>
                    <a:lnTo>
                      <a:pt x="63" y="195"/>
                    </a:lnTo>
                    <a:lnTo>
                      <a:pt x="75" y="187"/>
                    </a:lnTo>
                    <a:lnTo>
                      <a:pt x="75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95" name="Freeform 191"/>
              <p:cNvSpPr>
                <a:spLocks/>
              </p:cNvSpPr>
              <p:nvPr/>
            </p:nvSpPr>
            <p:spPr bwMode="auto">
              <a:xfrm>
                <a:off x="7013" y="14340"/>
                <a:ext cx="110" cy="111"/>
              </a:xfrm>
              <a:custGeom>
                <a:avLst/>
                <a:gdLst>
                  <a:gd name="T0" fmla="*/ 55 w 110"/>
                  <a:gd name="T1" fmla="*/ 111 h 111"/>
                  <a:gd name="T2" fmla="*/ 66 w 110"/>
                  <a:gd name="T3" fmla="*/ 110 h 111"/>
                  <a:gd name="T4" fmla="*/ 76 w 110"/>
                  <a:gd name="T5" fmla="*/ 106 h 111"/>
                  <a:gd name="T6" fmla="*/ 85 w 110"/>
                  <a:gd name="T7" fmla="*/ 101 h 111"/>
                  <a:gd name="T8" fmla="*/ 94 w 110"/>
                  <a:gd name="T9" fmla="*/ 94 h 111"/>
                  <a:gd name="T10" fmla="*/ 100 w 110"/>
                  <a:gd name="T11" fmla="*/ 86 h 111"/>
                  <a:gd name="T12" fmla="*/ 106 w 110"/>
                  <a:gd name="T13" fmla="*/ 77 h 111"/>
                  <a:gd name="T14" fmla="*/ 109 w 110"/>
                  <a:gd name="T15" fmla="*/ 66 h 111"/>
                  <a:gd name="T16" fmla="*/ 110 w 110"/>
                  <a:gd name="T17" fmla="*/ 56 h 111"/>
                  <a:gd name="T18" fmla="*/ 109 w 110"/>
                  <a:gd name="T19" fmla="*/ 44 h 111"/>
                  <a:gd name="T20" fmla="*/ 106 w 110"/>
                  <a:gd name="T21" fmla="*/ 34 h 111"/>
                  <a:gd name="T22" fmla="*/ 100 w 110"/>
                  <a:gd name="T23" fmla="*/ 24 h 111"/>
                  <a:gd name="T24" fmla="*/ 94 w 110"/>
                  <a:gd name="T25" fmla="*/ 17 h 111"/>
                  <a:gd name="T26" fmla="*/ 85 w 110"/>
                  <a:gd name="T27" fmla="*/ 9 h 111"/>
                  <a:gd name="T28" fmla="*/ 76 w 110"/>
                  <a:gd name="T29" fmla="*/ 5 h 111"/>
                  <a:gd name="T30" fmla="*/ 66 w 110"/>
                  <a:gd name="T31" fmla="*/ 2 h 111"/>
                  <a:gd name="T32" fmla="*/ 55 w 110"/>
                  <a:gd name="T33" fmla="*/ 0 h 111"/>
                  <a:gd name="T34" fmla="*/ 44 w 110"/>
                  <a:gd name="T35" fmla="*/ 2 h 111"/>
                  <a:gd name="T36" fmla="*/ 33 w 110"/>
                  <a:gd name="T37" fmla="*/ 5 h 111"/>
                  <a:gd name="T38" fmla="*/ 25 w 110"/>
                  <a:gd name="T39" fmla="*/ 9 h 111"/>
                  <a:gd name="T40" fmla="*/ 16 w 110"/>
                  <a:gd name="T41" fmla="*/ 17 h 111"/>
                  <a:gd name="T42" fmla="*/ 10 w 110"/>
                  <a:gd name="T43" fmla="*/ 24 h 111"/>
                  <a:gd name="T44" fmla="*/ 4 w 110"/>
                  <a:gd name="T45" fmla="*/ 34 h 111"/>
                  <a:gd name="T46" fmla="*/ 1 w 110"/>
                  <a:gd name="T47" fmla="*/ 44 h 111"/>
                  <a:gd name="T48" fmla="*/ 0 w 110"/>
                  <a:gd name="T49" fmla="*/ 56 h 111"/>
                  <a:gd name="T50" fmla="*/ 1 w 110"/>
                  <a:gd name="T51" fmla="*/ 66 h 111"/>
                  <a:gd name="T52" fmla="*/ 4 w 110"/>
                  <a:gd name="T53" fmla="*/ 77 h 111"/>
                  <a:gd name="T54" fmla="*/ 10 w 110"/>
                  <a:gd name="T55" fmla="*/ 86 h 111"/>
                  <a:gd name="T56" fmla="*/ 16 w 110"/>
                  <a:gd name="T57" fmla="*/ 94 h 111"/>
                  <a:gd name="T58" fmla="*/ 25 w 110"/>
                  <a:gd name="T59" fmla="*/ 101 h 111"/>
                  <a:gd name="T60" fmla="*/ 33 w 110"/>
                  <a:gd name="T61" fmla="*/ 106 h 111"/>
                  <a:gd name="T62" fmla="*/ 44 w 110"/>
                  <a:gd name="T63" fmla="*/ 110 h 111"/>
                  <a:gd name="T64" fmla="*/ 55 w 110"/>
                  <a:gd name="T65" fmla="*/ 111 h 1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0"/>
                  <a:gd name="T100" fmla="*/ 0 h 111"/>
                  <a:gd name="T101" fmla="*/ 110 w 110"/>
                  <a:gd name="T102" fmla="*/ 111 h 1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0" h="111">
                    <a:moveTo>
                      <a:pt x="55" y="111"/>
                    </a:moveTo>
                    <a:lnTo>
                      <a:pt x="66" y="110"/>
                    </a:lnTo>
                    <a:lnTo>
                      <a:pt x="76" y="106"/>
                    </a:lnTo>
                    <a:lnTo>
                      <a:pt x="85" y="101"/>
                    </a:lnTo>
                    <a:lnTo>
                      <a:pt x="94" y="94"/>
                    </a:lnTo>
                    <a:lnTo>
                      <a:pt x="100" y="86"/>
                    </a:lnTo>
                    <a:lnTo>
                      <a:pt x="106" y="77"/>
                    </a:lnTo>
                    <a:lnTo>
                      <a:pt x="109" y="66"/>
                    </a:lnTo>
                    <a:lnTo>
                      <a:pt x="110" y="56"/>
                    </a:lnTo>
                    <a:lnTo>
                      <a:pt x="109" y="44"/>
                    </a:lnTo>
                    <a:lnTo>
                      <a:pt x="106" y="34"/>
                    </a:lnTo>
                    <a:lnTo>
                      <a:pt x="100" y="24"/>
                    </a:lnTo>
                    <a:lnTo>
                      <a:pt x="94" y="17"/>
                    </a:lnTo>
                    <a:lnTo>
                      <a:pt x="85" y="9"/>
                    </a:lnTo>
                    <a:lnTo>
                      <a:pt x="76" y="5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44" y="2"/>
                    </a:lnTo>
                    <a:lnTo>
                      <a:pt x="33" y="5"/>
                    </a:lnTo>
                    <a:lnTo>
                      <a:pt x="25" y="9"/>
                    </a:lnTo>
                    <a:lnTo>
                      <a:pt x="16" y="17"/>
                    </a:lnTo>
                    <a:lnTo>
                      <a:pt x="10" y="24"/>
                    </a:lnTo>
                    <a:lnTo>
                      <a:pt x="4" y="34"/>
                    </a:lnTo>
                    <a:lnTo>
                      <a:pt x="1" y="44"/>
                    </a:lnTo>
                    <a:lnTo>
                      <a:pt x="0" y="56"/>
                    </a:lnTo>
                    <a:lnTo>
                      <a:pt x="1" y="66"/>
                    </a:lnTo>
                    <a:lnTo>
                      <a:pt x="4" y="77"/>
                    </a:lnTo>
                    <a:lnTo>
                      <a:pt x="10" y="86"/>
                    </a:lnTo>
                    <a:lnTo>
                      <a:pt x="16" y="94"/>
                    </a:lnTo>
                    <a:lnTo>
                      <a:pt x="25" y="101"/>
                    </a:lnTo>
                    <a:lnTo>
                      <a:pt x="33" y="106"/>
                    </a:lnTo>
                    <a:lnTo>
                      <a:pt x="44" y="110"/>
                    </a:lnTo>
                    <a:lnTo>
                      <a:pt x="55" y="1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96" name="Freeform 192"/>
              <p:cNvSpPr>
                <a:spLocks/>
              </p:cNvSpPr>
              <p:nvPr/>
            </p:nvSpPr>
            <p:spPr bwMode="auto">
              <a:xfrm>
                <a:off x="6676" y="14343"/>
                <a:ext cx="55" cy="55"/>
              </a:xfrm>
              <a:custGeom>
                <a:avLst/>
                <a:gdLst>
                  <a:gd name="T0" fmla="*/ 27 w 55"/>
                  <a:gd name="T1" fmla="*/ 55 h 55"/>
                  <a:gd name="T2" fmla="*/ 38 w 55"/>
                  <a:gd name="T3" fmla="*/ 53 h 55"/>
                  <a:gd name="T4" fmla="*/ 48 w 55"/>
                  <a:gd name="T5" fmla="*/ 46 h 55"/>
                  <a:gd name="T6" fmla="*/ 53 w 55"/>
                  <a:gd name="T7" fmla="*/ 37 h 55"/>
                  <a:gd name="T8" fmla="*/ 55 w 55"/>
                  <a:gd name="T9" fmla="*/ 27 h 55"/>
                  <a:gd name="T10" fmla="*/ 53 w 55"/>
                  <a:gd name="T11" fmla="*/ 16 h 55"/>
                  <a:gd name="T12" fmla="*/ 48 w 55"/>
                  <a:gd name="T13" fmla="*/ 7 h 55"/>
                  <a:gd name="T14" fmla="*/ 38 w 55"/>
                  <a:gd name="T15" fmla="*/ 2 h 55"/>
                  <a:gd name="T16" fmla="*/ 27 w 55"/>
                  <a:gd name="T17" fmla="*/ 0 h 55"/>
                  <a:gd name="T18" fmla="*/ 16 w 55"/>
                  <a:gd name="T19" fmla="*/ 2 h 55"/>
                  <a:gd name="T20" fmla="*/ 8 w 55"/>
                  <a:gd name="T21" fmla="*/ 7 h 55"/>
                  <a:gd name="T22" fmla="*/ 2 w 55"/>
                  <a:gd name="T23" fmla="*/ 16 h 55"/>
                  <a:gd name="T24" fmla="*/ 0 w 55"/>
                  <a:gd name="T25" fmla="*/ 27 h 55"/>
                  <a:gd name="T26" fmla="*/ 2 w 55"/>
                  <a:gd name="T27" fmla="*/ 37 h 55"/>
                  <a:gd name="T28" fmla="*/ 8 w 55"/>
                  <a:gd name="T29" fmla="*/ 46 h 55"/>
                  <a:gd name="T30" fmla="*/ 16 w 55"/>
                  <a:gd name="T31" fmla="*/ 53 h 55"/>
                  <a:gd name="T32" fmla="*/ 27 w 55"/>
                  <a:gd name="T33" fmla="*/ 55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55"/>
                  <a:gd name="T53" fmla="*/ 55 w 55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8" y="46"/>
                    </a:lnTo>
                    <a:lnTo>
                      <a:pt x="53" y="37"/>
                    </a:lnTo>
                    <a:lnTo>
                      <a:pt x="55" y="27"/>
                    </a:lnTo>
                    <a:lnTo>
                      <a:pt x="53" y="16"/>
                    </a:lnTo>
                    <a:lnTo>
                      <a:pt x="48" y="7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6" y="2"/>
                    </a:lnTo>
                    <a:lnTo>
                      <a:pt x="8" y="7"/>
                    </a:lnTo>
                    <a:lnTo>
                      <a:pt x="2" y="16"/>
                    </a:lnTo>
                    <a:lnTo>
                      <a:pt x="0" y="27"/>
                    </a:lnTo>
                    <a:lnTo>
                      <a:pt x="2" y="37"/>
                    </a:lnTo>
                    <a:lnTo>
                      <a:pt x="8" y="46"/>
                    </a:lnTo>
                    <a:lnTo>
                      <a:pt x="16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97" name="Freeform 193"/>
              <p:cNvSpPr>
                <a:spLocks/>
              </p:cNvSpPr>
              <p:nvPr/>
            </p:nvSpPr>
            <p:spPr bwMode="auto">
              <a:xfrm>
                <a:off x="6770" y="14345"/>
                <a:ext cx="55" cy="55"/>
              </a:xfrm>
              <a:custGeom>
                <a:avLst/>
                <a:gdLst>
                  <a:gd name="T0" fmla="*/ 28 w 55"/>
                  <a:gd name="T1" fmla="*/ 55 h 55"/>
                  <a:gd name="T2" fmla="*/ 39 w 55"/>
                  <a:gd name="T3" fmla="*/ 53 h 55"/>
                  <a:gd name="T4" fmla="*/ 47 w 55"/>
                  <a:gd name="T5" fmla="*/ 47 h 55"/>
                  <a:gd name="T6" fmla="*/ 53 w 55"/>
                  <a:gd name="T7" fmla="*/ 39 h 55"/>
                  <a:gd name="T8" fmla="*/ 55 w 55"/>
                  <a:gd name="T9" fmla="*/ 28 h 55"/>
                  <a:gd name="T10" fmla="*/ 53 w 55"/>
                  <a:gd name="T11" fmla="*/ 17 h 55"/>
                  <a:gd name="T12" fmla="*/ 47 w 55"/>
                  <a:gd name="T13" fmla="*/ 8 h 55"/>
                  <a:gd name="T14" fmla="*/ 39 w 55"/>
                  <a:gd name="T15" fmla="*/ 2 h 55"/>
                  <a:gd name="T16" fmla="*/ 28 w 55"/>
                  <a:gd name="T17" fmla="*/ 0 h 55"/>
                  <a:gd name="T18" fmla="*/ 17 w 55"/>
                  <a:gd name="T19" fmla="*/ 2 h 55"/>
                  <a:gd name="T20" fmla="*/ 9 w 55"/>
                  <a:gd name="T21" fmla="*/ 8 h 55"/>
                  <a:gd name="T22" fmla="*/ 2 w 55"/>
                  <a:gd name="T23" fmla="*/ 17 h 55"/>
                  <a:gd name="T24" fmla="*/ 0 w 55"/>
                  <a:gd name="T25" fmla="*/ 28 h 55"/>
                  <a:gd name="T26" fmla="*/ 2 w 55"/>
                  <a:gd name="T27" fmla="*/ 39 h 55"/>
                  <a:gd name="T28" fmla="*/ 9 w 55"/>
                  <a:gd name="T29" fmla="*/ 47 h 55"/>
                  <a:gd name="T30" fmla="*/ 17 w 55"/>
                  <a:gd name="T31" fmla="*/ 53 h 55"/>
                  <a:gd name="T32" fmla="*/ 28 w 55"/>
                  <a:gd name="T33" fmla="*/ 55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55"/>
                  <a:gd name="T53" fmla="*/ 55 w 55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55">
                    <a:moveTo>
                      <a:pt x="28" y="55"/>
                    </a:moveTo>
                    <a:lnTo>
                      <a:pt x="39" y="53"/>
                    </a:lnTo>
                    <a:lnTo>
                      <a:pt x="47" y="47"/>
                    </a:lnTo>
                    <a:lnTo>
                      <a:pt x="53" y="39"/>
                    </a:lnTo>
                    <a:lnTo>
                      <a:pt x="55" y="28"/>
                    </a:lnTo>
                    <a:lnTo>
                      <a:pt x="53" y="17"/>
                    </a:lnTo>
                    <a:lnTo>
                      <a:pt x="47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2" y="39"/>
                    </a:lnTo>
                    <a:lnTo>
                      <a:pt x="9" y="47"/>
                    </a:lnTo>
                    <a:lnTo>
                      <a:pt x="17" y="53"/>
                    </a:lnTo>
                    <a:lnTo>
                      <a:pt x="28" y="5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98" name="Freeform 194"/>
              <p:cNvSpPr>
                <a:spLocks/>
              </p:cNvSpPr>
              <p:nvPr/>
            </p:nvSpPr>
            <p:spPr bwMode="auto">
              <a:xfrm>
                <a:off x="6401" y="13591"/>
                <a:ext cx="156" cy="752"/>
              </a:xfrm>
              <a:custGeom>
                <a:avLst/>
                <a:gdLst>
                  <a:gd name="T0" fmla="*/ 48 w 156"/>
                  <a:gd name="T1" fmla="*/ 15 h 752"/>
                  <a:gd name="T2" fmla="*/ 44 w 156"/>
                  <a:gd name="T3" fmla="*/ 30 h 752"/>
                  <a:gd name="T4" fmla="*/ 33 w 156"/>
                  <a:gd name="T5" fmla="*/ 73 h 752"/>
                  <a:gd name="T6" fmla="*/ 19 w 156"/>
                  <a:gd name="T7" fmla="*/ 140 h 752"/>
                  <a:gd name="T8" fmla="*/ 7 w 156"/>
                  <a:gd name="T9" fmla="*/ 229 h 752"/>
                  <a:gd name="T10" fmla="*/ 0 w 156"/>
                  <a:gd name="T11" fmla="*/ 337 h 752"/>
                  <a:gd name="T12" fmla="*/ 1 w 156"/>
                  <a:gd name="T13" fmla="*/ 462 h 752"/>
                  <a:gd name="T14" fmla="*/ 14 w 156"/>
                  <a:gd name="T15" fmla="*/ 602 h 752"/>
                  <a:gd name="T16" fmla="*/ 43 w 156"/>
                  <a:gd name="T17" fmla="*/ 752 h 752"/>
                  <a:gd name="T18" fmla="*/ 150 w 156"/>
                  <a:gd name="T19" fmla="*/ 746 h 752"/>
                  <a:gd name="T20" fmla="*/ 146 w 156"/>
                  <a:gd name="T21" fmla="*/ 724 h 752"/>
                  <a:gd name="T22" fmla="*/ 135 w 156"/>
                  <a:gd name="T23" fmla="*/ 663 h 752"/>
                  <a:gd name="T24" fmla="*/ 123 w 156"/>
                  <a:gd name="T25" fmla="*/ 574 h 752"/>
                  <a:gd name="T26" fmla="*/ 111 w 156"/>
                  <a:gd name="T27" fmla="*/ 463 h 752"/>
                  <a:gd name="T28" fmla="*/ 104 w 156"/>
                  <a:gd name="T29" fmla="*/ 342 h 752"/>
                  <a:gd name="T30" fmla="*/ 107 w 156"/>
                  <a:gd name="T31" fmla="*/ 220 h 752"/>
                  <a:gd name="T32" fmla="*/ 124 w 156"/>
                  <a:gd name="T33" fmla="*/ 106 h 752"/>
                  <a:gd name="T34" fmla="*/ 156 w 156"/>
                  <a:gd name="T35" fmla="*/ 9 h 752"/>
                  <a:gd name="T36" fmla="*/ 156 w 156"/>
                  <a:gd name="T37" fmla="*/ 8 h 752"/>
                  <a:gd name="T38" fmla="*/ 156 w 156"/>
                  <a:gd name="T39" fmla="*/ 6 h 752"/>
                  <a:gd name="T40" fmla="*/ 154 w 156"/>
                  <a:gd name="T41" fmla="*/ 4 h 752"/>
                  <a:gd name="T42" fmla="*/ 147 w 156"/>
                  <a:gd name="T43" fmla="*/ 0 h 752"/>
                  <a:gd name="T44" fmla="*/ 134 w 156"/>
                  <a:gd name="T45" fmla="*/ 0 h 752"/>
                  <a:gd name="T46" fmla="*/ 115 w 156"/>
                  <a:gd name="T47" fmla="*/ 1 h 752"/>
                  <a:gd name="T48" fmla="*/ 87 w 156"/>
                  <a:gd name="T49" fmla="*/ 7 h 752"/>
                  <a:gd name="T50" fmla="*/ 48 w 156"/>
                  <a:gd name="T51" fmla="*/ 15 h 7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6"/>
                  <a:gd name="T79" fmla="*/ 0 h 752"/>
                  <a:gd name="T80" fmla="*/ 156 w 156"/>
                  <a:gd name="T81" fmla="*/ 752 h 75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6" h="752">
                    <a:moveTo>
                      <a:pt x="48" y="15"/>
                    </a:moveTo>
                    <a:lnTo>
                      <a:pt x="44" y="30"/>
                    </a:lnTo>
                    <a:lnTo>
                      <a:pt x="33" y="73"/>
                    </a:lnTo>
                    <a:lnTo>
                      <a:pt x="19" y="140"/>
                    </a:lnTo>
                    <a:lnTo>
                      <a:pt x="7" y="229"/>
                    </a:lnTo>
                    <a:lnTo>
                      <a:pt x="0" y="337"/>
                    </a:lnTo>
                    <a:lnTo>
                      <a:pt x="1" y="462"/>
                    </a:lnTo>
                    <a:lnTo>
                      <a:pt x="14" y="602"/>
                    </a:lnTo>
                    <a:lnTo>
                      <a:pt x="43" y="752"/>
                    </a:lnTo>
                    <a:lnTo>
                      <a:pt x="150" y="746"/>
                    </a:lnTo>
                    <a:lnTo>
                      <a:pt x="146" y="724"/>
                    </a:lnTo>
                    <a:lnTo>
                      <a:pt x="135" y="663"/>
                    </a:lnTo>
                    <a:lnTo>
                      <a:pt x="123" y="574"/>
                    </a:lnTo>
                    <a:lnTo>
                      <a:pt x="111" y="463"/>
                    </a:lnTo>
                    <a:lnTo>
                      <a:pt x="104" y="342"/>
                    </a:lnTo>
                    <a:lnTo>
                      <a:pt x="107" y="220"/>
                    </a:lnTo>
                    <a:lnTo>
                      <a:pt x="124" y="106"/>
                    </a:lnTo>
                    <a:lnTo>
                      <a:pt x="156" y="9"/>
                    </a:lnTo>
                    <a:lnTo>
                      <a:pt x="156" y="8"/>
                    </a:lnTo>
                    <a:lnTo>
                      <a:pt x="156" y="6"/>
                    </a:lnTo>
                    <a:lnTo>
                      <a:pt x="154" y="4"/>
                    </a:lnTo>
                    <a:lnTo>
                      <a:pt x="147" y="0"/>
                    </a:lnTo>
                    <a:lnTo>
                      <a:pt x="134" y="0"/>
                    </a:lnTo>
                    <a:lnTo>
                      <a:pt x="115" y="1"/>
                    </a:lnTo>
                    <a:lnTo>
                      <a:pt x="87" y="7"/>
                    </a:lnTo>
                    <a:lnTo>
                      <a:pt x="48" y="1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99" name="Freeform 195"/>
              <p:cNvSpPr>
                <a:spLocks/>
              </p:cNvSpPr>
              <p:nvPr/>
            </p:nvSpPr>
            <p:spPr bwMode="auto">
              <a:xfrm>
                <a:off x="7205" y="13498"/>
                <a:ext cx="212" cy="839"/>
              </a:xfrm>
              <a:custGeom>
                <a:avLst/>
                <a:gdLst>
                  <a:gd name="T0" fmla="*/ 212 w 212"/>
                  <a:gd name="T1" fmla="*/ 6 h 839"/>
                  <a:gd name="T2" fmla="*/ 206 w 212"/>
                  <a:gd name="T3" fmla="*/ 11 h 839"/>
                  <a:gd name="T4" fmla="*/ 192 w 212"/>
                  <a:gd name="T5" fmla="*/ 33 h 839"/>
                  <a:gd name="T6" fmla="*/ 174 w 212"/>
                  <a:gd name="T7" fmla="*/ 77 h 839"/>
                  <a:gd name="T8" fmla="*/ 156 w 212"/>
                  <a:gd name="T9" fmla="*/ 148 h 839"/>
                  <a:gd name="T10" fmla="*/ 141 w 212"/>
                  <a:gd name="T11" fmla="*/ 254 h 839"/>
                  <a:gd name="T12" fmla="*/ 133 w 212"/>
                  <a:gd name="T13" fmla="*/ 401 h 839"/>
                  <a:gd name="T14" fmla="*/ 137 w 212"/>
                  <a:gd name="T15" fmla="*/ 593 h 839"/>
                  <a:gd name="T16" fmla="*/ 158 w 212"/>
                  <a:gd name="T17" fmla="*/ 839 h 839"/>
                  <a:gd name="T18" fmla="*/ 38 w 212"/>
                  <a:gd name="T19" fmla="*/ 839 h 839"/>
                  <a:gd name="T20" fmla="*/ 34 w 212"/>
                  <a:gd name="T21" fmla="*/ 814 h 839"/>
                  <a:gd name="T22" fmla="*/ 24 w 212"/>
                  <a:gd name="T23" fmla="*/ 746 h 839"/>
                  <a:gd name="T24" fmla="*/ 12 w 212"/>
                  <a:gd name="T25" fmla="*/ 645 h 839"/>
                  <a:gd name="T26" fmla="*/ 3 w 212"/>
                  <a:gd name="T27" fmla="*/ 521 h 839"/>
                  <a:gd name="T28" fmla="*/ 0 w 212"/>
                  <a:gd name="T29" fmla="*/ 384 h 839"/>
                  <a:gd name="T30" fmla="*/ 6 w 212"/>
                  <a:gd name="T31" fmla="*/ 244 h 839"/>
                  <a:gd name="T32" fmla="*/ 29 w 212"/>
                  <a:gd name="T33" fmla="*/ 114 h 839"/>
                  <a:gd name="T34" fmla="*/ 68 w 212"/>
                  <a:gd name="T35" fmla="*/ 0 h 839"/>
                  <a:gd name="T36" fmla="*/ 212 w 212"/>
                  <a:gd name="T37" fmla="*/ 6 h 83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2"/>
                  <a:gd name="T58" fmla="*/ 0 h 839"/>
                  <a:gd name="T59" fmla="*/ 212 w 212"/>
                  <a:gd name="T60" fmla="*/ 839 h 83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2" h="839">
                    <a:moveTo>
                      <a:pt x="212" y="6"/>
                    </a:moveTo>
                    <a:lnTo>
                      <a:pt x="206" y="11"/>
                    </a:lnTo>
                    <a:lnTo>
                      <a:pt x="192" y="33"/>
                    </a:lnTo>
                    <a:lnTo>
                      <a:pt x="174" y="77"/>
                    </a:lnTo>
                    <a:lnTo>
                      <a:pt x="156" y="148"/>
                    </a:lnTo>
                    <a:lnTo>
                      <a:pt x="141" y="254"/>
                    </a:lnTo>
                    <a:lnTo>
                      <a:pt x="133" y="401"/>
                    </a:lnTo>
                    <a:lnTo>
                      <a:pt x="137" y="593"/>
                    </a:lnTo>
                    <a:lnTo>
                      <a:pt x="158" y="839"/>
                    </a:lnTo>
                    <a:lnTo>
                      <a:pt x="38" y="839"/>
                    </a:lnTo>
                    <a:lnTo>
                      <a:pt x="34" y="814"/>
                    </a:lnTo>
                    <a:lnTo>
                      <a:pt x="24" y="746"/>
                    </a:lnTo>
                    <a:lnTo>
                      <a:pt x="12" y="645"/>
                    </a:lnTo>
                    <a:lnTo>
                      <a:pt x="3" y="521"/>
                    </a:lnTo>
                    <a:lnTo>
                      <a:pt x="0" y="384"/>
                    </a:lnTo>
                    <a:lnTo>
                      <a:pt x="6" y="244"/>
                    </a:lnTo>
                    <a:lnTo>
                      <a:pt x="29" y="114"/>
                    </a:lnTo>
                    <a:lnTo>
                      <a:pt x="68" y="0"/>
                    </a:lnTo>
                    <a:lnTo>
                      <a:pt x="212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00" name="Freeform 196"/>
              <p:cNvSpPr>
                <a:spLocks/>
              </p:cNvSpPr>
              <p:nvPr/>
            </p:nvSpPr>
            <p:spPr bwMode="auto">
              <a:xfrm>
                <a:off x="6406" y="13636"/>
                <a:ext cx="137" cy="656"/>
              </a:xfrm>
              <a:custGeom>
                <a:avLst/>
                <a:gdLst>
                  <a:gd name="T0" fmla="*/ 43 w 137"/>
                  <a:gd name="T1" fmla="*/ 12 h 656"/>
                  <a:gd name="T2" fmla="*/ 39 w 137"/>
                  <a:gd name="T3" fmla="*/ 25 h 656"/>
                  <a:gd name="T4" fmla="*/ 30 w 137"/>
                  <a:gd name="T5" fmla="*/ 62 h 656"/>
                  <a:gd name="T6" fmla="*/ 19 w 137"/>
                  <a:gd name="T7" fmla="*/ 122 h 656"/>
                  <a:gd name="T8" fmla="*/ 7 w 137"/>
                  <a:gd name="T9" fmla="*/ 199 h 656"/>
                  <a:gd name="T10" fmla="*/ 0 w 137"/>
                  <a:gd name="T11" fmla="*/ 294 h 656"/>
                  <a:gd name="T12" fmla="*/ 1 w 137"/>
                  <a:gd name="T13" fmla="*/ 403 h 656"/>
                  <a:gd name="T14" fmla="*/ 12 w 137"/>
                  <a:gd name="T15" fmla="*/ 524 h 656"/>
                  <a:gd name="T16" fmla="*/ 38 w 137"/>
                  <a:gd name="T17" fmla="*/ 656 h 656"/>
                  <a:gd name="T18" fmla="*/ 132 w 137"/>
                  <a:gd name="T19" fmla="*/ 650 h 656"/>
                  <a:gd name="T20" fmla="*/ 127 w 137"/>
                  <a:gd name="T21" fmla="*/ 631 h 656"/>
                  <a:gd name="T22" fmla="*/ 119 w 137"/>
                  <a:gd name="T23" fmla="*/ 578 h 656"/>
                  <a:gd name="T24" fmla="*/ 107 w 137"/>
                  <a:gd name="T25" fmla="*/ 499 h 656"/>
                  <a:gd name="T26" fmla="*/ 97 w 137"/>
                  <a:gd name="T27" fmla="*/ 403 h 656"/>
                  <a:gd name="T28" fmla="*/ 92 w 137"/>
                  <a:gd name="T29" fmla="*/ 297 h 656"/>
                  <a:gd name="T30" fmla="*/ 94 w 137"/>
                  <a:gd name="T31" fmla="*/ 192 h 656"/>
                  <a:gd name="T32" fmla="*/ 108 w 137"/>
                  <a:gd name="T33" fmla="*/ 91 h 656"/>
                  <a:gd name="T34" fmla="*/ 137 w 137"/>
                  <a:gd name="T35" fmla="*/ 7 h 656"/>
                  <a:gd name="T36" fmla="*/ 137 w 137"/>
                  <a:gd name="T37" fmla="*/ 6 h 656"/>
                  <a:gd name="T38" fmla="*/ 137 w 137"/>
                  <a:gd name="T39" fmla="*/ 4 h 656"/>
                  <a:gd name="T40" fmla="*/ 135 w 137"/>
                  <a:gd name="T41" fmla="*/ 2 h 656"/>
                  <a:gd name="T42" fmla="*/ 129 w 137"/>
                  <a:gd name="T43" fmla="*/ 0 h 656"/>
                  <a:gd name="T44" fmla="*/ 119 w 137"/>
                  <a:gd name="T45" fmla="*/ 0 h 656"/>
                  <a:gd name="T46" fmla="*/ 101 w 137"/>
                  <a:gd name="T47" fmla="*/ 1 h 656"/>
                  <a:gd name="T48" fmla="*/ 77 w 137"/>
                  <a:gd name="T49" fmla="*/ 5 h 656"/>
                  <a:gd name="T50" fmla="*/ 43 w 137"/>
                  <a:gd name="T51" fmla="*/ 12 h 6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7"/>
                  <a:gd name="T79" fmla="*/ 0 h 656"/>
                  <a:gd name="T80" fmla="*/ 137 w 137"/>
                  <a:gd name="T81" fmla="*/ 656 h 6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7" h="656">
                    <a:moveTo>
                      <a:pt x="43" y="12"/>
                    </a:moveTo>
                    <a:lnTo>
                      <a:pt x="39" y="25"/>
                    </a:lnTo>
                    <a:lnTo>
                      <a:pt x="30" y="62"/>
                    </a:lnTo>
                    <a:lnTo>
                      <a:pt x="19" y="122"/>
                    </a:lnTo>
                    <a:lnTo>
                      <a:pt x="7" y="199"/>
                    </a:lnTo>
                    <a:lnTo>
                      <a:pt x="0" y="294"/>
                    </a:lnTo>
                    <a:lnTo>
                      <a:pt x="1" y="403"/>
                    </a:lnTo>
                    <a:lnTo>
                      <a:pt x="12" y="524"/>
                    </a:lnTo>
                    <a:lnTo>
                      <a:pt x="38" y="656"/>
                    </a:lnTo>
                    <a:lnTo>
                      <a:pt x="132" y="650"/>
                    </a:lnTo>
                    <a:lnTo>
                      <a:pt x="127" y="631"/>
                    </a:lnTo>
                    <a:lnTo>
                      <a:pt x="119" y="578"/>
                    </a:lnTo>
                    <a:lnTo>
                      <a:pt x="107" y="499"/>
                    </a:lnTo>
                    <a:lnTo>
                      <a:pt x="97" y="403"/>
                    </a:lnTo>
                    <a:lnTo>
                      <a:pt x="92" y="297"/>
                    </a:lnTo>
                    <a:lnTo>
                      <a:pt x="94" y="192"/>
                    </a:lnTo>
                    <a:lnTo>
                      <a:pt x="108" y="91"/>
                    </a:lnTo>
                    <a:lnTo>
                      <a:pt x="137" y="7"/>
                    </a:lnTo>
                    <a:lnTo>
                      <a:pt x="137" y="6"/>
                    </a:lnTo>
                    <a:lnTo>
                      <a:pt x="137" y="4"/>
                    </a:lnTo>
                    <a:lnTo>
                      <a:pt x="135" y="2"/>
                    </a:lnTo>
                    <a:lnTo>
                      <a:pt x="129" y="0"/>
                    </a:lnTo>
                    <a:lnTo>
                      <a:pt x="119" y="0"/>
                    </a:lnTo>
                    <a:lnTo>
                      <a:pt x="101" y="1"/>
                    </a:lnTo>
                    <a:lnTo>
                      <a:pt x="77" y="5"/>
                    </a:lnTo>
                    <a:lnTo>
                      <a:pt x="43" y="1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01" name="Freeform 197"/>
              <p:cNvSpPr>
                <a:spLocks/>
              </p:cNvSpPr>
              <p:nvPr/>
            </p:nvSpPr>
            <p:spPr bwMode="auto">
              <a:xfrm>
                <a:off x="6412" y="13680"/>
                <a:ext cx="116" cy="560"/>
              </a:xfrm>
              <a:custGeom>
                <a:avLst/>
                <a:gdLst>
                  <a:gd name="T0" fmla="*/ 36 w 116"/>
                  <a:gd name="T1" fmla="*/ 11 h 560"/>
                  <a:gd name="T2" fmla="*/ 33 w 116"/>
                  <a:gd name="T3" fmla="*/ 21 h 560"/>
                  <a:gd name="T4" fmla="*/ 24 w 116"/>
                  <a:gd name="T5" fmla="*/ 53 h 560"/>
                  <a:gd name="T6" fmla="*/ 15 w 116"/>
                  <a:gd name="T7" fmla="*/ 103 h 560"/>
                  <a:gd name="T8" fmla="*/ 5 w 116"/>
                  <a:gd name="T9" fmla="*/ 169 h 560"/>
                  <a:gd name="T10" fmla="*/ 0 w 116"/>
                  <a:gd name="T11" fmla="*/ 250 h 560"/>
                  <a:gd name="T12" fmla="*/ 1 w 116"/>
                  <a:gd name="T13" fmla="*/ 344 h 560"/>
                  <a:gd name="T14" fmla="*/ 10 w 116"/>
                  <a:gd name="T15" fmla="*/ 448 h 560"/>
                  <a:gd name="T16" fmla="*/ 32 w 116"/>
                  <a:gd name="T17" fmla="*/ 560 h 560"/>
                  <a:gd name="T18" fmla="*/ 112 w 116"/>
                  <a:gd name="T19" fmla="*/ 555 h 560"/>
                  <a:gd name="T20" fmla="*/ 108 w 116"/>
                  <a:gd name="T21" fmla="*/ 538 h 560"/>
                  <a:gd name="T22" fmla="*/ 101 w 116"/>
                  <a:gd name="T23" fmla="*/ 493 h 560"/>
                  <a:gd name="T24" fmla="*/ 91 w 116"/>
                  <a:gd name="T25" fmla="*/ 426 h 560"/>
                  <a:gd name="T26" fmla="*/ 82 w 116"/>
                  <a:gd name="T27" fmla="*/ 344 h 560"/>
                  <a:gd name="T28" fmla="*/ 77 w 116"/>
                  <a:gd name="T29" fmla="*/ 255 h 560"/>
                  <a:gd name="T30" fmla="*/ 79 w 116"/>
                  <a:gd name="T31" fmla="*/ 164 h 560"/>
                  <a:gd name="T32" fmla="*/ 91 w 116"/>
                  <a:gd name="T33" fmla="*/ 79 h 560"/>
                  <a:gd name="T34" fmla="*/ 116 w 116"/>
                  <a:gd name="T35" fmla="*/ 6 h 560"/>
                  <a:gd name="T36" fmla="*/ 116 w 116"/>
                  <a:gd name="T37" fmla="*/ 5 h 560"/>
                  <a:gd name="T38" fmla="*/ 116 w 116"/>
                  <a:gd name="T39" fmla="*/ 4 h 560"/>
                  <a:gd name="T40" fmla="*/ 114 w 116"/>
                  <a:gd name="T41" fmla="*/ 2 h 560"/>
                  <a:gd name="T42" fmla="*/ 109 w 116"/>
                  <a:gd name="T43" fmla="*/ 0 h 560"/>
                  <a:gd name="T44" fmla="*/ 100 w 116"/>
                  <a:gd name="T45" fmla="*/ 0 h 560"/>
                  <a:gd name="T46" fmla="*/ 86 w 116"/>
                  <a:gd name="T47" fmla="*/ 1 h 560"/>
                  <a:gd name="T48" fmla="*/ 65 w 116"/>
                  <a:gd name="T49" fmla="*/ 4 h 560"/>
                  <a:gd name="T50" fmla="*/ 36 w 116"/>
                  <a:gd name="T51" fmla="*/ 11 h 5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6"/>
                  <a:gd name="T79" fmla="*/ 0 h 560"/>
                  <a:gd name="T80" fmla="*/ 116 w 116"/>
                  <a:gd name="T81" fmla="*/ 560 h 5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6" h="560">
                    <a:moveTo>
                      <a:pt x="36" y="11"/>
                    </a:moveTo>
                    <a:lnTo>
                      <a:pt x="33" y="21"/>
                    </a:lnTo>
                    <a:lnTo>
                      <a:pt x="24" y="53"/>
                    </a:lnTo>
                    <a:lnTo>
                      <a:pt x="15" y="103"/>
                    </a:lnTo>
                    <a:lnTo>
                      <a:pt x="5" y="169"/>
                    </a:lnTo>
                    <a:lnTo>
                      <a:pt x="0" y="250"/>
                    </a:lnTo>
                    <a:lnTo>
                      <a:pt x="1" y="344"/>
                    </a:lnTo>
                    <a:lnTo>
                      <a:pt x="10" y="448"/>
                    </a:lnTo>
                    <a:lnTo>
                      <a:pt x="32" y="560"/>
                    </a:lnTo>
                    <a:lnTo>
                      <a:pt x="112" y="555"/>
                    </a:lnTo>
                    <a:lnTo>
                      <a:pt x="108" y="538"/>
                    </a:lnTo>
                    <a:lnTo>
                      <a:pt x="101" y="493"/>
                    </a:lnTo>
                    <a:lnTo>
                      <a:pt x="91" y="426"/>
                    </a:lnTo>
                    <a:lnTo>
                      <a:pt x="82" y="344"/>
                    </a:lnTo>
                    <a:lnTo>
                      <a:pt x="77" y="255"/>
                    </a:lnTo>
                    <a:lnTo>
                      <a:pt x="79" y="164"/>
                    </a:lnTo>
                    <a:lnTo>
                      <a:pt x="91" y="79"/>
                    </a:lnTo>
                    <a:lnTo>
                      <a:pt x="116" y="6"/>
                    </a:lnTo>
                    <a:lnTo>
                      <a:pt x="116" y="5"/>
                    </a:lnTo>
                    <a:lnTo>
                      <a:pt x="116" y="4"/>
                    </a:lnTo>
                    <a:lnTo>
                      <a:pt x="114" y="2"/>
                    </a:lnTo>
                    <a:lnTo>
                      <a:pt x="109" y="0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65" y="4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02" name="Freeform 198"/>
              <p:cNvSpPr>
                <a:spLocks/>
              </p:cNvSpPr>
              <p:nvPr/>
            </p:nvSpPr>
            <p:spPr bwMode="auto">
              <a:xfrm>
                <a:off x="6417" y="13724"/>
                <a:ext cx="97" cy="463"/>
              </a:xfrm>
              <a:custGeom>
                <a:avLst/>
                <a:gdLst>
                  <a:gd name="T0" fmla="*/ 30 w 97"/>
                  <a:gd name="T1" fmla="*/ 9 h 463"/>
                  <a:gd name="T2" fmla="*/ 27 w 97"/>
                  <a:gd name="T3" fmla="*/ 17 h 463"/>
                  <a:gd name="T4" fmla="*/ 20 w 97"/>
                  <a:gd name="T5" fmla="*/ 44 h 463"/>
                  <a:gd name="T6" fmla="*/ 12 w 97"/>
                  <a:gd name="T7" fmla="*/ 85 h 463"/>
                  <a:gd name="T8" fmla="*/ 4 w 97"/>
                  <a:gd name="T9" fmla="*/ 140 h 463"/>
                  <a:gd name="T10" fmla="*/ 0 w 97"/>
                  <a:gd name="T11" fmla="*/ 207 h 463"/>
                  <a:gd name="T12" fmla="*/ 0 w 97"/>
                  <a:gd name="T13" fmla="*/ 285 h 463"/>
                  <a:gd name="T14" fmla="*/ 9 w 97"/>
                  <a:gd name="T15" fmla="*/ 370 h 463"/>
                  <a:gd name="T16" fmla="*/ 26 w 97"/>
                  <a:gd name="T17" fmla="*/ 463 h 463"/>
                  <a:gd name="T18" fmla="*/ 93 w 97"/>
                  <a:gd name="T19" fmla="*/ 460 h 463"/>
                  <a:gd name="T20" fmla="*/ 89 w 97"/>
                  <a:gd name="T21" fmla="*/ 446 h 463"/>
                  <a:gd name="T22" fmla="*/ 83 w 97"/>
                  <a:gd name="T23" fmla="*/ 408 h 463"/>
                  <a:gd name="T24" fmla="*/ 75 w 97"/>
                  <a:gd name="T25" fmla="*/ 353 h 463"/>
                  <a:gd name="T26" fmla="*/ 68 w 97"/>
                  <a:gd name="T27" fmla="*/ 285 h 463"/>
                  <a:gd name="T28" fmla="*/ 65 w 97"/>
                  <a:gd name="T29" fmla="*/ 211 h 463"/>
                  <a:gd name="T30" fmla="*/ 67 w 97"/>
                  <a:gd name="T31" fmla="*/ 136 h 463"/>
                  <a:gd name="T32" fmla="*/ 76 w 97"/>
                  <a:gd name="T33" fmla="*/ 65 h 463"/>
                  <a:gd name="T34" fmla="*/ 97 w 97"/>
                  <a:gd name="T35" fmla="*/ 5 h 463"/>
                  <a:gd name="T36" fmla="*/ 97 w 97"/>
                  <a:gd name="T37" fmla="*/ 4 h 463"/>
                  <a:gd name="T38" fmla="*/ 97 w 97"/>
                  <a:gd name="T39" fmla="*/ 3 h 463"/>
                  <a:gd name="T40" fmla="*/ 95 w 97"/>
                  <a:gd name="T41" fmla="*/ 1 h 463"/>
                  <a:gd name="T42" fmla="*/ 91 w 97"/>
                  <a:gd name="T43" fmla="*/ 0 h 463"/>
                  <a:gd name="T44" fmla="*/ 84 w 97"/>
                  <a:gd name="T45" fmla="*/ 0 h 463"/>
                  <a:gd name="T46" fmla="*/ 71 w 97"/>
                  <a:gd name="T47" fmla="*/ 0 h 463"/>
                  <a:gd name="T48" fmla="*/ 54 w 97"/>
                  <a:gd name="T49" fmla="*/ 3 h 463"/>
                  <a:gd name="T50" fmla="*/ 30 w 97"/>
                  <a:gd name="T51" fmla="*/ 9 h 4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7"/>
                  <a:gd name="T79" fmla="*/ 0 h 463"/>
                  <a:gd name="T80" fmla="*/ 97 w 97"/>
                  <a:gd name="T81" fmla="*/ 463 h 4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7" h="463">
                    <a:moveTo>
                      <a:pt x="30" y="9"/>
                    </a:moveTo>
                    <a:lnTo>
                      <a:pt x="27" y="17"/>
                    </a:lnTo>
                    <a:lnTo>
                      <a:pt x="20" y="44"/>
                    </a:lnTo>
                    <a:lnTo>
                      <a:pt x="12" y="85"/>
                    </a:lnTo>
                    <a:lnTo>
                      <a:pt x="4" y="140"/>
                    </a:lnTo>
                    <a:lnTo>
                      <a:pt x="0" y="207"/>
                    </a:lnTo>
                    <a:lnTo>
                      <a:pt x="0" y="285"/>
                    </a:lnTo>
                    <a:lnTo>
                      <a:pt x="9" y="370"/>
                    </a:lnTo>
                    <a:lnTo>
                      <a:pt x="26" y="463"/>
                    </a:lnTo>
                    <a:lnTo>
                      <a:pt x="93" y="460"/>
                    </a:lnTo>
                    <a:lnTo>
                      <a:pt x="89" y="446"/>
                    </a:lnTo>
                    <a:lnTo>
                      <a:pt x="83" y="408"/>
                    </a:lnTo>
                    <a:lnTo>
                      <a:pt x="75" y="353"/>
                    </a:lnTo>
                    <a:lnTo>
                      <a:pt x="68" y="285"/>
                    </a:lnTo>
                    <a:lnTo>
                      <a:pt x="65" y="211"/>
                    </a:lnTo>
                    <a:lnTo>
                      <a:pt x="67" y="136"/>
                    </a:lnTo>
                    <a:lnTo>
                      <a:pt x="76" y="65"/>
                    </a:lnTo>
                    <a:lnTo>
                      <a:pt x="97" y="5"/>
                    </a:lnTo>
                    <a:lnTo>
                      <a:pt x="97" y="4"/>
                    </a:lnTo>
                    <a:lnTo>
                      <a:pt x="97" y="3"/>
                    </a:lnTo>
                    <a:lnTo>
                      <a:pt x="95" y="1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1" y="0"/>
                    </a:lnTo>
                    <a:lnTo>
                      <a:pt x="54" y="3"/>
                    </a:lnTo>
                    <a:lnTo>
                      <a:pt x="30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03" name="Freeform 199"/>
              <p:cNvSpPr>
                <a:spLocks/>
              </p:cNvSpPr>
              <p:nvPr/>
            </p:nvSpPr>
            <p:spPr bwMode="auto">
              <a:xfrm>
                <a:off x="6422" y="13768"/>
                <a:ext cx="77" cy="367"/>
              </a:xfrm>
              <a:custGeom>
                <a:avLst/>
                <a:gdLst>
                  <a:gd name="T0" fmla="*/ 24 w 77"/>
                  <a:gd name="T1" fmla="*/ 8 h 367"/>
                  <a:gd name="T2" fmla="*/ 22 w 77"/>
                  <a:gd name="T3" fmla="*/ 15 h 367"/>
                  <a:gd name="T4" fmla="*/ 17 w 77"/>
                  <a:gd name="T5" fmla="*/ 36 h 367"/>
                  <a:gd name="T6" fmla="*/ 10 w 77"/>
                  <a:gd name="T7" fmla="*/ 68 h 367"/>
                  <a:gd name="T8" fmla="*/ 4 w 77"/>
                  <a:gd name="T9" fmla="*/ 112 h 367"/>
                  <a:gd name="T10" fmla="*/ 0 w 77"/>
                  <a:gd name="T11" fmla="*/ 164 h 367"/>
                  <a:gd name="T12" fmla="*/ 0 w 77"/>
                  <a:gd name="T13" fmla="*/ 226 h 367"/>
                  <a:gd name="T14" fmla="*/ 7 w 77"/>
                  <a:gd name="T15" fmla="*/ 294 h 367"/>
                  <a:gd name="T16" fmla="*/ 21 w 77"/>
                  <a:gd name="T17" fmla="*/ 367 h 367"/>
                  <a:gd name="T18" fmla="*/ 74 w 77"/>
                  <a:gd name="T19" fmla="*/ 364 h 367"/>
                  <a:gd name="T20" fmla="*/ 71 w 77"/>
                  <a:gd name="T21" fmla="*/ 353 h 367"/>
                  <a:gd name="T22" fmla="*/ 66 w 77"/>
                  <a:gd name="T23" fmla="*/ 323 h 367"/>
                  <a:gd name="T24" fmla="*/ 60 w 77"/>
                  <a:gd name="T25" fmla="*/ 280 h 367"/>
                  <a:gd name="T26" fmla="*/ 54 w 77"/>
                  <a:gd name="T27" fmla="*/ 226 h 367"/>
                  <a:gd name="T28" fmla="*/ 51 w 77"/>
                  <a:gd name="T29" fmla="*/ 168 h 367"/>
                  <a:gd name="T30" fmla="*/ 53 w 77"/>
                  <a:gd name="T31" fmla="*/ 107 h 367"/>
                  <a:gd name="T32" fmla="*/ 61 w 77"/>
                  <a:gd name="T33" fmla="*/ 52 h 367"/>
                  <a:gd name="T34" fmla="*/ 77 w 77"/>
                  <a:gd name="T35" fmla="*/ 5 h 367"/>
                  <a:gd name="T36" fmla="*/ 77 w 77"/>
                  <a:gd name="T37" fmla="*/ 5 h 367"/>
                  <a:gd name="T38" fmla="*/ 77 w 77"/>
                  <a:gd name="T39" fmla="*/ 2 h 367"/>
                  <a:gd name="T40" fmla="*/ 76 w 77"/>
                  <a:gd name="T41" fmla="*/ 1 h 367"/>
                  <a:gd name="T42" fmla="*/ 72 w 77"/>
                  <a:gd name="T43" fmla="*/ 0 h 367"/>
                  <a:gd name="T44" fmla="*/ 66 w 77"/>
                  <a:gd name="T45" fmla="*/ 0 h 367"/>
                  <a:gd name="T46" fmla="*/ 56 w 77"/>
                  <a:gd name="T47" fmla="*/ 1 h 367"/>
                  <a:gd name="T48" fmla="*/ 43 w 77"/>
                  <a:gd name="T49" fmla="*/ 4 h 367"/>
                  <a:gd name="T50" fmla="*/ 24 w 77"/>
                  <a:gd name="T51" fmla="*/ 8 h 36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7"/>
                  <a:gd name="T79" fmla="*/ 0 h 367"/>
                  <a:gd name="T80" fmla="*/ 77 w 77"/>
                  <a:gd name="T81" fmla="*/ 367 h 36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7" h="367">
                    <a:moveTo>
                      <a:pt x="24" y="8"/>
                    </a:moveTo>
                    <a:lnTo>
                      <a:pt x="22" y="15"/>
                    </a:lnTo>
                    <a:lnTo>
                      <a:pt x="17" y="36"/>
                    </a:lnTo>
                    <a:lnTo>
                      <a:pt x="10" y="68"/>
                    </a:lnTo>
                    <a:lnTo>
                      <a:pt x="4" y="112"/>
                    </a:lnTo>
                    <a:lnTo>
                      <a:pt x="0" y="164"/>
                    </a:lnTo>
                    <a:lnTo>
                      <a:pt x="0" y="226"/>
                    </a:lnTo>
                    <a:lnTo>
                      <a:pt x="7" y="294"/>
                    </a:lnTo>
                    <a:lnTo>
                      <a:pt x="21" y="367"/>
                    </a:lnTo>
                    <a:lnTo>
                      <a:pt x="74" y="364"/>
                    </a:lnTo>
                    <a:lnTo>
                      <a:pt x="71" y="353"/>
                    </a:lnTo>
                    <a:lnTo>
                      <a:pt x="66" y="323"/>
                    </a:lnTo>
                    <a:lnTo>
                      <a:pt x="60" y="280"/>
                    </a:lnTo>
                    <a:lnTo>
                      <a:pt x="54" y="226"/>
                    </a:lnTo>
                    <a:lnTo>
                      <a:pt x="51" y="168"/>
                    </a:lnTo>
                    <a:lnTo>
                      <a:pt x="53" y="107"/>
                    </a:lnTo>
                    <a:lnTo>
                      <a:pt x="61" y="52"/>
                    </a:lnTo>
                    <a:lnTo>
                      <a:pt x="77" y="5"/>
                    </a:lnTo>
                    <a:lnTo>
                      <a:pt x="77" y="2"/>
                    </a:lnTo>
                    <a:lnTo>
                      <a:pt x="76" y="1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56" y="1"/>
                    </a:lnTo>
                    <a:lnTo>
                      <a:pt x="43" y="4"/>
                    </a:ln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04" name="Freeform 200"/>
              <p:cNvSpPr>
                <a:spLocks/>
              </p:cNvSpPr>
              <p:nvPr/>
            </p:nvSpPr>
            <p:spPr bwMode="auto">
              <a:xfrm>
                <a:off x="6428" y="13813"/>
                <a:ext cx="56" cy="271"/>
              </a:xfrm>
              <a:custGeom>
                <a:avLst/>
                <a:gdLst>
                  <a:gd name="T0" fmla="*/ 17 w 56"/>
                  <a:gd name="T1" fmla="*/ 5 h 271"/>
                  <a:gd name="T2" fmla="*/ 16 w 56"/>
                  <a:gd name="T3" fmla="*/ 10 h 271"/>
                  <a:gd name="T4" fmla="*/ 12 w 56"/>
                  <a:gd name="T5" fmla="*/ 25 h 271"/>
                  <a:gd name="T6" fmla="*/ 6 w 56"/>
                  <a:gd name="T7" fmla="*/ 49 h 271"/>
                  <a:gd name="T8" fmla="*/ 2 w 56"/>
                  <a:gd name="T9" fmla="*/ 82 h 271"/>
                  <a:gd name="T10" fmla="*/ 0 w 56"/>
                  <a:gd name="T11" fmla="*/ 122 h 271"/>
                  <a:gd name="T12" fmla="*/ 0 w 56"/>
                  <a:gd name="T13" fmla="*/ 166 h 271"/>
                  <a:gd name="T14" fmla="*/ 4 w 56"/>
                  <a:gd name="T15" fmla="*/ 217 h 271"/>
                  <a:gd name="T16" fmla="*/ 15 w 56"/>
                  <a:gd name="T17" fmla="*/ 271 h 271"/>
                  <a:gd name="T18" fmla="*/ 54 w 56"/>
                  <a:gd name="T19" fmla="*/ 268 h 271"/>
                  <a:gd name="T20" fmla="*/ 52 w 56"/>
                  <a:gd name="T21" fmla="*/ 261 h 271"/>
                  <a:gd name="T22" fmla="*/ 48 w 56"/>
                  <a:gd name="T23" fmla="*/ 238 h 271"/>
                  <a:gd name="T24" fmla="*/ 44 w 56"/>
                  <a:gd name="T25" fmla="*/ 206 h 271"/>
                  <a:gd name="T26" fmla="*/ 40 w 56"/>
                  <a:gd name="T27" fmla="*/ 166 h 271"/>
                  <a:gd name="T28" fmla="*/ 37 w 56"/>
                  <a:gd name="T29" fmla="*/ 123 h 271"/>
                  <a:gd name="T30" fmla="*/ 39 w 56"/>
                  <a:gd name="T31" fmla="*/ 78 h 271"/>
                  <a:gd name="T32" fmla="*/ 44 w 56"/>
                  <a:gd name="T33" fmla="*/ 37 h 271"/>
                  <a:gd name="T34" fmla="*/ 56 w 56"/>
                  <a:gd name="T35" fmla="*/ 3 h 271"/>
                  <a:gd name="T36" fmla="*/ 56 w 56"/>
                  <a:gd name="T37" fmla="*/ 3 h 271"/>
                  <a:gd name="T38" fmla="*/ 56 w 56"/>
                  <a:gd name="T39" fmla="*/ 2 h 271"/>
                  <a:gd name="T40" fmla="*/ 55 w 56"/>
                  <a:gd name="T41" fmla="*/ 1 h 271"/>
                  <a:gd name="T42" fmla="*/ 52 w 56"/>
                  <a:gd name="T43" fmla="*/ 0 h 271"/>
                  <a:gd name="T44" fmla="*/ 48 w 56"/>
                  <a:gd name="T45" fmla="*/ 0 h 271"/>
                  <a:gd name="T46" fmla="*/ 42 w 56"/>
                  <a:gd name="T47" fmla="*/ 0 h 271"/>
                  <a:gd name="T48" fmla="*/ 31 w 56"/>
                  <a:gd name="T49" fmla="*/ 2 h 271"/>
                  <a:gd name="T50" fmla="*/ 17 w 56"/>
                  <a:gd name="T51" fmla="*/ 5 h 2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"/>
                  <a:gd name="T79" fmla="*/ 0 h 271"/>
                  <a:gd name="T80" fmla="*/ 56 w 56"/>
                  <a:gd name="T81" fmla="*/ 271 h 2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" h="271">
                    <a:moveTo>
                      <a:pt x="17" y="5"/>
                    </a:moveTo>
                    <a:lnTo>
                      <a:pt x="16" y="10"/>
                    </a:lnTo>
                    <a:lnTo>
                      <a:pt x="12" y="25"/>
                    </a:lnTo>
                    <a:lnTo>
                      <a:pt x="6" y="49"/>
                    </a:lnTo>
                    <a:lnTo>
                      <a:pt x="2" y="82"/>
                    </a:lnTo>
                    <a:lnTo>
                      <a:pt x="0" y="122"/>
                    </a:lnTo>
                    <a:lnTo>
                      <a:pt x="0" y="166"/>
                    </a:lnTo>
                    <a:lnTo>
                      <a:pt x="4" y="217"/>
                    </a:lnTo>
                    <a:lnTo>
                      <a:pt x="15" y="271"/>
                    </a:lnTo>
                    <a:lnTo>
                      <a:pt x="54" y="268"/>
                    </a:lnTo>
                    <a:lnTo>
                      <a:pt x="52" y="261"/>
                    </a:lnTo>
                    <a:lnTo>
                      <a:pt x="48" y="238"/>
                    </a:lnTo>
                    <a:lnTo>
                      <a:pt x="44" y="206"/>
                    </a:lnTo>
                    <a:lnTo>
                      <a:pt x="40" y="166"/>
                    </a:lnTo>
                    <a:lnTo>
                      <a:pt x="37" y="123"/>
                    </a:lnTo>
                    <a:lnTo>
                      <a:pt x="39" y="78"/>
                    </a:lnTo>
                    <a:lnTo>
                      <a:pt x="44" y="37"/>
                    </a:lnTo>
                    <a:lnTo>
                      <a:pt x="56" y="3"/>
                    </a:lnTo>
                    <a:lnTo>
                      <a:pt x="56" y="2"/>
                    </a:lnTo>
                    <a:lnTo>
                      <a:pt x="55" y="1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31" y="2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05" name="Freeform 201"/>
              <p:cNvSpPr>
                <a:spLocks/>
              </p:cNvSpPr>
              <p:nvPr/>
            </p:nvSpPr>
            <p:spPr bwMode="auto">
              <a:xfrm>
                <a:off x="7211" y="13549"/>
                <a:ext cx="186" cy="732"/>
              </a:xfrm>
              <a:custGeom>
                <a:avLst/>
                <a:gdLst>
                  <a:gd name="T0" fmla="*/ 186 w 186"/>
                  <a:gd name="T1" fmla="*/ 6 h 732"/>
                  <a:gd name="T2" fmla="*/ 182 w 186"/>
                  <a:gd name="T3" fmla="*/ 11 h 732"/>
                  <a:gd name="T4" fmla="*/ 169 w 186"/>
                  <a:gd name="T5" fmla="*/ 29 h 732"/>
                  <a:gd name="T6" fmla="*/ 153 w 186"/>
                  <a:gd name="T7" fmla="*/ 67 h 732"/>
                  <a:gd name="T8" fmla="*/ 137 w 186"/>
                  <a:gd name="T9" fmla="*/ 130 h 732"/>
                  <a:gd name="T10" fmla="*/ 124 w 186"/>
                  <a:gd name="T11" fmla="*/ 221 h 732"/>
                  <a:gd name="T12" fmla="*/ 117 w 186"/>
                  <a:gd name="T13" fmla="*/ 350 h 732"/>
                  <a:gd name="T14" fmla="*/ 122 w 186"/>
                  <a:gd name="T15" fmla="*/ 517 h 732"/>
                  <a:gd name="T16" fmla="*/ 139 w 186"/>
                  <a:gd name="T17" fmla="*/ 732 h 732"/>
                  <a:gd name="T18" fmla="*/ 34 w 186"/>
                  <a:gd name="T19" fmla="*/ 732 h 732"/>
                  <a:gd name="T20" fmla="*/ 31 w 186"/>
                  <a:gd name="T21" fmla="*/ 711 h 732"/>
                  <a:gd name="T22" fmla="*/ 22 w 186"/>
                  <a:gd name="T23" fmla="*/ 651 h 732"/>
                  <a:gd name="T24" fmla="*/ 12 w 186"/>
                  <a:gd name="T25" fmla="*/ 563 h 732"/>
                  <a:gd name="T26" fmla="*/ 3 w 186"/>
                  <a:gd name="T27" fmla="*/ 454 h 732"/>
                  <a:gd name="T28" fmla="*/ 0 w 186"/>
                  <a:gd name="T29" fmla="*/ 335 h 732"/>
                  <a:gd name="T30" fmla="*/ 6 w 186"/>
                  <a:gd name="T31" fmla="*/ 213 h 732"/>
                  <a:gd name="T32" fmla="*/ 25 w 186"/>
                  <a:gd name="T33" fmla="*/ 98 h 732"/>
                  <a:gd name="T34" fmla="*/ 60 w 186"/>
                  <a:gd name="T35" fmla="*/ 0 h 732"/>
                  <a:gd name="T36" fmla="*/ 186 w 186"/>
                  <a:gd name="T37" fmla="*/ 6 h 7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6"/>
                  <a:gd name="T58" fmla="*/ 0 h 732"/>
                  <a:gd name="T59" fmla="*/ 186 w 186"/>
                  <a:gd name="T60" fmla="*/ 732 h 7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6" h="732">
                    <a:moveTo>
                      <a:pt x="186" y="6"/>
                    </a:moveTo>
                    <a:lnTo>
                      <a:pt x="182" y="11"/>
                    </a:lnTo>
                    <a:lnTo>
                      <a:pt x="169" y="29"/>
                    </a:lnTo>
                    <a:lnTo>
                      <a:pt x="153" y="67"/>
                    </a:lnTo>
                    <a:lnTo>
                      <a:pt x="137" y="130"/>
                    </a:lnTo>
                    <a:lnTo>
                      <a:pt x="124" y="221"/>
                    </a:lnTo>
                    <a:lnTo>
                      <a:pt x="117" y="350"/>
                    </a:lnTo>
                    <a:lnTo>
                      <a:pt x="122" y="517"/>
                    </a:lnTo>
                    <a:lnTo>
                      <a:pt x="139" y="732"/>
                    </a:lnTo>
                    <a:lnTo>
                      <a:pt x="34" y="732"/>
                    </a:lnTo>
                    <a:lnTo>
                      <a:pt x="31" y="711"/>
                    </a:lnTo>
                    <a:lnTo>
                      <a:pt x="22" y="651"/>
                    </a:lnTo>
                    <a:lnTo>
                      <a:pt x="12" y="563"/>
                    </a:lnTo>
                    <a:lnTo>
                      <a:pt x="3" y="454"/>
                    </a:lnTo>
                    <a:lnTo>
                      <a:pt x="0" y="335"/>
                    </a:lnTo>
                    <a:lnTo>
                      <a:pt x="6" y="213"/>
                    </a:lnTo>
                    <a:lnTo>
                      <a:pt x="25" y="98"/>
                    </a:lnTo>
                    <a:lnTo>
                      <a:pt x="60" y="0"/>
                    </a:lnTo>
                    <a:lnTo>
                      <a:pt x="186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06" name="Freeform 202"/>
              <p:cNvSpPr>
                <a:spLocks/>
              </p:cNvSpPr>
              <p:nvPr/>
            </p:nvSpPr>
            <p:spPr bwMode="auto">
              <a:xfrm>
                <a:off x="7219" y="13600"/>
                <a:ext cx="158" cy="625"/>
              </a:xfrm>
              <a:custGeom>
                <a:avLst/>
                <a:gdLst>
                  <a:gd name="T0" fmla="*/ 158 w 158"/>
                  <a:gd name="T1" fmla="*/ 4 h 625"/>
                  <a:gd name="T2" fmla="*/ 153 w 158"/>
                  <a:gd name="T3" fmla="*/ 9 h 625"/>
                  <a:gd name="T4" fmla="*/ 144 w 158"/>
                  <a:gd name="T5" fmla="*/ 25 h 625"/>
                  <a:gd name="T6" fmla="*/ 130 w 158"/>
                  <a:gd name="T7" fmla="*/ 57 h 625"/>
                  <a:gd name="T8" fmla="*/ 116 w 158"/>
                  <a:gd name="T9" fmla="*/ 110 h 625"/>
                  <a:gd name="T10" fmla="*/ 105 w 158"/>
                  <a:gd name="T11" fmla="*/ 189 h 625"/>
                  <a:gd name="T12" fmla="*/ 100 w 158"/>
                  <a:gd name="T13" fmla="*/ 298 h 625"/>
                  <a:gd name="T14" fmla="*/ 103 w 158"/>
                  <a:gd name="T15" fmla="*/ 441 h 625"/>
                  <a:gd name="T16" fmla="*/ 118 w 158"/>
                  <a:gd name="T17" fmla="*/ 625 h 625"/>
                  <a:gd name="T18" fmla="*/ 29 w 158"/>
                  <a:gd name="T19" fmla="*/ 625 h 625"/>
                  <a:gd name="T20" fmla="*/ 25 w 158"/>
                  <a:gd name="T21" fmla="*/ 607 h 625"/>
                  <a:gd name="T22" fmla="*/ 18 w 158"/>
                  <a:gd name="T23" fmla="*/ 556 h 625"/>
                  <a:gd name="T24" fmla="*/ 9 w 158"/>
                  <a:gd name="T25" fmla="*/ 480 h 625"/>
                  <a:gd name="T26" fmla="*/ 2 w 158"/>
                  <a:gd name="T27" fmla="*/ 387 h 625"/>
                  <a:gd name="T28" fmla="*/ 0 w 158"/>
                  <a:gd name="T29" fmla="*/ 286 h 625"/>
                  <a:gd name="T30" fmla="*/ 5 w 158"/>
                  <a:gd name="T31" fmla="*/ 182 h 625"/>
                  <a:gd name="T32" fmla="*/ 21 w 158"/>
                  <a:gd name="T33" fmla="*/ 84 h 625"/>
                  <a:gd name="T34" fmla="*/ 51 w 158"/>
                  <a:gd name="T35" fmla="*/ 0 h 625"/>
                  <a:gd name="T36" fmla="*/ 158 w 158"/>
                  <a:gd name="T37" fmla="*/ 4 h 6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8"/>
                  <a:gd name="T58" fmla="*/ 0 h 625"/>
                  <a:gd name="T59" fmla="*/ 158 w 158"/>
                  <a:gd name="T60" fmla="*/ 625 h 62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8" h="625">
                    <a:moveTo>
                      <a:pt x="158" y="4"/>
                    </a:moveTo>
                    <a:lnTo>
                      <a:pt x="153" y="9"/>
                    </a:lnTo>
                    <a:lnTo>
                      <a:pt x="144" y="25"/>
                    </a:lnTo>
                    <a:lnTo>
                      <a:pt x="130" y="57"/>
                    </a:lnTo>
                    <a:lnTo>
                      <a:pt x="116" y="110"/>
                    </a:lnTo>
                    <a:lnTo>
                      <a:pt x="105" y="189"/>
                    </a:lnTo>
                    <a:lnTo>
                      <a:pt x="100" y="298"/>
                    </a:lnTo>
                    <a:lnTo>
                      <a:pt x="103" y="441"/>
                    </a:lnTo>
                    <a:lnTo>
                      <a:pt x="118" y="625"/>
                    </a:lnTo>
                    <a:lnTo>
                      <a:pt x="29" y="625"/>
                    </a:lnTo>
                    <a:lnTo>
                      <a:pt x="25" y="607"/>
                    </a:lnTo>
                    <a:lnTo>
                      <a:pt x="18" y="556"/>
                    </a:lnTo>
                    <a:lnTo>
                      <a:pt x="9" y="480"/>
                    </a:lnTo>
                    <a:lnTo>
                      <a:pt x="2" y="387"/>
                    </a:lnTo>
                    <a:lnTo>
                      <a:pt x="0" y="286"/>
                    </a:lnTo>
                    <a:lnTo>
                      <a:pt x="5" y="182"/>
                    </a:lnTo>
                    <a:lnTo>
                      <a:pt x="21" y="84"/>
                    </a:lnTo>
                    <a:lnTo>
                      <a:pt x="51" y="0"/>
                    </a:lnTo>
                    <a:lnTo>
                      <a:pt x="158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07" name="Freeform 203"/>
              <p:cNvSpPr>
                <a:spLocks/>
              </p:cNvSpPr>
              <p:nvPr/>
            </p:nvSpPr>
            <p:spPr bwMode="auto">
              <a:xfrm>
                <a:off x="7225" y="13651"/>
                <a:ext cx="131" cy="517"/>
              </a:xfrm>
              <a:custGeom>
                <a:avLst/>
                <a:gdLst>
                  <a:gd name="T0" fmla="*/ 131 w 131"/>
                  <a:gd name="T1" fmla="*/ 4 h 517"/>
                  <a:gd name="T2" fmla="*/ 128 w 131"/>
                  <a:gd name="T3" fmla="*/ 7 h 517"/>
                  <a:gd name="T4" fmla="*/ 119 w 131"/>
                  <a:gd name="T5" fmla="*/ 21 h 517"/>
                  <a:gd name="T6" fmla="*/ 109 w 131"/>
                  <a:gd name="T7" fmla="*/ 47 h 517"/>
                  <a:gd name="T8" fmla="*/ 97 w 131"/>
                  <a:gd name="T9" fmla="*/ 91 h 517"/>
                  <a:gd name="T10" fmla="*/ 88 w 131"/>
                  <a:gd name="T11" fmla="*/ 156 h 517"/>
                  <a:gd name="T12" fmla="*/ 84 w 131"/>
                  <a:gd name="T13" fmla="*/ 247 h 517"/>
                  <a:gd name="T14" fmla="*/ 86 w 131"/>
                  <a:gd name="T15" fmla="*/ 366 h 517"/>
                  <a:gd name="T16" fmla="*/ 99 w 131"/>
                  <a:gd name="T17" fmla="*/ 517 h 517"/>
                  <a:gd name="T18" fmla="*/ 25 w 131"/>
                  <a:gd name="T19" fmla="*/ 517 h 517"/>
                  <a:gd name="T20" fmla="*/ 23 w 131"/>
                  <a:gd name="T21" fmla="*/ 502 h 517"/>
                  <a:gd name="T22" fmla="*/ 16 w 131"/>
                  <a:gd name="T23" fmla="*/ 460 h 517"/>
                  <a:gd name="T24" fmla="*/ 9 w 131"/>
                  <a:gd name="T25" fmla="*/ 397 h 517"/>
                  <a:gd name="T26" fmla="*/ 2 w 131"/>
                  <a:gd name="T27" fmla="*/ 320 h 517"/>
                  <a:gd name="T28" fmla="*/ 0 w 131"/>
                  <a:gd name="T29" fmla="*/ 236 h 517"/>
                  <a:gd name="T30" fmla="*/ 4 w 131"/>
                  <a:gd name="T31" fmla="*/ 151 h 517"/>
                  <a:gd name="T32" fmla="*/ 18 w 131"/>
                  <a:gd name="T33" fmla="*/ 70 h 517"/>
                  <a:gd name="T34" fmla="*/ 43 w 131"/>
                  <a:gd name="T35" fmla="*/ 0 h 517"/>
                  <a:gd name="T36" fmla="*/ 131 w 131"/>
                  <a:gd name="T37" fmla="*/ 4 h 5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1"/>
                  <a:gd name="T58" fmla="*/ 0 h 517"/>
                  <a:gd name="T59" fmla="*/ 131 w 131"/>
                  <a:gd name="T60" fmla="*/ 517 h 5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1" h="517">
                    <a:moveTo>
                      <a:pt x="131" y="4"/>
                    </a:moveTo>
                    <a:lnTo>
                      <a:pt x="128" y="7"/>
                    </a:lnTo>
                    <a:lnTo>
                      <a:pt x="119" y="21"/>
                    </a:lnTo>
                    <a:lnTo>
                      <a:pt x="109" y="47"/>
                    </a:lnTo>
                    <a:lnTo>
                      <a:pt x="97" y="91"/>
                    </a:lnTo>
                    <a:lnTo>
                      <a:pt x="88" y="156"/>
                    </a:lnTo>
                    <a:lnTo>
                      <a:pt x="84" y="247"/>
                    </a:lnTo>
                    <a:lnTo>
                      <a:pt x="86" y="366"/>
                    </a:lnTo>
                    <a:lnTo>
                      <a:pt x="99" y="517"/>
                    </a:lnTo>
                    <a:lnTo>
                      <a:pt x="25" y="517"/>
                    </a:lnTo>
                    <a:lnTo>
                      <a:pt x="23" y="502"/>
                    </a:lnTo>
                    <a:lnTo>
                      <a:pt x="16" y="460"/>
                    </a:lnTo>
                    <a:lnTo>
                      <a:pt x="9" y="397"/>
                    </a:lnTo>
                    <a:lnTo>
                      <a:pt x="2" y="320"/>
                    </a:lnTo>
                    <a:lnTo>
                      <a:pt x="0" y="236"/>
                    </a:lnTo>
                    <a:lnTo>
                      <a:pt x="4" y="151"/>
                    </a:lnTo>
                    <a:lnTo>
                      <a:pt x="18" y="70"/>
                    </a:lnTo>
                    <a:lnTo>
                      <a:pt x="43" y="0"/>
                    </a:lnTo>
                    <a:lnTo>
                      <a:pt x="131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08" name="Freeform 204"/>
              <p:cNvSpPr>
                <a:spLocks/>
              </p:cNvSpPr>
              <p:nvPr/>
            </p:nvSpPr>
            <p:spPr bwMode="auto">
              <a:xfrm>
                <a:off x="7233" y="13701"/>
                <a:ext cx="104" cy="411"/>
              </a:xfrm>
              <a:custGeom>
                <a:avLst/>
                <a:gdLst>
                  <a:gd name="T0" fmla="*/ 104 w 104"/>
                  <a:gd name="T1" fmla="*/ 4 h 411"/>
                  <a:gd name="T2" fmla="*/ 101 w 104"/>
                  <a:gd name="T3" fmla="*/ 7 h 411"/>
                  <a:gd name="T4" fmla="*/ 94 w 104"/>
                  <a:gd name="T5" fmla="*/ 17 h 411"/>
                  <a:gd name="T6" fmla="*/ 86 w 104"/>
                  <a:gd name="T7" fmla="*/ 38 h 411"/>
                  <a:gd name="T8" fmla="*/ 76 w 104"/>
                  <a:gd name="T9" fmla="*/ 73 h 411"/>
                  <a:gd name="T10" fmla="*/ 69 w 104"/>
                  <a:gd name="T11" fmla="*/ 125 h 411"/>
                  <a:gd name="T12" fmla="*/ 65 w 104"/>
                  <a:gd name="T13" fmla="*/ 196 h 411"/>
                  <a:gd name="T14" fmla="*/ 67 w 104"/>
                  <a:gd name="T15" fmla="*/ 291 h 411"/>
                  <a:gd name="T16" fmla="*/ 77 w 104"/>
                  <a:gd name="T17" fmla="*/ 411 h 411"/>
                  <a:gd name="T18" fmla="*/ 19 w 104"/>
                  <a:gd name="T19" fmla="*/ 411 h 411"/>
                  <a:gd name="T20" fmla="*/ 17 w 104"/>
                  <a:gd name="T21" fmla="*/ 399 h 411"/>
                  <a:gd name="T22" fmla="*/ 11 w 104"/>
                  <a:gd name="T23" fmla="*/ 365 h 411"/>
                  <a:gd name="T24" fmla="*/ 6 w 104"/>
                  <a:gd name="T25" fmla="*/ 316 h 411"/>
                  <a:gd name="T26" fmla="*/ 2 w 104"/>
                  <a:gd name="T27" fmla="*/ 255 h 411"/>
                  <a:gd name="T28" fmla="*/ 0 w 104"/>
                  <a:gd name="T29" fmla="*/ 188 h 411"/>
                  <a:gd name="T30" fmla="*/ 4 w 104"/>
                  <a:gd name="T31" fmla="*/ 120 h 411"/>
                  <a:gd name="T32" fmla="*/ 15 w 104"/>
                  <a:gd name="T33" fmla="*/ 55 h 411"/>
                  <a:gd name="T34" fmla="*/ 34 w 104"/>
                  <a:gd name="T35" fmla="*/ 0 h 411"/>
                  <a:gd name="T36" fmla="*/ 104 w 104"/>
                  <a:gd name="T37" fmla="*/ 4 h 4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"/>
                  <a:gd name="T58" fmla="*/ 0 h 411"/>
                  <a:gd name="T59" fmla="*/ 104 w 104"/>
                  <a:gd name="T60" fmla="*/ 411 h 4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" h="411">
                    <a:moveTo>
                      <a:pt x="104" y="4"/>
                    </a:moveTo>
                    <a:lnTo>
                      <a:pt x="101" y="7"/>
                    </a:lnTo>
                    <a:lnTo>
                      <a:pt x="94" y="17"/>
                    </a:lnTo>
                    <a:lnTo>
                      <a:pt x="86" y="38"/>
                    </a:lnTo>
                    <a:lnTo>
                      <a:pt x="76" y="73"/>
                    </a:lnTo>
                    <a:lnTo>
                      <a:pt x="69" y="125"/>
                    </a:lnTo>
                    <a:lnTo>
                      <a:pt x="65" y="196"/>
                    </a:lnTo>
                    <a:lnTo>
                      <a:pt x="67" y="291"/>
                    </a:lnTo>
                    <a:lnTo>
                      <a:pt x="77" y="411"/>
                    </a:lnTo>
                    <a:lnTo>
                      <a:pt x="19" y="411"/>
                    </a:lnTo>
                    <a:lnTo>
                      <a:pt x="17" y="399"/>
                    </a:lnTo>
                    <a:lnTo>
                      <a:pt x="11" y="365"/>
                    </a:lnTo>
                    <a:lnTo>
                      <a:pt x="6" y="316"/>
                    </a:lnTo>
                    <a:lnTo>
                      <a:pt x="2" y="255"/>
                    </a:lnTo>
                    <a:lnTo>
                      <a:pt x="0" y="188"/>
                    </a:lnTo>
                    <a:lnTo>
                      <a:pt x="4" y="120"/>
                    </a:lnTo>
                    <a:lnTo>
                      <a:pt x="15" y="55"/>
                    </a:lnTo>
                    <a:lnTo>
                      <a:pt x="34" y="0"/>
                    </a:lnTo>
                    <a:lnTo>
                      <a:pt x="104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09" name="Freeform 205"/>
              <p:cNvSpPr>
                <a:spLocks/>
              </p:cNvSpPr>
              <p:nvPr/>
            </p:nvSpPr>
            <p:spPr bwMode="auto">
              <a:xfrm>
                <a:off x="7240" y="13752"/>
                <a:ext cx="76" cy="302"/>
              </a:xfrm>
              <a:custGeom>
                <a:avLst/>
                <a:gdLst>
                  <a:gd name="T0" fmla="*/ 76 w 76"/>
                  <a:gd name="T1" fmla="*/ 2 h 302"/>
                  <a:gd name="T2" fmla="*/ 74 w 76"/>
                  <a:gd name="T3" fmla="*/ 4 h 302"/>
                  <a:gd name="T4" fmla="*/ 70 w 76"/>
                  <a:gd name="T5" fmla="*/ 12 h 302"/>
                  <a:gd name="T6" fmla="*/ 62 w 76"/>
                  <a:gd name="T7" fmla="*/ 28 h 302"/>
                  <a:gd name="T8" fmla="*/ 56 w 76"/>
                  <a:gd name="T9" fmla="*/ 53 h 302"/>
                  <a:gd name="T10" fmla="*/ 51 w 76"/>
                  <a:gd name="T11" fmla="*/ 92 h 302"/>
                  <a:gd name="T12" fmla="*/ 49 w 76"/>
                  <a:gd name="T13" fmla="*/ 145 h 302"/>
                  <a:gd name="T14" fmla="*/ 50 w 76"/>
                  <a:gd name="T15" fmla="*/ 214 h 302"/>
                  <a:gd name="T16" fmla="*/ 57 w 76"/>
                  <a:gd name="T17" fmla="*/ 302 h 302"/>
                  <a:gd name="T18" fmla="*/ 14 w 76"/>
                  <a:gd name="T19" fmla="*/ 302 h 302"/>
                  <a:gd name="T20" fmla="*/ 13 w 76"/>
                  <a:gd name="T21" fmla="*/ 294 h 302"/>
                  <a:gd name="T22" fmla="*/ 9 w 76"/>
                  <a:gd name="T23" fmla="*/ 269 h 302"/>
                  <a:gd name="T24" fmla="*/ 4 w 76"/>
                  <a:gd name="T25" fmla="*/ 232 h 302"/>
                  <a:gd name="T26" fmla="*/ 1 w 76"/>
                  <a:gd name="T27" fmla="*/ 188 h 302"/>
                  <a:gd name="T28" fmla="*/ 0 w 76"/>
                  <a:gd name="T29" fmla="*/ 138 h 302"/>
                  <a:gd name="T30" fmla="*/ 2 w 76"/>
                  <a:gd name="T31" fmla="*/ 89 h 302"/>
                  <a:gd name="T32" fmla="*/ 10 w 76"/>
                  <a:gd name="T33" fmla="*/ 41 h 302"/>
                  <a:gd name="T34" fmla="*/ 25 w 76"/>
                  <a:gd name="T35" fmla="*/ 0 h 302"/>
                  <a:gd name="T36" fmla="*/ 76 w 76"/>
                  <a:gd name="T37" fmla="*/ 2 h 30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6"/>
                  <a:gd name="T58" fmla="*/ 0 h 302"/>
                  <a:gd name="T59" fmla="*/ 76 w 76"/>
                  <a:gd name="T60" fmla="*/ 302 h 30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6" h="302">
                    <a:moveTo>
                      <a:pt x="76" y="2"/>
                    </a:moveTo>
                    <a:lnTo>
                      <a:pt x="74" y="4"/>
                    </a:lnTo>
                    <a:lnTo>
                      <a:pt x="70" y="12"/>
                    </a:lnTo>
                    <a:lnTo>
                      <a:pt x="62" y="28"/>
                    </a:lnTo>
                    <a:lnTo>
                      <a:pt x="56" y="53"/>
                    </a:lnTo>
                    <a:lnTo>
                      <a:pt x="51" y="92"/>
                    </a:lnTo>
                    <a:lnTo>
                      <a:pt x="49" y="145"/>
                    </a:lnTo>
                    <a:lnTo>
                      <a:pt x="50" y="214"/>
                    </a:lnTo>
                    <a:lnTo>
                      <a:pt x="57" y="302"/>
                    </a:lnTo>
                    <a:lnTo>
                      <a:pt x="14" y="302"/>
                    </a:lnTo>
                    <a:lnTo>
                      <a:pt x="13" y="294"/>
                    </a:lnTo>
                    <a:lnTo>
                      <a:pt x="9" y="269"/>
                    </a:lnTo>
                    <a:lnTo>
                      <a:pt x="4" y="232"/>
                    </a:lnTo>
                    <a:lnTo>
                      <a:pt x="1" y="188"/>
                    </a:lnTo>
                    <a:lnTo>
                      <a:pt x="0" y="138"/>
                    </a:lnTo>
                    <a:lnTo>
                      <a:pt x="2" y="89"/>
                    </a:lnTo>
                    <a:lnTo>
                      <a:pt x="10" y="41"/>
                    </a:lnTo>
                    <a:lnTo>
                      <a:pt x="25" y="0"/>
                    </a:lnTo>
                    <a:lnTo>
                      <a:pt x="76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10" name="Rectangle 206"/>
              <p:cNvSpPr>
                <a:spLocks noChangeArrowheads="1"/>
              </p:cNvSpPr>
              <p:nvPr/>
            </p:nvSpPr>
            <p:spPr bwMode="auto">
              <a:xfrm>
                <a:off x="6241" y="13678"/>
                <a:ext cx="23" cy="95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11" name="Freeform 207"/>
              <p:cNvSpPr>
                <a:spLocks/>
              </p:cNvSpPr>
              <p:nvPr/>
            </p:nvSpPr>
            <p:spPr bwMode="auto">
              <a:xfrm>
                <a:off x="6579" y="13664"/>
                <a:ext cx="375" cy="440"/>
              </a:xfrm>
              <a:custGeom>
                <a:avLst/>
                <a:gdLst>
                  <a:gd name="T0" fmla="*/ 35 w 375"/>
                  <a:gd name="T1" fmla="*/ 41 h 440"/>
                  <a:gd name="T2" fmla="*/ 32 w 375"/>
                  <a:gd name="T3" fmla="*/ 49 h 440"/>
                  <a:gd name="T4" fmla="*/ 25 w 375"/>
                  <a:gd name="T5" fmla="*/ 74 h 440"/>
                  <a:gd name="T6" fmla="*/ 17 w 375"/>
                  <a:gd name="T7" fmla="*/ 112 h 440"/>
                  <a:gd name="T8" fmla="*/ 8 w 375"/>
                  <a:gd name="T9" fmla="*/ 163 h 440"/>
                  <a:gd name="T10" fmla="*/ 2 w 375"/>
                  <a:gd name="T11" fmla="*/ 223 h 440"/>
                  <a:gd name="T12" fmla="*/ 0 w 375"/>
                  <a:gd name="T13" fmla="*/ 290 h 440"/>
                  <a:gd name="T14" fmla="*/ 7 w 375"/>
                  <a:gd name="T15" fmla="*/ 363 h 440"/>
                  <a:gd name="T16" fmla="*/ 23 w 375"/>
                  <a:gd name="T17" fmla="*/ 440 h 440"/>
                  <a:gd name="T18" fmla="*/ 23 w 375"/>
                  <a:gd name="T19" fmla="*/ 437 h 440"/>
                  <a:gd name="T20" fmla="*/ 23 w 375"/>
                  <a:gd name="T21" fmla="*/ 427 h 440"/>
                  <a:gd name="T22" fmla="*/ 23 w 375"/>
                  <a:gd name="T23" fmla="*/ 411 h 440"/>
                  <a:gd name="T24" fmla="*/ 23 w 375"/>
                  <a:gd name="T25" fmla="*/ 391 h 440"/>
                  <a:gd name="T26" fmla="*/ 25 w 375"/>
                  <a:gd name="T27" fmla="*/ 367 h 440"/>
                  <a:gd name="T28" fmla="*/ 28 w 375"/>
                  <a:gd name="T29" fmla="*/ 341 h 440"/>
                  <a:gd name="T30" fmla="*/ 33 w 375"/>
                  <a:gd name="T31" fmla="*/ 312 h 440"/>
                  <a:gd name="T32" fmla="*/ 39 w 375"/>
                  <a:gd name="T33" fmla="*/ 281 h 440"/>
                  <a:gd name="T34" fmla="*/ 49 w 375"/>
                  <a:gd name="T35" fmla="*/ 251 h 440"/>
                  <a:gd name="T36" fmla="*/ 61 w 375"/>
                  <a:gd name="T37" fmla="*/ 222 h 440"/>
                  <a:gd name="T38" fmla="*/ 75 w 375"/>
                  <a:gd name="T39" fmla="*/ 194 h 440"/>
                  <a:gd name="T40" fmla="*/ 93 w 375"/>
                  <a:gd name="T41" fmla="*/ 168 h 440"/>
                  <a:gd name="T42" fmla="*/ 116 w 375"/>
                  <a:gd name="T43" fmla="*/ 145 h 440"/>
                  <a:gd name="T44" fmla="*/ 141 w 375"/>
                  <a:gd name="T45" fmla="*/ 127 h 440"/>
                  <a:gd name="T46" fmla="*/ 173 w 375"/>
                  <a:gd name="T47" fmla="*/ 114 h 440"/>
                  <a:gd name="T48" fmla="*/ 208 w 375"/>
                  <a:gd name="T49" fmla="*/ 106 h 440"/>
                  <a:gd name="T50" fmla="*/ 210 w 375"/>
                  <a:gd name="T51" fmla="*/ 104 h 440"/>
                  <a:gd name="T52" fmla="*/ 217 w 375"/>
                  <a:gd name="T53" fmla="*/ 100 h 440"/>
                  <a:gd name="T54" fmla="*/ 227 w 375"/>
                  <a:gd name="T55" fmla="*/ 92 h 440"/>
                  <a:gd name="T56" fmla="*/ 245 w 375"/>
                  <a:gd name="T57" fmla="*/ 82 h 440"/>
                  <a:gd name="T58" fmla="*/ 267 w 375"/>
                  <a:gd name="T59" fmla="*/ 69 h 440"/>
                  <a:gd name="T60" fmla="*/ 296 w 375"/>
                  <a:gd name="T61" fmla="*/ 54 h 440"/>
                  <a:gd name="T62" fmla="*/ 332 w 375"/>
                  <a:gd name="T63" fmla="*/ 36 h 440"/>
                  <a:gd name="T64" fmla="*/ 375 w 375"/>
                  <a:gd name="T65" fmla="*/ 17 h 440"/>
                  <a:gd name="T66" fmla="*/ 373 w 375"/>
                  <a:gd name="T67" fmla="*/ 16 h 440"/>
                  <a:gd name="T68" fmla="*/ 366 w 375"/>
                  <a:gd name="T69" fmla="*/ 15 h 440"/>
                  <a:gd name="T70" fmla="*/ 357 w 375"/>
                  <a:gd name="T71" fmla="*/ 13 h 440"/>
                  <a:gd name="T72" fmla="*/ 343 w 375"/>
                  <a:gd name="T73" fmla="*/ 10 h 440"/>
                  <a:gd name="T74" fmla="*/ 326 w 375"/>
                  <a:gd name="T75" fmla="*/ 7 h 440"/>
                  <a:gd name="T76" fmla="*/ 307 w 375"/>
                  <a:gd name="T77" fmla="*/ 5 h 440"/>
                  <a:gd name="T78" fmla="*/ 285 w 375"/>
                  <a:gd name="T79" fmla="*/ 3 h 440"/>
                  <a:gd name="T80" fmla="*/ 261 w 375"/>
                  <a:gd name="T81" fmla="*/ 1 h 440"/>
                  <a:gd name="T82" fmla="*/ 235 w 375"/>
                  <a:gd name="T83" fmla="*/ 0 h 440"/>
                  <a:gd name="T84" fmla="*/ 208 w 375"/>
                  <a:gd name="T85" fmla="*/ 1 h 440"/>
                  <a:gd name="T86" fmla="*/ 180 w 375"/>
                  <a:gd name="T87" fmla="*/ 2 h 440"/>
                  <a:gd name="T88" fmla="*/ 151 w 375"/>
                  <a:gd name="T89" fmla="*/ 5 h 440"/>
                  <a:gd name="T90" fmla="*/ 122 w 375"/>
                  <a:gd name="T91" fmla="*/ 10 h 440"/>
                  <a:gd name="T92" fmla="*/ 92 w 375"/>
                  <a:gd name="T93" fmla="*/ 18 h 440"/>
                  <a:gd name="T94" fmla="*/ 63 w 375"/>
                  <a:gd name="T95" fmla="*/ 28 h 440"/>
                  <a:gd name="T96" fmla="*/ 35 w 375"/>
                  <a:gd name="T97" fmla="*/ 41 h 4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75"/>
                  <a:gd name="T148" fmla="*/ 0 h 440"/>
                  <a:gd name="T149" fmla="*/ 375 w 375"/>
                  <a:gd name="T150" fmla="*/ 440 h 4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75" h="440">
                    <a:moveTo>
                      <a:pt x="35" y="41"/>
                    </a:moveTo>
                    <a:lnTo>
                      <a:pt x="32" y="49"/>
                    </a:lnTo>
                    <a:lnTo>
                      <a:pt x="25" y="74"/>
                    </a:lnTo>
                    <a:lnTo>
                      <a:pt x="17" y="112"/>
                    </a:lnTo>
                    <a:lnTo>
                      <a:pt x="8" y="163"/>
                    </a:lnTo>
                    <a:lnTo>
                      <a:pt x="2" y="223"/>
                    </a:lnTo>
                    <a:lnTo>
                      <a:pt x="0" y="290"/>
                    </a:lnTo>
                    <a:lnTo>
                      <a:pt x="7" y="363"/>
                    </a:lnTo>
                    <a:lnTo>
                      <a:pt x="23" y="440"/>
                    </a:lnTo>
                    <a:lnTo>
                      <a:pt x="23" y="437"/>
                    </a:lnTo>
                    <a:lnTo>
                      <a:pt x="23" y="427"/>
                    </a:lnTo>
                    <a:lnTo>
                      <a:pt x="23" y="411"/>
                    </a:lnTo>
                    <a:lnTo>
                      <a:pt x="23" y="391"/>
                    </a:lnTo>
                    <a:lnTo>
                      <a:pt x="25" y="367"/>
                    </a:lnTo>
                    <a:lnTo>
                      <a:pt x="28" y="341"/>
                    </a:lnTo>
                    <a:lnTo>
                      <a:pt x="33" y="312"/>
                    </a:lnTo>
                    <a:lnTo>
                      <a:pt x="39" y="281"/>
                    </a:lnTo>
                    <a:lnTo>
                      <a:pt x="49" y="251"/>
                    </a:lnTo>
                    <a:lnTo>
                      <a:pt x="61" y="222"/>
                    </a:lnTo>
                    <a:lnTo>
                      <a:pt x="75" y="194"/>
                    </a:lnTo>
                    <a:lnTo>
                      <a:pt x="93" y="168"/>
                    </a:lnTo>
                    <a:lnTo>
                      <a:pt x="116" y="145"/>
                    </a:lnTo>
                    <a:lnTo>
                      <a:pt x="141" y="127"/>
                    </a:lnTo>
                    <a:lnTo>
                      <a:pt x="173" y="114"/>
                    </a:lnTo>
                    <a:lnTo>
                      <a:pt x="208" y="106"/>
                    </a:lnTo>
                    <a:lnTo>
                      <a:pt x="210" y="104"/>
                    </a:lnTo>
                    <a:lnTo>
                      <a:pt x="217" y="100"/>
                    </a:lnTo>
                    <a:lnTo>
                      <a:pt x="227" y="92"/>
                    </a:lnTo>
                    <a:lnTo>
                      <a:pt x="245" y="82"/>
                    </a:lnTo>
                    <a:lnTo>
                      <a:pt x="267" y="69"/>
                    </a:lnTo>
                    <a:lnTo>
                      <a:pt x="296" y="54"/>
                    </a:lnTo>
                    <a:lnTo>
                      <a:pt x="332" y="36"/>
                    </a:lnTo>
                    <a:lnTo>
                      <a:pt x="375" y="17"/>
                    </a:lnTo>
                    <a:lnTo>
                      <a:pt x="373" y="16"/>
                    </a:lnTo>
                    <a:lnTo>
                      <a:pt x="366" y="15"/>
                    </a:lnTo>
                    <a:lnTo>
                      <a:pt x="357" y="13"/>
                    </a:lnTo>
                    <a:lnTo>
                      <a:pt x="343" y="10"/>
                    </a:lnTo>
                    <a:lnTo>
                      <a:pt x="326" y="7"/>
                    </a:lnTo>
                    <a:lnTo>
                      <a:pt x="307" y="5"/>
                    </a:lnTo>
                    <a:lnTo>
                      <a:pt x="285" y="3"/>
                    </a:lnTo>
                    <a:lnTo>
                      <a:pt x="261" y="1"/>
                    </a:lnTo>
                    <a:lnTo>
                      <a:pt x="235" y="0"/>
                    </a:lnTo>
                    <a:lnTo>
                      <a:pt x="208" y="1"/>
                    </a:lnTo>
                    <a:lnTo>
                      <a:pt x="180" y="2"/>
                    </a:lnTo>
                    <a:lnTo>
                      <a:pt x="151" y="5"/>
                    </a:lnTo>
                    <a:lnTo>
                      <a:pt x="122" y="10"/>
                    </a:lnTo>
                    <a:lnTo>
                      <a:pt x="92" y="18"/>
                    </a:lnTo>
                    <a:lnTo>
                      <a:pt x="63" y="28"/>
                    </a:lnTo>
                    <a:lnTo>
                      <a:pt x="35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12" name="Freeform 208"/>
              <p:cNvSpPr>
                <a:spLocks/>
              </p:cNvSpPr>
              <p:nvPr/>
            </p:nvSpPr>
            <p:spPr bwMode="auto">
              <a:xfrm>
                <a:off x="6061" y="13991"/>
                <a:ext cx="305" cy="83"/>
              </a:xfrm>
              <a:custGeom>
                <a:avLst/>
                <a:gdLst>
                  <a:gd name="T0" fmla="*/ 0 w 305"/>
                  <a:gd name="T1" fmla="*/ 53 h 83"/>
                  <a:gd name="T2" fmla="*/ 0 w 305"/>
                  <a:gd name="T3" fmla="*/ 52 h 83"/>
                  <a:gd name="T4" fmla="*/ 2 w 305"/>
                  <a:gd name="T5" fmla="*/ 48 h 83"/>
                  <a:gd name="T6" fmla="*/ 5 w 305"/>
                  <a:gd name="T7" fmla="*/ 44 h 83"/>
                  <a:gd name="T8" fmla="*/ 11 w 305"/>
                  <a:gd name="T9" fmla="*/ 37 h 83"/>
                  <a:gd name="T10" fmla="*/ 18 w 305"/>
                  <a:gd name="T11" fmla="*/ 31 h 83"/>
                  <a:gd name="T12" fmla="*/ 27 w 305"/>
                  <a:gd name="T13" fmla="*/ 25 h 83"/>
                  <a:gd name="T14" fmla="*/ 39 w 305"/>
                  <a:gd name="T15" fmla="*/ 18 h 83"/>
                  <a:gd name="T16" fmla="*/ 54 w 305"/>
                  <a:gd name="T17" fmla="*/ 12 h 83"/>
                  <a:gd name="T18" fmla="*/ 72 w 305"/>
                  <a:gd name="T19" fmla="*/ 6 h 83"/>
                  <a:gd name="T20" fmla="*/ 92 w 305"/>
                  <a:gd name="T21" fmla="*/ 2 h 83"/>
                  <a:gd name="T22" fmla="*/ 118 w 305"/>
                  <a:gd name="T23" fmla="*/ 0 h 83"/>
                  <a:gd name="T24" fmla="*/ 146 w 305"/>
                  <a:gd name="T25" fmla="*/ 0 h 83"/>
                  <a:gd name="T26" fmla="*/ 180 w 305"/>
                  <a:gd name="T27" fmla="*/ 2 h 83"/>
                  <a:gd name="T28" fmla="*/ 216 w 305"/>
                  <a:gd name="T29" fmla="*/ 7 h 83"/>
                  <a:gd name="T30" fmla="*/ 258 w 305"/>
                  <a:gd name="T31" fmla="*/ 16 h 83"/>
                  <a:gd name="T32" fmla="*/ 305 w 305"/>
                  <a:gd name="T33" fmla="*/ 29 h 83"/>
                  <a:gd name="T34" fmla="*/ 299 w 305"/>
                  <a:gd name="T35" fmla="*/ 47 h 83"/>
                  <a:gd name="T36" fmla="*/ 297 w 305"/>
                  <a:gd name="T37" fmla="*/ 46 h 83"/>
                  <a:gd name="T38" fmla="*/ 289 w 305"/>
                  <a:gd name="T39" fmla="*/ 44 h 83"/>
                  <a:gd name="T40" fmla="*/ 277 w 305"/>
                  <a:gd name="T41" fmla="*/ 41 h 83"/>
                  <a:gd name="T42" fmla="*/ 262 w 305"/>
                  <a:gd name="T43" fmla="*/ 36 h 83"/>
                  <a:gd name="T44" fmla="*/ 244 w 305"/>
                  <a:gd name="T45" fmla="*/ 32 h 83"/>
                  <a:gd name="T46" fmla="*/ 224 w 305"/>
                  <a:gd name="T47" fmla="*/ 28 h 83"/>
                  <a:gd name="T48" fmla="*/ 201 w 305"/>
                  <a:gd name="T49" fmla="*/ 25 h 83"/>
                  <a:gd name="T50" fmla="*/ 176 w 305"/>
                  <a:gd name="T51" fmla="*/ 22 h 83"/>
                  <a:gd name="T52" fmla="*/ 152 w 305"/>
                  <a:gd name="T53" fmla="*/ 21 h 83"/>
                  <a:gd name="T54" fmla="*/ 126 w 305"/>
                  <a:gd name="T55" fmla="*/ 21 h 83"/>
                  <a:gd name="T56" fmla="*/ 101 w 305"/>
                  <a:gd name="T57" fmla="*/ 23 h 83"/>
                  <a:gd name="T58" fmla="*/ 77 w 305"/>
                  <a:gd name="T59" fmla="*/ 29 h 83"/>
                  <a:gd name="T60" fmla="*/ 55 w 305"/>
                  <a:gd name="T61" fmla="*/ 37 h 83"/>
                  <a:gd name="T62" fmla="*/ 33 w 305"/>
                  <a:gd name="T63" fmla="*/ 48 h 83"/>
                  <a:gd name="T64" fmla="*/ 15 w 305"/>
                  <a:gd name="T65" fmla="*/ 63 h 83"/>
                  <a:gd name="T66" fmla="*/ 0 w 305"/>
                  <a:gd name="T67" fmla="*/ 83 h 83"/>
                  <a:gd name="T68" fmla="*/ 0 w 305"/>
                  <a:gd name="T69" fmla="*/ 53 h 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5"/>
                  <a:gd name="T106" fmla="*/ 0 h 83"/>
                  <a:gd name="T107" fmla="*/ 305 w 305"/>
                  <a:gd name="T108" fmla="*/ 83 h 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5" h="83">
                    <a:moveTo>
                      <a:pt x="0" y="53"/>
                    </a:moveTo>
                    <a:lnTo>
                      <a:pt x="0" y="52"/>
                    </a:lnTo>
                    <a:lnTo>
                      <a:pt x="2" y="48"/>
                    </a:lnTo>
                    <a:lnTo>
                      <a:pt x="5" y="44"/>
                    </a:lnTo>
                    <a:lnTo>
                      <a:pt x="11" y="37"/>
                    </a:lnTo>
                    <a:lnTo>
                      <a:pt x="18" y="31"/>
                    </a:lnTo>
                    <a:lnTo>
                      <a:pt x="27" y="25"/>
                    </a:lnTo>
                    <a:lnTo>
                      <a:pt x="39" y="18"/>
                    </a:lnTo>
                    <a:lnTo>
                      <a:pt x="54" y="12"/>
                    </a:lnTo>
                    <a:lnTo>
                      <a:pt x="72" y="6"/>
                    </a:lnTo>
                    <a:lnTo>
                      <a:pt x="92" y="2"/>
                    </a:lnTo>
                    <a:lnTo>
                      <a:pt x="118" y="0"/>
                    </a:lnTo>
                    <a:lnTo>
                      <a:pt x="146" y="0"/>
                    </a:lnTo>
                    <a:lnTo>
                      <a:pt x="180" y="2"/>
                    </a:lnTo>
                    <a:lnTo>
                      <a:pt x="216" y="7"/>
                    </a:lnTo>
                    <a:lnTo>
                      <a:pt x="258" y="16"/>
                    </a:lnTo>
                    <a:lnTo>
                      <a:pt x="305" y="29"/>
                    </a:lnTo>
                    <a:lnTo>
                      <a:pt x="299" y="47"/>
                    </a:lnTo>
                    <a:lnTo>
                      <a:pt x="297" y="46"/>
                    </a:lnTo>
                    <a:lnTo>
                      <a:pt x="289" y="44"/>
                    </a:lnTo>
                    <a:lnTo>
                      <a:pt x="277" y="41"/>
                    </a:lnTo>
                    <a:lnTo>
                      <a:pt x="262" y="36"/>
                    </a:lnTo>
                    <a:lnTo>
                      <a:pt x="244" y="32"/>
                    </a:lnTo>
                    <a:lnTo>
                      <a:pt x="224" y="28"/>
                    </a:lnTo>
                    <a:lnTo>
                      <a:pt x="201" y="25"/>
                    </a:lnTo>
                    <a:lnTo>
                      <a:pt x="176" y="22"/>
                    </a:lnTo>
                    <a:lnTo>
                      <a:pt x="152" y="21"/>
                    </a:lnTo>
                    <a:lnTo>
                      <a:pt x="126" y="21"/>
                    </a:lnTo>
                    <a:lnTo>
                      <a:pt x="101" y="23"/>
                    </a:lnTo>
                    <a:lnTo>
                      <a:pt x="77" y="29"/>
                    </a:lnTo>
                    <a:lnTo>
                      <a:pt x="55" y="37"/>
                    </a:lnTo>
                    <a:lnTo>
                      <a:pt x="33" y="48"/>
                    </a:lnTo>
                    <a:lnTo>
                      <a:pt x="15" y="63"/>
                    </a:lnTo>
                    <a:lnTo>
                      <a:pt x="0" y="8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13" name="Freeform 209"/>
              <p:cNvSpPr>
                <a:spLocks/>
              </p:cNvSpPr>
              <p:nvPr/>
            </p:nvSpPr>
            <p:spPr bwMode="auto">
              <a:xfrm>
                <a:off x="6061" y="13793"/>
                <a:ext cx="305" cy="83"/>
              </a:xfrm>
              <a:custGeom>
                <a:avLst/>
                <a:gdLst>
                  <a:gd name="T0" fmla="*/ 0 w 305"/>
                  <a:gd name="T1" fmla="*/ 53 h 83"/>
                  <a:gd name="T2" fmla="*/ 0 w 305"/>
                  <a:gd name="T3" fmla="*/ 52 h 83"/>
                  <a:gd name="T4" fmla="*/ 2 w 305"/>
                  <a:gd name="T5" fmla="*/ 49 h 83"/>
                  <a:gd name="T6" fmla="*/ 5 w 305"/>
                  <a:gd name="T7" fmla="*/ 44 h 83"/>
                  <a:gd name="T8" fmla="*/ 11 w 305"/>
                  <a:gd name="T9" fmla="*/ 38 h 83"/>
                  <a:gd name="T10" fmla="*/ 18 w 305"/>
                  <a:gd name="T11" fmla="*/ 31 h 83"/>
                  <a:gd name="T12" fmla="*/ 27 w 305"/>
                  <a:gd name="T13" fmla="*/ 25 h 83"/>
                  <a:gd name="T14" fmla="*/ 39 w 305"/>
                  <a:gd name="T15" fmla="*/ 17 h 83"/>
                  <a:gd name="T16" fmla="*/ 54 w 305"/>
                  <a:gd name="T17" fmla="*/ 12 h 83"/>
                  <a:gd name="T18" fmla="*/ 72 w 305"/>
                  <a:gd name="T19" fmla="*/ 7 h 83"/>
                  <a:gd name="T20" fmla="*/ 92 w 305"/>
                  <a:gd name="T21" fmla="*/ 2 h 83"/>
                  <a:gd name="T22" fmla="*/ 118 w 305"/>
                  <a:gd name="T23" fmla="*/ 0 h 83"/>
                  <a:gd name="T24" fmla="*/ 146 w 305"/>
                  <a:gd name="T25" fmla="*/ 0 h 83"/>
                  <a:gd name="T26" fmla="*/ 180 w 305"/>
                  <a:gd name="T27" fmla="*/ 2 h 83"/>
                  <a:gd name="T28" fmla="*/ 216 w 305"/>
                  <a:gd name="T29" fmla="*/ 8 h 83"/>
                  <a:gd name="T30" fmla="*/ 258 w 305"/>
                  <a:gd name="T31" fmla="*/ 16 h 83"/>
                  <a:gd name="T32" fmla="*/ 305 w 305"/>
                  <a:gd name="T33" fmla="*/ 29 h 83"/>
                  <a:gd name="T34" fmla="*/ 299 w 305"/>
                  <a:gd name="T35" fmla="*/ 47 h 83"/>
                  <a:gd name="T36" fmla="*/ 297 w 305"/>
                  <a:gd name="T37" fmla="*/ 45 h 83"/>
                  <a:gd name="T38" fmla="*/ 289 w 305"/>
                  <a:gd name="T39" fmla="*/ 43 h 83"/>
                  <a:gd name="T40" fmla="*/ 277 w 305"/>
                  <a:gd name="T41" fmla="*/ 40 h 83"/>
                  <a:gd name="T42" fmla="*/ 262 w 305"/>
                  <a:gd name="T43" fmla="*/ 36 h 83"/>
                  <a:gd name="T44" fmla="*/ 244 w 305"/>
                  <a:gd name="T45" fmla="*/ 33 h 83"/>
                  <a:gd name="T46" fmla="*/ 224 w 305"/>
                  <a:gd name="T47" fmla="*/ 28 h 83"/>
                  <a:gd name="T48" fmla="*/ 201 w 305"/>
                  <a:gd name="T49" fmla="*/ 25 h 83"/>
                  <a:gd name="T50" fmla="*/ 176 w 305"/>
                  <a:gd name="T51" fmla="*/ 22 h 83"/>
                  <a:gd name="T52" fmla="*/ 152 w 305"/>
                  <a:gd name="T53" fmla="*/ 21 h 83"/>
                  <a:gd name="T54" fmla="*/ 126 w 305"/>
                  <a:gd name="T55" fmla="*/ 22 h 83"/>
                  <a:gd name="T56" fmla="*/ 101 w 305"/>
                  <a:gd name="T57" fmla="*/ 24 h 83"/>
                  <a:gd name="T58" fmla="*/ 77 w 305"/>
                  <a:gd name="T59" fmla="*/ 29 h 83"/>
                  <a:gd name="T60" fmla="*/ 55 w 305"/>
                  <a:gd name="T61" fmla="*/ 38 h 83"/>
                  <a:gd name="T62" fmla="*/ 33 w 305"/>
                  <a:gd name="T63" fmla="*/ 49 h 83"/>
                  <a:gd name="T64" fmla="*/ 15 w 305"/>
                  <a:gd name="T65" fmla="*/ 64 h 83"/>
                  <a:gd name="T66" fmla="*/ 0 w 305"/>
                  <a:gd name="T67" fmla="*/ 83 h 83"/>
                  <a:gd name="T68" fmla="*/ 0 w 305"/>
                  <a:gd name="T69" fmla="*/ 53 h 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5"/>
                  <a:gd name="T106" fmla="*/ 0 h 83"/>
                  <a:gd name="T107" fmla="*/ 305 w 305"/>
                  <a:gd name="T108" fmla="*/ 83 h 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5" h="83">
                    <a:moveTo>
                      <a:pt x="0" y="53"/>
                    </a:moveTo>
                    <a:lnTo>
                      <a:pt x="0" y="52"/>
                    </a:lnTo>
                    <a:lnTo>
                      <a:pt x="2" y="49"/>
                    </a:lnTo>
                    <a:lnTo>
                      <a:pt x="5" y="44"/>
                    </a:lnTo>
                    <a:lnTo>
                      <a:pt x="11" y="38"/>
                    </a:lnTo>
                    <a:lnTo>
                      <a:pt x="18" y="31"/>
                    </a:lnTo>
                    <a:lnTo>
                      <a:pt x="27" y="25"/>
                    </a:lnTo>
                    <a:lnTo>
                      <a:pt x="39" y="17"/>
                    </a:lnTo>
                    <a:lnTo>
                      <a:pt x="54" y="12"/>
                    </a:lnTo>
                    <a:lnTo>
                      <a:pt x="72" y="7"/>
                    </a:lnTo>
                    <a:lnTo>
                      <a:pt x="92" y="2"/>
                    </a:lnTo>
                    <a:lnTo>
                      <a:pt x="118" y="0"/>
                    </a:lnTo>
                    <a:lnTo>
                      <a:pt x="146" y="0"/>
                    </a:lnTo>
                    <a:lnTo>
                      <a:pt x="180" y="2"/>
                    </a:lnTo>
                    <a:lnTo>
                      <a:pt x="216" y="8"/>
                    </a:lnTo>
                    <a:lnTo>
                      <a:pt x="258" y="16"/>
                    </a:lnTo>
                    <a:lnTo>
                      <a:pt x="305" y="29"/>
                    </a:lnTo>
                    <a:lnTo>
                      <a:pt x="299" y="47"/>
                    </a:lnTo>
                    <a:lnTo>
                      <a:pt x="297" y="45"/>
                    </a:lnTo>
                    <a:lnTo>
                      <a:pt x="289" y="43"/>
                    </a:lnTo>
                    <a:lnTo>
                      <a:pt x="277" y="40"/>
                    </a:lnTo>
                    <a:lnTo>
                      <a:pt x="262" y="36"/>
                    </a:lnTo>
                    <a:lnTo>
                      <a:pt x="244" y="33"/>
                    </a:lnTo>
                    <a:lnTo>
                      <a:pt x="224" y="28"/>
                    </a:lnTo>
                    <a:lnTo>
                      <a:pt x="201" y="25"/>
                    </a:lnTo>
                    <a:lnTo>
                      <a:pt x="176" y="22"/>
                    </a:lnTo>
                    <a:lnTo>
                      <a:pt x="152" y="21"/>
                    </a:lnTo>
                    <a:lnTo>
                      <a:pt x="126" y="22"/>
                    </a:lnTo>
                    <a:lnTo>
                      <a:pt x="101" y="24"/>
                    </a:lnTo>
                    <a:lnTo>
                      <a:pt x="77" y="29"/>
                    </a:lnTo>
                    <a:lnTo>
                      <a:pt x="55" y="38"/>
                    </a:lnTo>
                    <a:lnTo>
                      <a:pt x="33" y="49"/>
                    </a:lnTo>
                    <a:lnTo>
                      <a:pt x="15" y="64"/>
                    </a:lnTo>
                    <a:lnTo>
                      <a:pt x="0" y="8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14" name="Freeform 210"/>
              <p:cNvSpPr>
                <a:spLocks/>
              </p:cNvSpPr>
              <p:nvPr/>
            </p:nvSpPr>
            <p:spPr bwMode="auto">
              <a:xfrm>
                <a:off x="6348" y="13696"/>
                <a:ext cx="496" cy="917"/>
              </a:xfrm>
              <a:custGeom>
                <a:avLst/>
                <a:gdLst>
                  <a:gd name="T0" fmla="*/ 0 w 496"/>
                  <a:gd name="T1" fmla="*/ 0 h 917"/>
                  <a:gd name="T2" fmla="*/ 0 w 496"/>
                  <a:gd name="T3" fmla="*/ 886 h 917"/>
                  <a:gd name="T4" fmla="*/ 150 w 496"/>
                  <a:gd name="T5" fmla="*/ 917 h 917"/>
                  <a:gd name="T6" fmla="*/ 143 w 496"/>
                  <a:gd name="T7" fmla="*/ 797 h 917"/>
                  <a:gd name="T8" fmla="*/ 496 w 496"/>
                  <a:gd name="T9" fmla="*/ 851 h 917"/>
                  <a:gd name="T10" fmla="*/ 490 w 496"/>
                  <a:gd name="T11" fmla="*/ 803 h 917"/>
                  <a:gd name="T12" fmla="*/ 245 w 496"/>
                  <a:gd name="T13" fmla="*/ 773 h 917"/>
                  <a:gd name="T14" fmla="*/ 239 w 496"/>
                  <a:gd name="T15" fmla="*/ 670 h 917"/>
                  <a:gd name="T16" fmla="*/ 72 w 496"/>
                  <a:gd name="T17" fmla="*/ 670 h 917"/>
                  <a:gd name="T18" fmla="*/ 68 w 496"/>
                  <a:gd name="T19" fmla="*/ 657 h 917"/>
                  <a:gd name="T20" fmla="*/ 56 w 496"/>
                  <a:gd name="T21" fmla="*/ 620 h 917"/>
                  <a:gd name="T22" fmla="*/ 41 w 496"/>
                  <a:gd name="T23" fmla="*/ 559 h 917"/>
                  <a:gd name="T24" fmla="*/ 26 w 496"/>
                  <a:gd name="T25" fmla="*/ 480 h 917"/>
                  <a:gd name="T26" fmla="*/ 15 w 496"/>
                  <a:gd name="T27" fmla="*/ 385 h 917"/>
                  <a:gd name="T28" fmla="*/ 11 w 496"/>
                  <a:gd name="T29" fmla="*/ 276 h 917"/>
                  <a:gd name="T30" fmla="*/ 20 w 496"/>
                  <a:gd name="T31" fmla="*/ 158 h 917"/>
                  <a:gd name="T32" fmla="*/ 42 w 496"/>
                  <a:gd name="T33" fmla="*/ 30 h 917"/>
                  <a:gd name="T34" fmla="*/ 0 w 496"/>
                  <a:gd name="T35" fmla="*/ 0 h 9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96"/>
                  <a:gd name="T55" fmla="*/ 0 h 917"/>
                  <a:gd name="T56" fmla="*/ 496 w 496"/>
                  <a:gd name="T57" fmla="*/ 917 h 9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96" h="917">
                    <a:moveTo>
                      <a:pt x="0" y="0"/>
                    </a:moveTo>
                    <a:lnTo>
                      <a:pt x="0" y="886"/>
                    </a:lnTo>
                    <a:lnTo>
                      <a:pt x="150" y="917"/>
                    </a:lnTo>
                    <a:lnTo>
                      <a:pt x="143" y="797"/>
                    </a:lnTo>
                    <a:lnTo>
                      <a:pt x="496" y="851"/>
                    </a:lnTo>
                    <a:lnTo>
                      <a:pt x="490" y="803"/>
                    </a:lnTo>
                    <a:lnTo>
                      <a:pt x="245" y="773"/>
                    </a:lnTo>
                    <a:lnTo>
                      <a:pt x="239" y="670"/>
                    </a:lnTo>
                    <a:lnTo>
                      <a:pt x="72" y="670"/>
                    </a:lnTo>
                    <a:lnTo>
                      <a:pt x="68" y="657"/>
                    </a:lnTo>
                    <a:lnTo>
                      <a:pt x="56" y="620"/>
                    </a:lnTo>
                    <a:lnTo>
                      <a:pt x="41" y="559"/>
                    </a:lnTo>
                    <a:lnTo>
                      <a:pt x="26" y="480"/>
                    </a:lnTo>
                    <a:lnTo>
                      <a:pt x="15" y="385"/>
                    </a:lnTo>
                    <a:lnTo>
                      <a:pt x="11" y="276"/>
                    </a:lnTo>
                    <a:lnTo>
                      <a:pt x="20" y="158"/>
                    </a:lnTo>
                    <a:lnTo>
                      <a:pt x="42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15" name="Freeform 211"/>
              <p:cNvSpPr>
                <a:spLocks/>
              </p:cNvSpPr>
              <p:nvPr/>
            </p:nvSpPr>
            <p:spPr bwMode="auto">
              <a:xfrm>
                <a:off x="6593" y="13487"/>
                <a:ext cx="638" cy="125"/>
              </a:xfrm>
              <a:custGeom>
                <a:avLst/>
                <a:gdLst>
                  <a:gd name="T0" fmla="*/ 0 w 638"/>
                  <a:gd name="T1" fmla="*/ 125 h 125"/>
                  <a:gd name="T2" fmla="*/ 4 w 638"/>
                  <a:gd name="T3" fmla="*/ 124 h 125"/>
                  <a:gd name="T4" fmla="*/ 14 w 638"/>
                  <a:gd name="T5" fmla="*/ 119 h 125"/>
                  <a:gd name="T6" fmla="*/ 31 w 638"/>
                  <a:gd name="T7" fmla="*/ 114 h 125"/>
                  <a:gd name="T8" fmla="*/ 53 w 638"/>
                  <a:gd name="T9" fmla="*/ 106 h 125"/>
                  <a:gd name="T10" fmla="*/ 81 w 638"/>
                  <a:gd name="T11" fmla="*/ 98 h 125"/>
                  <a:gd name="T12" fmla="*/ 113 w 638"/>
                  <a:gd name="T13" fmla="*/ 89 h 125"/>
                  <a:gd name="T14" fmla="*/ 151 w 638"/>
                  <a:gd name="T15" fmla="*/ 81 h 125"/>
                  <a:gd name="T16" fmla="*/ 192 w 638"/>
                  <a:gd name="T17" fmla="*/ 73 h 125"/>
                  <a:gd name="T18" fmla="*/ 237 w 638"/>
                  <a:gd name="T19" fmla="*/ 65 h 125"/>
                  <a:gd name="T20" fmla="*/ 286 w 638"/>
                  <a:gd name="T21" fmla="*/ 60 h 125"/>
                  <a:gd name="T22" fmla="*/ 337 w 638"/>
                  <a:gd name="T23" fmla="*/ 56 h 125"/>
                  <a:gd name="T24" fmla="*/ 390 w 638"/>
                  <a:gd name="T25" fmla="*/ 55 h 125"/>
                  <a:gd name="T26" fmla="*/ 446 w 638"/>
                  <a:gd name="T27" fmla="*/ 56 h 125"/>
                  <a:gd name="T28" fmla="*/ 503 w 638"/>
                  <a:gd name="T29" fmla="*/ 61 h 125"/>
                  <a:gd name="T30" fmla="*/ 561 w 638"/>
                  <a:gd name="T31" fmla="*/ 70 h 125"/>
                  <a:gd name="T32" fmla="*/ 620 w 638"/>
                  <a:gd name="T33" fmla="*/ 83 h 125"/>
                  <a:gd name="T34" fmla="*/ 638 w 638"/>
                  <a:gd name="T35" fmla="*/ 0 h 125"/>
                  <a:gd name="T36" fmla="*/ 634 w 638"/>
                  <a:gd name="T37" fmla="*/ 0 h 125"/>
                  <a:gd name="T38" fmla="*/ 620 w 638"/>
                  <a:gd name="T39" fmla="*/ 0 h 125"/>
                  <a:gd name="T40" fmla="*/ 599 w 638"/>
                  <a:gd name="T41" fmla="*/ 0 h 125"/>
                  <a:gd name="T42" fmla="*/ 571 w 638"/>
                  <a:gd name="T43" fmla="*/ 1 h 125"/>
                  <a:gd name="T44" fmla="*/ 536 w 638"/>
                  <a:gd name="T45" fmla="*/ 2 h 125"/>
                  <a:gd name="T46" fmla="*/ 496 w 638"/>
                  <a:gd name="T47" fmla="*/ 3 h 125"/>
                  <a:gd name="T48" fmla="*/ 452 w 638"/>
                  <a:gd name="T49" fmla="*/ 6 h 125"/>
                  <a:gd name="T50" fmla="*/ 405 w 638"/>
                  <a:gd name="T51" fmla="*/ 8 h 125"/>
                  <a:gd name="T52" fmla="*/ 354 w 638"/>
                  <a:gd name="T53" fmla="*/ 13 h 125"/>
                  <a:gd name="T54" fmla="*/ 302 w 638"/>
                  <a:gd name="T55" fmla="*/ 17 h 125"/>
                  <a:gd name="T56" fmla="*/ 249 w 638"/>
                  <a:gd name="T57" fmla="*/ 22 h 125"/>
                  <a:gd name="T58" fmla="*/ 196 w 638"/>
                  <a:gd name="T59" fmla="*/ 30 h 125"/>
                  <a:gd name="T60" fmla="*/ 144 w 638"/>
                  <a:gd name="T61" fmla="*/ 37 h 125"/>
                  <a:gd name="T62" fmla="*/ 93 w 638"/>
                  <a:gd name="T63" fmla="*/ 47 h 125"/>
                  <a:gd name="T64" fmla="*/ 45 w 638"/>
                  <a:gd name="T65" fmla="*/ 58 h 125"/>
                  <a:gd name="T66" fmla="*/ 0 w 638"/>
                  <a:gd name="T67" fmla="*/ 71 h 125"/>
                  <a:gd name="T68" fmla="*/ 0 w 638"/>
                  <a:gd name="T69" fmla="*/ 125 h 1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38"/>
                  <a:gd name="T106" fmla="*/ 0 h 125"/>
                  <a:gd name="T107" fmla="*/ 638 w 638"/>
                  <a:gd name="T108" fmla="*/ 125 h 12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38" h="125">
                    <a:moveTo>
                      <a:pt x="0" y="125"/>
                    </a:moveTo>
                    <a:lnTo>
                      <a:pt x="4" y="124"/>
                    </a:lnTo>
                    <a:lnTo>
                      <a:pt x="14" y="119"/>
                    </a:lnTo>
                    <a:lnTo>
                      <a:pt x="31" y="114"/>
                    </a:lnTo>
                    <a:lnTo>
                      <a:pt x="53" y="106"/>
                    </a:lnTo>
                    <a:lnTo>
                      <a:pt x="81" y="98"/>
                    </a:lnTo>
                    <a:lnTo>
                      <a:pt x="113" y="89"/>
                    </a:lnTo>
                    <a:lnTo>
                      <a:pt x="151" y="81"/>
                    </a:lnTo>
                    <a:lnTo>
                      <a:pt x="192" y="73"/>
                    </a:lnTo>
                    <a:lnTo>
                      <a:pt x="237" y="65"/>
                    </a:lnTo>
                    <a:lnTo>
                      <a:pt x="286" y="60"/>
                    </a:lnTo>
                    <a:lnTo>
                      <a:pt x="337" y="56"/>
                    </a:lnTo>
                    <a:lnTo>
                      <a:pt x="390" y="55"/>
                    </a:lnTo>
                    <a:lnTo>
                      <a:pt x="446" y="56"/>
                    </a:lnTo>
                    <a:lnTo>
                      <a:pt x="503" y="61"/>
                    </a:lnTo>
                    <a:lnTo>
                      <a:pt x="561" y="70"/>
                    </a:lnTo>
                    <a:lnTo>
                      <a:pt x="620" y="83"/>
                    </a:lnTo>
                    <a:lnTo>
                      <a:pt x="638" y="0"/>
                    </a:lnTo>
                    <a:lnTo>
                      <a:pt x="634" y="0"/>
                    </a:lnTo>
                    <a:lnTo>
                      <a:pt x="620" y="0"/>
                    </a:lnTo>
                    <a:lnTo>
                      <a:pt x="599" y="0"/>
                    </a:lnTo>
                    <a:lnTo>
                      <a:pt x="571" y="1"/>
                    </a:lnTo>
                    <a:lnTo>
                      <a:pt x="536" y="2"/>
                    </a:lnTo>
                    <a:lnTo>
                      <a:pt x="496" y="3"/>
                    </a:lnTo>
                    <a:lnTo>
                      <a:pt x="452" y="6"/>
                    </a:lnTo>
                    <a:lnTo>
                      <a:pt x="405" y="8"/>
                    </a:lnTo>
                    <a:lnTo>
                      <a:pt x="354" y="13"/>
                    </a:lnTo>
                    <a:lnTo>
                      <a:pt x="302" y="17"/>
                    </a:lnTo>
                    <a:lnTo>
                      <a:pt x="249" y="22"/>
                    </a:lnTo>
                    <a:lnTo>
                      <a:pt x="196" y="30"/>
                    </a:lnTo>
                    <a:lnTo>
                      <a:pt x="144" y="37"/>
                    </a:lnTo>
                    <a:lnTo>
                      <a:pt x="93" y="47"/>
                    </a:lnTo>
                    <a:lnTo>
                      <a:pt x="45" y="58"/>
                    </a:lnTo>
                    <a:lnTo>
                      <a:pt x="0" y="71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16" name="Freeform 212"/>
              <p:cNvSpPr>
                <a:spLocks/>
              </p:cNvSpPr>
              <p:nvPr/>
            </p:nvSpPr>
            <p:spPr bwMode="auto">
              <a:xfrm>
                <a:off x="6217" y="14634"/>
                <a:ext cx="1075" cy="356"/>
              </a:xfrm>
              <a:custGeom>
                <a:avLst/>
                <a:gdLst>
                  <a:gd name="T0" fmla="*/ 454 w 1075"/>
                  <a:gd name="T1" fmla="*/ 344 h 356"/>
                  <a:gd name="T2" fmla="*/ 456 w 1075"/>
                  <a:gd name="T3" fmla="*/ 343 h 356"/>
                  <a:gd name="T4" fmla="*/ 463 w 1075"/>
                  <a:gd name="T5" fmla="*/ 341 h 356"/>
                  <a:gd name="T6" fmla="*/ 472 w 1075"/>
                  <a:gd name="T7" fmla="*/ 337 h 356"/>
                  <a:gd name="T8" fmla="*/ 485 w 1075"/>
                  <a:gd name="T9" fmla="*/ 332 h 356"/>
                  <a:gd name="T10" fmla="*/ 501 w 1075"/>
                  <a:gd name="T11" fmla="*/ 325 h 356"/>
                  <a:gd name="T12" fmla="*/ 518 w 1075"/>
                  <a:gd name="T13" fmla="*/ 317 h 356"/>
                  <a:gd name="T14" fmla="*/ 538 w 1075"/>
                  <a:gd name="T15" fmla="*/ 308 h 356"/>
                  <a:gd name="T16" fmla="*/ 558 w 1075"/>
                  <a:gd name="T17" fmla="*/ 298 h 356"/>
                  <a:gd name="T18" fmla="*/ 580 w 1075"/>
                  <a:gd name="T19" fmla="*/ 287 h 356"/>
                  <a:gd name="T20" fmla="*/ 600 w 1075"/>
                  <a:gd name="T21" fmla="*/ 274 h 356"/>
                  <a:gd name="T22" fmla="*/ 621 w 1075"/>
                  <a:gd name="T23" fmla="*/ 262 h 356"/>
                  <a:gd name="T24" fmla="*/ 640 w 1075"/>
                  <a:gd name="T25" fmla="*/ 248 h 356"/>
                  <a:gd name="T26" fmla="*/ 658 w 1075"/>
                  <a:gd name="T27" fmla="*/ 234 h 356"/>
                  <a:gd name="T28" fmla="*/ 674 w 1075"/>
                  <a:gd name="T29" fmla="*/ 219 h 356"/>
                  <a:gd name="T30" fmla="*/ 688 w 1075"/>
                  <a:gd name="T31" fmla="*/ 204 h 356"/>
                  <a:gd name="T32" fmla="*/ 699 w 1075"/>
                  <a:gd name="T33" fmla="*/ 189 h 356"/>
                  <a:gd name="T34" fmla="*/ 0 w 1075"/>
                  <a:gd name="T35" fmla="*/ 18 h 356"/>
                  <a:gd name="T36" fmla="*/ 54 w 1075"/>
                  <a:gd name="T37" fmla="*/ 0 h 356"/>
                  <a:gd name="T38" fmla="*/ 1075 w 1075"/>
                  <a:gd name="T39" fmla="*/ 251 h 356"/>
                  <a:gd name="T40" fmla="*/ 1033 w 1075"/>
                  <a:gd name="T41" fmla="*/ 274 h 356"/>
                  <a:gd name="T42" fmla="*/ 738 w 1075"/>
                  <a:gd name="T43" fmla="*/ 199 h 356"/>
                  <a:gd name="T44" fmla="*/ 737 w 1075"/>
                  <a:gd name="T45" fmla="*/ 200 h 356"/>
                  <a:gd name="T46" fmla="*/ 735 w 1075"/>
                  <a:gd name="T47" fmla="*/ 203 h 356"/>
                  <a:gd name="T48" fmla="*/ 730 w 1075"/>
                  <a:gd name="T49" fmla="*/ 207 h 356"/>
                  <a:gd name="T50" fmla="*/ 724 w 1075"/>
                  <a:gd name="T51" fmla="*/ 214 h 356"/>
                  <a:gd name="T52" fmla="*/ 716 w 1075"/>
                  <a:gd name="T53" fmla="*/ 222 h 356"/>
                  <a:gd name="T54" fmla="*/ 706 w 1075"/>
                  <a:gd name="T55" fmla="*/ 231 h 356"/>
                  <a:gd name="T56" fmla="*/ 694 w 1075"/>
                  <a:gd name="T57" fmla="*/ 242 h 356"/>
                  <a:gd name="T58" fmla="*/ 679 w 1075"/>
                  <a:gd name="T59" fmla="*/ 253 h 356"/>
                  <a:gd name="T60" fmla="*/ 662 w 1075"/>
                  <a:gd name="T61" fmla="*/ 265 h 356"/>
                  <a:gd name="T62" fmla="*/ 643 w 1075"/>
                  <a:gd name="T63" fmla="*/ 278 h 356"/>
                  <a:gd name="T64" fmla="*/ 621 w 1075"/>
                  <a:gd name="T65" fmla="*/ 291 h 356"/>
                  <a:gd name="T66" fmla="*/ 597 w 1075"/>
                  <a:gd name="T67" fmla="*/ 303 h 356"/>
                  <a:gd name="T68" fmla="*/ 570 w 1075"/>
                  <a:gd name="T69" fmla="*/ 317 h 356"/>
                  <a:gd name="T70" fmla="*/ 540 w 1075"/>
                  <a:gd name="T71" fmla="*/ 330 h 356"/>
                  <a:gd name="T72" fmla="*/ 508 w 1075"/>
                  <a:gd name="T73" fmla="*/ 343 h 356"/>
                  <a:gd name="T74" fmla="*/ 472 w 1075"/>
                  <a:gd name="T75" fmla="*/ 356 h 356"/>
                  <a:gd name="T76" fmla="*/ 454 w 1075"/>
                  <a:gd name="T77" fmla="*/ 344 h 35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75"/>
                  <a:gd name="T118" fmla="*/ 0 h 356"/>
                  <a:gd name="T119" fmla="*/ 1075 w 1075"/>
                  <a:gd name="T120" fmla="*/ 356 h 35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75" h="356">
                    <a:moveTo>
                      <a:pt x="454" y="344"/>
                    </a:moveTo>
                    <a:lnTo>
                      <a:pt x="456" y="343"/>
                    </a:lnTo>
                    <a:lnTo>
                      <a:pt x="463" y="341"/>
                    </a:lnTo>
                    <a:lnTo>
                      <a:pt x="472" y="337"/>
                    </a:lnTo>
                    <a:lnTo>
                      <a:pt x="485" y="332"/>
                    </a:lnTo>
                    <a:lnTo>
                      <a:pt x="501" y="325"/>
                    </a:lnTo>
                    <a:lnTo>
                      <a:pt x="518" y="317"/>
                    </a:lnTo>
                    <a:lnTo>
                      <a:pt x="538" y="308"/>
                    </a:lnTo>
                    <a:lnTo>
                      <a:pt x="558" y="298"/>
                    </a:lnTo>
                    <a:lnTo>
                      <a:pt x="580" y="287"/>
                    </a:lnTo>
                    <a:lnTo>
                      <a:pt x="600" y="274"/>
                    </a:lnTo>
                    <a:lnTo>
                      <a:pt x="621" y="262"/>
                    </a:lnTo>
                    <a:lnTo>
                      <a:pt x="640" y="248"/>
                    </a:lnTo>
                    <a:lnTo>
                      <a:pt x="658" y="234"/>
                    </a:lnTo>
                    <a:lnTo>
                      <a:pt x="674" y="219"/>
                    </a:lnTo>
                    <a:lnTo>
                      <a:pt x="688" y="204"/>
                    </a:lnTo>
                    <a:lnTo>
                      <a:pt x="699" y="189"/>
                    </a:lnTo>
                    <a:lnTo>
                      <a:pt x="0" y="18"/>
                    </a:lnTo>
                    <a:lnTo>
                      <a:pt x="54" y="0"/>
                    </a:lnTo>
                    <a:lnTo>
                      <a:pt x="1075" y="251"/>
                    </a:lnTo>
                    <a:lnTo>
                      <a:pt x="1033" y="274"/>
                    </a:lnTo>
                    <a:lnTo>
                      <a:pt x="738" y="199"/>
                    </a:lnTo>
                    <a:lnTo>
                      <a:pt x="737" y="200"/>
                    </a:lnTo>
                    <a:lnTo>
                      <a:pt x="735" y="203"/>
                    </a:lnTo>
                    <a:lnTo>
                      <a:pt x="730" y="207"/>
                    </a:lnTo>
                    <a:lnTo>
                      <a:pt x="724" y="214"/>
                    </a:lnTo>
                    <a:lnTo>
                      <a:pt x="716" y="222"/>
                    </a:lnTo>
                    <a:lnTo>
                      <a:pt x="706" y="231"/>
                    </a:lnTo>
                    <a:lnTo>
                      <a:pt x="694" y="242"/>
                    </a:lnTo>
                    <a:lnTo>
                      <a:pt x="679" y="253"/>
                    </a:lnTo>
                    <a:lnTo>
                      <a:pt x="662" y="265"/>
                    </a:lnTo>
                    <a:lnTo>
                      <a:pt x="643" y="278"/>
                    </a:lnTo>
                    <a:lnTo>
                      <a:pt x="621" y="291"/>
                    </a:lnTo>
                    <a:lnTo>
                      <a:pt x="597" y="303"/>
                    </a:lnTo>
                    <a:lnTo>
                      <a:pt x="570" y="317"/>
                    </a:lnTo>
                    <a:lnTo>
                      <a:pt x="540" y="330"/>
                    </a:lnTo>
                    <a:lnTo>
                      <a:pt x="508" y="343"/>
                    </a:lnTo>
                    <a:lnTo>
                      <a:pt x="472" y="356"/>
                    </a:lnTo>
                    <a:lnTo>
                      <a:pt x="454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17" name="Freeform 213"/>
              <p:cNvSpPr>
                <a:spLocks/>
              </p:cNvSpPr>
              <p:nvPr/>
            </p:nvSpPr>
            <p:spPr bwMode="auto">
              <a:xfrm>
                <a:off x="5997" y="14727"/>
                <a:ext cx="1095" cy="319"/>
              </a:xfrm>
              <a:custGeom>
                <a:avLst/>
                <a:gdLst>
                  <a:gd name="T0" fmla="*/ 0 w 1095"/>
                  <a:gd name="T1" fmla="*/ 0 h 319"/>
                  <a:gd name="T2" fmla="*/ 1071 w 1095"/>
                  <a:gd name="T3" fmla="*/ 319 h 319"/>
                  <a:gd name="T4" fmla="*/ 1095 w 1095"/>
                  <a:gd name="T5" fmla="*/ 319 h 319"/>
                  <a:gd name="T6" fmla="*/ 33 w 1095"/>
                  <a:gd name="T7" fmla="*/ 0 h 319"/>
                  <a:gd name="T8" fmla="*/ 0 w 1095"/>
                  <a:gd name="T9" fmla="*/ 0 h 3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5"/>
                  <a:gd name="T16" fmla="*/ 0 h 319"/>
                  <a:gd name="T17" fmla="*/ 1095 w 1095"/>
                  <a:gd name="T18" fmla="*/ 319 h 3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5" h="319">
                    <a:moveTo>
                      <a:pt x="0" y="0"/>
                    </a:moveTo>
                    <a:lnTo>
                      <a:pt x="1071" y="319"/>
                    </a:lnTo>
                    <a:lnTo>
                      <a:pt x="1095" y="319"/>
                    </a:lnTo>
                    <a:lnTo>
                      <a:pt x="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18" name="Freeform 214"/>
              <p:cNvSpPr>
                <a:spLocks/>
              </p:cNvSpPr>
              <p:nvPr/>
            </p:nvSpPr>
            <p:spPr bwMode="auto">
              <a:xfrm>
                <a:off x="6181" y="14684"/>
                <a:ext cx="1082" cy="285"/>
              </a:xfrm>
              <a:custGeom>
                <a:avLst/>
                <a:gdLst>
                  <a:gd name="T0" fmla="*/ 0 w 1082"/>
                  <a:gd name="T1" fmla="*/ 1 h 285"/>
                  <a:gd name="T2" fmla="*/ 1058 w 1082"/>
                  <a:gd name="T3" fmla="*/ 285 h 285"/>
                  <a:gd name="T4" fmla="*/ 1082 w 1082"/>
                  <a:gd name="T5" fmla="*/ 284 h 285"/>
                  <a:gd name="T6" fmla="*/ 33 w 1082"/>
                  <a:gd name="T7" fmla="*/ 0 h 285"/>
                  <a:gd name="T8" fmla="*/ 0 w 1082"/>
                  <a:gd name="T9" fmla="*/ 1 h 2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2"/>
                  <a:gd name="T16" fmla="*/ 0 h 285"/>
                  <a:gd name="T17" fmla="*/ 1082 w 1082"/>
                  <a:gd name="T18" fmla="*/ 285 h 2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2" h="285">
                    <a:moveTo>
                      <a:pt x="0" y="1"/>
                    </a:moveTo>
                    <a:lnTo>
                      <a:pt x="1058" y="285"/>
                    </a:lnTo>
                    <a:lnTo>
                      <a:pt x="1082" y="284"/>
                    </a:lnTo>
                    <a:lnTo>
                      <a:pt x="3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19" name="Freeform 215"/>
              <p:cNvSpPr>
                <a:spLocks/>
              </p:cNvSpPr>
              <p:nvPr/>
            </p:nvSpPr>
            <p:spPr bwMode="auto">
              <a:xfrm>
                <a:off x="6093" y="14699"/>
                <a:ext cx="1087" cy="315"/>
              </a:xfrm>
              <a:custGeom>
                <a:avLst/>
                <a:gdLst>
                  <a:gd name="T0" fmla="*/ 0 w 1087"/>
                  <a:gd name="T1" fmla="*/ 0 h 315"/>
                  <a:gd name="T2" fmla="*/ 1066 w 1087"/>
                  <a:gd name="T3" fmla="*/ 315 h 315"/>
                  <a:gd name="T4" fmla="*/ 1087 w 1087"/>
                  <a:gd name="T5" fmla="*/ 308 h 315"/>
                  <a:gd name="T6" fmla="*/ 31 w 1087"/>
                  <a:gd name="T7" fmla="*/ 0 h 315"/>
                  <a:gd name="T8" fmla="*/ 0 w 1087"/>
                  <a:gd name="T9" fmla="*/ 0 h 3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7"/>
                  <a:gd name="T16" fmla="*/ 0 h 315"/>
                  <a:gd name="T17" fmla="*/ 1087 w 1087"/>
                  <a:gd name="T18" fmla="*/ 315 h 3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7" h="315">
                    <a:moveTo>
                      <a:pt x="0" y="0"/>
                    </a:moveTo>
                    <a:lnTo>
                      <a:pt x="1066" y="315"/>
                    </a:lnTo>
                    <a:lnTo>
                      <a:pt x="1087" y="308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454" name="Group 216"/>
            <p:cNvGrpSpPr>
              <a:grpSpLocks/>
            </p:cNvGrpSpPr>
            <p:nvPr/>
          </p:nvGrpSpPr>
          <p:grpSpPr bwMode="auto">
            <a:xfrm>
              <a:off x="4092" y="3609"/>
              <a:ext cx="410" cy="571"/>
              <a:chOff x="12762" y="10336"/>
              <a:chExt cx="1027" cy="1700"/>
            </a:xfrm>
          </p:grpSpPr>
          <p:sp>
            <p:nvSpPr>
              <p:cNvPr id="103475" name="Rectangle 217"/>
              <p:cNvSpPr>
                <a:spLocks noChangeArrowheads="1"/>
              </p:cNvSpPr>
              <p:nvPr/>
            </p:nvSpPr>
            <p:spPr bwMode="auto">
              <a:xfrm>
                <a:off x="12824" y="10394"/>
                <a:ext cx="965" cy="1642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6" name="Rectangle 218"/>
              <p:cNvSpPr>
                <a:spLocks noChangeArrowheads="1"/>
              </p:cNvSpPr>
              <p:nvPr/>
            </p:nvSpPr>
            <p:spPr bwMode="auto">
              <a:xfrm>
                <a:off x="12766" y="10336"/>
                <a:ext cx="965" cy="164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7" name="Line 219"/>
              <p:cNvSpPr>
                <a:spLocks noChangeShapeType="1"/>
              </p:cNvSpPr>
              <p:nvPr/>
            </p:nvSpPr>
            <p:spPr bwMode="auto">
              <a:xfrm>
                <a:off x="12766" y="10682"/>
                <a:ext cx="965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8" name="Line 220"/>
              <p:cNvSpPr>
                <a:spLocks noChangeShapeType="1"/>
              </p:cNvSpPr>
              <p:nvPr/>
            </p:nvSpPr>
            <p:spPr bwMode="auto">
              <a:xfrm>
                <a:off x="12780" y="11042"/>
                <a:ext cx="98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9" name="Line 221"/>
              <p:cNvSpPr>
                <a:spLocks noChangeShapeType="1"/>
              </p:cNvSpPr>
              <p:nvPr/>
            </p:nvSpPr>
            <p:spPr bwMode="auto">
              <a:xfrm>
                <a:off x="12764" y="11374"/>
                <a:ext cx="98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80" name="Line 222"/>
              <p:cNvSpPr>
                <a:spLocks noChangeShapeType="1"/>
              </p:cNvSpPr>
              <p:nvPr/>
            </p:nvSpPr>
            <p:spPr bwMode="auto">
              <a:xfrm>
                <a:off x="12762" y="11675"/>
                <a:ext cx="967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455" name="Oval 223"/>
            <p:cNvSpPr>
              <a:spLocks noChangeArrowheads="1"/>
            </p:cNvSpPr>
            <p:nvPr/>
          </p:nvSpPr>
          <p:spPr bwMode="auto">
            <a:xfrm>
              <a:off x="2342" y="2938"/>
              <a:ext cx="58" cy="5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56" name="Oval 224"/>
            <p:cNvSpPr>
              <a:spLocks noChangeArrowheads="1"/>
            </p:cNvSpPr>
            <p:nvPr/>
          </p:nvSpPr>
          <p:spPr bwMode="auto">
            <a:xfrm>
              <a:off x="1748" y="3490"/>
              <a:ext cx="58" cy="5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57" name="Line 225"/>
            <p:cNvSpPr>
              <a:spLocks noChangeShapeType="1"/>
            </p:cNvSpPr>
            <p:nvPr/>
          </p:nvSpPr>
          <p:spPr bwMode="auto">
            <a:xfrm flipH="1">
              <a:off x="2414" y="2878"/>
              <a:ext cx="186" cy="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58" name="Text Box 226"/>
            <p:cNvSpPr txBox="1">
              <a:spLocks noChangeArrowheads="1"/>
            </p:cNvSpPr>
            <p:nvPr/>
          </p:nvSpPr>
          <p:spPr bwMode="auto">
            <a:xfrm>
              <a:off x="4220" y="2710"/>
              <a:ext cx="3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r>
                <a:rPr lang="en-US" sz="1400">
                  <a:solidFill>
                    <a:srgbClr val="FF0000"/>
                  </a:solidFill>
                  <a:latin typeface="Symbol" pitchFamily="18" charset="2"/>
                </a:rPr>
                <a:t>l</a:t>
              </a:r>
              <a:r>
                <a:rPr lang="en-US" sz="1200" baseline="-25000">
                  <a:solidFill>
                    <a:srgbClr val="FF0000"/>
                  </a:solidFill>
                  <a:latin typeface="Arial" pitchFamily="34" charset="0"/>
                </a:rPr>
                <a:t>out</a:t>
              </a:r>
              <a:endParaRPr lang="en-US" sz="2000">
                <a:solidFill>
                  <a:schemeClr val="tx2"/>
                </a:solidFill>
              </a:endParaRPr>
            </a:p>
          </p:txBody>
        </p:sp>
        <p:sp>
          <p:nvSpPr>
            <p:cNvPr id="103459" name="Line 227"/>
            <p:cNvSpPr>
              <a:spLocks noChangeShapeType="1"/>
            </p:cNvSpPr>
            <p:nvPr/>
          </p:nvSpPr>
          <p:spPr bwMode="auto">
            <a:xfrm>
              <a:off x="4340" y="2890"/>
              <a:ext cx="126" cy="1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60" name="Line 228"/>
            <p:cNvSpPr>
              <a:spLocks noChangeShapeType="1"/>
            </p:cNvSpPr>
            <p:nvPr/>
          </p:nvSpPr>
          <p:spPr bwMode="auto">
            <a:xfrm flipH="1">
              <a:off x="3368" y="3466"/>
              <a:ext cx="210" cy="2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461" name="Group 229"/>
            <p:cNvGrpSpPr>
              <a:grpSpLocks/>
            </p:cNvGrpSpPr>
            <p:nvPr/>
          </p:nvGrpSpPr>
          <p:grpSpPr bwMode="auto">
            <a:xfrm>
              <a:off x="3098" y="3712"/>
              <a:ext cx="424" cy="168"/>
              <a:chOff x="10808" y="10250"/>
              <a:chExt cx="1018" cy="403"/>
            </a:xfrm>
          </p:grpSpPr>
          <p:sp>
            <p:nvSpPr>
              <p:cNvPr id="103464" name="Rectangle 230"/>
              <p:cNvSpPr>
                <a:spLocks noChangeArrowheads="1"/>
              </p:cNvSpPr>
              <p:nvPr/>
            </p:nvSpPr>
            <p:spPr bwMode="auto">
              <a:xfrm>
                <a:off x="10832" y="10250"/>
                <a:ext cx="994" cy="403"/>
              </a:xfrm>
              <a:prstGeom prst="rect">
                <a:avLst/>
              </a:prstGeom>
              <a:gradFill rotWithShape="1">
                <a:gsLst>
                  <a:gs pos="0">
                    <a:srgbClr val="969696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65" name="Freeform 231"/>
              <p:cNvSpPr>
                <a:spLocks/>
              </p:cNvSpPr>
              <p:nvPr/>
            </p:nvSpPr>
            <p:spPr bwMode="auto">
              <a:xfrm>
                <a:off x="11198" y="10272"/>
                <a:ext cx="610" cy="374"/>
              </a:xfrm>
              <a:custGeom>
                <a:avLst/>
                <a:gdLst>
                  <a:gd name="T0" fmla="*/ 0 w 855"/>
                  <a:gd name="T1" fmla="*/ 0 h 390"/>
                  <a:gd name="T2" fmla="*/ 855 w 855"/>
                  <a:gd name="T3" fmla="*/ 0 h 390"/>
                  <a:gd name="T4" fmla="*/ 855 w 855"/>
                  <a:gd name="T5" fmla="*/ 390 h 390"/>
                  <a:gd name="T6" fmla="*/ 45 w 855"/>
                  <a:gd name="T7" fmla="*/ 390 h 3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55"/>
                  <a:gd name="T13" fmla="*/ 0 h 390"/>
                  <a:gd name="T14" fmla="*/ 855 w 855"/>
                  <a:gd name="T15" fmla="*/ 390 h 3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55" h="390">
                    <a:moveTo>
                      <a:pt x="0" y="0"/>
                    </a:moveTo>
                    <a:lnTo>
                      <a:pt x="855" y="0"/>
                    </a:lnTo>
                    <a:lnTo>
                      <a:pt x="855" y="390"/>
                    </a:lnTo>
                    <a:lnTo>
                      <a:pt x="45" y="39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66" name="Line 232"/>
              <p:cNvSpPr>
                <a:spLocks noChangeShapeType="1"/>
              </p:cNvSpPr>
              <p:nvPr/>
            </p:nvSpPr>
            <p:spPr bwMode="auto">
              <a:xfrm>
                <a:off x="10808" y="10272"/>
                <a:ext cx="39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67" name="Line 233"/>
              <p:cNvSpPr>
                <a:spLocks noChangeShapeType="1"/>
              </p:cNvSpPr>
              <p:nvPr/>
            </p:nvSpPr>
            <p:spPr bwMode="auto">
              <a:xfrm>
                <a:off x="10830" y="10646"/>
                <a:ext cx="387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68" name="Line 234"/>
              <p:cNvSpPr>
                <a:spLocks noChangeShapeType="1"/>
              </p:cNvSpPr>
              <p:nvPr/>
            </p:nvSpPr>
            <p:spPr bwMode="auto">
              <a:xfrm>
                <a:off x="11744" y="10329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69" name="Line 235"/>
              <p:cNvSpPr>
                <a:spLocks noChangeShapeType="1"/>
              </p:cNvSpPr>
              <p:nvPr/>
            </p:nvSpPr>
            <p:spPr bwMode="auto">
              <a:xfrm>
                <a:off x="11679" y="10329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0" name="Line 236"/>
              <p:cNvSpPr>
                <a:spLocks noChangeShapeType="1"/>
              </p:cNvSpPr>
              <p:nvPr/>
            </p:nvSpPr>
            <p:spPr bwMode="auto">
              <a:xfrm>
                <a:off x="11614" y="10329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1" name="Line 237"/>
              <p:cNvSpPr>
                <a:spLocks noChangeShapeType="1"/>
              </p:cNvSpPr>
              <p:nvPr/>
            </p:nvSpPr>
            <p:spPr bwMode="auto">
              <a:xfrm>
                <a:off x="11549" y="1032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2" name="Line 238"/>
              <p:cNvSpPr>
                <a:spLocks noChangeShapeType="1"/>
              </p:cNvSpPr>
              <p:nvPr/>
            </p:nvSpPr>
            <p:spPr bwMode="auto">
              <a:xfrm>
                <a:off x="11484" y="10322"/>
                <a:ext cx="2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3" name="Line 239"/>
              <p:cNvSpPr>
                <a:spLocks noChangeShapeType="1"/>
              </p:cNvSpPr>
              <p:nvPr/>
            </p:nvSpPr>
            <p:spPr bwMode="auto">
              <a:xfrm>
                <a:off x="11418" y="10322"/>
                <a:ext cx="3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74" name="Line 240"/>
              <p:cNvSpPr>
                <a:spLocks noChangeShapeType="1"/>
              </p:cNvSpPr>
              <p:nvPr/>
            </p:nvSpPr>
            <p:spPr bwMode="auto">
              <a:xfrm>
                <a:off x="10909" y="10452"/>
                <a:ext cx="417" cy="0"/>
              </a:xfrm>
              <a:prstGeom prst="line">
                <a:avLst/>
              </a:prstGeom>
              <a:noFill/>
              <a:ln w="38100">
                <a:solidFill>
                  <a:srgbClr val="FFFFFF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462" name="Freeform 241"/>
            <p:cNvSpPr>
              <a:spLocks/>
            </p:cNvSpPr>
            <p:nvPr/>
          </p:nvSpPr>
          <p:spPr bwMode="auto">
            <a:xfrm>
              <a:off x="1778" y="3538"/>
              <a:ext cx="2490" cy="600"/>
            </a:xfrm>
            <a:custGeom>
              <a:avLst/>
              <a:gdLst>
                <a:gd name="T0" fmla="*/ 0 w 6225"/>
                <a:gd name="T1" fmla="*/ 0 h 1501"/>
                <a:gd name="T2" fmla="*/ 0 w 6225"/>
                <a:gd name="T3" fmla="*/ 1486 h 1501"/>
                <a:gd name="T4" fmla="*/ 1005 w 6225"/>
                <a:gd name="T5" fmla="*/ 1501 h 1501"/>
                <a:gd name="T6" fmla="*/ 1860 w 6225"/>
                <a:gd name="T7" fmla="*/ 706 h 1501"/>
                <a:gd name="T8" fmla="*/ 5085 w 6225"/>
                <a:gd name="T9" fmla="*/ 721 h 1501"/>
                <a:gd name="T10" fmla="*/ 4305 w 6225"/>
                <a:gd name="T11" fmla="*/ 1456 h 1501"/>
                <a:gd name="T12" fmla="*/ 6225 w 6225"/>
                <a:gd name="T13" fmla="*/ 1456 h 1501"/>
                <a:gd name="T14" fmla="*/ 6220 w 6225"/>
                <a:gd name="T15" fmla="*/ 391 h 15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25"/>
                <a:gd name="T25" fmla="*/ 0 h 1501"/>
                <a:gd name="T26" fmla="*/ 6225 w 6225"/>
                <a:gd name="T27" fmla="*/ 1501 h 15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25" h="1501">
                  <a:moveTo>
                    <a:pt x="0" y="0"/>
                  </a:moveTo>
                  <a:lnTo>
                    <a:pt x="0" y="1486"/>
                  </a:lnTo>
                  <a:lnTo>
                    <a:pt x="1005" y="1501"/>
                  </a:lnTo>
                  <a:lnTo>
                    <a:pt x="1860" y="706"/>
                  </a:lnTo>
                  <a:lnTo>
                    <a:pt x="5085" y="721"/>
                  </a:lnTo>
                  <a:lnTo>
                    <a:pt x="4305" y="1456"/>
                  </a:lnTo>
                  <a:lnTo>
                    <a:pt x="6225" y="1456"/>
                  </a:lnTo>
                  <a:lnTo>
                    <a:pt x="6220" y="391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63" name="Freeform 242"/>
            <p:cNvSpPr>
              <a:spLocks/>
            </p:cNvSpPr>
            <p:nvPr/>
          </p:nvSpPr>
          <p:spPr bwMode="auto">
            <a:xfrm>
              <a:off x="2372" y="2968"/>
              <a:ext cx="2160" cy="804"/>
            </a:xfrm>
            <a:custGeom>
              <a:avLst/>
              <a:gdLst>
                <a:gd name="T0" fmla="*/ 0 w 5400"/>
                <a:gd name="T1" fmla="*/ 0 h 2010"/>
                <a:gd name="T2" fmla="*/ 0 w 5400"/>
                <a:gd name="T3" fmla="*/ 1485 h 2010"/>
                <a:gd name="T4" fmla="*/ 1005 w 5400"/>
                <a:gd name="T5" fmla="*/ 1500 h 2010"/>
                <a:gd name="T6" fmla="*/ 540 w 5400"/>
                <a:gd name="T7" fmla="*/ 2010 h 2010"/>
                <a:gd name="T8" fmla="*/ 3615 w 5400"/>
                <a:gd name="T9" fmla="*/ 2010 h 2010"/>
                <a:gd name="T10" fmla="*/ 4350 w 5400"/>
                <a:gd name="T11" fmla="*/ 1275 h 2010"/>
                <a:gd name="T12" fmla="*/ 5400 w 5400"/>
                <a:gd name="T13" fmla="*/ 1290 h 2010"/>
                <a:gd name="T14" fmla="*/ 5400 w 5400"/>
                <a:gd name="T15" fmla="*/ 120 h 20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400"/>
                <a:gd name="T25" fmla="*/ 0 h 2010"/>
                <a:gd name="T26" fmla="*/ 5400 w 5400"/>
                <a:gd name="T27" fmla="*/ 2010 h 20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400" h="2010">
                  <a:moveTo>
                    <a:pt x="0" y="0"/>
                  </a:moveTo>
                  <a:lnTo>
                    <a:pt x="0" y="1485"/>
                  </a:lnTo>
                  <a:lnTo>
                    <a:pt x="1005" y="1500"/>
                  </a:lnTo>
                  <a:lnTo>
                    <a:pt x="540" y="2010"/>
                  </a:lnTo>
                  <a:lnTo>
                    <a:pt x="3615" y="2010"/>
                  </a:lnTo>
                  <a:lnTo>
                    <a:pt x="4350" y="1275"/>
                  </a:lnTo>
                  <a:lnTo>
                    <a:pt x="5400" y="1290"/>
                  </a:lnTo>
                  <a:lnTo>
                    <a:pt x="5400" y="12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Causes/costs of congestion: scenario 2</a:t>
            </a:r>
            <a:r>
              <a:rPr lang="en-US" smtClean="0"/>
              <a:t> 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95425"/>
            <a:ext cx="6391275" cy="4648200"/>
          </a:xfrm>
        </p:spPr>
        <p:txBody>
          <a:bodyPr/>
          <a:lstStyle/>
          <a:p>
            <a:r>
              <a:rPr lang="en-US" sz="2400" smtClean="0"/>
              <a:t>one router, </a:t>
            </a:r>
            <a:r>
              <a:rPr lang="en-US" sz="2400" i="1" smtClean="0">
                <a:solidFill>
                  <a:schemeClr val="accent2"/>
                </a:solidFill>
              </a:rPr>
              <a:t>finite</a:t>
            </a:r>
            <a:r>
              <a:rPr lang="en-US" sz="2400" smtClean="0"/>
              <a:t> buffers </a:t>
            </a:r>
          </a:p>
          <a:p>
            <a:r>
              <a:rPr lang="en-US" sz="2400" smtClean="0"/>
              <a:t>sender retransmission of lost packet</a:t>
            </a:r>
          </a:p>
          <a:p>
            <a:endParaRPr lang="en-US" sz="2400" smtClean="0"/>
          </a:p>
        </p:txBody>
      </p:sp>
      <p:sp>
        <p:nvSpPr>
          <p:cNvPr id="104452" name="Oval 5"/>
          <p:cNvSpPr>
            <a:spLocks noChangeArrowheads="1"/>
          </p:cNvSpPr>
          <p:nvPr/>
        </p:nvSpPr>
        <p:spPr bwMode="auto">
          <a:xfrm>
            <a:off x="3795713" y="5014913"/>
            <a:ext cx="1304925" cy="303212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3" name="Line 6"/>
          <p:cNvSpPr>
            <a:spLocks noChangeShapeType="1"/>
          </p:cNvSpPr>
          <p:nvPr/>
        </p:nvSpPr>
        <p:spPr bwMode="auto">
          <a:xfrm>
            <a:off x="3795713" y="4991100"/>
            <a:ext cx="0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4" name="Line 7"/>
          <p:cNvSpPr>
            <a:spLocks noChangeShapeType="1"/>
          </p:cNvSpPr>
          <p:nvPr/>
        </p:nvSpPr>
        <p:spPr bwMode="auto">
          <a:xfrm>
            <a:off x="5100638" y="4991100"/>
            <a:ext cx="0" cy="18732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5" name="Rectangle 8"/>
          <p:cNvSpPr>
            <a:spLocks noChangeArrowheads="1"/>
          </p:cNvSpPr>
          <p:nvPr/>
        </p:nvSpPr>
        <p:spPr bwMode="auto">
          <a:xfrm>
            <a:off x="3795713" y="4991100"/>
            <a:ext cx="309562" cy="184150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04456" name="Rectangle 9"/>
          <p:cNvSpPr>
            <a:spLocks noChangeArrowheads="1"/>
          </p:cNvSpPr>
          <p:nvPr/>
        </p:nvSpPr>
        <p:spPr bwMode="auto">
          <a:xfrm>
            <a:off x="4705350" y="4978400"/>
            <a:ext cx="395288" cy="184150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04457" name="Oval 10"/>
          <p:cNvSpPr>
            <a:spLocks noChangeArrowheads="1"/>
          </p:cNvSpPr>
          <p:nvPr/>
        </p:nvSpPr>
        <p:spPr bwMode="auto">
          <a:xfrm>
            <a:off x="3781425" y="4773613"/>
            <a:ext cx="1306513" cy="352425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458" name="Group 11"/>
          <p:cNvGrpSpPr>
            <a:grpSpLocks/>
          </p:cNvGrpSpPr>
          <p:nvPr/>
        </p:nvGrpSpPr>
        <p:grpSpPr bwMode="auto">
          <a:xfrm>
            <a:off x="4097338" y="4849813"/>
            <a:ext cx="647700" cy="206375"/>
            <a:chOff x="2848" y="848"/>
            <a:chExt cx="140" cy="98"/>
          </a:xfrm>
        </p:grpSpPr>
        <p:sp>
          <p:nvSpPr>
            <p:cNvPr id="104683" name="Line 1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84" name="Line 1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85" name="Line 1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4459" name="Group 15"/>
          <p:cNvGrpSpPr>
            <a:grpSpLocks/>
          </p:cNvGrpSpPr>
          <p:nvPr/>
        </p:nvGrpSpPr>
        <p:grpSpPr bwMode="auto">
          <a:xfrm flipV="1">
            <a:off x="4097338" y="4848225"/>
            <a:ext cx="647700" cy="204788"/>
            <a:chOff x="2848" y="848"/>
            <a:chExt cx="140" cy="98"/>
          </a:xfrm>
        </p:grpSpPr>
        <p:sp>
          <p:nvSpPr>
            <p:cNvPr id="104680" name="Line 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81" name="Line 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82" name="Line 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4460" name="Text Box 19"/>
          <p:cNvSpPr txBox="1">
            <a:spLocks noChangeArrowheads="1"/>
          </p:cNvSpPr>
          <p:nvPr/>
        </p:nvSpPr>
        <p:spPr bwMode="auto">
          <a:xfrm>
            <a:off x="3746500" y="3989388"/>
            <a:ext cx="2136775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n-US">
                <a:solidFill>
                  <a:schemeClr val="tx2"/>
                </a:solidFill>
                <a:latin typeface="Arial" pitchFamily="34" charset="0"/>
              </a:rPr>
              <a:t>finite shared output link buffers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104461" name="Line 20"/>
          <p:cNvSpPr>
            <a:spLocks noChangeShapeType="1"/>
          </p:cNvSpPr>
          <p:nvPr/>
        </p:nvSpPr>
        <p:spPr bwMode="auto">
          <a:xfrm flipH="1">
            <a:off x="2424113" y="4545013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62" name="Line 21"/>
          <p:cNvSpPr>
            <a:spLocks noChangeShapeType="1"/>
          </p:cNvSpPr>
          <p:nvPr/>
        </p:nvSpPr>
        <p:spPr bwMode="auto">
          <a:xfrm flipH="1">
            <a:off x="3021013" y="4545013"/>
            <a:ext cx="538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4463" name="Group 23"/>
          <p:cNvGrpSpPr>
            <a:grpSpLocks/>
          </p:cNvGrpSpPr>
          <p:nvPr/>
        </p:nvGrpSpPr>
        <p:grpSpPr bwMode="auto">
          <a:xfrm>
            <a:off x="2073275" y="3602038"/>
            <a:ext cx="1203325" cy="1162050"/>
            <a:chOff x="5850" y="13487"/>
            <a:chExt cx="2023" cy="1840"/>
          </a:xfrm>
        </p:grpSpPr>
        <p:sp>
          <p:nvSpPr>
            <p:cNvPr id="104641" name="Freeform 24"/>
            <p:cNvSpPr>
              <a:spLocks/>
            </p:cNvSpPr>
            <p:nvPr/>
          </p:nvSpPr>
          <p:spPr bwMode="auto">
            <a:xfrm>
              <a:off x="5850" y="13632"/>
              <a:ext cx="2023" cy="1695"/>
            </a:xfrm>
            <a:custGeom>
              <a:avLst/>
              <a:gdLst>
                <a:gd name="T0" fmla="*/ 570 w 2023"/>
                <a:gd name="T1" fmla="*/ 121 h 1695"/>
                <a:gd name="T2" fmla="*/ 575 w 2023"/>
                <a:gd name="T3" fmla="*/ 120 h 1695"/>
                <a:gd name="T4" fmla="*/ 586 w 2023"/>
                <a:gd name="T5" fmla="*/ 116 h 1695"/>
                <a:gd name="T6" fmla="*/ 607 w 2023"/>
                <a:gd name="T7" fmla="*/ 108 h 1695"/>
                <a:gd name="T8" fmla="*/ 636 w 2023"/>
                <a:gd name="T9" fmla="*/ 101 h 1695"/>
                <a:gd name="T10" fmla="*/ 672 w 2023"/>
                <a:gd name="T11" fmla="*/ 90 h 1695"/>
                <a:gd name="T12" fmla="*/ 718 w 2023"/>
                <a:gd name="T13" fmla="*/ 79 h 1695"/>
                <a:gd name="T14" fmla="*/ 771 w 2023"/>
                <a:gd name="T15" fmla="*/ 67 h 1695"/>
                <a:gd name="T16" fmla="*/ 834 w 2023"/>
                <a:gd name="T17" fmla="*/ 55 h 1695"/>
                <a:gd name="T18" fmla="*/ 904 w 2023"/>
                <a:gd name="T19" fmla="*/ 43 h 1695"/>
                <a:gd name="T20" fmla="*/ 982 w 2023"/>
                <a:gd name="T21" fmla="*/ 33 h 1695"/>
                <a:gd name="T22" fmla="*/ 1071 w 2023"/>
                <a:gd name="T23" fmla="*/ 22 h 1695"/>
                <a:gd name="T24" fmla="*/ 1166 w 2023"/>
                <a:gd name="T25" fmla="*/ 13 h 1695"/>
                <a:gd name="T26" fmla="*/ 1271 w 2023"/>
                <a:gd name="T27" fmla="*/ 7 h 1695"/>
                <a:gd name="T28" fmla="*/ 1384 w 2023"/>
                <a:gd name="T29" fmla="*/ 1 h 1695"/>
                <a:gd name="T30" fmla="*/ 1506 w 2023"/>
                <a:gd name="T31" fmla="*/ 0 h 1695"/>
                <a:gd name="T32" fmla="*/ 1636 w 2023"/>
                <a:gd name="T33" fmla="*/ 1 h 1695"/>
                <a:gd name="T34" fmla="*/ 1692 w 2023"/>
                <a:gd name="T35" fmla="*/ 233 h 1695"/>
                <a:gd name="T36" fmla="*/ 1713 w 2023"/>
                <a:gd name="T37" fmla="*/ 243 h 1695"/>
                <a:gd name="T38" fmla="*/ 1758 w 2023"/>
                <a:gd name="T39" fmla="*/ 274 h 1695"/>
                <a:gd name="T40" fmla="*/ 1806 w 2023"/>
                <a:gd name="T41" fmla="*/ 329 h 1695"/>
                <a:gd name="T42" fmla="*/ 1836 w 2023"/>
                <a:gd name="T43" fmla="*/ 409 h 1695"/>
                <a:gd name="T44" fmla="*/ 1955 w 2023"/>
                <a:gd name="T45" fmla="*/ 948 h 1695"/>
                <a:gd name="T46" fmla="*/ 2003 w 2023"/>
                <a:gd name="T47" fmla="*/ 1171 h 1695"/>
                <a:gd name="T48" fmla="*/ 2011 w 2023"/>
                <a:gd name="T49" fmla="*/ 1188 h 1695"/>
                <a:gd name="T50" fmla="*/ 2022 w 2023"/>
                <a:gd name="T51" fmla="*/ 1231 h 1695"/>
                <a:gd name="T52" fmla="*/ 2021 w 2023"/>
                <a:gd name="T53" fmla="*/ 1297 h 1695"/>
                <a:gd name="T54" fmla="*/ 1992 w 2023"/>
                <a:gd name="T55" fmla="*/ 1380 h 1695"/>
                <a:gd name="T56" fmla="*/ 0 w 2023"/>
                <a:gd name="T57" fmla="*/ 1328 h 1695"/>
                <a:gd name="T58" fmla="*/ 199 w 2023"/>
                <a:gd name="T59" fmla="*/ 1223 h 1695"/>
                <a:gd name="T60" fmla="*/ 200 w 2023"/>
                <a:gd name="T61" fmla="*/ 232 h 1695"/>
                <a:gd name="T62" fmla="*/ 210 w 2023"/>
                <a:gd name="T63" fmla="*/ 226 h 1695"/>
                <a:gd name="T64" fmla="*/ 230 w 2023"/>
                <a:gd name="T65" fmla="*/ 214 h 1695"/>
                <a:gd name="T66" fmla="*/ 259 w 2023"/>
                <a:gd name="T67" fmla="*/ 201 h 1695"/>
                <a:gd name="T68" fmla="*/ 297 w 2023"/>
                <a:gd name="T69" fmla="*/ 189 h 1695"/>
                <a:gd name="T70" fmla="*/ 344 w 2023"/>
                <a:gd name="T71" fmla="*/ 183 h 1695"/>
                <a:gd name="T72" fmla="*/ 399 w 2023"/>
                <a:gd name="T73" fmla="*/ 181 h 1695"/>
                <a:gd name="T74" fmla="*/ 464 w 2023"/>
                <a:gd name="T75" fmla="*/ 191 h 1695"/>
                <a:gd name="T76" fmla="*/ 548 w 2023"/>
                <a:gd name="T77" fmla="*/ 225 h 16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23"/>
                <a:gd name="T118" fmla="*/ 0 h 1695"/>
                <a:gd name="T119" fmla="*/ 2023 w 2023"/>
                <a:gd name="T120" fmla="*/ 1695 h 16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23" h="1695">
                  <a:moveTo>
                    <a:pt x="548" y="225"/>
                  </a:moveTo>
                  <a:lnTo>
                    <a:pt x="570" y="121"/>
                  </a:lnTo>
                  <a:lnTo>
                    <a:pt x="571" y="121"/>
                  </a:lnTo>
                  <a:lnTo>
                    <a:pt x="575" y="120"/>
                  </a:lnTo>
                  <a:lnTo>
                    <a:pt x="580" y="118"/>
                  </a:lnTo>
                  <a:lnTo>
                    <a:pt x="586" y="116"/>
                  </a:lnTo>
                  <a:lnTo>
                    <a:pt x="596" y="112"/>
                  </a:lnTo>
                  <a:lnTo>
                    <a:pt x="607" y="108"/>
                  </a:lnTo>
                  <a:lnTo>
                    <a:pt x="620" y="105"/>
                  </a:lnTo>
                  <a:lnTo>
                    <a:pt x="636" y="101"/>
                  </a:lnTo>
                  <a:lnTo>
                    <a:pt x="653" y="95"/>
                  </a:lnTo>
                  <a:lnTo>
                    <a:pt x="672" y="90"/>
                  </a:lnTo>
                  <a:lnTo>
                    <a:pt x="694" y="84"/>
                  </a:lnTo>
                  <a:lnTo>
                    <a:pt x="718" y="79"/>
                  </a:lnTo>
                  <a:lnTo>
                    <a:pt x="743" y="74"/>
                  </a:lnTo>
                  <a:lnTo>
                    <a:pt x="771" y="67"/>
                  </a:lnTo>
                  <a:lnTo>
                    <a:pt x="802" y="61"/>
                  </a:lnTo>
                  <a:lnTo>
                    <a:pt x="834" y="55"/>
                  </a:lnTo>
                  <a:lnTo>
                    <a:pt x="867" y="49"/>
                  </a:lnTo>
                  <a:lnTo>
                    <a:pt x="904" y="43"/>
                  </a:lnTo>
                  <a:lnTo>
                    <a:pt x="943" y="38"/>
                  </a:lnTo>
                  <a:lnTo>
                    <a:pt x="982" y="33"/>
                  </a:lnTo>
                  <a:lnTo>
                    <a:pt x="1025" y="27"/>
                  </a:lnTo>
                  <a:lnTo>
                    <a:pt x="1071" y="22"/>
                  </a:lnTo>
                  <a:lnTo>
                    <a:pt x="1117" y="17"/>
                  </a:lnTo>
                  <a:lnTo>
                    <a:pt x="1166" y="13"/>
                  </a:lnTo>
                  <a:lnTo>
                    <a:pt x="1218" y="10"/>
                  </a:lnTo>
                  <a:lnTo>
                    <a:pt x="1271" y="7"/>
                  </a:lnTo>
                  <a:lnTo>
                    <a:pt x="1327" y="3"/>
                  </a:lnTo>
                  <a:lnTo>
                    <a:pt x="1384" y="1"/>
                  </a:lnTo>
                  <a:lnTo>
                    <a:pt x="1444" y="0"/>
                  </a:lnTo>
                  <a:lnTo>
                    <a:pt x="1506" y="0"/>
                  </a:lnTo>
                  <a:lnTo>
                    <a:pt x="1570" y="0"/>
                  </a:lnTo>
                  <a:lnTo>
                    <a:pt x="1636" y="1"/>
                  </a:lnTo>
                  <a:lnTo>
                    <a:pt x="1709" y="41"/>
                  </a:lnTo>
                  <a:lnTo>
                    <a:pt x="1692" y="233"/>
                  </a:lnTo>
                  <a:lnTo>
                    <a:pt x="1698" y="235"/>
                  </a:lnTo>
                  <a:lnTo>
                    <a:pt x="1713" y="243"/>
                  </a:lnTo>
                  <a:lnTo>
                    <a:pt x="1733" y="256"/>
                  </a:lnTo>
                  <a:lnTo>
                    <a:pt x="1758" y="274"/>
                  </a:lnTo>
                  <a:lnTo>
                    <a:pt x="1784" y="299"/>
                  </a:lnTo>
                  <a:lnTo>
                    <a:pt x="1806" y="329"/>
                  </a:lnTo>
                  <a:lnTo>
                    <a:pt x="1825" y="366"/>
                  </a:lnTo>
                  <a:lnTo>
                    <a:pt x="1836" y="409"/>
                  </a:lnTo>
                  <a:lnTo>
                    <a:pt x="1999" y="557"/>
                  </a:lnTo>
                  <a:lnTo>
                    <a:pt x="1955" y="948"/>
                  </a:lnTo>
                  <a:lnTo>
                    <a:pt x="1692" y="1080"/>
                  </a:lnTo>
                  <a:lnTo>
                    <a:pt x="2003" y="1171"/>
                  </a:lnTo>
                  <a:lnTo>
                    <a:pt x="2006" y="1176"/>
                  </a:lnTo>
                  <a:lnTo>
                    <a:pt x="2011" y="1188"/>
                  </a:lnTo>
                  <a:lnTo>
                    <a:pt x="2016" y="1206"/>
                  </a:lnTo>
                  <a:lnTo>
                    <a:pt x="2022" y="1231"/>
                  </a:lnTo>
                  <a:lnTo>
                    <a:pt x="2023" y="1261"/>
                  </a:lnTo>
                  <a:lnTo>
                    <a:pt x="2021" y="1297"/>
                  </a:lnTo>
                  <a:lnTo>
                    <a:pt x="2010" y="1337"/>
                  </a:lnTo>
                  <a:lnTo>
                    <a:pt x="1992" y="1380"/>
                  </a:lnTo>
                  <a:lnTo>
                    <a:pt x="1171" y="1695"/>
                  </a:lnTo>
                  <a:lnTo>
                    <a:pt x="0" y="1328"/>
                  </a:lnTo>
                  <a:lnTo>
                    <a:pt x="20" y="1285"/>
                  </a:lnTo>
                  <a:lnTo>
                    <a:pt x="199" y="1223"/>
                  </a:lnTo>
                  <a:lnTo>
                    <a:pt x="199" y="233"/>
                  </a:lnTo>
                  <a:lnTo>
                    <a:pt x="200" y="232"/>
                  </a:lnTo>
                  <a:lnTo>
                    <a:pt x="204" y="229"/>
                  </a:lnTo>
                  <a:lnTo>
                    <a:pt x="210" y="226"/>
                  </a:lnTo>
                  <a:lnTo>
                    <a:pt x="218" y="220"/>
                  </a:lnTo>
                  <a:lnTo>
                    <a:pt x="230" y="214"/>
                  </a:lnTo>
                  <a:lnTo>
                    <a:pt x="243" y="207"/>
                  </a:lnTo>
                  <a:lnTo>
                    <a:pt x="259" y="201"/>
                  </a:lnTo>
                  <a:lnTo>
                    <a:pt x="277" y="194"/>
                  </a:lnTo>
                  <a:lnTo>
                    <a:pt x="297" y="189"/>
                  </a:lnTo>
                  <a:lnTo>
                    <a:pt x="320" y="185"/>
                  </a:lnTo>
                  <a:lnTo>
                    <a:pt x="344" y="183"/>
                  </a:lnTo>
                  <a:lnTo>
                    <a:pt x="370" y="180"/>
                  </a:lnTo>
                  <a:lnTo>
                    <a:pt x="399" y="181"/>
                  </a:lnTo>
                  <a:lnTo>
                    <a:pt x="430" y="185"/>
                  </a:lnTo>
                  <a:lnTo>
                    <a:pt x="464" y="191"/>
                  </a:lnTo>
                  <a:lnTo>
                    <a:pt x="498" y="201"/>
                  </a:lnTo>
                  <a:lnTo>
                    <a:pt x="548" y="225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42" name="Freeform 25"/>
            <p:cNvSpPr>
              <a:spLocks/>
            </p:cNvSpPr>
            <p:nvPr/>
          </p:nvSpPr>
          <p:spPr bwMode="auto">
            <a:xfrm>
              <a:off x="6551" y="13597"/>
              <a:ext cx="650" cy="735"/>
            </a:xfrm>
            <a:custGeom>
              <a:avLst/>
              <a:gdLst>
                <a:gd name="T0" fmla="*/ 645 w 650"/>
                <a:gd name="T1" fmla="*/ 27 h 735"/>
                <a:gd name="T2" fmla="*/ 642 w 650"/>
                <a:gd name="T3" fmla="*/ 26 h 735"/>
                <a:gd name="T4" fmla="*/ 631 w 650"/>
                <a:gd name="T5" fmla="*/ 23 h 735"/>
                <a:gd name="T6" fmla="*/ 615 w 650"/>
                <a:gd name="T7" fmla="*/ 19 h 735"/>
                <a:gd name="T8" fmla="*/ 592 w 650"/>
                <a:gd name="T9" fmla="*/ 15 h 735"/>
                <a:gd name="T10" fmla="*/ 565 w 650"/>
                <a:gd name="T11" fmla="*/ 10 h 735"/>
                <a:gd name="T12" fmla="*/ 533 w 650"/>
                <a:gd name="T13" fmla="*/ 6 h 735"/>
                <a:gd name="T14" fmla="*/ 496 w 650"/>
                <a:gd name="T15" fmla="*/ 3 h 735"/>
                <a:gd name="T16" fmla="*/ 456 w 650"/>
                <a:gd name="T17" fmla="*/ 1 h 735"/>
                <a:gd name="T18" fmla="*/ 411 w 650"/>
                <a:gd name="T19" fmla="*/ 0 h 735"/>
                <a:gd name="T20" fmla="*/ 364 w 650"/>
                <a:gd name="T21" fmla="*/ 2 h 735"/>
                <a:gd name="T22" fmla="*/ 315 w 650"/>
                <a:gd name="T23" fmla="*/ 6 h 735"/>
                <a:gd name="T24" fmla="*/ 262 w 650"/>
                <a:gd name="T25" fmla="*/ 15 h 735"/>
                <a:gd name="T26" fmla="*/ 209 w 650"/>
                <a:gd name="T27" fmla="*/ 26 h 735"/>
                <a:gd name="T28" fmla="*/ 154 w 650"/>
                <a:gd name="T29" fmla="*/ 42 h 735"/>
                <a:gd name="T30" fmla="*/ 98 w 650"/>
                <a:gd name="T31" fmla="*/ 61 h 735"/>
                <a:gd name="T32" fmla="*/ 42 w 650"/>
                <a:gd name="T33" fmla="*/ 87 h 735"/>
                <a:gd name="T34" fmla="*/ 38 w 650"/>
                <a:gd name="T35" fmla="*/ 101 h 735"/>
                <a:gd name="T36" fmla="*/ 28 w 650"/>
                <a:gd name="T37" fmla="*/ 141 h 735"/>
                <a:gd name="T38" fmla="*/ 17 w 650"/>
                <a:gd name="T39" fmla="*/ 203 h 735"/>
                <a:gd name="T40" fmla="*/ 6 w 650"/>
                <a:gd name="T41" fmla="*/ 283 h 735"/>
                <a:gd name="T42" fmla="*/ 0 w 650"/>
                <a:gd name="T43" fmla="*/ 378 h 735"/>
                <a:gd name="T44" fmla="*/ 5 w 650"/>
                <a:gd name="T45" fmla="*/ 484 h 735"/>
                <a:gd name="T46" fmla="*/ 21 w 650"/>
                <a:gd name="T47" fmla="*/ 599 h 735"/>
                <a:gd name="T48" fmla="*/ 54 w 650"/>
                <a:gd name="T49" fmla="*/ 716 h 735"/>
                <a:gd name="T50" fmla="*/ 58 w 650"/>
                <a:gd name="T51" fmla="*/ 716 h 735"/>
                <a:gd name="T52" fmla="*/ 66 w 650"/>
                <a:gd name="T53" fmla="*/ 715 h 735"/>
                <a:gd name="T54" fmla="*/ 80 w 650"/>
                <a:gd name="T55" fmla="*/ 713 h 735"/>
                <a:gd name="T56" fmla="*/ 99 w 650"/>
                <a:gd name="T57" fmla="*/ 712 h 735"/>
                <a:gd name="T58" fmla="*/ 124 w 650"/>
                <a:gd name="T59" fmla="*/ 710 h 735"/>
                <a:gd name="T60" fmla="*/ 153 w 650"/>
                <a:gd name="T61" fmla="*/ 708 h 735"/>
                <a:gd name="T62" fmla="*/ 188 w 650"/>
                <a:gd name="T63" fmla="*/ 707 h 735"/>
                <a:gd name="T64" fmla="*/ 225 w 650"/>
                <a:gd name="T65" fmla="*/ 706 h 735"/>
                <a:gd name="T66" fmla="*/ 267 w 650"/>
                <a:gd name="T67" fmla="*/ 705 h 735"/>
                <a:gd name="T68" fmla="*/ 313 w 650"/>
                <a:gd name="T69" fmla="*/ 706 h 735"/>
                <a:gd name="T70" fmla="*/ 362 w 650"/>
                <a:gd name="T71" fmla="*/ 707 h 735"/>
                <a:gd name="T72" fmla="*/ 415 w 650"/>
                <a:gd name="T73" fmla="*/ 709 h 735"/>
                <a:gd name="T74" fmla="*/ 470 w 650"/>
                <a:gd name="T75" fmla="*/ 713 h 735"/>
                <a:gd name="T76" fmla="*/ 528 w 650"/>
                <a:gd name="T77" fmla="*/ 719 h 735"/>
                <a:gd name="T78" fmla="*/ 588 w 650"/>
                <a:gd name="T79" fmla="*/ 726 h 735"/>
                <a:gd name="T80" fmla="*/ 650 w 650"/>
                <a:gd name="T81" fmla="*/ 735 h 735"/>
                <a:gd name="T82" fmla="*/ 647 w 650"/>
                <a:gd name="T83" fmla="*/ 713 h 735"/>
                <a:gd name="T84" fmla="*/ 641 w 650"/>
                <a:gd name="T85" fmla="*/ 655 h 735"/>
                <a:gd name="T86" fmla="*/ 631 w 650"/>
                <a:gd name="T87" fmla="*/ 568 h 735"/>
                <a:gd name="T88" fmla="*/ 623 w 650"/>
                <a:gd name="T89" fmla="*/ 462 h 735"/>
                <a:gd name="T90" fmla="*/ 618 w 650"/>
                <a:gd name="T91" fmla="*/ 345 h 735"/>
                <a:gd name="T92" fmla="*/ 618 w 650"/>
                <a:gd name="T93" fmla="*/ 229 h 735"/>
                <a:gd name="T94" fmla="*/ 627 w 650"/>
                <a:gd name="T95" fmla="*/ 119 h 735"/>
                <a:gd name="T96" fmla="*/ 645 w 650"/>
                <a:gd name="T97" fmla="*/ 27 h 7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50"/>
                <a:gd name="T148" fmla="*/ 0 h 735"/>
                <a:gd name="T149" fmla="*/ 650 w 650"/>
                <a:gd name="T150" fmla="*/ 735 h 7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50" h="735">
                  <a:moveTo>
                    <a:pt x="645" y="27"/>
                  </a:moveTo>
                  <a:lnTo>
                    <a:pt x="642" y="26"/>
                  </a:lnTo>
                  <a:lnTo>
                    <a:pt x="631" y="23"/>
                  </a:lnTo>
                  <a:lnTo>
                    <a:pt x="615" y="19"/>
                  </a:lnTo>
                  <a:lnTo>
                    <a:pt x="592" y="15"/>
                  </a:lnTo>
                  <a:lnTo>
                    <a:pt x="565" y="10"/>
                  </a:lnTo>
                  <a:lnTo>
                    <a:pt x="533" y="6"/>
                  </a:lnTo>
                  <a:lnTo>
                    <a:pt x="496" y="3"/>
                  </a:lnTo>
                  <a:lnTo>
                    <a:pt x="456" y="1"/>
                  </a:lnTo>
                  <a:lnTo>
                    <a:pt x="411" y="0"/>
                  </a:lnTo>
                  <a:lnTo>
                    <a:pt x="364" y="2"/>
                  </a:lnTo>
                  <a:lnTo>
                    <a:pt x="315" y="6"/>
                  </a:lnTo>
                  <a:lnTo>
                    <a:pt x="262" y="15"/>
                  </a:lnTo>
                  <a:lnTo>
                    <a:pt x="209" y="26"/>
                  </a:lnTo>
                  <a:lnTo>
                    <a:pt x="154" y="42"/>
                  </a:lnTo>
                  <a:lnTo>
                    <a:pt x="98" y="61"/>
                  </a:lnTo>
                  <a:lnTo>
                    <a:pt x="42" y="87"/>
                  </a:lnTo>
                  <a:lnTo>
                    <a:pt x="38" y="101"/>
                  </a:lnTo>
                  <a:lnTo>
                    <a:pt x="28" y="141"/>
                  </a:lnTo>
                  <a:lnTo>
                    <a:pt x="17" y="203"/>
                  </a:lnTo>
                  <a:lnTo>
                    <a:pt x="6" y="283"/>
                  </a:lnTo>
                  <a:lnTo>
                    <a:pt x="0" y="378"/>
                  </a:lnTo>
                  <a:lnTo>
                    <a:pt x="5" y="484"/>
                  </a:lnTo>
                  <a:lnTo>
                    <a:pt x="21" y="599"/>
                  </a:lnTo>
                  <a:lnTo>
                    <a:pt x="54" y="716"/>
                  </a:lnTo>
                  <a:lnTo>
                    <a:pt x="58" y="716"/>
                  </a:lnTo>
                  <a:lnTo>
                    <a:pt x="66" y="715"/>
                  </a:lnTo>
                  <a:lnTo>
                    <a:pt x="80" y="713"/>
                  </a:lnTo>
                  <a:lnTo>
                    <a:pt x="99" y="712"/>
                  </a:lnTo>
                  <a:lnTo>
                    <a:pt x="124" y="710"/>
                  </a:lnTo>
                  <a:lnTo>
                    <a:pt x="153" y="708"/>
                  </a:lnTo>
                  <a:lnTo>
                    <a:pt x="188" y="707"/>
                  </a:lnTo>
                  <a:lnTo>
                    <a:pt x="225" y="706"/>
                  </a:lnTo>
                  <a:lnTo>
                    <a:pt x="267" y="705"/>
                  </a:lnTo>
                  <a:lnTo>
                    <a:pt x="313" y="706"/>
                  </a:lnTo>
                  <a:lnTo>
                    <a:pt x="362" y="707"/>
                  </a:lnTo>
                  <a:lnTo>
                    <a:pt x="415" y="709"/>
                  </a:lnTo>
                  <a:lnTo>
                    <a:pt x="470" y="713"/>
                  </a:lnTo>
                  <a:lnTo>
                    <a:pt x="528" y="719"/>
                  </a:lnTo>
                  <a:lnTo>
                    <a:pt x="588" y="726"/>
                  </a:lnTo>
                  <a:lnTo>
                    <a:pt x="650" y="735"/>
                  </a:lnTo>
                  <a:lnTo>
                    <a:pt x="647" y="713"/>
                  </a:lnTo>
                  <a:lnTo>
                    <a:pt x="641" y="655"/>
                  </a:lnTo>
                  <a:lnTo>
                    <a:pt x="631" y="568"/>
                  </a:lnTo>
                  <a:lnTo>
                    <a:pt x="623" y="462"/>
                  </a:lnTo>
                  <a:lnTo>
                    <a:pt x="618" y="345"/>
                  </a:lnTo>
                  <a:lnTo>
                    <a:pt x="618" y="229"/>
                  </a:lnTo>
                  <a:lnTo>
                    <a:pt x="627" y="119"/>
                  </a:lnTo>
                  <a:lnTo>
                    <a:pt x="645" y="27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43" name="Freeform 26"/>
            <p:cNvSpPr>
              <a:spLocks/>
            </p:cNvSpPr>
            <p:nvPr/>
          </p:nvSpPr>
          <p:spPr bwMode="auto">
            <a:xfrm>
              <a:off x="6623" y="13797"/>
              <a:ext cx="1071" cy="731"/>
            </a:xfrm>
            <a:custGeom>
              <a:avLst/>
              <a:gdLst>
                <a:gd name="T0" fmla="*/ 6 w 1071"/>
                <a:gd name="T1" fmla="*/ 552 h 731"/>
                <a:gd name="T2" fmla="*/ 0 w 1071"/>
                <a:gd name="T3" fmla="*/ 642 h 731"/>
                <a:gd name="T4" fmla="*/ 698 w 1071"/>
                <a:gd name="T5" fmla="*/ 731 h 731"/>
                <a:gd name="T6" fmla="*/ 703 w 1071"/>
                <a:gd name="T7" fmla="*/ 729 h 731"/>
                <a:gd name="T8" fmla="*/ 717 w 1071"/>
                <a:gd name="T9" fmla="*/ 722 h 731"/>
                <a:gd name="T10" fmla="*/ 740 w 1071"/>
                <a:gd name="T11" fmla="*/ 710 h 731"/>
                <a:gd name="T12" fmla="*/ 768 w 1071"/>
                <a:gd name="T13" fmla="*/ 694 h 731"/>
                <a:gd name="T14" fmla="*/ 801 w 1071"/>
                <a:gd name="T15" fmla="*/ 672 h 731"/>
                <a:gd name="T16" fmla="*/ 838 w 1071"/>
                <a:gd name="T17" fmla="*/ 645 h 731"/>
                <a:gd name="T18" fmla="*/ 876 w 1071"/>
                <a:gd name="T19" fmla="*/ 614 h 731"/>
                <a:gd name="T20" fmla="*/ 915 w 1071"/>
                <a:gd name="T21" fmla="*/ 577 h 731"/>
                <a:gd name="T22" fmla="*/ 953 w 1071"/>
                <a:gd name="T23" fmla="*/ 536 h 731"/>
                <a:gd name="T24" fmla="*/ 988 w 1071"/>
                <a:gd name="T25" fmla="*/ 491 h 731"/>
                <a:gd name="T26" fmla="*/ 1018 w 1071"/>
                <a:gd name="T27" fmla="*/ 439 h 731"/>
                <a:gd name="T28" fmla="*/ 1043 w 1071"/>
                <a:gd name="T29" fmla="*/ 383 h 731"/>
                <a:gd name="T30" fmla="*/ 1061 w 1071"/>
                <a:gd name="T31" fmla="*/ 322 h 731"/>
                <a:gd name="T32" fmla="*/ 1071 w 1071"/>
                <a:gd name="T33" fmla="*/ 255 h 731"/>
                <a:gd name="T34" fmla="*/ 1070 w 1071"/>
                <a:gd name="T35" fmla="*/ 185 h 731"/>
                <a:gd name="T36" fmla="*/ 1057 w 1071"/>
                <a:gd name="T37" fmla="*/ 108 h 731"/>
                <a:gd name="T38" fmla="*/ 1055 w 1071"/>
                <a:gd name="T39" fmla="*/ 104 h 731"/>
                <a:gd name="T40" fmla="*/ 1049 w 1071"/>
                <a:gd name="T41" fmla="*/ 92 h 731"/>
                <a:gd name="T42" fmla="*/ 1037 w 1071"/>
                <a:gd name="T43" fmla="*/ 76 h 731"/>
                <a:gd name="T44" fmla="*/ 1022 w 1071"/>
                <a:gd name="T45" fmla="*/ 57 h 731"/>
                <a:gd name="T46" fmla="*/ 1002 w 1071"/>
                <a:gd name="T47" fmla="*/ 37 h 731"/>
                <a:gd name="T48" fmla="*/ 979 w 1071"/>
                <a:gd name="T49" fmla="*/ 20 h 731"/>
                <a:gd name="T50" fmla="*/ 951 w 1071"/>
                <a:gd name="T51" fmla="*/ 7 h 731"/>
                <a:gd name="T52" fmla="*/ 919 w 1071"/>
                <a:gd name="T53" fmla="*/ 0 h 731"/>
                <a:gd name="T54" fmla="*/ 924 w 1071"/>
                <a:gd name="T55" fmla="*/ 12 h 731"/>
                <a:gd name="T56" fmla="*/ 934 w 1071"/>
                <a:gd name="T57" fmla="*/ 44 h 731"/>
                <a:gd name="T58" fmla="*/ 947 w 1071"/>
                <a:gd name="T59" fmla="*/ 94 h 731"/>
                <a:gd name="T60" fmla="*/ 958 w 1071"/>
                <a:gd name="T61" fmla="*/ 159 h 731"/>
                <a:gd name="T62" fmla="*/ 961 w 1071"/>
                <a:gd name="T63" fmla="*/ 238 h 731"/>
                <a:gd name="T64" fmla="*/ 953 w 1071"/>
                <a:gd name="T65" fmla="*/ 324 h 731"/>
                <a:gd name="T66" fmla="*/ 928 w 1071"/>
                <a:gd name="T67" fmla="*/ 418 h 731"/>
                <a:gd name="T68" fmla="*/ 884 w 1071"/>
                <a:gd name="T69" fmla="*/ 516 h 731"/>
                <a:gd name="T70" fmla="*/ 883 w 1071"/>
                <a:gd name="T71" fmla="*/ 518 h 731"/>
                <a:gd name="T72" fmla="*/ 879 w 1071"/>
                <a:gd name="T73" fmla="*/ 521 h 731"/>
                <a:gd name="T74" fmla="*/ 872 w 1071"/>
                <a:gd name="T75" fmla="*/ 526 h 731"/>
                <a:gd name="T76" fmla="*/ 862 w 1071"/>
                <a:gd name="T77" fmla="*/ 534 h 731"/>
                <a:gd name="T78" fmla="*/ 851 w 1071"/>
                <a:gd name="T79" fmla="*/ 541 h 731"/>
                <a:gd name="T80" fmla="*/ 837 w 1071"/>
                <a:gd name="T81" fmla="*/ 550 h 731"/>
                <a:gd name="T82" fmla="*/ 819 w 1071"/>
                <a:gd name="T83" fmla="*/ 559 h 731"/>
                <a:gd name="T84" fmla="*/ 800 w 1071"/>
                <a:gd name="T85" fmla="*/ 567 h 731"/>
                <a:gd name="T86" fmla="*/ 778 w 1071"/>
                <a:gd name="T87" fmla="*/ 575 h 731"/>
                <a:gd name="T88" fmla="*/ 754 w 1071"/>
                <a:gd name="T89" fmla="*/ 582 h 731"/>
                <a:gd name="T90" fmla="*/ 727 w 1071"/>
                <a:gd name="T91" fmla="*/ 588 h 731"/>
                <a:gd name="T92" fmla="*/ 697 w 1071"/>
                <a:gd name="T93" fmla="*/ 592 h 731"/>
                <a:gd name="T94" fmla="*/ 666 w 1071"/>
                <a:gd name="T95" fmla="*/ 593 h 731"/>
                <a:gd name="T96" fmla="*/ 631 w 1071"/>
                <a:gd name="T97" fmla="*/ 592 h 731"/>
                <a:gd name="T98" fmla="*/ 593 w 1071"/>
                <a:gd name="T99" fmla="*/ 589 h 731"/>
                <a:gd name="T100" fmla="*/ 555 w 1071"/>
                <a:gd name="T101" fmla="*/ 581 h 731"/>
                <a:gd name="T102" fmla="*/ 555 w 1071"/>
                <a:gd name="T103" fmla="*/ 677 h 731"/>
                <a:gd name="T104" fmla="*/ 24 w 1071"/>
                <a:gd name="T105" fmla="*/ 623 h 731"/>
                <a:gd name="T106" fmla="*/ 6 w 1071"/>
                <a:gd name="T107" fmla="*/ 552 h 7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1"/>
                <a:gd name="T163" fmla="*/ 0 h 731"/>
                <a:gd name="T164" fmla="*/ 1071 w 1071"/>
                <a:gd name="T165" fmla="*/ 731 h 7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1" h="731">
                  <a:moveTo>
                    <a:pt x="6" y="552"/>
                  </a:moveTo>
                  <a:lnTo>
                    <a:pt x="0" y="642"/>
                  </a:lnTo>
                  <a:lnTo>
                    <a:pt x="698" y="731"/>
                  </a:lnTo>
                  <a:lnTo>
                    <a:pt x="703" y="729"/>
                  </a:lnTo>
                  <a:lnTo>
                    <a:pt x="717" y="722"/>
                  </a:lnTo>
                  <a:lnTo>
                    <a:pt x="740" y="710"/>
                  </a:lnTo>
                  <a:lnTo>
                    <a:pt x="768" y="694"/>
                  </a:lnTo>
                  <a:lnTo>
                    <a:pt x="801" y="672"/>
                  </a:lnTo>
                  <a:lnTo>
                    <a:pt x="838" y="645"/>
                  </a:lnTo>
                  <a:lnTo>
                    <a:pt x="876" y="614"/>
                  </a:lnTo>
                  <a:lnTo>
                    <a:pt x="915" y="577"/>
                  </a:lnTo>
                  <a:lnTo>
                    <a:pt x="953" y="536"/>
                  </a:lnTo>
                  <a:lnTo>
                    <a:pt x="988" y="491"/>
                  </a:lnTo>
                  <a:lnTo>
                    <a:pt x="1018" y="439"/>
                  </a:lnTo>
                  <a:lnTo>
                    <a:pt x="1043" y="383"/>
                  </a:lnTo>
                  <a:lnTo>
                    <a:pt x="1061" y="322"/>
                  </a:lnTo>
                  <a:lnTo>
                    <a:pt x="1071" y="255"/>
                  </a:lnTo>
                  <a:lnTo>
                    <a:pt x="1070" y="185"/>
                  </a:lnTo>
                  <a:lnTo>
                    <a:pt x="1057" y="108"/>
                  </a:lnTo>
                  <a:lnTo>
                    <a:pt x="1055" y="104"/>
                  </a:lnTo>
                  <a:lnTo>
                    <a:pt x="1049" y="92"/>
                  </a:lnTo>
                  <a:lnTo>
                    <a:pt x="1037" y="76"/>
                  </a:lnTo>
                  <a:lnTo>
                    <a:pt x="1022" y="57"/>
                  </a:lnTo>
                  <a:lnTo>
                    <a:pt x="1002" y="37"/>
                  </a:lnTo>
                  <a:lnTo>
                    <a:pt x="979" y="20"/>
                  </a:lnTo>
                  <a:lnTo>
                    <a:pt x="951" y="7"/>
                  </a:lnTo>
                  <a:lnTo>
                    <a:pt x="919" y="0"/>
                  </a:lnTo>
                  <a:lnTo>
                    <a:pt x="924" y="12"/>
                  </a:lnTo>
                  <a:lnTo>
                    <a:pt x="934" y="44"/>
                  </a:lnTo>
                  <a:lnTo>
                    <a:pt x="947" y="94"/>
                  </a:lnTo>
                  <a:lnTo>
                    <a:pt x="958" y="159"/>
                  </a:lnTo>
                  <a:lnTo>
                    <a:pt x="961" y="238"/>
                  </a:lnTo>
                  <a:lnTo>
                    <a:pt x="953" y="324"/>
                  </a:lnTo>
                  <a:lnTo>
                    <a:pt x="928" y="418"/>
                  </a:lnTo>
                  <a:lnTo>
                    <a:pt x="884" y="516"/>
                  </a:lnTo>
                  <a:lnTo>
                    <a:pt x="883" y="518"/>
                  </a:lnTo>
                  <a:lnTo>
                    <a:pt x="879" y="521"/>
                  </a:lnTo>
                  <a:lnTo>
                    <a:pt x="872" y="526"/>
                  </a:lnTo>
                  <a:lnTo>
                    <a:pt x="862" y="534"/>
                  </a:lnTo>
                  <a:lnTo>
                    <a:pt x="851" y="541"/>
                  </a:lnTo>
                  <a:lnTo>
                    <a:pt x="837" y="550"/>
                  </a:lnTo>
                  <a:lnTo>
                    <a:pt x="819" y="559"/>
                  </a:lnTo>
                  <a:lnTo>
                    <a:pt x="800" y="567"/>
                  </a:lnTo>
                  <a:lnTo>
                    <a:pt x="778" y="575"/>
                  </a:lnTo>
                  <a:lnTo>
                    <a:pt x="754" y="582"/>
                  </a:lnTo>
                  <a:lnTo>
                    <a:pt x="727" y="588"/>
                  </a:lnTo>
                  <a:lnTo>
                    <a:pt x="697" y="592"/>
                  </a:lnTo>
                  <a:lnTo>
                    <a:pt x="666" y="593"/>
                  </a:lnTo>
                  <a:lnTo>
                    <a:pt x="631" y="592"/>
                  </a:lnTo>
                  <a:lnTo>
                    <a:pt x="593" y="589"/>
                  </a:lnTo>
                  <a:lnTo>
                    <a:pt x="555" y="581"/>
                  </a:lnTo>
                  <a:lnTo>
                    <a:pt x="555" y="677"/>
                  </a:lnTo>
                  <a:lnTo>
                    <a:pt x="24" y="623"/>
                  </a:lnTo>
                  <a:lnTo>
                    <a:pt x="6" y="5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44" name="Freeform 27"/>
            <p:cNvSpPr>
              <a:spLocks/>
            </p:cNvSpPr>
            <p:nvPr/>
          </p:nvSpPr>
          <p:spPr bwMode="auto">
            <a:xfrm>
              <a:off x="6486" y="14516"/>
              <a:ext cx="787" cy="253"/>
            </a:xfrm>
            <a:custGeom>
              <a:avLst/>
              <a:gdLst>
                <a:gd name="T0" fmla="*/ 787 w 787"/>
                <a:gd name="T1" fmla="*/ 91 h 253"/>
                <a:gd name="T2" fmla="*/ 12 w 787"/>
                <a:gd name="T3" fmla="*/ 0 h 253"/>
                <a:gd name="T4" fmla="*/ 0 w 787"/>
                <a:gd name="T5" fmla="*/ 91 h 253"/>
                <a:gd name="T6" fmla="*/ 764 w 787"/>
                <a:gd name="T7" fmla="*/ 253 h 253"/>
                <a:gd name="T8" fmla="*/ 787 w 787"/>
                <a:gd name="T9" fmla="*/ 91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253"/>
                <a:gd name="T17" fmla="*/ 787 w 787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253">
                  <a:moveTo>
                    <a:pt x="787" y="91"/>
                  </a:moveTo>
                  <a:lnTo>
                    <a:pt x="12" y="0"/>
                  </a:lnTo>
                  <a:lnTo>
                    <a:pt x="0" y="91"/>
                  </a:lnTo>
                  <a:lnTo>
                    <a:pt x="764" y="253"/>
                  </a:lnTo>
                  <a:lnTo>
                    <a:pt x="787" y="9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45" name="Freeform 28"/>
            <p:cNvSpPr>
              <a:spLocks/>
            </p:cNvSpPr>
            <p:nvPr/>
          </p:nvSpPr>
          <p:spPr bwMode="auto">
            <a:xfrm>
              <a:off x="6879" y="14597"/>
              <a:ext cx="336" cy="115"/>
            </a:xfrm>
            <a:custGeom>
              <a:avLst/>
              <a:gdLst>
                <a:gd name="T0" fmla="*/ 336 w 336"/>
                <a:gd name="T1" fmla="*/ 50 h 115"/>
                <a:gd name="T2" fmla="*/ 4 w 336"/>
                <a:gd name="T3" fmla="*/ 0 h 115"/>
                <a:gd name="T4" fmla="*/ 0 w 336"/>
                <a:gd name="T5" fmla="*/ 48 h 115"/>
                <a:gd name="T6" fmla="*/ 327 w 336"/>
                <a:gd name="T7" fmla="*/ 115 h 115"/>
                <a:gd name="T8" fmla="*/ 336 w 336"/>
                <a:gd name="T9" fmla="*/ 5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15"/>
                <a:gd name="T17" fmla="*/ 336 w 336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15">
                  <a:moveTo>
                    <a:pt x="336" y="50"/>
                  </a:moveTo>
                  <a:lnTo>
                    <a:pt x="4" y="0"/>
                  </a:lnTo>
                  <a:lnTo>
                    <a:pt x="0" y="48"/>
                  </a:lnTo>
                  <a:lnTo>
                    <a:pt x="327" y="115"/>
                  </a:lnTo>
                  <a:lnTo>
                    <a:pt x="336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46" name="Freeform 29"/>
            <p:cNvSpPr>
              <a:spLocks/>
            </p:cNvSpPr>
            <p:nvPr/>
          </p:nvSpPr>
          <p:spPr bwMode="auto">
            <a:xfrm>
              <a:off x="6536" y="14540"/>
              <a:ext cx="225" cy="85"/>
            </a:xfrm>
            <a:custGeom>
              <a:avLst/>
              <a:gdLst>
                <a:gd name="T0" fmla="*/ 225 w 225"/>
                <a:gd name="T1" fmla="*/ 39 h 85"/>
                <a:gd name="T2" fmla="*/ 0 w 225"/>
                <a:gd name="T3" fmla="*/ 0 h 85"/>
                <a:gd name="T4" fmla="*/ 3 w 225"/>
                <a:gd name="T5" fmla="*/ 41 h 85"/>
                <a:gd name="T6" fmla="*/ 218 w 225"/>
                <a:gd name="T7" fmla="*/ 85 h 85"/>
                <a:gd name="T8" fmla="*/ 225 w 225"/>
                <a:gd name="T9" fmla="*/ 39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85"/>
                <a:gd name="T17" fmla="*/ 225 w 225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85">
                  <a:moveTo>
                    <a:pt x="225" y="39"/>
                  </a:moveTo>
                  <a:lnTo>
                    <a:pt x="0" y="0"/>
                  </a:lnTo>
                  <a:lnTo>
                    <a:pt x="3" y="41"/>
                  </a:lnTo>
                  <a:lnTo>
                    <a:pt x="218" y="85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47" name="Freeform 30"/>
            <p:cNvSpPr>
              <a:spLocks/>
            </p:cNvSpPr>
            <p:nvPr/>
          </p:nvSpPr>
          <p:spPr bwMode="auto">
            <a:xfrm>
              <a:off x="5972" y="14624"/>
              <a:ext cx="1325" cy="439"/>
            </a:xfrm>
            <a:custGeom>
              <a:avLst/>
              <a:gdLst>
                <a:gd name="T0" fmla="*/ 0 w 1325"/>
                <a:gd name="T1" fmla="*/ 132 h 439"/>
                <a:gd name="T2" fmla="*/ 3 w 1325"/>
                <a:gd name="T3" fmla="*/ 132 h 439"/>
                <a:gd name="T4" fmla="*/ 10 w 1325"/>
                <a:gd name="T5" fmla="*/ 130 h 439"/>
                <a:gd name="T6" fmla="*/ 24 w 1325"/>
                <a:gd name="T7" fmla="*/ 128 h 439"/>
                <a:gd name="T8" fmla="*/ 42 w 1325"/>
                <a:gd name="T9" fmla="*/ 125 h 439"/>
                <a:gd name="T10" fmla="*/ 62 w 1325"/>
                <a:gd name="T11" fmla="*/ 121 h 439"/>
                <a:gd name="T12" fmla="*/ 86 w 1325"/>
                <a:gd name="T13" fmla="*/ 116 h 439"/>
                <a:gd name="T14" fmla="*/ 113 w 1325"/>
                <a:gd name="T15" fmla="*/ 109 h 439"/>
                <a:gd name="T16" fmla="*/ 141 w 1325"/>
                <a:gd name="T17" fmla="*/ 102 h 439"/>
                <a:gd name="T18" fmla="*/ 170 w 1325"/>
                <a:gd name="T19" fmla="*/ 94 h 439"/>
                <a:gd name="T20" fmla="*/ 199 w 1325"/>
                <a:gd name="T21" fmla="*/ 85 h 439"/>
                <a:gd name="T22" fmla="*/ 228 w 1325"/>
                <a:gd name="T23" fmla="*/ 74 h 439"/>
                <a:gd name="T24" fmla="*/ 257 w 1325"/>
                <a:gd name="T25" fmla="*/ 62 h 439"/>
                <a:gd name="T26" fmla="*/ 285 w 1325"/>
                <a:gd name="T27" fmla="*/ 48 h 439"/>
                <a:gd name="T28" fmla="*/ 309 w 1325"/>
                <a:gd name="T29" fmla="*/ 34 h 439"/>
                <a:gd name="T30" fmla="*/ 333 w 1325"/>
                <a:gd name="T31" fmla="*/ 18 h 439"/>
                <a:gd name="T32" fmla="*/ 352 w 1325"/>
                <a:gd name="T33" fmla="*/ 0 h 439"/>
                <a:gd name="T34" fmla="*/ 1325 w 1325"/>
                <a:gd name="T35" fmla="*/ 223 h 439"/>
                <a:gd name="T36" fmla="*/ 1323 w 1325"/>
                <a:gd name="T37" fmla="*/ 225 h 439"/>
                <a:gd name="T38" fmla="*/ 1318 w 1325"/>
                <a:gd name="T39" fmla="*/ 230 h 439"/>
                <a:gd name="T40" fmla="*/ 1309 w 1325"/>
                <a:gd name="T41" fmla="*/ 239 h 439"/>
                <a:gd name="T42" fmla="*/ 1297 w 1325"/>
                <a:gd name="T43" fmla="*/ 250 h 439"/>
                <a:gd name="T44" fmla="*/ 1282 w 1325"/>
                <a:gd name="T45" fmla="*/ 263 h 439"/>
                <a:gd name="T46" fmla="*/ 1265 w 1325"/>
                <a:gd name="T47" fmla="*/ 278 h 439"/>
                <a:gd name="T48" fmla="*/ 1247 w 1325"/>
                <a:gd name="T49" fmla="*/ 295 h 439"/>
                <a:gd name="T50" fmla="*/ 1225 w 1325"/>
                <a:gd name="T51" fmla="*/ 312 h 439"/>
                <a:gd name="T52" fmla="*/ 1202 w 1325"/>
                <a:gd name="T53" fmla="*/ 331 h 439"/>
                <a:gd name="T54" fmla="*/ 1179 w 1325"/>
                <a:gd name="T55" fmla="*/ 349 h 439"/>
                <a:gd name="T56" fmla="*/ 1154 w 1325"/>
                <a:gd name="T57" fmla="*/ 367 h 439"/>
                <a:gd name="T58" fmla="*/ 1128 w 1325"/>
                <a:gd name="T59" fmla="*/ 385 h 439"/>
                <a:gd name="T60" fmla="*/ 1102 w 1325"/>
                <a:gd name="T61" fmla="*/ 401 h 439"/>
                <a:gd name="T62" fmla="*/ 1077 w 1325"/>
                <a:gd name="T63" fmla="*/ 415 h 439"/>
                <a:gd name="T64" fmla="*/ 1051 w 1325"/>
                <a:gd name="T65" fmla="*/ 428 h 439"/>
                <a:gd name="T66" fmla="*/ 1026 w 1325"/>
                <a:gd name="T67" fmla="*/ 439 h 439"/>
                <a:gd name="T68" fmla="*/ 0 w 1325"/>
                <a:gd name="T69" fmla="*/ 132 h 4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25"/>
                <a:gd name="T106" fmla="*/ 0 h 439"/>
                <a:gd name="T107" fmla="*/ 1325 w 1325"/>
                <a:gd name="T108" fmla="*/ 439 h 4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25" h="439">
                  <a:moveTo>
                    <a:pt x="0" y="132"/>
                  </a:moveTo>
                  <a:lnTo>
                    <a:pt x="3" y="132"/>
                  </a:lnTo>
                  <a:lnTo>
                    <a:pt x="10" y="130"/>
                  </a:lnTo>
                  <a:lnTo>
                    <a:pt x="24" y="128"/>
                  </a:lnTo>
                  <a:lnTo>
                    <a:pt x="42" y="125"/>
                  </a:lnTo>
                  <a:lnTo>
                    <a:pt x="62" y="121"/>
                  </a:lnTo>
                  <a:lnTo>
                    <a:pt x="86" y="116"/>
                  </a:lnTo>
                  <a:lnTo>
                    <a:pt x="113" y="109"/>
                  </a:lnTo>
                  <a:lnTo>
                    <a:pt x="141" y="102"/>
                  </a:lnTo>
                  <a:lnTo>
                    <a:pt x="170" y="94"/>
                  </a:lnTo>
                  <a:lnTo>
                    <a:pt x="199" y="85"/>
                  </a:lnTo>
                  <a:lnTo>
                    <a:pt x="228" y="74"/>
                  </a:lnTo>
                  <a:lnTo>
                    <a:pt x="257" y="62"/>
                  </a:lnTo>
                  <a:lnTo>
                    <a:pt x="285" y="48"/>
                  </a:lnTo>
                  <a:lnTo>
                    <a:pt x="309" y="34"/>
                  </a:lnTo>
                  <a:lnTo>
                    <a:pt x="333" y="18"/>
                  </a:lnTo>
                  <a:lnTo>
                    <a:pt x="352" y="0"/>
                  </a:lnTo>
                  <a:lnTo>
                    <a:pt x="1325" y="223"/>
                  </a:lnTo>
                  <a:lnTo>
                    <a:pt x="1323" y="225"/>
                  </a:lnTo>
                  <a:lnTo>
                    <a:pt x="1318" y="230"/>
                  </a:lnTo>
                  <a:lnTo>
                    <a:pt x="1309" y="239"/>
                  </a:lnTo>
                  <a:lnTo>
                    <a:pt x="1297" y="250"/>
                  </a:lnTo>
                  <a:lnTo>
                    <a:pt x="1282" y="263"/>
                  </a:lnTo>
                  <a:lnTo>
                    <a:pt x="1265" y="278"/>
                  </a:lnTo>
                  <a:lnTo>
                    <a:pt x="1247" y="295"/>
                  </a:lnTo>
                  <a:lnTo>
                    <a:pt x="1225" y="312"/>
                  </a:lnTo>
                  <a:lnTo>
                    <a:pt x="1202" y="331"/>
                  </a:lnTo>
                  <a:lnTo>
                    <a:pt x="1179" y="349"/>
                  </a:lnTo>
                  <a:lnTo>
                    <a:pt x="1154" y="367"/>
                  </a:lnTo>
                  <a:lnTo>
                    <a:pt x="1128" y="385"/>
                  </a:lnTo>
                  <a:lnTo>
                    <a:pt x="1102" y="401"/>
                  </a:lnTo>
                  <a:lnTo>
                    <a:pt x="1077" y="415"/>
                  </a:lnTo>
                  <a:lnTo>
                    <a:pt x="1051" y="428"/>
                  </a:lnTo>
                  <a:lnTo>
                    <a:pt x="1026" y="43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48" name="Freeform 31"/>
            <p:cNvSpPr>
              <a:spLocks/>
            </p:cNvSpPr>
            <p:nvPr/>
          </p:nvSpPr>
          <p:spPr bwMode="auto">
            <a:xfrm>
              <a:off x="7292" y="14577"/>
              <a:ext cx="472" cy="209"/>
            </a:xfrm>
            <a:custGeom>
              <a:avLst/>
              <a:gdLst>
                <a:gd name="T0" fmla="*/ 47 w 472"/>
                <a:gd name="T1" fmla="*/ 209 h 209"/>
                <a:gd name="T2" fmla="*/ 472 w 472"/>
                <a:gd name="T3" fmla="*/ 84 h 209"/>
                <a:gd name="T4" fmla="*/ 215 w 472"/>
                <a:gd name="T5" fmla="*/ 0 h 209"/>
                <a:gd name="T6" fmla="*/ 5 w 472"/>
                <a:gd name="T7" fmla="*/ 24 h 209"/>
                <a:gd name="T8" fmla="*/ 0 w 472"/>
                <a:gd name="T9" fmla="*/ 197 h 209"/>
                <a:gd name="T10" fmla="*/ 47 w 472"/>
                <a:gd name="T11" fmla="*/ 209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2"/>
                <a:gd name="T19" fmla="*/ 0 h 209"/>
                <a:gd name="T20" fmla="*/ 472 w 472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2" h="209">
                  <a:moveTo>
                    <a:pt x="47" y="209"/>
                  </a:moveTo>
                  <a:lnTo>
                    <a:pt x="472" y="84"/>
                  </a:lnTo>
                  <a:lnTo>
                    <a:pt x="215" y="0"/>
                  </a:lnTo>
                  <a:lnTo>
                    <a:pt x="5" y="24"/>
                  </a:lnTo>
                  <a:lnTo>
                    <a:pt x="0" y="197"/>
                  </a:lnTo>
                  <a:lnTo>
                    <a:pt x="47" y="20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49" name="Freeform 32"/>
            <p:cNvSpPr>
              <a:spLocks/>
            </p:cNvSpPr>
            <p:nvPr/>
          </p:nvSpPr>
          <p:spPr bwMode="auto">
            <a:xfrm>
              <a:off x="6073" y="13679"/>
              <a:ext cx="251" cy="999"/>
            </a:xfrm>
            <a:custGeom>
              <a:avLst/>
              <a:gdLst>
                <a:gd name="T0" fmla="*/ 251 w 251"/>
                <a:gd name="T1" fmla="*/ 23 h 999"/>
                <a:gd name="T2" fmla="*/ 250 w 251"/>
                <a:gd name="T3" fmla="*/ 22 h 999"/>
                <a:gd name="T4" fmla="*/ 246 w 251"/>
                <a:gd name="T5" fmla="*/ 20 h 999"/>
                <a:gd name="T6" fmla="*/ 239 w 251"/>
                <a:gd name="T7" fmla="*/ 18 h 999"/>
                <a:gd name="T8" fmla="*/ 230 w 251"/>
                <a:gd name="T9" fmla="*/ 15 h 999"/>
                <a:gd name="T10" fmla="*/ 218 w 251"/>
                <a:gd name="T11" fmla="*/ 11 h 999"/>
                <a:gd name="T12" fmla="*/ 205 w 251"/>
                <a:gd name="T13" fmla="*/ 7 h 999"/>
                <a:gd name="T14" fmla="*/ 190 w 251"/>
                <a:gd name="T15" fmla="*/ 4 h 999"/>
                <a:gd name="T16" fmla="*/ 173 w 251"/>
                <a:gd name="T17" fmla="*/ 1 h 999"/>
                <a:gd name="T18" fmla="*/ 155 w 251"/>
                <a:gd name="T19" fmla="*/ 0 h 999"/>
                <a:gd name="T20" fmla="*/ 134 w 251"/>
                <a:gd name="T21" fmla="*/ 0 h 999"/>
                <a:gd name="T22" fmla="*/ 114 w 251"/>
                <a:gd name="T23" fmla="*/ 2 h 999"/>
                <a:gd name="T24" fmla="*/ 92 w 251"/>
                <a:gd name="T25" fmla="*/ 5 h 999"/>
                <a:gd name="T26" fmla="*/ 70 w 251"/>
                <a:gd name="T27" fmla="*/ 12 h 999"/>
                <a:gd name="T28" fmla="*/ 47 w 251"/>
                <a:gd name="T29" fmla="*/ 20 h 999"/>
                <a:gd name="T30" fmla="*/ 23 w 251"/>
                <a:gd name="T31" fmla="*/ 32 h 999"/>
                <a:gd name="T32" fmla="*/ 0 w 251"/>
                <a:gd name="T33" fmla="*/ 47 h 999"/>
                <a:gd name="T34" fmla="*/ 0 w 251"/>
                <a:gd name="T35" fmla="*/ 999 h 999"/>
                <a:gd name="T36" fmla="*/ 1 w 251"/>
                <a:gd name="T37" fmla="*/ 999 h 999"/>
                <a:gd name="T38" fmla="*/ 6 w 251"/>
                <a:gd name="T39" fmla="*/ 999 h 999"/>
                <a:gd name="T40" fmla="*/ 14 w 251"/>
                <a:gd name="T41" fmla="*/ 998 h 999"/>
                <a:gd name="T42" fmla="*/ 23 w 251"/>
                <a:gd name="T43" fmla="*/ 997 h 999"/>
                <a:gd name="T44" fmla="*/ 35 w 251"/>
                <a:gd name="T45" fmla="*/ 995 h 999"/>
                <a:gd name="T46" fmla="*/ 49 w 251"/>
                <a:gd name="T47" fmla="*/ 993 h 999"/>
                <a:gd name="T48" fmla="*/ 65 w 251"/>
                <a:gd name="T49" fmla="*/ 990 h 999"/>
                <a:gd name="T50" fmla="*/ 83 w 251"/>
                <a:gd name="T51" fmla="*/ 985 h 999"/>
                <a:gd name="T52" fmla="*/ 102 w 251"/>
                <a:gd name="T53" fmla="*/ 980 h 999"/>
                <a:gd name="T54" fmla="*/ 121 w 251"/>
                <a:gd name="T55" fmla="*/ 973 h 999"/>
                <a:gd name="T56" fmla="*/ 143 w 251"/>
                <a:gd name="T57" fmla="*/ 966 h 999"/>
                <a:gd name="T58" fmla="*/ 164 w 251"/>
                <a:gd name="T59" fmla="*/ 956 h 999"/>
                <a:gd name="T60" fmla="*/ 186 w 251"/>
                <a:gd name="T61" fmla="*/ 945 h 999"/>
                <a:gd name="T62" fmla="*/ 208 w 251"/>
                <a:gd name="T63" fmla="*/ 934 h 999"/>
                <a:gd name="T64" fmla="*/ 230 w 251"/>
                <a:gd name="T65" fmla="*/ 919 h 999"/>
                <a:gd name="T66" fmla="*/ 251 w 251"/>
                <a:gd name="T67" fmla="*/ 903 h 999"/>
                <a:gd name="T68" fmla="*/ 251 w 251"/>
                <a:gd name="T69" fmla="*/ 23 h 9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1"/>
                <a:gd name="T106" fmla="*/ 0 h 999"/>
                <a:gd name="T107" fmla="*/ 251 w 251"/>
                <a:gd name="T108" fmla="*/ 999 h 9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1" h="999">
                  <a:moveTo>
                    <a:pt x="251" y="23"/>
                  </a:moveTo>
                  <a:lnTo>
                    <a:pt x="250" y="22"/>
                  </a:lnTo>
                  <a:lnTo>
                    <a:pt x="246" y="20"/>
                  </a:lnTo>
                  <a:lnTo>
                    <a:pt x="239" y="18"/>
                  </a:lnTo>
                  <a:lnTo>
                    <a:pt x="230" y="15"/>
                  </a:lnTo>
                  <a:lnTo>
                    <a:pt x="218" y="11"/>
                  </a:lnTo>
                  <a:lnTo>
                    <a:pt x="205" y="7"/>
                  </a:lnTo>
                  <a:lnTo>
                    <a:pt x="190" y="4"/>
                  </a:lnTo>
                  <a:lnTo>
                    <a:pt x="173" y="1"/>
                  </a:lnTo>
                  <a:lnTo>
                    <a:pt x="155" y="0"/>
                  </a:lnTo>
                  <a:lnTo>
                    <a:pt x="134" y="0"/>
                  </a:lnTo>
                  <a:lnTo>
                    <a:pt x="114" y="2"/>
                  </a:lnTo>
                  <a:lnTo>
                    <a:pt x="92" y="5"/>
                  </a:lnTo>
                  <a:lnTo>
                    <a:pt x="70" y="12"/>
                  </a:lnTo>
                  <a:lnTo>
                    <a:pt x="47" y="20"/>
                  </a:lnTo>
                  <a:lnTo>
                    <a:pt x="23" y="32"/>
                  </a:lnTo>
                  <a:lnTo>
                    <a:pt x="0" y="47"/>
                  </a:lnTo>
                  <a:lnTo>
                    <a:pt x="0" y="999"/>
                  </a:lnTo>
                  <a:lnTo>
                    <a:pt x="1" y="999"/>
                  </a:lnTo>
                  <a:lnTo>
                    <a:pt x="6" y="999"/>
                  </a:lnTo>
                  <a:lnTo>
                    <a:pt x="14" y="998"/>
                  </a:lnTo>
                  <a:lnTo>
                    <a:pt x="23" y="997"/>
                  </a:lnTo>
                  <a:lnTo>
                    <a:pt x="35" y="995"/>
                  </a:lnTo>
                  <a:lnTo>
                    <a:pt x="49" y="993"/>
                  </a:lnTo>
                  <a:lnTo>
                    <a:pt x="65" y="990"/>
                  </a:lnTo>
                  <a:lnTo>
                    <a:pt x="83" y="985"/>
                  </a:lnTo>
                  <a:lnTo>
                    <a:pt x="102" y="980"/>
                  </a:lnTo>
                  <a:lnTo>
                    <a:pt x="121" y="973"/>
                  </a:lnTo>
                  <a:lnTo>
                    <a:pt x="143" y="966"/>
                  </a:lnTo>
                  <a:lnTo>
                    <a:pt x="164" y="956"/>
                  </a:lnTo>
                  <a:lnTo>
                    <a:pt x="186" y="945"/>
                  </a:lnTo>
                  <a:lnTo>
                    <a:pt x="208" y="934"/>
                  </a:lnTo>
                  <a:lnTo>
                    <a:pt x="230" y="919"/>
                  </a:lnTo>
                  <a:lnTo>
                    <a:pt x="251" y="903"/>
                  </a:lnTo>
                  <a:lnTo>
                    <a:pt x="251" y="2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50" name="Freeform 33"/>
            <p:cNvSpPr>
              <a:spLocks/>
            </p:cNvSpPr>
            <p:nvPr/>
          </p:nvSpPr>
          <p:spPr bwMode="auto">
            <a:xfrm>
              <a:off x="6080" y="13687"/>
              <a:ext cx="215" cy="843"/>
            </a:xfrm>
            <a:custGeom>
              <a:avLst/>
              <a:gdLst>
                <a:gd name="T0" fmla="*/ 215 w 215"/>
                <a:gd name="T1" fmla="*/ 20 h 843"/>
                <a:gd name="T2" fmla="*/ 214 w 215"/>
                <a:gd name="T3" fmla="*/ 19 h 843"/>
                <a:gd name="T4" fmla="*/ 211 w 215"/>
                <a:gd name="T5" fmla="*/ 18 h 843"/>
                <a:gd name="T6" fmla="*/ 205 w 215"/>
                <a:gd name="T7" fmla="*/ 15 h 843"/>
                <a:gd name="T8" fmla="*/ 197 w 215"/>
                <a:gd name="T9" fmla="*/ 12 h 843"/>
                <a:gd name="T10" fmla="*/ 187 w 215"/>
                <a:gd name="T11" fmla="*/ 9 h 843"/>
                <a:gd name="T12" fmla="*/ 176 w 215"/>
                <a:gd name="T13" fmla="*/ 6 h 843"/>
                <a:gd name="T14" fmla="*/ 163 w 215"/>
                <a:gd name="T15" fmla="*/ 4 h 843"/>
                <a:gd name="T16" fmla="*/ 149 w 215"/>
                <a:gd name="T17" fmla="*/ 1 h 843"/>
                <a:gd name="T18" fmla="*/ 133 w 215"/>
                <a:gd name="T19" fmla="*/ 0 h 843"/>
                <a:gd name="T20" fmla="*/ 115 w 215"/>
                <a:gd name="T21" fmla="*/ 0 h 843"/>
                <a:gd name="T22" fmla="*/ 98 w 215"/>
                <a:gd name="T23" fmla="*/ 1 h 843"/>
                <a:gd name="T24" fmla="*/ 79 w 215"/>
                <a:gd name="T25" fmla="*/ 5 h 843"/>
                <a:gd name="T26" fmla="*/ 60 w 215"/>
                <a:gd name="T27" fmla="*/ 10 h 843"/>
                <a:gd name="T28" fmla="*/ 40 w 215"/>
                <a:gd name="T29" fmla="*/ 18 h 843"/>
                <a:gd name="T30" fmla="*/ 21 w 215"/>
                <a:gd name="T31" fmla="*/ 27 h 843"/>
                <a:gd name="T32" fmla="*/ 0 w 215"/>
                <a:gd name="T33" fmla="*/ 40 h 843"/>
                <a:gd name="T34" fmla="*/ 0 w 215"/>
                <a:gd name="T35" fmla="*/ 843 h 843"/>
                <a:gd name="T36" fmla="*/ 1 w 215"/>
                <a:gd name="T37" fmla="*/ 843 h 843"/>
                <a:gd name="T38" fmla="*/ 6 w 215"/>
                <a:gd name="T39" fmla="*/ 843 h 843"/>
                <a:gd name="T40" fmla="*/ 12 w 215"/>
                <a:gd name="T41" fmla="*/ 842 h 843"/>
                <a:gd name="T42" fmla="*/ 21 w 215"/>
                <a:gd name="T43" fmla="*/ 841 h 843"/>
                <a:gd name="T44" fmla="*/ 30 w 215"/>
                <a:gd name="T45" fmla="*/ 840 h 843"/>
                <a:gd name="T46" fmla="*/ 43 w 215"/>
                <a:gd name="T47" fmla="*/ 838 h 843"/>
                <a:gd name="T48" fmla="*/ 56 w 215"/>
                <a:gd name="T49" fmla="*/ 835 h 843"/>
                <a:gd name="T50" fmla="*/ 71 w 215"/>
                <a:gd name="T51" fmla="*/ 831 h 843"/>
                <a:gd name="T52" fmla="*/ 87 w 215"/>
                <a:gd name="T53" fmla="*/ 826 h 843"/>
                <a:gd name="T54" fmla="*/ 105 w 215"/>
                <a:gd name="T55" fmla="*/ 821 h 843"/>
                <a:gd name="T56" fmla="*/ 123 w 215"/>
                <a:gd name="T57" fmla="*/ 814 h 843"/>
                <a:gd name="T58" fmla="*/ 141 w 215"/>
                <a:gd name="T59" fmla="*/ 806 h 843"/>
                <a:gd name="T60" fmla="*/ 159 w 215"/>
                <a:gd name="T61" fmla="*/ 797 h 843"/>
                <a:gd name="T62" fmla="*/ 179 w 215"/>
                <a:gd name="T63" fmla="*/ 786 h 843"/>
                <a:gd name="T64" fmla="*/ 197 w 215"/>
                <a:gd name="T65" fmla="*/ 774 h 843"/>
                <a:gd name="T66" fmla="*/ 215 w 215"/>
                <a:gd name="T67" fmla="*/ 760 h 843"/>
                <a:gd name="T68" fmla="*/ 215 w 215"/>
                <a:gd name="T69" fmla="*/ 20 h 8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5"/>
                <a:gd name="T106" fmla="*/ 0 h 843"/>
                <a:gd name="T107" fmla="*/ 215 w 215"/>
                <a:gd name="T108" fmla="*/ 843 h 8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5" h="843">
                  <a:moveTo>
                    <a:pt x="215" y="20"/>
                  </a:moveTo>
                  <a:lnTo>
                    <a:pt x="214" y="19"/>
                  </a:lnTo>
                  <a:lnTo>
                    <a:pt x="211" y="18"/>
                  </a:lnTo>
                  <a:lnTo>
                    <a:pt x="205" y="15"/>
                  </a:lnTo>
                  <a:lnTo>
                    <a:pt x="197" y="12"/>
                  </a:lnTo>
                  <a:lnTo>
                    <a:pt x="187" y="9"/>
                  </a:lnTo>
                  <a:lnTo>
                    <a:pt x="176" y="6"/>
                  </a:lnTo>
                  <a:lnTo>
                    <a:pt x="163" y="4"/>
                  </a:lnTo>
                  <a:lnTo>
                    <a:pt x="149" y="1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8" y="1"/>
                  </a:lnTo>
                  <a:lnTo>
                    <a:pt x="79" y="5"/>
                  </a:lnTo>
                  <a:lnTo>
                    <a:pt x="60" y="10"/>
                  </a:lnTo>
                  <a:lnTo>
                    <a:pt x="40" y="18"/>
                  </a:lnTo>
                  <a:lnTo>
                    <a:pt x="21" y="27"/>
                  </a:lnTo>
                  <a:lnTo>
                    <a:pt x="0" y="40"/>
                  </a:lnTo>
                  <a:lnTo>
                    <a:pt x="0" y="843"/>
                  </a:lnTo>
                  <a:lnTo>
                    <a:pt x="1" y="843"/>
                  </a:lnTo>
                  <a:lnTo>
                    <a:pt x="6" y="843"/>
                  </a:lnTo>
                  <a:lnTo>
                    <a:pt x="12" y="842"/>
                  </a:lnTo>
                  <a:lnTo>
                    <a:pt x="21" y="841"/>
                  </a:lnTo>
                  <a:lnTo>
                    <a:pt x="30" y="840"/>
                  </a:lnTo>
                  <a:lnTo>
                    <a:pt x="43" y="838"/>
                  </a:lnTo>
                  <a:lnTo>
                    <a:pt x="56" y="835"/>
                  </a:lnTo>
                  <a:lnTo>
                    <a:pt x="71" y="831"/>
                  </a:lnTo>
                  <a:lnTo>
                    <a:pt x="87" y="826"/>
                  </a:lnTo>
                  <a:lnTo>
                    <a:pt x="105" y="821"/>
                  </a:lnTo>
                  <a:lnTo>
                    <a:pt x="123" y="814"/>
                  </a:lnTo>
                  <a:lnTo>
                    <a:pt x="141" y="806"/>
                  </a:lnTo>
                  <a:lnTo>
                    <a:pt x="159" y="797"/>
                  </a:lnTo>
                  <a:lnTo>
                    <a:pt x="179" y="786"/>
                  </a:lnTo>
                  <a:lnTo>
                    <a:pt x="197" y="774"/>
                  </a:lnTo>
                  <a:lnTo>
                    <a:pt x="215" y="760"/>
                  </a:lnTo>
                  <a:lnTo>
                    <a:pt x="215" y="2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51" name="Freeform 34"/>
            <p:cNvSpPr>
              <a:spLocks/>
            </p:cNvSpPr>
            <p:nvPr/>
          </p:nvSpPr>
          <p:spPr bwMode="auto">
            <a:xfrm>
              <a:off x="6087" y="13696"/>
              <a:ext cx="180" cy="685"/>
            </a:xfrm>
            <a:custGeom>
              <a:avLst/>
              <a:gdLst>
                <a:gd name="T0" fmla="*/ 180 w 180"/>
                <a:gd name="T1" fmla="*/ 16 h 685"/>
                <a:gd name="T2" fmla="*/ 179 w 180"/>
                <a:gd name="T3" fmla="*/ 16 h 685"/>
                <a:gd name="T4" fmla="*/ 176 w 180"/>
                <a:gd name="T5" fmla="*/ 14 h 685"/>
                <a:gd name="T6" fmla="*/ 172 w 180"/>
                <a:gd name="T7" fmla="*/ 12 h 685"/>
                <a:gd name="T8" fmla="*/ 165 w 180"/>
                <a:gd name="T9" fmla="*/ 10 h 685"/>
                <a:gd name="T10" fmla="*/ 157 w 180"/>
                <a:gd name="T11" fmla="*/ 8 h 685"/>
                <a:gd name="T12" fmla="*/ 147 w 180"/>
                <a:gd name="T13" fmla="*/ 4 h 685"/>
                <a:gd name="T14" fmla="*/ 136 w 180"/>
                <a:gd name="T15" fmla="*/ 2 h 685"/>
                <a:gd name="T16" fmla="*/ 125 w 180"/>
                <a:gd name="T17" fmla="*/ 0 h 685"/>
                <a:gd name="T18" fmla="*/ 111 w 180"/>
                <a:gd name="T19" fmla="*/ 0 h 685"/>
                <a:gd name="T20" fmla="*/ 97 w 180"/>
                <a:gd name="T21" fmla="*/ 0 h 685"/>
                <a:gd name="T22" fmla="*/ 81 w 180"/>
                <a:gd name="T23" fmla="*/ 1 h 685"/>
                <a:gd name="T24" fmla="*/ 66 w 180"/>
                <a:gd name="T25" fmla="*/ 3 h 685"/>
                <a:gd name="T26" fmla="*/ 50 w 180"/>
                <a:gd name="T27" fmla="*/ 8 h 685"/>
                <a:gd name="T28" fmla="*/ 33 w 180"/>
                <a:gd name="T29" fmla="*/ 14 h 685"/>
                <a:gd name="T30" fmla="*/ 17 w 180"/>
                <a:gd name="T31" fmla="*/ 23 h 685"/>
                <a:gd name="T32" fmla="*/ 0 w 180"/>
                <a:gd name="T33" fmla="*/ 33 h 685"/>
                <a:gd name="T34" fmla="*/ 0 w 180"/>
                <a:gd name="T35" fmla="*/ 685 h 685"/>
                <a:gd name="T36" fmla="*/ 1 w 180"/>
                <a:gd name="T37" fmla="*/ 685 h 685"/>
                <a:gd name="T38" fmla="*/ 4 w 180"/>
                <a:gd name="T39" fmla="*/ 685 h 685"/>
                <a:gd name="T40" fmla="*/ 9 w 180"/>
                <a:gd name="T41" fmla="*/ 684 h 685"/>
                <a:gd name="T42" fmla="*/ 17 w 180"/>
                <a:gd name="T43" fmla="*/ 683 h 685"/>
                <a:gd name="T44" fmla="*/ 26 w 180"/>
                <a:gd name="T45" fmla="*/ 682 h 685"/>
                <a:gd name="T46" fmla="*/ 35 w 180"/>
                <a:gd name="T47" fmla="*/ 681 h 685"/>
                <a:gd name="T48" fmla="*/ 47 w 180"/>
                <a:gd name="T49" fmla="*/ 678 h 685"/>
                <a:gd name="T50" fmla="*/ 60 w 180"/>
                <a:gd name="T51" fmla="*/ 676 h 685"/>
                <a:gd name="T52" fmla="*/ 73 w 180"/>
                <a:gd name="T53" fmla="*/ 671 h 685"/>
                <a:gd name="T54" fmla="*/ 87 w 180"/>
                <a:gd name="T55" fmla="*/ 667 h 685"/>
                <a:gd name="T56" fmla="*/ 102 w 180"/>
                <a:gd name="T57" fmla="*/ 662 h 685"/>
                <a:gd name="T58" fmla="*/ 118 w 180"/>
                <a:gd name="T59" fmla="*/ 655 h 685"/>
                <a:gd name="T60" fmla="*/ 133 w 180"/>
                <a:gd name="T61" fmla="*/ 648 h 685"/>
                <a:gd name="T62" fmla="*/ 149 w 180"/>
                <a:gd name="T63" fmla="*/ 639 h 685"/>
                <a:gd name="T64" fmla="*/ 165 w 180"/>
                <a:gd name="T65" fmla="*/ 628 h 685"/>
                <a:gd name="T66" fmla="*/ 180 w 180"/>
                <a:gd name="T67" fmla="*/ 617 h 685"/>
                <a:gd name="T68" fmla="*/ 180 w 180"/>
                <a:gd name="T69" fmla="*/ 16 h 6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0"/>
                <a:gd name="T106" fmla="*/ 0 h 685"/>
                <a:gd name="T107" fmla="*/ 180 w 180"/>
                <a:gd name="T108" fmla="*/ 685 h 6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0" h="685">
                  <a:moveTo>
                    <a:pt x="180" y="16"/>
                  </a:moveTo>
                  <a:lnTo>
                    <a:pt x="179" y="16"/>
                  </a:lnTo>
                  <a:lnTo>
                    <a:pt x="176" y="14"/>
                  </a:lnTo>
                  <a:lnTo>
                    <a:pt x="172" y="12"/>
                  </a:lnTo>
                  <a:lnTo>
                    <a:pt x="165" y="10"/>
                  </a:lnTo>
                  <a:lnTo>
                    <a:pt x="157" y="8"/>
                  </a:lnTo>
                  <a:lnTo>
                    <a:pt x="147" y="4"/>
                  </a:lnTo>
                  <a:lnTo>
                    <a:pt x="136" y="2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3"/>
                  </a:lnTo>
                  <a:lnTo>
                    <a:pt x="50" y="8"/>
                  </a:lnTo>
                  <a:lnTo>
                    <a:pt x="33" y="14"/>
                  </a:lnTo>
                  <a:lnTo>
                    <a:pt x="17" y="23"/>
                  </a:lnTo>
                  <a:lnTo>
                    <a:pt x="0" y="33"/>
                  </a:lnTo>
                  <a:lnTo>
                    <a:pt x="0" y="685"/>
                  </a:lnTo>
                  <a:lnTo>
                    <a:pt x="1" y="685"/>
                  </a:lnTo>
                  <a:lnTo>
                    <a:pt x="4" y="685"/>
                  </a:lnTo>
                  <a:lnTo>
                    <a:pt x="9" y="684"/>
                  </a:lnTo>
                  <a:lnTo>
                    <a:pt x="17" y="683"/>
                  </a:lnTo>
                  <a:lnTo>
                    <a:pt x="26" y="682"/>
                  </a:lnTo>
                  <a:lnTo>
                    <a:pt x="35" y="681"/>
                  </a:lnTo>
                  <a:lnTo>
                    <a:pt x="47" y="678"/>
                  </a:lnTo>
                  <a:lnTo>
                    <a:pt x="60" y="676"/>
                  </a:lnTo>
                  <a:lnTo>
                    <a:pt x="73" y="671"/>
                  </a:lnTo>
                  <a:lnTo>
                    <a:pt x="87" y="667"/>
                  </a:lnTo>
                  <a:lnTo>
                    <a:pt x="102" y="662"/>
                  </a:lnTo>
                  <a:lnTo>
                    <a:pt x="118" y="655"/>
                  </a:lnTo>
                  <a:lnTo>
                    <a:pt x="133" y="648"/>
                  </a:lnTo>
                  <a:lnTo>
                    <a:pt x="149" y="639"/>
                  </a:lnTo>
                  <a:lnTo>
                    <a:pt x="165" y="628"/>
                  </a:lnTo>
                  <a:lnTo>
                    <a:pt x="180" y="617"/>
                  </a:lnTo>
                  <a:lnTo>
                    <a:pt x="180" y="1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52" name="Freeform 35"/>
            <p:cNvSpPr>
              <a:spLocks/>
            </p:cNvSpPr>
            <p:nvPr/>
          </p:nvSpPr>
          <p:spPr bwMode="auto">
            <a:xfrm>
              <a:off x="6093" y="13704"/>
              <a:ext cx="146" cy="530"/>
            </a:xfrm>
            <a:custGeom>
              <a:avLst/>
              <a:gdLst>
                <a:gd name="T0" fmla="*/ 146 w 146"/>
                <a:gd name="T1" fmla="*/ 14 h 530"/>
                <a:gd name="T2" fmla="*/ 143 w 146"/>
                <a:gd name="T3" fmla="*/ 12 h 530"/>
                <a:gd name="T4" fmla="*/ 134 w 146"/>
                <a:gd name="T5" fmla="*/ 8 h 530"/>
                <a:gd name="T6" fmla="*/ 120 w 146"/>
                <a:gd name="T7" fmla="*/ 4 h 530"/>
                <a:gd name="T8" fmla="*/ 101 w 146"/>
                <a:gd name="T9" fmla="*/ 1 h 530"/>
                <a:gd name="T10" fmla="*/ 79 w 146"/>
                <a:gd name="T11" fmla="*/ 0 h 530"/>
                <a:gd name="T12" fmla="*/ 54 w 146"/>
                <a:gd name="T13" fmla="*/ 3 h 530"/>
                <a:gd name="T14" fmla="*/ 27 w 146"/>
                <a:gd name="T15" fmla="*/ 11 h 530"/>
                <a:gd name="T16" fmla="*/ 0 w 146"/>
                <a:gd name="T17" fmla="*/ 27 h 530"/>
                <a:gd name="T18" fmla="*/ 0 w 146"/>
                <a:gd name="T19" fmla="*/ 530 h 530"/>
                <a:gd name="T20" fmla="*/ 3 w 146"/>
                <a:gd name="T21" fmla="*/ 530 h 530"/>
                <a:gd name="T22" fmla="*/ 14 w 146"/>
                <a:gd name="T23" fmla="*/ 529 h 530"/>
                <a:gd name="T24" fmla="*/ 29 w 146"/>
                <a:gd name="T25" fmla="*/ 526 h 530"/>
                <a:gd name="T26" fmla="*/ 49 w 146"/>
                <a:gd name="T27" fmla="*/ 521 h 530"/>
                <a:gd name="T28" fmla="*/ 71 w 146"/>
                <a:gd name="T29" fmla="*/ 514 h 530"/>
                <a:gd name="T30" fmla="*/ 96 w 146"/>
                <a:gd name="T31" fmla="*/ 505 h 530"/>
                <a:gd name="T32" fmla="*/ 121 w 146"/>
                <a:gd name="T33" fmla="*/ 492 h 530"/>
                <a:gd name="T34" fmla="*/ 146 w 146"/>
                <a:gd name="T35" fmla="*/ 475 h 530"/>
                <a:gd name="T36" fmla="*/ 146 w 146"/>
                <a:gd name="T37" fmla="*/ 14 h 5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530"/>
                <a:gd name="T59" fmla="*/ 146 w 146"/>
                <a:gd name="T60" fmla="*/ 530 h 5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530">
                  <a:moveTo>
                    <a:pt x="146" y="14"/>
                  </a:moveTo>
                  <a:lnTo>
                    <a:pt x="143" y="12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1" y="1"/>
                  </a:lnTo>
                  <a:lnTo>
                    <a:pt x="79" y="0"/>
                  </a:lnTo>
                  <a:lnTo>
                    <a:pt x="54" y="3"/>
                  </a:lnTo>
                  <a:lnTo>
                    <a:pt x="27" y="11"/>
                  </a:lnTo>
                  <a:lnTo>
                    <a:pt x="0" y="27"/>
                  </a:lnTo>
                  <a:lnTo>
                    <a:pt x="0" y="530"/>
                  </a:lnTo>
                  <a:lnTo>
                    <a:pt x="3" y="530"/>
                  </a:lnTo>
                  <a:lnTo>
                    <a:pt x="14" y="529"/>
                  </a:lnTo>
                  <a:lnTo>
                    <a:pt x="29" y="526"/>
                  </a:lnTo>
                  <a:lnTo>
                    <a:pt x="49" y="521"/>
                  </a:lnTo>
                  <a:lnTo>
                    <a:pt x="71" y="514"/>
                  </a:lnTo>
                  <a:lnTo>
                    <a:pt x="96" y="505"/>
                  </a:lnTo>
                  <a:lnTo>
                    <a:pt x="121" y="492"/>
                  </a:lnTo>
                  <a:lnTo>
                    <a:pt x="146" y="475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53" name="Freeform 36"/>
            <p:cNvSpPr>
              <a:spLocks/>
            </p:cNvSpPr>
            <p:nvPr/>
          </p:nvSpPr>
          <p:spPr bwMode="auto">
            <a:xfrm>
              <a:off x="6101" y="13712"/>
              <a:ext cx="109" cy="373"/>
            </a:xfrm>
            <a:custGeom>
              <a:avLst/>
              <a:gdLst>
                <a:gd name="T0" fmla="*/ 109 w 109"/>
                <a:gd name="T1" fmla="*/ 10 h 373"/>
                <a:gd name="T2" fmla="*/ 107 w 109"/>
                <a:gd name="T3" fmla="*/ 9 h 373"/>
                <a:gd name="T4" fmla="*/ 100 w 109"/>
                <a:gd name="T5" fmla="*/ 6 h 373"/>
                <a:gd name="T6" fmla="*/ 89 w 109"/>
                <a:gd name="T7" fmla="*/ 2 h 373"/>
                <a:gd name="T8" fmla="*/ 75 w 109"/>
                <a:gd name="T9" fmla="*/ 0 h 373"/>
                <a:gd name="T10" fmla="*/ 59 w 109"/>
                <a:gd name="T11" fmla="*/ 0 h 373"/>
                <a:gd name="T12" fmla="*/ 39 w 109"/>
                <a:gd name="T13" fmla="*/ 2 h 373"/>
                <a:gd name="T14" fmla="*/ 20 w 109"/>
                <a:gd name="T15" fmla="*/ 9 h 373"/>
                <a:gd name="T16" fmla="*/ 0 w 109"/>
                <a:gd name="T17" fmla="*/ 21 h 373"/>
                <a:gd name="T18" fmla="*/ 0 w 109"/>
                <a:gd name="T19" fmla="*/ 373 h 373"/>
                <a:gd name="T20" fmla="*/ 2 w 109"/>
                <a:gd name="T21" fmla="*/ 373 h 373"/>
                <a:gd name="T22" fmla="*/ 9 w 109"/>
                <a:gd name="T23" fmla="*/ 372 h 373"/>
                <a:gd name="T24" fmla="*/ 21 w 109"/>
                <a:gd name="T25" fmla="*/ 369 h 373"/>
                <a:gd name="T26" fmla="*/ 36 w 109"/>
                <a:gd name="T27" fmla="*/ 366 h 373"/>
                <a:gd name="T28" fmla="*/ 53 w 109"/>
                <a:gd name="T29" fmla="*/ 362 h 373"/>
                <a:gd name="T30" fmla="*/ 72 w 109"/>
                <a:gd name="T31" fmla="*/ 354 h 373"/>
                <a:gd name="T32" fmla="*/ 90 w 109"/>
                <a:gd name="T33" fmla="*/ 343 h 373"/>
                <a:gd name="T34" fmla="*/ 109 w 109"/>
                <a:gd name="T35" fmla="*/ 331 h 373"/>
                <a:gd name="T36" fmla="*/ 109 w 109"/>
                <a:gd name="T37" fmla="*/ 10 h 3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9"/>
                <a:gd name="T58" fmla="*/ 0 h 373"/>
                <a:gd name="T59" fmla="*/ 109 w 109"/>
                <a:gd name="T60" fmla="*/ 373 h 3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9" h="373">
                  <a:moveTo>
                    <a:pt x="109" y="10"/>
                  </a:moveTo>
                  <a:lnTo>
                    <a:pt x="107" y="9"/>
                  </a:lnTo>
                  <a:lnTo>
                    <a:pt x="100" y="6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0" y="9"/>
                  </a:lnTo>
                  <a:lnTo>
                    <a:pt x="0" y="21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9" y="372"/>
                  </a:lnTo>
                  <a:lnTo>
                    <a:pt x="21" y="369"/>
                  </a:lnTo>
                  <a:lnTo>
                    <a:pt x="36" y="366"/>
                  </a:lnTo>
                  <a:lnTo>
                    <a:pt x="53" y="362"/>
                  </a:lnTo>
                  <a:lnTo>
                    <a:pt x="72" y="354"/>
                  </a:lnTo>
                  <a:lnTo>
                    <a:pt x="90" y="343"/>
                  </a:lnTo>
                  <a:lnTo>
                    <a:pt x="109" y="331"/>
                  </a:lnTo>
                  <a:lnTo>
                    <a:pt x="109" y="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54" name="Freeform 37"/>
            <p:cNvSpPr>
              <a:spLocks/>
            </p:cNvSpPr>
            <p:nvPr/>
          </p:nvSpPr>
          <p:spPr bwMode="auto">
            <a:xfrm>
              <a:off x="6107" y="13721"/>
              <a:ext cx="75" cy="216"/>
            </a:xfrm>
            <a:custGeom>
              <a:avLst/>
              <a:gdLst>
                <a:gd name="T0" fmla="*/ 75 w 75"/>
                <a:gd name="T1" fmla="*/ 6 h 216"/>
                <a:gd name="T2" fmla="*/ 73 w 75"/>
                <a:gd name="T3" fmla="*/ 5 h 216"/>
                <a:gd name="T4" fmla="*/ 69 w 75"/>
                <a:gd name="T5" fmla="*/ 4 h 216"/>
                <a:gd name="T6" fmla="*/ 61 w 75"/>
                <a:gd name="T7" fmla="*/ 2 h 216"/>
                <a:gd name="T8" fmla="*/ 52 w 75"/>
                <a:gd name="T9" fmla="*/ 0 h 216"/>
                <a:gd name="T10" fmla="*/ 41 w 75"/>
                <a:gd name="T11" fmla="*/ 0 h 216"/>
                <a:gd name="T12" fmla="*/ 28 w 75"/>
                <a:gd name="T13" fmla="*/ 1 h 216"/>
                <a:gd name="T14" fmla="*/ 14 w 75"/>
                <a:gd name="T15" fmla="*/ 6 h 216"/>
                <a:gd name="T16" fmla="*/ 0 w 75"/>
                <a:gd name="T17" fmla="*/ 14 h 216"/>
                <a:gd name="T18" fmla="*/ 0 w 75"/>
                <a:gd name="T19" fmla="*/ 216 h 216"/>
                <a:gd name="T20" fmla="*/ 2 w 75"/>
                <a:gd name="T21" fmla="*/ 216 h 216"/>
                <a:gd name="T22" fmla="*/ 7 w 75"/>
                <a:gd name="T23" fmla="*/ 215 h 216"/>
                <a:gd name="T24" fmla="*/ 15 w 75"/>
                <a:gd name="T25" fmla="*/ 214 h 216"/>
                <a:gd name="T26" fmla="*/ 25 w 75"/>
                <a:gd name="T27" fmla="*/ 211 h 216"/>
                <a:gd name="T28" fmla="*/ 37 w 75"/>
                <a:gd name="T29" fmla="*/ 208 h 216"/>
                <a:gd name="T30" fmla="*/ 50 w 75"/>
                <a:gd name="T31" fmla="*/ 203 h 216"/>
                <a:gd name="T32" fmla="*/ 63 w 75"/>
                <a:gd name="T33" fmla="*/ 195 h 216"/>
                <a:gd name="T34" fmla="*/ 75 w 75"/>
                <a:gd name="T35" fmla="*/ 187 h 216"/>
                <a:gd name="T36" fmla="*/ 75 w 75"/>
                <a:gd name="T37" fmla="*/ 6 h 2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"/>
                <a:gd name="T58" fmla="*/ 0 h 216"/>
                <a:gd name="T59" fmla="*/ 75 w 75"/>
                <a:gd name="T60" fmla="*/ 216 h 2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" h="216">
                  <a:moveTo>
                    <a:pt x="75" y="6"/>
                  </a:moveTo>
                  <a:lnTo>
                    <a:pt x="73" y="5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14" y="6"/>
                  </a:lnTo>
                  <a:lnTo>
                    <a:pt x="0" y="14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7" y="215"/>
                  </a:lnTo>
                  <a:lnTo>
                    <a:pt x="15" y="214"/>
                  </a:lnTo>
                  <a:lnTo>
                    <a:pt x="25" y="211"/>
                  </a:lnTo>
                  <a:lnTo>
                    <a:pt x="37" y="208"/>
                  </a:lnTo>
                  <a:lnTo>
                    <a:pt x="50" y="203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55" name="Freeform 38"/>
            <p:cNvSpPr>
              <a:spLocks/>
            </p:cNvSpPr>
            <p:nvPr/>
          </p:nvSpPr>
          <p:spPr bwMode="auto">
            <a:xfrm>
              <a:off x="7013" y="14340"/>
              <a:ext cx="110" cy="111"/>
            </a:xfrm>
            <a:custGeom>
              <a:avLst/>
              <a:gdLst>
                <a:gd name="T0" fmla="*/ 55 w 110"/>
                <a:gd name="T1" fmla="*/ 111 h 111"/>
                <a:gd name="T2" fmla="*/ 66 w 110"/>
                <a:gd name="T3" fmla="*/ 110 h 111"/>
                <a:gd name="T4" fmla="*/ 76 w 110"/>
                <a:gd name="T5" fmla="*/ 106 h 111"/>
                <a:gd name="T6" fmla="*/ 85 w 110"/>
                <a:gd name="T7" fmla="*/ 101 h 111"/>
                <a:gd name="T8" fmla="*/ 94 w 110"/>
                <a:gd name="T9" fmla="*/ 94 h 111"/>
                <a:gd name="T10" fmla="*/ 100 w 110"/>
                <a:gd name="T11" fmla="*/ 86 h 111"/>
                <a:gd name="T12" fmla="*/ 106 w 110"/>
                <a:gd name="T13" fmla="*/ 77 h 111"/>
                <a:gd name="T14" fmla="*/ 109 w 110"/>
                <a:gd name="T15" fmla="*/ 66 h 111"/>
                <a:gd name="T16" fmla="*/ 110 w 110"/>
                <a:gd name="T17" fmla="*/ 56 h 111"/>
                <a:gd name="T18" fmla="*/ 109 w 110"/>
                <a:gd name="T19" fmla="*/ 44 h 111"/>
                <a:gd name="T20" fmla="*/ 106 w 110"/>
                <a:gd name="T21" fmla="*/ 34 h 111"/>
                <a:gd name="T22" fmla="*/ 100 w 110"/>
                <a:gd name="T23" fmla="*/ 24 h 111"/>
                <a:gd name="T24" fmla="*/ 94 w 110"/>
                <a:gd name="T25" fmla="*/ 17 h 111"/>
                <a:gd name="T26" fmla="*/ 85 w 110"/>
                <a:gd name="T27" fmla="*/ 9 h 111"/>
                <a:gd name="T28" fmla="*/ 76 w 110"/>
                <a:gd name="T29" fmla="*/ 5 h 111"/>
                <a:gd name="T30" fmla="*/ 66 w 110"/>
                <a:gd name="T31" fmla="*/ 2 h 111"/>
                <a:gd name="T32" fmla="*/ 55 w 110"/>
                <a:gd name="T33" fmla="*/ 0 h 111"/>
                <a:gd name="T34" fmla="*/ 44 w 110"/>
                <a:gd name="T35" fmla="*/ 2 h 111"/>
                <a:gd name="T36" fmla="*/ 33 w 110"/>
                <a:gd name="T37" fmla="*/ 5 h 111"/>
                <a:gd name="T38" fmla="*/ 25 w 110"/>
                <a:gd name="T39" fmla="*/ 9 h 111"/>
                <a:gd name="T40" fmla="*/ 16 w 110"/>
                <a:gd name="T41" fmla="*/ 17 h 111"/>
                <a:gd name="T42" fmla="*/ 10 w 110"/>
                <a:gd name="T43" fmla="*/ 24 h 111"/>
                <a:gd name="T44" fmla="*/ 4 w 110"/>
                <a:gd name="T45" fmla="*/ 34 h 111"/>
                <a:gd name="T46" fmla="*/ 1 w 110"/>
                <a:gd name="T47" fmla="*/ 44 h 111"/>
                <a:gd name="T48" fmla="*/ 0 w 110"/>
                <a:gd name="T49" fmla="*/ 56 h 111"/>
                <a:gd name="T50" fmla="*/ 1 w 110"/>
                <a:gd name="T51" fmla="*/ 66 h 111"/>
                <a:gd name="T52" fmla="*/ 4 w 110"/>
                <a:gd name="T53" fmla="*/ 77 h 111"/>
                <a:gd name="T54" fmla="*/ 10 w 110"/>
                <a:gd name="T55" fmla="*/ 86 h 111"/>
                <a:gd name="T56" fmla="*/ 16 w 110"/>
                <a:gd name="T57" fmla="*/ 94 h 111"/>
                <a:gd name="T58" fmla="*/ 25 w 110"/>
                <a:gd name="T59" fmla="*/ 101 h 111"/>
                <a:gd name="T60" fmla="*/ 33 w 110"/>
                <a:gd name="T61" fmla="*/ 106 h 111"/>
                <a:gd name="T62" fmla="*/ 44 w 110"/>
                <a:gd name="T63" fmla="*/ 110 h 111"/>
                <a:gd name="T64" fmla="*/ 55 w 110"/>
                <a:gd name="T65" fmla="*/ 111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111"/>
                <a:gd name="T101" fmla="*/ 110 w 110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111">
                  <a:moveTo>
                    <a:pt x="55" y="111"/>
                  </a:moveTo>
                  <a:lnTo>
                    <a:pt x="66" y="110"/>
                  </a:lnTo>
                  <a:lnTo>
                    <a:pt x="76" y="106"/>
                  </a:lnTo>
                  <a:lnTo>
                    <a:pt x="85" y="101"/>
                  </a:lnTo>
                  <a:lnTo>
                    <a:pt x="94" y="94"/>
                  </a:lnTo>
                  <a:lnTo>
                    <a:pt x="100" y="86"/>
                  </a:lnTo>
                  <a:lnTo>
                    <a:pt x="106" y="77"/>
                  </a:lnTo>
                  <a:lnTo>
                    <a:pt x="109" y="66"/>
                  </a:lnTo>
                  <a:lnTo>
                    <a:pt x="110" y="56"/>
                  </a:lnTo>
                  <a:lnTo>
                    <a:pt x="109" y="44"/>
                  </a:lnTo>
                  <a:lnTo>
                    <a:pt x="106" y="34"/>
                  </a:lnTo>
                  <a:lnTo>
                    <a:pt x="100" y="24"/>
                  </a:lnTo>
                  <a:lnTo>
                    <a:pt x="94" y="17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6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5" y="101"/>
                  </a:lnTo>
                  <a:lnTo>
                    <a:pt x="33" y="106"/>
                  </a:lnTo>
                  <a:lnTo>
                    <a:pt x="44" y="110"/>
                  </a:lnTo>
                  <a:lnTo>
                    <a:pt x="55" y="1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56" name="Freeform 39"/>
            <p:cNvSpPr>
              <a:spLocks/>
            </p:cNvSpPr>
            <p:nvPr/>
          </p:nvSpPr>
          <p:spPr bwMode="auto">
            <a:xfrm>
              <a:off x="6676" y="14343"/>
              <a:ext cx="55" cy="55"/>
            </a:xfrm>
            <a:custGeom>
              <a:avLst/>
              <a:gdLst>
                <a:gd name="T0" fmla="*/ 27 w 55"/>
                <a:gd name="T1" fmla="*/ 55 h 55"/>
                <a:gd name="T2" fmla="*/ 38 w 55"/>
                <a:gd name="T3" fmla="*/ 53 h 55"/>
                <a:gd name="T4" fmla="*/ 48 w 55"/>
                <a:gd name="T5" fmla="*/ 46 h 55"/>
                <a:gd name="T6" fmla="*/ 53 w 55"/>
                <a:gd name="T7" fmla="*/ 37 h 55"/>
                <a:gd name="T8" fmla="*/ 55 w 55"/>
                <a:gd name="T9" fmla="*/ 27 h 55"/>
                <a:gd name="T10" fmla="*/ 53 w 55"/>
                <a:gd name="T11" fmla="*/ 16 h 55"/>
                <a:gd name="T12" fmla="*/ 48 w 55"/>
                <a:gd name="T13" fmla="*/ 7 h 55"/>
                <a:gd name="T14" fmla="*/ 38 w 55"/>
                <a:gd name="T15" fmla="*/ 2 h 55"/>
                <a:gd name="T16" fmla="*/ 27 w 55"/>
                <a:gd name="T17" fmla="*/ 0 h 55"/>
                <a:gd name="T18" fmla="*/ 16 w 55"/>
                <a:gd name="T19" fmla="*/ 2 h 55"/>
                <a:gd name="T20" fmla="*/ 8 w 55"/>
                <a:gd name="T21" fmla="*/ 7 h 55"/>
                <a:gd name="T22" fmla="*/ 2 w 55"/>
                <a:gd name="T23" fmla="*/ 16 h 55"/>
                <a:gd name="T24" fmla="*/ 0 w 55"/>
                <a:gd name="T25" fmla="*/ 27 h 55"/>
                <a:gd name="T26" fmla="*/ 2 w 55"/>
                <a:gd name="T27" fmla="*/ 37 h 55"/>
                <a:gd name="T28" fmla="*/ 8 w 55"/>
                <a:gd name="T29" fmla="*/ 46 h 55"/>
                <a:gd name="T30" fmla="*/ 16 w 55"/>
                <a:gd name="T31" fmla="*/ 53 h 55"/>
                <a:gd name="T32" fmla="*/ 27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7" y="55"/>
                  </a:moveTo>
                  <a:lnTo>
                    <a:pt x="38" y="53"/>
                  </a:lnTo>
                  <a:lnTo>
                    <a:pt x="48" y="46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8" y="7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6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57" name="Freeform 40"/>
            <p:cNvSpPr>
              <a:spLocks/>
            </p:cNvSpPr>
            <p:nvPr/>
          </p:nvSpPr>
          <p:spPr bwMode="auto">
            <a:xfrm>
              <a:off x="6770" y="14345"/>
              <a:ext cx="55" cy="55"/>
            </a:xfrm>
            <a:custGeom>
              <a:avLst/>
              <a:gdLst>
                <a:gd name="T0" fmla="*/ 28 w 55"/>
                <a:gd name="T1" fmla="*/ 55 h 55"/>
                <a:gd name="T2" fmla="*/ 39 w 55"/>
                <a:gd name="T3" fmla="*/ 53 h 55"/>
                <a:gd name="T4" fmla="*/ 47 w 55"/>
                <a:gd name="T5" fmla="*/ 47 h 55"/>
                <a:gd name="T6" fmla="*/ 53 w 55"/>
                <a:gd name="T7" fmla="*/ 39 h 55"/>
                <a:gd name="T8" fmla="*/ 55 w 55"/>
                <a:gd name="T9" fmla="*/ 28 h 55"/>
                <a:gd name="T10" fmla="*/ 53 w 55"/>
                <a:gd name="T11" fmla="*/ 17 h 55"/>
                <a:gd name="T12" fmla="*/ 47 w 55"/>
                <a:gd name="T13" fmla="*/ 8 h 55"/>
                <a:gd name="T14" fmla="*/ 39 w 55"/>
                <a:gd name="T15" fmla="*/ 2 h 55"/>
                <a:gd name="T16" fmla="*/ 28 w 55"/>
                <a:gd name="T17" fmla="*/ 0 h 55"/>
                <a:gd name="T18" fmla="*/ 17 w 55"/>
                <a:gd name="T19" fmla="*/ 2 h 55"/>
                <a:gd name="T20" fmla="*/ 9 w 55"/>
                <a:gd name="T21" fmla="*/ 8 h 55"/>
                <a:gd name="T22" fmla="*/ 2 w 55"/>
                <a:gd name="T23" fmla="*/ 17 h 55"/>
                <a:gd name="T24" fmla="*/ 0 w 55"/>
                <a:gd name="T25" fmla="*/ 28 h 55"/>
                <a:gd name="T26" fmla="*/ 2 w 55"/>
                <a:gd name="T27" fmla="*/ 39 h 55"/>
                <a:gd name="T28" fmla="*/ 9 w 55"/>
                <a:gd name="T29" fmla="*/ 47 h 55"/>
                <a:gd name="T30" fmla="*/ 17 w 55"/>
                <a:gd name="T31" fmla="*/ 53 h 55"/>
                <a:gd name="T32" fmla="*/ 28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8" y="55"/>
                  </a:move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9" y="47"/>
                  </a:lnTo>
                  <a:lnTo>
                    <a:pt x="17" y="53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58" name="Freeform 41"/>
            <p:cNvSpPr>
              <a:spLocks/>
            </p:cNvSpPr>
            <p:nvPr/>
          </p:nvSpPr>
          <p:spPr bwMode="auto">
            <a:xfrm>
              <a:off x="6401" y="13591"/>
              <a:ext cx="156" cy="752"/>
            </a:xfrm>
            <a:custGeom>
              <a:avLst/>
              <a:gdLst>
                <a:gd name="T0" fmla="*/ 48 w 156"/>
                <a:gd name="T1" fmla="*/ 15 h 752"/>
                <a:gd name="T2" fmla="*/ 44 w 156"/>
                <a:gd name="T3" fmla="*/ 30 h 752"/>
                <a:gd name="T4" fmla="*/ 33 w 156"/>
                <a:gd name="T5" fmla="*/ 73 h 752"/>
                <a:gd name="T6" fmla="*/ 19 w 156"/>
                <a:gd name="T7" fmla="*/ 140 h 752"/>
                <a:gd name="T8" fmla="*/ 7 w 156"/>
                <a:gd name="T9" fmla="*/ 229 h 752"/>
                <a:gd name="T10" fmla="*/ 0 w 156"/>
                <a:gd name="T11" fmla="*/ 337 h 752"/>
                <a:gd name="T12" fmla="*/ 1 w 156"/>
                <a:gd name="T13" fmla="*/ 462 h 752"/>
                <a:gd name="T14" fmla="*/ 14 w 156"/>
                <a:gd name="T15" fmla="*/ 602 h 752"/>
                <a:gd name="T16" fmla="*/ 43 w 156"/>
                <a:gd name="T17" fmla="*/ 752 h 752"/>
                <a:gd name="T18" fmla="*/ 150 w 156"/>
                <a:gd name="T19" fmla="*/ 746 h 752"/>
                <a:gd name="T20" fmla="*/ 146 w 156"/>
                <a:gd name="T21" fmla="*/ 724 h 752"/>
                <a:gd name="T22" fmla="*/ 135 w 156"/>
                <a:gd name="T23" fmla="*/ 663 h 752"/>
                <a:gd name="T24" fmla="*/ 123 w 156"/>
                <a:gd name="T25" fmla="*/ 574 h 752"/>
                <a:gd name="T26" fmla="*/ 111 w 156"/>
                <a:gd name="T27" fmla="*/ 463 h 752"/>
                <a:gd name="T28" fmla="*/ 104 w 156"/>
                <a:gd name="T29" fmla="*/ 342 h 752"/>
                <a:gd name="T30" fmla="*/ 107 w 156"/>
                <a:gd name="T31" fmla="*/ 220 h 752"/>
                <a:gd name="T32" fmla="*/ 124 w 156"/>
                <a:gd name="T33" fmla="*/ 106 h 752"/>
                <a:gd name="T34" fmla="*/ 156 w 156"/>
                <a:gd name="T35" fmla="*/ 9 h 752"/>
                <a:gd name="T36" fmla="*/ 156 w 156"/>
                <a:gd name="T37" fmla="*/ 8 h 752"/>
                <a:gd name="T38" fmla="*/ 156 w 156"/>
                <a:gd name="T39" fmla="*/ 6 h 752"/>
                <a:gd name="T40" fmla="*/ 154 w 156"/>
                <a:gd name="T41" fmla="*/ 4 h 752"/>
                <a:gd name="T42" fmla="*/ 147 w 156"/>
                <a:gd name="T43" fmla="*/ 0 h 752"/>
                <a:gd name="T44" fmla="*/ 134 w 156"/>
                <a:gd name="T45" fmla="*/ 0 h 752"/>
                <a:gd name="T46" fmla="*/ 115 w 156"/>
                <a:gd name="T47" fmla="*/ 1 h 752"/>
                <a:gd name="T48" fmla="*/ 87 w 156"/>
                <a:gd name="T49" fmla="*/ 7 h 752"/>
                <a:gd name="T50" fmla="*/ 48 w 156"/>
                <a:gd name="T51" fmla="*/ 15 h 7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6"/>
                <a:gd name="T79" fmla="*/ 0 h 752"/>
                <a:gd name="T80" fmla="*/ 156 w 156"/>
                <a:gd name="T81" fmla="*/ 752 h 7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6" h="752">
                  <a:moveTo>
                    <a:pt x="48" y="15"/>
                  </a:moveTo>
                  <a:lnTo>
                    <a:pt x="44" y="30"/>
                  </a:lnTo>
                  <a:lnTo>
                    <a:pt x="33" y="73"/>
                  </a:lnTo>
                  <a:lnTo>
                    <a:pt x="19" y="140"/>
                  </a:lnTo>
                  <a:lnTo>
                    <a:pt x="7" y="229"/>
                  </a:lnTo>
                  <a:lnTo>
                    <a:pt x="0" y="337"/>
                  </a:lnTo>
                  <a:lnTo>
                    <a:pt x="1" y="462"/>
                  </a:lnTo>
                  <a:lnTo>
                    <a:pt x="14" y="602"/>
                  </a:lnTo>
                  <a:lnTo>
                    <a:pt x="43" y="752"/>
                  </a:lnTo>
                  <a:lnTo>
                    <a:pt x="150" y="746"/>
                  </a:lnTo>
                  <a:lnTo>
                    <a:pt x="146" y="724"/>
                  </a:lnTo>
                  <a:lnTo>
                    <a:pt x="135" y="663"/>
                  </a:lnTo>
                  <a:lnTo>
                    <a:pt x="123" y="574"/>
                  </a:lnTo>
                  <a:lnTo>
                    <a:pt x="111" y="463"/>
                  </a:lnTo>
                  <a:lnTo>
                    <a:pt x="104" y="342"/>
                  </a:lnTo>
                  <a:lnTo>
                    <a:pt x="107" y="220"/>
                  </a:lnTo>
                  <a:lnTo>
                    <a:pt x="124" y="106"/>
                  </a:lnTo>
                  <a:lnTo>
                    <a:pt x="156" y="9"/>
                  </a:lnTo>
                  <a:lnTo>
                    <a:pt x="156" y="8"/>
                  </a:lnTo>
                  <a:lnTo>
                    <a:pt x="156" y="6"/>
                  </a:lnTo>
                  <a:lnTo>
                    <a:pt x="154" y="4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15" y="1"/>
                  </a:lnTo>
                  <a:lnTo>
                    <a:pt x="87" y="7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59" name="Freeform 42"/>
            <p:cNvSpPr>
              <a:spLocks/>
            </p:cNvSpPr>
            <p:nvPr/>
          </p:nvSpPr>
          <p:spPr bwMode="auto">
            <a:xfrm>
              <a:off x="7205" y="13498"/>
              <a:ext cx="212" cy="839"/>
            </a:xfrm>
            <a:custGeom>
              <a:avLst/>
              <a:gdLst>
                <a:gd name="T0" fmla="*/ 212 w 212"/>
                <a:gd name="T1" fmla="*/ 6 h 839"/>
                <a:gd name="T2" fmla="*/ 206 w 212"/>
                <a:gd name="T3" fmla="*/ 11 h 839"/>
                <a:gd name="T4" fmla="*/ 192 w 212"/>
                <a:gd name="T5" fmla="*/ 33 h 839"/>
                <a:gd name="T6" fmla="*/ 174 w 212"/>
                <a:gd name="T7" fmla="*/ 77 h 839"/>
                <a:gd name="T8" fmla="*/ 156 w 212"/>
                <a:gd name="T9" fmla="*/ 148 h 839"/>
                <a:gd name="T10" fmla="*/ 141 w 212"/>
                <a:gd name="T11" fmla="*/ 254 h 839"/>
                <a:gd name="T12" fmla="*/ 133 w 212"/>
                <a:gd name="T13" fmla="*/ 401 h 839"/>
                <a:gd name="T14" fmla="*/ 137 w 212"/>
                <a:gd name="T15" fmla="*/ 593 h 839"/>
                <a:gd name="T16" fmla="*/ 158 w 212"/>
                <a:gd name="T17" fmla="*/ 839 h 839"/>
                <a:gd name="T18" fmla="*/ 38 w 212"/>
                <a:gd name="T19" fmla="*/ 839 h 839"/>
                <a:gd name="T20" fmla="*/ 34 w 212"/>
                <a:gd name="T21" fmla="*/ 814 h 839"/>
                <a:gd name="T22" fmla="*/ 24 w 212"/>
                <a:gd name="T23" fmla="*/ 746 h 839"/>
                <a:gd name="T24" fmla="*/ 12 w 212"/>
                <a:gd name="T25" fmla="*/ 645 h 839"/>
                <a:gd name="T26" fmla="*/ 3 w 212"/>
                <a:gd name="T27" fmla="*/ 521 h 839"/>
                <a:gd name="T28" fmla="*/ 0 w 212"/>
                <a:gd name="T29" fmla="*/ 384 h 839"/>
                <a:gd name="T30" fmla="*/ 6 w 212"/>
                <a:gd name="T31" fmla="*/ 244 h 839"/>
                <a:gd name="T32" fmla="*/ 29 w 212"/>
                <a:gd name="T33" fmla="*/ 114 h 839"/>
                <a:gd name="T34" fmla="*/ 68 w 212"/>
                <a:gd name="T35" fmla="*/ 0 h 839"/>
                <a:gd name="T36" fmla="*/ 212 w 212"/>
                <a:gd name="T37" fmla="*/ 6 h 8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2"/>
                <a:gd name="T58" fmla="*/ 0 h 839"/>
                <a:gd name="T59" fmla="*/ 212 w 212"/>
                <a:gd name="T60" fmla="*/ 839 h 8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2" h="839">
                  <a:moveTo>
                    <a:pt x="212" y="6"/>
                  </a:moveTo>
                  <a:lnTo>
                    <a:pt x="206" y="11"/>
                  </a:lnTo>
                  <a:lnTo>
                    <a:pt x="192" y="33"/>
                  </a:lnTo>
                  <a:lnTo>
                    <a:pt x="174" y="77"/>
                  </a:lnTo>
                  <a:lnTo>
                    <a:pt x="156" y="148"/>
                  </a:lnTo>
                  <a:lnTo>
                    <a:pt x="141" y="254"/>
                  </a:lnTo>
                  <a:lnTo>
                    <a:pt x="133" y="401"/>
                  </a:lnTo>
                  <a:lnTo>
                    <a:pt x="137" y="593"/>
                  </a:lnTo>
                  <a:lnTo>
                    <a:pt x="158" y="839"/>
                  </a:lnTo>
                  <a:lnTo>
                    <a:pt x="38" y="839"/>
                  </a:lnTo>
                  <a:lnTo>
                    <a:pt x="34" y="814"/>
                  </a:lnTo>
                  <a:lnTo>
                    <a:pt x="24" y="746"/>
                  </a:lnTo>
                  <a:lnTo>
                    <a:pt x="12" y="645"/>
                  </a:lnTo>
                  <a:lnTo>
                    <a:pt x="3" y="521"/>
                  </a:lnTo>
                  <a:lnTo>
                    <a:pt x="0" y="384"/>
                  </a:lnTo>
                  <a:lnTo>
                    <a:pt x="6" y="244"/>
                  </a:lnTo>
                  <a:lnTo>
                    <a:pt x="29" y="114"/>
                  </a:lnTo>
                  <a:lnTo>
                    <a:pt x="68" y="0"/>
                  </a:lnTo>
                  <a:lnTo>
                    <a:pt x="212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60" name="Freeform 43"/>
            <p:cNvSpPr>
              <a:spLocks/>
            </p:cNvSpPr>
            <p:nvPr/>
          </p:nvSpPr>
          <p:spPr bwMode="auto">
            <a:xfrm>
              <a:off x="6406" y="13636"/>
              <a:ext cx="137" cy="656"/>
            </a:xfrm>
            <a:custGeom>
              <a:avLst/>
              <a:gdLst>
                <a:gd name="T0" fmla="*/ 43 w 137"/>
                <a:gd name="T1" fmla="*/ 12 h 656"/>
                <a:gd name="T2" fmla="*/ 39 w 137"/>
                <a:gd name="T3" fmla="*/ 25 h 656"/>
                <a:gd name="T4" fmla="*/ 30 w 137"/>
                <a:gd name="T5" fmla="*/ 62 h 656"/>
                <a:gd name="T6" fmla="*/ 19 w 137"/>
                <a:gd name="T7" fmla="*/ 122 h 656"/>
                <a:gd name="T8" fmla="*/ 7 w 137"/>
                <a:gd name="T9" fmla="*/ 199 h 656"/>
                <a:gd name="T10" fmla="*/ 0 w 137"/>
                <a:gd name="T11" fmla="*/ 294 h 656"/>
                <a:gd name="T12" fmla="*/ 1 w 137"/>
                <a:gd name="T13" fmla="*/ 403 h 656"/>
                <a:gd name="T14" fmla="*/ 12 w 137"/>
                <a:gd name="T15" fmla="*/ 524 h 656"/>
                <a:gd name="T16" fmla="*/ 38 w 137"/>
                <a:gd name="T17" fmla="*/ 656 h 656"/>
                <a:gd name="T18" fmla="*/ 132 w 137"/>
                <a:gd name="T19" fmla="*/ 650 h 656"/>
                <a:gd name="T20" fmla="*/ 127 w 137"/>
                <a:gd name="T21" fmla="*/ 631 h 656"/>
                <a:gd name="T22" fmla="*/ 119 w 137"/>
                <a:gd name="T23" fmla="*/ 578 h 656"/>
                <a:gd name="T24" fmla="*/ 107 w 137"/>
                <a:gd name="T25" fmla="*/ 499 h 656"/>
                <a:gd name="T26" fmla="*/ 97 w 137"/>
                <a:gd name="T27" fmla="*/ 403 h 656"/>
                <a:gd name="T28" fmla="*/ 92 w 137"/>
                <a:gd name="T29" fmla="*/ 297 h 656"/>
                <a:gd name="T30" fmla="*/ 94 w 137"/>
                <a:gd name="T31" fmla="*/ 192 h 656"/>
                <a:gd name="T32" fmla="*/ 108 w 137"/>
                <a:gd name="T33" fmla="*/ 91 h 656"/>
                <a:gd name="T34" fmla="*/ 137 w 137"/>
                <a:gd name="T35" fmla="*/ 7 h 656"/>
                <a:gd name="T36" fmla="*/ 137 w 137"/>
                <a:gd name="T37" fmla="*/ 6 h 656"/>
                <a:gd name="T38" fmla="*/ 137 w 137"/>
                <a:gd name="T39" fmla="*/ 4 h 656"/>
                <a:gd name="T40" fmla="*/ 135 w 137"/>
                <a:gd name="T41" fmla="*/ 2 h 656"/>
                <a:gd name="T42" fmla="*/ 129 w 137"/>
                <a:gd name="T43" fmla="*/ 0 h 656"/>
                <a:gd name="T44" fmla="*/ 119 w 137"/>
                <a:gd name="T45" fmla="*/ 0 h 656"/>
                <a:gd name="T46" fmla="*/ 101 w 137"/>
                <a:gd name="T47" fmla="*/ 1 h 656"/>
                <a:gd name="T48" fmla="*/ 77 w 137"/>
                <a:gd name="T49" fmla="*/ 5 h 656"/>
                <a:gd name="T50" fmla="*/ 43 w 137"/>
                <a:gd name="T51" fmla="*/ 12 h 6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7"/>
                <a:gd name="T79" fmla="*/ 0 h 656"/>
                <a:gd name="T80" fmla="*/ 137 w 137"/>
                <a:gd name="T81" fmla="*/ 656 h 6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7" h="656">
                  <a:moveTo>
                    <a:pt x="43" y="12"/>
                  </a:moveTo>
                  <a:lnTo>
                    <a:pt x="39" y="25"/>
                  </a:lnTo>
                  <a:lnTo>
                    <a:pt x="30" y="62"/>
                  </a:lnTo>
                  <a:lnTo>
                    <a:pt x="19" y="122"/>
                  </a:lnTo>
                  <a:lnTo>
                    <a:pt x="7" y="199"/>
                  </a:lnTo>
                  <a:lnTo>
                    <a:pt x="0" y="294"/>
                  </a:lnTo>
                  <a:lnTo>
                    <a:pt x="1" y="403"/>
                  </a:lnTo>
                  <a:lnTo>
                    <a:pt x="12" y="524"/>
                  </a:lnTo>
                  <a:lnTo>
                    <a:pt x="38" y="656"/>
                  </a:lnTo>
                  <a:lnTo>
                    <a:pt x="132" y="650"/>
                  </a:lnTo>
                  <a:lnTo>
                    <a:pt x="127" y="631"/>
                  </a:lnTo>
                  <a:lnTo>
                    <a:pt x="119" y="578"/>
                  </a:lnTo>
                  <a:lnTo>
                    <a:pt x="107" y="499"/>
                  </a:lnTo>
                  <a:lnTo>
                    <a:pt x="97" y="403"/>
                  </a:lnTo>
                  <a:lnTo>
                    <a:pt x="92" y="297"/>
                  </a:lnTo>
                  <a:lnTo>
                    <a:pt x="94" y="192"/>
                  </a:lnTo>
                  <a:lnTo>
                    <a:pt x="108" y="91"/>
                  </a:lnTo>
                  <a:lnTo>
                    <a:pt x="137" y="7"/>
                  </a:lnTo>
                  <a:lnTo>
                    <a:pt x="137" y="6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1" y="1"/>
                  </a:lnTo>
                  <a:lnTo>
                    <a:pt x="77" y="5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61" name="Freeform 44"/>
            <p:cNvSpPr>
              <a:spLocks/>
            </p:cNvSpPr>
            <p:nvPr/>
          </p:nvSpPr>
          <p:spPr bwMode="auto">
            <a:xfrm>
              <a:off x="6412" y="13680"/>
              <a:ext cx="116" cy="560"/>
            </a:xfrm>
            <a:custGeom>
              <a:avLst/>
              <a:gdLst>
                <a:gd name="T0" fmla="*/ 36 w 116"/>
                <a:gd name="T1" fmla="*/ 11 h 560"/>
                <a:gd name="T2" fmla="*/ 33 w 116"/>
                <a:gd name="T3" fmla="*/ 21 h 560"/>
                <a:gd name="T4" fmla="*/ 24 w 116"/>
                <a:gd name="T5" fmla="*/ 53 h 560"/>
                <a:gd name="T6" fmla="*/ 15 w 116"/>
                <a:gd name="T7" fmla="*/ 103 h 560"/>
                <a:gd name="T8" fmla="*/ 5 w 116"/>
                <a:gd name="T9" fmla="*/ 169 h 560"/>
                <a:gd name="T10" fmla="*/ 0 w 116"/>
                <a:gd name="T11" fmla="*/ 250 h 560"/>
                <a:gd name="T12" fmla="*/ 1 w 116"/>
                <a:gd name="T13" fmla="*/ 344 h 560"/>
                <a:gd name="T14" fmla="*/ 10 w 116"/>
                <a:gd name="T15" fmla="*/ 448 h 560"/>
                <a:gd name="T16" fmla="*/ 32 w 116"/>
                <a:gd name="T17" fmla="*/ 560 h 560"/>
                <a:gd name="T18" fmla="*/ 112 w 116"/>
                <a:gd name="T19" fmla="*/ 555 h 560"/>
                <a:gd name="T20" fmla="*/ 108 w 116"/>
                <a:gd name="T21" fmla="*/ 538 h 560"/>
                <a:gd name="T22" fmla="*/ 101 w 116"/>
                <a:gd name="T23" fmla="*/ 493 h 560"/>
                <a:gd name="T24" fmla="*/ 91 w 116"/>
                <a:gd name="T25" fmla="*/ 426 h 560"/>
                <a:gd name="T26" fmla="*/ 82 w 116"/>
                <a:gd name="T27" fmla="*/ 344 h 560"/>
                <a:gd name="T28" fmla="*/ 77 w 116"/>
                <a:gd name="T29" fmla="*/ 255 h 560"/>
                <a:gd name="T30" fmla="*/ 79 w 116"/>
                <a:gd name="T31" fmla="*/ 164 h 560"/>
                <a:gd name="T32" fmla="*/ 91 w 116"/>
                <a:gd name="T33" fmla="*/ 79 h 560"/>
                <a:gd name="T34" fmla="*/ 116 w 116"/>
                <a:gd name="T35" fmla="*/ 6 h 560"/>
                <a:gd name="T36" fmla="*/ 116 w 116"/>
                <a:gd name="T37" fmla="*/ 5 h 560"/>
                <a:gd name="T38" fmla="*/ 116 w 116"/>
                <a:gd name="T39" fmla="*/ 4 h 560"/>
                <a:gd name="T40" fmla="*/ 114 w 116"/>
                <a:gd name="T41" fmla="*/ 2 h 560"/>
                <a:gd name="T42" fmla="*/ 109 w 116"/>
                <a:gd name="T43" fmla="*/ 0 h 560"/>
                <a:gd name="T44" fmla="*/ 100 w 116"/>
                <a:gd name="T45" fmla="*/ 0 h 560"/>
                <a:gd name="T46" fmla="*/ 86 w 116"/>
                <a:gd name="T47" fmla="*/ 1 h 560"/>
                <a:gd name="T48" fmla="*/ 65 w 116"/>
                <a:gd name="T49" fmla="*/ 4 h 560"/>
                <a:gd name="T50" fmla="*/ 36 w 116"/>
                <a:gd name="T51" fmla="*/ 11 h 5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6"/>
                <a:gd name="T79" fmla="*/ 0 h 560"/>
                <a:gd name="T80" fmla="*/ 116 w 116"/>
                <a:gd name="T81" fmla="*/ 560 h 5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6" h="560">
                  <a:moveTo>
                    <a:pt x="36" y="11"/>
                  </a:moveTo>
                  <a:lnTo>
                    <a:pt x="33" y="21"/>
                  </a:lnTo>
                  <a:lnTo>
                    <a:pt x="24" y="53"/>
                  </a:lnTo>
                  <a:lnTo>
                    <a:pt x="15" y="103"/>
                  </a:lnTo>
                  <a:lnTo>
                    <a:pt x="5" y="169"/>
                  </a:lnTo>
                  <a:lnTo>
                    <a:pt x="0" y="250"/>
                  </a:lnTo>
                  <a:lnTo>
                    <a:pt x="1" y="344"/>
                  </a:lnTo>
                  <a:lnTo>
                    <a:pt x="10" y="448"/>
                  </a:lnTo>
                  <a:lnTo>
                    <a:pt x="32" y="560"/>
                  </a:lnTo>
                  <a:lnTo>
                    <a:pt x="112" y="555"/>
                  </a:lnTo>
                  <a:lnTo>
                    <a:pt x="108" y="538"/>
                  </a:lnTo>
                  <a:lnTo>
                    <a:pt x="101" y="493"/>
                  </a:lnTo>
                  <a:lnTo>
                    <a:pt x="91" y="426"/>
                  </a:lnTo>
                  <a:lnTo>
                    <a:pt x="82" y="344"/>
                  </a:lnTo>
                  <a:lnTo>
                    <a:pt x="77" y="255"/>
                  </a:lnTo>
                  <a:lnTo>
                    <a:pt x="79" y="164"/>
                  </a:lnTo>
                  <a:lnTo>
                    <a:pt x="91" y="79"/>
                  </a:lnTo>
                  <a:lnTo>
                    <a:pt x="116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62" name="Freeform 45"/>
            <p:cNvSpPr>
              <a:spLocks/>
            </p:cNvSpPr>
            <p:nvPr/>
          </p:nvSpPr>
          <p:spPr bwMode="auto">
            <a:xfrm>
              <a:off x="6417" y="13724"/>
              <a:ext cx="97" cy="463"/>
            </a:xfrm>
            <a:custGeom>
              <a:avLst/>
              <a:gdLst>
                <a:gd name="T0" fmla="*/ 30 w 97"/>
                <a:gd name="T1" fmla="*/ 9 h 463"/>
                <a:gd name="T2" fmla="*/ 27 w 97"/>
                <a:gd name="T3" fmla="*/ 17 h 463"/>
                <a:gd name="T4" fmla="*/ 20 w 97"/>
                <a:gd name="T5" fmla="*/ 44 h 463"/>
                <a:gd name="T6" fmla="*/ 12 w 97"/>
                <a:gd name="T7" fmla="*/ 85 h 463"/>
                <a:gd name="T8" fmla="*/ 4 w 97"/>
                <a:gd name="T9" fmla="*/ 140 h 463"/>
                <a:gd name="T10" fmla="*/ 0 w 97"/>
                <a:gd name="T11" fmla="*/ 207 h 463"/>
                <a:gd name="T12" fmla="*/ 0 w 97"/>
                <a:gd name="T13" fmla="*/ 285 h 463"/>
                <a:gd name="T14" fmla="*/ 9 w 97"/>
                <a:gd name="T15" fmla="*/ 370 h 463"/>
                <a:gd name="T16" fmla="*/ 26 w 97"/>
                <a:gd name="T17" fmla="*/ 463 h 463"/>
                <a:gd name="T18" fmla="*/ 93 w 97"/>
                <a:gd name="T19" fmla="*/ 460 h 463"/>
                <a:gd name="T20" fmla="*/ 89 w 97"/>
                <a:gd name="T21" fmla="*/ 446 h 463"/>
                <a:gd name="T22" fmla="*/ 83 w 97"/>
                <a:gd name="T23" fmla="*/ 408 h 463"/>
                <a:gd name="T24" fmla="*/ 75 w 97"/>
                <a:gd name="T25" fmla="*/ 353 h 463"/>
                <a:gd name="T26" fmla="*/ 68 w 97"/>
                <a:gd name="T27" fmla="*/ 285 h 463"/>
                <a:gd name="T28" fmla="*/ 65 w 97"/>
                <a:gd name="T29" fmla="*/ 211 h 463"/>
                <a:gd name="T30" fmla="*/ 67 w 97"/>
                <a:gd name="T31" fmla="*/ 136 h 463"/>
                <a:gd name="T32" fmla="*/ 76 w 97"/>
                <a:gd name="T33" fmla="*/ 65 h 463"/>
                <a:gd name="T34" fmla="*/ 97 w 97"/>
                <a:gd name="T35" fmla="*/ 5 h 463"/>
                <a:gd name="T36" fmla="*/ 97 w 97"/>
                <a:gd name="T37" fmla="*/ 4 h 463"/>
                <a:gd name="T38" fmla="*/ 97 w 97"/>
                <a:gd name="T39" fmla="*/ 3 h 463"/>
                <a:gd name="T40" fmla="*/ 95 w 97"/>
                <a:gd name="T41" fmla="*/ 1 h 463"/>
                <a:gd name="T42" fmla="*/ 91 w 97"/>
                <a:gd name="T43" fmla="*/ 0 h 463"/>
                <a:gd name="T44" fmla="*/ 84 w 97"/>
                <a:gd name="T45" fmla="*/ 0 h 463"/>
                <a:gd name="T46" fmla="*/ 71 w 97"/>
                <a:gd name="T47" fmla="*/ 0 h 463"/>
                <a:gd name="T48" fmla="*/ 54 w 97"/>
                <a:gd name="T49" fmla="*/ 3 h 463"/>
                <a:gd name="T50" fmla="*/ 30 w 97"/>
                <a:gd name="T51" fmla="*/ 9 h 4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"/>
                <a:gd name="T79" fmla="*/ 0 h 463"/>
                <a:gd name="T80" fmla="*/ 97 w 97"/>
                <a:gd name="T81" fmla="*/ 463 h 4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" h="463">
                  <a:moveTo>
                    <a:pt x="30" y="9"/>
                  </a:moveTo>
                  <a:lnTo>
                    <a:pt x="27" y="17"/>
                  </a:lnTo>
                  <a:lnTo>
                    <a:pt x="20" y="44"/>
                  </a:lnTo>
                  <a:lnTo>
                    <a:pt x="12" y="85"/>
                  </a:lnTo>
                  <a:lnTo>
                    <a:pt x="4" y="140"/>
                  </a:lnTo>
                  <a:lnTo>
                    <a:pt x="0" y="207"/>
                  </a:lnTo>
                  <a:lnTo>
                    <a:pt x="0" y="285"/>
                  </a:lnTo>
                  <a:lnTo>
                    <a:pt x="9" y="370"/>
                  </a:lnTo>
                  <a:lnTo>
                    <a:pt x="26" y="463"/>
                  </a:lnTo>
                  <a:lnTo>
                    <a:pt x="93" y="460"/>
                  </a:lnTo>
                  <a:lnTo>
                    <a:pt x="89" y="446"/>
                  </a:lnTo>
                  <a:lnTo>
                    <a:pt x="83" y="408"/>
                  </a:lnTo>
                  <a:lnTo>
                    <a:pt x="75" y="353"/>
                  </a:lnTo>
                  <a:lnTo>
                    <a:pt x="68" y="285"/>
                  </a:lnTo>
                  <a:lnTo>
                    <a:pt x="65" y="211"/>
                  </a:lnTo>
                  <a:lnTo>
                    <a:pt x="67" y="136"/>
                  </a:lnTo>
                  <a:lnTo>
                    <a:pt x="76" y="65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4" y="3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63" name="Freeform 46"/>
            <p:cNvSpPr>
              <a:spLocks/>
            </p:cNvSpPr>
            <p:nvPr/>
          </p:nvSpPr>
          <p:spPr bwMode="auto">
            <a:xfrm>
              <a:off x="6422" y="13768"/>
              <a:ext cx="77" cy="367"/>
            </a:xfrm>
            <a:custGeom>
              <a:avLst/>
              <a:gdLst>
                <a:gd name="T0" fmla="*/ 24 w 77"/>
                <a:gd name="T1" fmla="*/ 8 h 367"/>
                <a:gd name="T2" fmla="*/ 22 w 77"/>
                <a:gd name="T3" fmla="*/ 15 h 367"/>
                <a:gd name="T4" fmla="*/ 17 w 77"/>
                <a:gd name="T5" fmla="*/ 36 h 367"/>
                <a:gd name="T6" fmla="*/ 10 w 77"/>
                <a:gd name="T7" fmla="*/ 68 h 367"/>
                <a:gd name="T8" fmla="*/ 4 w 77"/>
                <a:gd name="T9" fmla="*/ 112 h 367"/>
                <a:gd name="T10" fmla="*/ 0 w 77"/>
                <a:gd name="T11" fmla="*/ 164 h 367"/>
                <a:gd name="T12" fmla="*/ 0 w 77"/>
                <a:gd name="T13" fmla="*/ 226 h 367"/>
                <a:gd name="T14" fmla="*/ 7 w 77"/>
                <a:gd name="T15" fmla="*/ 294 h 367"/>
                <a:gd name="T16" fmla="*/ 21 w 77"/>
                <a:gd name="T17" fmla="*/ 367 h 367"/>
                <a:gd name="T18" fmla="*/ 74 w 77"/>
                <a:gd name="T19" fmla="*/ 364 h 367"/>
                <a:gd name="T20" fmla="*/ 71 w 77"/>
                <a:gd name="T21" fmla="*/ 353 h 367"/>
                <a:gd name="T22" fmla="*/ 66 w 77"/>
                <a:gd name="T23" fmla="*/ 323 h 367"/>
                <a:gd name="T24" fmla="*/ 60 w 77"/>
                <a:gd name="T25" fmla="*/ 280 h 367"/>
                <a:gd name="T26" fmla="*/ 54 w 77"/>
                <a:gd name="T27" fmla="*/ 226 h 367"/>
                <a:gd name="T28" fmla="*/ 51 w 77"/>
                <a:gd name="T29" fmla="*/ 168 h 367"/>
                <a:gd name="T30" fmla="*/ 53 w 77"/>
                <a:gd name="T31" fmla="*/ 107 h 367"/>
                <a:gd name="T32" fmla="*/ 61 w 77"/>
                <a:gd name="T33" fmla="*/ 52 h 367"/>
                <a:gd name="T34" fmla="*/ 77 w 77"/>
                <a:gd name="T35" fmla="*/ 5 h 367"/>
                <a:gd name="T36" fmla="*/ 77 w 77"/>
                <a:gd name="T37" fmla="*/ 5 h 367"/>
                <a:gd name="T38" fmla="*/ 77 w 77"/>
                <a:gd name="T39" fmla="*/ 2 h 367"/>
                <a:gd name="T40" fmla="*/ 76 w 77"/>
                <a:gd name="T41" fmla="*/ 1 h 367"/>
                <a:gd name="T42" fmla="*/ 72 w 77"/>
                <a:gd name="T43" fmla="*/ 0 h 367"/>
                <a:gd name="T44" fmla="*/ 66 w 77"/>
                <a:gd name="T45" fmla="*/ 0 h 367"/>
                <a:gd name="T46" fmla="*/ 56 w 77"/>
                <a:gd name="T47" fmla="*/ 1 h 367"/>
                <a:gd name="T48" fmla="*/ 43 w 77"/>
                <a:gd name="T49" fmla="*/ 4 h 367"/>
                <a:gd name="T50" fmla="*/ 24 w 77"/>
                <a:gd name="T51" fmla="*/ 8 h 3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7"/>
                <a:gd name="T79" fmla="*/ 0 h 367"/>
                <a:gd name="T80" fmla="*/ 77 w 77"/>
                <a:gd name="T81" fmla="*/ 367 h 3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7" h="367">
                  <a:moveTo>
                    <a:pt x="24" y="8"/>
                  </a:moveTo>
                  <a:lnTo>
                    <a:pt x="22" y="15"/>
                  </a:lnTo>
                  <a:lnTo>
                    <a:pt x="17" y="36"/>
                  </a:lnTo>
                  <a:lnTo>
                    <a:pt x="10" y="68"/>
                  </a:lnTo>
                  <a:lnTo>
                    <a:pt x="4" y="112"/>
                  </a:lnTo>
                  <a:lnTo>
                    <a:pt x="0" y="164"/>
                  </a:lnTo>
                  <a:lnTo>
                    <a:pt x="0" y="226"/>
                  </a:lnTo>
                  <a:lnTo>
                    <a:pt x="7" y="294"/>
                  </a:lnTo>
                  <a:lnTo>
                    <a:pt x="21" y="367"/>
                  </a:lnTo>
                  <a:lnTo>
                    <a:pt x="74" y="364"/>
                  </a:lnTo>
                  <a:lnTo>
                    <a:pt x="71" y="353"/>
                  </a:lnTo>
                  <a:lnTo>
                    <a:pt x="66" y="323"/>
                  </a:lnTo>
                  <a:lnTo>
                    <a:pt x="60" y="280"/>
                  </a:lnTo>
                  <a:lnTo>
                    <a:pt x="54" y="226"/>
                  </a:lnTo>
                  <a:lnTo>
                    <a:pt x="51" y="168"/>
                  </a:lnTo>
                  <a:lnTo>
                    <a:pt x="53" y="107"/>
                  </a:lnTo>
                  <a:lnTo>
                    <a:pt x="61" y="52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64" name="Freeform 47"/>
            <p:cNvSpPr>
              <a:spLocks/>
            </p:cNvSpPr>
            <p:nvPr/>
          </p:nvSpPr>
          <p:spPr bwMode="auto">
            <a:xfrm>
              <a:off x="6428" y="13813"/>
              <a:ext cx="56" cy="271"/>
            </a:xfrm>
            <a:custGeom>
              <a:avLst/>
              <a:gdLst>
                <a:gd name="T0" fmla="*/ 17 w 56"/>
                <a:gd name="T1" fmla="*/ 5 h 271"/>
                <a:gd name="T2" fmla="*/ 16 w 56"/>
                <a:gd name="T3" fmla="*/ 10 h 271"/>
                <a:gd name="T4" fmla="*/ 12 w 56"/>
                <a:gd name="T5" fmla="*/ 25 h 271"/>
                <a:gd name="T6" fmla="*/ 6 w 56"/>
                <a:gd name="T7" fmla="*/ 49 h 271"/>
                <a:gd name="T8" fmla="*/ 2 w 56"/>
                <a:gd name="T9" fmla="*/ 82 h 271"/>
                <a:gd name="T10" fmla="*/ 0 w 56"/>
                <a:gd name="T11" fmla="*/ 122 h 271"/>
                <a:gd name="T12" fmla="*/ 0 w 56"/>
                <a:gd name="T13" fmla="*/ 166 h 271"/>
                <a:gd name="T14" fmla="*/ 4 w 56"/>
                <a:gd name="T15" fmla="*/ 217 h 271"/>
                <a:gd name="T16" fmla="*/ 15 w 56"/>
                <a:gd name="T17" fmla="*/ 271 h 271"/>
                <a:gd name="T18" fmla="*/ 54 w 56"/>
                <a:gd name="T19" fmla="*/ 268 h 271"/>
                <a:gd name="T20" fmla="*/ 52 w 56"/>
                <a:gd name="T21" fmla="*/ 261 h 271"/>
                <a:gd name="T22" fmla="*/ 48 w 56"/>
                <a:gd name="T23" fmla="*/ 238 h 271"/>
                <a:gd name="T24" fmla="*/ 44 w 56"/>
                <a:gd name="T25" fmla="*/ 206 h 271"/>
                <a:gd name="T26" fmla="*/ 40 w 56"/>
                <a:gd name="T27" fmla="*/ 166 h 271"/>
                <a:gd name="T28" fmla="*/ 37 w 56"/>
                <a:gd name="T29" fmla="*/ 123 h 271"/>
                <a:gd name="T30" fmla="*/ 39 w 56"/>
                <a:gd name="T31" fmla="*/ 78 h 271"/>
                <a:gd name="T32" fmla="*/ 44 w 56"/>
                <a:gd name="T33" fmla="*/ 37 h 271"/>
                <a:gd name="T34" fmla="*/ 56 w 56"/>
                <a:gd name="T35" fmla="*/ 3 h 271"/>
                <a:gd name="T36" fmla="*/ 56 w 56"/>
                <a:gd name="T37" fmla="*/ 3 h 271"/>
                <a:gd name="T38" fmla="*/ 56 w 56"/>
                <a:gd name="T39" fmla="*/ 2 h 271"/>
                <a:gd name="T40" fmla="*/ 55 w 56"/>
                <a:gd name="T41" fmla="*/ 1 h 271"/>
                <a:gd name="T42" fmla="*/ 52 w 56"/>
                <a:gd name="T43" fmla="*/ 0 h 271"/>
                <a:gd name="T44" fmla="*/ 48 w 56"/>
                <a:gd name="T45" fmla="*/ 0 h 271"/>
                <a:gd name="T46" fmla="*/ 42 w 56"/>
                <a:gd name="T47" fmla="*/ 0 h 271"/>
                <a:gd name="T48" fmla="*/ 31 w 56"/>
                <a:gd name="T49" fmla="*/ 2 h 271"/>
                <a:gd name="T50" fmla="*/ 17 w 56"/>
                <a:gd name="T51" fmla="*/ 5 h 2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"/>
                <a:gd name="T79" fmla="*/ 0 h 271"/>
                <a:gd name="T80" fmla="*/ 56 w 56"/>
                <a:gd name="T81" fmla="*/ 271 h 2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" h="271">
                  <a:moveTo>
                    <a:pt x="17" y="5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49"/>
                  </a:lnTo>
                  <a:lnTo>
                    <a:pt x="2" y="82"/>
                  </a:lnTo>
                  <a:lnTo>
                    <a:pt x="0" y="122"/>
                  </a:lnTo>
                  <a:lnTo>
                    <a:pt x="0" y="166"/>
                  </a:lnTo>
                  <a:lnTo>
                    <a:pt x="4" y="217"/>
                  </a:lnTo>
                  <a:lnTo>
                    <a:pt x="15" y="271"/>
                  </a:lnTo>
                  <a:lnTo>
                    <a:pt x="54" y="268"/>
                  </a:lnTo>
                  <a:lnTo>
                    <a:pt x="52" y="261"/>
                  </a:lnTo>
                  <a:lnTo>
                    <a:pt x="48" y="238"/>
                  </a:lnTo>
                  <a:lnTo>
                    <a:pt x="44" y="206"/>
                  </a:lnTo>
                  <a:lnTo>
                    <a:pt x="40" y="166"/>
                  </a:lnTo>
                  <a:lnTo>
                    <a:pt x="37" y="123"/>
                  </a:lnTo>
                  <a:lnTo>
                    <a:pt x="39" y="78"/>
                  </a:lnTo>
                  <a:lnTo>
                    <a:pt x="44" y="37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65" name="Freeform 48"/>
            <p:cNvSpPr>
              <a:spLocks/>
            </p:cNvSpPr>
            <p:nvPr/>
          </p:nvSpPr>
          <p:spPr bwMode="auto">
            <a:xfrm>
              <a:off x="7211" y="13549"/>
              <a:ext cx="186" cy="732"/>
            </a:xfrm>
            <a:custGeom>
              <a:avLst/>
              <a:gdLst>
                <a:gd name="T0" fmla="*/ 186 w 186"/>
                <a:gd name="T1" fmla="*/ 6 h 732"/>
                <a:gd name="T2" fmla="*/ 182 w 186"/>
                <a:gd name="T3" fmla="*/ 11 h 732"/>
                <a:gd name="T4" fmla="*/ 169 w 186"/>
                <a:gd name="T5" fmla="*/ 29 h 732"/>
                <a:gd name="T6" fmla="*/ 153 w 186"/>
                <a:gd name="T7" fmla="*/ 67 h 732"/>
                <a:gd name="T8" fmla="*/ 137 w 186"/>
                <a:gd name="T9" fmla="*/ 130 h 732"/>
                <a:gd name="T10" fmla="*/ 124 w 186"/>
                <a:gd name="T11" fmla="*/ 221 h 732"/>
                <a:gd name="T12" fmla="*/ 117 w 186"/>
                <a:gd name="T13" fmla="*/ 350 h 732"/>
                <a:gd name="T14" fmla="*/ 122 w 186"/>
                <a:gd name="T15" fmla="*/ 517 h 732"/>
                <a:gd name="T16" fmla="*/ 139 w 186"/>
                <a:gd name="T17" fmla="*/ 732 h 732"/>
                <a:gd name="T18" fmla="*/ 34 w 186"/>
                <a:gd name="T19" fmla="*/ 732 h 732"/>
                <a:gd name="T20" fmla="*/ 31 w 186"/>
                <a:gd name="T21" fmla="*/ 711 h 732"/>
                <a:gd name="T22" fmla="*/ 22 w 186"/>
                <a:gd name="T23" fmla="*/ 651 h 732"/>
                <a:gd name="T24" fmla="*/ 12 w 186"/>
                <a:gd name="T25" fmla="*/ 563 h 732"/>
                <a:gd name="T26" fmla="*/ 3 w 186"/>
                <a:gd name="T27" fmla="*/ 454 h 732"/>
                <a:gd name="T28" fmla="*/ 0 w 186"/>
                <a:gd name="T29" fmla="*/ 335 h 732"/>
                <a:gd name="T30" fmla="*/ 6 w 186"/>
                <a:gd name="T31" fmla="*/ 213 h 732"/>
                <a:gd name="T32" fmla="*/ 25 w 186"/>
                <a:gd name="T33" fmla="*/ 98 h 732"/>
                <a:gd name="T34" fmla="*/ 60 w 186"/>
                <a:gd name="T35" fmla="*/ 0 h 732"/>
                <a:gd name="T36" fmla="*/ 186 w 186"/>
                <a:gd name="T37" fmla="*/ 6 h 7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6"/>
                <a:gd name="T58" fmla="*/ 0 h 732"/>
                <a:gd name="T59" fmla="*/ 186 w 186"/>
                <a:gd name="T60" fmla="*/ 732 h 7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6" h="732">
                  <a:moveTo>
                    <a:pt x="186" y="6"/>
                  </a:moveTo>
                  <a:lnTo>
                    <a:pt x="182" y="11"/>
                  </a:lnTo>
                  <a:lnTo>
                    <a:pt x="169" y="29"/>
                  </a:lnTo>
                  <a:lnTo>
                    <a:pt x="153" y="67"/>
                  </a:lnTo>
                  <a:lnTo>
                    <a:pt x="137" y="130"/>
                  </a:lnTo>
                  <a:lnTo>
                    <a:pt x="124" y="221"/>
                  </a:lnTo>
                  <a:lnTo>
                    <a:pt x="117" y="350"/>
                  </a:lnTo>
                  <a:lnTo>
                    <a:pt x="122" y="517"/>
                  </a:lnTo>
                  <a:lnTo>
                    <a:pt x="139" y="732"/>
                  </a:lnTo>
                  <a:lnTo>
                    <a:pt x="34" y="732"/>
                  </a:lnTo>
                  <a:lnTo>
                    <a:pt x="31" y="711"/>
                  </a:lnTo>
                  <a:lnTo>
                    <a:pt x="22" y="651"/>
                  </a:lnTo>
                  <a:lnTo>
                    <a:pt x="12" y="563"/>
                  </a:lnTo>
                  <a:lnTo>
                    <a:pt x="3" y="454"/>
                  </a:lnTo>
                  <a:lnTo>
                    <a:pt x="0" y="335"/>
                  </a:lnTo>
                  <a:lnTo>
                    <a:pt x="6" y="213"/>
                  </a:lnTo>
                  <a:lnTo>
                    <a:pt x="25" y="98"/>
                  </a:lnTo>
                  <a:lnTo>
                    <a:pt x="60" y="0"/>
                  </a:lnTo>
                  <a:lnTo>
                    <a:pt x="186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66" name="Freeform 49"/>
            <p:cNvSpPr>
              <a:spLocks/>
            </p:cNvSpPr>
            <p:nvPr/>
          </p:nvSpPr>
          <p:spPr bwMode="auto">
            <a:xfrm>
              <a:off x="7219" y="13600"/>
              <a:ext cx="158" cy="625"/>
            </a:xfrm>
            <a:custGeom>
              <a:avLst/>
              <a:gdLst>
                <a:gd name="T0" fmla="*/ 158 w 158"/>
                <a:gd name="T1" fmla="*/ 4 h 625"/>
                <a:gd name="T2" fmla="*/ 153 w 158"/>
                <a:gd name="T3" fmla="*/ 9 h 625"/>
                <a:gd name="T4" fmla="*/ 144 w 158"/>
                <a:gd name="T5" fmla="*/ 25 h 625"/>
                <a:gd name="T6" fmla="*/ 130 w 158"/>
                <a:gd name="T7" fmla="*/ 57 h 625"/>
                <a:gd name="T8" fmla="*/ 116 w 158"/>
                <a:gd name="T9" fmla="*/ 110 h 625"/>
                <a:gd name="T10" fmla="*/ 105 w 158"/>
                <a:gd name="T11" fmla="*/ 189 h 625"/>
                <a:gd name="T12" fmla="*/ 100 w 158"/>
                <a:gd name="T13" fmla="*/ 298 h 625"/>
                <a:gd name="T14" fmla="*/ 103 w 158"/>
                <a:gd name="T15" fmla="*/ 441 h 625"/>
                <a:gd name="T16" fmla="*/ 118 w 158"/>
                <a:gd name="T17" fmla="*/ 625 h 625"/>
                <a:gd name="T18" fmla="*/ 29 w 158"/>
                <a:gd name="T19" fmla="*/ 625 h 625"/>
                <a:gd name="T20" fmla="*/ 25 w 158"/>
                <a:gd name="T21" fmla="*/ 607 h 625"/>
                <a:gd name="T22" fmla="*/ 18 w 158"/>
                <a:gd name="T23" fmla="*/ 556 h 625"/>
                <a:gd name="T24" fmla="*/ 9 w 158"/>
                <a:gd name="T25" fmla="*/ 480 h 625"/>
                <a:gd name="T26" fmla="*/ 2 w 158"/>
                <a:gd name="T27" fmla="*/ 387 h 625"/>
                <a:gd name="T28" fmla="*/ 0 w 158"/>
                <a:gd name="T29" fmla="*/ 286 h 625"/>
                <a:gd name="T30" fmla="*/ 5 w 158"/>
                <a:gd name="T31" fmla="*/ 182 h 625"/>
                <a:gd name="T32" fmla="*/ 21 w 158"/>
                <a:gd name="T33" fmla="*/ 84 h 625"/>
                <a:gd name="T34" fmla="*/ 51 w 158"/>
                <a:gd name="T35" fmla="*/ 0 h 625"/>
                <a:gd name="T36" fmla="*/ 158 w 158"/>
                <a:gd name="T37" fmla="*/ 4 h 6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8"/>
                <a:gd name="T58" fmla="*/ 0 h 625"/>
                <a:gd name="T59" fmla="*/ 158 w 158"/>
                <a:gd name="T60" fmla="*/ 625 h 6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8" h="625">
                  <a:moveTo>
                    <a:pt x="158" y="4"/>
                  </a:moveTo>
                  <a:lnTo>
                    <a:pt x="153" y="9"/>
                  </a:lnTo>
                  <a:lnTo>
                    <a:pt x="144" y="25"/>
                  </a:lnTo>
                  <a:lnTo>
                    <a:pt x="130" y="57"/>
                  </a:lnTo>
                  <a:lnTo>
                    <a:pt x="116" y="110"/>
                  </a:lnTo>
                  <a:lnTo>
                    <a:pt x="105" y="189"/>
                  </a:lnTo>
                  <a:lnTo>
                    <a:pt x="100" y="298"/>
                  </a:lnTo>
                  <a:lnTo>
                    <a:pt x="103" y="441"/>
                  </a:lnTo>
                  <a:lnTo>
                    <a:pt x="118" y="625"/>
                  </a:lnTo>
                  <a:lnTo>
                    <a:pt x="29" y="625"/>
                  </a:lnTo>
                  <a:lnTo>
                    <a:pt x="25" y="607"/>
                  </a:lnTo>
                  <a:lnTo>
                    <a:pt x="18" y="556"/>
                  </a:lnTo>
                  <a:lnTo>
                    <a:pt x="9" y="480"/>
                  </a:lnTo>
                  <a:lnTo>
                    <a:pt x="2" y="387"/>
                  </a:lnTo>
                  <a:lnTo>
                    <a:pt x="0" y="286"/>
                  </a:lnTo>
                  <a:lnTo>
                    <a:pt x="5" y="182"/>
                  </a:lnTo>
                  <a:lnTo>
                    <a:pt x="21" y="84"/>
                  </a:lnTo>
                  <a:lnTo>
                    <a:pt x="51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67" name="Freeform 50"/>
            <p:cNvSpPr>
              <a:spLocks/>
            </p:cNvSpPr>
            <p:nvPr/>
          </p:nvSpPr>
          <p:spPr bwMode="auto">
            <a:xfrm>
              <a:off x="7225" y="13651"/>
              <a:ext cx="131" cy="517"/>
            </a:xfrm>
            <a:custGeom>
              <a:avLst/>
              <a:gdLst>
                <a:gd name="T0" fmla="*/ 131 w 131"/>
                <a:gd name="T1" fmla="*/ 4 h 517"/>
                <a:gd name="T2" fmla="*/ 128 w 131"/>
                <a:gd name="T3" fmla="*/ 7 h 517"/>
                <a:gd name="T4" fmla="*/ 119 w 131"/>
                <a:gd name="T5" fmla="*/ 21 h 517"/>
                <a:gd name="T6" fmla="*/ 109 w 131"/>
                <a:gd name="T7" fmla="*/ 47 h 517"/>
                <a:gd name="T8" fmla="*/ 97 w 131"/>
                <a:gd name="T9" fmla="*/ 91 h 517"/>
                <a:gd name="T10" fmla="*/ 88 w 131"/>
                <a:gd name="T11" fmla="*/ 156 h 517"/>
                <a:gd name="T12" fmla="*/ 84 w 131"/>
                <a:gd name="T13" fmla="*/ 247 h 517"/>
                <a:gd name="T14" fmla="*/ 86 w 131"/>
                <a:gd name="T15" fmla="*/ 366 h 517"/>
                <a:gd name="T16" fmla="*/ 99 w 131"/>
                <a:gd name="T17" fmla="*/ 517 h 517"/>
                <a:gd name="T18" fmla="*/ 25 w 131"/>
                <a:gd name="T19" fmla="*/ 517 h 517"/>
                <a:gd name="T20" fmla="*/ 23 w 131"/>
                <a:gd name="T21" fmla="*/ 502 h 517"/>
                <a:gd name="T22" fmla="*/ 16 w 131"/>
                <a:gd name="T23" fmla="*/ 460 h 517"/>
                <a:gd name="T24" fmla="*/ 9 w 131"/>
                <a:gd name="T25" fmla="*/ 397 h 517"/>
                <a:gd name="T26" fmla="*/ 2 w 131"/>
                <a:gd name="T27" fmla="*/ 320 h 517"/>
                <a:gd name="T28" fmla="*/ 0 w 131"/>
                <a:gd name="T29" fmla="*/ 236 h 517"/>
                <a:gd name="T30" fmla="*/ 4 w 131"/>
                <a:gd name="T31" fmla="*/ 151 h 517"/>
                <a:gd name="T32" fmla="*/ 18 w 131"/>
                <a:gd name="T33" fmla="*/ 70 h 517"/>
                <a:gd name="T34" fmla="*/ 43 w 131"/>
                <a:gd name="T35" fmla="*/ 0 h 517"/>
                <a:gd name="T36" fmla="*/ 131 w 131"/>
                <a:gd name="T37" fmla="*/ 4 h 5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"/>
                <a:gd name="T58" fmla="*/ 0 h 517"/>
                <a:gd name="T59" fmla="*/ 131 w 131"/>
                <a:gd name="T60" fmla="*/ 517 h 5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" h="517">
                  <a:moveTo>
                    <a:pt x="131" y="4"/>
                  </a:moveTo>
                  <a:lnTo>
                    <a:pt x="128" y="7"/>
                  </a:lnTo>
                  <a:lnTo>
                    <a:pt x="119" y="21"/>
                  </a:lnTo>
                  <a:lnTo>
                    <a:pt x="109" y="47"/>
                  </a:lnTo>
                  <a:lnTo>
                    <a:pt x="97" y="91"/>
                  </a:lnTo>
                  <a:lnTo>
                    <a:pt x="88" y="156"/>
                  </a:lnTo>
                  <a:lnTo>
                    <a:pt x="84" y="247"/>
                  </a:lnTo>
                  <a:lnTo>
                    <a:pt x="86" y="366"/>
                  </a:lnTo>
                  <a:lnTo>
                    <a:pt x="99" y="517"/>
                  </a:lnTo>
                  <a:lnTo>
                    <a:pt x="25" y="517"/>
                  </a:lnTo>
                  <a:lnTo>
                    <a:pt x="23" y="502"/>
                  </a:lnTo>
                  <a:lnTo>
                    <a:pt x="16" y="460"/>
                  </a:lnTo>
                  <a:lnTo>
                    <a:pt x="9" y="397"/>
                  </a:lnTo>
                  <a:lnTo>
                    <a:pt x="2" y="320"/>
                  </a:lnTo>
                  <a:lnTo>
                    <a:pt x="0" y="236"/>
                  </a:lnTo>
                  <a:lnTo>
                    <a:pt x="4" y="151"/>
                  </a:lnTo>
                  <a:lnTo>
                    <a:pt x="18" y="70"/>
                  </a:lnTo>
                  <a:lnTo>
                    <a:pt x="43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68" name="Freeform 51"/>
            <p:cNvSpPr>
              <a:spLocks/>
            </p:cNvSpPr>
            <p:nvPr/>
          </p:nvSpPr>
          <p:spPr bwMode="auto">
            <a:xfrm>
              <a:off x="7233" y="13701"/>
              <a:ext cx="104" cy="411"/>
            </a:xfrm>
            <a:custGeom>
              <a:avLst/>
              <a:gdLst>
                <a:gd name="T0" fmla="*/ 104 w 104"/>
                <a:gd name="T1" fmla="*/ 4 h 411"/>
                <a:gd name="T2" fmla="*/ 101 w 104"/>
                <a:gd name="T3" fmla="*/ 7 h 411"/>
                <a:gd name="T4" fmla="*/ 94 w 104"/>
                <a:gd name="T5" fmla="*/ 17 h 411"/>
                <a:gd name="T6" fmla="*/ 86 w 104"/>
                <a:gd name="T7" fmla="*/ 38 h 411"/>
                <a:gd name="T8" fmla="*/ 76 w 104"/>
                <a:gd name="T9" fmla="*/ 73 h 411"/>
                <a:gd name="T10" fmla="*/ 69 w 104"/>
                <a:gd name="T11" fmla="*/ 125 h 411"/>
                <a:gd name="T12" fmla="*/ 65 w 104"/>
                <a:gd name="T13" fmla="*/ 196 h 411"/>
                <a:gd name="T14" fmla="*/ 67 w 104"/>
                <a:gd name="T15" fmla="*/ 291 h 411"/>
                <a:gd name="T16" fmla="*/ 77 w 104"/>
                <a:gd name="T17" fmla="*/ 411 h 411"/>
                <a:gd name="T18" fmla="*/ 19 w 104"/>
                <a:gd name="T19" fmla="*/ 411 h 411"/>
                <a:gd name="T20" fmla="*/ 17 w 104"/>
                <a:gd name="T21" fmla="*/ 399 h 411"/>
                <a:gd name="T22" fmla="*/ 11 w 104"/>
                <a:gd name="T23" fmla="*/ 365 h 411"/>
                <a:gd name="T24" fmla="*/ 6 w 104"/>
                <a:gd name="T25" fmla="*/ 316 h 411"/>
                <a:gd name="T26" fmla="*/ 2 w 104"/>
                <a:gd name="T27" fmla="*/ 255 h 411"/>
                <a:gd name="T28" fmla="*/ 0 w 104"/>
                <a:gd name="T29" fmla="*/ 188 h 411"/>
                <a:gd name="T30" fmla="*/ 4 w 104"/>
                <a:gd name="T31" fmla="*/ 120 h 411"/>
                <a:gd name="T32" fmla="*/ 15 w 104"/>
                <a:gd name="T33" fmla="*/ 55 h 411"/>
                <a:gd name="T34" fmla="*/ 34 w 104"/>
                <a:gd name="T35" fmla="*/ 0 h 411"/>
                <a:gd name="T36" fmla="*/ 104 w 104"/>
                <a:gd name="T37" fmla="*/ 4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411"/>
                <a:gd name="T59" fmla="*/ 104 w 104"/>
                <a:gd name="T60" fmla="*/ 411 h 4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411">
                  <a:moveTo>
                    <a:pt x="104" y="4"/>
                  </a:moveTo>
                  <a:lnTo>
                    <a:pt x="101" y="7"/>
                  </a:lnTo>
                  <a:lnTo>
                    <a:pt x="94" y="17"/>
                  </a:lnTo>
                  <a:lnTo>
                    <a:pt x="86" y="38"/>
                  </a:lnTo>
                  <a:lnTo>
                    <a:pt x="76" y="73"/>
                  </a:lnTo>
                  <a:lnTo>
                    <a:pt x="69" y="125"/>
                  </a:lnTo>
                  <a:lnTo>
                    <a:pt x="65" y="196"/>
                  </a:lnTo>
                  <a:lnTo>
                    <a:pt x="67" y="291"/>
                  </a:lnTo>
                  <a:lnTo>
                    <a:pt x="77" y="411"/>
                  </a:lnTo>
                  <a:lnTo>
                    <a:pt x="19" y="411"/>
                  </a:lnTo>
                  <a:lnTo>
                    <a:pt x="17" y="399"/>
                  </a:lnTo>
                  <a:lnTo>
                    <a:pt x="11" y="365"/>
                  </a:lnTo>
                  <a:lnTo>
                    <a:pt x="6" y="316"/>
                  </a:lnTo>
                  <a:lnTo>
                    <a:pt x="2" y="255"/>
                  </a:lnTo>
                  <a:lnTo>
                    <a:pt x="0" y="188"/>
                  </a:lnTo>
                  <a:lnTo>
                    <a:pt x="4" y="120"/>
                  </a:lnTo>
                  <a:lnTo>
                    <a:pt x="15" y="55"/>
                  </a:lnTo>
                  <a:lnTo>
                    <a:pt x="34" y="0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69" name="Freeform 52"/>
            <p:cNvSpPr>
              <a:spLocks/>
            </p:cNvSpPr>
            <p:nvPr/>
          </p:nvSpPr>
          <p:spPr bwMode="auto">
            <a:xfrm>
              <a:off x="7240" y="13752"/>
              <a:ext cx="76" cy="302"/>
            </a:xfrm>
            <a:custGeom>
              <a:avLst/>
              <a:gdLst>
                <a:gd name="T0" fmla="*/ 76 w 76"/>
                <a:gd name="T1" fmla="*/ 2 h 302"/>
                <a:gd name="T2" fmla="*/ 74 w 76"/>
                <a:gd name="T3" fmla="*/ 4 h 302"/>
                <a:gd name="T4" fmla="*/ 70 w 76"/>
                <a:gd name="T5" fmla="*/ 12 h 302"/>
                <a:gd name="T6" fmla="*/ 62 w 76"/>
                <a:gd name="T7" fmla="*/ 28 h 302"/>
                <a:gd name="T8" fmla="*/ 56 w 76"/>
                <a:gd name="T9" fmla="*/ 53 h 302"/>
                <a:gd name="T10" fmla="*/ 51 w 76"/>
                <a:gd name="T11" fmla="*/ 92 h 302"/>
                <a:gd name="T12" fmla="*/ 49 w 76"/>
                <a:gd name="T13" fmla="*/ 145 h 302"/>
                <a:gd name="T14" fmla="*/ 50 w 76"/>
                <a:gd name="T15" fmla="*/ 214 h 302"/>
                <a:gd name="T16" fmla="*/ 57 w 76"/>
                <a:gd name="T17" fmla="*/ 302 h 302"/>
                <a:gd name="T18" fmla="*/ 14 w 76"/>
                <a:gd name="T19" fmla="*/ 302 h 302"/>
                <a:gd name="T20" fmla="*/ 13 w 76"/>
                <a:gd name="T21" fmla="*/ 294 h 302"/>
                <a:gd name="T22" fmla="*/ 9 w 76"/>
                <a:gd name="T23" fmla="*/ 269 h 302"/>
                <a:gd name="T24" fmla="*/ 4 w 76"/>
                <a:gd name="T25" fmla="*/ 232 h 302"/>
                <a:gd name="T26" fmla="*/ 1 w 76"/>
                <a:gd name="T27" fmla="*/ 188 h 302"/>
                <a:gd name="T28" fmla="*/ 0 w 76"/>
                <a:gd name="T29" fmla="*/ 138 h 302"/>
                <a:gd name="T30" fmla="*/ 2 w 76"/>
                <a:gd name="T31" fmla="*/ 89 h 302"/>
                <a:gd name="T32" fmla="*/ 10 w 76"/>
                <a:gd name="T33" fmla="*/ 41 h 302"/>
                <a:gd name="T34" fmla="*/ 25 w 76"/>
                <a:gd name="T35" fmla="*/ 0 h 302"/>
                <a:gd name="T36" fmla="*/ 76 w 76"/>
                <a:gd name="T37" fmla="*/ 2 h 3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302"/>
                <a:gd name="T59" fmla="*/ 76 w 76"/>
                <a:gd name="T60" fmla="*/ 302 h 3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302">
                  <a:moveTo>
                    <a:pt x="76" y="2"/>
                  </a:moveTo>
                  <a:lnTo>
                    <a:pt x="74" y="4"/>
                  </a:lnTo>
                  <a:lnTo>
                    <a:pt x="70" y="12"/>
                  </a:lnTo>
                  <a:lnTo>
                    <a:pt x="62" y="28"/>
                  </a:lnTo>
                  <a:lnTo>
                    <a:pt x="56" y="53"/>
                  </a:lnTo>
                  <a:lnTo>
                    <a:pt x="51" y="92"/>
                  </a:lnTo>
                  <a:lnTo>
                    <a:pt x="49" y="145"/>
                  </a:lnTo>
                  <a:lnTo>
                    <a:pt x="50" y="214"/>
                  </a:lnTo>
                  <a:lnTo>
                    <a:pt x="57" y="302"/>
                  </a:lnTo>
                  <a:lnTo>
                    <a:pt x="14" y="302"/>
                  </a:lnTo>
                  <a:lnTo>
                    <a:pt x="13" y="294"/>
                  </a:lnTo>
                  <a:lnTo>
                    <a:pt x="9" y="269"/>
                  </a:lnTo>
                  <a:lnTo>
                    <a:pt x="4" y="232"/>
                  </a:lnTo>
                  <a:lnTo>
                    <a:pt x="1" y="188"/>
                  </a:lnTo>
                  <a:lnTo>
                    <a:pt x="0" y="138"/>
                  </a:lnTo>
                  <a:lnTo>
                    <a:pt x="2" y="89"/>
                  </a:lnTo>
                  <a:lnTo>
                    <a:pt x="10" y="41"/>
                  </a:lnTo>
                  <a:lnTo>
                    <a:pt x="25" y="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70" name="Rectangle 53"/>
            <p:cNvSpPr>
              <a:spLocks noChangeArrowheads="1"/>
            </p:cNvSpPr>
            <p:nvPr/>
          </p:nvSpPr>
          <p:spPr bwMode="auto">
            <a:xfrm>
              <a:off x="6241" y="13678"/>
              <a:ext cx="23" cy="9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71" name="Freeform 54"/>
            <p:cNvSpPr>
              <a:spLocks/>
            </p:cNvSpPr>
            <p:nvPr/>
          </p:nvSpPr>
          <p:spPr bwMode="auto">
            <a:xfrm>
              <a:off x="6579" y="13664"/>
              <a:ext cx="375" cy="440"/>
            </a:xfrm>
            <a:custGeom>
              <a:avLst/>
              <a:gdLst>
                <a:gd name="T0" fmla="*/ 35 w 375"/>
                <a:gd name="T1" fmla="*/ 41 h 440"/>
                <a:gd name="T2" fmla="*/ 32 w 375"/>
                <a:gd name="T3" fmla="*/ 49 h 440"/>
                <a:gd name="T4" fmla="*/ 25 w 375"/>
                <a:gd name="T5" fmla="*/ 74 h 440"/>
                <a:gd name="T6" fmla="*/ 17 w 375"/>
                <a:gd name="T7" fmla="*/ 112 h 440"/>
                <a:gd name="T8" fmla="*/ 8 w 375"/>
                <a:gd name="T9" fmla="*/ 163 h 440"/>
                <a:gd name="T10" fmla="*/ 2 w 375"/>
                <a:gd name="T11" fmla="*/ 223 h 440"/>
                <a:gd name="T12" fmla="*/ 0 w 375"/>
                <a:gd name="T13" fmla="*/ 290 h 440"/>
                <a:gd name="T14" fmla="*/ 7 w 375"/>
                <a:gd name="T15" fmla="*/ 363 h 440"/>
                <a:gd name="T16" fmla="*/ 23 w 375"/>
                <a:gd name="T17" fmla="*/ 440 h 440"/>
                <a:gd name="T18" fmla="*/ 23 w 375"/>
                <a:gd name="T19" fmla="*/ 437 h 440"/>
                <a:gd name="T20" fmla="*/ 23 w 375"/>
                <a:gd name="T21" fmla="*/ 427 h 440"/>
                <a:gd name="T22" fmla="*/ 23 w 375"/>
                <a:gd name="T23" fmla="*/ 411 h 440"/>
                <a:gd name="T24" fmla="*/ 23 w 375"/>
                <a:gd name="T25" fmla="*/ 391 h 440"/>
                <a:gd name="T26" fmla="*/ 25 w 375"/>
                <a:gd name="T27" fmla="*/ 367 h 440"/>
                <a:gd name="T28" fmla="*/ 28 w 375"/>
                <a:gd name="T29" fmla="*/ 341 h 440"/>
                <a:gd name="T30" fmla="*/ 33 w 375"/>
                <a:gd name="T31" fmla="*/ 312 h 440"/>
                <a:gd name="T32" fmla="*/ 39 w 375"/>
                <a:gd name="T33" fmla="*/ 281 h 440"/>
                <a:gd name="T34" fmla="*/ 49 w 375"/>
                <a:gd name="T35" fmla="*/ 251 h 440"/>
                <a:gd name="T36" fmla="*/ 61 w 375"/>
                <a:gd name="T37" fmla="*/ 222 h 440"/>
                <a:gd name="T38" fmla="*/ 75 w 375"/>
                <a:gd name="T39" fmla="*/ 194 h 440"/>
                <a:gd name="T40" fmla="*/ 93 w 375"/>
                <a:gd name="T41" fmla="*/ 168 h 440"/>
                <a:gd name="T42" fmla="*/ 116 w 375"/>
                <a:gd name="T43" fmla="*/ 145 h 440"/>
                <a:gd name="T44" fmla="*/ 141 w 375"/>
                <a:gd name="T45" fmla="*/ 127 h 440"/>
                <a:gd name="T46" fmla="*/ 173 w 375"/>
                <a:gd name="T47" fmla="*/ 114 h 440"/>
                <a:gd name="T48" fmla="*/ 208 w 375"/>
                <a:gd name="T49" fmla="*/ 106 h 440"/>
                <a:gd name="T50" fmla="*/ 210 w 375"/>
                <a:gd name="T51" fmla="*/ 104 h 440"/>
                <a:gd name="T52" fmla="*/ 217 w 375"/>
                <a:gd name="T53" fmla="*/ 100 h 440"/>
                <a:gd name="T54" fmla="*/ 227 w 375"/>
                <a:gd name="T55" fmla="*/ 92 h 440"/>
                <a:gd name="T56" fmla="*/ 245 w 375"/>
                <a:gd name="T57" fmla="*/ 82 h 440"/>
                <a:gd name="T58" fmla="*/ 267 w 375"/>
                <a:gd name="T59" fmla="*/ 69 h 440"/>
                <a:gd name="T60" fmla="*/ 296 w 375"/>
                <a:gd name="T61" fmla="*/ 54 h 440"/>
                <a:gd name="T62" fmla="*/ 332 w 375"/>
                <a:gd name="T63" fmla="*/ 36 h 440"/>
                <a:gd name="T64" fmla="*/ 375 w 375"/>
                <a:gd name="T65" fmla="*/ 17 h 440"/>
                <a:gd name="T66" fmla="*/ 373 w 375"/>
                <a:gd name="T67" fmla="*/ 16 h 440"/>
                <a:gd name="T68" fmla="*/ 366 w 375"/>
                <a:gd name="T69" fmla="*/ 15 h 440"/>
                <a:gd name="T70" fmla="*/ 357 w 375"/>
                <a:gd name="T71" fmla="*/ 13 h 440"/>
                <a:gd name="T72" fmla="*/ 343 w 375"/>
                <a:gd name="T73" fmla="*/ 10 h 440"/>
                <a:gd name="T74" fmla="*/ 326 w 375"/>
                <a:gd name="T75" fmla="*/ 7 h 440"/>
                <a:gd name="T76" fmla="*/ 307 w 375"/>
                <a:gd name="T77" fmla="*/ 5 h 440"/>
                <a:gd name="T78" fmla="*/ 285 w 375"/>
                <a:gd name="T79" fmla="*/ 3 h 440"/>
                <a:gd name="T80" fmla="*/ 261 w 375"/>
                <a:gd name="T81" fmla="*/ 1 h 440"/>
                <a:gd name="T82" fmla="*/ 235 w 375"/>
                <a:gd name="T83" fmla="*/ 0 h 440"/>
                <a:gd name="T84" fmla="*/ 208 w 375"/>
                <a:gd name="T85" fmla="*/ 1 h 440"/>
                <a:gd name="T86" fmla="*/ 180 w 375"/>
                <a:gd name="T87" fmla="*/ 2 h 440"/>
                <a:gd name="T88" fmla="*/ 151 w 375"/>
                <a:gd name="T89" fmla="*/ 5 h 440"/>
                <a:gd name="T90" fmla="*/ 122 w 375"/>
                <a:gd name="T91" fmla="*/ 10 h 440"/>
                <a:gd name="T92" fmla="*/ 92 w 375"/>
                <a:gd name="T93" fmla="*/ 18 h 440"/>
                <a:gd name="T94" fmla="*/ 63 w 375"/>
                <a:gd name="T95" fmla="*/ 28 h 440"/>
                <a:gd name="T96" fmla="*/ 35 w 375"/>
                <a:gd name="T97" fmla="*/ 41 h 4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5"/>
                <a:gd name="T148" fmla="*/ 0 h 440"/>
                <a:gd name="T149" fmla="*/ 375 w 375"/>
                <a:gd name="T150" fmla="*/ 440 h 4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5" h="440">
                  <a:moveTo>
                    <a:pt x="35" y="41"/>
                  </a:moveTo>
                  <a:lnTo>
                    <a:pt x="32" y="49"/>
                  </a:lnTo>
                  <a:lnTo>
                    <a:pt x="25" y="74"/>
                  </a:lnTo>
                  <a:lnTo>
                    <a:pt x="17" y="112"/>
                  </a:lnTo>
                  <a:lnTo>
                    <a:pt x="8" y="163"/>
                  </a:lnTo>
                  <a:lnTo>
                    <a:pt x="2" y="223"/>
                  </a:lnTo>
                  <a:lnTo>
                    <a:pt x="0" y="290"/>
                  </a:lnTo>
                  <a:lnTo>
                    <a:pt x="7" y="363"/>
                  </a:lnTo>
                  <a:lnTo>
                    <a:pt x="23" y="440"/>
                  </a:lnTo>
                  <a:lnTo>
                    <a:pt x="23" y="437"/>
                  </a:lnTo>
                  <a:lnTo>
                    <a:pt x="23" y="427"/>
                  </a:lnTo>
                  <a:lnTo>
                    <a:pt x="23" y="411"/>
                  </a:lnTo>
                  <a:lnTo>
                    <a:pt x="23" y="391"/>
                  </a:lnTo>
                  <a:lnTo>
                    <a:pt x="25" y="367"/>
                  </a:lnTo>
                  <a:lnTo>
                    <a:pt x="28" y="341"/>
                  </a:lnTo>
                  <a:lnTo>
                    <a:pt x="33" y="312"/>
                  </a:lnTo>
                  <a:lnTo>
                    <a:pt x="39" y="281"/>
                  </a:lnTo>
                  <a:lnTo>
                    <a:pt x="49" y="251"/>
                  </a:lnTo>
                  <a:lnTo>
                    <a:pt x="61" y="222"/>
                  </a:lnTo>
                  <a:lnTo>
                    <a:pt x="75" y="194"/>
                  </a:lnTo>
                  <a:lnTo>
                    <a:pt x="93" y="168"/>
                  </a:lnTo>
                  <a:lnTo>
                    <a:pt x="116" y="145"/>
                  </a:lnTo>
                  <a:lnTo>
                    <a:pt x="141" y="127"/>
                  </a:lnTo>
                  <a:lnTo>
                    <a:pt x="173" y="114"/>
                  </a:lnTo>
                  <a:lnTo>
                    <a:pt x="208" y="106"/>
                  </a:lnTo>
                  <a:lnTo>
                    <a:pt x="210" y="104"/>
                  </a:lnTo>
                  <a:lnTo>
                    <a:pt x="217" y="100"/>
                  </a:lnTo>
                  <a:lnTo>
                    <a:pt x="227" y="92"/>
                  </a:lnTo>
                  <a:lnTo>
                    <a:pt x="245" y="82"/>
                  </a:lnTo>
                  <a:lnTo>
                    <a:pt x="267" y="69"/>
                  </a:lnTo>
                  <a:lnTo>
                    <a:pt x="296" y="54"/>
                  </a:lnTo>
                  <a:lnTo>
                    <a:pt x="332" y="36"/>
                  </a:lnTo>
                  <a:lnTo>
                    <a:pt x="375" y="17"/>
                  </a:lnTo>
                  <a:lnTo>
                    <a:pt x="373" y="16"/>
                  </a:lnTo>
                  <a:lnTo>
                    <a:pt x="366" y="15"/>
                  </a:lnTo>
                  <a:lnTo>
                    <a:pt x="357" y="13"/>
                  </a:lnTo>
                  <a:lnTo>
                    <a:pt x="343" y="10"/>
                  </a:lnTo>
                  <a:lnTo>
                    <a:pt x="326" y="7"/>
                  </a:lnTo>
                  <a:lnTo>
                    <a:pt x="307" y="5"/>
                  </a:lnTo>
                  <a:lnTo>
                    <a:pt x="285" y="3"/>
                  </a:lnTo>
                  <a:lnTo>
                    <a:pt x="261" y="1"/>
                  </a:lnTo>
                  <a:lnTo>
                    <a:pt x="235" y="0"/>
                  </a:lnTo>
                  <a:lnTo>
                    <a:pt x="208" y="1"/>
                  </a:lnTo>
                  <a:lnTo>
                    <a:pt x="180" y="2"/>
                  </a:lnTo>
                  <a:lnTo>
                    <a:pt x="151" y="5"/>
                  </a:lnTo>
                  <a:lnTo>
                    <a:pt x="122" y="10"/>
                  </a:lnTo>
                  <a:lnTo>
                    <a:pt x="92" y="18"/>
                  </a:lnTo>
                  <a:lnTo>
                    <a:pt x="63" y="28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72" name="Freeform 55"/>
            <p:cNvSpPr>
              <a:spLocks/>
            </p:cNvSpPr>
            <p:nvPr/>
          </p:nvSpPr>
          <p:spPr bwMode="auto">
            <a:xfrm>
              <a:off x="6061" y="13991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8 h 83"/>
                <a:gd name="T6" fmla="*/ 5 w 305"/>
                <a:gd name="T7" fmla="*/ 44 h 83"/>
                <a:gd name="T8" fmla="*/ 11 w 305"/>
                <a:gd name="T9" fmla="*/ 37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8 h 83"/>
                <a:gd name="T16" fmla="*/ 54 w 305"/>
                <a:gd name="T17" fmla="*/ 12 h 83"/>
                <a:gd name="T18" fmla="*/ 72 w 305"/>
                <a:gd name="T19" fmla="*/ 6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7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6 h 83"/>
                <a:gd name="T38" fmla="*/ 289 w 305"/>
                <a:gd name="T39" fmla="*/ 44 h 83"/>
                <a:gd name="T40" fmla="*/ 277 w 305"/>
                <a:gd name="T41" fmla="*/ 41 h 83"/>
                <a:gd name="T42" fmla="*/ 262 w 305"/>
                <a:gd name="T43" fmla="*/ 36 h 83"/>
                <a:gd name="T44" fmla="*/ 244 w 305"/>
                <a:gd name="T45" fmla="*/ 32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1 h 83"/>
                <a:gd name="T56" fmla="*/ 101 w 305"/>
                <a:gd name="T57" fmla="*/ 23 h 83"/>
                <a:gd name="T58" fmla="*/ 77 w 305"/>
                <a:gd name="T59" fmla="*/ 29 h 83"/>
                <a:gd name="T60" fmla="*/ 55 w 305"/>
                <a:gd name="T61" fmla="*/ 37 h 83"/>
                <a:gd name="T62" fmla="*/ 33 w 305"/>
                <a:gd name="T63" fmla="*/ 48 h 83"/>
                <a:gd name="T64" fmla="*/ 15 w 305"/>
                <a:gd name="T65" fmla="*/ 63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11" y="37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8"/>
                  </a:lnTo>
                  <a:lnTo>
                    <a:pt x="54" y="12"/>
                  </a:lnTo>
                  <a:lnTo>
                    <a:pt x="72" y="6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7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6"/>
                  </a:lnTo>
                  <a:lnTo>
                    <a:pt x="289" y="44"/>
                  </a:lnTo>
                  <a:lnTo>
                    <a:pt x="277" y="41"/>
                  </a:lnTo>
                  <a:lnTo>
                    <a:pt x="262" y="36"/>
                  </a:lnTo>
                  <a:lnTo>
                    <a:pt x="244" y="32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1"/>
                  </a:lnTo>
                  <a:lnTo>
                    <a:pt x="101" y="23"/>
                  </a:lnTo>
                  <a:lnTo>
                    <a:pt x="77" y="29"/>
                  </a:lnTo>
                  <a:lnTo>
                    <a:pt x="55" y="37"/>
                  </a:lnTo>
                  <a:lnTo>
                    <a:pt x="33" y="48"/>
                  </a:lnTo>
                  <a:lnTo>
                    <a:pt x="15" y="63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73" name="Freeform 56"/>
            <p:cNvSpPr>
              <a:spLocks/>
            </p:cNvSpPr>
            <p:nvPr/>
          </p:nvSpPr>
          <p:spPr bwMode="auto">
            <a:xfrm>
              <a:off x="6061" y="13793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9 h 83"/>
                <a:gd name="T6" fmla="*/ 5 w 305"/>
                <a:gd name="T7" fmla="*/ 44 h 83"/>
                <a:gd name="T8" fmla="*/ 11 w 305"/>
                <a:gd name="T9" fmla="*/ 38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7 h 83"/>
                <a:gd name="T16" fmla="*/ 54 w 305"/>
                <a:gd name="T17" fmla="*/ 12 h 83"/>
                <a:gd name="T18" fmla="*/ 72 w 305"/>
                <a:gd name="T19" fmla="*/ 7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8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5 h 83"/>
                <a:gd name="T38" fmla="*/ 289 w 305"/>
                <a:gd name="T39" fmla="*/ 43 h 83"/>
                <a:gd name="T40" fmla="*/ 277 w 305"/>
                <a:gd name="T41" fmla="*/ 40 h 83"/>
                <a:gd name="T42" fmla="*/ 262 w 305"/>
                <a:gd name="T43" fmla="*/ 36 h 83"/>
                <a:gd name="T44" fmla="*/ 244 w 305"/>
                <a:gd name="T45" fmla="*/ 33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2 h 83"/>
                <a:gd name="T56" fmla="*/ 101 w 305"/>
                <a:gd name="T57" fmla="*/ 24 h 83"/>
                <a:gd name="T58" fmla="*/ 77 w 305"/>
                <a:gd name="T59" fmla="*/ 29 h 83"/>
                <a:gd name="T60" fmla="*/ 55 w 305"/>
                <a:gd name="T61" fmla="*/ 38 h 83"/>
                <a:gd name="T62" fmla="*/ 33 w 305"/>
                <a:gd name="T63" fmla="*/ 49 h 83"/>
                <a:gd name="T64" fmla="*/ 15 w 305"/>
                <a:gd name="T65" fmla="*/ 64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11" y="38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7"/>
                  </a:lnTo>
                  <a:lnTo>
                    <a:pt x="54" y="12"/>
                  </a:lnTo>
                  <a:lnTo>
                    <a:pt x="72" y="7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8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5"/>
                  </a:lnTo>
                  <a:lnTo>
                    <a:pt x="289" y="43"/>
                  </a:lnTo>
                  <a:lnTo>
                    <a:pt x="277" y="40"/>
                  </a:lnTo>
                  <a:lnTo>
                    <a:pt x="262" y="36"/>
                  </a:lnTo>
                  <a:lnTo>
                    <a:pt x="244" y="33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2"/>
                  </a:lnTo>
                  <a:lnTo>
                    <a:pt x="101" y="24"/>
                  </a:lnTo>
                  <a:lnTo>
                    <a:pt x="77" y="29"/>
                  </a:lnTo>
                  <a:lnTo>
                    <a:pt x="55" y="38"/>
                  </a:lnTo>
                  <a:lnTo>
                    <a:pt x="33" y="49"/>
                  </a:lnTo>
                  <a:lnTo>
                    <a:pt x="15" y="64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74" name="Freeform 57"/>
            <p:cNvSpPr>
              <a:spLocks/>
            </p:cNvSpPr>
            <p:nvPr/>
          </p:nvSpPr>
          <p:spPr bwMode="auto">
            <a:xfrm>
              <a:off x="6348" y="13696"/>
              <a:ext cx="496" cy="917"/>
            </a:xfrm>
            <a:custGeom>
              <a:avLst/>
              <a:gdLst>
                <a:gd name="T0" fmla="*/ 0 w 496"/>
                <a:gd name="T1" fmla="*/ 0 h 917"/>
                <a:gd name="T2" fmla="*/ 0 w 496"/>
                <a:gd name="T3" fmla="*/ 886 h 917"/>
                <a:gd name="T4" fmla="*/ 150 w 496"/>
                <a:gd name="T5" fmla="*/ 917 h 917"/>
                <a:gd name="T6" fmla="*/ 143 w 496"/>
                <a:gd name="T7" fmla="*/ 797 h 917"/>
                <a:gd name="T8" fmla="*/ 496 w 496"/>
                <a:gd name="T9" fmla="*/ 851 h 917"/>
                <a:gd name="T10" fmla="*/ 490 w 496"/>
                <a:gd name="T11" fmla="*/ 803 h 917"/>
                <a:gd name="T12" fmla="*/ 245 w 496"/>
                <a:gd name="T13" fmla="*/ 773 h 917"/>
                <a:gd name="T14" fmla="*/ 239 w 496"/>
                <a:gd name="T15" fmla="*/ 670 h 917"/>
                <a:gd name="T16" fmla="*/ 72 w 496"/>
                <a:gd name="T17" fmla="*/ 670 h 917"/>
                <a:gd name="T18" fmla="*/ 68 w 496"/>
                <a:gd name="T19" fmla="*/ 657 h 917"/>
                <a:gd name="T20" fmla="*/ 56 w 496"/>
                <a:gd name="T21" fmla="*/ 620 h 917"/>
                <a:gd name="T22" fmla="*/ 41 w 496"/>
                <a:gd name="T23" fmla="*/ 559 h 917"/>
                <a:gd name="T24" fmla="*/ 26 w 496"/>
                <a:gd name="T25" fmla="*/ 480 h 917"/>
                <a:gd name="T26" fmla="*/ 15 w 496"/>
                <a:gd name="T27" fmla="*/ 385 h 917"/>
                <a:gd name="T28" fmla="*/ 11 w 496"/>
                <a:gd name="T29" fmla="*/ 276 h 917"/>
                <a:gd name="T30" fmla="*/ 20 w 496"/>
                <a:gd name="T31" fmla="*/ 158 h 917"/>
                <a:gd name="T32" fmla="*/ 42 w 496"/>
                <a:gd name="T33" fmla="*/ 30 h 917"/>
                <a:gd name="T34" fmla="*/ 0 w 496"/>
                <a:gd name="T35" fmla="*/ 0 h 9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6"/>
                <a:gd name="T55" fmla="*/ 0 h 917"/>
                <a:gd name="T56" fmla="*/ 496 w 496"/>
                <a:gd name="T57" fmla="*/ 917 h 9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6" h="917">
                  <a:moveTo>
                    <a:pt x="0" y="0"/>
                  </a:moveTo>
                  <a:lnTo>
                    <a:pt x="0" y="886"/>
                  </a:lnTo>
                  <a:lnTo>
                    <a:pt x="150" y="917"/>
                  </a:lnTo>
                  <a:lnTo>
                    <a:pt x="143" y="797"/>
                  </a:lnTo>
                  <a:lnTo>
                    <a:pt x="496" y="851"/>
                  </a:lnTo>
                  <a:lnTo>
                    <a:pt x="490" y="803"/>
                  </a:lnTo>
                  <a:lnTo>
                    <a:pt x="245" y="773"/>
                  </a:lnTo>
                  <a:lnTo>
                    <a:pt x="239" y="670"/>
                  </a:lnTo>
                  <a:lnTo>
                    <a:pt x="72" y="670"/>
                  </a:lnTo>
                  <a:lnTo>
                    <a:pt x="68" y="657"/>
                  </a:lnTo>
                  <a:lnTo>
                    <a:pt x="56" y="620"/>
                  </a:lnTo>
                  <a:lnTo>
                    <a:pt x="41" y="559"/>
                  </a:lnTo>
                  <a:lnTo>
                    <a:pt x="26" y="480"/>
                  </a:lnTo>
                  <a:lnTo>
                    <a:pt x="15" y="385"/>
                  </a:lnTo>
                  <a:lnTo>
                    <a:pt x="11" y="276"/>
                  </a:lnTo>
                  <a:lnTo>
                    <a:pt x="20" y="158"/>
                  </a:lnTo>
                  <a:lnTo>
                    <a:pt x="4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75" name="Freeform 58"/>
            <p:cNvSpPr>
              <a:spLocks/>
            </p:cNvSpPr>
            <p:nvPr/>
          </p:nvSpPr>
          <p:spPr bwMode="auto">
            <a:xfrm>
              <a:off x="6593" y="13487"/>
              <a:ext cx="638" cy="125"/>
            </a:xfrm>
            <a:custGeom>
              <a:avLst/>
              <a:gdLst>
                <a:gd name="T0" fmla="*/ 0 w 638"/>
                <a:gd name="T1" fmla="*/ 125 h 125"/>
                <a:gd name="T2" fmla="*/ 4 w 638"/>
                <a:gd name="T3" fmla="*/ 124 h 125"/>
                <a:gd name="T4" fmla="*/ 14 w 638"/>
                <a:gd name="T5" fmla="*/ 119 h 125"/>
                <a:gd name="T6" fmla="*/ 31 w 638"/>
                <a:gd name="T7" fmla="*/ 114 h 125"/>
                <a:gd name="T8" fmla="*/ 53 w 638"/>
                <a:gd name="T9" fmla="*/ 106 h 125"/>
                <a:gd name="T10" fmla="*/ 81 w 638"/>
                <a:gd name="T11" fmla="*/ 98 h 125"/>
                <a:gd name="T12" fmla="*/ 113 w 638"/>
                <a:gd name="T13" fmla="*/ 89 h 125"/>
                <a:gd name="T14" fmla="*/ 151 w 638"/>
                <a:gd name="T15" fmla="*/ 81 h 125"/>
                <a:gd name="T16" fmla="*/ 192 w 638"/>
                <a:gd name="T17" fmla="*/ 73 h 125"/>
                <a:gd name="T18" fmla="*/ 237 w 638"/>
                <a:gd name="T19" fmla="*/ 65 h 125"/>
                <a:gd name="T20" fmla="*/ 286 w 638"/>
                <a:gd name="T21" fmla="*/ 60 h 125"/>
                <a:gd name="T22" fmla="*/ 337 w 638"/>
                <a:gd name="T23" fmla="*/ 56 h 125"/>
                <a:gd name="T24" fmla="*/ 390 w 638"/>
                <a:gd name="T25" fmla="*/ 55 h 125"/>
                <a:gd name="T26" fmla="*/ 446 w 638"/>
                <a:gd name="T27" fmla="*/ 56 h 125"/>
                <a:gd name="T28" fmla="*/ 503 w 638"/>
                <a:gd name="T29" fmla="*/ 61 h 125"/>
                <a:gd name="T30" fmla="*/ 561 w 638"/>
                <a:gd name="T31" fmla="*/ 70 h 125"/>
                <a:gd name="T32" fmla="*/ 620 w 638"/>
                <a:gd name="T33" fmla="*/ 83 h 125"/>
                <a:gd name="T34" fmla="*/ 638 w 638"/>
                <a:gd name="T35" fmla="*/ 0 h 125"/>
                <a:gd name="T36" fmla="*/ 634 w 638"/>
                <a:gd name="T37" fmla="*/ 0 h 125"/>
                <a:gd name="T38" fmla="*/ 620 w 638"/>
                <a:gd name="T39" fmla="*/ 0 h 125"/>
                <a:gd name="T40" fmla="*/ 599 w 638"/>
                <a:gd name="T41" fmla="*/ 0 h 125"/>
                <a:gd name="T42" fmla="*/ 571 w 638"/>
                <a:gd name="T43" fmla="*/ 1 h 125"/>
                <a:gd name="T44" fmla="*/ 536 w 638"/>
                <a:gd name="T45" fmla="*/ 2 h 125"/>
                <a:gd name="T46" fmla="*/ 496 w 638"/>
                <a:gd name="T47" fmla="*/ 3 h 125"/>
                <a:gd name="T48" fmla="*/ 452 w 638"/>
                <a:gd name="T49" fmla="*/ 6 h 125"/>
                <a:gd name="T50" fmla="*/ 405 w 638"/>
                <a:gd name="T51" fmla="*/ 8 h 125"/>
                <a:gd name="T52" fmla="*/ 354 w 638"/>
                <a:gd name="T53" fmla="*/ 13 h 125"/>
                <a:gd name="T54" fmla="*/ 302 w 638"/>
                <a:gd name="T55" fmla="*/ 17 h 125"/>
                <a:gd name="T56" fmla="*/ 249 w 638"/>
                <a:gd name="T57" fmla="*/ 22 h 125"/>
                <a:gd name="T58" fmla="*/ 196 w 638"/>
                <a:gd name="T59" fmla="*/ 30 h 125"/>
                <a:gd name="T60" fmla="*/ 144 w 638"/>
                <a:gd name="T61" fmla="*/ 37 h 125"/>
                <a:gd name="T62" fmla="*/ 93 w 638"/>
                <a:gd name="T63" fmla="*/ 47 h 125"/>
                <a:gd name="T64" fmla="*/ 45 w 638"/>
                <a:gd name="T65" fmla="*/ 58 h 125"/>
                <a:gd name="T66" fmla="*/ 0 w 638"/>
                <a:gd name="T67" fmla="*/ 71 h 125"/>
                <a:gd name="T68" fmla="*/ 0 w 638"/>
                <a:gd name="T69" fmla="*/ 125 h 1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8"/>
                <a:gd name="T106" fmla="*/ 0 h 125"/>
                <a:gd name="T107" fmla="*/ 638 w 638"/>
                <a:gd name="T108" fmla="*/ 125 h 1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8" h="125">
                  <a:moveTo>
                    <a:pt x="0" y="125"/>
                  </a:moveTo>
                  <a:lnTo>
                    <a:pt x="4" y="124"/>
                  </a:lnTo>
                  <a:lnTo>
                    <a:pt x="14" y="119"/>
                  </a:lnTo>
                  <a:lnTo>
                    <a:pt x="31" y="114"/>
                  </a:lnTo>
                  <a:lnTo>
                    <a:pt x="53" y="106"/>
                  </a:lnTo>
                  <a:lnTo>
                    <a:pt x="81" y="98"/>
                  </a:lnTo>
                  <a:lnTo>
                    <a:pt x="113" y="89"/>
                  </a:lnTo>
                  <a:lnTo>
                    <a:pt x="151" y="81"/>
                  </a:lnTo>
                  <a:lnTo>
                    <a:pt x="192" y="73"/>
                  </a:lnTo>
                  <a:lnTo>
                    <a:pt x="237" y="65"/>
                  </a:lnTo>
                  <a:lnTo>
                    <a:pt x="286" y="60"/>
                  </a:lnTo>
                  <a:lnTo>
                    <a:pt x="337" y="56"/>
                  </a:lnTo>
                  <a:lnTo>
                    <a:pt x="390" y="55"/>
                  </a:lnTo>
                  <a:lnTo>
                    <a:pt x="446" y="56"/>
                  </a:lnTo>
                  <a:lnTo>
                    <a:pt x="503" y="61"/>
                  </a:lnTo>
                  <a:lnTo>
                    <a:pt x="561" y="70"/>
                  </a:lnTo>
                  <a:lnTo>
                    <a:pt x="620" y="83"/>
                  </a:lnTo>
                  <a:lnTo>
                    <a:pt x="638" y="0"/>
                  </a:lnTo>
                  <a:lnTo>
                    <a:pt x="634" y="0"/>
                  </a:lnTo>
                  <a:lnTo>
                    <a:pt x="620" y="0"/>
                  </a:lnTo>
                  <a:lnTo>
                    <a:pt x="599" y="0"/>
                  </a:lnTo>
                  <a:lnTo>
                    <a:pt x="571" y="1"/>
                  </a:lnTo>
                  <a:lnTo>
                    <a:pt x="536" y="2"/>
                  </a:lnTo>
                  <a:lnTo>
                    <a:pt x="496" y="3"/>
                  </a:lnTo>
                  <a:lnTo>
                    <a:pt x="452" y="6"/>
                  </a:lnTo>
                  <a:lnTo>
                    <a:pt x="405" y="8"/>
                  </a:lnTo>
                  <a:lnTo>
                    <a:pt x="354" y="13"/>
                  </a:lnTo>
                  <a:lnTo>
                    <a:pt x="302" y="17"/>
                  </a:lnTo>
                  <a:lnTo>
                    <a:pt x="249" y="22"/>
                  </a:lnTo>
                  <a:lnTo>
                    <a:pt x="196" y="30"/>
                  </a:lnTo>
                  <a:lnTo>
                    <a:pt x="144" y="37"/>
                  </a:lnTo>
                  <a:lnTo>
                    <a:pt x="93" y="47"/>
                  </a:lnTo>
                  <a:lnTo>
                    <a:pt x="45" y="58"/>
                  </a:lnTo>
                  <a:lnTo>
                    <a:pt x="0" y="7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76" name="Freeform 59"/>
            <p:cNvSpPr>
              <a:spLocks/>
            </p:cNvSpPr>
            <p:nvPr/>
          </p:nvSpPr>
          <p:spPr bwMode="auto">
            <a:xfrm>
              <a:off x="6217" y="14634"/>
              <a:ext cx="1075" cy="356"/>
            </a:xfrm>
            <a:custGeom>
              <a:avLst/>
              <a:gdLst>
                <a:gd name="T0" fmla="*/ 454 w 1075"/>
                <a:gd name="T1" fmla="*/ 344 h 356"/>
                <a:gd name="T2" fmla="*/ 456 w 1075"/>
                <a:gd name="T3" fmla="*/ 343 h 356"/>
                <a:gd name="T4" fmla="*/ 463 w 1075"/>
                <a:gd name="T5" fmla="*/ 341 h 356"/>
                <a:gd name="T6" fmla="*/ 472 w 1075"/>
                <a:gd name="T7" fmla="*/ 337 h 356"/>
                <a:gd name="T8" fmla="*/ 485 w 1075"/>
                <a:gd name="T9" fmla="*/ 332 h 356"/>
                <a:gd name="T10" fmla="*/ 501 w 1075"/>
                <a:gd name="T11" fmla="*/ 325 h 356"/>
                <a:gd name="T12" fmla="*/ 518 w 1075"/>
                <a:gd name="T13" fmla="*/ 317 h 356"/>
                <a:gd name="T14" fmla="*/ 538 w 1075"/>
                <a:gd name="T15" fmla="*/ 308 h 356"/>
                <a:gd name="T16" fmla="*/ 558 w 1075"/>
                <a:gd name="T17" fmla="*/ 298 h 356"/>
                <a:gd name="T18" fmla="*/ 580 w 1075"/>
                <a:gd name="T19" fmla="*/ 287 h 356"/>
                <a:gd name="T20" fmla="*/ 600 w 1075"/>
                <a:gd name="T21" fmla="*/ 274 h 356"/>
                <a:gd name="T22" fmla="*/ 621 w 1075"/>
                <a:gd name="T23" fmla="*/ 262 h 356"/>
                <a:gd name="T24" fmla="*/ 640 w 1075"/>
                <a:gd name="T25" fmla="*/ 248 h 356"/>
                <a:gd name="T26" fmla="*/ 658 w 1075"/>
                <a:gd name="T27" fmla="*/ 234 h 356"/>
                <a:gd name="T28" fmla="*/ 674 w 1075"/>
                <a:gd name="T29" fmla="*/ 219 h 356"/>
                <a:gd name="T30" fmla="*/ 688 w 1075"/>
                <a:gd name="T31" fmla="*/ 204 h 356"/>
                <a:gd name="T32" fmla="*/ 699 w 1075"/>
                <a:gd name="T33" fmla="*/ 189 h 356"/>
                <a:gd name="T34" fmla="*/ 0 w 1075"/>
                <a:gd name="T35" fmla="*/ 18 h 356"/>
                <a:gd name="T36" fmla="*/ 54 w 1075"/>
                <a:gd name="T37" fmla="*/ 0 h 356"/>
                <a:gd name="T38" fmla="*/ 1075 w 1075"/>
                <a:gd name="T39" fmla="*/ 251 h 356"/>
                <a:gd name="T40" fmla="*/ 1033 w 1075"/>
                <a:gd name="T41" fmla="*/ 274 h 356"/>
                <a:gd name="T42" fmla="*/ 738 w 1075"/>
                <a:gd name="T43" fmla="*/ 199 h 356"/>
                <a:gd name="T44" fmla="*/ 737 w 1075"/>
                <a:gd name="T45" fmla="*/ 200 h 356"/>
                <a:gd name="T46" fmla="*/ 735 w 1075"/>
                <a:gd name="T47" fmla="*/ 203 h 356"/>
                <a:gd name="T48" fmla="*/ 730 w 1075"/>
                <a:gd name="T49" fmla="*/ 207 h 356"/>
                <a:gd name="T50" fmla="*/ 724 w 1075"/>
                <a:gd name="T51" fmla="*/ 214 h 356"/>
                <a:gd name="T52" fmla="*/ 716 w 1075"/>
                <a:gd name="T53" fmla="*/ 222 h 356"/>
                <a:gd name="T54" fmla="*/ 706 w 1075"/>
                <a:gd name="T55" fmla="*/ 231 h 356"/>
                <a:gd name="T56" fmla="*/ 694 w 1075"/>
                <a:gd name="T57" fmla="*/ 242 h 356"/>
                <a:gd name="T58" fmla="*/ 679 w 1075"/>
                <a:gd name="T59" fmla="*/ 253 h 356"/>
                <a:gd name="T60" fmla="*/ 662 w 1075"/>
                <a:gd name="T61" fmla="*/ 265 h 356"/>
                <a:gd name="T62" fmla="*/ 643 w 1075"/>
                <a:gd name="T63" fmla="*/ 278 h 356"/>
                <a:gd name="T64" fmla="*/ 621 w 1075"/>
                <a:gd name="T65" fmla="*/ 291 h 356"/>
                <a:gd name="T66" fmla="*/ 597 w 1075"/>
                <a:gd name="T67" fmla="*/ 303 h 356"/>
                <a:gd name="T68" fmla="*/ 570 w 1075"/>
                <a:gd name="T69" fmla="*/ 317 h 356"/>
                <a:gd name="T70" fmla="*/ 540 w 1075"/>
                <a:gd name="T71" fmla="*/ 330 h 356"/>
                <a:gd name="T72" fmla="*/ 508 w 1075"/>
                <a:gd name="T73" fmla="*/ 343 h 356"/>
                <a:gd name="T74" fmla="*/ 472 w 1075"/>
                <a:gd name="T75" fmla="*/ 356 h 356"/>
                <a:gd name="T76" fmla="*/ 454 w 1075"/>
                <a:gd name="T77" fmla="*/ 344 h 3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75"/>
                <a:gd name="T118" fmla="*/ 0 h 356"/>
                <a:gd name="T119" fmla="*/ 1075 w 1075"/>
                <a:gd name="T120" fmla="*/ 356 h 3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75" h="356">
                  <a:moveTo>
                    <a:pt x="454" y="344"/>
                  </a:moveTo>
                  <a:lnTo>
                    <a:pt x="456" y="343"/>
                  </a:lnTo>
                  <a:lnTo>
                    <a:pt x="463" y="341"/>
                  </a:lnTo>
                  <a:lnTo>
                    <a:pt x="472" y="337"/>
                  </a:lnTo>
                  <a:lnTo>
                    <a:pt x="485" y="332"/>
                  </a:lnTo>
                  <a:lnTo>
                    <a:pt x="501" y="325"/>
                  </a:lnTo>
                  <a:lnTo>
                    <a:pt x="518" y="317"/>
                  </a:lnTo>
                  <a:lnTo>
                    <a:pt x="538" y="308"/>
                  </a:lnTo>
                  <a:lnTo>
                    <a:pt x="558" y="298"/>
                  </a:lnTo>
                  <a:lnTo>
                    <a:pt x="580" y="287"/>
                  </a:lnTo>
                  <a:lnTo>
                    <a:pt x="600" y="274"/>
                  </a:lnTo>
                  <a:lnTo>
                    <a:pt x="621" y="262"/>
                  </a:lnTo>
                  <a:lnTo>
                    <a:pt x="640" y="248"/>
                  </a:lnTo>
                  <a:lnTo>
                    <a:pt x="658" y="234"/>
                  </a:lnTo>
                  <a:lnTo>
                    <a:pt x="674" y="219"/>
                  </a:lnTo>
                  <a:lnTo>
                    <a:pt x="688" y="204"/>
                  </a:lnTo>
                  <a:lnTo>
                    <a:pt x="699" y="189"/>
                  </a:lnTo>
                  <a:lnTo>
                    <a:pt x="0" y="18"/>
                  </a:lnTo>
                  <a:lnTo>
                    <a:pt x="54" y="0"/>
                  </a:lnTo>
                  <a:lnTo>
                    <a:pt x="1075" y="251"/>
                  </a:lnTo>
                  <a:lnTo>
                    <a:pt x="1033" y="274"/>
                  </a:lnTo>
                  <a:lnTo>
                    <a:pt x="738" y="199"/>
                  </a:lnTo>
                  <a:lnTo>
                    <a:pt x="737" y="200"/>
                  </a:lnTo>
                  <a:lnTo>
                    <a:pt x="735" y="203"/>
                  </a:lnTo>
                  <a:lnTo>
                    <a:pt x="730" y="207"/>
                  </a:lnTo>
                  <a:lnTo>
                    <a:pt x="724" y="214"/>
                  </a:lnTo>
                  <a:lnTo>
                    <a:pt x="716" y="222"/>
                  </a:lnTo>
                  <a:lnTo>
                    <a:pt x="706" y="231"/>
                  </a:lnTo>
                  <a:lnTo>
                    <a:pt x="694" y="242"/>
                  </a:lnTo>
                  <a:lnTo>
                    <a:pt x="679" y="253"/>
                  </a:lnTo>
                  <a:lnTo>
                    <a:pt x="662" y="265"/>
                  </a:lnTo>
                  <a:lnTo>
                    <a:pt x="643" y="278"/>
                  </a:lnTo>
                  <a:lnTo>
                    <a:pt x="621" y="291"/>
                  </a:lnTo>
                  <a:lnTo>
                    <a:pt x="597" y="303"/>
                  </a:lnTo>
                  <a:lnTo>
                    <a:pt x="570" y="317"/>
                  </a:lnTo>
                  <a:lnTo>
                    <a:pt x="540" y="330"/>
                  </a:lnTo>
                  <a:lnTo>
                    <a:pt x="508" y="343"/>
                  </a:lnTo>
                  <a:lnTo>
                    <a:pt x="472" y="356"/>
                  </a:lnTo>
                  <a:lnTo>
                    <a:pt x="454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77" name="Freeform 60"/>
            <p:cNvSpPr>
              <a:spLocks/>
            </p:cNvSpPr>
            <p:nvPr/>
          </p:nvSpPr>
          <p:spPr bwMode="auto">
            <a:xfrm>
              <a:off x="5997" y="14727"/>
              <a:ext cx="1095" cy="319"/>
            </a:xfrm>
            <a:custGeom>
              <a:avLst/>
              <a:gdLst>
                <a:gd name="T0" fmla="*/ 0 w 1095"/>
                <a:gd name="T1" fmla="*/ 0 h 319"/>
                <a:gd name="T2" fmla="*/ 1071 w 1095"/>
                <a:gd name="T3" fmla="*/ 319 h 319"/>
                <a:gd name="T4" fmla="*/ 1095 w 1095"/>
                <a:gd name="T5" fmla="*/ 319 h 319"/>
                <a:gd name="T6" fmla="*/ 33 w 1095"/>
                <a:gd name="T7" fmla="*/ 0 h 319"/>
                <a:gd name="T8" fmla="*/ 0 w 1095"/>
                <a:gd name="T9" fmla="*/ 0 h 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5"/>
                <a:gd name="T16" fmla="*/ 0 h 319"/>
                <a:gd name="T17" fmla="*/ 1095 w 1095"/>
                <a:gd name="T18" fmla="*/ 319 h 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5" h="319">
                  <a:moveTo>
                    <a:pt x="0" y="0"/>
                  </a:moveTo>
                  <a:lnTo>
                    <a:pt x="1071" y="319"/>
                  </a:lnTo>
                  <a:lnTo>
                    <a:pt x="1095" y="319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78" name="Freeform 61"/>
            <p:cNvSpPr>
              <a:spLocks/>
            </p:cNvSpPr>
            <p:nvPr/>
          </p:nvSpPr>
          <p:spPr bwMode="auto">
            <a:xfrm>
              <a:off x="6181" y="14684"/>
              <a:ext cx="1082" cy="285"/>
            </a:xfrm>
            <a:custGeom>
              <a:avLst/>
              <a:gdLst>
                <a:gd name="T0" fmla="*/ 0 w 1082"/>
                <a:gd name="T1" fmla="*/ 1 h 285"/>
                <a:gd name="T2" fmla="*/ 1058 w 1082"/>
                <a:gd name="T3" fmla="*/ 285 h 285"/>
                <a:gd name="T4" fmla="*/ 1082 w 1082"/>
                <a:gd name="T5" fmla="*/ 284 h 285"/>
                <a:gd name="T6" fmla="*/ 33 w 1082"/>
                <a:gd name="T7" fmla="*/ 0 h 285"/>
                <a:gd name="T8" fmla="*/ 0 w 1082"/>
                <a:gd name="T9" fmla="*/ 1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2"/>
                <a:gd name="T16" fmla="*/ 0 h 285"/>
                <a:gd name="T17" fmla="*/ 1082 w 1082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2" h="285">
                  <a:moveTo>
                    <a:pt x="0" y="1"/>
                  </a:moveTo>
                  <a:lnTo>
                    <a:pt x="1058" y="285"/>
                  </a:lnTo>
                  <a:lnTo>
                    <a:pt x="1082" y="284"/>
                  </a:lnTo>
                  <a:lnTo>
                    <a:pt x="3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79" name="Freeform 62"/>
            <p:cNvSpPr>
              <a:spLocks/>
            </p:cNvSpPr>
            <p:nvPr/>
          </p:nvSpPr>
          <p:spPr bwMode="auto">
            <a:xfrm>
              <a:off x="6093" y="14699"/>
              <a:ext cx="1087" cy="315"/>
            </a:xfrm>
            <a:custGeom>
              <a:avLst/>
              <a:gdLst>
                <a:gd name="T0" fmla="*/ 0 w 1087"/>
                <a:gd name="T1" fmla="*/ 0 h 315"/>
                <a:gd name="T2" fmla="*/ 1066 w 1087"/>
                <a:gd name="T3" fmla="*/ 315 h 315"/>
                <a:gd name="T4" fmla="*/ 1087 w 1087"/>
                <a:gd name="T5" fmla="*/ 308 h 315"/>
                <a:gd name="T6" fmla="*/ 31 w 1087"/>
                <a:gd name="T7" fmla="*/ 0 h 315"/>
                <a:gd name="T8" fmla="*/ 0 w 1087"/>
                <a:gd name="T9" fmla="*/ 0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7"/>
                <a:gd name="T16" fmla="*/ 0 h 315"/>
                <a:gd name="T17" fmla="*/ 1087 w 1087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7" h="315">
                  <a:moveTo>
                    <a:pt x="0" y="0"/>
                  </a:moveTo>
                  <a:lnTo>
                    <a:pt x="1066" y="315"/>
                  </a:lnTo>
                  <a:lnTo>
                    <a:pt x="1087" y="308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464" name="Group 63"/>
          <p:cNvGrpSpPr>
            <a:grpSpLocks/>
          </p:cNvGrpSpPr>
          <p:nvPr/>
        </p:nvGrpSpPr>
        <p:grpSpPr bwMode="auto">
          <a:xfrm>
            <a:off x="2351088" y="3230563"/>
            <a:ext cx="798512" cy="1166812"/>
            <a:chOff x="12762" y="10336"/>
            <a:chExt cx="1027" cy="1700"/>
          </a:xfrm>
        </p:grpSpPr>
        <p:sp>
          <p:nvSpPr>
            <p:cNvPr id="104635" name="Rectangle 64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36" name="Rectangle 65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37" name="Line 66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38" name="Line 67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39" name="Line 68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40" name="Line 69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465" name="Text Box 70"/>
          <p:cNvSpPr txBox="1">
            <a:spLocks noChangeArrowheads="1"/>
          </p:cNvSpPr>
          <p:nvPr/>
        </p:nvSpPr>
        <p:spPr bwMode="auto">
          <a:xfrm>
            <a:off x="2354263" y="2825750"/>
            <a:ext cx="852487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>
                <a:solidFill>
                  <a:schemeClr val="tx2"/>
                </a:solidFill>
                <a:latin typeface="Arial" pitchFamily="34" charset="0"/>
              </a:rPr>
              <a:t>Host A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104466" name="Text Box 71"/>
          <p:cNvSpPr txBox="1">
            <a:spLocks noChangeArrowheads="1"/>
          </p:cNvSpPr>
          <p:nvPr/>
        </p:nvSpPr>
        <p:spPr bwMode="auto">
          <a:xfrm>
            <a:off x="3362325" y="2922588"/>
            <a:ext cx="146843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4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1400" baseline="-25000">
                <a:solidFill>
                  <a:srgbClr val="FF0000"/>
                </a:solidFill>
                <a:latin typeface="Arial" pitchFamily="34" charset="0"/>
              </a:rPr>
              <a:t>in </a:t>
            </a:r>
            <a:r>
              <a:rPr lang="en-US" sz="1400">
                <a:solidFill>
                  <a:srgbClr val="FF0000"/>
                </a:solidFill>
                <a:latin typeface="Arial" pitchFamily="34" charset="0"/>
              </a:rPr>
              <a:t>: original data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104467" name="Line 72"/>
          <p:cNvSpPr>
            <a:spLocks noChangeShapeType="1"/>
          </p:cNvSpPr>
          <p:nvPr/>
        </p:nvSpPr>
        <p:spPr bwMode="auto">
          <a:xfrm flipH="1">
            <a:off x="1885950" y="5649913"/>
            <a:ext cx="538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4468" name="Group 74"/>
          <p:cNvGrpSpPr>
            <a:grpSpLocks/>
          </p:cNvGrpSpPr>
          <p:nvPr/>
        </p:nvGrpSpPr>
        <p:grpSpPr bwMode="auto">
          <a:xfrm>
            <a:off x="1020763" y="4756150"/>
            <a:ext cx="1203325" cy="1162050"/>
            <a:chOff x="5850" y="13487"/>
            <a:chExt cx="2023" cy="1840"/>
          </a:xfrm>
        </p:grpSpPr>
        <p:sp>
          <p:nvSpPr>
            <p:cNvPr id="104596" name="Freeform 75"/>
            <p:cNvSpPr>
              <a:spLocks/>
            </p:cNvSpPr>
            <p:nvPr/>
          </p:nvSpPr>
          <p:spPr bwMode="auto">
            <a:xfrm>
              <a:off x="5850" y="13632"/>
              <a:ext cx="2023" cy="1695"/>
            </a:xfrm>
            <a:custGeom>
              <a:avLst/>
              <a:gdLst>
                <a:gd name="T0" fmla="*/ 570 w 2023"/>
                <a:gd name="T1" fmla="*/ 121 h 1695"/>
                <a:gd name="T2" fmla="*/ 575 w 2023"/>
                <a:gd name="T3" fmla="*/ 120 h 1695"/>
                <a:gd name="T4" fmla="*/ 586 w 2023"/>
                <a:gd name="T5" fmla="*/ 116 h 1695"/>
                <a:gd name="T6" fmla="*/ 607 w 2023"/>
                <a:gd name="T7" fmla="*/ 108 h 1695"/>
                <a:gd name="T8" fmla="*/ 636 w 2023"/>
                <a:gd name="T9" fmla="*/ 101 h 1695"/>
                <a:gd name="T10" fmla="*/ 672 w 2023"/>
                <a:gd name="T11" fmla="*/ 90 h 1695"/>
                <a:gd name="T12" fmla="*/ 718 w 2023"/>
                <a:gd name="T13" fmla="*/ 79 h 1695"/>
                <a:gd name="T14" fmla="*/ 771 w 2023"/>
                <a:gd name="T15" fmla="*/ 67 h 1695"/>
                <a:gd name="T16" fmla="*/ 834 w 2023"/>
                <a:gd name="T17" fmla="*/ 55 h 1695"/>
                <a:gd name="T18" fmla="*/ 904 w 2023"/>
                <a:gd name="T19" fmla="*/ 43 h 1695"/>
                <a:gd name="T20" fmla="*/ 982 w 2023"/>
                <a:gd name="T21" fmla="*/ 33 h 1695"/>
                <a:gd name="T22" fmla="*/ 1071 w 2023"/>
                <a:gd name="T23" fmla="*/ 22 h 1695"/>
                <a:gd name="T24" fmla="*/ 1166 w 2023"/>
                <a:gd name="T25" fmla="*/ 13 h 1695"/>
                <a:gd name="T26" fmla="*/ 1271 w 2023"/>
                <a:gd name="T27" fmla="*/ 7 h 1695"/>
                <a:gd name="T28" fmla="*/ 1384 w 2023"/>
                <a:gd name="T29" fmla="*/ 1 h 1695"/>
                <a:gd name="T30" fmla="*/ 1506 w 2023"/>
                <a:gd name="T31" fmla="*/ 0 h 1695"/>
                <a:gd name="T32" fmla="*/ 1636 w 2023"/>
                <a:gd name="T33" fmla="*/ 1 h 1695"/>
                <a:gd name="T34" fmla="*/ 1692 w 2023"/>
                <a:gd name="T35" fmla="*/ 233 h 1695"/>
                <a:gd name="T36" fmla="*/ 1713 w 2023"/>
                <a:gd name="T37" fmla="*/ 243 h 1695"/>
                <a:gd name="T38" fmla="*/ 1758 w 2023"/>
                <a:gd name="T39" fmla="*/ 274 h 1695"/>
                <a:gd name="T40" fmla="*/ 1806 w 2023"/>
                <a:gd name="T41" fmla="*/ 329 h 1695"/>
                <a:gd name="T42" fmla="*/ 1836 w 2023"/>
                <a:gd name="T43" fmla="*/ 409 h 1695"/>
                <a:gd name="T44" fmla="*/ 1955 w 2023"/>
                <a:gd name="T45" fmla="*/ 948 h 1695"/>
                <a:gd name="T46" fmla="*/ 2003 w 2023"/>
                <a:gd name="T47" fmla="*/ 1171 h 1695"/>
                <a:gd name="T48" fmla="*/ 2011 w 2023"/>
                <a:gd name="T49" fmla="*/ 1188 h 1695"/>
                <a:gd name="T50" fmla="*/ 2022 w 2023"/>
                <a:gd name="T51" fmla="*/ 1231 h 1695"/>
                <a:gd name="T52" fmla="*/ 2021 w 2023"/>
                <a:gd name="T53" fmla="*/ 1297 h 1695"/>
                <a:gd name="T54" fmla="*/ 1992 w 2023"/>
                <a:gd name="T55" fmla="*/ 1380 h 1695"/>
                <a:gd name="T56" fmla="*/ 0 w 2023"/>
                <a:gd name="T57" fmla="*/ 1328 h 1695"/>
                <a:gd name="T58" fmla="*/ 199 w 2023"/>
                <a:gd name="T59" fmla="*/ 1223 h 1695"/>
                <a:gd name="T60" fmla="*/ 200 w 2023"/>
                <a:gd name="T61" fmla="*/ 232 h 1695"/>
                <a:gd name="T62" fmla="*/ 210 w 2023"/>
                <a:gd name="T63" fmla="*/ 226 h 1695"/>
                <a:gd name="T64" fmla="*/ 230 w 2023"/>
                <a:gd name="T65" fmla="*/ 214 h 1695"/>
                <a:gd name="T66" fmla="*/ 259 w 2023"/>
                <a:gd name="T67" fmla="*/ 201 h 1695"/>
                <a:gd name="T68" fmla="*/ 297 w 2023"/>
                <a:gd name="T69" fmla="*/ 189 h 1695"/>
                <a:gd name="T70" fmla="*/ 344 w 2023"/>
                <a:gd name="T71" fmla="*/ 183 h 1695"/>
                <a:gd name="T72" fmla="*/ 399 w 2023"/>
                <a:gd name="T73" fmla="*/ 181 h 1695"/>
                <a:gd name="T74" fmla="*/ 464 w 2023"/>
                <a:gd name="T75" fmla="*/ 191 h 1695"/>
                <a:gd name="T76" fmla="*/ 548 w 2023"/>
                <a:gd name="T77" fmla="*/ 225 h 16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23"/>
                <a:gd name="T118" fmla="*/ 0 h 1695"/>
                <a:gd name="T119" fmla="*/ 2023 w 2023"/>
                <a:gd name="T120" fmla="*/ 1695 h 16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23" h="1695">
                  <a:moveTo>
                    <a:pt x="548" y="225"/>
                  </a:moveTo>
                  <a:lnTo>
                    <a:pt x="570" y="121"/>
                  </a:lnTo>
                  <a:lnTo>
                    <a:pt x="571" y="121"/>
                  </a:lnTo>
                  <a:lnTo>
                    <a:pt x="575" y="120"/>
                  </a:lnTo>
                  <a:lnTo>
                    <a:pt x="580" y="118"/>
                  </a:lnTo>
                  <a:lnTo>
                    <a:pt x="586" y="116"/>
                  </a:lnTo>
                  <a:lnTo>
                    <a:pt x="596" y="112"/>
                  </a:lnTo>
                  <a:lnTo>
                    <a:pt x="607" y="108"/>
                  </a:lnTo>
                  <a:lnTo>
                    <a:pt x="620" y="105"/>
                  </a:lnTo>
                  <a:lnTo>
                    <a:pt x="636" y="101"/>
                  </a:lnTo>
                  <a:lnTo>
                    <a:pt x="653" y="95"/>
                  </a:lnTo>
                  <a:lnTo>
                    <a:pt x="672" y="90"/>
                  </a:lnTo>
                  <a:lnTo>
                    <a:pt x="694" y="84"/>
                  </a:lnTo>
                  <a:lnTo>
                    <a:pt x="718" y="79"/>
                  </a:lnTo>
                  <a:lnTo>
                    <a:pt x="743" y="74"/>
                  </a:lnTo>
                  <a:lnTo>
                    <a:pt x="771" y="67"/>
                  </a:lnTo>
                  <a:lnTo>
                    <a:pt x="802" y="61"/>
                  </a:lnTo>
                  <a:lnTo>
                    <a:pt x="834" y="55"/>
                  </a:lnTo>
                  <a:lnTo>
                    <a:pt x="867" y="49"/>
                  </a:lnTo>
                  <a:lnTo>
                    <a:pt x="904" y="43"/>
                  </a:lnTo>
                  <a:lnTo>
                    <a:pt x="943" y="38"/>
                  </a:lnTo>
                  <a:lnTo>
                    <a:pt x="982" y="33"/>
                  </a:lnTo>
                  <a:lnTo>
                    <a:pt x="1025" y="27"/>
                  </a:lnTo>
                  <a:lnTo>
                    <a:pt x="1071" y="22"/>
                  </a:lnTo>
                  <a:lnTo>
                    <a:pt x="1117" y="17"/>
                  </a:lnTo>
                  <a:lnTo>
                    <a:pt x="1166" y="13"/>
                  </a:lnTo>
                  <a:lnTo>
                    <a:pt x="1218" y="10"/>
                  </a:lnTo>
                  <a:lnTo>
                    <a:pt x="1271" y="7"/>
                  </a:lnTo>
                  <a:lnTo>
                    <a:pt x="1327" y="3"/>
                  </a:lnTo>
                  <a:lnTo>
                    <a:pt x="1384" y="1"/>
                  </a:lnTo>
                  <a:lnTo>
                    <a:pt x="1444" y="0"/>
                  </a:lnTo>
                  <a:lnTo>
                    <a:pt x="1506" y="0"/>
                  </a:lnTo>
                  <a:lnTo>
                    <a:pt x="1570" y="0"/>
                  </a:lnTo>
                  <a:lnTo>
                    <a:pt x="1636" y="1"/>
                  </a:lnTo>
                  <a:lnTo>
                    <a:pt x="1709" y="41"/>
                  </a:lnTo>
                  <a:lnTo>
                    <a:pt x="1692" y="233"/>
                  </a:lnTo>
                  <a:lnTo>
                    <a:pt x="1698" y="235"/>
                  </a:lnTo>
                  <a:lnTo>
                    <a:pt x="1713" y="243"/>
                  </a:lnTo>
                  <a:lnTo>
                    <a:pt x="1733" y="256"/>
                  </a:lnTo>
                  <a:lnTo>
                    <a:pt x="1758" y="274"/>
                  </a:lnTo>
                  <a:lnTo>
                    <a:pt x="1784" y="299"/>
                  </a:lnTo>
                  <a:lnTo>
                    <a:pt x="1806" y="329"/>
                  </a:lnTo>
                  <a:lnTo>
                    <a:pt x="1825" y="366"/>
                  </a:lnTo>
                  <a:lnTo>
                    <a:pt x="1836" y="409"/>
                  </a:lnTo>
                  <a:lnTo>
                    <a:pt x="1999" y="557"/>
                  </a:lnTo>
                  <a:lnTo>
                    <a:pt x="1955" y="948"/>
                  </a:lnTo>
                  <a:lnTo>
                    <a:pt x="1692" y="1080"/>
                  </a:lnTo>
                  <a:lnTo>
                    <a:pt x="2003" y="1171"/>
                  </a:lnTo>
                  <a:lnTo>
                    <a:pt x="2006" y="1176"/>
                  </a:lnTo>
                  <a:lnTo>
                    <a:pt x="2011" y="1188"/>
                  </a:lnTo>
                  <a:lnTo>
                    <a:pt x="2016" y="1206"/>
                  </a:lnTo>
                  <a:lnTo>
                    <a:pt x="2022" y="1231"/>
                  </a:lnTo>
                  <a:lnTo>
                    <a:pt x="2023" y="1261"/>
                  </a:lnTo>
                  <a:lnTo>
                    <a:pt x="2021" y="1297"/>
                  </a:lnTo>
                  <a:lnTo>
                    <a:pt x="2010" y="1337"/>
                  </a:lnTo>
                  <a:lnTo>
                    <a:pt x="1992" y="1380"/>
                  </a:lnTo>
                  <a:lnTo>
                    <a:pt x="1171" y="1695"/>
                  </a:lnTo>
                  <a:lnTo>
                    <a:pt x="0" y="1328"/>
                  </a:lnTo>
                  <a:lnTo>
                    <a:pt x="20" y="1285"/>
                  </a:lnTo>
                  <a:lnTo>
                    <a:pt x="199" y="1223"/>
                  </a:lnTo>
                  <a:lnTo>
                    <a:pt x="199" y="233"/>
                  </a:lnTo>
                  <a:lnTo>
                    <a:pt x="200" y="232"/>
                  </a:lnTo>
                  <a:lnTo>
                    <a:pt x="204" y="229"/>
                  </a:lnTo>
                  <a:lnTo>
                    <a:pt x="210" y="226"/>
                  </a:lnTo>
                  <a:lnTo>
                    <a:pt x="218" y="220"/>
                  </a:lnTo>
                  <a:lnTo>
                    <a:pt x="230" y="214"/>
                  </a:lnTo>
                  <a:lnTo>
                    <a:pt x="243" y="207"/>
                  </a:lnTo>
                  <a:lnTo>
                    <a:pt x="259" y="201"/>
                  </a:lnTo>
                  <a:lnTo>
                    <a:pt x="277" y="194"/>
                  </a:lnTo>
                  <a:lnTo>
                    <a:pt x="297" y="189"/>
                  </a:lnTo>
                  <a:lnTo>
                    <a:pt x="320" y="185"/>
                  </a:lnTo>
                  <a:lnTo>
                    <a:pt x="344" y="183"/>
                  </a:lnTo>
                  <a:lnTo>
                    <a:pt x="370" y="180"/>
                  </a:lnTo>
                  <a:lnTo>
                    <a:pt x="399" y="181"/>
                  </a:lnTo>
                  <a:lnTo>
                    <a:pt x="430" y="185"/>
                  </a:lnTo>
                  <a:lnTo>
                    <a:pt x="464" y="191"/>
                  </a:lnTo>
                  <a:lnTo>
                    <a:pt x="498" y="201"/>
                  </a:lnTo>
                  <a:lnTo>
                    <a:pt x="548" y="225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97" name="Freeform 76"/>
            <p:cNvSpPr>
              <a:spLocks/>
            </p:cNvSpPr>
            <p:nvPr/>
          </p:nvSpPr>
          <p:spPr bwMode="auto">
            <a:xfrm>
              <a:off x="6551" y="13597"/>
              <a:ext cx="650" cy="735"/>
            </a:xfrm>
            <a:custGeom>
              <a:avLst/>
              <a:gdLst>
                <a:gd name="T0" fmla="*/ 645 w 650"/>
                <a:gd name="T1" fmla="*/ 27 h 735"/>
                <a:gd name="T2" fmla="*/ 642 w 650"/>
                <a:gd name="T3" fmla="*/ 26 h 735"/>
                <a:gd name="T4" fmla="*/ 631 w 650"/>
                <a:gd name="T5" fmla="*/ 23 h 735"/>
                <a:gd name="T6" fmla="*/ 615 w 650"/>
                <a:gd name="T7" fmla="*/ 19 h 735"/>
                <a:gd name="T8" fmla="*/ 592 w 650"/>
                <a:gd name="T9" fmla="*/ 15 h 735"/>
                <a:gd name="T10" fmla="*/ 565 w 650"/>
                <a:gd name="T11" fmla="*/ 10 h 735"/>
                <a:gd name="T12" fmla="*/ 533 w 650"/>
                <a:gd name="T13" fmla="*/ 6 h 735"/>
                <a:gd name="T14" fmla="*/ 496 w 650"/>
                <a:gd name="T15" fmla="*/ 3 h 735"/>
                <a:gd name="T16" fmla="*/ 456 w 650"/>
                <a:gd name="T17" fmla="*/ 1 h 735"/>
                <a:gd name="T18" fmla="*/ 411 w 650"/>
                <a:gd name="T19" fmla="*/ 0 h 735"/>
                <a:gd name="T20" fmla="*/ 364 w 650"/>
                <a:gd name="T21" fmla="*/ 2 h 735"/>
                <a:gd name="T22" fmla="*/ 315 w 650"/>
                <a:gd name="T23" fmla="*/ 6 h 735"/>
                <a:gd name="T24" fmla="*/ 262 w 650"/>
                <a:gd name="T25" fmla="*/ 15 h 735"/>
                <a:gd name="T26" fmla="*/ 209 w 650"/>
                <a:gd name="T27" fmla="*/ 26 h 735"/>
                <a:gd name="T28" fmla="*/ 154 w 650"/>
                <a:gd name="T29" fmla="*/ 42 h 735"/>
                <a:gd name="T30" fmla="*/ 98 w 650"/>
                <a:gd name="T31" fmla="*/ 61 h 735"/>
                <a:gd name="T32" fmla="*/ 42 w 650"/>
                <a:gd name="T33" fmla="*/ 87 h 735"/>
                <a:gd name="T34" fmla="*/ 38 w 650"/>
                <a:gd name="T35" fmla="*/ 101 h 735"/>
                <a:gd name="T36" fmla="*/ 28 w 650"/>
                <a:gd name="T37" fmla="*/ 141 h 735"/>
                <a:gd name="T38" fmla="*/ 17 w 650"/>
                <a:gd name="T39" fmla="*/ 203 h 735"/>
                <a:gd name="T40" fmla="*/ 6 w 650"/>
                <a:gd name="T41" fmla="*/ 283 h 735"/>
                <a:gd name="T42" fmla="*/ 0 w 650"/>
                <a:gd name="T43" fmla="*/ 378 h 735"/>
                <a:gd name="T44" fmla="*/ 5 w 650"/>
                <a:gd name="T45" fmla="*/ 484 h 735"/>
                <a:gd name="T46" fmla="*/ 21 w 650"/>
                <a:gd name="T47" fmla="*/ 599 h 735"/>
                <a:gd name="T48" fmla="*/ 54 w 650"/>
                <a:gd name="T49" fmla="*/ 716 h 735"/>
                <a:gd name="T50" fmla="*/ 58 w 650"/>
                <a:gd name="T51" fmla="*/ 716 h 735"/>
                <a:gd name="T52" fmla="*/ 66 w 650"/>
                <a:gd name="T53" fmla="*/ 715 h 735"/>
                <a:gd name="T54" fmla="*/ 80 w 650"/>
                <a:gd name="T55" fmla="*/ 713 h 735"/>
                <a:gd name="T56" fmla="*/ 99 w 650"/>
                <a:gd name="T57" fmla="*/ 712 h 735"/>
                <a:gd name="T58" fmla="*/ 124 w 650"/>
                <a:gd name="T59" fmla="*/ 710 h 735"/>
                <a:gd name="T60" fmla="*/ 153 w 650"/>
                <a:gd name="T61" fmla="*/ 708 h 735"/>
                <a:gd name="T62" fmla="*/ 188 w 650"/>
                <a:gd name="T63" fmla="*/ 707 h 735"/>
                <a:gd name="T64" fmla="*/ 225 w 650"/>
                <a:gd name="T65" fmla="*/ 706 h 735"/>
                <a:gd name="T66" fmla="*/ 267 w 650"/>
                <a:gd name="T67" fmla="*/ 705 h 735"/>
                <a:gd name="T68" fmla="*/ 313 w 650"/>
                <a:gd name="T69" fmla="*/ 706 h 735"/>
                <a:gd name="T70" fmla="*/ 362 w 650"/>
                <a:gd name="T71" fmla="*/ 707 h 735"/>
                <a:gd name="T72" fmla="*/ 415 w 650"/>
                <a:gd name="T73" fmla="*/ 709 h 735"/>
                <a:gd name="T74" fmla="*/ 470 w 650"/>
                <a:gd name="T75" fmla="*/ 713 h 735"/>
                <a:gd name="T76" fmla="*/ 528 w 650"/>
                <a:gd name="T77" fmla="*/ 719 h 735"/>
                <a:gd name="T78" fmla="*/ 588 w 650"/>
                <a:gd name="T79" fmla="*/ 726 h 735"/>
                <a:gd name="T80" fmla="*/ 650 w 650"/>
                <a:gd name="T81" fmla="*/ 735 h 735"/>
                <a:gd name="T82" fmla="*/ 647 w 650"/>
                <a:gd name="T83" fmla="*/ 713 h 735"/>
                <a:gd name="T84" fmla="*/ 641 w 650"/>
                <a:gd name="T85" fmla="*/ 655 h 735"/>
                <a:gd name="T86" fmla="*/ 631 w 650"/>
                <a:gd name="T87" fmla="*/ 568 h 735"/>
                <a:gd name="T88" fmla="*/ 623 w 650"/>
                <a:gd name="T89" fmla="*/ 462 h 735"/>
                <a:gd name="T90" fmla="*/ 618 w 650"/>
                <a:gd name="T91" fmla="*/ 345 h 735"/>
                <a:gd name="T92" fmla="*/ 618 w 650"/>
                <a:gd name="T93" fmla="*/ 229 h 735"/>
                <a:gd name="T94" fmla="*/ 627 w 650"/>
                <a:gd name="T95" fmla="*/ 119 h 735"/>
                <a:gd name="T96" fmla="*/ 645 w 650"/>
                <a:gd name="T97" fmla="*/ 27 h 7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50"/>
                <a:gd name="T148" fmla="*/ 0 h 735"/>
                <a:gd name="T149" fmla="*/ 650 w 650"/>
                <a:gd name="T150" fmla="*/ 735 h 7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50" h="735">
                  <a:moveTo>
                    <a:pt x="645" y="27"/>
                  </a:moveTo>
                  <a:lnTo>
                    <a:pt x="642" y="26"/>
                  </a:lnTo>
                  <a:lnTo>
                    <a:pt x="631" y="23"/>
                  </a:lnTo>
                  <a:lnTo>
                    <a:pt x="615" y="19"/>
                  </a:lnTo>
                  <a:lnTo>
                    <a:pt x="592" y="15"/>
                  </a:lnTo>
                  <a:lnTo>
                    <a:pt x="565" y="10"/>
                  </a:lnTo>
                  <a:lnTo>
                    <a:pt x="533" y="6"/>
                  </a:lnTo>
                  <a:lnTo>
                    <a:pt x="496" y="3"/>
                  </a:lnTo>
                  <a:lnTo>
                    <a:pt x="456" y="1"/>
                  </a:lnTo>
                  <a:lnTo>
                    <a:pt x="411" y="0"/>
                  </a:lnTo>
                  <a:lnTo>
                    <a:pt x="364" y="2"/>
                  </a:lnTo>
                  <a:lnTo>
                    <a:pt x="315" y="6"/>
                  </a:lnTo>
                  <a:lnTo>
                    <a:pt x="262" y="15"/>
                  </a:lnTo>
                  <a:lnTo>
                    <a:pt x="209" y="26"/>
                  </a:lnTo>
                  <a:lnTo>
                    <a:pt x="154" y="42"/>
                  </a:lnTo>
                  <a:lnTo>
                    <a:pt x="98" y="61"/>
                  </a:lnTo>
                  <a:lnTo>
                    <a:pt x="42" y="87"/>
                  </a:lnTo>
                  <a:lnTo>
                    <a:pt x="38" y="101"/>
                  </a:lnTo>
                  <a:lnTo>
                    <a:pt x="28" y="141"/>
                  </a:lnTo>
                  <a:lnTo>
                    <a:pt x="17" y="203"/>
                  </a:lnTo>
                  <a:lnTo>
                    <a:pt x="6" y="283"/>
                  </a:lnTo>
                  <a:lnTo>
                    <a:pt x="0" y="378"/>
                  </a:lnTo>
                  <a:lnTo>
                    <a:pt x="5" y="484"/>
                  </a:lnTo>
                  <a:lnTo>
                    <a:pt x="21" y="599"/>
                  </a:lnTo>
                  <a:lnTo>
                    <a:pt x="54" y="716"/>
                  </a:lnTo>
                  <a:lnTo>
                    <a:pt x="58" y="716"/>
                  </a:lnTo>
                  <a:lnTo>
                    <a:pt x="66" y="715"/>
                  </a:lnTo>
                  <a:lnTo>
                    <a:pt x="80" y="713"/>
                  </a:lnTo>
                  <a:lnTo>
                    <a:pt x="99" y="712"/>
                  </a:lnTo>
                  <a:lnTo>
                    <a:pt x="124" y="710"/>
                  </a:lnTo>
                  <a:lnTo>
                    <a:pt x="153" y="708"/>
                  </a:lnTo>
                  <a:lnTo>
                    <a:pt x="188" y="707"/>
                  </a:lnTo>
                  <a:lnTo>
                    <a:pt x="225" y="706"/>
                  </a:lnTo>
                  <a:lnTo>
                    <a:pt x="267" y="705"/>
                  </a:lnTo>
                  <a:lnTo>
                    <a:pt x="313" y="706"/>
                  </a:lnTo>
                  <a:lnTo>
                    <a:pt x="362" y="707"/>
                  </a:lnTo>
                  <a:lnTo>
                    <a:pt x="415" y="709"/>
                  </a:lnTo>
                  <a:lnTo>
                    <a:pt x="470" y="713"/>
                  </a:lnTo>
                  <a:lnTo>
                    <a:pt x="528" y="719"/>
                  </a:lnTo>
                  <a:lnTo>
                    <a:pt x="588" y="726"/>
                  </a:lnTo>
                  <a:lnTo>
                    <a:pt x="650" y="735"/>
                  </a:lnTo>
                  <a:lnTo>
                    <a:pt x="647" y="713"/>
                  </a:lnTo>
                  <a:lnTo>
                    <a:pt x="641" y="655"/>
                  </a:lnTo>
                  <a:lnTo>
                    <a:pt x="631" y="568"/>
                  </a:lnTo>
                  <a:lnTo>
                    <a:pt x="623" y="462"/>
                  </a:lnTo>
                  <a:lnTo>
                    <a:pt x="618" y="345"/>
                  </a:lnTo>
                  <a:lnTo>
                    <a:pt x="618" y="229"/>
                  </a:lnTo>
                  <a:lnTo>
                    <a:pt x="627" y="119"/>
                  </a:lnTo>
                  <a:lnTo>
                    <a:pt x="645" y="27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98" name="Freeform 77"/>
            <p:cNvSpPr>
              <a:spLocks/>
            </p:cNvSpPr>
            <p:nvPr/>
          </p:nvSpPr>
          <p:spPr bwMode="auto">
            <a:xfrm>
              <a:off x="6623" y="13797"/>
              <a:ext cx="1071" cy="731"/>
            </a:xfrm>
            <a:custGeom>
              <a:avLst/>
              <a:gdLst>
                <a:gd name="T0" fmla="*/ 6 w 1071"/>
                <a:gd name="T1" fmla="*/ 552 h 731"/>
                <a:gd name="T2" fmla="*/ 0 w 1071"/>
                <a:gd name="T3" fmla="*/ 642 h 731"/>
                <a:gd name="T4" fmla="*/ 698 w 1071"/>
                <a:gd name="T5" fmla="*/ 731 h 731"/>
                <a:gd name="T6" fmla="*/ 703 w 1071"/>
                <a:gd name="T7" fmla="*/ 729 h 731"/>
                <a:gd name="T8" fmla="*/ 717 w 1071"/>
                <a:gd name="T9" fmla="*/ 722 h 731"/>
                <a:gd name="T10" fmla="*/ 740 w 1071"/>
                <a:gd name="T11" fmla="*/ 710 h 731"/>
                <a:gd name="T12" fmla="*/ 768 w 1071"/>
                <a:gd name="T13" fmla="*/ 694 h 731"/>
                <a:gd name="T14" fmla="*/ 801 w 1071"/>
                <a:gd name="T15" fmla="*/ 672 h 731"/>
                <a:gd name="T16" fmla="*/ 838 w 1071"/>
                <a:gd name="T17" fmla="*/ 645 h 731"/>
                <a:gd name="T18" fmla="*/ 876 w 1071"/>
                <a:gd name="T19" fmla="*/ 614 h 731"/>
                <a:gd name="T20" fmla="*/ 915 w 1071"/>
                <a:gd name="T21" fmla="*/ 577 h 731"/>
                <a:gd name="T22" fmla="*/ 953 w 1071"/>
                <a:gd name="T23" fmla="*/ 536 h 731"/>
                <a:gd name="T24" fmla="*/ 988 w 1071"/>
                <a:gd name="T25" fmla="*/ 491 h 731"/>
                <a:gd name="T26" fmla="*/ 1018 w 1071"/>
                <a:gd name="T27" fmla="*/ 439 h 731"/>
                <a:gd name="T28" fmla="*/ 1043 w 1071"/>
                <a:gd name="T29" fmla="*/ 383 h 731"/>
                <a:gd name="T30" fmla="*/ 1061 w 1071"/>
                <a:gd name="T31" fmla="*/ 322 h 731"/>
                <a:gd name="T32" fmla="*/ 1071 w 1071"/>
                <a:gd name="T33" fmla="*/ 255 h 731"/>
                <a:gd name="T34" fmla="*/ 1070 w 1071"/>
                <a:gd name="T35" fmla="*/ 185 h 731"/>
                <a:gd name="T36" fmla="*/ 1057 w 1071"/>
                <a:gd name="T37" fmla="*/ 108 h 731"/>
                <a:gd name="T38" fmla="*/ 1055 w 1071"/>
                <a:gd name="T39" fmla="*/ 104 h 731"/>
                <a:gd name="T40" fmla="*/ 1049 w 1071"/>
                <a:gd name="T41" fmla="*/ 92 h 731"/>
                <a:gd name="T42" fmla="*/ 1037 w 1071"/>
                <a:gd name="T43" fmla="*/ 76 h 731"/>
                <a:gd name="T44" fmla="*/ 1022 w 1071"/>
                <a:gd name="T45" fmla="*/ 57 h 731"/>
                <a:gd name="T46" fmla="*/ 1002 w 1071"/>
                <a:gd name="T47" fmla="*/ 37 h 731"/>
                <a:gd name="T48" fmla="*/ 979 w 1071"/>
                <a:gd name="T49" fmla="*/ 20 h 731"/>
                <a:gd name="T50" fmla="*/ 951 w 1071"/>
                <a:gd name="T51" fmla="*/ 7 h 731"/>
                <a:gd name="T52" fmla="*/ 919 w 1071"/>
                <a:gd name="T53" fmla="*/ 0 h 731"/>
                <a:gd name="T54" fmla="*/ 924 w 1071"/>
                <a:gd name="T55" fmla="*/ 12 h 731"/>
                <a:gd name="T56" fmla="*/ 934 w 1071"/>
                <a:gd name="T57" fmla="*/ 44 h 731"/>
                <a:gd name="T58" fmla="*/ 947 w 1071"/>
                <a:gd name="T59" fmla="*/ 94 h 731"/>
                <a:gd name="T60" fmla="*/ 958 w 1071"/>
                <a:gd name="T61" fmla="*/ 159 h 731"/>
                <a:gd name="T62" fmla="*/ 961 w 1071"/>
                <a:gd name="T63" fmla="*/ 238 h 731"/>
                <a:gd name="T64" fmla="*/ 953 w 1071"/>
                <a:gd name="T65" fmla="*/ 324 h 731"/>
                <a:gd name="T66" fmla="*/ 928 w 1071"/>
                <a:gd name="T67" fmla="*/ 418 h 731"/>
                <a:gd name="T68" fmla="*/ 884 w 1071"/>
                <a:gd name="T69" fmla="*/ 516 h 731"/>
                <a:gd name="T70" fmla="*/ 883 w 1071"/>
                <a:gd name="T71" fmla="*/ 518 h 731"/>
                <a:gd name="T72" fmla="*/ 879 w 1071"/>
                <a:gd name="T73" fmla="*/ 521 h 731"/>
                <a:gd name="T74" fmla="*/ 872 w 1071"/>
                <a:gd name="T75" fmla="*/ 526 h 731"/>
                <a:gd name="T76" fmla="*/ 862 w 1071"/>
                <a:gd name="T77" fmla="*/ 534 h 731"/>
                <a:gd name="T78" fmla="*/ 851 w 1071"/>
                <a:gd name="T79" fmla="*/ 541 h 731"/>
                <a:gd name="T80" fmla="*/ 837 w 1071"/>
                <a:gd name="T81" fmla="*/ 550 h 731"/>
                <a:gd name="T82" fmla="*/ 819 w 1071"/>
                <a:gd name="T83" fmla="*/ 559 h 731"/>
                <a:gd name="T84" fmla="*/ 800 w 1071"/>
                <a:gd name="T85" fmla="*/ 567 h 731"/>
                <a:gd name="T86" fmla="*/ 778 w 1071"/>
                <a:gd name="T87" fmla="*/ 575 h 731"/>
                <a:gd name="T88" fmla="*/ 754 w 1071"/>
                <a:gd name="T89" fmla="*/ 582 h 731"/>
                <a:gd name="T90" fmla="*/ 727 w 1071"/>
                <a:gd name="T91" fmla="*/ 588 h 731"/>
                <a:gd name="T92" fmla="*/ 697 w 1071"/>
                <a:gd name="T93" fmla="*/ 592 h 731"/>
                <a:gd name="T94" fmla="*/ 666 w 1071"/>
                <a:gd name="T95" fmla="*/ 593 h 731"/>
                <a:gd name="T96" fmla="*/ 631 w 1071"/>
                <a:gd name="T97" fmla="*/ 592 h 731"/>
                <a:gd name="T98" fmla="*/ 593 w 1071"/>
                <a:gd name="T99" fmla="*/ 589 h 731"/>
                <a:gd name="T100" fmla="*/ 555 w 1071"/>
                <a:gd name="T101" fmla="*/ 581 h 731"/>
                <a:gd name="T102" fmla="*/ 555 w 1071"/>
                <a:gd name="T103" fmla="*/ 677 h 731"/>
                <a:gd name="T104" fmla="*/ 24 w 1071"/>
                <a:gd name="T105" fmla="*/ 623 h 731"/>
                <a:gd name="T106" fmla="*/ 6 w 1071"/>
                <a:gd name="T107" fmla="*/ 552 h 7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1"/>
                <a:gd name="T163" fmla="*/ 0 h 731"/>
                <a:gd name="T164" fmla="*/ 1071 w 1071"/>
                <a:gd name="T165" fmla="*/ 731 h 7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1" h="731">
                  <a:moveTo>
                    <a:pt x="6" y="552"/>
                  </a:moveTo>
                  <a:lnTo>
                    <a:pt x="0" y="642"/>
                  </a:lnTo>
                  <a:lnTo>
                    <a:pt x="698" y="731"/>
                  </a:lnTo>
                  <a:lnTo>
                    <a:pt x="703" y="729"/>
                  </a:lnTo>
                  <a:lnTo>
                    <a:pt x="717" y="722"/>
                  </a:lnTo>
                  <a:lnTo>
                    <a:pt x="740" y="710"/>
                  </a:lnTo>
                  <a:lnTo>
                    <a:pt x="768" y="694"/>
                  </a:lnTo>
                  <a:lnTo>
                    <a:pt x="801" y="672"/>
                  </a:lnTo>
                  <a:lnTo>
                    <a:pt x="838" y="645"/>
                  </a:lnTo>
                  <a:lnTo>
                    <a:pt x="876" y="614"/>
                  </a:lnTo>
                  <a:lnTo>
                    <a:pt x="915" y="577"/>
                  </a:lnTo>
                  <a:lnTo>
                    <a:pt x="953" y="536"/>
                  </a:lnTo>
                  <a:lnTo>
                    <a:pt x="988" y="491"/>
                  </a:lnTo>
                  <a:lnTo>
                    <a:pt x="1018" y="439"/>
                  </a:lnTo>
                  <a:lnTo>
                    <a:pt x="1043" y="383"/>
                  </a:lnTo>
                  <a:lnTo>
                    <a:pt x="1061" y="322"/>
                  </a:lnTo>
                  <a:lnTo>
                    <a:pt x="1071" y="255"/>
                  </a:lnTo>
                  <a:lnTo>
                    <a:pt x="1070" y="185"/>
                  </a:lnTo>
                  <a:lnTo>
                    <a:pt x="1057" y="108"/>
                  </a:lnTo>
                  <a:lnTo>
                    <a:pt x="1055" y="104"/>
                  </a:lnTo>
                  <a:lnTo>
                    <a:pt x="1049" y="92"/>
                  </a:lnTo>
                  <a:lnTo>
                    <a:pt x="1037" y="76"/>
                  </a:lnTo>
                  <a:lnTo>
                    <a:pt x="1022" y="57"/>
                  </a:lnTo>
                  <a:lnTo>
                    <a:pt x="1002" y="37"/>
                  </a:lnTo>
                  <a:lnTo>
                    <a:pt x="979" y="20"/>
                  </a:lnTo>
                  <a:lnTo>
                    <a:pt x="951" y="7"/>
                  </a:lnTo>
                  <a:lnTo>
                    <a:pt x="919" y="0"/>
                  </a:lnTo>
                  <a:lnTo>
                    <a:pt x="924" y="12"/>
                  </a:lnTo>
                  <a:lnTo>
                    <a:pt x="934" y="44"/>
                  </a:lnTo>
                  <a:lnTo>
                    <a:pt x="947" y="94"/>
                  </a:lnTo>
                  <a:lnTo>
                    <a:pt x="958" y="159"/>
                  </a:lnTo>
                  <a:lnTo>
                    <a:pt x="961" y="238"/>
                  </a:lnTo>
                  <a:lnTo>
                    <a:pt x="953" y="324"/>
                  </a:lnTo>
                  <a:lnTo>
                    <a:pt x="928" y="418"/>
                  </a:lnTo>
                  <a:lnTo>
                    <a:pt x="884" y="516"/>
                  </a:lnTo>
                  <a:lnTo>
                    <a:pt x="883" y="518"/>
                  </a:lnTo>
                  <a:lnTo>
                    <a:pt x="879" y="521"/>
                  </a:lnTo>
                  <a:lnTo>
                    <a:pt x="872" y="526"/>
                  </a:lnTo>
                  <a:lnTo>
                    <a:pt x="862" y="534"/>
                  </a:lnTo>
                  <a:lnTo>
                    <a:pt x="851" y="541"/>
                  </a:lnTo>
                  <a:lnTo>
                    <a:pt x="837" y="550"/>
                  </a:lnTo>
                  <a:lnTo>
                    <a:pt x="819" y="559"/>
                  </a:lnTo>
                  <a:lnTo>
                    <a:pt x="800" y="567"/>
                  </a:lnTo>
                  <a:lnTo>
                    <a:pt x="778" y="575"/>
                  </a:lnTo>
                  <a:lnTo>
                    <a:pt x="754" y="582"/>
                  </a:lnTo>
                  <a:lnTo>
                    <a:pt x="727" y="588"/>
                  </a:lnTo>
                  <a:lnTo>
                    <a:pt x="697" y="592"/>
                  </a:lnTo>
                  <a:lnTo>
                    <a:pt x="666" y="593"/>
                  </a:lnTo>
                  <a:lnTo>
                    <a:pt x="631" y="592"/>
                  </a:lnTo>
                  <a:lnTo>
                    <a:pt x="593" y="589"/>
                  </a:lnTo>
                  <a:lnTo>
                    <a:pt x="555" y="581"/>
                  </a:lnTo>
                  <a:lnTo>
                    <a:pt x="555" y="677"/>
                  </a:lnTo>
                  <a:lnTo>
                    <a:pt x="24" y="623"/>
                  </a:lnTo>
                  <a:lnTo>
                    <a:pt x="6" y="5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99" name="Freeform 78"/>
            <p:cNvSpPr>
              <a:spLocks/>
            </p:cNvSpPr>
            <p:nvPr/>
          </p:nvSpPr>
          <p:spPr bwMode="auto">
            <a:xfrm>
              <a:off x="6486" y="14516"/>
              <a:ext cx="787" cy="253"/>
            </a:xfrm>
            <a:custGeom>
              <a:avLst/>
              <a:gdLst>
                <a:gd name="T0" fmla="*/ 787 w 787"/>
                <a:gd name="T1" fmla="*/ 91 h 253"/>
                <a:gd name="T2" fmla="*/ 12 w 787"/>
                <a:gd name="T3" fmla="*/ 0 h 253"/>
                <a:gd name="T4" fmla="*/ 0 w 787"/>
                <a:gd name="T5" fmla="*/ 91 h 253"/>
                <a:gd name="T6" fmla="*/ 764 w 787"/>
                <a:gd name="T7" fmla="*/ 253 h 253"/>
                <a:gd name="T8" fmla="*/ 787 w 787"/>
                <a:gd name="T9" fmla="*/ 91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253"/>
                <a:gd name="T17" fmla="*/ 787 w 787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253">
                  <a:moveTo>
                    <a:pt x="787" y="91"/>
                  </a:moveTo>
                  <a:lnTo>
                    <a:pt x="12" y="0"/>
                  </a:lnTo>
                  <a:lnTo>
                    <a:pt x="0" y="91"/>
                  </a:lnTo>
                  <a:lnTo>
                    <a:pt x="764" y="253"/>
                  </a:lnTo>
                  <a:lnTo>
                    <a:pt x="787" y="9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00" name="Freeform 79"/>
            <p:cNvSpPr>
              <a:spLocks/>
            </p:cNvSpPr>
            <p:nvPr/>
          </p:nvSpPr>
          <p:spPr bwMode="auto">
            <a:xfrm>
              <a:off x="6879" y="14597"/>
              <a:ext cx="336" cy="115"/>
            </a:xfrm>
            <a:custGeom>
              <a:avLst/>
              <a:gdLst>
                <a:gd name="T0" fmla="*/ 336 w 336"/>
                <a:gd name="T1" fmla="*/ 50 h 115"/>
                <a:gd name="T2" fmla="*/ 4 w 336"/>
                <a:gd name="T3" fmla="*/ 0 h 115"/>
                <a:gd name="T4" fmla="*/ 0 w 336"/>
                <a:gd name="T5" fmla="*/ 48 h 115"/>
                <a:gd name="T6" fmla="*/ 327 w 336"/>
                <a:gd name="T7" fmla="*/ 115 h 115"/>
                <a:gd name="T8" fmla="*/ 336 w 336"/>
                <a:gd name="T9" fmla="*/ 5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15"/>
                <a:gd name="T17" fmla="*/ 336 w 336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15">
                  <a:moveTo>
                    <a:pt x="336" y="50"/>
                  </a:moveTo>
                  <a:lnTo>
                    <a:pt x="4" y="0"/>
                  </a:lnTo>
                  <a:lnTo>
                    <a:pt x="0" y="48"/>
                  </a:lnTo>
                  <a:lnTo>
                    <a:pt x="327" y="115"/>
                  </a:lnTo>
                  <a:lnTo>
                    <a:pt x="336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01" name="Freeform 80"/>
            <p:cNvSpPr>
              <a:spLocks/>
            </p:cNvSpPr>
            <p:nvPr/>
          </p:nvSpPr>
          <p:spPr bwMode="auto">
            <a:xfrm>
              <a:off x="6536" y="14540"/>
              <a:ext cx="225" cy="85"/>
            </a:xfrm>
            <a:custGeom>
              <a:avLst/>
              <a:gdLst>
                <a:gd name="T0" fmla="*/ 225 w 225"/>
                <a:gd name="T1" fmla="*/ 39 h 85"/>
                <a:gd name="T2" fmla="*/ 0 w 225"/>
                <a:gd name="T3" fmla="*/ 0 h 85"/>
                <a:gd name="T4" fmla="*/ 3 w 225"/>
                <a:gd name="T5" fmla="*/ 41 h 85"/>
                <a:gd name="T6" fmla="*/ 218 w 225"/>
                <a:gd name="T7" fmla="*/ 85 h 85"/>
                <a:gd name="T8" fmla="*/ 225 w 225"/>
                <a:gd name="T9" fmla="*/ 39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85"/>
                <a:gd name="T17" fmla="*/ 225 w 225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85">
                  <a:moveTo>
                    <a:pt x="225" y="39"/>
                  </a:moveTo>
                  <a:lnTo>
                    <a:pt x="0" y="0"/>
                  </a:lnTo>
                  <a:lnTo>
                    <a:pt x="3" y="41"/>
                  </a:lnTo>
                  <a:lnTo>
                    <a:pt x="218" y="85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02" name="Freeform 81"/>
            <p:cNvSpPr>
              <a:spLocks/>
            </p:cNvSpPr>
            <p:nvPr/>
          </p:nvSpPr>
          <p:spPr bwMode="auto">
            <a:xfrm>
              <a:off x="5972" y="14624"/>
              <a:ext cx="1325" cy="439"/>
            </a:xfrm>
            <a:custGeom>
              <a:avLst/>
              <a:gdLst>
                <a:gd name="T0" fmla="*/ 0 w 1325"/>
                <a:gd name="T1" fmla="*/ 132 h 439"/>
                <a:gd name="T2" fmla="*/ 3 w 1325"/>
                <a:gd name="T3" fmla="*/ 132 h 439"/>
                <a:gd name="T4" fmla="*/ 10 w 1325"/>
                <a:gd name="T5" fmla="*/ 130 h 439"/>
                <a:gd name="T6" fmla="*/ 24 w 1325"/>
                <a:gd name="T7" fmla="*/ 128 h 439"/>
                <a:gd name="T8" fmla="*/ 42 w 1325"/>
                <a:gd name="T9" fmla="*/ 125 h 439"/>
                <a:gd name="T10" fmla="*/ 62 w 1325"/>
                <a:gd name="T11" fmla="*/ 121 h 439"/>
                <a:gd name="T12" fmla="*/ 86 w 1325"/>
                <a:gd name="T13" fmla="*/ 116 h 439"/>
                <a:gd name="T14" fmla="*/ 113 w 1325"/>
                <a:gd name="T15" fmla="*/ 109 h 439"/>
                <a:gd name="T16" fmla="*/ 141 w 1325"/>
                <a:gd name="T17" fmla="*/ 102 h 439"/>
                <a:gd name="T18" fmla="*/ 170 w 1325"/>
                <a:gd name="T19" fmla="*/ 94 h 439"/>
                <a:gd name="T20" fmla="*/ 199 w 1325"/>
                <a:gd name="T21" fmla="*/ 85 h 439"/>
                <a:gd name="T22" fmla="*/ 228 w 1325"/>
                <a:gd name="T23" fmla="*/ 74 h 439"/>
                <a:gd name="T24" fmla="*/ 257 w 1325"/>
                <a:gd name="T25" fmla="*/ 62 h 439"/>
                <a:gd name="T26" fmla="*/ 285 w 1325"/>
                <a:gd name="T27" fmla="*/ 48 h 439"/>
                <a:gd name="T28" fmla="*/ 309 w 1325"/>
                <a:gd name="T29" fmla="*/ 34 h 439"/>
                <a:gd name="T30" fmla="*/ 333 w 1325"/>
                <a:gd name="T31" fmla="*/ 18 h 439"/>
                <a:gd name="T32" fmla="*/ 352 w 1325"/>
                <a:gd name="T33" fmla="*/ 0 h 439"/>
                <a:gd name="T34" fmla="*/ 1325 w 1325"/>
                <a:gd name="T35" fmla="*/ 223 h 439"/>
                <a:gd name="T36" fmla="*/ 1323 w 1325"/>
                <a:gd name="T37" fmla="*/ 225 h 439"/>
                <a:gd name="T38" fmla="*/ 1318 w 1325"/>
                <a:gd name="T39" fmla="*/ 230 h 439"/>
                <a:gd name="T40" fmla="*/ 1309 w 1325"/>
                <a:gd name="T41" fmla="*/ 239 h 439"/>
                <a:gd name="T42" fmla="*/ 1297 w 1325"/>
                <a:gd name="T43" fmla="*/ 250 h 439"/>
                <a:gd name="T44" fmla="*/ 1282 w 1325"/>
                <a:gd name="T45" fmla="*/ 263 h 439"/>
                <a:gd name="T46" fmla="*/ 1265 w 1325"/>
                <a:gd name="T47" fmla="*/ 278 h 439"/>
                <a:gd name="T48" fmla="*/ 1247 w 1325"/>
                <a:gd name="T49" fmla="*/ 295 h 439"/>
                <a:gd name="T50" fmla="*/ 1225 w 1325"/>
                <a:gd name="T51" fmla="*/ 312 h 439"/>
                <a:gd name="T52" fmla="*/ 1202 w 1325"/>
                <a:gd name="T53" fmla="*/ 331 h 439"/>
                <a:gd name="T54" fmla="*/ 1179 w 1325"/>
                <a:gd name="T55" fmla="*/ 349 h 439"/>
                <a:gd name="T56" fmla="*/ 1154 w 1325"/>
                <a:gd name="T57" fmla="*/ 367 h 439"/>
                <a:gd name="T58" fmla="*/ 1128 w 1325"/>
                <a:gd name="T59" fmla="*/ 385 h 439"/>
                <a:gd name="T60" fmla="*/ 1102 w 1325"/>
                <a:gd name="T61" fmla="*/ 401 h 439"/>
                <a:gd name="T62" fmla="*/ 1077 w 1325"/>
                <a:gd name="T63" fmla="*/ 415 h 439"/>
                <a:gd name="T64" fmla="*/ 1051 w 1325"/>
                <a:gd name="T65" fmla="*/ 428 h 439"/>
                <a:gd name="T66" fmla="*/ 1026 w 1325"/>
                <a:gd name="T67" fmla="*/ 439 h 439"/>
                <a:gd name="T68" fmla="*/ 0 w 1325"/>
                <a:gd name="T69" fmla="*/ 132 h 4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25"/>
                <a:gd name="T106" fmla="*/ 0 h 439"/>
                <a:gd name="T107" fmla="*/ 1325 w 1325"/>
                <a:gd name="T108" fmla="*/ 439 h 4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25" h="439">
                  <a:moveTo>
                    <a:pt x="0" y="132"/>
                  </a:moveTo>
                  <a:lnTo>
                    <a:pt x="3" y="132"/>
                  </a:lnTo>
                  <a:lnTo>
                    <a:pt x="10" y="130"/>
                  </a:lnTo>
                  <a:lnTo>
                    <a:pt x="24" y="128"/>
                  </a:lnTo>
                  <a:lnTo>
                    <a:pt x="42" y="125"/>
                  </a:lnTo>
                  <a:lnTo>
                    <a:pt x="62" y="121"/>
                  </a:lnTo>
                  <a:lnTo>
                    <a:pt x="86" y="116"/>
                  </a:lnTo>
                  <a:lnTo>
                    <a:pt x="113" y="109"/>
                  </a:lnTo>
                  <a:lnTo>
                    <a:pt x="141" y="102"/>
                  </a:lnTo>
                  <a:lnTo>
                    <a:pt x="170" y="94"/>
                  </a:lnTo>
                  <a:lnTo>
                    <a:pt x="199" y="85"/>
                  </a:lnTo>
                  <a:lnTo>
                    <a:pt x="228" y="74"/>
                  </a:lnTo>
                  <a:lnTo>
                    <a:pt x="257" y="62"/>
                  </a:lnTo>
                  <a:lnTo>
                    <a:pt x="285" y="48"/>
                  </a:lnTo>
                  <a:lnTo>
                    <a:pt x="309" y="34"/>
                  </a:lnTo>
                  <a:lnTo>
                    <a:pt x="333" y="18"/>
                  </a:lnTo>
                  <a:lnTo>
                    <a:pt x="352" y="0"/>
                  </a:lnTo>
                  <a:lnTo>
                    <a:pt x="1325" y="223"/>
                  </a:lnTo>
                  <a:lnTo>
                    <a:pt x="1323" y="225"/>
                  </a:lnTo>
                  <a:lnTo>
                    <a:pt x="1318" y="230"/>
                  </a:lnTo>
                  <a:lnTo>
                    <a:pt x="1309" y="239"/>
                  </a:lnTo>
                  <a:lnTo>
                    <a:pt x="1297" y="250"/>
                  </a:lnTo>
                  <a:lnTo>
                    <a:pt x="1282" y="263"/>
                  </a:lnTo>
                  <a:lnTo>
                    <a:pt x="1265" y="278"/>
                  </a:lnTo>
                  <a:lnTo>
                    <a:pt x="1247" y="295"/>
                  </a:lnTo>
                  <a:lnTo>
                    <a:pt x="1225" y="312"/>
                  </a:lnTo>
                  <a:lnTo>
                    <a:pt x="1202" y="331"/>
                  </a:lnTo>
                  <a:lnTo>
                    <a:pt x="1179" y="349"/>
                  </a:lnTo>
                  <a:lnTo>
                    <a:pt x="1154" y="367"/>
                  </a:lnTo>
                  <a:lnTo>
                    <a:pt x="1128" y="385"/>
                  </a:lnTo>
                  <a:lnTo>
                    <a:pt x="1102" y="401"/>
                  </a:lnTo>
                  <a:lnTo>
                    <a:pt x="1077" y="415"/>
                  </a:lnTo>
                  <a:lnTo>
                    <a:pt x="1051" y="428"/>
                  </a:lnTo>
                  <a:lnTo>
                    <a:pt x="1026" y="43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03" name="Freeform 82"/>
            <p:cNvSpPr>
              <a:spLocks/>
            </p:cNvSpPr>
            <p:nvPr/>
          </p:nvSpPr>
          <p:spPr bwMode="auto">
            <a:xfrm>
              <a:off x="7292" y="14577"/>
              <a:ext cx="472" cy="209"/>
            </a:xfrm>
            <a:custGeom>
              <a:avLst/>
              <a:gdLst>
                <a:gd name="T0" fmla="*/ 47 w 472"/>
                <a:gd name="T1" fmla="*/ 209 h 209"/>
                <a:gd name="T2" fmla="*/ 472 w 472"/>
                <a:gd name="T3" fmla="*/ 84 h 209"/>
                <a:gd name="T4" fmla="*/ 215 w 472"/>
                <a:gd name="T5" fmla="*/ 0 h 209"/>
                <a:gd name="T6" fmla="*/ 5 w 472"/>
                <a:gd name="T7" fmla="*/ 24 h 209"/>
                <a:gd name="T8" fmla="*/ 0 w 472"/>
                <a:gd name="T9" fmla="*/ 197 h 209"/>
                <a:gd name="T10" fmla="*/ 47 w 472"/>
                <a:gd name="T11" fmla="*/ 209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2"/>
                <a:gd name="T19" fmla="*/ 0 h 209"/>
                <a:gd name="T20" fmla="*/ 472 w 472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2" h="209">
                  <a:moveTo>
                    <a:pt x="47" y="209"/>
                  </a:moveTo>
                  <a:lnTo>
                    <a:pt x="472" y="84"/>
                  </a:lnTo>
                  <a:lnTo>
                    <a:pt x="215" y="0"/>
                  </a:lnTo>
                  <a:lnTo>
                    <a:pt x="5" y="24"/>
                  </a:lnTo>
                  <a:lnTo>
                    <a:pt x="0" y="197"/>
                  </a:lnTo>
                  <a:lnTo>
                    <a:pt x="47" y="20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04" name="Freeform 83"/>
            <p:cNvSpPr>
              <a:spLocks/>
            </p:cNvSpPr>
            <p:nvPr/>
          </p:nvSpPr>
          <p:spPr bwMode="auto">
            <a:xfrm>
              <a:off x="6073" y="13679"/>
              <a:ext cx="251" cy="999"/>
            </a:xfrm>
            <a:custGeom>
              <a:avLst/>
              <a:gdLst>
                <a:gd name="T0" fmla="*/ 251 w 251"/>
                <a:gd name="T1" fmla="*/ 23 h 999"/>
                <a:gd name="T2" fmla="*/ 250 w 251"/>
                <a:gd name="T3" fmla="*/ 22 h 999"/>
                <a:gd name="T4" fmla="*/ 246 w 251"/>
                <a:gd name="T5" fmla="*/ 20 h 999"/>
                <a:gd name="T6" fmla="*/ 239 w 251"/>
                <a:gd name="T7" fmla="*/ 18 h 999"/>
                <a:gd name="T8" fmla="*/ 230 w 251"/>
                <a:gd name="T9" fmla="*/ 15 h 999"/>
                <a:gd name="T10" fmla="*/ 218 w 251"/>
                <a:gd name="T11" fmla="*/ 11 h 999"/>
                <a:gd name="T12" fmla="*/ 205 w 251"/>
                <a:gd name="T13" fmla="*/ 7 h 999"/>
                <a:gd name="T14" fmla="*/ 190 w 251"/>
                <a:gd name="T15" fmla="*/ 4 h 999"/>
                <a:gd name="T16" fmla="*/ 173 w 251"/>
                <a:gd name="T17" fmla="*/ 1 h 999"/>
                <a:gd name="T18" fmla="*/ 155 w 251"/>
                <a:gd name="T19" fmla="*/ 0 h 999"/>
                <a:gd name="T20" fmla="*/ 134 w 251"/>
                <a:gd name="T21" fmla="*/ 0 h 999"/>
                <a:gd name="T22" fmla="*/ 114 w 251"/>
                <a:gd name="T23" fmla="*/ 2 h 999"/>
                <a:gd name="T24" fmla="*/ 92 w 251"/>
                <a:gd name="T25" fmla="*/ 5 h 999"/>
                <a:gd name="T26" fmla="*/ 70 w 251"/>
                <a:gd name="T27" fmla="*/ 12 h 999"/>
                <a:gd name="T28" fmla="*/ 47 w 251"/>
                <a:gd name="T29" fmla="*/ 20 h 999"/>
                <a:gd name="T30" fmla="*/ 23 w 251"/>
                <a:gd name="T31" fmla="*/ 32 h 999"/>
                <a:gd name="T32" fmla="*/ 0 w 251"/>
                <a:gd name="T33" fmla="*/ 47 h 999"/>
                <a:gd name="T34" fmla="*/ 0 w 251"/>
                <a:gd name="T35" fmla="*/ 999 h 999"/>
                <a:gd name="T36" fmla="*/ 1 w 251"/>
                <a:gd name="T37" fmla="*/ 999 h 999"/>
                <a:gd name="T38" fmla="*/ 6 w 251"/>
                <a:gd name="T39" fmla="*/ 999 h 999"/>
                <a:gd name="T40" fmla="*/ 14 w 251"/>
                <a:gd name="T41" fmla="*/ 998 h 999"/>
                <a:gd name="T42" fmla="*/ 23 w 251"/>
                <a:gd name="T43" fmla="*/ 997 h 999"/>
                <a:gd name="T44" fmla="*/ 35 w 251"/>
                <a:gd name="T45" fmla="*/ 995 h 999"/>
                <a:gd name="T46" fmla="*/ 49 w 251"/>
                <a:gd name="T47" fmla="*/ 993 h 999"/>
                <a:gd name="T48" fmla="*/ 65 w 251"/>
                <a:gd name="T49" fmla="*/ 990 h 999"/>
                <a:gd name="T50" fmla="*/ 83 w 251"/>
                <a:gd name="T51" fmla="*/ 985 h 999"/>
                <a:gd name="T52" fmla="*/ 102 w 251"/>
                <a:gd name="T53" fmla="*/ 980 h 999"/>
                <a:gd name="T54" fmla="*/ 121 w 251"/>
                <a:gd name="T55" fmla="*/ 973 h 999"/>
                <a:gd name="T56" fmla="*/ 143 w 251"/>
                <a:gd name="T57" fmla="*/ 966 h 999"/>
                <a:gd name="T58" fmla="*/ 164 w 251"/>
                <a:gd name="T59" fmla="*/ 956 h 999"/>
                <a:gd name="T60" fmla="*/ 186 w 251"/>
                <a:gd name="T61" fmla="*/ 945 h 999"/>
                <a:gd name="T62" fmla="*/ 208 w 251"/>
                <a:gd name="T63" fmla="*/ 934 h 999"/>
                <a:gd name="T64" fmla="*/ 230 w 251"/>
                <a:gd name="T65" fmla="*/ 919 h 999"/>
                <a:gd name="T66" fmla="*/ 251 w 251"/>
                <a:gd name="T67" fmla="*/ 903 h 999"/>
                <a:gd name="T68" fmla="*/ 251 w 251"/>
                <a:gd name="T69" fmla="*/ 23 h 9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1"/>
                <a:gd name="T106" fmla="*/ 0 h 999"/>
                <a:gd name="T107" fmla="*/ 251 w 251"/>
                <a:gd name="T108" fmla="*/ 999 h 9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1" h="999">
                  <a:moveTo>
                    <a:pt x="251" y="23"/>
                  </a:moveTo>
                  <a:lnTo>
                    <a:pt x="250" y="22"/>
                  </a:lnTo>
                  <a:lnTo>
                    <a:pt x="246" y="20"/>
                  </a:lnTo>
                  <a:lnTo>
                    <a:pt x="239" y="18"/>
                  </a:lnTo>
                  <a:lnTo>
                    <a:pt x="230" y="15"/>
                  </a:lnTo>
                  <a:lnTo>
                    <a:pt x="218" y="11"/>
                  </a:lnTo>
                  <a:lnTo>
                    <a:pt x="205" y="7"/>
                  </a:lnTo>
                  <a:lnTo>
                    <a:pt x="190" y="4"/>
                  </a:lnTo>
                  <a:lnTo>
                    <a:pt x="173" y="1"/>
                  </a:lnTo>
                  <a:lnTo>
                    <a:pt x="155" y="0"/>
                  </a:lnTo>
                  <a:lnTo>
                    <a:pt x="134" y="0"/>
                  </a:lnTo>
                  <a:lnTo>
                    <a:pt x="114" y="2"/>
                  </a:lnTo>
                  <a:lnTo>
                    <a:pt x="92" y="5"/>
                  </a:lnTo>
                  <a:lnTo>
                    <a:pt x="70" y="12"/>
                  </a:lnTo>
                  <a:lnTo>
                    <a:pt x="47" y="20"/>
                  </a:lnTo>
                  <a:lnTo>
                    <a:pt x="23" y="32"/>
                  </a:lnTo>
                  <a:lnTo>
                    <a:pt x="0" y="47"/>
                  </a:lnTo>
                  <a:lnTo>
                    <a:pt x="0" y="999"/>
                  </a:lnTo>
                  <a:lnTo>
                    <a:pt x="1" y="999"/>
                  </a:lnTo>
                  <a:lnTo>
                    <a:pt x="6" y="999"/>
                  </a:lnTo>
                  <a:lnTo>
                    <a:pt x="14" y="998"/>
                  </a:lnTo>
                  <a:lnTo>
                    <a:pt x="23" y="997"/>
                  </a:lnTo>
                  <a:lnTo>
                    <a:pt x="35" y="995"/>
                  </a:lnTo>
                  <a:lnTo>
                    <a:pt x="49" y="993"/>
                  </a:lnTo>
                  <a:lnTo>
                    <a:pt x="65" y="990"/>
                  </a:lnTo>
                  <a:lnTo>
                    <a:pt x="83" y="985"/>
                  </a:lnTo>
                  <a:lnTo>
                    <a:pt x="102" y="980"/>
                  </a:lnTo>
                  <a:lnTo>
                    <a:pt x="121" y="973"/>
                  </a:lnTo>
                  <a:lnTo>
                    <a:pt x="143" y="966"/>
                  </a:lnTo>
                  <a:lnTo>
                    <a:pt x="164" y="956"/>
                  </a:lnTo>
                  <a:lnTo>
                    <a:pt x="186" y="945"/>
                  </a:lnTo>
                  <a:lnTo>
                    <a:pt x="208" y="934"/>
                  </a:lnTo>
                  <a:lnTo>
                    <a:pt x="230" y="919"/>
                  </a:lnTo>
                  <a:lnTo>
                    <a:pt x="251" y="903"/>
                  </a:lnTo>
                  <a:lnTo>
                    <a:pt x="251" y="2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05" name="Freeform 84"/>
            <p:cNvSpPr>
              <a:spLocks/>
            </p:cNvSpPr>
            <p:nvPr/>
          </p:nvSpPr>
          <p:spPr bwMode="auto">
            <a:xfrm>
              <a:off x="6080" y="13687"/>
              <a:ext cx="215" cy="843"/>
            </a:xfrm>
            <a:custGeom>
              <a:avLst/>
              <a:gdLst>
                <a:gd name="T0" fmla="*/ 215 w 215"/>
                <a:gd name="T1" fmla="*/ 20 h 843"/>
                <a:gd name="T2" fmla="*/ 214 w 215"/>
                <a:gd name="T3" fmla="*/ 19 h 843"/>
                <a:gd name="T4" fmla="*/ 211 w 215"/>
                <a:gd name="T5" fmla="*/ 18 h 843"/>
                <a:gd name="T6" fmla="*/ 205 w 215"/>
                <a:gd name="T7" fmla="*/ 15 h 843"/>
                <a:gd name="T8" fmla="*/ 197 w 215"/>
                <a:gd name="T9" fmla="*/ 12 h 843"/>
                <a:gd name="T10" fmla="*/ 187 w 215"/>
                <a:gd name="T11" fmla="*/ 9 h 843"/>
                <a:gd name="T12" fmla="*/ 176 w 215"/>
                <a:gd name="T13" fmla="*/ 6 h 843"/>
                <a:gd name="T14" fmla="*/ 163 w 215"/>
                <a:gd name="T15" fmla="*/ 4 h 843"/>
                <a:gd name="T16" fmla="*/ 149 w 215"/>
                <a:gd name="T17" fmla="*/ 1 h 843"/>
                <a:gd name="T18" fmla="*/ 133 w 215"/>
                <a:gd name="T19" fmla="*/ 0 h 843"/>
                <a:gd name="T20" fmla="*/ 115 w 215"/>
                <a:gd name="T21" fmla="*/ 0 h 843"/>
                <a:gd name="T22" fmla="*/ 98 w 215"/>
                <a:gd name="T23" fmla="*/ 1 h 843"/>
                <a:gd name="T24" fmla="*/ 79 w 215"/>
                <a:gd name="T25" fmla="*/ 5 h 843"/>
                <a:gd name="T26" fmla="*/ 60 w 215"/>
                <a:gd name="T27" fmla="*/ 10 h 843"/>
                <a:gd name="T28" fmla="*/ 40 w 215"/>
                <a:gd name="T29" fmla="*/ 18 h 843"/>
                <a:gd name="T30" fmla="*/ 21 w 215"/>
                <a:gd name="T31" fmla="*/ 27 h 843"/>
                <a:gd name="T32" fmla="*/ 0 w 215"/>
                <a:gd name="T33" fmla="*/ 40 h 843"/>
                <a:gd name="T34" fmla="*/ 0 w 215"/>
                <a:gd name="T35" fmla="*/ 843 h 843"/>
                <a:gd name="T36" fmla="*/ 1 w 215"/>
                <a:gd name="T37" fmla="*/ 843 h 843"/>
                <a:gd name="T38" fmla="*/ 6 w 215"/>
                <a:gd name="T39" fmla="*/ 843 h 843"/>
                <a:gd name="T40" fmla="*/ 12 w 215"/>
                <a:gd name="T41" fmla="*/ 842 h 843"/>
                <a:gd name="T42" fmla="*/ 21 w 215"/>
                <a:gd name="T43" fmla="*/ 841 h 843"/>
                <a:gd name="T44" fmla="*/ 30 w 215"/>
                <a:gd name="T45" fmla="*/ 840 h 843"/>
                <a:gd name="T46" fmla="*/ 43 w 215"/>
                <a:gd name="T47" fmla="*/ 838 h 843"/>
                <a:gd name="T48" fmla="*/ 56 w 215"/>
                <a:gd name="T49" fmla="*/ 835 h 843"/>
                <a:gd name="T50" fmla="*/ 71 w 215"/>
                <a:gd name="T51" fmla="*/ 831 h 843"/>
                <a:gd name="T52" fmla="*/ 87 w 215"/>
                <a:gd name="T53" fmla="*/ 826 h 843"/>
                <a:gd name="T54" fmla="*/ 105 w 215"/>
                <a:gd name="T55" fmla="*/ 821 h 843"/>
                <a:gd name="T56" fmla="*/ 123 w 215"/>
                <a:gd name="T57" fmla="*/ 814 h 843"/>
                <a:gd name="T58" fmla="*/ 141 w 215"/>
                <a:gd name="T59" fmla="*/ 806 h 843"/>
                <a:gd name="T60" fmla="*/ 159 w 215"/>
                <a:gd name="T61" fmla="*/ 797 h 843"/>
                <a:gd name="T62" fmla="*/ 179 w 215"/>
                <a:gd name="T63" fmla="*/ 786 h 843"/>
                <a:gd name="T64" fmla="*/ 197 w 215"/>
                <a:gd name="T65" fmla="*/ 774 h 843"/>
                <a:gd name="T66" fmla="*/ 215 w 215"/>
                <a:gd name="T67" fmla="*/ 760 h 843"/>
                <a:gd name="T68" fmla="*/ 215 w 215"/>
                <a:gd name="T69" fmla="*/ 20 h 8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5"/>
                <a:gd name="T106" fmla="*/ 0 h 843"/>
                <a:gd name="T107" fmla="*/ 215 w 215"/>
                <a:gd name="T108" fmla="*/ 843 h 8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5" h="843">
                  <a:moveTo>
                    <a:pt x="215" y="20"/>
                  </a:moveTo>
                  <a:lnTo>
                    <a:pt x="214" y="19"/>
                  </a:lnTo>
                  <a:lnTo>
                    <a:pt x="211" y="18"/>
                  </a:lnTo>
                  <a:lnTo>
                    <a:pt x="205" y="15"/>
                  </a:lnTo>
                  <a:lnTo>
                    <a:pt x="197" y="12"/>
                  </a:lnTo>
                  <a:lnTo>
                    <a:pt x="187" y="9"/>
                  </a:lnTo>
                  <a:lnTo>
                    <a:pt x="176" y="6"/>
                  </a:lnTo>
                  <a:lnTo>
                    <a:pt x="163" y="4"/>
                  </a:lnTo>
                  <a:lnTo>
                    <a:pt x="149" y="1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8" y="1"/>
                  </a:lnTo>
                  <a:lnTo>
                    <a:pt x="79" y="5"/>
                  </a:lnTo>
                  <a:lnTo>
                    <a:pt x="60" y="10"/>
                  </a:lnTo>
                  <a:lnTo>
                    <a:pt x="40" y="18"/>
                  </a:lnTo>
                  <a:lnTo>
                    <a:pt x="21" y="27"/>
                  </a:lnTo>
                  <a:lnTo>
                    <a:pt x="0" y="40"/>
                  </a:lnTo>
                  <a:lnTo>
                    <a:pt x="0" y="843"/>
                  </a:lnTo>
                  <a:lnTo>
                    <a:pt x="1" y="843"/>
                  </a:lnTo>
                  <a:lnTo>
                    <a:pt x="6" y="843"/>
                  </a:lnTo>
                  <a:lnTo>
                    <a:pt x="12" y="842"/>
                  </a:lnTo>
                  <a:lnTo>
                    <a:pt x="21" y="841"/>
                  </a:lnTo>
                  <a:lnTo>
                    <a:pt x="30" y="840"/>
                  </a:lnTo>
                  <a:lnTo>
                    <a:pt x="43" y="838"/>
                  </a:lnTo>
                  <a:lnTo>
                    <a:pt x="56" y="835"/>
                  </a:lnTo>
                  <a:lnTo>
                    <a:pt x="71" y="831"/>
                  </a:lnTo>
                  <a:lnTo>
                    <a:pt x="87" y="826"/>
                  </a:lnTo>
                  <a:lnTo>
                    <a:pt x="105" y="821"/>
                  </a:lnTo>
                  <a:lnTo>
                    <a:pt x="123" y="814"/>
                  </a:lnTo>
                  <a:lnTo>
                    <a:pt x="141" y="806"/>
                  </a:lnTo>
                  <a:lnTo>
                    <a:pt x="159" y="797"/>
                  </a:lnTo>
                  <a:lnTo>
                    <a:pt x="179" y="786"/>
                  </a:lnTo>
                  <a:lnTo>
                    <a:pt x="197" y="774"/>
                  </a:lnTo>
                  <a:lnTo>
                    <a:pt x="215" y="760"/>
                  </a:lnTo>
                  <a:lnTo>
                    <a:pt x="215" y="2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06" name="Freeform 85"/>
            <p:cNvSpPr>
              <a:spLocks/>
            </p:cNvSpPr>
            <p:nvPr/>
          </p:nvSpPr>
          <p:spPr bwMode="auto">
            <a:xfrm>
              <a:off x="6087" y="13696"/>
              <a:ext cx="180" cy="685"/>
            </a:xfrm>
            <a:custGeom>
              <a:avLst/>
              <a:gdLst>
                <a:gd name="T0" fmla="*/ 180 w 180"/>
                <a:gd name="T1" fmla="*/ 16 h 685"/>
                <a:gd name="T2" fmla="*/ 179 w 180"/>
                <a:gd name="T3" fmla="*/ 16 h 685"/>
                <a:gd name="T4" fmla="*/ 176 w 180"/>
                <a:gd name="T5" fmla="*/ 14 h 685"/>
                <a:gd name="T6" fmla="*/ 172 w 180"/>
                <a:gd name="T7" fmla="*/ 12 h 685"/>
                <a:gd name="T8" fmla="*/ 165 w 180"/>
                <a:gd name="T9" fmla="*/ 10 h 685"/>
                <a:gd name="T10" fmla="*/ 157 w 180"/>
                <a:gd name="T11" fmla="*/ 8 h 685"/>
                <a:gd name="T12" fmla="*/ 147 w 180"/>
                <a:gd name="T13" fmla="*/ 4 h 685"/>
                <a:gd name="T14" fmla="*/ 136 w 180"/>
                <a:gd name="T15" fmla="*/ 2 h 685"/>
                <a:gd name="T16" fmla="*/ 125 w 180"/>
                <a:gd name="T17" fmla="*/ 0 h 685"/>
                <a:gd name="T18" fmla="*/ 111 w 180"/>
                <a:gd name="T19" fmla="*/ 0 h 685"/>
                <a:gd name="T20" fmla="*/ 97 w 180"/>
                <a:gd name="T21" fmla="*/ 0 h 685"/>
                <a:gd name="T22" fmla="*/ 81 w 180"/>
                <a:gd name="T23" fmla="*/ 1 h 685"/>
                <a:gd name="T24" fmla="*/ 66 w 180"/>
                <a:gd name="T25" fmla="*/ 3 h 685"/>
                <a:gd name="T26" fmla="*/ 50 w 180"/>
                <a:gd name="T27" fmla="*/ 8 h 685"/>
                <a:gd name="T28" fmla="*/ 33 w 180"/>
                <a:gd name="T29" fmla="*/ 14 h 685"/>
                <a:gd name="T30" fmla="*/ 17 w 180"/>
                <a:gd name="T31" fmla="*/ 23 h 685"/>
                <a:gd name="T32" fmla="*/ 0 w 180"/>
                <a:gd name="T33" fmla="*/ 33 h 685"/>
                <a:gd name="T34" fmla="*/ 0 w 180"/>
                <a:gd name="T35" fmla="*/ 685 h 685"/>
                <a:gd name="T36" fmla="*/ 1 w 180"/>
                <a:gd name="T37" fmla="*/ 685 h 685"/>
                <a:gd name="T38" fmla="*/ 4 w 180"/>
                <a:gd name="T39" fmla="*/ 685 h 685"/>
                <a:gd name="T40" fmla="*/ 9 w 180"/>
                <a:gd name="T41" fmla="*/ 684 h 685"/>
                <a:gd name="T42" fmla="*/ 17 w 180"/>
                <a:gd name="T43" fmla="*/ 683 h 685"/>
                <a:gd name="T44" fmla="*/ 26 w 180"/>
                <a:gd name="T45" fmla="*/ 682 h 685"/>
                <a:gd name="T46" fmla="*/ 35 w 180"/>
                <a:gd name="T47" fmla="*/ 681 h 685"/>
                <a:gd name="T48" fmla="*/ 47 w 180"/>
                <a:gd name="T49" fmla="*/ 678 h 685"/>
                <a:gd name="T50" fmla="*/ 60 w 180"/>
                <a:gd name="T51" fmla="*/ 676 h 685"/>
                <a:gd name="T52" fmla="*/ 73 w 180"/>
                <a:gd name="T53" fmla="*/ 671 h 685"/>
                <a:gd name="T54" fmla="*/ 87 w 180"/>
                <a:gd name="T55" fmla="*/ 667 h 685"/>
                <a:gd name="T56" fmla="*/ 102 w 180"/>
                <a:gd name="T57" fmla="*/ 662 h 685"/>
                <a:gd name="T58" fmla="*/ 118 w 180"/>
                <a:gd name="T59" fmla="*/ 655 h 685"/>
                <a:gd name="T60" fmla="*/ 133 w 180"/>
                <a:gd name="T61" fmla="*/ 648 h 685"/>
                <a:gd name="T62" fmla="*/ 149 w 180"/>
                <a:gd name="T63" fmla="*/ 639 h 685"/>
                <a:gd name="T64" fmla="*/ 165 w 180"/>
                <a:gd name="T65" fmla="*/ 628 h 685"/>
                <a:gd name="T66" fmla="*/ 180 w 180"/>
                <a:gd name="T67" fmla="*/ 617 h 685"/>
                <a:gd name="T68" fmla="*/ 180 w 180"/>
                <a:gd name="T69" fmla="*/ 16 h 6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0"/>
                <a:gd name="T106" fmla="*/ 0 h 685"/>
                <a:gd name="T107" fmla="*/ 180 w 180"/>
                <a:gd name="T108" fmla="*/ 685 h 6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0" h="685">
                  <a:moveTo>
                    <a:pt x="180" y="16"/>
                  </a:moveTo>
                  <a:lnTo>
                    <a:pt x="179" y="16"/>
                  </a:lnTo>
                  <a:lnTo>
                    <a:pt x="176" y="14"/>
                  </a:lnTo>
                  <a:lnTo>
                    <a:pt x="172" y="12"/>
                  </a:lnTo>
                  <a:lnTo>
                    <a:pt x="165" y="10"/>
                  </a:lnTo>
                  <a:lnTo>
                    <a:pt x="157" y="8"/>
                  </a:lnTo>
                  <a:lnTo>
                    <a:pt x="147" y="4"/>
                  </a:lnTo>
                  <a:lnTo>
                    <a:pt x="136" y="2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3"/>
                  </a:lnTo>
                  <a:lnTo>
                    <a:pt x="50" y="8"/>
                  </a:lnTo>
                  <a:lnTo>
                    <a:pt x="33" y="14"/>
                  </a:lnTo>
                  <a:lnTo>
                    <a:pt x="17" y="23"/>
                  </a:lnTo>
                  <a:lnTo>
                    <a:pt x="0" y="33"/>
                  </a:lnTo>
                  <a:lnTo>
                    <a:pt x="0" y="685"/>
                  </a:lnTo>
                  <a:lnTo>
                    <a:pt x="1" y="685"/>
                  </a:lnTo>
                  <a:lnTo>
                    <a:pt x="4" y="685"/>
                  </a:lnTo>
                  <a:lnTo>
                    <a:pt x="9" y="684"/>
                  </a:lnTo>
                  <a:lnTo>
                    <a:pt x="17" y="683"/>
                  </a:lnTo>
                  <a:lnTo>
                    <a:pt x="26" y="682"/>
                  </a:lnTo>
                  <a:lnTo>
                    <a:pt x="35" y="681"/>
                  </a:lnTo>
                  <a:lnTo>
                    <a:pt x="47" y="678"/>
                  </a:lnTo>
                  <a:lnTo>
                    <a:pt x="60" y="676"/>
                  </a:lnTo>
                  <a:lnTo>
                    <a:pt x="73" y="671"/>
                  </a:lnTo>
                  <a:lnTo>
                    <a:pt x="87" y="667"/>
                  </a:lnTo>
                  <a:lnTo>
                    <a:pt x="102" y="662"/>
                  </a:lnTo>
                  <a:lnTo>
                    <a:pt x="118" y="655"/>
                  </a:lnTo>
                  <a:lnTo>
                    <a:pt x="133" y="648"/>
                  </a:lnTo>
                  <a:lnTo>
                    <a:pt x="149" y="639"/>
                  </a:lnTo>
                  <a:lnTo>
                    <a:pt x="165" y="628"/>
                  </a:lnTo>
                  <a:lnTo>
                    <a:pt x="180" y="617"/>
                  </a:lnTo>
                  <a:lnTo>
                    <a:pt x="180" y="1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07" name="Freeform 86"/>
            <p:cNvSpPr>
              <a:spLocks/>
            </p:cNvSpPr>
            <p:nvPr/>
          </p:nvSpPr>
          <p:spPr bwMode="auto">
            <a:xfrm>
              <a:off x="6093" y="13704"/>
              <a:ext cx="146" cy="530"/>
            </a:xfrm>
            <a:custGeom>
              <a:avLst/>
              <a:gdLst>
                <a:gd name="T0" fmla="*/ 146 w 146"/>
                <a:gd name="T1" fmla="*/ 14 h 530"/>
                <a:gd name="T2" fmla="*/ 143 w 146"/>
                <a:gd name="T3" fmla="*/ 12 h 530"/>
                <a:gd name="T4" fmla="*/ 134 w 146"/>
                <a:gd name="T5" fmla="*/ 8 h 530"/>
                <a:gd name="T6" fmla="*/ 120 w 146"/>
                <a:gd name="T7" fmla="*/ 4 h 530"/>
                <a:gd name="T8" fmla="*/ 101 w 146"/>
                <a:gd name="T9" fmla="*/ 1 h 530"/>
                <a:gd name="T10" fmla="*/ 79 w 146"/>
                <a:gd name="T11" fmla="*/ 0 h 530"/>
                <a:gd name="T12" fmla="*/ 54 w 146"/>
                <a:gd name="T13" fmla="*/ 3 h 530"/>
                <a:gd name="T14" fmla="*/ 27 w 146"/>
                <a:gd name="T15" fmla="*/ 11 h 530"/>
                <a:gd name="T16" fmla="*/ 0 w 146"/>
                <a:gd name="T17" fmla="*/ 27 h 530"/>
                <a:gd name="T18" fmla="*/ 0 w 146"/>
                <a:gd name="T19" fmla="*/ 530 h 530"/>
                <a:gd name="T20" fmla="*/ 3 w 146"/>
                <a:gd name="T21" fmla="*/ 530 h 530"/>
                <a:gd name="T22" fmla="*/ 14 w 146"/>
                <a:gd name="T23" fmla="*/ 529 h 530"/>
                <a:gd name="T24" fmla="*/ 29 w 146"/>
                <a:gd name="T25" fmla="*/ 526 h 530"/>
                <a:gd name="T26" fmla="*/ 49 w 146"/>
                <a:gd name="T27" fmla="*/ 521 h 530"/>
                <a:gd name="T28" fmla="*/ 71 w 146"/>
                <a:gd name="T29" fmla="*/ 514 h 530"/>
                <a:gd name="T30" fmla="*/ 96 w 146"/>
                <a:gd name="T31" fmla="*/ 505 h 530"/>
                <a:gd name="T32" fmla="*/ 121 w 146"/>
                <a:gd name="T33" fmla="*/ 492 h 530"/>
                <a:gd name="T34" fmla="*/ 146 w 146"/>
                <a:gd name="T35" fmla="*/ 475 h 530"/>
                <a:gd name="T36" fmla="*/ 146 w 146"/>
                <a:gd name="T37" fmla="*/ 14 h 5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530"/>
                <a:gd name="T59" fmla="*/ 146 w 146"/>
                <a:gd name="T60" fmla="*/ 530 h 5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530">
                  <a:moveTo>
                    <a:pt x="146" y="14"/>
                  </a:moveTo>
                  <a:lnTo>
                    <a:pt x="143" y="12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1" y="1"/>
                  </a:lnTo>
                  <a:lnTo>
                    <a:pt x="79" y="0"/>
                  </a:lnTo>
                  <a:lnTo>
                    <a:pt x="54" y="3"/>
                  </a:lnTo>
                  <a:lnTo>
                    <a:pt x="27" y="11"/>
                  </a:lnTo>
                  <a:lnTo>
                    <a:pt x="0" y="27"/>
                  </a:lnTo>
                  <a:lnTo>
                    <a:pt x="0" y="530"/>
                  </a:lnTo>
                  <a:lnTo>
                    <a:pt x="3" y="530"/>
                  </a:lnTo>
                  <a:lnTo>
                    <a:pt x="14" y="529"/>
                  </a:lnTo>
                  <a:lnTo>
                    <a:pt x="29" y="526"/>
                  </a:lnTo>
                  <a:lnTo>
                    <a:pt x="49" y="521"/>
                  </a:lnTo>
                  <a:lnTo>
                    <a:pt x="71" y="514"/>
                  </a:lnTo>
                  <a:lnTo>
                    <a:pt x="96" y="505"/>
                  </a:lnTo>
                  <a:lnTo>
                    <a:pt x="121" y="492"/>
                  </a:lnTo>
                  <a:lnTo>
                    <a:pt x="146" y="475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08" name="Freeform 87"/>
            <p:cNvSpPr>
              <a:spLocks/>
            </p:cNvSpPr>
            <p:nvPr/>
          </p:nvSpPr>
          <p:spPr bwMode="auto">
            <a:xfrm>
              <a:off x="6101" y="13712"/>
              <a:ext cx="109" cy="373"/>
            </a:xfrm>
            <a:custGeom>
              <a:avLst/>
              <a:gdLst>
                <a:gd name="T0" fmla="*/ 109 w 109"/>
                <a:gd name="T1" fmla="*/ 10 h 373"/>
                <a:gd name="T2" fmla="*/ 107 w 109"/>
                <a:gd name="T3" fmla="*/ 9 h 373"/>
                <a:gd name="T4" fmla="*/ 100 w 109"/>
                <a:gd name="T5" fmla="*/ 6 h 373"/>
                <a:gd name="T6" fmla="*/ 89 w 109"/>
                <a:gd name="T7" fmla="*/ 2 h 373"/>
                <a:gd name="T8" fmla="*/ 75 w 109"/>
                <a:gd name="T9" fmla="*/ 0 h 373"/>
                <a:gd name="T10" fmla="*/ 59 w 109"/>
                <a:gd name="T11" fmla="*/ 0 h 373"/>
                <a:gd name="T12" fmla="*/ 39 w 109"/>
                <a:gd name="T13" fmla="*/ 2 h 373"/>
                <a:gd name="T14" fmla="*/ 20 w 109"/>
                <a:gd name="T15" fmla="*/ 9 h 373"/>
                <a:gd name="T16" fmla="*/ 0 w 109"/>
                <a:gd name="T17" fmla="*/ 21 h 373"/>
                <a:gd name="T18" fmla="*/ 0 w 109"/>
                <a:gd name="T19" fmla="*/ 373 h 373"/>
                <a:gd name="T20" fmla="*/ 2 w 109"/>
                <a:gd name="T21" fmla="*/ 373 h 373"/>
                <a:gd name="T22" fmla="*/ 9 w 109"/>
                <a:gd name="T23" fmla="*/ 372 h 373"/>
                <a:gd name="T24" fmla="*/ 21 w 109"/>
                <a:gd name="T25" fmla="*/ 369 h 373"/>
                <a:gd name="T26" fmla="*/ 36 w 109"/>
                <a:gd name="T27" fmla="*/ 366 h 373"/>
                <a:gd name="T28" fmla="*/ 53 w 109"/>
                <a:gd name="T29" fmla="*/ 362 h 373"/>
                <a:gd name="T30" fmla="*/ 72 w 109"/>
                <a:gd name="T31" fmla="*/ 354 h 373"/>
                <a:gd name="T32" fmla="*/ 90 w 109"/>
                <a:gd name="T33" fmla="*/ 343 h 373"/>
                <a:gd name="T34" fmla="*/ 109 w 109"/>
                <a:gd name="T35" fmla="*/ 331 h 373"/>
                <a:gd name="T36" fmla="*/ 109 w 109"/>
                <a:gd name="T37" fmla="*/ 10 h 3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9"/>
                <a:gd name="T58" fmla="*/ 0 h 373"/>
                <a:gd name="T59" fmla="*/ 109 w 109"/>
                <a:gd name="T60" fmla="*/ 373 h 3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9" h="373">
                  <a:moveTo>
                    <a:pt x="109" y="10"/>
                  </a:moveTo>
                  <a:lnTo>
                    <a:pt x="107" y="9"/>
                  </a:lnTo>
                  <a:lnTo>
                    <a:pt x="100" y="6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0" y="9"/>
                  </a:lnTo>
                  <a:lnTo>
                    <a:pt x="0" y="21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9" y="372"/>
                  </a:lnTo>
                  <a:lnTo>
                    <a:pt x="21" y="369"/>
                  </a:lnTo>
                  <a:lnTo>
                    <a:pt x="36" y="366"/>
                  </a:lnTo>
                  <a:lnTo>
                    <a:pt x="53" y="362"/>
                  </a:lnTo>
                  <a:lnTo>
                    <a:pt x="72" y="354"/>
                  </a:lnTo>
                  <a:lnTo>
                    <a:pt x="90" y="343"/>
                  </a:lnTo>
                  <a:lnTo>
                    <a:pt x="109" y="331"/>
                  </a:lnTo>
                  <a:lnTo>
                    <a:pt x="109" y="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09" name="Freeform 88"/>
            <p:cNvSpPr>
              <a:spLocks/>
            </p:cNvSpPr>
            <p:nvPr/>
          </p:nvSpPr>
          <p:spPr bwMode="auto">
            <a:xfrm>
              <a:off x="6107" y="13721"/>
              <a:ext cx="75" cy="216"/>
            </a:xfrm>
            <a:custGeom>
              <a:avLst/>
              <a:gdLst>
                <a:gd name="T0" fmla="*/ 75 w 75"/>
                <a:gd name="T1" fmla="*/ 6 h 216"/>
                <a:gd name="T2" fmla="*/ 73 w 75"/>
                <a:gd name="T3" fmla="*/ 5 h 216"/>
                <a:gd name="T4" fmla="*/ 69 w 75"/>
                <a:gd name="T5" fmla="*/ 4 h 216"/>
                <a:gd name="T6" fmla="*/ 61 w 75"/>
                <a:gd name="T7" fmla="*/ 2 h 216"/>
                <a:gd name="T8" fmla="*/ 52 w 75"/>
                <a:gd name="T9" fmla="*/ 0 h 216"/>
                <a:gd name="T10" fmla="*/ 41 w 75"/>
                <a:gd name="T11" fmla="*/ 0 h 216"/>
                <a:gd name="T12" fmla="*/ 28 w 75"/>
                <a:gd name="T13" fmla="*/ 1 h 216"/>
                <a:gd name="T14" fmla="*/ 14 w 75"/>
                <a:gd name="T15" fmla="*/ 6 h 216"/>
                <a:gd name="T16" fmla="*/ 0 w 75"/>
                <a:gd name="T17" fmla="*/ 14 h 216"/>
                <a:gd name="T18" fmla="*/ 0 w 75"/>
                <a:gd name="T19" fmla="*/ 216 h 216"/>
                <a:gd name="T20" fmla="*/ 2 w 75"/>
                <a:gd name="T21" fmla="*/ 216 h 216"/>
                <a:gd name="T22" fmla="*/ 7 w 75"/>
                <a:gd name="T23" fmla="*/ 215 h 216"/>
                <a:gd name="T24" fmla="*/ 15 w 75"/>
                <a:gd name="T25" fmla="*/ 214 h 216"/>
                <a:gd name="T26" fmla="*/ 25 w 75"/>
                <a:gd name="T27" fmla="*/ 211 h 216"/>
                <a:gd name="T28" fmla="*/ 37 w 75"/>
                <a:gd name="T29" fmla="*/ 208 h 216"/>
                <a:gd name="T30" fmla="*/ 50 w 75"/>
                <a:gd name="T31" fmla="*/ 203 h 216"/>
                <a:gd name="T32" fmla="*/ 63 w 75"/>
                <a:gd name="T33" fmla="*/ 195 h 216"/>
                <a:gd name="T34" fmla="*/ 75 w 75"/>
                <a:gd name="T35" fmla="*/ 187 h 216"/>
                <a:gd name="T36" fmla="*/ 75 w 75"/>
                <a:gd name="T37" fmla="*/ 6 h 2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"/>
                <a:gd name="T58" fmla="*/ 0 h 216"/>
                <a:gd name="T59" fmla="*/ 75 w 75"/>
                <a:gd name="T60" fmla="*/ 216 h 2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" h="216">
                  <a:moveTo>
                    <a:pt x="75" y="6"/>
                  </a:moveTo>
                  <a:lnTo>
                    <a:pt x="73" y="5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14" y="6"/>
                  </a:lnTo>
                  <a:lnTo>
                    <a:pt x="0" y="14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7" y="215"/>
                  </a:lnTo>
                  <a:lnTo>
                    <a:pt x="15" y="214"/>
                  </a:lnTo>
                  <a:lnTo>
                    <a:pt x="25" y="211"/>
                  </a:lnTo>
                  <a:lnTo>
                    <a:pt x="37" y="208"/>
                  </a:lnTo>
                  <a:lnTo>
                    <a:pt x="50" y="203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10" name="Freeform 89"/>
            <p:cNvSpPr>
              <a:spLocks/>
            </p:cNvSpPr>
            <p:nvPr/>
          </p:nvSpPr>
          <p:spPr bwMode="auto">
            <a:xfrm>
              <a:off x="7013" y="14340"/>
              <a:ext cx="110" cy="111"/>
            </a:xfrm>
            <a:custGeom>
              <a:avLst/>
              <a:gdLst>
                <a:gd name="T0" fmla="*/ 55 w 110"/>
                <a:gd name="T1" fmla="*/ 111 h 111"/>
                <a:gd name="T2" fmla="*/ 66 w 110"/>
                <a:gd name="T3" fmla="*/ 110 h 111"/>
                <a:gd name="T4" fmla="*/ 76 w 110"/>
                <a:gd name="T5" fmla="*/ 106 h 111"/>
                <a:gd name="T6" fmla="*/ 85 w 110"/>
                <a:gd name="T7" fmla="*/ 101 h 111"/>
                <a:gd name="T8" fmla="*/ 94 w 110"/>
                <a:gd name="T9" fmla="*/ 94 h 111"/>
                <a:gd name="T10" fmla="*/ 100 w 110"/>
                <a:gd name="T11" fmla="*/ 86 h 111"/>
                <a:gd name="T12" fmla="*/ 106 w 110"/>
                <a:gd name="T13" fmla="*/ 77 h 111"/>
                <a:gd name="T14" fmla="*/ 109 w 110"/>
                <a:gd name="T15" fmla="*/ 66 h 111"/>
                <a:gd name="T16" fmla="*/ 110 w 110"/>
                <a:gd name="T17" fmla="*/ 56 h 111"/>
                <a:gd name="T18" fmla="*/ 109 w 110"/>
                <a:gd name="T19" fmla="*/ 44 h 111"/>
                <a:gd name="T20" fmla="*/ 106 w 110"/>
                <a:gd name="T21" fmla="*/ 34 h 111"/>
                <a:gd name="T22" fmla="*/ 100 w 110"/>
                <a:gd name="T23" fmla="*/ 24 h 111"/>
                <a:gd name="T24" fmla="*/ 94 w 110"/>
                <a:gd name="T25" fmla="*/ 17 h 111"/>
                <a:gd name="T26" fmla="*/ 85 w 110"/>
                <a:gd name="T27" fmla="*/ 9 h 111"/>
                <a:gd name="T28" fmla="*/ 76 w 110"/>
                <a:gd name="T29" fmla="*/ 5 h 111"/>
                <a:gd name="T30" fmla="*/ 66 w 110"/>
                <a:gd name="T31" fmla="*/ 2 h 111"/>
                <a:gd name="T32" fmla="*/ 55 w 110"/>
                <a:gd name="T33" fmla="*/ 0 h 111"/>
                <a:gd name="T34" fmla="*/ 44 w 110"/>
                <a:gd name="T35" fmla="*/ 2 h 111"/>
                <a:gd name="T36" fmla="*/ 33 w 110"/>
                <a:gd name="T37" fmla="*/ 5 h 111"/>
                <a:gd name="T38" fmla="*/ 25 w 110"/>
                <a:gd name="T39" fmla="*/ 9 h 111"/>
                <a:gd name="T40" fmla="*/ 16 w 110"/>
                <a:gd name="T41" fmla="*/ 17 h 111"/>
                <a:gd name="T42" fmla="*/ 10 w 110"/>
                <a:gd name="T43" fmla="*/ 24 h 111"/>
                <a:gd name="T44" fmla="*/ 4 w 110"/>
                <a:gd name="T45" fmla="*/ 34 h 111"/>
                <a:gd name="T46" fmla="*/ 1 w 110"/>
                <a:gd name="T47" fmla="*/ 44 h 111"/>
                <a:gd name="T48" fmla="*/ 0 w 110"/>
                <a:gd name="T49" fmla="*/ 56 h 111"/>
                <a:gd name="T50" fmla="*/ 1 w 110"/>
                <a:gd name="T51" fmla="*/ 66 h 111"/>
                <a:gd name="T52" fmla="*/ 4 w 110"/>
                <a:gd name="T53" fmla="*/ 77 h 111"/>
                <a:gd name="T54" fmla="*/ 10 w 110"/>
                <a:gd name="T55" fmla="*/ 86 h 111"/>
                <a:gd name="T56" fmla="*/ 16 w 110"/>
                <a:gd name="T57" fmla="*/ 94 h 111"/>
                <a:gd name="T58" fmla="*/ 25 w 110"/>
                <a:gd name="T59" fmla="*/ 101 h 111"/>
                <a:gd name="T60" fmla="*/ 33 w 110"/>
                <a:gd name="T61" fmla="*/ 106 h 111"/>
                <a:gd name="T62" fmla="*/ 44 w 110"/>
                <a:gd name="T63" fmla="*/ 110 h 111"/>
                <a:gd name="T64" fmla="*/ 55 w 110"/>
                <a:gd name="T65" fmla="*/ 111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111"/>
                <a:gd name="T101" fmla="*/ 110 w 110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111">
                  <a:moveTo>
                    <a:pt x="55" y="111"/>
                  </a:moveTo>
                  <a:lnTo>
                    <a:pt x="66" y="110"/>
                  </a:lnTo>
                  <a:lnTo>
                    <a:pt x="76" y="106"/>
                  </a:lnTo>
                  <a:lnTo>
                    <a:pt x="85" y="101"/>
                  </a:lnTo>
                  <a:lnTo>
                    <a:pt x="94" y="94"/>
                  </a:lnTo>
                  <a:lnTo>
                    <a:pt x="100" y="86"/>
                  </a:lnTo>
                  <a:lnTo>
                    <a:pt x="106" y="77"/>
                  </a:lnTo>
                  <a:lnTo>
                    <a:pt x="109" y="66"/>
                  </a:lnTo>
                  <a:lnTo>
                    <a:pt x="110" y="56"/>
                  </a:lnTo>
                  <a:lnTo>
                    <a:pt x="109" y="44"/>
                  </a:lnTo>
                  <a:lnTo>
                    <a:pt x="106" y="34"/>
                  </a:lnTo>
                  <a:lnTo>
                    <a:pt x="100" y="24"/>
                  </a:lnTo>
                  <a:lnTo>
                    <a:pt x="94" y="17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6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5" y="101"/>
                  </a:lnTo>
                  <a:lnTo>
                    <a:pt x="33" y="106"/>
                  </a:lnTo>
                  <a:lnTo>
                    <a:pt x="44" y="110"/>
                  </a:lnTo>
                  <a:lnTo>
                    <a:pt x="55" y="1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11" name="Freeform 90"/>
            <p:cNvSpPr>
              <a:spLocks/>
            </p:cNvSpPr>
            <p:nvPr/>
          </p:nvSpPr>
          <p:spPr bwMode="auto">
            <a:xfrm>
              <a:off x="6676" y="14343"/>
              <a:ext cx="55" cy="55"/>
            </a:xfrm>
            <a:custGeom>
              <a:avLst/>
              <a:gdLst>
                <a:gd name="T0" fmla="*/ 27 w 55"/>
                <a:gd name="T1" fmla="*/ 55 h 55"/>
                <a:gd name="T2" fmla="*/ 38 w 55"/>
                <a:gd name="T3" fmla="*/ 53 h 55"/>
                <a:gd name="T4" fmla="*/ 48 w 55"/>
                <a:gd name="T5" fmla="*/ 46 h 55"/>
                <a:gd name="T6" fmla="*/ 53 w 55"/>
                <a:gd name="T7" fmla="*/ 37 h 55"/>
                <a:gd name="T8" fmla="*/ 55 w 55"/>
                <a:gd name="T9" fmla="*/ 27 h 55"/>
                <a:gd name="T10" fmla="*/ 53 w 55"/>
                <a:gd name="T11" fmla="*/ 16 h 55"/>
                <a:gd name="T12" fmla="*/ 48 w 55"/>
                <a:gd name="T13" fmla="*/ 7 h 55"/>
                <a:gd name="T14" fmla="*/ 38 w 55"/>
                <a:gd name="T15" fmla="*/ 2 h 55"/>
                <a:gd name="T16" fmla="*/ 27 w 55"/>
                <a:gd name="T17" fmla="*/ 0 h 55"/>
                <a:gd name="T18" fmla="*/ 16 w 55"/>
                <a:gd name="T19" fmla="*/ 2 h 55"/>
                <a:gd name="T20" fmla="*/ 8 w 55"/>
                <a:gd name="T21" fmla="*/ 7 h 55"/>
                <a:gd name="T22" fmla="*/ 2 w 55"/>
                <a:gd name="T23" fmla="*/ 16 h 55"/>
                <a:gd name="T24" fmla="*/ 0 w 55"/>
                <a:gd name="T25" fmla="*/ 27 h 55"/>
                <a:gd name="T26" fmla="*/ 2 w 55"/>
                <a:gd name="T27" fmla="*/ 37 h 55"/>
                <a:gd name="T28" fmla="*/ 8 w 55"/>
                <a:gd name="T29" fmla="*/ 46 h 55"/>
                <a:gd name="T30" fmla="*/ 16 w 55"/>
                <a:gd name="T31" fmla="*/ 53 h 55"/>
                <a:gd name="T32" fmla="*/ 27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7" y="55"/>
                  </a:moveTo>
                  <a:lnTo>
                    <a:pt x="38" y="53"/>
                  </a:lnTo>
                  <a:lnTo>
                    <a:pt x="48" y="46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8" y="7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6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12" name="Freeform 91"/>
            <p:cNvSpPr>
              <a:spLocks/>
            </p:cNvSpPr>
            <p:nvPr/>
          </p:nvSpPr>
          <p:spPr bwMode="auto">
            <a:xfrm>
              <a:off x="6770" y="14345"/>
              <a:ext cx="55" cy="55"/>
            </a:xfrm>
            <a:custGeom>
              <a:avLst/>
              <a:gdLst>
                <a:gd name="T0" fmla="*/ 28 w 55"/>
                <a:gd name="T1" fmla="*/ 55 h 55"/>
                <a:gd name="T2" fmla="*/ 39 w 55"/>
                <a:gd name="T3" fmla="*/ 53 h 55"/>
                <a:gd name="T4" fmla="*/ 47 w 55"/>
                <a:gd name="T5" fmla="*/ 47 h 55"/>
                <a:gd name="T6" fmla="*/ 53 w 55"/>
                <a:gd name="T7" fmla="*/ 39 h 55"/>
                <a:gd name="T8" fmla="*/ 55 w 55"/>
                <a:gd name="T9" fmla="*/ 28 h 55"/>
                <a:gd name="T10" fmla="*/ 53 w 55"/>
                <a:gd name="T11" fmla="*/ 17 h 55"/>
                <a:gd name="T12" fmla="*/ 47 w 55"/>
                <a:gd name="T13" fmla="*/ 8 h 55"/>
                <a:gd name="T14" fmla="*/ 39 w 55"/>
                <a:gd name="T15" fmla="*/ 2 h 55"/>
                <a:gd name="T16" fmla="*/ 28 w 55"/>
                <a:gd name="T17" fmla="*/ 0 h 55"/>
                <a:gd name="T18" fmla="*/ 17 w 55"/>
                <a:gd name="T19" fmla="*/ 2 h 55"/>
                <a:gd name="T20" fmla="*/ 9 w 55"/>
                <a:gd name="T21" fmla="*/ 8 h 55"/>
                <a:gd name="T22" fmla="*/ 2 w 55"/>
                <a:gd name="T23" fmla="*/ 17 h 55"/>
                <a:gd name="T24" fmla="*/ 0 w 55"/>
                <a:gd name="T25" fmla="*/ 28 h 55"/>
                <a:gd name="T26" fmla="*/ 2 w 55"/>
                <a:gd name="T27" fmla="*/ 39 h 55"/>
                <a:gd name="T28" fmla="*/ 9 w 55"/>
                <a:gd name="T29" fmla="*/ 47 h 55"/>
                <a:gd name="T30" fmla="*/ 17 w 55"/>
                <a:gd name="T31" fmla="*/ 53 h 55"/>
                <a:gd name="T32" fmla="*/ 28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8" y="55"/>
                  </a:move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9" y="47"/>
                  </a:lnTo>
                  <a:lnTo>
                    <a:pt x="17" y="53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13" name="Freeform 92"/>
            <p:cNvSpPr>
              <a:spLocks/>
            </p:cNvSpPr>
            <p:nvPr/>
          </p:nvSpPr>
          <p:spPr bwMode="auto">
            <a:xfrm>
              <a:off x="6401" y="13591"/>
              <a:ext cx="156" cy="752"/>
            </a:xfrm>
            <a:custGeom>
              <a:avLst/>
              <a:gdLst>
                <a:gd name="T0" fmla="*/ 48 w 156"/>
                <a:gd name="T1" fmla="*/ 15 h 752"/>
                <a:gd name="T2" fmla="*/ 44 w 156"/>
                <a:gd name="T3" fmla="*/ 30 h 752"/>
                <a:gd name="T4" fmla="*/ 33 w 156"/>
                <a:gd name="T5" fmla="*/ 73 h 752"/>
                <a:gd name="T6" fmla="*/ 19 w 156"/>
                <a:gd name="T7" fmla="*/ 140 h 752"/>
                <a:gd name="T8" fmla="*/ 7 w 156"/>
                <a:gd name="T9" fmla="*/ 229 h 752"/>
                <a:gd name="T10" fmla="*/ 0 w 156"/>
                <a:gd name="T11" fmla="*/ 337 h 752"/>
                <a:gd name="T12" fmla="*/ 1 w 156"/>
                <a:gd name="T13" fmla="*/ 462 h 752"/>
                <a:gd name="T14" fmla="*/ 14 w 156"/>
                <a:gd name="T15" fmla="*/ 602 h 752"/>
                <a:gd name="T16" fmla="*/ 43 w 156"/>
                <a:gd name="T17" fmla="*/ 752 h 752"/>
                <a:gd name="T18" fmla="*/ 150 w 156"/>
                <a:gd name="T19" fmla="*/ 746 h 752"/>
                <a:gd name="T20" fmla="*/ 146 w 156"/>
                <a:gd name="T21" fmla="*/ 724 h 752"/>
                <a:gd name="T22" fmla="*/ 135 w 156"/>
                <a:gd name="T23" fmla="*/ 663 h 752"/>
                <a:gd name="T24" fmla="*/ 123 w 156"/>
                <a:gd name="T25" fmla="*/ 574 h 752"/>
                <a:gd name="T26" fmla="*/ 111 w 156"/>
                <a:gd name="T27" fmla="*/ 463 h 752"/>
                <a:gd name="T28" fmla="*/ 104 w 156"/>
                <a:gd name="T29" fmla="*/ 342 h 752"/>
                <a:gd name="T30" fmla="*/ 107 w 156"/>
                <a:gd name="T31" fmla="*/ 220 h 752"/>
                <a:gd name="T32" fmla="*/ 124 w 156"/>
                <a:gd name="T33" fmla="*/ 106 h 752"/>
                <a:gd name="T34" fmla="*/ 156 w 156"/>
                <a:gd name="T35" fmla="*/ 9 h 752"/>
                <a:gd name="T36" fmla="*/ 156 w 156"/>
                <a:gd name="T37" fmla="*/ 8 h 752"/>
                <a:gd name="T38" fmla="*/ 156 w 156"/>
                <a:gd name="T39" fmla="*/ 6 h 752"/>
                <a:gd name="T40" fmla="*/ 154 w 156"/>
                <a:gd name="T41" fmla="*/ 4 h 752"/>
                <a:gd name="T42" fmla="*/ 147 w 156"/>
                <a:gd name="T43" fmla="*/ 0 h 752"/>
                <a:gd name="T44" fmla="*/ 134 w 156"/>
                <a:gd name="T45" fmla="*/ 0 h 752"/>
                <a:gd name="T46" fmla="*/ 115 w 156"/>
                <a:gd name="T47" fmla="*/ 1 h 752"/>
                <a:gd name="T48" fmla="*/ 87 w 156"/>
                <a:gd name="T49" fmla="*/ 7 h 752"/>
                <a:gd name="T50" fmla="*/ 48 w 156"/>
                <a:gd name="T51" fmla="*/ 15 h 7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6"/>
                <a:gd name="T79" fmla="*/ 0 h 752"/>
                <a:gd name="T80" fmla="*/ 156 w 156"/>
                <a:gd name="T81" fmla="*/ 752 h 7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6" h="752">
                  <a:moveTo>
                    <a:pt x="48" y="15"/>
                  </a:moveTo>
                  <a:lnTo>
                    <a:pt x="44" y="30"/>
                  </a:lnTo>
                  <a:lnTo>
                    <a:pt x="33" y="73"/>
                  </a:lnTo>
                  <a:lnTo>
                    <a:pt x="19" y="140"/>
                  </a:lnTo>
                  <a:lnTo>
                    <a:pt x="7" y="229"/>
                  </a:lnTo>
                  <a:lnTo>
                    <a:pt x="0" y="337"/>
                  </a:lnTo>
                  <a:lnTo>
                    <a:pt x="1" y="462"/>
                  </a:lnTo>
                  <a:lnTo>
                    <a:pt x="14" y="602"/>
                  </a:lnTo>
                  <a:lnTo>
                    <a:pt x="43" y="752"/>
                  </a:lnTo>
                  <a:lnTo>
                    <a:pt x="150" y="746"/>
                  </a:lnTo>
                  <a:lnTo>
                    <a:pt x="146" y="724"/>
                  </a:lnTo>
                  <a:lnTo>
                    <a:pt x="135" y="663"/>
                  </a:lnTo>
                  <a:lnTo>
                    <a:pt x="123" y="574"/>
                  </a:lnTo>
                  <a:lnTo>
                    <a:pt x="111" y="463"/>
                  </a:lnTo>
                  <a:lnTo>
                    <a:pt x="104" y="342"/>
                  </a:lnTo>
                  <a:lnTo>
                    <a:pt x="107" y="220"/>
                  </a:lnTo>
                  <a:lnTo>
                    <a:pt x="124" y="106"/>
                  </a:lnTo>
                  <a:lnTo>
                    <a:pt x="156" y="9"/>
                  </a:lnTo>
                  <a:lnTo>
                    <a:pt x="156" y="8"/>
                  </a:lnTo>
                  <a:lnTo>
                    <a:pt x="156" y="6"/>
                  </a:lnTo>
                  <a:lnTo>
                    <a:pt x="154" y="4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15" y="1"/>
                  </a:lnTo>
                  <a:lnTo>
                    <a:pt x="87" y="7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14" name="Freeform 93"/>
            <p:cNvSpPr>
              <a:spLocks/>
            </p:cNvSpPr>
            <p:nvPr/>
          </p:nvSpPr>
          <p:spPr bwMode="auto">
            <a:xfrm>
              <a:off x="7205" y="13498"/>
              <a:ext cx="212" cy="839"/>
            </a:xfrm>
            <a:custGeom>
              <a:avLst/>
              <a:gdLst>
                <a:gd name="T0" fmla="*/ 212 w 212"/>
                <a:gd name="T1" fmla="*/ 6 h 839"/>
                <a:gd name="T2" fmla="*/ 206 w 212"/>
                <a:gd name="T3" fmla="*/ 11 h 839"/>
                <a:gd name="T4" fmla="*/ 192 w 212"/>
                <a:gd name="T5" fmla="*/ 33 h 839"/>
                <a:gd name="T6" fmla="*/ 174 w 212"/>
                <a:gd name="T7" fmla="*/ 77 h 839"/>
                <a:gd name="T8" fmla="*/ 156 w 212"/>
                <a:gd name="T9" fmla="*/ 148 h 839"/>
                <a:gd name="T10" fmla="*/ 141 w 212"/>
                <a:gd name="T11" fmla="*/ 254 h 839"/>
                <a:gd name="T12" fmla="*/ 133 w 212"/>
                <a:gd name="T13" fmla="*/ 401 h 839"/>
                <a:gd name="T14" fmla="*/ 137 w 212"/>
                <a:gd name="T15" fmla="*/ 593 h 839"/>
                <a:gd name="T16" fmla="*/ 158 w 212"/>
                <a:gd name="T17" fmla="*/ 839 h 839"/>
                <a:gd name="T18" fmla="*/ 38 w 212"/>
                <a:gd name="T19" fmla="*/ 839 h 839"/>
                <a:gd name="T20" fmla="*/ 34 w 212"/>
                <a:gd name="T21" fmla="*/ 814 h 839"/>
                <a:gd name="T22" fmla="*/ 24 w 212"/>
                <a:gd name="T23" fmla="*/ 746 h 839"/>
                <a:gd name="T24" fmla="*/ 12 w 212"/>
                <a:gd name="T25" fmla="*/ 645 h 839"/>
                <a:gd name="T26" fmla="*/ 3 w 212"/>
                <a:gd name="T27" fmla="*/ 521 h 839"/>
                <a:gd name="T28" fmla="*/ 0 w 212"/>
                <a:gd name="T29" fmla="*/ 384 h 839"/>
                <a:gd name="T30" fmla="*/ 6 w 212"/>
                <a:gd name="T31" fmla="*/ 244 h 839"/>
                <a:gd name="T32" fmla="*/ 29 w 212"/>
                <a:gd name="T33" fmla="*/ 114 h 839"/>
                <a:gd name="T34" fmla="*/ 68 w 212"/>
                <a:gd name="T35" fmla="*/ 0 h 839"/>
                <a:gd name="T36" fmla="*/ 212 w 212"/>
                <a:gd name="T37" fmla="*/ 6 h 8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2"/>
                <a:gd name="T58" fmla="*/ 0 h 839"/>
                <a:gd name="T59" fmla="*/ 212 w 212"/>
                <a:gd name="T60" fmla="*/ 839 h 8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2" h="839">
                  <a:moveTo>
                    <a:pt x="212" y="6"/>
                  </a:moveTo>
                  <a:lnTo>
                    <a:pt x="206" y="11"/>
                  </a:lnTo>
                  <a:lnTo>
                    <a:pt x="192" y="33"/>
                  </a:lnTo>
                  <a:lnTo>
                    <a:pt x="174" y="77"/>
                  </a:lnTo>
                  <a:lnTo>
                    <a:pt x="156" y="148"/>
                  </a:lnTo>
                  <a:lnTo>
                    <a:pt x="141" y="254"/>
                  </a:lnTo>
                  <a:lnTo>
                    <a:pt x="133" y="401"/>
                  </a:lnTo>
                  <a:lnTo>
                    <a:pt x="137" y="593"/>
                  </a:lnTo>
                  <a:lnTo>
                    <a:pt x="158" y="839"/>
                  </a:lnTo>
                  <a:lnTo>
                    <a:pt x="38" y="839"/>
                  </a:lnTo>
                  <a:lnTo>
                    <a:pt x="34" y="814"/>
                  </a:lnTo>
                  <a:lnTo>
                    <a:pt x="24" y="746"/>
                  </a:lnTo>
                  <a:lnTo>
                    <a:pt x="12" y="645"/>
                  </a:lnTo>
                  <a:lnTo>
                    <a:pt x="3" y="521"/>
                  </a:lnTo>
                  <a:lnTo>
                    <a:pt x="0" y="384"/>
                  </a:lnTo>
                  <a:lnTo>
                    <a:pt x="6" y="244"/>
                  </a:lnTo>
                  <a:lnTo>
                    <a:pt x="29" y="114"/>
                  </a:lnTo>
                  <a:lnTo>
                    <a:pt x="68" y="0"/>
                  </a:lnTo>
                  <a:lnTo>
                    <a:pt x="212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15" name="Freeform 94"/>
            <p:cNvSpPr>
              <a:spLocks/>
            </p:cNvSpPr>
            <p:nvPr/>
          </p:nvSpPr>
          <p:spPr bwMode="auto">
            <a:xfrm>
              <a:off x="6406" y="13636"/>
              <a:ext cx="137" cy="656"/>
            </a:xfrm>
            <a:custGeom>
              <a:avLst/>
              <a:gdLst>
                <a:gd name="T0" fmla="*/ 43 w 137"/>
                <a:gd name="T1" fmla="*/ 12 h 656"/>
                <a:gd name="T2" fmla="*/ 39 w 137"/>
                <a:gd name="T3" fmla="*/ 25 h 656"/>
                <a:gd name="T4" fmla="*/ 30 w 137"/>
                <a:gd name="T5" fmla="*/ 62 h 656"/>
                <a:gd name="T6" fmla="*/ 19 w 137"/>
                <a:gd name="T7" fmla="*/ 122 h 656"/>
                <a:gd name="T8" fmla="*/ 7 w 137"/>
                <a:gd name="T9" fmla="*/ 199 h 656"/>
                <a:gd name="T10" fmla="*/ 0 w 137"/>
                <a:gd name="T11" fmla="*/ 294 h 656"/>
                <a:gd name="T12" fmla="*/ 1 w 137"/>
                <a:gd name="T13" fmla="*/ 403 h 656"/>
                <a:gd name="T14" fmla="*/ 12 w 137"/>
                <a:gd name="T15" fmla="*/ 524 h 656"/>
                <a:gd name="T16" fmla="*/ 38 w 137"/>
                <a:gd name="T17" fmla="*/ 656 h 656"/>
                <a:gd name="T18" fmla="*/ 132 w 137"/>
                <a:gd name="T19" fmla="*/ 650 h 656"/>
                <a:gd name="T20" fmla="*/ 127 w 137"/>
                <a:gd name="T21" fmla="*/ 631 h 656"/>
                <a:gd name="T22" fmla="*/ 119 w 137"/>
                <a:gd name="T23" fmla="*/ 578 h 656"/>
                <a:gd name="T24" fmla="*/ 107 w 137"/>
                <a:gd name="T25" fmla="*/ 499 h 656"/>
                <a:gd name="T26" fmla="*/ 97 w 137"/>
                <a:gd name="T27" fmla="*/ 403 h 656"/>
                <a:gd name="T28" fmla="*/ 92 w 137"/>
                <a:gd name="T29" fmla="*/ 297 h 656"/>
                <a:gd name="T30" fmla="*/ 94 w 137"/>
                <a:gd name="T31" fmla="*/ 192 h 656"/>
                <a:gd name="T32" fmla="*/ 108 w 137"/>
                <a:gd name="T33" fmla="*/ 91 h 656"/>
                <a:gd name="T34" fmla="*/ 137 w 137"/>
                <a:gd name="T35" fmla="*/ 7 h 656"/>
                <a:gd name="T36" fmla="*/ 137 w 137"/>
                <a:gd name="T37" fmla="*/ 6 h 656"/>
                <a:gd name="T38" fmla="*/ 137 w 137"/>
                <a:gd name="T39" fmla="*/ 4 h 656"/>
                <a:gd name="T40" fmla="*/ 135 w 137"/>
                <a:gd name="T41" fmla="*/ 2 h 656"/>
                <a:gd name="T42" fmla="*/ 129 w 137"/>
                <a:gd name="T43" fmla="*/ 0 h 656"/>
                <a:gd name="T44" fmla="*/ 119 w 137"/>
                <a:gd name="T45" fmla="*/ 0 h 656"/>
                <a:gd name="T46" fmla="*/ 101 w 137"/>
                <a:gd name="T47" fmla="*/ 1 h 656"/>
                <a:gd name="T48" fmla="*/ 77 w 137"/>
                <a:gd name="T49" fmla="*/ 5 h 656"/>
                <a:gd name="T50" fmla="*/ 43 w 137"/>
                <a:gd name="T51" fmla="*/ 12 h 6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7"/>
                <a:gd name="T79" fmla="*/ 0 h 656"/>
                <a:gd name="T80" fmla="*/ 137 w 137"/>
                <a:gd name="T81" fmla="*/ 656 h 6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7" h="656">
                  <a:moveTo>
                    <a:pt x="43" y="12"/>
                  </a:moveTo>
                  <a:lnTo>
                    <a:pt x="39" y="25"/>
                  </a:lnTo>
                  <a:lnTo>
                    <a:pt x="30" y="62"/>
                  </a:lnTo>
                  <a:lnTo>
                    <a:pt x="19" y="122"/>
                  </a:lnTo>
                  <a:lnTo>
                    <a:pt x="7" y="199"/>
                  </a:lnTo>
                  <a:lnTo>
                    <a:pt x="0" y="294"/>
                  </a:lnTo>
                  <a:lnTo>
                    <a:pt x="1" y="403"/>
                  </a:lnTo>
                  <a:lnTo>
                    <a:pt x="12" y="524"/>
                  </a:lnTo>
                  <a:lnTo>
                    <a:pt x="38" y="656"/>
                  </a:lnTo>
                  <a:lnTo>
                    <a:pt x="132" y="650"/>
                  </a:lnTo>
                  <a:lnTo>
                    <a:pt x="127" y="631"/>
                  </a:lnTo>
                  <a:lnTo>
                    <a:pt x="119" y="578"/>
                  </a:lnTo>
                  <a:lnTo>
                    <a:pt x="107" y="499"/>
                  </a:lnTo>
                  <a:lnTo>
                    <a:pt x="97" y="403"/>
                  </a:lnTo>
                  <a:lnTo>
                    <a:pt x="92" y="297"/>
                  </a:lnTo>
                  <a:lnTo>
                    <a:pt x="94" y="192"/>
                  </a:lnTo>
                  <a:lnTo>
                    <a:pt x="108" y="91"/>
                  </a:lnTo>
                  <a:lnTo>
                    <a:pt x="137" y="7"/>
                  </a:lnTo>
                  <a:lnTo>
                    <a:pt x="137" y="6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1" y="1"/>
                  </a:lnTo>
                  <a:lnTo>
                    <a:pt x="77" y="5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16" name="Freeform 95"/>
            <p:cNvSpPr>
              <a:spLocks/>
            </p:cNvSpPr>
            <p:nvPr/>
          </p:nvSpPr>
          <p:spPr bwMode="auto">
            <a:xfrm>
              <a:off x="6412" y="13680"/>
              <a:ext cx="116" cy="560"/>
            </a:xfrm>
            <a:custGeom>
              <a:avLst/>
              <a:gdLst>
                <a:gd name="T0" fmla="*/ 36 w 116"/>
                <a:gd name="T1" fmla="*/ 11 h 560"/>
                <a:gd name="T2" fmla="*/ 33 w 116"/>
                <a:gd name="T3" fmla="*/ 21 h 560"/>
                <a:gd name="T4" fmla="*/ 24 w 116"/>
                <a:gd name="T5" fmla="*/ 53 h 560"/>
                <a:gd name="T6" fmla="*/ 15 w 116"/>
                <a:gd name="T7" fmla="*/ 103 h 560"/>
                <a:gd name="T8" fmla="*/ 5 w 116"/>
                <a:gd name="T9" fmla="*/ 169 h 560"/>
                <a:gd name="T10" fmla="*/ 0 w 116"/>
                <a:gd name="T11" fmla="*/ 250 h 560"/>
                <a:gd name="T12" fmla="*/ 1 w 116"/>
                <a:gd name="T13" fmla="*/ 344 h 560"/>
                <a:gd name="T14" fmla="*/ 10 w 116"/>
                <a:gd name="T15" fmla="*/ 448 h 560"/>
                <a:gd name="T16" fmla="*/ 32 w 116"/>
                <a:gd name="T17" fmla="*/ 560 h 560"/>
                <a:gd name="T18" fmla="*/ 112 w 116"/>
                <a:gd name="T19" fmla="*/ 555 h 560"/>
                <a:gd name="T20" fmla="*/ 108 w 116"/>
                <a:gd name="T21" fmla="*/ 538 h 560"/>
                <a:gd name="T22" fmla="*/ 101 w 116"/>
                <a:gd name="T23" fmla="*/ 493 h 560"/>
                <a:gd name="T24" fmla="*/ 91 w 116"/>
                <a:gd name="T25" fmla="*/ 426 h 560"/>
                <a:gd name="T26" fmla="*/ 82 w 116"/>
                <a:gd name="T27" fmla="*/ 344 h 560"/>
                <a:gd name="T28" fmla="*/ 77 w 116"/>
                <a:gd name="T29" fmla="*/ 255 h 560"/>
                <a:gd name="T30" fmla="*/ 79 w 116"/>
                <a:gd name="T31" fmla="*/ 164 h 560"/>
                <a:gd name="T32" fmla="*/ 91 w 116"/>
                <a:gd name="T33" fmla="*/ 79 h 560"/>
                <a:gd name="T34" fmla="*/ 116 w 116"/>
                <a:gd name="T35" fmla="*/ 6 h 560"/>
                <a:gd name="T36" fmla="*/ 116 w 116"/>
                <a:gd name="T37" fmla="*/ 5 h 560"/>
                <a:gd name="T38" fmla="*/ 116 w 116"/>
                <a:gd name="T39" fmla="*/ 4 h 560"/>
                <a:gd name="T40" fmla="*/ 114 w 116"/>
                <a:gd name="T41" fmla="*/ 2 h 560"/>
                <a:gd name="T42" fmla="*/ 109 w 116"/>
                <a:gd name="T43" fmla="*/ 0 h 560"/>
                <a:gd name="T44" fmla="*/ 100 w 116"/>
                <a:gd name="T45" fmla="*/ 0 h 560"/>
                <a:gd name="T46" fmla="*/ 86 w 116"/>
                <a:gd name="T47" fmla="*/ 1 h 560"/>
                <a:gd name="T48" fmla="*/ 65 w 116"/>
                <a:gd name="T49" fmla="*/ 4 h 560"/>
                <a:gd name="T50" fmla="*/ 36 w 116"/>
                <a:gd name="T51" fmla="*/ 11 h 5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6"/>
                <a:gd name="T79" fmla="*/ 0 h 560"/>
                <a:gd name="T80" fmla="*/ 116 w 116"/>
                <a:gd name="T81" fmla="*/ 560 h 5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6" h="560">
                  <a:moveTo>
                    <a:pt x="36" y="11"/>
                  </a:moveTo>
                  <a:lnTo>
                    <a:pt x="33" y="21"/>
                  </a:lnTo>
                  <a:lnTo>
                    <a:pt x="24" y="53"/>
                  </a:lnTo>
                  <a:lnTo>
                    <a:pt x="15" y="103"/>
                  </a:lnTo>
                  <a:lnTo>
                    <a:pt x="5" y="169"/>
                  </a:lnTo>
                  <a:lnTo>
                    <a:pt x="0" y="250"/>
                  </a:lnTo>
                  <a:lnTo>
                    <a:pt x="1" y="344"/>
                  </a:lnTo>
                  <a:lnTo>
                    <a:pt x="10" y="448"/>
                  </a:lnTo>
                  <a:lnTo>
                    <a:pt x="32" y="560"/>
                  </a:lnTo>
                  <a:lnTo>
                    <a:pt x="112" y="555"/>
                  </a:lnTo>
                  <a:lnTo>
                    <a:pt x="108" y="538"/>
                  </a:lnTo>
                  <a:lnTo>
                    <a:pt x="101" y="493"/>
                  </a:lnTo>
                  <a:lnTo>
                    <a:pt x="91" y="426"/>
                  </a:lnTo>
                  <a:lnTo>
                    <a:pt x="82" y="344"/>
                  </a:lnTo>
                  <a:lnTo>
                    <a:pt x="77" y="255"/>
                  </a:lnTo>
                  <a:lnTo>
                    <a:pt x="79" y="164"/>
                  </a:lnTo>
                  <a:lnTo>
                    <a:pt x="91" y="79"/>
                  </a:lnTo>
                  <a:lnTo>
                    <a:pt x="116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17" name="Freeform 96"/>
            <p:cNvSpPr>
              <a:spLocks/>
            </p:cNvSpPr>
            <p:nvPr/>
          </p:nvSpPr>
          <p:spPr bwMode="auto">
            <a:xfrm>
              <a:off x="6417" y="13724"/>
              <a:ext cx="97" cy="463"/>
            </a:xfrm>
            <a:custGeom>
              <a:avLst/>
              <a:gdLst>
                <a:gd name="T0" fmla="*/ 30 w 97"/>
                <a:gd name="T1" fmla="*/ 9 h 463"/>
                <a:gd name="T2" fmla="*/ 27 w 97"/>
                <a:gd name="T3" fmla="*/ 17 h 463"/>
                <a:gd name="T4" fmla="*/ 20 w 97"/>
                <a:gd name="T5" fmla="*/ 44 h 463"/>
                <a:gd name="T6" fmla="*/ 12 w 97"/>
                <a:gd name="T7" fmla="*/ 85 h 463"/>
                <a:gd name="T8" fmla="*/ 4 w 97"/>
                <a:gd name="T9" fmla="*/ 140 h 463"/>
                <a:gd name="T10" fmla="*/ 0 w 97"/>
                <a:gd name="T11" fmla="*/ 207 h 463"/>
                <a:gd name="T12" fmla="*/ 0 w 97"/>
                <a:gd name="T13" fmla="*/ 285 h 463"/>
                <a:gd name="T14" fmla="*/ 9 w 97"/>
                <a:gd name="T15" fmla="*/ 370 h 463"/>
                <a:gd name="T16" fmla="*/ 26 w 97"/>
                <a:gd name="T17" fmla="*/ 463 h 463"/>
                <a:gd name="T18" fmla="*/ 93 w 97"/>
                <a:gd name="T19" fmla="*/ 460 h 463"/>
                <a:gd name="T20" fmla="*/ 89 w 97"/>
                <a:gd name="T21" fmla="*/ 446 h 463"/>
                <a:gd name="T22" fmla="*/ 83 w 97"/>
                <a:gd name="T23" fmla="*/ 408 h 463"/>
                <a:gd name="T24" fmla="*/ 75 w 97"/>
                <a:gd name="T25" fmla="*/ 353 h 463"/>
                <a:gd name="T26" fmla="*/ 68 w 97"/>
                <a:gd name="T27" fmla="*/ 285 h 463"/>
                <a:gd name="T28" fmla="*/ 65 w 97"/>
                <a:gd name="T29" fmla="*/ 211 h 463"/>
                <a:gd name="T30" fmla="*/ 67 w 97"/>
                <a:gd name="T31" fmla="*/ 136 h 463"/>
                <a:gd name="T32" fmla="*/ 76 w 97"/>
                <a:gd name="T33" fmla="*/ 65 h 463"/>
                <a:gd name="T34" fmla="*/ 97 w 97"/>
                <a:gd name="T35" fmla="*/ 5 h 463"/>
                <a:gd name="T36" fmla="*/ 97 w 97"/>
                <a:gd name="T37" fmla="*/ 4 h 463"/>
                <a:gd name="T38" fmla="*/ 97 w 97"/>
                <a:gd name="T39" fmla="*/ 3 h 463"/>
                <a:gd name="T40" fmla="*/ 95 w 97"/>
                <a:gd name="T41" fmla="*/ 1 h 463"/>
                <a:gd name="T42" fmla="*/ 91 w 97"/>
                <a:gd name="T43" fmla="*/ 0 h 463"/>
                <a:gd name="T44" fmla="*/ 84 w 97"/>
                <a:gd name="T45" fmla="*/ 0 h 463"/>
                <a:gd name="T46" fmla="*/ 71 w 97"/>
                <a:gd name="T47" fmla="*/ 0 h 463"/>
                <a:gd name="T48" fmla="*/ 54 w 97"/>
                <a:gd name="T49" fmla="*/ 3 h 463"/>
                <a:gd name="T50" fmla="*/ 30 w 97"/>
                <a:gd name="T51" fmla="*/ 9 h 4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"/>
                <a:gd name="T79" fmla="*/ 0 h 463"/>
                <a:gd name="T80" fmla="*/ 97 w 97"/>
                <a:gd name="T81" fmla="*/ 463 h 4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" h="463">
                  <a:moveTo>
                    <a:pt x="30" y="9"/>
                  </a:moveTo>
                  <a:lnTo>
                    <a:pt x="27" y="17"/>
                  </a:lnTo>
                  <a:lnTo>
                    <a:pt x="20" y="44"/>
                  </a:lnTo>
                  <a:lnTo>
                    <a:pt x="12" y="85"/>
                  </a:lnTo>
                  <a:lnTo>
                    <a:pt x="4" y="140"/>
                  </a:lnTo>
                  <a:lnTo>
                    <a:pt x="0" y="207"/>
                  </a:lnTo>
                  <a:lnTo>
                    <a:pt x="0" y="285"/>
                  </a:lnTo>
                  <a:lnTo>
                    <a:pt x="9" y="370"/>
                  </a:lnTo>
                  <a:lnTo>
                    <a:pt x="26" y="463"/>
                  </a:lnTo>
                  <a:lnTo>
                    <a:pt x="93" y="460"/>
                  </a:lnTo>
                  <a:lnTo>
                    <a:pt x="89" y="446"/>
                  </a:lnTo>
                  <a:lnTo>
                    <a:pt x="83" y="408"/>
                  </a:lnTo>
                  <a:lnTo>
                    <a:pt x="75" y="353"/>
                  </a:lnTo>
                  <a:lnTo>
                    <a:pt x="68" y="285"/>
                  </a:lnTo>
                  <a:lnTo>
                    <a:pt x="65" y="211"/>
                  </a:lnTo>
                  <a:lnTo>
                    <a:pt x="67" y="136"/>
                  </a:lnTo>
                  <a:lnTo>
                    <a:pt x="76" y="65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4" y="3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18" name="Freeform 97"/>
            <p:cNvSpPr>
              <a:spLocks/>
            </p:cNvSpPr>
            <p:nvPr/>
          </p:nvSpPr>
          <p:spPr bwMode="auto">
            <a:xfrm>
              <a:off x="6422" y="13768"/>
              <a:ext cx="77" cy="367"/>
            </a:xfrm>
            <a:custGeom>
              <a:avLst/>
              <a:gdLst>
                <a:gd name="T0" fmla="*/ 24 w 77"/>
                <a:gd name="T1" fmla="*/ 8 h 367"/>
                <a:gd name="T2" fmla="*/ 22 w 77"/>
                <a:gd name="T3" fmla="*/ 15 h 367"/>
                <a:gd name="T4" fmla="*/ 17 w 77"/>
                <a:gd name="T5" fmla="*/ 36 h 367"/>
                <a:gd name="T6" fmla="*/ 10 w 77"/>
                <a:gd name="T7" fmla="*/ 68 h 367"/>
                <a:gd name="T8" fmla="*/ 4 w 77"/>
                <a:gd name="T9" fmla="*/ 112 h 367"/>
                <a:gd name="T10" fmla="*/ 0 w 77"/>
                <a:gd name="T11" fmla="*/ 164 h 367"/>
                <a:gd name="T12" fmla="*/ 0 w 77"/>
                <a:gd name="T13" fmla="*/ 226 h 367"/>
                <a:gd name="T14" fmla="*/ 7 w 77"/>
                <a:gd name="T15" fmla="*/ 294 h 367"/>
                <a:gd name="T16" fmla="*/ 21 w 77"/>
                <a:gd name="T17" fmla="*/ 367 h 367"/>
                <a:gd name="T18" fmla="*/ 74 w 77"/>
                <a:gd name="T19" fmla="*/ 364 h 367"/>
                <a:gd name="T20" fmla="*/ 71 w 77"/>
                <a:gd name="T21" fmla="*/ 353 h 367"/>
                <a:gd name="T22" fmla="*/ 66 w 77"/>
                <a:gd name="T23" fmla="*/ 323 h 367"/>
                <a:gd name="T24" fmla="*/ 60 w 77"/>
                <a:gd name="T25" fmla="*/ 280 h 367"/>
                <a:gd name="T26" fmla="*/ 54 w 77"/>
                <a:gd name="T27" fmla="*/ 226 h 367"/>
                <a:gd name="T28" fmla="*/ 51 w 77"/>
                <a:gd name="T29" fmla="*/ 168 h 367"/>
                <a:gd name="T30" fmla="*/ 53 w 77"/>
                <a:gd name="T31" fmla="*/ 107 h 367"/>
                <a:gd name="T32" fmla="*/ 61 w 77"/>
                <a:gd name="T33" fmla="*/ 52 h 367"/>
                <a:gd name="T34" fmla="*/ 77 w 77"/>
                <a:gd name="T35" fmla="*/ 5 h 367"/>
                <a:gd name="T36" fmla="*/ 77 w 77"/>
                <a:gd name="T37" fmla="*/ 5 h 367"/>
                <a:gd name="T38" fmla="*/ 77 w 77"/>
                <a:gd name="T39" fmla="*/ 2 h 367"/>
                <a:gd name="T40" fmla="*/ 76 w 77"/>
                <a:gd name="T41" fmla="*/ 1 h 367"/>
                <a:gd name="T42" fmla="*/ 72 w 77"/>
                <a:gd name="T43" fmla="*/ 0 h 367"/>
                <a:gd name="T44" fmla="*/ 66 w 77"/>
                <a:gd name="T45" fmla="*/ 0 h 367"/>
                <a:gd name="T46" fmla="*/ 56 w 77"/>
                <a:gd name="T47" fmla="*/ 1 h 367"/>
                <a:gd name="T48" fmla="*/ 43 w 77"/>
                <a:gd name="T49" fmla="*/ 4 h 367"/>
                <a:gd name="T50" fmla="*/ 24 w 77"/>
                <a:gd name="T51" fmla="*/ 8 h 3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7"/>
                <a:gd name="T79" fmla="*/ 0 h 367"/>
                <a:gd name="T80" fmla="*/ 77 w 77"/>
                <a:gd name="T81" fmla="*/ 367 h 3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7" h="367">
                  <a:moveTo>
                    <a:pt x="24" y="8"/>
                  </a:moveTo>
                  <a:lnTo>
                    <a:pt x="22" y="15"/>
                  </a:lnTo>
                  <a:lnTo>
                    <a:pt x="17" y="36"/>
                  </a:lnTo>
                  <a:lnTo>
                    <a:pt x="10" y="68"/>
                  </a:lnTo>
                  <a:lnTo>
                    <a:pt x="4" y="112"/>
                  </a:lnTo>
                  <a:lnTo>
                    <a:pt x="0" y="164"/>
                  </a:lnTo>
                  <a:lnTo>
                    <a:pt x="0" y="226"/>
                  </a:lnTo>
                  <a:lnTo>
                    <a:pt x="7" y="294"/>
                  </a:lnTo>
                  <a:lnTo>
                    <a:pt x="21" y="367"/>
                  </a:lnTo>
                  <a:lnTo>
                    <a:pt x="74" y="364"/>
                  </a:lnTo>
                  <a:lnTo>
                    <a:pt x="71" y="353"/>
                  </a:lnTo>
                  <a:lnTo>
                    <a:pt x="66" y="323"/>
                  </a:lnTo>
                  <a:lnTo>
                    <a:pt x="60" y="280"/>
                  </a:lnTo>
                  <a:lnTo>
                    <a:pt x="54" y="226"/>
                  </a:lnTo>
                  <a:lnTo>
                    <a:pt x="51" y="168"/>
                  </a:lnTo>
                  <a:lnTo>
                    <a:pt x="53" y="107"/>
                  </a:lnTo>
                  <a:lnTo>
                    <a:pt x="61" y="52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19" name="Freeform 98"/>
            <p:cNvSpPr>
              <a:spLocks/>
            </p:cNvSpPr>
            <p:nvPr/>
          </p:nvSpPr>
          <p:spPr bwMode="auto">
            <a:xfrm>
              <a:off x="6428" y="13813"/>
              <a:ext cx="56" cy="271"/>
            </a:xfrm>
            <a:custGeom>
              <a:avLst/>
              <a:gdLst>
                <a:gd name="T0" fmla="*/ 17 w 56"/>
                <a:gd name="T1" fmla="*/ 5 h 271"/>
                <a:gd name="T2" fmla="*/ 16 w 56"/>
                <a:gd name="T3" fmla="*/ 10 h 271"/>
                <a:gd name="T4" fmla="*/ 12 w 56"/>
                <a:gd name="T5" fmla="*/ 25 h 271"/>
                <a:gd name="T6" fmla="*/ 6 w 56"/>
                <a:gd name="T7" fmla="*/ 49 h 271"/>
                <a:gd name="T8" fmla="*/ 2 w 56"/>
                <a:gd name="T9" fmla="*/ 82 h 271"/>
                <a:gd name="T10" fmla="*/ 0 w 56"/>
                <a:gd name="T11" fmla="*/ 122 h 271"/>
                <a:gd name="T12" fmla="*/ 0 w 56"/>
                <a:gd name="T13" fmla="*/ 166 h 271"/>
                <a:gd name="T14" fmla="*/ 4 w 56"/>
                <a:gd name="T15" fmla="*/ 217 h 271"/>
                <a:gd name="T16" fmla="*/ 15 w 56"/>
                <a:gd name="T17" fmla="*/ 271 h 271"/>
                <a:gd name="T18" fmla="*/ 54 w 56"/>
                <a:gd name="T19" fmla="*/ 268 h 271"/>
                <a:gd name="T20" fmla="*/ 52 w 56"/>
                <a:gd name="T21" fmla="*/ 261 h 271"/>
                <a:gd name="T22" fmla="*/ 48 w 56"/>
                <a:gd name="T23" fmla="*/ 238 h 271"/>
                <a:gd name="T24" fmla="*/ 44 w 56"/>
                <a:gd name="T25" fmla="*/ 206 h 271"/>
                <a:gd name="T26" fmla="*/ 40 w 56"/>
                <a:gd name="T27" fmla="*/ 166 h 271"/>
                <a:gd name="T28" fmla="*/ 37 w 56"/>
                <a:gd name="T29" fmla="*/ 123 h 271"/>
                <a:gd name="T30" fmla="*/ 39 w 56"/>
                <a:gd name="T31" fmla="*/ 78 h 271"/>
                <a:gd name="T32" fmla="*/ 44 w 56"/>
                <a:gd name="T33" fmla="*/ 37 h 271"/>
                <a:gd name="T34" fmla="*/ 56 w 56"/>
                <a:gd name="T35" fmla="*/ 3 h 271"/>
                <a:gd name="T36" fmla="*/ 56 w 56"/>
                <a:gd name="T37" fmla="*/ 3 h 271"/>
                <a:gd name="T38" fmla="*/ 56 w 56"/>
                <a:gd name="T39" fmla="*/ 2 h 271"/>
                <a:gd name="T40" fmla="*/ 55 w 56"/>
                <a:gd name="T41" fmla="*/ 1 h 271"/>
                <a:gd name="T42" fmla="*/ 52 w 56"/>
                <a:gd name="T43" fmla="*/ 0 h 271"/>
                <a:gd name="T44" fmla="*/ 48 w 56"/>
                <a:gd name="T45" fmla="*/ 0 h 271"/>
                <a:gd name="T46" fmla="*/ 42 w 56"/>
                <a:gd name="T47" fmla="*/ 0 h 271"/>
                <a:gd name="T48" fmla="*/ 31 w 56"/>
                <a:gd name="T49" fmla="*/ 2 h 271"/>
                <a:gd name="T50" fmla="*/ 17 w 56"/>
                <a:gd name="T51" fmla="*/ 5 h 2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"/>
                <a:gd name="T79" fmla="*/ 0 h 271"/>
                <a:gd name="T80" fmla="*/ 56 w 56"/>
                <a:gd name="T81" fmla="*/ 271 h 2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" h="271">
                  <a:moveTo>
                    <a:pt x="17" y="5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49"/>
                  </a:lnTo>
                  <a:lnTo>
                    <a:pt x="2" y="82"/>
                  </a:lnTo>
                  <a:lnTo>
                    <a:pt x="0" y="122"/>
                  </a:lnTo>
                  <a:lnTo>
                    <a:pt x="0" y="166"/>
                  </a:lnTo>
                  <a:lnTo>
                    <a:pt x="4" y="217"/>
                  </a:lnTo>
                  <a:lnTo>
                    <a:pt x="15" y="271"/>
                  </a:lnTo>
                  <a:lnTo>
                    <a:pt x="54" y="268"/>
                  </a:lnTo>
                  <a:lnTo>
                    <a:pt x="52" y="261"/>
                  </a:lnTo>
                  <a:lnTo>
                    <a:pt x="48" y="238"/>
                  </a:lnTo>
                  <a:lnTo>
                    <a:pt x="44" y="206"/>
                  </a:lnTo>
                  <a:lnTo>
                    <a:pt x="40" y="166"/>
                  </a:lnTo>
                  <a:lnTo>
                    <a:pt x="37" y="123"/>
                  </a:lnTo>
                  <a:lnTo>
                    <a:pt x="39" y="78"/>
                  </a:lnTo>
                  <a:lnTo>
                    <a:pt x="44" y="37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20" name="Freeform 99"/>
            <p:cNvSpPr>
              <a:spLocks/>
            </p:cNvSpPr>
            <p:nvPr/>
          </p:nvSpPr>
          <p:spPr bwMode="auto">
            <a:xfrm>
              <a:off x="7211" y="13549"/>
              <a:ext cx="186" cy="732"/>
            </a:xfrm>
            <a:custGeom>
              <a:avLst/>
              <a:gdLst>
                <a:gd name="T0" fmla="*/ 186 w 186"/>
                <a:gd name="T1" fmla="*/ 6 h 732"/>
                <a:gd name="T2" fmla="*/ 182 w 186"/>
                <a:gd name="T3" fmla="*/ 11 h 732"/>
                <a:gd name="T4" fmla="*/ 169 w 186"/>
                <a:gd name="T5" fmla="*/ 29 h 732"/>
                <a:gd name="T6" fmla="*/ 153 w 186"/>
                <a:gd name="T7" fmla="*/ 67 h 732"/>
                <a:gd name="T8" fmla="*/ 137 w 186"/>
                <a:gd name="T9" fmla="*/ 130 h 732"/>
                <a:gd name="T10" fmla="*/ 124 w 186"/>
                <a:gd name="T11" fmla="*/ 221 h 732"/>
                <a:gd name="T12" fmla="*/ 117 w 186"/>
                <a:gd name="T13" fmla="*/ 350 h 732"/>
                <a:gd name="T14" fmla="*/ 122 w 186"/>
                <a:gd name="T15" fmla="*/ 517 h 732"/>
                <a:gd name="T16" fmla="*/ 139 w 186"/>
                <a:gd name="T17" fmla="*/ 732 h 732"/>
                <a:gd name="T18" fmla="*/ 34 w 186"/>
                <a:gd name="T19" fmla="*/ 732 h 732"/>
                <a:gd name="T20" fmla="*/ 31 w 186"/>
                <a:gd name="T21" fmla="*/ 711 h 732"/>
                <a:gd name="T22" fmla="*/ 22 w 186"/>
                <a:gd name="T23" fmla="*/ 651 h 732"/>
                <a:gd name="T24" fmla="*/ 12 w 186"/>
                <a:gd name="T25" fmla="*/ 563 h 732"/>
                <a:gd name="T26" fmla="*/ 3 w 186"/>
                <a:gd name="T27" fmla="*/ 454 h 732"/>
                <a:gd name="T28" fmla="*/ 0 w 186"/>
                <a:gd name="T29" fmla="*/ 335 h 732"/>
                <a:gd name="T30" fmla="*/ 6 w 186"/>
                <a:gd name="T31" fmla="*/ 213 h 732"/>
                <a:gd name="T32" fmla="*/ 25 w 186"/>
                <a:gd name="T33" fmla="*/ 98 h 732"/>
                <a:gd name="T34" fmla="*/ 60 w 186"/>
                <a:gd name="T35" fmla="*/ 0 h 732"/>
                <a:gd name="T36" fmla="*/ 186 w 186"/>
                <a:gd name="T37" fmla="*/ 6 h 7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6"/>
                <a:gd name="T58" fmla="*/ 0 h 732"/>
                <a:gd name="T59" fmla="*/ 186 w 186"/>
                <a:gd name="T60" fmla="*/ 732 h 7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6" h="732">
                  <a:moveTo>
                    <a:pt x="186" y="6"/>
                  </a:moveTo>
                  <a:lnTo>
                    <a:pt x="182" y="11"/>
                  </a:lnTo>
                  <a:lnTo>
                    <a:pt x="169" y="29"/>
                  </a:lnTo>
                  <a:lnTo>
                    <a:pt x="153" y="67"/>
                  </a:lnTo>
                  <a:lnTo>
                    <a:pt x="137" y="130"/>
                  </a:lnTo>
                  <a:lnTo>
                    <a:pt x="124" y="221"/>
                  </a:lnTo>
                  <a:lnTo>
                    <a:pt x="117" y="350"/>
                  </a:lnTo>
                  <a:lnTo>
                    <a:pt x="122" y="517"/>
                  </a:lnTo>
                  <a:lnTo>
                    <a:pt x="139" y="732"/>
                  </a:lnTo>
                  <a:lnTo>
                    <a:pt x="34" y="732"/>
                  </a:lnTo>
                  <a:lnTo>
                    <a:pt x="31" y="711"/>
                  </a:lnTo>
                  <a:lnTo>
                    <a:pt x="22" y="651"/>
                  </a:lnTo>
                  <a:lnTo>
                    <a:pt x="12" y="563"/>
                  </a:lnTo>
                  <a:lnTo>
                    <a:pt x="3" y="454"/>
                  </a:lnTo>
                  <a:lnTo>
                    <a:pt x="0" y="335"/>
                  </a:lnTo>
                  <a:lnTo>
                    <a:pt x="6" y="213"/>
                  </a:lnTo>
                  <a:lnTo>
                    <a:pt x="25" y="98"/>
                  </a:lnTo>
                  <a:lnTo>
                    <a:pt x="60" y="0"/>
                  </a:lnTo>
                  <a:lnTo>
                    <a:pt x="186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21" name="Freeform 100"/>
            <p:cNvSpPr>
              <a:spLocks/>
            </p:cNvSpPr>
            <p:nvPr/>
          </p:nvSpPr>
          <p:spPr bwMode="auto">
            <a:xfrm>
              <a:off x="7219" y="13600"/>
              <a:ext cx="158" cy="625"/>
            </a:xfrm>
            <a:custGeom>
              <a:avLst/>
              <a:gdLst>
                <a:gd name="T0" fmla="*/ 158 w 158"/>
                <a:gd name="T1" fmla="*/ 4 h 625"/>
                <a:gd name="T2" fmla="*/ 153 w 158"/>
                <a:gd name="T3" fmla="*/ 9 h 625"/>
                <a:gd name="T4" fmla="*/ 144 w 158"/>
                <a:gd name="T5" fmla="*/ 25 h 625"/>
                <a:gd name="T6" fmla="*/ 130 w 158"/>
                <a:gd name="T7" fmla="*/ 57 h 625"/>
                <a:gd name="T8" fmla="*/ 116 w 158"/>
                <a:gd name="T9" fmla="*/ 110 h 625"/>
                <a:gd name="T10" fmla="*/ 105 w 158"/>
                <a:gd name="T11" fmla="*/ 189 h 625"/>
                <a:gd name="T12" fmla="*/ 100 w 158"/>
                <a:gd name="T13" fmla="*/ 298 h 625"/>
                <a:gd name="T14" fmla="*/ 103 w 158"/>
                <a:gd name="T15" fmla="*/ 441 h 625"/>
                <a:gd name="T16" fmla="*/ 118 w 158"/>
                <a:gd name="T17" fmla="*/ 625 h 625"/>
                <a:gd name="T18" fmla="*/ 29 w 158"/>
                <a:gd name="T19" fmla="*/ 625 h 625"/>
                <a:gd name="T20" fmla="*/ 25 w 158"/>
                <a:gd name="T21" fmla="*/ 607 h 625"/>
                <a:gd name="T22" fmla="*/ 18 w 158"/>
                <a:gd name="T23" fmla="*/ 556 h 625"/>
                <a:gd name="T24" fmla="*/ 9 w 158"/>
                <a:gd name="T25" fmla="*/ 480 h 625"/>
                <a:gd name="T26" fmla="*/ 2 w 158"/>
                <a:gd name="T27" fmla="*/ 387 h 625"/>
                <a:gd name="T28" fmla="*/ 0 w 158"/>
                <a:gd name="T29" fmla="*/ 286 h 625"/>
                <a:gd name="T30" fmla="*/ 5 w 158"/>
                <a:gd name="T31" fmla="*/ 182 h 625"/>
                <a:gd name="T32" fmla="*/ 21 w 158"/>
                <a:gd name="T33" fmla="*/ 84 h 625"/>
                <a:gd name="T34" fmla="*/ 51 w 158"/>
                <a:gd name="T35" fmla="*/ 0 h 625"/>
                <a:gd name="T36" fmla="*/ 158 w 158"/>
                <a:gd name="T37" fmla="*/ 4 h 6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8"/>
                <a:gd name="T58" fmla="*/ 0 h 625"/>
                <a:gd name="T59" fmla="*/ 158 w 158"/>
                <a:gd name="T60" fmla="*/ 625 h 6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8" h="625">
                  <a:moveTo>
                    <a:pt x="158" y="4"/>
                  </a:moveTo>
                  <a:lnTo>
                    <a:pt x="153" y="9"/>
                  </a:lnTo>
                  <a:lnTo>
                    <a:pt x="144" y="25"/>
                  </a:lnTo>
                  <a:lnTo>
                    <a:pt x="130" y="57"/>
                  </a:lnTo>
                  <a:lnTo>
                    <a:pt x="116" y="110"/>
                  </a:lnTo>
                  <a:lnTo>
                    <a:pt x="105" y="189"/>
                  </a:lnTo>
                  <a:lnTo>
                    <a:pt x="100" y="298"/>
                  </a:lnTo>
                  <a:lnTo>
                    <a:pt x="103" y="441"/>
                  </a:lnTo>
                  <a:lnTo>
                    <a:pt x="118" y="625"/>
                  </a:lnTo>
                  <a:lnTo>
                    <a:pt x="29" y="625"/>
                  </a:lnTo>
                  <a:lnTo>
                    <a:pt x="25" y="607"/>
                  </a:lnTo>
                  <a:lnTo>
                    <a:pt x="18" y="556"/>
                  </a:lnTo>
                  <a:lnTo>
                    <a:pt x="9" y="480"/>
                  </a:lnTo>
                  <a:lnTo>
                    <a:pt x="2" y="387"/>
                  </a:lnTo>
                  <a:lnTo>
                    <a:pt x="0" y="286"/>
                  </a:lnTo>
                  <a:lnTo>
                    <a:pt x="5" y="182"/>
                  </a:lnTo>
                  <a:lnTo>
                    <a:pt x="21" y="84"/>
                  </a:lnTo>
                  <a:lnTo>
                    <a:pt x="51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22" name="Freeform 101"/>
            <p:cNvSpPr>
              <a:spLocks/>
            </p:cNvSpPr>
            <p:nvPr/>
          </p:nvSpPr>
          <p:spPr bwMode="auto">
            <a:xfrm>
              <a:off x="7225" y="13651"/>
              <a:ext cx="131" cy="517"/>
            </a:xfrm>
            <a:custGeom>
              <a:avLst/>
              <a:gdLst>
                <a:gd name="T0" fmla="*/ 131 w 131"/>
                <a:gd name="T1" fmla="*/ 4 h 517"/>
                <a:gd name="T2" fmla="*/ 128 w 131"/>
                <a:gd name="T3" fmla="*/ 7 h 517"/>
                <a:gd name="T4" fmla="*/ 119 w 131"/>
                <a:gd name="T5" fmla="*/ 21 h 517"/>
                <a:gd name="T6" fmla="*/ 109 w 131"/>
                <a:gd name="T7" fmla="*/ 47 h 517"/>
                <a:gd name="T8" fmla="*/ 97 w 131"/>
                <a:gd name="T9" fmla="*/ 91 h 517"/>
                <a:gd name="T10" fmla="*/ 88 w 131"/>
                <a:gd name="T11" fmla="*/ 156 h 517"/>
                <a:gd name="T12" fmla="*/ 84 w 131"/>
                <a:gd name="T13" fmla="*/ 247 h 517"/>
                <a:gd name="T14" fmla="*/ 86 w 131"/>
                <a:gd name="T15" fmla="*/ 366 h 517"/>
                <a:gd name="T16" fmla="*/ 99 w 131"/>
                <a:gd name="T17" fmla="*/ 517 h 517"/>
                <a:gd name="T18" fmla="*/ 25 w 131"/>
                <a:gd name="T19" fmla="*/ 517 h 517"/>
                <a:gd name="T20" fmla="*/ 23 w 131"/>
                <a:gd name="T21" fmla="*/ 502 h 517"/>
                <a:gd name="T22" fmla="*/ 16 w 131"/>
                <a:gd name="T23" fmla="*/ 460 h 517"/>
                <a:gd name="T24" fmla="*/ 9 w 131"/>
                <a:gd name="T25" fmla="*/ 397 h 517"/>
                <a:gd name="T26" fmla="*/ 2 w 131"/>
                <a:gd name="T27" fmla="*/ 320 h 517"/>
                <a:gd name="T28" fmla="*/ 0 w 131"/>
                <a:gd name="T29" fmla="*/ 236 h 517"/>
                <a:gd name="T30" fmla="*/ 4 w 131"/>
                <a:gd name="T31" fmla="*/ 151 h 517"/>
                <a:gd name="T32" fmla="*/ 18 w 131"/>
                <a:gd name="T33" fmla="*/ 70 h 517"/>
                <a:gd name="T34" fmla="*/ 43 w 131"/>
                <a:gd name="T35" fmla="*/ 0 h 517"/>
                <a:gd name="T36" fmla="*/ 131 w 131"/>
                <a:gd name="T37" fmla="*/ 4 h 5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"/>
                <a:gd name="T58" fmla="*/ 0 h 517"/>
                <a:gd name="T59" fmla="*/ 131 w 131"/>
                <a:gd name="T60" fmla="*/ 517 h 5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" h="517">
                  <a:moveTo>
                    <a:pt x="131" y="4"/>
                  </a:moveTo>
                  <a:lnTo>
                    <a:pt x="128" y="7"/>
                  </a:lnTo>
                  <a:lnTo>
                    <a:pt x="119" y="21"/>
                  </a:lnTo>
                  <a:lnTo>
                    <a:pt x="109" y="47"/>
                  </a:lnTo>
                  <a:lnTo>
                    <a:pt x="97" y="91"/>
                  </a:lnTo>
                  <a:lnTo>
                    <a:pt x="88" y="156"/>
                  </a:lnTo>
                  <a:lnTo>
                    <a:pt x="84" y="247"/>
                  </a:lnTo>
                  <a:lnTo>
                    <a:pt x="86" y="366"/>
                  </a:lnTo>
                  <a:lnTo>
                    <a:pt x="99" y="517"/>
                  </a:lnTo>
                  <a:lnTo>
                    <a:pt x="25" y="517"/>
                  </a:lnTo>
                  <a:lnTo>
                    <a:pt x="23" y="502"/>
                  </a:lnTo>
                  <a:lnTo>
                    <a:pt x="16" y="460"/>
                  </a:lnTo>
                  <a:lnTo>
                    <a:pt x="9" y="397"/>
                  </a:lnTo>
                  <a:lnTo>
                    <a:pt x="2" y="320"/>
                  </a:lnTo>
                  <a:lnTo>
                    <a:pt x="0" y="236"/>
                  </a:lnTo>
                  <a:lnTo>
                    <a:pt x="4" y="151"/>
                  </a:lnTo>
                  <a:lnTo>
                    <a:pt x="18" y="70"/>
                  </a:lnTo>
                  <a:lnTo>
                    <a:pt x="43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23" name="Freeform 102"/>
            <p:cNvSpPr>
              <a:spLocks/>
            </p:cNvSpPr>
            <p:nvPr/>
          </p:nvSpPr>
          <p:spPr bwMode="auto">
            <a:xfrm>
              <a:off x="7233" y="13701"/>
              <a:ext cx="104" cy="411"/>
            </a:xfrm>
            <a:custGeom>
              <a:avLst/>
              <a:gdLst>
                <a:gd name="T0" fmla="*/ 104 w 104"/>
                <a:gd name="T1" fmla="*/ 4 h 411"/>
                <a:gd name="T2" fmla="*/ 101 w 104"/>
                <a:gd name="T3" fmla="*/ 7 h 411"/>
                <a:gd name="T4" fmla="*/ 94 w 104"/>
                <a:gd name="T5" fmla="*/ 17 h 411"/>
                <a:gd name="T6" fmla="*/ 86 w 104"/>
                <a:gd name="T7" fmla="*/ 38 h 411"/>
                <a:gd name="T8" fmla="*/ 76 w 104"/>
                <a:gd name="T9" fmla="*/ 73 h 411"/>
                <a:gd name="T10" fmla="*/ 69 w 104"/>
                <a:gd name="T11" fmla="*/ 125 h 411"/>
                <a:gd name="T12" fmla="*/ 65 w 104"/>
                <a:gd name="T13" fmla="*/ 196 h 411"/>
                <a:gd name="T14" fmla="*/ 67 w 104"/>
                <a:gd name="T15" fmla="*/ 291 h 411"/>
                <a:gd name="T16" fmla="*/ 77 w 104"/>
                <a:gd name="T17" fmla="*/ 411 h 411"/>
                <a:gd name="T18" fmla="*/ 19 w 104"/>
                <a:gd name="T19" fmla="*/ 411 h 411"/>
                <a:gd name="T20" fmla="*/ 17 w 104"/>
                <a:gd name="T21" fmla="*/ 399 h 411"/>
                <a:gd name="T22" fmla="*/ 11 w 104"/>
                <a:gd name="T23" fmla="*/ 365 h 411"/>
                <a:gd name="T24" fmla="*/ 6 w 104"/>
                <a:gd name="T25" fmla="*/ 316 h 411"/>
                <a:gd name="T26" fmla="*/ 2 w 104"/>
                <a:gd name="T27" fmla="*/ 255 h 411"/>
                <a:gd name="T28" fmla="*/ 0 w 104"/>
                <a:gd name="T29" fmla="*/ 188 h 411"/>
                <a:gd name="T30" fmla="*/ 4 w 104"/>
                <a:gd name="T31" fmla="*/ 120 h 411"/>
                <a:gd name="T32" fmla="*/ 15 w 104"/>
                <a:gd name="T33" fmla="*/ 55 h 411"/>
                <a:gd name="T34" fmla="*/ 34 w 104"/>
                <a:gd name="T35" fmla="*/ 0 h 411"/>
                <a:gd name="T36" fmla="*/ 104 w 104"/>
                <a:gd name="T37" fmla="*/ 4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411"/>
                <a:gd name="T59" fmla="*/ 104 w 104"/>
                <a:gd name="T60" fmla="*/ 411 h 4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411">
                  <a:moveTo>
                    <a:pt x="104" y="4"/>
                  </a:moveTo>
                  <a:lnTo>
                    <a:pt x="101" y="7"/>
                  </a:lnTo>
                  <a:lnTo>
                    <a:pt x="94" y="17"/>
                  </a:lnTo>
                  <a:lnTo>
                    <a:pt x="86" y="38"/>
                  </a:lnTo>
                  <a:lnTo>
                    <a:pt x="76" y="73"/>
                  </a:lnTo>
                  <a:lnTo>
                    <a:pt x="69" y="125"/>
                  </a:lnTo>
                  <a:lnTo>
                    <a:pt x="65" y="196"/>
                  </a:lnTo>
                  <a:lnTo>
                    <a:pt x="67" y="291"/>
                  </a:lnTo>
                  <a:lnTo>
                    <a:pt x="77" y="411"/>
                  </a:lnTo>
                  <a:lnTo>
                    <a:pt x="19" y="411"/>
                  </a:lnTo>
                  <a:lnTo>
                    <a:pt x="17" y="399"/>
                  </a:lnTo>
                  <a:lnTo>
                    <a:pt x="11" y="365"/>
                  </a:lnTo>
                  <a:lnTo>
                    <a:pt x="6" y="316"/>
                  </a:lnTo>
                  <a:lnTo>
                    <a:pt x="2" y="255"/>
                  </a:lnTo>
                  <a:lnTo>
                    <a:pt x="0" y="188"/>
                  </a:lnTo>
                  <a:lnTo>
                    <a:pt x="4" y="120"/>
                  </a:lnTo>
                  <a:lnTo>
                    <a:pt x="15" y="55"/>
                  </a:lnTo>
                  <a:lnTo>
                    <a:pt x="34" y="0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24" name="Freeform 103"/>
            <p:cNvSpPr>
              <a:spLocks/>
            </p:cNvSpPr>
            <p:nvPr/>
          </p:nvSpPr>
          <p:spPr bwMode="auto">
            <a:xfrm>
              <a:off x="7240" y="13752"/>
              <a:ext cx="76" cy="302"/>
            </a:xfrm>
            <a:custGeom>
              <a:avLst/>
              <a:gdLst>
                <a:gd name="T0" fmla="*/ 76 w 76"/>
                <a:gd name="T1" fmla="*/ 2 h 302"/>
                <a:gd name="T2" fmla="*/ 74 w 76"/>
                <a:gd name="T3" fmla="*/ 4 h 302"/>
                <a:gd name="T4" fmla="*/ 70 w 76"/>
                <a:gd name="T5" fmla="*/ 12 h 302"/>
                <a:gd name="T6" fmla="*/ 62 w 76"/>
                <a:gd name="T7" fmla="*/ 28 h 302"/>
                <a:gd name="T8" fmla="*/ 56 w 76"/>
                <a:gd name="T9" fmla="*/ 53 h 302"/>
                <a:gd name="T10" fmla="*/ 51 w 76"/>
                <a:gd name="T11" fmla="*/ 92 h 302"/>
                <a:gd name="T12" fmla="*/ 49 w 76"/>
                <a:gd name="T13" fmla="*/ 145 h 302"/>
                <a:gd name="T14" fmla="*/ 50 w 76"/>
                <a:gd name="T15" fmla="*/ 214 h 302"/>
                <a:gd name="T16" fmla="*/ 57 w 76"/>
                <a:gd name="T17" fmla="*/ 302 h 302"/>
                <a:gd name="T18" fmla="*/ 14 w 76"/>
                <a:gd name="T19" fmla="*/ 302 h 302"/>
                <a:gd name="T20" fmla="*/ 13 w 76"/>
                <a:gd name="T21" fmla="*/ 294 h 302"/>
                <a:gd name="T22" fmla="*/ 9 w 76"/>
                <a:gd name="T23" fmla="*/ 269 h 302"/>
                <a:gd name="T24" fmla="*/ 4 w 76"/>
                <a:gd name="T25" fmla="*/ 232 h 302"/>
                <a:gd name="T26" fmla="*/ 1 w 76"/>
                <a:gd name="T27" fmla="*/ 188 h 302"/>
                <a:gd name="T28" fmla="*/ 0 w 76"/>
                <a:gd name="T29" fmla="*/ 138 h 302"/>
                <a:gd name="T30" fmla="*/ 2 w 76"/>
                <a:gd name="T31" fmla="*/ 89 h 302"/>
                <a:gd name="T32" fmla="*/ 10 w 76"/>
                <a:gd name="T33" fmla="*/ 41 h 302"/>
                <a:gd name="T34" fmla="*/ 25 w 76"/>
                <a:gd name="T35" fmla="*/ 0 h 302"/>
                <a:gd name="T36" fmla="*/ 76 w 76"/>
                <a:gd name="T37" fmla="*/ 2 h 3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302"/>
                <a:gd name="T59" fmla="*/ 76 w 76"/>
                <a:gd name="T60" fmla="*/ 302 h 3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302">
                  <a:moveTo>
                    <a:pt x="76" y="2"/>
                  </a:moveTo>
                  <a:lnTo>
                    <a:pt x="74" y="4"/>
                  </a:lnTo>
                  <a:lnTo>
                    <a:pt x="70" y="12"/>
                  </a:lnTo>
                  <a:lnTo>
                    <a:pt x="62" y="28"/>
                  </a:lnTo>
                  <a:lnTo>
                    <a:pt x="56" y="53"/>
                  </a:lnTo>
                  <a:lnTo>
                    <a:pt x="51" y="92"/>
                  </a:lnTo>
                  <a:lnTo>
                    <a:pt x="49" y="145"/>
                  </a:lnTo>
                  <a:lnTo>
                    <a:pt x="50" y="214"/>
                  </a:lnTo>
                  <a:lnTo>
                    <a:pt x="57" y="302"/>
                  </a:lnTo>
                  <a:lnTo>
                    <a:pt x="14" y="302"/>
                  </a:lnTo>
                  <a:lnTo>
                    <a:pt x="13" y="294"/>
                  </a:lnTo>
                  <a:lnTo>
                    <a:pt x="9" y="269"/>
                  </a:lnTo>
                  <a:lnTo>
                    <a:pt x="4" y="232"/>
                  </a:lnTo>
                  <a:lnTo>
                    <a:pt x="1" y="188"/>
                  </a:lnTo>
                  <a:lnTo>
                    <a:pt x="0" y="138"/>
                  </a:lnTo>
                  <a:lnTo>
                    <a:pt x="2" y="89"/>
                  </a:lnTo>
                  <a:lnTo>
                    <a:pt x="10" y="41"/>
                  </a:lnTo>
                  <a:lnTo>
                    <a:pt x="25" y="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25" name="Rectangle 104"/>
            <p:cNvSpPr>
              <a:spLocks noChangeArrowheads="1"/>
            </p:cNvSpPr>
            <p:nvPr/>
          </p:nvSpPr>
          <p:spPr bwMode="auto">
            <a:xfrm>
              <a:off x="6241" y="13678"/>
              <a:ext cx="23" cy="9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26" name="Freeform 105"/>
            <p:cNvSpPr>
              <a:spLocks/>
            </p:cNvSpPr>
            <p:nvPr/>
          </p:nvSpPr>
          <p:spPr bwMode="auto">
            <a:xfrm>
              <a:off x="6579" y="13664"/>
              <a:ext cx="375" cy="440"/>
            </a:xfrm>
            <a:custGeom>
              <a:avLst/>
              <a:gdLst>
                <a:gd name="T0" fmla="*/ 35 w 375"/>
                <a:gd name="T1" fmla="*/ 41 h 440"/>
                <a:gd name="T2" fmla="*/ 32 w 375"/>
                <a:gd name="T3" fmla="*/ 49 h 440"/>
                <a:gd name="T4" fmla="*/ 25 w 375"/>
                <a:gd name="T5" fmla="*/ 74 h 440"/>
                <a:gd name="T6" fmla="*/ 17 w 375"/>
                <a:gd name="T7" fmla="*/ 112 h 440"/>
                <a:gd name="T8" fmla="*/ 8 w 375"/>
                <a:gd name="T9" fmla="*/ 163 h 440"/>
                <a:gd name="T10" fmla="*/ 2 w 375"/>
                <a:gd name="T11" fmla="*/ 223 h 440"/>
                <a:gd name="T12" fmla="*/ 0 w 375"/>
                <a:gd name="T13" fmla="*/ 290 h 440"/>
                <a:gd name="T14" fmla="*/ 7 w 375"/>
                <a:gd name="T15" fmla="*/ 363 h 440"/>
                <a:gd name="T16" fmla="*/ 23 w 375"/>
                <a:gd name="T17" fmla="*/ 440 h 440"/>
                <a:gd name="T18" fmla="*/ 23 w 375"/>
                <a:gd name="T19" fmla="*/ 437 h 440"/>
                <a:gd name="T20" fmla="*/ 23 w 375"/>
                <a:gd name="T21" fmla="*/ 427 h 440"/>
                <a:gd name="T22" fmla="*/ 23 w 375"/>
                <a:gd name="T23" fmla="*/ 411 h 440"/>
                <a:gd name="T24" fmla="*/ 23 w 375"/>
                <a:gd name="T25" fmla="*/ 391 h 440"/>
                <a:gd name="T26" fmla="*/ 25 w 375"/>
                <a:gd name="T27" fmla="*/ 367 h 440"/>
                <a:gd name="T28" fmla="*/ 28 w 375"/>
                <a:gd name="T29" fmla="*/ 341 h 440"/>
                <a:gd name="T30" fmla="*/ 33 w 375"/>
                <a:gd name="T31" fmla="*/ 312 h 440"/>
                <a:gd name="T32" fmla="*/ 39 w 375"/>
                <a:gd name="T33" fmla="*/ 281 h 440"/>
                <a:gd name="T34" fmla="*/ 49 w 375"/>
                <a:gd name="T35" fmla="*/ 251 h 440"/>
                <a:gd name="T36" fmla="*/ 61 w 375"/>
                <a:gd name="T37" fmla="*/ 222 h 440"/>
                <a:gd name="T38" fmla="*/ 75 w 375"/>
                <a:gd name="T39" fmla="*/ 194 h 440"/>
                <a:gd name="T40" fmla="*/ 93 w 375"/>
                <a:gd name="T41" fmla="*/ 168 h 440"/>
                <a:gd name="T42" fmla="*/ 116 w 375"/>
                <a:gd name="T43" fmla="*/ 145 h 440"/>
                <a:gd name="T44" fmla="*/ 141 w 375"/>
                <a:gd name="T45" fmla="*/ 127 h 440"/>
                <a:gd name="T46" fmla="*/ 173 w 375"/>
                <a:gd name="T47" fmla="*/ 114 h 440"/>
                <a:gd name="T48" fmla="*/ 208 w 375"/>
                <a:gd name="T49" fmla="*/ 106 h 440"/>
                <a:gd name="T50" fmla="*/ 210 w 375"/>
                <a:gd name="T51" fmla="*/ 104 h 440"/>
                <a:gd name="T52" fmla="*/ 217 w 375"/>
                <a:gd name="T53" fmla="*/ 100 h 440"/>
                <a:gd name="T54" fmla="*/ 227 w 375"/>
                <a:gd name="T55" fmla="*/ 92 h 440"/>
                <a:gd name="T56" fmla="*/ 245 w 375"/>
                <a:gd name="T57" fmla="*/ 82 h 440"/>
                <a:gd name="T58" fmla="*/ 267 w 375"/>
                <a:gd name="T59" fmla="*/ 69 h 440"/>
                <a:gd name="T60" fmla="*/ 296 w 375"/>
                <a:gd name="T61" fmla="*/ 54 h 440"/>
                <a:gd name="T62" fmla="*/ 332 w 375"/>
                <a:gd name="T63" fmla="*/ 36 h 440"/>
                <a:gd name="T64" fmla="*/ 375 w 375"/>
                <a:gd name="T65" fmla="*/ 17 h 440"/>
                <a:gd name="T66" fmla="*/ 373 w 375"/>
                <a:gd name="T67" fmla="*/ 16 h 440"/>
                <a:gd name="T68" fmla="*/ 366 w 375"/>
                <a:gd name="T69" fmla="*/ 15 h 440"/>
                <a:gd name="T70" fmla="*/ 357 w 375"/>
                <a:gd name="T71" fmla="*/ 13 h 440"/>
                <a:gd name="T72" fmla="*/ 343 w 375"/>
                <a:gd name="T73" fmla="*/ 10 h 440"/>
                <a:gd name="T74" fmla="*/ 326 w 375"/>
                <a:gd name="T75" fmla="*/ 7 h 440"/>
                <a:gd name="T76" fmla="*/ 307 w 375"/>
                <a:gd name="T77" fmla="*/ 5 h 440"/>
                <a:gd name="T78" fmla="*/ 285 w 375"/>
                <a:gd name="T79" fmla="*/ 3 h 440"/>
                <a:gd name="T80" fmla="*/ 261 w 375"/>
                <a:gd name="T81" fmla="*/ 1 h 440"/>
                <a:gd name="T82" fmla="*/ 235 w 375"/>
                <a:gd name="T83" fmla="*/ 0 h 440"/>
                <a:gd name="T84" fmla="*/ 208 w 375"/>
                <a:gd name="T85" fmla="*/ 1 h 440"/>
                <a:gd name="T86" fmla="*/ 180 w 375"/>
                <a:gd name="T87" fmla="*/ 2 h 440"/>
                <a:gd name="T88" fmla="*/ 151 w 375"/>
                <a:gd name="T89" fmla="*/ 5 h 440"/>
                <a:gd name="T90" fmla="*/ 122 w 375"/>
                <a:gd name="T91" fmla="*/ 10 h 440"/>
                <a:gd name="T92" fmla="*/ 92 w 375"/>
                <a:gd name="T93" fmla="*/ 18 h 440"/>
                <a:gd name="T94" fmla="*/ 63 w 375"/>
                <a:gd name="T95" fmla="*/ 28 h 440"/>
                <a:gd name="T96" fmla="*/ 35 w 375"/>
                <a:gd name="T97" fmla="*/ 41 h 4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5"/>
                <a:gd name="T148" fmla="*/ 0 h 440"/>
                <a:gd name="T149" fmla="*/ 375 w 375"/>
                <a:gd name="T150" fmla="*/ 440 h 4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5" h="440">
                  <a:moveTo>
                    <a:pt x="35" y="41"/>
                  </a:moveTo>
                  <a:lnTo>
                    <a:pt x="32" y="49"/>
                  </a:lnTo>
                  <a:lnTo>
                    <a:pt x="25" y="74"/>
                  </a:lnTo>
                  <a:lnTo>
                    <a:pt x="17" y="112"/>
                  </a:lnTo>
                  <a:lnTo>
                    <a:pt x="8" y="163"/>
                  </a:lnTo>
                  <a:lnTo>
                    <a:pt x="2" y="223"/>
                  </a:lnTo>
                  <a:lnTo>
                    <a:pt x="0" y="290"/>
                  </a:lnTo>
                  <a:lnTo>
                    <a:pt x="7" y="363"/>
                  </a:lnTo>
                  <a:lnTo>
                    <a:pt x="23" y="440"/>
                  </a:lnTo>
                  <a:lnTo>
                    <a:pt x="23" y="437"/>
                  </a:lnTo>
                  <a:lnTo>
                    <a:pt x="23" y="427"/>
                  </a:lnTo>
                  <a:lnTo>
                    <a:pt x="23" y="411"/>
                  </a:lnTo>
                  <a:lnTo>
                    <a:pt x="23" y="391"/>
                  </a:lnTo>
                  <a:lnTo>
                    <a:pt x="25" y="367"/>
                  </a:lnTo>
                  <a:lnTo>
                    <a:pt x="28" y="341"/>
                  </a:lnTo>
                  <a:lnTo>
                    <a:pt x="33" y="312"/>
                  </a:lnTo>
                  <a:lnTo>
                    <a:pt x="39" y="281"/>
                  </a:lnTo>
                  <a:lnTo>
                    <a:pt x="49" y="251"/>
                  </a:lnTo>
                  <a:lnTo>
                    <a:pt x="61" y="222"/>
                  </a:lnTo>
                  <a:lnTo>
                    <a:pt x="75" y="194"/>
                  </a:lnTo>
                  <a:lnTo>
                    <a:pt x="93" y="168"/>
                  </a:lnTo>
                  <a:lnTo>
                    <a:pt x="116" y="145"/>
                  </a:lnTo>
                  <a:lnTo>
                    <a:pt x="141" y="127"/>
                  </a:lnTo>
                  <a:lnTo>
                    <a:pt x="173" y="114"/>
                  </a:lnTo>
                  <a:lnTo>
                    <a:pt x="208" y="106"/>
                  </a:lnTo>
                  <a:lnTo>
                    <a:pt x="210" y="104"/>
                  </a:lnTo>
                  <a:lnTo>
                    <a:pt x="217" y="100"/>
                  </a:lnTo>
                  <a:lnTo>
                    <a:pt x="227" y="92"/>
                  </a:lnTo>
                  <a:lnTo>
                    <a:pt x="245" y="82"/>
                  </a:lnTo>
                  <a:lnTo>
                    <a:pt x="267" y="69"/>
                  </a:lnTo>
                  <a:lnTo>
                    <a:pt x="296" y="54"/>
                  </a:lnTo>
                  <a:lnTo>
                    <a:pt x="332" y="36"/>
                  </a:lnTo>
                  <a:lnTo>
                    <a:pt x="375" y="17"/>
                  </a:lnTo>
                  <a:lnTo>
                    <a:pt x="373" y="16"/>
                  </a:lnTo>
                  <a:lnTo>
                    <a:pt x="366" y="15"/>
                  </a:lnTo>
                  <a:lnTo>
                    <a:pt x="357" y="13"/>
                  </a:lnTo>
                  <a:lnTo>
                    <a:pt x="343" y="10"/>
                  </a:lnTo>
                  <a:lnTo>
                    <a:pt x="326" y="7"/>
                  </a:lnTo>
                  <a:lnTo>
                    <a:pt x="307" y="5"/>
                  </a:lnTo>
                  <a:lnTo>
                    <a:pt x="285" y="3"/>
                  </a:lnTo>
                  <a:lnTo>
                    <a:pt x="261" y="1"/>
                  </a:lnTo>
                  <a:lnTo>
                    <a:pt x="235" y="0"/>
                  </a:lnTo>
                  <a:lnTo>
                    <a:pt x="208" y="1"/>
                  </a:lnTo>
                  <a:lnTo>
                    <a:pt x="180" y="2"/>
                  </a:lnTo>
                  <a:lnTo>
                    <a:pt x="151" y="5"/>
                  </a:lnTo>
                  <a:lnTo>
                    <a:pt x="122" y="10"/>
                  </a:lnTo>
                  <a:lnTo>
                    <a:pt x="92" y="18"/>
                  </a:lnTo>
                  <a:lnTo>
                    <a:pt x="63" y="28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27" name="Freeform 106"/>
            <p:cNvSpPr>
              <a:spLocks/>
            </p:cNvSpPr>
            <p:nvPr/>
          </p:nvSpPr>
          <p:spPr bwMode="auto">
            <a:xfrm>
              <a:off x="6061" y="13991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8 h 83"/>
                <a:gd name="T6" fmla="*/ 5 w 305"/>
                <a:gd name="T7" fmla="*/ 44 h 83"/>
                <a:gd name="T8" fmla="*/ 11 w 305"/>
                <a:gd name="T9" fmla="*/ 37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8 h 83"/>
                <a:gd name="T16" fmla="*/ 54 w 305"/>
                <a:gd name="T17" fmla="*/ 12 h 83"/>
                <a:gd name="T18" fmla="*/ 72 w 305"/>
                <a:gd name="T19" fmla="*/ 6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7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6 h 83"/>
                <a:gd name="T38" fmla="*/ 289 w 305"/>
                <a:gd name="T39" fmla="*/ 44 h 83"/>
                <a:gd name="T40" fmla="*/ 277 w 305"/>
                <a:gd name="T41" fmla="*/ 41 h 83"/>
                <a:gd name="T42" fmla="*/ 262 w 305"/>
                <a:gd name="T43" fmla="*/ 36 h 83"/>
                <a:gd name="T44" fmla="*/ 244 w 305"/>
                <a:gd name="T45" fmla="*/ 32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1 h 83"/>
                <a:gd name="T56" fmla="*/ 101 w 305"/>
                <a:gd name="T57" fmla="*/ 23 h 83"/>
                <a:gd name="T58" fmla="*/ 77 w 305"/>
                <a:gd name="T59" fmla="*/ 29 h 83"/>
                <a:gd name="T60" fmla="*/ 55 w 305"/>
                <a:gd name="T61" fmla="*/ 37 h 83"/>
                <a:gd name="T62" fmla="*/ 33 w 305"/>
                <a:gd name="T63" fmla="*/ 48 h 83"/>
                <a:gd name="T64" fmla="*/ 15 w 305"/>
                <a:gd name="T65" fmla="*/ 63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11" y="37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8"/>
                  </a:lnTo>
                  <a:lnTo>
                    <a:pt x="54" y="12"/>
                  </a:lnTo>
                  <a:lnTo>
                    <a:pt x="72" y="6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7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6"/>
                  </a:lnTo>
                  <a:lnTo>
                    <a:pt x="289" y="44"/>
                  </a:lnTo>
                  <a:lnTo>
                    <a:pt x="277" y="41"/>
                  </a:lnTo>
                  <a:lnTo>
                    <a:pt x="262" y="36"/>
                  </a:lnTo>
                  <a:lnTo>
                    <a:pt x="244" y="32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1"/>
                  </a:lnTo>
                  <a:lnTo>
                    <a:pt x="101" y="23"/>
                  </a:lnTo>
                  <a:lnTo>
                    <a:pt x="77" y="29"/>
                  </a:lnTo>
                  <a:lnTo>
                    <a:pt x="55" y="37"/>
                  </a:lnTo>
                  <a:lnTo>
                    <a:pt x="33" y="48"/>
                  </a:lnTo>
                  <a:lnTo>
                    <a:pt x="15" y="63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28" name="Freeform 107"/>
            <p:cNvSpPr>
              <a:spLocks/>
            </p:cNvSpPr>
            <p:nvPr/>
          </p:nvSpPr>
          <p:spPr bwMode="auto">
            <a:xfrm>
              <a:off x="6061" y="13793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9 h 83"/>
                <a:gd name="T6" fmla="*/ 5 w 305"/>
                <a:gd name="T7" fmla="*/ 44 h 83"/>
                <a:gd name="T8" fmla="*/ 11 w 305"/>
                <a:gd name="T9" fmla="*/ 38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7 h 83"/>
                <a:gd name="T16" fmla="*/ 54 w 305"/>
                <a:gd name="T17" fmla="*/ 12 h 83"/>
                <a:gd name="T18" fmla="*/ 72 w 305"/>
                <a:gd name="T19" fmla="*/ 7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8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5 h 83"/>
                <a:gd name="T38" fmla="*/ 289 w 305"/>
                <a:gd name="T39" fmla="*/ 43 h 83"/>
                <a:gd name="T40" fmla="*/ 277 w 305"/>
                <a:gd name="T41" fmla="*/ 40 h 83"/>
                <a:gd name="T42" fmla="*/ 262 w 305"/>
                <a:gd name="T43" fmla="*/ 36 h 83"/>
                <a:gd name="T44" fmla="*/ 244 w 305"/>
                <a:gd name="T45" fmla="*/ 33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2 h 83"/>
                <a:gd name="T56" fmla="*/ 101 w 305"/>
                <a:gd name="T57" fmla="*/ 24 h 83"/>
                <a:gd name="T58" fmla="*/ 77 w 305"/>
                <a:gd name="T59" fmla="*/ 29 h 83"/>
                <a:gd name="T60" fmla="*/ 55 w 305"/>
                <a:gd name="T61" fmla="*/ 38 h 83"/>
                <a:gd name="T62" fmla="*/ 33 w 305"/>
                <a:gd name="T63" fmla="*/ 49 h 83"/>
                <a:gd name="T64" fmla="*/ 15 w 305"/>
                <a:gd name="T65" fmla="*/ 64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11" y="38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7"/>
                  </a:lnTo>
                  <a:lnTo>
                    <a:pt x="54" y="12"/>
                  </a:lnTo>
                  <a:lnTo>
                    <a:pt x="72" y="7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8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5"/>
                  </a:lnTo>
                  <a:lnTo>
                    <a:pt x="289" y="43"/>
                  </a:lnTo>
                  <a:lnTo>
                    <a:pt x="277" y="40"/>
                  </a:lnTo>
                  <a:lnTo>
                    <a:pt x="262" y="36"/>
                  </a:lnTo>
                  <a:lnTo>
                    <a:pt x="244" y="33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2"/>
                  </a:lnTo>
                  <a:lnTo>
                    <a:pt x="101" y="24"/>
                  </a:lnTo>
                  <a:lnTo>
                    <a:pt x="77" y="29"/>
                  </a:lnTo>
                  <a:lnTo>
                    <a:pt x="55" y="38"/>
                  </a:lnTo>
                  <a:lnTo>
                    <a:pt x="33" y="49"/>
                  </a:lnTo>
                  <a:lnTo>
                    <a:pt x="15" y="64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29" name="Freeform 108"/>
            <p:cNvSpPr>
              <a:spLocks/>
            </p:cNvSpPr>
            <p:nvPr/>
          </p:nvSpPr>
          <p:spPr bwMode="auto">
            <a:xfrm>
              <a:off x="6348" y="13696"/>
              <a:ext cx="496" cy="917"/>
            </a:xfrm>
            <a:custGeom>
              <a:avLst/>
              <a:gdLst>
                <a:gd name="T0" fmla="*/ 0 w 496"/>
                <a:gd name="T1" fmla="*/ 0 h 917"/>
                <a:gd name="T2" fmla="*/ 0 w 496"/>
                <a:gd name="T3" fmla="*/ 886 h 917"/>
                <a:gd name="T4" fmla="*/ 150 w 496"/>
                <a:gd name="T5" fmla="*/ 917 h 917"/>
                <a:gd name="T6" fmla="*/ 143 w 496"/>
                <a:gd name="T7" fmla="*/ 797 h 917"/>
                <a:gd name="T8" fmla="*/ 496 w 496"/>
                <a:gd name="T9" fmla="*/ 851 h 917"/>
                <a:gd name="T10" fmla="*/ 490 w 496"/>
                <a:gd name="T11" fmla="*/ 803 h 917"/>
                <a:gd name="T12" fmla="*/ 245 w 496"/>
                <a:gd name="T13" fmla="*/ 773 h 917"/>
                <a:gd name="T14" fmla="*/ 239 w 496"/>
                <a:gd name="T15" fmla="*/ 670 h 917"/>
                <a:gd name="T16" fmla="*/ 72 w 496"/>
                <a:gd name="T17" fmla="*/ 670 h 917"/>
                <a:gd name="T18" fmla="*/ 68 w 496"/>
                <a:gd name="T19" fmla="*/ 657 h 917"/>
                <a:gd name="T20" fmla="*/ 56 w 496"/>
                <a:gd name="T21" fmla="*/ 620 h 917"/>
                <a:gd name="T22" fmla="*/ 41 w 496"/>
                <a:gd name="T23" fmla="*/ 559 h 917"/>
                <a:gd name="T24" fmla="*/ 26 w 496"/>
                <a:gd name="T25" fmla="*/ 480 h 917"/>
                <a:gd name="T26" fmla="*/ 15 w 496"/>
                <a:gd name="T27" fmla="*/ 385 h 917"/>
                <a:gd name="T28" fmla="*/ 11 w 496"/>
                <a:gd name="T29" fmla="*/ 276 h 917"/>
                <a:gd name="T30" fmla="*/ 20 w 496"/>
                <a:gd name="T31" fmla="*/ 158 h 917"/>
                <a:gd name="T32" fmla="*/ 42 w 496"/>
                <a:gd name="T33" fmla="*/ 30 h 917"/>
                <a:gd name="T34" fmla="*/ 0 w 496"/>
                <a:gd name="T35" fmla="*/ 0 h 9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6"/>
                <a:gd name="T55" fmla="*/ 0 h 917"/>
                <a:gd name="T56" fmla="*/ 496 w 496"/>
                <a:gd name="T57" fmla="*/ 917 h 9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6" h="917">
                  <a:moveTo>
                    <a:pt x="0" y="0"/>
                  </a:moveTo>
                  <a:lnTo>
                    <a:pt x="0" y="886"/>
                  </a:lnTo>
                  <a:lnTo>
                    <a:pt x="150" y="917"/>
                  </a:lnTo>
                  <a:lnTo>
                    <a:pt x="143" y="797"/>
                  </a:lnTo>
                  <a:lnTo>
                    <a:pt x="496" y="851"/>
                  </a:lnTo>
                  <a:lnTo>
                    <a:pt x="490" y="803"/>
                  </a:lnTo>
                  <a:lnTo>
                    <a:pt x="245" y="773"/>
                  </a:lnTo>
                  <a:lnTo>
                    <a:pt x="239" y="670"/>
                  </a:lnTo>
                  <a:lnTo>
                    <a:pt x="72" y="670"/>
                  </a:lnTo>
                  <a:lnTo>
                    <a:pt x="68" y="657"/>
                  </a:lnTo>
                  <a:lnTo>
                    <a:pt x="56" y="620"/>
                  </a:lnTo>
                  <a:lnTo>
                    <a:pt x="41" y="559"/>
                  </a:lnTo>
                  <a:lnTo>
                    <a:pt x="26" y="480"/>
                  </a:lnTo>
                  <a:lnTo>
                    <a:pt x="15" y="385"/>
                  </a:lnTo>
                  <a:lnTo>
                    <a:pt x="11" y="276"/>
                  </a:lnTo>
                  <a:lnTo>
                    <a:pt x="20" y="158"/>
                  </a:lnTo>
                  <a:lnTo>
                    <a:pt x="4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30" name="Freeform 109"/>
            <p:cNvSpPr>
              <a:spLocks/>
            </p:cNvSpPr>
            <p:nvPr/>
          </p:nvSpPr>
          <p:spPr bwMode="auto">
            <a:xfrm>
              <a:off x="6593" y="13487"/>
              <a:ext cx="638" cy="125"/>
            </a:xfrm>
            <a:custGeom>
              <a:avLst/>
              <a:gdLst>
                <a:gd name="T0" fmla="*/ 0 w 638"/>
                <a:gd name="T1" fmla="*/ 125 h 125"/>
                <a:gd name="T2" fmla="*/ 4 w 638"/>
                <a:gd name="T3" fmla="*/ 124 h 125"/>
                <a:gd name="T4" fmla="*/ 14 w 638"/>
                <a:gd name="T5" fmla="*/ 119 h 125"/>
                <a:gd name="T6" fmla="*/ 31 w 638"/>
                <a:gd name="T7" fmla="*/ 114 h 125"/>
                <a:gd name="T8" fmla="*/ 53 w 638"/>
                <a:gd name="T9" fmla="*/ 106 h 125"/>
                <a:gd name="T10" fmla="*/ 81 w 638"/>
                <a:gd name="T11" fmla="*/ 98 h 125"/>
                <a:gd name="T12" fmla="*/ 113 w 638"/>
                <a:gd name="T13" fmla="*/ 89 h 125"/>
                <a:gd name="T14" fmla="*/ 151 w 638"/>
                <a:gd name="T15" fmla="*/ 81 h 125"/>
                <a:gd name="T16" fmla="*/ 192 w 638"/>
                <a:gd name="T17" fmla="*/ 73 h 125"/>
                <a:gd name="T18" fmla="*/ 237 w 638"/>
                <a:gd name="T19" fmla="*/ 65 h 125"/>
                <a:gd name="T20" fmla="*/ 286 w 638"/>
                <a:gd name="T21" fmla="*/ 60 h 125"/>
                <a:gd name="T22" fmla="*/ 337 w 638"/>
                <a:gd name="T23" fmla="*/ 56 h 125"/>
                <a:gd name="T24" fmla="*/ 390 w 638"/>
                <a:gd name="T25" fmla="*/ 55 h 125"/>
                <a:gd name="T26" fmla="*/ 446 w 638"/>
                <a:gd name="T27" fmla="*/ 56 h 125"/>
                <a:gd name="T28" fmla="*/ 503 w 638"/>
                <a:gd name="T29" fmla="*/ 61 h 125"/>
                <a:gd name="T30" fmla="*/ 561 w 638"/>
                <a:gd name="T31" fmla="*/ 70 h 125"/>
                <a:gd name="T32" fmla="*/ 620 w 638"/>
                <a:gd name="T33" fmla="*/ 83 h 125"/>
                <a:gd name="T34" fmla="*/ 638 w 638"/>
                <a:gd name="T35" fmla="*/ 0 h 125"/>
                <a:gd name="T36" fmla="*/ 634 w 638"/>
                <a:gd name="T37" fmla="*/ 0 h 125"/>
                <a:gd name="T38" fmla="*/ 620 w 638"/>
                <a:gd name="T39" fmla="*/ 0 h 125"/>
                <a:gd name="T40" fmla="*/ 599 w 638"/>
                <a:gd name="T41" fmla="*/ 0 h 125"/>
                <a:gd name="T42" fmla="*/ 571 w 638"/>
                <a:gd name="T43" fmla="*/ 1 h 125"/>
                <a:gd name="T44" fmla="*/ 536 w 638"/>
                <a:gd name="T45" fmla="*/ 2 h 125"/>
                <a:gd name="T46" fmla="*/ 496 w 638"/>
                <a:gd name="T47" fmla="*/ 3 h 125"/>
                <a:gd name="T48" fmla="*/ 452 w 638"/>
                <a:gd name="T49" fmla="*/ 6 h 125"/>
                <a:gd name="T50" fmla="*/ 405 w 638"/>
                <a:gd name="T51" fmla="*/ 8 h 125"/>
                <a:gd name="T52" fmla="*/ 354 w 638"/>
                <a:gd name="T53" fmla="*/ 13 h 125"/>
                <a:gd name="T54" fmla="*/ 302 w 638"/>
                <a:gd name="T55" fmla="*/ 17 h 125"/>
                <a:gd name="T56" fmla="*/ 249 w 638"/>
                <a:gd name="T57" fmla="*/ 22 h 125"/>
                <a:gd name="T58" fmla="*/ 196 w 638"/>
                <a:gd name="T59" fmla="*/ 30 h 125"/>
                <a:gd name="T60" fmla="*/ 144 w 638"/>
                <a:gd name="T61" fmla="*/ 37 h 125"/>
                <a:gd name="T62" fmla="*/ 93 w 638"/>
                <a:gd name="T63" fmla="*/ 47 h 125"/>
                <a:gd name="T64" fmla="*/ 45 w 638"/>
                <a:gd name="T65" fmla="*/ 58 h 125"/>
                <a:gd name="T66" fmla="*/ 0 w 638"/>
                <a:gd name="T67" fmla="*/ 71 h 125"/>
                <a:gd name="T68" fmla="*/ 0 w 638"/>
                <a:gd name="T69" fmla="*/ 125 h 1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8"/>
                <a:gd name="T106" fmla="*/ 0 h 125"/>
                <a:gd name="T107" fmla="*/ 638 w 638"/>
                <a:gd name="T108" fmla="*/ 125 h 1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8" h="125">
                  <a:moveTo>
                    <a:pt x="0" y="125"/>
                  </a:moveTo>
                  <a:lnTo>
                    <a:pt x="4" y="124"/>
                  </a:lnTo>
                  <a:lnTo>
                    <a:pt x="14" y="119"/>
                  </a:lnTo>
                  <a:lnTo>
                    <a:pt x="31" y="114"/>
                  </a:lnTo>
                  <a:lnTo>
                    <a:pt x="53" y="106"/>
                  </a:lnTo>
                  <a:lnTo>
                    <a:pt x="81" y="98"/>
                  </a:lnTo>
                  <a:lnTo>
                    <a:pt x="113" y="89"/>
                  </a:lnTo>
                  <a:lnTo>
                    <a:pt x="151" y="81"/>
                  </a:lnTo>
                  <a:lnTo>
                    <a:pt x="192" y="73"/>
                  </a:lnTo>
                  <a:lnTo>
                    <a:pt x="237" y="65"/>
                  </a:lnTo>
                  <a:lnTo>
                    <a:pt x="286" y="60"/>
                  </a:lnTo>
                  <a:lnTo>
                    <a:pt x="337" y="56"/>
                  </a:lnTo>
                  <a:lnTo>
                    <a:pt x="390" y="55"/>
                  </a:lnTo>
                  <a:lnTo>
                    <a:pt x="446" y="56"/>
                  </a:lnTo>
                  <a:lnTo>
                    <a:pt x="503" y="61"/>
                  </a:lnTo>
                  <a:lnTo>
                    <a:pt x="561" y="70"/>
                  </a:lnTo>
                  <a:lnTo>
                    <a:pt x="620" y="83"/>
                  </a:lnTo>
                  <a:lnTo>
                    <a:pt x="638" y="0"/>
                  </a:lnTo>
                  <a:lnTo>
                    <a:pt x="634" y="0"/>
                  </a:lnTo>
                  <a:lnTo>
                    <a:pt x="620" y="0"/>
                  </a:lnTo>
                  <a:lnTo>
                    <a:pt x="599" y="0"/>
                  </a:lnTo>
                  <a:lnTo>
                    <a:pt x="571" y="1"/>
                  </a:lnTo>
                  <a:lnTo>
                    <a:pt x="536" y="2"/>
                  </a:lnTo>
                  <a:lnTo>
                    <a:pt x="496" y="3"/>
                  </a:lnTo>
                  <a:lnTo>
                    <a:pt x="452" y="6"/>
                  </a:lnTo>
                  <a:lnTo>
                    <a:pt x="405" y="8"/>
                  </a:lnTo>
                  <a:lnTo>
                    <a:pt x="354" y="13"/>
                  </a:lnTo>
                  <a:lnTo>
                    <a:pt x="302" y="17"/>
                  </a:lnTo>
                  <a:lnTo>
                    <a:pt x="249" y="22"/>
                  </a:lnTo>
                  <a:lnTo>
                    <a:pt x="196" y="30"/>
                  </a:lnTo>
                  <a:lnTo>
                    <a:pt x="144" y="37"/>
                  </a:lnTo>
                  <a:lnTo>
                    <a:pt x="93" y="47"/>
                  </a:lnTo>
                  <a:lnTo>
                    <a:pt x="45" y="58"/>
                  </a:lnTo>
                  <a:lnTo>
                    <a:pt x="0" y="7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31" name="Freeform 110"/>
            <p:cNvSpPr>
              <a:spLocks/>
            </p:cNvSpPr>
            <p:nvPr/>
          </p:nvSpPr>
          <p:spPr bwMode="auto">
            <a:xfrm>
              <a:off x="6217" y="14634"/>
              <a:ext cx="1075" cy="356"/>
            </a:xfrm>
            <a:custGeom>
              <a:avLst/>
              <a:gdLst>
                <a:gd name="T0" fmla="*/ 454 w 1075"/>
                <a:gd name="T1" fmla="*/ 344 h 356"/>
                <a:gd name="T2" fmla="*/ 456 w 1075"/>
                <a:gd name="T3" fmla="*/ 343 h 356"/>
                <a:gd name="T4" fmla="*/ 463 w 1075"/>
                <a:gd name="T5" fmla="*/ 341 h 356"/>
                <a:gd name="T6" fmla="*/ 472 w 1075"/>
                <a:gd name="T7" fmla="*/ 337 h 356"/>
                <a:gd name="T8" fmla="*/ 485 w 1075"/>
                <a:gd name="T9" fmla="*/ 332 h 356"/>
                <a:gd name="T10" fmla="*/ 501 w 1075"/>
                <a:gd name="T11" fmla="*/ 325 h 356"/>
                <a:gd name="T12" fmla="*/ 518 w 1075"/>
                <a:gd name="T13" fmla="*/ 317 h 356"/>
                <a:gd name="T14" fmla="*/ 538 w 1075"/>
                <a:gd name="T15" fmla="*/ 308 h 356"/>
                <a:gd name="T16" fmla="*/ 558 w 1075"/>
                <a:gd name="T17" fmla="*/ 298 h 356"/>
                <a:gd name="T18" fmla="*/ 580 w 1075"/>
                <a:gd name="T19" fmla="*/ 287 h 356"/>
                <a:gd name="T20" fmla="*/ 600 w 1075"/>
                <a:gd name="T21" fmla="*/ 274 h 356"/>
                <a:gd name="T22" fmla="*/ 621 w 1075"/>
                <a:gd name="T23" fmla="*/ 262 h 356"/>
                <a:gd name="T24" fmla="*/ 640 w 1075"/>
                <a:gd name="T25" fmla="*/ 248 h 356"/>
                <a:gd name="T26" fmla="*/ 658 w 1075"/>
                <a:gd name="T27" fmla="*/ 234 h 356"/>
                <a:gd name="T28" fmla="*/ 674 w 1075"/>
                <a:gd name="T29" fmla="*/ 219 h 356"/>
                <a:gd name="T30" fmla="*/ 688 w 1075"/>
                <a:gd name="T31" fmla="*/ 204 h 356"/>
                <a:gd name="T32" fmla="*/ 699 w 1075"/>
                <a:gd name="T33" fmla="*/ 189 h 356"/>
                <a:gd name="T34" fmla="*/ 0 w 1075"/>
                <a:gd name="T35" fmla="*/ 18 h 356"/>
                <a:gd name="T36" fmla="*/ 54 w 1075"/>
                <a:gd name="T37" fmla="*/ 0 h 356"/>
                <a:gd name="T38" fmla="*/ 1075 w 1075"/>
                <a:gd name="T39" fmla="*/ 251 h 356"/>
                <a:gd name="T40" fmla="*/ 1033 w 1075"/>
                <a:gd name="T41" fmla="*/ 274 h 356"/>
                <a:gd name="T42" fmla="*/ 738 w 1075"/>
                <a:gd name="T43" fmla="*/ 199 h 356"/>
                <a:gd name="T44" fmla="*/ 737 w 1075"/>
                <a:gd name="T45" fmla="*/ 200 h 356"/>
                <a:gd name="T46" fmla="*/ 735 w 1075"/>
                <a:gd name="T47" fmla="*/ 203 h 356"/>
                <a:gd name="T48" fmla="*/ 730 w 1075"/>
                <a:gd name="T49" fmla="*/ 207 h 356"/>
                <a:gd name="T50" fmla="*/ 724 w 1075"/>
                <a:gd name="T51" fmla="*/ 214 h 356"/>
                <a:gd name="T52" fmla="*/ 716 w 1075"/>
                <a:gd name="T53" fmla="*/ 222 h 356"/>
                <a:gd name="T54" fmla="*/ 706 w 1075"/>
                <a:gd name="T55" fmla="*/ 231 h 356"/>
                <a:gd name="T56" fmla="*/ 694 w 1075"/>
                <a:gd name="T57" fmla="*/ 242 h 356"/>
                <a:gd name="T58" fmla="*/ 679 w 1075"/>
                <a:gd name="T59" fmla="*/ 253 h 356"/>
                <a:gd name="T60" fmla="*/ 662 w 1075"/>
                <a:gd name="T61" fmla="*/ 265 h 356"/>
                <a:gd name="T62" fmla="*/ 643 w 1075"/>
                <a:gd name="T63" fmla="*/ 278 h 356"/>
                <a:gd name="T64" fmla="*/ 621 w 1075"/>
                <a:gd name="T65" fmla="*/ 291 h 356"/>
                <a:gd name="T66" fmla="*/ 597 w 1075"/>
                <a:gd name="T67" fmla="*/ 303 h 356"/>
                <a:gd name="T68" fmla="*/ 570 w 1075"/>
                <a:gd name="T69" fmla="*/ 317 h 356"/>
                <a:gd name="T70" fmla="*/ 540 w 1075"/>
                <a:gd name="T71" fmla="*/ 330 h 356"/>
                <a:gd name="T72" fmla="*/ 508 w 1075"/>
                <a:gd name="T73" fmla="*/ 343 h 356"/>
                <a:gd name="T74" fmla="*/ 472 w 1075"/>
                <a:gd name="T75" fmla="*/ 356 h 356"/>
                <a:gd name="T76" fmla="*/ 454 w 1075"/>
                <a:gd name="T77" fmla="*/ 344 h 3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75"/>
                <a:gd name="T118" fmla="*/ 0 h 356"/>
                <a:gd name="T119" fmla="*/ 1075 w 1075"/>
                <a:gd name="T120" fmla="*/ 356 h 3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75" h="356">
                  <a:moveTo>
                    <a:pt x="454" y="344"/>
                  </a:moveTo>
                  <a:lnTo>
                    <a:pt x="456" y="343"/>
                  </a:lnTo>
                  <a:lnTo>
                    <a:pt x="463" y="341"/>
                  </a:lnTo>
                  <a:lnTo>
                    <a:pt x="472" y="337"/>
                  </a:lnTo>
                  <a:lnTo>
                    <a:pt x="485" y="332"/>
                  </a:lnTo>
                  <a:lnTo>
                    <a:pt x="501" y="325"/>
                  </a:lnTo>
                  <a:lnTo>
                    <a:pt x="518" y="317"/>
                  </a:lnTo>
                  <a:lnTo>
                    <a:pt x="538" y="308"/>
                  </a:lnTo>
                  <a:lnTo>
                    <a:pt x="558" y="298"/>
                  </a:lnTo>
                  <a:lnTo>
                    <a:pt x="580" y="287"/>
                  </a:lnTo>
                  <a:lnTo>
                    <a:pt x="600" y="274"/>
                  </a:lnTo>
                  <a:lnTo>
                    <a:pt x="621" y="262"/>
                  </a:lnTo>
                  <a:lnTo>
                    <a:pt x="640" y="248"/>
                  </a:lnTo>
                  <a:lnTo>
                    <a:pt x="658" y="234"/>
                  </a:lnTo>
                  <a:lnTo>
                    <a:pt x="674" y="219"/>
                  </a:lnTo>
                  <a:lnTo>
                    <a:pt x="688" y="204"/>
                  </a:lnTo>
                  <a:lnTo>
                    <a:pt x="699" y="189"/>
                  </a:lnTo>
                  <a:lnTo>
                    <a:pt x="0" y="18"/>
                  </a:lnTo>
                  <a:lnTo>
                    <a:pt x="54" y="0"/>
                  </a:lnTo>
                  <a:lnTo>
                    <a:pt x="1075" y="251"/>
                  </a:lnTo>
                  <a:lnTo>
                    <a:pt x="1033" y="274"/>
                  </a:lnTo>
                  <a:lnTo>
                    <a:pt x="738" y="199"/>
                  </a:lnTo>
                  <a:lnTo>
                    <a:pt x="737" y="200"/>
                  </a:lnTo>
                  <a:lnTo>
                    <a:pt x="735" y="203"/>
                  </a:lnTo>
                  <a:lnTo>
                    <a:pt x="730" y="207"/>
                  </a:lnTo>
                  <a:lnTo>
                    <a:pt x="724" y="214"/>
                  </a:lnTo>
                  <a:lnTo>
                    <a:pt x="716" y="222"/>
                  </a:lnTo>
                  <a:lnTo>
                    <a:pt x="706" y="231"/>
                  </a:lnTo>
                  <a:lnTo>
                    <a:pt x="694" y="242"/>
                  </a:lnTo>
                  <a:lnTo>
                    <a:pt x="679" y="253"/>
                  </a:lnTo>
                  <a:lnTo>
                    <a:pt x="662" y="265"/>
                  </a:lnTo>
                  <a:lnTo>
                    <a:pt x="643" y="278"/>
                  </a:lnTo>
                  <a:lnTo>
                    <a:pt x="621" y="291"/>
                  </a:lnTo>
                  <a:lnTo>
                    <a:pt x="597" y="303"/>
                  </a:lnTo>
                  <a:lnTo>
                    <a:pt x="570" y="317"/>
                  </a:lnTo>
                  <a:lnTo>
                    <a:pt x="540" y="330"/>
                  </a:lnTo>
                  <a:lnTo>
                    <a:pt x="508" y="343"/>
                  </a:lnTo>
                  <a:lnTo>
                    <a:pt x="472" y="356"/>
                  </a:lnTo>
                  <a:lnTo>
                    <a:pt x="454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32" name="Freeform 111"/>
            <p:cNvSpPr>
              <a:spLocks/>
            </p:cNvSpPr>
            <p:nvPr/>
          </p:nvSpPr>
          <p:spPr bwMode="auto">
            <a:xfrm>
              <a:off x="5997" y="14727"/>
              <a:ext cx="1095" cy="319"/>
            </a:xfrm>
            <a:custGeom>
              <a:avLst/>
              <a:gdLst>
                <a:gd name="T0" fmla="*/ 0 w 1095"/>
                <a:gd name="T1" fmla="*/ 0 h 319"/>
                <a:gd name="T2" fmla="*/ 1071 w 1095"/>
                <a:gd name="T3" fmla="*/ 319 h 319"/>
                <a:gd name="T4" fmla="*/ 1095 w 1095"/>
                <a:gd name="T5" fmla="*/ 319 h 319"/>
                <a:gd name="T6" fmla="*/ 33 w 1095"/>
                <a:gd name="T7" fmla="*/ 0 h 319"/>
                <a:gd name="T8" fmla="*/ 0 w 1095"/>
                <a:gd name="T9" fmla="*/ 0 h 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5"/>
                <a:gd name="T16" fmla="*/ 0 h 319"/>
                <a:gd name="T17" fmla="*/ 1095 w 1095"/>
                <a:gd name="T18" fmla="*/ 319 h 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5" h="319">
                  <a:moveTo>
                    <a:pt x="0" y="0"/>
                  </a:moveTo>
                  <a:lnTo>
                    <a:pt x="1071" y="319"/>
                  </a:lnTo>
                  <a:lnTo>
                    <a:pt x="1095" y="319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33" name="Freeform 112"/>
            <p:cNvSpPr>
              <a:spLocks/>
            </p:cNvSpPr>
            <p:nvPr/>
          </p:nvSpPr>
          <p:spPr bwMode="auto">
            <a:xfrm>
              <a:off x="6181" y="14684"/>
              <a:ext cx="1082" cy="285"/>
            </a:xfrm>
            <a:custGeom>
              <a:avLst/>
              <a:gdLst>
                <a:gd name="T0" fmla="*/ 0 w 1082"/>
                <a:gd name="T1" fmla="*/ 1 h 285"/>
                <a:gd name="T2" fmla="*/ 1058 w 1082"/>
                <a:gd name="T3" fmla="*/ 285 h 285"/>
                <a:gd name="T4" fmla="*/ 1082 w 1082"/>
                <a:gd name="T5" fmla="*/ 284 h 285"/>
                <a:gd name="T6" fmla="*/ 33 w 1082"/>
                <a:gd name="T7" fmla="*/ 0 h 285"/>
                <a:gd name="T8" fmla="*/ 0 w 1082"/>
                <a:gd name="T9" fmla="*/ 1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2"/>
                <a:gd name="T16" fmla="*/ 0 h 285"/>
                <a:gd name="T17" fmla="*/ 1082 w 1082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2" h="285">
                  <a:moveTo>
                    <a:pt x="0" y="1"/>
                  </a:moveTo>
                  <a:lnTo>
                    <a:pt x="1058" y="285"/>
                  </a:lnTo>
                  <a:lnTo>
                    <a:pt x="1082" y="284"/>
                  </a:lnTo>
                  <a:lnTo>
                    <a:pt x="3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34" name="Freeform 113"/>
            <p:cNvSpPr>
              <a:spLocks/>
            </p:cNvSpPr>
            <p:nvPr/>
          </p:nvSpPr>
          <p:spPr bwMode="auto">
            <a:xfrm>
              <a:off x="6093" y="14699"/>
              <a:ext cx="1087" cy="315"/>
            </a:xfrm>
            <a:custGeom>
              <a:avLst/>
              <a:gdLst>
                <a:gd name="T0" fmla="*/ 0 w 1087"/>
                <a:gd name="T1" fmla="*/ 0 h 315"/>
                <a:gd name="T2" fmla="*/ 1066 w 1087"/>
                <a:gd name="T3" fmla="*/ 315 h 315"/>
                <a:gd name="T4" fmla="*/ 1087 w 1087"/>
                <a:gd name="T5" fmla="*/ 308 h 315"/>
                <a:gd name="T6" fmla="*/ 31 w 1087"/>
                <a:gd name="T7" fmla="*/ 0 h 315"/>
                <a:gd name="T8" fmla="*/ 0 w 1087"/>
                <a:gd name="T9" fmla="*/ 0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7"/>
                <a:gd name="T16" fmla="*/ 0 h 315"/>
                <a:gd name="T17" fmla="*/ 1087 w 1087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7" h="315">
                  <a:moveTo>
                    <a:pt x="0" y="0"/>
                  </a:moveTo>
                  <a:lnTo>
                    <a:pt x="1066" y="315"/>
                  </a:lnTo>
                  <a:lnTo>
                    <a:pt x="1087" y="308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469" name="Group 114"/>
          <p:cNvGrpSpPr>
            <a:grpSpLocks/>
          </p:cNvGrpSpPr>
          <p:nvPr/>
        </p:nvGrpSpPr>
        <p:grpSpPr bwMode="auto">
          <a:xfrm>
            <a:off x="1298575" y="4384675"/>
            <a:ext cx="798513" cy="1166813"/>
            <a:chOff x="12762" y="10336"/>
            <a:chExt cx="1027" cy="1700"/>
          </a:xfrm>
        </p:grpSpPr>
        <p:sp>
          <p:nvSpPr>
            <p:cNvPr id="104590" name="Rectangle 115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91" name="Rectangle 116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92" name="Line 117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93" name="Line 118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94" name="Line 119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95" name="Line 120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470" name="Text Box 121"/>
          <p:cNvSpPr txBox="1">
            <a:spLocks noChangeArrowheads="1"/>
          </p:cNvSpPr>
          <p:nvPr/>
        </p:nvSpPr>
        <p:spPr bwMode="auto">
          <a:xfrm>
            <a:off x="1250950" y="3967163"/>
            <a:ext cx="877888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>
                <a:solidFill>
                  <a:schemeClr val="tx2"/>
                </a:solidFill>
                <a:latin typeface="Arial" pitchFamily="34" charset="0"/>
              </a:rPr>
              <a:t>Host B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104471" name="Line 122"/>
          <p:cNvSpPr>
            <a:spLocks noChangeShapeType="1"/>
          </p:cNvSpPr>
          <p:nvPr/>
        </p:nvSpPr>
        <p:spPr bwMode="auto">
          <a:xfrm flipH="1">
            <a:off x="3021013" y="5060950"/>
            <a:ext cx="749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72" name="Line 123"/>
          <p:cNvSpPr>
            <a:spLocks noChangeShapeType="1"/>
          </p:cNvSpPr>
          <p:nvPr/>
        </p:nvSpPr>
        <p:spPr bwMode="auto">
          <a:xfrm flipH="1">
            <a:off x="5010150" y="5060950"/>
            <a:ext cx="747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73" name="Line 124"/>
          <p:cNvSpPr>
            <a:spLocks noChangeShapeType="1"/>
          </p:cNvSpPr>
          <p:nvPr/>
        </p:nvSpPr>
        <p:spPr bwMode="auto">
          <a:xfrm flipH="1">
            <a:off x="5160963" y="4545013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74" name="Line 125"/>
          <p:cNvSpPr>
            <a:spLocks noChangeShapeType="1"/>
          </p:cNvSpPr>
          <p:nvPr/>
        </p:nvSpPr>
        <p:spPr bwMode="auto">
          <a:xfrm flipH="1">
            <a:off x="5149850" y="5662613"/>
            <a:ext cx="677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75" name="Line 126"/>
          <p:cNvSpPr>
            <a:spLocks noChangeShapeType="1"/>
          </p:cNvSpPr>
          <p:nvPr/>
        </p:nvSpPr>
        <p:spPr bwMode="auto">
          <a:xfrm flipH="1">
            <a:off x="6259513" y="4557713"/>
            <a:ext cx="539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4476" name="Group 127"/>
          <p:cNvGrpSpPr>
            <a:grpSpLocks/>
          </p:cNvGrpSpPr>
          <p:nvPr/>
        </p:nvGrpSpPr>
        <p:grpSpPr bwMode="auto">
          <a:xfrm>
            <a:off x="6365875" y="3736975"/>
            <a:ext cx="1203325" cy="1162050"/>
            <a:chOff x="5850" y="13487"/>
            <a:chExt cx="2023" cy="1840"/>
          </a:xfrm>
        </p:grpSpPr>
        <p:sp>
          <p:nvSpPr>
            <p:cNvPr id="104551" name="Freeform 128"/>
            <p:cNvSpPr>
              <a:spLocks/>
            </p:cNvSpPr>
            <p:nvPr/>
          </p:nvSpPr>
          <p:spPr bwMode="auto">
            <a:xfrm>
              <a:off x="5850" y="13632"/>
              <a:ext cx="2023" cy="1695"/>
            </a:xfrm>
            <a:custGeom>
              <a:avLst/>
              <a:gdLst>
                <a:gd name="T0" fmla="*/ 570 w 2023"/>
                <a:gd name="T1" fmla="*/ 121 h 1695"/>
                <a:gd name="T2" fmla="*/ 575 w 2023"/>
                <a:gd name="T3" fmla="*/ 120 h 1695"/>
                <a:gd name="T4" fmla="*/ 586 w 2023"/>
                <a:gd name="T5" fmla="*/ 116 h 1695"/>
                <a:gd name="T6" fmla="*/ 607 w 2023"/>
                <a:gd name="T7" fmla="*/ 108 h 1695"/>
                <a:gd name="T8" fmla="*/ 636 w 2023"/>
                <a:gd name="T9" fmla="*/ 101 h 1695"/>
                <a:gd name="T10" fmla="*/ 672 w 2023"/>
                <a:gd name="T11" fmla="*/ 90 h 1695"/>
                <a:gd name="T12" fmla="*/ 718 w 2023"/>
                <a:gd name="T13" fmla="*/ 79 h 1695"/>
                <a:gd name="T14" fmla="*/ 771 w 2023"/>
                <a:gd name="T15" fmla="*/ 67 h 1695"/>
                <a:gd name="T16" fmla="*/ 834 w 2023"/>
                <a:gd name="T17" fmla="*/ 55 h 1695"/>
                <a:gd name="T18" fmla="*/ 904 w 2023"/>
                <a:gd name="T19" fmla="*/ 43 h 1695"/>
                <a:gd name="T20" fmla="*/ 982 w 2023"/>
                <a:gd name="T21" fmla="*/ 33 h 1695"/>
                <a:gd name="T22" fmla="*/ 1071 w 2023"/>
                <a:gd name="T23" fmla="*/ 22 h 1695"/>
                <a:gd name="T24" fmla="*/ 1166 w 2023"/>
                <a:gd name="T25" fmla="*/ 13 h 1695"/>
                <a:gd name="T26" fmla="*/ 1271 w 2023"/>
                <a:gd name="T27" fmla="*/ 7 h 1695"/>
                <a:gd name="T28" fmla="*/ 1384 w 2023"/>
                <a:gd name="T29" fmla="*/ 1 h 1695"/>
                <a:gd name="T30" fmla="*/ 1506 w 2023"/>
                <a:gd name="T31" fmla="*/ 0 h 1695"/>
                <a:gd name="T32" fmla="*/ 1636 w 2023"/>
                <a:gd name="T33" fmla="*/ 1 h 1695"/>
                <a:gd name="T34" fmla="*/ 1692 w 2023"/>
                <a:gd name="T35" fmla="*/ 233 h 1695"/>
                <a:gd name="T36" fmla="*/ 1713 w 2023"/>
                <a:gd name="T37" fmla="*/ 243 h 1695"/>
                <a:gd name="T38" fmla="*/ 1758 w 2023"/>
                <a:gd name="T39" fmla="*/ 274 h 1695"/>
                <a:gd name="T40" fmla="*/ 1806 w 2023"/>
                <a:gd name="T41" fmla="*/ 329 h 1695"/>
                <a:gd name="T42" fmla="*/ 1836 w 2023"/>
                <a:gd name="T43" fmla="*/ 409 h 1695"/>
                <a:gd name="T44" fmla="*/ 1955 w 2023"/>
                <a:gd name="T45" fmla="*/ 948 h 1695"/>
                <a:gd name="T46" fmla="*/ 2003 w 2023"/>
                <a:gd name="T47" fmla="*/ 1171 h 1695"/>
                <a:gd name="T48" fmla="*/ 2011 w 2023"/>
                <a:gd name="T49" fmla="*/ 1188 h 1695"/>
                <a:gd name="T50" fmla="*/ 2022 w 2023"/>
                <a:gd name="T51" fmla="*/ 1231 h 1695"/>
                <a:gd name="T52" fmla="*/ 2021 w 2023"/>
                <a:gd name="T53" fmla="*/ 1297 h 1695"/>
                <a:gd name="T54" fmla="*/ 1992 w 2023"/>
                <a:gd name="T55" fmla="*/ 1380 h 1695"/>
                <a:gd name="T56" fmla="*/ 0 w 2023"/>
                <a:gd name="T57" fmla="*/ 1328 h 1695"/>
                <a:gd name="T58" fmla="*/ 199 w 2023"/>
                <a:gd name="T59" fmla="*/ 1223 h 1695"/>
                <a:gd name="T60" fmla="*/ 200 w 2023"/>
                <a:gd name="T61" fmla="*/ 232 h 1695"/>
                <a:gd name="T62" fmla="*/ 210 w 2023"/>
                <a:gd name="T63" fmla="*/ 226 h 1695"/>
                <a:gd name="T64" fmla="*/ 230 w 2023"/>
                <a:gd name="T65" fmla="*/ 214 h 1695"/>
                <a:gd name="T66" fmla="*/ 259 w 2023"/>
                <a:gd name="T67" fmla="*/ 201 h 1695"/>
                <a:gd name="T68" fmla="*/ 297 w 2023"/>
                <a:gd name="T69" fmla="*/ 189 h 1695"/>
                <a:gd name="T70" fmla="*/ 344 w 2023"/>
                <a:gd name="T71" fmla="*/ 183 h 1695"/>
                <a:gd name="T72" fmla="*/ 399 w 2023"/>
                <a:gd name="T73" fmla="*/ 181 h 1695"/>
                <a:gd name="T74" fmla="*/ 464 w 2023"/>
                <a:gd name="T75" fmla="*/ 191 h 1695"/>
                <a:gd name="T76" fmla="*/ 548 w 2023"/>
                <a:gd name="T77" fmla="*/ 225 h 16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23"/>
                <a:gd name="T118" fmla="*/ 0 h 1695"/>
                <a:gd name="T119" fmla="*/ 2023 w 2023"/>
                <a:gd name="T120" fmla="*/ 1695 h 16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23" h="1695">
                  <a:moveTo>
                    <a:pt x="548" y="225"/>
                  </a:moveTo>
                  <a:lnTo>
                    <a:pt x="570" y="121"/>
                  </a:lnTo>
                  <a:lnTo>
                    <a:pt x="571" y="121"/>
                  </a:lnTo>
                  <a:lnTo>
                    <a:pt x="575" y="120"/>
                  </a:lnTo>
                  <a:lnTo>
                    <a:pt x="580" y="118"/>
                  </a:lnTo>
                  <a:lnTo>
                    <a:pt x="586" y="116"/>
                  </a:lnTo>
                  <a:lnTo>
                    <a:pt x="596" y="112"/>
                  </a:lnTo>
                  <a:lnTo>
                    <a:pt x="607" y="108"/>
                  </a:lnTo>
                  <a:lnTo>
                    <a:pt x="620" y="105"/>
                  </a:lnTo>
                  <a:lnTo>
                    <a:pt x="636" y="101"/>
                  </a:lnTo>
                  <a:lnTo>
                    <a:pt x="653" y="95"/>
                  </a:lnTo>
                  <a:lnTo>
                    <a:pt x="672" y="90"/>
                  </a:lnTo>
                  <a:lnTo>
                    <a:pt x="694" y="84"/>
                  </a:lnTo>
                  <a:lnTo>
                    <a:pt x="718" y="79"/>
                  </a:lnTo>
                  <a:lnTo>
                    <a:pt x="743" y="74"/>
                  </a:lnTo>
                  <a:lnTo>
                    <a:pt x="771" y="67"/>
                  </a:lnTo>
                  <a:lnTo>
                    <a:pt x="802" y="61"/>
                  </a:lnTo>
                  <a:lnTo>
                    <a:pt x="834" y="55"/>
                  </a:lnTo>
                  <a:lnTo>
                    <a:pt x="867" y="49"/>
                  </a:lnTo>
                  <a:lnTo>
                    <a:pt x="904" y="43"/>
                  </a:lnTo>
                  <a:lnTo>
                    <a:pt x="943" y="38"/>
                  </a:lnTo>
                  <a:lnTo>
                    <a:pt x="982" y="33"/>
                  </a:lnTo>
                  <a:lnTo>
                    <a:pt x="1025" y="27"/>
                  </a:lnTo>
                  <a:lnTo>
                    <a:pt x="1071" y="22"/>
                  </a:lnTo>
                  <a:lnTo>
                    <a:pt x="1117" y="17"/>
                  </a:lnTo>
                  <a:lnTo>
                    <a:pt x="1166" y="13"/>
                  </a:lnTo>
                  <a:lnTo>
                    <a:pt x="1218" y="10"/>
                  </a:lnTo>
                  <a:lnTo>
                    <a:pt x="1271" y="7"/>
                  </a:lnTo>
                  <a:lnTo>
                    <a:pt x="1327" y="3"/>
                  </a:lnTo>
                  <a:lnTo>
                    <a:pt x="1384" y="1"/>
                  </a:lnTo>
                  <a:lnTo>
                    <a:pt x="1444" y="0"/>
                  </a:lnTo>
                  <a:lnTo>
                    <a:pt x="1506" y="0"/>
                  </a:lnTo>
                  <a:lnTo>
                    <a:pt x="1570" y="0"/>
                  </a:lnTo>
                  <a:lnTo>
                    <a:pt x="1636" y="1"/>
                  </a:lnTo>
                  <a:lnTo>
                    <a:pt x="1709" y="41"/>
                  </a:lnTo>
                  <a:lnTo>
                    <a:pt x="1692" y="233"/>
                  </a:lnTo>
                  <a:lnTo>
                    <a:pt x="1698" y="235"/>
                  </a:lnTo>
                  <a:lnTo>
                    <a:pt x="1713" y="243"/>
                  </a:lnTo>
                  <a:lnTo>
                    <a:pt x="1733" y="256"/>
                  </a:lnTo>
                  <a:lnTo>
                    <a:pt x="1758" y="274"/>
                  </a:lnTo>
                  <a:lnTo>
                    <a:pt x="1784" y="299"/>
                  </a:lnTo>
                  <a:lnTo>
                    <a:pt x="1806" y="329"/>
                  </a:lnTo>
                  <a:lnTo>
                    <a:pt x="1825" y="366"/>
                  </a:lnTo>
                  <a:lnTo>
                    <a:pt x="1836" y="409"/>
                  </a:lnTo>
                  <a:lnTo>
                    <a:pt x="1999" y="557"/>
                  </a:lnTo>
                  <a:lnTo>
                    <a:pt x="1955" y="948"/>
                  </a:lnTo>
                  <a:lnTo>
                    <a:pt x="1692" y="1080"/>
                  </a:lnTo>
                  <a:lnTo>
                    <a:pt x="2003" y="1171"/>
                  </a:lnTo>
                  <a:lnTo>
                    <a:pt x="2006" y="1176"/>
                  </a:lnTo>
                  <a:lnTo>
                    <a:pt x="2011" y="1188"/>
                  </a:lnTo>
                  <a:lnTo>
                    <a:pt x="2016" y="1206"/>
                  </a:lnTo>
                  <a:lnTo>
                    <a:pt x="2022" y="1231"/>
                  </a:lnTo>
                  <a:lnTo>
                    <a:pt x="2023" y="1261"/>
                  </a:lnTo>
                  <a:lnTo>
                    <a:pt x="2021" y="1297"/>
                  </a:lnTo>
                  <a:lnTo>
                    <a:pt x="2010" y="1337"/>
                  </a:lnTo>
                  <a:lnTo>
                    <a:pt x="1992" y="1380"/>
                  </a:lnTo>
                  <a:lnTo>
                    <a:pt x="1171" y="1695"/>
                  </a:lnTo>
                  <a:lnTo>
                    <a:pt x="0" y="1328"/>
                  </a:lnTo>
                  <a:lnTo>
                    <a:pt x="20" y="1285"/>
                  </a:lnTo>
                  <a:lnTo>
                    <a:pt x="199" y="1223"/>
                  </a:lnTo>
                  <a:lnTo>
                    <a:pt x="199" y="233"/>
                  </a:lnTo>
                  <a:lnTo>
                    <a:pt x="200" y="232"/>
                  </a:lnTo>
                  <a:lnTo>
                    <a:pt x="204" y="229"/>
                  </a:lnTo>
                  <a:lnTo>
                    <a:pt x="210" y="226"/>
                  </a:lnTo>
                  <a:lnTo>
                    <a:pt x="218" y="220"/>
                  </a:lnTo>
                  <a:lnTo>
                    <a:pt x="230" y="214"/>
                  </a:lnTo>
                  <a:lnTo>
                    <a:pt x="243" y="207"/>
                  </a:lnTo>
                  <a:lnTo>
                    <a:pt x="259" y="201"/>
                  </a:lnTo>
                  <a:lnTo>
                    <a:pt x="277" y="194"/>
                  </a:lnTo>
                  <a:lnTo>
                    <a:pt x="297" y="189"/>
                  </a:lnTo>
                  <a:lnTo>
                    <a:pt x="320" y="185"/>
                  </a:lnTo>
                  <a:lnTo>
                    <a:pt x="344" y="183"/>
                  </a:lnTo>
                  <a:lnTo>
                    <a:pt x="370" y="180"/>
                  </a:lnTo>
                  <a:lnTo>
                    <a:pt x="399" y="181"/>
                  </a:lnTo>
                  <a:lnTo>
                    <a:pt x="430" y="185"/>
                  </a:lnTo>
                  <a:lnTo>
                    <a:pt x="464" y="191"/>
                  </a:lnTo>
                  <a:lnTo>
                    <a:pt x="498" y="201"/>
                  </a:lnTo>
                  <a:lnTo>
                    <a:pt x="548" y="225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52" name="Freeform 129"/>
            <p:cNvSpPr>
              <a:spLocks/>
            </p:cNvSpPr>
            <p:nvPr/>
          </p:nvSpPr>
          <p:spPr bwMode="auto">
            <a:xfrm>
              <a:off x="6551" y="13597"/>
              <a:ext cx="650" cy="735"/>
            </a:xfrm>
            <a:custGeom>
              <a:avLst/>
              <a:gdLst>
                <a:gd name="T0" fmla="*/ 645 w 650"/>
                <a:gd name="T1" fmla="*/ 27 h 735"/>
                <a:gd name="T2" fmla="*/ 642 w 650"/>
                <a:gd name="T3" fmla="*/ 26 h 735"/>
                <a:gd name="T4" fmla="*/ 631 w 650"/>
                <a:gd name="T5" fmla="*/ 23 h 735"/>
                <a:gd name="T6" fmla="*/ 615 w 650"/>
                <a:gd name="T7" fmla="*/ 19 h 735"/>
                <a:gd name="T8" fmla="*/ 592 w 650"/>
                <a:gd name="T9" fmla="*/ 15 h 735"/>
                <a:gd name="T10" fmla="*/ 565 w 650"/>
                <a:gd name="T11" fmla="*/ 10 h 735"/>
                <a:gd name="T12" fmla="*/ 533 w 650"/>
                <a:gd name="T13" fmla="*/ 6 h 735"/>
                <a:gd name="T14" fmla="*/ 496 w 650"/>
                <a:gd name="T15" fmla="*/ 3 h 735"/>
                <a:gd name="T16" fmla="*/ 456 w 650"/>
                <a:gd name="T17" fmla="*/ 1 h 735"/>
                <a:gd name="T18" fmla="*/ 411 w 650"/>
                <a:gd name="T19" fmla="*/ 0 h 735"/>
                <a:gd name="T20" fmla="*/ 364 w 650"/>
                <a:gd name="T21" fmla="*/ 2 h 735"/>
                <a:gd name="T22" fmla="*/ 315 w 650"/>
                <a:gd name="T23" fmla="*/ 6 h 735"/>
                <a:gd name="T24" fmla="*/ 262 w 650"/>
                <a:gd name="T25" fmla="*/ 15 h 735"/>
                <a:gd name="T26" fmla="*/ 209 w 650"/>
                <a:gd name="T27" fmla="*/ 26 h 735"/>
                <a:gd name="T28" fmla="*/ 154 w 650"/>
                <a:gd name="T29" fmla="*/ 42 h 735"/>
                <a:gd name="T30" fmla="*/ 98 w 650"/>
                <a:gd name="T31" fmla="*/ 61 h 735"/>
                <a:gd name="T32" fmla="*/ 42 w 650"/>
                <a:gd name="T33" fmla="*/ 87 h 735"/>
                <a:gd name="T34" fmla="*/ 38 w 650"/>
                <a:gd name="T35" fmla="*/ 101 h 735"/>
                <a:gd name="T36" fmla="*/ 28 w 650"/>
                <a:gd name="T37" fmla="*/ 141 h 735"/>
                <a:gd name="T38" fmla="*/ 17 w 650"/>
                <a:gd name="T39" fmla="*/ 203 h 735"/>
                <a:gd name="T40" fmla="*/ 6 w 650"/>
                <a:gd name="T41" fmla="*/ 283 h 735"/>
                <a:gd name="T42" fmla="*/ 0 w 650"/>
                <a:gd name="T43" fmla="*/ 378 h 735"/>
                <a:gd name="T44" fmla="*/ 5 w 650"/>
                <a:gd name="T45" fmla="*/ 484 h 735"/>
                <a:gd name="T46" fmla="*/ 21 w 650"/>
                <a:gd name="T47" fmla="*/ 599 h 735"/>
                <a:gd name="T48" fmla="*/ 54 w 650"/>
                <a:gd name="T49" fmla="*/ 716 h 735"/>
                <a:gd name="T50" fmla="*/ 58 w 650"/>
                <a:gd name="T51" fmla="*/ 716 h 735"/>
                <a:gd name="T52" fmla="*/ 66 w 650"/>
                <a:gd name="T53" fmla="*/ 715 h 735"/>
                <a:gd name="T54" fmla="*/ 80 w 650"/>
                <a:gd name="T55" fmla="*/ 713 h 735"/>
                <a:gd name="T56" fmla="*/ 99 w 650"/>
                <a:gd name="T57" fmla="*/ 712 h 735"/>
                <a:gd name="T58" fmla="*/ 124 w 650"/>
                <a:gd name="T59" fmla="*/ 710 h 735"/>
                <a:gd name="T60" fmla="*/ 153 w 650"/>
                <a:gd name="T61" fmla="*/ 708 h 735"/>
                <a:gd name="T62" fmla="*/ 188 w 650"/>
                <a:gd name="T63" fmla="*/ 707 h 735"/>
                <a:gd name="T64" fmla="*/ 225 w 650"/>
                <a:gd name="T65" fmla="*/ 706 h 735"/>
                <a:gd name="T66" fmla="*/ 267 w 650"/>
                <a:gd name="T67" fmla="*/ 705 h 735"/>
                <a:gd name="T68" fmla="*/ 313 w 650"/>
                <a:gd name="T69" fmla="*/ 706 h 735"/>
                <a:gd name="T70" fmla="*/ 362 w 650"/>
                <a:gd name="T71" fmla="*/ 707 h 735"/>
                <a:gd name="T72" fmla="*/ 415 w 650"/>
                <a:gd name="T73" fmla="*/ 709 h 735"/>
                <a:gd name="T74" fmla="*/ 470 w 650"/>
                <a:gd name="T75" fmla="*/ 713 h 735"/>
                <a:gd name="T76" fmla="*/ 528 w 650"/>
                <a:gd name="T77" fmla="*/ 719 h 735"/>
                <a:gd name="T78" fmla="*/ 588 w 650"/>
                <a:gd name="T79" fmla="*/ 726 h 735"/>
                <a:gd name="T80" fmla="*/ 650 w 650"/>
                <a:gd name="T81" fmla="*/ 735 h 735"/>
                <a:gd name="T82" fmla="*/ 647 w 650"/>
                <a:gd name="T83" fmla="*/ 713 h 735"/>
                <a:gd name="T84" fmla="*/ 641 w 650"/>
                <a:gd name="T85" fmla="*/ 655 h 735"/>
                <a:gd name="T86" fmla="*/ 631 w 650"/>
                <a:gd name="T87" fmla="*/ 568 h 735"/>
                <a:gd name="T88" fmla="*/ 623 w 650"/>
                <a:gd name="T89" fmla="*/ 462 h 735"/>
                <a:gd name="T90" fmla="*/ 618 w 650"/>
                <a:gd name="T91" fmla="*/ 345 h 735"/>
                <a:gd name="T92" fmla="*/ 618 w 650"/>
                <a:gd name="T93" fmla="*/ 229 h 735"/>
                <a:gd name="T94" fmla="*/ 627 w 650"/>
                <a:gd name="T95" fmla="*/ 119 h 735"/>
                <a:gd name="T96" fmla="*/ 645 w 650"/>
                <a:gd name="T97" fmla="*/ 27 h 7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50"/>
                <a:gd name="T148" fmla="*/ 0 h 735"/>
                <a:gd name="T149" fmla="*/ 650 w 650"/>
                <a:gd name="T150" fmla="*/ 735 h 7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50" h="735">
                  <a:moveTo>
                    <a:pt x="645" y="27"/>
                  </a:moveTo>
                  <a:lnTo>
                    <a:pt x="642" y="26"/>
                  </a:lnTo>
                  <a:lnTo>
                    <a:pt x="631" y="23"/>
                  </a:lnTo>
                  <a:lnTo>
                    <a:pt x="615" y="19"/>
                  </a:lnTo>
                  <a:lnTo>
                    <a:pt x="592" y="15"/>
                  </a:lnTo>
                  <a:lnTo>
                    <a:pt x="565" y="10"/>
                  </a:lnTo>
                  <a:lnTo>
                    <a:pt x="533" y="6"/>
                  </a:lnTo>
                  <a:lnTo>
                    <a:pt x="496" y="3"/>
                  </a:lnTo>
                  <a:lnTo>
                    <a:pt x="456" y="1"/>
                  </a:lnTo>
                  <a:lnTo>
                    <a:pt x="411" y="0"/>
                  </a:lnTo>
                  <a:lnTo>
                    <a:pt x="364" y="2"/>
                  </a:lnTo>
                  <a:lnTo>
                    <a:pt x="315" y="6"/>
                  </a:lnTo>
                  <a:lnTo>
                    <a:pt x="262" y="15"/>
                  </a:lnTo>
                  <a:lnTo>
                    <a:pt x="209" y="26"/>
                  </a:lnTo>
                  <a:lnTo>
                    <a:pt x="154" y="42"/>
                  </a:lnTo>
                  <a:lnTo>
                    <a:pt x="98" y="61"/>
                  </a:lnTo>
                  <a:lnTo>
                    <a:pt x="42" y="87"/>
                  </a:lnTo>
                  <a:lnTo>
                    <a:pt x="38" y="101"/>
                  </a:lnTo>
                  <a:lnTo>
                    <a:pt x="28" y="141"/>
                  </a:lnTo>
                  <a:lnTo>
                    <a:pt x="17" y="203"/>
                  </a:lnTo>
                  <a:lnTo>
                    <a:pt x="6" y="283"/>
                  </a:lnTo>
                  <a:lnTo>
                    <a:pt x="0" y="378"/>
                  </a:lnTo>
                  <a:lnTo>
                    <a:pt x="5" y="484"/>
                  </a:lnTo>
                  <a:lnTo>
                    <a:pt x="21" y="599"/>
                  </a:lnTo>
                  <a:lnTo>
                    <a:pt x="54" y="716"/>
                  </a:lnTo>
                  <a:lnTo>
                    <a:pt x="58" y="716"/>
                  </a:lnTo>
                  <a:lnTo>
                    <a:pt x="66" y="715"/>
                  </a:lnTo>
                  <a:lnTo>
                    <a:pt x="80" y="713"/>
                  </a:lnTo>
                  <a:lnTo>
                    <a:pt x="99" y="712"/>
                  </a:lnTo>
                  <a:lnTo>
                    <a:pt x="124" y="710"/>
                  </a:lnTo>
                  <a:lnTo>
                    <a:pt x="153" y="708"/>
                  </a:lnTo>
                  <a:lnTo>
                    <a:pt x="188" y="707"/>
                  </a:lnTo>
                  <a:lnTo>
                    <a:pt x="225" y="706"/>
                  </a:lnTo>
                  <a:lnTo>
                    <a:pt x="267" y="705"/>
                  </a:lnTo>
                  <a:lnTo>
                    <a:pt x="313" y="706"/>
                  </a:lnTo>
                  <a:lnTo>
                    <a:pt x="362" y="707"/>
                  </a:lnTo>
                  <a:lnTo>
                    <a:pt x="415" y="709"/>
                  </a:lnTo>
                  <a:lnTo>
                    <a:pt x="470" y="713"/>
                  </a:lnTo>
                  <a:lnTo>
                    <a:pt x="528" y="719"/>
                  </a:lnTo>
                  <a:lnTo>
                    <a:pt x="588" y="726"/>
                  </a:lnTo>
                  <a:lnTo>
                    <a:pt x="650" y="735"/>
                  </a:lnTo>
                  <a:lnTo>
                    <a:pt x="647" y="713"/>
                  </a:lnTo>
                  <a:lnTo>
                    <a:pt x="641" y="655"/>
                  </a:lnTo>
                  <a:lnTo>
                    <a:pt x="631" y="568"/>
                  </a:lnTo>
                  <a:lnTo>
                    <a:pt x="623" y="462"/>
                  </a:lnTo>
                  <a:lnTo>
                    <a:pt x="618" y="345"/>
                  </a:lnTo>
                  <a:lnTo>
                    <a:pt x="618" y="229"/>
                  </a:lnTo>
                  <a:lnTo>
                    <a:pt x="627" y="119"/>
                  </a:lnTo>
                  <a:lnTo>
                    <a:pt x="645" y="27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53" name="Freeform 130"/>
            <p:cNvSpPr>
              <a:spLocks/>
            </p:cNvSpPr>
            <p:nvPr/>
          </p:nvSpPr>
          <p:spPr bwMode="auto">
            <a:xfrm>
              <a:off x="6623" y="13797"/>
              <a:ext cx="1071" cy="731"/>
            </a:xfrm>
            <a:custGeom>
              <a:avLst/>
              <a:gdLst>
                <a:gd name="T0" fmla="*/ 6 w 1071"/>
                <a:gd name="T1" fmla="*/ 552 h 731"/>
                <a:gd name="T2" fmla="*/ 0 w 1071"/>
                <a:gd name="T3" fmla="*/ 642 h 731"/>
                <a:gd name="T4" fmla="*/ 698 w 1071"/>
                <a:gd name="T5" fmla="*/ 731 h 731"/>
                <a:gd name="T6" fmla="*/ 703 w 1071"/>
                <a:gd name="T7" fmla="*/ 729 h 731"/>
                <a:gd name="T8" fmla="*/ 717 w 1071"/>
                <a:gd name="T9" fmla="*/ 722 h 731"/>
                <a:gd name="T10" fmla="*/ 740 w 1071"/>
                <a:gd name="T11" fmla="*/ 710 h 731"/>
                <a:gd name="T12" fmla="*/ 768 w 1071"/>
                <a:gd name="T13" fmla="*/ 694 h 731"/>
                <a:gd name="T14" fmla="*/ 801 w 1071"/>
                <a:gd name="T15" fmla="*/ 672 h 731"/>
                <a:gd name="T16" fmla="*/ 838 w 1071"/>
                <a:gd name="T17" fmla="*/ 645 h 731"/>
                <a:gd name="T18" fmla="*/ 876 w 1071"/>
                <a:gd name="T19" fmla="*/ 614 h 731"/>
                <a:gd name="T20" fmla="*/ 915 w 1071"/>
                <a:gd name="T21" fmla="*/ 577 h 731"/>
                <a:gd name="T22" fmla="*/ 953 w 1071"/>
                <a:gd name="T23" fmla="*/ 536 h 731"/>
                <a:gd name="T24" fmla="*/ 988 w 1071"/>
                <a:gd name="T25" fmla="*/ 491 h 731"/>
                <a:gd name="T26" fmla="*/ 1018 w 1071"/>
                <a:gd name="T27" fmla="*/ 439 h 731"/>
                <a:gd name="T28" fmla="*/ 1043 w 1071"/>
                <a:gd name="T29" fmla="*/ 383 h 731"/>
                <a:gd name="T30" fmla="*/ 1061 w 1071"/>
                <a:gd name="T31" fmla="*/ 322 h 731"/>
                <a:gd name="T32" fmla="*/ 1071 w 1071"/>
                <a:gd name="T33" fmla="*/ 255 h 731"/>
                <a:gd name="T34" fmla="*/ 1070 w 1071"/>
                <a:gd name="T35" fmla="*/ 185 h 731"/>
                <a:gd name="T36" fmla="*/ 1057 w 1071"/>
                <a:gd name="T37" fmla="*/ 108 h 731"/>
                <a:gd name="T38" fmla="*/ 1055 w 1071"/>
                <a:gd name="T39" fmla="*/ 104 h 731"/>
                <a:gd name="T40" fmla="*/ 1049 w 1071"/>
                <a:gd name="T41" fmla="*/ 92 h 731"/>
                <a:gd name="T42" fmla="*/ 1037 w 1071"/>
                <a:gd name="T43" fmla="*/ 76 h 731"/>
                <a:gd name="T44" fmla="*/ 1022 w 1071"/>
                <a:gd name="T45" fmla="*/ 57 h 731"/>
                <a:gd name="T46" fmla="*/ 1002 w 1071"/>
                <a:gd name="T47" fmla="*/ 37 h 731"/>
                <a:gd name="T48" fmla="*/ 979 w 1071"/>
                <a:gd name="T49" fmla="*/ 20 h 731"/>
                <a:gd name="T50" fmla="*/ 951 w 1071"/>
                <a:gd name="T51" fmla="*/ 7 h 731"/>
                <a:gd name="T52" fmla="*/ 919 w 1071"/>
                <a:gd name="T53" fmla="*/ 0 h 731"/>
                <a:gd name="T54" fmla="*/ 924 w 1071"/>
                <a:gd name="T55" fmla="*/ 12 h 731"/>
                <a:gd name="T56" fmla="*/ 934 w 1071"/>
                <a:gd name="T57" fmla="*/ 44 h 731"/>
                <a:gd name="T58" fmla="*/ 947 w 1071"/>
                <a:gd name="T59" fmla="*/ 94 h 731"/>
                <a:gd name="T60" fmla="*/ 958 w 1071"/>
                <a:gd name="T61" fmla="*/ 159 h 731"/>
                <a:gd name="T62" fmla="*/ 961 w 1071"/>
                <a:gd name="T63" fmla="*/ 238 h 731"/>
                <a:gd name="T64" fmla="*/ 953 w 1071"/>
                <a:gd name="T65" fmla="*/ 324 h 731"/>
                <a:gd name="T66" fmla="*/ 928 w 1071"/>
                <a:gd name="T67" fmla="*/ 418 h 731"/>
                <a:gd name="T68" fmla="*/ 884 w 1071"/>
                <a:gd name="T69" fmla="*/ 516 h 731"/>
                <a:gd name="T70" fmla="*/ 883 w 1071"/>
                <a:gd name="T71" fmla="*/ 518 h 731"/>
                <a:gd name="T72" fmla="*/ 879 w 1071"/>
                <a:gd name="T73" fmla="*/ 521 h 731"/>
                <a:gd name="T74" fmla="*/ 872 w 1071"/>
                <a:gd name="T75" fmla="*/ 526 h 731"/>
                <a:gd name="T76" fmla="*/ 862 w 1071"/>
                <a:gd name="T77" fmla="*/ 534 h 731"/>
                <a:gd name="T78" fmla="*/ 851 w 1071"/>
                <a:gd name="T79" fmla="*/ 541 h 731"/>
                <a:gd name="T80" fmla="*/ 837 w 1071"/>
                <a:gd name="T81" fmla="*/ 550 h 731"/>
                <a:gd name="T82" fmla="*/ 819 w 1071"/>
                <a:gd name="T83" fmla="*/ 559 h 731"/>
                <a:gd name="T84" fmla="*/ 800 w 1071"/>
                <a:gd name="T85" fmla="*/ 567 h 731"/>
                <a:gd name="T86" fmla="*/ 778 w 1071"/>
                <a:gd name="T87" fmla="*/ 575 h 731"/>
                <a:gd name="T88" fmla="*/ 754 w 1071"/>
                <a:gd name="T89" fmla="*/ 582 h 731"/>
                <a:gd name="T90" fmla="*/ 727 w 1071"/>
                <a:gd name="T91" fmla="*/ 588 h 731"/>
                <a:gd name="T92" fmla="*/ 697 w 1071"/>
                <a:gd name="T93" fmla="*/ 592 h 731"/>
                <a:gd name="T94" fmla="*/ 666 w 1071"/>
                <a:gd name="T95" fmla="*/ 593 h 731"/>
                <a:gd name="T96" fmla="*/ 631 w 1071"/>
                <a:gd name="T97" fmla="*/ 592 h 731"/>
                <a:gd name="T98" fmla="*/ 593 w 1071"/>
                <a:gd name="T99" fmla="*/ 589 h 731"/>
                <a:gd name="T100" fmla="*/ 555 w 1071"/>
                <a:gd name="T101" fmla="*/ 581 h 731"/>
                <a:gd name="T102" fmla="*/ 555 w 1071"/>
                <a:gd name="T103" fmla="*/ 677 h 731"/>
                <a:gd name="T104" fmla="*/ 24 w 1071"/>
                <a:gd name="T105" fmla="*/ 623 h 731"/>
                <a:gd name="T106" fmla="*/ 6 w 1071"/>
                <a:gd name="T107" fmla="*/ 552 h 7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1"/>
                <a:gd name="T163" fmla="*/ 0 h 731"/>
                <a:gd name="T164" fmla="*/ 1071 w 1071"/>
                <a:gd name="T165" fmla="*/ 731 h 7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1" h="731">
                  <a:moveTo>
                    <a:pt x="6" y="552"/>
                  </a:moveTo>
                  <a:lnTo>
                    <a:pt x="0" y="642"/>
                  </a:lnTo>
                  <a:lnTo>
                    <a:pt x="698" y="731"/>
                  </a:lnTo>
                  <a:lnTo>
                    <a:pt x="703" y="729"/>
                  </a:lnTo>
                  <a:lnTo>
                    <a:pt x="717" y="722"/>
                  </a:lnTo>
                  <a:lnTo>
                    <a:pt x="740" y="710"/>
                  </a:lnTo>
                  <a:lnTo>
                    <a:pt x="768" y="694"/>
                  </a:lnTo>
                  <a:lnTo>
                    <a:pt x="801" y="672"/>
                  </a:lnTo>
                  <a:lnTo>
                    <a:pt x="838" y="645"/>
                  </a:lnTo>
                  <a:lnTo>
                    <a:pt x="876" y="614"/>
                  </a:lnTo>
                  <a:lnTo>
                    <a:pt x="915" y="577"/>
                  </a:lnTo>
                  <a:lnTo>
                    <a:pt x="953" y="536"/>
                  </a:lnTo>
                  <a:lnTo>
                    <a:pt x="988" y="491"/>
                  </a:lnTo>
                  <a:lnTo>
                    <a:pt x="1018" y="439"/>
                  </a:lnTo>
                  <a:lnTo>
                    <a:pt x="1043" y="383"/>
                  </a:lnTo>
                  <a:lnTo>
                    <a:pt x="1061" y="322"/>
                  </a:lnTo>
                  <a:lnTo>
                    <a:pt x="1071" y="255"/>
                  </a:lnTo>
                  <a:lnTo>
                    <a:pt x="1070" y="185"/>
                  </a:lnTo>
                  <a:lnTo>
                    <a:pt x="1057" y="108"/>
                  </a:lnTo>
                  <a:lnTo>
                    <a:pt x="1055" y="104"/>
                  </a:lnTo>
                  <a:lnTo>
                    <a:pt x="1049" y="92"/>
                  </a:lnTo>
                  <a:lnTo>
                    <a:pt x="1037" y="76"/>
                  </a:lnTo>
                  <a:lnTo>
                    <a:pt x="1022" y="57"/>
                  </a:lnTo>
                  <a:lnTo>
                    <a:pt x="1002" y="37"/>
                  </a:lnTo>
                  <a:lnTo>
                    <a:pt x="979" y="20"/>
                  </a:lnTo>
                  <a:lnTo>
                    <a:pt x="951" y="7"/>
                  </a:lnTo>
                  <a:lnTo>
                    <a:pt x="919" y="0"/>
                  </a:lnTo>
                  <a:lnTo>
                    <a:pt x="924" y="12"/>
                  </a:lnTo>
                  <a:lnTo>
                    <a:pt x="934" y="44"/>
                  </a:lnTo>
                  <a:lnTo>
                    <a:pt x="947" y="94"/>
                  </a:lnTo>
                  <a:lnTo>
                    <a:pt x="958" y="159"/>
                  </a:lnTo>
                  <a:lnTo>
                    <a:pt x="961" y="238"/>
                  </a:lnTo>
                  <a:lnTo>
                    <a:pt x="953" y="324"/>
                  </a:lnTo>
                  <a:lnTo>
                    <a:pt x="928" y="418"/>
                  </a:lnTo>
                  <a:lnTo>
                    <a:pt x="884" y="516"/>
                  </a:lnTo>
                  <a:lnTo>
                    <a:pt x="883" y="518"/>
                  </a:lnTo>
                  <a:lnTo>
                    <a:pt x="879" y="521"/>
                  </a:lnTo>
                  <a:lnTo>
                    <a:pt x="872" y="526"/>
                  </a:lnTo>
                  <a:lnTo>
                    <a:pt x="862" y="534"/>
                  </a:lnTo>
                  <a:lnTo>
                    <a:pt x="851" y="541"/>
                  </a:lnTo>
                  <a:lnTo>
                    <a:pt x="837" y="550"/>
                  </a:lnTo>
                  <a:lnTo>
                    <a:pt x="819" y="559"/>
                  </a:lnTo>
                  <a:lnTo>
                    <a:pt x="800" y="567"/>
                  </a:lnTo>
                  <a:lnTo>
                    <a:pt x="778" y="575"/>
                  </a:lnTo>
                  <a:lnTo>
                    <a:pt x="754" y="582"/>
                  </a:lnTo>
                  <a:lnTo>
                    <a:pt x="727" y="588"/>
                  </a:lnTo>
                  <a:lnTo>
                    <a:pt x="697" y="592"/>
                  </a:lnTo>
                  <a:lnTo>
                    <a:pt x="666" y="593"/>
                  </a:lnTo>
                  <a:lnTo>
                    <a:pt x="631" y="592"/>
                  </a:lnTo>
                  <a:lnTo>
                    <a:pt x="593" y="589"/>
                  </a:lnTo>
                  <a:lnTo>
                    <a:pt x="555" y="581"/>
                  </a:lnTo>
                  <a:lnTo>
                    <a:pt x="555" y="677"/>
                  </a:lnTo>
                  <a:lnTo>
                    <a:pt x="24" y="623"/>
                  </a:lnTo>
                  <a:lnTo>
                    <a:pt x="6" y="5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54" name="Freeform 131"/>
            <p:cNvSpPr>
              <a:spLocks/>
            </p:cNvSpPr>
            <p:nvPr/>
          </p:nvSpPr>
          <p:spPr bwMode="auto">
            <a:xfrm>
              <a:off x="6486" y="14516"/>
              <a:ext cx="787" cy="253"/>
            </a:xfrm>
            <a:custGeom>
              <a:avLst/>
              <a:gdLst>
                <a:gd name="T0" fmla="*/ 787 w 787"/>
                <a:gd name="T1" fmla="*/ 91 h 253"/>
                <a:gd name="T2" fmla="*/ 12 w 787"/>
                <a:gd name="T3" fmla="*/ 0 h 253"/>
                <a:gd name="T4" fmla="*/ 0 w 787"/>
                <a:gd name="T5" fmla="*/ 91 h 253"/>
                <a:gd name="T6" fmla="*/ 764 w 787"/>
                <a:gd name="T7" fmla="*/ 253 h 253"/>
                <a:gd name="T8" fmla="*/ 787 w 787"/>
                <a:gd name="T9" fmla="*/ 91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253"/>
                <a:gd name="T17" fmla="*/ 787 w 787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253">
                  <a:moveTo>
                    <a:pt x="787" y="91"/>
                  </a:moveTo>
                  <a:lnTo>
                    <a:pt x="12" y="0"/>
                  </a:lnTo>
                  <a:lnTo>
                    <a:pt x="0" y="91"/>
                  </a:lnTo>
                  <a:lnTo>
                    <a:pt x="764" y="253"/>
                  </a:lnTo>
                  <a:lnTo>
                    <a:pt x="787" y="9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55" name="Freeform 132"/>
            <p:cNvSpPr>
              <a:spLocks/>
            </p:cNvSpPr>
            <p:nvPr/>
          </p:nvSpPr>
          <p:spPr bwMode="auto">
            <a:xfrm>
              <a:off x="6879" y="14597"/>
              <a:ext cx="336" cy="115"/>
            </a:xfrm>
            <a:custGeom>
              <a:avLst/>
              <a:gdLst>
                <a:gd name="T0" fmla="*/ 336 w 336"/>
                <a:gd name="T1" fmla="*/ 50 h 115"/>
                <a:gd name="T2" fmla="*/ 4 w 336"/>
                <a:gd name="T3" fmla="*/ 0 h 115"/>
                <a:gd name="T4" fmla="*/ 0 w 336"/>
                <a:gd name="T5" fmla="*/ 48 h 115"/>
                <a:gd name="T6" fmla="*/ 327 w 336"/>
                <a:gd name="T7" fmla="*/ 115 h 115"/>
                <a:gd name="T8" fmla="*/ 336 w 336"/>
                <a:gd name="T9" fmla="*/ 5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15"/>
                <a:gd name="T17" fmla="*/ 336 w 336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15">
                  <a:moveTo>
                    <a:pt x="336" y="50"/>
                  </a:moveTo>
                  <a:lnTo>
                    <a:pt x="4" y="0"/>
                  </a:lnTo>
                  <a:lnTo>
                    <a:pt x="0" y="48"/>
                  </a:lnTo>
                  <a:lnTo>
                    <a:pt x="327" y="115"/>
                  </a:lnTo>
                  <a:lnTo>
                    <a:pt x="336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56" name="Freeform 133"/>
            <p:cNvSpPr>
              <a:spLocks/>
            </p:cNvSpPr>
            <p:nvPr/>
          </p:nvSpPr>
          <p:spPr bwMode="auto">
            <a:xfrm>
              <a:off x="6536" y="14540"/>
              <a:ext cx="225" cy="85"/>
            </a:xfrm>
            <a:custGeom>
              <a:avLst/>
              <a:gdLst>
                <a:gd name="T0" fmla="*/ 225 w 225"/>
                <a:gd name="T1" fmla="*/ 39 h 85"/>
                <a:gd name="T2" fmla="*/ 0 w 225"/>
                <a:gd name="T3" fmla="*/ 0 h 85"/>
                <a:gd name="T4" fmla="*/ 3 w 225"/>
                <a:gd name="T5" fmla="*/ 41 h 85"/>
                <a:gd name="T6" fmla="*/ 218 w 225"/>
                <a:gd name="T7" fmla="*/ 85 h 85"/>
                <a:gd name="T8" fmla="*/ 225 w 225"/>
                <a:gd name="T9" fmla="*/ 39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85"/>
                <a:gd name="T17" fmla="*/ 225 w 225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85">
                  <a:moveTo>
                    <a:pt x="225" y="39"/>
                  </a:moveTo>
                  <a:lnTo>
                    <a:pt x="0" y="0"/>
                  </a:lnTo>
                  <a:lnTo>
                    <a:pt x="3" y="41"/>
                  </a:lnTo>
                  <a:lnTo>
                    <a:pt x="218" y="85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57" name="Freeform 134"/>
            <p:cNvSpPr>
              <a:spLocks/>
            </p:cNvSpPr>
            <p:nvPr/>
          </p:nvSpPr>
          <p:spPr bwMode="auto">
            <a:xfrm>
              <a:off x="5972" y="14624"/>
              <a:ext cx="1325" cy="439"/>
            </a:xfrm>
            <a:custGeom>
              <a:avLst/>
              <a:gdLst>
                <a:gd name="T0" fmla="*/ 0 w 1325"/>
                <a:gd name="T1" fmla="*/ 132 h 439"/>
                <a:gd name="T2" fmla="*/ 3 w 1325"/>
                <a:gd name="T3" fmla="*/ 132 h 439"/>
                <a:gd name="T4" fmla="*/ 10 w 1325"/>
                <a:gd name="T5" fmla="*/ 130 h 439"/>
                <a:gd name="T6" fmla="*/ 24 w 1325"/>
                <a:gd name="T7" fmla="*/ 128 h 439"/>
                <a:gd name="T8" fmla="*/ 42 w 1325"/>
                <a:gd name="T9" fmla="*/ 125 h 439"/>
                <a:gd name="T10" fmla="*/ 62 w 1325"/>
                <a:gd name="T11" fmla="*/ 121 h 439"/>
                <a:gd name="T12" fmla="*/ 86 w 1325"/>
                <a:gd name="T13" fmla="*/ 116 h 439"/>
                <a:gd name="T14" fmla="*/ 113 w 1325"/>
                <a:gd name="T15" fmla="*/ 109 h 439"/>
                <a:gd name="T16" fmla="*/ 141 w 1325"/>
                <a:gd name="T17" fmla="*/ 102 h 439"/>
                <a:gd name="T18" fmla="*/ 170 w 1325"/>
                <a:gd name="T19" fmla="*/ 94 h 439"/>
                <a:gd name="T20" fmla="*/ 199 w 1325"/>
                <a:gd name="T21" fmla="*/ 85 h 439"/>
                <a:gd name="T22" fmla="*/ 228 w 1325"/>
                <a:gd name="T23" fmla="*/ 74 h 439"/>
                <a:gd name="T24" fmla="*/ 257 w 1325"/>
                <a:gd name="T25" fmla="*/ 62 h 439"/>
                <a:gd name="T26" fmla="*/ 285 w 1325"/>
                <a:gd name="T27" fmla="*/ 48 h 439"/>
                <a:gd name="T28" fmla="*/ 309 w 1325"/>
                <a:gd name="T29" fmla="*/ 34 h 439"/>
                <a:gd name="T30" fmla="*/ 333 w 1325"/>
                <a:gd name="T31" fmla="*/ 18 h 439"/>
                <a:gd name="T32" fmla="*/ 352 w 1325"/>
                <a:gd name="T33" fmla="*/ 0 h 439"/>
                <a:gd name="T34" fmla="*/ 1325 w 1325"/>
                <a:gd name="T35" fmla="*/ 223 h 439"/>
                <a:gd name="T36" fmla="*/ 1323 w 1325"/>
                <a:gd name="T37" fmla="*/ 225 h 439"/>
                <a:gd name="T38" fmla="*/ 1318 w 1325"/>
                <a:gd name="T39" fmla="*/ 230 h 439"/>
                <a:gd name="T40" fmla="*/ 1309 w 1325"/>
                <a:gd name="T41" fmla="*/ 239 h 439"/>
                <a:gd name="T42" fmla="*/ 1297 w 1325"/>
                <a:gd name="T43" fmla="*/ 250 h 439"/>
                <a:gd name="T44" fmla="*/ 1282 w 1325"/>
                <a:gd name="T45" fmla="*/ 263 h 439"/>
                <a:gd name="T46" fmla="*/ 1265 w 1325"/>
                <a:gd name="T47" fmla="*/ 278 h 439"/>
                <a:gd name="T48" fmla="*/ 1247 w 1325"/>
                <a:gd name="T49" fmla="*/ 295 h 439"/>
                <a:gd name="T50" fmla="*/ 1225 w 1325"/>
                <a:gd name="T51" fmla="*/ 312 h 439"/>
                <a:gd name="T52" fmla="*/ 1202 w 1325"/>
                <a:gd name="T53" fmla="*/ 331 h 439"/>
                <a:gd name="T54" fmla="*/ 1179 w 1325"/>
                <a:gd name="T55" fmla="*/ 349 h 439"/>
                <a:gd name="T56" fmla="*/ 1154 w 1325"/>
                <a:gd name="T57" fmla="*/ 367 h 439"/>
                <a:gd name="T58" fmla="*/ 1128 w 1325"/>
                <a:gd name="T59" fmla="*/ 385 h 439"/>
                <a:gd name="T60" fmla="*/ 1102 w 1325"/>
                <a:gd name="T61" fmla="*/ 401 h 439"/>
                <a:gd name="T62" fmla="*/ 1077 w 1325"/>
                <a:gd name="T63" fmla="*/ 415 h 439"/>
                <a:gd name="T64" fmla="*/ 1051 w 1325"/>
                <a:gd name="T65" fmla="*/ 428 h 439"/>
                <a:gd name="T66" fmla="*/ 1026 w 1325"/>
                <a:gd name="T67" fmla="*/ 439 h 439"/>
                <a:gd name="T68" fmla="*/ 0 w 1325"/>
                <a:gd name="T69" fmla="*/ 132 h 4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25"/>
                <a:gd name="T106" fmla="*/ 0 h 439"/>
                <a:gd name="T107" fmla="*/ 1325 w 1325"/>
                <a:gd name="T108" fmla="*/ 439 h 4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25" h="439">
                  <a:moveTo>
                    <a:pt x="0" y="132"/>
                  </a:moveTo>
                  <a:lnTo>
                    <a:pt x="3" y="132"/>
                  </a:lnTo>
                  <a:lnTo>
                    <a:pt x="10" y="130"/>
                  </a:lnTo>
                  <a:lnTo>
                    <a:pt x="24" y="128"/>
                  </a:lnTo>
                  <a:lnTo>
                    <a:pt x="42" y="125"/>
                  </a:lnTo>
                  <a:lnTo>
                    <a:pt x="62" y="121"/>
                  </a:lnTo>
                  <a:lnTo>
                    <a:pt x="86" y="116"/>
                  </a:lnTo>
                  <a:lnTo>
                    <a:pt x="113" y="109"/>
                  </a:lnTo>
                  <a:lnTo>
                    <a:pt x="141" y="102"/>
                  </a:lnTo>
                  <a:lnTo>
                    <a:pt x="170" y="94"/>
                  </a:lnTo>
                  <a:lnTo>
                    <a:pt x="199" y="85"/>
                  </a:lnTo>
                  <a:lnTo>
                    <a:pt x="228" y="74"/>
                  </a:lnTo>
                  <a:lnTo>
                    <a:pt x="257" y="62"/>
                  </a:lnTo>
                  <a:lnTo>
                    <a:pt x="285" y="48"/>
                  </a:lnTo>
                  <a:lnTo>
                    <a:pt x="309" y="34"/>
                  </a:lnTo>
                  <a:lnTo>
                    <a:pt x="333" y="18"/>
                  </a:lnTo>
                  <a:lnTo>
                    <a:pt x="352" y="0"/>
                  </a:lnTo>
                  <a:lnTo>
                    <a:pt x="1325" y="223"/>
                  </a:lnTo>
                  <a:lnTo>
                    <a:pt x="1323" y="225"/>
                  </a:lnTo>
                  <a:lnTo>
                    <a:pt x="1318" y="230"/>
                  </a:lnTo>
                  <a:lnTo>
                    <a:pt x="1309" y="239"/>
                  </a:lnTo>
                  <a:lnTo>
                    <a:pt x="1297" y="250"/>
                  </a:lnTo>
                  <a:lnTo>
                    <a:pt x="1282" y="263"/>
                  </a:lnTo>
                  <a:lnTo>
                    <a:pt x="1265" y="278"/>
                  </a:lnTo>
                  <a:lnTo>
                    <a:pt x="1247" y="295"/>
                  </a:lnTo>
                  <a:lnTo>
                    <a:pt x="1225" y="312"/>
                  </a:lnTo>
                  <a:lnTo>
                    <a:pt x="1202" y="331"/>
                  </a:lnTo>
                  <a:lnTo>
                    <a:pt x="1179" y="349"/>
                  </a:lnTo>
                  <a:lnTo>
                    <a:pt x="1154" y="367"/>
                  </a:lnTo>
                  <a:lnTo>
                    <a:pt x="1128" y="385"/>
                  </a:lnTo>
                  <a:lnTo>
                    <a:pt x="1102" y="401"/>
                  </a:lnTo>
                  <a:lnTo>
                    <a:pt x="1077" y="415"/>
                  </a:lnTo>
                  <a:lnTo>
                    <a:pt x="1051" y="428"/>
                  </a:lnTo>
                  <a:lnTo>
                    <a:pt x="1026" y="43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58" name="Freeform 135"/>
            <p:cNvSpPr>
              <a:spLocks/>
            </p:cNvSpPr>
            <p:nvPr/>
          </p:nvSpPr>
          <p:spPr bwMode="auto">
            <a:xfrm>
              <a:off x="7292" y="14577"/>
              <a:ext cx="472" cy="209"/>
            </a:xfrm>
            <a:custGeom>
              <a:avLst/>
              <a:gdLst>
                <a:gd name="T0" fmla="*/ 47 w 472"/>
                <a:gd name="T1" fmla="*/ 209 h 209"/>
                <a:gd name="T2" fmla="*/ 472 w 472"/>
                <a:gd name="T3" fmla="*/ 84 h 209"/>
                <a:gd name="T4" fmla="*/ 215 w 472"/>
                <a:gd name="T5" fmla="*/ 0 h 209"/>
                <a:gd name="T6" fmla="*/ 5 w 472"/>
                <a:gd name="T7" fmla="*/ 24 h 209"/>
                <a:gd name="T8" fmla="*/ 0 w 472"/>
                <a:gd name="T9" fmla="*/ 197 h 209"/>
                <a:gd name="T10" fmla="*/ 47 w 472"/>
                <a:gd name="T11" fmla="*/ 209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2"/>
                <a:gd name="T19" fmla="*/ 0 h 209"/>
                <a:gd name="T20" fmla="*/ 472 w 472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2" h="209">
                  <a:moveTo>
                    <a:pt x="47" y="209"/>
                  </a:moveTo>
                  <a:lnTo>
                    <a:pt x="472" y="84"/>
                  </a:lnTo>
                  <a:lnTo>
                    <a:pt x="215" y="0"/>
                  </a:lnTo>
                  <a:lnTo>
                    <a:pt x="5" y="24"/>
                  </a:lnTo>
                  <a:lnTo>
                    <a:pt x="0" y="197"/>
                  </a:lnTo>
                  <a:lnTo>
                    <a:pt x="47" y="20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59" name="Freeform 136"/>
            <p:cNvSpPr>
              <a:spLocks/>
            </p:cNvSpPr>
            <p:nvPr/>
          </p:nvSpPr>
          <p:spPr bwMode="auto">
            <a:xfrm>
              <a:off x="6073" y="13679"/>
              <a:ext cx="251" cy="999"/>
            </a:xfrm>
            <a:custGeom>
              <a:avLst/>
              <a:gdLst>
                <a:gd name="T0" fmla="*/ 251 w 251"/>
                <a:gd name="T1" fmla="*/ 23 h 999"/>
                <a:gd name="T2" fmla="*/ 250 w 251"/>
                <a:gd name="T3" fmla="*/ 22 h 999"/>
                <a:gd name="T4" fmla="*/ 246 w 251"/>
                <a:gd name="T5" fmla="*/ 20 h 999"/>
                <a:gd name="T6" fmla="*/ 239 w 251"/>
                <a:gd name="T7" fmla="*/ 18 h 999"/>
                <a:gd name="T8" fmla="*/ 230 w 251"/>
                <a:gd name="T9" fmla="*/ 15 h 999"/>
                <a:gd name="T10" fmla="*/ 218 w 251"/>
                <a:gd name="T11" fmla="*/ 11 h 999"/>
                <a:gd name="T12" fmla="*/ 205 w 251"/>
                <a:gd name="T13" fmla="*/ 7 h 999"/>
                <a:gd name="T14" fmla="*/ 190 w 251"/>
                <a:gd name="T15" fmla="*/ 4 h 999"/>
                <a:gd name="T16" fmla="*/ 173 w 251"/>
                <a:gd name="T17" fmla="*/ 1 h 999"/>
                <a:gd name="T18" fmla="*/ 155 w 251"/>
                <a:gd name="T19" fmla="*/ 0 h 999"/>
                <a:gd name="T20" fmla="*/ 134 w 251"/>
                <a:gd name="T21" fmla="*/ 0 h 999"/>
                <a:gd name="T22" fmla="*/ 114 w 251"/>
                <a:gd name="T23" fmla="*/ 2 h 999"/>
                <a:gd name="T24" fmla="*/ 92 w 251"/>
                <a:gd name="T25" fmla="*/ 5 h 999"/>
                <a:gd name="T26" fmla="*/ 70 w 251"/>
                <a:gd name="T27" fmla="*/ 12 h 999"/>
                <a:gd name="T28" fmla="*/ 47 w 251"/>
                <a:gd name="T29" fmla="*/ 20 h 999"/>
                <a:gd name="T30" fmla="*/ 23 w 251"/>
                <a:gd name="T31" fmla="*/ 32 h 999"/>
                <a:gd name="T32" fmla="*/ 0 w 251"/>
                <a:gd name="T33" fmla="*/ 47 h 999"/>
                <a:gd name="T34" fmla="*/ 0 w 251"/>
                <a:gd name="T35" fmla="*/ 999 h 999"/>
                <a:gd name="T36" fmla="*/ 1 w 251"/>
                <a:gd name="T37" fmla="*/ 999 h 999"/>
                <a:gd name="T38" fmla="*/ 6 w 251"/>
                <a:gd name="T39" fmla="*/ 999 h 999"/>
                <a:gd name="T40" fmla="*/ 14 w 251"/>
                <a:gd name="T41" fmla="*/ 998 h 999"/>
                <a:gd name="T42" fmla="*/ 23 w 251"/>
                <a:gd name="T43" fmla="*/ 997 h 999"/>
                <a:gd name="T44" fmla="*/ 35 w 251"/>
                <a:gd name="T45" fmla="*/ 995 h 999"/>
                <a:gd name="T46" fmla="*/ 49 w 251"/>
                <a:gd name="T47" fmla="*/ 993 h 999"/>
                <a:gd name="T48" fmla="*/ 65 w 251"/>
                <a:gd name="T49" fmla="*/ 990 h 999"/>
                <a:gd name="T50" fmla="*/ 83 w 251"/>
                <a:gd name="T51" fmla="*/ 985 h 999"/>
                <a:gd name="T52" fmla="*/ 102 w 251"/>
                <a:gd name="T53" fmla="*/ 980 h 999"/>
                <a:gd name="T54" fmla="*/ 121 w 251"/>
                <a:gd name="T55" fmla="*/ 973 h 999"/>
                <a:gd name="T56" fmla="*/ 143 w 251"/>
                <a:gd name="T57" fmla="*/ 966 h 999"/>
                <a:gd name="T58" fmla="*/ 164 w 251"/>
                <a:gd name="T59" fmla="*/ 956 h 999"/>
                <a:gd name="T60" fmla="*/ 186 w 251"/>
                <a:gd name="T61" fmla="*/ 945 h 999"/>
                <a:gd name="T62" fmla="*/ 208 w 251"/>
                <a:gd name="T63" fmla="*/ 934 h 999"/>
                <a:gd name="T64" fmla="*/ 230 w 251"/>
                <a:gd name="T65" fmla="*/ 919 h 999"/>
                <a:gd name="T66" fmla="*/ 251 w 251"/>
                <a:gd name="T67" fmla="*/ 903 h 999"/>
                <a:gd name="T68" fmla="*/ 251 w 251"/>
                <a:gd name="T69" fmla="*/ 23 h 9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1"/>
                <a:gd name="T106" fmla="*/ 0 h 999"/>
                <a:gd name="T107" fmla="*/ 251 w 251"/>
                <a:gd name="T108" fmla="*/ 999 h 9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1" h="999">
                  <a:moveTo>
                    <a:pt x="251" y="23"/>
                  </a:moveTo>
                  <a:lnTo>
                    <a:pt x="250" y="22"/>
                  </a:lnTo>
                  <a:lnTo>
                    <a:pt x="246" y="20"/>
                  </a:lnTo>
                  <a:lnTo>
                    <a:pt x="239" y="18"/>
                  </a:lnTo>
                  <a:lnTo>
                    <a:pt x="230" y="15"/>
                  </a:lnTo>
                  <a:lnTo>
                    <a:pt x="218" y="11"/>
                  </a:lnTo>
                  <a:lnTo>
                    <a:pt x="205" y="7"/>
                  </a:lnTo>
                  <a:lnTo>
                    <a:pt x="190" y="4"/>
                  </a:lnTo>
                  <a:lnTo>
                    <a:pt x="173" y="1"/>
                  </a:lnTo>
                  <a:lnTo>
                    <a:pt x="155" y="0"/>
                  </a:lnTo>
                  <a:lnTo>
                    <a:pt x="134" y="0"/>
                  </a:lnTo>
                  <a:lnTo>
                    <a:pt x="114" y="2"/>
                  </a:lnTo>
                  <a:lnTo>
                    <a:pt x="92" y="5"/>
                  </a:lnTo>
                  <a:lnTo>
                    <a:pt x="70" y="12"/>
                  </a:lnTo>
                  <a:lnTo>
                    <a:pt x="47" y="20"/>
                  </a:lnTo>
                  <a:lnTo>
                    <a:pt x="23" y="32"/>
                  </a:lnTo>
                  <a:lnTo>
                    <a:pt x="0" y="47"/>
                  </a:lnTo>
                  <a:lnTo>
                    <a:pt x="0" y="999"/>
                  </a:lnTo>
                  <a:lnTo>
                    <a:pt x="1" y="999"/>
                  </a:lnTo>
                  <a:lnTo>
                    <a:pt x="6" y="999"/>
                  </a:lnTo>
                  <a:lnTo>
                    <a:pt x="14" y="998"/>
                  </a:lnTo>
                  <a:lnTo>
                    <a:pt x="23" y="997"/>
                  </a:lnTo>
                  <a:lnTo>
                    <a:pt x="35" y="995"/>
                  </a:lnTo>
                  <a:lnTo>
                    <a:pt x="49" y="993"/>
                  </a:lnTo>
                  <a:lnTo>
                    <a:pt x="65" y="990"/>
                  </a:lnTo>
                  <a:lnTo>
                    <a:pt x="83" y="985"/>
                  </a:lnTo>
                  <a:lnTo>
                    <a:pt x="102" y="980"/>
                  </a:lnTo>
                  <a:lnTo>
                    <a:pt x="121" y="973"/>
                  </a:lnTo>
                  <a:lnTo>
                    <a:pt x="143" y="966"/>
                  </a:lnTo>
                  <a:lnTo>
                    <a:pt x="164" y="956"/>
                  </a:lnTo>
                  <a:lnTo>
                    <a:pt x="186" y="945"/>
                  </a:lnTo>
                  <a:lnTo>
                    <a:pt x="208" y="934"/>
                  </a:lnTo>
                  <a:lnTo>
                    <a:pt x="230" y="919"/>
                  </a:lnTo>
                  <a:lnTo>
                    <a:pt x="251" y="903"/>
                  </a:lnTo>
                  <a:lnTo>
                    <a:pt x="251" y="2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60" name="Freeform 137"/>
            <p:cNvSpPr>
              <a:spLocks/>
            </p:cNvSpPr>
            <p:nvPr/>
          </p:nvSpPr>
          <p:spPr bwMode="auto">
            <a:xfrm>
              <a:off x="6080" y="13687"/>
              <a:ext cx="215" cy="843"/>
            </a:xfrm>
            <a:custGeom>
              <a:avLst/>
              <a:gdLst>
                <a:gd name="T0" fmla="*/ 215 w 215"/>
                <a:gd name="T1" fmla="*/ 20 h 843"/>
                <a:gd name="T2" fmla="*/ 214 w 215"/>
                <a:gd name="T3" fmla="*/ 19 h 843"/>
                <a:gd name="T4" fmla="*/ 211 w 215"/>
                <a:gd name="T5" fmla="*/ 18 h 843"/>
                <a:gd name="T6" fmla="*/ 205 w 215"/>
                <a:gd name="T7" fmla="*/ 15 h 843"/>
                <a:gd name="T8" fmla="*/ 197 w 215"/>
                <a:gd name="T9" fmla="*/ 12 h 843"/>
                <a:gd name="T10" fmla="*/ 187 w 215"/>
                <a:gd name="T11" fmla="*/ 9 h 843"/>
                <a:gd name="T12" fmla="*/ 176 w 215"/>
                <a:gd name="T13" fmla="*/ 6 h 843"/>
                <a:gd name="T14" fmla="*/ 163 w 215"/>
                <a:gd name="T15" fmla="*/ 4 h 843"/>
                <a:gd name="T16" fmla="*/ 149 w 215"/>
                <a:gd name="T17" fmla="*/ 1 h 843"/>
                <a:gd name="T18" fmla="*/ 133 w 215"/>
                <a:gd name="T19" fmla="*/ 0 h 843"/>
                <a:gd name="T20" fmla="*/ 115 w 215"/>
                <a:gd name="T21" fmla="*/ 0 h 843"/>
                <a:gd name="T22" fmla="*/ 98 w 215"/>
                <a:gd name="T23" fmla="*/ 1 h 843"/>
                <a:gd name="T24" fmla="*/ 79 w 215"/>
                <a:gd name="T25" fmla="*/ 5 h 843"/>
                <a:gd name="T26" fmla="*/ 60 w 215"/>
                <a:gd name="T27" fmla="*/ 10 h 843"/>
                <a:gd name="T28" fmla="*/ 40 w 215"/>
                <a:gd name="T29" fmla="*/ 18 h 843"/>
                <a:gd name="T30" fmla="*/ 21 w 215"/>
                <a:gd name="T31" fmla="*/ 27 h 843"/>
                <a:gd name="T32" fmla="*/ 0 w 215"/>
                <a:gd name="T33" fmla="*/ 40 h 843"/>
                <a:gd name="T34" fmla="*/ 0 w 215"/>
                <a:gd name="T35" fmla="*/ 843 h 843"/>
                <a:gd name="T36" fmla="*/ 1 w 215"/>
                <a:gd name="T37" fmla="*/ 843 h 843"/>
                <a:gd name="T38" fmla="*/ 6 w 215"/>
                <a:gd name="T39" fmla="*/ 843 h 843"/>
                <a:gd name="T40" fmla="*/ 12 w 215"/>
                <a:gd name="T41" fmla="*/ 842 h 843"/>
                <a:gd name="T42" fmla="*/ 21 w 215"/>
                <a:gd name="T43" fmla="*/ 841 h 843"/>
                <a:gd name="T44" fmla="*/ 30 w 215"/>
                <a:gd name="T45" fmla="*/ 840 h 843"/>
                <a:gd name="T46" fmla="*/ 43 w 215"/>
                <a:gd name="T47" fmla="*/ 838 h 843"/>
                <a:gd name="T48" fmla="*/ 56 w 215"/>
                <a:gd name="T49" fmla="*/ 835 h 843"/>
                <a:gd name="T50" fmla="*/ 71 w 215"/>
                <a:gd name="T51" fmla="*/ 831 h 843"/>
                <a:gd name="T52" fmla="*/ 87 w 215"/>
                <a:gd name="T53" fmla="*/ 826 h 843"/>
                <a:gd name="T54" fmla="*/ 105 w 215"/>
                <a:gd name="T55" fmla="*/ 821 h 843"/>
                <a:gd name="T56" fmla="*/ 123 w 215"/>
                <a:gd name="T57" fmla="*/ 814 h 843"/>
                <a:gd name="T58" fmla="*/ 141 w 215"/>
                <a:gd name="T59" fmla="*/ 806 h 843"/>
                <a:gd name="T60" fmla="*/ 159 w 215"/>
                <a:gd name="T61" fmla="*/ 797 h 843"/>
                <a:gd name="T62" fmla="*/ 179 w 215"/>
                <a:gd name="T63" fmla="*/ 786 h 843"/>
                <a:gd name="T64" fmla="*/ 197 w 215"/>
                <a:gd name="T65" fmla="*/ 774 h 843"/>
                <a:gd name="T66" fmla="*/ 215 w 215"/>
                <a:gd name="T67" fmla="*/ 760 h 843"/>
                <a:gd name="T68" fmla="*/ 215 w 215"/>
                <a:gd name="T69" fmla="*/ 20 h 8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5"/>
                <a:gd name="T106" fmla="*/ 0 h 843"/>
                <a:gd name="T107" fmla="*/ 215 w 215"/>
                <a:gd name="T108" fmla="*/ 843 h 8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5" h="843">
                  <a:moveTo>
                    <a:pt x="215" y="20"/>
                  </a:moveTo>
                  <a:lnTo>
                    <a:pt x="214" y="19"/>
                  </a:lnTo>
                  <a:lnTo>
                    <a:pt x="211" y="18"/>
                  </a:lnTo>
                  <a:lnTo>
                    <a:pt x="205" y="15"/>
                  </a:lnTo>
                  <a:lnTo>
                    <a:pt x="197" y="12"/>
                  </a:lnTo>
                  <a:lnTo>
                    <a:pt x="187" y="9"/>
                  </a:lnTo>
                  <a:lnTo>
                    <a:pt x="176" y="6"/>
                  </a:lnTo>
                  <a:lnTo>
                    <a:pt x="163" y="4"/>
                  </a:lnTo>
                  <a:lnTo>
                    <a:pt x="149" y="1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8" y="1"/>
                  </a:lnTo>
                  <a:lnTo>
                    <a:pt x="79" y="5"/>
                  </a:lnTo>
                  <a:lnTo>
                    <a:pt x="60" y="10"/>
                  </a:lnTo>
                  <a:lnTo>
                    <a:pt x="40" y="18"/>
                  </a:lnTo>
                  <a:lnTo>
                    <a:pt x="21" y="27"/>
                  </a:lnTo>
                  <a:lnTo>
                    <a:pt x="0" y="40"/>
                  </a:lnTo>
                  <a:lnTo>
                    <a:pt x="0" y="843"/>
                  </a:lnTo>
                  <a:lnTo>
                    <a:pt x="1" y="843"/>
                  </a:lnTo>
                  <a:lnTo>
                    <a:pt x="6" y="843"/>
                  </a:lnTo>
                  <a:lnTo>
                    <a:pt x="12" y="842"/>
                  </a:lnTo>
                  <a:lnTo>
                    <a:pt x="21" y="841"/>
                  </a:lnTo>
                  <a:lnTo>
                    <a:pt x="30" y="840"/>
                  </a:lnTo>
                  <a:lnTo>
                    <a:pt x="43" y="838"/>
                  </a:lnTo>
                  <a:lnTo>
                    <a:pt x="56" y="835"/>
                  </a:lnTo>
                  <a:lnTo>
                    <a:pt x="71" y="831"/>
                  </a:lnTo>
                  <a:lnTo>
                    <a:pt x="87" y="826"/>
                  </a:lnTo>
                  <a:lnTo>
                    <a:pt x="105" y="821"/>
                  </a:lnTo>
                  <a:lnTo>
                    <a:pt x="123" y="814"/>
                  </a:lnTo>
                  <a:lnTo>
                    <a:pt x="141" y="806"/>
                  </a:lnTo>
                  <a:lnTo>
                    <a:pt x="159" y="797"/>
                  </a:lnTo>
                  <a:lnTo>
                    <a:pt x="179" y="786"/>
                  </a:lnTo>
                  <a:lnTo>
                    <a:pt x="197" y="774"/>
                  </a:lnTo>
                  <a:lnTo>
                    <a:pt x="215" y="760"/>
                  </a:lnTo>
                  <a:lnTo>
                    <a:pt x="215" y="2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61" name="Freeform 138"/>
            <p:cNvSpPr>
              <a:spLocks/>
            </p:cNvSpPr>
            <p:nvPr/>
          </p:nvSpPr>
          <p:spPr bwMode="auto">
            <a:xfrm>
              <a:off x="6087" y="13696"/>
              <a:ext cx="180" cy="685"/>
            </a:xfrm>
            <a:custGeom>
              <a:avLst/>
              <a:gdLst>
                <a:gd name="T0" fmla="*/ 180 w 180"/>
                <a:gd name="T1" fmla="*/ 16 h 685"/>
                <a:gd name="T2" fmla="*/ 179 w 180"/>
                <a:gd name="T3" fmla="*/ 16 h 685"/>
                <a:gd name="T4" fmla="*/ 176 w 180"/>
                <a:gd name="T5" fmla="*/ 14 h 685"/>
                <a:gd name="T6" fmla="*/ 172 w 180"/>
                <a:gd name="T7" fmla="*/ 12 h 685"/>
                <a:gd name="T8" fmla="*/ 165 w 180"/>
                <a:gd name="T9" fmla="*/ 10 h 685"/>
                <a:gd name="T10" fmla="*/ 157 w 180"/>
                <a:gd name="T11" fmla="*/ 8 h 685"/>
                <a:gd name="T12" fmla="*/ 147 w 180"/>
                <a:gd name="T13" fmla="*/ 4 h 685"/>
                <a:gd name="T14" fmla="*/ 136 w 180"/>
                <a:gd name="T15" fmla="*/ 2 h 685"/>
                <a:gd name="T16" fmla="*/ 125 w 180"/>
                <a:gd name="T17" fmla="*/ 0 h 685"/>
                <a:gd name="T18" fmla="*/ 111 w 180"/>
                <a:gd name="T19" fmla="*/ 0 h 685"/>
                <a:gd name="T20" fmla="*/ 97 w 180"/>
                <a:gd name="T21" fmla="*/ 0 h 685"/>
                <a:gd name="T22" fmla="*/ 81 w 180"/>
                <a:gd name="T23" fmla="*/ 1 h 685"/>
                <a:gd name="T24" fmla="*/ 66 w 180"/>
                <a:gd name="T25" fmla="*/ 3 h 685"/>
                <a:gd name="T26" fmla="*/ 50 w 180"/>
                <a:gd name="T27" fmla="*/ 8 h 685"/>
                <a:gd name="T28" fmla="*/ 33 w 180"/>
                <a:gd name="T29" fmla="*/ 14 h 685"/>
                <a:gd name="T30" fmla="*/ 17 w 180"/>
                <a:gd name="T31" fmla="*/ 23 h 685"/>
                <a:gd name="T32" fmla="*/ 0 w 180"/>
                <a:gd name="T33" fmla="*/ 33 h 685"/>
                <a:gd name="T34" fmla="*/ 0 w 180"/>
                <a:gd name="T35" fmla="*/ 685 h 685"/>
                <a:gd name="T36" fmla="*/ 1 w 180"/>
                <a:gd name="T37" fmla="*/ 685 h 685"/>
                <a:gd name="T38" fmla="*/ 4 w 180"/>
                <a:gd name="T39" fmla="*/ 685 h 685"/>
                <a:gd name="T40" fmla="*/ 9 w 180"/>
                <a:gd name="T41" fmla="*/ 684 h 685"/>
                <a:gd name="T42" fmla="*/ 17 w 180"/>
                <a:gd name="T43" fmla="*/ 683 h 685"/>
                <a:gd name="T44" fmla="*/ 26 w 180"/>
                <a:gd name="T45" fmla="*/ 682 h 685"/>
                <a:gd name="T46" fmla="*/ 35 w 180"/>
                <a:gd name="T47" fmla="*/ 681 h 685"/>
                <a:gd name="T48" fmla="*/ 47 w 180"/>
                <a:gd name="T49" fmla="*/ 678 h 685"/>
                <a:gd name="T50" fmla="*/ 60 w 180"/>
                <a:gd name="T51" fmla="*/ 676 h 685"/>
                <a:gd name="T52" fmla="*/ 73 w 180"/>
                <a:gd name="T53" fmla="*/ 671 h 685"/>
                <a:gd name="T54" fmla="*/ 87 w 180"/>
                <a:gd name="T55" fmla="*/ 667 h 685"/>
                <a:gd name="T56" fmla="*/ 102 w 180"/>
                <a:gd name="T57" fmla="*/ 662 h 685"/>
                <a:gd name="T58" fmla="*/ 118 w 180"/>
                <a:gd name="T59" fmla="*/ 655 h 685"/>
                <a:gd name="T60" fmla="*/ 133 w 180"/>
                <a:gd name="T61" fmla="*/ 648 h 685"/>
                <a:gd name="T62" fmla="*/ 149 w 180"/>
                <a:gd name="T63" fmla="*/ 639 h 685"/>
                <a:gd name="T64" fmla="*/ 165 w 180"/>
                <a:gd name="T65" fmla="*/ 628 h 685"/>
                <a:gd name="T66" fmla="*/ 180 w 180"/>
                <a:gd name="T67" fmla="*/ 617 h 685"/>
                <a:gd name="T68" fmla="*/ 180 w 180"/>
                <a:gd name="T69" fmla="*/ 16 h 6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0"/>
                <a:gd name="T106" fmla="*/ 0 h 685"/>
                <a:gd name="T107" fmla="*/ 180 w 180"/>
                <a:gd name="T108" fmla="*/ 685 h 6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0" h="685">
                  <a:moveTo>
                    <a:pt x="180" y="16"/>
                  </a:moveTo>
                  <a:lnTo>
                    <a:pt x="179" y="16"/>
                  </a:lnTo>
                  <a:lnTo>
                    <a:pt x="176" y="14"/>
                  </a:lnTo>
                  <a:lnTo>
                    <a:pt x="172" y="12"/>
                  </a:lnTo>
                  <a:lnTo>
                    <a:pt x="165" y="10"/>
                  </a:lnTo>
                  <a:lnTo>
                    <a:pt x="157" y="8"/>
                  </a:lnTo>
                  <a:lnTo>
                    <a:pt x="147" y="4"/>
                  </a:lnTo>
                  <a:lnTo>
                    <a:pt x="136" y="2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3"/>
                  </a:lnTo>
                  <a:lnTo>
                    <a:pt x="50" y="8"/>
                  </a:lnTo>
                  <a:lnTo>
                    <a:pt x="33" y="14"/>
                  </a:lnTo>
                  <a:lnTo>
                    <a:pt x="17" y="23"/>
                  </a:lnTo>
                  <a:lnTo>
                    <a:pt x="0" y="33"/>
                  </a:lnTo>
                  <a:lnTo>
                    <a:pt x="0" y="685"/>
                  </a:lnTo>
                  <a:lnTo>
                    <a:pt x="1" y="685"/>
                  </a:lnTo>
                  <a:lnTo>
                    <a:pt x="4" y="685"/>
                  </a:lnTo>
                  <a:lnTo>
                    <a:pt x="9" y="684"/>
                  </a:lnTo>
                  <a:lnTo>
                    <a:pt x="17" y="683"/>
                  </a:lnTo>
                  <a:lnTo>
                    <a:pt x="26" y="682"/>
                  </a:lnTo>
                  <a:lnTo>
                    <a:pt x="35" y="681"/>
                  </a:lnTo>
                  <a:lnTo>
                    <a:pt x="47" y="678"/>
                  </a:lnTo>
                  <a:lnTo>
                    <a:pt x="60" y="676"/>
                  </a:lnTo>
                  <a:lnTo>
                    <a:pt x="73" y="671"/>
                  </a:lnTo>
                  <a:lnTo>
                    <a:pt x="87" y="667"/>
                  </a:lnTo>
                  <a:lnTo>
                    <a:pt x="102" y="662"/>
                  </a:lnTo>
                  <a:lnTo>
                    <a:pt x="118" y="655"/>
                  </a:lnTo>
                  <a:lnTo>
                    <a:pt x="133" y="648"/>
                  </a:lnTo>
                  <a:lnTo>
                    <a:pt x="149" y="639"/>
                  </a:lnTo>
                  <a:lnTo>
                    <a:pt x="165" y="628"/>
                  </a:lnTo>
                  <a:lnTo>
                    <a:pt x="180" y="617"/>
                  </a:lnTo>
                  <a:lnTo>
                    <a:pt x="180" y="1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62" name="Freeform 139"/>
            <p:cNvSpPr>
              <a:spLocks/>
            </p:cNvSpPr>
            <p:nvPr/>
          </p:nvSpPr>
          <p:spPr bwMode="auto">
            <a:xfrm>
              <a:off x="6093" y="13704"/>
              <a:ext cx="146" cy="530"/>
            </a:xfrm>
            <a:custGeom>
              <a:avLst/>
              <a:gdLst>
                <a:gd name="T0" fmla="*/ 146 w 146"/>
                <a:gd name="T1" fmla="*/ 14 h 530"/>
                <a:gd name="T2" fmla="*/ 143 w 146"/>
                <a:gd name="T3" fmla="*/ 12 h 530"/>
                <a:gd name="T4" fmla="*/ 134 w 146"/>
                <a:gd name="T5" fmla="*/ 8 h 530"/>
                <a:gd name="T6" fmla="*/ 120 w 146"/>
                <a:gd name="T7" fmla="*/ 4 h 530"/>
                <a:gd name="T8" fmla="*/ 101 w 146"/>
                <a:gd name="T9" fmla="*/ 1 h 530"/>
                <a:gd name="T10" fmla="*/ 79 w 146"/>
                <a:gd name="T11" fmla="*/ 0 h 530"/>
                <a:gd name="T12" fmla="*/ 54 w 146"/>
                <a:gd name="T13" fmla="*/ 3 h 530"/>
                <a:gd name="T14" fmla="*/ 27 w 146"/>
                <a:gd name="T15" fmla="*/ 11 h 530"/>
                <a:gd name="T16" fmla="*/ 0 w 146"/>
                <a:gd name="T17" fmla="*/ 27 h 530"/>
                <a:gd name="T18" fmla="*/ 0 w 146"/>
                <a:gd name="T19" fmla="*/ 530 h 530"/>
                <a:gd name="T20" fmla="*/ 3 w 146"/>
                <a:gd name="T21" fmla="*/ 530 h 530"/>
                <a:gd name="T22" fmla="*/ 14 w 146"/>
                <a:gd name="T23" fmla="*/ 529 h 530"/>
                <a:gd name="T24" fmla="*/ 29 w 146"/>
                <a:gd name="T25" fmla="*/ 526 h 530"/>
                <a:gd name="T26" fmla="*/ 49 w 146"/>
                <a:gd name="T27" fmla="*/ 521 h 530"/>
                <a:gd name="T28" fmla="*/ 71 w 146"/>
                <a:gd name="T29" fmla="*/ 514 h 530"/>
                <a:gd name="T30" fmla="*/ 96 w 146"/>
                <a:gd name="T31" fmla="*/ 505 h 530"/>
                <a:gd name="T32" fmla="*/ 121 w 146"/>
                <a:gd name="T33" fmla="*/ 492 h 530"/>
                <a:gd name="T34" fmla="*/ 146 w 146"/>
                <a:gd name="T35" fmla="*/ 475 h 530"/>
                <a:gd name="T36" fmla="*/ 146 w 146"/>
                <a:gd name="T37" fmla="*/ 14 h 5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530"/>
                <a:gd name="T59" fmla="*/ 146 w 146"/>
                <a:gd name="T60" fmla="*/ 530 h 5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530">
                  <a:moveTo>
                    <a:pt x="146" y="14"/>
                  </a:moveTo>
                  <a:lnTo>
                    <a:pt x="143" y="12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1" y="1"/>
                  </a:lnTo>
                  <a:lnTo>
                    <a:pt x="79" y="0"/>
                  </a:lnTo>
                  <a:lnTo>
                    <a:pt x="54" y="3"/>
                  </a:lnTo>
                  <a:lnTo>
                    <a:pt x="27" y="11"/>
                  </a:lnTo>
                  <a:lnTo>
                    <a:pt x="0" y="27"/>
                  </a:lnTo>
                  <a:lnTo>
                    <a:pt x="0" y="530"/>
                  </a:lnTo>
                  <a:lnTo>
                    <a:pt x="3" y="530"/>
                  </a:lnTo>
                  <a:lnTo>
                    <a:pt x="14" y="529"/>
                  </a:lnTo>
                  <a:lnTo>
                    <a:pt x="29" y="526"/>
                  </a:lnTo>
                  <a:lnTo>
                    <a:pt x="49" y="521"/>
                  </a:lnTo>
                  <a:lnTo>
                    <a:pt x="71" y="514"/>
                  </a:lnTo>
                  <a:lnTo>
                    <a:pt x="96" y="505"/>
                  </a:lnTo>
                  <a:lnTo>
                    <a:pt x="121" y="492"/>
                  </a:lnTo>
                  <a:lnTo>
                    <a:pt x="146" y="475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63" name="Freeform 140"/>
            <p:cNvSpPr>
              <a:spLocks/>
            </p:cNvSpPr>
            <p:nvPr/>
          </p:nvSpPr>
          <p:spPr bwMode="auto">
            <a:xfrm>
              <a:off x="6101" y="13712"/>
              <a:ext cx="109" cy="373"/>
            </a:xfrm>
            <a:custGeom>
              <a:avLst/>
              <a:gdLst>
                <a:gd name="T0" fmla="*/ 109 w 109"/>
                <a:gd name="T1" fmla="*/ 10 h 373"/>
                <a:gd name="T2" fmla="*/ 107 w 109"/>
                <a:gd name="T3" fmla="*/ 9 h 373"/>
                <a:gd name="T4" fmla="*/ 100 w 109"/>
                <a:gd name="T5" fmla="*/ 6 h 373"/>
                <a:gd name="T6" fmla="*/ 89 w 109"/>
                <a:gd name="T7" fmla="*/ 2 h 373"/>
                <a:gd name="T8" fmla="*/ 75 w 109"/>
                <a:gd name="T9" fmla="*/ 0 h 373"/>
                <a:gd name="T10" fmla="*/ 59 w 109"/>
                <a:gd name="T11" fmla="*/ 0 h 373"/>
                <a:gd name="T12" fmla="*/ 39 w 109"/>
                <a:gd name="T13" fmla="*/ 2 h 373"/>
                <a:gd name="T14" fmla="*/ 20 w 109"/>
                <a:gd name="T15" fmla="*/ 9 h 373"/>
                <a:gd name="T16" fmla="*/ 0 w 109"/>
                <a:gd name="T17" fmla="*/ 21 h 373"/>
                <a:gd name="T18" fmla="*/ 0 w 109"/>
                <a:gd name="T19" fmla="*/ 373 h 373"/>
                <a:gd name="T20" fmla="*/ 2 w 109"/>
                <a:gd name="T21" fmla="*/ 373 h 373"/>
                <a:gd name="T22" fmla="*/ 9 w 109"/>
                <a:gd name="T23" fmla="*/ 372 h 373"/>
                <a:gd name="T24" fmla="*/ 21 w 109"/>
                <a:gd name="T25" fmla="*/ 369 h 373"/>
                <a:gd name="T26" fmla="*/ 36 w 109"/>
                <a:gd name="T27" fmla="*/ 366 h 373"/>
                <a:gd name="T28" fmla="*/ 53 w 109"/>
                <a:gd name="T29" fmla="*/ 362 h 373"/>
                <a:gd name="T30" fmla="*/ 72 w 109"/>
                <a:gd name="T31" fmla="*/ 354 h 373"/>
                <a:gd name="T32" fmla="*/ 90 w 109"/>
                <a:gd name="T33" fmla="*/ 343 h 373"/>
                <a:gd name="T34" fmla="*/ 109 w 109"/>
                <a:gd name="T35" fmla="*/ 331 h 373"/>
                <a:gd name="T36" fmla="*/ 109 w 109"/>
                <a:gd name="T37" fmla="*/ 10 h 3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9"/>
                <a:gd name="T58" fmla="*/ 0 h 373"/>
                <a:gd name="T59" fmla="*/ 109 w 109"/>
                <a:gd name="T60" fmla="*/ 373 h 3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9" h="373">
                  <a:moveTo>
                    <a:pt x="109" y="10"/>
                  </a:moveTo>
                  <a:lnTo>
                    <a:pt x="107" y="9"/>
                  </a:lnTo>
                  <a:lnTo>
                    <a:pt x="100" y="6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0" y="9"/>
                  </a:lnTo>
                  <a:lnTo>
                    <a:pt x="0" y="21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9" y="372"/>
                  </a:lnTo>
                  <a:lnTo>
                    <a:pt x="21" y="369"/>
                  </a:lnTo>
                  <a:lnTo>
                    <a:pt x="36" y="366"/>
                  </a:lnTo>
                  <a:lnTo>
                    <a:pt x="53" y="362"/>
                  </a:lnTo>
                  <a:lnTo>
                    <a:pt x="72" y="354"/>
                  </a:lnTo>
                  <a:lnTo>
                    <a:pt x="90" y="343"/>
                  </a:lnTo>
                  <a:lnTo>
                    <a:pt x="109" y="331"/>
                  </a:lnTo>
                  <a:lnTo>
                    <a:pt x="109" y="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64" name="Freeform 141"/>
            <p:cNvSpPr>
              <a:spLocks/>
            </p:cNvSpPr>
            <p:nvPr/>
          </p:nvSpPr>
          <p:spPr bwMode="auto">
            <a:xfrm>
              <a:off x="6107" y="13721"/>
              <a:ext cx="75" cy="216"/>
            </a:xfrm>
            <a:custGeom>
              <a:avLst/>
              <a:gdLst>
                <a:gd name="T0" fmla="*/ 75 w 75"/>
                <a:gd name="T1" fmla="*/ 6 h 216"/>
                <a:gd name="T2" fmla="*/ 73 w 75"/>
                <a:gd name="T3" fmla="*/ 5 h 216"/>
                <a:gd name="T4" fmla="*/ 69 w 75"/>
                <a:gd name="T5" fmla="*/ 4 h 216"/>
                <a:gd name="T6" fmla="*/ 61 w 75"/>
                <a:gd name="T7" fmla="*/ 2 h 216"/>
                <a:gd name="T8" fmla="*/ 52 w 75"/>
                <a:gd name="T9" fmla="*/ 0 h 216"/>
                <a:gd name="T10" fmla="*/ 41 w 75"/>
                <a:gd name="T11" fmla="*/ 0 h 216"/>
                <a:gd name="T12" fmla="*/ 28 w 75"/>
                <a:gd name="T13" fmla="*/ 1 h 216"/>
                <a:gd name="T14" fmla="*/ 14 w 75"/>
                <a:gd name="T15" fmla="*/ 6 h 216"/>
                <a:gd name="T16" fmla="*/ 0 w 75"/>
                <a:gd name="T17" fmla="*/ 14 h 216"/>
                <a:gd name="T18" fmla="*/ 0 w 75"/>
                <a:gd name="T19" fmla="*/ 216 h 216"/>
                <a:gd name="T20" fmla="*/ 2 w 75"/>
                <a:gd name="T21" fmla="*/ 216 h 216"/>
                <a:gd name="T22" fmla="*/ 7 w 75"/>
                <a:gd name="T23" fmla="*/ 215 h 216"/>
                <a:gd name="T24" fmla="*/ 15 w 75"/>
                <a:gd name="T25" fmla="*/ 214 h 216"/>
                <a:gd name="T26" fmla="*/ 25 w 75"/>
                <a:gd name="T27" fmla="*/ 211 h 216"/>
                <a:gd name="T28" fmla="*/ 37 w 75"/>
                <a:gd name="T29" fmla="*/ 208 h 216"/>
                <a:gd name="T30" fmla="*/ 50 w 75"/>
                <a:gd name="T31" fmla="*/ 203 h 216"/>
                <a:gd name="T32" fmla="*/ 63 w 75"/>
                <a:gd name="T33" fmla="*/ 195 h 216"/>
                <a:gd name="T34" fmla="*/ 75 w 75"/>
                <a:gd name="T35" fmla="*/ 187 h 216"/>
                <a:gd name="T36" fmla="*/ 75 w 75"/>
                <a:gd name="T37" fmla="*/ 6 h 2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"/>
                <a:gd name="T58" fmla="*/ 0 h 216"/>
                <a:gd name="T59" fmla="*/ 75 w 75"/>
                <a:gd name="T60" fmla="*/ 216 h 2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" h="216">
                  <a:moveTo>
                    <a:pt x="75" y="6"/>
                  </a:moveTo>
                  <a:lnTo>
                    <a:pt x="73" y="5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14" y="6"/>
                  </a:lnTo>
                  <a:lnTo>
                    <a:pt x="0" y="14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7" y="215"/>
                  </a:lnTo>
                  <a:lnTo>
                    <a:pt x="15" y="214"/>
                  </a:lnTo>
                  <a:lnTo>
                    <a:pt x="25" y="211"/>
                  </a:lnTo>
                  <a:lnTo>
                    <a:pt x="37" y="208"/>
                  </a:lnTo>
                  <a:lnTo>
                    <a:pt x="50" y="203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65" name="Freeform 142"/>
            <p:cNvSpPr>
              <a:spLocks/>
            </p:cNvSpPr>
            <p:nvPr/>
          </p:nvSpPr>
          <p:spPr bwMode="auto">
            <a:xfrm>
              <a:off x="7013" y="14340"/>
              <a:ext cx="110" cy="111"/>
            </a:xfrm>
            <a:custGeom>
              <a:avLst/>
              <a:gdLst>
                <a:gd name="T0" fmla="*/ 55 w 110"/>
                <a:gd name="T1" fmla="*/ 111 h 111"/>
                <a:gd name="T2" fmla="*/ 66 w 110"/>
                <a:gd name="T3" fmla="*/ 110 h 111"/>
                <a:gd name="T4" fmla="*/ 76 w 110"/>
                <a:gd name="T5" fmla="*/ 106 h 111"/>
                <a:gd name="T6" fmla="*/ 85 w 110"/>
                <a:gd name="T7" fmla="*/ 101 h 111"/>
                <a:gd name="T8" fmla="*/ 94 w 110"/>
                <a:gd name="T9" fmla="*/ 94 h 111"/>
                <a:gd name="T10" fmla="*/ 100 w 110"/>
                <a:gd name="T11" fmla="*/ 86 h 111"/>
                <a:gd name="T12" fmla="*/ 106 w 110"/>
                <a:gd name="T13" fmla="*/ 77 h 111"/>
                <a:gd name="T14" fmla="*/ 109 w 110"/>
                <a:gd name="T15" fmla="*/ 66 h 111"/>
                <a:gd name="T16" fmla="*/ 110 w 110"/>
                <a:gd name="T17" fmla="*/ 56 h 111"/>
                <a:gd name="T18" fmla="*/ 109 w 110"/>
                <a:gd name="T19" fmla="*/ 44 h 111"/>
                <a:gd name="T20" fmla="*/ 106 w 110"/>
                <a:gd name="T21" fmla="*/ 34 h 111"/>
                <a:gd name="T22" fmla="*/ 100 w 110"/>
                <a:gd name="T23" fmla="*/ 24 h 111"/>
                <a:gd name="T24" fmla="*/ 94 w 110"/>
                <a:gd name="T25" fmla="*/ 17 h 111"/>
                <a:gd name="T26" fmla="*/ 85 w 110"/>
                <a:gd name="T27" fmla="*/ 9 h 111"/>
                <a:gd name="T28" fmla="*/ 76 w 110"/>
                <a:gd name="T29" fmla="*/ 5 h 111"/>
                <a:gd name="T30" fmla="*/ 66 w 110"/>
                <a:gd name="T31" fmla="*/ 2 h 111"/>
                <a:gd name="T32" fmla="*/ 55 w 110"/>
                <a:gd name="T33" fmla="*/ 0 h 111"/>
                <a:gd name="T34" fmla="*/ 44 w 110"/>
                <a:gd name="T35" fmla="*/ 2 h 111"/>
                <a:gd name="T36" fmla="*/ 33 w 110"/>
                <a:gd name="T37" fmla="*/ 5 h 111"/>
                <a:gd name="T38" fmla="*/ 25 w 110"/>
                <a:gd name="T39" fmla="*/ 9 h 111"/>
                <a:gd name="T40" fmla="*/ 16 w 110"/>
                <a:gd name="T41" fmla="*/ 17 h 111"/>
                <a:gd name="T42" fmla="*/ 10 w 110"/>
                <a:gd name="T43" fmla="*/ 24 h 111"/>
                <a:gd name="T44" fmla="*/ 4 w 110"/>
                <a:gd name="T45" fmla="*/ 34 h 111"/>
                <a:gd name="T46" fmla="*/ 1 w 110"/>
                <a:gd name="T47" fmla="*/ 44 h 111"/>
                <a:gd name="T48" fmla="*/ 0 w 110"/>
                <a:gd name="T49" fmla="*/ 56 h 111"/>
                <a:gd name="T50" fmla="*/ 1 w 110"/>
                <a:gd name="T51" fmla="*/ 66 h 111"/>
                <a:gd name="T52" fmla="*/ 4 w 110"/>
                <a:gd name="T53" fmla="*/ 77 h 111"/>
                <a:gd name="T54" fmla="*/ 10 w 110"/>
                <a:gd name="T55" fmla="*/ 86 h 111"/>
                <a:gd name="T56" fmla="*/ 16 w 110"/>
                <a:gd name="T57" fmla="*/ 94 h 111"/>
                <a:gd name="T58" fmla="*/ 25 w 110"/>
                <a:gd name="T59" fmla="*/ 101 h 111"/>
                <a:gd name="T60" fmla="*/ 33 w 110"/>
                <a:gd name="T61" fmla="*/ 106 h 111"/>
                <a:gd name="T62" fmla="*/ 44 w 110"/>
                <a:gd name="T63" fmla="*/ 110 h 111"/>
                <a:gd name="T64" fmla="*/ 55 w 110"/>
                <a:gd name="T65" fmla="*/ 111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111"/>
                <a:gd name="T101" fmla="*/ 110 w 110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111">
                  <a:moveTo>
                    <a:pt x="55" y="111"/>
                  </a:moveTo>
                  <a:lnTo>
                    <a:pt x="66" y="110"/>
                  </a:lnTo>
                  <a:lnTo>
                    <a:pt x="76" y="106"/>
                  </a:lnTo>
                  <a:lnTo>
                    <a:pt x="85" y="101"/>
                  </a:lnTo>
                  <a:lnTo>
                    <a:pt x="94" y="94"/>
                  </a:lnTo>
                  <a:lnTo>
                    <a:pt x="100" y="86"/>
                  </a:lnTo>
                  <a:lnTo>
                    <a:pt x="106" y="77"/>
                  </a:lnTo>
                  <a:lnTo>
                    <a:pt x="109" y="66"/>
                  </a:lnTo>
                  <a:lnTo>
                    <a:pt x="110" y="56"/>
                  </a:lnTo>
                  <a:lnTo>
                    <a:pt x="109" y="44"/>
                  </a:lnTo>
                  <a:lnTo>
                    <a:pt x="106" y="34"/>
                  </a:lnTo>
                  <a:lnTo>
                    <a:pt x="100" y="24"/>
                  </a:lnTo>
                  <a:lnTo>
                    <a:pt x="94" y="17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6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5" y="101"/>
                  </a:lnTo>
                  <a:lnTo>
                    <a:pt x="33" y="106"/>
                  </a:lnTo>
                  <a:lnTo>
                    <a:pt x="44" y="110"/>
                  </a:lnTo>
                  <a:lnTo>
                    <a:pt x="55" y="1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66" name="Freeform 143"/>
            <p:cNvSpPr>
              <a:spLocks/>
            </p:cNvSpPr>
            <p:nvPr/>
          </p:nvSpPr>
          <p:spPr bwMode="auto">
            <a:xfrm>
              <a:off x="6676" y="14343"/>
              <a:ext cx="55" cy="55"/>
            </a:xfrm>
            <a:custGeom>
              <a:avLst/>
              <a:gdLst>
                <a:gd name="T0" fmla="*/ 27 w 55"/>
                <a:gd name="T1" fmla="*/ 55 h 55"/>
                <a:gd name="T2" fmla="*/ 38 w 55"/>
                <a:gd name="T3" fmla="*/ 53 h 55"/>
                <a:gd name="T4" fmla="*/ 48 w 55"/>
                <a:gd name="T5" fmla="*/ 46 h 55"/>
                <a:gd name="T6" fmla="*/ 53 w 55"/>
                <a:gd name="T7" fmla="*/ 37 h 55"/>
                <a:gd name="T8" fmla="*/ 55 w 55"/>
                <a:gd name="T9" fmla="*/ 27 h 55"/>
                <a:gd name="T10" fmla="*/ 53 w 55"/>
                <a:gd name="T11" fmla="*/ 16 h 55"/>
                <a:gd name="T12" fmla="*/ 48 w 55"/>
                <a:gd name="T13" fmla="*/ 7 h 55"/>
                <a:gd name="T14" fmla="*/ 38 w 55"/>
                <a:gd name="T15" fmla="*/ 2 h 55"/>
                <a:gd name="T16" fmla="*/ 27 w 55"/>
                <a:gd name="T17" fmla="*/ 0 h 55"/>
                <a:gd name="T18" fmla="*/ 16 w 55"/>
                <a:gd name="T19" fmla="*/ 2 h 55"/>
                <a:gd name="T20" fmla="*/ 8 w 55"/>
                <a:gd name="T21" fmla="*/ 7 h 55"/>
                <a:gd name="T22" fmla="*/ 2 w 55"/>
                <a:gd name="T23" fmla="*/ 16 h 55"/>
                <a:gd name="T24" fmla="*/ 0 w 55"/>
                <a:gd name="T25" fmla="*/ 27 h 55"/>
                <a:gd name="T26" fmla="*/ 2 w 55"/>
                <a:gd name="T27" fmla="*/ 37 h 55"/>
                <a:gd name="T28" fmla="*/ 8 w 55"/>
                <a:gd name="T29" fmla="*/ 46 h 55"/>
                <a:gd name="T30" fmla="*/ 16 w 55"/>
                <a:gd name="T31" fmla="*/ 53 h 55"/>
                <a:gd name="T32" fmla="*/ 27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7" y="55"/>
                  </a:moveTo>
                  <a:lnTo>
                    <a:pt x="38" y="53"/>
                  </a:lnTo>
                  <a:lnTo>
                    <a:pt x="48" y="46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8" y="7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6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67" name="Freeform 144"/>
            <p:cNvSpPr>
              <a:spLocks/>
            </p:cNvSpPr>
            <p:nvPr/>
          </p:nvSpPr>
          <p:spPr bwMode="auto">
            <a:xfrm>
              <a:off x="6770" y="14345"/>
              <a:ext cx="55" cy="55"/>
            </a:xfrm>
            <a:custGeom>
              <a:avLst/>
              <a:gdLst>
                <a:gd name="T0" fmla="*/ 28 w 55"/>
                <a:gd name="T1" fmla="*/ 55 h 55"/>
                <a:gd name="T2" fmla="*/ 39 w 55"/>
                <a:gd name="T3" fmla="*/ 53 h 55"/>
                <a:gd name="T4" fmla="*/ 47 w 55"/>
                <a:gd name="T5" fmla="*/ 47 h 55"/>
                <a:gd name="T6" fmla="*/ 53 w 55"/>
                <a:gd name="T7" fmla="*/ 39 h 55"/>
                <a:gd name="T8" fmla="*/ 55 w 55"/>
                <a:gd name="T9" fmla="*/ 28 h 55"/>
                <a:gd name="T10" fmla="*/ 53 w 55"/>
                <a:gd name="T11" fmla="*/ 17 h 55"/>
                <a:gd name="T12" fmla="*/ 47 w 55"/>
                <a:gd name="T13" fmla="*/ 8 h 55"/>
                <a:gd name="T14" fmla="*/ 39 w 55"/>
                <a:gd name="T15" fmla="*/ 2 h 55"/>
                <a:gd name="T16" fmla="*/ 28 w 55"/>
                <a:gd name="T17" fmla="*/ 0 h 55"/>
                <a:gd name="T18" fmla="*/ 17 w 55"/>
                <a:gd name="T19" fmla="*/ 2 h 55"/>
                <a:gd name="T20" fmla="*/ 9 w 55"/>
                <a:gd name="T21" fmla="*/ 8 h 55"/>
                <a:gd name="T22" fmla="*/ 2 w 55"/>
                <a:gd name="T23" fmla="*/ 17 h 55"/>
                <a:gd name="T24" fmla="*/ 0 w 55"/>
                <a:gd name="T25" fmla="*/ 28 h 55"/>
                <a:gd name="T26" fmla="*/ 2 w 55"/>
                <a:gd name="T27" fmla="*/ 39 h 55"/>
                <a:gd name="T28" fmla="*/ 9 w 55"/>
                <a:gd name="T29" fmla="*/ 47 h 55"/>
                <a:gd name="T30" fmla="*/ 17 w 55"/>
                <a:gd name="T31" fmla="*/ 53 h 55"/>
                <a:gd name="T32" fmla="*/ 28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8" y="55"/>
                  </a:move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9" y="47"/>
                  </a:lnTo>
                  <a:lnTo>
                    <a:pt x="17" y="53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68" name="Freeform 145"/>
            <p:cNvSpPr>
              <a:spLocks/>
            </p:cNvSpPr>
            <p:nvPr/>
          </p:nvSpPr>
          <p:spPr bwMode="auto">
            <a:xfrm>
              <a:off x="6401" y="13591"/>
              <a:ext cx="156" cy="752"/>
            </a:xfrm>
            <a:custGeom>
              <a:avLst/>
              <a:gdLst>
                <a:gd name="T0" fmla="*/ 48 w 156"/>
                <a:gd name="T1" fmla="*/ 15 h 752"/>
                <a:gd name="T2" fmla="*/ 44 w 156"/>
                <a:gd name="T3" fmla="*/ 30 h 752"/>
                <a:gd name="T4" fmla="*/ 33 w 156"/>
                <a:gd name="T5" fmla="*/ 73 h 752"/>
                <a:gd name="T6" fmla="*/ 19 w 156"/>
                <a:gd name="T7" fmla="*/ 140 h 752"/>
                <a:gd name="T8" fmla="*/ 7 w 156"/>
                <a:gd name="T9" fmla="*/ 229 h 752"/>
                <a:gd name="T10" fmla="*/ 0 w 156"/>
                <a:gd name="T11" fmla="*/ 337 h 752"/>
                <a:gd name="T12" fmla="*/ 1 w 156"/>
                <a:gd name="T13" fmla="*/ 462 h 752"/>
                <a:gd name="T14" fmla="*/ 14 w 156"/>
                <a:gd name="T15" fmla="*/ 602 h 752"/>
                <a:gd name="T16" fmla="*/ 43 w 156"/>
                <a:gd name="T17" fmla="*/ 752 h 752"/>
                <a:gd name="T18" fmla="*/ 150 w 156"/>
                <a:gd name="T19" fmla="*/ 746 h 752"/>
                <a:gd name="T20" fmla="*/ 146 w 156"/>
                <a:gd name="T21" fmla="*/ 724 h 752"/>
                <a:gd name="T22" fmla="*/ 135 w 156"/>
                <a:gd name="T23" fmla="*/ 663 h 752"/>
                <a:gd name="T24" fmla="*/ 123 w 156"/>
                <a:gd name="T25" fmla="*/ 574 h 752"/>
                <a:gd name="T26" fmla="*/ 111 w 156"/>
                <a:gd name="T27" fmla="*/ 463 h 752"/>
                <a:gd name="T28" fmla="*/ 104 w 156"/>
                <a:gd name="T29" fmla="*/ 342 h 752"/>
                <a:gd name="T30" fmla="*/ 107 w 156"/>
                <a:gd name="T31" fmla="*/ 220 h 752"/>
                <a:gd name="T32" fmla="*/ 124 w 156"/>
                <a:gd name="T33" fmla="*/ 106 h 752"/>
                <a:gd name="T34" fmla="*/ 156 w 156"/>
                <a:gd name="T35" fmla="*/ 9 h 752"/>
                <a:gd name="T36" fmla="*/ 156 w 156"/>
                <a:gd name="T37" fmla="*/ 8 h 752"/>
                <a:gd name="T38" fmla="*/ 156 w 156"/>
                <a:gd name="T39" fmla="*/ 6 h 752"/>
                <a:gd name="T40" fmla="*/ 154 w 156"/>
                <a:gd name="T41" fmla="*/ 4 h 752"/>
                <a:gd name="T42" fmla="*/ 147 w 156"/>
                <a:gd name="T43" fmla="*/ 0 h 752"/>
                <a:gd name="T44" fmla="*/ 134 w 156"/>
                <a:gd name="T45" fmla="*/ 0 h 752"/>
                <a:gd name="T46" fmla="*/ 115 w 156"/>
                <a:gd name="T47" fmla="*/ 1 h 752"/>
                <a:gd name="T48" fmla="*/ 87 w 156"/>
                <a:gd name="T49" fmla="*/ 7 h 752"/>
                <a:gd name="T50" fmla="*/ 48 w 156"/>
                <a:gd name="T51" fmla="*/ 15 h 7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6"/>
                <a:gd name="T79" fmla="*/ 0 h 752"/>
                <a:gd name="T80" fmla="*/ 156 w 156"/>
                <a:gd name="T81" fmla="*/ 752 h 7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6" h="752">
                  <a:moveTo>
                    <a:pt x="48" y="15"/>
                  </a:moveTo>
                  <a:lnTo>
                    <a:pt x="44" y="30"/>
                  </a:lnTo>
                  <a:lnTo>
                    <a:pt x="33" y="73"/>
                  </a:lnTo>
                  <a:lnTo>
                    <a:pt x="19" y="140"/>
                  </a:lnTo>
                  <a:lnTo>
                    <a:pt x="7" y="229"/>
                  </a:lnTo>
                  <a:lnTo>
                    <a:pt x="0" y="337"/>
                  </a:lnTo>
                  <a:lnTo>
                    <a:pt x="1" y="462"/>
                  </a:lnTo>
                  <a:lnTo>
                    <a:pt x="14" y="602"/>
                  </a:lnTo>
                  <a:lnTo>
                    <a:pt x="43" y="752"/>
                  </a:lnTo>
                  <a:lnTo>
                    <a:pt x="150" y="746"/>
                  </a:lnTo>
                  <a:lnTo>
                    <a:pt x="146" y="724"/>
                  </a:lnTo>
                  <a:lnTo>
                    <a:pt x="135" y="663"/>
                  </a:lnTo>
                  <a:lnTo>
                    <a:pt x="123" y="574"/>
                  </a:lnTo>
                  <a:lnTo>
                    <a:pt x="111" y="463"/>
                  </a:lnTo>
                  <a:lnTo>
                    <a:pt x="104" y="342"/>
                  </a:lnTo>
                  <a:lnTo>
                    <a:pt x="107" y="220"/>
                  </a:lnTo>
                  <a:lnTo>
                    <a:pt x="124" y="106"/>
                  </a:lnTo>
                  <a:lnTo>
                    <a:pt x="156" y="9"/>
                  </a:lnTo>
                  <a:lnTo>
                    <a:pt x="156" y="8"/>
                  </a:lnTo>
                  <a:lnTo>
                    <a:pt x="156" y="6"/>
                  </a:lnTo>
                  <a:lnTo>
                    <a:pt x="154" y="4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15" y="1"/>
                  </a:lnTo>
                  <a:lnTo>
                    <a:pt x="87" y="7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69" name="Freeform 146"/>
            <p:cNvSpPr>
              <a:spLocks/>
            </p:cNvSpPr>
            <p:nvPr/>
          </p:nvSpPr>
          <p:spPr bwMode="auto">
            <a:xfrm>
              <a:off x="7205" y="13498"/>
              <a:ext cx="212" cy="839"/>
            </a:xfrm>
            <a:custGeom>
              <a:avLst/>
              <a:gdLst>
                <a:gd name="T0" fmla="*/ 212 w 212"/>
                <a:gd name="T1" fmla="*/ 6 h 839"/>
                <a:gd name="T2" fmla="*/ 206 w 212"/>
                <a:gd name="T3" fmla="*/ 11 h 839"/>
                <a:gd name="T4" fmla="*/ 192 w 212"/>
                <a:gd name="T5" fmla="*/ 33 h 839"/>
                <a:gd name="T6" fmla="*/ 174 w 212"/>
                <a:gd name="T7" fmla="*/ 77 h 839"/>
                <a:gd name="T8" fmla="*/ 156 w 212"/>
                <a:gd name="T9" fmla="*/ 148 h 839"/>
                <a:gd name="T10" fmla="*/ 141 w 212"/>
                <a:gd name="T11" fmla="*/ 254 h 839"/>
                <a:gd name="T12" fmla="*/ 133 w 212"/>
                <a:gd name="T13" fmla="*/ 401 h 839"/>
                <a:gd name="T14" fmla="*/ 137 w 212"/>
                <a:gd name="T15" fmla="*/ 593 h 839"/>
                <a:gd name="T16" fmla="*/ 158 w 212"/>
                <a:gd name="T17" fmla="*/ 839 h 839"/>
                <a:gd name="T18" fmla="*/ 38 w 212"/>
                <a:gd name="T19" fmla="*/ 839 h 839"/>
                <a:gd name="T20" fmla="*/ 34 w 212"/>
                <a:gd name="T21" fmla="*/ 814 h 839"/>
                <a:gd name="T22" fmla="*/ 24 w 212"/>
                <a:gd name="T23" fmla="*/ 746 h 839"/>
                <a:gd name="T24" fmla="*/ 12 w 212"/>
                <a:gd name="T25" fmla="*/ 645 h 839"/>
                <a:gd name="T26" fmla="*/ 3 w 212"/>
                <a:gd name="T27" fmla="*/ 521 h 839"/>
                <a:gd name="T28" fmla="*/ 0 w 212"/>
                <a:gd name="T29" fmla="*/ 384 h 839"/>
                <a:gd name="T30" fmla="*/ 6 w 212"/>
                <a:gd name="T31" fmla="*/ 244 h 839"/>
                <a:gd name="T32" fmla="*/ 29 w 212"/>
                <a:gd name="T33" fmla="*/ 114 h 839"/>
                <a:gd name="T34" fmla="*/ 68 w 212"/>
                <a:gd name="T35" fmla="*/ 0 h 839"/>
                <a:gd name="T36" fmla="*/ 212 w 212"/>
                <a:gd name="T37" fmla="*/ 6 h 8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2"/>
                <a:gd name="T58" fmla="*/ 0 h 839"/>
                <a:gd name="T59" fmla="*/ 212 w 212"/>
                <a:gd name="T60" fmla="*/ 839 h 8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2" h="839">
                  <a:moveTo>
                    <a:pt x="212" y="6"/>
                  </a:moveTo>
                  <a:lnTo>
                    <a:pt x="206" y="11"/>
                  </a:lnTo>
                  <a:lnTo>
                    <a:pt x="192" y="33"/>
                  </a:lnTo>
                  <a:lnTo>
                    <a:pt x="174" y="77"/>
                  </a:lnTo>
                  <a:lnTo>
                    <a:pt x="156" y="148"/>
                  </a:lnTo>
                  <a:lnTo>
                    <a:pt x="141" y="254"/>
                  </a:lnTo>
                  <a:lnTo>
                    <a:pt x="133" y="401"/>
                  </a:lnTo>
                  <a:lnTo>
                    <a:pt x="137" y="593"/>
                  </a:lnTo>
                  <a:lnTo>
                    <a:pt x="158" y="839"/>
                  </a:lnTo>
                  <a:lnTo>
                    <a:pt x="38" y="839"/>
                  </a:lnTo>
                  <a:lnTo>
                    <a:pt x="34" y="814"/>
                  </a:lnTo>
                  <a:lnTo>
                    <a:pt x="24" y="746"/>
                  </a:lnTo>
                  <a:lnTo>
                    <a:pt x="12" y="645"/>
                  </a:lnTo>
                  <a:lnTo>
                    <a:pt x="3" y="521"/>
                  </a:lnTo>
                  <a:lnTo>
                    <a:pt x="0" y="384"/>
                  </a:lnTo>
                  <a:lnTo>
                    <a:pt x="6" y="244"/>
                  </a:lnTo>
                  <a:lnTo>
                    <a:pt x="29" y="114"/>
                  </a:lnTo>
                  <a:lnTo>
                    <a:pt x="68" y="0"/>
                  </a:lnTo>
                  <a:lnTo>
                    <a:pt x="212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70" name="Freeform 147"/>
            <p:cNvSpPr>
              <a:spLocks/>
            </p:cNvSpPr>
            <p:nvPr/>
          </p:nvSpPr>
          <p:spPr bwMode="auto">
            <a:xfrm>
              <a:off x="6406" y="13636"/>
              <a:ext cx="137" cy="656"/>
            </a:xfrm>
            <a:custGeom>
              <a:avLst/>
              <a:gdLst>
                <a:gd name="T0" fmla="*/ 43 w 137"/>
                <a:gd name="T1" fmla="*/ 12 h 656"/>
                <a:gd name="T2" fmla="*/ 39 w 137"/>
                <a:gd name="T3" fmla="*/ 25 h 656"/>
                <a:gd name="T4" fmla="*/ 30 w 137"/>
                <a:gd name="T5" fmla="*/ 62 h 656"/>
                <a:gd name="T6" fmla="*/ 19 w 137"/>
                <a:gd name="T7" fmla="*/ 122 h 656"/>
                <a:gd name="T8" fmla="*/ 7 w 137"/>
                <a:gd name="T9" fmla="*/ 199 h 656"/>
                <a:gd name="T10" fmla="*/ 0 w 137"/>
                <a:gd name="T11" fmla="*/ 294 h 656"/>
                <a:gd name="T12" fmla="*/ 1 w 137"/>
                <a:gd name="T13" fmla="*/ 403 h 656"/>
                <a:gd name="T14" fmla="*/ 12 w 137"/>
                <a:gd name="T15" fmla="*/ 524 h 656"/>
                <a:gd name="T16" fmla="*/ 38 w 137"/>
                <a:gd name="T17" fmla="*/ 656 h 656"/>
                <a:gd name="T18" fmla="*/ 132 w 137"/>
                <a:gd name="T19" fmla="*/ 650 h 656"/>
                <a:gd name="T20" fmla="*/ 127 w 137"/>
                <a:gd name="T21" fmla="*/ 631 h 656"/>
                <a:gd name="T22" fmla="*/ 119 w 137"/>
                <a:gd name="T23" fmla="*/ 578 h 656"/>
                <a:gd name="T24" fmla="*/ 107 w 137"/>
                <a:gd name="T25" fmla="*/ 499 h 656"/>
                <a:gd name="T26" fmla="*/ 97 w 137"/>
                <a:gd name="T27" fmla="*/ 403 h 656"/>
                <a:gd name="T28" fmla="*/ 92 w 137"/>
                <a:gd name="T29" fmla="*/ 297 h 656"/>
                <a:gd name="T30" fmla="*/ 94 w 137"/>
                <a:gd name="T31" fmla="*/ 192 h 656"/>
                <a:gd name="T32" fmla="*/ 108 w 137"/>
                <a:gd name="T33" fmla="*/ 91 h 656"/>
                <a:gd name="T34" fmla="*/ 137 w 137"/>
                <a:gd name="T35" fmla="*/ 7 h 656"/>
                <a:gd name="T36" fmla="*/ 137 w 137"/>
                <a:gd name="T37" fmla="*/ 6 h 656"/>
                <a:gd name="T38" fmla="*/ 137 w 137"/>
                <a:gd name="T39" fmla="*/ 4 h 656"/>
                <a:gd name="T40" fmla="*/ 135 w 137"/>
                <a:gd name="T41" fmla="*/ 2 h 656"/>
                <a:gd name="T42" fmla="*/ 129 w 137"/>
                <a:gd name="T43" fmla="*/ 0 h 656"/>
                <a:gd name="T44" fmla="*/ 119 w 137"/>
                <a:gd name="T45" fmla="*/ 0 h 656"/>
                <a:gd name="T46" fmla="*/ 101 w 137"/>
                <a:gd name="T47" fmla="*/ 1 h 656"/>
                <a:gd name="T48" fmla="*/ 77 w 137"/>
                <a:gd name="T49" fmla="*/ 5 h 656"/>
                <a:gd name="T50" fmla="*/ 43 w 137"/>
                <a:gd name="T51" fmla="*/ 12 h 6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7"/>
                <a:gd name="T79" fmla="*/ 0 h 656"/>
                <a:gd name="T80" fmla="*/ 137 w 137"/>
                <a:gd name="T81" fmla="*/ 656 h 6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7" h="656">
                  <a:moveTo>
                    <a:pt x="43" y="12"/>
                  </a:moveTo>
                  <a:lnTo>
                    <a:pt x="39" y="25"/>
                  </a:lnTo>
                  <a:lnTo>
                    <a:pt x="30" y="62"/>
                  </a:lnTo>
                  <a:lnTo>
                    <a:pt x="19" y="122"/>
                  </a:lnTo>
                  <a:lnTo>
                    <a:pt x="7" y="199"/>
                  </a:lnTo>
                  <a:lnTo>
                    <a:pt x="0" y="294"/>
                  </a:lnTo>
                  <a:lnTo>
                    <a:pt x="1" y="403"/>
                  </a:lnTo>
                  <a:lnTo>
                    <a:pt x="12" y="524"/>
                  </a:lnTo>
                  <a:lnTo>
                    <a:pt x="38" y="656"/>
                  </a:lnTo>
                  <a:lnTo>
                    <a:pt x="132" y="650"/>
                  </a:lnTo>
                  <a:lnTo>
                    <a:pt x="127" y="631"/>
                  </a:lnTo>
                  <a:lnTo>
                    <a:pt x="119" y="578"/>
                  </a:lnTo>
                  <a:lnTo>
                    <a:pt x="107" y="499"/>
                  </a:lnTo>
                  <a:lnTo>
                    <a:pt x="97" y="403"/>
                  </a:lnTo>
                  <a:lnTo>
                    <a:pt x="92" y="297"/>
                  </a:lnTo>
                  <a:lnTo>
                    <a:pt x="94" y="192"/>
                  </a:lnTo>
                  <a:lnTo>
                    <a:pt x="108" y="91"/>
                  </a:lnTo>
                  <a:lnTo>
                    <a:pt x="137" y="7"/>
                  </a:lnTo>
                  <a:lnTo>
                    <a:pt x="137" y="6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1" y="1"/>
                  </a:lnTo>
                  <a:lnTo>
                    <a:pt x="77" y="5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71" name="Freeform 148"/>
            <p:cNvSpPr>
              <a:spLocks/>
            </p:cNvSpPr>
            <p:nvPr/>
          </p:nvSpPr>
          <p:spPr bwMode="auto">
            <a:xfrm>
              <a:off x="6412" y="13680"/>
              <a:ext cx="116" cy="560"/>
            </a:xfrm>
            <a:custGeom>
              <a:avLst/>
              <a:gdLst>
                <a:gd name="T0" fmla="*/ 36 w 116"/>
                <a:gd name="T1" fmla="*/ 11 h 560"/>
                <a:gd name="T2" fmla="*/ 33 w 116"/>
                <a:gd name="T3" fmla="*/ 21 h 560"/>
                <a:gd name="T4" fmla="*/ 24 w 116"/>
                <a:gd name="T5" fmla="*/ 53 h 560"/>
                <a:gd name="T6" fmla="*/ 15 w 116"/>
                <a:gd name="T7" fmla="*/ 103 h 560"/>
                <a:gd name="T8" fmla="*/ 5 w 116"/>
                <a:gd name="T9" fmla="*/ 169 h 560"/>
                <a:gd name="T10" fmla="*/ 0 w 116"/>
                <a:gd name="T11" fmla="*/ 250 h 560"/>
                <a:gd name="T12" fmla="*/ 1 w 116"/>
                <a:gd name="T13" fmla="*/ 344 h 560"/>
                <a:gd name="T14" fmla="*/ 10 w 116"/>
                <a:gd name="T15" fmla="*/ 448 h 560"/>
                <a:gd name="T16" fmla="*/ 32 w 116"/>
                <a:gd name="T17" fmla="*/ 560 h 560"/>
                <a:gd name="T18" fmla="*/ 112 w 116"/>
                <a:gd name="T19" fmla="*/ 555 h 560"/>
                <a:gd name="T20" fmla="*/ 108 w 116"/>
                <a:gd name="T21" fmla="*/ 538 h 560"/>
                <a:gd name="T22" fmla="*/ 101 w 116"/>
                <a:gd name="T23" fmla="*/ 493 h 560"/>
                <a:gd name="T24" fmla="*/ 91 w 116"/>
                <a:gd name="T25" fmla="*/ 426 h 560"/>
                <a:gd name="T26" fmla="*/ 82 w 116"/>
                <a:gd name="T27" fmla="*/ 344 h 560"/>
                <a:gd name="T28" fmla="*/ 77 w 116"/>
                <a:gd name="T29" fmla="*/ 255 h 560"/>
                <a:gd name="T30" fmla="*/ 79 w 116"/>
                <a:gd name="T31" fmla="*/ 164 h 560"/>
                <a:gd name="T32" fmla="*/ 91 w 116"/>
                <a:gd name="T33" fmla="*/ 79 h 560"/>
                <a:gd name="T34" fmla="*/ 116 w 116"/>
                <a:gd name="T35" fmla="*/ 6 h 560"/>
                <a:gd name="T36" fmla="*/ 116 w 116"/>
                <a:gd name="T37" fmla="*/ 5 h 560"/>
                <a:gd name="T38" fmla="*/ 116 w 116"/>
                <a:gd name="T39" fmla="*/ 4 h 560"/>
                <a:gd name="T40" fmla="*/ 114 w 116"/>
                <a:gd name="T41" fmla="*/ 2 h 560"/>
                <a:gd name="T42" fmla="*/ 109 w 116"/>
                <a:gd name="T43" fmla="*/ 0 h 560"/>
                <a:gd name="T44" fmla="*/ 100 w 116"/>
                <a:gd name="T45" fmla="*/ 0 h 560"/>
                <a:gd name="T46" fmla="*/ 86 w 116"/>
                <a:gd name="T47" fmla="*/ 1 h 560"/>
                <a:gd name="T48" fmla="*/ 65 w 116"/>
                <a:gd name="T49" fmla="*/ 4 h 560"/>
                <a:gd name="T50" fmla="*/ 36 w 116"/>
                <a:gd name="T51" fmla="*/ 11 h 5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6"/>
                <a:gd name="T79" fmla="*/ 0 h 560"/>
                <a:gd name="T80" fmla="*/ 116 w 116"/>
                <a:gd name="T81" fmla="*/ 560 h 5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6" h="560">
                  <a:moveTo>
                    <a:pt x="36" y="11"/>
                  </a:moveTo>
                  <a:lnTo>
                    <a:pt x="33" y="21"/>
                  </a:lnTo>
                  <a:lnTo>
                    <a:pt x="24" y="53"/>
                  </a:lnTo>
                  <a:lnTo>
                    <a:pt x="15" y="103"/>
                  </a:lnTo>
                  <a:lnTo>
                    <a:pt x="5" y="169"/>
                  </a:lnTo>
                  <a:lnTo>
                    <a:pt x="0" y="250"/>
                  </a:lnTo>
                  <a:lnTo>
                    <a:pt x="1" y="344"/>
                  </a:lnTo>
                  <a:lnTo>
                    <a:pt x="10" y="448"/>
                  </a:lnTo>
                  <a:lnTo>
                    <a:pt x="32" y="560"/>
                  </a:lnTo>
                  <a:lnTo>
                    <a:pt x="112" y="555"/>
                  </a:lnTo>
                  <a:lnTo>
                    <a:pt x="108" y="538"/>
                  </a:lnTo>
                  <a:lnTo>
                    <a:pt x="101" y="493"/>
                  </a:lnTo>
                  <a:lnTo>
                    <a:pt x="91" y="426"/>
                  </a:lnTo>
                  <a:lnTo>
                    <a:pt x="82" y="344"/>
                  </a:lnTo>
                  <a:lnTo>
                    <a:pt x="77" y="255"/>
                  </a:lnTo>
                  <a:lnTo>
                    <a:pt x="79" y="164"/>
                  </a:lnTo>
                  <a:lnTo>
                    <a:pt x="91" y="79"/>
                  </a:lnTo>
                  <a:lnTo>
                    <a:pt x="116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72" name="Freeform 149"/>
            <p:cNvSpPr>
              <a:spLocks/>
            </p:cNvSpPr>
            <p:nvPr/>
          </p:nvSpPr>
          <p:spPr bwMode="auto">
            <a:xfrm>
              <a:off x="6417" y="13724"/>
              <a:ext cx="97" cy="463"/>
            </a:xfrm>
            <a:custGeom>
              <a:avLst/>
              <a:gdLst>
                <a:gd name="T0" fmla="*/ 30 w 97"/>
                <a:gd name="T1" fmla="*/ 9 h 463"/>
                <a:gd name="T2" fmla="*/ 27 w 97"/>
                <a:gd name="T3" fmla="*/ 17 h 463"/>
                <a:gd name="T4" fmla="*/ 20 w 97"/>
                <a:gd name="T5" fmla="*/ 44 h 463"/>
                <a:gd name="T6" fmla="*/ 12 w 97"/>
                <a:gd name="T7" fmla="*/ 85 h 463"/>
                <a:gd name="T8" fmla="*/ 4 w 97"/>
                <a:gd name="T9" fmla="*/ 140 h 463"/>
                <a:gd name="T10" fmla="*/ 0 w 97"/>
                <a:gd name="T11" fmla="*/ 207 h 463"/>
                <a:gd name="T12" fmla="*/ 0 w 97"/>
                <a:gd name="T13" fmla="*/ 285 h 463"/>
                <a:gd name="T14" fmla="*/ 9 w 97"/>
                <a:gd name="T15" fmla="*/ 370 h 463"/>
                <a:gd name="T16" fmla="*/ 26 w 97"/>
                <a:gd name="T17" fmla="*/ 463 h 463"/>
                <a:gd name="T18" fmla="*/ 93 w 97"/>
                <a:gd name="T19" fmla="*/ 460 h 463"/>
                <a:gd name="T20" fmla="*/ 89 w 97"/>
                <a:gd name="T21" fmla="*/ 446 h 463"/>
                <a:gd name="T22" fmla="*/ 83 w 97"/>
                <a:gd name="T23" fmla="*/ 408 h 463"/>
                <a:gd name="T24" fmla="*/ 75 w 97"/>
                <a:gd name="T25" fmla="*/ 353 h 463"/>
                <a:gd name="T26" fmla="*/ 68 w 97"/>
                <a:gd name="T27" fmla="*/ 285 h 463"/>
                <a:gd name="T28" fmla="*/ 65 w 97"/>
                <a:gd name="T29" fmla="*/ 211 h 463"/>
                <a:gd name="T30" fmla="*/ 67 w 97"/>
                <a:gd name="T31" fmla="*/ 136 h 463"/>
                <a:gd name="T32" fmla="*/ 76 w 97"/>
                <a:gd name="T33" fmla="*/ 65 h 463"/>
                <a:gd name="T34" fmla="*/ 97 w 97"/>
                <a:gd name="T35" fmla="*/ 5 h 463"/>
                <a:gd name="T36" fmla="*/ 97 w 97"/>
                <a:gd name="T37" fmla="*/ 4 h 463"/>
                <a:gd name="T38" fmla="*/ 97 w 97"/>
                <a:gd name="T39" fmla="*/ 3 h 463"/>
                <a:gd name="T40" fmla="*/ 95 w 97"/>
                <a:gd name="T41" fmla="*/ 1 h 463"/>
                <a:gd name="T42" fmla="*/ 91 w 97"/>
                <a:gd name="T43" fmla="*/ 0 h 463"/>
                <a:gd name="T44" fmla="*/ 84 w 97"/>
                <a:gd name="T45" fmla="*/ 0 h 463"/>
                <a:gd name="T46" fmla="*/ 71 w 97"/>
                <a:gd name="T47" fmla="*/ 0 h 463"/>
                <a:gd name="T48" fmla="*/ 54 w 97"/>
                <a:gd name="T49" fmla="*/ 3 h 463"/>
                <a:gd name="T50" fmla="*/ 30 w 97"/>
                <a:gd name="T51" fmla="*/ 9 h 4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"/>
                <a:gd name="T79" fmla="*/ 0 h 463"/>
                <a:gd name="T80" fmla="*/ 97 w 97"/>
                <a:gd name="T81" fmla="*/ 463 h 4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" h="463">
                  <a:moveTo>
                    <a:pt x="30" y="9"/>
                  </a:moveTo>
                  <a:lnTo>
                    <a:pt x="27" y="17"/>
                  </a:lnTo>
                  <a:lnTo>
                    <a:pt x="20" y="44"/>
                  </a:lnTo>
                  <a:lnTo>
                    <a:pt x="12" y="85"/>
                  </a:lnTo>
                  <a:lnTo>
                    <a:pt x="4" y="140"/>
                  </a:lnTo>
                  <a:lnTo>
                    <a:pt x="0" y="207"/>
                  </a:lnTo>
                  <a:lnTo>
                    <a:pt x="0" y="285"/>
                  </a:lnTo>
                  <a:lnTo>
                    <a:pt x="9" y="370"/>
                  </a:lnTo>
                  <a:lnTo>
                    <a:pt x="26" y="463"/>
                  </a:lnTo>
                  <a:lnTo>
                    <a:pt x="93" y="460"/>
                  </a:lnTo>
                  <a:lnTo>
                    <a:pt x="89" y="446"/>
                  </a:lnTo>
                  <a:lnTo>
                    <a:pt x="83" y="408"/>
                  </a:lnTo>
                  <a:lnTo>
                    <a:pt x="75" y="353"/>
                  </a:lnTo>
                  <a:lnTo>
                    <a:pt x="68" y="285"/>
                  </a:lnTo>
                  <a:lnTo>
                    <a:pt x="65" y="211"/>
                  </a:lnTo>
                  <a:lnTo>
                    <a:pt x="67" y="136"/>
                  </a:lnTo>
                  <a:lnTo>
                    <a:pt x="76" y="65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4" y="3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73" name="Freeform 150"/>
            <p:cNvSpPr>
              <a:spLocks/>
            </p:cNvSpPr>
            <p:nvPr/>
          </p:nvSpPr>
          <p:spPr bwMode="auto">
            <a:xfrm>
              <a:off x="6422" y="13768"/>
              <a:ext cx="77" cy="367"/>
            </a:xfrm>
            <a:custGeom>
              <a:avLst/>
              <a:gdLst>
                <a:gd name="T0" fmla="*/ 24 w 77"/>
                <a:gd name="T1" fmla="*/ 8 h 367"/>
                <a:gd name="T2" fmla="*/ 22 w 77"/>
                <a:gd name="T3" fmla="*/ 15 h 367"/>
                <a:gd name="T4" fmla="*/ 17 w 77"/>
                <a:gd name="T5" fmla="*/ 36 h 367"/>
                <a:gd name="T6" fmla="*/ 10 w 77"/>
                <a:gd name="T7" fmla="*/ 68 h 367"/>
                <a:gd name="T8" fmla="*/ 4 w 77"/>
                <a:gd name="T9" fmla="*/ 112 h 367"/>
                <a:gd name="T10" fmla="*/ 0 w 77"/>
                <a:gd name="T11" fmla="*/ 164 h 367"/>
                <a:gd name="T12" fmla="*/ 0 w 77"/>
                <a:gd name="T13" fmla="*/ 226 h 367"/>
                <a:gd name="T14" fmla="*/ 7 w 77"/>
                <a:gd name="T15" fmla="*/ 294 h 367"/>
                <a:gd name="T16" fmla="*/ 21 w 77"/>
                <a:gd name="T17" fmla="*/ 367 h 367"/>
                <a:gd name="T18" fmla="*/ 74 w 77"/>
                <a:gd name="T19" fmla="*/ 364 h 367"/>
                <a:gd name="T20" fmla="*/ 71 w 77"/>
                <a:gd name="T21" fmla="*/ 353 h 367"/>
                <a:gd name="T22" fmla="*/ 66 w 77"/>
                <a:gd name="T23" fmla="*/ 323 h 367"/>
                <a:gd name="T24" fmla="*/ 60 w 77"/>
                <a:gd name="T25" fmla="*/ 280 h 367"/>
                <a:gd name="T26" fmla="*/ 54 w 77"/>
                <a:gd name="T27" fmla="*/ 226 h 367"/>
                <a:gd name="T28" fmla="*/ 51 w 77"/>
                <a:gd name="T29" fmla="*/ 168 h 367"/>
                <a:gd name="T30" fmla="*/ 53 w 77"/>
                <a:gd name="T31" fmla="*/ 107 h 367"/>
                <a:gd name="T32" fmla="*/ 61 w 77"/>
                <a:gd name="T33" fmla="*/ 52 h 367"/>
                <a:gd name="T34" fmla="*/ 77 w 77"/>
                <a:gd name="T35" fmla="*/ 5 h 367"/>
                <a:gd name="T36" fmla="*/ 77 w 77"/>
                <a:gd name="T37" fmla="*/ 5 h 367"/>
                <a:gd name="T38" fmla="*/ 77 w 77"/>
                <a:gd name="T39" fmla="*/ 2 h 367"/>
                <a:gd name="T40" fmla="*/ 76 w 77"/>
                <a:gd name="T41" fmla="*/ 1 h 367"/>
                <a:gd name="T42" fmla="*/ 72 w 77"/>
                <a:gd name="T43" fmla="*/ 0 h 367"/>
                <a:gd name="T44" fmla="*/ 66 w 77"/>
                <a:gd name="T45" fmla="*/ 0 h 367"/>
                <a:gd name="T46" fmla="*/ 56 w 77"/>
                <a:gd name="T47" fmla="*/ 1 h 367"/>
                <a:gd name="T48" fmla="*/ 43 w 77"/>
                <a:gd name="T49" fmla="*/ 4 h 367"/>
                <a:gd name="T50" fmla="*/ 24 w 77"/>
                <a:gd name="T51" fmla="*/ 8 h 3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7"/>
                <a:gd name="T79" fmla="*/ 0 h 367"/>
                <a:gd name="T80" fmla="*/ 77 w 77"/>
                <a:gd name="T81" fmla="*/ 367 h 3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7" h="367">
                  <a:moveTo>
                    <a:pt x="24" y="8"/>
                  </a:moveTo>
                  <a:lnTo>
                    <a:pt x="22" y="15"/>
                  </a:lnTo>
                  <a:lnTo>
                    <a:pt x="17" y="36"/>
                  </a:lnTo>
                  <a:lnTo>
                    <a:pt x="10" y="68"/>
                  </a:lnTo>
                  <a:lnTo>
                    <a:pt x="4" y="112"/>
                  </a:lnTo>
                  <a:lnTo>
                    <a:pt x="0" y="164"/>
                  </a:lnTo>
                  <a:lnTo>
                    <a:pt x="0" y="226"/>
                  </a:lnTo>
                  <a:lnTo>
                    <a:pt x="7" y="294"/>
                  </a:lnTo>
                  <a:lnTo>
                    <a:pt x="21" y="367"/>
                  </a:lnTo>
                  <a:lnTo>
                    <a:pt x="74" y="364"/>
                  </a:lnTo>
                  <a:lnTo>
                    <a:pt x="71" y="353"/>
                  </a:lnTo>
                  <a:lnTo>
                    <a:pt x="66" y="323"/>
                  </a:lnTo>
                  <a:lnTo>
                    <a:pt x="60" y="280"/>
                  </a:lnTo>
                  <a:lnTo>
                    <a:pt x="54" y="226"/>
                  </a:lnTo>
                  <a:lnTo>
                    <a:pt x="51" y="168"/>
                  </a:lnTo>
                  <a:lnTo>
                    <a:pt x="53" y="107"/>
                  </a:lnTo>
                  <a:lnTo>
                    <a:pt x="61" y="52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74" name="Freeform 151"/>
            <p:cNvSpPr>
              <a:spLocks/>
            </p:cNvSpPr>
            <p:nvPr/>
          </p:nvSpPr>
          <p:spPr bwMode="auto">
            <a:xfrm>
              <a:off x="6428" y="13813"/>
              <a:ext cx="56" cy="271"/>
            </a:xfrm>
            <a:custGeom>
              <a:avLst/>
              <a:gdLst>
                <a:gd name="T0" fmla="*/ 17 w 56"/>
                <a:gd name="T1" fmla="*/ 5 h 271"/>
                <a:gd name="T2" fmla="*/ 16 w 56"/>
                <a:gd name="T3" fmla="*/ 10 h 271"/>
                <a:gd name="T4" fmla="*/ 12 w 56"/>
                <a:gd name="T5" fmla="*/ 25 h 271"/>
                <a:gd name="T6" fmla="*/ 6 w 56"/>
                <a:gd name="T7" fmla="*/ 49 h 271"/>
                <a:gd name="T8" fmla="*/ 2 w 56"/>
                <a:gd name="T9" fmla="*/ 82 h 271"/>
                <a:gd name="T10" fmla="*/ 0 w 56"/>
                <a:gd name="T11" fmla="*/ 122 h 271"/>
                <a:gd name="T12" fmla="*/ 0 w 56"/>
                <a:gd name="T13" fmla="*/ 166 h 271"/>
                <a:gd name="T14" fmla="*/ 4 w 56"/>
                <a:gd name="T15" fmla="*/ 217 h 271"/>
                <a:gd name="T16" fmla="*/ 15 w 56"/>
                <a:gd name="T17" fmla="*/ 271 h 271"/>
                <a:gd name="T18" fmla="*/ 54 w 56"/>
                <a:gd name="T19" fmla="*/ 268 h 271"/>
                <a:gd name="T20" fmla="*/ 52 w 56"/>
                <a:gd name="T21" fmla="*/ 261 h 271"/>
                <a:gd name="T22" fmla="*/ 48 w 56"/>
                <a:gd name="T23" fmla="*/ 238 h 271"/>
                <a:gd name="T24" fmla="*/ 44 w 56"/>
                <a:gd name="T25" fmla="*/ 206 h 271"/>
                <a:gd name="T26" fmla="*/ 40 w 56"/>
                <a:gd name="T27" fmla="*/ 166 h 271"/>
                <a:gd name="T28" fmla="*/ 37 w 56"/>
                <a:gd name="T29" fmla="*/ 123 h 271"/>
                <a:gd name="T30" fmla="*/ 39 w 56"/>
                <a:gd name="T31" fmla="*/ 78 h 271"/>
                <a:gd name="T32" fmla="*/ 44 w 56"/>
                <a:gd name="T33" fmla="*/ 37 h 271"/>
                <a:gd name="T34" fmla="*/ 56 w 56"/>
                <a:gd name="T35" fmla="*/ 3 h 271"/>
                <a:gd name="T36" fmla="*/ 56 w 56"/>
                <a:gd name="T37" fmla="*/ 3 h 271"/>
                <a:gd name="T38" fmla="*/ 56 w 56"/>
                <a:gd name="T39" fmla="*/ 2 h 271"/>
                <a:gd name="T40" fmla="*/ 55 w 56"/>
                <a:gd name="T41" fmla="*/ 1 h 271"/>
                <a:gd name="T42" fmla="*/ 52 w 56"/>
                <a:gd name="T43" fmla="*/ 0 h 271"/>
                <a:gd name="T44" fmla="*/ 48 w 56"/>
                <a:gd name="T45" fmla="*/ 0 h 271"/>
                <a:gd name="T46" fmla="*/ 42 w 56"/>
                <a:gd name="T47" fmla="*/ 0 h 271"/>
                <a:gd name="T48" fmla="*/ 31 w 56"/>
                <a:gd name="T49" fmla="*/ 2 h 271"/>
                <a:gd name="T50" fmla="*/ 17 w 56"/>
                <a:gd name="T51" fmla="*/ 5 h 2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"/>
                <a:gd name="T79" fmla="*/ 0 h 271"/>
                <a:gd name="T80" fmla="*/ 56 w 56"/>
                <a:gd name="T81" fmla="*/ 271 h 2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" h="271">
                  <a:moveTo>
                    <a:pt x="17" y="5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49"/>
                  </a:lnTo>
                  <a:lnTo>
                    <a:pt x="2" y="82"/>
                  </a:lnTo>
                  <a:lnTo>
                    <a:pt x="0" y="122"/>
                  </a:lnTo>
                  <a:lnTo>
                    <a:pt x="0" y="166"/>
                  </a:lnTo>
                  <a:lnTo>
                    <a:pt x="4" y="217"/>
                  </a:lnTo>
                  <a:lnTo>
                    <a:pt x="15" y="271"/>
                  </a:lnTo>
                  <a:lnTo>
                    <a:pt x="54" y="268"/>
                  </a:lnTo>
                  <a:lnTo>
                    <a:pt x="52" y="261"/>
                  </a:lnTo>
                  <a:lnTo>
                    <a:pt x="48" y="238"/>
                  </a:lnTo>
                  <a:lnTo>
                    <a:pt x="44" y="206"/>
                  </a:lnTo>
                  <a:lnTo>
                    <a:pt x="40" y="166"/>
                  </a:lnTo>
                  <a:lnTo>
                    <a:pt x="37" y="123"/>
                  </a:lnTo>
                  <a:lnTo>
                    <a:pt x="39" y="78"/>
                  </a:lnTo>
                  <a:lnTo>
                    <a:pt x="44" y="37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75" name="Freeform 152"/>
            <p:cNvSpPr>
              <a:spLocks/>
            </p:cNvSpPr>
            <p:nvPr/>
          </p:nvSpPr>
          <p:spPr bwMode="auto">
            <a:xfrm>
              <a:off x="7211" y="13549"/>
              <a:ext cx="186" cy="732"/>
            </a:xfrm>
            <a:custGeom>
              <a:avLst/>
              <a:gdLst>
                <a:gd name="T0" fmla="*/ 186 w 186"/>
                <a:gd name="T1" fmla="*/ 6 h 732"/>
                <a:gd name="T2" fmla="*/ 182 w 186"/>
                <a:gd name="T3" fmla="*/ 11 h 732"/>
                <a:gd name="T4" fmla="*/ 169 w 186"/>
                <a:gd name="T5" fmla="*/ 29 h 732"/>
                <a:gd name="T6" fmla="*/ 153 w 186"/>
                <a:gd name="T7" fmla="*/ 67 h 732"/>
                <a:gd name="T8" fmla="*/ 137 w 186"/>
                <a:gd name="T9" fmla="*/ 130 h 732"/>
                <a:gd name="T10" fmla="*/ 124 w 186"/>
                <a:gd name="T11" fmla="*/ 221 h 732"/>
                <a:gd name="T12" fmla="*/ 117 w 186"/>
                <a:gd name="T13" fmla="*/ 350 h 732"/>
                <a:gd name="T14" fmla="*/ 122 w 186"/>
                <a:gd name="T15" fmla="*/ 517 h 732"/>
                <a:gd name="T16" fmla="*/ 139 w 186"/>
                <a:gd name="T17" fmla="*/ 732 h 732"/>
                <a:gd name="T18" fmla="*/ 34 w 186"/>
                <a:gd name="T19" fmla="*/ 732 h 732"/>
                <a:gd name="T20" fmla="*/ 31 w 186"/>
                <a:gd name="T21" fmla="*/ 711 h 732"/>
                <a:gd name="T22" fmla="*/ 22 w 186"/>
                <a:gd name="T23" fmla="*/ 651 h 732"/>
                <a:gd name="T24" fmla="*/ 12 w 186"/>
                <a:gd name="T25" fmla="*/ 563 h 732"/>
                <a:gd name="T26" fmla="*/ 3 w 186"/>
                <a:gd name="T27" fmla="*/ 454 h 732"/>
                <a:gd name="T28" fmla="*/ 0 w 186"/>
                <a:gd name="T29" fmla="*/ 335 h 732"/>
                <a:gd name="T30" fmla="*/ 6 w 186"/>
                <a:gd name="T31" fmla="*/ 213 h 732"/>
                <a:gd name="T32" fmla="*/ 25 w 186"/>
                <a:gd name="T33" fmla="*/ 98 h 732"/>
                <a:gd name="T34" fmla="*/ 60 w 186"/>
                <a:gd name="T35" fmla="*/ 0 h 732"/>
                <a:gd name="T36" fmla="*/ 186 w 186"/>
                <a:gd name="T37" fmla="*/ 6 h 7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6"/>
                <a:gd name="T58" fmla="*/ 0 h 732"/>
                <a:gd name="T59" fmla="*/ 186 w 186"/>
                <a:gd name="T60" fmla="*/ 732 h 7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6" h="732">
                  <a:moveTo>
                    <a:pt x="186" y="6"/>
                  </a:moveTo>
                  <a:lnTo>
                    <a:pt x="182" y="11"/>
                  </a:lnTo>
                  <a:lnTo>
                    <a:pt x="169" y="29"/>
                  </a:lnTo>
                  <a:lnTo>
                    <a:pt x="153" y="67"/>
                  </a:lnTo>
                  <a:lnTo>
                    <a:pt x="137" y="130"/>
                  </a:lnTo>
                  <a:lnTo>
                    <a:pt x="124" y="221"/>
                  </a:lnTo>
                  <a:lnTo>
                    <a:pt x="117" y="350"/>
                  </a:lnTo>
                  <a:lnTo>
                    <a:pt x="122" y="517"/>
                  </a:lnTo>
                  <a:lnTo>
                    <a:pt x="139" y="732"/>
                  </a:lnTo>
                  <a:lnTo>
                    <a:pt x="34" y="732"/>
                  </a:lnTo>
                  <a:lnTo>
                    <a:pt x="31" y="711"/>
                  </a:lnTo>
                  <a:lnTo>
                    <a:pt x="22" y="651"/>
                  </a:lnTo>
                  <a:lnTo>
                    <a:pt x="12" y="563"/>
                  </a:lnTo>
                  <a:lnTo>
                    <a:pt x="3" y="454"/>
                  </a:lnTo>
                  <a:lnTo>
                    <a:pt x="0" y="335"/>
                  </a:lnTo>
                  <a:lnTo>
                    <a:pt x="6" y="213"/>
                  </a:lnTo>
                  <a:lnTo>
                    <a:pt x="25" y="98"/>
                  </a:lnTo>
                  <a:lnTo>
                    <a:pt x="60" y="0"/>
                  </a:lnTo>
                  <a:lnTo>
                    <a:pt x="186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76" name="Freeform 153"/>
            <p:cNvSpPr>
              <a:spLocks/>
            </p:cNvSpPr>
            <p:nvPr/>
          </p:nvSpPr>
          <p:spPr bwMode="auto">
            <a:xfrm>
              <a:off x="7219" y="13600"/>
              <a:ext cx="158" cy="625"/>
            </a:xfrm>
            <a:custGeom>
              <a:avLst/>
              <a:gdLst>
                <a:gd name="T0" fmla="*/ 158 w 158"/>
                <a:gd name="T1" fmla="*/ 4 h 625"/>
                <a:gd name="T2" fmla="*/ 153 w 158"/>
                <a:gd name="T3" fmla="*/ 9 h 625"/>
                <a:gd name="T4" fmla="*/ 144 w 158"/>
                <a:gd name="T5" fmla="*/ 25 h 625"/>
                <a:gd name="T6" fmla="*/ 130 w 158"/>
                <a:gd name="T7" fmla="*/ 57 h 625"/>
                <a:gd name="T8" fmla="*/ 116 w 158"/>
                <a:gd name="T9" fmla="*/ 110 h 625"/>
                <a:gd name="T10" fmla="*/ 105 w 158"/>
                <a:gd name="T11" fmla="*/ 189 h 625"/>
                <a:gd name="T12" fmla="*/ 100 w 158"/>
                <a:gd name="T13" fmla="*/ 298 h 625"/>
                <a:gd name="T14" fmla="*/ 103 w 158"/>
                <a:gd name="T15" fmla="*/ 441 h 625"/>
                <a:gd name="T16" fmla="*/ 118 w 158"/>
                <a:gd name="T17" fmla="*/ 625 h 625"/>
                <a:gd name="T18" fmla="*/ 29 w 158"/>
                <a:gd name="T19" fmla="*/ 625 h 625"/>
                <a:gd name="T20" fmla="*/ 25 w 158"/>
                <a:gd name="T21" fmla="*/ 607 h 625"/>
                <a:gd name="T22" fmla="*/ 18 w 158"/>
                <a:gd name="T23" fmla="*/ 556 h 625"/>
                <a:gd name="T24" fmla="*/ 9 w 158"/>
                <a:gd name="T25" fmla="*/ 480 h 625"/>
                <a:gd name="T26" fmla="*/ 2 w 158"/>
                <a:gd name="T27" fmla="*/ 387 h 625"/>
                <a:gd name="T28" fmla="*/ 0 w 158"/>
                <a:gd name="T29" fmla="*/ 286 h 625"/>
                <a:gd name="T30" fmla="*/ 5 w 158"/>
                <a:gd name="T31" fmla="*/ 182 h 625"/>
                <a:gd name="T32" fmla="*/ 21 w 158"/>
                <a:gd name="T33" fmla="*/ 84 h 625"/>
                <a:gd name="T34" fmla="*/ 51 w 158"/>
                <a:gd name="T35" fmla="*/ 0 h 625"/>
                <a:gd name="T36" fmla="*/ 158 w 158"/>
                <a:gd name="T37" fmla="*/ 4 h 6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8"/>
                <a:gd name="T58" fmla="*/ 0 h 625"/>
                <a:gd name="T59" fmla="*/ 158 w 158"/>
                <a:gd name="T60" fmla="*/ 625 h 6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8" h="625">
                  <a:moveTo>
                    <a:pt x="158" y="4"/>
                  </a:moveTo>
                  <a:lnTo>
                    <a:pt x="153" y="9"/>
                  </a:lnTo>
                  <a:lnTo>
                    <a:pt x="144" y="25"/>
                  </a:lnTo>
                  <a:lnTo>
                    <a:pt x="130" y="57"/>
                  </a:lnTo>
                  <a:lnTo>
                    <a:pt x="116" y="110"/>
                  </a:lnTo>
                  <a:lnTo>
                    <a:pt x="105" y="189"/>
                  </a:lnTo>
                  <a:lnTo>
                    <a:pt x="100" y="298"/>
                  </a:lnTo>
                  <a:lnTo>
                    <a:pt x="103" y="441"/>
                  </a:lnTo>
                  <a:lnTo>
                    <a:pt x="118" y="625"/>
                  </a:lnTo>
                  <a:lnTo>
                    <a:pt x="29" y="625"/>
                  </a:lnTo>
                  <a:lnTo>
                    <a:pt x="25" y="607"/>
                  </a:lnTo>
                  <a:lnTo>
                    <a:pt x="18" y="556"/>
                  </a:lnTo>
                  <a:lnTo>
                    <a:pt x="9" y="480"/>
                  </a:lnTo>
                  <a:lnTo>
                    <a:pt x="2" y="387"/>
                  </a:lnTo>
                  <a:lnTo>
                    <a:pt x="0" y="286"/>
                  </a:lnTo>
                  <a:lnTo>
                    <a:pt x="5" y="182"/>
                  </a:lnTo>
                  <a:lnTo>
                    <a:pt x="21" y="84"/>
                  </a:lnTo>
                  <a:lnTo>
                    <a:pt x="51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77" name="Freeform 154"/>
            <p:cNvSpPr>
              <a:spLocks/>
            </p:cNvSpPr>
            <p:nvPr/>
          </p:nvSpPr>
          <p:spPr bwMode="auto">
            <a:xfrm>
              <a:off x="7225" y="13651"/>
              <a:ext cx="131" cy="517"/>
            </a:xfrm>
            <a:custGeom>
              <a:avLst/>
              <a:gdLst>
                <a:gd name="T0" fmla="*/ 131 w 131"/>
                <a:gd name="T1" fmla="*/ 4 h 517"/>
                <a:gd name="T2" fmla="*/ 128 w 131"/>
                <a:gd name="T3" fmla="*/ 7 h 517"/>
                <a:gd name="T4" fmla="*/ 119 w 131"/>
                <a:gd name="T5" fmla="*/ 21 h 517"/>
                <a:gd name="T6" fmla="*/ 109 w 131"/>
                <a:gd name="T7" fmla="*/ 47 h 517"/>
                <a:gd name="T8" fmla="*/ 97 w 131"/>
                <a:gd name="T9" fmla="*/ 91 h 517"/>
                <a:gd name="T10" fmla="*/ 88 w 131"/>
                <a:gd name="T11" fmla="*/ 156 h 517"/>
                <a:gd name="T12" fmla="*/ 84 w 131"/>
                <a:gd name="T13" fmla="*/ 247 h 517"/>
                <a:gd name="T14" fmla="*/ 86 w 131"/>
                <a:gd name="T15" fmla="*/ 366 h 517"/>
                <a:gd name="T16" fmla="*/ 99 w 131"/>
                <a:gd name="T17" fmla="*/ 517 h 517"/>
                <a:gd name="T18" fmla="*/ 25 w 131"/>
                <a:gd name="T19" fmla="*/ 517 h 517"/>
                <a:gd name="T20" fmla="*/ 23 w 131"/>
                <a:gd name="T21" fmla="*/ 502 h 517"/>
                <a:gd name="T22" fmla="*/ 16 w 131"/>
                <a:gd name="T23" fmla="*/ 460 h 517"/>
                <a:gd name="T24" fmla="*/ 9 w 131"/>
                <a:gd name="T25" fmla="*/ 397 h 517"/>
                <a:gd name="T26" fmla="*/ 2 w 131"/>
                <a:gd name="T27" fmla="*/ 320 h 517"/>
                <a:gd name="T28" fmla="*/ 0 w 131"/>
                <a:gd name="T29" fmla="*/ 236 h 517"/>
                <a:gd name="T30" fmla="*/ 4 w 131"/>
                <a:gd name="T31" fmla="*/ 151 h 517"/>
                <a:gd name="T32" fmla="*/ 18 w 131"/>
                <a:gd name="T33" fmla="*/ 70 h 517"/>
                <a:gd name="T34" fmla="*/ 43 w 131"/>
                <a:gd name="T35" fmla="*/ 0 h 517"/>
                <a:gd name="T36" fmla="*/ 131 w 131"/>
                <a:gd name="T37" fmla="*/ 4 h 5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"/>
                <a:gd name="T58" fmla="*/ 0 h 517"/>
                <a:gd name="T59" fmla="*/ 131 w 131"/>
                <a:gd name="T60" fmla="*/ 517 h 5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" h="517">
                  <a:moveTo>
                    <a:pt x="131" y="4"/>
                  </a:moveTo>
                  <a:lnTo>
                    <a:pt x="128" y="7"/>
                  </a:lnTo>
                  <a:lnTo>
                    <a:pt x="119" y="21"/>
                  </a:lnTo>
                  <a:lnTo>
                    <a:pt x="109" y="47"/>
                  </a:lnTo>
                  <a:lnTo>
                    <a:pt x="97" y="91"/>
                  </a:lnTo>
                  <a:lnTo>
                    <a:pt x="88" y="156"/>
                  </a:lnTo>
                  <a:lnTo>
                    <a:pt x="84" y="247"/>
                  </a:lnTo>
                  <a:lnTo>
                    <a:pt x="86" y="366"/>
                  </a:lnTo>
                  <a:lnTo>
                    <a:pt x="99" y="517"/>
                  </a:lnTo>
                  <a:lnTo>
                    <a:pt x="25" y="517"/>
                  </a:lnTo>
                  <a:lnTo>
                    <a:pt x="23" y="502"/>
                  </a:lnTo>
                  <a:lnTo>
                    <a:pt x="16" y="460"/>
                  </a:lnTo>
                  <a:lnTo>
                    <a:pt x="9" y="397"/>
                  </a:lnTo>
                  <a:lnTo>
                    <a:pt x="2" y="320"/>
                  </a:lnTo>
                  <a:lnTo>
                    <a:pt x="0" y="236"/>
                  </a:lnTo>
                  <a:lnTo>
                    <a:pt x="4" y="151"/>
                  </a:lnTo>
                  <a:lnTo>
                    <a:pt x="18" y="70"/>
                  </a:lnTo>
                  <a:lnTo>
                    <a:pt x="43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78" name="Freeform 155"/>
            <p:cNvSpPr>
              <a:spLocks/>
            </p:cNvSpPr>
            <p:nvPr/>
          </p:nvSpPr>
          <p:spPr bwMode="auto">
            <a:xfrm>
              <a:off x="7233" y="13701"/>
              <a:ext cx="104" cy="411"/>
            </a:xfrm>
            <a:custGeom>
              <a:avLst/>
              <a:gdLst>
                <a:gd name="T0" fmla="*/ 104 w 104"/>
                <a:gd name="T1" fmla="*/ 4 h 411"/>
                <a:gd name="T2" fmla="*/ 101 w 104"/>
                <a:gd name="T3" fmla="*/ 7 h 411"/>
                <a:gd name="T4" fmla="*/ 94 w 104"/>
                <a:gd name="T5" fmla="*/ 17 h 411"/>
                <a:gd name="T6" fmla="*/ 86 w 104"/>
                <a:gd name="T7" fmla="*/ 38 h 411"/>
                <a:gd name="T8" fmla="*/ 76 w 104"/>
                <a:gd name="T9" fmla="*/ 73 h 411"/>
                <a:gd name="T10" fmla="*/ 69 w 104"/>
                <a:gd name="T11" fmla="*/ 125 h 411"/>
                <a:gd name="T12" fmla="*/ 65 w 104"/>
                <a:gd name="T13" fmla="*/ 196 h 411"/>
                <a:gd name="T14" fmla="*/ 67 w 104"/>
                <a:gd name="T15" fmla="*/ 291 h 411"/>
                <a:gd name="T16" fmla="*/ 77 w 104"/>
                <a:gd name="T17" fmla="*/ 411 h 411"/>
                <a:gd name="T18" fmla="*/ 19 w 104"/>
                <a:gd name="T19" fmla="*/ 411 h 411"/>
                <a:gd name="T20" fmla="*/ 17 w 104"/>
                <a:gd name="T21" fmla="*/ 399 h 411"/>
                <a:gd name="T22" fmla="*/ 11 w 104"/>
                <a:gd name="T23" fmla="*/ 365 h 411"/>
                <a:gd name="T24" fmla="*/ 6 w 104"/>
                <a:gd name="T25" fmla="*/ 316 h 411"/>
                <a:gd name="T26" fmla="*/ 2 w 104"/>
                <a:gd name="T27" fmla="*/ 255 h 411"/>
                <a:gd name="T28" fmla="*/ 0 w 104"/>
                <a:gd name="T29" fmla="*/ 188 h 411"/>
                <a:gd name="T30" fmla="*/ 4 w 104"/>
                <a:gd name="T31" fmla="*/ 120 h 411"/>
                <a:gd name="T32" fmla="*/ 15 w 104"/>
                <a:gd name="T33" fmla="*/ 55 h 411"/>
                <a:gd name="T34" fmla="*/ 34 w 104"/>
                <a:gd name="T35" fmla="*/ 0 h 411"/>
                <a:gd name="T36" fmla="*/ 104 w 104"/>
                <a:gd name="T37" fmla="*/ 4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411"/>
                <a:gd name="T59" fmla="*/ 104 w 104"/>
                <a:gd name="T60" fmla="*/ 411 h 4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411">
                  <a:moveTo>
                    <a:pt x="104" y="4"/>
                  </a:moveTo>
                  <a:lnTo>
                    <a:pt x="101" y="7"/>
                  </a:lnTo>
                  <a:lnTo>
                    <a:pt x="94" y="17"/>
                  </a:lnTo>
                  <a:lnTo>
                    <a:pt x="86" y="38"/>
                  </a:lnTo>
                  <a:lnTo>
                    <a:pt x="76" y="73"/>
                  </a:lnTo>
                  <a:lnTo>
                    <a:pt x="69" y="125"/>
                  </a:lnTo>
                  <a:lnTo>
                    <a:pt x="65" y="196"/>
                  </a:lnTo>
                  <a:lnTo>
                    <a:pt x="67" y="291"/>
                  </a:lnTo>
                  <a:lnTo>
                    <a:pt x="77" y="411"/>
                  </a:lnTo>
                  <a:lnTo>
                    <a:pt x="19" y="411"/>
                  </a:lnTo>
                  <a:lnTo>
                    <a:pt x="17" y="399"/>
                  </a:lnTo>
                  <a:lnTo>
                    <a:pt x="11" y="365"/>
                  </a:lnTo>
                  <a:lnTo>
                    <a:pt x="6" y="316"/>
                  </a:lnTo>
                  <a:lnTo>
                    <a:pt x="2" y="255"/>
                  </a:lnTo>
                  <a:lnTo>
                    <a:pt x="0" y="188"/>
                  </a:lnTo>
                  <a:lnTo>
                    <a:pt x="4" y="120"/>
                  </a:lnTo>
                  <a:lnTo>
                    <a:pt x="15" y="55"/>
                  </a:lnTo>
                  <a:lnTo>
                    <a:pt x="34" y="0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79" name="Freeform 156"/>
            <p:cNvSpPr>
              <a:spLocks/>
            </p:cNvSpPr>
            <p:nvPr/>
          </p:nvSpPr>
          <p:spPr bwMode="auto">
            <a:xfrm>
              <a:off x="7240" y="13752"/>
              <a:ext cx="76" cy="302"/>
            </a:xfrm>
            <a:custGeom>
              <a:avLst/>
              <a:gdLst>
                <a:gd name="T0" fmla="*/ 76 w 76"/>
                <a:gd name="T1" fmla="*/ 2 h 302"/>
                <a:gd name="T2" fmla="*/ 74 w 76"/>
                <a:gd name="T3" fmla="*/ 4 h 302"/>
                <a:gd name="T4" fmla="*/ 70 w 76"/>
                <a:gd name="T5" fmla="*/ 12 h 302"/>
                <a:gd name="T6" fmla="*/ 62 w 76"/>
                <a:gd name="T7" fmla="*/ 28 h 302"/>
                <a:gd name="T8" fmla="*/ 56 w 76"/>
                <a:gd name="T9" fmla="*/ 53 h 302"/>
                <a:gd name="T10" fmla="*/ 51 w 76"/>
                <a:gd name="T11" fmla="*/ 92 h 302"/>
                <a:gd name="T12" fmla="*/ 49 w 76"/>
                <a:gd name="T13" fmla="*/ 145 h 302"/>
                <a:gd name="T14" fmla="*/ 50 w 76"/>
                <a:gd name="T15" fmla="*/ 214 h 302"/>
                <a:gd name="T16" fmla="*/ 57 w 76"/>
                <a:gd name="T17" fmla="*/ 302 h 302"/>
                <a:gd name="T18" fmla="*/ 14 w 76"/>
                <a:gd name="T19" fmla="*/ 302 h 302"/>
                <a:gd name="T20" fmla="*/ 13 w 76"/>
                <a:gd name="T21" fmla="*/ 294 h 302"/>
                <a:gd name="T22" fmla="*/ 9 w 76"/>
                <a:gd name="T23" fmla="*/ 269 h 302"/>
                <a:gd name="T24" fmla="*/ 4 w 76"/>
                <a:gd name="T25" fmla="*/ 232 h 302"/>
                <a:gd name="T26" fmla="*/ 1 w 76"/>
                <a:gd name="T27" fmla="*/ 188 h 302"/>
                <a:gd name="T28" fmla="*/ 0 w 76"/>
                <a:gd name="T29" fmla="*/ 138 h 302"/>
                <a:gd name="T30" fmla="*/ 2 w 76"/>
                <a:gd name="T31" fmla="*/ 89 h 302"/>
                <a:gd name="T32" fmla="*/ 10 w 76"/>
                <a:gd name="T33" fmla="*/ 41 h 302"/>
                <a:gd name="T34" fmla="*/ 25 w 76"/>
                <a:gd name="T35" fmla="*/ 0 h 302"/>
                <a:gd name="T36" fmla="*/ 76 w 76"/>
                <a:gd name="T37" fmla="*/ 2 h 3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302"/>
                <a:gd name="T59" fmla="*/ 76 w 76"/>
                <a:gd name="T60" fmla="*/ 302 h 3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302">
                  <a:moveTo>
                    <a:pt x="76" y="2"/>
                  </a:moveTo>
                  <a:lnTo>
                    <a:pt x="74" y="4"/>
                  </a:lnTo>
                  <a:lnTo>
                    <a:pt x="70" y="12"/>
                  </a:lnTo>
                  <a:lnTo>
                    <a:pt x="62" y="28"/>
                  </a:lnTo>
                  <a:lnTo>
                    <a:pt x="56" y="53"/>
                  </a:lnTo>
                  <a:lnTo>
                    <a:pt x="51" y="92"/>
                  </a:lnTo>
                  <a:lnTo>
                    <a:pt x="49" y="145"/>
                  </a:lnTo>
                  <a:lnTo>
                    <a:pt x="50" y="214"/>
                  </a:lnTo>
                  <a:lnTo>
                    <a:pt x="57" y="302"/>
                  </a:lnTo>
                  <a:lnTo>
                    <a:pt x="14" y="302"/>
                  </a:lnTo>
                  <a:lnTo>
                    <a:pt x="13" y="294"/>
                  </a:lnTo>
                  <a:lnTo>
                    <a:pt x="9" y="269"/>
                  </a:lnTo>
                  <a:lnTo>
                    <a:pt x="4" y="232"/>
                  </a:lnTo>
                  <a:lnTo>
                    <a:pt x="1" y="188"/>
                  </a:lnTo>
                  <a:lnTo>
                    <a:pt x="0" y="138"/>
                  </a:lnTo>
                  <a:lnTo>
                    <a:pt x="2" y="89"/>
                  </a:lnTo>
                  <a:lnTo>
                    <a:pt x="10" y="41"/>
                  </a:lnTo>
                  <a:lnTo>
                    <a:pt x="25" y="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80" name="Rectangle 157"/>
            <p:cNvSpPr>
              <a:spLocks noChangeArrowheads="1"/>
            </p:cNvSpPr>
            <p:nvPr/>
          </p:nvSpPr>
          <p:spPr bwMode="auto">
            <a:xfrm>
              <a:off x="6241" y="13678"/>
              <a:ext cx="23" cy="9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81" name="Freeform 158"/>
            <p:cNvSpPr>
              <a:spLocks/>
            </p:cNvSpPr>
            <p:nvPr/>
          </p:nvSpPr>
          <p:spPr bwMode="auto">
            <a:xfrm>
              <a:off x="6579" y="13664"/>
              <a:ext cx="375" cy="440"/>
            </a:xfrm>
            <a:custGeom>
              <a:avLst/>
              <a:gdLst>
                <a:gd name="T0" fmla="*/ 35 w 375"/>
                <a:gd name="T1" fmla="*/ 41 h 440"/>
                <a:gd name="T2" fmla="*/ 32 w 375"/>
                <a:gd name="T3" fmla="*/ 49 h 440"/>
                <a:gd name="T4" fmla="*/ 25 w 375"/>
                <a:gd name="T5" fmla="*/ 74 h 440"/>
                <a:gd name="T6" fmla="*/ 17 w 375"/>
                <a:gd name="T7" fmla="*/ 112 h 440"/>
                <a:gd name="T8" fmla="*/ 8 w 375"/>
                <a:gd name="T9" fmla="*/ 163 h 440"/>
                <a:gd name="T10" fmla="*/ 2 w 375"/>
                <a:gd name="T11" fmla="*/ 223 h 440"/>
                <a:gd name="T12" fmla="*/ 0 w 375"/>
                <a:gd name="T13" fmla="*/ 290 h 440"/>
                <a:gd name="T14" fmla="*/ 7 w 375"/>
                <a:gd name="T15" fmla="*/ 363 h 440"/>
                <a:gd name="T16" fmla="*/ 23 w 375"/>
                <a:gd name="T17" fmla="*/ 440 h 440"/>
                <a:gd name="T18" fmla="*/ 23 w 375"/>
                <a:gd name="T19" fmla="*/ 437 h 440"/>
                <a:gd name="T20" fmla="*/ 23 w 375"/>
                <a:gd name="T21" fmla="*/ 427 h 440"/>
                <a:gd name="T22" fmla="*/ 23 w 375"/>
                <a:gd name="T23" fmla="*/ 411 h 440"/>
                <a:gd name="T24" fmla="*/ 23 w 375"/>
                <a:gd name="T25" fmla="*/ 391 h 440"/>
                <a:gd name="T26" fmla="*/ 25 w 375"/>
                <a:gd name="T27" fmla="*/ 367 h 440"/>
                <a:gd name="T28" fmla="*/ 28 w 375"/>
                <a:gd name="T29" fmla="*/ 341 h 440"/>
                <a:gd name="T30" fmla="*/ 33 w 375"/>
                <a:gd name="T31" fmla="*/ 312 h 440"/>
                <a:gd name="T32" fmla="*/ 39 w 375"/>
                <a:gd name="T33" fmla="*/ 281 h 440"/>
                <a:gd name="T34" fmla="*/ 49 w 375"/>
                <a:gd name="T35" fmla="*/ 251 h 440"/>
                <a:gd name="T36" fmla="*/ 61 w 375"/>
                <a:gd name="T37" fmla="*/ 222 h 440"/>
                <a:gd name="T38" fmla="*/ 75 w 375"/>
                <a:gd name="T39" fmla="*/ 194 h 440"/>
                <a:gd name="T40" fmla="*/ 93 w 375"/>
                <a:gd name="T41" fmla="*/ 168 h 440"/>
                <a:gd name="T42" fmla="*/ 116 w 375"/>
                <a:gd name="T43" fmla="*/ 145 h 440"/>
                <a:gd name="T44" fmla="*/ 141 w 375"/>
                <a:gd name="T45" fmla="*/ 127 h 440"/>
                <a:gd name="T46" fmla="*/ 173 w 375"/>
                <a:gd name="T47" fmla="*/ 114 h 440"/>
                <a:gd name="T48" fmla="*/ 208 w 375"/>
                <a:gd name="T49" fmla="*/ 106 h 440"/>
                <a:gd name="T50" fmla="*/ 210 w 375"/>
                <a:gd name="T51" fmla="*/ 104 h 440"/>
                <a:gd name="T52" fmla="*/ 217 w 375"/>
                <a:gd name="T53" fmla="*/ 100 h 440"/>
                <a:gd name="T54" fmla="*/ 227 w 375"/>
                <a:gd name="T55" fmla="*/ 92 h 440"/>
                <a:gd name="T56" fmla="*/ 245 w 375"/>
                <a:gd name="T57" fmla="*/ 82 h 440"/>
                <a:gd name="T58" fmla="*/ 267 w 375"/>
                <a:gd name="T59" fmla="*/ 69 h 440"/>
                <a:gd name="T60" fmla="*/ 296 w 375"/>
                <a:gd name="T61" fmla="*/ 54 h 440"/>
                <a:gd name="T62" fmla="*/ 332 w 375"/>
                <a:gd name="T63" fmla="*/ 36 h 440"/>
                <a:gd name="T64" fmla="*/ 375 w 375"/>
                <a:gd name="T65" fmla="*/ 17 h 440"/>
                <a:gd name="T66" fmla="*/ 373 w 375"/>
                <a:gd name="T67" fmla="*/ 16 h 440"/>
                <a:gd name="T68" fmla="*/ 366 w 375"/>
                <a:gd name="T69" fmla="*/ 15 h 440"/>
                <a:gd name="T70" fmla="*/ 357 w 375"/>
                <a:gd name="T71" fmla="*/ 13 h 440"/>
                <a:gd name="T72" fmla="*/ 343 w 375"/>
                <a:gd name="T73" fmla="*/ 10 h 440"/>
                <a:gd name="T74" fmla="*/ 326 w 375"/>
                <a:gd name="T75" fmla="*/ 7 h 440"/>
                <a:gd name="T76" fmla="*/ 307 w 375"/>
                <a:gd name="T77" fmla="*/ 5 h 440"/>
                <a:gd name="T78" fmla="*/ 285 w 375"/>
                <a:gd name="T79" fmla="*/ 3 h 440"/>
                <a:gd name="T80" fmla="*/ 261 w 375"/>
                <a:gd name="T81" fmla="*/ 1 h 440"/>
                <a:gd name="T82" fmla="*/ 235 w 375"/>
                <a:gd name="T83" fmla="*/ 0 h 440"/>
                <a:gd name="T84" fmla="*/ 208 w 375"/>
                <a:gd name="T85" fmla="*/ 1 h 440"/>
                <a:gd name="T86" fmla="*/ 180 w 375"/>
                <a:gd name="T87" fmla="*/ 2 h 440"/>
                <a:gd name="T88" fmla="*/ 151 w 375"/>
                <a:gd name="T89" fmla="*/ 5 h 440"/>
                <a:gd name="T90" fmla="*/ 122 w 375"/>
                <a:gd name="T91" fmla="*/ 10 h 440"/>
                <a:gd name="T92" fmla="*/ 92 w 375"/>
                <a:gd name="T93" fmla="*/ 18 h 440"/>
                <a:gd name="T94" fmla="*/ 63 w 375"/>
                <a:gd name="T95" fmla="*/ 28 h 440"/>
                <a:gd name="T96" fmla="*/ 35 w 375"/>
                <a:gd name="T97" fmla="*/ 41 h 4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5"/>
                <a:gd name="T148" fmla="*/ 0 h 440"/>
                <a:gd name="T149" fmla="*/ 375 w 375"/>
                <a:gd name="T150" fmla="*/ 440 h 4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5" h="440">
                  <a:moveTo>
                    <a:pt x="35" y="41"/>
                  </a:moveTo>
                  <a:lnTo>
                    <a:pt x="32" y="49"/>
                  </a:lnTo>
                  <a:lnTo>
                    <a:pt x="25" y="74"/>
                  </a:lnTo>
                  <a:lnTo>
                    <a:pt x="17" y="112"/>
                  </a:lnTo>
                  <a:lnTo>
                    <a:pt x="8" y="163"/>
                  </a:lnTo>
                  <a:lnTo>
                    <a:pt x="2" y="223"/>
                  </a:lnTo>
                  <a:lnTo>
                    <a:pt x="0" y="290"/>
                  </a:lnTo>
                  <a:lnTo>
                    <a:pt x="7" y="363"/>
                  </a:lnTo>
                  <a:lnTo>
                    <a:pt x="23" y="440"/>
                  </a:lnTo>
                  <a:lnTo>
                    <a:pt x="23" y="437"/>
                  </a:lnTo>
                  <a:lnTo>
                    <a:pt x="23" y="427"/>
                  </a:lnTo>
                  <a:lnTo>
                    <a:pt x="23" y="411"/>
                  </a:lnTo>
                  <a:lnTo>
                    <a:pt x="23" y="391"/>
                  </a:lnTo>
                  <a:lnTo>
                    <a:pt x="25" y="367"/>
                  </a:lnTo>
                  <a:lnTo>
                    <a:pt x="28" y="341"/>
                  </a:lnTo>
                  <a:lnTo>
                    <a:pt x="33" y="312"/>
                  </a:lnTo>
                  <a:lnTo>
                    <a:pt x="39" y="281"/>
                  </a:lnTo>
                  <a:lnTo>
                    <a:pt x="49" y="251"/>
                  </a:lnTo>
                  <a:lnTo>
                    <a:pt x="61" y="222"/>
                  </a:lnTo>
                  <a:lnTo>
                    <a:pt x="75" y="194"/>
                  </a:lnTo>
                  <a:lnTo>
                    <a:pt x="93" y="168"/>
                  </a:lnTo>
                  <a:lnTo>
                    <a:pt x="116" y="145"/>
                  </a:lnTo>
                  <a:lnTo>
                    <a:pt x="141" y="127"/>
                  </a:lnTo>
                  <a:lnTo>
                    <a:pt x="173" y="114"/>
                  </a:lnTo>
                  <a:lnTo>
                    <a:pt x="208" y="106"/>
                  </a:lnTo>
                  <a:lnTo>
                    <a:pt x="210" y="104"/>
                  </a:lnTo>
                  <a:lnTo>
                    <a:pt x="217" y="100"/>
                  </a:lnTo>
                  <a:lnTo>
                    <a:pt x="227" y="92"/>
                  </a:lnTo>
                  <a:lnTo>
                    <a:pt x="245" y="82"/>
                  </a:lnTo>
                  <a:lnTo>
                    <a:pt x="267" y="69"/>
                  </a:lnTo>
                  <a:lnTo>
                    <a:pt x="296" y="54"/>
                  </a:lnTo>
                  <a:lnTo>
                    <a:pt x="332" y="36"/>
                  </a:lnTo>
                  <a:lnTo>
                    <a:pt x="375" y="17"/>
                  </a:lnTo>
                  <a:lnTo>
                    <a:pt x="373" y="16"/>
                  </a:lnTo>
                  <a:lnTo>
                    <a:pt x="366" y="15"/>
                  </a:lnTo>
                  <a:lnTo>
                    <a:pt x="357" y="13"/>
                  </a:lnTo>
                  <a:lnTo>
                    <a:pt x="343" y="10"/>
                  </a:lnTo>
                  <a:lnTo>
                    <a:pt x="326" y="7"/>
                  </a:lnTo>
                  <a:lnTo>
                    <a:pt x="307" y="5"/>
                  </a:lnTo>
                  <a:lnTo>
                    <a:pt x="285" y="3"/>
                  </a:lnTo>
                  <a:lnTo>
                    <a:pt x="261" y="1"/>
                  </a:lnTo>
                  <a:lnTo>
                    <a:pt x="235" y="0"/>
                  </a:lnTo>
                  <a:lnTo>
                    <a:pt x="208" y="1"/>
                  </a:lnTo>
                  <a:lnTo>
                    <a:pt x="180" y="2"/>
                  </a:lnTo>
                  <a:lnTo>
                    <a:pt x="151" y="5"/>
                  </a:lnTo>
                  <a:lnTo>
                    <a:pt x="122" y="10"/>
                  </a:lnTo>
                  <a:lnTo>
                    <a:pt x="92" y="18"/>
                  </a:lnTo>
                  <a:lnTo>
                    <a:pt x="63" y="28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82" name="Freeform 159"/>
            <p:cNvSpPr>
              <a:spLocks/>
            </p:cNvSpPr>
            <p:nvPr/>
          </p:nvSpPr>
          <p:spPr bwMode="auto">
            <a:xfrm>
              <a:off x="6061" y="13991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8 h 83"/>
                <a:gd name="T6" fmla="*/ 5 w 305"/>
                <a:gd name="T7" fmla="*/ 44 h 83"/>
                <a:gd name="T8" fmla="*/ 11 w 305"/>
                <a:gd name="T9" fmla="*/ 37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8 h 83"/>
                <a:gd name="T16" fmla="*/ 54 w 305"/>
                <a:gd name="T17" fmla="*/ 12 h 83"/>
                <a:gd name="T18" fmla="*/ 72 w 305"/>
                <a:gd name="T19" fmla="*/ 6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7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6 h 83"/>
                <a:gd name="T38" fmla="*/ 289 w 305"/>
                <a:gd name="T39" fmla="*/ 44 h 83"/>
                <a:gd name="T40" fmla="*/ 277 w 305"/>
                <a:gd name="T41" fmla="*/ 41 h 83"/>
                <a:gd name="T42" fmla="*/ 262 w 305"/>
                <a:gd name="T43" fmla="*/ 36 h 83"/>
                <a:gd name="T44" fmla="*/ 244 w 305"/>
                <a:gd name="T45" fmla="*/ 32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1 h 83"/>
                <a:gd name="T56" fmla="*/ 101 w 305"/>
                <a:gd name="T57" fmla="*/ 23 h 83"/>
                <a:gd name="T58" fmla="*/ 77 w 305"/>
                <a:gd name="T59" fmla="*/ 29 h 83"/>
                <a:gd name="T60" fmla="*/ 55 w 305"/>
                <a:gd name="T61" fmla="*/ 37 h 83"/>
                <a:gd name="T62" fmla="*/ 33 w 305"/>
                <a:gd name="T63" fmla="*/ 48 h 83"/>
                <a:gd name="T64" fmla="*/ 15 w 305"/>
                <a:gd name="T65" fmla="*/ 63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11" y="37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8"/>
                  </a:lnTo>
                  <a:lnTo>
                    <a:pt x="54" y="12"/>
                  </a:lnTo>
                  <a:lnTo>
                    <a:pt x="72" y="6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7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6"/>
                  </a:lnTo>
                  <a:lnTo>
                    <a:pt x="289" y="44"/>
                  </a:lnTo>
                  <a:lnTo>
                    <a:pt x="277" y="41"/>
                  </a:lnTo>
                  <a:lnTo>
                    <a:pt x="262" y="36"/>
                  </a:lnTo>
                  <a:lnTo>
                    <a:pt x="244" y="32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1"/>
                  </a:lnTo>
                  <a:lnTo>
                    <a:pt x="101" y="23"/>
                  </a:lnTo>
                  <a:lnTo>
                    <a:pt x="77" y="29"/>
                  </a:lnTo>
                  <a:lnTo>
                    <a:pt x="55" y="37"/>
                  </a:lnTo>
                  <a:lnTo>
                    <a:pt x="33" y="48"/>
                  </a:lnTo>
                  <a:lnTo>
                    <a:pt x="15" y="63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83" name="Freeform 160"/>
            <p:cNvSpPr>
              <a:spLocks/>
            </p:cNvSpPr>
            <p:nvPr/>
          </p:nvSpPr>
          <p:spPr bwMode="auto">
            <a:xfrm>
              <a:off x="6061" y="13793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9 h 83"/>
                <a:gd name="T6" fmla="*/ 5 w 305"/>
                <a:gd name="T7" fmla="*/ 44 h 83"/>
                <a:gd name="T8" fmla="*/ 11 w 305"/>
                <a:gd name="T9" fmla="*/ 38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7 h 83"/>
                <a:gd name="T16" fmla="*/ 54 w 305"/>
                <a:gd name="T17" fmla="*/ 12 h 83"/>
                <a:gd name="T18" fmla="*/ 72 w 305"/>
                <a:gd name="T19" fmla="*/ 7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8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5 h 83"/>
                <a:gd name="T38" fmla="*/ 289 w 305"/>
                <a:gd name="T39" fmla="*/ 43 h 83"/>
                <a:gd name="T40" fmla="*/ 277 w 305"/>
                <a:gd name="T41" fmla="*/ 40 h 83"/>
                <a:gd name="T42" fmla="*/ 262 w 305"/>
                <a:gd name="T43" fmla="*/ 36 h 83"/>
                <a:gd name="T44" fmla="*/ 244 w 305"/>
                <a:gd name="T45" fmla="*/ 33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2 h 83"/>
                <a:gd name="T56" fmla="*/ 101 w 305"/>
                <a:gd name="T57" fmla="*/ 24 h 83"/>
                <a:gd name="T58" fmla="*/ 77 w 305"/>
                <a:gd name="T59" fmla="*/ 29 h 83"/>
                <a:gd name="T60" fmla="*/ 55 w 305"/>
                <a:gd name="T61" fmla="*/ 38 h 83"/>
                <a:gd name="T62" fmla="*/ 33 w 305"/>
                <a:gd name="T63" fmla="*/ 49 h 83"/>
                <a:gd name="T64" fmla="*/ 15 w 305"/>
                <a:gd name="T65" fmla="*/ 64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11" y="38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7"/>
                  </a:lnTo>
                  <a:lnTo>
                    <a:pt x="54" y="12"/>
                  </a:lnTo>
                  <a:lnTo>
                    <a:pt x="72" y="7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8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5"/>
                  </a:lnTo>
                  <a:lnTo>
                    <a:pt x="289" y="43"/>
                  </a:lnTo>
                  <a:lnTo>
                    <a:pt x="277" y="40"/>
                  </a:lnTo>
                  <a:lnTo>
                    <a:pt x="262" y="36"/>
                  </a:lnTo>
                  <a:lnTo>
                    <a:pt x="244" y="33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2"/>
                  </a:lnTo>
                  <a:lnTo>
                    <a:pt x="101" y="24"/>
                  </a:lnTo>
                  <a:lnTo>
                    <a:pt x="77" y="29"/>
                  </a:lnTo>
                  <a:lnTo>
                    <a:pt x="55" y="38"/>
                  </a:lnTo>
                  <a:lnTo>
                    <a:pt x="33" y="49"/>
                  </a:lnTo>
                  <a:lnTo>
                    <a:pt x="15" y="64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84" name="Freeform 161"/>
            <p:cNvSpPr>
              <a:spLocks/>
            </p:cNvSpPr>
            <p:nvPr/>
          </p:nvSpPr>
          <p:spPr bwMode="auto">
            <a:xfrm>
              <a:off x="6348" y="13696"/>
              <a:ext cx="496" cy="917"/>
            </a:xfrm>
            <a:custGeom>
              <a:avLst/>
              <a:gdLst>
                <a:gd name="T0" fmla="*/ 0 w 496"/>
                <a:gd name="T1" fmla="*/ 0 h 917"/>
                <a:gd name="T2" fmla="*/ 0 w 496"/>
                <a:gd name="T3" fmla="*/ 886 h 917"/>
                <a:gd name="T4" fmla="*/ 150 w 496"/>
                <a:gd name="T5" fmla="*/ 917 h 917"/>
                <a:gd name="T6" fmla="*/ 143 w 496"/>
                <a:gd name="T7" fmla="*/ 797 h 917"/>
                <a:gd name="T8" fmla="*/ 496 w 496"/>
                <a:gd name="T9" fmla="*/ 851 h 917"/>
                <a:gd name="T10" fmla="*/ 490 w 496"/>
                <a:gd name="T11" fmla="*/ 803 h 917"/>
                <a:gd name="T12" fmla="*/ 245 w 496"/>
                <a:gd name="T13" fmla="*/ 773 h 917"/>
                <a:gd name="T14" fmla="*/ 239 w 496"/>
                <a:gd name="T15" fmla="*/ 670 h 917"/>
                <a:gd name="T16" fmla="*/ 72 w 496"/>
                <a:gd name="T17" fmla="*/ 670 h 917"/>
                <a:gd name="T18" fmla="*/ 68 w 496"/>
                <a:gd name="T19" fmla="*/ 657 h 917"/>
                <a:gd name="T20" fmla="*/ 56 w 496"/>
                <a:gd name="T21" fmla="*/ 620 h 917"/>
                <a:gd name="T22" fmla="*/ 41 w 496"/>
                <a:gd name="T23" fmla="*/ 559 h 917"/>
                <a:gd name="T24" fmla="*/ 26 w 496"/>
                <a:gd name="T25" fmla="*/ 480 h 917"/>
                <a:gd name="T26" fmla="*/ 15 w 496"/>
                <a:gd name="T27" fmla="*/ 385 h 917"/>
                <a:gd name="T28" fmla="*/ 11 w 496"/>
                <a:gd name="T29" fmla="*/ 276 h 917"/>
                <a:gd name="T30" fmla="*/ 20 w 496"/>
                <a:gd name="T31" fmla="*/ 158 h 917"/>
                <a:gd name="T32" fmla="*/ 42 w 496"/>
                <a:gd name="T33" fmla="*/ 30 h 917"/>
                <a:gd name="T34" fmla="*/ 0 w 496"/>
                <a:gd name="T35" fmla="*/ 0 h 9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6"/>
                <a:gd name="T55" fmla="*/ 0 h 917"/>
                <a:gd name="T56" fmla="*/ 496 w 496"/>
                <a:gd name="T57" fmla="*/ 917 h 9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6" h="917">
                  <a:moveTo>
                    <a:pt x="0" y="0"/>
                  </a:moveTo>
                  <a:lnTo>
                    <a:pt x="0" y="886"/>
                  </a:lnTo>
                  <a:lnTo>
                    <a:pt x="150" y="917"/>
                  </a:lnTo>
                  <a:lnTo>
                    <a:pt x="143" y="797"/>
                  </a:lnTo>
                  <a:lnTo>
                    <a:pt x="496" y="851"/>
                  </a:lnTo>
                  <a:lnTo>
                    <a:pt x="490" y="803"/>
                  </a:lnTo>
                  <a:lnTo>
                    <a:pt x="245" y="773"/>
                  </a:lnTo>
                  <a:lnTo>
                    <a:pt x="239" y="670"/>
                  </a:lnTo>
                  <a:lnTo>
                    <a:pt x="72" y="670"/>
                  </a:lnTo>
                  <a:lnTo>
                    <a:pt x="68" y="657"/>
                  </a:lnTo>
                  <a:lnTo>
                    <a:pt x="56" y="620"/>
                  </a:lnTo>
                  <a:lnTo>
                    <a:pt x="41" y="559"/>
                  </a:lnTo>
                  <a:lnTo>
                    <a:pt x="26" y="480"/>
                  </a:lnTo>
                  <a:lnTo>
                    <a:pt x="15" y="385"/>
                  </a:lnTo>
                  <a:lnTo>
                    <a:pt x="11" y="276"/>
                  </a:lnTo>
                  <a:lnTo>
                    <a:pt x="20" y="158"/>
                  </a:lnTo>
                  <a:lnTo>
                    <a:pt x="4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85" name="Freeform 162"/>
            <p:cNvSpPr>
              <a:spLocks/>
            </p:cNvSpPr>
            <p:nvPr/>
          </p:nvSpPr>
          <p:spPr bwMode="auto">
            <a:xfrm>
              <a:off x="6593" y="13487"/>
              <a:ext cx="638" cy="125"/>
            </a:xfrm>
            <a:custGeom>
              <a:avLst/>
              <a:gdLst>
                <a:gd name="T0" fmla="*/ 0 w 638"/>
                <a:gd name="T1" fmla="*/ 125 h 125"/>
                <a:gd name="T2" fmla="*/ 4 w 638"/>
                <a:gd name="T3" fmla="*/ 124 h 125"/>
                <a:gd name="T4" fmla="*/ 14 w 638"/>
                <a:gd name="T5" fmla="*/ 119 h 125"/>
                <a:gd name="T6" fmla="*/ 31 w 638"/>
                <a:gd name="T7" fmla="*/ 114 h 125"/>
                <a:gd name="T8" fmla="*/ 53 w 638"/>
                <a:gd name="T9" fmla="*/ 106 h 125"/>
                <a:gd name="T10" fmla="*/ 81 w 638"/>
                <a:gd name="T11" fmla="*/ 98 h 125"/>
                <a:gd name="T12" fmla="*/ 113 w 638"/>
                <a:gd name="T13" fmla="*/ 89 h 125"/>
                <a:gd name="T14" fmla="*/ 151 w 638"/>
                <a:gd name="T15" fmla="*/ 81 h 125"/>
                <a:gd name="T16" fmla="*/ 192 w 638"/>
                <a:gd name="T17" fmla="*/ 73 h 125"/>
                <a:gd name="T18" fmla="*/ 237 w 638"/>
                <a:gd name="T19" fmla="*/ 65 h 125"/>
                <a:gd name="T20" fmla="*/ 286 w 638"/>
                <a:gd name="T21" fmla="*/ 60 h 125"/>
                <a:gd name="T22" fmla="*/ 337 w 638"/>
                <a:gd name="T23" fmla="*/ 56 h 125"/>
                <a:gd name="T24" fmla="*/ 390 w 638"/>
                <a:gd name="T25" fmla="*/ 55 h 125"/>
                <a:gd name="T26" fmla="*/ 446 w 638"/>
                <a:gd name="T27" fmla="*/ 56 h 125"/>
                <a:gd name="T28" fmla="*/ 503 w 638"/>
                <a:gd name="T29" fmla="*/ 61 h 125"/>
                <a:gd name="T30" fmla="*/ 561 w 638"/>
                <a:gd name="T31" fmla="*/ 70 h 125"/>
                <a:gd name="T32" fmla="*/ 620 w 638"/>
                <a:gd name="T33" fmla="*/ 83 h 125"/>
                <a:gd name="T34" fmla="*/ 638 w 638"/>
                <a:gd name="T35" fmla="*/ 0 h 125"/>
                <a:gd name="T36" fmla="*/ 634 w 638"/>
                <a:gd name="T37" fmla="*/ 0 h 125"/>
                <a:gd name="T38" fmla="*/ 620 w 638"/>
                <a:gd name="T39" fmla="*/ 0 h 125"/>
                <a:gd name="T40" fmla="*/ 599 w 638"/>
                <a:gd name="T41" fmla="*/ 0 h 125"/>
                <a:gd name="T42" fmla="*/ 571 w 638"/>
                <a:gd name="T43" fmla="*/ 1 h 125"/>
                <a:gd name="T44" fmla="*/ 536 w 638"/>
                <a:gd name="T45" fmla="*/ 2 h 125"/>
                <a:gd name="T46" fmla="*/ 496 w 638"/>
                <a:gd name="T47" fmla="*/ 3 h 125"/>
                <a:gd name="T48" fmla="*/ 452 w 638"/>
                <a:gd name="T49" fmla="*/ 6 h 125"/>
                <a:gd name="T50" fmla="*/ 405 w 638"/>
                <a:gd name="T51" fmla="*/ 8 h 125"/>
                <a:gd name="T52" fmla="*/ 354 w 638"/>
                <a:gd name="T53" fmla="*/ 13 h 125"/>
                <a:gd name="T54" fmla="*/ 302 w 638"/>
                <a:gd name="T55" fmla="*/ 17 h 125"/>
                <a:gd name="T56" fmla="*/ 249 w 638"/>
                <a:gd name="T57" fmla="*/ 22 h 125"/>
                <a:gd name="T58" fmla="*/ 196 w 638"/>
                <a:gd name="T59" fmla="*/ 30 h 125"/>
                <a:gd name="T60" fmla="*/ 144 w 638"/>
                <a:gd name="T61" fmla="*/ 37 h 125"/>
                <a:gd name="T62" fmla="*/ 93 w 638"/>
                <a:gd name="T63" fmla="*/ 47 h 125"/>
                <a:gd name="T64" fmla="*/ 45 w 638"/>
                <a:gd name="T65" fmla="*/ 58 h 125"/>
                <a:gd name="T66" fmla="*/ 0 w 638"/>
                <a:gd name="T67" fmla="*/ 71 h 125"/>
                <a:gd name="T68" fmla="*/ 0 w 638"/>
                <a:gd name="T69" fmla="*/ 125 h 1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8"/>
                <a:gd name="T106" fmla="*/ 0 h 125"/>
                <a:gd name="T107" fmla="*/ 638 w 638"/>
                <a:gd name="T108" fmla="*/ 125 h 1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8" h="125">
                  <a:moveTo>
                    <a:pt x="0" y="125"/>
                  </a:moveTo>
                  <a:lnTo>
                    <a:pt x="4" y="124"/>
                  </a:lnTo>
                  <a:lnTo>
                    <a:pt x="14" y="119"/>
                  </a:lnTo>
                  <a:lnTo>
                    <a:pt x="31" y="114"/>
                  </a:lnTo>
                  <a:lnTo>
                    <a:pt x="53" y="106"/>
                  </a:lnTo>
                  <a:lnTo>
                    <a:pt x="81" y="98"/>
                  </a:lnTo>
                  <a:lnTo>
                    <a:pt x="113" y="89"/>
                  </a:lnTo>
                  <a:lnTo>
                    <a:pt x="151" y="81"/>
                  </a:lnTo>
                  <a:lnTo>
                    <a:pt x="192" y="73"/>
                  </a:lnTo>
                  <a:lnTo>
                    <a:pt x="237" y="65"/>
                  </a:lnTo>
                  <a:lnTo>
                    <a:pt x="286" y="60"/>
                  </a:lnTo>
                  <a:lnTo>
                    <a:pt x="337" y="56"/>
                  </a:lnTo>
                  <a:lnTo>
                    <a:pt x="390" y="55"/>
                  </a:lnTo>
                  <a:lnTo>
                    <a:pt x="446" y="56"/>
                  </a:lnTo>
                  <a:lnTo>
                    <a:pt x="503" y="61"/>
                  </a:lnTo>
                  <a:lnTo>
                    <a:pt x="561" y="70"/>
                  </a:lnTo>
                  <a:lnTo>
                    <a:pt x="620" y="83"/>
                  </a:lnTo>
                  <a:lnTo>
                    <a:pt x="638" y="0"/>
                  </a:lnTo>
                  <a:lnTo>
                    <a:pt x="634" y="0"/>
                  </a:lnTo>
                  <a:lnTo>
                    <a:pt x="620" y="0"/>
                  </a:lnTo>
                  <a:lnTo>
                    <a:pt x="599" y="0"/>
                  </a:lnTo>
                  <a:lnTo>
                    <a:pt x="571" y="1"/>
                  </a:lnTo>
                  <a:lnTo>
                    <a:pt x="536" y="2"/>
                  </a:lnTo>
                  <a:lnTo>
                    <a:pt x="496" y="3"/>
                  </a:lnTo>
                  <a:lnTo>
                    <a:pt x="452" y="6"/>
                  </a:lnTo>
                  <a:lnTo>
                    <a:pt x="405" y="8"/>
                  </a:lnTo>
                  <a:lnTo>
                    <a:pt x="354" y="13"/>
                  </a:lnTo>
                  <a:lnTo>
                    <a:pt x="302" y="17"/>
                  </a:lnTo>
                  <a:lnTo>
                    <a:pt x="249" y="22"/>
                  </a:lnTo>
                  <a:lnTo>
                    <a:pt x="196" y="30"/>
                  </a:lnTo>
                  <a:lnTo>
                    <a:pt x="144" y="37"/>
                  </a:lnTo>
                  <a:lnTo>
                    <a:pt x="93" y="47"/>
                  </a:lnTo>
                  <a:lnTo>
                    <a:pt x="45" y="58"/>
                  </a:lnTo>
                  <a:lnTo>
                    <a:pt x="0" y="7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86" name="Freeform 163"/>
            <p:cNvSpPr>
              <a:spLocks/>
            </p:cNvSpPr>
            <p:nvPr/>
          </p:nvSpPr>
          <p:spPr bwMode="auto">
            <a:xfrm>
              <a:off x="6217" y="14634"/>
              <a:ext cx="1075" cy="356"/>
            </a:xfrm>
            <a:custGeom>
              <a:avLst/>
              <a:gdLst>
                <a:gd name="T0" fmla="*/ 454 w 1075"/>
                <a:gd name="T1" fmla="*/ 344 h 356"/>
                <a:gd name="T2" fmla="*/ 456 w 1075"/>
                <a:gd name="T3" fmla="*/ 343 h 356"/>
                <a:gd name="T4" fmla="*/ 463 w 1075"/>
                <a:gd name="T5" fmla="*/ 341 h 356"/>
                <a:gd name="T6" fmla="*/ 472 w 1075"/>
                <a:gd name="T7" fmla="*/ 337 h 356"/>
                <a:gd name="T8" fmla="*/ 485 w 1075"/>
                <a:gd name="T9" fmla="*/ 332 h 356"/>
                <a:gd name="T10" fmla="*/ 501 w 1075"/>
                <a:gd name="T11" fmla="*/ 325 h 356"/>
                <a:gd name="T12" fmla="*/ 518 w 1075"/>
                <a:gd name="T13" fmla="*/ 317 h 356"/>
                <a:gd name="T14" fmla="*/ 538 w 1075"/>
                <a:gd name="T15" fmla="*/ 308 h 356"/>
                <a:gd name="T16" fmla="*/ 558 w 1075"/>
                <a:gd name="T17" fmla="*/ 298 h 356"/>
                <a:gd name="T18" fmla="*/ 580 w 1075"/>
                <a:gd name="T19" fmla="*/ 287 h 356"/>
                <a:gd name="T20" fmla="*/ 600 w 1075"/>
                <a:gd name="T21" fmla="*/ 274 h 356"/>
                <a:gd name="T22" fmla="*/ 621 w 1075"/>
                <a:gd name="T23" fmla="*/ 262 h 356"/>
                <a:gd name="T24" fmla="*/ 640 w 1075"/>
                <a:gd name="T25" fmla="*/ 248 h 356"/>
                <a:gd name="T26" fmla="*/ 658 w 1075"/>
                <a:gd name="T27" fmla="*/ 234 h 356"/>
                <a:gd name="T28" fmla="*/ 674 w 1075"/>
                <a:gd name="T29" fmla="*/ 219 h 356"/>
                <a:gd name="T30" fmla="*/ 688 w 1075"/>
                <a:gd name="T31" fmla="*/ 204 h 356"/>
                <a:gd name="T32" fmla="*/ 699 w 1075"/>
                <a:gd name="T33" fmla="*/ 189 h 356"/>
                <a:gd name="T34" fmla="*/ 0 w 1075"/>
                <a:gd name="T35" fmla="*/ 18 h 356"/>
                <a:gd name="T36" fmla="*/ 54 w 1075"/>
                <a:gd name="T37" fmla="*/ 0 h 356"/>
                <a:gd name="T38" fmla="*/ 1075 w 1075"/>
                <a:gd name="T39" fmla="*/ 251 h 356"/>
                <a:gd name="T40" fmla="*/ 1033 w 1075"/>
                <a:gd name="T41" fmla="*/ 274 h 356"/>
                <a:gd name="T42" fmla="*/ 738 w 1075"/>
                <a:gd name="T43" fmla="*/ 199 h 356"/>
                <a:gd name="T44" fmla="*/ 737 w 1075"/>
                <a:gd name="T45" fmla="*/ 200 h 356"/>
                <a:gd name="T46" fmla="*/ 735 w 1075"/>
                <a:gd name="T47" fmla="*/ 203 h 356"/>
                <a:gd name="T48" fmla="*/ 730 w 1075"/>
                <a:gd name="T49" fmla="*/ 207 h 356"/>
                <a:gd name="T50" fmla="*/ 724 w 1075"/>
                <a:gd name="T51" fmla="*/ 214 h 356"/>
                <a:gd name="T52" fmla="*/ 716 w 1075"/>
                <a:gd name="T53" fmla="*/ 222 h 356"/>
                <a:gd name="T54" fmla="*/ 706 w 1075"/>
                <a:gd name="T55" fmla="*/ 231 h 356"/>
                <a:gd name="T56" fmla="*/ 694 w 1075"/>
                <a:gd name="T57" fmla="*/ 242 h 356"/>
                <a:gd name="T58" fmla="*/ 679 w 1075"/>
                <a:gd name="T59" fmla="*/ 253 h 356"/>
                <a:gd name="T60" fmla="*/ 662 w 1075"/>
                <a:gd name="T61" fmla="*/ 265 h 356"/>
                <a:gd name="T62" fmla="*/ 643 w 1075"/>
                <a:gd name="T63" fmla="*/ 278 h 356"/>
                <a:gd name="T64" fmla="*/ 621 w 1075"/>
                <a:gd name="T65" fmla="*/ 291 h 356"/>
                <a:gd name="T66" fmla="*/ 597 w 1075"/>
                <a:gd name="T67" fmla="*/ 303 h 356"/>
                <a:gd name="T68" fmla="*/ 570 w 1075"/>
                <a:gd name="T69" fmla="*/ 317 h 356"/>
                <a:gd name="T70" fmla="*/ 540 w 1075"/>
                <a:gd name="T71" fmla="*/ 330 h 356"/>
                <a:gd name="T72" fmla="*/ 508 w 1075"/>
                <a:gd name="T73" fmla="*/ 343 h 356"/>
                <a:gd name="T74" fmla="*/ 472 w 1075"/>
                <a:gd name="T75" fmla="*/ 356 h 356"/>
                <a:gd name="T76" fmla="*/ 454 w 1075"/>
                <a:gd name="T77" fmla="*/ 344 h 3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75"/>
                <a:gd name="T118" fmla="*/ 0 h 356"/>
                <a:gd name="T119" fmla="*/ 1075 w 1075"/>
                <a:gd name="T120" fmla="*/ 356 h 3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75" h="356">
                  <a:moveTo>
                    <a:pt x="454" y="344"/>
                  </a:moveTo>
                  <a:lnTo>
                    <a:pt x="456" y="343"/>
                  </a:lnTo>
                  <a:lnTo>
                    <a:pt x="463" y="341"/>
                  </a:lnTo>
                  <a:lnTo>
                    <a:pt x="472" y="337"/>
                  </a:lnTo>
                  <a:lnTo>
                    <a:pt x="485" y="332"/>
                  </a:lnTo>
                  <a:lnTo>
                    <a:pt x="501" y="325"/>
                  </a:lnTo>
                  <a:lnTo>
                    <a:pt x="518" y="317"/>
                  </a:lnTo>
                  <a:lnTo>
                    <a:pt x="538" y="308"/>
                  </a:lnTo>
                  <a:lnTo>
                    <a:pt x="558" y="298"/>
                  </a:lnTo>
                  <a:lnTo>
                    <a:pt x="580" y="287"/>
                  </a:lnTo>
                  <a:lnTo>
                    <a:pt x="600" y="274"/>
                  </a:lnTo>
                  <a:lnTo>
                    <a:pt x="621" y="262"/>
                  </a:lnTo>
                  <a:lnTo>
                    <a:pt x="640" y="248"/>
                  </a:lnTo>
                  <a:lnTo>
                    <a:pt x="658" y="234"/>
                  </a:lnTo>
                  <a:lnTo>
                    <a:pt x="674" y="219"/>
                  </a:lnTo>
                  <a:lnTo>
                    <a:pt x="688" y="204"/>
                  </a:lnTo>
                  <a:lnTo>
                    <a:pt x="699" y="189"/>
                  </a:lnTo>
                  <a:lnTo>
                    <a:pt x="0" y="18"/>
                  </a:lnTo>
                  <a:lnTo>
                    <a:pt x="54" y="0"/>
                  </a:lnTo>
                  <a:lnTo>
                    <a:pt x="1075" y="251"/>
                  </a:lnTo>
                  <a:lnTo>
                    <a:pt x="1033" y="274"/>
                  </a:lnTo>
                  <a:lnTo>
                    <a:pt x="738" y="199"/>
                  </a:lnTo>
                  <a:lnTo>
                    <a:pt x="737" y="200"/>
                  </a:lnTo>
                  <a:lnTo>
                    <a:pt x="735" y="203"/>
                  </a:lnTo>
                  <a:lnTo>
                    <a:pt x="730" y="207"/>
                  </a:lnTo>
                  <a:lnTo>
                    <a:pt x="724" y="214"/>
                  </a:lnTo>
                  <a:lnTo>
                    <a:pt x="716" y="222"/>
                  </a:lnTo>
                  <a:lnTo>
                    <a:pt x="706" y="231"/>
                  </a:lnTo>
                  <a:lnTo>
                    <a:pt x="694" y="242"/>
                  </a:lnTo>
                  <a:lnTo>
                    <a:pt x="679" y="253"/>
                  </a:lnTo>
                  <a:lnTo>
                    <a:pt x="662" y="265"/>
                  </a:lnTo>
                  <a:lnTo>
                    <a:pt x="643" y="278"/>
                  </a:lnTo>
                  <a:lnTo>
                    <a:pt x="621" y="291"/>
                  </a:lnTo>
                  <a:lnTo>
                    <a:pt x="597" y="303"/>
                  </a:lnTo>
                  <a:lnTo>
                    <a:pt x="570" y="317"/>
                  </a:lnTo>
                  <a:lnTo>
                    <a:pt x="540" y="330"/>
                  </a:lnTo>
                  <a:lnTo>
                    <a:pt x="508" y="343"/>
                  </a:lnTo>
                  <a:lnTo>
                    <a:pt x="472" y="356"/>
                  </a:lnTo>
                  <a:lnTo>
                    <a:pt x="454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87" name="Freeform 164"/>
            <p:cNvSpPr>
              <a:spLocks/>
            </p:cNvSpPr>
            <p:nvPr/>
          </p:nvSpPr>
          <p:spPr bwMode="auto">
            <a:xfrm>
              <a:off x="5997" y="14727"/>
              <a:ext cx="1095" cy="319"/>
            </a:xfrm>
            <a:custGeom>
              <a:avLst/>
              <a:gdLst>
                <a:gd name="T0" fmla="*/ 0 w 1095"/>
                <a:gd name="T1" fmla="*/ 0 h 319"/>
                <a:gd name="T2" fmla="*/ 1071 w 1095"/>
                <a:gd name="T3" fmla="*/ 319 h 319"/>
                <a:gd name="T4" fmla="*/ 1095 w 1095"/>
                <a:gd name="T5" fmla="*/ 319 h 319"/>
                <a:gd name="T6" fmla="*/ 33 w 1095"/>
                <a:gd name="T7" fmla="*/ 0 h 319"/>
                <a:gd name="T8" fmla="*/ 0 w 1095"/>
                <a:gd name="T9" fmla="*/ 0 h 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5"/>
                <a:gd name="T16" fmla="*/ 0 h 319"/>
                <a:gd name="T17" fmla="*/ 1095 w 1095"/>
                <a:gd name="T18" fmla="*/ 319 h 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5" h="319">
                  <a:moveTo>
                    <a:pt x="0" y="0"/>
                  </a:moveTo>
                  <a:lnTo>
                    <a:pt x="1071" y="319"/>
                  </a:lnTo>
                  <a:lnTo>
                    <a:pt x="1095" y="319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88" name="Freeform 165"/>
            <p:cNvSpPr>
              <a:spLocks/>
            </p:cNvSpPr>
            <p:nvPr/>
          </p:nvSpPr>
          <p:spPr bwMode="auto">
            <a:xfrm>
              <a:off x="6181" y="14684"/>
              <a:ext cx="1082" cy="285"/>
            </a:xfrm>
            <a:custGeom>
              <a:avLst/>
              <a:gdLst>
                <a:gd name="T0" fmla="*/ 0 w 1082"/>
                <a:gd name="T1" fmla="*/ 1 h 285"/>
                <a:gd name="T2" fmla="*/ 1058 w 1082"/>
                <a:gd name="T3" fmla="*/ 285 h 285"/>
                <a:gd name="T4" fmla="*/ 1082 w 1082"/>
                <a:gd name="T5" fmla="*/ 284 h 285"/>
                <a:gd name="T6" fmla="*/ 33 w 1082"/>
                <a:gd name="T7" fmla="*/ 0 h 285"/>
                <a:gd name="T8" fmla="*/ 0 w 1082"/>
                <a:gd name="T9" fmla="*/ 1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2"/>
                <a:gd name="T16" fmla="*/ 0 h 285"/>
                <a:gd name="T17" fmla="*/ 1082 w 1082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2" h="285">
                  <a:moveTo>
                    <a:pt x="0" y="1"/>
                  </a:moveTo>
                  <a:lnTo>
                    <a:pt x="1058" y="285"/>
                  </a:lnTo>
                  <a:lnTo>
                    <a:pt x="1082" y="284"/>
                  </a:lnTo>
                  <a:lnTo>
                    <a:pt x="3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89" name="Freeform 166"/>
            <p:cNvSpPr>
              <a:spLocks/>
            </p:cNvSpPr>
            <p:nvPr/>
          </p:nvSpPr>
          <p:spPr bwMode="auto">
            <a:xfrm>
              <a:off x="6093" y="14699"/>
              <a:ext cx="1087" cy="315"/>
            </a:xfrm>
            <a:custGeom>
              <a:avLst/>
              <a:gdLst>
                <a:gd name="T0" fmla="*/ 0 w 1087"/>
                <a:gd name="T1" fmla="*/ 0 h 315"/>
                <a:gd name="T2" fmla="*/ 1066 w 1087"/>
                <a:gd name="T3" fmla="*/ 315 h 315"/>
                <a:gd name="T4" fmla="*/ 1087 w 1087"/>
                <a:gd name="T5" fmla="*/ 308 h 315"/>
                <a:gd name="T6" fmla="*/ 31 w 1087"/>
                <a:gd name="T7" fmla="*/ 0 h 315"/>
                <a:gd name="T8" fmla="*/ 0 w 1087"/>
                <a:gd name="T9" fmla="*/ 0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7"/>
                <a:gd name="T16" fmla="*/ 0 h 315"/>
                <a:gd name="T17" fmla="*/ 1087 w 1087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7" h="315">
                  <a:moveTo>
                    <a:pt x="0" y="0"/>
                  </a:moveTo>
                  <a:lnTo>
                    <a:pt x="1066" y="315"/>
                  </a:lnTo>
                  <a:lnTo>
                    <a:pt x="1087" y="308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477" name="Group 167"/>
          <p:cNvGrpSpPr>
            <a:grpSpLocks/>
          </p:cNvGrpSpPr>
          <p:nvPr/>
        </p:nvGrpSpPr>
        <p:grpSpPr bwMode="auto">
          <a:xfrm>
            <a:off x="6643688" y="3365500"/>
            <a:ext cx="798512" cy="1166813"/>
            <a:chOff x="12762" y="10336"/>
            <a:chExt cx="1027" cy="1700"/>
          </a:xfrm>
        </p:grpSpPr>
        <p:sp>
          <p:nvSpPr>
            <p:cNvPr id="104545" name="Rectangle 168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46" name="Rectangle 169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47" name="Line 170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48" name="Line 171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49" name="Line 172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50" name="Line 173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478" name="Group 174"/>
          <p:cNvGrpSpPr>
            <a:grpSpLocks/>
          </p:cNvGrpSpPr>
          <p:nvPr/>
        </p:nvGrpSpPr>
        <p:grpSpPr bwMode="auto">
          <a:xfrm>
            <a:off x="5627688" y="4962525"/>
            <a:ext cx="1204912" cy="1162050"/>
            <a:chOff x="5850" y="13487"/>
            <a:chExt cx="2023" cy="1840"/>
          </a:xfrm>
        </p:grpSpPr>
        <p:sp>
          <p:nvSpPr>
            <p:cNvPr id="104506" name="Freeform 175"/>
            <p:cNvSpPr>
              <a:spLocks/>
            </p:cNvSpPr>
            <p:nvPr/>
          </p:nvSpPr>
          <p:spPr bwMode="auto">
            <a:xfrm>
              <a:off x="5850" y="13632"/>
              <a:ext cx="2023" cy="1695"/>
            </a:xfrm>
            <a:custGeom>
              <a:avLst/>
              <a:gdLst>
                <a:gd name="T0" fmla="*/ 570 w 2023"/>
                <a:gd name="T1" fmla="*/ 121 h 1695"/>
                <a:gd name="T2" fmla="*/ 575 w 2023"/>
                <a:gd name="T3" fmla="*/ 120 h 1695"/>
                <a:gd name="T4" fmla="*/ 586 w 2023"/>
                <a:gd name="T5" fmla="*/ 116 h 1695"/>
                <a:gd name="T6" fmla="*/ 607 w 2023"/>
                <a:gd name="T7" fmla="*/ 108 h 1695"/>
                <a:gd name="T8" fmla="*/ 636 w 2023"/>
                <a:gd name="T9" fmla="*/ 101 h 1695"/>
                <a:gd name="T10" fmla="*/ 672 w 2023"/>
                <a:gd name="T11" fmla="*/ 90 h 1695"/>
                <a:gd name="T12" fmla="*/ 718 w 2023"/>
                <a:gd name="T13" fmla="*/ 79 h 1695"/>
                <a:gd name="T14" fmla="*/ 771 w 2023"/>
                <a:gd name="T15" fmla="*/ 67 h 1695"/>
                <a:gd name="T16" fmla="*/ 834 w 2023"/>
                <a:gd name="T17" fmla="*/ 55 h 1695"/>
                <a:gd name="T18" fmla="*/ 904 w 2023"/>
                <a:gd name="T19" fmla="*/ 43 h 1695"/>
                <a:gd name="T20" fmla="*/ 982 w 2023"/>
                <a:gd name="T21" fmla="*/ 33 h 1695"/>
                <a:gd name="T22" fmla="*/ 1071 w 2023"/>
                <a:gd name="T23" fmla="*/ 22 h 1695"/>
                <a:gd name="T24" fmla="*/ 1166 w 2023"/>
                <a:gd name="T25" fmla="*/ 13 h 1695"/>
                <a:gd name="T26" fmla="*/ 1271 w 2023"/>
                <a:gd name="T27" fmla="*/ 7 h 1695"/>
                <a:gd name="T28" fmla="*/ 1384 w 2023"/>
                <a:gd name="T29" fmla="*/ 1 h 1695"/>
                <a:gd name="T30" fmla="*/ 1506 w 2023"/>
                <a:gd name="T31" fmla="*/ 0 h 1695"/>
                <a:gd name="T32" fmla="*/ 1636 w 2023"/>
                <a:gd name="T33" fmla="*/ 1 h 1695"/>
                <a:gd name="T34" fmla="*/ 1692 w 2023"/>
                <a:gd name="T35" fmla="*/ 233 h 1695"/>
                <a:gd name="T36" fmla="*/ 1713 w 2023"/>
                <a:gd name="T37" fmla="*/ 243 h 1695"/>
                <a:gd name="T38" fmla="*/ 1758 w 2023"/>
                <a:gd name="T39" fmla="*/ 274 h 1695"/>
                <a:gd name="T40" fmla="*/ 1806 w 2023"/>
                <a:gd name="T41" fmla="*/ 329 h 1695"/>
                <a:gd name="T42" fmla="*/ 1836 w 2023"/>
                <a:gd name="T43" fmla="*/ 409 h 1695"/>
                <a:gd name="T44" fmla="*/ 1955 w 2023"/>
                <a:gd name="T45" fmla="*/ 948 h 1695"/>
                <a:gd name="T46" fmla="*/ 2003 w 2023"/>
                <a:gd name="T47" fmla="*/ 1171 h 1695"/>
                <a:gd name="T48" fmla="*/ 2011 w 2023"/>
                <a:gd name="T49" fmla="*/ 1188 h 1695"/>
                <a:gd name="T50" fmla="*/ 2022 w 2023"/>
                <a:gd name="T51" fmla="*/ 1231 h 1695"/>
                <a:gd name="T52" fmla="*/ 2021 w 2023"/>
                <a:gd name="T53" fmla="*/ 1297 h 1695"/>
                <a:gd name="T54" fmla="*/ 1992 w 2023"/>
                <a:gd name="T55" fmla="*/ 1380 h 1695"/>
                <a:gd name="T56" fmla="*/ 0 w 2023"/>
                <a:gd name="T57" fmla="*/ 1328 h 1695"/>
                <a:gd name="T58" fmla="*/ 199 w 2023"/>
                <a:gd name="T59" fmla="*/ 1223 h 1695"/>
                <a:gd name="T60" fmla="*/ 200 w 2023"/>
                <a:gd name="T61" fmla="*/ 232 h 1695"/>
                <a:gd name="T62" fmla="*/ 210 w 2023"/>
                <a:gd name="T63" fmla="*/ 226 h 1695"/>
                <a:gd name="T64" fmla="*/ 230 w 2023"/>
                <a:gd name="T65" fmla="*/ 214 h 1695"/>
                <a:gd name="T66" fmla="*/ 259 w 2023"/>
                <a:gd name="T67" fmla="*/ 201 h 1695"/>
                <a:gd name="T68" fmla="*/ 297 w 2023"/>
                <a:gd name="T69" fmla="*/ 189 h 1695"/>
                <a:gd name="T70" fmla="*/ 344 w 2023"/>
                <a:gd name="T71" fmla="*/ 183 h 1695"/>
                <a:gd name="T72" fmla="*/ 399 w 2023"/>
                <a:gd name="T73" fmla="*/ 181 h 1695"/>
                <a:gd name="T74" fmla="*/ 464 w 2023"/>
                <a:gd name="T75" fmla="*/ 191 h 1695"/>
                <a:gd name="T76" fmla="*/ 548 w 2023"/>
                <a:gd name="T77" fmla="*/ 225 h 16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23"/>
                <a:gd name="T118" fmla="*/ 0 h 1695"/>
                <a:gd name="T119" fmla="*/ 2023 w 2023"/>
                <a:gd name="T120" fmla="*/ 1695 h 16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23" h="1695">
                  <a:moveTo>
                    <a:pt x="548" y="225"/>
                  </a:moveTo>
                  <a:lnTo>
                    <a:pt x="570" y="121"/>
                  </a:lnTo>
                  <a:lnTo>
                    <a:pt x="571" y="121"/>
                  </a:lnTo>
                  <a:lnTo>
                    <a:pt x="575" y="120"/>
                  </a:lnTo>
                  <a:lnTo>
                    <a:pt x="580" y="118"/>
                  </a:lnTo>
                  <a:lnTo>
                    <a:pt x="586" y="116"/>
                  </a:lnTo>
                  <a:lnTo>
                    <a:pt x="596" y="112"/>
                  </a:lnTo>
                  <a:lnTo>
                    <a:pt x="607" y="108"/>
                  </a:lnTo>
                  <a:lnTo>
                    <a:pt x="620" y="105"/>
                  </a:lnTo>
                  <a:lnTo>
                    <a:pt x="636" y="101"/>
                  </a:lnTo>
                  <a:lnTo>
                    <a:pt x="653" y="95"/>
                  </a:lnTo>
                  <a:lnTo>
                    <a:pt x="672" y="90"/>
                  </a:lnTo>
                  <a:lnTo>
                    <a:pt x="694" y="84"/>
                  </a:lnTo>
                  <a:lnTo>
                    <a:pt x="718" y="79"/>
                  </a:lnTo>
                  <a:lnTo>
                    <a:pt x="743" y="74"/>
                  </a:lnTo>
                  <a:lnTo>
                    <a:pt x="771" y="67"/>
                  </a:lnTo>
                  <a:lnTo>
                    <a:pt x="802" y="61"/>
                  </a:lnTo>
                  <a:lnTo>
                    <a:pt x="834" y="55"/>
                  </a:lnTo>
                  <a:lnTo>
                    <a:pt x="867" y="49"/>
                  </a:lnTo>
                  <a:lnTo>
                    <a:pt x="904" y="43"/>
                  </a:lnTo>
                  <a:lnTo>
                    <a:pt x="943" y="38"/>
                  </a:lnTo>
                  <a:lnTo>
                    <a:pt x="982" y="33"/>
                  </a:lnTo>
                  <a:lnTo>
                    <a:pt x="1025" y="27"/>
                  </a:lnTo>
                  <a:lnTo>
                    <a:pt x="1071" y="22"/>
                  </a:lnTo>
                  <a:lnTo>
                    <a:pt x="1117" y="17"/>
                  </a:lnTo>
                  <a:lnTo>
                    <a:pt x="1166" y="13"/>
                  </a:lnTo>
                  <a:lnTo>
                    <a:pt x="1218" y="10"/>
                  </a:lnTo>
                  <a:lnTo>
                    <a:pt x="1271" y="7"/>
                  </a:lnTo>
                  <a:lnTo>
                    <a:pt x="1327" y="3"/>
                  </a:lnTo>
                  <a:lnTo>
                    <a:pt x="1384" y="1"/>
                  </a:lnTo>
                  <a:lnTo>
                    <a:pt x="1444" y="0"/>
                  </a:lnTo>
                  <a:lnTo>
                    <a:pt x="1506" y="0"/>
                  </a:lnTo>
                  <a:lnTo>
                    <a:pt x="1570" y="0"/>
                  </a:lnTo>
                  <a:lnTo>
                    <a:pt x="1636" y="1"/>
                  </a:lnTo>
                  <a:lnTo>
                    <a:pt x="1709" y="41"/>
                  </a:lnTo>
                  <a:lnTo>
                    <a:pt x="1692" y="233"/>
                  </a:lnTo>
                  <a:lnTo>
                    <a:pt x="1698" y="235"/>
                  </a:lnTo>
                  <a:lnTo>
                    <a:pt x="1713" y="243"/>
                  </a:lnTo>
                  <a:lnTo>
                    <a:pt x="1733" y="256"/>
                  </a:lnTo>
                  <a:lnTo>
                    <a:pt x="1758" y="274"/>
                  </a:lnTo>
                  <a:lnTo>
                    <a:pt x="1784" y="299"/>
                  </a:lnTo>
                  <a:lnTo>
                    <a:pt x="1806" y="329"/>
                  </a:lnTo>
                  <a:lnTo>
                    <a:pt x="1825" y="366"/>
                  </a:lnTo>
                  <a:lnTo>
                    <a:pt x="1836" y="409"/>
                  </a:lnTo>
                  <a:lnTo>
                    <a:pt x="1999" y="557"/>
                  </a:lnTo>
                  <a:lnTo>
                    <a:pt x="1955" y="948"/>
                  </a:lnTo>
                  <a:lnTo>
                    <a:pt x="1692" y="1080"/>
                  </a:lnTo>
                  <a:lnTo>
                    <a:pt x="2003" y="1171"/>
                  </a:lnTo>
                  <a:lnTo>
                    <a:pt x="2006" y="1176"/>
                  </a:lnTo>
                  <a:lnTo>
                    <a:pt x="2011" y="1188"/>
                  </a:lnTo>
                  <a:lnTo>
                    <a:pt x="2016" y="1206"/>
                  </a:lnTo>
                  <a:lnTo>
                    <a:pt x="2022" y="1231"/>
                  </a:lnTo>
                  <a:lnTo>
                    <a:pt x="2023" y="1261"/>
                  </a:lnTo>
                  <a:lnTo>
                    <a:pt x="2021" y="1297"/>
                  </a:lnTo>
                  <a:lnTo>
                    <a:pt x="2010" y="1337"/>
                  </a:lnTo>
                  <a:lnTo>
                    <a:pt x="1992" y="1380"/>
                  </a:lnTo>
                  <a:lnTo>
                    <a:pt x="1171" y="1695"/>
                  </a:lnTo>
                  <a:lnTo>
                    <a:pt x="0" y="1328"/>
                  </a:lnTo>
                  <a:lnTo>
                    <a:pt x="20" y="1285"/>
                  </a:lnTo>
                  <a:lnTo>
                    <a:pt x="199" y="1223"/>
                  </a:lnTo>
                  <a:lnTo>
                    <a:pt x="199" y="233"/>
                  </a:lnTo>
                  <a:lnTo>
                    <a:pt x="200" y="232"/>
                  </a:lnTo>
                  <a:lnTo>
                    <a:pt x="204" y="229"/>
                  </a:lnTo>
                  <a:lnTo>
                    <a:pt x="210" y="226"/>
                  </a:lnTo>
                  <a:lnTo>
                    <a:pt x="218" y="220"/>
                  </a:lnTo>
                  <a:lnTo>
                    <a:pt x="230" y="214"/>
                  </a:lnTo>
                  <a:lnTo>
                    <a:pt x="243" y="207"/>
                  </a:lnTo>
                  <a:lnTo>
                    <a:pt x="259" y="201"/>
                  </a:lnTo>
                  <a:lnTo>
                    <a:pt x="277" y="194"/>
                  </a:lnTo>
                  <a:lnTo>
                    <a:pt x="297" y="189"/>
                  </a:lnTo>
                  <a:lnTo>
                    <a:pt x="320" y="185"/>
                  </a:lnTo>
                  <a:lnTo>
                    <a:pt x="344" y="183"/>
                  </a:lnTo>
                  <a:lnTo>
                    <a:pt x="370" y="180"/>
                  </a:lnTo>
                  <a:lnTo>
                    <a:pt x="399" y="181"/>
                  </a:lnTo>
                  <a:lnTo>
                    <a:pt x="430" y="185"/>
                  </a:lnTo>
                  <a:lnTo>
                    <a:pt x="464" y="191"/>
                  </a:lnTo>
                  <a:lnTo>
                    <a:pt x="498" y="201"/>
                  </a:lnTo>
                  <a:lnTo>
                    <a:pt x="548" y="225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07" name="Freeform 176"/>
            <p:cNvSpPr>
              <a:spLocks/>
            </p:cNvSpPr>
            <p:nvPr/>
          </p:nvSpPr>
          <p:spPr bwMode="auto">
            <a:xfrm>
              <a:off x="6551" y="13597"/>
              <a:ext cx="650" cy="735"/>
            </a:xfrm>
            <a:custGeom>
              <a:avLst/>
              <a:gdLst>
                <a:gd name="T0" fmla="*/ 645 w 650"/>
                <a:gd name="T1" fmla="*/ 27 h 735"/>
                <a:gd name="T2" fmla="*/ 642 w 650"/>
                <a:gd name="T3" fmla="*/ 26 h 735"/>
                <a:gd name="T4" fmla="*/ 631 w 650"/>
                <a:gd name="T5" fmla="*/ 23 h 735"/>
                <a:gd name="T6" fmla="*/ 615 w 650"/>
                <a:gd name="T7" fmla="*/ 19 h 735"/>
                <a:gd name="T8" fmla="*/ 592 w 650"/>
                <a:gd name="T9" fmla="*/ 15 h 735"/>
                <a:gd name="T10" fmla="*/ 565 w 650"/>
                <a:gd name="T11" fmla="*/ 10 h 735"/>
                <a:gd name="T12" fmla="*/ 533 w 650"/>
                <a:gd name="T13" fmla="*/ 6 h 735"/>
                <a:gd name="T14" fmla="*/ 496 w 650"/>
                <a:gd name="T15" fmla="*/ 3 h 735"/>
                <a:gd name="T16" fmla="*/ 456 w 650"/>
                <a:gd name="T17" fmla="*/ 1 h 735"/>
                <a:gd name="T18" fmla="*/ 411 w 650"/>
                <a:gd name="T19" fmla="*/ 0 h 735"/>
                <a:gd name="T20" fmla="*/ 364 w 650"/>
                <a:gd name="T21" fmla="*/ 2 h 735"/>
                <a:gd name="T22" fmla="*/ 315 w 650"/>
                <a:gd name="T23" fmla="*/ 6 h 735"/>
                <a:gd name="T24" fmla="*/ 262 w 650"/>
                <a:gd name="T25" fmla="*/ 15 h 735"/>
                <a:gd name="T26" fmla="*/ 209 w 650"/>
                <a:gd name="T27" fmla="*/ 26 h 735"/>
                <a:gd name="T28" fmla="*/ 154 w 650"/>
                <a:gd name="T29" fmla="*/ 42 h 735"/>
                <a:gd name="T30" fmla="*/ 98 w 650"/>
                <a:gd name="T31" fmla="*/ 61 h 735"/>
                <a:gd name="T32" fmla="*/ 42 w 650"/>
                <a:gd name="T33" fmla="*/ 87 h 735"/>
                <a:gd name="T34" fmla="*/ 38 w 650"/>
                <a:gd name="T35" fmla="*/ 101 h 735"/>
                <a:gd name="T36" fmla="*/ 28 w 650"/>
                <a:gd name="T37" fmla="*/ 141 h 735"/>
                <a:gd name="T38" fmla="*/ 17 w 650"/>
                <a:gd name="T39" fmla="*/ 203 h 735"/>
                <a:gd name="T40" fmla="*/ 6 w 650"/>
                <a:gd name="T41" fmla="*/ 283 h 735"/>
                <a:gd name="T42" fmla="*/ 0 w 650"/>
                <a:gd name="T43" fmla="*/ 378 h 735"/>
                <a:gd name="T44" fmla="*/ 5 w 650"/>
                <a:gd name="T45" fmla="*/ 484 h 735"/>
                <a:gd name="T46" fmla="*/ 21 w 650"/>
                <a:gd name="T47" fmla="*/ 599 h 735"/>
                <a:gd name="T48" fmla="*/ 54 w 650"/>
                <a:gd name="T49" fmla="*/ 716 h 735"/>
                <a:gd name="T50" fmla="*/ 58 w 650"/>
                <a:gd name="T51" fmla="*/ 716 h 735"/>
                <a:gd name="T52" fmla="*/ 66 w 650"/>
                <a:gd name="T53" fmla="*/ 715 h 735"/>
                <a:gd name="T54" fmla="*/ 80 w 650"/>
                <a:gd name="T55" fmla="*/ 713 h 735"/>
                <a:gd name="T56" fmla="*/ 99 w 650"/>
                <a:gd name="T57" fmla="*/ 712 h 735"/>
                <a:gd name="T58" fmla="*/ 124 w 650"/>
                <a:gd name="T59" fmla="*/ 710 h 735"/>
                <a:gd name="T60" fmla="*/ 153 w 650"/>
                <a:gd name="T61" fmla="*/ 708 h 735"/>
                <a:gd name="T62" fmla="*/ 188 w 650"/>
                <a:gd name="T63" fmla="*/ 707 h 735"/>
                <a:gd name="T64" fmla="*/ 225 w 650"/>
                <a:gd name="T65" fmla="*/ 706 h 735"/>
                <a:gd name="T66" fmla="*/ 267 w 650"/>
                <a:gd name="T67" fmla="*/ 705 h 735"/>
                <a:gd name="T68" fmla="*/ 313 w 650"/>
                <a:gd name="T69" fmla="*/ 706 h 735"/>
                <a:gd name="T70" fmla="*/ 362 w 650"/>
                <a:gd name="T71" fmla="*/ 707 h 735"/>
                <a:gd name="T72" fmla="*/ 415 w 650"/>
                <a:gd name="T73" fmla="*/ 709 h 735"/>
                <a:gd name="T74" fmla="*/ 470 w 650"/>
                <a:gd name="T75" fmla="*/ 713 h 735"/>
                <a:gd name="T76" fmla="*/ 528 w 650"/>
                <a:gd name="T77" fmla="*/ 719 h 735"/>
                <a:gd name="T78" fmla="*/ 588 w 650"/>
                <a:gd name="T79" fmla="*/ 726 h 735"/>
                <a:gd name="T80" fmla="*/ 650 w 650"/>
                <a:gd name="T81" fmla="*/ 735 h 735"/>
                <a:gd name="T82" fmla="*/ 647 w 650"/>
                <a:gd name="T83" fmla="*/ 713 h 735"/>
                <a:gd name="T84" fmla="*/ 641 w 650"/>
                <a:gd name="T85" fmla="*/ 655 h 735"/>
                <a:gd name="T86" fmla="*/ 631 w 650"/>
                <a:gd name="T87" fmla="*/ 568 h 735"/>
                <a:gd name="T88" fmla="*/ 623 w 650"/>
                <a:gd name="T89" fmla="*/ 462 h 735"/>
                <a:gd name="T90" fmla="*/ 618 w 650"/>
                <a:gd name="T91" fmla="*/ 345 h 735"/>
                <a:gd name="T92" fmla="*/ 618 w 650"/>
                <a:gd name="T93" fmla="*/ 229 h 735"/>
                <a:gd name="T94" fmla="*/ 627 w 650"/>
                <a:gd name="T95" fmla="*/ 119 h 735"/>
                <a:gd name="T96" fmla="*/ 645 w 650"/>
                <a:gd name="T97" fmla="*/ 27 h 7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50"/>
                <a:gd name="T148" fmla="*/ 0 h 735"/>
                <a:gd name="T149" fmla="*/ 650 w 650"/>
                <a:gd name="T150" fmla="*/ 735 h 7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50" h="735">
                  <a:moveTo>
                    <a:pt x="645" y="27"/>
                  </a:moveTo>
                  <a:lnTo>
                    <a:pt x="642" y="26"/>
                  </a:lnTo>
                  <a:lnTo>
                    <a:pt x="631" y="23"/>
                  </a:lnTo>
                  <a:lnTo>
                    <a:pt x="615" y="19"/>
                  </a:lnTo>
                  <a:lnTo>
                    <a:pt x="592" y="15"/>
                  </a:lnTo>
                  <a:lnTo>
                    <a:pt x="565" y="10"/>
                  </a:lnTo>
                  <a:lnTo>
                    <a:pt x="533" y="6"/>
                  </a:lnTo>
                  <a:lnTo>
                    <a:pt x="496" y="3"/>
                  </a:lnTo>
                  <a:lnTo>
                    <a:pt x="456" y="1"/>
                  </a:lnTo>
                  <a:lnTo>
                    <a:pt x="411" y="0"/>
                  </a:lnTo>
                  <a:lnTo>
                    <a:pt x="364" y="2"/>
                  </a:lnTo>
                  <a:lnTo>
                    <a:pt x="315" y="6"/>
                  </a:lnTo>
                  <a:lnTo>
                    <a:pt x="262" y="15"/>
                  </a:lnTo>
                  <a:lnTo>
                    <a:pt x="209" y="26"/>
                  </a:lnTo>
                  <a:lnTo>
                    <a:pt x="154" y="42"/>
                  </a:lnTo>
                  <a:lnTo>
                    <a:pt x="98" y="61"/>
                  </a:lnTo>
                  <a:lnTo>
                    <a:pt x="42" y="87"/>
                  </a:lnTo>
                  <a:lnTo>
                    <a:pt x="38" y="101"/>
                  </a:lnTo>
                  <a:lnTo>
                    <a:pt x="28" y="141"/>
                  </a:lnTo>
                  <a:lnTo>
                    <a:pt x="17" y="203"/>
                  </a:lnTo>
                  <a:lnTo>
                    <a:pt x="6" y="283"/>
                  </a:lnTo>
                  <a:lnTo>
                    <a:pt x="0" y="378"/>
                  </a:lnTo>
                  <a:lnTo>
                    <a:pt x="5" y="484"/>
                  </a:lnTo>
                  <a:lnTo>
                    <a:pt x="21" y="599"/>
                  </a:lnTo>
                  <a:lnTo>
                    <a:pt x="54" y="716"/>
                  </a:lnTo>
                  <a:lnTo>
                    <a:pt x="58" y="716"/>
                  </a:lnTo>
                  <a:lnTo>
                    <a:pt x="66" y="715"/>
                  </a:lnTo>
                  <a:lnTo>
                    <a:pt x="80" y="713"/>
                  </a:lnTo>
                  <a:lnTo>
                    <a:pt x="99" y="712"/>
                  </a:lnTo>
                  <a:lnTo>
                    <a:pt x="124" y="710"/>
                  </a:lnTo>
                  <a:lnTo>
                    <a:pt x="153" y="708"/>
                  </a:lnTo>
                  <a:lnTo>
                    <a:pt x="188" y="707"/>
                  </a:lnTo>
                  <a:lnTo>
                    <a:pt x="225" y="706"/>
                  </a:lnTo>
                  <a:lnTo>
                    <a:pt x="267" y="705"/>
                  </a:lnTo>
                  <a:lnTo>
                    <a:pt x="313" y="706"/>
                  </a:lnTo>
                  <a:lnTo>
                    <a:pt x="362" y="707"/>
                  </a:lnTo>
                  <a:lnTo>
                    <a:pt x="415" y="709"/>
                  </a:lnTo>
                  <a:lnTo>
                    <a:pt x="470" y="713"/>
                  </a:lnTo>
                  <a:lnTo>
                    <a:pt x="528" y="719"/>
                  </a:lnTo>
                  <a:lnTo>
                    <a:pt x="588" y="726"/>
                  </a:lnTo>
                  <a:lnTo>
                    <a:pt x="650" y="735"/>
                  </a:lnTo>
                  <a:lnTo>
                    <a:pt x="647" y="713"/>
                  </a:lnTo>
                  <a:lnTo>
                    <a:pt x="641" y="655"/>
                  </a:lnTo>
                  <a:lnTo>
                    <a:pt x="631" y="568"/>
                  </a:lnTo>
                  <a:lnTo>
                    <a:pt x="623" y="462"/>
                  </a:lnTo>
                  <a:lnTo>
                    <a:pt x="618" y="345"/>
                  </a:lnTo>
                  <a:lnTo>
                    <a:pt x="618" y="229"/>
                  </a:lnTo>
                  <a:lnTo>
                    <a:pt x="627" y="119"/>
                  </a:lnTo>
                  <a:lnTo>
                    <a:pt x="645" y="27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08" name="Freeform 177"/>
            <p:cNvSpPr>
              <a:spLocks/>
            </p:cNvSpPr>
            <p:nvPr/>
          </p:nvSpPr>
          <p:spPr bwMode="auto">
            <a:xfrm>
              <a:off x="6623" y="13797"/>
              <a:ext cx="1071" cy="731"/>
            </a:xfrm>
            <a:custGeom>
              <a:avLst/>
              <a:gdLst>
                <a:gd name="T0" fmla="*/ 6 w 1071"/>
                <a:gd name="T1" fmla="*/ 552 h 731"/>
                <a:gd name="T2" fmla="*/ 0 w 1071"/>
                <a:gd name="T3" fmla="*/ 642 h 731"/>
                <a:gd name="T4" fmla="*/ 698 w 1071"/>
                <a:gd name="T5" fmla="*/ 731 h 731"/>
                <a:gd name="T6" fmla="*/ 703 w 1071"/>
                <a:gd name="T7" fmla="*/ 729 h 731"/>
                <a:gd name="T8" fmla="*/ 717 w 1071"/>
                <a:gd name="T9" fmla="*/ 722 h 731"/>
                <a:gd name="T10" fmla="*/ 740 w 1071"/>
                <a:gd name="T11" fmla="*/ 710 h 731"/>
                <a:gd name="T12" fmla="*/ 768 w 1071"/>
                <a:gd name="T13" fmla="*/ 694 h 731"/>
                <a:gd name="T14" fmla="*/ 801 w 1071"/>
                <a:gd name="T15" fmla="*/ 672 h 731"/>
                <a:gd name="T16" fmla="*/ 838 w 1071"/>
                <a:gd name="T17" fmla="*/ 645 h 731"/>
                <a:gd name="T18" fmla="*/ 876 w 1071"/>
                <a:gd name="T19" fmla="*/ 614 h 731"/>
                <a:gd name="T20" fmla="*/ 915 w 1071"/>
                <a:gd name="T21" fmla="*/ 577 h 731"/>
                <a:gd name="T22" fmla="*/ 953 w 1071"/>
                <a:gd name="T23" fmla="*/ 536 h 731"/>
                <a:gd name="T24" fmla="*/ 988 w 1071"/>
                <a:gd name="T25" fmla="*/ 491 h 731"/>
                <a:gd name="T26" fmla="*/ 1018 w 1071"/>
                <a:gd name="T27" fmla="*/ 439 h 731"/>
                <a:gd name="T28" fmla="*/ 1043 w 1071"/>
                <a:gd name="T29" fmla="*/ 383 h 731"/>
                <a:gd name="T30" fmla="*/ 1061 w 1071"/>
                <a:gd name="T31" fmla="*/ 322 h 731"/>
                <a:gd name="T32" fmla="*/ 1071 w 1071"/>
                <a:gd name="T33" fmla="*/ 255 h 731"/>
                <a:gd name="T34" fmla="*/ 1070 w 1071"/>
                <a:gd name="T35" fmla="*/ 185 h 731"/>
                <a:gd name="T36" fmla="*/ 1057 w 1071"/>
                <a:gd name="T37" fmla="*/ 108 h 731"/>
                <a:gd name="T38" fmla="*/ 1055 w 1071"/>
                <a:gd name="T39" fmla="*/ 104 h 731"/>
                <a:gd name="T40" fmla="*/ 1049 w 1071"/>
                <a:gd name="T41" fmla="*/ 92 h 731"/>
                <a:gd name="T42" fmla="*/ 1037 w 1071"/>
                <a:gd name="T43" fmla="*/ 76 h 731"/>
                <a:gd name="T44" fmla="*/ 1022 w 1071"/>
                <a:gd name="T45" fmla="*/ 57 h 731"/>
                <a:gd name="T46" fmla="*/ 1002 w 1071"/>
                <a:gd name="T47" fmla="*/ 37 h 731"/>
                <a:gd name="T48" fmla="*/ 979 w 1071"/>
                <a:gd name="T49" fmla="*/ 20 h 731"/>
                <a:gd name="T50" fmla="*/ 951 w 1071"/>
                <a:gd name="T51" fmla="*/ 7 h 731"/>
                <a:gd name="T52" fmla="*/ 919 w 1071"/>
                <a:gd name="T53" fmla="*/ 0 h 731"/>
                <a:gd name="T54" fmla="*/ 924 w 1071"/>
                <a:gd name="T55" fmla="*/ 12 h 731"/>
                <a:gd name="T56" fmla="*/ 934 w 1071"/>
                <a:gd name="T57" fmla="*/ 44 h 731"/>
                <a:gd name="T58" fmla="*/ 947 w 1071"/>
                <a:gd name="T59" fmla="*/ 94 h 731"/>
                <a:gd name="T60" fmla="*/ 958 w 1071"/>
                <a:gd name="T61" fmla="*/ 159 h 731"/>
                <a:gd name="T62" fmla="*/ 961 w 1071"/>
                <a:gd name="T63" fmla="*/ 238 h 731"/>
                <a:gd name="T64" fmla="*/ 953 w 1071"/>
                <a:gd name="T65" fmla="*/ 324 h 731"/>
                <a:gd name="T66" fmla="*/ 928 w 1071"/>
                <a:gd name="T67" fmla="*/ 418 h 731"/>
                <a:gd name="T68" fmla="*/ 884 w 1071"/>
                <a:gd name="T69" fmla="*/ 516 h 731"/>
                <a:gd name="T70" fmla="*/ 883 w 1071"/>
                <a:gd name="T71" fmla="*/ 518 h 731"/>
                <a:gd name="T72" fmla="*/ 879 w 1071"/>
                <a:gd name="T73" fmla="*/ 521 h 731"/>
                <a:gd name="T74" fmla="*/ 872 w 1071"/>
                <a:gd name="T75" fmla="*/ 526 h 731"/>
                <a:gd name="T76" fmla="*/ 862 w 1071"/>
                <a:gd name="T77" fmla="*/ 534 h 731"/>
                <a:gd name="T78" fmla="*/ 851 w 1071"/>
                <a:gd name="T79" fmla="*/ 541 h 731"/>
                <a:gd name="T80" fmla="*/ 837 w 1071"/>
                <a:gd name="T81" fmla="*/ 550 h 731"/>
                <a:gd name="T82" fmla="*/ 819 w 1071"/>
                <a:gd name="T83" fmla="*/ 559 h 731"/>
                <a:gd name="T84" fmla="*/ 800 w 1071"/>
                <a:gd name="T85" fmla="*/ 567 h 731"/>
                <a:gd name="T86" fmla="*/ 778 w 1071"/>
                <a:gd name="T87" fmla="*/ 575 h 731"/>
                <a:gd name="T88" fmla="*/ 754 w 1071"/>
                <a:gd name="T89" fmla="*/ 582 h 731"/>
                <a:gd name="T90" fmla="*/ 727 w 1071"/>
                <a:gd name="T91" fmla="*/ 588 h 731"/>
                <a:gd name="T92" fmla="*/ 697 w 1071"/>
                <a:gd name="T93" fmla="*/ 592 h 731"/>
                <a:gd name="T94" fmla="*/ 666 w 1071"/>
                <a:gd name="T95" fmla="*/ 593 h 731"/>
                <a:gd name="T96" fmla="*/ 631 w 1071"/>
                <a:gd name="T97" fmla="*/ 592 h 731"/>
                <a:gd name="T98" fmla="*/ 593 w 1071"/>
                <a:gd name="T99" fmla="*/ 589 h 731"/>
                <a:gd name="T100" fmla="*/ 555 w 1071"/>
                <a:gd name="T101" fmla="*/ 581 h 731"/>
                <a:gd name="T102" fmla="*/ 555 w 1071"/>
                <a:gd name="T103" fmla="*/ 677 h 731"/>
                <a:gd name="T104" fmla="*/ 24 w 1071"/>
                <a:gd name="T105" fmla="*/ 623 h 731"/>
                <a:gd name="T106" fmla="*/ 6 w 1071"/>
                <a:gd name="T107" fmla="*/ 552 h 7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1"/>
                <a:gd name="T163" fmla="*/ 0 h 731"/>
                <a:gd name="T164" fmla="*/ 1071 w 1071"/>
                <a:gd name="T165" fmla="*/ 731 h 7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1" h="731">
                  <a:moveTo>
                    <a:pt x="6" y="552"/>
                  </a:moveTo>
                  <a:lnTo>
                    <a:pt x="0" y="642"/>
                  </a:lnTo>
                  <a:lnTo>
                    <a:pt x="698" y="731"/>
                  </a:lnTo>
                  <a:lnTo>
                    <a:pt x="703" y="729"/>
                  </a:lnTo>
                  <a:lnTo>
                    <a:pt x="717" y="722"/>
                  </a:lnTo>
                  <a:lnTo>
                    <a:pt x="740" y="710"/>
                  </a:lnTo>
                  <a:lnTo>
                    <a:pt x="768" y="694"/>
                  </a:lnTo>
                  <a:lnTo>
                    <a:pt x="801" y="672"/>
                  </a:lnTo>
                  <a:lnTo>
                    <a:pt x="838" y="645"/>
                  </a:lnTo>
                  <a:lnTo>
                    <a:pt x="876" y="614"/>
                  </a:lnTo>
                  <a:lnTo>
                    <a:pt x="915" y="577"/>
                  </a:lnTo>
                  <a:lnTo>
                    <a:pt x="953" y="536"/>
                  </a:lnTo>
                  <a:lnTo>
                    <a:pt x="988" y="491"/>
                  </a:lnTo>
                  <a:lnTo>
                    <a:pt x="1018" y="439"/>
                  </a:lnTo>
                  <a:lnTo>
                    <a:pt x="1043" y="383"/>
                  </a:lnTo>
                  <a:lnTo>
                    <a:pt x="1061" y="322"/>
                  </a:lnTo>
                  <a:lnTo>
                    <a:pt x="1071" y="255"/>
                  </a:lnTo>
                  <a:lnTo>
                    <a:pt x="1070" y="185"/>
                  </a:lnTo>
                  <a:lnTo>
                    <a:pt x="1057" y="108"/>
                  </a:lnTo>
                  <a:lnTo>
                    <a:pt x="1055" y="104"/>
                  </a:lnTo>
                  <a:lnTo>
                    <a:pt x="1049" y="92"/>
                  </a:lnTo>
                  <a:lnTo>
                    <a:pt x="1037" y="76"/>
                  </a:lnTo>
                  <a:lnTo>
                    <a:pt x="1022" y="57"/>
                  </a:lnTo>
                  <a:lnTo>
                    <a:pt x="1002" y="37"/>
                  </a:lnTo>
                  <a:lnTo>
                    <a:pt x="979" y="20"/>
                  </a:lnTo>
                  <a:lnTo>
                    <a:pt x="951" y="7"/>
                  </a:lnTo>
                  <a:lnTo>
                    <a:pt x="919" y="0"/>
                  </a:lnTo>
                  <a:lnTo>
                    <a:pt x="924" y="12"/>
                  </a:lnTo>
                  <a:lnTo>
                    <a:pt x="934" y="44"/>
                  </a:lnTo>
                  <a:lnTo>
                    <a:pt x="947" y="94"/>
                  </a:lnTo>
                  <a:lnTo>
                    <a:pt x="958" y="159"/>
                  </a:lnTo>
                  <a:lnTo>
                    <a:pt x="961" y="238"/>
                  </a:lnTo>
                  <a:lnTo>
                    <a:pt x="953" y="324"/>
                  </a:lnTo>
                  <a:lnTo>
                    <a:pt x="928" y="418"/>
                  </a:lnTo>
                  <a:lnTo>
                    <a:pt x="884" y="516"/>
                  </a:lnTo>
                  <a:lnTo>
                    <a:pt x="883" y="518"/>
                  </a:lnTo>
                  <a:lnTo>
                    <a:pt x="879" y="521"/>
                  </a:lnTo>
                  <a:lnTo>
                    <a:pt x="872" y="526"/>
                  </a:lnTo>
                  <a:lnTo>
                    <a:pt x="862" y="534"/>
                  </a:lnTo>
                  <a:lnTo>
                    <a:pt x="851" y="541"/>
                  </a:lnTo>
                  <a:lnTo>
                    <a:pt x="837" y="550"/>
                  </a:lnTo>
                  <a:lnTo>
                    <a:pt x="819" y="559"/>
                  </a:lnTo>
                  <a:lnTo>
                    <a:pt x="800" y="567"/>
                  </a:lnTo>
                  <a:lnTo>
                    <a:pt x="778" y="575"/>
                  </a:lnTo>
                  <a:lnTo>
                    <a:pt x="754" y="582"/>
                  </a:lnTo>
                  <a:lnTo>
                    <a:pt x="727" y="588"/>
                  </a:lnTo>
                  <a:lnTo>
                    <a:pt x="697" y="592"/>
                  </a:lnTo>
                  <a:lnTo>
                    <a:pt x="666" y="593"/>
                  </a:lnTo>
                  <a:lnTo>
                    <a:pt x="631" y="592"/>
                  </a:lnTo>
                  <a:lnTo>
                    <a:pt x="593" y="589"/>
                  </a:lnTo>
                  <a:lnTo>
                    <a:pt x="555" y="581"/>
                  </a:lnTo>
                  <a:lnTo>
                    <a:pt x="555" y="677"/>
                  </a:lnTo>
                  <a:lnTo>
                    <a:pt x="24" y="623"/>
                  </a:lnTo>
                  <a:lnTo>
                    <a:pt x="6" y="5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09" name="Freeform 178"/>
            <p:cNvSpPr>
              <a:spLocks/>
            </p:cNvSpPr>
            <p:nvPr/>
          </p:nvSpPr>
          <p:spPr bwMode="auto">
            <a:xfrm>
              <a:off x="6486" y="14516"/>
              <a:ext cx="787" cy="253"/>
            </a:xfrm>
            <a:custGeom>
              <a:avLst/>
              <a:gdLst>
                <a:gd name="T0" fmla="*/ 787 w 787"/>
                <a:gd name="T1" fmla="*/ 91 h 253"/>
                <a:gd name="T2" fmla="*/ 12 w 787"/>
                <a:gd name="T3" fmla="*/ 0 h 253"/>
                <a:gd name="T4" fmla="*/ 0 w 787"/>
                <a:gd name="T5" fmla="*/ 91 h 253"/>
                <a:gd name="T6" fmla="*/ 764 w 787"/>
                <a:gd name="T7" fmla="*/ 253 h 253"/>
                <a:gd name="T8" fmla="*/ 787 w 787"/>
                <a:gd name="T9" fmla="*/ 91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253"/>
                <a:gd name="T17" fmla="*/ 787 w 787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253">
                  <a:moveTo>
                    <a:pt x="787" y="91"/>
                  </a:moveTo>
                  <a:lnTo>
                    <a:pt x="12" y="0"/>
                  </a:lnTo>
                  <a:lnTo>
                    <a:pt x="0" y="91"/>
                  </a:lnTo>
                  <a:lnTo>
                    <a:pt x="764" y="253"/>
                  </a:lnTo>
                  <a:lnTo>
                    <a:pt x="787" y="9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10" name="Freeform 179"/>
            <p:cNvSpPr>
              <a:spLocks/>
            </p:cNvSpPr>
            <p:nvPr/>
          </p:nvSpPr>
          <p:spPr bwMode="auto">
            <a:xfrm>
              <a:off x="6879" y="14597"/>
              <a:ext cx="336" cy="115"/>
            </a:xfrm>
            <a:custGeom>
              <a:avLst/>
              <a:gdLst>
                <a:gd name="T0" fmla="*/ 336 w 336"/>
                <a:gd name="T1" fmla="*/ 50 h 115"/>
                <a:gd name="T2" fmla="*/ 4 w 336"/>
                <a:gd name="T3" fmla="*/ 0 h 115"/>
                <a:gd name="T4" fmla="*/ 0 w 336"/>
                <a:gd name="T5" fmla="*/ 48 h 115"/>
                <a:gd name="T6" fmla="*/ 327 w 336"/>
                <a:gd name="T7" fmla="*/ 115 h 115"/>
                <a:gd name="T8" fmla="*/ 336 w 336"/>
                <a:gd name="T9" fmla="*/ 5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15"/>
                <a:gd name="T17" fmla="*/ 336 w 336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15">
                  <a:moveTo>
                    <a:pt x="336" y="50"/>
                  </a:moveTo>
                  <a:lnTo>
                    <a:pt x="4" y="0"/>
                  </a:lnTo>
                  <a:lnTo>
                    <a:pt x="0" y="48"/>
                  </a:lnTo>
                  <a:lnTo>
                    <a:pt x="327" y="115"/>
                  </a:lnTo>
                  <a:lnTo>
                    <a:pt x="336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11" name="Freeform 180"/>
            <p:cNvSpPr>
              <a:spLocks/>
            </p:cNvSpPr>
            <p:nvPr/>
          </p:nvSpPr>
          <p:spPr bwMode="auto">
            <a:xfrm>
              <a:off x="6536" y="14540"/>
              <a:ext cx="225" cy="85"/>
            </a:xfrm>
            <a:custGeom>
              <a:avLst/>
              <a:gdLst>
                <a:gd name="T0" fmla="*/ 225 w 225"/>
                <a:gd name="T1" fmla="*/ 39 h 85"/>
                <a:gd name="T2" fmla="*/ 0 w 225"/>
                <a:gd name="T3" fmla="*/ 0 h 85"/>
                <a:gd name="T4" fmla="*/ 3 w 225"/>
                <a:gd name="T5" fmla="*/ 41 h 85"/>
                <a:gd name="T6" fmla="*/ 218 w 225"/>
                <a:gd name="T7" fmla="*/ 85 h 85"/>
                <a:gd name="T8" fmla="*/ 225 w 225"/>
                <a:gd name="T9" fmla="*/ 39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85"/>
                <a:gd name="T17" fmla="*/ 225 w 225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85">
                  <a:moveTo>
                    <a:pt x="225" y="39"/>
                  </a:moveTo>
                  <a:lnTo>
                    <a:pt x="0" y="0"/>
                  </a:lnTo>
                  <a:lnTo>
                    <a:pt x="3" y="41"/>
                  </a:lnTo>
                  <a:lnTo>
                    <a:pt x="218" y="85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12" name="Freeform 181"/>
            <p:cNvSpPr>
              <a:spLocks/>
            </p:cNvSpPr>
            <p:nvPr/>
          </p:nvSpPr>
          <p:spPr bwMode="auto">
            <a:xfrm>
              <a:off x="5972" y="14624"/>
              <a:ext cx="1325" cy="439"/>
            </a:xfrm>
            <a:custGeom>
              <a:avLst/>
              <a:gdLst>
                <a:gd name="T0" fmla="*/ 0 w 1325"/>
                <a:gd name="T1" fmla="*/ 132 h 439"/>
                <a:gd name="T2" fmla="*/ 3 w 1325"/>
                <a:gd name="T3" fmla="*/ 132 h 439"/>
                <a:gd name="T4" fmla="*/ 10 w 1325"/>
                <a:gd name="T5" fmla="*/ 130 h 439"/>
                <a:gd name="T6" fmla="*/ 24 w 1325"/>
                <a:gd name="T7" fmla="*/ 128 h 439"/>
                <a:gd name="T8" fmla="*/ 42 w 1325"/>
                <a:gd name="T9" fmla="*/ 125 h 439"/>
                <a:gd name="T10" fmla="*/ 62 w 1325"/>
                <a:gd name="T11" fmla="*/ 121 h 439"/>
                <a:gd name="T12" fmla="*/ 86 w 1325"/>
                <a:gd name="T13" fmla="*/ 116 h 439"/>
                <a:gd name="T14" fmla="*/ 113 w 1325"/>
                <a:gd name="T15" fmla="*/ 109 h 439"/>
                <a:gd name="T16" fmla="*/ 141 w 1325"/>
                <a:gd name="T17" fmla="*/ 102 h 439"/>
                <a:gd name="T18" fmla="*/ 170 w 1325"/>
                <a:gd name="T19" fmla="*/ 94 h 439"/>
                <a:gd name="T20" fmla="*/ 199 w 1325"/>
                <a:gd name="T21" fmla="*/ 85 h 439"/>
                <a:gd name="T22" fmla="*/ 228 w 1325"/>
                <a:gd name="T23" fmla="*/ 74 h 439"/>
                <a:gd name="T24" fmla="*/ 257 w 1325"/>
                <a:gd name="T25" fmla="*/ 62 h 439"/>
                <a:gd name="T26" fmla="*/ 285 w 1325"/>
                <a:gd name="T27" fmla="*/ 48 h 439"/>
                <a:gd name="T28" fmla="*/ 309 w 1325"/>
                <a:gd name="T29" fmla="*/ 34 h 439"/>
                <a:gd name="T30" fmla="*/ 333 w 1325"/>
                <a:gd name="T31" fmla="*/ 18 h 439"/>
                <a:gd name="T32" fmla="*/ 352 w 1325"/>
                <a:gd name="T33" fmla="*/ 0 h 439"/>
                <a:gd name="T34" fmla="*/ 1325 w 1325"/>
                <a:gd name="T35" fmla="*/ 223 h 439"/>
                <a:gd name="T36" fmla="*/ 1323 w 1325"/>
                <a:gd name="T37" fmla="*/ 225 h 439"/>
                <a:gd name="T38" fmla="*/ 1318 w 1325"/>
                <a:gd name="T39" fmla="*/ 230 h 439"/>
                <a:gd name="T40" fmla="*/ 1309 w 1325"/>
                <a:gd name="T41" fmla="*/ 239 h 439"/>
                <a:gd name="T42" fmla="*/ 1297 w 1325"/>
                <a:gd name="T43" fmla="*/ 250 h 439"/>
                <a:gd name="T44" fmla="*/ 1282 w 1325"/>
                <a:gd name="T45" fmla="*/ 263 h 439"/>
                <a:gd name="T46" fmla="*/ 1265 w 1325"/>
                <a:gd name="T47" fmla="*/ 278 h 439"/>
                <a:gd name="T48" fmla="*/ 1247 w 1325"/>
                <a:gd name="T49" fmla="*/ 295 h 439"/>
                <a:gd name="T50" fmla="*/ 1225 w 1325"/>
                <a:gd name="T51" fmla="*/ 312 h 439"/>
                <a:gd name="T52" fmla="*/ 1202 w 1325"/>
                <a:gd name="T53" fmla="*/ 331 h 439"/>
                <a:gd name="T54" fmla="*/ 1179 w 1325"/>
                <a:gd name="T55" fmla="*/ 349 h 439"/>
                <a:gd name="T56" fmla="*/ 1154 w 1325"/>
                <a:gd name="T57" fmla="*/ 367 h 439"/>
                <a:gd name="T58" fmla="*/ 1128 w 1325"/>
                <a:gd name="T59" fmla="*/ 385 h 439"/>
                <a:gd name="T60" fmla="*/ 1102 w 1325"/>
                <a:gd name="T61" fmla="*/ 401 h 439"/>
                <a:gd name="T62" fmla="*/ 1077 w 1325"/>
                <a:gd name="T63" fmla="*/ 415 h 439"/>
                <a:gd name="T64" fmla="*/ 1051 w 1325"/>
                <a:gd name="T65" fmla="*/ 428 h 439"/>
                <a:gd name="T66" fmla="*/ 1026 w 1325"/>
                <a:gd name="T67" fmla="*/ 439 h 439"/>
                <a:gd name="T68" fmla="*/ 0 w 1325"/>
                <a:gd name="T69" fmla="*/ 132 h 4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25"/>
                <a:gd name="T106" fmla="*/ 0 h 439"/>
                <a:gd name="T107" fmla="*/ 1325 w 1325"/>
                <a:gd name="T108" fmla="*/ 439 h 4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25" h="439">
                  <a:moveTo>
                    <a:pt x="0" y="132"/>
                  </a:moveTo>
                  <a:lnTo>
                    <a:pt x="3" y="132"/>
                  </a:lnTo>
                  <a:lnTo>
                    <a:pt x="10" y="130"/>
                  </a:lnTo>
                  <a:lnTo>
                    <a:pt x="24" y="128"/>
                  </a:lnTo>
                  <a:lnTo>
                    <a:pt x="42" y="125"/>
                  </a:lnTo>
                  <a:lnTo>
                    <a:pt x="62" y="121"/>
                  </a:lnTo>
                  <a:lnTo>
                    <a:pt x="86" y="116"/>
                  </a:lnTo>
                  <a:lnTo>
                    <a:pt x="113" y="109"/>
                  </a:lnTo>
                  <a:lnTo>
                    <a:pt x="141" y="102"/>
                  </a:lnTo>
                  <a:lnTo>
                    <a:pt x="170" y="94"/>
                  </a:lnTo>
                  <a:lnTo>
                    <a:pt x="199" y="85"/>
                  </a:lnTo>
                  <a:lnTo>
                    <a:pt x="228" y="74"/>
                  </a:lnTo>
                  <a:lnTo>
                    <a:pt x="257" y="62"/>
                  </a:lnTo>
                  <a:lnTo>
                    <a:pt x="285" y="48"/>
                  </a:lnTo>
                  <a:lnTo>
                    <a:pt x="309" y="34"/>
                  </a:lnTo>
                  <a:lnTo>
                    <a:pt x="333" y="18"/>
                  </a:lnTo>
                  <a:lnTo>
                    <a:pt x="352" y="0"/>
                  </a:lnTo>
                  <a:lnTo>
                    <a:pt x="1325" y="223"/>
                  </a:lnTo>
                  <a:lnTo>
                    <a:pt x="1323" y="225"/>
                  </a:lnTo>
                  <a:lnTo>
                    <a:pt x="1318" y="230"/>
                  </a:lnTo>
                  <a:lnTo>
                    <a:pt x="1309" y="239"/>
                  </a:lnTo>
                  <a:lnTo>
                    <a:pt x="1297" y="250"/>
                  </a:lnTo>
                  <a:lnTo>
                    <a:pt x="1282" y="263"/>
                  </a:lnTo>
                  <a:lnTo>
                    <a:pt x="1265" y="278"/>
                  </a:lnTo>
                  <a:lnTo>
                    <a:pt x="1247" y="295"/>
                  </a:lnTo>
                  <a:lnTo>
                    <a:pt x="1225" y="312"/>
                  </a:lnTo>
                  <a:lnTo>
                    <a:pt x="1202" y="331"/>
                  </a:lnTo>
                  <a:lnTo>
                    <a:pt x="1179" y="349"/>
                  </a:lnTo>
                  <a:lnTo>
                    <a:pt x="1154" y="367"/>
                  </a:lnTo>
                  <a:lnTo>
                    <a:pt x="1128" y="385"/>
                  </a:lnTo>
                  <a:lnTo>
                    <a:pt x="1102" y="401"/>
                  </a:lnTo>
                  <a:lnTo>
                    <a:pt x="1077" y="415"/>
                  </a:lnTo>
                  <a:lnTo>
                    <a:pt x="1051" y="428"/>
                  </a:lnTo>
                  <a:lnTo>
                    <a:pt x="1026" y="43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13" name="Freeform 182"/>
            <p:cNvSpPr>
              <a:spLocks/>
            </p:cNvSpPr>
            <p:nvPr/>
          </p:nvSpPr>
          <p:spPr bwMode="auto">
            <a:xfrm>
              <a:off x="7292" y="14577"/>
              <a:ext cx="472" cy="209"/>
            </a:xfrm>
            <a:custGeom>
              <a:avLst/>
              <a:gdLst>
                <a:gd name="T0" fmla="*/ 47 w 472"/>
                <a:gd name="T1" fmla="*/ 209 h 209"/>
                <a:gd name="T2" fmla="*/ 472 w 472"/>
                <a:gd name="T3" fmla="*/ 84 h 209"/>
                <a:gd name="T4" fmla="*/ 215 w 472"/>
                <a:gd name="T5" fmla="*/ 0 h 209"/>
                <a:gd name="T6" fmla="*/ 5 w 472"/>
                <a:gd name="T7" fmla="*/ 24 h 209"/>
                <a:gd name="T8" fmla="*/ 0 w 472"/>
                <a:gd name="T9" fmla="*/ 197 h 209"/>
                <a:gd name="T10" fmla="*/ 47 w 472"/>
                <a:gd name="T11" fmla="*/ 209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2"/>
                <a:gd name="T19" fmla="*/ 0 h 209"/>
                <a:gd name="T20" fmla="*/ 472 w 472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2" h="209">
                  <a:moveTo>
                    <a:pt x="47" y="209"/>
                  </a:moveTo>
                  <a:lnTo>
                    <a:pt x="472" y="84"/>
                  </a:lnTo>
                  <a:lnTo>
                    <a:pt x="215" y="0"/>
                  </a:lnTo>
                  <a:lnTo>
                    <a:pt x="5" y="24"/>
                  </a:lnTo>
                  <a:lnTo>
                    <a:pt x="0" y="197"/>
                  </a:lnTo>
                  <a:lnTo>
                    <a:pt x="47" y="20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14" name="Freeform 183"/>
            <p:cNvSpPr>
              <a:spLocks/>
            </p:cNvSpPr>
            <p:nvPr/>
          </p:nvSpPr>
          <p:spPr bwMode="auto">
            <a:xfrm>
              <a:off x="6073" y="13679"/>
              <a:ext cx="251" cy="999"/>
            </a:xfrm>
            <a:custGeom>
              <a:avLst/>
              <a:gdLst>
                <a:gd name="T0" fmla="*/ 251 w 251"/>
                <a:gd name="T1" fmla="*/ 23 h 999"/>
                <a:gd name="T2" fmla="*/ 250 w 251"/>
                <a:gd name="T3" fmla="*/ 22 h 999"/>
                <a:gd name="T4" fmla="*/ 246 w 251"/>
                <a:gd name="T5" fmla="*/ 20 h 999"/>
                <a:gd name="T6" fmla="*/ 239 w 251"/>
                <a:gd name="T7" fmla="*/ 18 h 999"/>
                <a:gd name="T8" fmla="*/ 230 w 251"/>
                <a:gd name="T9" fmla="*/ 15 h 999"/>
                <a:gd name="T10" fmla="*/ 218 w 251"/>
                <a:gd name="T11" fmla="*/ 11 h 999"/>
                <a:gd name="T12" fmla="*/ 205 w 251"/>
                <a:gd name="T13" fmla="*/ 7 h 999"/>
                <a:gd name="T14" fmla="*/ 190 w 251"/>
                <a:gd name="T15" fmla="*/ 4 h 999"/>
                <a:gd name="T16" fmla="*/ 173 w 251"/>
                <a:gd name="T17" fmla="*/ 1 h 999"/>
                <a:gd name="T18" fmla="*/ 155 w 251"/>
                <a:gd name="T19" fmla="*/ 0 h 999"/>
                <a:gd name="T20" fmla="*/ 134 w 251"/>
                <a:gd name="T21" fmla="*/ 0 h 999"/>
                <a:gd name="T22" fmla="*/ 114 w 251"/>
                <a:gd name="T23" fmla="*/ 2 h 999"/>
                <a:gd name="T24" fmla="*/ 92 w 251"/>
                <a:gd name="T25" fmla="*/ 5 h 999"/>
                <a:gd name="T26" fmla="*/ 70 w 251"/>
                <a:gd name="T27" fmla="*/ 12 h 999"/>
                <a:gd name="T28" fmla="*/ 47 w 251"/>
                <a:gd name="T29" fmla="*/ 20 h 999"/>
                <a:gd name="T30" fmla="*/ 23 w 251"/>
                <a:gd name="T31" fmla="*/ 32 h 999"/>
                <a:gd name="T32" fmla="*/ 0 w 251"/>
                <a:gd name="T33" fmla="*/ 47 h 999"/>
                <a:gd name="T34" fmla="*/ 0 w 251"/>
                <a:gd name="T35" fmla="*/ 999 h 999"/>
                <a:gd name="T36" fmla="*/ 1 w 251"/>
                <a:gd name="T37" fmla="*/ 999 h 999"/>
                <a:gd name="T38" fmla="*/ 6 w 251"/>
                <a:gd name="T39" fmla="*/ 999 h 999"/>
                <a:gd name="T40" fmla="*/ 14 w 251"/>
                <a:gd name="T41" fmla="*/ 998 h 999"/>
                <a:gd name="T42" fmla="*/ 23 w 251"/>
                <a:gd name="T43" fmla="*/ 997 h 999"/>
                <a:gd name="T44" fmla="*/ 35 w 251"/>
                <a:gd name="T45" fmla="*/ 995 h 999"/>
                <a:gd name="T46" fmla="*/ 49 w 251"/>
                <a:gd name="T47" fmla="*/ 993 h 999"/>
                <a:gd name="T48" fmla="*/ 65 w 251"/>
                <a:gd name="T49" fmla="*/ 990 h 999"/>
                <a:gd name="T50" fmla="*/ 83 w 251"/>
                <a:gd name="T51" fmla="*/ 985 h 999"/>
                <a:gd name="T52" fmla="*/ 102 w 251"/>
                <a:gd name="T53" fmla="*/ 980 h 999"/>
                <a:gd name="T54" fmla="*/ 121 w 251"/>
                <a:gd name="T55" fmla="*/ 973 h 999"/>
                <a:gd name="T56" fmla="*/ 143 w 251"/>
                <a:gd name="T57" fmla="*/ 966 h 999"/>
                <a:gd name="T58" fmla="*/ 164 w 251"/>
                <a:gd name="T59" fmla="*/ 956 h 999"/>
                <a:gd name="T60" fmla="*/ 186 w 251"/>
                <a:gd name="T61" fmla="*/ 945 h 999"/>
                <a:gd name="T62" fmla="*/ 208 w 251"/>
                <a:gd name="T63" fmla="*/ 934 h 999"/>
                <a:gd name="T64" fmla="*/ 230 w 251"/>
                <a:gd name="T65" fmla="*/ 919 h 999"/>
                <a:gd name="T66" fmla="*/ 251 w 251"/>
                <a:gd name="T67" fmla="*/ 903 h 999"/>
                <a:gd name="T68" fmla="*/ 251 w 251"/>
                <a:gd name="T69" fmla="*/ 23 h 9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1"/>
                <a:gd name="T106" fmla="*/ 0 h 999"/>
                <a:gd name="T107" fmla="*/ 251 w 251"/>
                <a:gd name="T108" fmla="*/ 999 h 9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1" h="999">
                  <a:moveTo>
                    <a:pt x="251" y="23"/>
                  </a:moveTo>
                  <a:lnTo>
                    <a:pt x="250" y="22"/>
                  </a:lnTo>
                  <a:lnTo>
                    <a:pt x="246" y="20"/>
                  </a:lnTo>
                  <a:lnTo>
                    <a:pt x="239" y="18"/>
                  </a:lnTo>
                  <a:lnTo>
                    <a:pt x="230" y="15"/>
                  </a:lnTo>
                  <a:lnTo>
                    <a:pt x="218" y="11"/>
                  </a:lnTo>
                  <a:lnTo>
                    <a:pt x="205" y="7"/>
                  </a:lnTo>
                  <a:lnTo>
                    <a:pt x="190" y="4"/>
                  </a:lnTo>
                  <a:lnTo>
                    <a:pt x="173" y="1"/>
                  </a:lnTo>
                  <a:lnTo>
                    <a:pt x="155" y="0"/>
                  </a:lnTo>
                  <a:lnTo>
                    <a:pt x="134" y="0"/>
                  </a:lnTo>
                  <a:lnTo>
                    <a:pt x="114" y="2"/>
                  </a:lnTo>
                  <a:lnTo>
                    <a:pt x="92" y="5"/>
                  </a:lnTo>
                  <a:lnTo>
                    <a:pt x="70" y="12"/>
                  </a:lnTo>
                  <a:lnTo>
                    <a:pt x="47" y="20"/>
                  </a:lnTo>
                  <a:lnTo>
                    <a:pt x="23" y="32"/>
                  </a:lnTo>
                  <a:lnTo>
                    <a:pt x="0" y="47"/>
                  </a:lnTo>
                  <a:lnTo>
                    <a:pt x="0" y="999"/>
                  </a:lnTo>
                  <a:lnTo>
                    <a:pt x="1" y="999"/>
                  </a:lnTo>
                  <a:lnTo>
                    <a:pt x="6" y="999"/>
                  </a:lnTo>
                  <a:lnTo>
                    <a:pt x="14" y="998"/>
                  </a:lnTo>
                  <a:lnTo>
                    <a:pt x="23" y="997"/>
                  </a:lnTo>
                  <a:lnTo>
                    <a:pt x="35" y="995"/>
                  </a:lnTo>
                  <a:lnTo>
                    <a:pt x="49" y="993"/>
                  </a:lnTo>
                  <a:lnTo>
                    <a:pt x="65" y="990"/>
                  </a:lnTo>
                  <a:lnTo>
                    <a:pt x="83" y="985"/>
                  </a:lnTo>
                  <a:lnTo>
                    <a:pt x="102" y="980"/>
                  </a:lnTo>
                  <a:lnTo>
                    <a:pt x="121" y="973"/>
                  </a:lnTo>
                  <a:lnTo>
                    <a:pt x="143" y="966"/>
                  </a:lnTo>
                  <a:lnTo>
                    <a:pt x="164" y="956"/>
                  </a:lnTo>
                  <a:lnTo>
                    <a:pt x="186" y="945"/>
                  </a:lnTo>
                  <a:lnTo>
                    <a:pt x="208" y="934"/>
                  </a:lnTo>
                  <a:lnTo>
                    <a:pt x="230" y="919"/>
                  </a:lnTo>
                  <a:lnTo>
                    <a:pt x="251" y="903"/>
                  </a:lnTo>
                  <a:lnTo>
                    <a:pt x="251" y="2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15" name="Freeform 184"/>
            <p:cNvSpPr>
              <a:spLocks/>
            </p:cNvSpPr>
            <p:nvPr/>
          </p:nvSpPr>
          <p:spPr bwMode="auto">
            <a:xfrm>
              <a:off x="6080" y="13687"/>
              <a:ext cx="215" cy="843"/>
            </a:xfrm>
            <a:custGeom>
              <a:avLst/>
              <a:gdLst>
                <a:gd name="T0" fmla="*/ 215 w 215"/>
                <a:gd name="T1" fmla="*/ 20 h 843"/>
                <a:gd name="T2" fmla="*/ 214 w 215"/>
                <a:gd name="T3" fmla="*/ 19 h 843"/>
                <a:gd name="T4" fmla="*/ 211 w 215"/>
                <a:gd name="T5" fmla="*/ 18 h 843"/>
                <a:gd name="T6" fmla="*/ 205 w 215"/>
                <a:gd name="T7" fmla="*/ 15 h 843"/>
                <a:gd name="T8" fmla="*/ 197 w 215"/>
                <a:gd name="T9" fmla="*/ 12 h 843"/>
                <a:gd name="T10" fmla="*/ 187 w 215"/>
                <a:gd name="T11" fmla="*/ 9 h 843"/>
                <a:gd name="T12" fmla="*/ 176 w 215"/>
                <a:gd name="T13" fmla="*/ 6 h 843"/>
                <a:gd name="T14" fmla="*/ 163 w 215"/>
                <a:gd name="T15" fmla="*/ 4 h 843"/>
                <a:gd name="T16" fmla="*/ 149 w 215"/>
                <a:gd name="T17" fmla="*/ 1 h 843"/>
                <a:gd name="T18" fmla="*/ 133 w 215"/>
                <a:gd name="T19" fmla="*/ 0 h 843"/>
                <a:gd name="T20" fmla="*/ 115 w 215"/>
                <a:gd name="T21" fmla="*/ 0 h 843"/>
                <a:gd name="T22" fmla="*/ 98 w 215"/>
                <a:gd name="T23" fmla="*/ 1 h 843"/>
                <a:gd name="T24" fmla="*/ 79 w 215"/>
                <a:gd name="T25" fmla="*/ 5 h 843"/>
                <a:gd name="T26" fmla="*/ 60 w 215"/>
                <a:gd name="T27" fmla="*/ 10 h 843"/>
                <a:gd name="T28" fmla="*/ 40 w 215"/>
                <a:gd name="T29" fmla="*/ 18 h 843"/>
                <a:gd name="T30" fmla="*/ 21 w 215"/>
                <a:gd name="T31" fmla="*/ 27 h 843"/>
                <a:gd name="T32" fmla="*/ 0 w 215"/>
                <a:gd name="T33" fmla="*/ 40 h 843"/>
                <a:gd name="T34" fmla="*/ 0 w 215"/>
                <a:gd name="T35" fmla="*/ 843 h 843"/>
                <a:gd name="T36" fmla="*/ 1 w 215"/>
                <a:gd name="T37" fmla="*/ 843 h 843"/>
                <a:gd name="T38" fmla="*/ 6 w 215"/>
                <a:gd name="T39" fmla="*/ 843 h 843"/>
                <a:gd name="T40" fmla="*/ 12 w 215"/>
                <a:gd name="T41" fmla="*/ 842 h 843"/>
                <a:gd name="T42" fmla="*/ 21 w 215"/>
                <a:gd name="T43" fmla="*/ 841 h 843"/>
                <a:gd name="T44" fmla="*/ 30 w 215"/>
                <a:gd name="T45" fmla="*/ 840 h 843"/>
                <a:gd name="T46" fmla="*/ 43 w 215"/>
                <a:gd name="T47" fmla="*/ 838 h 843"/>
                <a:gd name="T48" fmla="*/ 56 w 215"/>
                <a:gd name="T49" fmla="*/ 835 h 843"/>
                <a:gd name="T50" fmla="*/ 71 w 215"/>
                <a:gd name="T51" fmla="*/ 831 h 843"/>
                <a:gd name="T52" fmla="*/ 87 w 215"/>
                <a:gd name="T53" fmla="*/ 826 h 843"/>
                <a:gd name="T54" fmla="*/ 105 w 215"/>
                <a:gd name="T55" fmla="*/ 821 h 843"/>
                <a:gd name="T56" fmla="*/ 123 w 215"/>
                <a:gd name="T57" fmla="*/ 814 h 843"/>
                <a:gd name="T58" fmla="*/ 141 w 215"/>
                <a:gd name="T59" fmla="*/ 806 h 843"/>
                <a:gd name="T60" fmla="*/ 159 w 215"/>
                <a:gd name="T61" fmla="*/ 797 h 843"/>
                <a:gd name="T62" fmla="*/ 179 w 215"/>
                <a:gd name="T63" fmla="*/ 786 h 843"/>
                <a:gd name="T64" fmla="*/ 197 w 215"/>
                <a:gd name="T65" fmla="*/ 774 h 843"/>
                <a:gd name="T66" fmla="*/ 215 w 215"/>
                <a:gd name="T67" fmla="*/ 760 h 843"/>
                <a:gd name="T68" fmla="*/ 215 w 215"/>
                <a:gd name="T69" fmla="*/ 20 h 8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5"/>
                <a:gd name="T106" fmla="*/ 0 h 843"/>
                <a:gd name="T107" fmla="*/ 215 w 215"/>
                <a:gd name="T108" fmla="*/ 843 h 8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5" h="843">
                  <a:moveTo>
                    <a:pt x="215" y="20"/>
                  </a:moveTo>
                  <a:lnTo>
                    <a:pt x="214" y="19"/>
                  </a:lnTo>
                  <a:lnTo>
                    <a:pt x="211" y="18"/>
                  </a:lnTo>
                  <a:lnTo>
                    <a:pt x="205" y="15"/>
                  </a:lnTo>
                  <a:lnTo>
                    <a:pt x="197" y="12"/>
                  </a:lnTo>
                  <a:lnTo>
                    <a:pt x="187" y="9"/>
                  </a:lnTo>
                  <a:lnTo>
                    <a:pt x="176" y="6"/>
                  </a:lnTo>
                  <a:lnTo>
                    <a:pt x="163" y="4"/>
                  </a:lnTo>
                  <a:lnTo>
                    <a:pt x="149" y="1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8" y="1"/>
                  </a:lnTo>
                  <a:lnTo>
                    <a:pt x="79" y="5"/>
                  </a:lnTo>
                  <a:lnTo>
                    <a:pt x="60" y="10"/>
                  </a:lnTo>
                  <a:lnTo>
                    <a:pt x="40" y="18"/>
                  </a:lnTo>
                  <a:lnTo>
                    <a:pt x="21" y="27"/>
                  </a:lnTo>
                  <a:lnTo>
                    <a:pt x="0" y="40"/>
                  </a:lnTo>
                  <a:lnTo>
                    <a:pt x="0" y="843"/>
                  </a:lnTo>
                  <a:lnTo>
                    <a:pt x="1" y="843"/>
                  </a:lnTo>
                  <a:lnTo>
                    <a:pt x="6" y="843"/>
                  </a:lnTo>
                  <a:lnTo>
                    <a:pt x="12" y="842"/>
                  </a:lnTo>
                  <a:lnTo>
                    <a:pt x="21" y="841"/>
                  </a:lnTo>
                  <a:lnTo>
                    <a:pt x="30" y="840"/>
                  </a:lnTo>
                  <a:lnTo>
                    <a:pt x="43" y="838"/>
                  </a:lnTo>
                  <a:lnTo>
                    <a:pt x="56" y="835"/>
                  </a:lnTo>
                  <a:lnTo>
                    <a:pt x="71" y="831"/>
                  </a:lnTo>
                  <a:lnTo>
                    <a:pt x="87" y="826"/>
                  </a:lnTo>
                  <a:lnTo>
                    <a:pt x="105" y="821"/>
                  </a:lnTo>
                  <a:lnTo>
                    <a:pt x="123" y="814"/>
                  </a:lnTo>
                  <a:lnTo>
                    <a:pt x="141" y="806"/>
                  </a:lnTo>
                  <a:lnTo>
                    <a:pt x="159" y="797"/>
                  </a:lnTo>
                  <a:lnTo>
                    <a:pt x="179" y="786"/>
                  </a:lnTo>
                  <a:lnTo>
                    <a:pt x="197" y="774"/>
                  </a:lnTo>
                  <a:lnTo>
                    <a:pt x="215" y="760"/>
                  </a:lnTo>
                  <a:lnTo>
                    <a:pt x="215" y="2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16" name="Freeform 185"/>
            <p:cNvSpPr>
              <a:spLocks/>
            </p:cNvSpPr>
            <p:nvPr/>
          </p:nvSpPr>
          <p:spPr bwMode="auto">
            <a:xfrm>
              <a:off x="6087" y="13696"/>
              <a:ext cx="180" cy="685"/>
            </a:xfrm>
            <a:custGeom>
              <a:avLst/>
              <a:gdLst>
                <a:gd name="T0" fmla="*/ 180 w 180"/>
                <a:gd name="T1" fmla="*/ 16 h 685"/>
                <a:gd name="T2" fmla="*/ 179 w 180"/>
                <a:gd name="T3" fmla="*/ 16 h 685"/>
                <a:gd name="T4" fmla="*/ 176 w 180"/>
                <a:gd name="T5" fmla="*/ 14 h 685"/>
                <a:gd name="T6" fmla="*/ 172 w 180"/>
                <a:gd name="T7" fmla="*/ 12 h 685"/>
                <a:gd name="T8" fmla="*/ 165 w 180"/>
                <a:gd name="T9" fmla="*/ 10 h 685"/>
                <a:gd name="T10" fmla="*/ 157 w 180"/>
                <a:gd name="T11" fmla="*/ 8 h 685"/>
                <a:gd name="T12" fmla="*/ 147 w 180"/>
                <a:gd name="T13" fmla="*/ 4 h 685"/>
                <a:gd name="T14" fmla="*/ 136 w 180"/>
                <a:gd name="T15" fmla="*/ 2 h 685"/>
                <a:gd name="T16" fmla="*/ 125 w 180"/>
                <a:gd name="T17" fmla="*/ 0 h 685"/>
                <a:gd name="T18" fmla="*/ 111 w 180"/>
                <a:gd name="T19" fmla="*/ 0 h 685"/>
                <a:gd name="T20" fmla="*/ 97 w 180"/>
                <a:gd name="T21" fmla="*/ 0 h 685"/>
                <a:gd name="T22" fmla="*/ 81 w 180"/>
                <a:gd name="T23" fmla="*/ 1 h 685"/>
                <a:gd name="T24" fmla="*/ 66 w 180"/>
                <a:gd name="T25" fmla="*/ 3 h 685"/>
                <a:gd name="T26" fmla="*/ 50 w 180"/>
                <a:gd name="T27" fmla="*/ 8 h 685"/>
                <a:gd name="T28" fmla="*/ 33 w 180"/>
                <a:gd name="T29" fmla="*/ 14 h 685"/>
                <a:gd name="T30" fmla="*/ 17 w 180"/>
                <a:gd name="T31" fmla="*/ 23 h 685"/>
                <a:gd name="T32" fmla="*/ 0 w 180"/>
                <a:gd name="T33" fmla="*/ 33 h 685"/>
                <a:gd name="T34" fmla="*/ 0 w 180"/>
                <a:gd name="T35" fmla="*/ 685 h 685"/>
                <a:gd name="T36" fmla="*/ 1 w 180"/>
                <a:gd name="T37" fmla="*/ 685 h 685"/>
                <a:gd name="T38" fmla="*/ 4 w 180"/>
                <a:gd name="T39" fmla="*/ 685 h 685"/>
                <a:gd name="T40" fmla="*/ 9 w 180"/>
                <a:gd name="T41" fmla="*/ 684 h 685"/>
                <a:gd name="T42" fmla="*/ 17 w 180"/>
                <a:gd name="T43" fmla="*/ 683 h 685"/>
                <a:gd name="T44" fmla="*/ 26 w 180"/>
                <a:gd name="T45" fmla="*/ 682 h 685"/>
                <a:gd name="T46" fmla="*/ 35 w 180"/>
                <a:gd name="T47" fmla="*/ 681 h 685"/>
                <a:gd name="T48" fmla="*/ 47 w 180"/>
                <a:gd name="T49" fmla="*/ 678 h 685"/>
                <a:gd name="T50" fmla="*/ 60 w 180"/>
                <a:gd name="T51" fmla="*/ 676 h 685"/>
                <a:gd name="T52" fmla="*/ 73 w 180"/>
                <a:gd name="T53" fmla="*/ 671 h 685"/>
                <a:gd name="T54" fmla="*/ 87 w 180"/>
                <a:gd name="T55" fmla="*/ 667 h 685"/>
                <a:gd name="T56" fmla="*/ 102 w 180"/>
                <a:gd name="T57" fmla="*/ 662 h 685"/>
                <a:gd name="T58" fmla="*/ 118 w 180"/>
                <a:gd name="T59" fmla="*/ 655 h 685"/>
                <a:gd name="T60" fmla="*/ 133 w 180"/>
                <a:gd name="T61" fmla="*/ 648 h 685"/>
                <a:gd name="T62" fmla="*/ 149 w 180"/>
                <a:gd name="T63" fmla="*/ 639 h 685"/>
                <a:gd name="T64" fmla="*/ 165 w 180"/>
                <a:gd name="T65" fmla="*/ 628 h 685"/>
                <a:gd name="T66" fmla="*/ 180 w 180"/>
                <a:gd name="T67" fmla="*/ 617 h 685"/>
                <a:gd name="T68" fmla="*/ 180 w 180"/>
                <a:gd name="T69" fmla="*/ 16 h 6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0"/>
                <a:gd name="T106" fmla="*/ 0 h 685"/>
                <a:gd name="T107" fmla="*/ 180 w 180"/>
                <a:gd name="T108" fmla="*/ 685 h 6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0" h="685">
                  <a:moveTo>
                    <a:pt x="180" y="16"/>
                  </a:moveTo>
                  <a:lnTo>
                    <a:pt x="179" y="16"/>
                  </a:lnTo>
                  <a:lnTo>
                    <a:pt x="176" y="14"/>
                  </a:lnTo>
                  <a:lnTo>
                    <a:pt x="172" y="12"/>
                  </a:lnTo>
                  <a:lnTo>
                    <a:pt x="165" y="10"/>
                  </a:lnTo>
                  <a:lnTo>
                    <a:pt x="157" y="8"/>
                  </a:lnTo>
                  <a:lnTo>
                    <a:pt x="147" y="4"/>
                  </a:lnTo>
                  <a:lnTo>
                    <a:pt x="136" y="2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3"/>
                  </a:lnTo>
                  <a:lnTo>
                    <a:pt x="50" y="8"/>
                  </a:lnTo>
                  <a:lnTo>
                    <a:pt x="33" y="14"/>
                  </a:lnTo>
                  <a:lnTo>
                    <a:pt x="17" y="23"/>
                  </a:lnTo>
                  <a:lnTo>
                    <a:pt x="0" y="33"/>
                  </a:lnTo>
                  <a:lnTo>
                    <a:pt x="0" y="685"/>
                  </a:lnTo>
                  <a:lnTo>
                    <a:pt x="1" y="685"/>
                  </a:lnTo>
                  <a:lnTo>
                    <a:pt x="4" y="685"/>
                  </a:lnTo>
                  <a:lnTo>
                    <a:pt x="9" y="684"/>
                  </a:lnTo>
                  <a:lnTo>
                    <a:pt x="17" y="683"/>
                  </a:lnTo>
                  <a:lnTo>
                    <a:pt x="26" y="682"/>
                  </a:lnTo>
                  <a:lnTo>
                    <a:pt x="35" y="681"/>
                  </a:lnTo>
                  <a:lnTo>
                    <a:pt x="47" y="678"/>
                  </a:lnTo>
                  <a:lnTo>
                    <a:pt x="60" y="676"/>
                  </a:lnTo>
                  <a:lnTo>
                    <a:pt x="73" y="671"/>
                  </a:lnTo>
                  <a:lnTo>
                    <a:pt x="87" y="667"/>
                  </a:lnTo>
                  <a:lnTo>
                    <a:pt x="102" y="662"/>
                  </a:lnTo>
                  <a:lnTo>
                    <a:pt x="118" y="655"/>
                  </a:lnTo>
                  <a:lnTo>
                    <a:pt x="133" y="648"/>
                  </a:lnTo>
                  <a:lnTo>
                    <a:pt x="149" y="639"/>
                  </a:lnTo>
                  <a:lnTo>
                    <a:pt x="165" y="628"/>
                  </a:lnTo>
                  <a:lnTo>
                    <a:pt x="180" y="617"/>
                  </a:lnTo>
                  <a:lnTo>
                    <a:pt x="180" y="1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17" name="Freeform 186"/>
            <p:cNvSpPr>
              <a:spLocks/>
            </p:cNvSpPr>
            <p:nvPr/>
          </p:nvSpPr>
          <p:spPr bwMode="auto">
            <a:xfrm>
              <a:off x="6093" y="13704"/>
              <a:ext cx="146" cy="530"/>
            </a:xfrm>
            <a:custGeom>
              <a:avLst/>
              <a:gdLst>
                <a:gd name="T0" fmla="*/ 146 w 146"/>
                <a:gd name="T1" fmla="*/ 14 h 530"/>
                <a:gd name="T2" fmla="*/ 143 w 146"/>
                <a:gd name="T3" fmla="*/ 12 h 530"/>
                <a:gd name="T4" fmla="*/ 134 w 146"/>
                <a:gd name="T5" fmla="*/ 8 h 530"/>
                <a:gd name="T6" fmla="*/ 120 w 146"/>
                <a:gd name="T7" fmla="*/ 4 h 530"/>
                <a:gd name="T8" fmla="*/ 101 w 146"/>
                <a:gd name="T9" fmla="*/ 1 h 530"/>
                <a:gd name="T10" fmla="*/ 79 w 146"/>
                <a:gd name="T11" fmla="*/ 0 h 530"/>
                <a:gd name="T12" fmla="*/ 54 w 146"/>
                <a:gd name="T13" fmla="*/ 3 h 530"/>
                <a:gd name="T14" fmla="*/ 27 w 146"/>
                <a:gd name="T15" fmla="*/ 11 h 530"/>
                <a:gd name="T16" fmla="*/ 0 w 146"/>
                <a:gd name="T17" fmla="*/ 27 h 530"/>
                <a:gd name="T18" fmla="*/ 0 w 146"/>
                <a:gd name="T19" fmla="*/ 530 h 530"/>
                <a:gd name="T20" fmla="*/ 3 w 146"/>
                <a:gd name="T21" fmla="*/ 530 h 530"/>
                <a:gd name="T22" fmla="*/ 14 w 146"/>
                <a:gd name="T23" fmla="*/ 529 h 530"/>
                <a:gd name="T24" fmla="*/ 29 w 146"/>
                <a:gd name="T25" fmla="*/ 526 h 530"/>
                <a:gd name="T26" fmla="*/ 49 w 146"/>
                <a:gd name="T27" fmla="*/ 521 h 530"/>
                <a:gd name="T28" fmla="*/ 71 w 146"/>
                <a:gd name="T29" fmla="*/ 514 h 530"/>
                <a:gd name="T30" fmla="*/ 96 w 146"/>
                <a:gd name="T31" fmla="*/ 505 h 530"/>
                <a:gd name="T32" fmla="*/ 121 w 146"/>
                <a:gd name="T33" fmla="*/ 492 h 530"/>
                <a:gd name="T34" fmla="*/ 146 w 146"/>
                <a:gd name="T35" fmla="*/ 475 h 530"/>
                <a:gd name="T36" fmla="*/ 146 w 146"/>
                <a:gd name="T37" fmla="*/ 14 h 5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530"/>
                <a:gd name="T59" fmla="*/ 146 w 146"/>
                <a:gd name="T60" fmla="*/ 530 h 5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530">
                  <a:moveTo>
                    <a:pt x="146" y="14"/>
                  </a:moveTo>
                  <a:lnTo>
                    <a:pt x="143" y="12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1" y="1"/>
                  </a:lnTo>
                  <a:lnTo>
                    <a:pt x="79" y="0"/>
                  </a:lnTo>
                  <a:lnTo>
                    <a:pt x="54" y="3"/>
                  </a:lnTo>
                  <a:lnTo>
                    <a:pt x="27" y="11"/>
                  </a:lnTo>
                  <a:lnTo>
                    <a:pt x="0" y="27"/>
                  </a:lnTo>
                  <a:lnTo>
                    <a:pt x="0" y="530"/>
                  </a:lnTo>
                  <a:lnTo>
                    <a:pt x="3" y="530"/>
                  </a:lnTo>
                  <a:lnTo>
                    <a:pt x="14" y="529"/>
                  </a:lnTo>
                  <a:lnTo>
                    <a:pt x="29" y="526"/>
                  </a:lnTo>
                  <a:lnTo>
                    <a:pt x="49" y="521"/>
                  </a:lnTo>
                  <a:lnTo>
                    <a:pt x="71" y="514"/>
                  </a:lnTo>
                  <a:lnTo>
                    <a:pt x="96" y="505"/>
                  </a:lnTo>
                  <a:lnTo>
                    <a:pt x="121" y="492"/>
                  </a:lnTo>
                  <a:lnTo>
                    <a:pt x="146" y="475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18" name="Freeform 187"/>
            <p:cNvSpPr>
              <a:spLocks/>
            </p:cNvSpPr>
            <p:nvPr/>
          </p:nvSpPr>
          <p:spPr bwMode="auto">
            <a:xfrm>
              <a:off x="6101" y="13712"/>
              <a:ext cx="109" cy="373"/>
            </a:xfrm>
            <a:custGeom>
              <a:avLst/>
              <a:gdLst>
                <a:gd name="T0" fmla="*/ 109 w 109"/>
                <a:gd name="T1" fmla="*/ 10 h 373"/>
                <a:gd name="T2" fmla="*/ 107 w 109"/>
                <a:gd name="T3" fmla="*/ 9 h 373"/>
                <a:gd name="T4" fmla="*/ 100 w 109"/>
                <a:gd name="T5" fmla="*/ 6 h 373"/>
                <a:gd name="T6" fmla="*/ 89 w 109"/>
                <a:gd name="T7" fmla="*/ 2 h 373"/>
                <a:gd name="T8" fmla="*/ 75 w 109"/>
                <a:gd name="T9" fmla="*/ 0 h 373"/>
                <a:gd name="T10" fmla="*/ 59 w 109"/>
                <a:gd name="T11" fmla="*/ 0 h 373"/>
                <a:gd name="T12" fmla="*/ 39 w 109"/>
                <a:gd name="T13" fmla="*/ 2 h 373"/>
                <a:gd name="T14" fmla="*/ 20 w 109"/>
                <a:gd name="T15" fmla="*/ 9 h 373"/>
                <a:gd name="T16" fmla="*/ 0 w 109"/>
                <a:gd name="T17" fmla="*/ 21 h 373"/>
                <a:gd name="T18" fmla="*/ 0 w 109"/>
                <a:gd name="T19" fmla="*/ 373 h 373"/>
                <a:gd name="T20" fmla="*/ 2 w 109"/>
                <a:gd name="T21" fmla="*/ 373 h 373"/>
                <a:gd name="T22" fmla="*/ 9 w 109"/>
                <a:gd name="T23" fmla="*/ 372 h 373"/>
                <a:gd name="T24" fmla="*/ 21 w 109"/>
                <a:gd name="T25" fmla="*/ 369 h 373"/>
                <a:gd name="T26" fmla="*/ 36 w 109"/>
                <a:gd name="T27" fmla="*/ 366 h 373"/>
                <a:gd name="T28" fmla="*/ 53 w 109"/>
                <a:gd name="T29" fmla="*/ 362 h 373"/>
                <a:gd name="T30" fmla="*/ 72 w 109"/>
                <a:gd name="T31" fmla="*/ 354 h 373"/>
                <a:gd name="T32" fmla="*/ 90 w 109"/>
                <a:gd name="T33" fmla="*/ 343 h 373"/>
                <a:gd name="T34" fmla="*/ 109 w 109"/>
                <a:gd name="T35" fmla="*/ 331 h 373"/>
                <a:gd name="T36" fmla="*/ 109 w 109"/>
                <a:gd name="T37" fmla="*/ 10 h 3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9"/>
                <a:gd name="T58" fmla="*/ 0 h 373"/>
                <a:gd name="T59" fmla="*/ 109 w 109"/>
                <a:gd name="T60" fmla="*/ 373 h 3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9" h="373">
                  <a:moveTo>
                    <a:pt x="109" y="10"/>
                  </a:moveTo>
                  <a:lnTo>
                    <a:pt x="107" y="9"/>
                  </a:lnTo>
                  <a:lnTo>
                    <a:pt x="100" y="6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0" y="9"/>
                  </a:lnTo>
                  <a:lnTo>
                    <a:pt x="0" y="21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9" y="372"/>
                  </a:lnTo>
                  <a:lnTo>
                    <a:pt x="21" y="369"/>
                  </a:lnTo>
                  <a:lnTo>
                    <a:pt x="36" y="366"/>
                  </a:lnTo>
                  <a:lnTo>
                    <a:pt x="53" y="362"/>
                  </a:lnTo>
                  <a:lnTo>
                    <a:pt x="72" y="354"/>
                  </a:lnTo>
                  <a:lnTo>
                    <a:pt x="90" y="343"/>
                  </a:lnTo>
                  <a:lnTo>
                    <a:pt x="109" y="331"/>
                  </a:lnTo>
                  <a:lnTo>
                    <a:pt x="109" y="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19" name="Freeform 188"/>
            <p:cNvSpPr>
              <a:spLocks/>
            </p:cNvSpPr>
            <p:nvPr/>
          </p:nvSpPr>
          <p:spPr bwMode="auto">
            <a:xfrm>
              <a:off x="6107" y="13721"/>
              <a:ext cx="75" cy="216"/>
            </a:xfrm>
            <a:custGeom>
              <a:avLst/>
              <a:gdLst>
                <a:gd name="T0" fmla="*/ 75 w 75"/>
                <a:gd name="T1" fmla="*/ 6 h 216"/>
                <a:gd name="T2" fmla="*/ 73 w 75"/>
                <a:gd name="T3" fmla="*/ 5 h 216"/>
                <a:gd name="T4" fmla="*/ 69 w 75"/>
                <a:gd name="T5" fmla="*/ 4 h 216"/>
                <a:gd name="T6" fmla="*/ 61 w 75"/>
                <a:gd name="T7" fmla="*/ 2 h 216"/>
                <a:gd name="T8" fmla="*/ 52 w 75"/>
                <a:gd name="T9" fmla="*/ 0 h 216"/>
                <a:gd name="T10" fmla="*/ 41 w 75"/>
                <a:gd name="T11" fmla="*/ 0 h 216"/>
                <a:gd name="T12" fmla="*/ 28 w 75"/>
                <a:gd name="T13" fmla="*/ 1 h 216"/>
                <a:gd name="T14" fmla="*/ 14 w 75"/>
                <a:gd name="T15" fmla="*/ 6 h 216"/>
                <a:gd name="T16" fmla="*/ 0 w 75"/>
                <a:gd name="T17" fmla="*/ 14 h 216"/>
                <a:gd name="T18" fmla="*/ 0 w 75"/>
                <a:gd name="T19" fmla="*/ 216 h 216"/>
                <a:gd name="T20" fmla="*/ 2 w 75"/>
                <a:gd name="T21" fmla="*/ 216 h 216"/>
                <a:gd name="T22" fmla="*/ 7 w 75"/>
                <a:gd name="T23" fmla="*/ 215 h 216"/>
                <a:gd name="T24" fmla="*/ 15 w 75"/>
                <a:gd name="T25" fmla="*/ 214 h 216"/>
                <a:gd name="T26" fmla="*/ 25 w 75"/>
                <a:gd name="T27" fmla="*/ 211 h 216"/>
                <a:gd name="T28" fmla="*/ 37 w 75"/>
                <a:gd name="T29" fmla="*/ 208 h 216"/>
                <a:gd name="T30" fmla="*/ 50 w 75"/>
                <a:gd name="T31" fmla="*/ 203 h 216"/>
                <a:gd name="T32" fmla="*/ 63 w 75"/>
                <a:gd name="T33" fmla="*/ 195 h 216"/>
                <a:gd name="T34" fmla="*/ 75 w 75"/>
                <a:gd name="T35" fmla="*/ 187 h 216"/>
                <a:gd name="T36" fmla="*/ 75 w 75"/>
                <a:gd name="T37" fmla="*/ 6 h 2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"/>
                <a:gd name="T58" fmla="*/ 0 h 216"/>
                <a:gd name="T59" fmla="*/ 75 w 75"/>
                <a:gd name="T60" fmla="*/ 216 h 2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" h="216">
                  <a:moveTo>
                    <a:pt x="75" y="6"/>
                  </a:moveTo>
                  <a:lnTo>
                    <a:pt x="73" y="5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14" y="6"/>
                  </a:lnTo>
                  <a:lnTo>
                    <a:pt x="0" y="14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7" y="215"/>
                  </a:lnTo>
                  <a:lnTo>
                    <a:pt x="15" y="214"/>
                  </a:lnTo>
                  <a:lnTo>
                    <a:pt x="25" y="211"/>
                  </a:lnTo>
                  <a:lnTo>
                    <a:pt x="37" y="208"/>
                  </a:lnTo>
                  <a:lnTo>
                    <a:pt x="50" y="203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20" name="Freeform 189"/>
            <p:cNvSpPr>
              <a:spLocks/>
            </p:cNvSpPr>
            <p:nvPr/>
          </p:nvSpPr>
          <p:spPr bwMode="auto">
            <a:xfrm>
              <a:off x="7013" y="14340"/>
              <a:ext cx="110" cy="111"/>
            </a:xfrm>
            <a:custGeom>
              <a:avLst/>
              <a:gdLst>
                <a:gd name="T0" fmla="*/ 55 w 110"/>
                <a:gd name="T1" fmla="*/ 111 h 111"/>
                <a:gd name="T2" fmla="*/ 66 w 110"/>
                <a:gd name="T3" fmla="*/ 110 h 111"/>
                <a:gd name="T4" fmla="*/ 76 w 110"/>
                <a:gd name="T5" fmla="*/ 106 h 111"/>
                <a:gd name="T6" fmla="*/ 85 w 110"/>
                <a:gd name="T7" fmla="*/ 101 h 111"/>
                <a:gd name="T8" fmla="*/ 94 w 110"/>
                <a:gd name="T9" fmla="*/ 94 h 111"/>
                <a:gd name="T10" fmla="*/ 100 w 110"/>
                <a:gd name="T11" fmla="*/ 86 h 111"/>
                <a:gd name="T12" fmla="*/ 106 w 110"/>
                <a:gd name="T13" fmla="*/ 77 h 111"/>
                <a:gd name="T14" fmla="*/ 109 w 110"/>
                <a:gd name="T15" fmla="*/ 66 h 111"/>
                <a:gd name="T16" fmla="*/ 110 w 110"/>
                <a:gd name="T17" fmla="*/ 56 h 111"/>
                <a:gd name="T18" fmla="*/ 109 w 110"/>
                <a:gd name="T19" fmla="*/ 44 h 111"/>
                <a:gd name="T20" fmla="*/ 106 w 110"/>
                <a:gd name="T21" fmla="*/ 34 h 111"/>
                <a:gd name="T22" fmla="*/ 100 w 110"/>
                <a:gd name="T23" fmla="*/ 24 h 111"/>
                <a:gd name="T24" fmla="*/ 94 w 110"/>
                <a:gd name="T25" fmla="*/ 17 h 111"/>
                <a:gd name="T26" fmla="*/ 85 w 110"/>
                <a:gd name="T27" fmla="*/ 9 h 111"/>
                <a:gd name="T28" fmla="*/ 76 w 110"/>
                <a:gd name="T29" fmla="*/ 5 h 111"/>
                <a:gd name="T30" fmla="*/ 66 w 110"/>
                <a:gd name="T31" fmla="*/ 2 h 111"/>
                <a:gd name="T32" fmla="*/ 55 w 110"/>
                <a:gd name="T33" fmla="*/ 0 h 111"/>
                <a:gd name="T34" fmla="*/ 44 w 110"/>
                <a:gd name="T35" fmla="*/ 2 h 111"/>
                <a:gd name="T36" fmla="*/ 33 w 110"/>
                <a:gd name="T37" fmla="*/ 5 h 111"/>
                <a:gd name="T38" fmla="*/ 25 w 110"/>
                <a:gd name="T39" fmla="*/ 9 h 111"/>
                <a:gd name="T40" fmla="*/ 16 w 110"/>
                <a:gd name="T41" fmla="*/ 17 h 111"/>
                <a:gd name="T42" fmla="*/ 10 w 110"/>
                <a:gd name="T43" fmla="*/ 24 h 111"/>
                <a:gd name="T44" fmla="*/ 4 w 110"/>
                <a:gd name="T45" fmla="*/ 34 h 111"/>
                <a:gd name="T46" fmla="*/ 1 w 110"/>
                <a:gd name="T47" fmla="*/ 44 h 111"/>
                <a:gd name="T48" fmla="*/ 0 w 110"/>
                <a:gd name="T49" fmla="*/ 56 h 111"/>
                <a:gd name="T50" fmla="*/ 1 w 110"/>
                <a:gd name="T51" fmla="*/ 66 h 111"/>
                <a:gd name="T52" fmla="*/ 4 w 110"/>
                <a:gd name="T53" fmla="*/ 77 h 111"/>
                <a:gd name="T54" fmla="*/ 10 w 110"/>
                <a:gd name="T55" fmla="*/ 86 h 111"/>
                <a:gd name="T56" fmla="*/ 16 w 110"/>
                <a:gd name="T57" fmla="*/ 94 h 111"/>
                <a:gd name="T58" fmla="*/ 25 w 110"/>
                <a:gd name="T59" fmla="*/ 101 h 111"/>
                <a:gd name="T60" fmla="*/ 33 w 110"/>
                <a:gd name="T61" fmla="*/ 106 h 111"/>
                <a:gd name="T62" fmla="*/ 44 w 110"/>
                <a:gd name="T63" fmla="*/ 110 h 111"/>
                <a:gd name="T64" fmla="*/ 55 w 110"/>
                <a:gd name="T65" fmla="*/ 111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111"/>
                <a:gd name="T101" fmla="*/ 110 w 110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111">
                  <a:moveTo>
                    <a:pt x="55" y="111"/>
                  </a:moveTo>
                  <a:lnTo>
                    <a:pt x="66" y="110"/>
                  </a:lnTo>
                  <a:lnTo>
                    <a:pt x="76" y="106"/>
                  </a:lnTo>
                  <a:lnTo>
                    <a:pt x="85" y="101"/>
                  </a:lnTo>
                  <a:lnTo>
                    <a:pt x="94" y="94"/>
                  </a:lnTo>
                  <a:lnTo>
                    <a:pt x="100" y="86"/>
                  </a:lnTo>
                  <a:lnTo>
                    <a:pt x="106" y="77"/>
                  </a:lnTo>
                  <a:lnTo>
                    <a:pt x="109" y="66"/>
                  </a:lnTo>
                  <a:lnTo>
                    <a:pt x="110" y="56"/>
                  </a:lnTo>
                  <a:lnTo>
                    <a:pt x="109" y="44"/>
                  </a:lnTo>
                  <a:lnTo>
                    <a:pt x="106" y="34"/>
                  </a:lnTo>
                  <a:lnTo>
                    <a:pt x="100" y="24"/>
                  </a:lnTo>
                  <a:lnTo>
                    <a:pt x="94" y="17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6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5" y="101"/>
                  </a:lnTo>
                  <a:lnTo>
                    <a:pt x="33" y="106"/>
                  </a:lnTo>
                  <a:lnTo>
                    <a:pt x="44" y="110"/>
                  </a:lnTo>
                  <a:lnTo>
                    <a:pt x="55" y="1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21" name="Freeform 190"/>
            <p:cNvSpPr>
              <a:spLocks/>
            </p:cNvSpPr>
            <p:nvPr/>
          </p:nvSpPr>
          <p:spPr bwMode="auto">
            <a:xfrm>
              <a:off x="6676" y="14343"/>
              <a:ext cx="55" cy="55"/>
            </a:xfrm>
            <a:custGeom>
              <a:avLst/>
              <a:gdLst>
                <a:gd name="T0" fmla="*/ 27 w 55"/>
                <a:gd name="T1" fmla="*/ 55 h 55"/>
                <a:gd name="T2" fmla="*/ 38 w 55"/>
                <a:gd name="T3" fmla="*/ 53 h 55"/>
                <a:gd name="T4" fmla="*/ 48 w 55"/>
                <a:gd name="T5" fmla="*/ 46 h 55"/>
                <a:gd name="T6" fmla="*/ 53 w 55"/>
                <a:gd name="T7" fmla="*/ 37 h 55"/>
                <a:gd name="T8" fmla="*/ 55 w 55"/>
                <a:gd name="T9" fmla="*/ 27 h 55"/>
                <a:gd name="T10" fmla="*/ 53 w 55"/>
                <a:gd name="T11" fmla="*/ 16 h 55"/>
                <a:gd name="T12" fmla="*/ 48 w 55"/>
                <a:gd name="T13" fmla="*/ 7 h 55"/>
                <a:gd name="T14" fmla="*/ 38 w 55"/>
                <a:gd name="T15" fmla="*/ 2 h 55"/>
                <a:gd name="T16" fmla="*/ 27 w 55"/>
                <a:gd name="T17" fmla="*/ 0 h 55"/>
                <a:gd name="T18" fmla="*/ 16 w 55"/>
                <a:gd name="T19" fmla="*/ 2 h 55"/>
                <a:gd name="T20" fmla="*/ 8 w 55"/>
                <a:gd name="T21" fmla="*/ 7 h 55"/>
                <a:gd name="T22" fmla="*/ 2 w 55"/>
                <a:gd name="T23" fmla="*/ 16 h 55"/>
                <a:gd name="T24" fmla="*/ 0 w 55"/>
                <a:gd name="T25" fmla="*/ 27 h 55"/>
                <a:gd name="T26" fmla="*/ 2 w 55"/>
                <a:gd name="T27" fmla="*/ 37 h 55"/>
                <a:gd name="T28" fmla="*/ 8 w 55"/>
                <a:gd name="T29" fmla="*/ 46 h 55"/>
                <a:gd name="T30" fmla="*/ 16 w 55"/>
                <a:gd name="T31" fmla="*/ 53 h 55"/>
                <a:gd name="T32" fmla="*/ 27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7" y="55"/>
                  </a:moveTo>
                  <a:lnTo>
                    <a:pt x="38" y="53"/>
                  </a:lnTo>
                  <a:lnTo>
                    <a:pt x="48" y="46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8" y="7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6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22" name="Freeform 191"/>
            <p:cNvSpPr>
              <a:spLocks/>
            </p:cNvSpPr>
            <p:nvPr/>
          </p:nvSpPr>
          <p:spPr bwMode="auto">
            <a:xfrm>
              <a:off x="6770" y="14345"/>
              <a:ext cx="55" cy="55"/>
            </a:xfrm>
            <a:custGeom>
              <a:avLst/>
              <a:gdLst>
                <a:gd name="T0" fmla="*/ 28 w 55"/>
                <a:gd name="T1" fmla="*/ 55 h 55"/>
                <a:gd name="T2" fmla="*/ 39 w 55"/>
                <a:gd name="T3" fmla="*/ 53 h 55"/>
                <a:gd name="T4" fmla="*/ 47 w 55"/>
                <a:gd name="T5" fmla="*/ 47 h 55"/>
                <a:gd name="T6" fmla="*/ 53 w 55"/>
                <a:gd name="T7" fmla="*/ 39 h 55"/>
                <a:gd name="T8" fmla="*/ 55 w 55"/>
                <a:gd name="T9" fmla="*/ 28 h 55"/>
                <a:gd name="T10" fmla="*/ 53 w 55"/>
                <a:gd name="T11" fmla="*/ 17 h 55"/>
                <a:gd name="T12" fmla="*/ 47 w 55"/>
                <a:gd name="T13" fmla="*/ 8 h 55"/>
                <a:gd name="T14" fmla="*/ 39 w 55"/>
                <a:gd name="T15" fmla="*/ 2 h 55"/>
                <a:gd name="T16" fmla="*/ 28 w 55"/>
                <a:gd name="T17" fmla="*/ 0 h 55"/>
                <a:gd name="T18" fmla="*/ 17 w 55"/>
                <a:gd name="T19" fmla="*/ 2 h 55"/>
                <a:gd name="T20" fmla="*/ 9 w 55"/>
                <a:gd name="T21" fmla="*/ 8 h 55"/>
                <a:gd name="T22" fmla="*/ 2 w 55"/>
                <a:gd name="T23" fmla="*/ 17 h 55"/>
                <a:gd name="T24" fmla="*/ 0 w 55"/>
                <a:gd name="T25" fmla="*/ 28 h 55"/>
                <a:gd name="T26" fmla="*/ 2 w 55"/>
                <a:gd name="T27" fmla="*/ 39 h 55"/>
                <a:gd name="T28" fmla="*/ 9 w 55"/>
                <a:gd name="T29" fmla="*/ 47 h 55"/>
                <a:gd name="T30" fmla="*/ 17 w 55"/>
                <a:gd name="T31" fmla="*/ 53 h 55"/>
                <a:gd name="T32" fmla="*/ 28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8" y="55"/>
                  </a:move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9" y="47"/>
                  </a:lnTo>
                  <a:lnTo>
                    <a:pt x="17" y="53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23" name="Freeform 192"/>
            <p:cNvSpPr>
              <a:spLocks/>
            </p:cNvSpPr>
            <p:nvPr/>
          </p:nvSpPr>
          <p:spPr bwMode="auto">
            <a:xfrm>
              <a:off x="6401" y="13591"/>
              <a:ext cx="156" cy="752"/>
            </a:xfrm>
            <a:custGeom>
              <a:avLst/>
              <a:gdLst>
                <a:gd name="T0" fmla="*/ 48 w 156"/>
                <a:gd name="T1" fmla="*/ 15 h 752"/>
                <a:gd name="T2" fmla="*/ 44 w 156"/>
                <a:gd name="T3" fmla="*/ 30 h 752"/>
                <a:gd name="T4" fmla="*/ 33 w 156"/>
                <a:gd name="T5" fmla="*/ 73 h 752"/>
                <a:gd name="T6" fmla="*/ 19 w 156"/>
                <a:gd name="T7" fmla="*/ 140 h 752"/>
                <a:gd name="T8" fmla="*/ 7 w 156"/>
                <a:gd name="T9" fmla="*/ 229 h 752"/>
                <a:gd name="T10" fmla="*/ 0 w 156"/>
                <a:gd name="T11" fmla="*/ 337 h 752"/>
                <a:gd name="T12" fmla="*/ 1 w 156"/>
                <a:gd name="T13" fmla="*/ 462 h 752"/>
                <a:gd name="T14" fmla="*/ 14 w 156"/>
                <a:gd name="T15" fmla="*/ 602 h 752"/>
                <a:gd name="T16" fmla="*/ 43 w 156"/>
                <a:gd name="T17" fmla="*/ 752 h 752"/>
                <a:gd name="T18" fmla="*/ 150 w 156"/>
                <a:gd name="T19" fmla="*/ 746 h 752"/>
                <a:gd name="T20" fmla="*/ 146 w 156"/>
                <a:gd name="T21" fmla="*/ 724 h 752"/>
                <a:gd name="T22" fmla="*/ 135 w 156"/>
                <a:gd name="T23" fmla="*/ 663 h 752"/>
                <a:gd name="T24" fmla="*/ 123 w 156"/>
                <a:gd name="T25" fmla="*/ 574 h 752"/>
                <a:gd name="T26" fmla="*/ 111 w 156"/>
                <a:gd name="T27" fmla="*/ 463 h 752"/>
                <a:gd name="T28" fmla="*/ 104 w 156"/>
                <a:gd name="T29" fmla="*/ 342 h 752"/>
                <a:gd name="T30" fmla="*/ 107 w 156"/>
                <a:gd name="T31" fmla="*/ 220 h 752"/>
                <a:gd name="T32" fmla="*/ 124 w 156"/>
                <a:gd name="T33" fmla="*/ 106 h 752"/>
                <a:gd name="T34" fmla="*/ 156 w 156"/>
                <a:gd name="T35" fmla="*/ 9 h 752"/>
                <a:gd name="T36" fmla="*/ 156 w 156"/>
                <a:gd name="T37" fmla="*/ 8 h 752"/>
                <a:gd name="T38" fmla="*/ 156 w 156"/>
                <a:gd name="T39" fmla="*/ 6 h 752"/>
                <a:gd name="T40" fmla="*/ 154 w 156"/>
                <a:gd name="T41" fmla="*/ 4 h 752"/>
                <a:gd name="T42" fmla="*/ 147 w 156"/>
                <a:gd name="T43" fmla="*/ 0 h 752"/>
                <a:gd name="T44" fmla="*/ 134 w 156"/>
                <a:gd name="T45" fmla="*/ 0 h 752"/>
                <a:gd name="T46" fmla="*/ 115 w 156"/>
                <a:gd name="T47" fmla="*/ 1 h 752"/>
                <a:gd name="T48" fmla="*/ 87 w 156"/>
                <a:gd name="T49" fmla="*/ 7 h 752"/>
                <a:gd name="T50" fmla="*/ 48 w 156"/>
                <a:gd name="T51" fmla="*/ 15 h 7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6"/>
                <a:gd name="T79" fmla="*/ 0 h 752"/>
                <a:gd name="T80" fmla="*/ 156 w 156"/>
                <a:gd name="T81" fmla="*/ 752 h 7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6" h="752">
                  <a:moveTo>
                    <a:pt x="48" y="15"/>
                  </a:moveTo>
                  <a:lnTo>
                    <a:pt x="44" y="30"/>
                  </a:lnTo>
                  <a:lnTo>
                    <a:pt x="33" y="73"/>
                  </a:lnTo>
                  <a:lnTo>
                    <a:pt x="19" y="140"/>
                  </a:lnTo>
                  <a:lnTo>
                    <a:pt x="7" y="229"/>
                  </a:lnTo>
                  <a:lnTo>
                    <a:pt x="0" y="337"/>
                  </a:lnTo>
                  <a:lnTo>
                    <a:pt x="1" y="462"/>
                  </a:lnTo>
                  <a:lnTo>
                    <a:pt x="14" y="602"/>
                  </a:lnTo>
                  <a:lnTo>
                    <a:pt x="43" y="752"/>
                  </a:lnTo>
                  <a:lnTo>
                    <a:pt x="150" y="746"/>
                  </a:lnTo>
                  <a:lnTo>
                    <a:pt x="146" y="724"/>
                  </a:lnTo>
                  <a:lnTo>
                    <a:pt x="135" y="663"/>
                  </a:lnTo>
                  <a:lnTo>
                    <a:pt x="123" y="574"/>
                  </a:lnTo>
                  <a:lnTo>
                    <a:pt x="111" y="463"/>
                  </a:lnTo>
                  <a:lnTo>
                    <a:pt x="104" y="342"/>
                  </a:lnTo>
                  <a:lnTo>
                    <a:pt x="107" y="220"/>
                  </a:lnTo>
                  <a:lnTo>
                    <a:pt x="124" y="106"/>
                  </a:lnTo>
                  <a:lnTo>
                    <a:pt x="156" y="9"/>
                  </a:lnTo>
                  <a:lnTo>
                    <a:pt x="156" y="8"/>
                  </a:lnTo>
                  <a:lnTo>
                    <a:pt x="156" y="6"/>
                  </a:lnTo>
                  <a:lnTo>
                    <a:pt x="154" y="4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15" y="1"/>
                  </a:lnTo>
                  <a:lnTo>
                    <a:pt x="87" y="7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24" name="Freeform 193"/>
            <p:cNvSpPr>
              <a:spLocks/>
            </p:cNvSpPr>
            <p:nvPr/>
          </p:nvSpPr>
          <p:spPr bwMode="auto">
            <a:xfrm>
              <a:off x="7205" y="13498"/>
              <a:ext cx="212" cy="839"/>
            </a:xfrm>
            <a:custGeom>
              <a:avLst/>
              <a:gdLst>
                <a:gd name="T0" fmla="*/ 212 w 212"/>
                <a:gd name="T1" fmla="*/ 6 h 839"/>
                <a:gd name="T2" fmla="*/ 206 w 212"/>
                <a:gd name="T3" fmla="*/ 11 h 839"/>
                <a:gd name="T4" fmla="*/ 192 w 212"/>
                <a:gd name="T5" fmla="*/ 33 h 839"/>
                <a:gd name="T6" fmla="*/ 174 w 212"/>
                <a:gd name="T7" fmla="*/ 77 h 839"/>
                <a:gd name="T8" fmla="*/ 156 w 212"/>
                <a:gd name="T9" fmla="*/ 148 h 839"/>
                <a:gd name="T10" fmla="*/ 141 w 212"/>
                <a:gd name="T11" fmla="*/ 254 h 839"/>
                <a:gd name="T12" fmla="*/ 133 w 212"/>
                <a:gd name="T13" fmla="*/ 401 h 839"/>
                <a:gd name="T14" fmla="*/ 137 w 212"/>
                <a:gd name="T15" fmla="*/ 593 h 839"/>
                <a:gd name="T16" fmla="*/ 158 w 212"/>
                <a:gd name="T17" fmla="*/ 839 h 839"/>
                <a:gd name="T18" fmla="*/ 38 w 212"/>
                <a:gd name="T19" fmla="*/ 839 h 839"/>
                <a:gd name="T20" fmla="*/ 34 w 212"/>
                <a:gd name="T21" fmla="*/ 814 h 839"/>
                <a:gd name="T22" fmla="*/ 24 w 212"/>
                <a:gd name="T23" fmla="*/ 746 h 839"/>
                <a:gd name="T24" fmla="*/ 12 w 212"/>
                <a:gd name="T25" fmla="*/ 645 h 839"/>
                <a:gd name="T26" fmla="*/ 3 w 212"/>
                <a:gd name="T27" fmla="*/ 521 h 839"/>
                <a:gd name="T28" fmla="*/ 0 w 212"/>
                <a:gd name="T29" fmla="*/ 384 h 839"/>
                <a:gd name="T30" fmla="*/ 6 w 212"/>
                <a:gd name="T31" fmla="*/ 244 h 839"/>
                <a:gd name="T32" fmla="*/ 29 w 212"/>
                <a:gd name="T33" fmla="*/ 114 h 839"/>
                <a:gd name="T34" fmla="*/ 68 w 212"/>
                <a:gd name="T35" fmla="*/ 0 h 839"/>
                <a:gd name="T36" fmla="*/ 212 w 212"/>
                <a:gd name="T37" fmla="*/ 6 h 8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2"/>
                <a:gd name="T58" fmla="*/ 0 h 839"/>
                <a:gd name="T59" fmla="*/ 212 w 212"/>
                <a:gd name="T60" fmla="*/ 839 h 8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2" h="839">
                  <a:moveTo>
                    <a:pt x="212" y="6"/>
                  </a:moveTo>
                  <a:lnTo>
                    <a:pt x="206" y="11"/>
                  </a:lnTo>
                  <a:lnTo>
                    <a:pt x="192" y="33"/>
                  </a:lnTo>
                  <a:lnTo>
                    <a:pt x="174" y="77"/>
                  </a:lnTo>
                  <a:lnTo>
                    <a:pt x="156" y="148"/>
                  </a:lnTo>
                  <a:lnTo>
                    <a:pt x="141" y="254"/>
                  </a:lnTo>
                  <a:lnTo>
                    <a:pt x="133" y="401"/>
                  </a:lnTo>
                  <a:lnTo>
                    <a:pt x="137" y="593"/>
                  </a:lnTo>
                  <a:lnTo>
                    <a:pt x="158" y="839"/>
                  </a:lnTo>
                  <a:lnTo>
                    <a:pt x="38" y="839"/>
                  </a:lnTo>
                  <a:lnTo>
                    <a:pt x="34" y="814"/>
                  </a:lnTo>
                  <a:lnTo>
                    <a:pt x="24" y="746"/>
                  </a:lnTo>
                  <a:lnTo>
                    <a:pt x="12" y="645"/>
                  </a:lnTo>
                  <a:lnTo>
                    <a:pt x="3" y="521"/>
                  </a:lnTo>
                  <a:lnTo>
                    <a:pt x="0" y="384"/>
                  </a:lnTo>
                  <a:lnTo>
                    <a:pt x="6" y="244"/>
                  </a:lnTo>
                  <a:lnTo>
                    <a:pt x="29" y="114"/>
                  </a:lnTo>
                  <a:lnTo>
                    <a:pt x="68" y="0"/>
                  </a:lnTo>
                  <a:lnTo>
                    <a:pt x="212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25" name="Freeform 194"/>
            <p:cNvSpPr>
              <a:spLocks/>
            </p:cNvSpPr>
            <p:nvPr/>
          </p:nvSpPr>
          <p:spPr bwMode="auto">
            <a:xfrm>
              <a:off x="6406" y="13636"/>
              <a:ext cx="137" cy="656"/>
            </a:xfrm>
            <a:custGeom>
              <a:avLst/>
              <a:gdLst>
                <a:gd name="T0" fmla="*/ 43 w 137"/>
                <a:gd name="T1" fmla="*/ 12 h 656"/>
                <a:gd name="T2" fmla="*/ 39 w 137"/>
                <a:gd name="T3" fmla="*/ 25 h 656"/>
                <a:gd name="T4" fmla="*/ 30 w 137"/>
                <a:gd name="T5" fmla="*/ 62 h 656"/>
                <a:gd name="T6" fmla="*/ 19 w 137"/>
                <a:gd name="T7" fmla="*/ 122 h 656"/>
                <a:gd name="T8" fmla="*/ 7 w 137"/>
                <a:gd name="T9" fmla="*/ 199 h 656"/>
                <a:gd name="T10" fmla="*/ 0 w 137"/>
                <a:gd name="T11" fmla="*/ 294 h 656"/>
                <a:gd name="T12" fmla="*/ 1 w 137"/>
                <a:gd name="T13" fmla="*/ 403 h 656"/>
                <a:gd name="T14" fmla="*/ 12 w 137"/>
                <a:gd name="T15" fmla="*/ 524 h 656"/>
                <a:gd name="T16" fmla="*/ 38 w 137"/>
                <a:gd name="T17" fmla="*/ 656 h 656"/>
                <a:gd name="T18" fmla="*/ 132 w 137"/>
                <a:gd name="T19" fmla="*/ 650 h 656"/>
                <a:gd name="T20" fmla="*/ 127 w 137"/>
                <a:gd name="T21" fmla="*/ 631 h 656"/>
                <a:gd name="T22" fmla="*/ 119 w 137"/>
                <a:gd name="T23" fmla="*/ 578 h 656"/>
                <a:gd name="T24" fmla="*/ 107 w 137"/>
                <a:gd name="T25" fmla="*/ 499 h 656"/>
                <a:gd name="T26" fmla="*/ 97 w 137"/>
                <a:gd name="T27" fmla="*/ 403 h 656"/>
                <a:gd name="T28" fmla="*/ 92 w 137"/>
                <a:gd name="T29" fmla="*/ 297 h 656"/>
                <a:gd name="T30" fmla="*/ 94 w 137"/>
                <a:gd name="T31" fmla="*/ 192 h 656"/>
                <a:gd name="T32" fmla="*/ 108 w 137"/>
                <a:gd name="T33" fmla="*/ 91 h 656"/>
                <a:gd name="T34" fmla="*/ 137 w 137"/>
                <a:gd name="T35" fmla="*/ 7 h 656"/>
                <a:gd name="T36" fmla="*/ 137 w 137"/>
                <a:gd name="T37" fmla="*/ 6 h 656"/>
                <a:gd name="T38" fmla="*/ 137 w 137"/>
                <a:gd name="T39" fmla="*/ 4 h 656"/>
                <a:gd name="T40" fmla="*/ 135 w 137"/>
                <a:gd name="T41" fmla="*/ 2 h 656"/>
                <a:gd name="T42" fmla="*/ 129 w 137"/>
                <a:gd name="T43" fmla="*/ 0 h 656"/>
                <a:gd name="T44" fmla="*/ 119 w 137"/>
                <a:gd name="T45" fmla="*/ 0 h 656"/>
                <a:gd name="T46" fmla="*/ 101 w 137"/>
                <a:gd name="T47" fmla="*/ 1 h 656"/>
                <a:gd name="T48" fmla="*/ 77 w 137"/>
                <a:gd name="T49" fmla="*/ 5 h 656"/>
                <a:gd name="T50" fmla="*/ 43 w 137"/>
                <a:gd name="T51" fmla="*/ 12 h 6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7"/>
                <a:gd name="T79" fmla="*/ 0 h 656"/>
                <a:gd name="T80" fmla="*/ 137 w 137"/>
                <a:gd name="T81" fmla="*/ 656 h 6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7" h="656">
                  <a:moveTo>
                    <a:pt x="43" y="12"/>
                  </a:moveTo>
                  <a:lnTo>
                    <a:pt x="39" y="25"/>
                  </a:lnTo>
                  <a:lnTo>
                    <a:pt x="30" y="62"/>
                  </a:lnTo>
                  <a:lnTo>
                    <a:pt x="19" y="122"/>
                  </a:lnTo>
                  <a:lnTo>
                    <a:pt x="7" y="199"/>
                  </a:lnTo>
                  <a:lnTo>
                    <a:pt x="0" y="294"/>
                  </a:lnTo>
                  <a:lnTo>
                    <a:pt x="1" y="403"/>
                  </a:lnTo>
                  <a:lnTo>
                    <a:pt x="12" y="524"/>
                  </a:lnTo>
                  <a:lnTo>
                    <a:pt x="38" y="656"/>
                  </a:lnTo>
                  <a:lnTo>
                    <a:pt x="132" y="650"/>
                  </a:lnTo>
                  <a:lnTo>
                    <a:pt x="127" y="631"/>
                  </a:lnTo>
                  <a:lnTo>
                    <a:pt x="119" y="578"/>
                  </a:lnTo>
                  <a:lnTo>
                    <a:pt x="107" y="499"/>
                  </a:lnTo>
                  <a:lnTo>
                    <a:pt x="97" y="403"/>
                  </a:lnTo>
                  <a:lnTo>
                    <a:pt x="92" y="297"/>
                  </a:lnTo>
                  <a:lnTo>
                    <a:pt x="94" y="192"/>
                  </a:lnTo>
                  <a:lnTo>
                    <a:pt x="108" y="91"/>
                  </a:lnTo>
                  <a:lnTo>
                    <a:pt x="137" y="7"/>
                  </a:lnTo>
                  <a:lnTo>
                    <a:pt x="137" y="6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1" y="1"/>
                  </a:lnTo>
                  <a:lnTo>
                    <a:pt x="77" y="5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26" name="Freeform 195"/>
            <p:cNvSpPr>
              <a:spLocks/>
            </p:cNvSpPr>
            <p:nvPr/>
          </p:nvSpPr>
          <p:spPr bwMode="auto">
            <a:xfrm>
              <a:off x="6412" y="13680"/>
              <a:ext cx="116" cy="560"/>
            </a:xfrm>
            <a:custGeom>
              <a:avLst/>
              <a:gdLst>
                <a:gd name="T0" fmla="*/ 36 w 116"/>
                <a:gd name="T1" fmla="*/ 11 h 560"/>
                <a:gd name="T2" fmla="*/ 33 w 116"/>
                <a:gd name="T3" fmla="*/ 21 h 560"/>
                <a:gd name="T4" fmla="*/ 24 w 116"/>
                <a:gd name="T5" fmla="*/ 53 h 560"/>
                <a:gd name="T6" fmla="*/ 15 w 116"/>
                <a:gd name="T7" fmla="*/ 103 h 560"/>
                <a:gd name="T8" fmla="*/ 5 w 116"/>
                <a:gd name="T9" fmla="*/ 169 h 560"/>
                <a:gd name="T10" fmla="*/ 0 w 116"/>
                <a:gd name="T11" fmla="*/ 250 h 560"/>
                <a:gd name="T12" fmla="*/ 1 w 116"/>
                <a:gd name="T13" fmla="*/ 344 h 560"/>
                <a:gd name="T14" fmla="*/ 10 w 116"/>
                <a:gd name="T15" fmla="*/ 448 h 560"/>
                <a:gd name="T16" fmla="*/ 32 w 116"/>
                <a:gd name="T17" fmla="*/ 560 h 560"/>
                <a:gd name="T18" fmla="*/ 112 w 116"/>
                <a:gd name="T19" fmla="*/ 555 h 560"/>
                <a:gd name="T20" fmla="*/ 108 w 116"/>
                <a:gd name="T21" fmla="*/ 538 h 560"/>
                <a:gd name="T22" fmla="*/ 101 w 116"/>
                <a:gd name="T23" fmla="*/ 493 h 560"/>
                <a:gd name="T24" fmla="*/ 91 w 116"/>
                <a:gd name="T25" fmla="*/ 426 h 560"/>
                <a:gd name="T26" fmla="*/ 82 w 116"/>
                <a:gd name="T27" fmla="*/ 344 h 560"/>
                <a:gd name="T28" fmla="*/ 77 w 116"/>
                <a:gd name="T29" fmla="*/ 255 h 560"/>
                <a:gd name="T30" fmla="*/ 79 w 116"/>
                <a:gd name="T31" fmla="*/ 164 h 560"/>
                <a:gd name="T32" fmla="*/ 91 w 116"/>
                <a:gd name="T33" fmla="*/ 79 h 560"/>
                <a:gd name="T34" fmla="*/ 116 w 116"/>
                <a:gd name="T35" fmla="*/ 6 h 560"/>
                <a:gd name="T36" fmla="*/ 116 w 116"/>
                <a:gd name="T37" fmla="*/ 5 h 560"/>
                <a:gd name="T38" fmla="*/ 116 w 116"/>
                <a:gd name="T39" fmla="*/ 4 h 560"/>
                <a:gd name="T40" fmla="*/ 114 w 116"/>
                <a:gd name="T41" fmla="*/ 2 h 560"/>
                <a:gd name="T42" fmla="*/ 109 w 116"/>
                <a:gd name="T43" fmla="*/ 0 h 560"/>
                <a:gd name="T44" fmla="*/ 100 w 116"/>
                <a:gd name="T45" fmla="*/ 0 h 560"/>
                <a:gd name="T46" fmla="*/ 86 w 116"/>
                <a:gd name="T47" fmla="*/ 1 h 560"/>
                <a:gd name="T48" fmla="*/ 65 w 116"/>
                <a:gd name="T49" fmla="*/ 4 h 560"/>
                <a:gd name="T50" fmla="*/ 36 w 116"/>
                <a:gd name="T51" fmla="*/ 11 h 5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6"/>
                <a:gd name="T79" fmla="*/ 0 h 560"/>
                <a:gd name="T80" fmla="*/ 116 w 116"/>
                <a:gd name="T81" fmla="*/ 560 h 5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6" h="560">
                  <a:moveTo>
                    <a:pt x="36" y="11"/>
                  </a:moveTo>
                  <a:lnTo>
                    <a:pt x="33" y="21"/>
                  </a:lnTo>
                  <a:lnTo>
                    <a:pt x="24" y="53"/>
                  </a:lnTo>
                  <a:lnTo>
                    <a:pt x="15" y="103"/>
                  </a:lnTo>
                  <a:lnTo>
                    <a:pt x="5" y="169"/>
                  </a:lnTo>
                  <a:lnTo>
                    <a:pt x="0" y="250"/>
                  </a:lnTo>
                  <a:lnTo>
                    <a:pt x="1" y="344"/>
                  </a:lnTo>
                  <a:lnTo>
                    <a:pt x="10" y="448"/>
                  </a:lnTo>
                  <a:lnTo>
                    <a:pt x="32" y="560"/>
                  </a:lnTo>
                  <a:lnTo>
                    <a:pt x="112" y="555"/>
                  </a:lnTo>
                  <a:lnTo>
                    <a:pt x="108" y="538"/>
                  </a:lnTo>
                  <a:lnTo>
                    <a:pt x="101" y="493"/>
                  </a:lnTo>
                  <a:lnTo>
                    <a:pt x="91" y="426"/>
                  </a:lnTo>
                  <a:lnTo>
                    <a:pt x="82" y="344"/>
                  </a:lnTo>
                  <a:lnTo>
                    <a:pt x="77" y="255"/>
                  </a:lnTo>
                  <a:lnTo>
                    <a:pt x="79" y="164"/>
                  </a:lnTo>
                  <a:lnTo>
                    <a:pt x="91" y="79"/>
                  </a:lnTo>
                  <a:lnTo>
                    <a:pt x="116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27" name="Freeform 196"/>
            <p:cNvSpPr>
              <a:spLocks/>
            </p:cNvSpPr>
            <p:nvPr/>
          </p:nvSpPr>
          <p:spPr bwMode="auto">
            <a:xfrm>
              <a:off x="6417" y="13724"/>
              <a:ext cx="97" cy="463"/>
            </a:xfrm>
            <a:custGeom>
              <a:avLst/>
              <a:gdLst>
                <a:gd name="T0" fmla="*/ 30 w 97"/>
                <a:gd name="T1" fmla="*/ 9 h 463"/>
                <a:gd name="T2" fmla="*/ 27 w 97"/>
                <a:gd name="T3" fmla="*/ 17 h 463"/>
                <a:gd name="T4" fmla="*/ 20 w 97"/>
                <a:gd name="T5" fmla="*/ 44 h 463"/>
                <a:gd name="T6" fmla="*/ 12 w 97"/>
                <a:gd name="T7" fmla="*/ 85 h 463"/>
                <a:gd name="T8" fmla="*/ 4 w 97"/>
                <a:gd name="T9" fmla="*/ 140 h 463"/>
                <a:gd name="T10" fmla="*/ 0 w 97"/>
                <a:gd name="T11" fmla="*/ 207 h 463"/>
                <a:gd name="T12" fmla="*/ 0 w 97"/>
                <a:gd name="T13" fmla="*/ 285 h 463"/>
                <a:gd name="T14" fmla="*/ 9 w 97"/>
                <a:gd name="T15" fmla="*/ 370 h 463"/>
                <a:gd name="T16" fmla="*/ 26 w 97"/>
                <a:gd name="T17" fmla="*/ 463 h 463"/>
                <a:gd name="T18" fmla="*/ 93 w 97"/>
                <a:gd name="T19" fmla="*/ 460 h 463"/>
                <a:gd name="T20" fmla="*/ 89 w 97"/>
                <a:gd name="T21" fmla="*/ 446 h 463"/>
                <a:gd name="T22" fmla="*/ 83 w 97"/>
                <a:gd name="T23" fmla="*/ 408 h 463"/>
                <a:gd name="T24" fmla="*/ 75 w 97"/>
                <a:gd name="T25" fmla="*/ 353 h 463"/>
                <a:gd name="T26" fmla="*/ 68 w 97"/>
                <a:gd name="T27" fmla="*/ 285 h 463"/>
                <a:gd name="T28" fmla="*/ 65 w 97"/>
                <a:gd name="T29" fmla="*/ 211 h 463"/>
                <a:gd name="T30" fmla="*/ 67 w 97"/>
                <a:gd name="T31" fmla="*/ 136 h 463"/>
                <a:gd name="T32" fmla="*/ 76 w 97"/>
                <a:gd name="T33" fmla="*/ 65 h 463"/>
                <a:gd name="T34" fmla="*/ 97 w 97"/>
                <a:gd name="T35" fmla="*/ 5 h 463"/>
                <a:gd name="T36" fmla="*/ 97 w 97"/>
                <a:gd name="T37" fmla="*/ 4 h 463"/>
                <a:gd name="T38" fmla="*/ 97 w 97"/>
                <a:gd name="T39" fmla="*/ 3 h 463"/>
                <a:gd name="T40" fmla="*/ 95 w 97"/>
                <a:gd name="T41" fmla="*/ 1 h 463"/>
                <a:gd name="T42" fmla="*/ 91 w 97"/>
                <a:gd name="T43" fmla="*/ 0 h 463"/>
                <a:gd name="T44" fmla="*/ 84 w 97"/>
                <a:gd name="T45" fmla="*/ 0 h 463"/>
                <a:gd name="T46" fmla="*/ 71 w 97"/>
                <a:gd name="T47" fmla="*/ 0 h 463"/>
                <a:gd name="T48" fmla="*/ 54 w 97"/>
                <a:gd name="T49" fmla="*/ 3 h 463"/>
                <a:gd name="T50" fmla="*/ 30 w 97"/>
                <a:gd name="T51" fmla="*/ 9 h 4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"/>
                <a:gd name="T79" fmla="*/ 0 h 463"/>
                <a:gd name="T80" fmla="*/ 97 w 97"/>
                <a:gd name="T81" fmla="*/ 463 h 4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" h="463">
                  <a:moveTo>
                    <a:pt x="30" y="9"/>
                  </a:moveTo>
                  <a:lnTo>
                    <a:pt x="27" y="17"/>
                  </a:lnTo>
                  <a:lnTo>
                    <a:pt x="20" y="44"/>
                  </a:lnTo>
                  <a:lnTo>
                    <a:pt x="12" y="85"/>
                  </a:lnTo>
                  <a:lnTo>
                    <a:pt x="4" y="140"/>
                  </a:lnTo>
                  <a:lnTo>
                    <a:pt x="0" y="207"/>
                  </a:lnTo>
                  <a:lnTo>
                    <a:pt x="0" y="285"/>
                  </a:lnTo>
                  <a:lnTo>
                    <a:pt x="9" y="370"/>
                  </a:lnTo>
                  <a:lnTo>
                    <a:pt x="26" y="463"/>
                  </a:lnTo>
                  <a:lnTo>
                    <a:pt x="93" y="460"/>
                  </a:lnTo>
                  <a:lnTo>
                    <a:pt x="89" y="446"/>
                  </a:lnTo>
                  <a:lnTo>
                    <a:pt x="83" y="408"/>
                  </a:lnTo>
                  <a:lnTo>
                    <a:pt x="75" y="353"/>
                  </a:lnTo>
                  <a:lnTo>
                    <a:pt x="68" y="285"/>
                  </a:lnTo>
                  <a:lnTo>
                    <a:pt x="65" y="211"/>
                  </a:lnTo>
                  <a:lnTo>
                    <a:pt x="67" y="136"/>
                  </a:lnTo>
                  <a:lnTo>
                    <a:pt x="76" y="65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4" y="3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28" name="Freeform 197"/>
            <p:cNvSpPr>
              <a:spLocks/>
            </p:cNvSpPr>
            <p:nvPr/>
          </p:nvSpPr>
          <p:spPr bwMode="auto">
            <a:xfrm>
              <a:off x="6422" y="13768"/>
              <a:ext cx="77" cy="367"/>
            </a:xfrm>
            <a:custGeom>
              <a:avLst/>
              <a:gdLst>
                <a:gd name="T0" fmla="*/ 24 w 77"/>
                <a:gd name="T1" fmla="*/ 8 h 367"/>
                <a:gd name="T2" fmla="*/ 22 w 77"/>
                <a:gd name="T3" fmla="*/ 15 h 367"/>
                <a:gd name="T4" fmla="*/ 17 w 77"/>
                <a:gd name="T5" fmla="*/ 36 h 367"/>
                <a:gd name="T6" fmla="*/ 10 w 77"/>
                <a:gd name="T7" fmla="*/ 68 h 367"/>
                <a:gd name="T8" fmla="*/ 4 w 77"/>
                <a:gd name="T9" fmla="*/ 112 h 367"/>
                <a:gd name="T10" fmla="*/ 0 w 77"/>
                <a:gd name="T11" fmla="*/ 164 h 367"/>
                <a:gd name="T12" fmla="*/ 0 w 77"/>
                <a:gd name="T13" fmla="*/ 226 h 367"/>
                <a:gd name="T14" fmla="*/ 7 w 77"/>
                <a:gd name="T15" fmla="*/ 294 h 367"/>
                <a:gd name="T16" fmla="*/ 21 w 77"/>
                <a:gd name="T17" fmla="*/ 367 h 367"/>
                <a:gd name="T18" fmla="*/ 74 w 77"/>
                <a:gd name="T19" fmla="*/ 364 h 367"/>
                <a:gd name="T20" fmla="*/ 71 w 77"/>
                <a:gd name="T21" fmla="*/ 353 h 367"/>
                <a:gd name="T22" fmla="*/ 66 w 77"/>
                <a:gd name="T23" fmla="*/ 323 h 367"/>
                <a:gd name="T24" fmla="*/ 60 w 77"/>
                <a:gd name="T25" fmla="*/ 280 h 367"/>
                <a:gd name="T26" fmla="*/ 54 w 77"/>
                <a:gd name="T27" fmla="*/ 226 h 367"/>
                <a:gd name="T28" fmla="*/ 51 w 77"/>
                <a:gd name="T29" fmla="*/ 168 h 367"/>
                <a:gd name="T30" fmla="*/ 53 w 77"/>
                <a:gd name="T31" fmla="*/ 107 h 367"/>
                <a:gd name="T32" fmla="*/ 61 w 77"/>
                <a:gd name="T33" fmla="*/ 52 h 367"/>
                <a:gd name="T34" fmla="*/ 77 w 77"/>
                <a:gd name="T35" fmla="*/ 5 h 367"/>
                <a:gd name="T36" fmla="*/ 77 w 77"/>
                <a:gd name="T37" fmla="*/ 5 h 367"/>
                <a:gd name="T38" fmla="*/ 77 w 77"/>
                <a:gd name="T39" fmla="*/ 2 h 367"/>
                <a:gd name="T40" fmla="*/ 76 w 77"/>
                <a:gd name="T41" fmla="*/ 1 h 367"/>
                <a:gd name="T42" fmla="*/ 72 w 77"/>
                <a:gd name="T43" fmla="*/ 0 h 367"/>
                <a:gd name="T44" fmla="*/ 66 w 77"/>
                <a:gd name="T45" fmla="*/ 0 h 367"/>
                <a:gd name="T46" fmla="*/ 56 w 77"/>
                <a:gd name="T47" fmla="*/ 1 h 367"/>
                <a:gd name="T48" fmla="*/ 43 w 77"/>
                <a:gd name="T49" fmla="*/ 4 h 367"/>
                <a:gd name="T50" fmla="*/ 24 w 77"/>
                <a:gd name="T51" fmla="*/ 8 h 3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7"/>
                <a:gd name="T79" fmla="*/ 0 h 367"/>
                <a:gd name="T80" fmla="*/ 77 w 77"/>
                <a:gd name="T81" fmla="*/ 367 h 3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7" h="367">
                  <a:moveTo>
                    <a:pt x="24" y="8"/>
                  </a:moveTo>
                  <a:lnTo>
                    <a:pt x="22" y="15"/>
                  </a:lnTo>
                  <a:lnTo>
                    <a:pt x="17" y="36"/>
                  </a:lnTo>
                  <a:lnTo>
                    <a:pt x="10" y="68"/>
                  </a:lnTo>
                  <a:lnTo>
                    <a:pt x="4" y="112"/>
                  </a:lnTo>
                  <a:lnTo>
                    <a:pt x="0" y="164"/>
                  </a:lnTo>
                  <a:lnTo>
                    <a:pt x="0" y="226"/>
                  </a:lnTo>
                  <a:lnTo>
                    <a:pt x="7" y="294"/>
                  </a:lnTo>
                  <a:lnTo>
                    <a:pt x="21" y="367"/>
                  </a:lnTo>
                  <a:lnTo>
                    <a:pt x="74" y="364"/>
                  </a:lnTo>
                  <a:lnTo>
                    <a:pt x="71" y="353"/>
                  </a:lnTo>
                  <a:lnTo>
                    <a:pt x="66" y="323"/>
                  </a:lnTo>
                  <a:lnTo>
                    <a:pt x="60" y="280"/>
                  </a:lnTo>
                  <a:lnTo>
                    <a:pt x="54" y="226"/>
                  </a:lnTo>
                  <a:lnTo>
                    <a:pt x="51" y="168"/>
                  </a:lnTo>
                  <a:lnTo>
                    <a:pt x="53" y="107"/>
                  </a:lnTo>
                  <a:lnTo>
                    <a:pt x="61" y="52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29" name="Freeform 198"/>
            <p:cNvSpPr>
              <a:spLocks/>
            </p:cNvSpPr>
            <p:nvPr/>
          </p:nvSpPr>
          <p:spPr bwMode="auto">
            <a:xfrm>
              <a:off x="6428" y="13813"/>
              <a:ext cx="56" cy="271"/>
            </a:xfrm>
            <a:custGeom>
              <a:avLst/>
              <a:gdLst>
                <a:gd name="T0" fmla="*/ 17 w 56"/>
                <a:gd name="T1" fmla="*/ 5 h 271"/>
                <a:gd name="T2" fmla="*/ 16 w 56"/>
                <a:gd name="T3" fmla="*/ 10 h 271"/>
                <a:gd name="T4" fmla="*/ 12 w 56"/>
                <a:gd name="T5" fmla="*/ 25 h 271"/>
                <a:gd name="T6" fmla="*/ 6 w 56"/>
                <a:gd name="T7" fmla="*/ 49 h 271"/>
                <a:gd name="T8" fmla="*/ 2 w 56"/>
                <a:gd name="T9" fmla="*/ 82 h 271"/>
                <a:gd name="T10" fmla="*/ 0 w 56"/>
                <a:gd name="T11" fmla="*/ 122 h 271"/>
                <a:gd name="T12" fmla="*/ 0 w 56"/>
                <a:gd name="T13" fmla="*/ 166 h 271"/>
                <a:gd name="T14" fmla="*/ 4 w 56"/>
                <a:gd name="T15" fmla="*/ 217 h 271"/>
                <a:gd name="T16" fmla="*/ 15 w 56"/>
                <a:gd name="T17" fmla="*/ 271 h 271"/>
                <a:gd name="T18" fmla="*/ 54 w 56"/>
                <a:gd name="T19" fmla="*/ 268 h 271"/>
                <a:gd name="T20" fmla="*/ 52 w 56"/>
                <a:gd name="T21" fmla="*/ 261 h 271"/>
                <a:gd name="T22" fmla="*/ 48 w 56"/>
                <a:gd name="T23" fmla="*/ 238 h 271"/>
                <a:gd name="T24" fmla="*/ 44 w 56"/>
                <a:gd name="T25" fmla="*/ 206 h 271"/>
                <a:gd name="T26" fmla="*/ 40 w 56"/>
                <a:gd name="T27" fmla="*/ 166 h 271"/>
                <a:gd name="T28" fmla="*/ 37 w 56"/>
                <a:gd name="T29" fmla="*/ 123 h 271"/>
                <a:gd name="T30" fmla="*/ 39 w 56"/>
                <a:gd name="T31" fmla="*/ 78 h 271"/>
                <a:gd name="T32" fmla="*/ 44 w 56"/>
                <a:gd name="T33" fmla="*/ 37 h 271"/>
                <a:gd name="T34" fmla="*/ 56 w 56"/>
                <a:gd name="T35" fmla="*/ 3 h 271"/>
                <a:gd name="T36" fmla="*/ 56 w 56"/>
                <a:gd name="T37" fmla="*/ 3 h 271"/>
                <a:gd name="T38" fmla="*/ 56 w 56"/>
                <a:gd name="T39" fmla="*/ 2 h 271"/>
                <a:gd name="T40" fmla="*/ 55 w 56"/>
                <a:gd name="T41" fmla="*/ 1 h 271"/>
                <a:gd name="T42" fmla="*/ 52 w 56"/>
                <a:gd name="T43" fmla="*/ 0 h 271"/>
                <a:gd name="T44" fmla="*/ 48 w 56"/>
                <a:gd name="T45" fmla="*/ 0 h 271"/>
                <a:gd name="T46" fmla="*/ 42 w 56"/>
                <a:gd name="T47" fmla="*/ 0 h 271"/>
                <a:gd name="T48" fmla="*/ 31 w 56"/>
                <a:gd name="T49" fmla="*/ 2 h 271"/>
                <a:gd name="T50" fmla="*/ 17 w 56"/>
                <a:gd name="T51" fmla="*/ 5 h 2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"/>
                <a:gd name="T79" fmla="*/ 0 h 271"/>
                <a:gd name="T80" fmla="*/ 56 w 56"/>
                <a:gd name="T81" fmla="*/ 271 h 2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" h="271">
                  <a:moveTo>
                    <a:pt x="17" y="5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49"/>
                  </a:lnTo>
                  <a:lnTo>
                    <a:pt x="2" y="82"/>
                  </a:lnTo>
                  <a:lnTo>
                    <a:pt x="0" y="122"/>
                  </a:lnTo>
                  <a:lnTo>
                    <a:pt x="0" y="166"/>
                  </a:lnTo>
                  <a:lnTo>
                    <a:pt x="4" y="217"/>
                  </a:lnTo>
                  <a:lnTo>
                    <a:pt x="15" y="271"/>
                  </a:lnTo>
                  <a:lnTo>
                    <a:pt x="54" y="268"/>
                  </a:lnTo>
                  <a:lnTo>
                    <a:pt x="52" y="261"/>
                  </a:lnTo>
                  <a:lnTo>
                    <a:pt x="48" y="238"/>
                  </a:lnTo>
                  <a:lnTo>
                    <a:pt x="44" y="206"/>
                  </a:lnTo>
                  <a:lnTo>
                    <a:pt x="40" y="166"/>
                  </a:lnTo>
                  <a:lnTo>
                    <a:pt x="37" y="123"/>
                  </a:lnTo>
                  <a:lnTo>
                    <a:pt x="39" y="78"/>
                  </a:lnTo>
                  <a:lnTo>
                    <a:pt x="44" y="37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30" name="Freeform 199"/>
            <p:cNvSpPr>
              <a:spLocks/>
            </p:cNvSpPr>
            <p:nvPr/>
          </p:nvSpPr>
          <p:spPr bwMode="auto">
            <a:xfrm>
              <a:off x="7211" y="13549"/>
              <a:ext cx="186" cy="732"/>
            </a:xfrm>
            <a:custGeom>
              <a:avLst/>
              <a:gdLst>
                <a:gd name="T0" fmla="*/ 186 w 186"/>
                <a:gd name="T1" fmla="*/ 6 h 732"/>
                <a:gd name="T2" fmla="*/ 182 w 186"/>
                <a:gd name="T3" fmla="*/ 11 h 732"/>
                <a:gd name="T4" fmla="*/ 169 w 186"/>
                <a:gd name="T5" fmla="*/ 29 h 732"/>
                <a:gd name="T6" fmla="*/ 153 w 186"/>
                <a:gd name="T7" fmla="*/ 67 h 732"/>
                <a:gd name="T8" fmla="*/ 137 w 186"/>
                <a:gd name="T9" fmla="*/ 130 h 732"/>
                <a:gd name="T10" fmla="*/ 124 w 186"/>
                <a:gd name="T11" fmla="*/ 221 h 732"/>
                <a:gd name="T12" fmla="*/ 117 w 186"/>
                <a:gd name="T13" fmla="*/ 350 h 732"/>
                <a:gd name="T14" fmla="*/ 122 w 186"/>
                <a:gd name="T15" fmla="*/ 517 h 732"/>
                <a:gd name="T16" fmla="*/ 139 w 186"/>
                <a:gd name="T17" fmla="*/ 732 h 732"/>
                <a:gd name="T18" fmla="*/ 34 w 186"/>
                <a:gd name="T19" fmla="*/ 732 h 732"/>
                <a:gd name="T20" fmla="*/ 31 w 186"/>
                <a:gd name="T21" fmla="*/ 711 h 732"/>
                <a:gd name="T22" fmla="*/ 22 w 186"/>
                <a:gd name="T23" fmla="*/ 651 h 732"/>
                <a:gd name="T24" fmla="*/ 12 w 186"/>
                <a:gd name="T25" fmla="*/ 563 h 732"/>
                <a:gd name="T26" fmla="*/ 3 w 186"/>
                <a:gd name="T27" fmla="*/ 454 h 732"/>
                <a:gd name="T28" fmla="*/ 0 w 186"/>
                <a:gd name="T29" fmla="*/ 335 h 732"/>
                <a:gd name="T30" fmla="*/ 6 w 186"/>
                <a:gd name="T31" fmla="*/ 213 h 732"/>
                <a:gd name="T32" fmla="*/ 25 w 186"/>
                <a:gd name="T33" fmla="*/ 98 h 732"/>
                <a:gd name="T34" fmla="*/ 60 w 186"/>
                <a:gd name="T35" fmla="*/ 0 h 732"/>
                <a:gd name="T36" fmla="*/ 186 w 186"/>
                <a:gd name="T37" fmla="*/ 6 h 7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6"/>
                <a:gd name="T58" fmla="*/ 0 h 732"/>
                <a:gd name="T59" fmla="*/ 186 w 186"/>
                <a:gd name="T60" fmla="*/ 732 h 7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6" h="732">
                  <a:moveTo>
                    <a:pt x="186" y="6"/>
                  </a:moveTo>
                  <a:lnTo>
                    <a:pt x="182" y="11"/>
                  </a:lnTo>
                  <a:lnTo>
                    <a:pt x="169" y="29"/>
                  </a:lnTo>
                  <a:lnTo>
                    <a:pt x="153" y="67"/>
                  </a:lnTo>
                  <a:lnTo>
                    <a:pt x="137" y="130"/>
                  </a:lnTo>
                  <a:lnTo>
                    <a:pt x="124" y="221"/>
                  </a:lnTo>
                  <a:lnTo>
                    <a:pt x="117" y="350"/>
                  </a:lnTo>
                  <a:lnTo>
                    <a:pt x="122" y="517"/>
                  </a:lnTo>
                  <a:lnTo>
                    <a:pt x="139" y="732"/>
                  </a:lnTo>
                  <a:lnTo>
                    <a:pt x="34" y="732"/>
                  </a:lnTo>
                  <a:lnTo>
                    <a:pt x="31" y="711"/>
                  </a:lnTo>
                  <a:lnTo>
                    <a:pt x="22" y="651"/>
                  </a:lnTo>
                  <a:lnTo>
                    <a:pt x="12" y="563"/>
                  </a:lnTo>
                  <a:lnTo>
                    <a:pt x="3" y="454"/>
                  </a:lnTo>
                  <a:lnTo>
                    <a:pt x="0" y="335"/>
                  </a:lnTo>
                  <a:lnTo>
                    <a:pt x="6" y="213"/>
                  </a:lnTo>
                  <a:lnTo>
                    <a:pt x="25" y="98"/>
                  </a:lnTo>
                  <a:lnTo>
                    <a:pt x="60" y="0"/>
                  </a:lnTo>
                  <a:lnTo>
                    <a:pt x="186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31" name="Freeform 200"/>
            <p:cNvSpPr>
              <a:spLocks/>
            </p:cNvSpPr>
            <p:nvPr/>
          </p:nvSpPr>
          <p:spPr bwMode="auto">
            <a:xfrm>
              <a:off x="7219" y="13600"/>
              <a:ext cx="158" cy="625"/>
            </a:xfrm>
            <a:custGeom>
              <a:avLst/>
              <a:gdLst>
                <a:gd name="T0" fmla="*/ 158 w 158"/>
                <a:gd name="T1" fmla="*/ 4 h 625"/>
                <a:gd name="T2" fmla="*/ 153 w 158"/>
                <a:gd name="T3" fmla="*/ 9 h 625"/>
                <a:gd name="T4" fmla="*/ 144 w 158"/>
                <a:gd name="T5" fmla="*/ 25 h 625"/>
                <a:gd name="T6" fmla="*/ 130 w 158"/>
                <a:gd name="T7" fmla="*/ 57 h 625"/>
                <a:gd name="T8" fmla="*/ 116 w 158"/>
                <a:gd name="T9" fmla="*/ 110 h 625"/>
                <a:gd name="T10" fmla="*/ 105 w 158"/>
                <a:gd name="T11" fmla="*/ 189 h 625"/>
                <a:gd name="T12" fmla="*/ 100 w 158"/>
                <a:gd name="T13" fmla="*/ 298 h 625"/>
                <a:gd name="T14" fmla="*/ 103 w 158"/>
                <a:gd name="T15" fmla="*/ 441 h 625"/>
                <a:gd name="T16" fmla="*/ 118 w 158"/>
                <a:gd name="T17" fmla="*/ 625 h 625"/>
                <a:gd name="T18" fmla="*/ 29 w 158"/>
                <a:gd name="T19" fmla="*/ 625 h 625"/>
                <a:gd name="T20" fmla="*/ 25 w 158"/>
                <a:gd name="T21" fmla="*/ 607 h 625"/>
                <a:gd name="T22" fmla="*/ 18 w 158"/>
                <a:gd name="T23" fmla="*/ 556 h 625"/>
                <a:gd name="T24" fmla="*/ 9 w 158"/>
                <a:gd name="T25" fmla="*/ 480 h 625"/>
                <a:gd name="T26" fmla="*/ 2 w 158"/>
                <a:gd name="T27" fmla="*/ 387 h 625"/>
                <a:gd name="T28" fmla="*/ 0 w 158"/>
                <a:gd name="T29" fmla="*/ 286 h 625"/>
                <a:gd name="T30" fmla="*/ 5 w 158"/>
                <a:gd name="T31" fmla="*/ 182 h 625"/>
                <a:gd name="T32" fmla="*/ 21 w 158"/>
                <a:gd name="T33" fmla="*/ 84 h 625"/>
                <a:gd name="T34" fmla="*/ 51 w 158"/>
                <a:gd name="T35" fmla="*/ 0 h 625"/>
                <a:gd name="T36" fmla="*/ 158 w 158"/>
                <a:gd name="T37" fmla="*/ 4 h 6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8"/>
                <a:gd name="T58" fmla="*/ 0 h 625"/>
                <a:gd name="T59" fmla="*/ 158 w 158"/>
                <a:gd name="T60" fmla="*/ 625 h 6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8" h="625">
                  <a:moveTo>
                    <a:pt x="158" y="4"/>
                  </a:moveTo>
                  <a:lnTo>
                    <a:pt x="153" y="9"/>
                  </a:lnTo>
                  <a:lnTo>
                    <a:pt x="144" y="25"/>
                  </a:lnTo>
                  <a:lnTo>
                    <a:pt x="130" y="57"/>
                  </a:lnTo>
                  <a:lnTo>
                    <a:pt x="116" y="110"/>
                  </a:lnTo>
                  <a:lnTo>
                    <a:pt x="105" y="189"/>
                  </a:lnTo>
                  <a:lnTo>
                    <a:pt x="100" y="298"/>
                  </a:lnTo>
                  <a:lnTo>
                    <a:pt x="103" y="441"/>
                  </a:lnTo>
                  <a:lnTo>
                    <a:pt x="118" y="625"/>
                  </a:lnTo>
                  <a:lnTo>
                    <a:pt x="29" y="625"/>
                  </a:lnTo>
                  <a:lnTo>
                    <a:pt x="25" y="607"/>
                  </a:lnTo>
                  <a:lnTo>
                    <a:pt x="18" y="556"/>
                  </a:lnTo>
                  <a:lnTo>
                    <a:pt x="9" y="480"/>
                  </a:lnTo>
                  <a:lnTo>
                    <a:pt x="2" y="387"/>
                  </a:lnTo>
                  <a:lnTo>
                    <a:pt x="0" y="286"/>
                  </a:lnTo>
                  <a:lnTo>
                    <a:pt x="5" y="182"/>
                  </a:lnTo>
                  <a:lnTo>
                    <a:pt x="21" y="84"/>
                  </a:lnTo>
                  <a:lnTo>
                    <a:pt x="51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32" name="Freeform 201"/>
            <p:cNvSpPr>
              <a:spLocks/>
            </p:cNvSpPr>
            <p:nvPr/>
          </p:nvSpPr>
          <p:spPr bwMode="auto">
            <a:xfrm>
              <a:off x="7225" y="13651"/>
              <a:ext cx="131" cy="517"/>
            </a:xfrm>
            <a:custGeom>
              <a:avLst/>
              <a:gdLst>
                <a:gd name="T0" fmla="*/ 131 w 131"/>
                <a:gd name="T1" fmla="*/ 4 h 517"/>
                <a:gd name="T2" fmla="*/ 128 w 131"/>
                <a:gd name="T3" fmla="*/ 7 h 517"/>
                <a:gd name="T4" fmla="*/ 119 w 131"/>
                <a:gd name="T5" fmla="*/ 21 h 517"/>
                <a:gd name="T6" fmla="*/ 109 w 131"/>
                <a:gd name="T7" fmla="*/ 47 h 517"/>
                <a:gd name="T8" fmla="*/ 97 w 131"/>
                <a:gd name="T9" fmla="*/ 91 h 517"/>
                <a:gd name="T10" fmla="*/ 88 w 131"/>
                <a:gd name="T11" fmla="*/ 156 h 517"/>
                <a:gd name="T12" fmla="*/ 84 w 131"/>
                <a:gd name="T13" fmla="*/ 247 h 517"/>
                <a:gd name="T14" fmla="*/ 86 w 131"/>
                <a:gd name="T15" fmla="*/ 366 h 517"/>
                <a:gd name="T16" fmla="*/ 99 w 131"/>
                <a:gd name="T17" fmla="*/ 517 h 517"/>
                <a:gd name="T18" fmla="*/ 25 w 131"/>
                <a:gd name="T19" fmla="*/ 517 h 517"/>
                <a:gd name="T20" fmla="*/ 23 w 131"/>
                <a:gd name="T21" fmla="*/ 502 h 517"/>
                <a:gd name="T22" fmla="*/ 16 w 131"/>
                <a:gd name="T23" fmla="*/ 460 h 517"/>
                <a:gd name="T24" fmla="*/ 9 w 131"/>
                <a:gd name="T25" fmla="*/ 397 h 517"/>
                <a:gd name="T26" fmla="*/ 2 w 131"/>
                <a:gd name="T27" fmla="*/ 320 h 517"/>
                <a:gd name="T28" fmla="*/ 0 w 131"/>
                <a:gd name="T29" fmla="*/ 236 h 517"/>
                <a:gd name="T30" fmla="*/ 4 w 131"/>
                <a:gd name="T31" fmla="*/ 151 h 517"/>
                <a:gd name="T32" fmla="*/ 18 w 131"/>
                <a:gd name="T33" fmla="*/ 70 h 517"/>
                <a:gd name="T34" fmla="*/ 43 w 131"/>
                <a:gd name="T35" fmla="*/ 0 h 517"/>
                <a:gd name="T36" fmla="*/ 131 w 131"/>
                <a:gd name="T37" fmla="*/ 4 h 5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"/>
                <a:gd name="T58" fmla="*/ 0 h 517"/>
                <a:gd name="T59" fmla="*/ 131 w 131"/>
                <a:gd name="T60" fmla="*/ 517 h 5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" h="517">
                  <a:moveTo>
                    <a:pt x="131" y="4"/>
                  </a:moveTo>
                  <a:lnTo>
                    <a:pt x="128" y="7"/>
                  </a:lnTo>
                  <a:lnTo>
                    <a:pt x="119" y="21"/>
                  </a:lnTo>
                  <a:lnTo>
                    <a:pt x="109" y="47"/>
                  </a:lnTo>
                  <a:lnTo>
                    <a:pt x="97" y="91"/>
                  </a:lnTo>
                  <a:lnTo>
                    <a:pt x="88" y="156"/>
                  </a:lnTo>
                  <a:lnTo>
                    <a:pt x="84" y="247"/>
                  </a:lnTo>
                  <a:lnTo>
                    <a:pt x="86" y="366"/>
                  </a:lnTo>
                  <a:lnTo>
                    <a:pt x="99" y="517"/>
                  </a:lnTo>
                  <a:lnTo>
                    <a:pt x="25" y="517"/>
                  </a:lnTo>
                  <a:lnTo>
                    <a:pt x="23" y="502"/>
                  </a:lnTo>
                  <a:lnTo>
                    <a:pt x="16" y="460"/>
                  </a:lnTo>
                  <a:lnTo>
                    <a:pt x="9" y="397"/>
                  </a:lnTo>
                  <a:lnTo>
                    <a:pt x="2" y="320"/>
                  </a:lnTo>
                  <a:lnTo>
                    <a:pt x="0" y="236"/>
                  </a:lnTo>
                  <a:lnTo>
                    <a:pt x="4" y="151"/>
                  </a:lnTo>
                  <a:lnTo>
                    <a:pt x="18" y="70"/>
                  </a:lnTo>
                  <a:lnTo>
                    <a:pt x="43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33" name="Freeform 202"/>
            <p:cNvSpPr>
              <a:spLocks/>
            </p:cNvSpPr>
            <p:nvPr/>
          </p:nvSpPr>
          <p:spPr bwMode="auto">
            <a:xfrm>
              <a:off x="7233" y="13701"/>
              <a:ext cx="104" cy="411"/>
            </a:xfrm>
            <a:custGeom>
              <a:avLst/>
              <a:gdLst>
                <a:gd name="T0" fmla="*/ 104 w 104"/>
                <a:gd name="T1" fmla="*/ 4 h 411"/>
                <a:gd name="T2" fmla="*/ 101 w 104"/>
                <a:gd name="T3" fmla="*/ 7 h 411"/>
                <a:gd name="T4" fmla="*/ 94 w 104"/>
                <a:gd name="T5" fmla="*/ 17 h 411"/>
                <a:gd name="T6" fmla="*/ 86 w 104"/>
                <a:gd name="T7" fmla="*/ 38 h 411"/>
                <a:gd name="T8" fmla="*/ 76 w 104"/>
                <a:gd name="T9" fmla="*/ 73 h 411"/>
                <a:gd name="T10" fmla="*/ 69 w 104"/>
                <a:gd name="T11" fmla="*/ 125 h 411"/>
                <a:gd name="T12" fmla="*/ 65 w 104"/>
                <a:gd name="T13" fmla="*/ 196 h 411"/>
                <a:gd name="T14" fmla="*/ 67 w 104"/>
                <a:gd name="T15" fmla="*/ 291 h 411"/>
                <a:gd name="T16" fmla="*/ 77 w 104"/>
                <a:gd name="T17" fmla="*/ 411 h 411"/>
                <a:gd name="T18" fmla="*/ 19 w 104"/>
                <a:gd name="T19" fmla="*/ 411 h 411"/>
                <a:gd name="T20" fmla="*/ 17 w 104"/>
                <a:gd name="T21" fmla="*/ 399 h 411"/>
                <a:gd name="T22" fmla="*/ 11 w 104"/>
                <a:gd name="T23" fmla="*/ 365 h 411"/>
                <a:gd name="T24" fmla="*/ 6 w 104"/>
                <a:gd name="T25" fmla="*/ 316 h 411"/>
                <a:gd name="T26" fmla="*/ 2 w 104"/>
                <a:gd name="T27" fmla="*/ 255 h 411"/>
                <a:gd name="T28" fmla="*/ 0 w 104"/>
                <a:gd name="T29" fmla="*/ 188 h 411"/>
                <a:gd name="T30" fmla="*/ 4 w 104"/>
                <a:gd name="T31" fmla="*/ 120 h 411"/>
                <a:gd name="T32" fmla="*/ 15 w 104"/>
                <a:gd name="T33" fmla="*/ 55 h 411"/>
                <a:gd name="T34" fmla="*/ 34 w 104"/>
                <a:gd name="T35" fmla="*/ 0 h 411"/>
                <a:gd name="T36" fmla="*/ 104 w 104"/>
                <a:gd name="T37" fmla="*/ 4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411"/>
                <a:gd name="T59" fmla="*/ 104 w 104"/>
                <a:gd name="T60" fmla="*/ 411 h 4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411">
                  <a:moveTo>
                    <a:pt x="104" y="4"/>
                  </a:moveTo>
                  <a:lnTo>
                    <a:pt x="101" y="7"/>
                  </a:lnTo>
                  <a:lnTo>
                    <a:pt x="94" y="17"/>
                  </a:lnTo>
                  <a:lnTo>
                    <a:pt x="86" y="38"/>
                  </a:lnTo>
                  <a:lnTo>
                    <a:pt x="76" y="73"/>
                  </a:lnTo>
                  <a:lnTo>
                    <a:pt x="69" y="125"/>
                  </a:lnTo>
                  <a:lnTo>
                    <a:pt x="65" y="196"/>
                  </a:lnTo>
                  <a:lnTo>
                    <a:pt x="67" y="291"/>
                  </a:lnTo>
                  <a:lnTo>
                    <a:pt x="77" y="411"/>
                  </a:lnTo>
                  <a:lnTo>
                    <a:pt x="19" y="411"/>
                  </a:lnTo>
                  <a:lnTo>
                    <a:pt x="17" y="399"/>
                  </a:lnTo>
                  <a:lnTo>
                    <a:pt x="11" y="365"/>
                  </a:lnTo>
                  <a:lnTo>
                    <a:pt x="6" y="316"/>
                  </a:lnTo>
                  <a:lnTo>
                    <a:pt x="2" y="255"/>
                  </a:lnTo>
                  <a:lnTo>
                    <a:pt x="0" y="188"/>
                  </a:lnTo>
                  <a:lnTo>
                    <a:pt x="4" y="120"/>
                  </a:lnTo>
                  <a:lnTo>
                    <a:pt x="15" y="55"/>
                  </a:lnTo>
                  <a:lnTo>
                    <a:pt x="34" y="0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34" name="Freeform 203"/>
            <p:cNvSpPr>
              <a:spLocks/>
            </p:cNvSpPr>
            <p:nvPr/>
          </p:nvSpPr>
          <p:spPr bwMode="auto">
            <a:xfrm>
              <a:off x="7240" y="13752"/>
              <a:ext cx="76" cy="302"/>
            </a:xfrm>
            <a:custGeom>
              <a:avLst/>
              <a:gdLst>
                <a:gd name="T0" fmla="*/ 76 w 76"/>
                <a:gd name="T1" fmla="*/ 2 h 302"/>
                <a:gd name="T2" fmla="*/ 74 w 76"/>
                <a:gd name="T3" fmla="*/ 4 h 302"/>
                <a:gd name="T4" fmla="*/ 70 w 76"/>
                <a:gd name="T5" fmla="*/ 12 h 302"/>
                <a:gd name="T6" fmla="*/ 62 w 76"/>
                <a:gd name="T7" fmla="*/ 28 h 302"/>
                <a:gd name="T8" fmla="*/ 56 w 76"/>
                <a:gd name="T9" fmla="*/ 53 h 302"/>
                <a:gd name="T10" fmla="*/ 51 w 76"/>
                <a:gd name="T11" fmla="*/ 92 h 302"/>
                <a:gd name="T12" fmla="*/ 49 w 76"/>
                <a:gd name="T13" fmla="*/ 145 h 302"/>
                <a:gd name="T14" fmla="*/ 50 w 76"/>
                <a:gd name="T15" fmla="*/ 214 h 302"/>
                <a:gd name="T16" fmla="*/ 57 w 76"/>
                <a:gd name="T17" fmla="*/ 302 h 302"/>
                <a:gd name="T18" fmla="*/ 14 w 76"/>
                <a:gd name="T19" fmla="*/ 302 h 302"/>
                <a:gd name="T20" fmla="*/ 13 w 76"/>
                <a:gd name="T21" fmla="*/ 294 h 302"/>
                <a:gd name="T22" fmla="*/ 9 w 76"/>
                <a:gd name="T23" fmla="*/ 269 h 302"/>
                <a:gd name="T24" fmla="*/ 4 w 76"/>
                <a:gd name="T25" fmla="*/ 232 h 302"/>
                <a:gd name="T26" fmla="*/ 1 w 76"/>
                <a:gd name="T27" fmla="*/ 188 h 302"/>
                <a:gd name="T28" fmla="*/ 0 w 76"/>
                <a:gd name="T29" fmla="*/ 138 h 302"/>
                <a:gd name="T30" fmla="*/ 2 w 76"/>
                <a:gd name="T31" fmla="*/ 89 h 302"/>
                <a:gd name="T32" fmla="*/ 10 w 76"/>
                <a:gd name="T33" fmla="*/ 41 h 302"/>
                <a:gd name="T34" fmla="*/ 25 w 76"/>
                <a:gd name="T35" fmla="*/ 0 h 302"/>
                <a:gd name="T36" fmla="*/ 76 w 76"/>
                <a:gd name="T37" fmla="*/ 2 h 3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302"/>
                <a:gd name="T59" fmla="*/ 76 w 76"/>
                <a:gd name="T60" fmla="*/ 302 h 3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302">
                  <a:moveTo>
                    <a:pt x="76" y="2"/>
                  </a:moveTo>
                  <a:lnTo>
                    <a:pt x="74" y="4"/>
                  </a:lnTo>
                  <a:lnTo>
                    <a:pt x="70" y="12"/>
                  </a:lnTo>
                  <a:lnTo>
                    <a:pt x="62" y="28"/>
                  </a:lnTo>
                  <a:lnTo>
                    <a:pt x="56" y="53"/>
                  </a:lnTo>
                  <a:lnTo>
                    <a:pt x="51" y="92"/>
                  </a:lnTo>
                  <a:lnTo>
                    <a:pt x="49" y="145"/>
                  </a:lnTo>
                  <a:lnTo>
                    <a:pt x="50" y="214"/>
                  </a:lnTo>
                  <a:lnTo>
                    <a:pt x="57" y="302"/>
                  </a:lnTo>
                  <a:lnTo>
                    <a:pt x="14" y="302"/>
                  </a:lnTo>
                  <a:lnTo>
                    <a:pt x="13" y="294"/>
                  </a:lnTo>
                  <a:lnTo>
                    <a:pt x="9" y="269"/>
                  </a:lnTo>
                  <a:lnTo>
                    <a:pt x="4" y="232"/>
                  </a:lnTo>
                  <a:lnTo>
                    <a:pt x="1" y="188"/>
                  </a:lnTo>
                  <a:lnTo>
                    <a:pt x="0" y="138"/>
                  </a:lnTo>
                  <a:lnTo>
                    <a:pt x="2" y="89"/>
                  </a:lnTo>
                  <a:lnTo>
                    <a:pt x="10" y="41"/>
                  </a:lnTo>
                  <a:lnTo>
                    <a:pt x="25" y="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35" name="Rectangle 204"/>
            <p:cNvSpPr>
              <a:spLocks noChangeArrowheads="1"/>
            </p:cNvSpPr>
            <p:nvPr/>
          </p:nvSpPr>
          <p:spPr bwMode="auto">
            <a:xfrm>
              <a:off x="6241" y="13678"/>
              <a:ext cx="23" cy="9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36" name="Freeform 205"/>
            <p:cNvSpPr>
              <a:spLocks/>
            </p:cNvSpPr>
            <p:nvPr/>
          </p:nvSpPr>
          <p:spPr bwMode="auto">
            <a:xfrm>
              <a:off x="6579" y="13664"/>
              <a:ext cx="375" cy="440"/>
            </a:xfrm>
            <a:custGeom>
              <a:avLst/>
              <a:gdLst>
                <a:gd name="T0" fmla="*/ 35 w 375"/>
                <a:gd name="T1" fmla="*/ 41 h 440"/>
                <a:gd name="T2" fmla="*/ 32 w 375"/>
                <a:gd name="T3" fmla="*/ 49 h 440"/>
                <a:gd name="T4" fmla="*/ 25 w 375"/>
                <a:gd name="T5" fmla="*/ 74 h 440"/>
                <a:gd name="T6" fmla="*/ 17 w 375"/>
                <a:gd name="T7" fmla="*/ 112 h 440"/>
                <a:gd name="T8" fmla="*/ 8 w 375"/>
                <a:gd name="T9" fmla="*/ 163 h 440"/>
                <a:gd name="T10" fmla="*/ 2 w 375"/>
                <a:gd name="T11" fmla="*/ 223 h 440"/>
                <a:gd name="T12" fmla="*/ 0 w 375"/>
                <a:gd name="T13" fmla="*/ 290 h 440"/>
                <a:gd name="T14" fmla="*/ 7 w 375"/>
                <a:gd name="T15" fmla="*/ 363 h 440"/>
                <a:gd name="T16" fmla="*/ 23 w 375"/>
                <a:gd name="T17" fmla="*/ 440 h 440"/>
                <a:gd name="T18" fmla="*/ 23 w 375"/>
                <a:gd name="T19" fmla="*/ 437 h 440"/>
                <a:gd name="T20" fmla="*/ 23 w 375"/>
                <a:gd name="T21" fmla="*/ 427 h 440"/>
                <a:gd name="T22" fmla="*/ 23 w 375"/>
                <a:gd name="T23" fmla="*/ 411 h 440"/>
                <a:gd name="T24" fmla="*/ 23 w 375"/>
                <a:gd name="T25" fmla="*/ 391 h 440"/>
                <a:gd name="T26" fmla="*/ 25 w 375"/>
                <a:gd name="T27" fmla="*/ 367 h 440"/>
                <a:gd name="T28" fmla="*/ 28 w 375"/>
                <a:gd name="T29" fmla="*/ 341 h 440"/>
                <a:gd name="T30" fmla="*/ 33 w 375"/>
                <a:gd name="T31" fmla="*/ 312 h 440"/>
                <a:gd name="T32" fmla="*/ 39 w 375"/>
                <a:gd name="T33" fmla="*/ 281 h 440"/>
                <a:gd name="T34" fmla="*/ 49 w 375"/>
                <a:gd name="T35" fmla="*/ 251 h 440"/>
                <a:gd name="T36" fmla="*/ 61 w 375"/>
                <a:gd name="T37" fmla="*/ 222 h 440"/>
                <a:gd name="T38" fmla="*/ 75 w 375"/>
                <a:gd name="T39" fmla="*/ 194 h 440"/>
                <a:gd name="T40" fmla="*/ 93 w 375"/>
                <a:gd name="T41" fmla="*/ 168 h 440"/>
                <a:gd name="T42" fmla="*/ 116 w 375"/>
                <a:gd name="T43" fmla="*/ 145 h 440"/>
                <a:gd name="T44" fmla="*/ 141 w 375"/>
                <a:gd name="T45" fmla="*/ 127 h 440"/>
                <a:gd name="T46" fmla="*/ 173 w 375"/>
                <a:gd name="T47" fmla="*/ 114 h 440"/>
                <a:gd name="T48" fmla="*/ 208 w 375"/>
                <a:gd name="T49" fmla="*/ 106 h 440"/>
                <a:gd name="T50" fmla="*/ 210 w 375"/>
                <a:gd name="T51" fmla="*/ 104 h 440"/>
                <a:gd name="T52" fmla="*/ 217 w 375"/>
                <a:gd name="T53" fmla="*/ 100 h 440"/>
                <a:gd name="T54" fmla="*/ 227 w 375"/>
                <a:gd name="T55" fmla="*/ 92 h 440"/>
                <a:gd name="T56" fmla="*/ 245 w 375"/>
                <a:gd name="T57" fmla="*/ 82 h 440"/>
                <a:gd name="T58" fmla="*/ 267 w 375"/>
                <a:gd name="T59" fmla="*/ 69 h 440"/>
                <a:gd name="T60" fmla="*/ 296 w 375"/>
                <a:gd name="T61" fmla="*/ 54 h 440"/>
                <a:gd name="T62" fmla="*/ 332 w 375"/>
                <a:gd name="T63" fmla="*/ 36 h 440"/>
                <a:gd name="T64" fmla="*/ 375 w 375"/>
                <a:gd name="T65" fmla="*/ 17 h 440"/>
                <a:gd name="T66" fmla="*/ 373 w 375"/>
                <a:gd name="T67" fmla="*/ 16 h 440"/>
                <a:gd name="T68" fmla="*/ 366 w 375"/>
                <a:gd name="T69" fmla="*/ 15 h 440"/>
                <a:gd name="T70" fmla="*/ 357 w 375"/>
                <a:gd name="T71" fmla="*/ 13 h 440"/>
                <a:gd name="T72" fmla="*/ 343 w 375"/>
                <a:gd name="T73" fmla="*/ 10 h 440"/>
                <a:gd name="T74" fmla="*/ 326 w 375"/>
                <a:gd name="T75" fmla="*/ 7 h 440"/>
                <a:gd name="T76" fmla="*/ 307 w 375"/>
                <a:gd name="T77" fmla="*/ 5 h 440"/>
                <a:gd name="T78" fmla="*/ 285 w 375"/>
                <a:gd name="T79" fmla="*/ 3 h 440"/>
                <a:gd name="T80" fmla="*/ 261 w 375"/>
                <a:gd name="T81" fmla="*/ 1 h 440"/>
                <a:gd name="T82" fmla="*/ 235 w 375"/>
                <a:gd name="T83" fmla="*/ 0 h 440"/>
                <a:gd name="T84" fmla="*/ 208 w 375"/>
                <a:gd name="T85" fmla="*/ 1 h 440"/>
                <a:gd name="T86" fmla="*/ 180 w 375"/>
                <a:gd name="T87" fmla="*/ 2 h 440"/>
                <a:gd name="T88" fmla="*/ 151 w 375"/>
                <a:gd name="T89" fmla="*/ 5 h 440"/>
                <a:gd name="T90" fmla="*/ 122 w 375"/>
                <a:gd name="T91" fmla="*/ 10 h 440"/>
                <a:gd name="T92" fmla="*/ 92 w 375"/>
                <a:gd name="T93" fmla="*/ 18 h 440"/>
                <a:gd name="T94" fmla="*/ 63 w 375"/>
                <a:gd name="T95" fmla="*/ 28 h 440"/>
                <a:gd name="T96" fmla="*/ 35 w 375"/>
                <a:gd name="T97" fmla="*/ 41 h 4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5"/>
                <a:gd name="T148" fmla="*/ 0 h 440"/>
                <a:gd name="T149" fmla="*/ 375 w 375"/>
                <a:gd name="T150" fmla="*/ 440 h 4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5" h="440">
                  <a:moveTo>
                    <a:pt x="35" y="41"/>
                  </a:moveTo>
                  <a:lnTo>
                    <a:pt x="32" y="49"/>
                  </a:lnTo>
                  <a:lnTo>
                    <a:pt x="25" y="74"/>
                  </a:lnTo>
                  <a:lnTo>
                    <a:pt x="17" y="112"/>
                  </a:lnTo>
                  <a:lnTo>
                    <a:pt x="8" y="163"/>
                  </a:lnTo>
                  <a:lnTo>
                    <a:pt x="2" y="223"/>
                  </a:lnTo>
                  <a:lnTo>
                    <a:pt x="0" y="290"/>
                  </a:lnTo>
                  <a:lnTo>
                    <a:pt x="7" y="363"/>
                  </a:lnTo>
                  <a:lnTo>
                    <a:pt x="23" y="440"/>
                  </a:lnTo>
                  <a:lnTo>
                    <a:pt x="23" y="437"/>
                  </a:lnTo>
                  <a:lnTo>
                    <a:pt x="23" y="427"/>
                  </a:lnTo>
                  <a:lnTo>
                    <a:pt x="23" y="411"/>
                  </a:lnTo>
                  <a:lnTo>
                    <a:pt x="23" y="391"/>
                  </a:lnTo>
                  <a:lnTo>
                    <a:pt x="25" y="367"/>
                  </a:lnTo>
                  <a:lnTo>
                    <a:pt x="28" y="341"/>
                  </a:lnTo>
                  <a:lnTo>
                    <a:pt x="33" y="312"/>
                  </a:lnTo>
                  <a:lnTo>
                    <a:pt x="39" y="281"/>
                  </a:lnTo>
                  <a:lnTo>
                    <a:pt x="49" y="251"/>
                  </a:lnTo>
                  <a:lnTo>
                    <a:pt x="61" y="222"/>
                  </a:lnTo>
                  <a:lnTo>
                    <a:pt x="75" y="194"/>
                  </a:lnTo>
                  <a:lnTo>
                    <a:pt x="93" y="168"/>
                  </a:lnTo>
                  <a:lnTo>
                    <a:pt x="116" y="145"/>
                  </a:lnTo>
                  <a:lnTo>
                    <a:pt x="141" y="127"/>
                  </a:lnTo>
                  <a:lnTo>
                    <a:pt x="173" y="114"/>
                  </a:lnTo>
                  <a:lnTo>
                    <a:pt x="208" y="106"/>
                  </a:lnTo>
                  <a:lnTo>
                    <a:pt x="210" y="104"/>
                  </a:lnTo>
                  <a:lnTo>
                    <a:pt x="217" y="100"/>
                  </a:lnTo>
                  <a:lnTo>
                    <a:pt x="227" y="92"/>
                  </a:lnTo>
                  <a:lnTo>
                    <a:pt x="245" y="82"/>
                  </a:lnTo>
                  <a:lnTo>
                    <a:pt x="267" y="69"/>
                  </a:lnTo>
                  <a:lnTo>
                    <a:pt x="296" y="54"/>
                  </a:lnTo>
                  <a:lnTo>
                    <a:pt x="332" y="36"/>
                  </a:lnTo>
                  <a:lnTo>
                    <a:pt x="375" y="17"/>
                  </a:lnTo>
                  <a:lnTo>
                    <a:pt x="373" y="16"/>
                  </a:lnTo>
                  <a:lnTo>
                    <a:pt x="366" y="15"/>
                  </a:lnTo>
                  <a:lnTo>
                    <a:pt x="357" y="13"/>
                  </a:lnTo>
                  <a:lnTo>
                    <a:pt x="343" y="10"/>
                  </a:lnTo>
                  <a:lnTo>
                    <a:pt x="326" y="7"/>
                  </a:lnTo>
                  <a:lnTo>
                    <a:pt x="307" y="5"/>
                  </a:lnTo>
                  <a:lnTo>
                    <a:pt x="285" y="3"/>
                  </a:lnTo>
                  <a:lnTo>
                    <a:pt x="261" y="1"/>
                  </a:lnTo>
                  <a:lnTo>
                    <a:pt x="235" y="0"/>
                  </a:lnTo>
                  <a:lnTo>
                    <a:pt x="208" y="1"/>
                  </a:lnTo>
                  <a:lnTo>
                    <a:pt x="180" y="2"/>
                  </a:lnTo>
                  <a:lnTo>
                    <a:pt x="151" y="5"/>
                  </a:lnTo>
                  <a:lnTo>
                    <a:pt x="122" y="10"/>
                  </a:lnTo>
                  <a:lnTo>
                    <a:pt x="92" y="18"/>
                  </a:lnTo>
                  <a:lnTo>
                    <a:pt x="63" y="28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37" name="Freeform 206"/>
            <p:cNvSpPr>
              <a:spLocks/>
            </p:cNvSpPr>
            <p:nvPr/>
          </p:nvSpPr>
          <p:spPr bwMode="auto">
            <a:xfrm>
              <a:off x="6061" y="13991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8 h 83"/>
                <a:gd name="T6" fmla="*/ 5 w 305"/>
                <a:gd name="T7" fmla="*/ 44 h 83"/>
                <a:gd name="T8" fmla="*/ 11 w 305"/>
                <a:gd name="T9" fmla="*/ 37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8 h 83"/>
                <a:gd name="T16" fmla="*/ 54 w 305"/>
                <a:gd name="T17" fmla="*/ 12 h 83"/>
                <a:gd name="T18" fmla="*/ 72 w 305"/>
                <a:gd name="T19" fmla="*/ 6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7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6 h 83"/>
                <a:gd name="T38" fmla="*/ 289 w 305"/>
                <a:gd name="T39" fmla="*/ 44 h 83"/>
                <a:gd name="T40" fmla="*/ 277 w 305"/>
                <a:gd name="T41" fmla="*/ 41 h 83"/>
                <a:gd name="T42" fmla="*/ 262 w 305"/>
                <a:gd name="T43" fmla="*/ 36 h 83"/>
                <a:gd name="T44" fmla="*/ 244 w 305"/>
                <a:gd name="T45" fmla="*/ 32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1 h 83"/>
                <a:gd name="T56" fmla="*/ 101 w 305"/>
                <a:gd name="T57" fmla="*/ 23 h 83"/>
                <a:gd name="T58" fmla="*/ 77 w 305"/>
                <a:gd name="T59" fmla="*/ 29 h 83"/>
                <a:gd name="T60" fmla="*/ 55 w 305"/>
                <a:gd name="T61" fmla="*/ 37 h 83"/>
                <a:gd name="T62" fmla="*/ 33 w 305"/>
                <a:gd name="T63" fmla="*/ 48 h 83"/>
                <a:gd name="T64" fmla="*/ 15 w 305"/>
                <a:gd name="T65" fmla="*/ 63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11" y="37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8"/>
                  </a:lnTo>
                  <a:lnTo>
                    <a:pt x="54" y="12"/>
                  </a:lnTo>
                  <a:lnTo>
                    <a:pt x="72" y="6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7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6"/>
                  </a:lnTo>
                  <a:lnTo>
                    <a:pt x="289" y="44"/>
                  </a:lnTo>
                  <a:lnTo>
                    <a:pt x="277" y="41"/>
                  </a:lnTo>
                  <a:lnTo>
                    <a:pt x="262" y="36"/>
                  </a:lnTo>
                  <a:lnTo>
                    <a:pt x="244" y="32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1"/>
                  </a:lnTo>
                  <a:lnTo>
                    <a:pt x="101" y="23"/>
                  </a:lnTo>
                  <a:lnTo>
                    <a:pt x="77" y="29"/>
                  </a:lnTo>
                  <a:lnTo>
                    <a:pt x="55" y="37"/>
                  </a:lnTo>
                  <a:lnTo>
                    <a:pt x="33" y="48"/>
                  </a:lnTo>
                  <a:lnTo>
                    <a:pt x="15" y="63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38" name="Freeform 207"/>
            <p:cNvSpPr>
              <a:spLocks/>
            </p:cNvSpPr>
            <p:nvPr/>
          </p:nvSpPr>
          <p:spPr bwMode="auto">
            <a:xfrm>
              <a:off x="6061" y="13793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9 h 83"/>
                <a:gd name="T6" fmla="*/ 5 w 305"/>
                <a:gd name="T7" fmla="*/ 44 h 83"/>
                <a:gd name="T8" fmla="*/ 11 w 305"/>
                <a:gd name="T9" fmla="*/ 38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7 h 83"/>
                <a:gd name="T16" fmla="*/ 54 w 305"/>
                <a:gd name="T17" fmla="*/ 12 h 83"/>
                <a:gd name="T18" fmla="*/ 72 w 305"/>
                <a:gd name="T19" fmla="*/ 7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8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5 h 83"/>
                <a:gd name="T38" fmla="*/ 289 w 305"/>
                <a:gd name="T39" fmla="*/ 43 h 83"/>
                <a:gd name="T40" fmla="*/ 277 w 305"/>
                <a:gd name="T41" fmla="*/ 40 h 83"/>
                <a:gd name="T42" fmla="*/ 262 w 305"/>
                <a:gd name="T43" fmla="*/ 36 h 83"/>
                <a:gd name="T44" fmla="*/ 244 w 305"/>
                <a:gd name="T45" fmla="*/ 33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2 h 83"/>
                <a:gd name="T56" fmla="*/ 101 w 305"/>
                <a:gd name="T57" fmla="*/ 24 h 83"/>
                <a:gd name="T58" fmla="*/ 77 w 305"/>
                <a:gd name="T59" fmla="*/ 29 h 83"/>
                <a:gd name="T60" fmla="*/ 55 w 305"/>
                <a:gd name="T61" fmla="*/ 38 h 83"/>
                <a:gd name="T62" fmla="*/ 33 w 305"/>
                <a:gd name="T63" fmla="*/ 49 h 83"/>
                <a:gd name="T64" fmla="*/ 15 w 305"/>
                <a:gd name="T65" fmla="*/ 64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11" y="38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7"/>
                  </a:lnTo>
                  <a:lnTo>
                    <a:pt x="54" y="12"/>
                  </a:lnTo>
                  <a:lnTo>
                    <a:pt x="72" y="7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8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5"/>
                  </a:lnTo>
                  <a:lnTo>
                    <a:pt x="289" y="43"/>
                  </a:lnTo>
                  <a:lnTo>
                    <a:pt x="277" y="40"/>
                  </a:lnTo>
                  <a:lnTo>
                    <a:pt x="262" y="36"/>
                  </a:lnTo>
                  <a:lnTo>
                    <a:pt x="244" y="33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2"/>
                  </a:lnTo>
                  <a:lnTo>
                    <a:pt x="101" y="24"/>
                  </a:lnTo>
                  <a:lnTo>
                    <a:pt x="77" y="29"/>
                  </a:lnTo>
                  <a:lnTo>
                    <a:pt x="55" y="38"/>
                  </a:lnTo>
                  <a:lnTo>
                    <a:pt x="33" y="49"/>
                  </a:lnTo>
                  <a:lnTo>
                    <a:pt x="15" y="64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39" name="Freeform 208"/>
            <p:cNvSpPr>
              <a:spLocks/>
            </p:cNvSpPr>
            <p:nvPr/>
          </p:nvSpPr>
          <p:spPr bwMode="auto">
            <a:xfrm>
              <a:off x="6348" y="13696"/>
              <a:ext cx="496" cy="917"/>
            </a:xfrm>
            <a:custGeom>
              <a:avLst/>
              <a:gdLst>
                <a:gd name="T0" fmla="*/ 0 w 496"/>
                <a:gd name="T1" fmla="*/ 0 h 917"/>
                <a:gd name="T2" fmla="*/ 0 w 496"/>
                <a:gd name="T3" fmla="*/ 886 h 917"/>
                <a:gd name="T4" fmla="*/ 150 w 496"/>
                <a:gd name="T5" fmla="*/ 917 h 917"/>
                <a:gd name="T6" fmla="*/ 143 w 496"/>
                <a:gd name="T7" fmla="*/ 797 h 917"/>
                <a:gd name="T8" fmla="*/ 496 w 496"/>
                <a:gd name="T9" fmla="*/ 851 h 917"/>
                <a:gd name="T10" fmla="*/ 490 w 496"/>
                <a:gd name="T11" fmla="*/ 803 h 917"/>
                <a:gd name="T12" fmla="*/ 245 w 496"/>
                <a:gd name="T13" fmla="*/ 773 h 917"/>
                <a:gd name="T14" fmla="*/ 239 w 496"/>
                <a:gd name="T15" fmla="*/ 670 h 917"/>
                <a:gd name="T16" fmla="*/ 72 w 496"/>
                <a:gd name="T17" fmla="*/ 670 h 917"/>
                <a:gd name="T18" fmla="*/ 68 w 496"/>
                <a:gd name="T19" fmla="*/ 657 h 917"/>
                <a:gd name="T20" fmla="*/ 56 w 496"/>
                <a:gd name="T21" fmla="*/ 620 h 917"/>
                <a:gd name="T22" fmla="*/ 41 w 496"/>
                <a:gd name="T23" fmla="*/ 559 h 917"/>
                <a:gd name="T24" fmla="*/ 26 w 496"/>
                <a:gd name="T25" fmla="*/ 480 h 917"/>
                <a:gd name="T26" fmla="*/ 15 w 496"/>
                <a:gd name="T27" fmla="*/ 385 h 917"/>
                <a:gd name="T28" fmla="*/ 11 w 496"/>
                <a:gd name="T29" fmla="*/ 276 h 917"/>
                <a:gd name="T30" fmla="*/ 20 w 496"/>
                <a:gd name="T31" fmla="*/ 158 h 917"/>
                <a:gd name="T32" fmla="*/ 42 w 496"/>
                <a:gd name="T33" fmla="*/ 30 h 917"/>
                <a:gd name="T34" fmla="*/ 0 w 496"/>
                <a:gd name="T35" fmla="*/ 0 h 9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6"/>
                <a:gd name="T55" fmla="*/ 0 h 917"/>
                <a:gd name="T56" fmla="*/ 496 w 496"/>
                <a:gd name="T57" fmla="*/ 917 h 9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6" h="917">
                  <a:moveTo>
                    <a:pt x="0" y="0"/>
                  </a:moveTo>
                  <a:lnTo>
                    <a:pt x="0" y="886"/>
                  </a:lnTo>
                  <a:lnTo>
                    <a:pt x="150" y="917"/>
                  </a:lnTo>
                  <a:lnTo>
                    <a:pt x="143" y="797"/>
                  </a:lnTo>
                  <a:lnTo>
                    <a:pt x="496" y="851"/>
                  </a:lnTo>
                  <a:lnTo>
                    <a:pt x="490" y="803"/>
                  </a:lnTo>
                  <a:lnTo>
                    <a:pt x="245" y="773"/>
                  </a:lnTo>
                  <a:lnTo>
                    <a:pt x="239" y="670"/>
                  </a:lnTo>
                  <a:lnTo>
                    <a:pt x="72" y="670"/>
                  </a:lnTo>
                  <a:lnTo>
                    <a:pt x="68" y="657"/>
                  </a:lnTo>
                  <a:lnTo>
                    <a:pt x="56" y="620"/>
                  </a:lnTo>
                  <a:lnTo>
                    <a:pt x="41" y="559"/>
                  </a:lnTo>
                  <a:lnTo>
                    <a:pt x="26" y="480"/>
                  </a:lnTo>
                  <a:lnTo>
                    <a:pt x="15" y="385"/>
                  </a:lnTo>
                  <a:lnTo>
                    <a:pt x="11" y="276"/>
                  </a:lnTo>
                  <a:lnTo>
                    <a:pt x="20" y="158"/>
                  </a:lnTo>
                  <a:lnTo>
                    <a:pt x="4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40" name="Freeform 209"/>
            <p:cNvSpPr>
              <a:spLocks/>
            </p:cNvSpPr>
            <p:nvPr/>
          </p:nvSpPr>
          <p:spPr bwMode="auto">
            <a:xfrm>
              <a:off x="6593" y="13487"/>
              <a:ext cx="638" cy="125"/>
            </a:xfrm>
            <a:custGeom>
              <a:avLst/>
              <a:gdLst>
                <a:gd name="T0" fmla="*/ 0 w 638"/>
                <a:gd name="T1" fmla="*/ 125 h 125"/>
                <a:gd name="T2" fmla="*/ 4 w 638"/>
                <a:gd name="T3" fmla="*/ 124 h 125"/>
                <a:gd name="T4" fmla="*/ 14 w 638"/>
                <a:gd name="T5" fmla="*/ 119 h 125"/>
                <a:gd name="T6" fmla="*/ 31 w 638"/>
                <a:gd name="T7" fmla="*/ 114 h 125"/>
                <a:gd name="T8" fmla="*/ 53 w 638"/>
                <a:gd name="T9" fmla="*/ 106 h 125"/>
                <a:gd name="T10" fmla="*/ 81 w 638"/>
                <a:gd name="T11" fmla="*/ 98 h 125"/>
                <a:gd name="T12" fmla="*/ 113 w 638"/>
                <a:gd name="T13" fmla="*/ 89 h 125"/>
                <a:gd name="T14" fmla="*/ 151 w 638"/>
                <a:gd name="T15" fmla="*/ 81 h 125"/>
                <a:gd name="T16" fmla="*/ 192 w 638"/>
                <a:gd name="T17" fmla="*/ 73 h 125"/>
                <a:gd name="T18" fmla="*/ 237 w 638"/>
                <a:gd name="T19" fmla="*/ 65 h 125"/>
                <a:gd name="T20" fmla="*/ 286 w 638"/>
                <a:gd name="T21" fmla="*/ 60 h 125"/>
                <a:gd name="T22" fmla="*/ 337 w 638"/>
                <a:gd name="T23" fmla="*/ 56 h 125"/>
                <a:gd name="T24" fmla="*/ 390 w 638"/>
                <a:gd name="T25" fmla="*/ 55 h 125"/>
                <a:gd name="T26" fmla="*/ 446 w 638"/>
                <a:gd name="T27" fmla="*/ 56 h 125"/>
                <a:gd name="T28" fmla="*/ 503 w 638"/>
                <a:gd name="T29" fmla="*/ 61 h 125"/>
                <a:gd name="T30" fmla="*/ 561 w 638"/>
                <a:gd name="T31" fmla="*/ 70 h 125"/>
                <a:gd name="T32" fmla="*/ 620 w 638"/>
                <a:gd name="T33" fmla="*/ 83 h 125"/>
                <a:gd name="T34" fmla="*/ 638 w 638"/>
                <a:gd name="T35" fmla="*/ 0 h 125"/>
                <a:gd name="T36" fmla="*/ 634 w 638"/>
                <a:gd name="T37" fmla="*/ 0 h 125"/>
                <a:gd name="T38" fmla="*/ 620 w 638"/>
                <a:gd name="T39" fmla="*/ 0 h 125"/>
                <a:gd name="T40" fmla="*/ 599 w 638"/>
                <a:gd name="T41" fmla="*/ 0 h 125"/>
                <a:gd name="T42" fmla="*/ 571 w 638"/>
                <a:gd name="T43" fmla="*/ 1 h 125"/>
                <a:gd name="T44" fmla="*/ 536 w 638"/>
                <a:gd name="T45" fmla="*/ 2 h 125"/>
                <a:gd name="T46" fmla="*/ 496 w 638"/>
                <a:gd name="T47" fmla="*/ 3 h 125"/>
                <a:gd name="T48" fmla="*/ 452 w 638"/>
                <a:gd name="T49" fmla="*/ 6 h 125"/>
                <a:gd name="T50" fmla="*/ 405 w 638"/>
                <a:gd name="T51" fmla="*/ 8 h 125"/>
                <a:gd name="T52" fmla="*/ 354 w 638"/>
                <a:gd name="T53" fmla="*/ 13 h 125"/>
                <a:gd name="T54" fmla="*/ 302 w 638"/>
                <a:gd name="T55" fmla="*/ 17 h 125"/>
                <a:gd name="T56" fmla="*/ 249 w 638"/>
                <a:gd name="T57" fmla="*/ 22 h 125"/>
                <a:gd name="T58" fmla="*/ 196 w 638"/>
                <a:gd name="T59" fmla="*/ 30 h 125"/>
                <a:gd name="T60" fmla="*/ 144 w 638"/>
                <a:gd name="T61" fmla="*/ 37 h 125"/>
                <a:gd name="T62" fmla="*/ 93 w 638"/>
                <a:gd name="T63" fmla="*/ 47 h 125"/>
                <a:gd name="T64" fmla="*/ 45 w 638"/>
                <a:gd name="T65" fmla="*/ 58 h 125"/>
                <a:gd name="T66" fmla="*/ 0 w 638"/>
                <a:gd name="T67" fmla="*/ 71 h 125"/>
                <a:gd name="T68" fmla="*/ 0 w 638"/>
                <a:gd name="T69" fmla="*/ 125 h 1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8"/>
                <a:gd name="T106" fmla="*/ 0 h 125"/>
                <a:gd name="T107" fmla="*/ 638 w 638"/>
                <a:gd name="T108" fmla="*/ 125 h 1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8" h="125">
                  <a:moveTo>
                    <a:pt x="0" y="125"/>
                  </a:moveTo>
                  <a:lnTo>
                    <a:pt x="4" y="124"/>
                  </a:lnTo>
                  <a:lnTo>
                    <a:pt x="14" y="119"/>
                  </a:lnTo>
                  <a:lnTo>
                    <a:pt x="31" y="114"/>
                  </a:lnTo>
                  <a:lnTo>
                    <a:pt x="53" y="106"/>
                  </a:lnTo>
                  <a:lnTo>
                    <a:pt x="81" y="98"/>
                  </a:lnTo>
                  <a:lnTo>
                    <a:pt x="113" y="89"/>
                  </a:lnTo>
                  <a:lnTo>
                    <a:pt x="151" y="81"/>
                  </a:lnTo>
                  <a:lnTo>
                    <a:pt x="192" y="73"/>
                  </a:lnTo>
                  <a:lnTo>
                    <a:pt x="237" y="65"/>
                  </a:lnTo>
                  <a:lnTo>
                    <a:pt x="286" y="60"/>
                  </a:lnTo>
                  <a:lnTo>
                    <a:pt x="337" y="56"/>
                  </a:lnTo>
                  <a:lnTo>
                    <a:pt x="390" y="55"/>
                  </a:lnTo>
                  <a:lnTo>
                    <a:pt x="446" y="56"/>
                  </a:lnTo>
                  <a:lnTo>
                    <a:pt x="503" y="61"/>
                  </a:lnTo>
                  <a:lnTo>
                    <a:pt x="561" y="70"/>
                  </a:lnTo>
                  <a:lnTo>
                    <a:pt x="620" y="83"/>
                  </a:lnTo>
                  <a:lnTo>
                    <a:pt x="638" y="0"/>
                  </a:lnTo>
                  <a:lnTo>
                    <a:pt x="634" y="0"/>
                  </a:lnTo>
                  <a:lnTo>
                    <a:pt x="620" y="0"/>
                  </a:lnTo>
                  <a:lnTo>
                    <a:pt x="599" y="0"/>
                  </a:lnTo>
                  <a:lnTo>
                    <a:pt x="571" y="1"/>
                  </a:lnTo>
                  <a:lnTo>
                    <a:pt x="536" y="2"/>
                  </a:lnTo>
                  <a:lnTo>
                    <a:pt x="496" y="3"/>
                  </a:lnTo>
                  <a:lnTo>
                    <a:pt x="452" y="6"/>
                  </a:lnTo>
                  <a:lnTo>
                    <a:pt x="405" y="8"/>
                  </a:lnTo>
                  <a:lnTo>
                    <a:pt x="354" y="13"/>
                  </a:lnTo>
                  <a:lnTo>
                    <a:pt x="302" y="17"/>
                  </a:lnTo>
                  <a:lnTo>
                    <a:pt x="249" y="22"/>
                  </a:lnTo>
                  <a:lnTo>
                    <a:pt x="196" y="30"/>
                  </a:lnTo>
                  <a:lnTo>
                    <a:pt x="144" y="37"/>
                  </a:lnTo>
                  <a:lnTo>
                    <a:pt x="93" y="47"/>
                  </a:lnTo>
                  <a:lnTo>
                    <a:pt x="45" y="58"/>
                  </a:lnTo>
                  <a:lnTo>
                    <a:pt x="0" y="7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41" name="Freeform 210"/>
            <p:cNvSpPr>
              <a:spLocks/>
            </p:cNvSpPr>
            <p:nvPr/>
          </p:nvSpPr>
          <p:spPr bwMode="auto">
            <a:xfrm>
              <a:off x="6217" y="14634"/>
              <a:ext cx="1075" cy="356"/>
            </a:xfrm>
            <a:custGeom>
              <a:avLst/>
              <a:gdLst>
                <a:gd name="T0" fmla="*/ 454 w 1075"/>
                <a:gd name="T1" fmla="*/ 344 h 356"/>
                <a:gd name="T2" fmla="*/ 456 w 1075"/>
                <a:gd name="T3" fmla="*/ 343 h 356"/>
                <a:gd name="T4" fmla="*/ 463 w 1075"/>
                <a:gd name="T5" fmla="*/ 341 h 356"/>
                <a:gd name="T6" fmla="*/ 472 w 1075"/>
                <a:gd name="T7" fmla="*/ 337 h 356"/>
                <a:gd name="T8" fmla="*/ 485 w 1075"/>
                <a:gd name="T9" fmla="*/ 332 h 356"/>
                <a:gd name="T10" fmla="*/ 501 w 1075"/>
                <a:gd name="T11" fmla="*/ 325 h 356"/>
                <a:gd name="T12" fmla="*/ 518 w 1075"/>
                <a:gd name="T13" fmla="*/ 317 h 356"/>
                <a:gd name="T14" fmla="*/ 538 w 1075"/>
                <a:gd name="T15" fmla="*/ 308 h 356"/>
                <a:gd name="T16" fmla="*/ 558 w 1075"/>
                <a:gd name="T17" fmla="*/ 298 h 356"/>
                <a:gd name="T18" fmla="*/ 580 w 1075"/>
                <a:gd name="T19" fmla="*/ 287 h 356"/>
                <a:gd name="T20" fmla="*/ 600 w 1075"/>
                <a:gd name="T21" fmla="*/ 274 h 356"/>
                <a:gd name="T22" fmla="*/ 621 w 1075"/>
                <a:gd name="T23" fmla="*/ 262 h 356"/>
                <a:gd name="T24" fmla="*/ 640 w 1075"/>
                <a:gd name="T25" fmla="*/ 248 h 356"/>
                <a:gd name="T26" fmla="*/ 658 w 1075"/>
                <a:gd name="T27" fmla="*/ 234 h 356"/>
                <a:gd name="T28" fmla="*/ 674 w 1075"/>
                <a:gd name="T29" fmla="*/ 219 h 356"/>
                <a:gd name="T30" fmla="*/ 688 w 1075"/>
                <a:gd name="T31" fmla="*/ 204 h 356"/>
                <a:gd name="T32" fmla="*/ 699 w 1075"/>
                <a:gd name="T33" fmla="*/ 189 h 356"/>
                <a:gd name="T34" fmla="*/ 0 w 1075"/>
                <a:gd name="T35" fmla="*/ 18 h 356"/>
                <a:gd name="T36" fmla="*/ 54 w 1075"/>
                <a:gd name="T37" fmla="*/ 0 h 356"/>
                <a:gd name="T38" fmla="*/ 1075 w 1075"/>
                <a:gd name="T39" fmla="*/ 251 h 356"/>
                <a:gd name="T40" fmla="*/ 1033 w 1075"/>
                <a:gd name="T41" fmla="*/ 274 h 356"/>
                <a:gd name="T42" fmla="*/ 738 w 1075"/>
                <a:gd name="T43" fmla="*/ 199 h 356"/>
                <a:gd name="T44" fmla="*/ 737 w 1075"/>
                <a:gd name="T45" fmla="*/ 200 h 356"/>
                <a:gd name="T46" fmla="*/ 735 w 1075"/>
                <a:gd name="T47" fmla="*/ 203 h 356"/>
                <a:gd name="T48" fmla="*/ 730 w 1075"/>
                <a:gd name="T49" fmla="*/ 207 h 356"/>
                <a:gd name="T50" fmla="*/ 724 w 1075"/>
                <a:gd name="T51" fmla="*/ 214 h 356"/>
                <a:gd name="T52" fmla="*/ 716 w 1075"/>
                <a:gd name="T53" fmla="*/ 222 h 356"/>
                <a:gd name="T54" fmla="*/ 706 w 1075"/>
                <a:gd name="T55" fmla="*/ 231 h 356"/>
                <a:gd name="T56" fmla="*/ 694 w 1075"/>
                <a:gd name="T57" fmla="*/ 242 h 356"/>
                <a:gd name="T58" fmla="*/ 679 w 1075"/>
                <a:gd name="T59" fmla="*/ 253 h 356"/>
                <a:gd name="T60" fmla="*/ 662 w 1075"/>
                <a:gd name="T61" fmla="*/ 265 h 356"/>
                <a:gd name="T62" fmla="*/ 643 w 1075"/>
                <a:gd name="T63" fmla="*/ 278 h 356"/>
                <a:gd name="T64" fmla="*/ 621 w 1075"/>
                <a:gd name="T65" fmla="*/ 291 h 356"/>
                <a:gd name="T66" fmla="*/ 597 w 1075"/>
                <a:gd name="T67" fmla="*/ 303 h 356"/>
                <a:gd name="T68" fmla="*/ 570 w 1075"/>
                <a:gd name="T69" fmla="*/ 317 h 356"/>
                <a:gd name="T70" fmla="*/ 540 w 1075"/>
                <a:gd name="T71" fmla="*/ 330 h 356"/>
                <a:gd name="T72" fmla="*/ 508 w 1075"/>
                <a:gd name="T73" fmla="*/ 343 h 356"/>
                <a:gd name="T74" fmla="*/ 472 w 1075"/>
                <a:gd name="T75" fmla="*/ 356 h 356"/>
                <a:gd name="T76" fmla="*/ 454 w 1075"/>
                <a:gd name="T77" fmla="*/ 344 h 3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75"/>
                <a:gd name="T118" fmla="*/ 0 h 356"/>
                <a:gd name="T119" fmla="*/ 1075 w 1075"/>
                <a:gd name="T120" fmla="*/ 356 h 3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75" h="356">
                  <a:moveTo>
                    <a:pt x="454" y="344"/>
                  </a:moveTo>
                  <a:lnTo>
                    <a:pt x="456" y="343"/>
                  </a:lnTo>
                  <a:lnTo>
                    <a:pt x="463" y="341"/>
                  </a:lnTo>
                  <a:lnTo>
                    <a:pt x="472" y="337"/>
                  </a:lnTo>
                  <a:lnTo>
                    <a:pt x="485" y="332"/>
                  </a:lnTo>
                  <a:lnTo>
                    <a:pt x="501" y="325"/>
                  </a:lnTo>
                  <a:lnTo>
                    <a:pt x="518" y="317"/>
                  </a:lnTo>
                  <a:lnTo>
                    <a:pt x="538" y="308"/>
                  </a:lnTo>
                  <a:lnTo>
                    <a:pt x="558" y="298"/>
                  </a:lnTo>
                  <a:lnTo>
                    <a:pt x="580" y="287"/>
                  </a:lnTo>
                  <a:lnTo>
                    <a:pt x="600" y="274"/>
                  </a:lnTo>
                  <a:lnTo>
                    <a:pt x="621" y="262"/>
                  </a:lnTo>
                  <a:lnTo>
                    <a:pt x="640" y="248"/>
                  </a:lnTo>
                  <a:lnTo>
                    <a:pt x="658" y="234"/>
                  </a:lnTo>
                  <a:lnTo>
                    <a:pt x="674" y="219"/>
                  </a:lnTo>
                  <a:lnTo>
                    <a:pt x="688" y="204"/>
                  </a:lnTo>
                  <a:lnTo>
                    <a:pt x="699" y="189"/>
                  </a:lnTo>
                  <a:lnTo>
                    <a:pt x="0" y="18"/>
                  </a:lnTo>
                  <a:lnTo>
                    <a:pt x="54" y="0"/>
                  </a:lnTo>
                  <a:lnTo>
                    <a:pt x="1075" y="251"/>
                  </a:lnTo>
                  <a:lnTo>
                    <a:pt x="1033" y="274"/>
                  </a:lnTo>
                  <a:lnTo>
                    <a:pt x="738" y="199"/>
                  </a:lnTo>
                  <a:lnTo>
                    <a:pt x="737" y="200"/>
                  </a:lnTo>
                  <a:lnTo>
                    <a:pt x="735" y="203"/>
                  </a:lnTo>
                  <a:lnTo>
                    <a:pt x="730" y="207"/>
                  </a:lnTo>
                  <a:lnTo>
                    <a:pt x="724" y="214"/>
                  </a:lnTo>
                  <a:lnTo>
                    <a:pt x="716" y="222"/>
                  </a:lnTo>
                  <a:lnTo>
                    <a:pt x="706" y="231"/>
                  </a:lnTo>
                  <a:lnTo>
                    <a:pt x="694" y="242"/>
                  </a:lnTo>
                  <a:lnTo>
                    <a:pt x="679" y="253"/>
                  </a:lnTo>
                  <a:lnTo>
                    <a:pt x="662" y="265"/>
                  </a:lnTo>
                  <a:lnTo>
                    <a:pt x="643" y="278"/>
                  </a:lnTo>
                  <a:lnTo>
                    <a:pt x="621" y="291"/>
                  </a:lnTo>
                  <a:lnTo>
                    <a:pt x="597" y="303"/>
                  </a:lnTo>
                  <a:lnTo>
                    <a:pt x="570" y="317"/>
                  </a:lnTo>
                  <a:lnTo>
                    <a:pt x="540" y="330"/>
                  </a:lnTo>
                  <a:lnTo>
                    <a:pt x="508" y="343"/>
                  </a:lnTo>
                  <a:lnTo>
                    <a:pt x="472" y="356"/>
                  </a:lnTo>
                  <a:lnTo>
                    <a:pt x="454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42" name="Freeform 211"/>
            <p:cNvSpPr>
              <a:spLocks/>
            </p:cNvSpPr>
            <p:nvPr/>
          </p:nvSpPr>
          <p:spPr bwMode="auto">
            <a:xfrm>
              <a:off x="5997" y="14727"/>
              <a:ext cx="1095" cy="319"/>
            </a:xfrm>
            <a:custGeom>
              <a:avLst/>
              <a:gdLst>
                <a:gd name="T0" fmla="*/ 0 w 1095"/>
                <a:gd name="T1" fmla="*/ 0 h 319"/>
                <a:gd name="T2" fmla="*/ 1071 w 1095"/>
                <a:gd name="T3" fmla="*/ 319 h 319"/>
                <a:gd name="T4" fmla="*/ 1095 w 1095"/>
                <a:gd name="T5" fmla="*/ 319 h 319"/>
                <a:gd name="T6" fmla="*/ 33 w 1095"/>
                <a:gd name="T7" fmla="*/ 0 h 319"/>
                <a:gd name="T8" fmla="*/ 0 w 1095"/>
                <a:gd name="T9" fmla="*/ 0 h 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5"/>
                <a:gd name="T16" fmla="*/ 0 h 319"/>
                <a:gd name="T17" fmla="*/ 1095 w 1095"/>
                <a:gd name="T18" fmla="*/ 319 h 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5" h="319">
                  <a:moveTo>
                    <a:pt x="0" y="0"/>
                  </a:moveTo>
                  <a:lnTo>
                    <a:pt x="1071" y="319"/>
                  </a:lnTo>
                  <a:lnTo>
                    <a:pt x="1095" y="319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43" name="Freeform 212"/>
            <p:cNvSpPr>
              <a:spLocks/>
            </p:cNvSpPr>
            <p:nvPr/>
          </p:nvSpPr>
          <p:spPr bwMode="auto">
            <a:xfrm>
              <a:off x="6181" y="14684"/>
              <a:ext cx="1082" cy="285"/>
            </a:xfrm>
            <a:custGeom>
              <a:avLst/>
              <a:gdLst>
                <a:gd name="T0" fmla="*/ 0 w 1082"/>
                <a:gd name="T1" fmla="*/ 1 h 285"/>
                <a:gd name="T2" fmla="*/ 1058 w 1082"/>
                <a:gd name="T3" fmla="*/ 285 h 285"/>
                <a:gd name="T4" fmla="*/ 1082 w 1082"/>
                <a:gd name="T5" fmla="*/ 284 h 285"/>
                <a:gd name="T6" fmla="*/ 33 w 1082"/>
                <a:gd name="T7" fmla="*/ 0 h 285"/>
                <a:gd name="T8" fmla="*/ 0 w 1082"/>
                <a:gd name="T9" fmla="*/ 1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2"/>
                <a:gd name="T16" fmla="*/ 0 h 285"/>
                <a:gd name="T17" fmla="*/ 1082 w 1082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2" h="285">
                  <a:moveTo>
                    <a:pt x="0" y="1"/>
                  </a:moveTo>
                  <a:lnTo>
                    <a:pt x="1058" y="285"/>
                  </a:lnTo>
                  <a:lnTo>
                    <a:pt x="1082" y="284"/>
                  </a:lnTo>
                  <a:lnTo>
                    <a:pt x="3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44" name="Freeform 213"/>
            <p:cNvSpPr>
              <a:spLocks/>
            </p:cNvSpPr>
            <p:nvPr/>
          </p:nvSpPr>
          <p:spPr bwMode="auto">
            <a:xfrm>
              <a:off x="6093" y="14699"/>
              <a:ext cx="1087" cy="315"/>
            </a:xfrm>
            <a:custGeom>
              <a:avLst/>
              <a:gdLst>
                <a:gd name="T0" fmla="*/ 0 w 1087"/>
                <a:gd name="T1" fmla="*/ 0 h 315"/>
                <a:gd name="T2" fmla="*/ 1066 w 1087"/>
                <a:gd name="T3" fmla="*/ 315 h 315"/>
                <a:gd name="T4" fmla="*/ 1087 w 1087"/>
                <a:gd name="T5" fmla="*/ 308 h 315"/>
                <a:gd name="T6" fmla="*/ 31 w 1087"/>
                <a:gd name="T7" fmla="*/ 0 h 315"/>
                <a:gd name="T8" fmla="*/ 0 w 1087"/>
                <a:gd name="T9" fmla="*/ 0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7"/>
                <a:gd name="T16" fmla="*/ 0 h 315"/>
                <a:gd name="T17" fmla="*/ 1087 w 1087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7" h="315">
                  <a:moveTo>
                    <a:pt x="0" y="0"/>
                  </a:moveTo>
                  <a:lnTo>
                    <a:pt x="1066" y="315"/>
                  </a:lnTo>
                  <a:lnTo>
                    <a:pt x="1087" y="308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479" name="Group 214"/>
          <p:cNvGrpSpPr>
            <a:grpSpLocks/>
          </p:cNvGrpSpPr>
          <p:nvPr/>
        </p:nvGrpSpPr>
        <p:grpSpPr bwMode="auto">
          <a:xfrm>
            <a:off x="6175375" y="4678363"/>
            <a:ext cx="798513" cy="1168400"/>
            <a:chOff x="12762" y="10336"/>
            <a:chExt cx="1027" cy="1700"/>
          </a:xfrm>
        </p:grpSpPr>
        <p:sp>
          <p:nvSpPr>
            <p:cNvPr id="104500" name="Rectangle 215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01" name="Rectangle 216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02" name="Line 217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03" name="Line 218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04" name="Line 219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05" name="Line 220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480" name="Oval 221"/>
          <p:cNvSpPr>
            <a:spLocks noChangeArrowheads="1"/>
          </p:cNvSpPr>
          <p:nvPr/>
        </p:nvSpPr>
        <p:spPr bwMode="auto">
          <a:xfrm>
            <a:off x="2763838" y="3305175"/>
            <a:ext cx="112712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81" name="Oval 222"/>
          <p:cNvSpPr>
            <a:spLocks noChangeArrowheads="1"/>
          </p:cNvSpPr>
          <p:nvPr/>
        </p:nvSpPr>
        <p:spPr bwMode="auto">
          <a:xfrm>
            <a:off x="1604963" y="4433888"/>
            <a:ext cx="114300" cy="1174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82" name="Line 223"/>
          <p:cNvSpPr>
            <a:spLocks noChangeShapeType="1"/>
          </p:cNvSpPr>
          <p:nvPr/>
        </p:nvSpPr>
        <p:spPr bwMode="auto">
          <a:xfrm flipH="1">
            <a:off x="2903538" y="3181350"/>
            <a:ext cx="363537" cy="134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483" name="Text Box 224"/>
          <p:cNvSpPr txBox="1">
            <a:spLocks noChangeArrowheads="1"/>
          </p:cNvSpPr>
          <p:nvPr/>
        </p:nvSpPr>
        <p:spPr bwMode="auto">
          <a:xfrm>
            <a:off x="6424613" y="2838450"/>
            <a:ext cx="5905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baseline="-25000">
                <a:solidFill>
                  <a:srgbClr val="FF0000"/>
                </a:solidFill>
                <a:latin typeface="Arial" pitchFamily="34" charset="0"/>
              </a:rPr>
              <a:t>out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104484" name="Line 225"/>
          <p:cNvSpPr>
            <a:spLocks noChangeShapeType="1"/>
          </p:cNvSpPr>
          <p:nvPr/>
        </p:nvSpPr>
        <p:spPr bwMode="auto">
          <a:xfrm>
            <a:off x="6659563" y="3206750"/>
            <a:ext cx="244475" cy="282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485" name="Line 226"/>
          <p:cNvSpPr>
            <a:spLocks noChangeShapeType="1"/>
          </p:cNvSpPr>
          <p:nvPr/>
        </p:nvSpPr>
        <p:spPr bwMode="auto">
          <a:xfrm flipH="1">
            <a:off x="4764088" y="4495800"/>
            <a:ext cx="303212" cy="3063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04486" name="Group 227"/>
          <p:cNvGrpSpPr>
            <a:grpSpLocks/>
          </p:cNvGrpSpPr>
          <p:nvPr/>
        </p:nvGrpSpPr>
        <p:grpSpPr bwMode="auto">
          <a:xfrm>
            <a:off x="4587875" y="4900613"/>
            <a:ext cx="385763" cy="319087"/>
            <a:chOff x="11283" y="10423"/>
            <a:chExt cx="475" cy="374"/>
          </a:xfrm>
        </p:grpSpPr>
        <p:sp>
          <p:nvSpPr>
            <p:cNvPr id="104493" name="Rectangle 228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94" name="Line 229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95" name="Line 230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96" name="Line 231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97" name="Line 232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98" name="Line 233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99" name="Line 234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487" name="Line 235"/>
          <p:cNvSpPr>
            <a:spLocks noChangeShapeType="1"/>
          </p:cNvSpPr>
          <p:nvPr/>
        </p:nvSpPr>
        <p:spPr bwMode="auto">
          <a:xfrm>
            <a:off x="4845050" y="3684588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88" name="Freeform 236"/>
          <p:cNvSpPr>
            <a:spLocks/>
          </p:cNvSpPr>
          <p:nvPr/>
        </p:nvSpPr>
        <p:spPr bwMode="auto">
          <a:xfrm>
            <a:off x="1663700" y="4532313"/>
            <a:ext cx="4854575" cy="1228725"/>
          </a:xfrm>
          <a:custGeom>
            <a:avLst/>
            <a:gdLst>
              <a:gd name="T0" fmla="*/ 0 w 6225"/>
              <a:gd name="T1" fmla="*/ 0 h 1501"/>
              <a:gd name="T2" fmla="*/ 0 w 6225"/>
              <a:gd name="T3" fmla="*/ 1486 h 1501"/>
              <a:gd name="T4" fmla="*/ 1005 w 6225"/>
              <a:gd name="T5" fmla="*/ 1501 h 1501"/>
              <a:gd name="T6" fmla="*/ 1860 w 6225"/>
              <a:gd name="T7" fmla="*/ 706 h 1501"/>
              <a:gd name="T8" fmla="*/ 5085 w 6225"/>
              <a:gd name="T9" fmla="*/ 721 h 1501"/>
              <a:gd name="T10" fmla="*/ 4305 w 6225"/>
              <a:gd name="T11" fmla="*/ 1456 h 1501"/>
              <a:gd name="T12" fmla="*/ 6225 w 6225"/>
              <a:gd name="T13" fmla="*/ 1456 h 1501"/>
              <a:gd name="T14" fmla="*/ 6220 w 6225"/>
              <a:gd name="T15" fmla="*/ 391 h 1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225"/>
              <a:gd name="T25" fmla="*/ 0 h 1501"/>
              <a:gd name="T26" fmla="*/ 6225 w 6225"/>
              <a:gd name="T27" fmla="*/ 1501 h 150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489" name="Freeform 237"/>
          <p:cNvSpPr>
            <a:spLocks/>
          </p:cNvSpPr>
          <p:nvPr/>
        </p:nvSpPr>
        <p:spPr bwMode="auto">
          <a:xfrm>
            <a:off x="2822575" y="3365500"/>
            <a:ext cx="4210050" cy="1646238"/>
          </a:xfrm>
          <a:custGeom>
            <a:avLst/>
            <a:gdLst>
              <a:gd name="T0" fmla="*/ 0 w 5400"/>
              <a:gd name="T1" fmla="*/ 0 h 2010"/>
              <a:gd name="T2" fmla="*/ 0 w 5400"/>
              <a:gd name="T3" fmla="*/ 1485 h 2010"/>
              <a:gd name="T4" fmla="*/ 1005 w 5400"/>
              <a:gd name="T5" fmla="*/ 1500 h 2010"/>
              <a:gd name="T6" fmla="*/ 540 w 5400"/>
              <a:gd name="T7" fmla="*/ 2010 h 2010"/>
              <a:gd name="T8" fmla="*/ 3615 w 5400"/>
              <a:gd name="T9" fmla="*/ 2010 h 2010"/>
              <a:gd name="T10" fmla="*/ 4350 w 5400"/>
              <a:gd name="T11" fmla="*/ 1275 h 2010"/>
              <a:gd name="T12" fmla="*/ 5400 w 5400"/>
              <a:gd name="T13" fmla="*/ 1290 h 2010"/>
              <a:gd name="T14" fmla="*/ 5400 w 5400"/>
              <a:gd name="T15" fmla="*/ 120 h 20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400"/>
              <a:gd name="T25" fmla="*/ 0 h 2010"/>
              <a:gd name="T26" fmla="*/ 5400 w 5400"/>
              <a:gd name="T27" fmla="*/ 2010 h 20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400" h="2010">
                <a:moveTo>
                  <a:pt x="0" y="0"/>
                </a:moveTo>
                <a:lnTo>
                  <a:pt x="0" y="1485"/>
                </a:lnTo>
                <a:lnTo>
                  <a:pt x="1005" y="1500"/>
                </a:lnTo>
                <a:lnTo>
                  <a:pt x="540" y="2010"/>
                </a:lnTo>
                <a:lnTo>
                  <a:pt x="3615" y="2010"/>
                </a:lnTo>
                <a:lnTo>
                  <a:pt x="4350" y="1275"/>
                </a:lnTo>
                <a:lnTo>
                  <a:pt x="5400" y="1290"/>
                </a:lnTo>
                <a:lnTo>
                  <a:pt x="5400" y="12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490" name="Oval 238"/>
          <p:cNvSpPr>
            <a:spLocks noChangeArrowheads="1"/>
          </p:cNvSpPr>
          <p:nvPr/>
        </p:nvSpPr>
        <p:spPr bwMode="auto">
          <a:xfrm>
            <a:off x="2763838" y="3538538"/>
            <a:ext cx="1127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91" name="Text Box 239"/>
          <p:cNvSpPr txBox="1">
            <a:spLocks noChangeArrowheads="1"/>
          </p:cNvSpPr>
          <p:nvPr/>
        </p:nvSpPr>
        <p:spPr bwMode="auto">
          <a:xfrm>
            <a:off x="3041650" y="3341688"/>
            <a:ext cx="2236788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en-US" sz="14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1400">
                <a:solidFill>
                  <a:srgbClr val="FF0000"/>
                </a:solidFill>
                <a:latin typeface="Arial" pitchFamily="34" charset="0"/>
              </a:rPr>
              <a:t>'</a:t>
            </a:r>
            <a:r>
              <a:rPr lang="en-US" sz="1400" baseline="-25000">
                <a:solidFill>
                  <a:srgbClr val="FF0000"/>
                </a:solidFill>
                <a:latin typeface="Arial" pitchFamily="34" charset="0"/>
              </a:rPr>
              <a:t>in </a:t>
            </a:r>
            <a:r>
              <a:rPr lang="en-US" sz="1400">
                <a:solidFill>
                  <a:srgbClr val="FF0000"/>
                </a:solidFill>
                <a:latin typeface="Arial" pitchFamily="34" charset="0"/>
              </a:rPr>
              <a:t>: original data, plus retransmitted data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104492" name="Line 240"/>
          <p:cNvSpPr>
            <a:spLocks noChangeShapeType="1"/>
          </p:cNvSpPr>
          <p:nvPr/>
        </p:nvSpPr>
        <p:spPr bwMode="auto">
          <a:xfrm flipH="1">
            <a:off x="2916238" y="3524250"/>
            <a:ext cx="373062" cy="50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114300"/>
            <a:ext cx="7772400" cy="476250"/>
          </a:xfrm>
        </p:spPr>
        <p:txBody>
          <a:bodyPr/>
          <a:lstStyle/>
          <a:p>
            <a:r>
              <a:rPr lang="en-US" sz="3200" smtClean="0"/>
              <a:t>Causes/costs of congestion: scenario 3</a:t>
            </a:r>
            <a:r>
              <a:rPr lang="en-US" smtClean="0"/>
              <a:t> 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6425" y="1273175"/>
            <a:ext cx="8334375" cy="1247775"/>
          </a:xfrm>
        </p:spPr>
        <p:txBody>
          <a:bodyPr/>
          <a:lstStyle/>
          <a:p>
            <a:r>
              <a:rPr lang="en-US" sz="1600" smtClean="0"/>
              <a:t>four senders</a:t>
            </a:r>
          </a:p>
          <a:p>
            <a:r>
              <a:rPr lang="en-US" sz="1600" smtClean="0"/>
              <a:t>multihop paths</a:t>
            </a:r>
          </a:p>
          <a:p>
            <a:r>
              <a:rPr lang="en-US" sz="1600" smtClean="0"/>
              <a:t>timeout/retransmit</a:t>
            </a:r>
          </a:p>
          <a:p>
            <a:endParaRPr lang="en-US" sz="1800" smtClean="0"/>
          </a:p>
        </p:txBody>
      </p:sp>
      <p:sp>
        <p:nvSpPr>
          <p:cNvPr id="105476" name="Rectangle 7"/>
          <p:cNvSpPr>
            <a:spLocks noChangeArrowheads="1"/>
          </p:cNvSpPr>
          <p:nvPr/>
        </p:nvSpPr>
        <p:spPr bwMode="auto">
          <a:xfrm>
            <a:off x="3825875" y="819150"/>
            <a:ext cx="4486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1800" u="sng">
                <a:solidFill>
                  <a:srgbClr val="FF0000"/>
                </a:solidFill>
              </a:rPr>
              <a:t>Q: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 sz="1800"/>
              <a:t>what happens as </a:t>
            </a:r>
            <a:r>
              <a:rPr lang="en-US" sz="1800">
                <a:sym typeface="Symbol" pitchFamily="18" charset="2"/>
              </a:rPr>
              <a:t></a:t>
            </a:r>
            <a:r>
              <a:rPr lang="en-US" sz="1800" baseline="-25000">
                <a:sym typeface="Symbol" pitchFamily="18" charset="2"/>
              </a:rPr>
              <a:t>in</a:t>
            </a:r>
            <a:r>
              <a:rPr lang="en-US" sz="1800">
                <a:sym typeface="Symbol" pitchFamily="18" charset="2"/>
              </a:rPr>
              <a:t> increases</a:t>
            </a:r>
            <a:r>
              <a:rPr lang="en-US" sz="1800">
                <a:solidFill>
                  <a:srgbClr val="FF0000"/>
                </a:solidFill>
              </a:rPr>
              <a:t>?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1800"/>
              <a:t>The total data rate is the sending rate + the retransmission rate.</a:t>
            </a:r>
          </a:p>
        </p:txBody>
      </p:sp>
      <p:sp>
        <p:nvSpPr>
          <p:cNvPr id="105477" name="Text Box 14"/>
          <p:cNvSpPr txBox="1">
            <a:spLocks noChangeArrowheads="1"/>
          </p:cNvSpPr>
          <p:nvPr/>
        </p:nvSpPr>
        <p:spPr bwMode="auto">
          <a:xfrm>
            <a:off x="4776788" y="3014663"/>
            <a:ext cx="1544637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1400">
                <a:solidFill>
                  <a:schemeClr val="tx2"/>
                </a:solidFill>
                <a:latin typeface="Arial" pitchFamily="34" charset="0"/>
              </a:rPr>
              <a:t>finite shared output link buffers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105478" name="Line 15"/>
          <p:cNvSpPr>
            <a:spLocks noChangeShapeType="1"/>
          </p:cNvSpPr>
          <p:nvPr/>
        </p:nvSpPr>
        <p:spPr bwMode="auto">
          <a:xfrm flipH="1">
            <a:off x="3546475" y="3649663"/>
            <a:ext cx="746125" cy="6873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79" name="Line 16"/>
          <p:cNvSpPr>
            <a:spLocks noChangeShapeType="1"/>
          </p:cNvSpPr>
          <p:nvPr/>
        </p:nvSpPr>
        <p:spPr bwMode="auto">
          <a:xfrm flipH="1">
            <a:off x="3938588" y="3649663"/>
            <a:ext cx="35401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5480" name="Group 18"/>
          <p:cNvGrpSpPr>
            <a:grpSpLocks/>
          </p:cNvGrpSpPr>
          <p:nvPr/>
        </p:nvGrpSpPr>
        <p:grpSpPr bwMode="auto">
          <a:xfrm>
            <a:off x="3314700" y="3068638"/>
            <a:ext cx="790575" cy="715962"/>
            <a:chOff x="5850" y="13487"/>
            <a:chExt cx="2023" cy="1840"/>
          </a:xfrm>
        </p:grpSpPr>
        <p:sp>
          <p:nvSpPr>
            <p:cNvPr id="105757" name="Freeform 19"/>
            <p:cNvSpPr>
              <a:spLocks/>
            </p:cNvSpPr>
            <p:nvPr/>
          </p:nvSpPr>
          <p:spPr bwMode="auto">
            <a:xfrm>
              <a:off x="5850" y="13632"/>
              <a:ext cx="2023" cy="1695"/>
            </a:xfrm>
            <a:custGeom>
              <a:avLst/>
              <a:gdLst>
                <a:gd name="T0" fmla="*/ 570 w 2023"/>
                <a:gd name="T1" fmla="*/ 121 h 1695"/>
                <a:gd name="T2" fmla="*/ 575 w 2023"/>
                <a:gd name="T3" fmla="*/ 120 h 1695"/>
                <a:gd name="T4" fmla="*/ 586 w 2023"/>
                <a:gd name="T5" fmla="*/ 116 h 1695"/>
                <a:gd name="T6" fmla="*/ 607 w 2023"/>
                <a:gd name="T7" fmla="*/ 108 h 1695"/>
                <a:gd name="T8" fmla="*/ 636 w 2023"/>
                <a:gd name="T9" fmla="*/ 101 h 1695"/>
                <a:gd name="T10" fmla="*/ 672 w 2023"/>
                <a:gd name="T11" fmla="*/ 90 h 1695"/>
                <a:gd name="T12" fmla="*/ 718 w 2023"/>
                <a:gd name="T13" fmla="*/ 79 h 1695"/>
                <a:gd name="T14" fmla="*/ 771 w 2023"/>
                <a:gd name="T15" fmla="*/ 67 h 1695"/>
                <a:gd name="T16" fmla="*/ 834 w 2023"/>
                <a:gd name="T17" fmla="*/ 55 h 1695"/>
                <a:gd name="T18" fmla="*/ 904 w 2023"/>
                <a:gd name="T19" fmla="*/ 43 h 1695"/>
                <a:gd name="T20" fmla="*/ 982 w 2023"/>
                <a:gd name="T21" fmla="*/ 33 h 1695"/>
                <a:gd name="T22" fmla="*/ 1071 w 2023"/>
                <a:gd name="T23" fmla="*/ 22 h 1695"/>
                <a:gd name="T24" fmla="*/ 1166 w 2023"/>
                <a:gd name="T25" fmla="*/ 13 h 1695"/>
                <a:gd name="T26" fmla="*/ 1271 w 2023"/>
                <a:gd name="T27" fmla="*/ 7 h 1695"/>
                <a:gd name="T28" fmla="*/ 1384 w 2023"/>
                <a:gd name="T29" fmla="*/ 1 h 1695"/>
                <a:gd name="T30" fmla="*/ 1506 w 2023"/>
                <a:gd name="T31" fmla="*/ 0 h 1695"/>
                <a:gd name="T32" fmla="*/ 1636 w 2023"/>
                <a:gd name="T33" fmla="*/ 1 h 1695"/>
                <a:gd name="T34" fmla="*/ 1692 w 2023"/>
                <a:gd name="T35" fmla="*/ 233 h 1695"/>
                <a:gd name="T36" fmla="*/ 1713 w 2023"/>
                <a:gd name="T37" fmla="*/ 243 h 1695"/>
                <a:gd name="T38" fmla="*/ 1758 w 2023"/>
                <a:gd name="T39" fmla="*/ 274 h 1695"/>
                <a:gd name="T40" fmla="*/ 1806 w 2023"/>
                <a:gd name="T41" fmla="*/ 329 h 1695"/>
                <a:gd name="T42" fmla="*/ 1836 w 2023"/>
                <a:gd name="T43" fmla="*/ 409 h 1695"/>
                <a:gd name="T44" fmla="*/ 1955 w 2023"/>
                <a:gd name="T45" fmla="*/ 948 h 1695"/>
                <a:gd name="T46" fmla="*/ 2003 w 2023"/>
                <a:gd name="T47" fmla="*/ 1171 h 1695"/>
                <a:gd name="T48" fmla="*/ 2011 w 2023"/>
                <a:gd name="T49" fmla="*/ 1188 h 1695"/>
                <a:gd name="T50" fmla="*/ 2022 w 2023"/>
                <a:gd name="T51" fmla="*/ 1231 h 1695"/>
                <a:gd name="T52" fmla="*/ 2021 w 2023"/>
                <a:gd name="T53" fmla="*/ 1297 h 1695"/>
                <a:gd name="T54" fmla="*/ 1992 w 2023"/>
                <a:gd name="T55" fmla="*/ 1380 h 1695"/>
                <a:gd name="T56" fmla="*/ 0 w 2023"/>
                <a:gd name="T57" fmla="*/ 1328 h 1695"/>
                <a:gd name="T58" fmla="*/ 199 w 2023"/>
                <a:gd name="T59" fmla="*/ 1223 h 1695"/>
                <a:gd name="T60" fmla="*/ 200 w 2023"/>
                <a:gd name="T61" fmla="*/ 232 h 1695"/>
                <a:gd name="T62" fmla="*/ 210 w 2023"/>
                <a:gd name="T63" fmla="*/ 226 h 1695"/>
                <a:gd name="T64" fmla="*/ 230 w 2023"/>
                <a:gd name="T65" fmla="*/ 214 h 1695"/>
                <a:gd name="T66" fmla="*/ 259 w 2023"/>
                <a:gd name="T67" fmla="*/ 201 h 1695"/>
                <a:gd name="T68" fmla="*/ 297 w 2023"/>
                <a:gd name="T69" fmla="*/ 189 h 1695"/>
                <a:gd name="T70" fmla="*/ 344 w 2023"/>
                <a:gd name="T71" fmla="*/ 183 h 1695"/>
                <a:gd name="T72" fmla="*/ 399 w 2023"/>
                <a:gd name="T73" fmla="*/ 181 h 1695"/>
                <a:gd name="T74" fmla="*/ 464 w 2023"/>
                <a:gd name="T75" fmla="*/ 191 h 1695"/>
                <a:gd name="T76" fmla="*/ 548 w 2023"/>
                <a:gd name="T77" fmla="*/ 225 h 16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23"/>
                <a:gd name="T118" fmla="*/ 0 h 1695"/>
                <a:gd name="T119" fmla="*/ 2023 w 2023"/>
                <a:gd name="T120" fmla="*/ 1695 h 16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23" h="1695">
                  <a:moveTo>
                    <a:pt x="548" y="225"/>
                  </a:moveTo>
                  <a:lnTo>
                    <a:pt x="570" y="121"/>
                  </a:lnTo>
                  <a:lnTo>
                    <a:pt x="571" y="121"/>
                  </a:lnTo>
                  <a:lnTo>
                    <a:pt x="575" y="120"/>
                  </a:lnTo>
                  <a:lnTo>
                    <a:pt x="580" y="118"/>
                  </a:lnTo>
                  <a:lnTo>
                    <a:pt x="586" y="116"/>
                  </a:lnTo>
                  <a:lnTo>
                    <a:pt x="596" y="112"/>
                  </a:lnTo>
                  <a:lnTo>
                    <a:pt x="607" y="108"/>
                  </a:lnTo>
                  <a:lnTo>
                    <a:pt x="620" y="105"/>
                  </a:lnTo>
                  <a:lnTo>
                    <a:pt x="636" y="101"/>
                  </a:lnTo>
                  <a:lnTo>
                    <a:pt x="653" y="95"/>
                  </a:lnTo>
                  <a:lnTo>
                    <a:pt x="672" y="90"/>
                  </a:lnTo>
                  <a:lnTo>
                    <a:pt x="694" y="84"/>
                  </a:lnTo>
                  <a:lnTo>
                    <a:pt x="718" y="79"/>
                  </a:lnTo>
                  <a:lnTo>
                    <a:pt x="743" y="74"/>
                  </a:lnTo>
                  <a:lnTo>
                    <a:pt x="771" y="67"/>
                  </a:lnTo>
                  <a:lnTo>
                    <a:pt x="802" y="61"/>
                  </a:lnTo>
                  <a:lnTo>
                    <a:pt x="834" y="55"/>
                  </a:lnTo>
                  <a:lnTo>
                    <a:pt x="867" y="49"/>
                  </a:lnTo>
                  <a:lnTo>
                    <a:pt x="904" y="43"/>
                  </a:lnTo>
                  <a:lnTo>
                    <a:pt x="943" y="38"/>
                  </a:lnTo>
                  <a:lnTo>
                    <a:pt x="982" y="33"/>
                  </a:lnTo>
                  <a:lnTo>
                    <a:pt x="1025" y="27"/>
                  </a:lnTo>
                  <a:lnTo>
                    <a:pt x="1071" y="22"/>
                  </a:lnTo>
                  <a:lnTo>
                    <a:pt x="1117" y="17"/>
                  </a:lnTo>
                  <a:lnTo>
                    <a:pt x="1166" y="13"/>
                  </a:lnTo>
                  <a:lnTo>
                    <a:pt x="1218" y="10"/>
                  </a:lnTo>
                  <a:lnTo>
                    <a:pt x="1271" y="7"/>
                  </a:lnTo>
                  <a:lnTo>
                    <a:pt x="1327" y="3"/>
                  </a:lnTo>
                  <a:lnTo>
                    <a:pt x="1384" y="1"/>
                  </a:lnTo>
                  <a:lnTo>
                    <a:pt x="1444" y="0"/>
                  </a:lnTo>
                  <a:lnTo>
                    <a:pt x="1506" y="0"/>
                  </a:lnTo>
                  <a:lnTo>
                    <a:pt x="1570" y="0"/>
                  </a:lnTo>
                  <a:lnTo>
                    <a:pt x="1636" y="1"/>
                  </a:lnTo>
                  <a:lnTo>
                    <a:pt x="1709" y="41"/>
                  </a:lnTo>
                  <a:lnTo>
                    <a:pt x="1692" y="233"/>
                  </a:lnTo>
                  <a:lnTo>
                    <a:pt x="1698" y="235"/>
                  </a:lnTo>
                  <a:lnTo>
                    <a:pt x="1713" y="243"/>
                  </a:lnTo>
                  <a:lnTo>
                    <a:pt x="1733" y="256"/>
                  </a:lnTo>
                  <a:lnTo>
                    <a:pt x="1758" y="274"/>
                  </a:lnTo>
                  <a:lnTo>
                    <a:pt x="1784" y="299"/>
                  </a:lnTo>
                  <a:lnTo>
                    <a:pt x="1806" y="329"/>
                  </a:lnTo>
                  <a:lnTo>
                    <a:pt x="1825" y="366"/>
                  </a:lnTo>
                  <a:lnTo>
                    <a:pt x="1836" y="409"/>
                  </a:lnTo>
                  <a:lnTo>
                    <a:pt x="1999" y="557"/>
                  </a:lnTo>
                  <a:lnTo>
                    <a:pt x="1955" y="948"/>
                  </a:lnTo>
                  <a:lnTo>
                    <a:pt x="1692" y="1080"/>
                  </a:lnTo>
                  <a:lnTo>
                    <a:pt x="2003" y="1171"/>
                  </a:lnTo>
                  <a:lnTo>
                    <a:pt x="2006" y="1176"/>
                  </a:lnTo>
                  <a:lnTo>
                    <a:pt x="2011" y="1188"/>
                  </a:lnTo>
                  <a:lnTo>
                    <a:pt x="2016" y="1206"/>
                  </a:lnTo>
                  <a:lnTo>
                    <a:pt x="2022" y="1231"/>
                  </a:lnTo>
                  <a:lnTo>
                    <a:pt x="2023" y="1261"/>
                  </a:lnTo>
                  <a:lnTo>
                    <a:pt x="2021" y="1297"/>
                  </a:lnTo>
                  <a:lnTo>
                    <a:pt x="2010" y="1337"/>
                  </a:lnTo>
                  <a:lnTo>
                    <a:pt x="1992" y="1380"/>
                  </a:lnTo>
                  <a:lnTo>
                    <a:pt x="1171" y="1695"/>
                  </a:lnTo>
                  <a:lnTo>
                    <a:pt x="0" y="1328"/>
                  </a:lnTo>
                  <a:lnTo>
                    <a:pt x="20" y="1285"/>
                  </a:lnTo>
                  <a:lnTo>
                    <a:pt x="199" y="1223"/>
                  </a:lnTo>
                  <a:lnTo>
                    <a:pt x="199" y="233"/>
                  </a:lnTo>
                  <a:lnTo>
                    <a:pt x="200" y="232"/>
                  </a:lnTo>
                  <a:lnTo>
                    <a:pt x="204" y="229"/>
                  </a:lnTo>
                  <a:lnTo>
                    <a:pt x="210" y="226"/>
                  </a:lnTo>
                  <a:lnTo>
                    <a:pt x="218" y="220"/>
                  </a:lnTo>
                  <a:lnTo>
                    <a:pt x="230" y="214"/>
                  </a:lnTo>
                  <a:lnTo>
                    <a:pt x="243" y="207"/>
                  </a:lnTo>
                  <a:lnTo>
                    <a:pt x="259" y="201"/>
                  </a:lnTo>
                  <a:lnTo>
                    <a:pt x="277" y="194"/>
                  </a:lnTo>
                  <a:lnTo>
                    <a:pt x="297" y="189"/>
                  </a:lnTo>
                  <a:lnTo>
                    <a:pt x="320" y="185"/>
                  </a:lnTo>
                  <a:lnTo>
                    <a:pt x="344" y="183"/>
                  </a:lnTo>
                  <a:lnTo>
                    <a:pt x="370" y="180"/>
                  </a:lnTo>
                  <a:lnTo>
                    <a:pt x="399" y="181"/>
                  </a:lnTo>
                  <a:lnTo>
                    <a:pt x="430" y="185"/>
                  </a:lnTo>
                  <a:lnTo>
                    <a:pt x="464" y="191"/>
                  </a:lnTo>
                  <a:lnTo>
                    <a:pt x="498" y="201"/>
                  </a:lnTo>
                  <a:lnTo>
                    <a:pt x="548" y="225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58" name="Freeform 20"/>
            <p:cNvSpPr>
              <a:spLocks/>
            </p:cNvSpPr>
            <p:nvPr/>
          </p:nvSpPr>
          <p:spPr bwMode="auto">
            <a:xfrm>
              <a:off x="6551" y="13597"/>
              <a:ext cx="650" cy="735"/>
            </a:xfrm>
            <a:custGeom>
              <a:avLst/>
              <a:gdLst>
                <a:gd name="T0" fmla="*/ 645 w 650"/>
                <a:gd name="T1" fmla="*/ 27 h 735"/>
                <a:gd name="T2" fmla="*/ 642 w 650"/>
                <a:gd name="T3" fmla="*/ 26 h 735"/>
                <a:gd name="T4" fmla="*/ 631 w 650"/>
                <a:gd name="T5" fmla="*/ 23 h 735"/>
                <a:gd name="T6" fmla="*/ 615 w 650"/>
                <a:gd name="T7" fmla="*/ 19 h 735"/>
                <a:gd name="T8" fmla="*/ 592 w 650"/>
                <a:gd name="T9" fmla="*/ 15 h 735"/>
                <a:gd name="T10" fmla="*/ 565 w 650"/>
                <a:gd name="T11" fmla="*/ 10 h 735"/>
                <a:gd name="T12" fmla="*/ 533 w 650"/>
                <a:gd name="T13" fmla="*/ 6 h 735"/>
                <a:gd name="T14" fmla="*/ 496 w 650"/>
                <a:gd name="T15" fmla="*/ 3 h 735"/>
                <a:gd name="T16" fmla="*/ 456 w 650"/>
                <a:gd name="T17" fmla="*/ 1 h 735"/>
                <a:gd name="T18" fmla="*/ 411 w 650"/>
                <a:gd name="T19" fmla="*/ 0 h 735"/>
                <a:gd name="T20" fmla="*/ 364 w 650"/>
                <a:gd name="T21" fmla="*/ 2 h 735"/>
                <a:gd name="T22" fmla="*/ 315 w 650"/>
                <a:gd name="T23" fmla="*/ 6 h 735"/>
                <a:gd name="T24" fmla="*/ 262 w 650"/>
                <a:gd name="T25" fmla="*/ 15 h 735"/>
                <a:gd name="T26" fmla="*/ 209 w 650"/>
                <a:gd name="T27" fmla="*/ 26 h 735"/>
                <a:gd name="T28" fmla="*/ 154 w 650"/>
                <a:gd name="T29" fmla="*/ 42 h 735"/>
                <a:gd name="T30" fmla="*/ 98 w 650"/>
                <a:gd name="T31" fmla="*/ 61 h 735"/>
                <a:gd name="T32" fmla="*/ 42 w 650"/>
                <a:gd name="T33" fmla="*/ 87 h 735"/>
                <a:gd name="T34" fmla="*/ 38 w 650"/>
                <a:gd name="T35" fmla="*/ 101 h 735"/>
                <a:gd name="T36" fmla="*/ 28 w 650"/>
                <a:gd name="T37" fmla="*/ 141 h 735"/>
                <a:gd name="T38" fmla="*/ 17 w 650"/>
                <a:gd name="T39" fmla="*/ 203 h 735"/>
                <a:gd name="T40" fmla="*/ 6 w 650"/>
                <a:gd name="T41" fmla="*/ 283 h 735"/>
                <a:gd name="T42" fmla="*/ 0 w 650"/>
                <a:gd name="T43" fmla="*/ 378 h 735"/>
                <a:gd name="T44" fmla="*/ 5 w 650"/>
                <a:gd name="T45" fmla="*/ 484 h 735"/>
                <a:gd name="T46" fmla="*/ 21 w 650"/>
                <a:gd name="T47" fmla="*/ 599 h 735"/>
                <a:gd name="T48" fmla="*/ 54 w 650"/>
                <a:gd name="T49" fmla="*/ 716 h 735"/>
                <a:gd name="T50" fmla="*/ 58 w 650"/>
                <a:gd name="T51" fmla="*/ 716 h 735"/>
                <a:gd name="T52" fmla="*/ 66 w 650"/>
                <a:gd name="T53" fmla="*/ 715 h 735"/>
                <a:gd name="T54" fmla="*/ 80 w 650"/>
                <a:gd name="T55" fmla="*/ 713 h 735"/>
                <a:gd name="T56" fmla="*/ 99 w 650"/>
                <a:gd name="T57" fmla="*/ 712 h 735"/>
                <a:gd name="T58" fmla="*/ 124 w 650"/>
                <a:gd name="T59" fmla="*/ 710 h 735"/>
                <a:gd name="T60" fmla="*/ 153 w 650"/>
                <a:gd name="T61" fmla="*/ 708 h 735"/>
                <a:gd name="T62" fmla="*/ 188 w 650"/>
                <a:gd name="T63" fmla="*/ 707 h 735"/>
                <a:gd name="T64" fmla="*/ 225 w 650"/>
                <a:gd name="T65" fmla="*/ 706 h 735"/>
                <a:gd name="T66" fmla="*/ 267 w 650"/>
                <a:gd name="T67" fmla="*/ 705 h 735"/>
                <a:gd name="T68" fmla="*/ 313 w 650"/>
                <a:gd name="T69" fmla="*/ 706 h 735"/>
                <a:gd name="T70" fmla="*/ 362 w 650"/>
                <a:gd name="T71" fmla="*/ 707 h 735"/>
                <a:gd name="T72" fmla="*/ 415 w 650"/>
                <a:gd name="T73" fmla="*/ 709 h 735"/>
                <a:gd name="T74" fmla="*/ 470 w 650"/>
                <a:gd name="T75" fmla="*/ 713 h 735"/>
                <a:gd name="T76" fmla="*/ 528 w 650"/>
                <a:gd name="T77" fmla="*/ 719 h 735"/>
                <a:gd name="T78" fmla="*/ 588 w 650"/>
                <a:gd name="T79" fmla="*/ 726 h 735"/>
                <a:gd name="T80" fmla="*/ 650 w 650"/>
                <a:gd name="T81" fmla="*/ 735 h 735"/>
                <a:gd name="T82" fmla="*/ 647 w 650"/>
                <a:gd name="T83" fmla="*/ 713 h 735"/>
                <a:gd name="T84" fmla="*/ 641 w 650"/>
                <a:gd name="T85" fmla="*/ 655 h 735"/>
                <a:gd name="T86" fmla="*/ 631 w 650"/>
                <a:gd name="T87" fmla="*/ 568 h 735"/>
                <a:gd name="T88" fmla="*/ 623 w 650"/>
                <a:gd name="T89" fmla="*/ 462 h 735"/>
                <a:gd name="T90" fmla="*/ 618 w 650"/>
                <a:gd name="T91" fmla="*/ 345 h 735"/>
                <a:gd name="T92" fmla="*/ 618 w 650"/>
                <a:gd name="T93" fmla="*/ 229 h 735"/>
                <a:gd name="T94" fmla="*/ 627 w 650"/>
                <a:gd name="T95" fmla="*/ 119 h 735"/>
                <a:gd name="T96" fmla="*/ 645 w 650"/>
                <a:gd name="T97" fmla="*/ 27 h 7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50"/>
                <a:gd name="T148" fmla="*/ 0 h 735"/>
                <a:gd name="T149" fmla="*/ 650 w 650"/>
                <a:gd name="T150" fmla="*/ 735 h 7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50" h="735">
                  <a:moveTo>
                    <a:pt x="645" y="27"/>
                  </a:moveTo>
                  <a:lnTo>
                    <a:pt x="642" y="26"/>
                  </a:lnTo>
                  <a:lnTo>
                    <a:pt x="631" y="23"/>
                  </a:lnTo>
                  <a:lnTo>
                    <a:pt x="615" y="19"/>
                  </a:lnTo>
                  <a:lnTo>
                    <a:pt x="592" y="15"/>
                  </a:lnTo>
                  <a:lnTo>
                    <a:pt x="565" y="10"/>
                  </a:lnTo>
                  <a:lnTo>
                    <a:pt x="533" y="6"/>
                  </a:lnTo>
                  <a:lnTo>
                    <a:pt x="496" y="3"/>
                  </a:lnTo>
                  <a:lnTo>
                    <a:pt x="456" y="1"/>
                  </a:lnTo>
                  <a:lnTo>
                    <a:pt x="411" y="0"/>
                  </a:lnTo>
                  <a:lnTo>
                    <a:pt x="364" y="2"/>
                  </a:lnTo>
                  <a:lnTo>
                    <a:pt x="315" y="6"/>
                  </a:lnTo>
                  <a:lnTo>
                    <a:pt x="262" y="15"/>
                  </a:lnTo>
                  <a:lnTo>
                    <a:pt x="209" y="26"/>
                  </a:lnTo>
                  <a:lnTo>
                    <a:pt x="154" y="42"/>
                  </a:lnTo>
                  <a:lnTo>
                    <a:pt x="98" y="61"/>
                  </a:lnTo>
                  <a:lnTo>
                    <a:pt x="42" y="87"/>
                  </a:lnTo>
                  <a:lnTo>
                    <a:pt x="38" y="101"/>
                  </a:lnTo>
                  <a:lnTo>
                    <a:pt x="28" y="141"/>
                  </a:lnTo>
                  <a:lnTo>
                    <a:pt x="17" y="203"/>
                  </a:lnTo>
                  <a:lnTo>
                    <a:pt x="6" y="283"/>
                  </a:lnTo>
                  <a:lnTo>
                    <a:pt x="0" y="378"/>
                  </a:lnTo>
                  <a:lnTo>
                    <a:pt x="5" y="484"/>
                  </a:lnTo>
                  <a:lnTo>
                    <a:pt x="21" y="599"/>
                  </a:lnTo>
                  <a:lnTo>
                    <a:pt x="54" y="716"/>
                  </a:lnTo>
                  <a:lnTo>
                    <a:pt x="58" y="716"/>
                  </a:lnTo>
                  <a:lnTo>
                    <a:pt x="66" y="715"/>
                  </a:lnTo>
                  <a:lnTo>
                    <a:pt x="80" y="713"/>
                  </a:lnTo>
                  <a:lnTo>
                    <a:pt x="99" y="712"/>
                  </a:lnTo>
                  <a:lnTo>
                    <a:pt x="124" y="710"/>
                  </a:lnTo>
                  <a:lnTo>
                    <a:pt x="153" y="708"/>
                  </a:lnTo>
                  <a:lnTo>
                    <a:pt x="188" y="707"/>
                  </a:lnTo>
                  <a:lnTo>
                    <a:pt x="225" y="706"/>
                  </a:lnTo>
                  <a:lnTo>
                    <a:pt x="267" y="705"/>
                  </a:lnTo>
                  <a:lnTo>
                    <a:pt x="313" y="706"/>
                  </a:lnTo>
                  <a:lnTo>
                    <a:pt x="362" y="707"/>
                  </a:lnTo>
                  <a:lnTo>
                    <a:pt x="415" y="709"/>
                  </a:lnTo>
                  <a:lnTo>
                    <a:pt x="470" y="713"/>
                  </a:lnTo>
                  <a:lnTo>
                    <a:pt x="528" y="719"/>
                  </a:lnTo>
                  <a:lnTo>
                    <a:pt x="588" y="726"/>
                  </a:lnTo>
                  <a:lnTo>
                    <a:pt x="650" y="735"/>
                  </a:lnTo>
                  <a:lnTo>
                    <a:pt x="647" y="713"/>
                  </a:lnTo>
                  <a:lnTo>
                    <a:pt x="641" y="655"/>
                  </a:lnTo>
                  <a:lnTo>
                    <a:pt x="631" y="568"/>
                  </a:lnTo>
                  <a:lnTo>
                    <a:pt x="623" y="462"/>
                  </a:lnTo>
                  <a:lnTo>
                    <a:pt x="618" y="345"/>
                  </a:lnTo>
                  <a:lnTo>
                    <a:pt x="618" y="229"/>
                  </a:lnTo>
                  <a:lnTo>
                    <a:pt x="627" y="119"/>
                  </a:lnTo>
                  <a:lnTo>
                    <a:pt x="645" y="27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59" name="Freeform 21"/>
            <p:cNvSpPr>
              <a:spLocks/>
            </p:cNvSpPr>
            <p:nvPr/>
          </p:nvSpPr>
          <p:spPr bwMode="auto">
            <a:xfrm>
              <a:off x="6623" y="13797"/>
              <a:ext cx="1071" cy="731"/>
            </a:xfrm>
            <a:custGeom>
              <a:avLst/>
              <a:gdLst>
                <a:gd name="T0" fmla="*/ 6 w 1071"/>
                <a:gd name="T1" fmla="*/ 552 h 731"/>
                <a:gd name="T2" fmla="*/ 0 w 1071"/>
                <a:gd name="T3" fmla="*/ 642 h 731"/>
                <a:gd name="T4" fmla="*/ 698 w 1071"/>
                <a:gd name="T5" fmla="*/ 731 h 731"/>
                <a:gd name="T6" fmla="*/ 703 w 1071"/>
                <a:gd name="T7" fmla="*/ 729 h 731"/>
                <a:gd name="T8" fmla="*/ 717 w 1071"/>
                <a:gd name="T9" fmla="*/ 722 h 731"/>
                <a:gd name="T10" fmla="*/ 740 w 1071"/>
                <a:gd name="T11" fmla="*/ 710 h 731"/>
                <a:gd name="T12" fmla="*/ 768 w 1071"/>
                <a:gd name="T13" fmla="*/ 694 h 731"/>
                <a:gd name="T14" fmla="*/ 801 w 1071"/>
                <a:gd name="T15" fmla="*/ 672 h 731"/>
                <a:gd name="T16" fmla="*/ 838 w 1071"/>
                <a:gd name="T17" fmla="*/ 645 h 731"/>
                <a:gd name="T18" fmla="*/ 876 w 1071"/>
                <a:gd name="T19" fmla="*/ 614 h 731"/>
                <a:gd name="T20" fmla="*/ 915 w 1071"/>
                <a:gd name="T21" fmla="*/ 577 h 731"/>
                <a:gd name="T22" fmla="*/ 953 w 1071"/>
                <a:gd name="T23" fmla="*/ 536 h 731"/>
                <a:gd name="T24" fmla="*/ 988 w 1071"/>
                <a:gd name="T25" fmla="*/ 491 h 731"/>
                <a:gd name="T26" fmla="*/ 1018 w 1071"/>
                <a:gd name="T27" fmla="*/ 439 h 731"/>
                <a:gd name="T28" fmla="*/ 1043 w 1071"/>
                <a:gd name="T29" fmla="*/ 383 h 731"/>
                <a:gd name="T30" fmla="*/ 1061 w 1071"/>
                <a:gd name="T31" fmla="*/ 322 h 731"/>
                <a:gd name="T32" fmla="*/ 1071 w 1071"/>
                <a:gd name="T33" fmla="*/ 255 h 731"/>
                <a:gd name="T34" fmla="*/ 1070 w 1071"/>
                <a:gd name="T35" fmla="*/ 185 h 731"/>
                <a:gd name="T36" fmla="*/ 1057 w 1071"/>
                <a:gd name="T37" fmla="*/ 108 h 731"/>
                <a:gd name="T38" fmla="*/ 1055 w 1071"/>
                <a:gd name="T39" fmla="*/ 104 h 731"/>
                <a:gd name="T40" fmla="*/ 1049 w 1071"/>
                <a:gd name="T41" fmla="*/ 92 h 731"/>
                <a:gd name="T42" fmla="*/ 1037 w 1071"/>
                <a:gd name="T43" fmla="*/ 76 h 731"/>
                <a:gd name="T44" fmla="*/ 1022 w 1071"/>
                <a:gd name="T45" fmla="*/ 57 h 731"/>
                <a:gd name="T46" fmla="*/ 1002 w 1071"/>
                <a:gd name="T47" fmla="*/ 37 h 731"/>
                <a:gd name="T48" fmla="*/ 979 w 1071"/>
                <a:gd name="T49" fmla="*/ 20 h 731"/>
                <a:gd name="T50" fmla="*/ 951 w 1071"/>
                <a:gd name="T51" fmla="*/ 7 h 731"/>
                <a:gd name="T52" fmla="*/ 919 w 1071"/>
                <a:gd name="T53" fmla="*/ 0 h 731"/>
                <a:gd name="T54" fmla="*/ 924 w 1071"/>
                <a:gd name="T55" fmla="*/ 12 h 731"/>
                <a:gd name="T56" fmla="*/ 934 w 1071"/>
                <a:gd name="T57" fmla="*/ 44 h 731"/>
                <a:gd name="T58" fmla="*/ 947 w 1071"/>
                <a:gd name="T59" fmla="*/ 94 h 731"/>
                <a:gd name="T60" fmla="*/ 958 w 1071"/>
                <a:gd name="T61" fmla="*/ 159 h 731"/>
                <a:gd name="T62" fmla="*/ 961 w 1071"/>
                <a:gd name="T63" fmla="*/ 238 h 731"/>
                <a:gd name="T64" fmla="*/ 953 w 1071"/>
                <a:gd name="T65" fmla="*/ 324 h 731"/>
                <a:gd name="T66" fmla="*/ 928 w 1071"/>
                <a:gd name="T67" fmla="*/ 418 h 731"/>
                <a:gd name="T68" fmla="*/ 884 w 1071"/>
                <a:gd name="T69" fmla="*/ 516 h 731"/>
                <a:gd name="T70" fmla="*/ 883 w 1071"/>
                <a:gd name="T71" fmla="*/ 518 h 731"/>
                <a:gd name="T72" fmla="*/ 879 w 1071"/>
                <a:gd name="T73" fmla="*/ 521 h 731"/>
                <a:gd name="T74" fmla="*/ 872 w 1071"/>
                <a:gd name="T75" fmla="*/ 526 h 731"/>
                <a:gd name="T76" fmla="*/ 862 w 1071"/>
                <a:gd name="T77" fmla="*/ 534 h 731"/>
                <a:gd name="T78" fmla="*/ 851 w 1071"/>
                <a:gd name="T79" fmla="*/ 541 h 731"/>
                <a:gd name="T80" fmla="*/ 837 w 1071"/>
                <a:gd name="T81" fmla="*/ 550 h 731"/>
                <a:gd name="T82" fmla="*/ 819 w 1071"/>
                <a:gd name="T83" fmla="*/ 559 h 731"/>
                <a:gd name="T84" fmla="*/ 800 w 1071"/>
                <a:gd name="T85" fmla="*/ 567 h 731"/>
                <a:gd name="T86" fmla="*/ 778 w 1071"/>
                <a:gd name="T87" fmla="*/ 575 h 731"/>
                <a:gd name="T88" fmla="*/ 754 w 1071"/>
                <a:gd name="T89" fmla="*/ 582 h 731"/>
                <a:gd name="T90" fmla="*/ 727 w 1071"/>
                <a:gd name="T91" fmla="*/ 588 h 731"/>
                <a:gd name="T92" fmla="*/ 697 w 1071"/>
                <a:gd name="T93" fmla="*/ 592 h 731"/>
                <a:gd name="T94" fmla="*/ 666 w 1071"/>
                <a:gd name="T95" fmla="*/ 593 h 731"/>
                <a:gd name="T96" fmla="*/ 631 w 1071"/>
                <a:gd name="T97" fmla="*/ 592 h 731"/>
                <a:gd name="T98" fmla="*/ 593 w 1071"/>
                <a:gd name="T99" fmla="*/ 589 h 731"/>
                <a:gd name="T100" fmla="*/ 555 w 1071"/>
                <a:gd name="T101" fmla="*/ 581 h 731"/>
                <a:gd name="T102" fmla="*/ 555 w 1071"/>
                <a:gd name="T103" fmla="*/ 677 h 731"/>
                <a:gd name="T104" fmla="*/ 24 w 1071"/>
                <a:gd name="T105" fmla="*/ 623 h 731"/>
                <a:gd name="T106" fmla="*/ 6 w 1071"/>
                <a:gd name="T107" fmla="*/ 552 h 7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1"/>
                <a:gd name="T163" fmla="*/ 0 h 731"/>
                <a:gd name="T164" fmla="*/ 1071 w 1071"/>
                <a:gd name="T165" fmla="*/ 731 h 7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1" h="731">
                  <a:moveTo>
                    <a:pt x="6" y="552"/>
                  </a:moveTo>
                  <a:lnTo>
                    <a:pt x="0" y="642"/>
                  </a:lnTo>
                  <a:lnTo>
                    <a:pt x="698" y="731"/>
                  </a:lnTo>
                  <a:lnTo>
                    <a:pt x="703" y="729"/>
                  </a:lnTo>
                  <a:lnTo>
                    <a:pt x="717" y="722"/>
                  </a:lnTo>
                  <a:lnTo>
                    <a:pt x="740" y="710"/>
                  </a:lnTo>
                  <a:lnTo>
                    <a:pt x="768" y="694"/>
                  </a:lnTo>
                  <a:lnTo>
                    <a:pt x="801" y="672"/>
                  </a:lnTo>
                  <a:lnTo>
                    <a:pt x="838" y="645"/>
                  </a:lnTo>
                  <a:lnTo>
                    <a:pt x="876" y="614"/>
                  </a:lnTo>
                  <a:lnTo>
                    <a:pt x="915" y="577"/>
                  </a:lnTo>
                  <a:lnTo>
                    <a:pt x="953" y="536"/>
                  </a:lnTo>
                  <a:lnTo>
                    <a:pt x="988" y="491"/>
                  </a:lnTo>
                  <a:lnTo>
                    <a:pt x="1018" y="439"/>
                  </a:lnTo>
                  <a:lnTo>
                    <a:pt x="1043" y="383"/>
                  </a:lnTo>
                  <a:lnTo>
                    <a:pt x="1061" y="322"/>
                  </a:lnTo>
                  <a:lnTo>
                    <a:pt x="1071" y="255"/>
                  </a:lnTo>
                  <a:lnTo>
                    <a:pt x="1070" y="185"/>
                  </a:lnTo>
                  <a:lnTo>
                    <a:pt x="1057" y="108"/>
                  </a:lnTo>
                  <a:lnTo>
                    <a:pt x="1055" y="104"/>
                  </a:lnTo>
                  <a:lnTo>
                    <a:pt x="1049" y="92"/>
                  </a:lnTo>
                  <a:lnTo>
                    <a:pt x="1037" y="76"/>
                  </a:lnTo>
                  <a:lnTo>
                    <a:pt x="1022" y="57"/>
                  </a:lnTo>
                  <a:lnTo>
                    <a:pt x="1002" y="37"/>
                  </a:lnTo>
                  <a:lnTo>
                    <a:pt x="979" y="20"/>
                  </a:lnTo>
                  <a:lnTo>
                    <a:pt x="951" y="7"/>
                  </a:lnTo>
                  <a:lnTo>
                    <a:pt x="919" y="0"/>
                  </a:lnTo>
                  <a:lnTo>
                    <a:pt x="924" y="12"/>
                  </a:lnTo>
                  <a:lnTo>
                    <a:pt x="934" y="44"/>
                  </a:lnTo>
                  <a:lnTo>
                    <a:pt x="947" y="94"/>
                  </a:lnTo>
                  <a:lnTo>
                    <a:pt x="958" y="159"/>
                  </a:lnTo>
                  <a:lnTo>
                    <a:pt x="961" y="238"/>
                  </a:lnTo>
                  <a:lnTo>
                    <a:pt x="953" y="324"/>
                  </a:lnTo>
                  <a:lnTo>
                    <a:pt x="928" y="418"/>
                  </a:lnTo>
                  <a:lnTo>
                    <a:pt x="884" y="516"/>
                  </a:lnTo>
                  <a:lnTo>
                    <a:pt x="883" y="518"/>
                  </a:lnTo>
                  <a:lnTo>
                    <a:pt x="879" y="521"/>
                  </a:lnTo>
                  <a:lnTo>
                    <a:pt x="872" y="526"/>
                  </a:lnTo>
                  <a:lnTo>
                    <a:pt x="862" y="534"/>
                  </a:lnTo>
                  <a:lnTo>
                    <a:pt x="851" y="541"/>
                  </a:lnTo>
                  <a:lnTo>
                    <a:pt x="837" y="550"/>
                  </a:lnTo>
                  <a:lnTo>
                    <a:pt x="819" y="559"/>
                  </a:lnTo>
                  <a:lnTo>
                    <a:pt x="800" y="567"/>
                  </a:lnTo>
                  <a:lnTo>
                    <a:pt x="778" y="575"/>
                  </a:lnTo>
                  <a:lnTo>
                    <a:pt x="754" y="582"/>
                  </a:lnTo>
                  <a:lnTo>
                    <a:pt x="727" y="588"/>
                  </a:lnTo>
                  <a:lnTo>
                    <a:pt x="697" y="592"/>
                  </a:lnTo>
                  <a:lnTo>
                    <a:pt x="666" y="593"/>
                  </a:lnTo>
                  <a:lnTo>
                    <a:pt x="631" y="592"/>
                  </a:lnTo>
                  <a:lnTo>
                    <a:pt x="593" y="589"/>
                  </a:lnTo>
                  <a:lnTo>
                    <a:pt x="555" y="581"/>
                  </a:lnTo>
                  <a:lnTo>
                    <a:pt x="555" y="677"/>
                  </a:lnTo>
                  <a:lnTo>
                    <a:pt x="24" y="623"/>
                  </a:lnTo>
                  <a:lnTo>
                    <a:pt x="6" y="5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60" name="Freeform 22"/>
            <p:cNvSpPr>
              <a:spLocks/>
            </p:cNvSpPr>
            <p:nvPr/>
          </p:nvSpPr>
          <p:spPr bwMode="auto">
            <a:xfrm>
              <a:off x="6486" y="14516"/>
              <a:ext cx="787" cy="253"/>
            </a:xfrm>
            <a:custGeom>
              <a:avLst/>
              <a:gdLst>
                <a:gd name="T0" fmla="*/ 787 w 787"/>
                <a:gd name="T1" fmla="*/ 91 h 253"/>
                <a:gd name="T2" fmla="*/ 12 w 787"/>
                <a:gd name="T3" fmla="*/ 0 h 253"/>
                <a:gd name="T4" fmla="*/ 0 w 787"/>
                <a:gd name="T5" fmla="*/ 91 h 253"/>
                <a:gd name="T6" fmla="*/ 764 w 787"/>
                <a:gd name="T7" fmla="*/ 253 h 253"/>
                <a:gd name="T8" fmla="*/ 787 w 787"/>
                <a:gd name="T9" fmla="*/ 91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253"/>
                <a:gd name="T17" fmla="*/ 787 w 787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253">
                  <a:moveTo>
                    <a:pt x="787" y="91"/>
                  </a:moveTo>
                  <a:lnTo>
                    <a:pt x="12" y="0"/>
                  </a:lnTo>
                  <a:lnTo>
                    <a:pt x="0" y="91"/>
                  </a:lnTo>
                  <a:lnTo>
                    <a:pt x="764" y="253"/>
                  </a:lnTo>
                  <a:lnTo>
                    <a:pt x="787" y="9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61" name="Freeform 23"/>
            <p:cNvSpPr>
              <a:spLocks/>
            </p:cNvSpPr>
            <p:nvPr/>
          </p:nvSpPr>
          <p:spPr bwMode="auto">
            <a:xfrm>
              <a:off x="6879" y="14597"/>
              <a:ext cx="336" cy="115"/>
            </a:xfrm>
            <a:custGeom>
              <a:avLst/>
              <a:gdLst>
                <a:gd name="T0" fmla="*/ 336 w 336"/>
                <a:gd name="T1" fmla="*/ 50 h 115"/>
                <a:gd name="T2" fmla="*/ 4 w 336"/>
                <a:gd name="T3" fmla="*/ 0 h 115"/>
                <a:gd name="T4" fmla="*/ 0 w 336"/>
                <a:gd name="T5" fmla="*/ 48 h 115"/>
                <a:gd name="T6" fmla="*/ 327 w 336"/>
                <a:gd name="T7" fmla="*/ 115 h 115"/>
                <a:gd name="T8" fmla="*/ 336 w 336"/>
                <a:gd name="T9" fmla="*/ 5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15"/>
                <a:gd name="T17" fmla="*/ 336 w 336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15">
                  <a:moveTo>
                    <a:pt x="336" y="50"/>
                  </a:moveTo>
                  <a:lnTo>
                    <a:pt x="4" y="0"/>
                  </a:lnTo>
                  <a:lnTo>
                    <a:pt x="0" y="48"/>
                  </a:lnTo>
                  <a:lnTo>
                    <a:pt x="327" y="115"/>
                  </a:lnTo>
                  <a:lnTo>
                    <a:pt x="336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62" name="Freeform 24"/>
            <p:cNvSpPr>
              <a:spLocks/>
            </p:cNvSpPr>
            <p:nvPr/>
          </p:nvSpPr>
          <p:spPr bwMode="auto">
            <a:xfrm>
              <a:off x="6536" y="14540"/>
              <a:ext cx="225" cy="85"/>
            </a:xfrm>
            <a:custGeom>
              <a:avLst/>
              <a:gdLst>
                <a:gd name="T0" fmla="*/ 225 w 225"/>
                <a:gd name="T1" fmla="*/ 39 h 85"/>
                <a:gd name="T2" fmla="*/ 0 w 225"/>
                <a:gd name="T3" fmla="*/ 0 h 85"/>
                <a:gd name="T4" fmla="*/ 3 w 225"/>
                <a:gd name="T5" fmla="*/ 41 h 85"/>
                <a:gd name="T6" fmla="*/ 218 w 225"/>
                <a:gd name="T7" fmla="*/ 85 h 85"/>
                <a:gd name="T8" fmla="*/ 225 w 225"/>
                <a:gd name="T9" fmla="*/ 39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85"/>
                <a:gd name="T17" fmla="*/ 225 w 225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85">
                  <a:moveTo>
                    <a:pt x="225" y="39"/>
                  </a:moveTo>
                  <a:lnTo>
                    <a:pt x="0" y="0"/>
                  </a:lnTo>
                  <a:lnTo>
                    <a:pt x="3" y="41"/>
                  </a:lnTo>
                  <a:lnTo>
                    <a:pt x="218" y="85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63" name="Freeform 25"/>
            <p:cNvSpPr>
              <a:spLocks/>
            </p:cNvSpPr>
            <p:nvPr/>
          </p:nvSpPr>
          <p:spPr bwMode="auto">
            <a:xfrm>
              <a:off x="5972" y="14624"/>
              <a:ext cx="1325" cy="439"/>
            </a:xfrm>
            <a:custGeom>
              <a:avLst/>
              <a:gdLst>
                <a:gd name="T0" fmla="*/ 0 w 1325"/>
                <a:gd name="T1" fmla="*/ 132 h 439"/>
                <a:gd name="T2" fmla="*/ 3 w 1325"/>
                <a:gd name="T3" fmla="*/ 132 h 439"/>
                <a:gd name="T4" fmla="*/ 10 w 1325"/>
                <a:gd name="T5" fmla="*/ 130 h 439"/>
                <a:gd name="T6" fmla="*/ 24 w 1325"/>
                <a:gd name="T7" fmla="*/ 128 h 439"/>
                <a:gd name="T8" fmla="*/ 42 w 1325"/>
                <a:gd name="T9" fmla="*/ 125 h 439"/>
                <a:gd name="T10" fmla="*/ 62 w 1325"/>
                <a:gd name="T11" fmla="*/ 121 h 439"/>
                <a:gd name="T12" fmla="*/ 86 w 1325"/>
                <a:gd name="T13" fmla="*/ 116 h 439"/>
                <a:gd name="T14" fmla="*/ 113 w 1325"/>
                <a:gd name="T15" fmla="*/ 109 h 439"/>
                <a:gd name="T16" fmla="*/ 141 w 1325"/>
                <a:gd name="T17" fmla="*/ 102 h 439"/>
                <a:gd name="T18" fmla="*/ 170 w 1325"/>
                <a:gd name="T19" fmla="*/ 94 h 439"/>
                <a:gd name="T20" fmla="*/ 199 w 1325"/>
                <a:gd name="T21" fmla="*/ 85 h 439"/>
                <a:gd name="T22" fmla="*/ 228 w 1325"/>
                <a:gd name="T23" fmla="*/ 74 h 439"/>
                <a:gd name="T24" fmla="*/ 257 w 1325"/>
                <a:gd name="T25" fmla="*/ 62 h 439"/>
                <a:gd name="T26" fmla="*/ 285 w 1325"/>
                <a:gd name="T27" fmla="*/ 48 h 439"/>
                <a:gd name="T28" fmla="*/ 309 w 1325"/>
                <a:gd name="T29" fmla="*/ 34 h 439"/>
                <a:gd name="T30" fmla="*/ 333 w 1325"/>
                <a:gd name="T31" fmla="*/ 18 h 439"/>
                <a:gd name="T32" fmla="*/ 352 w 1325"/>
                <a:gd name="T33" fmla="*/ 0 h 439"/>
                <a:gd name="T34" fmla="*/ 1325 w 1325"/>
                <a:gd name="T35" fmla="*/ 223 h 439"/>
                <a:gd name="T36" fmla="*/ 1323 w 1325"/>
                <a:gd name="T37" fmla="*/ 225 h 439"/>
                <a:gd name="T38" fmla="*/ 1318 w 1325"/>
                <a:gd name="T39" fmla="*/ 230 h 439"/>
                <a:gd name="T40" fmla="*/ 1309 w 1325"/>
                <a:gd name="T41" fmla="*/ 239 h 439"/>
                <a:gd name="T42" fmla="*/ 1297 w 1325"/>
                <a:gd name="T43" fmla="*/ 250 h 439"/>
                <a:gd name="T44" fmla="*/ 1282 w 1325"/>
                <a:gd name="T45" fmla="*/ 263 h 439"/>
                <a:gd name="T46" fmla="*/ 1265 w 1325"/>
                <a:gd name="T47" fmla="*/ 278 h 439"/>
                <a:gd name="T48" fmla="*/ 1247 w 1325"/>
                <a:gd name="T49" fmla="*/ 295 h 439"/>
                <a:gd name="T50" fmla="*/ 1225 w 1325"/>
                <a:gd name="T51" fmla="*/ 312 h 439"/>
                <a:gd name="T52" fmla="*/ 1202 w 1325"/>
                <a:gd name="T53" fmla="*/ 331 h 439"/>
                <a:gd name="T54" fmla="*/ 1179 w 1325"/>
                <a:gd name="T55" fmla="*/ 349 h 439"/>
                <a:gd name="T56" fmla="*/ 1154 w 1325"/>
                <a:gd name="T57" fmla="*/ 367 h 439"/>
                <a:gd name="T58" fmla="*/ 1128 w 1325"/>
                <a:gd name="T59" fmla="*/ 385 h 439"/>
                <a:gd name="T60" fmla="*/ 1102 w 1325"/>
                <a:gd name="T61" fmla="*/ 401 h 439"/>
                <a:gd name="T62" fmla="*/ 1077 w 1325"/>
                <a:gd name="T63" fmla="*/ 415 h 439"/>
                <a:gd name="T64" fmla="*/ 1051 w 1325"/>
                <a:gd name="T65" fmla="*/ 428 h 439"/>
                <a:gd name="T66" fmla="*/ 1026 w 1325"/>
                <a:gd name="T67" fmla="*/ 439 h 439"/>
                <a:gd name="T68" fmla="*/ 0 w 1325"/>
                <a:gd name="T69" fmla="*/ 132 h 4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25"/>
                <a:gd name="T106" fmla="*/ 0 h 439"/>
                <a:gd name="T107" fmla="*/ 1325 w 1325"/>
                <a:gd name="T108" fmla="*/ 439 h 4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25" h="439">
                  <a:moveTo>
                    <a:pt x="0" y="132"/>
                  </a:moveTo>
                  <a:lnTo>
                    <a:pt x="3" y="132"/>
                  </a:lnTo>
                  <a:lnTo>
                    <a:pt x="10" y="130"/>
                  </a:lnTo>
                  <a:lnTo>
                    <a:pt x="24" y="128"/>
                  </a:lnTo>
                  <a:lnTo>
                    <a:pt x="42" y="125"/>
                  </a:lnTo>
                  <a:lnTo>
                    <a:pt x="62" y="121"/>
                  </a:lnTo>
                  <a:lnTo>
                    <a:pt x="86" y="116"/>
                  </a:lnTo>
                  <a:lnTo>
                    <a:pt x="113" y="109"/>
                  </a:lnTo>
                  <a:lnTo>
                    <a:pt x="141" y="102"/>
                  </a:lnTo>
                  <a:lnTo>
                    <a:pt x="170" y="94"/>
                  </a:lnTo>
                  <a:lnTo>
                    <a:pt x="199" y="85"/>
                  </a:lnTo>
                  <a:lnTo>
                    <a:pt x="228" y="74"/>
                  </a:lnTo>
                  <a:lnTo>
                    <a:pt x="257" y="62"/>
                  </a:lnTo>
                  <a:lnTo>
                    <a:pt x="285" y="48"/>
                  </a:lnTo>
                  <a:lnTo>
                    <a:pt x="309" y="34"/>
                  </a:lnTo>
                  <a:lnTo>
                    <a:pt x="333" y="18"/>
                  </a:lnTo>
                  <a:lnTo>
                    <a:pt x="352" y="0"/>
                  </a:lnTo>
                  <a:lnTo>
                    <a:pt x="1325" y="223"/>
                  </a:lnTo>
                  <a:lnTo>
                    <a:pt x="1323" y="225"/>
                  </a:lnTo>
                  <a:lnTo>
                    <a:pt x="1318" y="230"/>
                  </a:lnTo>
                  <a:lnTo>
                    <a:pt x="1309" y="239"/>
                  </a:lnTo>
                  <a:lnTo>
                    <a:pt x="1297" y="250"/>
                  </a:lnTo>
                  <a:lnTo>
                    <a:pt x="1282" y="263"/>
                  </a:lnTo>
                  <a:lnTo>
                    <a:pt x="1265" y="278"/>
                  </a:lnTo>
                  <a:lnTo>
                    <a:pt x="1247" y="295"/>
                  </a:lnTo>
                  <a:lnTo>
                    <a:pt x="1225" y="312"/>
                  </a:lnTo>
                  <a:lnTo>
                    <a:pt x="1202" y="331"/>
                  </a:lnTo>
                  <a:lnTo>
                    <a:pt x="1179" y="349"/>
                  </a:lnTo>
                  <a:lnTo>
                    <a:pt x="1154" y="367"/>
                  </a:lnTo>
                  <a:lnTo>
                    <a:pt x="1128" y="385"/>
                  </a:lnTo>
                  <a:lnTo>
                    <a:pt x="1102" y="401"/>
                  </a:lnTo>
                  <a:lnTo>
                    <a:pt x="1077" y="415"/>
                  </a:lnTo>
                  <a:lnTo>
                    <a:pt x="1051" y="428"/>
                  </a:lnTo>
                  <a:lnTo>
                    <a:pt x="1026" y="43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64" name="Freeform 26"/>
            <p:cNvSpPr>
              <a:spLocks/>
            </p:cNvSpPr>
            <p:nvPr/>
          </p:nvSpPr>
          <p:spPr bwMode="auto">
            <a:xfrm>
              <a:off x="7292" y="14577"/>
              <a:ext cx="472" cy="209"/>
            </a:xfrm>
            <a:custGeom>
              <a:avLst/>
              <a:gdLst>
                <a:gd name="T0" fmla="*/ 47 w 472"/>
                <a:gd name="T1" fmla="*/ 209 h 209"/>
                <a:gd name="T2" fmla="*/ 472 w 472"/>
                <a:gd name="T3" fmla="*/ 84 h 209"/>
                <a:gd name="T4" fmla="*/ 215 w 472"/>
                <a:gd name="T5" fmla="*/ 0 h 209"/>
                <a:gd name="T6" fmla="*/ 5 w 472"/>
                <a:gd name="T7" fmla="*/ 24 h 209"/>
                <a:gd name="T8" fmla="*/ 0 w 472"/>
                <a:gd name="T9" fmla="*/ 197 h 209"/>
                <a:gd name="T10" fmla="*/ 47 w 472"/>
                <a:gd name="T11" fmla="*/ 209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2"/>
                <a:gd name="T19" fmla="*/ 0 h 209"/>
                <a:gd name="T20" fmla="*/ 472 w 472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2" h="209">
                  <a:moveTo>
                    <a:pt x="47" y="209"/>
                  </a:moveTo>
                  <a:lnTo>
                    <a:pt x="472" y="84"/>
                  </a:lnTo>
                  <a:lnTo>
                    <a:pt x="215" y="0"/>
                  </a:lnTo>
                  <a:lnTo>
                    <a:pt x="5" y="24"/>
                  </a:lnTo>
                  <a:lnTo>
                    <a:pt x="0" y="197"/>
                  </a:lnTo>
                  <a:lnTo>
                    <a:pt x="47" y="20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65" name="Freeform 27"/>
            <p:cNvSpPr>
              <a:spLocks/>
            </p:cNvSpPr>
            <p:nvPr/>
          </p:nvSpPr>
          <p:spPr bwMode="auto">
            <a:xfrm>
              <a:off x="6073" y="13679"/>
              <a:ext cx="251" cy="999"/>
            </a:xfrm>
            <a:custGeom>
              <a:avLst/>
              <a:gdLst>
                <a:gd name="T0" fmla="*/ 251 w 251"/>
                <a:gd name="T1" fmla="*/ 23 h 999"/>
                <a:gd name="T2" fmla="*/ 250 w 251"/>
                <a:gd name="T3" fmla="*/ 22 h 999"/>
                <a:gd name="T4" fmla="*/ 246 w 251"/>
                <a:gd name="T5" fmla="*/ 20 h 999"/>
                <a:gd name="T6" fmla="*/ 239 w 251"/>
                <a:gd name="T7" fmla="*/ 18 h 999"/>
                <a:gd name="T8" fmla="*/ 230 w 251"/>
                <a:gd name="T9" fmla="*/ 15 h 999"/>
                <a:gd name="T10" fmla="*/ 218 w 251"/>
                <a:gd name="T11" fmla="*/ 11 h 999"/>
                <a:gd name="T12" fmla="*/ 205 w 251"/>
                <a:gd name="T13" fmla="*/ 7 h 999"/>
                <a:gd name="T14" fmla="*/ 190 w 251"/>
                <a:gd name="T15" fmla="*/ 4 h 999"/>
                <a:gd name="T16" fmla="*/ 173 w 251"/>
                <a:gd name="T17" fmla="*/ 1 h 999"/>
                <a:gd name="T18" fmla="*/ 155 w 251"/>
                <a:gd name="T19" fmla="*/ 0 h 999"/>
                <a:gd name="T20" fmla="*/ 134 w 251"/>
                <a:gd name="T21" fmla="*/ 0 h 999"/>
                <a:gd name="T22" fmla="*/ 114 w 251"/>
                <a:gd name="T23" fmla="*/ 2 h 999"/>
                <a:gd name="T24" fmla="*/ 92 w 251"/>
                <a:gd name="T25" fmla="*/ 5 h 999"/>
                <a:gd name="T26" fmla="*/ 70 w 251"/>
                <a:gd name="T27" fmla="*/ 12 h 999"/>
                <a:gd name="T28" fmla="*/ 47 w 251"/>
                <a:gd name="T29" fmla="*/ 20 h 999"/>
                <a:gd name="T30" fmla="*/ 23 w 251"/>
                <a:gd name="T31" fmla="*/ 32 h 999"/>
                <a:gd name="T32" fmla="*/ 0 w 251"/>
                <a:gd name="T33" fmla="*/ 47 h 999"/>
                <a:gd name="T34" fmla="*/ 0 w 251"/>
                <a:gd name="T35" fmla="*/ 999 h 999"/>
                <a:gd name="T36" fmla="*/ 1 w 251"/>
                <a:gd name="T37" fmla="*/ 999 h 999"/>
                <a:gd name="T38" fmla="*/ 6 w 251"/>
                <a:gd name="T39" fmla="*/ 999 h 999"/>
                <a:gd name="T40" fmla="*/ 14 w 251"/>
                <a:gd name="T41" fmla="*/ 998 h 999"/>
                <a:gd name="T42" fmla="*/ 23 w 251"/>
                <a:gd name="T43" fmla="*/ 997 h 999"/>
                <a:gd name="T44" fmla="*/ 35 w 251"/>
                <a:gd name="T45" fmla="*/ 995 h 999"/>
                <a:gd name="T46" fmla="*/ 49 w 251"/>
                <a:gd name="T47" fmla="*/ 993 h 999"/>
                <a:gd name="T48" fmla="*/ 65 w 251"/>
                <a:gd name="T49" fmla="*/ 990 h 999"/>
                <a:gd name="T50" fmla="*/ 83 w 251"/>
                <a:gd name="T51" fmla="*/ 985 h 999"/>
                <a:gd name="T52" fmla="*/ 102 w 251"/>
                <a:gd name="T53" fmla="*/ 980 h 999"/>
                <a:gd name="T54" fmla="*/ 121 w 251"/>
                <a:gd name="T55" fmla="*/ 973 h 999"/>
                <a:gd name="T56" fmla="*/ 143 w 251"/>
                <a:gd name="T57" fmla="*/ 966 h 999"/>
                <a:gd name="T58" fmla="*/ 164 w 251"/>
                <a:gd name="T59" fmla="*/ 956 h 999"/>
                <a:gd name="T60" fmla="*/ 186 w 251"/>
                <a:gd name="T61" fmla="*/ 945 h 999"/>
                <a:gd name="T62" fmla="*/ 208 w 251"/>
                <a:gd name="T63" fmla="*/ 934 h 999"/>
                <a:gd name="T64" fmla="*/ 230 w 251"/>
                <a:gd name="T65" fmla="*/ 919 h 999"/>
                <a:gd name="T66" fmla="*/ 251 w 251"/>
                <a:gd name="T67" fmla="*/ 903 h 999"/>
                <a:gd name="T68" fmla="*/ 251 w 251"/>
                <a:gd name="T69" fmla="*/ 23 h 9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1"/>
                <a:gd name="T106" fmla="*/ 0 h 999"/>
                <a:gd name="T107" fmla="*/ 251 w 251"/>
                <a:gd name="T108" fmla="*/ 999 h 9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1" h="999">
                  <a:moveTo>
                    <a:pt x="251" y="23"/>
                  </a:moveTo>
                  <a:lnTo>
                    <a:pt x="250" y="22"/>
                  </a:lnTo>
                  <a:lnTo>
                    <a:pt x="246" y="20"/>
                  </a:lnTo>
                  <a:lnTo>
                    <a:pt x="239" y="18"/>
                  </a:lnTo>
                  <a:lnTo>
                    <a:pt x="230" y="15"/>
                  </a:lnTo>
                  <a:lnTo>
                    <a:pt x="218" y="11"/>
                  </a:lnTo>
                  <a:lnTo>
                    <a:pt x="205" y="7"/>
                  </a:lnTo>
                  <a:lnTo>
                    <a:pt x="190" y="4"/>
                  </a:lnTo>
                  <a:lnTo>
                    <a:pt x="173" y="1"/>
                  </a:lnTo>
                  <a:lnTo>
                    <a:pt x="155" y="0"/>
                  </a:lnTo>
                  <a:lnTo>
                    <a:pt x="134" y="0"/>
                  </a:lnTo>
                  <a:lnTo>
                    <a:pt x="114" y="2"/>
                  </a:lnTo>
                  <a:lnTo>
                    <a:pt x="92" y="5"/>
                  </a:lnTo>
                  <a:lnTo>
                    <a:pt x="70" y="12"/>
                  </a:lnTo>
                  <a:lnTo>
                    <a:pt x="47" y="20"/>
                  </a:lnTo>
                  <a:lnTo>
                    <a:pt x="23" y="32"/>
                  </a:lnTo>
                  <a:lnTo>
                    <a:pt x="0" y="47"/>
                  </a:lnTo>
                  <a:lnTo>
                    <a:pt x="0" y="999"/>
                  </a:lnTo>
                  <a:lnTo>
                    <a:pt x="1" y="999"/>
                  </a:lnTo>
                  <a:lnTo>
                    <a:pt x="6" y="999"/>
                  </a:lnTo>
                  <a:lnTo>
                    <a:pt x="14" y="998"/>
                  </a:lnTo>
                  <a:lnTo>
                    <a:pt x="23" y="997"/>
                  </a:lnTo>
                  <a:lnTo>
                    <a:pt x="35" y="995"/>
                  </a:lnTo>
                  <a:lnTo>
                    <a:pt x="49" y="993"/>
                  </a:lnTo>
                  <a:lnTo>
                    <a:pt x="65" y="990"/>
                  </a:lnTo>
                  <a:lnTo>
                    <a:pt x="83" y="985"/>
                  </a:lnTo>
                  <a:lnTo>
                    <a:pt x="102" y="980"/>
                  </a:lnTo>
                  <a:lnTo>
                    <a:pt x="121" y="973"/>
                  </a:lnTo>
                  <a:lnTo>
                    <a:pt x="143" y="966"/>
                  </a:lnTo>
                  <a:lnTo>
                    <a:pt x="164" y="956"/>
                  </a:lnTo>
                  <a:lnTo>
                    <a:pt x="186" y="945"/>
                  </a:lnTo>
                  <a:lnTo>
                    <a:pt x="208" y="934"/>
                  </a:lnTo>
                  <a:lnTo>
                    <a:pt x="230" y="919"/>
                  </a:lnTo>
                  <a:lnTo>
                    <a:pt x="251" y="903"/>
                  </a:lnTo>
                  <a:lnTo>
                    <a:pt x="251" y="2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66" name="Freeform 28"/>
            <p:cNvSpPr>
              <a:spLocks/>
            </p:cNvSpPr>
            <p:nvPr/>
          </p:nvSpPr>
          <p:spPr bwMode="auto">
            <a:xfrm>
              <a:off x="6080" y="13687"/>
              <a:ext cx="215" cy="843"/>
            </a:xfrm>
            <a:custGeom>
              <a:avLst/>
              <a:gdLst>
                <a:gd name="T0" fmla="*/ 215 w 215"/>
                <a:gd name="T1" fmla="*/ 20 h 843"/>
                <a:gd name="T2" fmla="*/ 214 w 215"/>
                <a:gd name="T3" fmla="*/ 19 h 843"/>
                <a:gd name="T4" fmla="*/ 211 w 215"/>
                <a:gd name="T5" fmla="*/ 18 h 843"/>
                <a:gd name="T6" fmla="*/ 205 w 215"/>
                <a:gd name="T7" fmla="*/ 15 h 843"/>
                <a:gd name="T8" fmla="*/ 197 w 215"/>
                <a:gd name="T9" fmla="*/ 12 h 843"/>
                <a:gd name="T10" fmla="*/ 187 w 215"/>
                <a:gd name="T11" fmla="*/ 9 h 843"/>
                <a:gd name="T12" fmla="*/ 176 w 215"/>
                <a:gd name="T13" fmla="*/ 6 h 843"/>
                <a:gd name="T14" fmla="*/ 163 w 215"/>
                <a:gd name="T15" fmla="*/ 4 h 843"/>
                <a:gd name="T16" fmla="*/ 149 w 215"/>
                <a:gd name="T17" fmla="*/ 1 h 843"/>
                <a:gd name="T18" fmla="*/ 133 w 215"/>
                <a:gd name="T19" fmla="*/ 0 h 843"/>
                <a:gd name="T20" fmla="*/ 115 w 215"/>
                <a:gd name="T21" fmla="*/ 0 h 843"/>
                <a:gd name="T22" fmla="*/ 98 w 215"/>
                <a:gd name="T23" fmla="*/ 1 h 843"/>
                <a:gd name="T24" fmla="*/ 79 w 215"/>
                <a:gd name="T25" fmla="*/ 5 h 843"/>
                <a:gd name="T26" fmla="*/ 60 w 215"/>
                <a:gd name="T27" fmla="*/ 10 h 843"/>
                <a:gd name="T28" fmla="*/ 40 w 215"/>
                <a:gd name="T29" fmla="*/ 18 h 843"/>
                <a:gd name="T30" fmla="*/ 21 w 215"/>
                <a:gd name="T31" fmla="*/ 27 h 843"/>
                <a:gd name="T32" fmla="*/ 0 w 215"/>
                <a:gd name="T33" fmla="*/ 40 h 843"/>
                <a:gd name="T34" fmla="*/ 0 w 215"/>
                <a:gd name="T35" fmla="*/ 843 h 843"/>
                <a:gd name="T36" fmla="*/ 1 w 215"/>
                <a:gd name="T37" fmla="*/ 843 h 843"/>
                <a:gd name="T38" fmla="*/ 6 w 215"/>
                <a:gd name="T39" fmla="*/ 843 h 843"/>
                <a:gd name="T40" fmla="*/ 12 w 215"/>
                <a:gd name="T41" fmla="*/ 842 h 843"/>
                <a:gd name="T42" fmla="*/ 21 w 215"/>
                <a:gd name="T43" fmla="*/ 841 h 843"/>
                <a:gd name="T44" fmla="*/ 30 w 215"/>
                <a:gd name="T45" fmla="*/ 840 h 843"/>
                <a:gd name="T46" fmla="*/ 43 w 215"/>
                <a:gd name="T47" fmla="*/ 838 h 843"/>
                <a:gd name="T48" fmla="*/ 56 w 215"/>
                <a:gd name="T49" fmla="*/ 835 h 843"/>
                <a:gd name="T50" fmla="*/ 71 w 215"/>
                <a:gd name="T51" fmla="*/ 831 h 843"/>
                <a:gd name="T52" fmla="*/ 87 w 215"/>
                <a:gd name="T53" fmla="*/ 826 h 843"/>
                <a:gd name="T54" fmla="*/ 105 w 215"/>
                <a:gd name="T55" fmla="*/ 821 h 843"/>
                <a:gd name="T56" fmla="*/ 123 w 215"/>
                <a:gd name="T57" fmla="*/ 814 h 843"/>
                <a:gd name="T58" fmla="*/ 141 w 215"/>
                <a:gd name="T59" fmla="*/ 806 h 843"/>
                <a:gd name="T60" fmla="*/ 159 w 215"/>
                <a:gd name="T61" fmla="*/ 797 h 843"/>
                <a:gd name="T62" fmla="*/ 179 w 215"/>
                <a:gd name="T63" fmla="*/ 786 h 843"/>
                <a:gd name="T64" fmla="*/ 197 w 215"/>
                <a:gd name="T65" fmla="*/ 774 h 843"/>
                <a:gd name="T66" fmla="*/ 215 w 215"/>
                <a:gd name="T67" fmla="*/ 760 h 843"/>
                <a:gd name="T68" fmla="*/ 215 w 215"/>
                <a:gd name="T69" fmla="*/ 20 h 8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5"/>
                <a:gd name="T106" fmla="*/ 0 h 843"/>
                <a:gd name="T107" fmla="*/ 215 w 215"/>
                <a:gd name="T108" fmla="*/ 843 h 8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5" h="843">
                  <a:moveTo>
                    <a:pt x="215" y="20"/>
                  </a:moveTo>
                  <a:lnTo>
                    <a:pt x="214" y="19"/>
                  </a:lnTo>
                  <a:lnTo>
                    <a:pt x="211" y="18"/>
                  </a:lnTo>
                  <a:lnTo>
                    <a:pt x="205" y="15"/>
                  </a:lnTo>
                  <a:lnTo>
                    <a:pt x="197" y="12"/>
                  </a:lnTo>
                  <a:lnTo>
                    <a:pt x="187" y="9"/>
                  </a:lnTo>
                  <a:lnTo>
                    <a:pt x="176" y="6"/>
                  </a:lnTo>
                  <a:lnTo>
                    <a:pt x="163" y="4"/>
                  </a:lnTo>
                  <a:lnTo>
                    <a:pt x="149" y="1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8" y="1"/>
                  </a:lnTo>
                  <a:lnTo>
                    <a:pt x="79" y="5"/>
                  </a:lnTo>
                  <a:lnTo>
                    <a:pt x="60" y="10"/>
                  </a:lnTo>
                  <a:lnTo>
                    <a:pt x="40" y="18"/>
                  </a:lnTo>
                  <a:lnTo>
                    <a:pt x="21" y="27"/>
                  </a:lnTo>
                  <a:lnTo>
                    <a:pt x="0" y="40"/>
                  </a:lnTo>
                  <a:lnTo>
                    <a:pt x="0" y="843"/>
                  </a:lnTo>
                  <a:lnTo>
                    <a:pt x="1" y="843"/>
                  </a:lnTo>
                  <a:lnTo>
                    <a:pt x="6" y="843"/>
                  </a:lnTo>
                  <a:lnTo>
                    <a:pt x="12" y="842"/>
                  </a:lnTo>
                  <a:lnTo>
                    <a:pt x="21" y="841"/>
                  </a:lnTo>
                  <a:lnTo>
                    <a:pt x="30" y="840"/>
                  </a:lnTo>
                  <a:lnTo>
                    <a:pt x="43" y="838"/>
                  </a:lnTo>
                  <a:lnTo>
                    <a:pt x="56" y="835"/>
                  </a:lnTo>
                  <a:lnTo>
                    <a:pt x="71" y="831"/>
                  </a:lnTo>
                  <a:lnTo>
                    <a:pt x="87" y="826"/>
                  </a:lnTo>
                  <a:lnTo>
                    <a:pt x="105" y="821"/>
                  </a:lnTo>
                  <a:lnTo>
                    <a:pt x="123" y="814"/>
                  </a:lnTo>
                  <a:lnTo>
                    <a:pt x="141" y="806"/>
                  </a:lnTo>
                  <a:lnTo>
                    <a:pt x="159" y="797"/>
                  </a:lnTo>
                  <a:lnTo>
                    <a:pt x="179" y="786"/>
                  </a:lnTo>
                  <a:lnTo>
                    <a:pt x="197" y="774"/>
                  </a:lnTo>
                  <a:lnTo>
                    <a:pt x="215" y="760"/>
                  </a:lnTo>
                  <a:lnTo>
                    <a:pt x="215" y="2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67" name="Freeform 29"/>
            <p:cNvSpPr>
              <a:spLocks/>
            </p:cNvSpPr>
            <p:nvPr/>
          </p:nvSpPr>
          <p:spPr bwMode="auto">
            <a:xfrm>
              <a:off x="6087" y="13696"/>
              <a:ext cx="180" cy="685"/>
            </a:xfrm>
            <a:custGeom>
              <a:avLst/>
              <a:gdLst>
                <a:gd name="T0" fmla="*/ 180 w 180"/>
                <a:gd name="T1" fmla="*/ 16 h 685"/>
                <a:gd name="T2" fmla="*/ 179 w 180"/>
                <a:gd name="T3" fmla="*/ 16 h 685"/>
                <a:gd name="T4" fmla="*/ 176 w 180"/>
                <a:gd name="T5" fmla="*/ 14 h 685"/>
                <a:gd name="T6" fmla="*/ 172 w 180"/>
                <a:gd name="T7" fmla="*/ 12 h 685"/>
                <a:gd name="T8" fmla="*/ 165 w 180"/>
                <a:gd name="T9" fmla="*/ 10 h 685"/>
                <a:gd name="T10" fmla="*/ 157 w 180"/>
                <a:gd name="T11" fmla="*/ 8 h 685"/>
                <a:gd name="T12" fmla="*/ 147 w 180"/>
                <a:gd name="T13" fmla="*/ 4 h 685"/>
                <a:gd name="T14" fmla="*/ 136 w 180"/>
                <a:gd name="T15" fmla="*/ 2 h 685"/>
                <a:gd name="T16" fmla="*/ 125 w 180"/>
                <a:gd name="T17" fmla="*/ 0 h 685"/>
                <a:gd name="T18" fmla="*/ 111 w 180"/>
                <a:gd name="T19" fmla="*/ 0 h 685"/>
                <a:gd name="T20" fmla="*/ 97 w 180"/>
                <a:gd name="T21" fmla="*/ 0 h 685"/>
                <a:gd name="T22" fmla="*/ 81 w 180"/>
                <a:gd name="T23" fmla="*/ 1 h 685"/>
                <a:gd name="T24" fmla="*/ 66 w 180"/>
                <a:gd name="T25" fmla="*/ 3 h 685"/>
                <a:gd name="T26" fmla="*/ 50 w 180"/>
                <a:gd name="T27" fmla="*/ 8 h 685"/>
                <a:gd name="T28" fmla="*/ 33 w 180"/>
                <a:gd name="T29" fmla="*/ 14 h 685"/>
                <a:gd name="T30" fmla="*/ 17 w 180"/>
                <a:gd name="T31" fmla="*/ 23 h 685"/>
                <a:gd name="T32" fmla="*/ 0 w 180"/>
                <a:gd name="T33" fmla="*/ 33 h 685"/>
                <a:gd name="T34" fmla="*/ 0 w 180"/>
                <a:gd name="T35" fmla="*/ 685 h 685"/>
                <a:gd name="T36" fmla="*/ 1 w 180"/>
                <a:gd name="T37" fmla="*/ 685 h 685"/>
                <a:gd name="T38" fmla="*/ 4 w 180"/>
                <a:gd name="T39" fmla="*/ 685 h 685"/>
                <a:gd name="T40" fmla="*/ 9 w 180"/>
                <a:gd name="T41" fmla="*/ 684 h 685"/>
                <a:gd name="T42" fmla="*/ 17 w 180"/>
                <a:gd name="T43" fmla="*/ 683 h 685"/>
                <a:gd name="T44" fmla="*/ 26 w 180"/>
                <a:gd name="T45" fmla="*/ 682 h 685"/>
                <a:gd name="T46" fmla="*/ 35 w 180"/>
                <a:gd name="T47" fmla="*/ 681 h 685"/>
                <a:gd name="T48" fmla="*/ 47 w 180"/>
                <a:gd name="T49" fmla="*/ 678 h 685"/>
                <a:gd name="T50" fmla="*/ 60 w 180"/>
                <a:gd name="T51" fmla="*/ 676 h 685"/>
                <a:gd name="T52" fmla="*/ 73 w 180"/>
                <a:gd name="T53" fmla="*/ 671 h 685"/>
                <a:gd name="T54" fmla="*/ 87 w 180"/>
                <a:gd name="T55" fmla="*/ 667 h 685"/>
                <a:gd name="T56" fmla="*/ 102 w 180"/>
                <a:gd name="T57" fmla="*/ 662 h 685"/>
                <a:gd name="T58" fmla="*/ 118 w 180"/>
                <a:gd name="T59" fmla="*/ 655 h 685"/>
                <a:gd name="T60" fmla="*/ 133 w 180"/>
                <a:gd name="T61" fmla="*/ 648 h 685"/>
                <a:gd name="T62" fmla="*/ 149 w 180"/>
                <a:gd name="T63" fmla="*/ 639 h 685"/>
                <a:gd name="T64" fmla="*/ 165 w 180"/>
                <a:gd name="T65" fmla="*/ 628 h 685"/>
                <a:gd name="T66" fmla="*/ 180 w 180"/>
                <a:gd name="T67" fmla="*/ 617 h 685"/>
                <a:gd name="T68" fmla="*/ 180 w 180"/>
                <a:gd name="T69" fmla="*/ 16 h 6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0"/>
                <a:gd name="T106" fmla="*/ 0 h 685"/>
                <a:gd name="T107" fmla="*/ 180 w 180"/>
                <a:gd name="T108" fmla="*/ 685 h 6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0" h="685">
                  <a:moveTo>
                    <a:pt x="180" y="16"/>
                  </a:moveTo>
                  <a:lnTo>
                    <a:pt x="179" y="16"/>
                  </a:lnTo>
                  <a:lnTo>
                    <a:pt x="176" y="14"/>
                  </a:lnTo>
                  <a:lnTo>
                    <a:pt x="172" y="12"/>
                  </a:lnTo>
                  <a:lnTo>
                    <a:pt x="165" y="10"/>
                  </a:lnTo>
                  <a:lnTo>
                    <a:pt x="157" y="8"/>
                  </a:lnTo>
                  <a:lnTo>
                    <a:pt x="147" y="4"/>
                  </a:lnTo>
                  <a:lnTo>
                    <a:pt x="136" y="2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3"/>
                  </a:lnTo>
                  <a:lnTo>
                    <a:pt x="50" y="8"/>
                  </a:lnTo>
                  <a:lnTo>
                    <a:pt x="33" y="14"/>
                  </a:lnTo>
                  <a:lnTo>
                    <a:pt x="17" y="23"/>
                  </a:lnTo>
                  <a:lnTo>
                    <a:pt x="0" y="33"/>
                  </a:lnTo>
                  <a:lnTo>
                    <a:pt x="0" y="685"/>
                  </a:lnTo>
                  <a:lnTo>
                    <a:pt x="1" y="685"/>
                  </a:lnTo>
                  <a:lnTo>
                    <a:pt x="4" y="685"/>
                  </a:lnTo>
                  <a:lnTo>
                    <a:pt x="9" y="684"/>
                  </a:lnTo>
                  <a:lnTo>
                    <a:pt x="17" y="683"/>
                  </a:lnTo>
                  <a:lnTo>
                    <a:pt x="26" y="682"/>
                  </a:lnTo>
                  <a:lnTo>
                    <a:pt x="35" y="681"/>
                  </a:lnTo>
                  <a:lnTo>
                    <a:pt x="47" y="678"/>
                  </a:lnTo>
                  <a:lnTo>
                    <a:pt x="60" y="676"/>
                  </a:lnTo>
                  <a:lnTo>
                    <a:pt x="73" y="671"/>
                  </a:lnTo>
                  <a:lnTo>
                    <a:pt x="87" y="667"/>
                  </a:lnTo>
                  <a:lnTo>
                    <a:pt x="102" y="662"/>
                  </a:lnTo>
                  <a:lnTo>
                    <a:pt x="118" y="655"/>
                  </a:lnTo>
                  <a:lnTo>
                    <a:pt x="133" y="648"/>
                  </a:lnTo>
                  <a:lnTo>
                    <a:pt x="149" y="639"/>
                  </a:lnTo>
                  <a:lnTo>
                    <a:pt x="165" y="628"/>
                  </a:lnTo>
                  <a:lnTo>
                    <a:pt x="180" y="617"/>
                  </a:lnTo>
                  <a:lnTo>
                    <a:pt x="180" y="1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68" name="Freeform 30"/>
            <p:cNvSpPr>
              <a:spLocks/>
            </p:cNvSpPr>
            <p:nvPr/>
          </p:nvSpPr>
          <p:spPr bwMode="auto">
            <a:xfrm>
              <a:off x="6093" y="13704"/>
              <a:ext cx="146" cy="530"/>
            </a:xfrm>
            <a:custGeom>
              <a:avLst/>
              <a:gdLst>
                <a:gd name="T0" fmla="*/ 146 w 146"/>
                <a:gd name="T1" fmla="*/ 14 h 530"/>
                <a:gd name="T2" fmla="*/ 143 w 146"/>
                <a:gd name="T3" fmla="*/ 12 h 530"/>
                <a:gd name="T4" fmla="*/ 134 w 146"/>
                <a:gd name="T5" fmla="*/ 8 h 530"/>
                <a:gd name="T6" fmla="*/ 120 w 146"/>
                <a:gd name="T7" fmla="*/ 4 h 530"/>
                <a:gd name="T8" fmla="*/ 101 w 146"/>
                <a:gd name="T9" fmla="*/ 1 h 530"/>
                <a:gd name="T10" fmla="*/ 79 w 146"/>
                <a:gd name="T11" fmla="*/ 0 h 530"/>
                <a:gd name="T12" fmla="*/ 54 w 146"/>
                <a:gd name="T13" fmla="*/ 3 h 530"/>
                <a:gd name="T14" fmla="*/ 27 w 146"/>
                <a:gd name="T15" fmla="*/ 11 h 530"/>
                <a:gd name="T16" fmla="*/ 0 w 146"/>
                <a:gd name="T17" fmla="*/ 27 h 530"/>
                <a:gd name="T18" fmla="*/ 0 w 146"/>
                <a:gd name="T19" fmla="*/ 530 h 530"/>
                <a:gd name="T20" fmla="*/ 3 w 146"/>
                <a:gd name="T21" fmla="*/ 530 h 530"/>
                <a:gd name="T22" fmla="*/ 14 w 146"/>
                <a:gd name="T23" fmla="*/ 529 h 530"/>
                <a:gd name="T24" fmla="*/ 29 w 146"/>
                <a:gd name="T25" fmla="*/ 526 h 530"/>
                <a:gd name="T26" fmla="*/ 49 w 146"/>
                <a:gd name="T27" fmla="*/ 521 h 530"/>
                <a:gd name="T28" fmla="*/ 71 w 146"/>
                <a:gd name="T29" fmla="*/ 514 h 530"/>
                <a:gd name="T30" fmla="*/ 96 w 146"/>
                <a:gd name="T31" fmla="*/ 505 h 530"/>
                <a:gd name="T32" fmla="*/ 121 w 146"/>
                <a:gd name="T33" fmla="*/ 492 h 530"/>
                <a:gd name="T34" fmla="*/ 146 w 146"/>
                <a:gd name="T35" fmla="*/ 475 h 530"/>
                <a:gd name="T36" fmla="*/ 146 w 146"/>
                <a:gd name="T37" fmla="*/ 14 h 5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530"/>
                <a:gd name="T59" fmla="*/ 146 w 146"/>
                <a:gd name="T60" fmla="*/ 530 h 5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530">
                  <a:moveTo>
                    <a:pt x="146" y="14"/>
                  </a:moveTo>
                  <a:lnTo>
                    <a:pt x="143" y="12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1" y="1"/>
                  </a:lnTo>
                  <a:lnTo>
                    <a:pt x="79" y="0"/>
                  </a:lnTo>
                  <a:lnTo>
                    <a:pt x="54" y="3"/>
                  </a:lnTo>
                  <a:lnTo>
                    <a:pt x="27" y="11"/>
                  </a:lnTo>
                  <a:lnTo>
                    <a:pt x="0" y="27"/>
                  </a:lnTo>
                  <a:lnTo>
                    <a:pt x="0" y="530"/>
                  </a:lnTo>
                  <a:lnTo>
                    <a:pt x="3" y="530"/>
                  </a:lnTo>
                  <a:lnTo>
                    <a:pt x="14" y="529"/>
                  </a:lnTo>
                  <a:lnTo>
                    <a:pt x="29" y="526"/>
                  </a:lnTo>
                  <a:lnTo>
                    <a:pt x="49" y="521"/>
                  </a:lnTo>
                  <a:lnTo>
                    <a:pt x="71" y="514"/>
                  </a:lnTo>
                  <a:lnTo>
                    <a:pt x="96" y="505"/>
                  </a:lnTo>
                  <a:lnTo>
                    <a:pt x="121" y="492"/>
                  </a:lnTo>
                  <a:lnTo>
                    <a:pt x="146" y="475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69" name="Freeform 31"/>
            <p:cNvSpPr>
              <a:spLocks/>
            </p:cNvSpPr>
            <p:nvPr/>
          </p:nvSpPr>
          <p:spPr bwMode="auto">
            <a:xfrm>
              <a:off x="6101" y="13712"/>
              <a:ext cx="109" cy="373"/>
            </a:xfrm>
            <a:custGeom>
              <a:avLst/>
              <a:gdLst>
                <a:gd name="T0" fmla="*/ 109 w 109"/>
                <a:gd name="T1" fmla="*/ 10 h 373"/>
                <a:gd name="T2" fmla="*/ 107 w 109"/>
                <a:gd name="T3" fmla="*/ 9 h 373"/>
                <a:gd name="T4" fmla="*/ 100 w 109"/>
                <a:gd name="T5" fmla="*/ 6 h 373"/>
                <a:gd name="T6" fmla="*/ 89 w 109"/>
                <a:gd name="T7" fmla="*/ 2 h 373"/>
                <a:gd name="T8" fmla="*/ 75 w 109"/>
                <a:gd name="T9" fmla="*/ 0 h 373"/>
                <a:gd name="T10" fmla="*/ 59 w 109"/>
                <a:gd name="T11" fmla="*/ 0 h 373"/>
                <a:gd name="T12" fmla="*/ 39 w 109"/>
                <a:gd name="T13" fmla="*/ 2 h 373"/>
                <a:gd name="T14" fmla="*/ 20 w 109"/>
                <a:gd name="T15" fmla="*/ 9 h 373"/>
                <a:gd name="T16" fmla="*/ 0 w 109"/>
                <a:gd name="T17" fmla="*/ 21 h 373"/>
                <a:gd name="T18" fmla="*/ 0 w 109"/>
                <a:gd name="T19" fmla="*/ 373 h 373"/>
                <a:gd name="T20" fmla="*/ 2 w 109"/>
                <a:gd name="T21" fmla="*/ 373 h 373"/>
                <a:gd name="T22" fmla="*/ 9 w 109"/>
                <a:gd name="T23" fmla="*/ 372 h 373"/>
                <a:gd name="T24" fmla="*/ 21 w 109"/>
                <a:gd name="T25" fmla="*/ 369 h 373"/>
                <a:gd name="T26" fmla="*/ 36 w 109"/>
                <a:gd name="T27" fmla="*/ 366 h 373"/>
                <a:gd name="T28" fmla="*/ 53 w 109"/>
                <a:gd name="T29" fmla="*/ 362 h 373"/>
                <a:gd name="T30" fmla="*/ 72 w 109"/>
                <a:gd name="T31" fmla="*/ 354 h 373"/>
                <a:gd name="T32" fmla="*/ 90 w 109"/>
                <a:gd name="T33" fmla="*/ 343 h 373"/>
                <a:gd name="T34" fmla="*/ 109 w 109"/>
                <a:gd name="T35" fmla="*/ 331 h 373"/>
                <a:gd name="T36" fmla="*/ 109 w 109"/>
                <a:gd name="T37" fmla="*/ 10 h 3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9"/>
                <a:gd name="T58" fmla="*/ 0 h 373"/>
                <a:gd name="T59" fmla="*/ 109 w 109"/>
                <a:gd name="T60" fmla="*/ 373 h 3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9" h="373">
                  <a:moveTo>
                    <a:pt x="109" y="10"/>
                  </a:moveTo>
                  <a:lnTo>
                    <a:pt x="107" y="9"/>
                  </a:lnTo>
                  <a:lnTo>
                    <a:pt x="100" y="6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0" y="9"/>
                  </a:lnTo>
                  <a:lnTo>
                    <a:pt x="0" y="21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9" y="372"/>
                  </a:lnTo>
                  <a:lnTo>
                    <a:pt x="21" y="369"/>
                  </a:lnTo>
                  <a:lnTo>
                    <a:pt x="36" y="366"/>
                  </a:lnTo>
                  <a:lnTo>
                    <a:pt x="53" y="362"/>
                  </a:lnTo>
                  <a:lnTo>
                    <a:pt x="72" y="354"/>
                  </a:lnTo>
                  <a:lnTo>
                    <a:pt x="90" y="343"/>
                  </a:lnTo>
                  <a:lnTo>
                    <a:pt x="109" y="331"/>
                  </a:lnTo>
                  <a:lnTo>
                    <a:pt x="109" y="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70" name="Freeform 32"/>
            <p:cNvSpPr>
              <a:spLocks/>
            </p:cNvSpPr>
            <p:nvPr/>
          </p:nvSpPr>
          <p:spPr bwMode="auto">
            <a:xfrm>
              <a:off x="6107" y="13721"/>
              <a:ext cx="75" cy="216"/>
            </a:xfrm>
            <a:custGeom>
              <a:avLst/>
              <a:gdLst>
                <a:gd name="T0" fmla="*/ 75 w 75"/>
                <a:gd name="T1" fmla="*/ 6 h 216"/>
                <a:gd name="T2" fmla="*/ 73 w 75"/>
                <a:gd name="T3" fmla="*/ 5 h 216"/>
                <a:gd name="T4" fmla="*/ 69 w 75"/>
                <a:gd name="T5" fmla="*/ 4 h 216"/>
                <a:gd name="T6" fmla="*/ 61 w 75"/>
                <a:gd name="T7" fmla="*/ 2 h 216"/>
                <a:gd name="T8" fmla="*/ 52 w 75"/>
                <a:gd name="T9" fmla="*/ 0 h 216"/>
                <a:gd name="T10" fmla="*/ 41 w 75"/>
                <a:gd name="T11" fmla="*/ 0 h 216"/>
                <a:gd name="T12" fmla="*/ 28 w 75"/>
                <a:gd name="T13" fmla="*/ 1 h 216"/>
                <a:gd name="T14" fmla="*/ 14 w 75"/>
                <a:gd name="T15" fmla="*/ 6 h 216"/>
                <a:gd name="T16" fmla="*/ 0 w 75"/>
                <a:gd name="T17" fmla="*/ 14 h 216"/>
                <a:gd name="T18" fmla="*/ 0 w 75"/>
                <a:gd name="T19" fmla="*/ 216 h 216"/>
                <a:gd name="T20" fmla="*/ 2 w 75"/>
                <a:gd name="T21" fmla="*/ 216 h 216"/>
                <a:gd name="T22" fmla="*/ 7 w 75"/>
                <a:gd name="T23" fmla="*/ 215 h 216"/>
                <a:gd name="T24" fmla="*/ 15 w 75"/>
                <a:gd name="T25" fmla="*/ 214 h 216"/>
                <a:gd name="T26" fmla="*/ 25 w 75"/>
                <a:gd name="T27" fmla="*/ 211 h 216"/>
                <a:gd name="T28" fmla="*/ 37 w 75"/>
                <a:gd name="T29" fmla="*/ 208 h 216"/>
                <a:gd name="T30" fmla="*/ 50 w 75"/>
                <a:gd name="T31" fmla="*/ 203 h 216"/>
                <a:gd name="T32" fmla="*/ 63 w 75"/>
                <a:gd name="T33" fmla="*/ 195 h 216"/>
                <a:gd name="T34" fmla="*/ 75 w 75"/>
                <a:gd name="T35" fmla="*/ 187 h 216"/>
                <a:gd name="T36" fmla="*/ 75 w 75"/>
                <a:gd name="T37" fmla="*/ 6 h 2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"/>
                <a:gd name="T58" fmla="*/ 0 h 216"/>
                <a:gd name="T59" fmla="*/ 75 w 75"/>
                <a:gd name="T60" fmla="*/ 216 h 2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" h="216">
                  <a:moveTo>
                    <a:pt x="75" y="6"/>
                  </a:moveTo>
                  <a:lnTo>
                    <a:pt x="73" y="5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14" y="6"/>
                  </a:lnTo>
                  <a:lnTo>
                    <a:pt x="0" y="14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7" y="215"/>
                  </a:lnTo>
                  <a:lnTo>
                    <a:pt x="15" y="214"/>
                  </a:lnTo>
                  <a:lnTo>
                    <a:pt x="25" y="211"/>
                  </a:lnTo>
                  <a:lnTo>
                    <a:pt x="37" y="208"/>
                  </a:lnTo>
                  <a:lnTo>
                    <a:pt x="50" y="203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71" name="Freeform 33"/>
            <p:cNvSpPr>
              <a:spLocks/>
            </p:cNvSpPr>
            <p:nvPr/>
          </p:nvSpPr>
          <p:spPr bwMode="auto">
            <a:xfrm>
              <a:off x="7013" y="14340"/>
              <a:ext cx="110" cy="111"/>
            </a:xfrm>
            <a:custGeom>
              <a:avLst/>
              <a:gdLst>
                <a:gd name="T0" fmla="*/ 55 w 110"/>
                <a:gd name="T1" fmla="*/ 111 h 111"/>
                <a:gd name="T2" fmla="*/ 66 w 110"/>
                <a:gd name="T3" fmla="*/ 110 h 111"/>
                <a:gd name="T4" fmla="*/ 76 w 110"/>
                <a:gd name="T5" fmla="*/ 106 h 111"/>
                <a:gd name="T6" fmla="*/ 85 w 110"/>
                <a:gd name="T7" fmla="*/ 101 h 111"/>
                <a:gd name="T8" fmla="*/ 94 w 110"/>
                <a:gd name="T9" fmla="*/ 94 h 111"/>
                <a:gd name="T10" fmla="*/ 100 w 110"/>
                <a:gd name="T11" fmla="*/ 86 h 111"/>
                <a:gd name="T12" fmla="*/ 106 w 110"/>
                <a:gd name="T13" fmla="*/ 77 h 111"/>
                <a:gd name="T14" fmla="*/ 109 w 110"/>
                <a:gd name="T15" fmla="*/ 66 h 111"/>
                <a:gd name="T16" fmla="*/ 110 w 110"/>
                <a:gd name="T17" fmla="*/ 56 h 111"/>
                <a:gd name="T18" fmla="*/ 109 w 110"/>
                <a:gd name="T19" fmla="*/ 44 h 111"/>
                <a:gd name="T20" fmla="*/ 106 w 110"/>
                <a:gd name="T21" fmla="*/ 34 h 111"/>
                <a:gd name="T22" fmla="*/ 100 w 110"/>
                <a:gd name="T23" fmla="*/ 24 h 111"/>
                <a:gd name="T24" fmla="*/ 94 w 110"/>
                <a:gd name="T25" fmla="*/ 17 h 111"/>
                <a:gd name="T26" fmla="*/ 85 w 110"/>
                <a:gd name="T27" fmla="*/ 9 h 111"/>
                <a:gd name="T28" fmla="*/ 76 w 110"/>
                <a:gd name="T29" fmla="*/ 5 h 111"/>
                <a:gd name="T30" fmla="*/ 66 w 110"/>
                <a:gd name="T31" fmla="*/ 2 h 111"/>
                <a:gd name="T32" fmla="*/ 55 w 110"/>
                <a:gd name="T33" fmla="*/ 0 h 111"/>
                <a:gd name="T34" fmla="*/ 44 w 110"/>
                <a:gd name="T35" fmla="*/ 2 h 111"/>
                <a:gd name="T36" fmla="*/ 33 w 110"/>
                <a:gd name="T37" fmla="*/ 5 h 111"/>
                <a:gd name="T38" fmla="*/ 25 w 110"/>
                <a:gd name="T39" fmla="*/ 9 h 111"/>
                <a:gd name="T40" fmla="*/ 16 w 110"/>
                <a:gd name="T41" fmla="*/ 17 h 111"/>
                <a:gd name="T42" fmla="*/ 10 w 110"/>
                <a:gd name="T43" fmla="*/ 24 h 111"/>
                <a:gd name="T44" fmla="*/ 4 w 110"/>
                <a:gd name="T45" fmla="*/ 34 h 111"/>
                <a:gd name="T46" fmla="*/ 1 w 110"/>
                <a:gd name="T47" fmla="*/ 44 h 111"/>
                <a:gd name="T48" fmla="*/ 0 w 110"/>
                <a:gd name="T49" fmla="*/ 56 h 111"/>
                <a:gd name="T50" fmla="*/ 1 w 110"/>
                <a:gd name="T51" fmla="*/ 66 h 111"/>
                <a:gd name="T52" fmla="*/ 4 w 110"/>
                <a:gd name="T53" fmla="*/ 77 h 111"/>
                <a:gd name="T54" fmla="*/ 10 w 110"/>
                <a:gd name="T55" fmla="*/ 86 h 111"/>
                <a:gd name="T56" fmla="*/ 16 w 110"/>
                <a:gd name="T57" fmla="*/ 94 h 111"/>
                <a:gd name="T58" fmla="*/ 25 w 110"/>
                <a:gd name="T59" fmla="*/ 101 h 111"/>
                <a:gd name="T60" fmla="*/ 33 w 110"/>
                <a:gd name="T61" fmla="*/ 106 h 111"/>
                <a:gd name="T62" fmla="*/ 44 w 110"/>
                <a:gd name="T63" fmla="*/ 110 h 111"/>
                <a:gd name="T64" fmla="*/ 55 w 110"/>
                <a:gd name="T65" fmla="*/ 111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111"/>
                <a:gd name="T101" fmla="*/ 110 w 110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111">
                  <a:moveTo>
                    <a:pt x="55" y="111"/>
                  </a:moveTo>
                  <a:lnTo>
                    <a:pt x="66" y="110"/>
                  </a:lnTo>
                  <a:lnTo>
                    <a:pt x="76" y="106"/>
                  </a:lnTo>
                  <a:lnTo>
                    <a:pt x="85" y="101"/>
                  </a:lnTo>
                  <a:lnTo>
                    <a:pt x="94" y="94"/>
                  </a:lnTo>
                  <a:lnTo>
                    <a:pt x="100" y="86"/>
                  </a:lnTo>
                  <a:lnTo>
                    <a:pt x="106" y="77"/>
                  </a:lnTo>
                  <a:lnTo>
                    <a:pt x="109" y="66"/>
                  </a:lnTo>
                  <a:lnTo>
                    <a:pt x="110" y="56"/>
                  </a:lnTo>
                  <a:lnTo>
                    <a:pt x="109" y="44"/>
                  </a:lnTo>
                  <a:lnTo>
                    <a:pt x="106" y="34"/>
                  </a:lnTo>
                  <a:lnTo>
                    <a:pt x="100" y="24"/>
                  </a:lnTo>
                  <a:lnTo>
                    <a:pt x="94" y="17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6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5" y="101"/>
                  </a:lnTo>
                  <a:lnTo>
                    <a:pt x="33" y="106"/>
                  </a:lnTo>
                  <a:lnTo>
                    <a:pt x="44" y="110"/>
                  </a:lnTo>
                  <a:lnTo>
                    <a:pt x="55" y="1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72" name="Freeform 34"/>
            <p:cNvSpPr>
              <a:spLocks/>
            </p:cNvSpPr>
            <p:nvPr/>
          </p:nvSpPr>
          <p:spPr bwMode="auto">
            <a:xfrm>
              <a:off x="6676" y="14343"/>
              <a:ext cx="55" cy="55"/>
            </a:xfrm>
            <a:custGeom>
              <a:avLst/>
              <a:gdLst>
                <a:gd name="T0" fmla="*/ 27 w 55"/>
                <a:gd name="T1" fmla="*/ 55 h 55"/>
                <a:gd name="T2" fmla="*/ 38 w 55"/>
                <a:gd name="T3" fmla="*/ 53 h 55"/>
                <a:gd name="T4" fmla="*/ 48 w 55"/>
                <a:gd name="T5" fmla="*/ 46 h 55"/>
                <a:gd name="T6" fmla="*/ 53 w 55"/>
                <a:gd name="T7" fmla="*/ 37 h 55"/>
                <a:gd name="T8" fmla="*/ 55 w 55"/>
                <a:gd name="T9" fmla="*/ 27 h 55"/>
                <a:gd name="T10" fmla="*/ 53 w 55"/>
                <a:gd name="T11" fmla="*/ 16 h 55"/>
                <a:gd name="T12" fmla="*/ 48 w 55"/>
                <a:gd name="T13" fmla="*/ 7 h 55"/>
                <a:gd name="T14" fmla="*/ 38 w 55"/>
                <a:gd name="T15" fmla="*/ 2 h 55"/>
                <a:gd name="T16" fmla="*/ 27 w 55"/>
                <a:gd name="T17" fmla="*/ 0 h 55"/>
                <a:gd name="T18" fmla="*/ 16 w 55"/>
                <a:gd name="T19" fmla="*/ 2 h 55"/>
                <a:gd name="T20" fmla="*/ 8 w 55"/>
                <a:gd name="T21" fmla="*/ 7 h 55"/>
                <a:gd name="T22" fmla="*/ 2 w 55"/>
                <a:gd name="T23" fmla="*/ 16 h 55"/>
                <a:gd name="T24" fmla="*/ 0 w 55"/>
                <a:gd name="T25" fmla="*/ 27 h 55"/>
                <a:gd name="T26" fmla="*/ 2 w 55"/>
                <a:gd name="T27" fmla="*/ 37 h 55"/>
                <a:gd name="T28" fmla="*/ 8 w 55"/>
                <a:gd name="T29" fmla="*/ 46 h 55"/>
                <a:gd name="T30" fmla="*/ 16 w 55"/>
                <a:gd name="T31" fmla="*/ 53 h 55"/>
                <a:gd name="T32" fmla="*/ 27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7" y="55"/>
                  </a:moveTo>
                  <a:lnTo>
                    <a:pt x="38" y="53"/>
                  </a:lnTo>
                  <a:lnTo>
                    <a:pt x="48" y="46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8" y="7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6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73" name="Freeform 35"/>
            <p:cNvSpPr>
              <a:spLocks/>
            </p:cNvSpPr>
            <p:nvPr/>
          </p:nvSpPr>
          <p:spPr bwMode="auto">
            <a:xfrm>
              <a:off x="6770" y="14345"/>
              <a:ext cx="55" cy="55"/>
            </a:xfrm>
            <a:custGeom>
              <a:avLst/>
              <a:gdLst>
                <a:gd name="T0" fmla="*/ 28 w 55"/>
                <a:gd name="T1" fmla="*/ 55 h 55"/>
                <a:gd name="T2" fmla="*/ 39 w 55"/>
                <a:gd name="T3" fmla="*/ 53 h 55"/>
                <a:gd name="T4" fmla="*/ 47 w 55"/>
                <a:gd name="T5" fmla="*/ 47 h 55"/>
                <a:gd name="T6" fmla="*/ 53 w 55"/>
                <a:gd name="T7" fmla="*/ 39 h 55"/>
                <a:gd name="T8" fmla="*/ 55 w 55"/>
                <a:gd name="T9" fmla="*/ 28 h 55"/>
                <a:gd name="T10" fmla="*/ 53 w 55"/>
                <a:gd name="T11" fmla="*/ 17 h 55"/>
                <a:gd name="T12" fmla="*/ 47 w 55"/>
                <a:gd name="T13" fmla="*/ 8 h 55"/>
                <a:gd name="T14" fmla="*/ 39 w 55"/>
                <a:gd name="T15" fmla="*/ 2 h 55"/>
                <a:gd name="T16" fmla="*/ 28 w 55"/>
                <a:gd name="T17" fmla="*/ 0 h 55"/>
                <a:gd name="T18" fmla="*/ 17 w 55"/>
                <a:gd name="T19" fmla="*/ 2 h 55"/>
                <a:gd name="T20" fmla="*/ 9 w 55"/>
                <a:gd name="T21" fmla="*/ 8 h 55"/>
                <a:gd name="T22" fmla="*/ 2 w 55"/>
                <a:gd name="T23" fmla="*/ 17 h 55"/>
                <a:gd name="T24" fmla="*/ 0 w 55"/>
                <a:gd name="T25" fmla="*/ 28 h 55"/>
                <a:gd name="T26" fmla="*/ 2 w 55"/>
                <a:gd name="T27" fmla="*/ 39 h 55"/>
                <a:gd name="T28" fmla="*/ 9 w 55"/>
                <a:gd name="T29" fmla="*/ 47 h 55"/>
                <a:gd name="T30" fmla="*/ 17 w 55"/>
                <a:gd name="T31" fmla="*/ 53 h 55"/>
                <a:gd name="T32" fmla="*/ 28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8" y="55"/>
                  </a:move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9" y="47"/>
                  </a:lnTo>
                  <a:lnTo>
                    <a:pt x="17" y="53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74" name="Freeform 36"/>
            <p:cNvSpPr>
              <a:spLocks/>
            </p:cNvSpPr>
            <p:nvPr/>
          </p:nvSpPr>
          <p:spPr bwMode="auto">
            <a:xfrm>
              <a:off x="6401" y="13591"/>
              <a:ext cx="156" cy="752"/>
            </a:xfrm>
            <a:custGeom>
              <a:avLst/>
              <a:gdLst>
                <a:gd name="T0" fmla="*/ 48 w 156"/>
                <a:gd name="T1" fmla="*/ 15 h 752"/>
                <a:gd name="T2" fmla="*/ 44 w 156"/>
                <a:gd name="T3" fmla="*/ 30 h 752"/>
                <a:gd name="T4" fmla="*/ 33 w 156"/>
                <a:gd name="T5" fmla="*/ 73 h 752"/>
                <a:gd name="T6" fmla="*/ 19 w 156"/>
                <a:gd name="T7" fmla="*/ 140 h 752"/>
                <a:gd name="T8" fmla="*/ 7 w 156"/>
                <a:gd name="T9" fmla="*/ 229 h 752"/>
                <a:gd name="T10" fmla="*/ 0 w 156"/>
                <a:gd name="T11" fmla="*/ 337 h 752"/>
                <a:gd name="T12" fmla="*/ 1 w 156"/>
                <a:gd name="T13" fmla="*/ 462 h 752"/>
                <a:gd name="T14" fmla="*/ 14 w 156"/>
                <a:gd name="T15" fmla="*/ 602 h 752"/>
                <a:gd name="T16" fmla="*/ 43 w 156"/>
                <a:gd name="T17" fmla="*/ 752 h 752"/>
                <a:gd name="T18" fmla="*/ 150 w 156"/>
                <a:gd name="T19" fmla="*/ 746 h 752"/>
                <a:gd name="T20" fmla="*/ 146 w 156"/>
                <a:gd name="T21" fmla="*/ 724 h 752"/>
                <a:gd name="T22" fmla="*/ 135 w 156"/>
                <a:gd name="T23" fmla="*/ 663 h 752"/>
                <a:gd name="T24" fmla="*/ 123 w 156"/>
                <a:gd name="T25" fmla="*/ 574 h 752"/>
                <a:gd name="T26" fmla="*/ 111 w 156"/>
                <a:gd name="T27" fmla="*/ 463 h 752"/>
                <a:gd name="T28" fmla="*/ 104 w 156"/>
                <a:gd name="T29" fmla="*/ 342 h 752"/>
                <a:gd name="T30" fmla="*/ 107 w 156"/>
                <a:gd name="T31" fmla="*/ 220 h 752"/>
                <a:gd name="T32" fmla="*/ 124 w 156"/>
                <a:gd name="T33" fmla="*/ 106 h 752"/>
                <a:gd name="T34" fmla="*/ 156 w 156"/>
                <a:gd name="T35" fmla="*/ 9 h 752"/>
                <a:gd name="T36" fmla="*/ 156 w 156"/>
                <a:gd name="T37" fmla="*/ 8 h 752"/>
                <a:gd name="T38" fmla="*/ 156 w 156"/>
                <a:gd name="T39" fmla="*/ 6 h 752"/>
                <a:gd name="T40" fmla="*/ 154 w 156"/>
                <a:gd name="T41" fmla="*/ 4 h 752"/>
                <a:gd name="T42" fmla="*/ 147 w 156"/>
                <a:gd name="T43" fmla="*/ 0 h 752"/>
                <a:gd name="T44" fmla="*/ 134 w 156"/>
                <a:gd name="T45" fmla="*/ 0 h 752"/>
                <a:gd name="T46" fmla="*/ 115 w 156"/>
                <a:gd name="T47" fmla="*/ 1 h 752"/>
                <a:gd name="T48" fmla="*/ 87 w 156"/>
                <a:gd name="T49" fmla="*/ 7 h 752"/>
                <a:gd name="T50" fmla="*/ 48 w 156"/>
                <a:gd name="T51" fmla="*/ 15 h 7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6"/>
                <a:gd name="T79" fmla="*/ 0 h 752"/>
                <a:gd name="T80" fmla="*/ 156 w 156"/>
                <a:gd name="T81" fmla="*/ 752 h 7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6" h="752">
                  <a:moveTo>
                    <a:pt x="48" y="15"/>
                  </a:moveTo>
                  <a:lnTo>
                    <a:pt x="44" y="30"/>
                  </a:lnTo>
                  <a:lnTo>
                    <a:pt x="33" y="73"/>
                  </a:lnTo>
                  <a:lnTo>
                    <a:pt x="19" y="140"/>
                  </a:lnTo>
                  <a:lnTo>
                    <a:pt x="7" y="229"/>
                  </a:lnTo>
                  <a:lnTo>
                    <a:pt x="0" y="337"/>
                  </a:lnTo>
                  <a:lnTo>
                    <a:pt x="1" y="462"/>
                  </a:lnTo>
                  <a:lnTo>
                    <a:pt x="14" y="602"/>
                  </a:lnTo>
                  <a:lnTo>
                    <a:pt x="43" y="752"/>
                  </a:lnTo>
                  <a:lnTo>
                    <a:pt x="150" y="746"/>
                  </a:lnTo>
                  <a:lnTo>
                    <a:pt x="146" y="724"/>
                  </a:lnTo>
                  <a:lnTo>
                    <a:pt x="135" y="663"/>
                  </a:lnTo>
                  <a:lnTo>
                    <a:pt x="123" y="574"/>
                  </a:lnTo>
                  <a:lnTo>
                    <a:pt x="111" y="463"/>
                  </a:lnTo>
                  <a:lnTo>
                    <a:pt x="104" y="342"/>
                  </a:lnTo>
                  <a:lnTo>
                    <a:pt x="107" y="220"/>
                  </a:lnTo>
                  <a:lnTo>
                    <a:pt x="124" y="106"/>
                  </a:lnTo>
                  <a:lnTo>
                    <a:pt x="156" y="9"/>
                  </a:lnTo>
                  <a:lnTo>
                    <a:pt x="156" y="8"/>
                  </a:lnTo>
                  <a:lnTo>
                    <a:pt x="156" y="6"/>
                  </a:lnTo>
                  <a:lnTo>
                    <a:pt x="154" y="4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15" y="1"/>
                  </a:lnTo>
                  <a:lnTo>
                    <a:pt x="87" y="7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75" name="Freeform 37"/>
            <p:cNvSpPr>
              <a:spLocks/>
            </p:cNvSpPr>
            <p:nvPr/>
          </p:nvSpPr>
          <p:spPr bwMode="auto">
            <a:xfrm>
              <a:off x="7205" y="13498"/>
              <a:ext cx="212" cy="839"/>
            </a:xfrm>
            <a:custGeom>
              <a:avLst/>
              <a:gdLst>
                <a:gd name="T0" fmla="*/ 212 w 212"/>
                <a:gd name="T1" fmla="*/ 6 h 839"/>
                <a:gd name="T2" fmla="*/ 206 w 212"/>
                <a:gd name="T3" fmla="*/ 11 h 839"/>
                <a:gd name="T4" fmla="*/ 192 w 212"/>
                <a:gd name="T5" fmla="*/ 33 h 839"/>
                <a:gd name="T6" fmla="*/ 174 w 212"/>
                <a:gd name="T7" fmla="*/ 77 h 839"/>
                <a:gd name="T8" fmla="*/ 156 w 212"/>
                <a:gd name="T9" fmla="*/ 148 h 839"/>
                <a:gd name="T10" fmla="*/ 141 w 212"/>
                <a:gd name="T11" fmla="*/ 254 h 839"/>
                <a:gd name="T12" fmla="*/ 133 w 212"/>
                <a:gd name="T13" fmla="*/ 401 h 839"/>
                <a:gd name="T14" fmla="*/ 137 w 212"/>
                <a:gd name="T15" fmla="*/ 593 h 839"/>
                <a:gd name="T16" fmla="*/ 158 w 212"/>
                <a:gd name="T17" fmla="*/ 839 h 839"/>
                <a:gd name="T18" fmla="*/ 38 w 212"/>
                <a:gd name="T19" fmla="*/ 839 h 839"/>
                <a:gd name="T20" fmla="*/ 34 w 212"/>
                <a:gd name="T21" fmla="*/ 814 h 839"/>
                <a:gd name="T22" fmla="*/ 24 w 212"/>
                <a:gd name="T23" fmla="*/ 746 h 839"/>
                <a:gd name="T24" fmla="*/ 12 w 212"/>
                <a:gd name="T25" fmla="*/ 645 h 839"/>
                <a:gd name="T26" fmla="*/ 3 w 212"/>
                <a:gd name="T27" fmla="*/ 521 h 839"/>
                <a:gd name="T28" fmla="*/ 0 w 212"/>
                <a:gd name="T29" fmla="*/ 384 h 839"/>
                <a:gd name="T30" fmla="*/ 6 w 212"/>
                <a:gd name="T31" fmla="*/ 244 h 839"/>
                <a:gd name="T32" fmla="*/ 29 w 212"/>
                <a:gd name="T33" fmla="*/ 114 h 839"/>
                <a:gd name="T34" fmla="*/ 68 w 212"/>
                <a:gd name="T35" fmla="*/ 0 h 839"/>
                <a:gd name="T36" fmla="*/ 212 w 212"/>
                <a:gd name="T37" fmla="*/ 6 h 8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2"/>
                <a:gd name="T58" fmla="*/ 0 h 839"/>
                <a:gd name="T59" fmla="*/ 212 w 212"/>
                <a:gd name="T60" fmla="*/ 839 h 8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2" h="839">
                  <a:moveTo>
                    <a:pt x="212" y="6"/>
                  </a:moveTo>
                  <a:lnTo>
                    <a:pt x="206" y="11"/>
                  </a:lnTo>
                  <a:lnTo>
                    <a:pt x="192" y="33"/>
                  </a:lnTo>
                  <a:lnTo>
                    <a:pt x="174" y="77"/>
                  </a:lnTo>
                  <a:lnTo>
                    <a:pt x="156" y="148"/>
                  </a:lnTo>
                  <a:lnTo>
                    <a:pt x="141" y="254"/>
                  </a:lnTo>
                  <a:lnTo>
                    <a:pt x="133" y="401"/>
                  </a:lnTo>
                  <a:lnTo>
                    <a:pt x="137" y="593"/>
                  </a:lnTo>
                  <a:lnTo>
                    <a:pt x="158" y="839"/>
                  </a:lnTo>
                  <a:lnTo>
                    <a:pt x="38" y="839"/>
                  </a:lnTo>
                  <a:lnTo>
                    <a:pt x="34" y="814"/>
                  </a:lnTo>
                  <a:lnTo>
                    <a:pt x="24" y="746"/>
                  </a:lnTo>
                  <a:lnTo>
                    <a:pt x="12" y="645"/>
                  </a:lnTo>
                  <a:lnTo>
                    <a:pt x="3" y="521"/>
                  </a:lnTo>
                  <a:lnTo>
                    <a:pt x="0" y="384"/>
                  </a:lnTo>
                  <a:lnTo>
                    <a:pt x="6" y="244"/>
                  </a:lnTo>
                  <a:lnTo>
                    <a:pt x="29" y="114"/>
                  </a:lnTo>
                  <a:lnTo>
                    <a:pt x="68" y="0"/>
                  </a:lnTo>
                  <a:lnTo>
                    <a:pt x="212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76" name="Freeform 38"/>
            <p:cNvSpPr>
              <a:spLocks/>
            </p:cNvSpPr>
            <p:nvPr/>
          </p:nvSpPr>
          <p:spPr bwMode="auto">
            <a:xfrm>
              <a:off x="6406" y="13636"/>
              <a:ext cx="137" cy="656"/>
            </a:xfrm>
            <a:custGeom>
              <a:avLst/>
              <a:gdLst>
                <a:gd name="T0" fmla="*/ 43 w 137"/>
                <a:gd name="T1" fmla="*/ 12 h 656"/>
                <a:gd name="T2" fmla="*/ 39 w 137"/>
                <a:gd name="T3" fmla="*/ 25 h 656"/>
                <a:gd name="T4" fmla="*/ 30 w 137"/>
                <a:gd name="T5" fmla="*/ 62 h 656"/>
                <a:gd name="T6" fmla="*/ 19 w 137"/>
                <a:gd name="T7" fmla="*/ 122 h 656"/>
                <a:gd name="T8" fmla="*/ 7 w 137"/>
                <a:gd name="T9" fmla="*/ 199 h 656"/>
                <a:gd name="T10" fmla="*/ 0 w 137"/>
                <a:gd name="T11" fmla="*/ 294 h 656"/>
                <a:gd name="T12" fmla="*/ 1 w 137"/>
                <a:gd name="T13" fmla="*/ 403 h 656"/>
                <a:gd name="T14" fmla="*/ 12 w 137"/>
                <a:gd name="T15" fmla="*/ 524 h 656"/>
                <a:gd name="T16" fmla="*/ 38 w 137"/>
                <a:gd name="T17" fmla="*/ 656 h 656"/>
                <a:gd name="T18" fmla="*/ 132 w 137"/>
                <a:gd name="T19" fmla="*/ 650 h 656"/>
                <a:gd name="T20" fmla="*/ 127 w 137"/>
                <a:gd name="T21" fmla="*/ 631 h 656"/>
                <a:gd name="T22" fmla="*/ 119 w 137"/>
                <a:gd name="T23" fmla="*/ 578 h 656"/>
                <a:gd name="T24" fmla="*/ 107 w 137"/>
                <a:gd name="T25" fmla="*/ 499 h 656"/>
                <a:gd name="T26" fmla="*/ 97 w 137"/>
                <a:gd name="T27" fmla="*/ 403 h 656"/>
                <a:gd name="T28" fmla="*/ 92 w 137"/>
                <a:gd name="T29" fmla="*/ 297 h 656"/>
                <a:gd name="T30" fmla="*/ 94 w 137"/>
                <a:gd name="T31" fmla="*/ 192 h 656"/>
                <a:gd name="T32" fmla="*/ 108 w 137"/>
                <a:gd name="T33" fmla="*/ 91 h 656"/>
                <a:gd name="T34" fmla="*/ 137 w 137"/>
                <a:gd name="T35" fmla="*/ 7 h 656"/>
                <a:gd name="T36" fmla="*/ 137 w 137"/>
                <a:gd name="T37" fmla="*/ 6 h 656"/>
                <a:gd name="T38" fmla="*/ 137 w 137"/>
                <a:gd name="T39" fmla="*/ 4 h 656"/>
                <a:gd name="T40" fmla="*/ 135 w 137"/>
                <a:gd name="T41" fmla="*/ 2 h 656"/>
                <a:gd name="T42" fmla="*/ 129 w 137"/>
                <a:gd name="T43" fmla="*/ 0 h 656"/>
                <a:gd name="T44" fmla="*/ 119 w 137"/>
                <a:gd name="T45" fmla="*/ 0 h 656"/>
                <a:gd name="T46" fmla="*/ 101 w 137"/>
                <a:gd name="T47" fmla="*/ 1 h 656"/>
                <a:gd name="T48" fmla="*/ 77 w 137"/>
                <a:gd name="T49" fmla="*/ 5 h 656"/>
                <a:gd name="T50" fmla="*/ 43 w 137"/>
                <a:gd name="T51" fmla="*/ 12 h 6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7"/>
                <a:gd name="T79" fmla="*/ 0 h 656"/>
                <a:gd name="T80" fmla="*/ 137 w 137"/>
                <a:gd name="T81" fmla="*/ 656 h 6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7" h="656">
                  <a:moveTo>
                    <a:pt x="43" y="12"/>
                  </a:moveTo>
                  <a:lnTo>
                    <a:pt x="39" y="25"/>
                  </a:lnTo>
                  <a:lnTo>
                    <a:pt x="30" y="62"/>
                  </a:lnTo>
                  <a:lnTo>
                    <a:pt x="19" y="122"/>
                  </a:lnTo>
                  <a:lnTo>
                    <a:pt x="7" y="199"/>
                  </a:lnTo>
                  <a:lnTo>
                    <a:pt x="0" y="294"/>
                  </a:lnTo>
                  <a:lnTo>
                    <a:pt x="1" y="403"/>
                  </a:lnTo>
                  <a:lnTo>
                    <a:pt x="12" y="524"/>
                  </a:lnTo>
                  <a:lnTo>
                    <a:pt x="38" y="656"/>
                  </a:lnTo>
                  <a:lnTo>
                    <a:pt x="132" y="650"/>
                  </a:lnTo>
                  <a:lnTo>
                    <a:pt x="127" y="631"/>
                  </a:lnTo>
                  <a:lnTo>
                    <a:pt x="119" y="578"/>
                  </a:lnTo>
                  <a:lnTo>
                    <a:pt x="107" y="499"/>
                  </a:lnTo>
                  <a:lnTo>
                    <a:pt x="97" y="403"/>
                  </a:lnTo>
                  <a:lnTo>
                    <a:pt x="92" y="297"/>
                  </a:lnTo>
                  <a:lnTo>
                    <a:pt x="94" y="192"/>
                  </a:lnTo>
                  <a:lnTo>
                    <a:pt x="108" y="91"/>
                  </a:lnTo>
                  <a:lnTo>
                    <a:pt x="137" y="7"/>
                  </a:lnTo>
                  <a:lnTo>
                    <a:pt x="137" y="6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1" y="1"/>
                  </a:lnTo>
                  <a:lnTo>
                    <a:pt x="77" y="5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77" name="Freeform 39"/>
            <p:cNvSpPr>
              <a:spLocks/>
            </p:cNvSpPr>
            <p:nvPr/>
          </p:nvSpPr>
          <p:spPr bwMode="auto">
            <a:xfrm>
              <a:off x="6412" y="13680"/>
              <a:ext cx="116" cy="560"/>
            </a:xfrm>
            <a:custGeom>
              <a:avLst/>
              <a:gdLst>
                <a:gd name="T0" fmla="*/ 36 w 116"/>
                <a:gd name="T1" fmla="*/ 11 h 560"/>
                <a:gd name="T2" fmla="*/ 33 w 116"/>
                <a:gd name="T3" fmla="*/ 21 h 560"/>
                <a:gd name="T4" fmla="*/ 24 w 116"/>
                <a:gd name="T5" fmla="*/ 53 h 560"/>
                <a:gd name="T6" fmla="*/ 15 w 116"/>
                <a:gd name="T7" fmla="*/ 103 h 560"/>
                <a:gd name="T8" fmla="*/ 5 w 116"/>
                <a:gd name="T9" fmla="*/ 169 h 560"/>
                <a:gd name="T10" fmla="*/ 0 w 116"/>
                <a:gd name="T11" fmla="*/ 250 h 560"/>
                <a:gd name="T12" fmla="*/ 1 w 116"/>
                <a:gd name="T13" fmla="*/ 344 h 560"/>
                <a:gd name="T14" fmla="*/ 10 w 116"/>
                <a:gd name="T15" fmla="*/ 448 h 560"/>
                <a:gd name="T16" fmla="*/ 32 w 116"/>
                <a:gd name="T17" fmla="*/ 560 h 560"/>
                <a:gd name="T18" fmla="*/ 112 w 116"/>
                <a:gd name="T19" fmla="*/ 555 h 560"/>
                <a:gd name="T20" fmla="*/ 108 w 116"/>
                <a:gd name="T21" fmla="*/ 538 h 560"/>
                <a:gd name="T22" fmla="*/ 101 w 116"/>
                <a:gd name="T23" fmla="*/ 493 h 560"/>
                <a:gd name="T24" fmla="*/ 91 w 116"/>
                <a:gd name="T25" fmla="*/ 426 h 560"/>
                <a:gd name="T26" fmla="*/ 82 w 116"/>
                <a:gd name="T27" fmla="*/ 344 h 560"/>
                <a:gd name="T28" fmla="*/ 77 w 116"/>
                <a:gd name="T29" fmla="*/ 255 h 560"/>
                <a:gd name="T30" fmla="*/ 79 w 116"/>
                <a:gd name="T31" fmla="*/ 164 h 560"/>
                <a:gd name="T32" fmla="*/ 91 w 116"/>
                <a:gd name="T33" fmla="*/ 79 h 560"/>
                <a:gd name="T34" fmla="*/ 116 w 116"/>
                <a:gd name="T35" fmla="*/ 6 h 560"/>
                <a:gd name="T36" fmla="*/ 116 w 116"/>
                <a:gd name="T37" fmla="*/ 5 h 560"/>
                <a:gd name="T38" fmla="*/ 116 w 116"/>
                <a:gd name="T39" fmla="*/ 4 h 560"/>
                <a:gd name="T40" fmla="*/ 114 w 116"/>
                <a:gd name="T41" fmla="*/ 2 h 560"/>
                <a:gd name="T42" fmla="*/ 109 w 116"/>
                <a:gd name="T43" fmla="*/ 0 h 560"/>
                <a:gd name="T44" fmla="*/ 100 w 116"/>
                <a:gd name="T45" fmla="*/ 0 h 560"/>
                <a:gd name="T46" fmla="*/ 86 w 116"/>
                <a:gd name="T47" fmla="*/ 1 h 560"/>
                <a:gd name="T48" fmla="*/ 65 w 116"/>
                <a:gd name="T49" fmla="*/ 4 h 560"/>
                <a:gd name="T50" fmla="*/ 36 w 116"/>
                <a:gd name="T51" fmla="*/ 11 h 5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6"/>
                <a:gd name="T79" fmla="*/ 0 h 560"/>
                <a:gd name="T80" fmla="*/ 116 w 116"/>
                <a:gd name="T81" fmla="*/ 560 h 5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6" h="560">
                  <a:moveTo>
                    <a:pt x="36" y="11"/>
                  </a:moveTo>
                  <a:lnTo>
                    <a:pt x="33" y="21"/>
                  </a:lnTo>
                  <a:lnTo>
                    <a:pt x="24" y="53"/>
                  </a:lnTo>
                  <a:lnTo>
                    <a:pt x="15" y="103"/>
                  </a:lnTo>
                  <a:lnTo>
                    <a:pt x="5" y="169"/>
                  </a:lnTo>
                  <a:lnTo>
                    <a:pt x="0" y="250"/>
                  </a:lnTo>
                  <a:lnTo>
                    <a:pt x="1" y="344"/>
                  </a:lnTo>
                  <a:lnTo>
                    <a:pt x="10" y="448"/>
                  </a:lnTo>
                  <a:lnTo>
                    <a:pt x="32" y="560"/>
                  </a:lnTo>
                  <a:lnTo>
                    <a:pt x="112" y="555"/>
                  </a:lnTo>
                  <a:lnTo>
                    <a:pt x="108" y="538"/>
                  </a:lnTo>
                  <a:lnTo>
                    <a:pt x="101" y="493"/>
                  </a:lnTo>
                  <a:lnTo>
                    <a:pt x="91" y="426"/>
                  </a:lnTo>
                  <a:lnTo>
                    <a:pt x="82" y="344"/>
                  </a:lnTo>
                  <a:lnTo>
                    <a:pt x="77" y="255"/>
                  </a:lnTo>
                  <a:lnTo>
                    <a:pt x="79" y="164"/>
                  </a:lnTo>
                  <a:lnTo>
                    <a:pt x="91" y="79"/>
                  </a:lnTo>
                  <a:lnTo>
                    <a:pt x="116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78" name="Freeform 40"/>
            <p:cNvSpPr>
              <a:spLocks/>
            </p:cNvSpPr>
            <p:nvPr/>
          </p:nvSpPr>
          <p:spPr bwMode="auto">
            <a:xfrm>
              <a:off x="6417" y="13724"/>
              <a:ext cx="97" cy="463"/>
            </a:xfrm>
            <a:custGeom>
              <a:avLst/>
              <a:gdLst>
                <a:gd name="T0" fmla="*/ 30 w 97"/>
                <a:gd name="T1" fmla="*/ 9 h 463"/>
                <a:gd name="T2" fmla="*/ 27 w 97"/>
                <a:gd name="T3" fmla="*/ 17 h 463"/>
                <a:gd name="T4" fmla="*/ 20 w 97"/>
                <a:gd name="T5" fmla="*/ 44 h 463"/>
                <a:gd name="T6" fmla="*/ 12 w 97"/>
                <a:gd name="T7" fmla="*/ 85 h 463"/>
                <a:gd name="T8" fmla="*/ 4 w 97"/>
                <a:gd name="T9" fmla="*/ 140 h 463"/>
                <a:gd name="T10" fmla="*/ 0 w 97"/>
                <a:gd name="T11" fmla="*/ 207 h 463"/>
                <a:gd name="T12" fmla="*/ 0 w 97"/>
                <a:gd name="T13" fmla="*/ 285 h 463"/>
                <a:gd name="T14" fmla="*/ 9 w 97"/>
                <a:gd name="T15" fmla="*/ 370 h 463"/>
                <a:gd name="T16" fmla="*/ 26 w 97"/>
                <a:gd name="T17" fmla="*/ 463 h 463"/>
                <a:gd name="T18" fmla="*/ 93 w 97"/>
                <a:gd name="T19" fmla="*/ 460 h 463"/>
                <a:gd name="T20" fmla="*/ 89 w 97"/>
                <a:gd name="T21" fmla="*/ 446 h 463"/>
                <a:gd name="T22" fmla="*/ 83 w 97"/>
                <a:gd name="T23" fmla="*/ 408 h 463"/>
                <a:gd name="T24" fmla="*/ 75 w 97"/>
                <a:gd name="T25" fmla="*/ 353 h 463"/>
                <a:gd name="T26" fmla="*/ 68 w 97"/>
                <a:gd name="T27" fmla="*/ 285 h 463"/>
                <a:gd name="T28" fmla="*/ 65 w 97"/>
                <a:gd name="T29" fmla="*/ 211 h 463"/>
                <a:gd name="T30" fmla="*/ 67 w 97"/>
                <a:gd name="T31" fmla="*/ 136 h 463"/>
                <a:gd name="T32" fmla="*/ 76 w 97"/>
                <a:gd name="T33" fmla="*/ 65 h 463"/>
                <a:gd name="T34" fmla="*/ 97 w 97"/>
                <a:gd name="T35" fmla="*/ 5 h 463"/>
                <a:gd name="T36" fmla="*/ 97 w 97"/>
                <a:gd name="T37" fmla="*/ 4 h 463"/>
                <a:gd name="T38" fmla="*/ 97 w 97"/>
                <a:gd name="T39" fmla="*/ 3 h 463"/>
                <a:gd name="T40" fmla="*/ 95 w 97"/>
                <a:gd name="T41" fmla="*/ 1 h 463"/>
                <a:gd name="T42" fmla="*/ 91 w 97"/>
                <a:gd name="T43" fmla="*/ 0 h 463"/>
                <a:gd name="T44" fmla="*/ 84 w 97"/>
                <a:gd name="T45" fmla="*/ 0 h 463"/>
                <a:gd name="T46" fmla="*/ 71 w 97"/>
                <a:gd name="T47" fmla="*/ 0 h 463"/>
                <a:gd name="T48" fmla="*/ 54 w 97"/>
                <a:gd name="T49" fmla="*/ 3 h 463"/>
                <a:gd name="T50" fmla="*/ 30 w 97"/>
                <a:gd name="T51" fmla="*/ 9 h 4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"/>
                <a:gd name="T79" fmla="*/ 0 h 463"/>
                <a:gd name="T80" fmla="*/ 97 w 97"/>
                <a:gd name="T81" fmla="*/ 463 h 4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" h="463">
                  <a:moveTo>
                    <a:pt x="30" y="9"/>
                  </a:moveTo>
                  <a:lnTo>
                    <a:pt x="27" y="17"/>
                  </a:lnTo>
                  <a:lnTo>
                    <a:pt x="20" y="44"/>
                  </a:lnTo>
                  <a:lnTo>
                    <a:pt x="12" y="85"/>
                  </a:lnTo>
                  <a:lnTo>
                    <a:pt x="4" y="140"/>
                  </a:lnTo>
                  <a:lnTo>
                    <a:pt x="0" y="207"/>
                  </a:lnTo>
                  <a:lnTo>
                    <a:pt x="0" y="285"/>
                  </a:lnTo>
                  <a:lnTo>
                    <a:pt x="9" y="370"/>
                  </a:lnTo>
                  <a:lnTo>
                    <a:pt x="26" y="463"/>
                  </a:lnTo>
                  <a:lnTo>
                    <a:pt x="93" y="460"/>
                  </a:lnTo>
                  <a:lnTo>
                    <a:pt x="89" y="446"/>
                  </a:lnTo>
                  <a:lnTo>
                    <a:pt x="83" y="408"/>
                  </a:lnTo>
                  <a:lnTo>
                    <a:pt x="75" y="353"/>
                  </a:lnTo>
                  <a:lnTo>
                    <a:pt x="68" y="285"/>
                  </a:lnTo>
                  <a:lnTo>
                    <a:pt x="65" y="211"/>
                  </a:lnTo>
                  <a:lnTo>
                    <a:pt x="67" y="136"/>
                  </a:lnTo>
                  <a:lnTo>
                    <a:pt x="76" y="65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4" y="3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79" name="Freeform 41"/>
            <p:cNvSpPr>
              <a:spLocks/>
            </p:cNvSpPr>
            <p:nvPr/>
          </p:nvSpPr>
          <p:spPr bwMode="auto">
            <a:xfrm>
              <a:off x="6422" y="13768"/>
              <a:ext cx="77" cy="367"/>
            </a:xfrm>
            <a:custGeom>
              <a:avLst/>
              <a:gdLst>
                <a:gd name="T0" fmla="*/ 24 w 77"/>
                <a:gd name="T1" fmla="*/ 8 h 367"/>
                <a:gd name="T2" fmla="*/ 22 w 77"/>
                <a:gd name="T3" fmla="*/ 15 h 367"/>
                <a:gd name="T4" fmla="*/ 17 w 77"/>
                <a:gd name="T5" fmla="*/ 36 h 367"/>
                <a:gd name="T6" fmla="*/ 10 w 77"/>
                <a:gd name="T7" fmla="*/ 68 h 367"/>
                <a:gd name="T8" fmla="*/ 4 w 77"/>
                <a:gd name="T9" fmla="*/ 112 h 367"/>
                <a:gd name="T10" fmla="*/ 0 w 77"/>
                <a:gd name="T11" fmla="*/ 164 h 367"/>
                <a:gd name="T12" fmla="*/ 0 w 77"/>
                <a:gd name="T13" fmla="*/ 226 h 367"/>
                <a:gd name="T14" fmla="*/ 7 w 77"/>
                <a:gd name="T15" fmla="*/ 294 h 367"/>
                <a:gd name="T16" fmla="*/ 21 w 77"/>
                <a:gd name="T17" fmla="*/ 367 h 367"/>
                <a:gd name="T18" fmla="*/ 74 w 77"/>
                <a:gd name="T19" fmla="*/ 364 h 367"/>
                <a:gd name="T20" fmla="*/ 71 w 77"/>
                <a:gd name="T21" fmla="*/ 353 h 367"/>
                <a:gd name="T22" fmla="*/ 66 w 77"/>
                <a:gd name="T23" fmla="*/ 323 h 367"/>
                <a:gd name="T24" fmla="*/ 60 w 77"/>
                <a:gd name="T25" fmla="*/ 280 h 367"/>
                <a:gd name="T26" fmla="*/ 54 w 77"/>
                <a:gd name="T27" fmla="*/ 226 h 367"/>
                <a:gd name="T28" fmla="*/ 51 w 77"/>
                <a:gd name="T29" fmla="*/ 168 h 367"/>
                <a:gd name="T30" fmla="*/ 53 w 77"/>
                <a:gd name="T31" fmla="*/ 107 h 367"/>
                <a:gd name="T32" fmla="*/ 61 w 77"/>
                <a:gd name="T33" fmla="*/ 52 h 367"/>
                <a:gd name="T34" fmla="*/ 77 w 77"/>
                <a:gd name="T35" fmla="*/ 5 h 367"/>
                <a:gd name="T36" fmla="*/ 77 w 77"/>
                <a:gd name="T37" fmla="*/ 5 h 367"/>
                <a:gd name="T38" fmla="*/ 77 w 77"/>
                <a:gd name="T39" fmla="*/ 2 h 367"/>
                <a:gd name="T40" fmla="*/ 76 w 77"/>
                <a:gd name="T41" fmla="*/ 1 h 367"/>
                <a:gd name="T42" fmla="*/ 72 w 77"/>
                <a:gd name="T43" fmla="*/ 0 h 367"/>
                <a:gd name="T44" fmla="*/ 66 w 77"/>
                <a:gd name="T45" fmla="*/ 0 h 367"/>
                <a:gd name="T46" fmla="*/ 56 w 77"/>
                <a:gd name="T47" fmla="*/ 1 h 367"/>
                <a:gd name="T48" fmla="*/ 43 w 77"/>
                <a:gd name="T49" fmla="*/ 4 h 367"/>
                <a:gd name="T50" fmla="*/ 24 w 77"/>
                <a:gd name="T51" fmla="*/ 8 h 3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7"/>
                <a:gd name="T79" fmla="*/ 0 h 367"/>
                <a:gd name="T80" fmla="*/ 77 w 77"/>
                <a:gd name="T81" fmla="*/ 367 h 3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7" h="367">
                  <a:moveTo>
                    <a:pt x="24" y="8"/>
                  </a:moveTo>
                  <a:lnTo>
                    <a:pt x="22" y="15"/>
                  </a:lnTo>
                  <a:lnTo>
                    <a:pt x="17" y="36"/>
                  </a:lnTo>
                  <a:lnTo>
                    <a:pt x="10" y="68"/>
                  </a:lnTo>
                  <a:lnTo>
                    <a:pt x="4" y="112"/>
                  </a:lnTo>
                  <a:lnTo>
                    <a:pt x="0" y="164"/>
                  </a:lnTo>
                  <a:lnTo>
                    <a:pt x="0" y="226"/>
                  </a:lnTo>
                  <a:lnTo>
                    <a:pt x="7" y="294"/>
                  </a:lnTo>
                  <a:lnTo>
                    <a:pt x="21" y="367"/>
                  </a:lnTo>
                  <a:lnTo>
                    <a:pt x="74" y="364"/>
                  </a:lnTo>
                  <a:lnTo>
                    <a:pt x="71" y="353"/>
                  </a:lnTo>
                  <a:lnTo>
                    <a:pt x="66" y="323"/>
                  </a:lnTo>
                  <a:lnTo>
                    <a:pt x="60" y="280"/>
                  </a:lnTo>
                  <a:lnTo>
                    <a:pt x="54" y="226"/>
                  </a:lnTo>
                  <a:lnTo>
                    <a:pt x="51" y="168"/>
                  </a:lnTo>
                  <a:lnTo>
                    <a:pt x="53" y="107"/>
                  </a:lnTo>
                  <a:lnTo>
                    <a:pt x="61" y="52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80" name="Freeform 42"/>
            <p:cNvSpPr>
              <a:spLocks/>
            </p:cNvSpPr>
            <p:nvPr/>
          </p:nvSpPr>
          <p:spPr bwMode="auto">
            <a:xfrm>
              <a:off x="6428" y="13813"/>
              <a:ext cx="56" cy="271"/>
            </a:xfrm>
            <a:custGeom>
              <a:avLst/>
              <a:gdLst>
                <a:gd name="T0" fmla="*/ 17 w 56"/>
                <a:gd name="T1" fmla="*/ 5 h 271"/>
                <a:gd name="T2" fmla="*/ 16 w 56"/>
                <a:gd name="T3" fmla="*/ 10 h 271"/>
                <a:gd name="T4" fmla="*/ 12 w 56"/>
                <a:gd name="T5" fmla="*/ 25 h 271"/>
                <a:gd name="T6" fmla="*/ 6 w 56"/>
                <a:gd name="T7" fmla="*/ 49 h 271"/>
                <a:gd name="T8" fmla="*/ 2 w 56"/>
                <a:gd name="T9" fmla="*/ 82 h 271"/>
                <a:gd name="T10" fmla="*/ 0 w 56"/>
                <a:gd name="T11" fmla="*/ 122 h 271"/>
                <a:gd name="T12" fmla="*/ 0 w 56"/>
                <a:gd name="T13" fmla="*/ 166 h 271"/>
                <a:gd name="T14" fmla="*/ 4 w 56"/>
                <a:gd name="T15" fmla="*/ 217 h 271"/>
                <a:gd name="T16" fmla="*/ 15 w 56"/>
                <a:gd name="T17" fmla="*/ 271 h 271"/>
                <a:gd name="T18" fmla="*/ 54 w 56"/>
                <a:gd name="T19" fmla="*/ 268 h 271"/>
                <a:gd name="T20" fmla="*/ 52 w 56"/>
                <a:gd name="T21" fmla="*/ 261 h 271"/>
                <a:gd name="T22" fmla="*/ 48 w 56"/>
                <a:gd name="T23" fmla="*/ 238 h 271"/>
                <a:gd name="T24" fmla="*/ 44 w 56"/>
                <a:gd name="T25" fmla="*/ 206 h 271"/>
                <a:gd name="T26" fmla="*/ 40 w 56"/>
                <a:gd name="T27" fmla="*/ 166 h 271"/>
                <a:gd name="T28" fmla="*/ 37 w 56"/>
                <a:gd name="T29" fmla="*/ 123 h 271"/>
                <a:gd name="T30" fmla="*/ 39 w 56"/>
                <a:gd name="T31" fmla="*/ 78 h 271"/>
                <a:gd name="T32" fmla="*/ 44 w 56"/>
                <a:gd name="T33" fmla="*/ 37 h 271"/>
                <a:gd name="T34" fmla="*/ 56 w 56"/>
                <a:gd name="T35" fmla="*/ 3 h 271"/>
                <a:gd name="T36" fmla="*/ 56 w 56"/>
                <a:gd name="T37" fmla="*/ 3 h 271"/>
                <a:gd name="T38" fmla="*/ 56 w 56"/>
                <a:gd name="T39" fmla="*/ 2 h 271"/>
                <a:gd name="T40" fmla="*/ 55 w 56"/>
                <a:gd name="T41" fmla="*/ 1 h 271"/>
                <a:gd name="T42" fmla="*/ 52 w 56"/>
                <a:gd name="T43" fmla="*/ 0 h 271"/>
                <a:gd name="T44" fmla="*/ 48 w 56"/>
                <a:gd name="T45" fmla="*/ 0 h 271"/>
                <a:gd name="T46" fmla="*/ 42 w 56"/>
                <a:gd name="T47" fmla="*/ 0 h 271"/>
                <a:gd name="T48" fmla="*/ 31 w 56"/>
                <a:gd name="T49" fmla="*/ 2 h 271"/>
                <a:gd name="T50" fmla="*/ 17 w 56"/>
                <a:gd name="T51" fmla="*/ 5 h 2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"/>
                <a:gd name="T79" fmla="*/ 0 h 271"/>
                <a:gd name="T80" fmla="*/ 56 w 56"/>
                <a:gd name="T81" fmla="*/ 271 h 2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" h="271">
                  <a:moveTo>
                    <a:pt x="17" y="5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49"/>
                  </a:lnTo>
                  <a:lnTo>
                    <a:pt x="2" y="82"/>
                  </a:lnTo>
                  <a:lnTo>
                    <a:pt x="0" y="122"/>
                  </a:lnTo>
                  <a:lnTo>
                    <a:pt x="0" y="166"/>
                  </a:lnTo>
                  <a:lnTo>
                    <a:pt x="4" y="217"/>
                  </a:lnTo>
                  <a:lnTo>
                    <a:pt x="15" y="271"/>
                  </a:lnTo>
                  <a:lnTo>
                    <a:pt x="54" y="268"/>
                  </a:lnTo>
                  <a:lnTo>
                    <a:pt x="52" y="261"/>
                  </a:lnTo>
                  <a:lnTo>
                    <a:pt x="48" y="238"/>
                  </a:lnTo>
                  <a:lnTo>
                    <a:pt x="44" y="206"/>
                  </a:lnTo>
                  <a:lnTo>
                    <a:pt x="40" y="166"/>
                  </a:lnTo>
                  <a:lnTo>
                    <a:pt x="37" y="123"/>
                  </a:lnTo>
                  <a:lnTo>
                    <a:pt x="39" y="78"/>
                  </a:lnTo>
                  <a:lnTo>
                    <a:pt x="44" y="37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81" name="Freeform 43"/>
            <p:cNvSpPr>
              <a:spLocks/>
            </p:cNvSpPr>
            <p:nvPr/>
          </p:nvSpPr>
          <p:spPr bwMode="auto">
            <a:xfrm>
              <a:off x="7211" y="13549"/>
              <a:ext cx="186" cy="732"/>
            </a:xfrm>
            <a:custGeom>
              <a:avLst/>
              <a:gdLst>
                <a:gd name="T0" fmla="*/ 186 w 186"/>
                <a:gd name="T1" fmla="*/ 6 h 732"/>
                <a:gd name="T2" fmla="*/ 182 w 186"/>
                <a:gd name="T3" fmla="*/ 11 h 732"/>
                <a:gd name="T4" fmla="*/ 169 w 186"/>
                <a:gd name="T5" fmla="*/ 29 h 732"/>
                <a:gd name="T6" fmla="*/ 153 w 186"/>
                <a:gd name="T7" fmla="*/ 67 h 732"/>
                <a:gd name="T8" fmla="*/ 137 w 186"/>
                <a:gd name="T9" fmla="*/ 130 h 732"/>
                <a:gd name="T10" fmla="*/ 124 w 186"/>
                <a:gd name="T11" fmla="*/ 221 h 732"/>
                <a:gd name="T12" fmla="*/ 117 w 186"/>
                <a:gd name="T13" fmla="*/ 350 h 732"/>
                <a:gd name="T14" fmla="*/ 122 w 186"/>
                <a:gd name="T15" fmla="*/ 517 h 732"/>
                <a:gd name="T16" fmla="*/ 139 w 186"/>
                <a:gd name="T17" fmla="*/ 732 h 732"/>
                <a:gd name="T18" fmla="*/ 34 w 186"/>
                <a:gd name="T19" fmla="*/ 732 h 732"/>
                <a:gd name="T20" fmla="*/ 31 w 186"/>
                <a:gd name="T21" fmla="*/ 711 h 732"/>
                <a:gd name="T22" fmla="*/ 22 w 186"/>
                <a:gd name="T23" fmla="*/ 651 h 732"/>
                <a:gd name="T24" fmla="*/ 12 w 186"/>
                <a:gd name="T25" fmla="*/ 563 h 732"/>
                <a:gd name="T26" fmla="*/ 3 w 186"/>
                <a:gd name="T27" fmla="*/ 454 h 732"/>
                <a:gd name="T28" fmla="*/ 0 w 186"/>
                <a:gd name="T29" fmla="*/ 335 h 732"/>
                <a:gd name="T30" fmla="*/ 6 w 186"/>
                <a:gd name="T31" fmla="*/ 213 h 732"/>
                <a:gd name="T32" fmla="*/ 25 w 186"/>
                <a:gd name="T33" fmla="*/ 98 h 732"/>
                <a:gd name="T34" fmla="*/ 60 w 186"/>
                <a:gd name="T35" fmla="*/ 0 h 732"/>
                <a:gd name="T36" fmla="*/ 186 w 186"/>
                <a:gd name="T37" fmla="*/ 6 h 7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6"/>
                <a:gd name="T58" fmla="*/ 0 h 732"/>
                <a:gd name="T59" fmla="*/ 186 w 186"/>
                <a:gd name="T60" fmla="*/ 732 h 7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6" h="732">
                  <a:moveTo>
                    <a:pt x="186" y="6"/>
                  </a:moveTo>
                  <a:lnTo>
                    <a:pt x="182" y="11"/>
                  </a:lnTo>
                  <a:lnTo>
                    <a:pt x="169" y="29"/>
                  </a:lnTo>
                  <a:lnTo>
                    <a:pt x="153" y="67"/>
                  </a:lnTo>
                  <a:lnTo>
                    <a:pt x="137" y="130"/>
                  </a:lnTo>
                  <a:lnTo>
                    <a:pt x="124" y="221"/>
                  </a:lnTo>
                  <a:lnTo>
                    <a:pt x="117" y="350"/>
                  </a:lnTo>
                  <a:lnTo>
                    <a:pt x="122" y="517"/>
                  </a:lnTo>
                  <a:lnTo>
                    <a:pt x="139" y="732"/>
                  </a:lnTo>
                  <a:lnTo>
                    <a:pt x="34" y="732"/>
                  </a:lnTo>
                  <a:lnTo>
                    <a:pt x="31" y="711"/>
                  </a:lnTo>
                  <a:lnTo>
                    <a:pt x="22" y="651"/>
                  </a:lnTo>
                  <a:lnTo>
                    <a:pt x="12" y="563"/>
                  </a:lnTo>
                  <a:lnTo>
                    <a:pt x="3" y="454"/>
                  </a:lnTo>
                  <a:lnTo>
                    <a:pt x="0" y="335"/>
                  </a:lnTo>
                  <a:lnTo>
                    <a:pt x="6" y="213"/>
                  </a:lnTo>
                  <a:lnTo>
                    <a:pt x="25" y="98"/>
                  </a:lnTo>
                  <a:lnTo>
                    <a:pt x="60" y="0"/>
                  </a:lnTo>
                  <a:lnTo>
                    <a:pt x="186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82" name="Freeform 44"/>
            <p:cNvSpPr>
              <a:spLocks/>
            </p:cNvSpPr>
            <p:nvPr/>
          </p:nvSpPr>
          <p:spPr bwMode="auto">
            <a:xfrm>
              <a:off x="7219" y="13600"/>
              <a:ext cx="158" cy="625"/>
            </a:xfrm>
            <a:custGeom>
              <a:avLst/>
              <a:gdLst>
                <a:gd name="T0" fmla="*/ 158 w 158"/>
                <a:gd name="T1" fmla="*/ 4 h 625"/>
                <a:gd name="T2" fmla="*/ 153 w 158"/>
                <a:gd name="T3" fmla="*/ 9 h 625"/>
                <a:gd name="T4" fmla="*/ 144 w 158"/>
                <a:gd name="T5" fmla="*/ 25 h 625"/>
                <a:gd name="T6" fmla="*/ 130 w 158"/>
                <a:gd name="T7" fmla="*/ 57 h 625"/>
                <a:gd name="T8" fmla="*/ 116 w 158"/>
                <a:gd name="T9" fmla="*/ 110 h 625"/>
                <a:gd name="T10" fmla="*/ 105 w 158"/>
                <a:gd name="T11" fmla="*/ 189 h 625"/>
                <a:gd name="T12" fmla="*/ 100 w 158"/>
                <a:gd name="T13" fmla="*/ 298 h 625"/>
                <a:gd name="T14" fmla="*/ 103 w 158"/>
                <a:gd name="T15" fmla="*/ 441 h 625"/>
                <a:gd name="T16" fmla="*/ 118 w 158"/>
                <a:gd name="T17" fmla="*/ 625 h 625"/>
                <a:gd name="T18" fmla="*/ 29 w 158"/>
                <a:gd name="T19" fmla="*/ 625 h 625"/>
                <a:gd name="T20" fmla="*/ 25 w 158"/>
                <a:gd name="T21" fmla="*/ 607 h 625"/>
                <a:gd name="T22" fmla="*/ 18 w 158"/>
                <a:gd name="T23" fmla="*/ 556 h 625"/>
                <a:gd name="T24" fmla="*/ 9 w 158"/>
                <a:gd name="T25" fmla="*/ 480 h 625"/>
                <a:gd name="T26" fmla="*/ 2 w 158"/>
                <a:gd name="T27" fmla="*/ 387 h 625"/>
                <a:gd name="T28" fmla="*/ 0 w 158"/>
                <a:gd name="T29" fmla="*/ 286 h 625"/>
                <a:gd name="T30" fmla="*/ 5 w 158"/>
                <a:gd name="T31" fmla="*/ 182 h 625"/>
                <a:gd name="T32" fmla="*/ 21 w 158"/>
                <a:gd name="T33" fmla="*/ 84 h 625"/>
                <a:gd name="T34" fmla="*/ 51 w 158"/>
                <a:gd name="T35" fmla="*/ 0 h 625"/>
                <a:gd name="T36" fmla="*/ 158 w 158"/>
                <a:gd name="T37" fmla="*/ 4 h 6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8"/>
                <a:gd name="T58" fmla="*/ 0 h 625"/>
                <a:gd name="T59" fmla="*/ 158 w 158"/>
                <a:gd name="T60" fmla="*/ 625 h 6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8" h="625">
                  <a:moveTo>
                    <a:pt x="158" y="4"/>
                  </a:moveTo>
                  <a:lnTo>
                    <a:pt x="153" y="9"/>
                  </a:lnTo>
                  <a:lnTo>
                    <a:pt x="144" y="25"/>
                  </a:lnTo>
                  <a:lnTo>
                    <a:pt x="130" y="57"/>
                  </a:lnTo>
                  <a:lnTo>
                    <a:pt x="116" y="110"/>
                  </a:lnTo>
                  <a:lnTo>
                    <a:pt x="105" y="189"/>
                  </a:lnTo>
                  <a:lnTo>
                    <a:pt x="100" y="298"/>
                  </a:lnTo>
                  <a:lnTo>
                    <a:pt x="103" y="441"/>
                  </a:lnTo>
                  <a:lnTo>
                    <a:pt x="118" y="625"/>
                  </a:lnTo>
                  <a:lnTo>
                    <a:pt x="29" y="625"/>
                  </a:lnTo>
                  <a:lnTo>
                    <a:pt x="25" y="607"/>
                  </a:lnTo>
                  <a:lnTo>
                    <a:pt x="18" y="556"/>
                  </a:lnTo>
                  <a:lnTo>
                    <a:pt x="9" y="480"/>
                  </a:lnTo>
                  <a:lnTo>
                    <a:pt x="2" y="387"/>
                  </a:lnTo>
                  <a:lnTo>
                    <a:pt x="0" y="286"/>
                  </a:lnTo>
                  <a:lnTo>
                    <a:pt x="5" y="182"/>
                  </a:lnTo>
                  <a:lnTo>
                    <a:pt x="21" y="84"/>
                  </a:lnTo>
                  <a:lnTo>
                    <a:pt x="51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83" name="Freeform 45"/>
            <p:cNvSpPr>
              <a:spLocks/>
            </p:cNvSpPr>
            <p:nvPr/>
          </p:nvSpPr>
          <p:spPr bwMode="auto">
            <a:xfrm>
              <a:off x="7225" y="13651"/>
              <a:ext cx="131" cy="517"/>
            </a:xfrm>
            <a:custGeom>
              <a:avLst/>
              <a:gdLst>
                <a:gd name="T0" fmla="*/ 131 w 131"/>
                <a:gd name="T1" fmla="*/ 4 h 517"/>
                <a:gd name="T2" fmla="*/ 128 w 131"/>
                <a:gd name="T3" fmla="*/ 7 h 517"/>
                <a:gd name="T4" fmla="*/ 119 w 131"/>
                <a:gd name="T5" fmla="*/ 21 h 517"/>
                <a:gd name="T6" fmla="*/ 109 w 131"/>
                <a:gd name="T7" fmla="*/ 47 h 517"/>
                <a:gd name="T8" fmla="*/ 97 w 131"/>
                <a:gd name="T9" fmla="*/ 91 h 517"/>
                <a:gd name="T10" fmla="*/ 88 w 131"/>
                <a:gd name="T11" fmla="*/ 156 h 517"/>
                <a:gd name="T12" fmla="*/ 84 w 131"/>
                <a:gd name="T13" fmla="*/ 247 h 517"/>
                <a:gd name="T14" fmla="*/ 86 w 131"/>
                <a:gd name="T15" fmla="*/ 366 h 517"/>
                <a:gd name="T16" fmla="*/ 99 w 131"/>
                <a:gd name="T17" fmla="*/ 517 h 517"/>
                <a:gd name="T18" fmla="*/ 25 w 131"/>
                <a:gd name="T19" fmla="*/ 517 h 517"/>
                <a:gd name="T20" fmla="*/ 23 w 131"/>
                <a:gd name="T21" fmla="*/ 502 h 517"/>
                <a:gd name="T22" fmla="*/ 16 w 131"/>
                <a:gd name="T23" fmla="*/ 460 h 517"/>
                <a:gd name="T24" fmla="*/ 9 w 131"/>
                <a:gd name="T25" fmla="*/ 397 h 517"/>
                <a:gd name="T26" fmla="*/ 2 w 131"/>
                <a:gd name="T27" fmla="*/ 320 h 517"/>
                <a:gd name="T28" fmla="*/ 0 w 131"/>
                <a:gd name="T29" fmla="*/ 236 h 517"/>
                <a:gd name="T30" fmla="*/ 4 w 131"/>
                <a:gd name="T31" fmla="*/ 151 h 517"/>
                <a:gd name="T32" fmla="*/ 18 w 131"/>
                <a:gd name="T33" fmla="*/ 70 h 517"/>
                <a:gd name="T34" fmla="*/ 43 w 131"/>
                <a:gd name="T35" fmla="*/ 0 h 517"/>
                <a:gd name="T36" fmla="*/ 131 w 131"/>
                <a:gd name="T37" fmla="*/ 4 h 5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"/>
                <a:gd name="T58" fmla="*/ 0 h 517"/>
                <a:gd name="T59" fmla="*/ 131 w 131"/>
                <a:gd name="T60" fmla="*/ 517 h 5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" h="517">
                  <a:moveTo>
                    <a:pt x="131" y="4"/>
                  </a:moveTo>
                  <a:lnTo>
                    <a:pt x="128" y="7"/>
                  </a:lnTo>
                  <a:lnTo>
                    <a:pt x="119" y="21"/>
                  </a:lnTo>
                  <a:lnTo>
                    <a:pt x="109" y="47"/>
                  </a:lnTo>
                  <a:lnTo>
                    <a:pt x="97" y="91"/>
                  </a:lnTo>
                  <a:lnTo>
                    <a:pt x="88" y="156"/>
                  </a:lnTo>
                  <a:lnTo>
                    <a:pt x="84" y="247"/>
                  </a:lnTo>
                  <a:lnTo>
                    <a:pt x="86" y="366"/>
                  </a:lnTo>
                  <a:lnTo>
                    <a:pt x="99" y="517"/>
                  </a:lnTo>
                  <a:lnTo>
                    <a:pt x="25" y="517"/>
                  </a:lnTo>
                  <a:lnTo>
                    <a:pt x="23" y="502"/>
                  </a:lnTo>
                  <a:lnTo>
                    <a:pt x="16" y="460"/>
                  </a:lnTo>
                  <a:lnTo>
                    <a:pt x="9" y="397"/>
                  </a:lnTo>
                  <a:lnTo>
                    <a:pt x="2" y="320"/>
                  </a:lnTo>
                  <a:lnTo>
                    <a:pt x="0" y="236"/>
                  </a:lnTo>
                  <a:lnTo>
                    <a:pt x="4" y="151"/>
                  </a:lnTo>
                  <a:lnTo>
                    <a:pt x="18" y="70"/>
                  </a:lnTo>
                  <a:lnTo>
                    <a:pt x="43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84" name="Freeform 46"/>
            <p:cNvSpPr>
              <a:spLocks/>
            </p:cNvSpPr>
            <p:nvPr/>
          </p:nvSpPr>
          <p:spPr bwMode="auto">
            <a:xfrm>
              <a:off x="7233" y="13701"/>
              <a:ext cx="104" cy="411"/>
            </a:xfrm>
            <a:custGeom>
              <a:avLst/>
              <a:gdLst>
                <a:gd name="T0" fmla="*/ 104 w 104"/>
                <a:gd name="T1" fmla="*/ 4 h 411"/>
                <a:gd name="T2" fmla="*/ 101 w 104"/>
                <a:gd name="T3" fmla="*/ 7 h 411"/>
                <a:gd name="T4" fmla="*/ 94 w 104"/>
                <a:gd name="T5" fmla="*/ 17 h 411"/>
                <a:gd name="T6" fmla="*/ 86 w 104"/>
                <a:gd name="T7" fmla="*/ 38 h 411"/>
                <a:gd name="T8" fmla="*/ 76 w 104"/>
                <a:gd name="T9" fmla="*/ 73 h 411"/>
                <a:gd name="T10" fmla="*/ 69 w 104"/>
                <a:gd name="T11" fmla="*/ 125 h 411"/>
                <a:gd name="T12" fmla="*/ 65 w 104"/>
                <a:gd name="T13" fmla="*/ 196 h 411"/>
                <a:gd name="T14" fmla="*/ 67 w 104"/>
                <a:gd name="T15" fmla="*/ 291 h 411"/>
                <a:gd name="T16" fmla="*/ 77 w 104"/>
                <a:gd name="T17" fmla="*/ 411 h 411"/>
                <a:gd name="T18" fmla="*/ 19 w 104"/>
                <a:gd name="T19" fmla="*/ 411 h 411"/>
                <a:gd name="T20" fmla="*/ 17 w 104"/>
                <a:gd name="T21" fmla="*/ 399 h 411"/>
                <a:gd name="T22" fmla="*/ 11 w 104"/>
                <a:gd name="T23" fmla="*/ 365 h 411"/>
                <a:gd name="T24" fmla="*/ 6 w 104"/>
                <a:gd name="T25" fmla="*/ 316 h 411"/>
                <a:gd name="T26" fmla="*/ 2 w 104"/>
                <a:gd name="T27" fmla="*/ 255 h 411"/>
                <a:gd name="T28" fmla="*/ 0 w 104"/>
                <a:gd name="T29" fmla="*/ 188 h 411"/>
                <a:gd name="T30" fmla="*/ 4 w 104"/>
                <a:gd name="T31" fmla="*/ 120 h 411"/>
                <a:gd name="T32" fmla="*/ 15 w 104"/>
                <a:gd name="T33" fmla="*/ 55 h 411"/>
                <a:gd name="T34" fmla="*/ 34 w 104"/>
                <a:gd name="T35" fmla="*/ 0 h 411"/>
                <a:gd name="T36" fmla="*/ 104 w 104"/>
                <a:gd name="T37" fmla="*/ 4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411"/>
                <a:gd name="T59" fmla="*/ 104 w 104"/>
                <a:gd name="T60" fmla="*/ 411 h 4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411">
                  <a:moveTo>
                    <a:pt x="104" y="4"/>
                  </a:moveTo>
                  <a:lnTo>
                    <a:pt x="101" y="7"/>
                  </a:lnTo>
                  <a:lnTo>
                    <a:pt x="94" y="17"/>
                  </a:lnTo>
                  <a:lnTo>
                    <a:pt x="86" y="38"/>
                  </a:lnTo>
                  <a:lnTo>
                    <a:pt x="76" y="73"/>
                  </a:lnTo>
                  <a:lnTo>
                    <a:pt x="69" y="125"/>
                  </a:lnTo>
                  <a:lnTo>
                    <a:pt x="65" y="196"/>
                  </a:lnTo>
                  <a:lnTo>
                    <a:pt x="67" y="291"/>
                  </a:lnTo>
                  <a:lnTo>
                    <a:pt x="77" y="411"/>
                  </a:lnTo>
                  <a:lnTo>
                    <a:pt x="19" y="411"/>
                  </a:lnTo>
                  <a:lnTo>
                    <a:pt x="17" y="399"/>
                  </a:lnTo>
                  <a:lnTo>
                    <a:pt x="11" y="365"/>
                  </a:lnTo>
                  <a:lnTo>
                    <a:pt x="6" y="316"/>
                  </a:lnTo>
                  <a:lnTo>
                    <a:pt x="2" y="255"/>
                  </a:lnTo>
                  <a:lnTo>
                    <a:pt x="0" y="188"/>
                  </a:lnTo>
                  <a:lnTo>
                    <a:pt x="4" y="120"/>
                  </a:lnTo>
                  <a:lnTo>
                    <a:pt x="15" y="55"/>
                  </a:lnTo>
                  <a:lnTo>
                    <a:pt x="34" y="0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85" name="Freeform 47"/>
            <p:cNvSpPr>
              <a:spLocks/>
            </p:cNvSpPr>
            <p:nvPr/>
          </p:nvSpPr>
          <p:spPr bwMode="auto">
            <a:xfrm>
              <a:off x="7240" y="13752"/>
              <a:ext cx="76" cy="302"/>
            </a:xfrm>
            <a:custGeom>
              <a:avLst/>
              <a:gdLst>
                <a:gd name="T0" fmla="*/ 76 w 76"/>
                <a:gd name="T1" fmla="*/ 2 h 302"/>
                <a:gd name="T2" fmla="*/ 74 w 76"/>
                <a:gd name="T3" fmla="*/ 4 h 302"/>
                <a:gd name="T4" fmla="*/ 70 w 76"/>
                <a:gd name="T5" fmla="*/ 12 h 302"/>
                <a:gd name="T6" fmla="*/ 62 w 76"/>
                <a:gd name="T7" fmla="*/ 28 h 302"/>
                <a:gd name="T8" fmla="*/ 56 w 76"/>
                <a:gd name="T9" fmla="*/ 53 h 302"/>
                <a:gd name="T10" fmla="*/ 51 w 76"/>
                <a:gd name="T11" fmla="*/ 92 h 302"/>
                <a:gd name="T12" fmla="*/ 49 w 76"/>
                <a:gd name="T13" fmla="*/ 145 h 302"/>
                <a:gd name="T14" fmla="*/ 50 w 76"/>
                <a:gd name="T15" fmla="*/ 214 h 302"/>
                <a:gd name="T16" fmla="*/ 57 w 76"/>
                <a:gd name="T17" fmla="*/ 302 h 302"/>
                <a:gd name="T18" fmla="*/ 14 w 76"/>
                <a:gd name="T19" fmla="*/ 302 h 302"/>
                <a:gd name="T20" fmla="*/ 13 w 76"/>
                <a:gd name="T21" fmla="*/ 294 h 302"/>
                <a:gd name="T22" fmla="*/ 9 w 76"/>
                <a:gd name="T23" fmla="*/ 269 h 302"/>
                <a:gd name="T24" fmla="*/ 4 w 76"/>
                <a:gd name="T25" fmla="*/ 232 h 302"/>
                <a:gd name="T26" fmla="*/ 1 w 76"/>
                <a:gd name="T27" fmla="*/ 188 h 302"/>
                <a:gd name="T28" fmla="*/ 0 w 76"/>
                <a:gd name="T29" fmla="*/ 138 h 302"/>
                <a:gd name="T30" fmla="*/ 2 w 76"/>
                <a:gd name="T31" fmla="*/ 89 h 302"/>
                <a:gd name="T32" fmla="*/ 10 w 76"/>
                <a:gd name="T33" fmla="*/ 41 h 302"/>
                <a:gd name="T34" fmla="*/ 25 w 76"/>
                <a:gd name="T35" fmla="*/ 0 h 302"/>
                <a:gd name="T36" fmla="*/ 76 w 76"/>
                <a:gd name="T37" fmla="*/ 2 h 3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302"/>
                <a:gd name="T59" fmla="*/ 76 w 76"/>
                <a:gd name="T60" fmla="*/ 302 h 3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302">
                  <a:moveTo>
                    <a:pt x="76" y="2"/>
                  </a:moveTo>
                  <a:lnTo>
                    <a:pt x="74" y="4"/>
                  </a:lnTo>
                  <a:lnTo>
                    <a:pt x="70" y="12"/>
                  </a:lnTo>
                  <a:lnTo>
                    <a:pt x="62" y="28"/>
                  </a:lnTo>
                  <a:lnTo>
                    <a:pt x="56" y="53"/>
                  </a:lnTo>
                  <a:lnTo>
                    <a:pt x="51" y="92"/>
                  </a:lnTo>
                  <a:lnTo>
                    <a:pt x="49" y="145"/>
                  </a:lnTo>
                  <a:lnTo>
                    <a:pt x="50" y="214"/>
                  </a:lnTo>
                  <a:lnTo>
                    <a:pt x="57" y="302"/>
                  </a:lnTo>
                  <a:lnTo>
                    <a:pt x="14" y="302"/>
                  </a:lnTo>
                  <a:lnTo>
                    <a:pt x="13" y="294"/>
                  </a:lnTo>
                  <a:lnTo>
                    <a:pt x="9" y="269"/>
                  </a:lnTo>
                  <a:lnTo>
                    <a:pt x="4" y="232"/>
                  </a:lnTo>
                  <a:lnTo>
                    <a:pt x="1" y="188"/>
                  </a:lnTo>
                  <a:lnTo>
                    <a:pt x="0" y="138"/>
                  </a:lnTo>
                  <a:lnTo>
                    <a:pt x="2" y="89"/>
                  </a:lnTo>
                  <a:lnTo>
                    <a:pt x="10" y="41"/>
                  </a:lnTo>
                  <a:lnTo>
                    <a:pt x="25" y="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86" name="Rectangle 48"/>
            <p:cNvSpPr>
              <a:spLocks noChangeArrowheads="1"/>
            </p:cNvSpPr>
            <p:nvPr/>
          </p:nvSpPr>
          <p:spPr bwMode="auto">
            <a:xfrm>
              <a:off x="6241" y="13678"/>
              <a:ext cx="23" cy="9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87" name="Freeform 49"/>
            <p:cNvSpPr>
              <a:spLocks/>
            </p:cNvSpPr>
            <p:nvPr/>
          </p:nvSpPr>
          <p:spPr bwMode="auto">
            <a:xfrm>
              <a:off x="6579" y="13664"/>
              <a:ext cx="375" cy="440"/>
            </a:xfrm>
            <a:custGeom>
              <a:avLst/>
              <a:gdLst>
                <a:gd name="T0" fmla="*/ 35 w 375"/>
                <a:gd name="T1" fmla="*/ 41 h 440"/>
                <a:gd name="T2" fmla="*/ 32 w 375"/>
                <a:gd name="T3" fmla="*/ 49 h 440"/>
                <a:gd name="T4" fmla="*/ 25 w 375"/>
                <a:gd name="T5" fmla="*/ 74 h 440"/>
                <a:gd name="T6" fmla="*/ 17 w 375"/>
                <a:gd name="T7" fmla="*/ 112 h 440"/>
                <a:gd name="T8" fmla="*/ 8 w 375"/>
                <a:gd name="T9" fmla="*/ 163 h 440"/>
                <a:gd name="T10" fmla="*/ 2 w 375"/>
                <a:gd name="T11" fmla="*/ 223 h 440"/>
                <a:gd name="T12" fmla="*/ 0 w 375"/>
                <a:gd name="T13" fmla="*/ 290 h 440"/>
                <a:gd name="T14" fmla="*/ 7 w 375"/>
                <a:gd name="T15" fmla="*/ 363 h 440"/>
                <a:gd name="T16" fmla="*/ 23 w 375"/>
                <a:gd name="T17" fmla="*/ 440 h 440"/>
                <a:gd name="T18" fmla="*/ 23 w 375"/>
                <a:gd name="T19" fmla="*/ 437 h 440"/>
                <a:gd name="T20" fmla="*/ 23 w 375"/>
                <a:gd name="T21" fmla="*/ 427 h 440"/>
                <a:gd name="T22" fmla="*/ 23 w 375"/>
                <a:gd name="T23" fmla="*/ 411 h 440"/>
                <a:gd name="T24" fmla="*/ 23 w 375"/>
                <a:gd name="T25" fmla="*/ 391 h 440"/>
                <a:gd name="T26" fmla="*/ 25 w 375"/>
                <a:gd name="T27" fmla="*/ 367 h 440"/>
                <a:gd name="T28" fmla="*/ 28 w 375"/>
                <a:gd name="T29" fmla="*/ 341 h 440"/>
                <a:gd name="T30" fmla="*/ 33 w 375"/>
                <a:gd name="T31" fmla="*/ 312 h 440"/>
                <a:gd name="T32" fmla="*/ 39 w 375"/>
                <a:gd name="T33" fmla="*/ 281 h 440"/>
                <a:gd name="T34" fmla="*/ 49 w 375"/>
                <a:gd name="T35" fmla="*/ 251 h 440"/>
                <a:gd name="T36" fmla="*/ 61 w 375"/>
                <a:gd name="T37" fmla="*/ 222 h 440"/>
                <a:gd name="T38" fmla="*/ 75 w 375"/>
                <a:gd name="T39" fmla="*/ 194 h 440"/>
                <a:gd name="T40" fmla="*/ 93 w 375"/>
                <a:gd name="T41" fmla="*/ 168 h 440"/>
                <a:gd name="T42" fmla="*/ 116 w 375"/>
                <a:gd name="T43" fmla="*/ 145 h 440"/>
                <a:gd name="T44" fmla="*/ 141 w 375"/>
                <a:gd name="T45" fmla="*/ 127 h 440"/>
                <a:gd name="T46" fmla="*/ 173 w 375"/>
                <a:gd name="T47" fmla="*/ 114 h 440"/>
                <a:gd name="T48" fmla="*/ 208 w 375"/>
                <a:gd name="T49" fmla="*/ 106 h 440"/>
                <a:gd name="T50" fmla="*/ 210 w 375"/>
                <a:gd name="T51" fmla="*/ 104 h 440"/>
                <a:gd name="T52" fmla="*/ 217 w 375"/>
                <a:gd name="T53" fmla="*/ 100 h 440"/>
                <a:gd name="T54" fmla="*/ 227 w 375"/>
                <a:gd name="T55" fmla="*/ 92 h 440"/>
                <a:gd name="T56" fmla="*/ 245 w 375"/>
                <a:gd name="T57" fmla="*/ 82 h 440"/>
                <a:gd name="T58" fmla="*/ 267 w 375"/>
                <a:gd name="T59" fmla="*/ 69 h 440"/>
                <a:gd name="T60" fmla="*/ 296 w 375"/>
                <a:gd name="T61" fmla="*/ 54 h 440"/>
                <a:gd name="T62" fmla="*/ 332 w 375"/>
                <a:gd name="T63" fmla="*/ 36 h 440"/>
                <a:gd name="T64" fmla="*/ 375 w 375"/>
                <a:gd name="T65" fmla="*/ 17 h 440"/>
                <a:gd name="T66" fmla="*/ 373 w 375"/>
                <a:gd name="T67" fmla="*/ 16 h 440"/>
                <a:gd name="T68" fmla="*/ 366 w 375"/>
                <a:gd name="T69" fmla="*/ 15 h 440"/>
                <a:gd name="T70" fmla="*/ 357 w 375"/>
                <a:gd name="T71" fmla="*/ 13 h 440"/>
                <a:gd name="T72" fmla="*/ 343 w 375"/>
                <a:gd name="T73" fmla="*/ 10 h 440"/>
                <a:gd name="T74" fmla="*/ 326 w 375"/>
                <a:gd name="T75" fmla="*/ 7 h 440"/>
                <a:gd name="T76" fmla="*/ 307 w 375"/>
                <a:gd name="T77" fmla="*/ 5 h 440"/>
                <a:gd name="T78" fmla="*/ 285 w 375"/>
                <a:gd name="T79" fmla="*/ 3 h 440"/>
                <a:gd name="T80" fmla="*/ 261 w 375"/>
                <a:gd name="T81" fmla="*/ 1 h 440"/>
                <a:gd name="T82" fmla="*/ 235 w 375"/>
                <a:gd name="T83" fmla="*/ 0 h 440"/>
                <a:gd name="T84" fmla="*/ 208 w 375"/>
                <a:gd name="T85" fmla="*/ 1 h 440"/>
                <a:gd name="T86" fmla="*/ 180 w 375"/>
                <a:gd name="T87" fmla="*/ 2 h 440"/>
                <a:gd name="T88" fmla="*/ 151 w 375"/>
                <a:gd name="T89" fmla="*/ 5 h 440"/>
                <a:gd name="T90" fmla="*/ 122 w 375"/>
                <a:gd name="T91" fmla="*/ 10 h 440"/>
                <a:gd name="T92" fmla="*/ 92 w 375"/>
                <a:gd name="T93" fmla="*/ 18 h 440"/>
                <a:gd name="T94" fmla="*/ 63 w 375"/>
                <a:gd name="T95" fmla="*/ 28 h 440"/>
                <a:gd name="T96" fmla="*/ 35 w 375"/>
                <a:gd name="T97" fmla="*/ 41 h 4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5"/>
                <a:gd name="T148" fmla="*/ 0 h 440"/>
                <a:gd name="T149" fmla="*/ 375 w 375"/>
                <a:gd name="T150" fmla="*/ 440 h 4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5" h="440">
                  <a:moveTo>
                    <a:pt x="35" y="41"/>
                  </a:moveTo>
                  <a:lnTo>
                    <a:pt x="32" y="49"/>
                  </a:lnTo>
                  <a:lnTo>
                    <a:pt x="25" y="74"/>
                  </a:lnTo>
                  <a:lnTo>
                    <a:pt x="17" y="112"/>
                  </a:lnTo>
                  <a:lnTo>
                    <a:pt x="8" y="163"/>
                  </a:lnTo>
                  <a:lnTo>
                    <a:pt x="2" y="223"/>
                  </a:lnTo>
                  <a:lnTo>
                    <a:pt x="0" y="290"/>
                  </a:lnTo>
                  <a:lnTo>
                    <a:pt x="7" y="363"/>
                  </a:lnTo>
                  <a:lnTo>
                    <a:pt x="23" y="440"/>
                  </a:lnTo>
                  <a:lnTo>
                    <a:pt x="23" y="437"/>
                  </a:lnTo>
                  <a:lnTo>
                    <a:pt x="23" y="427"/>
                  </a:lnTo>
                  <a:lnTo>
                    <a:pt x="23" y="411"/>
                  </a:lnTo>
                  <a:lnTo>
                    <a:pt x="23" y="391"/>
                  </a:lnTo>
                  <a:lnTo>
                    <a:pt x="25" y="367"/>
                  </a:lnTo>
                  <a:lnTo>
                    <a:pt x="28" y="341"/>
                  </a:lnTo>
                  <a:lnTo>
                    <a:pt x="33" y="312"/>
                  </a:lnTo>
                  <a:lnTo>
                    <a:pt x="39" y="281"/>
                  </a:lnTo>
                  <a:lnTo>
                    <a:pt x="49" y="251"/>
                  </a:lnTo>
                  <a:lnTo>
                    <a:pt x="61" y="222"/>
                  </a:lnTo>
                  <a:lnTo>
                    <a:pt x="75" y="194"/>
                  </a:lnTo>
                  <a:lnTo>
                    <a:pt x="93" y="168"/>
                  </a:lnTo>
                  <a:lnTo>
                    <a:pt x="116" y="145"/>
                  </a:lnTo>
                  <a:lnTo>
                    <a:pt x="141" y="127"/>
                  </a:lnTo>
                  <a:lnTo>
                    <a:pt x="173" y="114"/>
                  </a:lnTo>
                  <a:lnTo>
                    <a:pt x="208" y="106"/>
                  </a:lnTo>
                  <a:lnTo>
                    <a:pt x="210" y="104"/>
                  </a:lnTo>
                  <a:lnTo>
                    <a:pt x="217" y="100"/>
                  </a:lnTo>
                  <a:lnTo>
                    <a:pt x="227" y="92"/>
                  </a:lnTo>
                  <a:lnTo>
                    <a:pt x="245" y="82"/>
                  </a:lnTo>
                  <a:lnTo>
                    <a:pt x="267" y="69"/>
                  </a:lnTo>
                  <a:lnTo>
                    <a:pt x="296" y="54"/>
                  </a:lnTo>
                  <a:lnTo>
                    <a:pt x="332" y="36"/>
                  </a:lnTo>
                  <a:lnTo>
                    <a:pt x="375" y="17"/>
                  </a:lnTo>
                  <a:lnTo>
                    <a:pt x="373" y="16"/>
                  </a:lnTo>
                  <a:lnTo>
                    <a:pt x="366" y="15"/>
                  </a:lnTo>
                  <a:lnTo>
                    <a:pt x="357" y="13"/>
                  </a:lnTo>
                  <a:lnTo>
                    <a:pt x="343" y="10"/>
                  </a:lnTo>
                  <a:lnTo>
                    <a:pt x="326" y="7"/>
                  </a:lnTo>
                  <a:lnTo>
                    <a:pt x="307" y="5"/>
                  </a:lnTo>
                  <a:lnTo>
                    <a:pt x="285" y="3"/>
                  </a:lnTo>
                  <a:lnTo>
                    <a:pt x="261" y="1"/>
                  </a:lnTo>
                  <a:lnTo>
                    <a:pt x="235" y="0"/>
                  </a:lnTo>
                  <a:lnTo>
                    <a:pt x="208" y="1"/>
                  </a:lnTo>
                  <a:lnTo>
                    <a:pt x="180" y="2"/>
                  </a:lnTo>
                  <a:lnTo>
                    <a:pt x="151" y="5"/>
                  </a:lnTo>
                  <a:lnTo>
                    <a:pt x="122" y="10"/>
                  </a:lnTo>
                  <a:lnTo>
                    <a:pt x="92" y="18"/>
                  </a:lnTo>
                  <a:lnTo>
                    <a:pt x="63" y="28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88" name="Freeform 50"/>
            <p:cNvSpPr>
              <a:spLocks/>
            </p:cNvSpPr>
            <p:nvPr/>
          </p:nvSpPr>
          <p:spPr bwMode="auto">
            <a:xfrm>
              <a:off x="6061" y="13991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8 h 83"/>
                <a:gd name="T6" fmla="*/ 5 w 305"/>
                <a:gd name="T7" fmla="*/ 44 h 83"/>
                <a:gd name="T8" fmla="*/ 11 w 305"/>
                <a:gd name="T9" fmla="*/ 37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8 h 83"/>
                <a:gd name="T16" fmla="*/ 54 w 305"/>
                <a:gd name="T17" fmla="*/ 12 h 83"/>
                <a:gd name="T18" fmla="*/ 72 w 305"/>
                <a:gd name="T19" fmla="*/ 6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7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6 h 83"/>
                <a:gd name="T38" fmla="*/ 289 w 305"/>
                <a:gd name="T39" fmla="*/ 44 h 83"/>
                <a:gd name="T40" fmla="*/ 277 w 305"/>
                <a:gd name="T41" fmla="*/ 41 h 83"/>
                <a:gd name="T42" fmla="*/ 262 w 305"/>
                <a:gd name="T43" fmla="*/ 36 h 83"/>
                <a:gd name="T44" fmla="*/ 244 w 305"/>
                <a:gd name="T45" fmla="*/ 32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1 h 83"/>
                <a:gd name="T56" fmla="*/ 101 w 305"/>
                <a:gd name="T57" fmla="*/ 23 h 83"/>
                <a:gd name="T58" fmla="*/ 77 w 305"/>
                <a:gd name="T59" fmla="*/ 29 h 83"/>
                <a:gd name="T60" fmla="*/ 55 w 305"/>
                <a:gd name="T61" fmla="*/ 37 h 83"/>
                <a:gd name="T62" fmla="*/ 33 w 305"/>
                <a:gd name="T63" fmla="*/ 48 h 83"/>
                <a:gd name="T64" fmla="*/ 15 w 305"/>
                <a:gd name="T65" fmla="*/ 63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11" y="37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8"/>
                  </a:lnTo>
                  <a:lnTo>
                    <a:pt x="54" y="12"/>
                  </a:lnTo>
                  <a:lnTo>
                    <a:pt x="72" y="6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7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6"/>
                  </a:lnTo>
                  <a:lnTo>
                    <a:pt x="289" y="44"/>
                  </a:lnTo>
                  <a:lnTo>
                    <a:pt x="277" y="41"/>
                  </a:lnTo>
                  <a:lnTo>
                    <a:pt x="262" y="36"/>
                  </a:lnTo>
                  <a:lnTo>
                    <a:pt x="244" y="32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1"/>
                  </a:lnTo>
                  <a:lnTo>
                    <a:pt x="101" y="23"/>
                  </a:lnTo>
                  <a:lnTo>
                    <a:pt x="77" y="29"/>
                  </a:lnTo>
                  <a:lnTo>
                    <a:pt x="55" y="37"/>
                  </a:lnTo>
                  <a:lnTo>
                    <a:pt x="33" y="48"/>
                  </a:lnTo>
                  <a:lnTo>
                    <a:pt x="15" y="63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89" name="Freeform 51"/>
            <p:cNvSpPr>
              <a:spLocks/>
            </p:cNvSpPr>
            <p:nvPr/>
          </p:nvSpPr>
          <p:spPr bwMode="auto">
            <a:xfrm>
              <a:off x="6061" y="13793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9 h 83"/>
                <a:gd name="T6" fmla="*/ 5 w 305"/>
                <a:gd name="T7" fmla="*/ 44 h 83"/>
                <a:gd name="T8" fmla="*/ 11 w 305"/>
                <a:gd name="T9" fmla="*/ 38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7 h 83"/>
                <a:gd name="T16" fmla="*/ 54 w 305"/>
                <a:gd name="T17" fmla="*/ 12 h 83"/>
                <a:gd name="T18" fmla="*/ 72 w 305"/>
                <a:gd name="T19" fmla="*/ 7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8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5 h 83"/>
                <a:gd name="T38" fmla="*/ 289 w 305"/>
                <a:gd name="T39" fmla="*/ 43 h 83"/>
                <a:gd name="T40" fmla="*/ 277 w 305"/>
                <a:gd name="T41" fmla="*/ 40 h 83"/>
                <a:gd name="T42" fmla="*/ 262 w 305"/>
                <a:gd name="T43" fmla="*/ 36 h 83"/>
                <a:gd name="T44" fmla="*/ 244 w 305"/>
                <a:gd name="T45" fmla="*/ 33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2 h 83"/>
                <a:gd name="T56" fmla="*/ 101 w 305"/>
                <a:gd name="T57" fmla="*/ 24 h 83"/>
                <a:gd name="T58" fmla="*/ 77 w 305"/>
                <a:gd name="T59" fmla="*/ 29 h 83"/>
                <a:gd name="T60" fmla="*/ 55 w 305"/>
                <a:gd name="T61" fmla="*/ 38 h 83"/>
                <a:gd name="T62" fmla="*/ 33 w 305"/>
                <a:gd name="T63" fmla="*/ 49 h 83"/>
                <a:gd name="T64" fmla="*/ 15 w 305"/>
                <a:gd name="T65" fmla="*/ 64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11" y="38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7"/>
                  </a:lnTo>
                  <a:lnTo>
                    <a:pt x="54" y="12"/>
                  </a:lnTo>
                  <a:lnTo>
                    <a:pt x="72" y="7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8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5"/>
                  </a:lnTo>
                  <a:lnTo>
                    <a:pt x="289" y="43"/>
                  </a:lnTo>
                  <a:lnTo>
                    <a:pt x="277" y="40"/>
                  </a:lnTo>
                  <a:lnTo>
                    <a:pt x="262" y="36"/>
                  </a:lnTo>
                  <a:lnTo>
                    <a:pt x="244" y="33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2"/>
                  </a:lnTo>
                  <a:lnTo>
                    <a:pt x="101" y="24"/>
                  </a:lnTo>
                  <a:lnTo>
                    <a:pt x="77" y="29"/>
                  </a:lnTo>
                  <a:lnTo>
                    <a:pt x="55" y="38"/>
                  </a:lnTo>
                  <a:lnTo>
                    <a:pt x="33" y="49"/>
                  </a:lnTo>
                  <a:lnTo>
                    <a:pt x="15" y="64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90" name="Freeform 52"/>
            <p:cNvSpPr>
              <a:spLocks/>
            </p:cNvSpPr>
            <p:nvPr/>
          </p:nvSpPr>
          <p:spPr bwMode="auto">
            <a:xfrm>
              <a:off x="6348" y="13696"/>
              <a:ext cx="496" cy="917"/>
            </a:xfrm>
            <a:custGeom>
              <a:avLst/>
              <a:gdLst>
                <a:gd name="T0" fmla="*/ 0 w 496"/>
                <a:gd name="T1" fmla="*/ 0 h 917"/>
                <a:gd name="T2" fmla="*/ 0 w 496"/>
                <a:gd name="T3" fmla="*/ 886 h 917"/>
                <a:gd name="T4" fmla="*/ 150 w 496"/>
                <a:gd name="T5" fmla="*/ 917 h 917"/>
                <a:gd name="T6" fmla="*/ 143 w 496"/>
                <a:gd name="T7" fmla="*/ 797 h 917"/>
                <a:gd name="T8" fmla="*/ 496 w 496"/>
                <a:gd name="T9" fmla="*/ 851 h 917"/>
                <a:gd name="T10" fmla="*/ 490 w 496"/>
                <a:gd name="T11" fmla="*/ 803 h 917"/>
                <a:gd name="T12" fmla="*/ 245 w 496"/>
                <a:gd name="T13" fmla="*/ 773 h 917"/>
                <a:gd name="T14" fmla="*/ 239 w 496"/>
                <a:gd name="T15" fmla="*/ 670 h 917"/>
                <a:gd name="T16" fmla="*/ 72 w 496"/>
                <a:gd name="T17" fmla="*/ 670 h 917"/>
                <a:gd name="T18" fmla="*/ 68 w 496"/>
                <a:gd name="T19" fmla="*/ 657 h 917"/>
                <a:gd name="T20" fmla="*/ 56 w 496"/>
                <a:gd name="T21" fmla="*/ 620 h 917"/>
                <a:gd name="T22" fmla="*/ 41 w 496"/>
                <a:gd name="T23" fmla="*/ 559 h 917"/>
                <a:gd name="T24" fmla="*/ 26 w 496"/>
                <a:gd name="T25" fmla="*/ 480 h 917"/>
                <a:gd name="T26" fmla="*/ 15 w 496"/>
                <a:gd name="T27" fmla="*/ 385 h 917"/>
                <a:gd name="T28" fmla="*/ 11 w 496"/>
                <a:gd name="T29" fmla="*/ 276 h 917"/>
                <a:gd name="T30" fmla="*/ 20 w 496"/>
                <a:gd name="T31" fmla="*/ 158 h 917"/>
                <a:gd name="T32" fmla="*/ 42 w 496"/>
                <a:gd name="T33" fmla="*/ 30 h 917"/>
                <a:gd name="T34" fmla="*/ 0 w 496"/>
                <a:gd name="T35" fmla="*/ 0 h 9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6"/>
                <a:gd name="T55" fmla="*/ 0 h 917"/>
                <a:gd name="T56" fmla="*/ 496 w 496"/>
                <a:gd name="T57" fmla="*/ 917 h 9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6" h="917">
                  <a:moveTo>
                    <a:pt x="0" y="0"/>
                  </a:moveTo>
                  <a:lnTo>
                    <a:pt x="0" y="886"/>
                  </a:lnTo>
                  <a:lnTo>
                    <a:pt x="150" y="917"/>
                  </a:lnTo>
                  <a:lnTo>
                    <a:pt x="143" y="797"/>
                  </a:lnTo>
                  <a:lnTo>
                    <a:pt x="496" y="851"/>
                  </a:lnTo>
                  <a:lnTo>
                    <a:pt x="490" y="803"/>
                  </a:lnTo>
                  <a:lnTo>
                    <a:pt x="245" y="773"/>
                  </a:lnTo>
                  <a:lnTo>
                    <a:pt x="239" y="670"/>
                  </a:lnTo>
                  <a:lnTo>
                    <a:pt x="72" y="670"/>
                  </a:lnTo>
                  <a:lnTo>
                    <a:pt x="68" y="657"/>
                  </a:lnTo>
                  <a:lnTo>
                    <a:pt x="56" y="620"/>
                  </a:lnTo>
                  <a:lnTo>
                    <a:pt x="41" y="559"/>
                  </a:lnTo>
                  <a:lnTo>
                    <a:pt x="26" y="480"/>
                  </a:lnTo>
                  <a:lnTo>
                    <a:pt x="15" y="385"/>
                  </a:lnTo>
                  <a:lnTo>
                    <a:pt x="11" y="276"/>
                  </a:lnTo>
                  <a:lnTo>
                    <a:pt x="20" y="158"/>
                  </a:lnTo>
                  <a:lnTo>
                    <a:pt x="4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91" name="Freeform 53"/>
            <p:cNvSpPr>
              <a:spLocks/>
            </p:cNvSpPr>
            <p:nvPr/>
          </p:nvSpPr>
          <p:spPr bwMode="auto">
            <a:xfrm>
              <a:off x="6593" y="13487"/>
              <a:ext cx="638" cy="125"/>
            </a:xfrm>
            <a:custGeom>
              <a:avLst/>
              <a:gdLst>
                <a:gd name="T0" fmla="*/ 0 w 638"/>
                <a:gd name="T1" fmla="*/ 125 h 125"/>
                <a:gd name="T2" fmla="*/ 4 w 638"/>
                <a:gd name="T3" fmla="*/ 124 h 125"/>
                <a:gd name="T4" fmla="*/ 14 w 638"/>
                <a:gd name="T5" fmla="*/ 119 h 125"/>
                <a:gd name="T6" fmla="*/ 31 w 638"/>
                <a:gd name="T7" fmla="*/ 114 h 125"/>
                <a:gd name="T8" fmla="*/ 53 w 638"/>
                <a:gd name="T9" fmla="*/ 106 h 125"/>
                <a:gd name="T10" fmla="*/ 81 w 638"/>
                <a:gd name="T11" fmla="*/ 98 h 125"/>
                <a:gd name="T12" fmla="*/ 113 w 638"/>
                <a:gd name="T13" fmla="*/ 89 h 125"/>
                <a:gd name="T14" fmla="*/ 151 w 638"/>
                <a:gd name="T15" fmla="*/ 81 h 125"/>
                <a:gd name="T16" fmla="*/ 192 w 638"/>
                <a:gd name="T17" fmla="*/ 73 h 125"/>
                <a:gd name="T18" fmla="*/ 237 w 638"/>
                <a:gd name="T19" fmla="*/ 65 h 125"/>
                <a:gd name="T20" fmla="*/ 286 w 638"/>
                <a:gd name="T21" fmla="*/ 60 h 125"/>
                <a:gd name="T22" fmla="*/ 337 w 638"/>
                <a:gd name="T23" fmla="*/ 56 h 125"/>
                <a:gd name="T24" fmla="*/ 390 w 638"/>
                <a:gd name="T25" fmla="*/ 55 h 125"/>
                <a:gd name="T26" fmla="*/ 446 w 638"/>
                <a:gd name="T27" fmla="*/ 56 h 125"/>
                <a:gd name="T28" fmla="*/ 503 w 638"/>
                <a:gd name="T29" fmla="*/ 61 h 125"/>
                <a:gd name="T30" fmla="*/ 561 w 638"/>
                <a:gd name="T31" fmla="*/ 70 h 125"/>
                <a:gd name="T32" fmla="*/ 620 w 638"/>
                <a:gd name="T33" fmla="*/ 83 h 125"/>
                <a:gd name="T34" fmla="*/ 638 w 638"/>
                <a:gd name="T35" fmla="*/ 0 h 125"/>
                <a:gd name="T36" fmla="*/ 634 w 638"/>
                <a:gd name="T37" fmla="*/ 0 h 125"/>
                <a:gd name="T38" fmla="*/ 620 w 638"/>
                <a:gd name="T39" fmla="*/ 0 h 125"/>
                <a:gd name="T40" fmla="*/ 599 w 638"/>
                <a:gd name="T41" fmla="*/ 0 h 125"/>
                <a:gd name="T42" fmla="*/ 571 w 638"/>
                <a:gd name="T43" fmla="*/ 1 h 125"/>
                <a:gd name="T44" fmla="*/ 536 w 638"/>
                <a:gd name="T45" fmla="*/ 2 h 125"/>
                <a:gd name="T46" fmla="*/ 496 w 638"/>
                <a:gd name="T47" fmla="*/ 3 h 125"/>
                <a:gd name="T48" fmla="*/ 452 w 638"/>
                <a:gd name="T49" fmla="*/ 6 h 125"/>
                <a:gd name="T50" fmla="*/ 405 w 638"/>
                <a:gd name="T51" fmla="*/ 8 h 125"/>
                <a:gd name="T52" fmla="*/ 354 w 638"/>
                <a:gd name="T53" fmla="*/ 13 h 125"/>
                <a:gd name="T54" fmla="*/ 302 w 638"/>
                <a:gd name="T55" fmla="*/ 17 h 125"/>
                <a:gd name="T56" fmla="*/ 249 w 638"/>
                <a:gd name="T57" fmla="*/ 22 h 125"/>
                <a:gd name="T58" fmla="*/ 196 w 638"/>
                <a:gd name="T59" fmla="*/ 30 h 125"/>
                <a:gd name="T60" fmla="*/ 144 w 638"/>
                <a:gd name="T61" fmla="*/ 37 h 125"/>
                <a:gd name="T62" fmla="*/ 93 w 638"/>
                <a:gd name="T63" fmla="*/ 47 h 125"/>
                <a:gd name="T64" fmla="*/ 45 w 638"/>
                <a:gd name="T65" fmla="*/ 58 h 125"/>
                <a:gd name="T66" fmla="*/ 0 w 638"/>
                <a:gd name="T67" fmla="*/ 71 h 125"/>
                <a:gd name="T68" fmla="*/ 0 w 638"/>
                <a:gd name="T69" fmla="*/ 125 h 1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8"/>
                <a:gd name="T106" fmla="*/ 0 h 125"/>
                <a:gd name="T107" fmla="*/ 638 w 638"/>
                <a:gd name="T108" fmla="*/ 125 h 1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8" h="125">
                  <a:moveTo>
                    <a:pt x="0" y="125"/>
                  </a:moveTo>
                  <a:lnTo>
                    <a:pt x="4" y="124"/>
                  </a:lnTo>
                  <a:lnTo>
                    <a:pt x="14" y="119"/>
                  </a:lnTo>
                  <a:lnTo>
                    <a:pt x="31" y="114"/>
                  </a:lnTo>
                  <a:lnTo>
                    <a:pt x="53" y="106"/>
                  </a:lnTo>
                  <a:lnTo>
                    <a:pt x="81" y="98"/>
                  </a:lnTo>
                  <a:lnTo>
                    <a:pt x="113" y="89"/>
                  </a:lnTo>
                  <a:lnTo>
                    <a:pt x="151" y="81"/>
                  </a:lnTo>
                  <a:lnTo>
                    <a:pt x="192" y="73"/>
                  </a:lnTo>
                  <a:lnTo>
                    <a:pt x="237" y="65"/>
                  </a:lnTo>
                  <a:lnTo>
                    <a:pt x="286" y="60"/>
                  </a:lnTo>
                  <a:lnTo>
                    <a:pt x="337" y="56"/>
                  </a:lnTo>
                  <a:lnTo>
                    <a:pt x="390" y="55"/>
                  </a:lnTo>
                  <a:lnTo>
                    <a:pt x="446" y="56"/>
                  </a:lnTo>
                  <a:lnTo>
                    <a:pt x="503" y="61"/>
                  </a:lnTo>
                  <a:lnTo>
                    <a:pt x="561" y="70"/>
                  </a:lnTo>
                  <a:lnTo>
                    <a:pt x="620" y="83"/>
                  </a:lnTo>
                  <a:lnTo>
                    <a:pt x="638" y="0"/>
                  </a:lnTo>
                  <a:lnTo>
                    <a:pt x="634" y="0"/>
                  </a:lnTo>
                  <a:lnTo>
                    <a:pt x="620" y="0"/>
                  </a:lnTo>
                  <a:lnTo>
                    <a:pt x="599" y="0"/>
                  </a:lnTo>
                  <a:lnTo>
                    <a:pt x="571" y="1"/>
                  </a:lnTo>
                  <a:lnTo>
                    <a:pt x="536" y="2"/>
                  </a:lnTo>
                  <a:lnTo>
                    <a:pt x="496" y="3"/>
                  </a:lnTo>
                  <a:lnTo>
                    <a:pt x="452" y="6"/>
                  </a:lnTo>
                  <a:lnTo>
                    <a:pt x="405" y="8"/>
                  </a:lnTo>
                  <a:lnTo>
                    <a:pt x="354" y="13"/>
                  </a:lnTo>
                  <a:lnTo>
                    <a:pt x="302" y="17"/>
                  </a:lnTo>
                  <a:lnTo>
                    <a:pt x="249" y="22"/>
                  </a:lnTo>
                  <a:lnTo>
                    <a:pt x="196" y="30"/>
                  </a:lnTo>
                  <a:lnTo>
                    <a:pt x="144" y="37"/>
                  </a:lnTo>
                  <a:lnTo>
                    <a:pt x="93" y="47"/>
                  </a:lnTo>
                  <a:lnTo>
                    <a:pt x="45" y="58"/>
                  </a:lnTo>
                  <a:lnTo>
                    <a:pt x="0" y="7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92" name="Freeform 54"/>
            <p:cNvSpPr>
              <a:spLocks/>
            </p:cNvSpPr>
            <p:nvPr/>
          </p:nvSpPr>
          <p:spPr bwMode="auto">
            <a:xfrm>
              <a:off x="6217" y="14634"/>
              <a:ext cx="1075" cy="356"/>
            </a:xfrm>
            <a:custGeom>
              <a:avLst/>
              <a:gdLst>
                <a:gd name="T0" fmla="*/ 454 w 1075"/>
                <a:gd name="T1" fmla="*/ 344 h 356"/>
                <a:gd name="T2" fmla="*/ 456 w 1075"/>
                <a:gd name="T3" fmla="*/ 343 h 356"/>
                <a:gd name="T4" fmla="*/ 463 w 1075"/>
                <a:gd name="T5" fmla="*/ 341 h 356"/>
                <a:gd name="T6" fmla="*/ 472 w 1075"/>
                <a:gd name="T7" fmla="*/ 337 h 356"/>
                <a:gd name="T8" fmla="*/ 485 w 1075"/>
                <a:gd name="T9" fmla="*/ 332 h 356"/>
                <a:gd name="T10" fmla="*/ 501 w 1075"/>
                <a:gd name="T11" fmla="*/ 325 h 356"/>
                <a:gd name="T12" fmla="*/ 518 w 1075"/>
                <a:gd name="T13" fmla="*/ 317 h 356"/>
                <a:gd name="T14" fmla="*/ 538 w 1075"/>
                <a:gd name="T15" fmla="*/ 308 h 356"/>
                <a:gd name="T16" fmla="*/ 558 w 1075"/>
                <a:gd name="T17" fmla="*/ 298 h 356"/>
                <a:gd name="T18" fmla="*/ 580 w 1075"/>
                <a:gd name="T19" fmla="*/ 287 h 356"/>
                <a:gd name="T20" fmla="*/ 600 w 1075"/>
                <a:gd name="T21" fmla="*/ 274 h 356"/>
                <a:gd name="T22" fmla="*/ 621 w 1075"/>
                <a:gd name="T23" fmla="*/ 262 h 356"/>
                <a:gd name="T24" fmla="*/ 640 w 1075"/>
                <a:gd name="T25" fmla="*/ 248 h 356"/>
                <a:gd name="T26" fmla="*/ 658 w 1075"/>
                <a:gd name="T27" fmla="*/ 234 h 356"/>
                <a:gd name="T28" fmla="*/ 674 w 1075"/>
                <a:gd name="T29" fmla="*/ 219 h 356"/>
                <a:gd name="T30" fmla="*/ 688 w 1075"/>
                <a:gd name="T31" fmla="*/ 204 h 356"/>
                <a:gd name="T32" fmla="*/ 699 w 1075"/>
                <a:gd name="T33" fmla="*/ 189 h 356"/>
                <a:gd name="T34" fmla="*/ 0 w 1075"/>
                <a:gd name="T35" fmla="*/ 18 h 356"/>
                <a:gd name="T36" fmla="*/ 54 w 1075"/>
                <a:gd name="T37" fmla="*/ 0 h 356"/>
                <a:gd name="T38" fmla="*/ 1075 w 1075"/>
                <a:gd name="T39" fmla="*/ 251 h 356"/>
                <a:gd name="T40" fmla="*/ 1033 w 1075"/>
                <a:gd name="T41" fmla="*/ 274 h 356"/>
                <a:gd name="T42" fmla="*/ 738 w 1075"/>
                <a:gd name="T43" fmla="*/ 199 h 356"/>
                <a:gd name="T44" fmla="*/ 737 w 1075"/>
                <a:gd name="T45" fmla="*/ 200 h 356"/>
                <a:gd name="T46" fmla="*/ 735 w 1075"/>
                <a:gd name="T47" fmla="*/ 203 h 356"/>
                <a:gd name="T48" fmla="*/ 730 w 1075"/>
                <a:gd name="T49" fmla="*/ 207 h 356"/>
                <a:gd name="T50" fmla="*/ 724 w 1075"/>
                <a:gd name="T51" fmla="*/ 214 h 356"/>
                <a:gd name="T52" fmla="*/ 716 w 1075"/>
                <a:gd name="T53" fmla="*/ 222 h 356"/>
                <a:gd name="T54" fmla="*/ 706 w 1075"/>
                <a:gd name="T55" fmla="*/ 231 h 356"/>
                <a:gd name="T56" fmla="*/ 694 w 1075"/>
                <a:gd name="T57" fmla="*/ 242 h 356"/>
                <a:gd name="T58" fmla="*/ 679 w 1075"/>
                <a:gd name="T59" fmla="*/ 253 h 356"/>
                <a:gd name="T60" fmla="*/ 662 w 1075"/>
                <a:gd name="T61" fmla="*/ 265 h 356"/>
                <a:gd name="T62" fmla="*/ 643 w 1075"/>
                <a:gd name="T63" fmla="*/ 278 h 356"/>
                <a:gd name="T64" fmla="*/ 621 w 1075"/>
                <a:gd name="T65" fmla="*/ 291 h 356"/>
                <a:gd name="T66" fmla="*/ 597 w 1075"/>
                <a:gd name="T67" fmla="*/ 303 h 356"/>
                <a:gd name="T68" fmla="*/ 570 w 1075"/>
                <a:gd name="T69" fmla="*/ 317 h 356"/>
                <a:gd name="T70" fmla="*/ 540 w 1075"/>
                <a:gd name="T71" fmla="*/ 330 h 356"/>
                <a:gd name="T72" fmla="*/ 508 w 1075"/>
                <a:gd name="T73" fmla="*/ 343 h 356"/>
                <a:gd name="T74" fmla="*/ 472 w 1075"/>
                <a:gd name="T75" fmla="*/ 356 h 356"/>
                <a:gd name="T76" fmla="*/ 454 w 1075"/>
                <a:gd name="T77" fmla="*/ 344 h 3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75"/>
                <a:gd name="T118" fmla="*/ 0 h 356"/>
                <a:gd name="T119" fmla="*/ 1075 w 1075"/>
                <a:gd name="T120" fmla="*/ 356 h 3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75" h="356">
                  <a:moveTo>
                    <a:pt x="454" y="344"/>
                  </a:moveTo>
                  <a:lnTo>
                    <a:pt x="456" y="343"/>
                  </a:lnTo>
                  <a:lnTo>
                    <a:pt x="463" y="341"/>
                  </a:lnTo>
                  <a:lnTo>
                    <a:pt x="472" y="337"/>
                  </a:lnTo>
                  <a:lnTo>
                    <a:pt x="485" y="332"/>
                  </a:lnTo>
                  <a:lnTo>
                    <a:pt x="501" y="325"/>
                  </a:lnTo>
                  <a:lnTo>
                    <a:pt x="518" y="317"/>
                  </a:lnTo>
                  <a:lnTo>
                    <a:pt x="538" y="308"/>
                  </a:lnTo>
                  <a:lnTo>
                    <a:pt x="558" y="298"/>
                  </a:lnTo>
                  <a:lnTo>
                    <a:pt x="580" y="287"/>
                  </a:lnTo>
                  <a:lnTo>
                    <a:pt x="600" y="274"/>
                  </a:lnTo>
                  <a:lnTo>
                    <a:pt x="621" y="262"/>
                  </a:lnTo>
                  <a:lnTo>
                    <a:pt x="640" y="248"/>
                  </a:lnTo>
                  <a:lnTo>
                    <a:pt x="658" y="234"/>
                  </a:lnTo>
                  <a:lnTo>
                    <a:pt x="674" y="219"/>
                  </a:lnTo>
                  <a:lnTo>
                    <a:pt x="688" y="204"/>
                  </a:lnTo>
                  <a:lnTo>
                    <a:pt x="699" y="189"/>
                  </a:lnTo>
                  <a:lnTo>
                    <a:pt x="0" y="18"/>
                  </a:lnTo>
                  <a:lnTo>
                    <a:pt x="54" y="0"/>
                  </a:lnTo>
                  <a:lnTo>
                    <a:pt x="1075" y="251"/>
                  </a:lnTo>
                  <a:lnTo>
                    <a:pt x="1033" y="274"/>
                  </a:lnTo>
                  <a:lnTo>
                    <a:pt x="738" y="199"/>
                  </a:lnTo>
                  <a:lnTo>
                    <a:pt x="737" y="200"/>
                  </a:lnTo>
                  <a:lnTo>
                    <a:pt x="735" y="203"/>
                  </a:lnTo>
                  <a:lnTo>
                    <a:pt x="730" y="207"/>
                  </a:lnTo>
                  <a:lnTo>
                    <a:pt x="724" y="214"/>
                  </a:lnTo>
                  <a:lnTo>
                    <a:pt x="716" y="222"/>
                  </a:lnTo>
                  <a:lnTo>
                    <a:pt x="706" y="231"/>
                  </a:lnTo>
                  <a:lnTo>
                    <a:pt x="694" y="242"/>
                  </a:lnTo>
                  <a:lnTo>
                    <a:pt x="679" y="253"/>
                  </a:lnTo>
                  <a:lnTo>
                    <a:pt x="662" y="265"/>
                  </a:lnTo>
                  <a:lnTo>
                    <a:pt x="643" y="278"/>
                  </a:lnTo>
                  <a:lnTo>
                    <a:pt x="621" y="291"/>
                  </a:lnTo>
                  <a:lnTo>
                    <a:pt x="597" y="303"/>
                  </a:lnTo>
                  <a:lnTo>
                    <a:pt x="570" y="317"/>
                  </a:lnTo>
                  <a:lnTo>
                    <a:pt x="540" y="330"/>
                  </a:lnTo>
                  <a:lnTo>
                    <a:pt x="508" y="343"/>
                  </a:lnTo>
                  <a:lnTo>
                    <a:pt x="472" y="356"/>
                  </a:lnTo>
                  <a:lnTo>
                    <a:pt x="454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93" name="Freeform 55"/>
            <p:cNvSpPr>
              <a:spLocks/>
            </p:cNvSpPr>
            <p:nvPr/>
          </p:nvSpPr>
          <p:spPr bwMode="auto">
            <a:xfrm>
              <a:off x="5997" y="14727"/>
              <a:ext cx="1095" cy="319"/>
            </a:xfrm>
            <a:custGeom>
              <a:avLst/>
              <a:gdLst>
                <a:gd name="T0" fmla="*/ 0 w 1095"/>
                <a:gd name="T1" fmla="*/ 0 h 319"/>
                <a:gd name="T2" fmla="*/ 1071 w 1095"/>
                <a:gd name="T3" fmla="*/ 319 h 319"/>
                <a:gd name="T4" fmla="*/ 1095 w 1095"/>
                <a:gd name="T5" fmla="*/ 319 h 319"/>
                <a:gd name="T6" fmla="*/ 33 w 1095"/>
                <a:gd name="T7" fmla="*/ 0 h 319"/>
                <a:gd name="T8" fmla="*/ 0 w 1095"/>
                <a:gd name="T9" fmla="*/ 0 h 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5"/>
                <a:gd name="T16" fmla="*/ 0 h 319"/>
                <a:gd name="T17" fmla="*/ 1095 w 1095"/>
                <a:gd name="T18" fmla="*/ 319 h 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5" h="319">
                  <a:moveTo>
                    <a:pt x="0" y="0"/>
                  </a:moveTo>
                  <a:lnTo>
                    <a:pt x="1071" y="319"/>
                  </a:lnTo>
                  <a:lnTo>
                    <a:pt x="1095" y="319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94" name="Freeform 56"/>
            <p:cNvSpPr>
              <a:spLocks/>
            </p:cNvSpPr>
            <p:nvPr/>
          </p:nvSpPr>
          <p:spPr bwMode="auto">
            <a:xfrm>
              <a:off x="6181" y="14684"/>
              <a:ext cx="1082" cy="285"/>
            </a:xfrm>
            <a:custGeom>
              <a:avLst/>
              <a:gdLst>
                <a:gd name="T0" fmla="*/ 0 w 1082"/>
                <a:gd name="T1" fmla="*/ 1 h 285"/>
                <a:gd name="T2" fmla="*/ 1058 w 1082"/>
                <a:gd name="T3" fmla="*/ 285 h 285"/>
                <a:gd name="T4" fmla="*/ 1082 w 1082"/>
                <a:gd name="T5" fmla="*/ 284 h 285"/>
                <a:gd name="T6" fmla="*/ 33 w 1082"/>
                <a:gd name="T7" fmla="*/ 0 h 285"/>
                <a:gd name="T8" fmla="*/ 0 w 1082"/>
                <a:gd name="T9" fmla="*/ 1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2"/>
                <a:gd name="T16" fmla="*/ 0 h 285"/>
                <a:gd name="T17" fmla="*/ 1082 w 1082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2" h="285">
                  <a:moveTo>
                    <a:pt x="0" y="1"/>
                  </a:moveTo>
                  <a:lnTo>
                    <a:pt x="1058" y="285"/>
                  </a:lnTo>
                  <a:lnTo>
                    <a:pt x="1082" y="284"/>
                  </a:lnTo>
                  <a:lnTo>
                    <a:pt x="3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95" name="Freeform 57"/>
            <p:cNvSpPr>
              <a:spLocks/>
            </p:cNvSpPr>
            <p:nvPr/>
          </p:nvSpPr>
          <p:spPr bwMode="auto">
            <a:xfrm>
              <a:off x="6093" y="14699"/>
              <a:ext cx="1087" cy="315"/>
            </a:xfrm>
            <a:custGeom>
              <a:avLst/>
              <a:gdLst>
                <a:gd name="T0" fmla="*/ 0 w 1087"/>
                <a:gd name="T1" fmla="*/ 0 h 315"/>
                <a:gd name="T2" fmla="*/ 1066 w 1087"/>
                <a:gd name="T3" fmla="*/ 315 h 315"/>
                <a:gd name="T4" fmla="*/ 1087 w 1087"/>
                <a:gd name="T5" fmla="*/ 308 h 315"/>
                <a:gd name="T6" fmla="*/ 31 w 1087"/>
                <a:gd name="T7" fmla="*/ 0 h 315"/>
                <a:gd name="T8" fmla="*/ 0 w 1087"/>
                <a:gd name="T9" fmla="*/ 0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7"/>
                <a:gd name="T16" fmla="*/ 0 h 315"/>
                <a:gd name="T17" fmla="*/ 1087 w 1087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7" h="315">
                  <a:moveTo>
                    <a:pt x="0" y="0"/>
                  </a:moveTo>
                  <a:lnTo>
                    <a:pt x="1066" y="315"/>
                  </a:lnTo>
                  <a:lnTo>
                    <a:pt x="1087" y="308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5481" name="Group 58"/>
          <p:cNvGrpSpPr>
            <a:grpSpLocks/>
          </p:cNvGrpSpPr>
          <p:nvPr/>
        </p:nvGrpSpPr>
        <p:grpSpPr bwMode="auto">
          <a:xfrm>
            <a:off x="3497263" y="2841625"/>
            <a:ext cx="525462" cy="717550"/>
            <a:chOff x="12762" y="10336"/>
            <a:chExt cx="1027" cy="1700"/>
          </a:xfrm>
        </p:grpSpPr>
        <p:sp>
          <p:nvSpPr>
            <p:cNvPr id="105751" name="Rectangle 5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52" name="Rectangle 6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53" name="Line 6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54" name="Line 6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55" name="Line 6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56" name="Line 6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482" name="Text Box 65"/>
          <p:cNvSpPr txBox="1">
            <a:spLocks noChangeArrowheads="1"/>
          </p:cNvSpPr>
          <p:nvPr/>
        </p:nvSpPr>
        <p:spPr bwMode="auto">
          <a:xfrm>
            <a:off x="3251200" y="2516188"/>
            <a:ext cx="796925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000">
                <a:solidFill>
                  <a:schemeClr val="tx2"/>
                </a:solidFill>
                <a:latin typeface="Arial" pitchFamily="34" charset="0"/>
              </a:rPr>
              <a:t>Host A</a:t>
            </a: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05483" name="Text Box 66"/>
          <p:cNvSpPr txBox="1">
            <a:spLocks noChangeArrowheads="1"/>
          </p:cNvSpPr>
          <p:nvPr/>
        </p:nvSpPr>
        <p:spPr bwMode="auto">
          <a:xfrm>
            <a:off x="4046538" y="2652713"/>
            <a:ext cx="15303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4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1400" baseline="-25000">
                <a:solidFill>
                  <a:srgbClr val="FF0000"/>
                </a:solidFill>
                <a:latin typeface="Arial" pitchFamily="34" charset="0"/>
              </a:rPr>
              <a:t>in </a:t>
            </a:r>
            <a:r>
              <a:rPr lang="en-US" sz="1400">
                <a:solidFill>
                  <a:srgbClr val="FF0000"/>
                </a:solidFill>
                <a:latin typeface="Arial" pitchFamily="34" charset="0"/>
              </a:rPr>
              <a:t>: original data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105484" name="Line 67"/>
          <p:cNvSpPr>
            <a:spLocks noChangeShapeType="1"/>
          </p:cNvSpPr>
          <p:nvPr/>
        </p:nvSpPr>
        <p:spPr bwMode="auto">
          <a:xfrm flipH="1">
            <a:off x="2452688" y="5221288"/>
            <a:ext cx="1177925" cy="9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5485" name="Group 69"/>
          <p:cNvGrpSpPr>
            <a:grpSpLocks/>
          </p:cNvGrpSpPr>
          <p:nvPr/>
        </p:nvGrpSpPr>
        <p:grpSpPr bwMode="auto">
          <a:xfrm>
            <a:off x="1692275" y="4632325"/>
            <a:ext cx="790575" cy="715963"/>
            <a:chOff x="5850" y="13487"/>
            <a:chExt cx="2023" cy="1840"/>
          </a:xfrm>
        </p:grpSpPr>
        <p:sp>
          <p:nvSpPr>
            <p:cNvPr id="105712" name="Freeform 70"/>
            <p:cNvSpPr>
              <a:spLocks/>
            </p:cNvSpPr>
            <p:nvPr/>
          </p:nvSpPr>
          <p:spPr bwMode="auto">
            <a:xfrm>
              <a:off x="5850" y="13632"/>
              <a:ext cx="2023" cy="1695"/>
            </a:xfrm>
            <a:custGeom>
              <a:avLst/>
              <a:gdLst>
                <a:gd name="T0" fmla="*/ 570 w 2023"/>
                <a:gd name="T1" fmla="*/ 121 h 1695"/>
                <a:gd name="T2" fmla="*/ 575 w 2023"/>
                <a:gd name="T3" fmla="*/ 120 h 1695"/>
                <a:gd name="T4" fmla="*/ 586 w 2023"/>
                <a:gd name="T5" fmla="*/ 116 h 1695"/>
                <a:gd name="T6" fmla="*/ 607 w 2023"/>
                <a:gd name="T7" fmla="*/ 108 h 1695"/>
                <a:gd name="T8" fmla="*/ 636 w 2023"/>
                <a:gd name="T9" fmla="*/ 101 h 1695"/>
                <a:gd name="T10" fmla="*/ 672 w 2023"/>
                <a:gd name="T11" fmla="*/ 90 h 1695"/>
                <a:gd name="T12" fmla="*/ 718 w 2023"/>
                <a:gd name="T13" fmla="*/ 79 h 1695"/>
                <a:gd name="T14" fmla="*/ 771 w 2023"/>
                <a:gd name="T15" fmla="*/ 67 h 1695"/>
                <a:gd name="T16" fmla="*/ 834 w 2023"/>
                <a:gd name="T17" fmla="*/ 55 h 1695"/>
                <a:gd name="T18" fmla="*/ 904 w 2023"/>
                <a:gd name="T19" fmla="*/ 43 h 1695"/>
                <a:gd name="T20" fmla="*/ 982 w 2023"/>
                <a:gd name="T21" fmla="*/ 33 h 1695"/>
                <a:gd name="T22" fmla="*/ 1071 w 2023"/>
                <a:gd name="T23" fmla="*/ 22 h 1695"/>
                <a:gd name="T24" fmla="*/ 1166 w 2023"/>
                <a:gd name="T25" fmla="*/ 13 h 1695"/>
                <a:gd name="T26" fmla="*/ 1271 w 2023"/>
                <a:gd name="T27" fmla="*/ 7 h 1695"/>
                <a:gd name="T28" fmla="*/ 1384 w 2023"/>
                <a:gd name="T29" fmla="*/ 1 h 1695"/>
                <a:gd name="T30" fmla="*/ 1506 w 2023"/>
                <a:gd name="T31" fmla="*/ 0 h 1695"/>
                <a:gd name="T32" fmla="*/ 1636 w 2023"/>
                <a:gd name="T33" fmla="*/ 1 h 1695"/>
                <a:gd name="T34" fmla="*/ 1692 w 2023"/>
                <a:gd name="T35" fmla="*/ 233 h 1695"/>
                <a:gd name="T36" fmla="*/ 1713 w 2023"/>
                <a:gd name="T37" fmla="*/ 243 h 1695"/>
                <a:gd name="T38" fmla="*/ 1758 w 2023"/>
                <a:gd name="T39" fmla="*/ 274 h 1695"/>
                <a:gd name="T40" fmla="*/ 1806 w 2023"/>
                <a:gd name="T41" fmla="*/ 329 h 1695"/>
                <a:gd name="T42" fmla="*/ 1836 w 2023"/>
                <a:gd name="T43" fmla="*/ 409 h 1695"/>
                <a:gd name="T44" fmla="*/ 1955 w 2023"/>
                <a:gd name="T45" fmla="*/ 948 h 1695"/>
                <a:gd name="T46" fmla="*/ 2003 w 2023"/>
                <a:gd name="T47" fmla="*/ 1171 h 1695"/>
                <a:gd name="T48" fmla="*/ 2011 w 2023"/>
                <a:gd name="T49" fmla="*/ 1188 h 1695"/>
                <a:gd name="T50" fmla="*/ 2022 w 2023"/>
                <a:gd name="T51" fmla="*/ 1231 h 1695"/>
                <a:gd name="T52" fmla="*/ 2021 w 2023"/>
                <a:gd name="T53" fmla="*/ 1297 h 1695"/>
                <a:gd name="T54" fmla="*/ 1992 w 2023"/>
                <a:gd name="T55" fmla="*/ 1380 h 1695"/>
                <a:gd name="T56" fmla="*/ 0 w 2023"/>
                <a:gd name="T57" fmla="*/ 1328 h 1695"/>
                <a:gd name="T58" fmla="*/ 199 w 2023"/>
                <a:gd name="T59" fmla="*/ 1223 h 1695"/>
                <a:gd name="T60" fmla="*/ 200 w 2023"/>
                <a:gd name="T61" fmla="*/ 232 h 1695"/>
                <a:gd name="T62" fmla="*/ 210 w 2023"/>
                <a:gd name="T63" fmla="*/ 226 h 1695"/>
                <a:gd name="T64" fmla="*/ 230 w 2023"/>
                <a:gd name="T65" fmla="*/ 214 h 1695"/>
                <a:gd name="T66" fmla="*/ 259 w 2023"/>
                <a:gd name="T67" fmla="*/ 201 h 1695"/>
                <a:gd name="T68" fmla="*/ 297 w 2023"/>
                <a:gd name="T69" fmla="*/ 189 h 1695"/>
                <a:gd name="T70" fmla="*/ 344 w 2023"/>
                <a:gd name="T71" fmla="*/ 183 h 1695"/>
                <a:gd name="T72" fmla="*/ 399 w 2023"/>
                <a:gd name="T73" fmla="*/ 181 h 1695"/>
                <a:gd name="T74" fmla="*/ 464 w 2023"/>
                <a:gd name="T75" fmla="*/ 191 h 1695"/>
                <a:gd name="T76" fmla="*/ 548 w 2023"/>
                <a:gd name="T77" fmla="*/ 225 h 16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23"/>
                <a:gd name="T118" fmla="*/ 0 h 1695"/>
                <a:gd name="T119" fmla="*/ 2023 w 2023"/>
                <a:gd name="T120" fmla="*/ 1695 h 16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23" h="1695">
                  <a:moveTo>
                    <a:pt x="548" y="225"/>
                  </a:moveTo>
                  <a:lnTo>
                    <a:pt x="570" y="121"/>
                  </a:lnTo>
                  <a:lnTo>
                    <a:pt x="571" y="121"/>
                  </a:lnTo>
                  <a:lnTo>
                    <a:pt x="575" y="120"/>
                  </a:lnTo>
                  <a:lnTo>
                    <a:pt x="580" y="118"/>
                  </a:lnTo>
                  <a:lnTo>
                    <a:pt x="586" y="116"/>
                  </a:lnTo>
                  <a:lnTo>
                    <a:pt x="596" y="112"/>
                  </a:lnTo>
                  <a:lnTo>
                    <a:pt x="607" y="108"/>
                  </a:lnTo>
                  <a:lnTo>
                    <a:pt x="620" y="105"/>
                  </a:lnTo>
                  <a:lnTo>
                    <a:pt x="636" y="101"/>
                  </a:lnTo>
                  <a:lnTo>
                    <a:pt x="653" y="95"/>
                  </a:lnTo>
                  <a:lnTo>
                    <a:pt x="672" y="90"/>
                  </a:lnTo>
                  <a:lnTo>
                    <a:pt x="694" y="84"/>
                  </a:lnTo>
                  <a:lnTo>
                    <a:pt x="718" y="79"/>
                  </a:lnTo>
                  <a:lnTo>
                    <a:pt x="743" y="74"/>
                  </a:lnTo>
                  <a:lnTo>
                    <a:pt x="771" y="67"/>
                  </a:lnTo>
                  <a:lnTo>
                    <a:pt x="802" y="61"/>
                  </a:lnTo>
                  <a:lnTo>
                    <a:pt x="834" y="55"/>
                  </a:lnTo>
                  <a:lnTo>
                    <a:pt x="867" y="49"/>
                  </a:lnTo>
                  <a:lnTo>
                    <a:pt x="904" y="43"/>
                  </a:lnTo>
                  <a:lnTo>
                    <a:pt x="943" y="38"/>
                  </a:lnTo>
                  <a:lnTo>
                    <a:pt x="982" y="33"/>
                  </a:lnTo>
                  <a:lnTo>
                    <a:pt x="1025" y="27"/>
                  </a:lnTo>
                  <a:lnTo>
                    <a:pt x="1071" y="22"/>
                  </a:lnTo>
                  <a:lnTo>
                    <a:pt x="1117" y="17"/>
                  </a:lnTo>
                  <a:lnTo>
                    <a:pt x="1166" y="13"/>
                  </a:lnTo>
                  <a:lnTo>
                    <a:pt x="1218" y="10"/>
                  </a:lnTo>
                  <a:lnTo>
                    <a:pt x="1271" y="7"/>
                  </a:lnTo>
                  <a:lnTo>
                    <a:pt x="1327" y="3"/>
                  </a:lnTo>
                  <a:lnTo>
                    <a:pt x="1384" y="1"/>
                  </a:lnTo>
                  <a:lnTo>
                    <a:pt x="1444" y="0"/>
                  </a:lnTo>
                  <a:lnTo>
                    <a:pt x="1506" y="0"/>
                  </a:lnTo>
                  <a:lnTo>
                    <a:pt x="1570" y="0"/>
                  </a:lnTo>
                  <a:lnTo>
                    <a:pt x="1636" y="1"/>
                  </a:lnTo>
                  <a:lnTo>
                    <a:pt x="1709" y="41"/>
                  </a:lnTo>
                  <a:lnTo>
                    <a:pt x="1692" y="233"/>
                  </a:lnTo>
                  <a:lnTo>
                    <a:pt x="1698" y="235"/>
                  </a:lnTo>
                  <a:lnTo>
                    <a:pt x="1713" y="243"/>
                  </a:lnTo>
                  <a:lnTo>
                    <a:pt x="1733" y="256"/>
                  </a:lnTo>
                  <a:lnTo>
                    <a:pt x="1758" y="274"/>
                  </a:lnTo>
                  <a:lnTo>
                    <a:pt x="1784" y="299"/>
                  </a:lnTo>
                  <a:lnTo>
                    <a:pt x="1806" y="329"/>
                  </a:lnTo>
                  <a:lnTo>
                    <a:pt x="1825" y="366"/>
                  </a:lnTo>
                  <a:lnTo>
                    <a:pt x="1836" y="409"/>
                  </a:lnTo>
                  <a:lnTo>
                    <a:pt x="1999" y="557"/>
                  </a:lnTo>
                  <a:lnTo>
                    <a:pt x="1955" y="948"/>
                  </a:lnTo>
                  <a:lnTo>
                    <a:pt x="1692" y="1080"/>
                  </a:lnTo>
                  <a:lnTo>
                    <a:pt x="2003" y="1171"/>
                  </a:lnTo>
                  <a:lnTo>
                    <a:pt x="2006" y="1176"/>
                  </a:lnTo>
                  <a:lnTo>
                    <a:pt x="2011" y="1188"/>
                  </a:lnTo>
                  <a:lnTo>
                    <a:pt x="2016" y="1206"/>
                  </a:lnTo>
                  <a:lnTo>
                    <a:pt x="2022" y="1231"/>
                  </a:lnTo>
                  <a:lnTo>
                    <a:pt x="2023" y="1261"/>
                  </a:lnTo>
                  <a:lnTo>
                    <a:pt x="2021" y="1297"/>
                  </a:lnTo>
                  <a:lnTo>
                    <a:pt x="2010" y="1337"/>
                  </a:lnTo>
                  <a:lnTo>
                    <a:pt x="1992" y="1380"/>
                  </a:lnTo>
                  <a:lnTo>
                    <a:pt x="1171" y="1695"/>
                  </a:lnTo>
                  <a:lnTo>
                    <a:pt x="0" y="1328"/>
                  </a:lnTo>
                  <a:lnTo>
                    <a:pt x="20" y="1285"/>
                  </a:lnTo>
                  <a:lnTo>
                    <a:pt x="199" y="1223"/>
                  </a:lnTo>
                  <a:lnTo>
                    <a:pt x="199" y="233"/>
                  </a:lnTo>
                  <a:lnTo>
                    <a:pt x="200" y="232"/>
                  </a:lnTo>
                  <a:lnTo>
                    <a:pt x="204" y="229"/>
                  </a:lnTo>
                  <a:lnTo>
                    <a:pt x="210" y="226"/>
                  </a:lnTo>
                  <a:lnTo>
                    <a:pt x="218" y="220"/>
                  </a:lnTo>
                  <a:lnTo>
                    <a:pt x="230" y="214"/>
                  </a:lnTo>
                  <a:lnTo>
                    <a:pt x="243" y="207"/>
                  </a:lnTo>
                  <a:lnTo>
                    <a:pt x="259" y="201"/>
                  </a:lnTo>
                  <a:lnTo>
                    <a:pt x="277" y="194"/>
                  </a:lnTo>
                  <a:lnTo>
                    <a:pt x="297" y="189"/>
                  </a:lnTo>
                  <a:lnTo>
                    <a:pt x="320" y="185"/>
                  </a:lnTo>
                  <a:lnTo>
                    <a:pt x="344" y="183"/>
                  </a:lnTo>
                  <a:lnTo>
                    <a:pt x="370" y="180"/>
                  </a:lnTo>
                  <a:lnTo>
                    <a:pt x="399" y="181"/>
                  </a:lnTo>
                  <a:lnTo>
                    <a:pt x="430" y="185"/>
                  </a:lnTo>
                  <a:lnTo>
                    <a:pt x="464" y="191"/>
                  </a:lnTo>
                  <a:lnTo>
                    <a:pt x="498" y="201"/>
                  </a:lnTo>
                  <a:lnTo>
                    <a:pt x="548" y="225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13" name="Freeform 71"/>
            <p:cNvSpPr>
              <a:spLocks/>
            </p:cNvSpPr>
            <p:nvPr/>
          </p:nvSpPr>
          <p:spPr bwMode="auto">
            <a:xfrm>
              <a:off x="6551" y="13597"/>
              <a:ext cx="650" cy="735"/>
            </a:xfrm>
            <a:custGeom>
              <a:avLst/>
              <a:gdLst>
                <a:gd name="T0" fmla="*/ 645 w 650"/>
                <a:gd name="T1" fmla="*/ 27 h 735"/>
                <a:gd name="T2" fmla="*/ 642 w 650"/>
                <a:gd name="T3" fmla="*/ 26 h 735"/>
                <a:gd name="T4" fmla="*/ 631 w 650"/>
                <a:gd name="T5" fmla="*/ 23 h 735"/>
                <a:gd name="T6" fmla="*/ 615 w 650"/>
                <a:gd name="T7" fmla="*/ 19 h 735"/>
                <a:gd name="T8" fmla="*/ 592 w 650"/>
                <a:gd name="T9" fmla="*/ 15 h 735"/>
                <a:gd name="T10" fmla="*/ 565 w 650"/>
                <a:gd name="T11" fmla="*/ 10 h 735"/>
                <a:gd name="T12" fmla="*/ 533 w 650"/>
                <a:gd name="T13" fmla="*/ 6 h 735"/>
                <a:gd name="T14" fmla="*/ 496 w 650"/>
                <a:gd name="T15" fmla="*/ 3 h 735"/>
                <a:gd name="T16" fmla="*/ 456 w 650"/>
                <a:gd name="T17" fmla="*/ 1 h 735"/>
                <a:gd name="T18" fmla="*/ 411 w 650"/>
                <a:gd name="T19" fmla="*/ 0 h 735"/>
                <a:gd name="T20" fmla="*/ 364 w 650"/>
                <a:gd name="T21" fmla="*/ 2 h 735"/>
                <a:gd name="T22" fmla="*/ 315 w 650"/>
                <a:gd name="T23" fmla="*/ 6 h 735"/>
                <a:gd name="T24" fmla="*/ 262 w 650"/>
                <a:gd name="T25" fmla="*/ 15 h 735"/>
                <a:gd name="T26" fmla="*/ 209 w 650"/>
                <a:gd name="T27" fmla="*/ 26 h 735"/>
                <a:gd name="T28" fmla="*/ 154 w 650"/>
                <a:gd name="T29" fmla="*/ 42 h 735"/>
                <a:gd name="T30" fmla="*/ 98 w 650"/>
                <a:gd name="T31" fmla="*/ 61 h 735"/>
                <a:gd name="T32" fmla="*/ 42 w 650"/>
                <a:gd name="T33" fmla="*/ 87 h 735"/>
                <a:gd name="T34" fmla="*/ 38 w 650"/>
                <a:gd name="T35" fmla="*/ 101 h 735"/>
                <a:gd name="T36" fmla="*/ 28 w 650"/>
                <a:gd name="T37" fmla="*/ 141 h 735"/>
                <a:gd name="T38" fmla="*/ 17 w 650"/>
                <a:gd name="T39" fmla="*/ 203 h 735"/>
                <a:gd name="T40" fmla="*/ 6 w 650"/>
                <a:gd name="T41" fmla="*/ 283 h 735"/>
                <a:gd name="T42" fmla="*/ 0 w 650"/>
                <a:gd name="T43" fmla="*/ 378 h 735"/>
                <a:gd name="T44" fmla="*/ 5 w 650"/>
                <a:gd name="T45" fmla="*/ 484 h 735"/>
                <a:gd name="T46" fmla="*/ 21 w 650"/>
                <a:gd name="T47" fmla="*/ 599 h 735"/>
                <a:gd name="T48" fmla="*/ 54 w 650"/>
                <a:gd name="T49" fmla="*/ 716 h 735"/>
                <a:gd name="T50" fmla="*/ 58 w 650"/>
                <a:gd name="T51" fmla="*/ 716 h 735"/>
                <a:gd name="T52" fmla="*/ 66 w 650"/>
                <a:gd name="T53" fmla="*/ 715 h 735"/>
                <a:gd name="T54" fmla="*/ 80 w 650"/>
                <a:gd name="T55" fmla="*/ 713 h 735"/>
                <a:gd name="T56" fmla="*/ 99 w 650"/>
                <a:gd name="T57" fmla="*/ 712 h 735"/>
                <a:gd name="T58" fmla="*/ 124 w 650"/>
                <a:gd name="T59" fmla="*/ 710 h 735"/>
                <a:gd name="T60" fmla="*/ 153 w 650"/>
                <a:gd name="T61" fmla="*/ 708 h 735"/>
                <a:gd name="T62" fmla="*/ 188 w 650"/>
                <a:gd name="T63" fmla="*/ 707 h 735"/>
                <a:gd name="T64" fmla="*/ 225 w 650"/>
                <a:gd name="T65" fmla="*/ 706 h 735"/>
                <a:gd name="T66" fmla="*/ 267 w 650"/>
                <a:gd name="T67" fmla="*/ 705 h 735"/>
                <a:gd name="T68" fmla="*/ 313 w 650"/>
                <a:gd name="T69" fmla="*/ 706 h 735"/>
                <a:gd name="T70" fmla="*/ 362 w 650"/>
                <a:gd name="T71" fmla="*/ 707 h 735"/>
                <a:gd name="T72" fmla="*/ 415 w 650"/>
                <a:gd name="T73" fmla="*/ 709 h 735"/>
                <a:gd name="T74" fmla="*/ 470 w 650"/>
                <a:gd name="T75" fmla="*/ 713 h 735"/>
                <a:gd name="T76" fmla="*/ 528 w 650"/>
                <a:gd name="T77" fmla="*/ 719 h 735"/>
                <a:gd name="T78" fmla="*/ 588 w 650"/>
                <a:gd name="T79" fmla="*/ 726 h 735"/>
                <a:gd name="T80" fmla="*/ 650 w 650"/>
                <a:gd name="T81" fmla="*/ 735 h 735"/>
                <a:gd name="T82" fmla="*/ 647 w 650"/>
                <a:gd name="T83" fmla="*/ 713 h 735"/>
                <a:gd name="T84" fmla="*/ 641 w 650"/>
                <a:gd name="T85" fmla="*/ 655 h 735"/>
                <a:gd name="T86" fmla="*/ 631 w 650"/>
                <a:gd name="T87" fmla="*/ 568 h 735"/>
                <a:gd name="T88" fmla="*/ 623 w 650"/>
                <a:gd name="T89" fmla="*/ 462 h 735"/>
                <a:gd name="T90" fmla="*/ 618 w 650"/>
                <a:gd name="T91" fmla="*/ 345 h 735"/>
                <a:gd name="T92" fmla="*/ 618 w 650"/>
                <a:gd name="T93" fmla="*/ 229 h 735"/>
                <a:gd name="T94" fmla="*/ 627 w 650"/>
                <a:gd name="T95" fmla="*/ 119 h 735"/>
                <a:gd name="T96" fmla="*/ 645 w 650"/>
                <a:gd name="T97" fmla="*/ 27 h 7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50"/>
                <a:gd name="T148" fmla="*/ 0 h 735"/>
                <a:gd name="T149" fmla="*/ 650 w 650"/>
                <a:gd name="T150" fmla="*/ 735 h 7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50" h="735">
                  <a:moveTo>
                    <a:pt x="645" y="27"/>
                  </a:moveTo>
                  <a:lnTo>
                    <a:pt x="642" y="26"/>
                  </a:lnTo>
                  <a:lnTo>
                    <a:pt x="631" y="23"/>
                  </a:lnTo>
                  <a:lnTo>
                    <a:pt x="615" y="19"/>
                  </a:lnTo>
                  <a:lnTo>
                    <a:pt x="592" y="15"/>
                  </a:lnTo>
                  <a:lnTo>
                    <a:pt x="565" y="10"/>
                  </a:lnTo>
                  <a:lnTo>
                    <a:pt x="533" y="6"/>
                  </a:lnTo>
                  <a:lnTo>
                    <a:pt x="496" y="3"/>
                  </a:lnTo>
                  <a:lnTo>
                    <a:pt x="456" y="1"/>
                  </a:lnTo>
                  <a:lnTo>
                    <a:pt x="411" y="0"/>
                  </a:lnTo>
                  <a:lnTo>
                    <a:pt x="364" y="2"/>
                  </a:lnTo>
                  <a:lnTo>
                    <a:pt x="315" y="6"/>
                  </a:lnTo>
                  <a:lnTo>
                    <a:pt x="262" y="15"/>
                  </a:lnTo>
                  <a:lnTo>
                    <a:pt x="209" y="26"/>
                  </a:lnTo>
                  <a:lnTo>
                    <a:pt x="154" y="42"/>
                  </a:lnTo>
                  <a:lnTo>
                    <a:pt x="98" y="61"/>
                  </a:lnTo>
                  <a:lnTo>
                    <a:pt x="42" y="87"/>
                  </a:lnTo>
                  <a:lnTo>
                    <a:pt x="38" y="101"/>
                  </a:lnTo>
                  <a:lnTo>
                    <a:pt x="28" y="141"/>
                  </a:lnTo>
                  <a:lnTo>
                    <a:pt x="17" y="203"/>
                  </a:lnTo>
                  <a:lnTo>
                    <a:pt x="6" y="283"/>
                  </a:lnTo>
                  <a:lnTo>
                    <a:pt x="0" y="378"/>
                  </a:lnTo>
                  <a:lnTo>
                    <a:pt x="5" y="484"/>
                  </a:lnTo>
                  <a:lnTo>
                    <a:pt x="21" y="599"/>
                  </a:lnTo>
                  <a:lnTo>
                    <a:pt x="54" y="716"/>
                  </a:lnTo>
                  <a:lnTo>
                    <a:pt x="58" y="716"/>
                  </a:lnTo>
                  <a:lnTo>
                    <a:pt x="66" y="715"/>
                  </a:lnTo>
                  <a:lnTo>
                    <a:pt x="80" y="713"/>
                  </a:lnTo>
                  <a:lnTo>
                    <a:pt x="99" y="712"/>
                  </a:lnTo>
                  <a:lnTo>
                    <a:pt x="124" y="710"/>
                  </a:lnTo>
                  <a:lnTo>
                    <a:pt x="153" y="708"/>
                  </a:lnTo>
                  <a:lnTo>
                    <a:pt x="188" y="707"/>
                  </a:lnTo>
                  <a:lnTo>
                    <a:pt x="225" y="706"/>
                  </a:lnTo>
                  <a:lnTo>
                    <a:pt x="267" y="705"/>
                  </a:lnTo>
                  <a:lnTo>
                    <a:pt x="313" y="706"/>
                  </a:lnTo>
                  <a:lnTo>
                    <a:pt x="362" y="707"/>
                  </a:lnTo>
                  <a:lnTo>
                    <a:pt x="415" y="709"/>
                  </a:lnTo>
                  <a:lnTo>
                    <a:pt x="470" y="713"/>
                  </a:lnTo>
                  <a:lnTo>
                    <a:pt x="528" y="719"/>
                  </a:lnTo>
                  <a:lnTo>
                    <a:pt x="588" y="726"/>
                  </a:lnTo>
                  <a:lnTo>
                    <a:pt x="650" y="735"/>
                  </a:lnTo>
                  <a:lnTo>
                    <a:pt x="647" y="713"/>
                  </a:lnTo>
                  <a:lnTo>
                    <a:pt x="641" y="655"/>
                  </a:lnTo>
                  <a:lnTo>
                    <a:pt x="631" y="568"/>
                  </a:lnTo>
                  <a:lnTo>
                    <a:pt x="623" y="462"/>
                  </a:lnTo>
                  <a:lnTo>
                    <a:pt x="618" y="345"/>
                  </a:lnTo>
                  <a:lnTo>
                    <a:pt x="618" y="229"/>
                  </a:lnTo>
                  <a:lnTo>
                    <a:pt x="627" y="119"/>
                  </a:lnTo>
                  <a:lnTo>
                    <a:pt x="645" y="27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14" name="Freeform 72"/>
            <p:cNvSpPr>
              <a:spLocks/>
            </p:cNvSpPr>
            <p:nvPr/>
          </p:nvSpPr>
          <p:spPr bwMode="auto">
            <a:xfrm>
              <a:off x="6623" y="13797"/>
              <a:ext cx="1071" cy="731"/>
            </a:xfrm>
            <a:custGeom>
              <a:avLst/>
              <a:gdLst>
                <a:gd name="T0" fmla="*/ 6 w 1071"/>
                <a:gd name="T1" fmla="*/ 552 h 731"/>
                <a:gd name="T2" fmla="*/ 0 w 1071"/>
                <a:gd name="T3" fmla="*/ 642 h 731"/>
                <a:gd name="T4" fmla="*/ 698 w 1071"/>
                <a:gd name="T5" fmla="*/ 731 h 731"/>
                <a:gd name="T6" fmla="*/ 703 w 1071"/>
                <a:gd name="T7" fmla="*/ 729 h 731"/>
                <a:gd name="T8" fmla="*/ 717 w 1071"/>
                <a:gd name="T9" fmla="*/ 722 h 731"/>
                <a:gd name="T10" fmla="*/ 740 w 1071"/>
                <a:gd name="T11" fmla="*/ 710 h 731"/>
                <a:gd name="T12" fmla="*/ 768 w 1071"/>
                <a:gd name="T13" fmla="*/ 694 h 731"/>
                <a:gd name="T14" fmla="*/ 801 w 1071"/>
                <a:gd name="T15" fmla="*/ 672 h 731"/>
                <a:gd name="T16" fmla="*/ 838 w 1071"/>
                <a:gd name="T17" fmla="*/ 645 h 731"/>
                <a:gd name="T18" fmla="*/ 876 w 1071"/>
                <a:gd name="T19" fmla="*/ 614 h 731"/>
                <a:gd name="T20" fmla="*/ 915 w 1071"/>
                <a:gd name="T21" fmla="*/ 577 h 731"/>
                <a:gd name="T22" fmla="*/ 953 w 1071"/>
                <a:gd name="T23" fmla="*/ 536 h 731"/>
                <a:gd name="T24" fmla="*/ 988 w 1071"/>
                <a:gd name="T25" fmla="*/ 491 h 731"/>
                <a:gd name="T26" fmla="*/ 1018 w 1071"/>
                <a:gd name="T27" fmla="*/ 439 h 731"/>
                <a:gd name="T28" fmla="*/ 1043 w 1071"/>
                <a:gd name="T29" fmla="*/ 383 h 731"/>
                <a:gd name="T30" fmla="*/ 1061 w 1071"/>
                <a:gd name="T31" fmla="*/ 322 h 731"/>
                <a:gd name="T32" fmla="*/ 1071 w 1071"/>
                <a:gd name="T33" fmla="*/ 255 h 731"/>
                <a:gd name="T34" fmla="*/ 1070 w 1071"/>
                <a:gd name="T35" fmla="*/ 185 h 731"/>
                <a:gd name="T36" fmla="*/ 1057 w 1071"/>
                <a:gd name="T37" fmla="*/ 108 h 731"/>
                <a:gd name="T38" fmla="*/ 1055 w 1071"/>
                <a:gd name="T39" fmla="*/ 104 h 731"/>
                <a:gd name="T40" fmla="*/ 1049 w 1071"/>
                <a:gd name="T41" fmla="*/ 92 h 731"/>
                <a:gd name="T42" fmla="*/ 1037 w 1071"/>
                <a:gd name="T43" fmla="*/ 76 h 731"/>
                <a:gd name="T44" fmla="*/ 1022 w 1071"/>
                <a:gd name="T45" fmla="*/ 57 h 731"/>
                <a:gd name="T46" fmla="*/ 1002 w 1071"/>
                <a:gd name="T47" fmla="*/ 37 h 731"/>
                <a:gd name="T48" fmla="*/ 979 w 1071"/>
                <a:gd name="T49" fmla="*/ 20 h 731"/>
                <a:gd name="T50" fmla="*/ 951 w 1071"/>
                <a:gd name="T51" fmla="*/ 7 h 731"/>
                <a:gd name="T52" fmla="*/ 919 w 1071"/>
                <a:gd name="T53" fmla="*/ 0 h 731"/>
                <a:gd name="T54" fmla="*/ 924 w 1071"/>
                <a:gd name="T55" fmla="*/ 12 h 731"/>
                <a:gd name="T56" fmla="*/ 934 w 1071"/>
                <a:gd name="T57" fmla="*/ 44 h 731"/>
                <a:gd name="T58" fmla="*/ 947 w 1071"/>
                <a:gd name="T59" fmla="*/ 94 h 731"/>
                <a:gd name="T60" fmla="*/ 958 w 1071"/>
                <a:gd name="T61" fmla="*/ 159 h 731"/>
                <a:gd name="T62" fmla="*/ 961 w 1071"/>
                <a:gd name="T63" fmla="*/ 238 h 731"/>
                <a:gd name="T64" fmla="*/ 953 w 1071"/>
                <a:gd name="T65" fmla="*/ 324 h 731"/>
                <a:gd name="T66" fmla="*/ 928 w 1071"/>
                <a:gd name="T67" fmla="*/ 418 h 731"/>
                <a:gd name="T68" fmla="*/ 884 w 1071"/>
                <a:gd name="T69" fmla="*/ 516 h 731"/>
                <a:gd name="T70" fmla="*/ 883 w 1071"/>
                <a:gd name="T71" fmla="*/ 518 h 731"/>
                <a:gd name="T72" fmla="*/ 879 w 1071"/>
                <a:gd name="T73" fmla="*/ 521 h 731"/>
                <a:gd name="T74" fmla="*/ 872 w 1071"/>
                <a:gd name="T75" fmla="*/ 526 h 731"/>
                <a:gd name="T76" fmla="*/ 862 w 1071"/>
                <a:gd name="T77" fmla="*/ 534 h 731"/>
                <a:gd name="T78" fmla="*/ 851 w 1071"/>
                <a:gd name="T79" fmla="*/ 541 h 731"/>
                <a:gd name="T80" fmla="*/ 837 w 1071"/>
                <a:gd name="T81" fmla="*/ 550 h 731"/>
                <a:gd name="T82" fmla="*/ 819 w 1071"/>
                <a:gd name="T83" fmla="*/ 559 h 731"/>
                <a:gd name="T84" fmla="*/ 800 w 1071"/>
                <a:gd name="T85" fmla="*/ 567 h 731"/>
                <a:gd name="T86" fmla="*/ 778 w 1071"/>
                <a:gd name="T87" fmla="*/ 575 h 731"/>
                <a:gd name="T88" fmla="*/ 754 w 1071"/>
                <a:gd name="T89" fmla="*/ 582 h 731"/>
                <a:gd name="T90" fmla="*/ 727 w 1071"/>
                <a:gd name="T91" fmla="*/ 588 h 731"/>
                <a:gd name="T92" fmla="*/ 697 w 1071"/>
                <a:gd name="T93" fmla="*/ 592 h 731"/>
                <a:gd name="T94" fmla="*/ 666 w 1071"/>
                <a:gd name="T95" fmla="*/ 593 h 731"/>
                <a:gd name="T96" fmla="*/ 631 w 1071"/>
                <a:gd name="T97" fmla="*/ 592 h 731"/>
                <a:gd name="T98" fmla="*/ 593 w 1071"/>
                <a:gd name="T99" fmla="*/ 589 h 731"/>
                <a:gd name="T100" fmla="*/ 555 w 1071"/>
                <a:gd name="T101" fmla="*/ 581 h 731"/>
                <a:gd name="T102" fmla="*/ 555 w 1071"/>
                <a:gd name="T103" fmla="*/ 677 h 731"/>
                <a:gd name="T104" fmla="*/ 24 w 1071"/>
                <a:gd name="T105" fmla="*/ 623 h 731"/>
                <a:gd name="T106" fmla="*/ 6 w 1071"/>
                <a:gd name="T107" fmla="*/ 552 h 7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1"/>
                <a:gd name="T163" fmla="*/ 0 h 731"/>
                <a:gd name="T164" fmla="*/ 1071 w 1071"/>
                <a:gd name="T165" fmla="*/ 731 h 7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1" h="731">
                  <a:moveTo>
                    <a:pt x="6" y="552"/>
                  </a:moveTo>
                  <a:lnTo>
                    <a:pt x="0" y="642"/>
                  </a:lnTo>
                  <a:lnTo>
                    <a:pt x="698" y="731"/>
                  </a:lnTo>
                  <a:lnTo>
                    <a:pt x="703" y="729"/>
                  </a:lnTo>
                  <a:lnTo>
                    <a:pt x="717" y="722"/>
                  </a:lnTo>
                  <a:lnTo>
                    <a:pt x="740" y="710"/>
                  </a:lnTo>
                  <a:lnTo>
                    <a:pt x="768" y="694"/>
                  </a:lnTo>
                  <a:lnTo>
                    <a:pt x="801" y="672"/>
                  </a:lnTo>
                  <a:lnTo>
                    <a:pt x="838" y="645"/>
                  </a:lnTo>
                  <a:lnTo>
                    <a:pt x="876" y="614"/>
                  </a:lnTo>
                  <a:lnTo>
                    <a:pt x="915" y="577"/>
                  </a:lnTo>
                  <a:lnTo>
                    <a:pt x="953" y="536"/>
                  </a:lnTo>
                  <a:lnTo>
                    <a:pt x="988" y="491"/>
                  </a:lnTo>
                  <a:lnTo>
                    <a:pt x="1018" y="439"/>
                  </a:lnTo>
                  <a:lnTo>
                    <a:pt x="1043" y="383"/>
                  </a:lnTo>
                  <a:lnTo>
                    <a:pt x="1061" y="322"/>
                  </a:lnTo>
                  <a:lnTo>
                    <a:pt x="1071" y="255"/>
                  </a:lnTo>
                  <a:lnTo>
                    <a:pt x="1070" y="185"/>
                  </a:lnTo>
                  <a:lnTo>
                    <a:pt x="1057" y="108"/>
                  </a:lnTo>
                  <a:lnTo>
                    <a:pt x="1055" y="104"/>
                  </a:lnTo>
                  <a:lnTo>
                    <a:pt x="1049" y="92"/>
                  </a:lnTo>
                  <a:lnTo>
                    <a:pt x="1037" y="76"/>
                  </a:lnTo>
                  <a:lnTo>
                    <a:pt x="1022" y="57"/>
                  </a:lnTo>
                  <a:lnTo>
                    <a:pt x="1002" y="37"/>
                  </a:lnTo>
                  <a:lnTo>
                    <a:pt x="979" y="20"/>
                  </a:lnTo>
                  <a:lnTo>
                    <a:pt x="951" y="7"/>
                  </a:lnTo>
                  <a:lnTo>
                    <a:pt x="919" y="0"/>
                  </a:lnTo>
                  <a:lnTo>
                    <a:pt x="924" y="12"/>
                  </a:lnTo>
                  <a:lnTo>
                    <a:pt x="934" y="44"/>
                  </a:lnTo>
                  <a:lnTo>
                    <a:pt x="947" y="94"/>
                  </a:lnTo>
                  <a:lnTo>
                    <a:pt x="958" y="159"/>
                  </a:lnTo>
                  <a:lnTo>
                    <a:pt x="961" y="238"/>
                  </a:lnTo>
                  <a:lnTo>
                    <a:pt x="953" y="324"/>
                  </a:lnTo>
                  <a:lnTo>
                    <a:pt x="928" y="418"/>
                  </a:lnTo>
                  <a:lnTo>
                    <a:pt x="884" y="516"/>
                  </a:lnTo>
                  <a:lnTo>
                    <a:pt x="883" y="518"/>
                  </a:lnTo>
                  <a:lnTo>
                    <a:pt x="879" y="521"/>
                  </a:lnTo>
                  <a:lnTo>
                    <a:pt x="872" y="526"/>
                  </a:lnTo>
                  <a:lnTo>
                    <a:pt x="862" y="534"/>
                  </a:lnTo>
                  <a:lnTo>
                    <a:pt x="851" y="541"/>
                  </a:lnTo>
                  <a:lnTo>
                    <a:pt x="837" y="550"/>
                  </a:lnTo>
                  <a:lnTo>
                    <a:pt x="819" y="559"/>
                  </a:lnTo>
                  <a:lnTo>
                    <a:pt x="800" y="567"/>
                  </a:lnTo>
                  <a:lnTo>
                    <a:pt x="778" y="575"/>
                  </a:lnTo>
                  <a:lnTo>
                    <a:pt x="754" y="582"/>
                  </a:lnTo>
                  <a:lnTo>
                    <a:pt x="727" y="588"/>
                  </a:lnTo>
                  <a:lnTo>
                    <a:pt x="697" y="592"/>
                  </a:lnTo>
                  <a:lnTo>
                    <a:pt x="666" y="593"/>
                  </a:lnTo>
                  <a:lnTo>
                    <a:pt x="631" y="592"/>
                  </a:lnTo>
                  <a:lnTo>
                    <a:pt x="593" y="589"/>
                  </a:lnTo>
                  <a:lnTo>
                    <a:pt x="555" y="581"/>
                  </a:lnTo>
                  <a:lnTo>
                    <a:pt x="555" y="677"/>
                  </a:lnTo>
                  <a:lnTo>
                    <a:pt x="24" y="623"/>
                  </a:lnTo>
                  <a:lnTo>
                    <a:pt x="6" y="5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15" name="Freeform 73"/>
            <p:cNvSpPr>
              <a:spLocks/>
            </p:cNvSpPr>
            <p:nvPr/>
          </p:nvSpPr>
          <p:spPr bwMode="auto">
            <a:xfrm>
              <a:off x="6486" y="14516"/>
              <a:ext cx="787" cy="253"/>
            </a:xfrm>
            <a:custGeom>
              <a:avLst/>
              <a:gdLst>
                <a:gd name="T0" fmla="*/ 787 w 787"/>
                <a:gd name="T1" fmla="*/ 91 h 253"/>
                <a:gd name="T2" fmla="*/ 12 w 787"/>
                <a:gd name="T3" fmla="*/ 0 h 253"/>
                <a:gd name="T4" fmla="*/ 0 w 787"/>
                <a:gd name="T5" fmla="*/ 91 h 253"/>
                <a:gd name="T6" fmla="*/ 764 w 787"/>
                <a:gd name="T7" fmla="*/ 253 h 253"/>
                <a:gd name="T8" fmla="*/ 787 w 787"/>
                <a:gd name="T9" fmla="*/ 91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253"/>
                <a:gd name="T17" fmla="*/ 787 w 787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253">
                  <a:moveTo>
                    <a:pt x="787" y="91"/>
                  </a:moveTo>
                  <a:lnTo>
                    <a:pt x="12" y="0"/>
                  </a:lnTo>
                  <a:lnTo>
                    <a:pt x="0" y="91"/>
                  </a:lnTo>
                  <a:lnTo>
                    <a:pt x="764" y="253"/>
                  </a:lnTo>
                  <a:lnTo>
                    <a:pt x="787" y="9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16" name="Freeform 74"/>
            <p:cNvSpPr>
              <a:spLocks/>
            </p:cNvSpPr>
            <p:nvPr/>
          </p:nvSpPr>
          <p:spPr bwMode="auto">
            <a:xfrm>
              <a:off x="6879" y="14597"/>
              <a:ext cx="336" cy="115"/>
            </a:xfrm>
            <a:custGeom>
              <a:avLst/>
              <a:gdLst>
                <a:gd name="T0" fmla="*/ 336 w 336"/>
                <a:gd name="T1" fmla="*/ 50 h 115"/>
                <a:gd name="T2" fmla="*/ 4 w 336"/>
                <a:gd name="T3" fmla="*/ 0 h 115"/>
                <a:gd name="T4" fmla="*/ 0 w 336"/>
                <a:gd name="T5" fmla="*/ 48 h 115"/>
                <a:gd name="T6" fmla="*/ 327 w 336"/>
                <a:gd name="T7" fmla="*/ 115 h 115"/>
                <a:gd name="T8" fmla="*/ 336 w 336"/>
                <a:gd name="T9" fmla="*/ 5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15"/>
                <a:gd name="T17" fmla="*/ 336 w 336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15">
                  <a:moveTo>
                    <a:pt x="336" y="50"/>
                  </a:moveTo>
                  <a:lnTo>
                    <a:pt x="4" y="0"/>
                  </a:lnTo>
                  <a:lnTo>
                    <a:pt x="0" y="48"/>
                  </a:lnTo>
                  <a:lnTo>
                    <a:pt x="327" y="115"/>
                  </a:lnTo>
                  <a:lnTo>
                    <a:pt x="336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17" name="Freeform 75"/>
            <p:cNvSpPr>
              <a:spLocks/>
            </p:cNvSpPr>
            <p:nvPr/>
          </p:nvSpPr>
          <p:spPr bwMode="auto">
            <a:xfrm>
              <a:off x="6536" y="14540"/>
              <a:ext cx="225" cy="85"/>
            </a:xfrm>
            <a:custGeom>
              <a:avLst/>
              <a:gdLst>
                <a:gd name="T0" fmla="*/ 225 w 225"/>
                <a:gd name="T1" fmla="*/ 39 h 85"/>
                <a:gd name="T2" fmla="*/ 0 w 225"/>
                <a:gd name="T3" fmla="*/ 0 h 85"/>
                <a:gd name="T4" fmla="*/ 3 w 225"/>
                <a:gd name="T5" fmla="*/ 41 h 85"/>
                <a:gd name="T6" fmla="*/ 218 w 225"/>
                <a:gd name="T7" fmla="*/ 85 h 85"/>
                <a:gd name="T8" fmla="*/ 225 w 225"/>
                <a:gd name="T9" fmla="*/ 39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85"/>
                <a:gd name="T17" fmla="*/ 225 w 225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85">
                  <a:moveTo>
                    <a:pt x="225" y="39"/>
                  </a:moveTo>
                  <a:lnTo>
                    <a:pt x="0" y="0"/>
                  </a:lnTo>
                  <a:lnTo>
                    <a:pt x="3" y="41"/>
                  </a:lnTo>
                  <a:lnTo>
                    <a:pt x="218" y="85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18" name="Freeform 76"/>
            <p:cNvSpPr>
              <a:spLocks/>
            </p:cNvSpPr>
            <p:nvPr/>
          </p:nvSpPr>
          <p:spPr bwMode="auto">
            <a:xfrm>
              <a:off x="5972" y="14624"/>
              <a:ext cx="1325" cy="439"/>
            </a:xfrm>
            <a:custGeom>
              <a:avLst/>
              <a:gdLst>
                <a:gd name="T0" fmla="*/ 0 w 1325"/>
                <a:gd name="T1" fmla="*/ 132 h 439"/>
                <a:gd name="T2" fmla="*/ 3 w 1325"/>
                <a:gd name="T3" fmla="*/ 132 h 439"/>
                <a:gd name="T4" fmla="*/ 10 w 1325"/>
                <a:gd name="T5" fmla="*/ 130 h 439"/>
                <a:gd name="T6" fmla="*/ 24 w 1325"/>
                <a:gd name="T7" fmla="*/ 128 h 439"/>
                <a:gd name="T8" fmla="*/ 42 w 1325"/>
                <a:gd name="T9" fmla="*/ 125 h 439"/>
                <a:gd name="T10" fmla="*/ 62 w 1325"/>
                <a:gd name="T11" fmla="*/ 121 h 439"/>
                <a:gd name="T12" fmla="*/ 86 w 1325"/>
                <a:gd name="T13" fmla="*/ 116 h 439"/>
                <a:gd name="T14" fmla="*/ 113 w 1325"/>
                <a:gd name="T15" fmla="*/ 109 h 439"/>
                <a:gd name="T16" fmla="*/ 141 w 1325"/>
                <a:gd name="T17" fmla="*/ 102 h 439"/>
                <a:gd name="T18" fmla="*/ 170 w 1325"/>
                <a:gd name="T19" fmla="*/ 94 h 439"/>
                <a:gd name="T20" fmla="*/ 199 w 1325"/>
                <a:gd name="T21" fmla="*/ 85 h 439"/>
                <a:gd name="T22" fmla="*/ 228 w 1325"/>
                <a:gd name="T23" fmla="*/ 74 h 439"/>
                <a:gd name="T24" fmla="*/ 257 w 1325"/>
                <a:gd name="T25" fmla="*/ 62 h 439"/>
                <a:gd name="T26" fmla="*/ 285 w 1325"/>
                <a:gd name="T27" fmla="*/ 48 h 439"/>
                <a:gd name="T28" fmla="*/ 309 w 1325"/>
                <a:gd name="T29" fmla="*/ 34 h 439"/>
                <a:gd name="T30" fmla="*/ 333 w 1325"/>
                <a:gd name="T31" fmla="*/ 18 h 439"/>
                <a:gd name="T32" fmla="*/ 352 w 1325"/>
                <a:gd name="T33" fmla="*/ 0 h 439"/>
                <a:gd name="T34" fmla="*/ 1325 w 1325"/>
                <a:gd name="T35" fmla="*/ 223 h 439"/>
                <a:gd name="T36" fmla="*/ 1323 w 1325"/>
                <a:gd name="T37" fmla="*/ 225 h 439"/>
                <a:gd name="T38" fmla="*/ 1318 w 1325"/>
                <a:gd name="T39" fmla="*/ 230 h 439"/>
                <a:gd name="T40" fmla="*/ 1309 w 1325"/>
                <a:gd name="T41" fmla="*/ 239 h 439"/>
                <a:gd name="T42" fmla="*/ 1297 w 1325"/>
                <a:gd name="T43" fmla="*/ 250 h 439"/>
                <a:gd name="T44" fmla="*/ 1282 w 1325"/>
                <a:gd name="T45" fmla="*/ 263 h 439"/>
                <a:gd name="T46" fmla="*/ 1265 w 1325"/>
                <a:gd name="T47" fmla="*/ 278 h 439"/>
                <a:gd name="T48" fmla="*/ 1247 w 1325"/>
                <a:gd name="T49" fmla="*/ 295 h 439"/>
                <a:gd name="T50" fmla="*/ 1225 w 1325"/>
                <a:gd name="T51" fmla="*/ 312 h 439"/>
                <a:gd name="T52" fmla="*/ 1202 w 1325"/>
                <a:gd name="T53" fmla="*/ 331 h 439"/>
                <a:gd name="T54" fmla="*/ 1179 w 1325"/>
                <a:gd name="T55" fmla="*/ 349 h 439"/>
                <a:gd name="T56" fmla="*/ 1154 w 1325"/>
                <a:gd name="T57" fmla="*/ 367 h 439"/>
                <a:gd name="T58" fmla="*/ 1128 w 1325"/>
                <a:gd name="T59" fmla="*/ 385 h 439"/>
                <a:gd name="T60" fmla="*/ 1102 w 1325"/>
                <a:gd name="T61" fmla="*/ 401 h 439"/>
                <a:gd name="T62" fmla="*/ 1077 w 1325"/>
                <a:gd name="T63" fmla="*/ 415 h 439"/>
                <a:gd name="T64" fmla="*/ 1051 w 1325"/>
                <a:gd name="T65" fmla="*/ 428 h 439"/>
                <a:gd name="T66" fmla="*/ 1026 w 1325"/>
                <a:gd name="T67" fmla="*/ 439 h 439"/>
                <a:gd name="T68" fmla="*/ 0 w 1325"/>
                <a:gd name="T69" fmla="*/ 132 h 4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25"/>
                <a:gd name="T106" fmla="*/ 0 h 439"/>
                <a:gd name="T107" fmla="*/ 1325 w 1325"/>
                <a:gd name="T108" fmla="*/ 439 h 4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25" h="439">
                  <a:moveTo>
                    <a:pt x="0" y="132"/>
                  </a:moveTo>
                  <a:lnTo>
                    <a:pt x="3" y="132"/>
                  </a:lnTo>
                  <a:lnTo>
                    <a:pt x="10" y="130"/>
                  </a:lnTo>
                  <a:lnTo>
                    <a:pt x="24" y="128"/>
                  </a:lnTo>
                  <a:lnTo>
                    <a:pt x="42" y="125"/>
                  </a:lnTo>
                  <a:lnTo>
                    <a:pt x="62" y="121"/>
                  </a:lnTo>
                  <a:lnTo>
                    <a:pt x="86" y="116"/>
                  </a:lnTo>
                  <a:lnTo>
                    <a:pt x="113" y="109"/>
                  </a:lnTo>
                  <a:lnTo>
                    <a:pt x="141" y="102"/>
                  </a:lnTo>
                  <a:lnTo>
                    <a:pt x="170" y="94"/>
                  </a:lnTo>
                  <a:lnTo>
                    <a:pt x="199" y="85"/>
                  </a:lnTo>
                  <a:lnTo>
                    <a:pt x="228" y="74"/>
                  </a:lnTo>
                  <a:lnTo>
                    <a:pt x="257" y="62"/>
                  </a:lnTo>
                  <a:lnTo>
                    <a:pt x="285" y="48"/>
                  </a:lnTo>
                  <a:lnTo>
                    <a:pt x="309" y="34"/>
                  </a:lnTo>
                  <a:lnTo>
                    <a:pt x="333" y="18"/>
                  </a:lnTo>
                  <a:lnTo>
                    <a:pt x="352" y="0"/>
                  </a:lnTo>
                  <a:lnTo>
                    <a:pt x="1325" y="223"/>
                  </a:lnTo>
                  <a:lnTo>
                    <a:pt x="1323" y="225"/>
                  </a:lnTo>
                  <a:lnTo>
                    <a:pt x="1318" y="230"/>
                  </a:lnTo>
                  <a:lnTo>
                    <a:pt x="1309" y="239"/>
                  </a:lnTo>
                  <a:lnTo>
                    <a:pt x="1297" y="250"/>
                  </a:lnTo>
                  <a:lnTo>
                    <a:pt x="1282" y="263"/>
                  </a:lnTo>
                  <a:lnTo>
                    <a:pt x="1265" y="278"/>
                  </a:lnTo>
                  <a:lnTo>
                    <a:pt x="1247" y="295"/>
                  </a:lnTo>
                  <a:lnTo>
                    <a:pt x="1225" y="312"/>
                  </a:lnTo>
                  <a:lnTo>
                    <a:pt x="1202" y="331"/>
                  </a:lnTo>
                  <a:lnTo>
                    <a:pt x="1179" y="349"/>
                  </a:lnTo>
                  <a:lnTo>
                    <a:pt x="1154" y="367"/>
                  </a:lnTo>
                  <a:lnTo>
                    <a:pt x="1128" y="385"/>
                  </a:lnTo>
                  <a:lnTo>
                    <a:pt x="1102" y="401"/>
                  </a:lnTo>
                  <a:lnTo>
                    <a:pt x="1077" y="415"/>
                  </a:lnTo>
                  <a:lnTo>
                    <a:pt x="1051" y="428"/>
                  </a:lnTo>
                  <a:lnTo>
                    <a:pt x="1026" y="43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19" name="Freeform 77"/>
            <p:cNvSpPr>
              <a:spLocks/>
            </p:cNvSpPr>
            <p:nvPr/>
          </p:nvSpPr>
          <p:spPr bwMode="auto">
            <a:xfrm>
              <a:off x="7292" y="14577"/>
              <a:ext cx="472" cy="209"/>
            </a:xfrm>
            <a:custGeom>
              <a:avLst/>
              <a:gdLst>
                <a:gd name="T0" fmla="*/ 47 w 472"/>
                <a:gd name="T1" fmla="*/ 209 h 209"/>
                <a:gd name="T2" fmla="*/ 472 w 472"/>
                <a:gd name="T3" fmla="*/ 84 h 209"/>
                <a:gd name="T4" fmla="*/ 215 w 472"/>
                <a:gd name="T5" fmla="*/ 0 h 209"/>
                <a:gd name="T6" fmla="*/ 5 w 472"/>
                <a:gd name="T7" fmla="*/ 24 h 209"/>
                <a:gd name="T8" fmla="*/ 0 w 472"/>
                <a:gd name="T9" fmla="*/ 197 h 209"/>
                <a:gd name="T10" fmla="*/ 47 w 472"/>
                <a:gd name="T11" fmla="*/ 209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2"/>
                <a:gd name="T19" fmla="*/ 0 h 209"/>
                <a:gd name="T20" fmla="*/ 472 w 472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2" h="209">
                  <a:moveTo>
                    <a:pt x="47" y="209"/>
                  </a:moveTo>
                  <a:lnTo>
                    <a:pt x="472" y="84"/>
                  </a:lnTo>
                  <a:lnTo>
                    <a:pt x="215" y="0"/>
                  </a:lnTo>
                  <a:lnTo>
                    <a:pt x="5" y="24"/>
                  </a:lnTo>
                  <a:lnTo>
                    <a:pt x="0" y="197"/>
                  </a:lnTo>
                  <a:lnTo>
                    <a:pt x="47" y="20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20" name="Freeform 78"/>
            <p:cNvSpPr>
              <a:spLocks/>
            </p:cNvSpPr>
            <p:nvPr/>
          </p:nvSpPr>
          <p:spPr bwMode="auto">
            <a:xfrm>
              <a:off x="6073" y="13679"/>
              <a:ext cx="251" cy="999"/>
            </a:xfrm>
            <a:custGeom>
              <a:avLst/>
              <a:gdLst>
                <a:gd name="T0" fmla="*/ 251 w 251"/>
                <a:gd name="T1" fmla="*/ 23 h 999"/>
                <a:gd name="T2" fmla="*/ 250 w 251"/>
                <a:gd name="T3" fmla="*/ 22 h 999"/>
                <a:gd name="T4" fmla="*/ 246 w 251"/>
                <a:gd name="T5" fmla="*/ 20 h 999"/>
                <a:gd name="T6" fmla="*/ 239 w 251"/>
                <a:gd name="T7" fmla="*/ 18 h 999"/>
                <a:gd name="T8" fmla="*/ 230 w 251"/>
                <a:gd name="T9" fmla="*/ 15 h 999"/>
                <a:gd name="T10" fmla="*/ 218 w 251"/>
                <a:gd name="T11" fmla="*/ 11 h 999"/>
                <a:gd name="T12" fmla="*/ 205 w 251"/>
                <a:gd name="T13" fmla="*/ 7 h 999"/>
                <a:gd name="T14" fmla="*/ 190 w 251"/>
                <a:gd name="T15" fmla="*/ 4 h 999"/>
                <a:gd name="T16" fmla="*/ 173 w 251"/>
                <a:gd name="T17" fmla="*/ 1 h 999"/>
                <a:gd name="T18" fmla="*/ 155 w 251"/>
                <a:gd name="T19" fmla="*/ 0 h 999"/>
                <a:gd name="T20" fmla="*/ 134 w 251"/>
                <a:gd name="T21" fmla="*/ 0 h 999"/>
                <a:gd name="T22" fmla="*/ 114 w 251"/>
                <a:gd name="T23" fmla="*/ 2 h 999"/>
                <a:gd name="T24" fmla="*/ 92 w 251"/>
                <a:gd name="T25" fmla="*/ 5 h 999"/>
                <a:gd name="T26" fmla="*/ 70 w 251"/>
                <a:gd name="T27" fmla="*/ 12 h 999"/>
                <a:gd name="T28" fmla="*/ 47 w 251"/>
                <a:gd name="T29" fmla="*/ 20 h 999"/>
                <a:gd name="T30" fmla="*/ 23 w 251"/>
                <a:gd name="T31" fmla="*/ 32 h 999"/>
                <a:gd name="T32" fmla="*/ 0 w 251"/>
                <a:gd name="T33" fmla="*/ 47 h 999"/>
                <a:gd name="T34" fmla="*/ 0 w 251"/>
                <a:gd name="T35" fmla="*/ 999 h 999"/>
                <a:gd name="T36" fmla="*/ 1 w 251"/>
                <a:gd name="T37" fmla="*/ 999 h 999"/>
                <a:gd name="T38" fmla="*/ 6 w 251"/>
                <a:gd name="T39" fmla="*/ 999 h 999"/>
                <a:gd name="T40" fmla="*/ 14 w 251"/>
                <a:gd name="T41" fmla="*/ 998 h 999"/>
                <a:gd name="T42" fmla="*/ 23 w 251"/>
                <a:gd name="T43" fmla="*/ 997 h 999"/>
                <a:gd name="T44" fmla="*/ 35 w 251"/>
                <a:gd name="T45" fmla="*/ 995 h 999"/>
                <a:gd name="T46" fmla="*/ 49 w 251"/>
                <a:gd name="T47" fmla="*/ 993 h 999"/>
                <a:gd name="T48" fmla="*/ 65 w 251"/>
                <a:gd name="T49" fmla="*/ 990 h 999"/>
                <a:gd name="T50" fmla="*/ 83 w 251"/>
                <a:gd name="T51" fmla="*/ 985 h 999"/>
                <a:gd name="T52" fmla="*/ 102 w 251"/>
                <a:gd name="T53" fmla="*/ 980 h 999"/>
                <a:gd name="T54" fmla="*/ 121 w 251"/>
                <a:gd name="T55" fmla="*/ 973 h 999"/>
                <a:gd name="T56" fmla="*/ 143 w 251"/>
                <a:gd name="T57" fmla="*/ 966 h 999"/>
                <a:gd name="T58" fmla="*/ 164 w 251"/>
                <a:gd name="T59" fmla="*/ 956 h 999"/>
                <a:gd name="T60" fmla="*/ 186 w 251"/>
                <a:gd name="T61" fmla="*/ 945 h 999"/>
                <a:gd name="T62" fmla="*/ 208 w 251"/>
                <a:gd name="T63" fmla="*/ 934 h 999"/>
                <a:gd name="T64" fmla="*/ 230 w 251"/>
                <a:gd name="T65" fmla="*/ 919 h 999"/>
                <a:gd name="T66" fmla="*/ 251 w 251"/>
                <a:gd name="T67" fmla="*/ 903 h 999"/>
                <a:gd name="T68" fmla="*/ 251 w 251"/>
                <a:gd name="T69" fmla="*/ 23 h 9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1"/>
                <a:gd name="T106" fmla="*/ 0 h 999"/>
                <a:gd name="T107" fmla="*/ 251 w 251"/>
                <a:gd name="T108" fmla="*/ 999 h 9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1" h="999">
                  <a:moveTo>
                    <a:pt x="251" y="23"/>
                  </a:moveTo>
                  <a:lnTo>
                    <a:pt x="250" y="22"/>
                  </a:lnTo>
                  <a:lnTo>
                    <a:pt x="246" y="20"/>
                  </a:lnTo>
                  <a:lnTo>
                    <a:pt x="239" y="18"/>
                  </a:lnTo>
                  <a:lnTo>
                    <a:pt x="230" y="15"/>
                  </a:lnTo>
                  <a:lnTo>
                    <a:pt x="218" y="11"/>
                  </a:lnTo>
                  <a:lnTo>
                    <a:pt x="205" y="7"/>
                  </a:lnTo>
                  <a:lnTo>
                    <a:pt x="190" y="4"/>
                  </a:lnTo>
                  <a:lnTo>
                    <a:pt x="173" y="1"/>
                  </a:lnTo>
                  <a:lnTo>
                    <a:pt x="155" y="0"/>
                  </a:lnTo>
                  <a:lnTo>
                    <a:pt x="134" y="0"/>
                  </a:lnTo>
                  <a:lnTo>
                    <a:pt x="114" y="2"/>
                  </a:lnTo>
                  <a:lnTo>
                    <a:pt x="92" y="5"/>
                  </a:lnTo>
                  <a:lnTo>
                    <a:pt x="70" y="12"/>
                  </a:lnTo>
                  <a:lnTo>
                    <a:pt x="47" y="20"/>
                  </a:lnTo>
                  <a:lnTo>
                    <a:pt x="23" y="32"/>
                  </a:lnTo>
                  <a:lnTo>
                    <a:pt x="0" y="47"/>
                  </a:lnTo>
                  <a:lnTo>
                    <a:pt x="0" y="999"/>
                  </a:lnTo>
                  <a:lnTo>
                    <a:pt x="1" y="999"/>
                  </a:lnTo>
                  <a:lnTo>
                    <a:pt x="6" y="999"/>
                  </a:lnTo>
                  <a:lnTo>
                    <a:pt x="14" y="998"/>
                  </a:lnTo>
                  <a:lnTo>
                    <a:pt x="23" y="997"/>
                  </a:lnTo>
                  <a:lnTo>
                    <a:pt x="35" y="995"/>
                  </a:lnTo>
                  <a:lnTo>
                    <a:pt x="49" y="993"/>
                  </a:lnTo>
                  <a:lnTo>
                    <a:pt x="65" y="990"/>
                  </a:lnTo>
                  <a:lnTo>
                    <a:pt x="83" y="985"/>
                  </a:lnTo>
                  <a:lnTo>
                    <a:pt x="102" y="980"/>
                  </a:lnTo>
                  <a:lnTo>
                    <a:pt x="121" y="973"/>
                  </a:lnTo>
                  <a:lnTo>
                    <a:pt x="143" y="966"/>
                  </a:lnTo>
                  <a:lnTo>
                    <a:pt x="164" y="956"/>
                  </a:lnTo>
                  <a:lnTo>
                    <a:pt x="186" y="945"/>
                  </a:lnTo>
                  <a:lnTo>
                    <a:pt x="208" y="934"/>
                  </a:lnTo>
                  <a:lnTo>
                    <a:pt x="230" y="919"/>
                  </a:lnTo>
                  <a:lnTo>
                    <a:pt x="251" y="903"/>
                  </a:lnTo>
                  <a:lnTo>
                    <a:pt x="251" y="2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21" name="Freeform 79"/>
            <p:cNvSpPr>
              <a:spLocks/>
            </p:cNvSpPr>
            <p:nvPr/>
          </p:nvSpPr>
          <p:spPr bwMode="auto">
            <a:xfrm>
              <a:off x="6080" y="13687"/>
              <a:ext cx="215" cy="843"/>
            </a:xfrm>
            <a:custGeom>
              <a:avLst/>
              <a:gdLst>
                <a:gd name="T0" fmla="*/ 215 w 215"/>
                <a:gd name="T1" fmla="*/ 20 h 843"/>
                <a:gd name="T2" fmla="*/ 214 w 215"/>
                <a:gd name="T3" fmla="*/ 19 h 843"/>
                <a:gd name="T4" fmla="*/ 211 w 215"/>
                <a:gd name="T5" fmla="*/ 18 h 843"/>
                <a:gd name="T6" fmla="*/ 205 w 215"/>
                <a:gd name="T7" fmla="*/ 15 h 843"/>
                <a:gd name="T8" fmla="*/ 197 w 215"/>
                <a:gd name="T9" fmla="*/ 12 h 843"/>
                <a:gd name="T10" fmla="*/ 187 w 215"/>
                <a:gd name="T11" fmla="*/ 9 h 843"/>
                <a:gd name="T12" fmla="*/ 176 w 215"/>
                <a:gd name="T13" fmla="*/ 6 h 843"/>
                <a:gd name="T14" fmla="*/ 163 w 215"/>
                <a:gd name="T15" fmla="*/ 4 h 843"/>
                <a:gd name="T16" fmla="*/ 149 w 215"/>
                <a:gd name="T17" fmla="*/ 1 h 843"/>
                <a:gd name="T18" fmla="*/ 133 w 215"/>
                <a:gd name="T19" fmla="*/ 0 h 843"/>
                <a:gd name="T20" fmla="*/ 115 w 215"/>
                <a:gd name="T21" fmla="*/ 0 h 843"/>
                <a:gd name="T22" fmla="*/ 98 w 215"/>
                <a:gd name="T23" fmla="*/ 1 h 843"/>
                <a:gd name="T24" fmla="*/ 79 w 215"/>
                <a:gd name="T25" fmla="*/ 5 h 843"/>
                <a:gd name="T26" fmla="*/ 60 w 215"/>
                <a:gd name="T27" fmla="*/ 10 h 843"/>
                <a:gd name="T28" fmla="*/ 40 w 215"/>
                <a:gd name="T29" fmla="*/ 18 h 843"/>
                <a:gd name="T30" fmla="*/ 21 w 215"/>
                <a:gd name="T31" fmla="*/ 27 h 843"/>
                <a:gd name="T32" fmla="*/ 0 w 215"/>
                <a:gd name="T33" fmla="*/ 40 h 843"/>
                <a:gd name="T34" fmla="*/ 0 w 215"/>
                <a:gd name="T35" fmla="*/ 843 h 843"/>
                <a:gd name="T36" fmla="*/ 1 w 215"/>
                <a:gd name="T37" fmla="*/ 843 h 843"/>
                <a:gd name="T38" fmla="*/ 6 w 215"/>
                <a:gd name="T39" fmla="*/ 843 h 843"/>
                <a:gd name="T40" fmla="*/ 12 w 215"/>
                <a:gd name="T41" fmla="*/ 842 h 843"/>
                <a:gd name="T42" fmla="*/ 21 w 215"/>
                <a:gd name="T43" fmla="*/ 841 h 843"/>
                <a:gd name="T44" fmla="*/ 30 w 215"/>
                <a:gd name="T45" fmla="*/ 840 h 843"/>
                <a:gd name="T46" fmla="*/ 43 w 215"/>
                <a:gd name="T47" fmla="*/ 838 h 843"/>
                <a:gd name="T48" fmla="*/ 56 w 215"/>
                <a:gd name="T49" fmla="*/ 835 h 843"/>
                <a:gd name="T50" fmla="*/ 71 w 215"/>
                <a:gd name="T51" fmla="*/ 831 h 843"/>
                <a:gd name="T52" fmla="*/ 87 w 215"/>
                <a:gd name="T53" fmla="*/ 826 h 843"/>
                <a:gd name="T54" fmla="*/ 105 w 215"/>
                <a:gd name="T55" fmla="*/ 821 h 843"/>
                <a:gd name="T56" fmla="*/ 123 w 215"/>
                <a:gd name="T57" fmla="*/ 814 h 843"/>
                <a:gd name="T58" fmla="*/ 141 w 215"/>
                <a:gd name="T59" fmla="*/ 806 h 843"/>
                <a:gd name="T60" fmla="*/ 159 w 215"/>
                <a:gd name="T61" fmla="*/ 797 h 843"/>
                <a:gd name="T62" fmla="*/ 179 w 215"/>
                <a:gd name="T63" fmla="*/ 786 h 843"/>
                <a:gd name="T64" fmla="*/ 197 w 215"/>
                <a:gd name="T65" fmla="*/ 774 h 843"/>
                <a:gd name="T66" fmla="*/ 215 w 215"/>
                <a:gd name="T67" fmla="*/ 760 h 843"/>
                <a:gd name="T68" fmla="*/ 215 w 215"/>
                <a:gd name="T69" fmla="*/ 20 h 8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5"/>
                <a:gd name="T106" fmla="*/ 0 h 843"/>
                <a:gd name="T107" fmla="*/ 215 w 215"/>
                <a:gd name="T108" fmla="*/ 843 h 8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5" h="843">
                  <a:moveTo>
                    <a:pt x="215" y="20"/>
                  </a:moveTo>
                  <a:lnTo>
                    <a:pt x="214" y="19"/>
                  </a:lnTo>
                  <a:lnTo>
                    <a:pt x="211" y="18"/>
                  </a:lnTo>
                  <a:lnTo>
                    <a:pt x="205" y="15"/>
                  </a:lnTo>
                  <a:lnTo>
                    <a:pt x="197" y="12"/>
                  </a:lnTo>
                  <a:lnTo>
                    <a:pt x="187" y="9"/>
                  </a:lnTo>
                  <a:lnTo>
                    <a:pt x="176" y="6"/>
                  </a:lnTo>
                  <a:lnTo>
                    <a:pt x="163" y="4"/>
                  </a:lnTo>
                  <a:lnTo>
                    <a:pt x="149" y="1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8" y="1"/>
                  </a:lnTo>
                  <a:lnTo>
                    <a:pt x="79" y="5"/>
                  </a:lnTo>
                  <a:lnTo>
                    <a:pt x="60" y="10"/>
                  </a:lnTo>
                  <a:lnTo>
                    <a:pt x="40" y="18"/>
                  </a:lnTo>
                  <a:lnTo>
                    <a:pt x="21" y="27"/>
                  </a:lnTo>
                  <a:lnTo>
                    <a:pt x="0" y="40"/>
                  </a:lnTo>
                  <a:lnTo>
                    <a:pt x="0" y="843"/>
                  </a:lnTo>
                  <a:lnTo>
                    <a:pt x="1" y="843"/>
                  </a:lnTo>
                  <a:lnTo>
                    <a:pt x="6" y="843"/>
                  </a:lnTo>
                  <a:lnTo>
                    <a:pt x="12" y="842"/>
                  </a:lnTo>
                  <a:lnTo>
                    <a:pt x="21" y="841"/>
                  </a:lnTo>
                  <a:lnTo>
                    <a:pt x="30" y="840"/>
                  </a:lnTo>
                  <a:lnTo>
                    <a:pt x="43" y="838"/>
                  </a:lnTo>
                  <a:lnTo>
                    <a:pt x="56" y="835"/>
                  </a:lnTo>
                  <a:lnTo>
                    <a:pt x="71" y="831"/>
                  </a:lnTo>
                  <a:lnTo>
                    <a:pt x="87" y="826"/>
                  </a:lnTo>
                  <a:lnTo>
                    <a:pt x="105" y="821"/>
                  </a:lnTo>
                  <a:lnTo>
                    <a:pt x="123" y="814"/>
                  </a:lnTo>
                  <a:lnTo>
                    <a:pt x="141" y="806"/>
                  </a:lnTo>
                  <a:lnTo>
                    <a:pt x="159" y="797"/>
                  </a:lnTo>
                  <a:lnTo>
                    <a:pt x="179" y="786"/>
                  </a:lnTo>
                  <a:lnTo>
                    <a:pt x="197" y="774"/>
                  </a:lnTo>
                  <a:lnTo>
                    <a:pt x="215" y="760"/>
                  </a:lnTo>
                  <a:lnTo>
                    <a:pt x="215" y="2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22" name="Freeform 80"/>
            <p:cNvSpPr>
              <a:spLocks/>
            </p:cNvSpPr>
            <p:nvPr/>
          </p:nvSpPr>
          <p:spPr bwMode="auto">
            <a:xfrm>
              <a:off x="6087" y="13696"/>
              <a:ext cx="180" cy="685"/>
            </a:xfrm>
            <a:custGeom>
              <a:avLst/>
              <a:gdLst>
                <a:gd name="T0" fmla="*/ 180 w 180"/>
                <a:gd name="T1" fmla="*/ 16 h 685"/>
                <a:gd name="T2" fmla="*/ 179 w 180"/>
                <a:gd name="T3" fmla="*/ 16 h 685"/>
                <a:gd name="T4" fmla="*/ 176 w 180"/>
                <a:gd name="T5" fmla="*/ 14 h 685"/>
                <a:gd name="T6" fmla="*/ 172 w 180"/>
                <a:gd name="T7" fmla="*/ 12 h 685"/>
                <a:gd name="T8" fmla="*/ 165 w 180"/>
                <a:gd name="T9" fmla="*/ 10 h 685"/>
                <a:gd name="T10" fmla="*/ 157 w 180"/>
                <a:gd name="T11" fmla="*/ 8 h 685"/>
                <a:gd name="T12" fmla="*/ 147 w 180"/>
                <a:gd name="T13" fmla="*/ 4 h 685"/>
                <a:gd name="T14" fmla="*/ 136 w 180"/>
                <a:gd name="T15" fmla="*/ 2 h 685"/>
                <a:gd name="T16" fmla="*/ 125 w 180"/>
                <a:gd name="T17" fmla="*/ 0 h 685"/>
                <a:gd name="T18" fmla="*/ 111 w 180"/>
                <a:gd name="T19" fmla="*/ 0 h 685"/>
                <a:gd name="T20" fmla="*/ 97 w 180"/>
                <a:gd name="T21" fmla="*/ 0 h 685"/>
                <a:gd name="T22" fmla="*/ 81 w 180"/>
                <a:gd name="T23" fmla="*/ 1 h 685"/>
                <a:gd name="T24" fmla="*/ 66 w 180"/>
                <a:gd name="T25" fmla="*/ 3 h 685"/>
                <a:gd name="T26" fmla="*/ 50 w 180"/>
                <a:gd name="T27" fmla="*/ 8 h 685"/>
                <a:gd name="T28" fmla="*/ 33 w 180"/>
                <a:gd name="T29" fmla="*/ 14 h 685"/>
                <a:gd name="T30" fmla="*/ 17 w 180"/>
                <a:gd name="T31" fmla="*/ 23 h 685"/>
                <a:gd name="T32" fmla="*/ 0 w 180"/>
                <a:gd name="T33" fmla="*/ 33 h 685"/>
                <a:gd name="T34" fmla="*/ 0 w 180"/>
                <a:gd name="T35" fmla="*/ 685 h 685"/>
                <a:gd name="T36" fmla="*/ 1 w 180"/>
                <a:gd name="T37" fmla="*/ 685 h 685"/>
                <a:gd name="T38" fmla="*/ 4 w 180"/>
                <a:gd name="T39" fmla="*/ 685 h 685"/>
                <a:gd name="T40" fmla="*/ 9 w 180"/>
                <a:gd name="T41" fmla="*/ 684 h 685"/>
                <a:gd name="T42" fmla="*/ 17 w 180"/>
                <a:gd name="T43" fmla="*/ 683 h 685"/>
                <a:gd name="T44" fmla="*/ 26 w 180"/>
                <a:gd name="T45" fmla="*/ 682 h 685"/>
                <a:gd name="T46" fmla="*/ 35 w 180"/>
                <a:gd name="T47" fmla="*/ 681 h 685"/>
                <a:gd name="T48" fmla="*/ 47 w 180"/>
                <a:gd name="T49" fmla="*/ 678 h 685"/>
                <a:gd name="T50" fmla="*/ 60 w 180"/>
                <a:gd name="T51" fmla="*/ 676 h 685"/>
                <a:gd name="T52" fmla="*/ 73 w 180"/>
                <a:gd name="T53" fmla="*/ 671 h 685"/>
                <a:gd name="T54" fmla="*/ 87 w 180"/>
                <a:gd name="T55" fmla="*/ 667 h 685"/>
                <a:gd name="T56" fmla="*/ 102 w 180"/>
                <a:gd name="T57" fmla="*/ 662 h 685"/>
                <a:gd name="T58" fmla="*/ 118 w 180"/>
                <a:gd name="T59" fmla="*/ 655 h 685"/>
                <a:gd name="T60" fmla="*/ 133 w 180"/>
                <a:gd name="T61" fmla="*/ 648 h 685"/>
                <a:gd name="T62" fmla="*/ 149 w 180"/>
                <a:gd name="T63" fmla="*/ 639 h 685"/>
                <a:gd name="T64" fmla="*/ 165 w 180"/>
                <a:gd name="T65" fmla="*/ 628 h 685"/>
                <a:gd name="T66" fmla="*/ 180 w 180"/>
                <a:gd name="T67" fmla="*/ 617 h 685"/>
                <a:gd name="T68" fmla="*/ 180 w 180"/>
                <a:gd name="T69" fmla="*/ 16 h 6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0"/>
                <a:gd name="T106" fmla="*/ 0 h 685"/>
                <a:gd name="T107" fmla="*/ 180 w 180"/>
                <a:gd name="T108" fmla="*/ 685 h 6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0" h="685">
                  <a:moveTo>
                    <a:pt x="180" y="16"/>
                  </a:moveTo>
                  <a:lnTo>
                    <a:pt x="179" y="16"/>
                  </a:lnTo>
                  <a:lnTo>
                    <a:pt x="176" y="14"/>
                  </a:lnTo>
                  <a:lnTo>
                    <a:pt x="172" y="12"/>
                  </a:lnTo>
                  <a:lnTo>
                    <a:pt x="165" y="10"/>
                  </a:lnTo>
                  <a:lnTo>
                    <a:pt x="157" y="8"/>
                  </a:lnTo>
                  <a:lnTo>
                    <a:pt x="147" y="4"/>
                  </a:lnTo>
                  <a:lnTo>
                    <a:pt x="136" y="2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3"/>
                  </a:lnTo>
                  <a:lnTo>
                    <a:pt x="50" y="8"/>
                  </a:lnTo>
                  <a:lnTo>
                    <a:pt x="33" y="14"/>
                  </a:lnTo>
                  <a:lnTo>
                    <a:pt x="17" y="23"/>
                  </a:lnTo>
                  <a:lnTo>
                    <a:pt x="0" y="33"/>
                  </a:lnTo>
                  <a:lnTo>
                    <a:pt x="0" y="685"/>
                  </a:lnTo>
                  <a:lnTo>
                    <a:pt x="1" y="685"/>
                  </a:lnTo>
                  <a:lnTo>
                    <a:pt x="4" y="685"/>
                  </a:lnTo>
                  <a:lnTo>
                    <a:pt x="9" y="684"/>
                  </a:lnTo>
                  <a:lnTo>
                    <a:pt x="17" y="683"/>
                  </a:lnTo>
                  <a:lnTo>
                    <a:pt x="26" y="682"/>
                  </a:lnTo>
                  <a:lnTo>
                    <a:pt x="35" y="681"/>
                  </a:lnTo>
                  <a:lnTo>
                    <a:pt x="47" y="678"/>
                  </a:lnTo>
                  <a:lnTo>
                    <a:pt x="60" y="676"/>
                  </a:lnTo>
                  <a:lnTo>
                    <a:pt x="73" y="671"/>
                  </a:lnTo>
                  <a:lnTo>
                    <a:pt x="87" y="667"/>
                  </a:lnTo>
                  <a:lnTo>
                    <a:pt x="102" y="662"/>
                  </a:lnTo>
                  <a:lnTo>
                    <a:pt x="118" y="655"/>
                  </a:lnTo>
                  <a:lnTo>
                    <a:pt x="133" y="648"/>
                  </a:lnTo>
                  <a:lnTo>
                    <a:pt x="149" y="639"/>
                  </a:lnTo>
                  <a:lnTo>
                    <a:pt x="165" y="628"/>
                  </a:lnTo>
                  <a:lnTo>
                    <a:pt x="180" y="617"/>
                  </a:lnTo>
                  <a:lnTo>
                    <a:pt x="180" y="1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23" name="Freeform 81"/>
            <p:cNvSpPr>
              <a:spLocks/>
            </p:cNvSpPr>
            <p:nvPr/>
          </p:nvSpPr>
          <p:spPr bwMode="auto">
            <a:xfrm>
              <a:off x="6093" y="13704"/>
              <a:ext cx="146" cy="530"/>
            </a:xfrm>
            <a:custGeom>
              <a:avLst/>
              <a:gdLst>
                <a:gd name="T0" fmla="*/ 146 w 146"/>
                <a:gd name="T1" fmla="*/ 14 h 530"/>
                <a:gd name="T2" fmla="*/ 143 w 146"/>
                <a:gd name="T3" fmla="*/ 12 h 530"/>
                <a:gd name="T4" fmla="*/ 134 w 146"/>
                <a:gd name="T5" fmla="*/ 8 h 530"/>
                <a:gd name="T6" fmla="*/ 120 w 146"/>
                <a:gd name="T7" fmla="*/ 4 h 530"/>
                <a:gd name="T8" fmla="*/ 101 w 146"/>
                <a:gd name="T9" fmla="*/ 1 h 530"/>
                <a:gd name="T10" fmla="*/ 79 w 146"/>
                <a:gd name="T11" fmla="*/ 0 h 530"/>
                <a:gd name="T12" fmla="*/ 54 w 146"/>
                <a:gd name="T13" fmla="*/ 3 h 530"/>
                <a:gd name="T14" fmla="*/ 27 w 146"/>
                <a:gd name="T15" fmla="*/ 11 h 530"/>
                <a:gd name="T16" fmla="*/ 0 w 146"/>
                <a:gd name="T17" fmla="*/ 27 h 530"/>
                <a:gd name="T18" fmla="*/ 0 w 146"/>
                <a:gd name="T19" fmla="*/ 530 h 530"/>
                <a:gd name="T20" fmla="*/ 3 w 146"/>
                <a:gd name="T21" fmla="*/ 530 h 530"/>
                <a:gd name="T22" fmla="*/ 14 w 146"/>
                <a:gd name="T23" fmla="*/ 529 h 530"/>
                <a:gd name="T24" fmla="*/ 29 w 146"/>
                <a:gd name="T25" fmla="*/ 526 h 530"/>
                <a:gd name="T26" fmla="*/ 49 w 146"/>
                <a:gd name="T27" fmla="*/ 521 h 530"/>
                <a:gd name="T28" fmla="*/ 71 w 146"/>
                <a:gd name="T29" fmla="*/ 514 h 530"/>
                <a:gd name="T30" fmla="*/ 96 w 146"/>
                <a:gd name="T31" fmla="*/ 505 h 530"/>
                <a:gd name="T32" fmla="*/ 121 w 146"/>
                <a:gd name="T33" fmla="*/ 492 h 530"/>
                <a:gd name="T34" fmla="*/ 146 w 146"/>
                <a:gd name="T35" fmla="*/ 475 h 530"/>
                <a:gd name="T36" fmla="*/ 146 w 146"/>
                <a:gd name="T37" fmla="*/ 14 h 5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530"/>
                <a:gd name="T59" fmla="*/ 146 w 146"/>
                <a:gd name="T60" fmla="*/ 530 h 5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530">
                  <a:moveTo>
                    <a:pt x="146" y="14"/>
                  </a:moveTo>
                  <a:lnTo>
                    <a:pt x="143" y="12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1" y="1"/>
                  </a:lnTo>
                  <a:lnTo>
                    <a:pt x="79" y="0"/>
                  </a:lnTo>
                  <a:lnTo>
                    <a:pt x="54" y="3"/>
                  </a:lnTo>
                  <a:lnTo>
                    <a:pt x="27" y="11"/>
                  </a:lnTo>
                  <a:lnTo>
                    <a:pt x="0" y="27"/>
                  </a:lnTo>
                  <a:lnTo>
                    <a:pt x="0" y="530"/>
                  </a:lnTo>
                  <a:lnTo>
                    <a:pt x="3" y="530"/>
                  </a:lnTo>
                  <a:lnTo>
                    <a:pt x="14" y="529"/>
                  </a:lnTo>
                  <a:lnTo>
                    <a:pt x="29" y="526"/>
                  </a:lnTo>
                  <a:lnTo>
                    <a:pt x="49" y="521"/>
                  </a:lnTo>
                  <a:lnTo>
                    <a:pt x="71" y="514"/>
                  </a:lnTo>
                  <a:lnTo>
                    <a:pt x="96" y="505"/>
                  </a:lnTo>
                  <a:lnTo>
                    <a:pt x="121" y="492"/>
                  </a:lnTo>
                  <a:lnTo>
                    <a:pt x="146" y="475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24" name="Freeform 82"/>
            <p:cNvSpPr>
              <a:spLocks/>
            </p:cNvSpPr>
            <p:nvPr/>
          </p:nvSpPr>
          <p:spPr bwMode="auto">
            <a:xfrm>
              <a:off x="6101" y="13712"/>
              <a:ext cx="109" cy="373"/>
            </a:xfrm>
            <a:custGeom>
              <a:avLst/>
              <a:gdLst>
                <a:gd name="T0" fmla="*/ 109 w 109"/>
                <a:gd name="T1" fmla="*/ 10 h 373"/>
                <a:gd name="T2" fmla="*/ 107 w 109"/>
                <a:gd name="T3" fmla="*/ 9 h 373"/>
                <a:gd name="T4" fmla="*/ 100 w 109"/>
                <a:gd name="T5" fmla="*/ 6 h 373"/>
                <a:gd name="T6" fmla="*/ 89 w 109"/>
                <a:gd name="T7" fmla="*/ 2 h 373"/>
                <a:gd name="T8" fmla="*/ 75 w 109"/>
                <a:gd name="T9" fmla="*/ 0 h 373"/>
                <a:gd name="T10" fmla="*/ 59 w 109"/>
                <a:gd name="T11" fmla="*/ 0 h 373"/>
                <a:gd name="T12" fmla="*/ 39 w 109"/>
                <a:gd name="T13" fmla="*/ 2 h 373"/>
                <a:gd name="T14" fmla="*/ 20 w 109"/>
                <a:gd name="T15" fmla="*/ 9 h 373"/>
                <a:gd name="T16" fmla="*/ 0 w 109"/>
                <a:gd name="T17" fmla="*/ 21 h 373"/>
                <a:gd name="T18" fmla="*/ 0 w 109"/>
                <a:gd name="T19" fmla="*/ 373 h 373"/>
                <a:gd name="T20" fmla="*/ 2 w 109"/>
                <a:gd name="T21" fmla="*/ 373 h 373"/>
                <a:gd name="T22" fmla="*/ 9 w 109"/>
                <a:gd name="T23" fmla="*/ 372 h 373"/>
                <a:gd name="T24" fmla="*/ 21 w 109"/>
                <a:gd name="T25" fmla="*/ 369 h 373"/>
                <a:gd name="T26" fmla="*/ 36 w 109"/>
                <a:gd name="T27" fmla="*/ 366 h 373"/>
                <a:gd name="T28" fmla="*/ 53 w 109"/>
                <a:gd name="T29" fmla="*/ 362 h 373"/>
                <a:gd name="T30" fmla="*/ 72 w 109"/>
                <a:gd name="T31" fmla="*/ 354 h 373"/>
                <a:gd name="T32" fmla="*/ 90 w 109"/>
                <a:gd name="T33" fmla="*/ 343 h 373"/>
                <a:gd name="T34" fmla="*/ 109 w 109"/>
                <a:gd name="T35" fmla="*/ 331 h 373"/>
                <a:gd name="T36" fmla="*/ 109 w 109"/>
                <a:gd name="T37" fmla="*/ 10 h 3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9"/>
                <a:gd name="T58" fmla="*/ 0 h 373"/>
                <a:gd name="T59" fmla="*/ 109 w 109"/>
                <a:gd name="T60" fmla="*/ 373 h 3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9" h="373">
                  <a:moveTo>
                    <a:pt x="109" y="10"/>
                  </a:moveTo>
                  <a:lnTo>
                    <a:pt x="107" y="9"/>
                  </a:lnTo>
                  <a:lnTo>
                    <a:pt x="100" y="6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0" y="9"/>
                  </a:lnTo>
                  <a:lnTo>
                    <a:pt x="0" y="21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9" y="372"/>
                  </a:lnTo>
                  <a:lnTo>
                    <a:pt x="21" y="369"/>
                  </a:lnTo>
                  <a:lnTo>
                    <a:pt x="36" y="366"/>
                  </a:lnTo>
                  <a:lnTo>
                    <a:pt x="53" y="362"/>
                  </a:lnTo>
                  <a:lnTo>
                    <a:pt x="72" y="354"/>
                  </a:lnTo>
                  <a:lnTo>
                    <a:pt x="90" y="343"/>
                  </a:lnTo>
                  <a:lnTo>
                    <a:pt x="109" y="331"/>
                  </a:lnTo>
                  <a:lnTo>
                    <a:pt x="109" y="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25" name="Freeform 83"/>
            <p:cNvSpPr>
              <a:spLocks/>
            </p:cNvSpPr>
            <p:nvPr/>
          </p:nvSpPr>
          <p:spPr bwMode="auto">
            <a:xfrm>
              <a:off x="6107" y="13721"/>
              <a:ext cx="75" cy="216"/>
            </a:xfrm>
            <a:custGeom>
              <a:avLst/>
              <a:gdLst>
                <a:gd name="T0" fmla="*/ 75 w 75"/>
                <a:gd name="T1" fmla="*/ 6 h 216"/>
                <a:gd name="T2" fmla="*/ 73 w 75"/>
                <a:gd name="T3" fmla="*/ 5 h 216"/>
                <a:gd name="T4" fmla="*/ 69 w 75"/>
                <a:gd name="T5" fmla="*/ 4 h 216"/>
                <a:gd name="T6" fmla="*/ 61 w 75"/>
                <a:gd name="T7" fmla="*/ 2 h 216"/>
                <a:gd name="T8" fmla="*/ 52 w 75"/>
                <a:gd name="T9" fmla="*/ 0 h 216"/>
                <a:gd name="T10" fmla="*/ 41 w 75"/>
                <a:gd name="T11" fmla="*/ 0 h 216"/>
                <a:gd name="T12" fmla="*/ 28 w 75"/>
                <a:gd name="T13" fmla="*/ 1 h 216"/>
                <a:gd name="T14" fmla="*/ 14 w 75"/>
                <a:gd name="T15" fmla="*/ 6 h 216"/>
                <a:gd name="T16" fmla="*/ 0 w 75"/>
                <a:gd name="T17" fmla="*/ 14 h 216"/>
                <a:gd name="T18" fmla="*/ 0 w 75"/>
                <a:gd name="T19" fmla="*/ 216 h 216"/>
                <a:gd name="T20" fmla="*/ 2 w 75"/>
                <a:gd name="T21" fmla="*/ 216 h 216"/>
                <a:gd name="T22" fmla="*/ 7 w 75"/>
                <a:gd name="T23" fmla="*/ 215 h 216"/>
                <a:gd name="T24" fmla="*/ 15 w 75"/>
                <a:gd name="T25" fmla="*/ 214 h 216"/>
                <a:gd name="T26" fmla="*/ 25 w 75"/>
                <a:gd name="T27" fmla="*/ 211 h 216"/>
                <a:gd name="T28" fmla="*/ 37 w 75"/>
                <a:gd name="T29" fmla="*/ 208 h 216"/>
                <a:gd name="T30" fmla="*/ 50 w 75"/>
                <a:gd name="T31" fmla="*/ 203 h 216"/>
                <a:gd name="T32" fmla="*/ 63 w 75"/>
                <a:gd name="T33" fmla="*/ 195 h 216"/>
                <a:gd name="T34" fmla="*/ 75 w 75"/>
                <a:gd name="T35" fmla="*/ 187 h 216"/>
                <a:gd name="T36" fmla="*/ 75 w 75"/>
                <a:gd name="T37" fmla="*/ 6 h 2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"/>
                <a:gd name="T58" fmla="*/ 0 h 216"/>
                <a:gd name="T59" fmla="*/ 75 w 75"/>
                <a:gd name="T60" fmla="*/ 216 h 2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" h="216">
                  <a:moveTo>
                    <a:pt x="75" y="6"/>
                  </a:moveTo>
                  <a:lnTo>
                    <a:pt x="73" y="5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14" y="6"/>
                  </a:lnTo>
                  <a:lnTo>
                    <a:pt x="0" y="14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7" y="215"/>
                  </a:lnTo>
                  <a:lnTo>
                    <a:pt x="15" y="214"/>
                  </a:lnTo>
                  <a:lnTo>
                    <a:pt x="25" y="211"/>
                  </a:lnTo>
                  <a:lnTo>
                    <a:pt x="37" y="208"/>
                  </a:lnTo>
                  <a:lnTo>
                    <a:pt x="50" y="203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26" name="Freeform 84"/>
            <p:cNvSpPr>
              <a:spLocks/>
            </p:cNvSpPr>
            <p:nvPr/>
          </p:nvSpPr>
          <p:spPr bwMode="auto">
            <a:xfrm>
              <a:off x="7013" y="14340"/>
              <a:ext cx="110" cy="111"/>
            </a:xfrm>
            <a:custGeom>
              <a:avLst/>
              <a:gdLst>
                <a:gd name="T0" fmla="*/ 55 w 110"/>
                <a:gd name="T1" fmla="*/ 111 h 111"/>
                <a:gd name="T2" fmla="*/ 66 w 110"/>
                <a:gd name="T3" fmla="*/ 110 h 111"/>
                <a:gd name="T4" fmla="*/ 76 w 110"/>
                <a:gd name="T5" fmla="*/ 106 h 111"/>
                <a:gd name="T6" fmla="*/ 85 w 110"/>
                <a:gd name="T7" fmla="*/ 101 h 111"/>
                <a:gd name="T8" fmla="*/ 94 w 110"/>
                <a:gd name="T9" fmla="*/ 94 h 111"/>
                <a:gd name="T10" fmla="*/ 100 w 110"/>
                <a:gd name="T11" fmla="*/ 86 h 111"/>
                <a:gd name="T12" fmla="*/ 106 w 110"/>
                <a:gd name="T13" fmla="*/ 77 h 111"/>
                <a:gd name="T14" fmla="*/ 109 w 110"/>
                <a:gd name="T15" fmla="*/ 66 h 111"/>
                <a:gd name="T16" fmla="*/ 110 w 110"/>
                <a:gd name="T17" fmla="*/ 56 h 111"/>
                <a:gd name="T18" fmla="*/ 109 w 110"/>
                <a:gd name="T19" fmla="*/ 44 h 111"/>
                <a:gd name="T20" fmla="*/ 106 w 110"/>
                <a:gd name="T21" fmla="*/ 34 h 111"/>
                <a:gd name="T22" fmla="*/ 100 w 110"/>
                <a:gd name="T23" fmla="*/ 24 h 111"/>
                <a:gd name="T24" fmla="*/ 94 w 110"/>
                <a:gd name="T25" fmla="*/ 17 h 111"/>
                <a:gd name="T26" fmla="*/ 85 w 110"/>
                <a:gd name="T27" fmla="*/ 9 h 111"/>
                <a:gd name="T28" fmla="*/ 76 w 110"/>
                <a:gd name="T29" fmla="*/ 5 h 111"/>
                <a:gd name="T30" fmla="*/ 66 w 110"/>
                <a:gd name="T31" fmla="*/ 2 h 111"/>
                <a:gd name="T32" fmla="*/ 55 w 110"/>
                <a:gd name="T33" fmla="*/ 0 h 111"/>
                <a:gd name="T34" fmla="*/ 44 w 110"/>
                <a:gd name="T35" fmla="*/ 2 h 111"/>
                <a:gd name="T36" fmla="*/ 33 w 110"/>
                <a:gd name="T37" fmla="*/ 5 h 111"/>
                <a:gd name="T38" fmla="*/ 25 w 110"/>
                <a:gd name="T39" fmla="*/ 9 h 111"/>
                <a:gd name="T40" fmla="*/ 16 w 110"/>
                <a:gd name="T41" fmla="*/ 17 h 111"/>
                <a:gd name="T42" fmla="*/ 10 w 110"/>
                <a:gd name="T43" fmla="*/ 24 h 111"/>
                <a:gd name="T44" fmla="*/ 4 w 110"/>
                <a:gd name="T45" fmla="*/ 34 h 111"/>
                <a:gd name="T46" fmla="*/ 1 w 110"/>
                <a:gd name="T47" fmla="*/ 44 h 111"/>
                <a:gd name="T48" fmla="*/ 0 w 110"/>
                <a:gd name="T49" fmla="*/ 56 h 111"/>
                <a:gd name="T50" fmla="*/ 1 w 110"/>
                <a:gd name="T51" fmla="*/ 66 h 111"/>
                <a:gd name="T52" fmla="*/ 4 w 110"/>
                <a:gd name="T53" fmla="*/ 77 h 111"/>
                <a:gd name="T54" fmla="*/ 10 w 110"/>
                <a:gd name="T55" fmla="*/ 86 h 111"/>
                <a:gd name="T56" fmla="*/ 16 w 110"/>
                <a:gd name="T57" fmla="*/ 94 h 111"/>
                <a:gd name="T58" fmla="*/ 25 w 110"/>
                <a:gd name="T59" fmla="*/ 101 h 111"/>
                <a:gd name="T60" fmla="*/ 33 w 110"/>
                <a:gd name="T61" fmla="*/ 106 h 111"/>
                <a:gd name="T62" fmla="*/ 44 w 110"/>
                <a:gd name="T63" fmla="*/ 110 h 111"/>
                <a:gd name="T64" fmla="*/ 55 w 110"/>
                <a:gd name="T65" fmla="*/ 111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111"/>
                <a:gd name="T101" fmla="*/ 110 w 110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111">
                  <a:moveTo>
                    <a:pt x="55" y="111"/>
                  </a:moveTo>
                  <a:lnTo>
                    <a:pt x="66" y="110"/>
                  </a:lnTo>
                  <a:lnTo>
                    <a:pt x="76" y="106"/>
                  </a:lnTo>
                  <a:lnTo>
                    <a:pt x="85" y="101"/>
                  </a:lnTo>
                  <a:lnTo>
                    <a:pt x="94" y="94"/>
                  </a:lnTo>
                  <a:lnTo>
                    <a:pt x="100" y="86"/>
                  </a:lnTo>
                  <a:lnTo>
                    <a:pt x="106" y="77"/>
                  </a:lnTo>
                  <a:lnTo>
                    <a:pt x="109" y="66"/>
                  </a:lnTo>
                  <a:lnTo>
                    <a:pt x="110" y="56"/>
                  </a:lnTo>
                  <a:lnTo>
                    <a:pt x="109" y="44"/>
                  </a:lnTo>
                  <a:lnTo>
                    <a:pt x="106" y="34"/>
                  </a:lnTo>
                  <a:lnTo>
                    <a:pt x="100" y="24"/>
                  </a:lnTo>
                  <a:lnTo>
                    <a:pt x="94" y="17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6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5" y="101"/>
                  </a:lnTo>
                  <a:lnTo>
                    <a:pt x="33" y="106"/>
                  </a:lnTo>
                  <a:lnTo>
                    <a:pt x="44" y="110"/>
                  </a:lnTo>
                  <a:lnTo>
                    <a:pt x="55" y="1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27" name="Freeform 85"/>
            <p:cNvSpPr>
              <a:spLocks/>
            </p:cNvSpPr>
            <p:nvPr/>
          </p:nvSpPr>
          <p:spPr bwMode="auto">
            <a:xfrm>
              <a:off x="6676" y="14343"/>
              <a:ext cx="55" cy="55"/>
            </a:xfrm>
            <a:custGeom>
              <a:avLst/>
              <a:gdLst>
                <a:gd name="T0" fmla="*/ 27 w 55"/>
                <a:gd name="T1" fmla="*/ 55 h 55"/>
                <a:gd name="T2" fmla="*/ 38 w 55"/>
                <a:gd name="T3" fmla="*/ 53 h 55"/>
                <a:gd name="T4" fmla="*/ 48 w 55"/>
                <a:gd name="T5" fmla="*/ 46 h 55"/>
                <a:gd name="T6" fmla="*/ 53 w 55"/>
                <a:gd name="T7" fmla="*/ 37 h 55"/>
                <a:gd name="T8" fmla="*/ 55 w 55"/>
                <a:gd name="T9" fmla="*/ 27 h 55"/>
                <a:gd name="T10" fmla="*/ 53 w 55"/>
                <a:gd name="T11" fmla="*/ 16 h 55"/>
                <a:gd name="T12" fmla="*/ 48 w 55"/>
                <a:gd name="T13" fmla="*/ 7 h 55"/>
                <a:gd name="T14" fmla="*/ 38 w 55"/>
                <a:gd name="T15" fmla="*/ 2 h 55"/>
                <a:gd name="T16" fmla="*/ 27 w 55"/>
                <a:gd name="T17" fmla="*/ 0 h 55"/>
                <a:gd name="T18" fmla="*/ 16 w 55"/>
                <a:gd name="T19" fmla="*/ 2 h 55"/>
                <a:gd name="T20" fmla="*/ 8 w 55"/>
                <a:gd name="T21" fmla="*/ 7 h 55"/>
                <a:gd name="T22" fmla="*/ 2 w 55"/>
                <a:gd name="T23" fmla="*/ 16 h 55"/>
                <a:gd name="T24" fmla="*/ 0 w 55"/>
                <a:gd name="T25" fmla="*/ 27 h 55"/>
                <a:gd name="T26" fmla="*/ 2 w 55"/>
                <a:gd name="T27" fmla="*/ 37 h 55"/>
                <a:gd name="T28" fmla="*/ 8 w 55"/>
                <a:gd name="T29" fmla="*/ 46 h 55"/>
                <a:gd name="T30" fmla="*/ 16 w 55"/>
                <a:gd name="T31" fmla="*/ 53 h 55"/>
                <a:gd name="T32" fmla="*/ 27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7" y="55"/>
                  </a:moveTo>
                  <a:lnTo>
                    <a:pt x="38" y="53"/>
                  </a:lnTo>
                  <a:lnTo>
                    <a:pt x="48" y="46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8" y="7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6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28" name="Freeform 86"/>
            <p:cNvSpPr>
              <a:spLocks/>
            </p:cNvSpPr>
            <p:nvPr/>
          </p:nvSpPr>
          <p:spPr bwMode="auto">
            <a:xfrm>
              <a:off x="6770" y="14345"/>
              <a:ext cx="55" cy="55"/>
            </a:xfrm>
            <a:custGeom>
              <a:avLst/>
              <a:gdLst>
                <a:gd name="T0" fmla="*/ 28 w 55"/>
                <a:gd name="T1" fmla="*/ 55 h 55"/>
                <a:gd name="T2" fmla="*/ 39 w 55"/>
                <a:gd name="T3" fmla="*/ 53 h 55"/>
                <a:gd name="T4" fmla="*/ 47 w 55"/>
                <a:gd name="T5" fmla="*/ 47 h 55"/>
                <a:gd name="T6" fmla="*/ 53 w 55"/>
                <a:gd name="T7" fmla="*/ 39 h 55"/>
                <a:gd name="T8" fmla="*/ 55 w 55"/>
                <a:gd name="T9" fmla="*/ 28 h 55"/>
                <a:gd name="T10" fmla="*/ 53 w 55"/>
                <a:gd name="T11" fmla="*/ 17 h 55"/>
                <a:gd name="T12" fmla="*/ 47 w 55"/>
                <a:gd name="T13" fmla="*/ 8 h 55"/>
                <a:gd name="T14" fmla="*/ 39 w 55"/>
                <a:gd name="T15" fmla="*/ 2 h 55"/>
                <a:gd name="T16" fmla="*/ 28 w 55"/>
                <a:gd name="T17" fmla="*/ 0 h 55"/>
                <a:gd name="T18" fmla="*/ 17 w 55"/>
                <a:gd name="T19" fmla="*/ 2 h 55"/>
                <a:gd name="T20" fmla="*/ 9 w 55"/>
                <a:gd name="T21" fmla="*/ 8 h 55"/>
                <a:gd name="T22" fmla="*/ 2 w 55"/>
                <a:gd name="T23" fmla="*/ 17 h 55"/>
                <a:gd name="T24" fmla="*/ 0 w 55"/>
                <a:gd name="T25" fmla="*/ 28 h 55"/>
                <a:gd name="T26" fmla="*/ 2 w 55"/>
                <a:gd name="T27" fmla="*/ 39 h 55"/>
                <a:gd name="T28" fmla="*/ 9 w 55"/>
                <a:gd name="T29" fmla="*/ 47 h 55"/>
                <a:gd name="T30" fmla="*/ 17 w 55"/>
                <a:gd name="T31" fmla="*/ 53 h 55"/>
                <a:gd name="T32" fmla="*/ 28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8" y="55"/>
                  </a:move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9" y="47"/>
                  </a:lnTo>
                  <a:lnTo>
                    <a:pt x="17" y="53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29" name="Freeform 87"/>
            <p:cNvSpPr>
              <a:spLocks/>
            </p:cNvSpPr>
            <p:nvPr/>
          </p:nvSpPr>
          <p:spPr bwMode="auto">
            <a:xfrm>
              <a:off x="6401" y="13591"/>
              <a:ext cx="156" cy="752"/>
            </a:xfrm>
            <a:custGeom>
              <a:avLst/>
              <a:gdLst>
                <a:gd name="T0" fmla="*/ 48 w 156"/>
                <a:gd name="T1" fmla="*/ 15 h 752"/>
                <a:gd name="T2" fmla="*/ 44 w 156"/>
                <a:gd name="T3" fmla="*/ 30 h 752"/>
                <a:gd name="T4" fmla="*/ 33 w 156"/>
                <a:gd name="T5" fmla="*/ 73 h 752"/>
                <a:gd name="T6" fmla="*/ 19 w 156"/>
                <a:gd name="T7" fmla="*/ 140 h 752"/>
                <a:gd name="T8" fmla="*/ 7 w 156"/>
                <a:gd name="T9" fmla="*/ 229 h 752"/>
                <a:gd name="T10" fmla="*/ 0 w 156"/>
                <a:gd name="T11" fmla="*/ 337 h 752"/>
                <a:gd name="T12" fmla="*/ 1 w 156"/>
                <a:gd name="T13" fmla="*/ 462 h 752"/>
                <a:gd name="T14" fmla="*/ 14 w 156"/>
                <a:gd name="T15" fmla="*/ 602 h 752"/>
                <a:gd name="T16" fmla="*/ 43 w 156"/>
                <a:gd name="T17" fmla="*/ 752 h 752"/>
                <a:gd name="T18" fmla="*/ 150 w 156"/>
                <a:gd name="T19" fmla="*/ 746 h 752"/>
                <a:gd name="T20" fmla="*/ 146 w 156"/>
                <a:gd name="T21" fmla="*/ 724 h 752"/>
                <a:gd name="T22" fmla="*/ 135 w 156"/>
                <a:gd name="T23" fmla="*/ 663 h 752"/>
                <a:gd name="T24" fmla="*/ 123 w 156"/>
                <a:gd name="T25" fmla="*/ 574 h 752"/>
                <a:gd name="T26" fmla="*/ 111 w 156"/>
                <a:gd name="T27" fmla="*/ 463 h 752"/>
                <a:gd name="T28" fmla="*/ 104 w 156"/>
                <a:gd name="T29" fmla="*/ 342 h 752"/>
                <a:gd name="T30" fmla="*/ 107 w 156"/>
                <a:gd name="T31" fmla="*/ 220 h 752"/>
                <a:gd name="T32" fmla="*/ 124 w 156"/>
                <a:gd name="T33" fmla="*/ 106 h 752"/>
                <a:gd name="T34" fmla="*/ 156 w 156"/>
                <a:gd name="T35" fmla="*/ 9 h 752"/>
                <a:gd name="T36" fmla="*/ 156 w 156"/>
                <a:gd name="T37" fmla="*/ 8 h 752"/>
                <a:gd name="T38" fmla="*/ 156 w 156"/>
                <a:gd name="T39" fmla="*/ 6 h 752"/>
                <a:gd name="T40" fmla="*/ 154 w 156"/>
                <a:gd name="T41" fmla="*/ 4 h 752"/>
                <a:gd name="T42" fmla="*/ 147 w 156"/>
                <a:gd name="T43" fmla="*/ 0 h 752"/>
                <a:gd name="T44" fmla="*/ 134 w 156"/>
                <a:gd name="T45" fmla="*/ 0 h 752"/>
                <a:gd name="T46" fmla="*/ 115 w 156"/>
                <a:gd name="T47" fmla="*/ 1 h 752"/>
                <a:gd name="T48" fmla="*/ 87 w 156"/>
                <a:gd name="T49" fmla="*/ 7 h 752"/>
                <a:gd name="T50" fmla="*/ 48 w 156"/>
                <a:gd name="T51" fmla="*/ 15 h 7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6"/>
                <a:gd name="T79" fmla="*/ 0 h 752"/>
                <a:gd name="T80" fmla="*/ 156 w 156"/>
                <a:gd name="T81" fmla="*/ 752 h 7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6" h="752">
                  <a:moveTo>
                    <a:pt x="48" y="15"/>
                  </a:moveTo>
                  <a:lnTo>
                    <a:pt x="44" y="30"/>
                  </a:lnTo>
                  <a:lnTo>
                    <a:pt x="33" y="73"/>
                  </a:lnTo>
                  <a:lnTo>
                    <a:pt x="19" y="140"/>
                  </a:lnTo>
                  <a:lnTo>
                    <a:pt x="7" y="229"/>
                  </a:lnTo>
                  <a:lnTo>
                    <a:pt x="0" y="337"/>
                  </a:lnTo>
                  <a:lnTo>
                    <a:pt x="1" y="462"/>
                  </a:lnTo>
                  <a:lnTo>
                    <a:pt x="14" y="602"/>
                  </a:lnTo>
                  <a:lnTo>
                    <a:pt x="43" y="752"/>
                  </a:lnTo>
                  <a:lnTo>
                    <a:pt x="150" y="746"/>
                  </a:lnTo>
                  <a:lnTo>
                    <a:pt x="146" y="724"/>
                  </a:lnTo>
                  <a:lnTo>
                    <a:pt x="135" y="663"/>
                  </a:lnTo>
                  <a:lnTo>
                    <a:pt x="123" y="574"/>
                  </a:lnTo>
                  <a:lnTo>
                    <a:pt x="111" y="463"/>
                  </a:lnTo>
                  <a:lnTo>
                    <a:pt x="104" y="342"/>
                  </a:lnTo>
                  <a:lnTo>
                    <a:pt x="107" y="220"/>
                  </a:lnTo>
                  <a:lnTo>
                    <a:pt x="124" y="106"/>
                  </a:lnTo>
                  <a:lnTo>
                    <a:pt x="156" y="9"/>
                  </a:lnTo>
                  <a:lnTo>
                    <a:pt x="156" y="8"/>
                  </a:lnTo>
                  <a:lnTo>
                    <a:pt x="156" y="6"/>
                  </a:lnTo>
                  <a:lnTo>
                    <a:pt x="154" y="4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15" y="1"/>
                  </a:lnTo>
                  <a:lnTo>
                    <a:pt x="87" y="7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30" name="Freeform 88"/>
            <p:cNvSpPr>
              <a:spLocks/>
            </p:cNvSpPr>
            <p:nvPr/>
          </p:nvSpPr>
          <p:spPr bwMode="auto">
            <a:xfrm>
              <a:off x="7205" y="13498"/>
              <a:ext cx="212" cy="839"/>
            </a:xfrm>
            <a:custGeom>
              <a:avLst/>
              <a:gdLst>
                <a:gd name="T0" fmla="*/ 212 w 212"/>
                <a:gd name="T1" fmla="*/ 6 h 839"/>
                <a:gd name="T2" fmla="*/ 206 w 212"/>
                <a:gd name="T3" fmla="*/ 11 h 839"/>
                <a:gd name="T4" fmla="*/ 192 w 212"/>
                <a:gd name="T5" fmla="*/ 33 h 839"/>
                <a:gd name="T6" fmla="*/ 174 w 212"/>
                <a:gd name="T7" fmla="*/ 77 h 839"/>
                <a:gd name="T8" fmla="*/ 156 w 212"/>
                <a:gd name="T9" fmla="*/ 148 h 839"/>
                <a:gd name="T10" fmla="*/ 141 w 212"/>
                <a:gd name="T11" fmla="*/ 254 h 839"/>
                <a:gd name="T12" fmla="*/ 133 w 212"/>
                <a:gd name="T13" fmla="*/ 401 h 839"/>
                <a:gd name="T14" fmla="*/ 137 w 212"/>
                <a:gd name="T15" fmla="*/ 593 h 839"/>
                <a:gd name="T16" fmla="*/ 158 w 212"/>
                <a:gd name="T17" fmla="*/ 839 h 839"/>
                <a:gd name="T18" fmla="*/ 38 w 212"/>
                <a:gd name="T19" fmla="*/ 839 h 839"/>
                <a:gd name="T20" fmla="*/ 34 w 212"/>
                <a:gd name="T21" fmla="*/ 814 h 839"/>
                <a:gd name="T22" fmla="*/ 24 w 212"/>
                <a:gd name="T23" fmla="*/ 746 h 839"/>
                <a:gd name="T24" fmla="*/ 12 w 212"/>
                <a:gd name="T25" fmla="*/ 645 h 839"/>
                <a:gd name="T26" fmla="*/ 3 w 212"/>
                <a:gd name="T27" fmla="*/ 521 h 839"/>
                <a:gd name="T28" fmla="*/ 0 w 212"/>
                <a:gd name="T29" fmla="*/ 384 h 839"/>
                <a:gd name="T30" fmla="*/ 6 w 212"/>
                <a:gd name="T31" fmla="*/ 244 h 839"/>
                <a:gd name="T32" fmla="*/ 29 w 212"/>
                <a:gd name="T33" fmla="*/ 114 h 839"/>
                <a:gd name="T34" fmla="*/ 68 w 212"/>
                <a:gd name="T35" fmla="*/ 0 h 839"/>
                <a:gd name="T36" fmla="*/ 212 w 212"/>
                <a:gd name="T37" fmla="*/ 6 h 8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2"/>
                <a:gd name="T58" fmla="*/ 0 h 839"/>
                <a:gd name="T59" fmla="*/ 212 w 212"/>
                <a:gd name="T60" fmla="*/ 839 h 8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2" h="839">
                  <a:moveTo>
                    <a:pt x="212" y="6"/>
                  </a:moveTo>
                  <a:lnTo>
                    <a:pt x="206" y="11"/>
                  </a:lnTo>
                  <a:lnTo>
                    <a:pt x="192" y="33"/>
                  </a:lnTo>
                  <a:lnTo>
                    <a:pt x="174" y="77"/>
                  </a:lnTo>
                  <a:lnTo>
                    <a:pt x="156" y="148"/>
                  </a:lnTo>
                  <a:lnTo>
                    <a:pt x="141" y="254"/>
                  </a:lnTo>
                  <a:lnTo>
                    <a:pt x="133" y="401"/>
                  </a:lnTo>
                  <a:lnTo>
                    <a:pt x="137" y="593"/>
                  </a:lnTo>
                  <a:lnTo>
                    <a:pt x="158" y="839"/>
                  </a:lnTo>
                  <a:lnTo>
                    <a:pt x="38" y="839"/>
                  </a:lnTo>
                  <a:lnTo>
                    <a:pt x="34" y="814"/>
                  </a:lnTo>
                  <a:lnTo>
                    <a:pt x="24" y="746"/>
                  </a:lnTo>
                  <a:lnTo>
                    <a:pt x="12" y="645"/>
                  </a:lnTo>
                  <a:lnTo>
                    <a:pt x="3" y="521"/>
                  </a:lnTo>
                  <a:lnTo>
                    <a:pt x="0" y="384"/>
                  </a:lnTo>
                  <a:lnTo>
                    <a:pt x="6" y="244"/>
                  </a:lnTo>
                  <a:lnTo>
                    <a:pt x="29" y="114"/>
                  </a:lnTo>
                  <a:lnTo>
                    <a:pt x="68" y="0"/>
                  </a:lnTo>
                  <a:lnTo>
                    <a:pt x="212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31" name="Freeform 89"/>
            <p:cNvSpPr>
              <a:spLocks/>
            </p:cNvSpPr>
            <p:nvPr/>
          </p:nvSpPr>
          <p:spPr bwMode="auto">
            <a:xfrm>
              <a:off x="6406" y="13636"/>
              <a:ext cx="137" cy="656"/>
            </a:xfrm>
            <a:custGeom>
              <a:avLst/>
              <a:gdLst>
                <a:gd name="T0" fmla="*/ 43 w 137"/>
                <a:gd name="T1" fmla="*/ 12 h 656"/>
                <a:gd name="T2" fmla="*/ 39 w 137"/>
                <a:gd name="T3" fmla="*/ 25 h 656"/>
                <a:gd name="T4" fmla="*/ 30 w 137"/>
                <a:gd name="T5" fmla="*/ 62 h 656"/>
                <a:gd name="T6" fmla="*/ 19 w 137"/>
                <a:gd name="T7" fmla="*/ 122 h 656"/>
                <a:gd name="T8" fmla="*/ 7 w 137"/>
                <a:gd name="T9" fmla="*/ 199 h 656"/>
                <a:gd name="T10" fmla="*/ 0 w 137"/>
                <a:gd name="T11" fmla="*/ 294 h 656"/>
                <a:gd name="T12" fmla="*/ 1 w 137"/>
                <a:gd name="T13" fmla="*/ 403 h 656"/>
                <a:gd name="T14" fmla="*/ 12 w 137"/>
                <a:gd name="T15" fmla="*/ 524 h 656"/>
                <a:gd name="T16" fmla="*/ 38 w 137"/>
                <a:gd name="T17" fmla="*/ 656 h 656"/>
                <a:gd name="T18" fmla="*/ 132 w 137"/>
                <a:gd name="T19" fmla="*/ 650 h 656"/>
                <a:gd name="T20" fmla="*/ 127 w 137"/>
                <a:gd name="T21" fmla="*/ 631 h 656"/>
                <a:gd name="T22" fmla="*/ 119 w 137"/>
                <a:gd name="T23" fmla="*/ 578 h 656"/>
                <a:gd name="T24" fmla="*/ 107 w 137"/>
                <a:gd name="T25" fmla="*/ 499 h 656"/>
                <a:gd name="T26" fmla="*/ 97 w 137"/>
                <a:gd name="T27" fmla="*/ 403 h 656"/>
                <a:gd name="T28" fmla="*/ 92 w 137"/>
                <a:gd name="T29" fmla="*/ 297 h 656"/>
                <a:gd name="T30" fmla="*/ 94 w 137"/>
                <a:gd name="T31" fmla="*/ 192 h 656"/>
                <a:gd name="T32" fmla="*/ 108 w 137"/>
                <a:gd name="T33" fmla="*/ 91 h 656"/>
                <a:gd name="T34" fmla="*/ 137 w 137"/>
                <a:gd name="T35" fmla="*/ 7 h 656"/>
                <a:gd name="T36" fmla="*/ 137 w 137"/>
                <a:gd name="T37" fmla="*/ 6 h 656"/>
                <a:gd name="T38" fmla="*/ 137 w 137"/>
                <a:gd name="T39" fmla="*/ 4 h 656"/>
                <a:gd name="T40" fmla="*/ 135 w 137"/>
                <a:gd name="T41" fmla="*/ 2 h 656"/>
                <a:gd name="T42" fmla="*/ 129 w 137"/>
                <a:gd name="T43" fmla="*/ 0 h 656"/>
                <a:gd name="T44" fmla="*/ 119 w 137"/>
                <a:gd name="T45" fmla="*/ 0 h 656"/>
                <a:gd name="T46" fmla="*/ 101 w 137"/>
                <a:gd name="T47" fmla="*/ 1 h 656"/>
                <a:gd name="T48" fmla="*/ 77 w 137"/>
                <a:gd name="T49" fmla="*/ 5 h 656"/>
                <a:gd name="T50" fmla="*/ 43 w 137"/>
                <a:gd name="T51" fmla="*/ 12 h 6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7"/>
                <a:gd name="T79" fmla="*/ 0 h 656"/>
                <a:gd name="T80" fmla="*/ 137 w 137"/>
                <a:gd name="T81" fmla="*/ 656 h 6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7" h="656">
                  <a:moveTo>
                    <a:pt x="43" y="12"/>
                  </a:moveTo>
                  <a:lnTo>
                    <a:pt x="39" y="25"/>
                  </a:lnTo>
                  <a:lnTo>
                    <a:pt x="30" y="62"/>
                  </a:lnTo>
                  <a:lnTo>
                    <a:pt x="19" y="122"/>
                  </a:lnTo>
                  <a:lnTo>
                    <a:pt x="7" y="199"/>
                  </a:lnTo>
                  <a:lnTo>
                    <a:pt x="0" y="294"/>
                  </a:lnTo>
                  <a:lnTo>
                    <a:pt x="1" y="403"/>
                  </a:lnTo>
                  <a:lnTo>
                    <a:pt x="12" y="524"/>
                  </a:lnTo>
                  <a:lnTo>
                    <a:pt x="38" y="656"/>
                  </a:lnTo>
                  <a:lnTo>
                    <a:pt x="132" y="650"/>
                  </a:lnTo>
                  <a:lnTo>
                    <a:pt x="127" y="631"/>
                  </a:lnTo>
                  <a:lnTo>
                    <a:pt x="119" y="578"/>
                  </a:lnTo>
                  <a:lnTo>
                    <a:pt x="107" y="499"/>
                  </a:lnTo>
                  <a:lnTo>
                    <a:pt x="97" y="403"/>
                  </a:lnTo>
                  <a:lnTo>
                    <a:pt x="92" y="297"/>
                  </a:lnTo>
                  <a:lnTo>
                    <a:pt x="94" y="192"/>
                  </a:lnTo>
                  <a:lnTo>
                    <a:pt x="108" y="91"/>
                  </a:lnTo>
                  <a:lnTo>
                    <a:pt x="137" y="7"/>
                  </a:lnTo>
                  <a:lnTo>
                    <a:pt x="137" y="6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1" y="1"/>
                  </a:lnTo>
                  <a:lnTo>
                    <a:pt x="77" y="5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32" name="Freeform 90"/>
            <p:cNvSpPr>
              <a:spLocks/>
            </p:cNvSpPr>
            <p:nvPr/>
          </p:nvSpPr>
          <p:spPr bwMode="auto">
            <a:xfrm>
              <a:off x="6412" y="13680"/>
              <a:ext cx="116" cy="560"/>
            </a:xfrm>
            <a:custGeom>
              <a:avLst/>
              <a:gdLst>
                <a:gd name="T0" fmla="*/ 36 w 116"/>
                <a:gd name="T1" fmla="*/ 11 h 560"/>
                <a:gd name="T2" fmla="*/ 33 w 116"/>
                <a:gd name="T3" fmla="*/ 21 h 560"/>
                <a:gd name="T4" fmla="*/ 24 w 116"/>
                <a:gd name="T5" fmla="*/ 53 h 560"/>
                <a:gd name="T6" fmla="*/ 15 w 116"/>
                <a:gd name="T7" fmla="*/ 103 h 560"/>
                <a:gd name="T8" fmla="*/ 5 w 116"/>
                <a:gd name="T9" fmla="*/ 169 h 560"/>
                <a:gd name="T10" fmla="*/ 0 w 116"/>
                <a:gd name="T11" fmla="*/ 250 h 560"/>
                <a:gd name="T12" fmla="*/ 1 w 116"/>
                <a:gd name="T13" fmla="*/ 344 h 560"/>
                <a:gd name="T14" fmla="*/ 10 w 116"/>
                <a:gd name="T15" fmla="*/ 448 h 560"/>
                <a:gd name="T16" fmla="*/ 32 w 116"/>
                <a:gd name="T17" fmla="*/ 560 h 560"/>
                <a:gd name="T18" fmla="*/ 112 w 116"/>
                <a:gd name="T19" fmla="*/ 555 h 560"/>
                <a:gd name="T20" fmla="*/ 108 w 116"/>
                <a:gd name="T21" fmla="*/ 538 h 560"/>
                <a:gd name="T22" fmla="*/ 101 w 116"/>
                <a:gd name="T23" fmla="*/ 493 h 560"/>
                <a:gd name="T24" fmla="*/ 91 w 116"/>
                <a:gd name="T25" fmla="*/ 426 h 560"/>
                <a:gd name="T26" fmla="*/ 82 w 116"/>
                <a:gd name="T27" fmla="*/ 344 h 560"/>
                <a:gd name="T28" fmla="*/ 77 w 116"/>
                <a:gd name="T29" fmla="*/ 255 h 560"/>
                <a:gd name="T30" fmla="*/ 79 w 116"/>
                <a:gd name="T31" fmla="*/ 164 h 560"/>
                <a:gd name="T32" fmla="*/ 91 w 116"/>
                <a:gd name="T33" fmla="*/ 79 h 560"/>
                <a:gd name="T34" fmla="*/ 116 w 116"/>
                <a:gd name="T35" fmla="*/ 6 h 560"/>
                <a:gd name="T36" fmla="*/ 116 w 116"/>
                <a:gd name="T37" fmla="*/ 5 h 560"/>
                <a:gd name="T38" fmla="*/ 116 w 116"/>
                <a:gd name="T39" fmla="*/ 4 h 560"/>
                <a:gd name="T40" fmla="*/ 114 w 116"/>
                <a:gd name="T41" fmla="*/ 2 h 560"/>
                <a:gd name="T42" fmla="*/ 109 w 116"/>
                <a:gd name="T43" fmla="*/ 0 h 560"/>
                <a:gd name="T44" fmla="*/ 100 w 116"/>
                <a:gd name="T45" fmla="*/ 0 h 560"/>
                <a:gd name="T46" fmla="*/ 86 w 116"/>
                <a:gd name="T47" fmla="*/ 1 h 560"/>
                <a:gd name="T48" fmla="*/ 65 w 116"/>
                <a:gd name="T49" fmla="*/ 4 h 560"/>
                <a:gd name="T50" fmla="*/ 36 w 116"/>
                <a:gd name="T51" fmla="*/ 11 h 5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6"/>
                <a:gd name="T79" fmla="*/ 0 h 560"/>
                <a:gd name="T80" fmla="*/ 116 w 116"/>
                <a:gd name="T81" fmla="*/ 560 h 5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6" h="560">
                  <a:moveTo>
                    <a:pt x="36" y="11"/>
                  </a:moveTo>
                  <a:lnTo>
                    <a:pt x="33" y="21"/>
                  </a:lnTo>
                  <a:lnTo>
                    <a:pt x="24" y="53"/>
                  </a:lnTo>
                  <a:lnTo>
                    <a:pt x="15" y="103"/>
                  </a:lnTo>
                  <a:lnTo>
                    <a:pt x="5" y="169"/>
                  </a:lnTo>
                  <a:lnTo>
                    <a:pt x="0" y="250"/>
                  </a:lnTo>
                  <a:lnTo>
                    <a:pt x="1" y="344"/>
                  </a:lnTo>
                  <a:lnTo>
                    <a:pt x="10" y="448"/>
                  </a:lnTo>
                  <a:lnTo>
                    <a:pt x="32" y="560"/>
                  </a:lnTo>
                  <a:lnTo>
                    <a:pt x="112" y="555"/>
                  </a:lnTo>
                  <a:lnTo>
                    <a:pt x="108" y="538"/>
                  </a:lnTo>
                  <a:lnTo>
                    <a:pt x="101" y="493"/>
                  </a:lnTo>
                  <a:lnTo>
                    <a:pt x="91" y="426"/>
                  </a:lnTo>
                  <a:lnTo>
                    <a:pt x="82" y="344"/>
                  </a:lnTo>
                  <a:lnTo>
                    <a:pt x="77" y="255"/>
                  </a:lnTo>
                  <a:lnTo>
                    <a:pt x="79" y="164"/>
                  </a:lnTo>
                  <a:lnTo>
                    <a:pt x="91" y="79"/>
                  </a:lnTo>
                  <a:lnTo>
                    <a:pt x="116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33" name="Freeform 91"/>
            <p:cNvSpPr>
              <a:spLocks/>
            </p:cNvSpPr>
            <p:nvPr/>
          </p:nvSpPr>
          <p:spPr bwMode="auto">
            <a:xfrm>
              <a:off x="6417" y="13724"/>
              <a:ext cx="97" cy="463"/>
            </a:xfrm>
            <a:custGeom>
              <a:avLst/>
              <a:gdLst>
                <a:gd name="T0" fmla="*/ 30 w 97"/>
                <a:gd name="T1" fmla="*/ 9 h 463"/>
                <a:gd name="T2" fmla="*/ 27 w 97"/>
                <a:gd name="T3" fmla="*/ 17 h 463"/>
                <a:gd name="T4" fmla="*/ 20 w 97"/>
                <a:gd name="T5" fmla="*/ 44 h 463"/>
                <a:gd name="T6" fmla="*/ 12 w 97"/>
                <a:gd name="T7" fmla="*/ 85 h 463"/>
                <a:gd name="T8" fmla="*/ 4 w 97"/>
                <a:gd name="T9" fmla="*/ 140 h 463"/>
                <a:gd name="T10" fmla="*/ 0 w 97"/>
                <a:gd name="T11" fmla="*/ 207 h 463"/>
                <a:gd name="T12" fmla="*/ 0 w 97"/>
                <a:gd name="T13" fmla="*/ 285 h 463"/>
                <a:gd name="T14" fmla="*/ 9 w 97"/>
                <a:gd name="T15" fmla="*/ 370 h 463"/>
                <a:gd name="T16" fmla="*/ 26 w 97"/>
                <a:gd name="T17" fmla="*/ 463 h 463"/>
                <a:gd name="T18" fmla="*/ 93 w 97"/>
                <a:gd name="T19" fmla="*/ 460 h 463"/>
                <a:gd name="T20" fmla="*/ 89 w 97"/>
                <a:gd name="T21" fmla="*/ 446 h 463"/>
                <a:gd name="T22" fmla="*/ 83 w 97"/>
                <a:gd name="T23" fmla="*/ 408 h 463"/>
                <a:gd name="T24" fmla="*/ 75 w 97"/>
                <a:gd name="T25" fmla="*/ 353 h 463"/>
                <a:gd name="T26" fmla="*/ 68 w 97"/>
                <a:gd name="T27" fmla="*/ 285 h 463"/>
                <a:gd name="T28" fmla="*/ 65 w 97"/>
                <a:gd name="T29" fmla="*/ 211 h 463"/>
                <a:gd name="T30" fmla="*/ 67 w 97"/>
                <a:gd name="T31" fmla="*/ 136 h 463"/>
                <a:gd name="T32" fmla="*/ 76 w 97"/>
                <a:gd name="T33" fmla="*/ 65 h 463"/>
                <a:gd name="T34" fmla="*/ 97 w 97"/>
                <a:gd name="T35" fmla="*/ 5 h 463"/>
                <a:gd name="T36" fmla="*/ 97 w 97"/>
                <a:gd name="T37" fmla="*/ 4 h 463"/>
                <a:gd name="T38" fmla="*/ 97 w 97"/>
                <a:gd name="T39" fmla="*/ 3 h 463"/>
                <a:gd name="T40" fmla="*/ 95 w 97"/>
                <a:gd name="T41" fmla="*/ 1 h 463"/>
                <a:gd name="T42" fmla="*/ 91 w 97"/>
                <a:gd name="T43" fmla="*/ 0 h 463"/>
                <a:gd name="T44" fmla="*/ 84 w 97"/>
                <a:gd name="T45" fmla="*/ 0 h 463"/>
                <a:gd name="T46" fmla="*/ 71 w 97"/>
                <a:gd name="T47" fmla="*/ 0 h 463"/>
                <a:gd name="T48" fmla="*/ 54 w 97"/>
                <a:gd name="T49" fmla="*/ 3 h 463"/>
                <a:gd name="T50" fmla="*/ 30 w 97"/>
                <a:gd name="T51" fmla="*/ 9 h 4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"/>
                <a:gd name="T79" fmla="*/ 0 h 463"/>
                <a:gd name="T80" fmla="*/ 97 w 97"/>
                <a:gd name="T81" fmla="*/ 463 h 4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" h="463">
                  <a:moveTo>
                    <a:pt x="30" y="9"/>
                  </a:moveTo>
                  <a:lnTo>
                    <a:pt x="27" y="17"/>
                  </a:lnTo>
                  <a:lnTo>
                    <a:pt x="20" y="44"/>
                  </a:lnTo>
                  <a:lnTo>
                    <a:pt x="12" y="85"/>
                  </a:lnTo>
                  <a:lnTo>
                    <a:pt x="4" y="140"/>
                  </a:lnTo>
                  <a:lnTo>
                    <a:pt x="0" y="207"/>
                  </a:lnTo>
                  <a:lnTo>
                    <a:pt x="0" y="285"/>
                  </a:lnTo>
                  <a:lnTo>
                    <a:pt x="9" y="370"/>
                  </a:lnTo>
                  <a:lnTo>
                    <a:pt x="26" y="463"/>
                  </a:lnTo>
                  <a:lnTo>
                    <a:pt x="93" y="460"/>
                  </a:lnTo>
                  <a:lnTo>
                    <a:pt x="89" y="446"/>
                  </a:lnTo>
                  <a:lnTo>
                    <a:pt x="83" y="408"/>
                  </a:lnTo>
                  <a:lnTo>
                    <a:pt x="75" y="353"/>
                  </a:lnTo>
                  <a:lnTo>
                    <a:pt x="68" y="285"/>
                  </a:lnTo>
                  <a:lnTo>
                    <a:pt x="65" y="211"/>
                  </a:lnTo>
                  <a:lnTo>
                    <a:pt x="67" y="136"/>
                  </a:lnTo>
                  <a:lnTo>
                    <a:pt x="76" y="65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4" y="3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34" name="Freeform 92"/>
            <p:cNvSpPr>
              <a:spLocks/>
            </p:cNvSpPr>
            <p:nvPr/>
          </p:nvSpPr>
          <p:spPr bwMode="auto">
            <a:xfrm>
              <a:off x="6422" y="13768"/>
              <a:ext cx="77" cy="367"/>
            </a:xfrm>
            <a:custGeom>
              <a:avLst/>
              <a:gdLst>
                <a:gd name="T0" fmla="*/ 24 w 77"/>
                <a:gd name="T1" fmla="*/ 8 h 367"/>
                <a:gd name="T2" fmla="*/ 22 w 77"/>
                <a:gd name="T3" fmla="*/ 15 h 367"/>
                <a:gd name="T4" fmla="*/ 17 w 77"/>
                <a:gd name="T5" fmla="*/ 36 h 367"/>
                <a:gd name="T6" fmla="*/ 10 w 77"/>
                <a:gd name="T7" fmla="*/ 68 h 367"/>
                <a:gd name="T8" fmla="*/ 4 w 77"/>
                <a:gd name="T9" fmla="*/ 112 h 367"/>
                <a:gd name="T10" fmla="*/ 0 w 77"/>
                <a:gd name="T11" fmla="*/ 164 h 367"/>
                <a:gd name="T12" fmla="*/ 0 w 77"/>
                <a:gd name="T13" fmla="*/ 226 h 367"/>
                <a:gd name="T14" fmla="*/ 7 w 77"/>
                <a:gd name="T15" fmla="*/ 294 h 367"/>
                <a:gd name="T16" fmla="*/ 21 w 77"/>
                <a:gd name="T17" fmla="*/ 367 h 367"/>
                <a:gd name="T18" fmla="*/ 74 w 77"/>
                <a:gd name="T19" fmla="*/ 364 h 367"/>
                <a:gd name="T20" fmla="*/ 71 w 77"/>
                <a:gd name="T21" fmla="*/ 353 h 367"/>
                <a:gd name="T22" fmla="*/ 66 w 77"/>
                <a:gd name="T23" fmla="*/ 323 h 367"/>
                <a:gd name="T24" fmla="*/ 60 w 77"/>
                <a:gd name="T25" fmla="*/ 280 h 367"/>
                <a:gd name="T26" fmla="*/ 54 w 77"/>
                <a:gd name="T27" fmla="*/ 226 h 367"/>
                <a:gd name="T28" fmla="*/ 51 w 77"/>
                <a:gd name="T29" fmla="*/ 168 h 367"/>
                <a:gd name="T30" fmla="*/ 53 w 77"/>
                <a:gd name="T31" fmla="*/ 107 h 367"/>
                <a:gd name="T32" fmla="*/ 61 w 77"/>
                <a:gd name="T33" fmla="*/ 52 h 367"/>
                <a:gd name="T34" fmla="*/ 77 w 77"/>
                <a:gd name="T35" fmla="*/ 5 h 367"/>
                <a:gd name="T36" fmla="*/ 77 w 77"/>
                <a:gd name="T37" fmla="*/ 5 h 367"/>
                <a:gd name="T38" fmla="*/ 77 w 77"/>
                <a:gd name="T39" fmla="*/ 2 h 367"/>
                <a:gd name="T40" fmla="*/ 76 w 77"/>
                <a:gd name="T41" fmla="*/ 1 h 367"/>
                <a:gd name="T42" fmla="*/ 72 w 77"/>
                <a:gd name="T43" fmla="*/ 0 h 367"/>
                <a:gd name="T44" fmla="*/ 66 w 77"/>
                <a:gd name="T45" fmla="*/ 0 h 367"/>
                <a:gd name="T46" fmla="*/ 56 w 77"/>
                <a:gd name="T47" fmla="*/ 1 h 367"/>
                <a:gd name="T48" fmla="*/ 43 w 77"/>
                <a:gd name="T49" fmla="*/ 4 h 367"/>
                <a:gd name="T50" fmla="*/ 24 w 77"/>
                <a:gd name="T51" fmla="*/ 8 h 3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7"/>
                <a:gd name="T79" fmla="*/ 0 h 367"/>
                <a:gd name="T80" fmla="*/ 77 w 77"/>
                <a:gd name="T81" fmla="*/ 367 h 3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7" h="367">
                  <a:moveTo>
                    <a:pt x="24" y="8"/>
                  </a:moveTo>
                  <a:lnTo>
                    <a:pt x="22" y="15"/>
                  </a:lnTo>
                  <a:lnTo>
                    <a:pt x="17" y="36"/>
                  </a:lnTo>
                  <a:lnTo>
                    <a:pt x="10" y="68"/>
                  </a:lnTo>
                  <a:lnTo>
                    <a:pt x="4" y="112"/>
                  </a:lnTo>
                  <a:lnTo>
                    <a:pt x="0" y="164"/>
                  </a:lnTo>
                  <a:lnTo>
                    <a:pt x="0" y="226"/>
                  </a:lnTo>
                  <a:lnTo>
                    <a:pt x="7" y="294"/>
                  </a:lnTo>
                  <a:lnTo>
                    <a:pt x="21" y="367"/>
                  </a:lnTo>
                  <a:lnTo>
                    <a:pt x="74" y="364"/>
                  </a:lnTo>
                  <a:lnTo>
                    <a:pt x="71" y="353"/>
                  </a:lnTo>
                  <a:lnTo>
                    <a:pt x="66" y="323"/>
                  </a:lnTo>
                  <a:lnTo>
                    <a:pt x="60" y="280"/>
                  </a:lnTo>
                  <a:lnTo>
                    <a:pt x="54" y="226"/>
                  </a:lnTo>
                  <a:lnTo>
                    <a:pt x="51" y="168"/>
                  </a:lnTo>
                  <a:lnTo>
                    <a:pt x="53" y="107"/>
                  </a:lnTo>
                  <a:lnTo>
                    <a:pt x="61" y="52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35" name="Freeform 93"/>
            <p:cNvSpPr>
              <a:spLocks/>
            </p:cNvSpPr>
            <p:nvPr/>
          </p:nvSpPr>
          <p:spPr bwMode="auto">
            <a:xfrm>
              <a:off x="6428" y="13813"/>
              <a:ext cx="56" cy="271"/>
            </a:xfrm>
            <a:custGeom>
              <a:avLst/>
              <a:gdLst>
                <a:gd name="T0" fmla="*/ 17 w 56"/>
                <a:gd name="T1" fmla="*/ 5 h 271"/>
                <a:gd name="T2" fmla="*/ 16 w 56"/>
                <a:gd name="T3" fmla="*/ 10 h 271"/>
                <a:gd name="T4" fmla="*/ 12 w 56"/>
                <a:gd name="T5" fmla="*/ 25 h 271"/>
                <a:gd name="T6" fmla="*/ 6 w 56"/>
                <a:gd name="T7" fmla="*/ 49 h 271"/>
                <a:gd name="T8" fmla="*/ 2 w 56"/>
                <a:gd name="T9" fmla="*/ 82 h 271"/>
                <a:gd name="T10" fmla="*/ 0 w 56"/>
                <a:gd name="T11" fmla="*/ 122 h 271"/>
                <a:gd name="T12" fmla="*/ 0 w 56"/>
                <a:gd name="T13" fmla="*/ 166 h 271"/>
                <a:gd name="T14" fmla="*/ 4 w 56"/>
                <a:gd name="T15" fmla="*/ 217 h 271"/>
                <a:gd name="T16" fmla="*/ 15 w 56"/>
                <a:gd name="T17" fmla="*/ 271 h 271"/>
                <a:gd name="T18" fmla="*/ 54 w 56"/>
                <a:gd name="T19" fmla="*/ 268 h 271"/>
                <a:gd name="T20" fmla="*/ 52 w 56"/>
                <a:gd name="T21" fmla="*/ 261 h 271"/>
                <a:gd name="T22" fmla="*/ 48 w 56"/>
                <a:gd name="T23" fmla="*/ 238 h 271"/>
                <a:gd name="T24" fmla="*/ 44 w 56"/>
                <a:gd name="T25" fmla="*/ 206 h 271"/>
                <a:gd name="T26" fmla="*/ 40 w 56"/>
                <a:gd name="T27" fmla="*/ 166 h 271"/>
                <a:gd name="T28" fmla="*/ 37 w 56"/>
                <a:gd name="T29" fmla="*/ 123 h 271"/>
                <a:gd name="T30" fmla="*/ 39 w 56"/>
                <a:gd name="T31" fmla="*/ 78 h 271"/>
                <a:gd name="T32" fmla="*/ 44 w 56"/>
                <a:gd name="T33" fmla="*/ 37 h 271"/>
                <a:gd name="T34" fmla="*/ 56 w 56"/>
                <a:gd name="T35" fmla="*/ 3 h 271"/>
                <a:gd name="T36" fmla="*/ 56 w 56"/>
                <a:gd name="T37" fmla="*/ 3 h 271"/>
                <a:gd name="T38" fmla="*/ 56 w 56"/>
                <a:gd name="T39" fmla="*/ 2 h 271"/>
                <a:gd name="T40" fmla="*/ 55 w 56"/>
                <a:gd name="T41" fmla="*/ 1 h 271"/>
                <a:gd name="T42" fmla="*/ 52 w 56"/>
                <a:gd name="T43" fmla="*/ 0 h 271"/>
                <a:gd name="T44" fmla="*/ 48 w 56"/>
                <a:gd name="T45" fmla="*/ 0 h 271"/>
                <a:gd name="T46" fmla="*/ 42 w 56"/>
                <a:gd name="T47" fmla="*/ 0 h 271"/>
                <a:gd name="T48" fmla="*/ 31 w 56"/>
                <a:gd name="T49" fmla="*/ 2 h 271"/>
                <a:gd name="T50" fmla="*/ 17 w 56"/>
                <a:gd name="T51" fmla="*/ 5 h 2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"/>
                <a:gd name="T79" fmla="*/ 0 h 271"/>
                <a:gd name="T80" fmla="*/ 56 w 56"/>
                <a:gd name="T81" fmla="*/ 271 h 2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" h="271">
                  <a:moveTo>
                    <a:pt x="17" y="5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49"/>
                  </a:lnTo>
                  <a:lnTo>
                    <a:pt x="2" y="82"/>
                  </a:lnTo>
                  <a:lnTo>
                    <a:pt x="0" y="122"/>
                  </a:lnTo>
                  <a:lnTo>
                    <a:pt x="0" y="166"/>
                  </a:lnTo>
                  <a:lnTo>
                    <a:pt x="4" y="217"/>
                  </a:lnTo>
                  <a:lnTo>
                    <a:pt x="15" y="271"/>
                  </a:lnTo>
                  <a:lnTo>
                    <a:pt x="54" y="268"/>
                  </a:lnTo>
                  <a:lnTo>
                    <a:pt x="52" y="261"/>
                  </a:lnTo>
                  <a:lnTo>
                    <a:pt x="48" y="238"/>
                  </a:lnTo>
                  <a:lnTo>
                    <a:pt x="44" y="206"/>
                  </a:lnTo>
                  <a:lnTo>
                    <a:pt x="40" y="166"/>
                  </a:lnTo>
                  <a:lnTo>
                    <a:pt x="37" y="123"/>
                  </a:lnTo>
                  <a:lnTo>
                    <a:pt x="39" y="78"/>
                  </a:lnTo>
                  <a:lnTo>
                    <a:pt x="44" y="37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36" name="Freeform 94"/>
            <p:cNvSpPr>
              <a:spLocks/>
            </p:cNvSpPr>
            <p:nvPr/>
          </p:nvSpPr>
          <p:spPr bwMode="auto">
            <a:xfrm>
              <a:off x="7211" y="13549"/>
              <a:ext cx="186" cy="732"/>
            </a:xfrm>
            <a:custGeom>
              <a:avLst/>
              <a:gdLst>
                <a:gd name="T0" fmla="*/ 186 w 186"/>
                <a:gd name="T1" fmla="*/ 6 h 732"/>
                <a:gd name="T2" fmla="*/ 182 w 186"/>
                <a:gd name="T3" fmla="*/ 11 h 732"/>
                <a:gd name="T4" fmla="*/ 169 w 186"/>
                <a:gd name="T5" fmla="*/ 29 h 732"/>
                <a:gd name="T6" fmla="*/ 153 w 186"/>
                <a:gd name="T7" fmla="*/ 67 h 732"/>
                <a:gd name="T8" fmla="*/ 137 w 186"/>
                <a:gd name="T9" fmla="*/ 130 h 732"/>
                <a:gd name="T10" fmla="*/ 124 w 186"/>
                <a:gd name="T11" fmla="*/ 221 h 732"/>
                <a:gd name="T12" fmla="*/ 117 w 186"/>
                <a:gd name="T13" fmla="*/ 350 h 732"/>
                <a:gd name="T14" fmla="*/ 122 w 186"/>
                <a:gd name="T15" fmla="*/ 517 h 732"/>
                <a:gd name="T16" fmla="*/ 139 w 186"/>
                <a:gd name="T17" fmla="*/ 732 h 732"/>
                <a:gd name="T18" fmla="*/ 34 w 186"/>
                <a:gd name="T19" fmla="*/ 732 h 732"/>
                <a:gd name="T20" fmla="*/ 31 w 186"/>
                <a:gd name="T21" fmla="*/ 711 h 732"/>
                <a:gd name="T22" fmla="*/ 22 w 186"/>
                <a:gd name="T23" fmla="*/ 651 h 732"/>
                <a:gd name="T24" fmla="*/ 12 w 186"/>
                <a:gd name="T25" fmla="*/ 563 h 732"/>
                <a:gd name="T26" fmla="*/ 3 w 186"/>
                <a:gd name="T27" fmla="*/ 454 h 732"/>
                <a:gd name="T28" fmla="*/ 0 w 186"/>
                <a:gd name="T29" fmla="*/ 335 h 732"/>
                <a:gd name="T30" fmla="*/ 6 w 186"/>
                <a:gd name="T31" fmla="*/ 213 h 732"/>
                <a:gd name="T32" fmla="*/ 25 w 186"/>
                <a:gd name="T33" fmla="*/ 98 h 732"/>
                <a:gd name="T34" fmla="*/ 60 w 186"/>
                <a:gd name="T35" fmla="*/ 0 h 732"/>
                <a:gd name="T36" fmla="*/ 186 w 186"/>
                <a:gd name="T37" fmla="*/ 6 h 7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6"/>
                <a:gd name="T58" fmla="*/ 0 h 732"/>
                <a:gd name="T59" fmla="*/ 186 w 186"/>
                <a:gd name="T60" fmla="*/ 732 h 7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6" h="732">
                  <a:moveTo>
                    <a:pt x="186" y="6"/>
                  </a:moveTo>
                  <a:lnTo>
                    <a:pt x="182" y="11"/>
                  </a:lnTo>
                  <a:lnTo>
                    <a:pt x="169" y="29"/>
                  </a:lnTo>
                  <a:lnTo>
                    <a:pt x="153" y="67"/>
                  </a:lnTo>
                  <a:lnTo>
                    <a:pt x="137" y="130"/>
                  </a:lnTo>
                  <a:lnTo>
                    <a:pt x="124" y="221"/>
                  </a:lnTo>
                  <a:lnTo>
                    <a:pt x="117" y="350"/>
                  </a:lnTo>
                  <a:lnTo>
                    <a:pt x="122" y="517"/>
                  </a:lnTo>
                  <a:lnTo>
                    <a:pt x="139" y="732"/>
                  </a:lnTo>
                  <a:lnTo>
                    <a:pt x="34" y="732"/>
                  </a:lnTo>
                  <a:lnTo>
                    <a:pt x="31" y="711"/>
                  </a:lnTo>
                  <a:lnTo>
                    <a:pt x="22" y="651"/>
                  </a:lnTo>
                  <a:lnTo>
                    <a:pt x="12" y="563"/>
                  </a:lnTo>
                  <a:lnTo>
                    <a:pt x="3" y="454"/>
                  </a:lnTo>
                  <a:lnTo>
                    <a:pt x="0" y="335"/>
                  </a:lnTo>
                  <a:lnTo>
                    <a:pt x="6" y="213"/>
                  </a:lnTo>
                  <a:lnTo>
                    <a:pt x="25" y="98"/>
                  </a:lnTo>
                  <a:lnTo>
                    <a:pt x="60" y="0"/>
                  </a:lnTo>
                  <a:lnTo>
                    <a:pt x="186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37" name="Freeform 95"/>
            <p:cNvSpPr>
              <a:spLocks/>
            </p:cNvSpPr>
            <p:nvPr/>
          </p:nvSpPr>
          <p:spPr bwMode="auto">
            <a:xfrm>
              <a:off x="7219" y="13600"/>
              <a:ext cx="158" cy="625"/>
            </a:xfrm>
            <a:custGeom>
              <a:avLst/>
              <a:gdLst>
                <a:gd name="T0" fmla="*/ 158 w 158"/>
                <a:gd name="T1" fmla="*/ 4 h 625"/>
                <a:gd name="T2" fmla="*/ 153 w 158"/>
                <a:gd name="T3" fmla="*/ 9 h 625"/>
                <a:gd name="T4" fmla="*/ 144 w 158"/>
                <a:gd name="T5" fmla="*/ 25 h 625"/>
                <a:gd name="T6" fmla="*/ 130 w 158"/>
                <a:gd name="T7" fmla="*/ 57 h 625"/>
                <a:gd name="T8" fmla="*/ 116 w 158"/>
                <a:gd name="T9" fmla="*/ 110 h 625"/>
                <a:gd name="T10" fmla="*/ 105 w 158"/>
                <a:gd name="T11" fmla="*/ 189 h 625"/>
                <a:gd name="T12" fmla="*/ 100 w 158"/>
                <a:gd name="T13" fmla="*/ 298 h 625"/>
                <a:gd name="T14" fmla="*/ 103 w 158"/>
                <a:gd name="T15" fmla="*/ 441 h 625"/>
                <a:gd name="T16" fmla="*/ 118 w 158"/>
                <a:gd name="T17" fmla="*/ 625 h 625"/>
                <a:gd name="T18" fmla="*/ 29 w 158"/>
                <a:gd name="T19" fmla="*/ 625 h 625"/>
                <a:gd name="T20" fmla="*/ 25 w 158"/>
                <a:gd name="T21" fmla="*/ 607 h 625"/>
                <a:gd name="T22" fmla="*/ 18 w 158"/>
                <a:gd name="T23" fmla="*/ 556 h 625"/>
                <a:gd name="T24" fmla="*/ 9 w 158"/>
                <a:gd name="T25" fmla="*/ 480 h 625"/>
                <a:gd name="T26" fmla="*/ 2 w 158"/>
                <a:gd name="T27" fmla="*/ 387 h 625"/>
                <a:gd name="T28" fmla="*/ 0 w 158"/>
                <a:gd name="T29" fmla="*/ 286 h 625"/>
                <a:gd name="T30" fmla="*/ 5 w 158"/>
                <a:gd name="T31" fmla="*/ 182 h 625"/>
                <a:gd name="T32" fmla="*/ 21 w 158"/>
                <a:gd name="T33" fmla="*/ 84 h 625"/>
                <a:gd name="T34" fmla="*/ 51 w 158"/>
                <a:gd name="T35" fmla="*/ 0 h 625"/>
                <a:gd name="T36" fmla="*/ 158 w 158"/>
                <a:gd name="T37" fmla="*/ 4 h 6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8"/>
                <a:gd name="T58" fmla="*/ 0 h 625"/>
                <a:gd name="T59" fmla="*/ 158 w 158"/>
                <a:gd name="T60" fmla="*/ 625 h 6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8" h="625">
                  <a:moveTo>
                    <a:pt x="158" y="4"/>
                  </a:moveTo>
                  <a:lnTo>
                    <a:pt x="153" y="9"/>
                  </a:lnTo>
                  <a:lnTo>
                    <a:pt x="144" y="25"/>
                  </a:lnTo>
                  <a:lnTo>
                    <a:pt x="130" y="57"/>
                  </a:lnTo>
                  <a:lnTo>
                    <a:pt x="116" y="110"/>
                  </a:lnTo>
                  <a:lnTo>
                    <a:pt x="105" y="189"/>
                  </a:lnTo>
                  <a:lnTo>
                    <a:pt x="100" y="298"/>
                  </a:lnTo>
                  <a:lnTo>
                    <a:pt x="103" y="441"/>
                  </a:lnTo>
                  <a:lnTo>
                    <a:pt x="118" y="625"/>
                  </a:lnTo>
                  <a:lnTo>
                    <a:pt x="29" y="625"/>
                  </a:lnTo>
                  <a:lnTo>
                    <a:pt x="25" y="607"/>
                  </a:lnTo>
                  <a:lnTo>
                    <a:pt x="18" y="556"/>
                  </a:lnTo>
                  <a:lnTo>
                    <a:pt x="9" y="480"/>
                  </a:lnTo>
                  <a:lnTo>
                    <a:pt x="2" y="387"/>
                  </a:lnTo>
                  <a:lnTo>
                    <a:pt x="0" y="286"/>
                  </a:lnTo>
                  <a:lnTo>
                    <a:pt x="5" y="182"/>
                  </a:lnTo>
                  <a:lnTo>
                    <a:pt x="21" y="84"/>
                  </a:lnTo>
                  <a:lnTo>
                    <a:pt x="51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38" name="Freeform 96"/>
            <p:cNvSpPr>
              <a:spLocks/>
            </p:cNvSpPr>
            <p:nvPr/>
          </p:nvSpPr>
          <p:spPr bwMode="auto">
            <a:xfrm>
              <a:off x="7225" y="13651"/>
              <a:ext cx="131" cy="517"/>
            </a:xfrm>
            <a:custGeom>
              <a:avLst/>
              <a:gdLst>
                <a:gd name="T0" fmla="*/ 131 w 131"/>
                <a:gd name="T1" fmla="*/ 4 h 517"/>
                <a:gd name="T2" fmla="*/ 128 w 131"/>
                <a:gd name="T3" fmla="*/ 7 h 517"/>
                <a:gd name="T4" fmla="*/ 119 w 131"/>
                <a:gd name="T5" fmla="*/ 21 h 517"/>
                <a:gd name="T6" fmla="*/ 109 w 131"/>
                <a:gd name="T7" fmla="*/ 47 h 517"/>
                <a:gd name="T8" fmla="*/ 97 w 131"/>
                <a:gd name="T9" fmla="*/ 91 h 517"/>
                <a:gd name="T10" fmla="*/ 88 w 131"/>
                <a:gd name="T11" fmla="*/ 156 h 517"/>
                <a:gd name="T12" fmla="*/ 84 w 131"/>
                <a:gd name="T13" fmla="*/ 247 h 517"/>
                <a:gd name="T14" fmla="*/ 86 w 131"/>
                <a:gd name="T15" fmla="*/ 366 h 517"/>
                <a:gd name="T16" fmla="*/ 99 w 131"/>
                <a:gd name="T17" fmla="*/ 517 h 517"/>
                <a:gd name="T18" fmla="*/ 25 w 131"/>
                <a:gd name="T19" fmla="*/ 517 h 517"/>
                <a:gd name="T20" fmla="*/ 23 w 131"/>
                <a:gd name="T21" fmla="*/ 502 h 517"/>
                <a:gd name="T22" fmla="*/ 16 w 131"/>
                <a:gd name="T23" fmla="*/ 460 h 517"/>
                <a:gd name="T24" fmla="*/ 9 w 131"/>
                <a:gd name="T25" fmla="*/ 397 h 517"/>
                <a:gd name="T26" fmla="*/ 2 w 131"/>
                <a:gd name="T27" fmla="*/ 320 h 517"/>
                <a:gd name="T28" fmla="*/ 0 w 131"/>
                <a:gd name="T29" fmla="*/ 236 h 517"/>
                <a:gd name="T30" fmla="*/ 4 w 131"/>
                <a:gd name="T31" fmla="*/ 151 h 517"/>
                <a:gd name="T32" fmla="*/ 18 w 131"/>
                <a:gd name="T33" fmla="*/ 70 h 517"/>
                <a:gd name="T34" fmla="*/ 43 w 131"/>
                <a:gd name="T35" fmla="*/ 0 h 517"/>
                <a:gd name="T36" fmla="*/ 131 w 131"/>
                <a:gd name="T37" fmla="*/ 4 h 5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"/>
                <a:gd name="T58" fmla="*/ 0 h 517"/>
                <a:gd name="T59" fmla="*/ 131 w 131"/>
                <a:gd name="T60" fmla="*/ 517 h 5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" h="517">
                  <a:moveTo>
                    <a:pt x="131" y="4"/>
                  </a:moveTo>
                  <a:lnTo>
                    <a:pt x="128" y="7"/>
                  </a:lnTo>
                  <a:lnTo>
                    <a:pt x="119" y="21"/>
                  </a:lnTo>
                  <a:lnTo>
                    <a:pt x="109" y="47"/>
                  </a:lnTo>
                  <a:lnTo>
                    <a:pt x="97" y="91"/>
                  </a:lnTo>
                  <a:lnTo>
                    <a:pt x="88" y="156"/>
                  </a:lnTo>
                  <a:lnTo>
                    <a:pt x="84" y="247"/>
                  </a:lnTo>
                  <a:lnTo>
                    <a:pt x="86" y="366"/>
                  </a:lnTo>
                  <a:lnTo>
                    <a:pt x="99" y="517"/>
                  </a:lnTo>
                  <a:lnTo>
                    <a:pt x="25" y="517"/>
                  </a:lnTo>
                  <a:lnTo>
                    <a:pt x="23" y="502"/>
                  </a:lnTo>
                  <a:lnTo>
                    <a:pt x="16" y="460"/>
                  </a:lnTo>
                  <a:lnTo>
                    <a:pt x="9" y="397"/>
                  </a:lnTo>
                  <a:lnTo>
                    <a:pt x="2" y="320"/>
                  </a:lnTo>
                  <a:lnTo>
                    <a:pt x="0" y="236"/>
                  </a:lnTo>
                  <a:lnTo>
                    <a:pt x="4" y="151"/>
                  </a:lnTo>
                  <a:lnTo>
                    <a:pt x="18" y="70"/>
                  </a:lnTo>
                  <a:lnTo>
                    <a:pt x="43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39" name="Freeform 97"/>
            <p:cNvSpPr>
              <a:spLocks/>
            </p:cNvSpPr>
            <p:nvPr/>
          </p:nvSpPr>
          <p:spPr bwMode="auto">
            <a:xfrm>
              <a:off x="7233" y="13701"/>
              <a:ext cx="104" cy="411"/>
            </a:xfrm>
            <a:custGeom>
              <a:avLst/>
              <a:gdLst>
                <a:gd name="T0" fmla="*/ 104 w 104"/>
                <a:gd name="T1" fmla="*/ 4 h 411"/>
                <a:gd name="T2" fmla="*/ 101 w 104"/>
                <a:gd name="T3" fmla="*/ 7 h 411"/>
                <a:gd name="T4" fmla="*/ 94 w 104"/>
                <a:gd name="T5" fmla="*/ 17 h 411"/>
                <a:gd name="T6" fmla="*/ 86 w 104"/>
                <a:gd name="T7" fmla="*/ 38 h 411"/>
                <a:gd name="T8" fmla="*/ 76 w 104"/>
                <a:gd name="T9" fmla="*/ 73 h 411"/>
                <a:gd name="T10" fmla="*/ 69 w 104"/>
                <a:gd name="T11" fmla="*/ 125 h 411"/>
                <a:gd name="T12" fmla="*/ 65 w 104"/>
                <a:gd name="T13" fmla="*/ 196 h 411"/>
                <a:gd name="T14" fmla="*/ 67 w 104"/>
                <a:gd name="T15" fmla="*/ 291 h 411"/>
                <a:gd name="T16" fmla="*/ 77 w 104"/>
                <a:gd name="T17" fmla="*/ 411 h 411"/>
                <a:gd name="T18" fmla="*/ 19 w 104"/>
                <a:gd name="T19" fmla="*/ 411 h 411"/>
                <a:gd name="T20" fmla="*/ 17 w 104"/>
                <a:gd name="T21" fmla="*/ 399 h 411"/>
                <a:gd name="T22" fmla="*/ 11 w 104"/>
                <a:gd name="T23" fmla="*/ 365 h 411"/>
                <a:gd name="T24" fmla="*/ 6 w 104"/>
                <a:gd name="T25" fmla="*/ 316 h 411"/>
                <a:gd name="T26" fmla="*/ 2 w 104"/>
                <a:gd name="T27" fmla="*/ 255 h 411"/>
                <a:gd name="T28" fmla="*/ 0 w 104"/>
                <a:gd name="T29" fmla="*/ 188 h 411"/>
                <a:gd name="T30" fmla="*/ 4 w 104"/>
                <a:gd name="T31" fmla="*/ 120 h 411"/>
                <a:gd name="T32" fmla="*/ 15 w 104"/>
                <a:gd name="T33" fmla="*/ 55 h 411"/>
                <a:gd name="T34" fmla="*/ 34 w 104"/>
                <a:gd name="T35" fmla="*/ 0 h 411"/>
                <a:gd name="T36" fmla="*/ 104 w 104"/>
                <a:gd name="T37" fmla="*/ 4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411"/>
                <a:gd name="T59" fmla="*/ 104 w 104"/>
                <a:gd name="T60" fmla="*/ 411 h 4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411">
                  <a:moveTo>
                    <a:pt x="104" y="4"/>
                  </a:moveTo>
                  <a:lnTo>
                    <a:pt x="101" y="7"/>
                  </a:lnTo>
                  <a:lnTo>
                    <a:pt x="94" y="17"/>
                  </a:lnTo>
                  <a:lnTo>
                    <a:pt x="86" y="38"/>
                  </a:lnTo>
                  <a:lnTo>
                    <a:pt x="76" y="73"/>
                  </a:lnTo>
                  <a:lnTo>
                    <a:pt x="69" y="125"/>
                  </a:lnTo>
                  <a:lnTo>
                    <a:pt x="65" y="196"/>
                  </a:lnTo>
                  <a:lnTo>
                    <a:pt x="67" y="291"/>
                  </a:lnTo>
                  <a:lnTo>
                    <a:pt x="77" y="411"/>
                  </a:lnTo>
                  <a:lnTo>
                    <a:pt x="19" y="411"/>
                  </a:lnTo>
                  <a:lnTo>
                    <a:pt x="17" y="399"/>
                  </a:lnTo>
                  <a:lnTo>
                    <a:pt x="11" y="365"/>
                  </a:lnTo>
                  <a:lnTo>
                    <a:pt x="6" y="316"/>
                  </a:lnTo>
                  <a:lnTo>
                    <a:pt x="2" y="255"/>
                  </a:lnTo>
                  <a:lnTo>
                    <a:pt x="0" y="188"/>
                  </a:lnTo>
                  <a:lnTo>
                    <a:pt x="4" y="120"/>
                  </a:lnTo>
                  <a:lnTo>
                    <a:pt x="15" y="55"/>
                  </a:lnTo>
                  <a:lnTo>
                    <a:pt x="34" y="0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40" name="Freeform 98"/>
            <p:cNvSpPr>
              <a:spLocks/>
            </p:cNvSpPr>
            <p:nvPr/>
          </p:nvSpPr>
          <p:spPr bwMode="auto">
            <a:xfrm>
              <a:off x="7240" y="13752"/>
              <a:ext cx="76" cy="302"/>
            </a:xfrm>
            <a:custGeom>
              <a:avLst/>
              <a:gdLst>
                <a:gd name="T0" fmla="*/ 76 w 76"/>
                <a:gd name="T1" fmla="*/ 2 h 302"/>
                <a:gd name="T2" fmla="*/ 74 w 76"/>
                <a:gd name="T3" fmla="*/ 4 h 302"/>
                <a:gd name="T4" fmla="*/ 70 w 76"/>
                <a:gd name="T5" fmla="*/ 12 h 302"/>
                <a:gd name="T6" fmla="*/ 62 w 76"/>
                <a:gd name="T7" fmla="*/ 28 h 302"/>
                <a:gd name="T8" fmla="*/ 56 w 76"/>
                <a:gd name="T9" fmla="*/ 53 h 302"/>
                <a:gd name="T10" fmla="*/ 51 w 76"/>
                <a:gd name="T11" fmla="*/ 92 h 302"/>
                <a:gd name="T12" fmla="*/ 49 w 76"/>
                <a:gd name="T13" fmla="*/ 145 h 302"/>
                <a:gd name="T14" fmla="*/ 50 w 76"/>
                <a:gd name="T15" fmla="*/ 214 h 302"/>
                <a:gd name="T16" fmla="*/ 57 w 76"/>
                <a:gd name="T17" fmla="*/ 302 h 302"/>
                <a:gd name="T18" fmla="*/ 14 w 76"/>
                <a:gd name="T19" fmla="*/ 302 h 302"/>
                <a:gd name="T20" fmla="*/ 13 w 76"/>
                <a:gd name="T21" fmla="*/ 294 h 302"/>
                <a:gd name="T22" fmla="*/ 9 w 76"/>
                <a:gd name="T23" fmla="*/ 269 h 302"/>
                <a:gd name="T24" fmla="*/ 4 w 76"/>
                <a:gd name="T25" fmla="*/ 232 h 302"/>
                <a:gd name="T26" fmla="*/ 1 w 76"/>
                <a:gd name="T27" fmla="*/ 188 h 302"/>
                <a:gd name="T28" fmla="*/ 0 w 76"/>
                <a:gd name="T29" fmla="*/ 138 h 302"/>
                <a:gd name="T30" fmla="*/ 2 w 76"/>
                <a:gd name="T31" fmla="*/ 89 h 302"/>
                <a:gd name="T32" fmla="*/ 10 w 76"/>
                <a:gd name="T33" fmla="*/ 41 h 302"/>
                <a:gd name="T34" fmla="*/ 25 w 76"/>
                <a:gd name="T35" fmla="*/ 0 h 302"/>
                <a:gd name="T36" fmla="*/ 76 w 76"/>
                <a:gd name="T37" fmla="*/ 2 h 3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302"/>
                <a:gd name="T59" fmla="*/ 76 w 76"/>
                <a:gd name="T60" fmla="*/ 302 h 3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302">
                  <a:moveTo>
                    <a:pt x="76" y="2"/>
                  </a:moveTo>
                  <a:lnTo>
                    <a:pt x="74" y="4"/>
                  </a:lnTo>
                  <a:lnTo>
                    <a:pt x="70" y="12"/>
                  </a:lnTo>
                  <a:lnTo>
                    <a:pt x="62" y="28"/>
                  </a:lnTo>
                  <a:lnTo>
                    <a:pt x="56" y="53"/>
                  </a:lnTo>
                  <a:lnTo>
                    <a:pt x="51" y="92"/>
                  </a:lnTo>
                  <a:lnTo>
                    <a:pt x="49" y="145"/>
                  </a:lnTo>
                  <a:lnTo>
                    <a:pt x="50" y="214"/>
                  </a:lnTo>
                  <a:lnTo>
                    <a:pt x="57" y="302"/>
                  </a:lnTo>
                  <a:lnTo>
                    <a:pt x="14" y="302"/>
                  </a:lnTo>
                  <a:lnTo>
                    <a:pt x="13" y="294"/>
                  </a:lnTo>
                  <a:lnTo>
                    <a:pt x="9" y="269"/>
                  </a:lnTo>
                  <a:lnTo>
                    <a:pt x="4" y="232"/>
                  </a:lnTo>
                  <a:lnTo>
                    <a:pt x="1" y="188"/>
                  </a:lnTo>
                  <a:lnTo>
                    <a:pt x="0" y="138"/>
                  </a:lnTo>
                  <a:lnTo>
                    <a:pt x="2" y="89"/>
                  </a:lnTo>
                  <a:lnTo>
                    <a:pt x="10" y="41"/>
                  </a:lnTo>
                  <a:lnTo>
                    <a:pt x="25" y="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41" name="Rectangle 99"/>
            <p:cNvSpPr>
              <a:spLocks noChangeArrowheads="1"/>
            </p:cNvSpPr>
            <p:nvPr/>
          </p:nvSpPr>
          <p:spPr bwMode="auto">
            <a:xfrm>
              <a:off x="6241" y="13678"/>
              <a:ext cx="23" cy="9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42" name="Freeform 100"/>
            <p:cNvSpPr>
              <a:spLocks/>
            </p:cNvSpPr>
            <p:nvPr/>
          </p:nvSpPr>
          <p:spPr bwMode="auto">
            <a:xfrm>
              <a:off x="6579" y="13664"/>
              <a:ext cx="375" cy="440"/>
            </a:xfrm>
            <a:custGeom>
              <a:avLst/>
              <a:gdLst>
                <a:gd name="T0" fmla="*/ 35 w 375"/>
                <a:gd name="T1" fmla="*/ 41 h 440"/>
                <a:gd name="T2" fmla="*/ 32 w 375"/>
                <a:gd name="T3" fmla="*/ 49 h 440"/>
                <a:gd name="T4" fmla="*/ 25 w 375"/>
                <a:gd name="T5" fmla="*/ 74 h 440"/>
                <a:gd name="T6" fmla="*/ 17 w 375"/>
                <a:gd name="T7" fmla="*/ 112 h 440"/>
                <a:gd name="T8" fmla="*/ 8 w 375"/>
                <a:gd name="T9" fmla="*/ 163 h 440"/>
                <a:gd name="T10" fmla="*/ 2 w 375"/>
                <a:gd name="T11" fmla="*/ 223 h 440"/>
                <a:gd name="T12" fmla="*/ 0 w 375"/>
                <a:gd name="T13" fmla="*/ 290 h 440"/>
                <a:gd name="T14" fmla="*/ 7 w 375"/>
                <a:gd name="T15" fmla="*/ 363 h 440"/>
                <a:gd name="T16" fmla="*/ 23 w 375"/>
                <a:gd name="T17" fmla="*/ 440 h 440"/>
                <a:gd name="T18" fmla="*/ 23 w 375"/>
                <a:gd name="T19" fmla="*/ 437 h 440"/>
                <a:gd name="T20" fmla="*/ 23 w 375"/>
                <a:gd name="T21" fmla="*/ 427 h 440"/>
                <a:gd name="T22" fmla="*/ 23 w 375"/>
                <a:gd name="T23" fmla="*/ 411 h 440"/>
                <a:gd name="T24" fmla="*/ 23 w 375"/>
                <a:gd name="T25" fmla="*/ 391 h 440"/>
                <a:gd name="T26" fmla="*/ 25 w 375"/>
                <a:gd name="T27" fmla="*/ 367 h 440"/>
                <a:gd name="T28" fmla="*/ 28 w 375"/>
                <a:gd name="T29" fmla="*/ 341 h 440"/>
                <a:gd name="T30" fmla="*/ 33 w 375"/>
                <a:gd name="T31" fmla="*/ 312 h 440"/>
                <a:gd name="T32" fmla="*/ 39 w 375"/>
                <a:gd name="T33" fmla="*/ 281 h 440"/>
                <a:gd name="T34" fmla="*/ 49 w 375"/>
                <a:gd name="T35" fmla="*/ 251 h 440"/>
                <a:gd name="T36" fmla="*/ 61 w 375"/>
                <a:gd name="T37" fmla="*/ 222 h 440"/>
                <a:gd name="T38" fmla="*/ 75 w 375"/>
                <a:gd name="T39" fmla="*/ 194 h 440"/>
                <a:gd name="T40" fmla="*/ 93 w 375"/>
                <a:gd name="T41" fmla="*/ 168 h 440"/>
                <a:gd name="T42" fmla="*/ 116 w 375"/>
                <a:gd name="T43" fmla="*/ 145 h 440"/>
                <a:gd name="T44" fmla="*/ 141 w 375"/>
                <a:gd name="T45" fmla="*/ 127 h 440"/>
                <a:gd name="T46" fmla="*/ 173 w 375"/>
                <a:gd name="T47" fmla="*/ 114 h 440"/>
                <a:gd name="T48" fmla="*/ 208 w 375"/>
                <a:gd name="T49" fmla="*/ 106 h 440"/>
                <a:gd name="T50" fmla="*/ 210 w 375"/>
                <a:gd name="T51" fmla="*/ 104 h 440"/>
                <a:gd name="T52" fmla="*/ 217 w 375"/>
                <a:gd name="T53" fmla="*/ 100 h 440"/>
                <a:gd name="T54" fmla="*/ 227 w 375"/>
                <a:gd name="T55" fmla="*/ 92 h 440"/>
                <a:gd name="T56" fmla="*/ 245 w 375"/>
                <a:gd name="T57" fmla="*/ 82 h 440"/>
                <a:gd name="T58" fmla="*/ 267 w 375"/>
                <a:gd name="T59" fmla="*/ 69 h 440"/>
                <a:gd name="T60" fmla="*/ 296 w 375"/>
                <a:gd name="T61" fmla="*/ 54 h 440"/>
                <a:gd name="T62" fmla="*/ 332 w 375"/>
                <a:gd name="T63" fmla="*/ 36 h 440"/>
                <a:gd name="T64" fmla="*/ 375 w 375"/>
                <a:gd name="T65" fmla="*/ 17 h 440"/>
                <a:gd name="T66" fmla="*/ 373 w 375"/>
                <a:gd name="T67" fmla="*/ 16 h 440"/>
                <a:gd name="T68" fmla="*/ 366 w 375"/>
                <a:gd name="T69" fmla="*/ 15 h 440"/>
                <a:gd name="T70" fmla="*/ 357 w 375"/>
                <a:gd name="T71" fmla="*/ 13 h 440"/>
                <a:gd name="T72" fmla="*/ 343 w 375"/>
                <a:gd name="T73" fmla="*/ 10 h 440"/>
                <a:gd name="T74" fmla="*/ 326 w 375"/>
                <a:gd name="T75" fmla="*/ 7 h 440"/>
                <a:gd name="T76" fmla="*/ 307 w 375"/>
                <a:gd name="T77" fmla="*/ 5 h 440"/>
                <a:gd name="T78" fmla="*/ 285 w 375"/>
                <a:gd name="T79" fmla="*/ 3 h 440"/>
                <a:gd name="T80" fmla="*/ 261 w 375"/>
                <a:gd name="T81" fmla="*/ 1 h 440"/>
                <a:gd name="T82" fmla="*/ 235 w 375"/>
                <a:gd name="T83" fmla="*/ 0 h 440"/>
                <a:gd name="T84" fmla="*/ 208 w 375"/>
                <a:gd name="T85" fmla="*/ 1 h 440"/>
                <a:gd name="T86" fmla="*/ 180 w 375"/>
                <a:gd name="T87" fmla="*/ 2 h 440"/>
                <a:gd name="T88" fmla="*/ 151 w 375"/>
                <a:gd name="T89" fmla="*/ 5 h 440"/>
                <a:gd name="T90" fmla="*/ 122 w 375"/>
                <a:gd name="T91" fmla="*/ 10 h 440"/>
                <a:gd name="T92" fmla="*/ 92 w 375"/>
                <a:gd name="T93" fmla="*/ 18 h 440"/>
                <a:gd name="T94" fmla="*/ 63 w 375"/>
                <a:gd name="T95" fmla="*/ 28 h 440"/>
                <a:gd name="T96" fmla="*/ 35 w 375"/>
                <a:gd name="T97" fmla="*/ 41 h 4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5"/>
                <a:gd name="T148" fmla="*/ 0 h 440"/>
                <a:gd name="T149" fmla="*/ 375 w 375"/>
                <a:gd name="T150" fmla="*/ 440 h 4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5" h="440">
                  <a:moveTo>
                    <a:pt x="35" y="41"/>
                  </a:moveTo>
                  <a:lnTo>
                    <a:pt x="32" y="49"/>
                  </a:lnTo>
                  <a:lnTo>
                    <a:pt x="25" y="74"/>
                  </a:lnTo>
                  <a:lnTo>
                    <a:pt x="17" y="112"/>
                  </a:lnTo>
                  <a:lnTo>
                    <a:pt x="8" y="163"/>
                  </a:lnTo>
                  <a:lnTo>
                    <a:pt x="2" y="223"/>
                  </a:lnTo>
                  <a:lnTo>
                    <a:pt x="0" y="290"/>
                  </a:lnTo>
                  <a:lnTo>
                    <a:pt x="7" y="363"/>
                  </a:lnTo>
                  <a:lnTo>
                    <a:pt x="23" y="440"/>
                  </a:lnTo>
                  <a:lnTo>
                    <a:pt x="23" y="437"/>
                  </a:lnTo>
                  <a:lnTo>
                    <a:pt x="23" y="427"/>
                  </a:lnTo>
                  <a:lnTo>
                    <a:pt x="23" y="411"/>
                  </a:lnTo>
                  <a:lnTo>
                    <a:pt x="23" y="391"/>
                  </a:lnTo>
                  <a:lnTo>
                    <a:pt x="25" y="367"/>
                  </a:lnTo>
                  <a:lnTo>
                    <a:pt x="28" y="341"/>
                  </a:lnTo>
                  <a:lnTo>
                    <a:pt x="33" y="312"/>
                  </a:lnTo>
                  <a:lnTo>
                    <a:pt x="39" y="281"/>
                  </a:lnTo>
                  <a:lnTo>
                    <a:pt x="49" y="251"/>
                  </a:lnTo>
                  <a:lnTo>
                    <a:pt x="61" y="222"/>
                  </a:lnTo>
                  <a:lnTo>
                    <a:pt x="75" y="194"/>
                  </a:lnTo>
                  <a:lnTo>
                    <a:pt x="93" y="168"/>
                  </a:lnTo>
                  <a:lnTo>
                    <a:pt x="116" y="145"/>
                  </a:lnTo>
                  <a:lnTo>
                    <a:pt x="141" y="127"/>
                  </a:lnTo>
                  <a:lnTo>
                    <a:pt x="173" y="114"/>
                  </a:lnTo>
                  <a:lnTo>
                    <a:pt x="208" y="106"/>
                  </a:lnTo>
                  <a:lnTo>
                    <a:pt x="210" y="104"/>
                  </a:lnTo>
                  <a:lnTo>
                    <a:pt x="217" y="100"/>
                  </a:lnTo>
                  <a:lnTo>
                    <a:pt x="227" y="92"/>
                  </a:lnTo>
                  <a:lnTo>
                    <a:pt x="245" y="82"/>
                  </a:lnTo>
                  <a:lnTo>
                    <a:pt x="267" y="69"/>
                  </a:lnTo>
                  <a:lnTo>
                    <a:pt x="296" y="54"/>
                  </a:lnTo>
                  <a:lnTo>
                    <a:pt x="332" y="36"/>
                  </a:lnTo>
                  <a:lnTo>
                    <a:pt x="375" y="17"/>
                  </a:lnTo>
                  <a:lnTo>
                    <a:pt x="373" y="16"/>
                  </a:lnTo>
                  <a:lnTo>
                    <a:pt x="366" y="15"/>
                  </a:lnTo>
                  <a:lnTo>
                    <a:pt x="357" y="13"/>
                  </a:lnTo>
                  <a:lnTo>
                    <a:pt x="343" y="10"/>
                  </a:lnTo>
                  <a:lnTo>
                    <a:pt x="326" y="7"/>
                  </a:lnTo>
                  <a:lnTo>
                    <a:pt x="307" y="5"/>
                  </a:lnTo>
                  <a:lnTo>
                    <a:pt x="285" y="3"/>
                  </a:lnTo>
                  <a:lnTo>
                    <a:pt x="261" y="1"/>
                  </a:lnTo>
                  <a:lnTo>
                    <a:pt x="235" y="0"/>
                  </a:lnTo>
                  <a:lnTo>
                    <a:pt x="208" y="1"/>
                  </a:lnTo>
                  <a:lnTo>
                    <a:pt x="180" y="2"/>
                  </a:lnTo>
                  <a:lnTo>
                    <a:pt x="151" y="5"/>
                  </a:lnTo>
                  <a:lnTo>
                    <a:pt x="122" y="10"/>
                  </a:lnTo>
                  <a:lnTo>
                    <a:pt x="92" y="18"/>
                  </a:lnTo>
                  <a:lnTo>
                    <a:pt x="63" y="28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43" name="Freeform 101"/>
            <p:cNvSpPr>
              <a:spLocks/>
            </p:cNvSpPr>
            <p:nvPr/>
          </p:nvSpPr>
          <p:spPr bwMode="auto">
            <a:xfrm>
              <a:off x="6061" y="13991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8 h 83"/>
                <a:gd name="T6" fmla="*/ 5 w 305"/>
                <a:gd name="T7" fmla="*/ 44 h 83"/>
                <a:gd name="T8" fmla="*/ 11 w 305"/>
                <a:gd name="T9" fmla="*/ 37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8 h 83"/>
                <a:gd name="T16" fmla="*/ 54 w 305"/>
                <a:gd name="T17" fmla="*/ 12 h 83"/>
                <a:gd name="T18" fmla="*/ 72 w 305"/>
                <a:gd name="T19" fmla="*/ 6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7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6 h 83"/>
                <a:gd name="T38" fmla="*/ 289 w 305"/>
                <a:gd name="T39" fmla="*/ 44 h 83"/>
                <a:gd name="T40" fmla="*/ 277 w 305"/>
                <a:gd name="T41" fmla="*/ 41 h 83"/>
                <a:gd name="T42" fmla="*/ 262 w 305"/>
                <a:gd name="T43" fmla="*/ 36 h 83"/>
                <a:gd name="T44" fmla="*/ 244 w 305"/>
                <a:gd name="T45" fmla="*/ 32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1 h 83"/>
                <a:gd name="T56" fmla="*/ 101 w 305"/>
                <a:gd name="T57" fmla="*/ 23 h 83"/>
                <a:gd name="T58" fmla="*/ 77 w 305"/>
                <a:gd name="T59" fmla="*/ 29 h 83"/>
                <a:gd name="T60" fmla="*/ 55 w 305"/>
                <a:gd name="T61" fmla="*/ 37 h 83"/>
                <a:gd name="T62" fmla="*/ 33 w 305"/>
                <a:gd name="T63" fmla="*/ 48 h 83"/>
                <a:gd name="T64" fmla="*/ 15 w 305"/>
                <a:gd name="T65" fmla="*/ 63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11" y="37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8"/>
                  </a:lnTo>
                  <a:lnTo>
                    <a:pt x="54" y="12"/>
                  </a:lnTo>
                  <a:lnTo>
                    <a:pt x="72" y="6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7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6"/>
                  </a:lnTo>
                  <a:lnTo>
                    <a:pt x="289" y="44"/>
                  </a:lnTo>
                  <a:lnTo>
                    <a:pt x="277" y="41"/>
                  </a:lnTo>
                  <a:lnTo>
                    <a:pt x="262" y="36"/>
                  </a:lnTo>
                  <a:lnTo>
                    <a:pt x="244" y="32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1"/>
                  </a:lnTo>
                  <a:lnTo>
                    <a:pt x="101" y="23"/>
                  </a:lnTo>
                  <a:lnTo>
                    <a:pt x="77" y="29"/>
                  </a:lnTo>
                  <a:lnTo>
                    <a:pt x="55" y="37"/>
                  </a:lnTo>
                  <a:lnTo>
                    <a:pt x="33" y="48"/>
                  </a:lnTo>
                  <a:lnTo>
                    <a:pt x="15" y="63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44" name="Freeform 102"/>
            <p:cNvSpPr>
              <a:spLocks/>
            </p:cNvSpPr>
            <p:nvPr/>
          </p:nvSpPr>
          <p:spPr bwMode="auto">
            <a:xfrm>
              <a:off x="6061" y="13793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9 h 83"/>
                <a:gd name="T6" fmla="*/ 5 w 305"/>
                <a:gd name="T7" fmla="*/ 44 h 83"/>
                <a:gd name="T8" fmla="*/ 11 w 305"/>
                <a:gd name="T9" fmla="*/ 38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7 h 83"/>
                <a:gd name="T16" fmla="*/ 54 w 305"/>
                <a:gd name="T17" fmla="*/ 12 h 83"/>
                <a:gd name="T18" fmla="*/ 72 w 305"/>
                <a:gd name="T19" fmla="*/ 7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8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5 h 83"/>
                <a:gd name="T38" fmla="*/ 289 w 305"/>
                <a:gd name="T39" fmla="*/ 43 h 83"/>
                <a:gd name="T40" fmla="*/ 277 w 305"/>
                <a:gd name="T41" fmla="*/ 40 h 83"/>
                <a:gd name="T42" fmla="*/ 262 w 305"/>
                <a:gd name="T43" fmla="*/ 36 h 83"/>
                <a:gd name="T44" fmla="*/ 244 w 305"/>
                <a:gd name="T45" fmla="*/ 33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2 h 83"/>
                <a:gd name="T56" fmla="*/ 101 w 305"/>
                <a:gd name="T57" fmla="*/ 24 h 83"/>
                <a:gd name="T58" fmla="*/ 77 w 305"/>
                <a:gd name="T59" fmla="*/ 29 h 83"/>
                <a:gd name="T60" fmla="*/ 55 w 305"/>
                <a:gd name="T61" fmla="*/ 38 h 83"/>
                <a:gd name="T62" fmla="*/ 33 w 305"/>
                <a:gd name="T63" fmla="*/ 49 h 83"/>
                <a:gd name="T64" fmla="*/ 15 w 305"/>
                <a:gd name="T65" fmla="*/ 64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11" y="38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7"/>
                  </a:lnTo>
                  <a:lnTo>
                    <a:pt x="54" y="12"/>
                  </a:lnTo>
                  <a:lnTo>
                    <a:pt x="72" y="7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8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5"/>
                  </a:lnTo>
                  <a:lnTo>
                    <a:pt x="289" y="43"/>
                  </a:lnTo>
                  <a:lnTo>
                    <a:pt x="277" y="40"/>
                  </a:lnTo>
                  <a:lnTo>
                    <a:pt x="262" y="36"/>
                  </a:lnTo>
                  <a:lnTo>
                    <a:pt x="244" y="33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2"/>
                  </a:lnTo>
                  <a:lnTo>
                    <a:pt x="101" y="24"/>
                  </a:lnTo>
                  <a:lnTo>
                    <a:pt x="77" y="29"/>
                  </a:lnTo>
                  <a:lnTo>
                    <a:pt x="55" y="38"/>
                  </a:lnTo>
                  <a:lnTo>
                    <a:pt x="33" y="49"/>
                  </a:lnTo>
                  <a:lnTo>
                    <a:pt x="15" y="64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45" name="Freeform 103"/>
            <p:cNvSpPr>
              <a:spLocks/>
            </p:cNvSpPr>
            <p:nvPr/>
          </p:nvSpPr>
          <p:spPr bwMode="auto">
            <a:xfrm>
              <a:off x="6348" y="13696"/>
              <a:ext cx="496" cy="917"/>
            </a:xfrm>
            <a:custGeom>
              <a:avLst/>
              <a:gdLst>
                <a:gd name="T0" fmla="*/ 0 w 496"/>
                <a:gd name="T1" fmla="*/ 0 h 917"/>
                <a:gd name="T2" fmla="*/ 0 w 496"/>
                <a:gd name="T3" fmla="*/ 886 h 917"/>
                <a:gd name="T4" fmla="*/ 150 w 496"/>
                <a:gd name="T5" fmla="*/ 917 h 917"/>
                <a:gd name="T6" fmla="*/ 143 w 496"/>
                <a:gd name="T7" fmla="*/ 797 h 917"/>
                <a:gd name="T8" fmla="*/ 496 w 496"/>
                <a:gd name="T9" fmla="*/ 851 h 917"/>
                <a:gd name="T10" fmla="*/ 490 w 496"/>
                <a:gd name="T11" fmla="*/ 803 h 917"/>
                <a:gd name="T12" fmla="*/ 245 w 496"/>
                <a:gd name="T13" fmla="*/ 773 h 917"/>
                <a:gd name="T14" fmla="*/ 239 w 496"/>
                <a:gd name="T15" fmla="*/ 670 h 917"/>
                <a:gd name="T16" fmla="*/ 72 w 496"/>
                <a:gd name="T17" fmla="*/ 670 h 917"/>
                <a:gd name="T18" fmla="*/ 68 w 496"/>
                <a:gd name="T19" fmla="*/ 657 h 917"/>
                <a:gd name="T20" fmla="*/ 56 w 496"/>
                <a:gd name="T21" fmla="*/ 620 h 917"/>
                <a:gd name="T22" fmla="*/ 41 w 496"/>
                <a:gd name="T23" fmla="*/ 559 h 917"/>
                <a:gd name="T24" fmla="*/ 26 w 496"/>
                <a:gd name="T25" fmla="*/ 480 h 917"/>
                <a:gd name="T26" fmla="*/ 15 w 496"/>
                <a:gd name="T27" fmla="*/ 385 h 917"/>
                <a:gd name="T28" fmla="*/ 11 w 496"/>
                <a:gd name="T29" fmla="*/ 276 h 917"/>
                <a:gd name="T30" fmla="*/ 20 w 496"/>
                <a:gd name="T31" fmla="*/ 158 h 917"/>
                <a:gd name="T32" fmla="*/ 42 w 496"/>
                <a:gd name="T33" fmla="*/ 30 h 917"/>
                <a:gd name="T34" fmla="*/ 0 w 496"/>
                <a:gd name="T35" fmla="*/ 0 h 9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6"/>
                <a:gd name="T55" fmla="*/ 0 h 917"/>
                <a:gd name="T56" fmla="*/ 496 w 496"/>
                <a:gd name="T57" fmla="*/ 917 h 9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6" h="917">
                  <a:moveTo>
                    <a:pt x="0" y="0"/>
                  </a:moveTo>
                  <a:lnTo>
                    <a:pt x="0" y="886"/>
                  </a:lnTo>
                  <a:lnTo>
                    <a:pt x="150" y="917"/>
                  </a:lnTo>
                  <a:lnTo>
                    <a:pt x="143" y="797"/>
                  </a:lnTo>
                  <a:lnTo>
                    <a:pt x="496" y="851"/>
                  </a:lnTo>
                  <a:lnTo>
                    <a:pt x="490" y="803"/>
                  </a:lnTo>
                  <a:lnTo>
                    <a:pt x="245" y="773"/>
                  </a:lnTo>
                  <a:lnTo>
                    <a:pt x="239" y="670"/>
                  </a:lnTo>
                  <a:lnTo>
                    <a:pt x="72" y="670"/>
                  </a:lnTo>
                  <a:lnTo>
                    <a:pt x="68" y="657"/>
                  </a:lnTo>
                  <a:lnTo>
                    <a:pt x="56" y="620"/>
                  </a:lnTo>
                  <a:lnTo>
                    <a:pt x="41" y="559"/>
                  </a:lnTo>
                  <a:lnTo>
                    <a:pt x="26" y="480"/>
                  </a:lnTo>
                  <a:lnTo>
                    <a:pt x="15" y="385"/>
                  </a:lnTo>
                  <a:lnTo>
                    <a:pt x="11" y="276"/>
                  </a:lnTo>
                  <a:lnTo>
                    <a:pt x="20" y="158"/>
                  </a:lnTo>
                  <a:lnTo>
                    <a:pt x="4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46" name="Freeform 104"/>
            <p:cNvSpPr>
              <a:spLocks/>
            </p:cNvSpPr>
            <p:nvPr/>
          </p:nvSpPr>
          <p:spPr bwMode="auto">
            <a:xfrm>
              <a:off x="6593" y="13487"/>
              <a:ext cx="638" cy="125"/>
            </a:xfrm>
            <a:custGeom>
              <a:avLst/>
              <a:gdLst>
                <a:gd name="T0" fmla="*/ 0 w 638"/>
                <a:gd name="T1" fmla="*/ 125 h 125"/>
                <a:gd name="T2" fmla="*/ 4 w 638"/>
                <a:gd name="T3" fmla="*/ 124 h 125"/>
                <a:gd name="T4" fmla="*/ 14 w 638"/>
                <a:gd name="T5" fmla="*/ 119 h 125"/>
                <a:gd name="T6" fmla="*/ 31 w 638"/>
                <a:gd name="T7" fmla="*/ 114 h 125"/>
                <a:gd name="T8" fmla="*/ 53 w 638"/>
                <a:gd name="T9" fmla="*/ 106 h 125"/>
                <a:gd name="T10" fmla="*/ 81 w 638"/>
                <a:gd name="T11" fmla="*/ 98 h 125"/>
                <a:gd name="T12" fmla="*/ 113 w 638"/>
                <a:gd name="T13" fmla="*/ 89 h 125"/>
                <a:gd name="T14" fmla="*/ 151 w 638"/>
                <a:gd name="T15" fmla="*/ 81 h 125"/>
                <a:gd name="T16" fmla="*/ 192 w 638"/>
                <a:gd name="T17" fmla="*/ 73 h 125"/>
                <a:gd name="T18" fmla="*/ 237 w 638"/>
                <a:gd name="T19" fmla="*/ 65 h 125"/>
                <a:gd name="T20" fmla="*/ 286 w 638"/>
                <a:gd name="T21" fmla="*/ 60 h 125"/>
                <a:gd name="T22" fmla="*/ 337 w 638"/>
                <a:gd name="T23" fmla="*/ 56 h 125"/>
                <a:gd name="T24" fmla="*/ 390 w 638"/>
                <a:gd name="T25" fmla="*/ 55 h 125"/>
                <a:gd name="T26" fmla="*/ 446 w 638"/>
                <a:gd name="T27" fmla="*/ 56 h 125"/>
                <a:gd name="T28" fmla="*/ 503 w 638"/>
                <a:gd name="T29" fmla="*/ 61 h 125"/>
                <a:gd name="T30" fmla="*/ 561 w 638"/>
                <a:gd name="T31" fmla="*/ 70 h 125"/>
                <a:gd name="T32" fmla="*/ 620 w 638"/>
                <a:gd name="T33" fmla="*/ 83 h 125"/>
                <a:gd name="T34" fmla="*/ 638 w 638"/>
                <a:gd name="T35" fmla="*/ 0 h 125"/>
                <a:gd name="T36" fmla="*/ 634 w 638"/>
                <a:gd name="T37" fmla="*/ 0 h 125"/>
                <a:gd name="T38" fmla="*/ 620 w 638"/>
                <a:gd name="T39" fmla="*/ 0 h 125"/>
                <a:gd name="T40" fmla="*/ 599 w 638"/>
                <a:gd name="T41" fmla="*/ 0 h 125"/>
                <a:gd name="T42" fmla="*/ 571 w 638"/>
                <a:gd name="T43" fmla="*/ 1 h 125"/>
                <a:gd name="T44" fmla="*/ 536 w 638"/>
                <a:gd name="T45" fmla="*/ 2 h 125"/>
                <a:gd name="T46" fmla="*/ 496 w 638"/>
                <a:gd name="T47" fmla="*/ 3 h 125"/>
                <a:gd name="T48" fmla="*/ 452 w 638"/>
                <a:gd name="T49" fmla="*/ 6 h 125"/>
                <a:gd name="T50" fmla="*/ 405 w 638"/>
                <a:gd name="T51" fmla="*/ 8 h 125"/>
                <a:gd name="T52" fmla="*/ 354 w 638"/>
                <a:gd name="T53" fmla="*/ 13 h 125"/>
                <a:gd name="T54" fmla="*/ 302 w 638"/>
                <a:gd name="T55" fmla="*/ 17 h 125"/>
                <a:gd name="T56" fmla="*/ 249 w 638"/>
                <a:gd name="T57" fmla="*/ 22 h 125"/>
                <a:gd name="T58" fmla="*/ 196 w 638"/>
                <a:gd name="T59" fmla="*/ 30 h 125"/>
                <a:gd name="T60" fmla="*/ 144 w 638"/>
                <a:gd name="T61" fmla="*/ 37 h 125"/>
                <a:gd name="T62" fmla="*/ 93 w 638"/>
                <a:gd name="T63" fmla="*/ 47 h 125"/>
                <a:gd name="T64" fmla="*/ 45 w 638"/>
                <a:gd name="T65" fmla="*/ 58 h 125"/>
                <a:gd name="T66" fmla="*/ 0 w 638"/>
                <a:gd name="T67" fmla="*/ 71 h 125"/>
                <a:gd name="T68" fmla="*/ 0 w 638"/>
                <a:gd name="T69" fmla="*/ 125 h 1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8"/>
                <a:gd name="T106" fmla="*/ 0 h 125"/>
                <a:gd name="T107" fmla="*/ 638 w 638"/>
                <a:gd name="T108" fmla="*/ 125 h 1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8" h="125">
                  <a:moveTo>
                    <a:pt x="0" y="125"/>
                  </a:moveTo>
                  <a:lnTo>
                    <a:pt x="4" y="124"/>
                  </a:lnTo>
                  <a:lnTo>
                    <a:pt x="14" y="119"/>
                  </a:lnTo>
                  <a:lnTo>
                    <a:pt x="31" y="114"/>
                  </a:lnTo>
                  <a:lnTo>
                    <a:pt x="53" y="106"/>
                  </a:lnTo>
                  <a:lnTo>
                    <a:pt x="81" y="98"/>
                  </a:lnTo>
                  <a:lnTo>
                    <a:pt x="113" y="89"/>
                  </a:lnTo>
                  <a:lnTo>
                    <a:pt x="151" y="81"/>
                  </a:lnTo>
                  <a:lnTo>
                    <a:pt x="192" y="73"/>
                  </a:lnTo>
                  <a:lnTo>
                    <a:pt x="237" y="65"/>
                  </a:lnTo>
                  <a:lnTo>
                    <a:pt x="286" y="60"/>
                  </a:lnTo>
                  <a:lnTo>
                    <a:pt x="337" y="56"/>
                  </a:lnTo>
                  <a:lnTo>
                    <a:pt x="390" y="55"/>
                  </a:lnTo>
                  <a:lnTo>
                    <a:pt x="446" y="56"/>
                  </a:lnTo>
                  <a:lnTo>
                    <a:pt x="503" y="61"/>
                  </a:lnTo>
                  <a:lnTo>
                    <a:pt x="561" y="70"/>
                  </a:lnTo>
                  <a:lnTo>
                    <a:pt x="620" y="83"/>
                  </a:lnTo>
                  <a:lnTo>
                    <a:pt x="638" y="0"/>
                  </a:lnTo>
                  <a:lnTo>
                    <a:pt x="634" y="0"/>
                  </a:lnTo>
                  <a:lnTo>
                    <a:pt x="620" y="0"/>
                  </a:lnTo>
                  <a:lnTo>
                    <a:pt x="599" y="0"/>
                  </a:lnTo>
                  <a:lnTo>
                    <a:pt x="571" y="1"/>
                  </a:lnTo>
                  <a:lnTo>
                    <a:pt x="536" y="2"/>
                  </a:lnTo>
                  <a:lnTo>
                    <a:pt x="496" y="3"/>
                  </a:lnTo>
                  <a:lnTo>
                    <a:pt x="452" y="6"/>
                  </a:lnTo>
                  <a:lnTo>
                    <a:pt x="405" y="8"/>
                  </a:lnTo>
                  <a:lnTo>
                    <a:pt x="354" y="13"/>
                  </a:lnTo>
                  <a:lnTo>
                    <a:pt x="302" y="17"/>
                  </a:lnTo>
                  <a:lnTo>
                    <a:pt x="249" y="22"/>
                  </a:lnTo>
                  <a:lnTo>
                    <a:pt x="196" y="30"/>
                  </a:lnTo>
                  <a:lnTo>
                    <a:pt x="144" y="37"/>
                  </a:lnTo>
                  <a:lnTo>
                    <a:pt x="93" y="47"/>
                  </a:lnTo>
                  <a:lnTo>
                    <a:pt x="45" y="58"/>
                  </a:lnTo>
                  <a:lnTo>
                    <a:pt x="0" y="7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47" name="Freeform 105"/>
            <p:cNvSpPr>
              <a:spLocks/>
            </p:cNvSpPr>
            <p:nvPr/>
          </p:nvSpPr>
          <p:spPr bwMode="auto">
            <a:xfrm>
              <a:off x="6217" y="14634"/>
              <a:ext cx="1075" cy="356"/>
            </a:xfrm>
            <a:custGeom>
              <a:avLst/>
              <a:gdLst>
                <a:gd name="T0" fmla="*/ 454 w 1075"/>
                <a:gd name="T1" fmla="*/ 344 h 356"/>
                <a:gd name="T2" fmla="*/ 456 w 1075"/>
                <a:gd name="T3" fmla="*/ 343 h 356"/>
                <a:gd name="T4" fmla="*/ 463 w 1075"/>
                <a:gd name="T5" fmla="*/ 341 h 356"/>
                <a:gd name="T6" fmla="*/ 472 w 1075"/>
                <a:gd name="T7" fmla="*/ 337 h 356"/>
                <a:gd name="T8" fmla="*/ 485 w 1075"/>
                <a:gd name="T9" fmla="*/ 332 h 356"/>
                <a:gd name="T10" fmla="*/ 501 w 1075"/>
                <a:gd name="T11" fmla="*/ 325 h 356"/>
                <a:gd name="T12" fmla="*/ 518 w 1075"/>
                <a:gd name="T13" fmla="*/ 317 h 356"/>
                <a:gd name="T14" fmla="*/ 538 w 1075"/>
                <a:gd name="T15" fmla="*/ 308 h 356"/>
                <a:gd name="T16" fmla="*/ 558 w 1075"/>
                <a:gd name="T17" fmla="*/ 298 h 356"/>
                <a:gd name="T18" fmla="*/ 580 w 1075"/>
                <a:gd name="T19" fmla="*/ 287 h 356"/>
                <a:gd name="T20" fmla="*/ 600 w 1075"/>
                <a:gd name="T21" fmla="*/ 274 h 356"/>
                <a:gd name="T22" fmla="*/ 621 w 1075"/>
                <a:gd name="T23" fmla="*/ 262 h 356"/>
                <a:gd name="T24" fmla="*/ 640 w 1075"/>
                <a:gd name="T25" fmla="*/ 248 h 356"/>
                <a:gd name="T26" fmla="*/ 658 w 1075"/>
                <a:gd name="T27" fmla="*/ 234 h 356"/>
                <a:gd name="T28" fmla="*/ 674 w 1075"/>
                <a:gd name="T29" fmla="*/ 219 h 356"/>
                <a:gd name="T30" fmla="*/ 688 w 1075"/>
                <a:gd name="T31" fmla="*/ 204 h 356"/>
                <a:gd name="T32" fmla="*/ 699 w 1075"/>
                <a:gd name="T33" fmla="*/ 189 h 356"/>
                <a:gd name="T34" fmla="*/ 0 w 1075"/>
                <a:gd name="T35" fmla="*/ 18 h 356"/>
                <a:gd name="T36" fmla="*/ 54 w 1075"/>
                <a:gd name="T37" fmla="*/ 0 h 356"/>
                <a:gd name="T38" fmla="*/ 1075 w 1075"/>
                <a:gd name="T39" fmla="*/ 251 h 356"/>
                <a:gd name="T40" fmla="*/ 1033 w 1075"/>
                <a:gd name="T41" fmla="*/ 274 h 356"/>
                <a:gd name="T42" fmla="*/ 738 w 1075"/>
                <a:gd name="T43" fmla="*/ 199 h 356"/>
                <a:gd name="T44" fmla="*/ 737 w 1075"/>
                <a:gd name="T45" fmla="*/ 200 h 356"/>
                <a:gd name="T46" fmla="*/ 735 w 1075"/>
                <a:gd name="T47" fmla="*/ 203 h 356"/>
                <a:gd name="T48" fmla="*/ 730 w 1075"/>
                <a:gd name="T49" fmla="*/ 207 h 356"/>
                <a:gd name="T50" fmla="*/ 724 w 1075"/>
                <a:gd name="T51" fmla="*/ 214 h 356"/>
                <a:gd name="T52" fmla="*/ 716 w 1075"/>
                <a:gd name="T53" fmla="*/ 222 h 356"/>
                <a:gd name="T54" fmla="*/ 706 w 1075"/>
                <a:gd name="T55" fmla="*/ 231 h 356"/>
                <a:gd name="T56" fmla="*/ 694 w 1075"/>
                <a:gd name="T57" fmla="*/ 242 h 356"/>
                <a:gd name="T58" fmla="*/ 679 w 1075"/>
                <a:gd name="T59" fmla="*/ 253 h 356"/>
                <a:gd name="T60" fmla="*/ 662 w 1075"/>
                <a:gd name="T61" fmla="*/ 265 h 356"/>
                <a:gd name="T62" fmla="*/ 643 w 1075"/>
                <a:gd name="T63" fmla="*/ 278 h 356"/>
                <a:gd name="T64" fmla="*/ 621 w 1075"/>
                <a:gd name="T65" fmla="*/ 291 h 356"/>
                <a:gd name="T66" fmla="*/ 597 w 1075"/>
                <a:gd name="T67" fmla="*/ 303 h 356"/>
                <a:gd name="T68" fmla="*/ 570 w 1075"/>
                <a:gd name="T69" fmla="*/ 317 h 356"/>
                <a:gd name="T70" fmla="*/ 540 w 1075"/>
                <a:gd name="T71" fmla="*/ 330 h 356"/>
                <a:gd name="T72" fmla="*/ 508 w 1075"/>
                <a:gd name="T73" fmla="*/ 343 h 356"/>
                <a:gd name="T74" fmla="*/ 472 w 1075"/>
                <a:gd name="T75" fmla="*/ 356 h 356"/>
                <a:gd name="T76" fmla="*/ 454 w 1075"/>
                <a:gd name="T77" fmla="*/ 344 h 3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75"/>
                <a:gd name="T118" fmla="*/ 0 h 356"/>
                <a:gd name="T119" fmla="*/ 1075 w 1075"/>
                <a:gd name="T120" fmla="*/ 356 h 3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75" h="356">
                  <a:moveTo>
                    <a:pt x="454" y="344"/>
                  </a:moveTo>
                  <a:lnTo>
                    <a:pt x="456" y="343"/>
                  </a:lnTo>
                  <a:lnTo>
                    <a:pt x="463" y="341"/>
                  </a:lnTo>
                  <a:lnTo>
                    <a:pt x="472" y="337"/>
                  </a:lnTo>
                  <a:lnTo>
                    <a:pt x="485" y="332"/>
                  </a:lnTo>
                  <a:lnTo>
                    <a:pt x="501" y="325"/>
                  </a:lnTo>
                  <a:lnTo>
                    <a:pt x="518" y="317"/>
                  </a:lnTo>
                  <a:lnTo>
                    <a:pt x="538" y="308"/>
                  </a:lnTo>
                  <a:lnTo>
                    <a:pt x="558" y="298"/>
                  </a:lnTo>
                  <a:lnTo>
                    <a:pt x="580" y="287"/>
                  </a:lnTo>
                  <a:lnTo>
                    <a:pt x="600" y="274"/>
                  </a:lnTo>
                  <a:lnTo>
                    <a:pt x="621" y="262"/>
                  </a:lnTo>
                  <a:lnTo>
                    <a:pt x="640" y="248"/>
                  </a:lnTo>
                  <a:lnTo>
                    <a:pt x="658" y="234"/>
                  </a:lnTo>
                  <a:lnTo>
                    <a:pt x="674" y="219"/>
                  </a:lnTo>
                  <a:lnTo>
                    <a:pt x="688" y="204"/>
                  </a:lnTo>
                  <a:lnTo>
                    <a:pt x="699" y="189"/>
                  </a:lnTo>
                  <a:lnTo>
                    <a:pt x="0" y="18"/>
                  </a:lnTo>
                  <a:lnTo>
                    <a:pt x="54" y="0"/>
                  </a:lnTo>
                  <a:lnTo>
                    <a:pt x="1075" y="251"/>
                  </a:lnTo>
                  <a:lnTo>
                    <a:pt x="1033" y="274"/>
                  </a:lnTo>
                  <a:lnTo>
                    <a:pt x="738" y="199"/>
                  </a:lnTo>
                  <a:lnTo>
                    <a:pt x="737" y="200"/>
                  </a:lnTo>
                  <a:lnTo>
                    <a:pt x="735" y="203"/>
                  </a:lnTo>
                  <a:lnTo>
                    <a:pt x="730" y="207"/>
                  </a:lnTo>
                  <a:lnTo>
                    <a:pt x="724" y="214"/>
                  </a:lnTo>
                  <a:lnTo>
                    <a:pt x="716" y="222"/>
                  </a:lnTo>
                  <a:lnTo>
                    <a:pt x="706" y="231"/>
                  </a:lnTo>
                  <a:lnTo>
                    <a:pt x="694" y="242"/>
                  </a:lnTo>
                  <a:lnTo>
                    <a:pt x="679" y="253"/>
                  </a:lnTo>
                  <a:lnTo>
                    <a:pt x="662" y="265"/>
                  </a:lnTo>
                  <a:lnTo>
                    <a:pt x="643" y="278"/>
                  </a:lnTo>
                  <a:lnTo>
                    <a:pt x="621" y="291"/>
                  </a:lnTo>
                  <a:lnTo>
                    <a:pt x="597" y="303"/>
                  </a:lnTo>
                  <a:lnTo>
                    <a:pt x="570" y="317"/>
                  </a:lnTo>
                  <a:lnTo>
                    <a:pt x="540" y="330"/>
                  </a:lnTo>
                  <a:lnTo>
                    <a:pt x="508" y="343"/>
                  </a:lnTo>
                  <a:lnTo>
                    <a:pt x="472" y="356"/>
                  </a:lnTo>
                  <a:lnTo>
                    <a:pt x="454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48" name="Freeform 106"/>
            <p:cNvSpPr>
              <a:spLocks/>
            </p:cNvSpPr>
            <p:nvPr/>
          </p:nvSpPr>
          <p:spPr bwMode="auto">
            <a:xfrm>
              <a:off x="5997" y="14727"/>
              <a:ext cx="1095" cy="319"/>
            </a:xfrm>
            <a:custGeom>
              <a:avLst/>
              <a:gdLst>
                <a:gd name="T0" fmla="*/ 0 w 1095"/>
                <a:gd name="T1" fmla="*/ 0 h 319"/>
                <a:gd name="T2" fmla="*/ 1071 w 1095"/>
                <a:gd name="T3" fmla="*/ 319 h 319"/>
                <a:gd name="T4" fmla="*/ 1095 w 1095"/>
                <a:gd name="T5" fmla="*/ 319 h 319"/>
                <a:gd name="T6" fmla="*/ 33 w 1095"/>
                <a:gd name="T7" fmla="*/ 0 h 319"/>
                <a:gd name="T8" fmla="*/ 0 w 1095"/>
                <a:gd name="T9" fmla="*/ 0 h 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5"/>
                <a:gd name="T16" fmla="*/ 0 h 319"/>
                <a:gd name="T17" fmla="*/ 1095 w 1095"/>
                <a:gd name="T18" fmla="*/ 319 h 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5" h="319">
                  <a:moveTo>
                    <a:pt x="0" y="0"/>
                  </a:moveTo>
                  <a:lnTo>
                    <a:pt x="1071" y="319"/>
                  </a:lnTo>
                  <a:lnTo>
                    <a:pt x="1095" y="319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49" name="Freeform 107"/>
            <p:cNvSpPr>
              <a:spLocks/>
            </p:cNvSpPr>
            <p:nvPr/>
          </p:nvSpPr>
          <p:spPr bwMode="auto">
            <a:xfrm>
              <a:off x="6181" y="14684"/>
              <a:ext cx="1082" cy="285"/>
            </a:xfrm>
            <a:custGeom>
              <a:avLst/>
              <a:gdLst>
                <a:gd name="T0" fmla="*/ 0 w 1082"/>
                <a:gd name="T1" fmla="*/ 1 h 285"/>
                <a:gd name="T2" fmla="*/ 1058 w 1082"/>
                <a:gd name="T3" fmla="*/ 285 h 285"/>
                <a:gd name="T4" fmla="*/ 1082 w 1082"/>
                <a:gd name="T5" fmla="*/ 284 h 285"/>
                <a:gd name="T6" fmla="*/ 33 w 1082"/>
                <a:gd name="T7" fmla="*/ 0 h 285"/>
                <a:gd name="T8" fmla="*/ 0 w 1082"/>
                <a:gd name="T9" fmla="*/ 1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2"/>
                <a:gd name="T16" fmla="*/ 0 h 285"/>
                <a:gd name="T17" fmla="*/ 1082 w 1082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2" h="285">
                  <a:moveTo>
                    <a:pt x="0" y="1"/>
                  </a:moveTo>
                  <a:lnTo>
                    <a:pt x="1058" y="285"/>
                  </a:lnTo>
                  <a:lnTo>
                    <a:pt x="1082" y="284"/>
                  </a:lnTo>
                  <a:lnTo>
                    <a:pt x="3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50" name="Freeform 108"/>
            <p:cNvSpPr>
              <a:spLocks/>
            </p:cNvSpPr>
            <p:nvPr/>
          </p:nvSpPr>
          <p:spPr bwMode="auto">
            <a:xfrm>
              <a:off x="6093" y="14699"/>
              <a:ext cx="1087" cy="315"/>
            </a:xfrm>
            <a:custGeom>
              <a:avLst/>
              <a:gdLst>
                <a:gd name="T0" fmla="*/ 0 w 1087"/>
                <a:gd name="T1" fmla="*/ 0 h 315"/>
                <a:gd name="T2" fmla="*/ 1066 w 1087"/>
                <a:gd name="T3" fmla="*/ 315 h 315"/>
                <a:gd name="T4" fmla="*/ 1087 w 1087"/>
                <a:gd name="T5" fmla="*/ 308 h 315"/>
                <a:gd name="T6" fmla="*/ 31 w 1087"/>
                <a:gd name="T7" fmla="*/ 0 h 315"/>
                <a:gd name="T8" fmla="*/ 0 w 1087"/>
                <a:gd name="T9" fmla="*/ 0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7"/>
                <a:gd name="T16" fmla="*/ 0 h 315"/>
                <a:gd name="T17" fmla="*/ 1087 w 1087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7" h="315">
                  <a:moveTo>
                    <a:pt x="0" y="0"/>
                  </a:moveTo>
                  <a:lnTo>
                    <a:pt x="1066" y="315"/>
                  </a:lnTo>
                  <a:lnTo>
                    <a:pt x="1087" y="308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5486" name="Group 109"/>
          <p:cNvGrpSpPr>
            <a:grpSpLocks/>
          </p:cNvGrpSpPr>
          <p:nvPr/>
        </p:nvGrpSpPr>
        <p:grpSpPr bwMode="auto">
          <a:xfrm>
            <a:off x="1874838" y="4405313"/>
            <a:ext cx="525462" cy="717550"/>
            <a:chOff x="12762" y="10336"/>
            <a:chExt cx="1027" cy="1700"/>
          </a:xfrm>
        </p:grpSpPr>
        <p:sp>
          <p:nvSpPr>
            <p:cNvPr id="105706" name="Rectangle 110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07" name="Rectangle 111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08" name="Line 112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09" name="Line 113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10" name="Line 114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11" name="Line 115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487" name="Text Box 116"/>
          <p:cNvSpPr txBox="1">
            <a:spLocks noChangeArrowheads="1"/>
          </p:cNvSpPr>
          <p:nvPr/>
        </p:nvSpPr>
        <p:spPr bwMode="auto">
          <a:xfrm>
            <a:off x="1685925" y="4003675"/>
            <a:ext cx="70167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000">
                <a:solidFill>
                  <a:schemeClr val="tx2"/>
                </a:solidFill>
                <a:latin typeface="Arial" pitchFamily="34" charset="0"/>
              </a:rPr>
              <a:t>Host B</a:t>
            </a:r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05488" name="Line 117"/>
          <p:cNvSpPr>
            <a:spLocks noChangeShapeType="1"/>
          </p:cNvSpPr>
          <p:nvPr/>
        </p:nvSpPr>
        <p:spPr bwMode="auto">
          <a:xfrm flipH="1">
            <a:off x="3938588" y="3989388"/>
            <a:ext cx="5842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89" name="Line 118"/>
          <p:cNvSpPr>
            <a:spLocks noChangeShapeType="1"/>
          </p:cNvSpPr>
          <p:nvPr/>
        </p:nvSpPr>
        <p:spPr bwMode="auto">
          <a:xfrm flipH="1" flipV="1">
            <a:off x="5376863" y="4005263"/>
            <a:ext cx="628650" cy="79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90" name="Line 119"/>
          <p:cNvSpPr>
            <a:spLocks noChangeShapeType="1"/>
          </p:cNvSpPr>
          <p:nvPr/>
        </p:nvSpPr>
        <p:spPr bwMode="auto">
          <a:xfrm flipH="1">
            <a:off x="5330825" y="3665538"/>
            <a:ext cx="1046163" cy="10271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91" name="Line 120"/>
          <p:cNvSpPr>
            <a:spLocks noChangeShapeType="1"/>
          </p:cNvSpPr>
          <p:nvPr/>
        </p:nvSpPr>
        <p:spPr bwMode="auto">
          <a:xfrm flipH="1">
            <a:off x="6343650" y="3679825"/>
            <a:ext cx="355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5492" name="Group 121"/>
          <p:cNvGrpSpPr>
            <a:grpSpLocks/>
          </p:cNvGrpSpPr>
          <p:nvPr/>
        </p:nvGrpSpPr>
        <p:grpSpPr bwMode="auto">
          <a:xfrm>
            <a:off x="6413500" y="3175000"/>
            <a:ext cx="792163" cy="715963"/>
            <a:chOff x="5850" y="13487"/>
            <a:chExt cx="2023" cy="1840"/>
          </a:xfrm>
        </p:grpSpPr>
        <p:sp>
          <p:nvSpPr>
            <p:cNvPr id="105667" name="Freeform 122"/>
            <p:cNvSpPr>
              <a:spLocks/>
            </p:cNvSpPr>
            <p:nvPr/>
          </p:nvSpPr>
          <p:spPr bwMode="auto">
            <a:xfrm>
              <a:off x="5850" y="13632"/>
              <a:ext cx="2023" cy="1695"/>
            </a:xfrm>
            <a:custGeom>
              <a:avLst/>
              <a:gdLst>
                <a:gd name="T0" fmla="*/ 570 w 2023"/>
                <a:gd name="T1" fmla="*/ 121 h 1695"/>
                <a:gd name="T2" fmla="*/ 575 w 2023"/>
                <a:gd name="T3" fmla="*/ 120 h 1695"/>
                <a:gd name="T4" fmla="*/ 586 w 2023"/>
                <a:gd name="T5" fmla="*/ 116 h 1695"/>
                <a:gd name="T6" fmla="*/ 607 w 2023"/>
                <a:gd name="T7" fmla="*/ 108 h 1695"/>
                <a:gd name="T8" fmla="*/ 636 w 2023"/>
                <a:gd name="T9" fmla="*/ 101 h 1695"/>
                <a:gd name="T10" fmla="*/ 672 w 2023"/>
                <a:gd name="T11" fmla="*/ 90 h 1695"/>
                <a:gd name="T12" fmla="*/ 718 w 2023"/>
                <a:gd name="T13" fmla="*/ 79 h 1695"/>
                <a:gd name="T14" fmla="*/ 771 w 2023"/>
                <a:gd name="T15" fmla="*/ 67 h 1695"/>
                <a:gd name="T16" fmla="*/ 834 w 2023"/>
                <a:gd name="T17" fmla="*/ 55 h 1695"/>
                <a:gd name="T18" fmla="*/ 904 w 2023"/>
                <a:gd name="T19" fmla="*/ 43 h 1695"/>
                <a:gd name="T20" fmla="*/ 982 w 2023"/>
                <a:gd name="T21" fmla="*/ 33 h 1695"/>
                <a:gd name="T22" fmla="*/ 1071 w 2023"/>
                <a:gd name="T23" fmla="*/ 22 h 1695"/>
                <a:gd name="T24" fmla="*/ 1166 w 2023"/>
                <a:gd name="T25" fmla="*/ 13 h 1695"/>
                <a:gd name="T26" fmla="*/ 1271 w 2023"/>
                <a:gd name="T27" fmla="*/ 7 h 1695"/>
                <a:gd name="T28" fmla="*/ 1384 w 2023"/>
                <a:gd name="T29" fmla="*/ 1 h 1695"/>
                <a:gd name="T30" fmla="*/ 1506 w 2023"/>
                <a:gd name="T31" fmla="*/ 0 h 1695"/>
                <a:gd name="T32" fmla="*/ 1636 w 2023"/>
                <a:gd name="T33" fmla="*/ 1 h 1695"/>
                <a:gd name="T34" fmla="*/ 1692 w 2023"/>
                <a:gd name="T35" fmla="*/ 233 h 1695"/>
                <a:gd name="T36" fmla="*/ 1713 w 2023"/>
                <a:gd name="T37" fmla="*/ 243 h 1695"/>
                <a:gd name="T38" fmla="*/ 1758 w 2023"/>
                <a:gd name="T39" fmla="*/ 274 h 1695"/>
                <a:gd name="T40" fmla="*/ 1806 w 2023"/>
                <a:gd name="T41" fmla="*/ 329 h 1695"/>
                <a:gd name="T42" fmla="*/ 1836 w 2023"/>
                <a:gd name="T43" fmla="*/ 409 h 1695"/>
                <a:gd name="T44" fmla="*/ 1955 w 2023"/>
                <a:gd name="T45" fmla="*/ 948 h 1695"/>
                <a:gd name="T46" fmla="*/ 2003 w 2023"/>
                <a:gd name="T47" fmla="*/ 1171 h 1695"/>
                <a:gd name="T48" fmla="*/ 2011 w 2023"/>
                <a:gd name="T49" fmla="*/ 1188 h 1695"/>
                <a:gd name="T50" fmla="*/ 2022 w 2023"/>
                <a:gd name="T51" fmla="*/ 1231 h 1695"/>
                <a:gd name="T52" fmla="*/ 2021 w 2023"/>
                <a:gd name="T53" fmla="*/ 1297 h 1695"/>
                <a:gd name="T54" fmla="*/ 1992 w 2023"/>
                <a:gd name="T55" fmla="*/ 1380 h 1695"/>
                <a:gd name="T56" fmla="*/ 0 w 2023"/>
                <a:gd name="T57" fmla="*/ 1328 h 1695"/>
                <a:gd name="T58" fmla="*/ 199 w 2023"/>
                <a:gd name="T59" fmla="*/ 1223 h 1695"/>
                <a:gd name="T60" fmla="*/ 200 w 2023"/>
                <a:gd name="T61" fmla="*/ 232 h 1695"/>
                <a:gd name="T62" fmla="*/ 210 w 2023"/>
                <a:gd name="T63" fmla="*/ 226 h 1695"/>
                <a:gd name="T64" fmla="*/ 230 w 2023"/>
                <a:gd name="T65" fmla="*/ 214 h 1695"/>
                <a:gd name="T66" fmla="*/ 259 w 2023"/>
                <a:gd name="T67" fmla="*/ 201 h 1695"/>
                <a:gd name="T68" fmla="*/ 297 w 2023"/>
                <a:gd name="T69" fmla="*/ 189 h 1695"/>
                <a:gd name="T70" fmla="*/ 344 w 2023"/>
                <a:gd name="T71" fmla="*/ 183 h 1695"/>
                <a:gd name="T72" fmla="*/ 399 w 2023"/>
                <a:gd name="T73" fmla="*/ 181 h 1695"/>
                <a:gd name="T74" fmla="*/ 464 w 2023"/>
                <a:gd name="T75" fmla="*/ 191 h 1695"/>
                <a:gd name="T76" fmla="*/ 548 w 2023"/>
                <a:gd name="T77" fmla="*/ 225 h 16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23"/>
                <a:gd name="T118" fmla="*/ 0 h 1695"/>
                <a:gd name="T119" fmla="*/ 2023 w 2023"/>
                <a:gd name="T120" fmla="*/ 1695 h 16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23" h="1695">
                  <a:moveTo>
                    <a:pt x="548" y="225"/>
                  </a:moveTo>
                  <a:lnTo>
                    <a:pt x="570" y="121"/>
                  </a:lnTo>
                  <a:lnTo>
                    <a:pt x="571" y="121"/>
                  </a:lnTo>
                  <a:lnTo>
                    <a:pt x="575" y="120"/>
                  </a:lnTo>
                  <a:lnTo>
                    <a:pt x="580" y="118"/>
                  </a:lnTo>
                  <a:lnTo>
                    <a:pt x="586" y="116"/>
                  </a:lnTo>
                  <a:lnTo>
                    <a:pt x="596" y="112"/>
                  </a:lnTo>
                  <a:lnTo>
                    <a:pt x="607" y="108"/>
                  </a:lnTo>
                  <a:lnTo>
                    <a:pt x="620" y="105"/>
                  </a:lnTo>
                  <a:lnTo>
                    <a:pt x="636" y="101"/>
                  </a:lnTo>
                  <a:lnTo>
                    <a:pt x="653" y="95"/>
                  </a:lnTo>
                  <a:lnTo>
                    <a:pt x="672" y="90"/>
                  </a:lnTo>
                  <a:lnTo>
                    <a:pt x="694" y="84"/>
                  </a:lnTo>
                  <a:lnTo>
                    <a:pt x="718" y="79"/>
                  </a:lnTo>
                  <a:lnTo>
                    <a:pt x="743" y="74"/>
                  </a:lnTo>
                  <a:lnTo>
                    <a:pt x="771" y="67"/>
                  </a:lnTo>
                  <a:lnTo>
                    <a:pt x="802" y="61"/>
                  </a:lnTo>
                  <a:lnTo>
                    <a:pt x="834" y="55"/>
                  </a:lnTo>
                  <a:lnTo>
                    <a:pt x="867" y="49"/>
                  </a:lnTo>
                  <a:lnTo>
                    <a:pt x="904" y="43"/>
                  </a:lnTo>
                  <a:lnTo>
                    <a:pt x="943" y="38"/>
                  </a:lnTo>
                  <a:lnTo>
                    <a:pt x="982" y="33"/>
                  </a:lnTo>
                  <a:lnTo>
                    <a:pt x="1025" y="27"/>
                  </a:lnTo>
                  <a:lnTo>
                    <a:pt x="1071" y="22"/>
                  </a:lnTo>
                  <a:lnTo>
                    <a:pt x="1117" y="17"/>
                  </a:lnTo>
                  <a:lnTo>
                    <a:pt x="1166" y="13"/>
                  </a:lnTo>
                  <a:lnTo>
                    <a:pt x="1218" y="10"/>
                  </a:lnTo>
                  <a:lnTo>
                    <a:pt x="1271" y="7"/>
                  </a:lnTo>
                  <a:lnTo>
                    <a:pt x="1327" y="3"/>
                  </a:lnTo>
                  <a:lnTo>
                    <a:pt x="1384" y="1"/>
                  </a:lnTo>
                  <a:lnTo>
                    <a:pt x="1444" y="0"/>
                  </a:lnTo>
                  <a:lnTo>
                    <a:pt x="1506" y="0"/>
                  </a:lnTo>
                  <a:lnTo>
                    <a:pt x="1570" y="0"/>
                  </a:lnTo>
                  <a:lnTo>
                    <a:pt x="1636" y="1"/>
                  </a:lnTo>
                  <a:lnTo>
                    <a:pt x="1709" y="41"/>
                  </a:lnTo>
                  <a:lnTo>
                    <a:pt x="1692" y="233"/>
                  </a:lnTo>
                  <a:lnTo>
                    <a:pt x="1698" y="235"/>
                  </a:lnTo>
                  <a:lnTo>
                    <a:pt x="1713" y="243"/>
                  </a:lnTo>
                  <a:lnTo>
                    <a:pt x="1733" y="256"/>
                  </a:lnTo>
                  <a:lnTo>
                    <a:pt x="1758" y="274"/>
                  </a:lnTo>
                  <a:lnTo>
                    <a:pt x="1784" y="299"/>
                  </a:lnTo>
                  <a:lnTo>
                    <a:pt x="1806" y="329"/>
                  </a:lnTo>
                  <a:lnTo>
                    <a:pt x="1825" y="366"/>
                  </a:lnTo>
                  <a:lnTo>
                    <a:pt x="1836" y="409"/>
                  </a:lnTo>
                  <a:lnTo>
                    <a:pt x="1999" y="557"/>
                  </a:lnTo>
                  <a:lnTo>
                    <a:pt x="1955" y="948"/>
                  </a:lnTo>
                  <a:lnTo>
                    <a:pt x="1692" y="1080"/>
                  </a:lnTo>
                  <a:lnTo>
                    <a:pt x="2003" y="1171"/>
                  </a:lnTo>
                  <a:lnTo>
                    <a:pt x="2006" y="1176"/>
                  </a:lnTo>
                  <a:lnTo>
                    <a:pt x="2011" y="1188"/>
                  </a:lnTo>
                  <a:lnTo>
                    <a:pt x="2016" y="1206"/>
                  </a:lnTo>
                  <a:lnTo>
                    <a:pt x="2022" y="1231"/>
                  </a:lnTo>
                  <a:lnTo>
                    <a:pt x="2023" y="1261"/>
                  </a:lnTo>
                  <a:lnTo>
                    <a:pt x="2021" y="1297"/>
                  </a:lnTo>
                  <a:lnTo>
                    <a:pt x="2010" y="1337"/>
                  </a:lnTo>
                  <a:lnTo>
                    <a:pt x="1992" y="1380"/>
                  </a:lnTo>
                  <a:lnTo>
                    <a:pt x="1171" y="1695"/>
                  </a:lnTo>
                  <a:lnTo>
                    <a:pt x="0" y="1328"/>
                  </a:lnTo>
                  <a:lnTo>
                    <a:pt x="20" y="1285"/>
                  </a:lnTo>
                  <a:lnTo>
                    <a:pt x="199" y="1223"/>
                  </a:lnTo>
                  <a:lnTo>
                    <a:pt x="199" y="233"/>
                  </a:lnTo>
                  <a:lnTo>
                    <a:pt x="200" y="232"/>
                  </a:lnTo>
                  <a:lnTo>
                    <a:pt x="204" y="229"/>
                  </a:lnTo>
                  <a:lnTo>
                    <a:pt x="210" y="226"/>
                  </a:lnTo>
                  <a:lnTo>
                    <a:pt x="218" y="220"/>
                  </a:lnTo>
                  <a:lnTo>
                    <a:pt x="230" y="214"/>
                  </a:lnTo>
                  <a:lnTo>
                    <a:pt x="243" y="207"/>
                  </a:lnTo>
                  <a:lnTo>
                    <a:pt x="259" y="201"/>
                  </a:lnTo>
                  <a:lnTo>
                    <a:pt x="277" y="194"/>
                  </a:lnTo>
                  <a:lnTo>
                    <a:pt x="297" y="189"/>
                  </a:lnTo>
                  <a:lnTo>
                    <a:pt x="320" y="185"/>
                  </a:lnTo>
                  <a:lnTo>
                    <a:pt x="344" y="183"/>
                  </a:lnTo>
                  <a:lnTo>
                    <a:pt x="370" y="180"/>
                  </a:lnTo>
                  <a:lnTo>
                    <a:pt x="399" y="181"/>
                  </a:lnTo>
                  <a:lnTo>
                    <a:pt x="430" y="185"/>
                  </a:lnTo>
                  <a:lnTo>
                    <a:pt x="464" y="191"/>
                  </a:lnTo>
                  <a:lnTo>
                    <a:pt x="498" y="201"/>
                  </a:lnTo>
                  <a:lnTo>
                    <a:pt x="548" y="225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68" name="Freeform 123"/>
            <p:cNvSpPr>
              <a:spLocks/>
            </p:cNvSpPr>
            <p:nvPr/>
          </p:nvSpPr>
          <p:spPr bwMode="auto">
            <a:xfrm>
              <a:off x="6551" y="13597"/>
              <a:ext cx="650" cy="735"/>
            </a:xfrm>
            <a:custGeom>
              <a:avLst/>
              <a:gdLst>
                <a:gd name="T0" fmla="*/ 645 w 650"/>
                <a:gd name="T1" fmla="*/ 27 h 735"/>
                <a:gd name="T2" fmla="*/ 642 w 650"/>
                <a:gd name="T3" fmla="*/ 26 h 735"/>
                <a:gd name="T4" fmla="*/ 631 w 650"/>
                <a:gd name="T5" fmla="*/ 23 h 735"/>
                <a:gd name="T6" fmla="*/ 615 w 650"/>
                <a:gd name="T7" fmla="*/ 19 h 735"/>
                <a:gd name="T8" fmla="*/ 592 w 650"/>
                <a:gd name="T9" fmla="*/ 15 h 735"/>
                <a:gd name="T10" fmla="*/ 565 w 650"/>
                <a:gd name="T11" fmla="*/ 10 h 735"/>
                <a:gd name="T12" fmla="*/ 533 w 650"/>
                <a:gd name="T13" fmla="*/ 6 h 735"/>
                <a:gd name="T14" fmla="*/ 496 w 650"/>
                <a:gd name="T15" fmla="*/ 3 h 735"/>
                <a:gd name="T16" fmla="*/ 456 w 650"/>
                <a:gd name="T17" fmla="*/ 1 h 735"/>
                <a:gd name="T18" fmla="*/ 411 w 650"/>
                <a:gd name="T19" fmla="*/ 0 h 735"/>
                <a:gd name="T20" fmla="*/ 364 w 650"/>
                <a:gd name="T21" fmla="*/ 2 h 735"/>
                <a:gd name="T22" fmla="*/ 315 w 650"/>
                <a:gd name="T23" fmla="*/ 6 h 735"/>
                <a:gd name="T24" fmla="*/ 262 w 650"/>
                <a:gd name="T25" fmla="*/ 15 h 735"/>
                <a:gd name="T26" fmla="*/ 209 w 650"/>
                <a:gd name="T27" fmla="*/ 26 h 735"/>
                <a:gd name="T28" fmla="*/ 154 w 650"/>
                <a:gd name="T29" fmla="*/ 42 h 735"/>
                <a:gd name="T30" fmla="*/ 98 w 650"/>
                <a:gd name="T31" fmla="*/ 61 h 735"/>
                <a:gd name="T32" fmla="*/ 42 w 650"/>
                <a:gd name="T33" fmla="*/ 87 h 735"/>
                <a:gd name="T34" fmla="*/ 38 w 650"/>
                <a:gd name="T35" fmla="*/ 101 h 735"/>
                <a:gd name="T36" fmla="*/ 28 w 650"/>
                <a:gd name="T37" fmla="*/ 141 h 735"/>
                <a:gd name="T38" fmla="*/ 17 w 650"/>
                <a:gd name="T39" fmla="*/ 203 h 735"/>
                <a:gd name="T40" fmla="*/ 6 w 650"/>
                <a:gd name="T41" fmla="*/ 283 h 735"/>
                <a:gd name="T42" fmla="*/ 0 w 650"/>
                <a:gd name="T43" fmla="*/ 378 h 735"/>
                <a:gd name="T44" fmla="*/ 5 w 650"/>
                <a:gd name="T45" fmla="*/ 484 h 735"/>
                <a:gd name="T46" fmla="*/ 21 w 650"/>
                <a:gd name="T47" fmla="*/ 599 h 735"/>
                <a:gd name="T48" fmla="*/ 54 w 650"/>
                <a:gd name="T49" fmla="*/ 716 h 735"/>
                <a:gd name="T50" fmla="*/ 58 w 650"/>
                <a:gd name="T51" fmla="*/ 716 h 735"/>
                <a:gd name="T52" fmla="*/ 66 w 650"/>
                <a:gd name="T53" fmla="*/ 715 h 735"/>
                <a:gd name="T54" fmla="*/ 80 w 650"/>
                <a:gd name="T55" fmla="*/ 713 h 735"/>
                <a:gd name="T56" fmla="*/ 99 w 650"/>
                <a:gd name="T57" fmla="*/ 712 h 735"/>
                <a:gd name="T58" fmla="*/ 124 w 650"/>
                <a:gd name="T59" fmla="*/ 710 h 735"/>
                <a:gd name="T60" fmla="*/ 153 w 650"/>
                <a:gd name="T61" fmla="*/ 708 h 735"/>
                <a:gd name="T62" fmla="*/ 188 w 650"/>
                <a:gd name="T63" fmla="*/ 707 h 735"/>
                <a:gd name="T64" fmla="*/ 225 w 650"/>
                <a:gd name="T65" fmla="*/ 706 h 735"/>
                <a:gd name="T66" fmla="*/ 267 w 650"/>
                <a:gd name="T67" fmla="*/ 705 h 735"/>
                <a:gd name="T68" fmla="*/ 313 w 650"/>
                <a:gd name="T69" fmla="*/ 706 h 735"/>
                <a:gd name="T70" fmla="*/ 362 w 650"/>
                <a:gd name="T71" fmla="*/ 707 h 735"/>
                <a:gd name="T72" fmla="*/ 415 w 650"/>
                <a:gd name="T73" fmla="*/ 709 h 735"/>
                <a:gd name="T74" fmla="*/ 470 w 650"/>
                <a:gd name="T75" fmla="*/ 713 h 735"/>
                <a:gd name="T76" fmla="*/ 528 w 650"/>
                <a:gd name="T77" fmla="*/ 719 h 735"/>
                <a:gd name="T78" fmla="*/ 588 w 650"/>
                <a:gd name="T79" fmla="*/ 726 h 735"/>
                <a:gd name="T80" fmla="*/ 650 w 650"/>
                <a:gd name="T81" fmla="*/ 735 h 735"/>
                <a:gd name="T82" fmla="*/ 647 w 650"/>
                <a:gd name="T83" fmla="*/ 713 h 735"/>
                <a:gd name="T84" fmla="*/ 641 w 650"/>
                <a:gd name="T85" fmla="*/ 655 h 735"/>
                <a:gd name="T86" fmla="*/ 631 w 650"/>
                <a:gd name="T87" fmla="*/ 568 h 735"/>
                <a:gd name="T88" fmla="*/ 623 w 650"/>
                <a:gd name="T89" fmla="*/ 462 h 735"/>
                <a:gd name="T90" fmla="*/ 618 w 650"/>
                <a:gd name="T91" fmla="*/ 345 h 735"/>
                <a:gd name="T92" fmla="*/ 618 w 650"/>
                <a:gd name="T93" fmla="*/ 229 h 735"/>
                <a:gd name="T94" fmla="*/ 627 w 650"/>
                <a:gd name="T95" fmla="*/ 119 h 735"/>
                <a:gd name="T96" fmla="*/ 645 w 650"/>
                <a:gd name="T97" fmla="*/ 27 h 7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50"/>
                <a:gd name="T148" fmla="*/ 0 h 735"/>
                <a:gd name="T149" fmla="*/ 650 w 650"/>
                <a:gd name="T150" fmla="*/ 735 h 7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50" h="735">
                  <a:moveTo>
                    <a:pt x="645" y="27"/>
                  </a:moveTo>
                  <a:lnTo>
                    <a:pt x="642" y="26"/>
                  </a:lnTo>
                  <a:lnTo>
                    <a:pt x="631" y="23"/>
                  </a:lnTo>
                  <a:lnTo>
                    <a:pt x="615" y="19"/>
                  </a:lnTo>
                  <a:lnTo>
                    <a:pt x="592" y="15"/>
                  </a:lnTo>
                  <a:lnTo>
                    <a:pt x="565" y="10"/>
                  </a:lnTo>
                  <a:lnTo>
                    <a:pt x="533" y="6"/>
                  </a:lnTo>
                  <a:lnTo>
                    <a:pt x="496" y="3"/>
                  </a:lnTo>
                  <a:lnTo>
                    <a:pt x="456" y="1"/>
                  </a:lnTo>
                  <a:lnTo>
                    <a:pt x="411" y="0"/>
                  </a:lnTo>
                  <a:lnTo>
                    <a:pt x="364" y="2"/>
                  </a:lnTo>
                  <a:lnTo>
                    <a:pt x="315" y="6"/>
                  </a:lnTo>
                  <a:lnTo>
                    <a:pt x="262" y="15"/>
                  </a:lnTo>
                  <a:lnTo>
                    <a:pt x="209" y="26"/>
                  </a:lnTo>
                  <a:lnTo>
                    <a:pt x="154" y="42"/>
                  </a:lnTo>
                  <a:lnTo>
                    <a:pt x="98" y="61"/>
                  </a:lnTo>
                  <a:lnTo>
                    <a:pt x="42" y="87"/>
                  </a:lnTo>
                  <a:lnTo>
                    <a:pt x="38" y="101"/>
                  </a:lnTo>
                  <a:lnTo>
                    <a:pt x="28" y="141"/>
                  </a:lnTo>
                  <a:lnTo>
                    <a:pt x="17" y="203"/>
                  </a:lnTo>
                  <a:lnTo>
                    <a:pt x="6" y="283"/>
                  </a:lnTo>
                  <a:lnTo>
                    <a:pt x="0" y="378"/>
                  </a:lnTo>
                  <a:lnTo>
                    <a:pt x="5" y="484"/>
                  </a:lnTo>
                  <a:lnTo>
                    <a:pt x="21" y="599"/>
                  </a:lnTo>
                  <a:lnTo>
                    <a:pt x="54" y="716"/>
                  </a:lnTo>
                  <a:lnTo>
                    <a:pt x="58" y="716"/>
                  </a:lnTo>
                  <a:lnTo>
                    <a:pt x="66" y="715"/>
                  </a:lnTo>
                  <a:lnTo>
                    <a:pt x="80" y="713"/>
                  </a:lnTo>
                  <a:lnTo>
                    <a:pt x="99" y="712"/>
                  </a:lnTo>
                  <a:lnTo>
                    <a:pt x="124" y="710"/>
                  </a:lnTo>
                  <a:lnTo>
                    <a:pt x="153" y="708"/>
                  </a:lnTo>
                  <a:lnTo>
                    <a:pt x="188" y="707"/>
                  </a:lnTo>
                  <a:lnTo>
                    <a:pt x="225" y="706"/>
                  </a:lnTo>
                  <a:lnTo>
                    <a:pt x="267" y="705"/>
                  </a:lnTo>
                  <a:lnTo>
                    <a:pt x="313" y="706"/>
                  </a:lnTo>
                  <a:lnTo>
                    <a:pt x="362" y="707"/>
                  </a:lnTo>
                  <a:lnTo>
                    <a:pt x="415" y="709"/>
                  </a:lnTo>
                  <a:lnTo>
                    <a:pt x="470" y="713"/>
                  </a:lnTo>
                  <a:lnTo>
                    <a:pt x="528" y="719"/>
                  </a:lnTo>
                  <a:lnTo>
                    <a:pt x="588" y="726"/>
                  </a:lnTo>
                  <a:lnTo>
                    <a:pt x="650" y="735"/>
                  </a:lnTo>
                  <a:lnTo>
                    <a:pt x="647" y="713"/>
                  </a:lnTo>
                  <a:lnTo>
                    <a:pt x="641" y="655"/>
                  </a:lnTo>
                  <a:lnTo>
                    <a:pt x="631" y="568"/>
                  </a:lnTo>
                  <a:lnTo>
                    <a:pt x="623" y="462"/>
                  </a:lnTo>
                  <a:lnTo>
                    <a:pt x="618" y="345"/>
                  </a:lnTo>
                  <a:lnTo>
                    <a:pt x="618" y="229"/>
                  </a:lnTo>
                  <a:lnTo>
                    <a:pt x="627" y="119"/>
                  </a:lnTo>
                  <a:lnTo>
                    <a:pt x="645" y="27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69" name="Freeform 124"/>
            <p:cNvSpPr>
              <a:spLocks/>
            </p:cNvSpPr>
            <p:nvPr/>
          </p:nvSpPr>
          <p:spPr bwMode="auto">
            <a:xfrm>
              <a:off x="6623" y="13797"/>
              <a:ext cx="1071" cy="731"/>
            </a:xfrm>
            <a:custGeom>
              <a:avLst/>
              <a:gdLst>
                <a:gd name="T0" fmla="*/ 6 w 1071"/>
                <a:gd name="T1" fmla="*/ 552 h 731"/>
                <a:gd name="T2" fmla="*/ 0 w 1071"/>
                <a:gd name="T3" fmla="*/ 642 h 731"/>
                <a:gd name="T4" fmla="*/ 698 w 1071"/>
                <a:gd name="T5" fmla="*/ 731 h 731"/>
                <a:gd name="T6" fmla="*/ 703 w 1071"/>
                <a:gd name="T7" fmla="*/ 729 h 731"/>
                <a:gd name="T8" fmla="*/ 717 w 1071"/>
                <a:gd name="T9" fmla="*/ 722 h 731"/>
                <a:gd name="T10" fmla="*/ 740 w 1071"/>
                <a:gd name="T11" fmla="*/ 710 h 731"/>
                <a:gd name="T12" fmla="*/ 768 w 1071"/>
                <a:gd name="T13" fmla="*/ 694 h 731"/>
                <a:gd name="T14" fmla="*/ 801 w 1071"/>
                <a:gd name="T15" fmla="*/ 672 h 731"/>
                <a:gd name="T16" fmla="*/ 838 w 1071"/>
                <a:gd name="T17" fmla="*/ 645 h 731"/>
                <a:gd name="T18" fmla="*/ 876 w 1071"/>
                <a:gd name="T19" fmla="*/ 614 h 731"/>
                <a:gd name="T20" fmla="*/ 915 w 1071"/>
                <a:gd name="T21" fmla="*/ 577 h 731"/>
                <a:gd name="T22" fmla="*/ 953 w 1071"/>
                <a:gd name="T23" fmla="*/ 536 h 731"/>
                <a:gd name="T24" fmla="*/ 988 w 1071"/>
                <a:gd name="T25" fmla="*/ 491 h 731"/>
                <a:gd name="T26" fmla="*/ 1018 w 1071"/>
                <a:gd name="T27" fmla="*/ 439 h 731"/>
                <a:gd name="T28" fmla="*/ 1043 w 1071"/>
                <a:gd name="T29" fmla="*/ 383 h 731"/>
                <a:gd name="T30" fmla="*/ 1061 w 1071"/>
                <a:gd name="T31" fmla="*/ 322 h 731"/>
                <a:gd name="T32" fmla="*/ 1071 w 1071"/>
                <a:gd name="T33" fmla="*/ 255 h 731"/>
                <a:gd name="T34" fmla="*/ 1070 w 1071"/>
                <a:gd name="T35" fmla="*/ 185 h 731"/>
                <a:gd name="T36" fmla="*/ 1057 w 1071"/>
                <a:gd name="T37" fmla="*/ 108 h 731"/>
                <a:gd name="T38" fmla="*/ 1055 w 1071"/>
                <a:gd name="T39" fmla="*/ 104 h 731"/>
                <a:gd name="T40" fmla="*/ 1049 w 1071"/>
                <a:gd name="T41" fmla="*/ 92 h 731"/>
                <a:gd name="T42" fmla="*/ 1037 w 1071"/>
                <a:gd name="T43" fmla="*/ 76 h 731"/>
                <a:gd name="T44" fmla="*/ 1022 w 1071"/>
                <a:gd name="T45" fmla="*/ 57 h 731"/>
                <a:gd name="T46" fmla="*/ 1002 w 1071"/>
                <a:gd name="T47" fmla="*/ 37 h 731"/>
                <a:gd name="T48" fmla="*/ 979 w 1071"/>
                <a:gd name="T49" fmla="*/ 20 h 731"/>
                <a:gd name="T50" fmla="*/ 951 w 1071"/>
                <a:gd name="T51" fmla="*/ 7 h 731"/>
                <a:gd name="T52" fmla="*/ 919 w 1071"/>
                <a:gd name="T53" fmla="*/ 0 h 731"/>
                <a:gd name="T54" fmla="*/ 924 w 1071"/>
                <a:gd name="T55" fmla="*/ 12 h 731"/>
                <a:gd name="T56" fmla="*/ 934 w 1071"/>
                <a:gd name="T57" fmla="*/ 44 h 731"/>
                <a:gd name="T58" fmla="*/ 947 w 1071"/>
                <a:gd name="T59" fmla="*/ 94 h 731"/>
                <a:gd name="T60" fmla="*/ 958 w 1071"/>
                <a:gd name="T61" fmla="*/ 159 h 731"/>
                <a:gd name="T62" fmla="*/ 961 w 1071"/>
                <a:gd name="T63" fmla="*/ 238 h 731"/>
                <a:gd name="T64" fmla="*/ 953 w 1071"/>
                <a:gd name="T65" fmla="*/ 324 h 731"/>
                <a:gd name="T66" fmla="*/ 928 w 1071"/>
                <a:gd name="T67" fmla="*/ 418 h 731"/>
                <a:gd name="T68" fmla="*/ 884 w 1071"/>
                <a:gd name="T69" fmla="*/ 516 h 731"/>
                <a:gd name="T70" fmla="*/ 883 w 1071"/>
                <a:gd name="T71" fmla="*/ 518 h 731"/>
                <a:gd name="T72" fmla="*/ 879 w 1071"/>
                <a:gd name="T73" fmla="*/ 521 h 731"/>
                <a:gd name="T74" fmla="*/ 872 w 1071"/>
                <a:gd name="T75" fmla="*/ 526 h 731"/>
                <a:gd name="T76" fmla="*/ 862 w 1071"/>
                <a:gd name="T77" fmla="*/ 534 h 731"/>
                <a:gd name="T78" fmla="*/ 851 w 1071"/>
                <a:gd name="T79" fmla="*/ 541 h 731"/>
                <a:gd name="T80" fmla="*/ 837 w 1071"/>
                <a:gd name="T81" fmla="*/ 550 h 731"/>
                <a:gd name="T82" fmla="*/ 819 w 1071"/>
                <a:gd name="T83" fmla="*/ 559 h 731"/>
                <a:gd name="T84" fmla="*/ 800 w 1071"/>
                <a:gd name="T85" fmla="*/ 567 h 731"/>
                <a:gd name="T86" fmla="*/ 778 w 1071"/>
                <a:gd name="T87" fmla="*/ 575 h 731"/>
                <a:gd name="T88" fmla="*/ 754 w 1071"/>
                <a:gd name="T89" fmla="*/ 582 h 731"/>
                <a:gd name="T90" fmla="*/ 727 w 1071"/>
                <a:gd name="T91" fmla="*/ 588 h 731"/>
                <a:gd name="T92" fmla="*/ 697 w 1071"/>
                <a:gd name="T93" fmla="*/ 592 h 731"/>
                <a:gd name="T94" fmla="*/ 666 w 1071"/>
                <a:gd name="T95" fmla="*/ 593 h 731"/>
                <a:gd name="T96" fmla="*/ 631 w 1071"/>
                <a:gd name="T97" fmla="*/ 592 h 731"/>
                <a:gd name="T98" fmla="*/ 593 w 1071"/>
                <a:gd name="T99" fmla="*/ 589 h 731"/>
                <a:gd name="T100" fmla="*/ 555 w 1071"/>
                <a:gd name="T101" fmla="*/ 581 h 731"/>
                <a:gd name="T102" fmla="*/ 555 w 1071"/>
                <a:gd name="T103" fmla="*/ 677 h 731"/>
                <a:gd name="T104" fmla="*/ 24 w 1071"/>
                <a:gd name="T105" fmla="*/ 623 h 731"/>
                <a:gd name="T106" fmla="*/ 6 w 1071"/>
                <a:gd name="T107" fmla="*/ 552 h 7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1"/>
                <a:gd name="T163" fmla="*/ 0 h 731"/>
                <a:gd name="T164" fmla="*/ 1071 w 1071"/>
                <a:gd name="T165" fmla="*/ 731 h 7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1" h="731">
                  <a:moveTo>
                    <a:pt x="6" y="552"/>
                  </a:moveTo>
                  <a:lnTo>
                    <a:pt x="0" y="642"/>
                  </a:lnTo>
                  <a:lnTo>
                    <a:pt x="698" y="731"/>
                  </a:lnTo>
                  <a:lnTo>
                    <a:pt x="703" y="729"/>
                  </a:lnTo>
                  <a:lnTo>
                    <a:pt x="717" y="722"/>
                  </a:lnTo>
                  <a:lnTo>
                    <a:pt x="740" y="710"/>
                  </a:lnTo>
                  <a:lnTo>
                    <a:pt x="768" y="694"/>
                  </a:lnTo>
                  <a:lnTo>
                    <a:pt x="801" y="672"/>
                  </a:lnTo>
                  <a:lnTo>
                    <a:pt x="838" y="645"/>
                  </a:lnTo>
                  <a:lnTo>
                    <a:pt x="876" y="614"/>
                  </a:lnTo>
                  <a:lnTo>
                    <a:pt x="915" y="577"/>
                  </a:lnTo>
                  <a:lnTo>
                    <a:pt x="953" y="536"/>
                  </a:lnTo>
                  <a:lnTo>
                    <a:pt x="988" y="491"/>
                  </a:lnTo>
                  <a:lnTo>
                    <a:pt x="1018" y="439"/>
                  </a:lnTo>
                  <a:lnTo>
                    <a:pt x="1043" y="383"/>
                  </a:lnTo>
                  <a:lnTo>
                    <a:pt x="1061" y="322"/>
                  </a:lnTo>
                  <a:lnTo>
                    <a:pt x="1071" y="255"/>
                  </a:lnTo>
                  <a:lnTo>
                    <a:pt x="1070" y="185"/>
                  </a:lnTo>
                  <a:lnTo>
                    <a:pt x="1057" y="108"/>
                  </a:lnTo>
                  <a:lnTo>
                    <a:pt x="1055" y="104"/>
                  </a:lnTo>
                  <a:lnTo>
                    <a:pt x="1049" y="92"/>
                  </a:lnTo>
                  <a:lnTo>
                    <a:pt x="1037" y="76"/>
                  </a:lnTo>
                  <a:lnTo>
                    <a:pt x="1022" y="57"/>
                  </a:lnTo>
                  <a:lnTo>
                    <a:pt x="1002" y="37"/>
                  </a:lnTo>
                  <a:lnTo>
                    <a:pt x="979" y="20"/>
                  </a:lnTo>
                  <a:lnTo>
                    <a:pt x="951" y="7"/>
                  </a:lnTo>
                  <a:lnTo>
                    <a:pt x="919" y="0"/>
                  </a:lnTo>
                  <a:lnTo>
                    <a:pt x="924" y="12"/>
                  </a:lnTo>
                  <a:lnTo>
                    <a:pt x="934" y="44"/>
                  </a:lnTo>
                  <a:lnTo>
                    <a:pt x="947" y="94"/>
                  </a:lnTo>
                  <a:lnTo>
                    <a:pt x="958" y="159"/>
                  </a:lnTo>
                  <a:lnTo>
                    <a:pt x="961" y="238"/>
                  </a:lnTo>
                  <a:lnTo>
                    <a:pt x="953" y="324"/>
                  </a:lnTo>
                  <a:lnTo>
                    <a:pt x="928" y="418"/>
                  </a:lnTo>
                  <a:lnTo>
                    <a:pt x="884" y="516"/>
                  </a:lnTo>
                  <a:lnTo>
                    <a:pt x="883" y="518"/>
                  </a:lnTo>
                  <a:lnTo>
                    <a:pt x="879" y="521"/>
                  </a:lnTo>
                  <a:lnTo>
                    <a:pt x="872" y="526"/>
                  </a:lnTo>
                  <a:lnTo>
                    <a:pt x="862" y="534"/>
                  </a:lnTo>
                  <a:lnTo>
                    <a:pt x="851" y="541"/>
                  </a:lnTo>
                  <a:lnTo>
                    <a:pt x="837" y="550"/>
                  </a:lnTo>
                  <a:lnTo>
                    <a:pt x="819" y="559"/>
                  </a:lnTo>
                  <a:lnTo>
                    <a:pt x="800" y="567"/>
                  </a:lnTo>
                  <a:lnTo>
                    <a:pt x="778" y="575"/>
                  </a:lnTo>
                  <a:lnTo>
                    <a:pt x="754" y="582"/>
                  </a:lnTo>
                  <a:lnTo>
                    <a:pt x="727" y="588"/>
                  </a:lnTo>
                  <a:lnTo>
                    <a:pt x="697" y="592"/>
                  </a:lnTo>
                  <a:lnTo>
                    <a:pt x="666" y="593"/>
                  </a:lnTo>
                  <a:lnTo>
                    <a:pt x="631" y="592"/>
                  </a:lnTo>
                  <a:lnTo>
                    <a:pt x="593" y="589"/>
                  </a:lnTo>
                  <a:lnTo>
                    <a:pt x="555" y="581"/>
                  </a:lnTo>
                  <a:lnTo>
                    <a:pt x="555" y="677"/>
                  </a:lnTo>
                  <a:lnTo>
                    <a:pt x="24" y="623"/>
                  </a:lnTo>
                  <a:lnTo>
                    <a:pt x="6" y="5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0" name="Freeform 125"/>
            <p:cNvSpPr>
              <a:spLocks/>
            </p:cNvSpPr>
            <p:nvPr/>
          </p:nvSpPr>
          <p:spPr bwMode="auto">
            <a:xfrm>
              <a:off x="6486" y="14516"/>
              <a:ext cx="787" cy="253"/>
            </a:xfrm>
            <a:custGeom>
              <a:avLst/>
              <a:gdLst>
                <a:gd name="T0" fmla="*/ 787 w 787"/>
                <a:gd name="T1" fmla="*/ 91 h 253"/>
                <a:gd name="T2" fmla="*/ 12 w 787"/>
                <a:gd name="T3" fmla="*/ 0 h 253"/>
                <a:gd name="T4" fmla="*/ 0 w 787"/>
                <a:gd name="T5" fmla="*/ 91 h 253"/>
                <a:gd name="T6" fmla="*/ 764 w 787"/>
                <a:gd name="T7" fmla="*/ 253 h 253"/>
                <a:gd name="T8" fmla="*/ 787 w 787"/>
                <a:gd name="T9" fmla="*/ 91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253"/>
                <a:gd name="T17" fmla="*/ 787 w 787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253">
                  <a:moveTo>
                    <a:pt x="787" y="91"/>
                  </a:moveTo>
                  <a:lnTo>
                    <a:pt x="12" y="0"/>
                  </a:lnTo>
                  <a:lnTo>
                    <a:pt x="0" y="91"/>
                  </a:lnTo>
                  <a:lnTo>
                    <a:pt x="764" y="253"/>
                  </a:lnTo>
                  <a:lnTo>
                    <a:pt x="787" y="9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1" name="Freeform 126"/>
            <p:cNvSpPr>
              <a:spLocks/>
            </p:cNvSpPr>
            <p:nvPr/>
          </p:nvSpPr>
          <p:spPr bwMode="auto">
            <a:xfrm>
              <a:off x="6879" y="14597"/>
              <a:ext cx="336" cy="115"/>
            </a:xfrm>
            <a:custGeom>
              <a:avLst/>
              <a:gdLst>
                <a:gd name="T0" fmla="*/ 336 w 336"/>
                <a:gd name="T1" fmla="*/ 50 h 115"/>
                <a:gd name="T2" fmla="*/ 4 w 336"/>
                <a:gd name="T3" fmla="*/ 0 h 115"/>
                <a:gd name="T4" fmla="*/ 0 w 336"/>
                <a:gd name="T5" fmla="*/ 48 h 115"/>
                <a:gd name="T6" fmla="*/ 327 w 336"/>
                <a:gd name="T7" fmla="*/ 115 h 115"/>
                <a:gd name="T8" fmla="*/ 336 w 336"/>
                <a:gd name="T9" fmla="*/ 5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15"/>
                <a:gd name="T17" fmla="*/ 336 w 336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15">
                  <a:moveTo>
                    <a:pt x="336" y="50"/>
                  </a:moveTo>
                  <a:lnTo>
                    <a:pt x="4" y="0"/>
                  </a:lnTo>
                  <a:lnTo>
                    <a:pt x="0" y="48"/>
                  </a:lnTo>
                  <a:lnTo>
                    <a:pt x="327" y="115"/>
                  </a:lnTo>
                  <a:lnTo>
                    <a:pt x="336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2" name="Freeform 127"/>
            <p:cNvSpPr>
              <a:spLocks/>
            </p:cNvSpPr>
            <p:nvPr/>
          </p:nvSpPr>
          <p:spPr bwMode="auto">
            <a:xfrm>
              <a:off x="6536" y="14540"/>
              <a:ext cx="225" cy="85"/>
            </a:xfrm>
            <a:custGeom>
              <a:avLst/>
              <a:gdLst>
                <a:gd name="T0" fmla="*/ 225 w 225"/>
                <a:gd name="T1" fmla="*/ 39 h 85"/>
                <a:gd name="T2" fmla="*/ 0 w 225"/>
                <a:gd name="T3" fmla="*/ 0 h 85"/>
                <a:gd name="T4" fmla="*/ 3 w 225"/>
                <a:gd name="T5" fmla="*/ 41 h 85"/>
                <a:gd name="T6" fmla="*/ 218 w 225"/>
                <a:gd name="T7" fmla="*/ 85 h 85"/>
                <a:gd name="T8" fmla="*/ 225 w 225"/>
                <a:gd name="T9" fmla="*/ 39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85"/>
                <a:gd name="T17" fmla="*/ 225 w 225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85">
                  <a:moveTo>
                    <a:pt x="225" y="39"/>
                  </a:moveTo>
                  <a:lnTo>
                    <a:pt x="0" y="0"/>
                  </a:lnTo>
                  <a:lnTo>
                    <a:pt x="3" y="41"/>
                  </a:lnTo>
                  <a:lnTo>
                    <a:pt x="218" y="85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3" name="Freeform 128"/>
            <p:cNvSpPr>
              <a:spLocks/>
            </p:cNvSpPr>
            <p:nvPr/>
          </p:nvSpPr>
          <p:spPr bwMode="auto">
            <a:xfrm>
              <a:off x="5972" y="14624"/>
              <a:ext cx="1325" cy="439"/>
            </a:xfrm>
            <a:custGeom>
              <a:avLst/>
              <a:gdLst>
                <a:gd name="T0" fmla="*/ 0 w 1325"/>
                <a:gd name="T1" fmla="*/ 132 h 439"/>
                <a:gd name="T2" fmla="*/ 3 w 1325"/>
                <a:gd name="T3" fmla="*/ 132 h 439"/>
                <a:gd name="T4" fmla="*/ 10 w 1325"/>
                <a:gd name="T5" fmla="*/ 130 h 439"/>
                <a:gd name="T6" fmla="*/ 24 w 1325"/>
                <a:gd name="T7" fmla="*/ 128 h 439"/>
                <a:gd name="T8" fmla="*/ 42 w 1325"/>
                <a:gd name="T9" fmla="*/ 125 h 439"/>
                <a:gd name="T10" fmla="*/ 62 w 1325"/>
                <a:gd name="T11" fmla="*/ 121 h 439"/>
                <a:gd name="T12" fmla="*/ 86 w 1325"/>
                <a:gd name="T13" fmla="*/ 116 h 439"/>
                <a:gd name="T14" fmla="*/ 113 w 1325"/>
                <a:gd name="T15" fmla="*/ 109 h 439"/>
                <a:gd name="T16" fmla="*/ 141 w 1325"/>
                <a:gd name="T17" fmla="*/ 102 h 439"/>
                <a:gd name="T18" fmla="*/ 170 w 1325"/>
                <a:gd name="T19" fmla="*/ 94 h 439"/>
                <a:gd name="T20" fmla="*/ 199 w 1325"/>
                <a:gd name="T21" fmla="*/ 85 h 439"/>
                <a:gd name="T22" fmla="*/ 228 w 1325"/>
                <a:gd name="T23" fmla="*/ 74 h 439"/>
                <a:gd name="T24" fmla="*/ 257 w 1325"/>
                <a:gd name="T25" fmla="*/ 62 h 439"/>
                <a:gd name="T26" fmla="*/ 285 w 1325"/>
                <a:gd name="T27" fmla="*/ 48 h 439"/>
                <a:gd name="T28" fmla="*/ 309 w 1325"/>
                <a:gd name="T29" fmla="*/ 34 h 439"/>
                <a:gd name="T30" fmla="*/ 333 w 1325"/>
                <a:gd name="T31" fmla="*/ 18 h 439"/>
                <a:gd name="T32" fmla="*/ 352 w 1325"/>
                <a:gd name="T33" fmla="*/ 0 h 439"/>
                <a:gd name="T34" fmla="*/ 1325 w 1325"/>
                <a:gd name="T35" fmla="*/ 223 h 439"/>
                <a:gd name="T36" fmla="*/ 1323 w 1325"/>
                <a:gd name="T37" fmla="*/ 225 h 439"/>
                <a:gd name="T38" fmla="*/ 1318 w 1325"/>
                <a:gd name="T39" fmla="*/ 230 h 439"/>
                <a:gd name="T40" fmla="*/ 1309 w 1325"/>
                <a:gd name="T41" fmla="*/ 239 h 439"/>
                <a:gd name="T42" fmla="*/ 1297 w 1325"/>
                <a:gd name="T43" fmla="*/ 250 h 439"/>
                <a:gd name="T44" fmla="*/ 1282 w 1325"/>
                <a:gd name="T45" fmla="*/ 263 h 439"/>
                <a:gd name="T46" fmla="*/ 1265 w 1325"/>
                <a:gd name="T47" fmla="*/ 278 h 439"/>
                <a:gd name="T48" fmla="*/ 1247 w 1325"/>
                <a:gd name="T49" fmla="*/ 295 h 439"/>
                <a:gd name="T50" fmla="*/ 1225 w 1325"/>
                <a:gd name="T51" fmla="*/ 312 h 439"/>
                <a:gd name="T52" fmla="*/ 1202 w 1325"/>
                <a:gd name="T53" fmla="*/ 331 h 439"/>
                <a:gd name="T54" fmla="*/ 1179 w 1325"/>
                <a:gd name="T55" fmla="*/ 349 h 439"/>
                <a:gd name="T56" fmla="*/ 1154 w 1325"/>
                <a:gd name="T57" fmla="*/ 367 h 439"/>
                <a:gd name="T58" fmla="*/ 1128 w 1325"/>
                <a:gd name="T59" fmla="*/ 385 h 439"/>
                <a:gd name="T60" fmla="*/ 1102 w 1325"/>
                <a:gd name="T61" fmla="*/ 401 h 439"/>
                <a:gd name="T62" fmla="*/ 1077 w 1325"/>
                <a:gd name="T63" fmla="*/ 415 h 439"/>
                <a:gd name="T64" fmla="*/ 1051 w 1325"/>
                <a:gd name="T65" fmla="*/ 428 h 439"/>
                <a:gd name="T66" fmla="*/ 1026 w 1325"/>
                <a:gd name="T67" fmla="*/ 439 h 439"/>
                <a:gd name="T68" fmla="*/ 0 w 1325"/>
                <a:gd name="T69" fmla="*/ 132 h 4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25"/>
                <a:gd name="T106" fmla="*/ 0 h 439"/>
                <a:gd name="T107" fmla="*/ 1325 w 1325"/>
                <a:gd name="T108" fmla="*/ 439 h 4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25" h="439">
                  <a:moveTo>
                    <a:pt x="0" y="132"/>
                  </a:moveTo>
                  <a:lnTo>
                    <a:pt x="3" y="132"/>
                  </a:lnTo>
                  <a:lnTo>
                    <a:pt x="10" y="130"/>
                  </a:lnTo>
                  <a:lnTo>
                    <a:pt x="24" y="128"/>
                  </a:lnTo>
                  <a:lnTo>
                    <a:pt x="42" y="125"/>
                  </a:lnTo>
                  <a:lnTo>
                    <a:pt x="62" y="121"/>
                  </a:lnTo>
                  <a:lnTo>
                    <a:pt x="86" y="116"/>
                  </a:lnTo>
                  <a:lnTo>
                    <a:pt x="113" y="109"/>
                  </a:lnTo>
                  <a:lnTo>
                    <a:pt x="141" y="102"/>
                  </a:lnTo>
                  <a:lnTo>
                    <a:pt x="170" y="94"/>
                  </a:lnTo>
                  <a:lnTo>
                    <a:pt x="199" y="85"/>
                  </a:lnTo>
                  <a:lnTo>
                    <a:pt x="228" y="74"/>
                  </a:lnTo>
                  <a:lnTo>
                    <a:pt x="257" y="62"/>
                  </a:lnTo>
                  <a:lnTo>
                    <a:pt x="285" y="48"/>
                  </a:lnTo>
                  <a:lnTo>
                    <a:pt x="309" y="34"/>
                  </a:lnTo>
                  <a:lnTo>
                    <a:pt x="333" y="18"/>
                  </a:lnTo>
                  <a:lnTo>
                    <a:pt x="352" y="0"/>
                  </a:lnTo>
                  <a:lnTo>
                    <a:pt x="1325" y="223"/>
                  </a:lnTo>
                  <a:lnTo>
                    <a:pt x="1323" y="225"/>
                  </a:lnTo>
                  <a:lnTo>
                    <a:pt x="1318" y="230"/>
                  </a:lnTo>
                  <a:lnTo>
                    <a:pt x="1309" y="239"/>
                  </a:lnTo>
                  <a:lnTo>
                    <a:pt x="1297" y="250"/>
                  </a:lnTo>
                  <a:lnTo>
                    <a:pt x="1282" y="263"/>
                  </a:lnTo>
                  <a:lnTo>
                    <a:pt x="1265" y="278"/>
                  </a:lnTo>
                  <a:lnTo>
                    <a:pt x="1247" y="295"/>
                  </a:lnTo>
                  <a:lnTo>
                    <a:pt x="1225" y="312"/>
                  </a:lnTo>
                  <a:lnTo>
                    <a:pt x="1202" y="331"/>
                  </a:lnTo>
                  <a:lnTo>
                    <a:pt x="1179" y="349"/>
                  </a:lnTo>
                  <a:lnTo>
                    <a:pt x="1154" y="367"/>
                  </a:lnTo>
                  <a:lnTo>
                    <a:pt x="1128" y="385"/>
                  </a:lnTo>
                  <a:lnTo>
                    <a:pt x="1102" y="401"/>
                  </a:lnTo>
                  <a:lnTo>
                    <a:pt x="1077" y="415"/>
                  </a:lnTo>
                  <a:lnTo>
                    <a:pt x="1051" y="428"/>
                  </a:lnTo>
                  <a:lnTo>
                    <a:pt x="1026" y="43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4" name="Freeform 129"/>
            <p:cNvSpPr>
              <a:spLocks/>
            </p:cNvSpPr>
            <p:nvPr/>
          </p:nvSpPr>
          <p:spPr bwMode="auto">
            <a:xfrm>
              <a:off x="7292" y="14577"/>
              <a:ext cx="472" cy="209"/>
            </a:xfrm>
            <a:custGeom>
              <a:avLst/>
              <a:gdLst>
                <a:gd name="T0" fmla="*/ 47 w 472"/>
                <a:gd name="T1" fmla="*/ 209 h 209"/>
                <a:gd name="T2" fmla="*/ 472 w 472"/>
                <a:gd name="T3" fmla="*/ 84 h 209"/>
                <a:gd name="T4" fmla="*/ 215 w 472"/>
                <a:gd name="T5" fmla="*/ 0 h 209"/>
                <a:gd name="T6" fmla="*/ 5 w 472"/>
                <a:gd name="T7" fmla="*/ 24 h 209"/>
                <a:gd name="T8" fmla="*/ 0 w 472"/>
                <a:gd name="T9" fmla="*/ 197 h 209"/>
                <a:gd name="T10" fmla="*/ 47 w 472"/>
                <a:gd name="T11" fmla="*/ 209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2"/>
                <a:gd name="T19" fmla="*/ 0 h 209"/>
                <a:gd name="T20" fmla="*/ 472 w 472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2" h="209">
                  <a:moveTo>
                    <a:pt x="47" y="209"/>
                  </a:moveTo>
                  <a:lnTo>
                    <a:pt x="472" y="84"/>
                  </a:lnTo>
                  <a:lnTo>
                    <a:pt x="215" y="0"/>
                  </a:lnTo>
                  <a:lnTo>
                    <a:pt x="5" y="24"/>
                  </a:lnTo>
                  <a:lnTo>
                    <a:pt x="0" y="197"/>
                  </a:lnTo>
                  <a:lnTo>
                    <a:pt x="47" y="20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5" name="Freeform 130"/>
            <p:cNvSpPr>
              <a:spLocks/>
            </p:cNvSpPr>
            <p:nvPr/>
          </p:nvSpPr>
          <p:spPr bwMode="auto">
            <a:xfrm>
              <a:off x="6073" y="13679"/>
              <a:ext cx="251" cy="999"/>
            </a:xfrm>
            <a:custGeom>
              <a:avLst/>
              <a:gdLst>
                <a:gd name="T0" fmla="*/ 251 w 251"/>
                <a:gd name="T1" fmla="*/ 23 h 999"/>
                <a:gd name="T2" fmla="*/ 250 w 251"/>
                <a:gd name="T3" fmla="*/ 22 h 999"/>
                <a:gd name="T4" fmla="*/ 246 w 251"/>
                <a:gd name="T5" fmla="*/ 20 h 999"/>
                <a:gd name="T6" fmla="*/ 239 w 251"/>
                <a:gd name="T7" fmla="*/ 18 h 999"/>
                <a:gd name="T8" fmla="*/ 230 w 251"/>
                <a:gd name="T9" fmla="*/ 15 h 999"/>
                <a:gd name="T10" fmla="*/ 218 w 251"/>
                <a:gd name="T11" fmla="*/ 11 h 999"/>
                <a:gd name="T12" fmla="*/ 205 w 251"/>
                <a:gd name="T13" fmla="*/ 7 h 999"/>
                <a:gd name="T14" fmla="*/ 190 w 251"/>
                <a:gd name="T15" fmla="*/ 4 h 999"/>
                <a:gd name="T16" fmla="*/ 173 w 251"/>
                <a:gd name="T17" fmla="*/ 1 h 999"/>
                <a:gd name="T18" fmla="*/ 155 w 251"/>
                <a:gd name="T19" fmla="*/ 0 h 999"/>
                <a:gd name="T20" fmla="*/ 134 w 251"/>
                <a:gd name="T21" fmla="*/ 0 h 999"/>
                <a:gd name="T22" fmla="*/ 114 w 251"/>
                <a:gd name="T23" fmla="*/ 2 h 999"/>
                <a:gd name="T24" fmla="*/ 92 w 251"/>
                <a:gd name="T25" fmla="*/ 5 h 999"/>
                <a:gd name="T26" fmla="*/ 70 w 251"/>
                <a:gd name="T27" fmla="*/ 12 h 999"/>
                <a:gd name="T28" fmla="*/ 47 w 251"/>
                <a:gd name="T29" fmla="*/ 20 h 999"/>
                <a:gd name="T30" fmla="*/ 23 w 251"/>
                <a:gd name="T31" fmla="*/ 32 h 999"/>
                <a:gd name="T32" fmla="*/ 0 w 251"/>
                <a:gd name="T33" fmla="*/ 47 h 999"/>
                <a:gd name="T34" fmla="*/ 0 w 251"/>
                <a:gd name="T35" fmla="*/ 999 h 999"/>
                <a:gd name="T36" fmla="*/ 1 w 251"/>
                <a:gd name="T37" fmla="*/ 999 h 999"/>
                <a:gd name="T38" fmla="*/ 6 w 251"/>
                <a:gd name="T39" fmla="*/ 999 h 999"/>
                <a:gd name="T40" fmla="*/ 14 w 251"/>
                <a:gd name="T41" fmla="*/ 998 h 999"/>
                <a:gd name="T42" fmla="*/ 23 w 251"/>
                <a:gd name="T43" fmla="*/ 997 h 999"/>
                <a:gd name="T44" fmla="*/ 35 w 251"/>
                <a:gd name="T45" fmla="*/ 995 h 999"/>
                <a:gd name="T46" fmla="*/ 49 w 251"/>
                <a:gd name="T47" fmla="*/ 993 h 999"/>
                <a:gd name="T48" fmla="*/ 65 w 251"/>
                <a:gd name="T49" fmla="*/ 990 h 999"/>
                <a:gd name="T50" fmla="*/ 83 w 251"/>
                <a:gd name="T51" fmla="*/ 985 h 999"/>
                <a:gd name="T52" fmla="*/ 102 w 251"/>
                <a:gd name="T53" fmla="*/ 980 h 999"/>
                <a:gd name="T54" fmla="*/ 121 w 251"/>
                <a:gd name="T55" fmla="*/ 973 h 999"/>
                <a:gd name="T56" fmla="*/ 143 w 251"/>
                <a:gd name="T57" fmla="*/ 966 h 999"/>
                <a:gd name="T58" fmla="*/ 164 w 251"/>
                <a:gd name="T59" fmla="*/ 956 h 999"/>
                <a:gd name="T60" fmla="*/ 186 w 251"/>
                <a:gd name="T61" fmla="*/ 945 h 999"/>
                <a:gd name="T62" fmla="*/ 208 w 251"/>
                <a:gd name="T63" fmla="*/ 934 h 999"/>
                <a:gd name="T64" fmla="*/ 230 w 251"/>
                <a:gd name="T65" fmla="*/ 919 h 999"/>
                <a:gd name="T66" fmla="*/ 251 w 251"/>
                <a:gd name="T67" fmla="*/ 903 h 999"/>
                <a:gd name="T68" fmla="*/ 251 w 251"/>
                <a:gd name="T69" fmla="*/ 23 h 9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1"/>
                <a:gd name="T106" fmla="*/ 0 h 999"/>
                <a:gd name="T107" fmla="*/ 251 w 251"/>
                <a:gd name="T108" fmla="*/ 999 h 9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1" h="999">
                  <a:moveTo>
                    <a:pt x="251" y="23"/>
                  </a:moveTo>
                  <a:lnTo>
                    <a:pt x="250" y="22"/>
                  </a:lnTo>
                  <a:lnTo>
                    <a:pt x="246" y="20"/>
                  </a:lnTo>
                  <a:lnTo>
                    <a:pt x="239" y="18"/>
                  </a:lnTo>
                  <a:lnTo>
                    <a:pt x="230" y="15"/>
                  </a:lnTo>
                  <a:lnTo>
                    <a:pt x="218" y="11"/>
                  </a:lnTo>
                  <a:lnTo>
                    <a:pt x="205" y="7"/>
                  </a:lnTo>
                  <a:lnTo>
                    <a:pt x="190" y="4"/>
                  </a:lnTo>
                  <a:lnTo>
                    <a:pt x="173" y="1"/>
                  </a:lnTo>
                  <a:lnTo>
                    <a:pt x="155" y="0"/>
                  </a:lnTo>
                  <a:lnTo>
                    <a:pt x="134" y="0"/>
                  </a:lnTo>
                  <a:lnTo>
                    <a:pt x="114" y="2"/>
                  </a:lnTo>
                  <a:lnTo>
                    <a:pt x="92" y="5"/>
                  </a:lnTo>
                  <a:lnTo>
                    <a:pt x="70" y="12"/>
                  </a:lnTo>
                  <a:lnTo>
                    <a:pt x="47" y="20"/>
                  </a:lnTo>
                  <a:lnTo>
                    <a:pt x="23" y="32"/>
                  </a:lnTo>
                  <a:lnTo>
                    <a:pt x="0" y="47"/>
                  </a:lnTo>
                  <a:lnTo>
                    <a:pt x="0" y="999"/>
                  </a:lnTo>
                  <a:lnTo>
                    <a:pt x="1" y="999"/>
                  </a:lnTo>
                  <a:lnTo>
                    <a:pt x="6" y="999"/>
                  </a:lnTo>
                  <a:lnTo>
                    <a:pt x="14" y="998"/>
                  </a:lnTo>
                  <a:lnTo>
                    <a:pt x="23" y="997"/>
                  </a:lnTo>
                  <a:lnTo>
                    <a:pt x="35" y="995"/>
                  </a:lnTo>
                  <a:lnTo>
                    <a:pt x="49" y="993"/>
                  </a:lnTo>
                  <a:lnTo>
                    <a:pt x="65" y="990"/>
                  </a:lnTo>
                  <a:lnTo>
                    <a:pt x="83" y="985"/>
                  </a:lnTo>
                  <a:lnTo>
                    <a:pt x="102" y="980"/>
                  </a:lnTo>
                  <a:lnTo>
                    <a:pt x="121" y="973"/>
                  </a:lnTo>
                  <a:lnTo>
                    <a:pt x="143" y="966"/>
                  </a:lnTo>
                  <a:lnTo>
                    <a:pt x="164" y="956"/>
                  </a:lnTo>
                  <a:lnTo>
                    <a:pt x="186" y="945"/>
                  </a:lnTo>
                  <a:lnTo>
                    <a:pt x="208" y="934"/>
                  </a:lnTo>
                  <a:lnTo>
                    <a:pt x="230" y="919"/>
                  </a:lnTo>
                  <a:lnTo>
                    <a:pt x="251" y="903"/>
                  </a:lnTo>
                  <a:lnTo>
                    <a:pt x="251" y="2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6" name="Freeform 131"/>
            <p:cNvSpPr>
              <a:spLocks/>
            </p:cNvSpPr>
            <p:nvPr/>
          </p:nvSpPr>
          <p:spPr bwMode="auto">
            <a:xfrm>
              <a:off x="6080" y="13687"/>
              <a:ext cx="215" cy="843"/>
            </a:xfrm>
            <a:custGeom>
              <a:avLst/>
              <a:gdLst>
                <a:gd name="T0" fmla="*/ 215 w 215"/>
                <a:gd name="T1" fmla="*/ 20 h 843"/>
                <a:gd name="T2" fmla="*/ 214 w 215"/>
                <a:gd name="T3" fmla="*/ 19 h 843"/>
                <a:gd name="T4" fmla="*/ 211 w 215"/>
                <a:gd name="T5" fmla="*/ 18 h 843"/>
                <a:gd name="T6" fmla="*/ 205 w 215"/>
                <a:gd name="T7" fmla="*/ 15 h 843"/>
                <a:gd name="T8" fmla="*/ 197 w 215"/>
                <a:gd name="T9" fmla="*/ 12 h 843"/>
                <a:gd name="T10" fmla="*/ 187 w 215"/>
                <a:gd name="T11" fmla="*/ 9 h 843"/>
                <a:gd name="T12" fmla="*/ 176 w 215"/>
                <a:gd name="T13" fmla="*/ 6 h 843"/>
                <a:gd name="T14" fmla="*/ 163 w 215"/>
                <a:gd name="T15" fmla="*/ 4 h 843"/>
                <a:gd name="T16" fmla="*/ 149 w 215"/>
                <a:gd name="T17" fmla="*/ 1 h 843"/>
                <a:gd name="T18" fmla="*/ 133 w 215"/>
                <a:gd name="T19" fmla="*/ 0 h 843"/>
                <a:gd name="T20" fmla="*/ 115 w 215"/>
                <a:gd name="T21" fmla="*/ 0 h 843"/>
                <a:gd name="T22" fmla="*/ 98 w 215"/>
                <a:gd name="T23" fmla="*/ 1 h 843"/>
                <a:gd name="T24" fmla="*/ 79 w 215"/>
                <a:gd name="T25" fmla="*/ 5 h 843"/>
                <a:gd name="T26" fmla="*/ 60 w 215"/>
                <a:gd name="T27" fmla="*/ 10 h 843"/>
                <a:gd name="T28" fmla="*/ 40 w 215"/>
                <a:gd name="T29" fmla="*/ 18 h 843"/>
                <a:gd name="T30" fmla="*/ 21 w 215"/>
                <a:gd name="T31" fmla="*/ 27 h 843"/>
                <a:gd name="T32" fmla="*/ 0 w 215"/>
                <a:gd name="T33" fmla="*/ 40 h 843"/>
                <a:gd name="T34" fmla="*/ 0 w 215"/>
                <a:gd name="T35" fmla="*/ 843 h 843"/>
                <a:gd name="T36" fmla="*/ 1 w 215"/>
                <a:gd name="T37" fmla="*/ 843 h 843"/>
                <a:gd name="T38" fmla="*/ 6 w 215"/>
                <a:gd name="T39" fmla="*/ 843 h 843"/>
                <a:gd name="T40" fmla="*/ 12 w 215"/>
                <a:gd name="T41" fmla="*/ 842 h 843"/>
                <a:gd name="T42" fmla="*/ 21 w 215"/>
                <a:gd name="T43" fmla="*/ 841 h 843"/>
                <a:gd name="T44" fmla="*/ 30 w 215"/>
                <a:gd name="T45" fmla="*/ 840 h 843"/>
                <a:gd name="T46" fmla="*/ 43 w 215"/>
                <a:gd name="T47" fmla="*/ 838 h 843"/>
                <a:gd name="T48" fmla="*/ 56 w 215"/>
                <a:gd name="T49" fmla="*/ 835 h 843"/>
                <a:gd name="T50" fmla="*/ 71 w 215"/>
                <a:gd name="T51" fmla="*/ 831 h 843"/>
                <a:gd name="T52" fmla="*/ 87 w 215"/>
                <a:gd name="T53" fmla="*/ 826 h 843"/>
                <a:gd name="T54" fmla="*/ 105 w 215"/>
                <a:gd name="T55" fmla="*/ 821 h 843"/>
                <a:gd name="T56" fmla="*/ 123 w 215"/>
                <a:gd name="T57" fmla="*/ 814 h 843"/>
                <a:gd name="T58" fmla="*/ 141 w 215"/>
                <a:gd name="T59" fmla="*/ 806 h 843"/>
                <a:gd name="T60" fmla="*/ 159 w 215"/>
                <a:gd name="T61" fmla="*/ 797 h 843"/>
                <a:gd name="T62" fmla="*/ 179 w 215"/>
                <a:gd name="T63" fmla="*/ 786 h 843"/>
                <a:gd name="T64" fmla="*/ 197 w 215"/>
                <a:gd name="T65" fmla="*/ 774 h 843"/>
                <a:gd name="T66" fmla="*/ 215 w 215"/>
                <a:gd name="T67" fmla="*/ 760 h 843"/>
                <a:gd name="T68" fmla="*/ 215 w 215"/>
                <a:gd name="T69" fmla="*/ 20 h 8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5"/>
                <a:gd name="T106" fmla="*/ 0 h 843"/>
                <a:gd name="T107" fmla="*/ 215 w 215"/>
                <a:gd name="T108" fmla="*/ 843 h 8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5" h="843">
                  <a:moveTo>
                    <a:pt x="215" y="20"/>
                  </a:moveTo>
                  <a:lnTo>
                    <a:pt x="214" y="19"/>
                  </a:lnTo>
                  <a:lnTo>
                    <a:pt x="211" y="18"/>
                  </a:lnTo>
                  <a:lnTo>
                    <a:pt x="205" y="15"/>
                  </a:lnTo>
                  <a:lnTo>
                    <a:pt x="197" y="12"/>
                  </a:lnTo>
                  <a:lnTo>
                    <a:pt x="187" y="9"/>
                  </a:lnTo>
                  <a:lnTo>
                    <a:pt x="176" y="6"/>
                  </a:lnTo>
                  <a:lnTo>
                    <a:pt x="163" y="4"/>
                  </a:lnTo>
                  <a:lnTo>
                    <a:pt x="149" y="1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8" y="1"/>
                  </a:lnTo>
                  <a:lnTo>
                    <a:pt x="79" y="5"/>
                  </a:lnTo>
                  <a:lnTo>
                    <a:pt x="60" y="10"/>
                  </a:lnTo>
                  <a:lnTo>
                    <a:pt x="40" y="18"/>
                  </a:lnTo>
                  <a:lnTo>
                    <a:pt x="21" y="27"/>
                  </a:lnTo>
                  <a:lnTo>
                    <a:pt x="0" y="40"/>
                  </a:lnTo>
                  <a:lnTo>
                    <a:pt x="0" y="843"/>
                  </a:lnTo>
                  <a:lnTo>
                    <a:pt x="1" y="843"/>
                  </a:lnTo>
                  <a:lnTo>
                    <a:pt x="6" y="843"/>
                  </a:lnTo>
                  <a:lnTo>
                    <a:pt x="12" y="842"/>
                  </a:lnTo>
                  <a:lnTo>
                    <a:pt x="21" y="841"/>
                  </a:lnTo>
                  <a:lnTo>
                    <a:pt x="30" y="840"/>
                  </a:lnTo>
                  <a:lnTo>
                    <a:pt x="43" y="838"/>
                  </a:lnTo>
                  <a:lnTo>
                    <a:pt x="56" y="835"/>
                  </a:lnTo>
                  <a:lnTo>
                    <a:pt x="71" y="831"/>
                  </a:lnTo>
                  <a:lnTo>
                    <a:pt x="87" y="826"/>
                  </a:lnTo>
                  <a:lnTo>
                    <a:pt x="105" y="821"/>
                  </a:lnTo>
                  <a:lnTo>
                    <a:pt x="123" y="814"/>
                  </a:lnTo>
                  <a:lnTo>
                    <a:pt x="141" y="806"/>
                  </a:lnTo>
                  <a:lnTo>
                    <a:pt x="159" y="797"/>
                  </a:lnTo>
                  <a:lnTo>
                    <a:pt x="179" y="786"/>
                  </a:lnTo>
                  <a:lnTo>
                    <a:pt x="197" y="774"/>
                  </a:lnTo>
                  <a:lnTo>
                    <a:pt x="215" y="760"/>
                  </a:lnTo>
                  <a:lnTo>
                    <a:pt x="215" y="2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7" name="Freeform 132"/>
            <p:cNvSpPr>
              <a:spLocks/>
            </p:cNvSpPr>
            <p:nvPr/>
          </p:nvSpPr>
          <p:spPr bwMode="auto">
            <a:xfrm>
              <a:off x="6087" y="13696"/>
              <a:ext cx="180" cy="685"/>
            </a:xfrm>
            <a:custGeom>
              <a:avLst/>
              <a:gdLst>
                <a:gd name="T0" fmla="*/ 180 w 180"/>
                <a:gd name="T1" fmla="*/ 16 h 685"/>
                <a:gd name="T2" fmla="*/ 179 w 180"/>
                <a:gd name="T3" fmla="*/ 16 h 685"/>
                <a:gd name="T4" fmla="*/ 176 w 180"/>
                <a:gd name="T5" fmla="*/ 14 h 685"/>
                <a:gd name="T6" fmla="*/ 172 w 180"/>
                <a:gd name="T7" fmla="*/ 12 h 685"/>
                <a:gd name="T8" fmla="*/ 165 w 180"/>
                <a:gd name="T9" fmla="*/ 10 h 685"/>
                <a:gd name="T10" fmla="*/ 157 w 180"/>
                <a:gd name="T11" fmla="*/ 8 h 685"/>
                <a:gd name="T12" fmla="*/ 147 w 180"/>
                <a:gd name="T13" fmla="*/ 4 h 685"/>
                <a:gd name="T14" fmla="*/ 136 w 180"/>
                <a:gd name="T15" fmla="*/ 2 h 685"/>
                <a:gd name="T16" fmla="*/ 125 w 180"/>
                <a:gd name="T17" fmla="*/ 0 h 685"/>
                <a:gd name="T18" fmla="*/ 111 w 180"/>
                <a:gd name="T19" fmla="*/ 0 h 685"/>
                <a:gd name="T20" fmla="*/ 97 w 180"/>
                <a:gd name="T21" fmla="*/ 0 h 685"/>
                <a:gd name="T22" fmla="*/ 81 w 180"/>
                <a:gd name="T23" fmla="*/ 1 h 685"/>
                <a:gd name="T24" fmla="*/ 66 w 180"/>
                <a:gd name="T25" fmla="*/ 3 h 685"/>
                <a:gd name="T26" fmla="*/ 50 w 180"/>
                <a:gd name="T27" fmla="*/ 8 h 685"/>
                <a:gd name="T28" fmla="*/ 33 w 180"/>
                <a:gd name="T29" fmla="*/ 14 h 685"/>
                <a:gd name="T30" fmla="*/ 17 w 180"/>
                <a:gd name="T31" fmla="*/ 23 h 685"/>
                <a:gd name="T32" fmla="*/ 0 w 180"/>
                <a:gd name="T33" fmla="*/ 33 h 685"/>
                <a:gd name="T34" fmla="*/ 0 w 180"/>
                <a:gd name="T35" fmla="*/ 685 h 685"/>
                <a:gd name="T36" fmla="*/ 1 w 180"/>
                <a:gd name="T37" fmla="*/ 685 h 685"/>
                <a:gd name="T38" fmla="*/ 4 w 180"/>
                <a:gd name="T39" fmla="*/ 685 h 685"/>
                <a:gd name="T40" fmla="*/ 9 w 180"/>
                <a:gd name="T41" fmla="*/ 684 h 685"/>
                <a:gd name="T42" fmla="*/ 17 w 180"/>
                <a:gd name="T43" fmla="*/ 683 h 685"/>
                <a:gd name="T44" fmla="*/ 26 w 180"/>
                <a:gd name="T45" fmla="*/ 682 h 685"/>
                <a:gd name="T46" fmla="*/ 35 w 180"/>
                <a:gd name="T47" fmla="*/ 681 h 685"/>
                <a:gd name="T48" fmla="*/ 47 w 180"/>
                <a:gd name="T49" fmla="*/ 678 h 685"/>
                <a:gd name="T50" fmla="*/ 60 w 180"/>
                <a:gd name="T51" fmla="*/ 676 h 685"/>
                <a:gd name="T52" fmla="*/ 73 w 180"/>
                <a:gd name="T53" fmla="*/ 671 h 685"/>
                <a:gd name="T54" fmla="*/ 87 w 180"/>
                <a:gd name="T55" fmla="*/ 667 h 685"/>
                <a:gd name="T56" fmla="*/ 102 w 180"/>
                <a:gd name="T57" fmla="*/ 662 h 685"/>
                <a:gd name="T58" fmla="*/ 118 w 180"/>
                <a:gd name="T59" fmla="*/ 655 h 685"/>
                <a:gd name="T60" fmla="*/ 133 w 180"/>
                <a:gd name="T61" fmla="*/ 648 h 685"/>
                <a:gd name="T62" fmla="*/ 149 w 180"/>
                <a:gd name="T63" fmla="*/ 639 h 685"/>
                <a:gd name="T64" fmla="*/ 165 w 180"/>
                <a:gd name="T65" fmla="*/ 628 h 685"/>
                <a:gd name="T66" fmla="*/ 180 w 180"/>
                <a:gd name="T67" fmla="*/ 617 h 685"/>
                <a:gd name="T68" fmla="*/ 180 w 180"/>
                <a:gd name="T69" fmla="*/ 16 h 6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0"/>
                <a:gd name="T106" fmla="*/ 0 h 685"/>
                <a:gd name="T107" fmla="*/ 180 w 180"/>
                <a:gd name="T108" fmla="*/ 685 h 6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0" h="685">
                  <a:moveTo>
                    <a:pt x="180" y="16"/>
                  </a:moveTo>
                  <a:lnTo>
                    <a:pt x="179" y="16"/>
                  </a:lnTo>
                  <a:lnTo>
                    <a:pt x="176" y="14"/>
                  </a:lnTo>
                  <a:lnTo>
                    <a:pt x="172" y="12"/>
                  </a:lnTo>
                  <a:lnTo>
                    <a:pt x="165" y="10"/>
                  </a:lnTo>
                  <a:lnTo>
                    <a:pt x="157" y="8"/>
                  </a:lnTo>
                  <a:lnTo>
                    <a:pt x="147" y="4"/>
                  </a:lnTo>
                  <a:lnTo>
                    <a:pt x="136" y="2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3"/>
                  </a:lnTo>
                  <a:lnTo>
                    <a:pt x="50" y="8"/>
                  </a:lnTo>
                  <a:lnTo>
                    <a:pt x="33" y="14"/>
                  </a:lnTo>
                  <a:lnTo>
                    <a:pt x="17" y="23"/>
                  </a:lnTo>
                  <a:lnTo>
                    <a:pt x="0" y="33"/>
                  </a:lnTo>
                  <a:lnTo>
                    <a:pt x="0" y="685"/>
                  </a:lnTo>
                  <a:lnTo>
                    <a:pt x="1" y="685"/>
                  </a:lnTo>
                  <a:lnTo>
                    <a:pt x="4" y="685"/>
                  </a:lnTo>
                  <a:lnTo>
                    <a:pt x="9" y="684"/>
                  </a:lnTo>
                  <a:lnTo>
                    <a:pt x="17" y="683"/>
                  </a:lnTo>
                  <a:lnTo>
                    <a:pt x="26" y="682"/>
                  </a:lnTo>
                  <a:lnTo>
                    <a:pt x="35" y="681"/>
                  </a:lnTo>
                  <a:lnTo>
                    <a:pt x="47" y="678"/>
                  </a:lnTo>
                  <a:lnTo>
                    <a:pt x="60" y="676"/>
                  </a:lnTo>
                  <a:lnTo>
                    <a:pt x="73" y="671"/>
                  </a:lnTo>
                  <a:lnTo>
                    <a:pt x="87" y="667"/>
                  </a:lnTo>
                  <a:lnTo>
                    <a:pt x="102" y="662"/>
                  </a:lnTo>
                  <a:lnTo>
                    <a:pt x="118" y="655"/>
                  </a:lnTo>
                  <a:lnTo>
                    <a:pt x="133" y="648"/>
                  </a:lnTo>
                  <a:lnTo>
                    <a:pt x="149" y="639"/>
                  </a:lnTo>
                  <a:lnTo>
                    <a:pt x="165" y="628"/>
                  </a:lnTo>
                  <a:lnTo>
                    <a:pt x="180" y="617"/>
                  </a:lnTo>
                  <a:lnTo>
                    <a:pt x="180" y="1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8" name="Freeform 133"/>
            <p:cNvSpPr>
              <a:spLocks/>
            </p:cNvSpPr>
            <p:nvPr/>
          </p:nvSpPr>
          <p:spPr bwMode="auto">
            <a:xfrm>
              <a:off x="6093" y="13704"/>
              <a:ext cx="146" cy="530"/>
            </a:xfrm>
            <a:custGeom>
              <a:avLst/>
              <a:gdLst>
                <a:gd name="T0" fmla="*/ 146 w 146"/>
                <a:gd name="T1" fmla="*/ 14 h 530"/>
                <a:gd name="T2" fmla="*/ 143 w 146"/>
                <a:gd name="T3" fmla="*/ 12 h 530"/>
                <a:gd name="T4" fmla="*/ 134 w 146"/>
                <a:gd name="T5" fmla="*/ 8 h 530"/>
                <a:gd name="T6" fmla="*/ 120 w 146"/>
                <a:gd name="T7" fmla="*/ 4 h 530"/>
                <a:gd name="T8" fmla="*/ 101 w 146"/>
                <a:gd name="T9" fmla="*/ 1 h 530"/>
                <a:gd name="T10" fmla="*/ 79 w 146"/>
                <a:gd name="T11" fmla="*/ 0 h 530"/>
                <a:gd name="T12" fmla="*/ 54 w 146"/>
                <a:gd name="T13" fmla="*/ 3 h 530"/>
                <a:gd name="T14" fmla="*/ 27 w 146"/>
                <a:gd name="T15" fmla="*/ 11 h 530"/>
                <a:gd name="T16" fmla="*/ 0 w 146"/>
                <a:gd name="T17" fmla="*/ 27 h 530"/>
                <a:gd name="T18" fmla="*/ 0 w 146"/>
                <a:gd name="T19" fmla="*/ 530 h 530"/>
                <a:gd name="T20" fmla="*/ 3 w 146"/>
                <a:gd name="T21" fmla="*/ 530 h 530"/>
                <a:gd name="T22" fmla="*/ 14 w 146"/>
                <a:gd name="T23" fmla="*/ 529 h 530"/>
                <a:gd name="T24" fmla="*/ 29 w 146"/>
                <a:gd name="T25" fmla="*/ 526 h 530"/>
                <a:gd name="T26" fmla="*/ 49 w 146"/>
                <a:gd name="T27" fmla="*/ 521 h 530"/>
                <a:gd name="T28" fmla="*/ 71 w 146"/>
                <a:gd name="T29" fmla="*/ 514 h 530"/>
                <a:gd name="T30" fmla="*/ 96 w 146"/>
                <a:gd name="T31" fmla="*/ 505 h 530"/>
                <a:gd name="T32" fmla="*/ 121 w 146"/>
                <a:gd name="T33" fmla="*/ 492 h 530"/>
                <a:gd name="T34" fmla="*/ 146 w 146"/>
                <a:gd name="T35" fmla="*/ 475 h 530"/>
                <a:gd name="T36" fmla="*/ 146 w 146"/>
                <a:gd name="T37" fmla="*/ 14 h 5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530"/>
                <a:gd name="T59" fmla="*/ 146 w 146"/>
                <a:gd name="T60" fmla="*/ 530 h 5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530">
                  <a:moveTo>
                    <a:pt x="146" y="14"/>
                  </a:moveTo>
                  <a:lnTo>
                    <a:pt x="143" y="12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1" y="1"/>
                  </a:lnTo>
                  <a:lnTo>
                    <a:pt x="79" y="0"/>
                  </a:lnTo>
                  <a:lnTo>
                    <a:pt x="54" y="3"/>
                  </a:lnTo>
                  <a:lnTo>
                    <a:pt x="27" y="11"/>
                  </a:lnTo>
                  <a:lnTo>
                    <a:pt x="0" y="27"/>
                  </a:lnTo>
                  <a:lnTo>
                    <a:pt x="0" y="530"/>
                  </a:lnTo>
                  <a:lnTo>
                    <a:pt x="3" y="530"/>
                  </a:lnTo>
                  <a:lnTo>
                    <a:pt x="14" y="529"/>
                  </a:lnTo>
                  <a:lnTo>
                    <a:pt x="29" y="526"/>
                  </a:lnTo>
                  <a:lnTo>
                    <a:pt x="49" y="521"/>
                  </a:lnTo>
                  <a:lnTo>
                    <a:pt x="71" y="514"/>
                  </a:lnTo>
                  <a:lnTo>
                    <a:pt x="96" y="505"/>
                  </a:lnTo>
                  <a:lnTo>
                    <a:pt x="121" y="492"/>
                  </a:lnTo>
                  <a:lnTo>
                    <a:pt x="146" y="475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9" name="Freeform 134"/>
            <p:cNvSpPr>
              <a:spLocks/>
            </p:cNvSpPr>
            <p:nvPr/>
          </p:nvSpPr>
          <p:spPr bwMode="auto">
            <a:xfrm>
              <a:off x="6101" y="13712"/>
              <a:ext cx="109" cy="373"/>
            </a:xfrm>
            <a:custGeom>
              <a:avLst/>
              <a:gdLst>
                <a:gd name="T0" fmla="*/ 109 w 109"/>
                <a:gd name="T1" fmla="*/ 10 h 373"/>
                <a:gd name="T2" fmla="*/ 107 w 109"/>
                <a:gd name="T3" fmla="*/ 9 h 373"/>
                <a:gd name="T4" fmla="*/ 100 w 109"/>
                <a:gd name="T5" fmla="*/ 6 h 373"/>
                <a:gd name="T6" fmla="*/ 89 w 109"/>
                <a:gd name="T7" fmla="*/ 2 h 373"/>
                <a:gd name="T8" fmla="*/ 75 w 109"/>
                <a:gd name="T9" fmla="*/ 0 h 373"/>
                <a:gd name="T10" fmla="*/ 59 w 109"/>
                <a:gd name="T11" fmla="*/ 0 h 373"/>
                <a:gd name="T12" fmla="*/ 39 w 109"/>
                <a:gd name="T13" fmla="*/ 2 h 373"/>
                <a:gd name="T14" fmla="*/ 20 w 109"/>
                <a:gd name="T15" fmla="*/ 9 h 373"/>
                <a:gd name="T16" fmla="*/ 0 w 109"/>
                <a:gd name="T17" fmla="*/ 21 h 373"/>
                <a:gd name="T18" fmla="*/ 0 w 109"/>
                <a:gd name="T19" fmla="*/ 373 h 373"/>
                <a:gd name="T20" fmla="*/ 2 w 109"/>
                <a:gd name="T21" fmla="*/ 373 h 373"/>
                <a:gd name="T22" fmla="*/ 9 w 109"/>
                <a:gd name="T23" fmla="*/ 372 h 373"/>
                <a:gd name="T24" fmla="*/ 21 w 109"/>
                <a:gd name="T25" fmla="*/ 369 h 373"/>
                <a:gd name="T26" fmla="*/ 36 w 109"/>
                <a:gd name="T27" fmla="*/ 366 h 373"/>
                <a:gd name="T28" fmla="*/ 53 w 109"/>
                <a:gd name="T29" fmla="*/ 362 h 373"/>
                <a:gd name="T30" fmla="*/ 72 w 109"/>
                <a:gd name="T31" fmla="*/ 354 h 373"/>
                <a:gd name="T32" fmla="*/ 90 w 109"/>
                <a:gd name="T33" fmla="*/ 343 h 373"/>
                <a:gd name="T34" fmla="*/ 109 w 109"/>
                <a:gd name="T35" fmla="*/ 331 h 373"/>
                <a:gd name="T36" fmla="*/ 109 w 109"/>
                <a:gd name="T37" fmla="*/ 10 h 3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9"/>
                <a:gd name="T58" fmla="*/ 0 h 373"/>
                <a:gd name="T59" fmla="*/ 109 w 109"/>
                <a:gd name="T60" fmla="*/ 373 h 3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9" h="373">
                  <a:moveTo>
                    <a:pt x="109" y="10"/>
                  </a:moveTo>
                  <a:lnTo>
                    <a:pt x="107" y="9"/>
                  </a:lnTo>
                  <a:lnTo>
                    <a:pt x="100" y="6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0" y="9"/>
                  </a:lnTo>
                  <a:lnTo>
                    <a:pt x="0" y="21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9" y="372"/>
                  </a:lnTo>
                  <a:lnTo>
                    <a:pt x="21" y="369"/>
                  </a:lnTo>
                  <a:lnTo>
                    <a:pt x="36" y="366"/>
                  </a:lnTo>
                  <a:lnTo>
                    <a:pt x="53" y="362"/>
                  </a:lnTo>
                  <a:lnTo>
                    <a:pt x="72" y="354"/>
                  </a:lnTo>
                  <a:lnTo>
                    <a:pt x="90" y="343"/>
                  </a:lnTo>
                  <a:lnTo>
                    <a:pt x="109" y="331"/>
                  </a:lnTo>
                  <a:lnTo>
                    <a:pt x="109" y="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80" name="Freeform 135"/>
            <p:cNvSpPr>
              <a:spLocks/>
            </p:cNvSpPr>
            <p:nvPr/>
          </p:nvSpPr>
          <p:spPr bwMode="auto">
            <a:xfrm>
              <a:off x="6107" y="13721"/>
              <a:ext cx="75" cy="216"/>
            </a:xfrm>
            <a:custGeom>
              <a:avLst/>
              <a:gdLst>
                <a:gd name="T0" fmla="*/ 75 w 75"/>
                <a:gd name="T1" fmla="*/ 6 h 216"/>
                <a:gd name="T2" fmla="*/ 73 w 75"/>
                <a:gd name="T3" fmla="*/ 5 h 216"/>
                <a:gd name="T4" fmla="*/ 69 w 75"/>
                <a:gd name="T5" fmla="*/ 4 h 216"/>
                <a:gd name="T6" fmla="*/ 61 w 75"/>
                <a:gd name="T7" fmla="*/ 2 h 216"/>
                <a:gd name="T8" fmla="*/ 52 w 75"/>
                <a:gd name="T9" fmla="*/ 0 h 216"/>
                <a:gd name="T10" fmla="*/ 41 w 75"/>
                <a:gd name="T11" fmla="*/ 0 h 216"/>
                <a:gd name="T12" fmla="*/ 28 w 75"/>
                <a:gd name="T13" fmla="*/ 1 h 216"/>
                <a:gd name="T14" fmla="*/ 14 w 75"/>
                <a:gd name="T15" fmla="*/ 6 h 216"/>
                <a:gd name="T16" fmla="*/ 0 w 75"/>
                <a:gd name="T17" fmla="*/ 14 h 216"/>
                <a:gd name="T18" fmla="*/ 0 w 75"/>
                <a:gd name="T19" fmla="*/ 216 h 216"/>
                <a:gd name="T20" fmla="*/ 2 w 75"/>
                <a:gd name="T21" fmla="*/ 216 h 216"/>
                <a:gd name="T22" fmla="*/ 7 w 75"/>
                <a:gd name="T23" fmla="*/ 215 h 216"/>
                <a:gd name="T24" fmla="*/ 15 w 75"/>
                <a:gd name="T25" fmla="*/ 214 h 216"/>
                <a:gd name="T26" fmla="*/ 25 w 75"/>
                <a:gd name="T27" fmla="*/ 211 h 216"/>
                <a:gd name="T28" fmla="*/ 37 w 75"/>
                <a:gd name="T29" fmla="*/ 208 h 216"/>
                <a:gd name="T30" fmla="*/ 50 w 75"/>
                <a:gd name="T31" fmla="*/ 203 h 216"/>
                <a:gd name="T32" fmla="*/ 63 w 75"/>
                <a:gd name="T33" fmla="*/ 195 h 216"/>
                <a:gd name="T34" fmla="*/ 75 w 75"/>
                <a:gd name="T35" fmla="*/ 187 h 216"/>
                <a:gd name="T36" fmla="*/ 75 w 75"/>
                <a:gd name="T37" fmla="*/ 6 h 2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"/>
                <a:gd name="T58" fmla="*/ 0 h 216"/>
                <a:gd name="T59" fmla="*/ 75 w 75"/>
                <a:gd name="T60" fmla="*/ 216 h 2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" h="216">
                  <a:moveTo>
                    <a:pt x="75" y="6"/>
                  </a:moveTo>
                  <a:lnTo>
                    <a:pt x="73" y="5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14" y="6"/>
                  </a:lnTo>
                  <a:lnTo>
                    <a:pt x="0" y="14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7" y="215"/>
                  </a:lnTo>
                  <a:lnTo>
                    <a:pt x="15" y="214"/>
                  </a:lnTo>
                  <a:lnTo>
                    <a:pt x="25" y="211"/>
                  </a:lnTo>
                  <a:lnTo>
                    <a:pt x="37" y="208"/>
                  </a:lnTo>
                  <a:lnTo>
                    <a:pt x="50" y="203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81" name="Freeform 136"/>
            <p:cNvSpPr>
              <a:spLocks/>
            </p:cNvSpPr>
            <p:nvPr/>
          </p:nvSpPr>
          <p:spPr bwMode="auto">
            <a:xfrm>
              <a:off x="7013" y="14340"/>
              <a:ext cx="110" cy="111"/>
            </a:xfrm>
            <a:custGeom>
              <a:avLst/>
              <a:gdLst>
                <a:gd name="T0" fmla="*/ 55 w 110"/>
                <a:gd name="T1" fmla="*/ 111 h 111"/>
                <a:gd name="T2" fmla="*/ 66 w 110"/>
                <a:gd name="T3" fmla="*/ 110 h 111"/>
                <a:gd name="T4" fmla="*/ 76 w 110"/>
                <a:gd name="T5" fmla="*/ 106 h 111"/>
                <a:gd name="T6" fmla="*/ 85 w 110"/>
                <a:gd name="T7" fmla="*/ 101 h 111"/>
                <a:gd name="T8" fmla="*/ 94 w 110"/>
                <a:gd name="T9" fmla="*/ 94 h 111"/>
                <a:gd name="T10" fmla="*/ 100 w 110"/>
                <a:gd name="T11" fmla="*/ 86 h 111"/>
                <a:gd name="T12" fmla="*/ 106 w 110"/>
                <a:gd name="T13" fmla="*/ 77 h 111"/>
                <a:gd name="T14" fmla="*/ 109 w 110"/>
                <a:gd name="T15" fmla="*/ 66 h 111"/>
                <a:gd name="T16" fmla="*/ 110 w 110"/>
                <a:gd name="T17" fmla="*/ 56 h 111"/>
                <a:gd name="T18" fmla="*/ 109 w 110"/>
                <a:gd name="T19" fmla="*/ 44 h 111"/>
                <a:gd name="T20" fmla="*/ 106 w 110"/>
                <a:gd name="T21" fmla="*/ 34 h 111"/>
                <a:gd name="T22" fmla="*/ 100 w 110"/>
                <a:gd name="T23" fmla="*/ 24 h 111"/>
                <a:gd name="T24" fmla="*/ 94 w 110"/>
                <a:gd name="T25" fmla="*/ 17 h 111"/>
                <a:gd name="T26" fmla="*/ 85 w 110"/>
                <a:gd name="T27" fmla="*/ 9 h 111"/>
                <a:gd name="T28" fmla="*/ 76 w 110"/>
                <a:gd name="T29" fmla="*/ 5 h 111"/>
                <a:gd name="T30" fmla="*/ 66 w 110"/>
                <a:gd name="T31" fmla="*/ 2 h 111"/>
                <a:gd name="T32" fmla="*/ 55 w 110"/>
                <a:gd name="T33" fmla="*/ 0 h 111"/>
                <a:gd name="T34" fmla="*/ 44 w 110"/>
                <a:gd name="T35" fmla="*/ 2 h 111"/>
                <a:gd name="T36" fmla="*/ 33 w 110"/>
                <a:gd name="T37" fmla="*/ 5 h 111"/>
                <a:gd name="T38" fmla="*/ 25 w 110"/>
                <a:gd name="T39" fmla="*/ 9 h 111"/>
                <a:gd name="T40" fmla="*/ 16 w 110"/>
                <a:gd name="T41" fmla="*/ 17 h 111"/>
                <a:gd name="T42" fmla="*/ 10 w 110"/>
                <a:gd name="T43" fmla="*/ 24 h 111"/>
                <a:gd name="T44" fmla="*/ 4 w 110"/>
                <a:gd name="T45" fmla="*/ 34 h 111"/>
                <a:gd name="T46" fmla="*/ 1 w 110"/>
                <a:gd name="T47" fmla="*/ 44 h 111"/>
                <a:gd name="T48" fmla="*/ 0 w 110"/>
                <a:gd name="T49" fmla="*/ 56 h 111"/>
                <a:gd name="T50" fmla="*/ 1 w 110"/>
                <a:gd name="T51" fmla="*/ 66 h 111"/>
                <a:gd name="T52" fmla="*/ 4 w 110"/>
                <a:gd name="T53" fmla="*/ 77 h 111"/>
                <a:gd name="T54" fmla="*/ 10 w 110"/>
                <a:gd name="T55" fmla="*/ 86 h 111"/>
                <a:gd name="T56" fmla="*/ 16 w 110"/>
                <a:gd name="T57" fmla="*/ 94 h 111"/>
                <a:gd name="T58" fmla="*/ 25 w 110"/>
                <a:gd name="T59" fmla="*/ 101 h 111"/>
                <a:gd name="T60" fmla="*/ 33 w 110"/>
                <a:gd name="T61" fmla="*/ 106 h 111"/>
                <a:gd name="T62" fmla="*/ 44 w 110"/>
                <a:gd name="T63" fmla="*/ 110 h 111"/>
                <a:gd name="T64" fmla="*/ 55 w 110"/>
                <a:gd name="T65" fmla="*/ 111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111"/>
                <a:gd name="T101" fmla="*/ 110 w 110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111">
                  <a:moveTo>
                    <a:pt x="55" y="111"/>
                  </a:moveTo>
                  <a:lnTo>
                    <a:pt x="66" y="110"/>
                  </a:lnTo>
                  <a:lnTo>
                    <a:pt x="76" y="106"/>
                  </a:lnTo>
                  <a:lnTo>
                    <a:pt x="85" y="101"/>
                  </a:lnTo>
                  <a:lnTo>
                    <a:pt x="94" y="94"/>
                  </a:lnTo>
                  <a:lnTo>
                    <a:pt x="100" y="86"/>
                  </a:lnTo>
                  <a:lnTo>
                    <a:pt x="106" y="77"/>
                  </a:lnTo>
                  <a:lnTo>
                    <a:pt x="109" y="66"/>
                  </a:lnTo>
                  <a:lnTo>
                    <a:pt x="110" y="56"/>
                  </a:lnTo>
                  <a:lnTo>
                    <a:pt x="109" y="44"/>
                  </a:lnTo>
                  <a:lnTo>
                    <a:pt x="106" y="34"/>
                  </a:lnTo>
                  <a:lnTo>
                    <a:pt x="100" y="24"/>
                  </a:lnTo>
                  <a:lnTo>
                    <a:pt x="94" y="17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6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5" y="101"/>
                  </a:lnTo>
                  <a:lnTo>
                    <a:pt x="33" y="106"/>
                  </a:lnTo>
                  <a:lnTo>
                    <a:pt x="44" y="110"/>
                  </a:lnTo>
                  <a:lnTo>
                    <a:pt x="55" y="1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82" name="Freeform 137"/>
            <p:cNvSpPr>
              <a:spLocks/>
            </p:cNvSpPr>
            <p:nvPr/>
          </p:nvSpPr>
          <p:spPr bwMode="auto">
            <a:xfrm>
              <a:off x="6676" y="14343"/>
              <a:ext cx="55" cy="55"/>
            </a:xfrm>
            <a:custGeom>
              <a:avLst/>
              <a:gdLst>
                <a:gd name="T0" fmla="*/ 27 w 55"/>
                <a:gd name="T1" fmla="*/ 55 h 55"/>
                <a:gd name="T2" fmla="*/ 38 w 55"/>
                <a:gd name="T3" fmla="*/ 53 h 55"/>
                <a:gd name="T4" fmla="*/ 48 w 55"/>
                <a:gd name="T5" fmla="*/ 46 h 55"/>
                <a:gd name="T6" fmla="*/ 53 w 55"/>
                <a:gd name="T7" fmla="*/ 37 h 55"/>
                <a:gd name="T8" fmla="*/ 55 w 55"/>
                <a:gd name="T9" fmla="*/ 27 h 55"/>
                <a:gd name="T10" fmla="*/ 53 w 55"/>
                <a:gd name="T11" fmla="*/ 16 h 55"/>
                <a:gd name="T12" fmla="*/ 48 w 55"/>
                <a:gd name="T13" fmla="*/ 7 h 55"/>
                <a:gd name="T14" fmla="*/ 38 w 55"/>
                <a:gd name="T15" fmla="*/ 2 h 55"/>
                <a:gd name="T16" fmla="*/ 27 w 55"/>
                <a:gd name="T17" fmla="*/ 0 h 55"/>
                <a:gd name="T18" fmla="*/ 16 w 55"/>
                <a:gd name="T19" fmla="*/ 2 h 55"/>
                <a:gd name="T20" fmla="*/ 8 w 55"/>
                <a:gd name="T21" fmla="*/ 7 h 55"/>
                <a:gd name="T22" fmla="*/ 2 w 55"/>
                <a:gd name="T23" fmla="*/ 16 h 55"/>
                <a:gd name="T24" fmla="*/ 0 w 55"/>
                <a:gd name="T25" fmla="*/ 27 h 55"/>
                <a:gd name="T26" fmla="*/ 2 w 55"/>
                <a:gd name="T27" fmla="*/ 37 h 55"/>
                <a:gd name="T28" fmla="*/ 8 w 55"/>
                <a:gd name="T29" fmla="*/ 46 h 55"/>
                <a:gd name="T30" fmla="*/ 16 w 55"/>
                <a:gd name="T31" fmla="*/ 53 h 55"/>
                <a:gd name="T32" fmla="*/ 27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7" y="55"/>
                  </a:moveTo>
                  <a:lnTo>
                    <a:pt x="38" y="53"/>
                  </a:lnTo>
                  <a:lnTo>
                    <a:pt x="48" y="46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8" y="7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6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83" name="Freeform 138"/>
            <p:cNvSpPr>
              <a:spLocks/>
            </p:cNvSpPr>
            <p:nvPr/>
          </p:nvSpPr>
          <p:spPr bwMode="auto">
            <a:xfrm>
              <a:off x="6770" y="14345"/>
              <a:ext cx="55" cy="55"/>
            </a:xfrm>
            <a:custGeom>
              <a:avLst/>
              <a:gdLst>
                <a:gd name="T0" fmla="*/ 28 w 55"/>
                <a:gd name="T1" fmla="*/ 55 h 55"/>
                <a:gd name="T2" fmla="*/ 39 w 55"/>
                <a:gd name="T3" fmla="*/ 53 h 55"/>
                <a:gd name="T4" fmla="*/ 47 w 55"/>
                <a:gd name="T5" fmla="*/ 47 h 55"/>
                <a:gd name="T6" fmla="*/ 53 w 55"/>
                <a:gd name="T7" fmla="*/ 39 h 55"/>
                <a:gd name="T8" fmla="*/ 55 w 55"/>
                <a:gd name="T9" fmla="*/ 28 h 55"/>
                <a:gd name="T10" fmla="*/ 53 w 55"/>
                <a:gd name="T11" fmla="*/ 17 h 55"/>
                <a:gd name="T12" fmla="*/ 47 w 55"/>
                <a:gd name="T13" fmla="*/ 8 h 55"/>
                <a:gd name="T14" fmla="*/ 39 w 55"/>
                <a:gd name="T15" fmla="*/ 2 h 55"/>
                <a:gd name="T16" fmla="*/ 28 w 55"/>
                <a:gd name="T17" fmla="*/ 0 h 55"/>
                <a:gd name="T18" fmla="*/ 17 w 55"/>
                <a:gd name="T19" fmla="*/ 2 h 55"/>
                <a:gd name="T20" fmla="*/ 9 w 55"/>
                <a:gd name="T21" fmla="*/ 8 h 55"/>
                <a:gd name="T22" fmla="*/ 2 w 55"/>
                <a:gd name="T23" fmla="*/ 17 h 55"/>
                <a:gd name="T24" fmla="*/ 0 w 55"/>
                <a:gd name="T25" fmla="*/ 28 h 55"/>
                <a:gd name="T26" fmla="*/ 2 w 55"/>
                <a:gd name="T27" fmla="*/ 39 h 55"/>
                <a:gd name="T28" fmla="*/ 9 w 55"/>
                <a:gd name="T29" fmla="*/ 47 h 55"/>
                <a:gd name="T30" fmla="*/ 17 w 55"/>
                <a:gd name="T31" fmla="*/ 53 h 55"/>
                <a:gd name="T32" fmla="*/ 28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8" y="55"/>
                  </a:move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9" y="47"/>
                  </a:lnTo>
                  <a:lnTo>
                    <a:pt x="17" y="53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84" name="Freeform 139"/>
            <p:cNvSpPr>
              <a:spLocks/>
            </p:cNvSpPr>
            <p:nvPr/>
          </p:nvSpPr>
          <p:spPr bwMode="auto">
            <a:xfrm>
              <a:off x="6401" y="13591"/>
              <a:ext cx="156" cy="752"/>
            </a:xfrm>
            <a:custGeom>
              <a:avLst/>
              <a:gdLst>
                <a:gd name="T0" fmla="*/ 48 w 156"/>
                <a:gd name="T1" fmla="*/ 15 h 752"/>
                <a:gd name="T2" fmla="*/ 44 w 156"/>
                <a:gd name="T3" fmla="*/ 30 h 752"/>
                <a:gd name="T4" fmla="*/ 33 w 156"/>
                <a:gd name="T5" fmla="*/ 73 h 752"/>
                <a:gd name="T6" fmla="*/ 19 w 156"/>
                <a:gd name="T7" fmla="*/ 140 h 752"/>
                <a:gd name="T8" fmla="*/ 7 w 156"/>
                <a:gd name="T9" fmla="*/ 229 h 752"/>
                <a:gd name="T10" fmla="*/ 0 w 156"/>
                <a:gd name="T11" fmla="*/ 337 h 752"/>
                <a:gd name="T12" fmla="*/ 1 w 156"/>
                <a:gd name="T13" fmla="*/ 462 h 752"/>
                <a:gd name="T14" fmla="*/ 14 w 156"/>
                <a:gd name="T15" fmla="*/ 602 h 752"/>
                <a:gd name="T16" fmla="*/ 43 w 156"/>
                <a:gd name="T17" fmla="*/ 752 h 752"/>
                <a:gd name="T18" fmla="*/ 150 w 156"/>
                <a:gd name="T19" fmla="*/ 746 h 752"/>
                <a:gd name="T20" fmla="*/ 146 w 156"/>
                <a:gd name="T21" fmla="*/ 724 h 752"/>
                <a:gd name="T22" fmla="*/ 135 w 156"/>
                <a:gd name="T23" fmla="*/ 663 h 752"/>
                <a:gd name="T24" fmla="*/ 123 w 156"/>
                <a:gd name="T25" fmla="*/ 574 h 752"/>
                <a:gd name="T26" fmla="*/ 111 w 156"/>
                <a:gd name="T27" fmla="*/ 463 h 752"/>
                <a:gd name="T28" fmla="*/ 104 w 156"/>
                <a:gd name="T29" fmla="*/ 342 h 752"/>
                <a:gd name="T30" fmla="*/ 107 w 156"/>
                <a:gd name="T31" fmla="*/ 220 h 752"/>
                <a:gd name="T32" fmla="*/ 124 w 156"/>
                <a:gd name="T33" fmla="*/ 106 h 752"/>
                <a:gd name="T34" fmla="*/ 156 w 156"/>
                <a:gd name="T35" fmla="*/ 9 h 752"/>
                <a:gd name="T36" fmla="*/ 156 w 156"/>
                <a:gd name="T37" fmla="*/ 8 h 752"/>
                <a:gd name="T38" fmla="*/ 156 w 156"/>
                <a:gd name="T39" fmla="*/ 6 h 752"/>
                <a:gd name="T40" fmla="*/ 154 w 156"/>
                <a:gd name="T41" fmla="*/ 4 h 752"/>
                <a:gd name="T42" fmla="*/ 147 w 156"/>
                <a:gd name="T43" fmla="*/ 0 h 752"/>
                <a:gd name="T44" fmla="*/ 134 w 156"/>
                <a:gd name="T45" fmla="*/ 0 h 752"/>
                <a:gd name="T46" fmla="*/ 115 w 156"/>
                <a:gd name="T47" fmla="*/ 1 h 752"/>
                <a:gd name="T48" fmla="*/ 87 w 156"/>
                <a:gd name="T49" fmla="*/ 7 h 752"/>
                <a:gd name="T50" fmla="*/ 48 w 156"/>
                <a:gd name="T51" fmla="*/ 15 h 7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6"/>
                <a:gd name="T79" fmla="*/ 0 h 752"/>
                <a:gd name="T80" fmla="*/ 156 w 156"/>
                <a:gd name="T81" fmla="*/ 752 h 7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6" h="752">
                  <a:moveTo>
                    <a:pt x="48" y="15"/>
                  </a:moveTo>
                  <a:lnTo>
                    <a:pt x="44" y="30"/>
                  </a:lnTo>
                  <a:lnTo>
                    <a:pt x="33" y="73"/>
                  </a:lnTo>
                  <a:lnTo>
                    <a:pt x="19" y="140"/>
                  </a:lnTo>
                  <a:lnTo>
                    <a:pt x="7" y="229"/>
                  </a:lnTo>
                  <a:lnTo>
                    <a:pt x="0" y="337"/>
                  </a:lnTo>
                  <a:lnTo>
                    <a:pt x="1" y="462"/>
                  </a:lnTo>
                  <a:lnTo>
                    <a:pt x="14" y="602"/>
                  </a:lnTo>
                  <a:lnTo>
                    <a:pt x="43" y="752"/>
                  </a:lnTo>
                  <a:lnTo>
                    <a:pt x="150" y="746"/>
                  </a:lnTo>
                  <a:lnTo>
                    <a:pt x="146" y="724"/>
                  </a:lnTo>
                  <a:lnTo>
                    <a:pt x="135" y="663"/>
                  </a:lnTo>
                  <a:lnTo>
                    <a:pt x="123" y="574"/>
                  </a:lnTo>
                  <a:lnTo>
                    <a:pt x="111" y="463"/>
                  </a:lnTo>
                  <a:lnTo>
                    <a:pt x="104" y="342"/>
                  </a:lnTo>
                  <a:lnTo>
                    <a:pt x="107" y="220"/>
                  </a:lnTo>
                  <a:lnTo>
                    <a:pt x="124" y="106"/>
                  </a:lnTo>
                  <a:lnTo>
                    <a:pt x="156" y="9"/>
                  </a:lnTo>
                  <a:lnTo>
                    <a:pt x="156" y="8"/>
                  </a:lnTo>
                  <a:lnTo>
                    <a:pt x="156" y="6"/>
                  </a:lnTo>
                  <a:lnTo>
                    <a:pt x="154" y="4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15" y="1"/>
                  </a:lnTo>
                  <a:lnTo>
                    <a:pt x="87" y="7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85" name="Freeform 140"/>
            <p:cNvSpPr>
              <a:spLocks/>
            </p:cNvSpPr>
            <p:nvPr/>
          </p:nvSpPr>
          <p:spPr bwMode="auto">
            <a:xfrm>
              <a:off x="7205" y="13498"/>
              <a:ext cx="212" cy="839"/>
            </a:xfrm>
            <a:custGeom>
              <a:avLst/>
              <a:gdLst>
                <a:gd name="T0" fmla="*/ 212 w 212"/>
                <a:gd name="T1" fmla="*/ 6 h 839"/>
                <a:gd name="T2" fmla="*/ 206 w 212"/>
                <a:gd name="T3" fmla="*/ 11 h 839"/>
                <a:gd name="T4" fmla="*/ 192 w 212"/>
                <a:gd name="T5" fmla="*/ 33 h 839"/>
                <a:gd name="T6" fmla="*/ 174 w 212"/>
                <a:gd name="T7" fmla="*/ 77 h 839"/>
                <a:gd name="T8" fmla="*/ 156 w 212"/>
                <a:gd name="T9" fmla="*/ 148 h 839"/>
                <a:gd name="T10" fmla="*/ 141 w 212"/>
                <a:gd name="T11" fmla="*/ 254 h 839"/>
                <a:gd name="T12" fmla="*/ 133 w 212"/>
                <a:gd name="T13" fmla="*/ 401 h 839"/>
                <a:gd name="T14" fmla="*/ 137 w 212"/>
                <a:gd name="T15" fmla="*/ 593 h 839"/>
                <a:gd name="T16" fmla="*/ 158 w 212"/>
                <a:gd name="T17" fmla="*/ 839 h 839"/>
                <a:gd name="T18" fmla="*/ 38 w 212"/>
                <a:gd name="T19" fmla="*/ 839 h 839"/>
                <a:gd name="T20" fmla="*/ 34 w 212"/>
                <a:gd name="T21" fmla="*/ 814 h 839"/>
                <a:gd name="T22" fmla="*/ 24 w 212"/>
                <a:gd name="T23" fmla="*/ 746 h 839"/>
                <a:gd name="T24" fmla="*/ 12 w 212"/>
                <a:gd name="T25" fmla="*/ 645 h 839"/>
                <a:gd name="T26" fmla="*/ 3 w 212"/>
                <a:gd name="T27" fmla="*/ 521 h 839"/>
                <a:gd name="T28" fmla="*/ 0 w 212"/>
                <a:gd name="T29" fmla="*/ 384 h 839"/>
                <a:gd name="T30" fmla="*/ 6 w 212"/>
                <a:gd name="T31" fmla="*/ 244 h 839"/>
                <a:gd name="T32" fmla="*/ 29 w 212"/>
                <a:gd name="T33" fmla="*/ 114 h 839"/>
                <a:gd name="T34" fmla="*/ 68 w 212"/>
                <a:gd name="T35" fmla="*/ 0 h 839"/>
                <a:gd name="T36" fmla="*/ 212 w 212"/>
                <a:gd name="T37" fmla="*/ 6 h 8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2"/>
                <a:gd name="T58" fmla="*/ 0 h 839"/>
                <a:gd name="T59" fmla="*/ 212 w 212"/>
                <a:gd name="T60" fmla="*/ 839 h 8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2" h="839">
                  <a:moveTo>
                    <a:pt x="212" y="6"/>
                  </a:moveTo>
                  <a:lnTo>
                    <a:pt x="206" y="11"/>
                  </a:lnTo>
                  <a:lnTo>
                    <a:pt x="192" y="33"/>
                  </a:lnTo>
                  <a:lnTo>
                    <a:pt x="174" y="77"/>
                  </a:lnTo>
                  <a:lnTo>
                    <a:pt x="156" y="148"/>
                  </a:lnTo>
                  <a:lnTo>
                    <a:pt x="141" y="254"/>
                  </a:lnTo>
                  <a:lnTo>
                    <a:pt x="133" y="401"/>
                  </a:lnTo>
                  <a:lnTo>
                    <a:pt x="137" y="593"/>
                  </a:lnTo>
                  <a:lnTo>
                    <a:pt x="158" y="839"/>
                  </a:lnTo>
                  <a:lnTo>
                    <a:pt x="38" y="839"/>
                  </a:lnTo>
                  <a:lnTo>
                    <a:pt x="34" y="814"/>
                  </a:lnTo>
                  <a:lnTo>
                    <a:pt x="24" y="746"/>
                  </a:lnTo>
                  <a:lnTo>
                    <a:pt x="12" y="645"/>
                  </a:lnTo>
                  <a:lnTo>
                    <a:pt x="3" y="521"/>
                  </a:lnTo>
                  <a:lnTo>
                    <a:pt x="0" y="384"/>
                  </a:lnTo>
                  <a:lnTo>
                    <a:pt x="6" y="244"/>
                  </a:lnTo>
                  <a:lnTo>
                    <a:pt x="29" y="114"/>
                  </a:lnTo>
                  <a:lnTo>
                    <a:pt x="68" y="0"/>
                  </a:lnTo>
                  <a:lnTo>
                    <a:pt x="212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86" name="Freeform 141"/>
            <p:cNvSpPr>
              <a:spLocks/>
            </p:cNvSpPr>
            <p:nvPr/>
          </p:nvSpPr>
          <p:spPr bwMode="auto">
            <a:xfrm>
              <a:off x="6406" y="13636"/>
              <a:ext cx="137" cy="656"/>
            </a:xfrm>
            <a:custGeom>
              <a:avLst/>
              <a:gdLst>
                <a:gd name="T0" fmla="*/ 43 w 137"/>
                <a:gd name="T1" fmla="*/ 12 h 656"/>
                <a:gd name="T2" fmla="*/ 39 w 137"/>
                <a:gd name="T3" fmla="*/ 25 h 656"/>
                <a:gd name="T4" fmla="*/ 30 w 137"/>
                <a:gd name="T5" fmla="*/ 62 h 656"/>
                <a:gd name="T6" fmla="*/ 19 w 137"/>
                <a:gd name="T7" fmla="*/ 122 h 656"/>
                <a:gd name="T8" fmla="*/ 7 w 137"/>
                <a:gd name="T9" fmla="*/ 199 h 656"/>
                <a:gd name="T10" fmla="*/ 0 w 137"/>
                <a:gd name="T11" fmla="*/ 294 h 656"/>
                <a:gd name="T12" fmla="*/ 1 w 137"/>
                <a:gd name="T13" fmla="*/ 403 h 656"/>
                <a:gd name="T14" fmla="*/ 12 w 137"/>
                <a:gd name="T15" fmla="*/ 524 h 656"/>
                <a:gd name="T16" fmla="*/ 38 w 137"/>
                <a:gd name="T17" fmla="*/ 656 h 656"/>
                <a:gd name="T18" fmla="*/ 132 w 137"/>
                <a:gd name="T19" fmla="*/ 650 h 656"/>
                <a:gd name="T20" fmla="*/ 127 w 137"/>
                <a:gd name="T21" fmla="*/ 631 h 656"/>
                <a:gd name="T22" fmla="*/ 119 w 137"/>
                <a:gd name="T23" fmla="*/ 578 h 656"/>
                <a:gd name="T24" fmla="*/ 107 w 137"/>
                <a:gd name="T25" fmla="*/ 499 h 656"/>
                <a:gd name="T26" fmla="*/ 97 w 137"/>
                <a:gd name="T27" fmla="*/ 403 h 656"/>
                <a:gd name="T28" fmla="*/ 92 w 137"/>
                <a:gd name="T29" fmla="*/ 297 h 656"/>
                <a:gd name="T30" fmla="*/ 94 w 137"/>
                <a:gd name="T31" fmla="*/ 192 h 656"/>
                <a:gd name="T32" fmla="*/ 108 w 137"/>
                <a:gd name="T33" fmla="*/ 91 h 656"/>
                <a:gd name="T34" fmla="*/ 137 w 137"/>
                <a:gd name="T35" fmla="*/ 7 h 656"/>
                <a:gd name="T36" fmla="*/ 137 w 137"/>
                <a:gd name="T37" fmla="*/ 6 h 656"/>
                <a:gd name="T38" fmla="*/ 137 w 137"/>
                <a:gd name="T39" fmla="*/ 4 h 656"/>
                <a:gd name="T40" fmla="*/ 135 w 137"/>
                <a:gd name="T41" fmla="*/ 2 h 656"/>
                <a:gd name="T42" fmla="*/ 129 w 137"/>
                <a:gd name="T43" fmla="*/ 0 h 656"/>
                <a:gd name="T44" fmla="*/ 119 w 137"/>
                <a:gd name="T45" fmla="*/ 0 h 656"/>
                <a:gd name="T46" fmla="*/ 101 w 137"/>
                <a:gd name="T47" fmla="*/ 1 h 656"/>
                <a:gd name="T48" fmla="*/ 77 w 137"/>
                <a:gd name="T49" fmla="*/ 5 h 656"/>
                <a:gd name="T50" fmla="*/ 43 w 137"/>
                <a:gd name="T51" fmla="*/ 12 h 6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7"/>
                <a:gd name="T79" fmla="*/ 0 h 656"/>
                <a:gd name="T80" fmla="*/ 137 w 137"/>
                <a:gd name="T81" fmla="*/ 656 h 6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7" h="656">
                  <a:moveTo>
                    <a:pt x="43" y="12"/>
                  </a:moveTo>
                  <a:lnTo>
                    <a:pt x="39" y="25"/>
                  </a:lnTo>
                  <a:lnTo>
                    <a:pt x="30" y="62"/>
                  </a:lnTo>
                  <a:lnTo>
                    <a:pt x="19" y="122"/>
                  </a:lnTo>
                  <a:lnTo>
                    <a:pt x="7" y="199"/>
                  </a:lnTo>
                  <a:lnTo>
                    <a:pt x="0" y="294"/>
                  </a:lnTo>
                  <a:lnTo>
                    <a:pt x="1" y="403"/>
                  </a:lnTo>
                  <a:lnTo>
                    <a:pt x="12" y="524"/>
                  </a:lnTo>
                  <a:lnTo>
                    <a:pt x="38" y="656"/>
                  </a:lnTo>
                  <a:lnTo>
                    <a:pt x="132" y="650"/>
                  </a:lnTo>
                  <a:lnTo>
                    <a:pt x="127" y="631"/>
                  </a:lnTo>
                  <a:lnTo>
                    <a:pt x="119" y="578"/>
                  </a:lnTo>
                  <a:lnTo>
                    <a:pt x="107" y="499"/>
                  </a:lnTo>
                  <a:lnTo>
                    <a:pt x="97" y="403"/>
                  </a:lnTo>
                  <a:lnTo>
                    <a:pt x="92" y="297"/>
                  </a:lnTo>
                  <a:lnTo>
                    <a:pt x="94" y="192"/>
                  </a:lnTo>
                  <a:lnTo>
                    <a:pt x="108" y="91"/>
                  </a:lnTo>
                  <a:lnTo>
                    <a:pt x="137" y="7"/>
                  </a:lnTo>
                  <a:lnTo>
                    <a:pt x="137" y="6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1" y="1"/>
                  </a:lnTo>
                  <a:lnTo>
                    <a:pt x="77" y="5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87" name="Freeform 142"/>
            <p:cNvSpPr>
              <a:spLocks/>
            </p:cNvSpPr>
            <p:nvPr/>
          </p:nvSpPr>
          <p:spPr bwMode="auto">
            <a:xfrm>
              <a:off x="6412" y="13680"/>
              <a:ext cx="116" cy="560"/>
            </a:xfrm>
            <a:custGeom>
              <a:avLst/>
              <a:gdLst>
                <a:gd name="T0" fmla="*/ 36 w 116"/>
                <a:gd name="T1" fmla="*/ 11 h 560"/>
                <a:gd name="T2" fmla="*/ 33 w 116"/>
                <a:gd name="T3" fmla="*/ 21 h 560"/>
                <a:gd name="T4" fmla="*/ 24 w 116"/>
                <a:gd name="T5" fmla="*/ 53 h 560"/>
                <a:gd name="T6" fmla="*/ 15 w 116"/>
                <a:gd name="T7" fmla="*/ 103 h 560"/>
                <a:gd name="T8" fmla="*/ 5 w 116"/>
                <a:gd name="T9" fmla="*/ 169 h 560"/>
                <a:gd name="T10" fmla="*/ 0 w 116"/>
                <a:gd name="T11" fmla="*/ 250 h 560"/>
                <a:gd name="T12" fmla="*/ 1 w 116"/>
                <a:gd name="T13" fmla="*/ 344 h 560"/>
                <a:gd name="T14" fmla="*/ 10 w 116"/>
                <a:gd name="T15" fmla="*/ 448 h 560"/>
                <a:gd name="T16" fmla="*/ 32 w 116"/>
                <a:gd name="T17" fmla="*/ 560 h 560"/>
                <a:gd name="T18" fmla="*/ 112 w 116"/>
                <a:gd name="T19" fmla="*/ 555 h 560"/>
                <a:gd name="T20" fmla="*/ 108 w 116"/>
                <a:gd name="T21" fmla="*/ 538 h 560"/>
                <a:gd name="T22" fmla="*/ 101 w 116"/>
                <a:gd name="T23" fmla="*/ 493 h 560"/>
                <a:gd name="T24" fmla="*/ 91 w 116"/>
                <a:gd name="T25" fmla="*/ 426 h 560"/>
                <a:gd name="T26" fmla="*/ 82 w 116"/>
                <a:gd name="T27" fmla="*/ 344 h 560"/>
                <a:gd name="T28" fmla="*/ 77 w 116"/>
                <a:gd name="T29" fmla="*/ 255 h 560"/>
                <a:gd name="T30" fmla="*/ 79 w 116"/>
                <a:gd name="T31" fmla="*/ 164 h 560"/>
                <a:gd name="T32" fmla="*/ 91 w 116"/>
                <a:gd name="T33" fmla="*/ 79 h 560"/>
                <a:gd name="T34" fmla="*/ 116 w 116"/>
                <a:gd name="T35" fmla="*/ 6 h 560"/>
                <a:gd name="T36" fmla="*/ 116 w 116"/>
                <a:gd name="T37" fmla="*/ 5 h 560"/>
                <a:gd name="T38" fmla="*/ 116 w 116"/>
                <a:gd name="T39" fmla="*/ 4 h 560"/>
                <a:gd name="T40" fmla="*/ 114 w 116"/>
                <a:gd name="T41" fmla="*/ 2 h 560"/>
                <a:gd name="T42" fmla="*/ 109 w 116"/>
                <a:gd name="T43" fmla="*/ 0 h 560"/>
                <a:gd name="T44" fmla="*/ 100 w 116"/>
                <a:gd name="T45" fmla="*/ 0 h 560"/>
                <a:gd name="T46" fmla="*/ 86 w 116"/>
                <a:gd name="T47" fmla="*/ 1 h 560"/>
                <a:gd name="T48" fmla="*/ 65 w 116"/>
                <a:gd name="T49" fmla="*/ 4 h 560"/>
                <a:gd name="T50" fmla="*/ 36 w 116"/>
                <a:gd name="T51" fmla="*/ 11 h 5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6"/>
                <a:gd name="T79" fmla="*/ 0 h 560"/>
                <a:gd name="T80" fmla="*/ 116 w 116"/>
                <a:gd name="T81" fmla="*/ 560 h 5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6" h="560">
                  <a:moveTo>
                    <a:pt x="36" y="11"/>
                  </a:moveTo>
                  <a:lnTo>
                    <a:pt x="33" y="21"/>
                  </a:lnTo>
                  <a:lnTo>
                    <a:pt x="24" y="53"/>
                  </a:lnTo>
                  <a:lnTo>
                    <a:pt x="15" y="103"/>
                  </a:lnTo>
                  <a:lnTo>
                    <a:pt x="5" y="169"/>
                  </a:lnTo>
                  <a:lnTo>
                    <a:pt x="0" y="250"/>
                  </a:lnTo>
                  <a:lnTo>
                    <a:pt x="1" y="344"/>
                  </a:lnTo>
                  <a:lnTo>
                    <a:pt x="10" y="448"/>
                  </a:lnTo>
                  <a:lnTo>
                    <a:pt x="32" y="560"/>
                  </a:lnTo>
                  <a:lnTo>
                    <a:pt x="112" y="555"/>
                  </a:lnTo>
                  <a:lnTo>
                    <a:pt x="108" y="538"/>
                  </a:lnTo>
                  <a:lnTo>
                    <a:pt x="101" y="493"/>
                  </a:lnTo>
                  <a:lnTo>
                    <a:pt x="91" y="426"/>
                  </a:lnTo>
                  <a:lnTo>
                    <a:pt x="82" y="344"/>
                  </a:lnTo>
                  <a:lnTo>
                    <a:pt x="77" y="255"/>
                  </a:lnTo>
                  <a:lnTo>
                    <a:pt x="79" y="164"/>
                  </a:lnTo>
                  <a:lnTo>
                    <a:pt x="91" y="79"/>
                  </a:lnTo>
                  <a:lnTo>
                    <a:pt x="116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88" name="Freeform 143"/>
            <p:cNvSpPr>
              <a:spLocks/>
            </p:cNvSpPr>
            <p:nvPr/>
          </p:nvSpPr>
          <p:spPr bwMode="auto">
            <a:xfrm>
              <a:off x="6417" y="13724"/>
              <a:ext cx="97" cy="463"/>
            </a:xfrm>
            <a:custGeom>
              <a:avLst/>
              <a:gdLst>
                <a:gd name="T0" fmla="*/ 30 w 97"/>
                <a:gd name="T1" fmla="*/ 9 h 463"/>
                <a:gd name="T2" fmla="*/ 27 w 97"/>
                <a:gd name="T3" fmla="*/ 17 h 463"/>
                <a:gd name="T4" fmla="*/ 20 w 97"/>
                <a:gd name="T5" fmla="*/ 44 h 463"/>
                <a:gd name="T6" fmla="*/ 12 w 97"/>
                <a:gd name="T7" fmla="*/ 85 h 463"/>
                <a:gd name="T8" fmla="*/ 4 w 97"/>
                <a:gd name="T9" fmla="*/ 140 h 463"/>
                <a:gd name="T10" fmla="*/ 0 w 97"/>
                <a:gd name="T11" fmla="*/ 207 h 463"/>
                <a:gd name="T12" fmla="*/ 0 w 97"/>
                <a:gd name="T13" fmla="*/ 285 h 463"/>
                <a:gd name="T14" fmla="*/ 9 w 97"/>
                <a:gd name="T15" fmla="*/ 370 h 463"/>
                <a:gd name="T16" fmla="*/ 26 w 97"/>
                <a:gd name="T17" fmla="*/ 463 h 463"/>
                <a:gd name="T18" fmla="*/ 93 w 97"/>
                <a:gd name="T19" fmla="*/ 460 h 463"/>
                <a:gd name="T20" fmla="*/ 89 w 97"/>
                <a:gd name="T21" fmla="*/ 446 h 463"/>
                <a:gd name="T22" fmla="*/ 83 w 97"/>
                <a:gd name="T23" fmla="*/ 408 h 463"/>
                <a:gd name="T24" fmla="*/ 75 w 97"/>
                <a:gd name="T25" fmla="*/ 353 h 463"/>
                <a:gd name="T26" fmla="*/ 68 w 97"/>
                <a:gd name="T27" fmla="*/ 285 h 463"/>
                <a:gd name="T28" fmla="*/ 65 w 97"/>
                <a:gd name="T29" fmla="*/ 211 h 463"/>
                <a:gd name="T30" fmla="*/ 67 w 97"/>
                <a:gd name="T31" fmla="*/ 136 h 463"/>
                <a:gd name="T32" fmla="*/ 76 w 97"/>
                <a:gd name="T33" fmla="*/ 65 h 463"/>
                <a:gd name="T34" fmla="*/ 97 w 97"/>
                <a:gd name="T35" fmla="*/ 5 h 463"/>
                <a:gd name="T36" fmla="*/ 97 w 97"/>
                <a:gd name="T37" fmla="*/ 4 h 463"/>
                <a:gd name="T38" fmla="*/ 97 w 97"/>
                <a:gd name="T39" fmla="*/ 3 h 463"/>
                <a:gd name="T40" fmla="*/ 95 w 97"/>
                <a:gd name="T41" fmla="*/ 1 h 463"/>
                <a:gd name="T42" fmla="*/ 91 w 97"/>
                <a:gd name="T43" fmla="*/ 0 h 463"/>
                <a:gd name="T44" fmla="*/ 84 w 97"/>
                <a:gd name="T45" fmla="*/ 0 h 463"/>
                <a:gd name="T46" fmla="*/ 71 w 97"/>
                <a:gd name="T47" fmla="*/ 0 h 463"/>
                <a:gd name="T48" fmla="*/ 54 w 97"/>
                <a:gd name="T49" fmla="*/ 3 h 463"/>
                <a:gd name="T50" fmla="*/ 30 w 97"/>
                <a:gd name="T51" fmla="*/ 9 h 4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"/>
                <a:gd name="T79" fmla="*/ 0 h 463"/>
                <a:gd name="T80" fmla="*/ 97 w 97"/>
                <a:gd name="T81" fmla="*/ 463 h 4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" h="463">
                  <a:moveTo>
                    <a:pt x="30" y="9"/>
                  </a:moveTo>
                  <a:lnTo>
                    <a:pt x="27" y="17"/>
                  </a:lnTo>
                  <a:lnTo>
                    <a:pt x="20" y="44"/>
                  </a:lnTo>
                  <a:lnTo>
                    <a:pt x="12" y="85"/>
                  </a:lnTo>
                  <a:lnTo>
                    <a:pt x="4" y="140"/>
                  </a:lnTo>
                  <a:lnTo>
                    <a:pt x="0" y="207"/>
                  </a:lnTo>
                  <a:lnTo>
                    <a:pt x="0" y="285"/>
                  </a:lnTo>
                  <a:lnTo>
                    <a:pt x="9" y="370"/>
                  </a:lnTo>
                  <a:lnTo>
                    <a:pt x="26" y="463"/>
                  </a:lnTo>
                  <a:lnTo>
                    <a:pt x="93" y="460"/>
                  </a:lnTo>
                  <a:lnTo>
                    <a:pt x="89" y="446"/>
                  </a:lnTo>
                  <a:lnTo>
                    <a:pt x="83" y="408"/>
                  </a:lnTo>
                  <a:lnTo>
                    <a:pt x="75" y="353"/>
                  </a:lnTo>
                  <a:lnTo>
                    <a:pt x="68" y="285"/>
                  </a:lnTo>
                  <a:lnTo>
                    <a:pt x="65" y="211"/>
                  </a:lnTo>
                  <a:lnTo>
                    <a:pt x="67" y="136"/>
                  </a:lnTo>
                  <a:lnTo>
                    <a:pt x="76" y="65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4" y="3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89" name="Freeform 144"/>
            <p:cNvSpPr>
              <a:spLocks/>
            </p:cNvSpPr>
            <p:nvPr/>
          </p:nvSpPr>
          <p:spPr bwMode="auto">
            <a:xfrm>
              <a:off x="6422" y="13768"/>
              <a:ext cx="77" cy="367"/>
            </a:xfrm>
            <a:custGeom>
              <a:avLst/>
              <a:gdLst>
                <a:gd name="T0" fmla="*/ 24 w 77"/>
                <a:gd name="T1" fmla="*/ 8 h 367"/>
                <a:gd name="T2" fmla="*/ 22 w 77"/>
                <a:gd name="T3" fmla="*/ 15 h 367"/>
                <a:gd name="T4" fmla="*/ 17 w 77"/>
                <a:gd name="T5" fmla="*/ 36 h 367"/>
                <a:gd name="T6" fmla="*/ 10 w 77"/>
                <a:gd name="T7" fmla="*/ 68 h 367"/>
                <a:gd name="T8" fmla="*/ 4 w 77"/>
                <a:gd name="T9" fmla="*/ 112 h 367"/>
                <a:gd name="T10" fmla="*/ 0 w 77"/>
                <a:gd name="T11" fmla="*/ 164 h 367"/>
                <a:gd name="T12" fmla="*/ 0 w 77"/>
                <a:gd name="T13" fmla="*/ 226 h 367"/>
                <a:gd name="T14" fmla="*/ 7 w 77"/>
                <a:gd name="T15" fmla="*/ 294 h 367"/>
                <a:gd name="T16" fmla="*/ 21 w 77"/>
                <a:gd name="T17" fmla="*/ 367 h 367"/>
                <a:gd name="T18" fmla="*/ 74 w 77"/>
                <a:gd name="T19" fmla="*/ 364 h 367"/>
                <a:gd name="T20" fmla="*/ 71 w 77"/>
                <a:gd name="T21" fmla="*/ 353 h 367"/>
                <a:gd name="T22" fmla="*/ 66 w 77"/>
                <a:gd name="T23" fmla="*/ 323 h 367"/>
                <a:gd name="T24" fmla="*/ 60 w 77"/>
                <a:gd name="T25" fmla="*/ 280 h 367"/>
                <a:gd name="T26" fmla="*/ 54 w 77"/>
                <a:gd name="T27" fmla="*/ 226 h 367"/>
                <a:gd name="T28" fmla="*/ 51 w 77"/>
                <a:gd name="T29" fmla="*/ 168 h 367"/>
                <a:gd name="T30" fmla="*/ 53 w 77"/>
                <a:gd name="T31" fmla="*/ 107 h 367"/>
                <a:gd name="T32" fmla="*/ 61 w 77"/>
                <a:gd name="T33" fmla="*/ 52 h 367"/>
                <a:gd name="T34" fmla="*/ 77 w 77"/>
                <a:gd name="T35" fmla="*/ 5 h 367"/>
                <a:gd name="T36" fmla="*/ 77 w 77"/>
                <a:gd name="T37" fmla="*/ 5 h 367"/>
                <a:gd name="T38" fmla="*/ 77 w 77"/>
                <a:gd name="T39" fmla="*/ 2 h 367"/>
                <a:gd name="T40" fmla="*/ 76 w 77"/>
                <a:gd name="T41" fmla="*/ 1 h 367"/>
                <a:gd name="T42" fmla="*/ 72 w 77"/>
                <a:gd name="T43" fmla="*/ 0 h 367"/>
                <a:gd name="T44" fmla="*/ 66 w 77"/>
                <a:gd name="T45" fmla="*/ 0 h 367"/>
                <a:gd name="T46" fmla="*/ 56 w 77"/>
                <a:gd name="T47" fmla="*/ 1 h 367"/>
                <a:gd name="T48" fmla="*/ 43 w 77"/>
                <a:gd name="T49" fmla="*/ 4 h 367"/>
                <a:gd name="T50" fmla="*/ 24 w 77"/>
                <a:gd name="T51" fmla="*/ 8 h 3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7"/>
                <a:gd name="T79" fmla="*/ 0 h 367"/>
                <a:gd name="T80" fmla="*/ 77 w 77"/>
                <a:gd name="T81" fmla="*/ 367 h 3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7" h="367">
                  <a:moveTo>
                    <a:pt x="24" y="8"/>
                  </a:moveTo>
                  <a:lnTo>
                    <a:pt x="22" y="15"/>
                  </a:lnTo>
                  <a:lnTo>
                    <a:pt x="17" y="36"/>
                  </a:lnTo>
                  <a:lnTo>
                    <a:pt x="10" y="68"/>
                  </a:lnTo>
                  <a:lnTo>
                    <a:pt x="4" y="112"/>
                  </a:lnTo>
                  <a:lnTo>
                    <a:pt x="0" y="164"/>
                  </a:lnTo>
                  <a:lnTo>
                    <a:pt x="0" y="226"/>
                  </a:lnTo>
                  <a:lnTo>
                    <a:pt x="7" y="294"/>
                  </a:lnTo>
                  <a:lnTo>
                    <a:pt x="21" y="367"/>
                  </a:lnTo>
                  <a:lnTo>
                    <a:pt x="74" y="364"/>
                  </a:lnTo>
                  <a:lnTo>
                    <a:pt x="71" y="353"/>
                  </a:lnTo>
                  <a:lnTo>
                    <a:pt x="66" y="323"/>
                  </a:lnTo>
                  <a:lnTo>
                    <a:pt x="60" y="280"/>
                  </a:lnTo>
                  <a:lnTo>
                    <a:pt x="54" y="226"/>
                  </a:lnTo>
                  <a:lnTo>
                    <a:pt x="51" y="168"/>
                  </a:lnTo>
                  <a:lnTo>
                    <a:pt x="53" y="107"/>
                  </a:lnTo>
                  <a:lnTo>
                    <a:pt x="61" y="52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90" name="Freeform 145"/>
            <p:cNvSpPr>
              <a:spLocks/>
            </p:cNvSpPr>
            <p:nvPr/>
          </p:nvSpPr>
          <p:spPr bwMode="auto">
            <a:xfrm>
              <a:off x="6428" y="13813"/>
              <a:ext cx="56" cy="271"/>
            </a:xfrm>
            <a:custGeom>
              <a:avLst/>
              <a:gdLst>
                <a:gd name="T0" fmla="*/ 17 w 56"/>
                <a:gd name="T1" fmla="*/ 5 h 271"/>
                <a:gd name="T2" fmla="*/ 16 w 56"/>
                <a:gd name="T3" fmla="*/ 10 h 271"/>
                <a:gd name="T4" fmla="*/ 12 w 56"/>
                <a:gd name="T5" fmla="*/ 25 h 271"/>
                <a:gd name="T6" fmla="*/ 6 w 56"/>
                <a:gd name="T7" fmla="*/ 49 h 271"/>
                <a:gd name="T8" fmla="*/ 2 w 56"/>
                <a:gd name="T9" fmla="*/ 82 h 271"/>
                <a:gd name="T10" fmla="*/ 0 w 56"/>
                <a:gd name="T11" fmla="*/ 122 h 271"/>
                <a:gd name="T12" fmla="*/ 0 w 56"/>
                <a:gd name="T13" fmla="*/ 166 h 271"/>
                <a:gd name="T14" fmla="*/ 4 w 56"/>
                <a:gd name="T15" fmla="*/ 217 h 271"/>
                <a:gd name="T16" fmla="*/ 15 w 56"/>
                <a:gd name="T17" fmla="*/ 271 h 271"/>
                <a:gd name="T18" fmla="*/ 54 w 56"/>
                <a:gd name="T19" fmla="*/ 268 h 271"/>
                <a:gd name="T20" fmla="*/ 52 w 56"/>
                <a:gd name="T21" fmla="*/ 261 h 271"/>
                <a:gd name="T22" fmla="*/ 48 w 56"/>
                <a:gd name="T23" fmla="*/ 238 h 271"/>
                <a:gd name="T24" fmla="*/ 44 w 56"/>
                <a:gd name="T25" fmla="*/ 206 h 271"/>
                <a:gd name="T26" fmla="*/ 40 w 56"/>
                <a:gd name="T27" fmla="*/ 166 h 271"/>
                <a:gd name="T28" fmla="*/ 37 w 56"/>
                <a:gd name="T29" fmla="*/ 123 h 271"/>
                <a:gd name="T30" fmla="*/ 39 w 56"/>
                <a:gd name="T31" fmla="*/ 78 h 271"/>
                <a:gd name="T32" fmla="*/ 44 w 56"/>
                <a:gd name="T33" fmla="*/ 37 h 271"/>
                <a:gd name="T34" fmla="*/ 56 w 56"/>
                <a:gd name="T35" fmla="*/ 3 h 271"/>
                <a:gd name="T36" fmla="*/ 56 w 56"/>
                <a:gd name="T37" fmla="*/ 3 h 271"/>
                <a:gd name="T38" fmla="*/ 56 w 56"/>
                <a:gd name="T39" fmla="*/ 2 h 271"/>
                <a:gd name="T40" fmla="*/ 55 w 56"/>
                <a:gd name="T41" fmla="*/ 1 h 271"/>
                <a:gd name="T42" fmla="*/ 52 w 56"/>
                <a:gd name="T43" fmla="*/ 0 h 271"/>
                <a:gd name="T44" fmla="*/ 48 w 56"/>
                <a:gd name="T45" fmla="*/ 0 h 271"/>
                <a:gd name="T46" fmla="*/ 42 w 56"/>
                <a:gd name="T47" fmla="*/ 0 h 271"/>
                <a:gd name="T48" fmla="*/ 31 w 56"/>
                <a:gd name="T49" fmla="*/ 2 h 271"/>
                <a:gd name="T50" fmla="*/ 17 w 56"/>
                <a:gd name="T51" fmla="*/ 5 h 2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"/>
                <a:gd name="T79" fmla="*/ 0 h 271"/>
                <a:gd name="T80" fmla="*/ 56 w 56"/>
                <a:gd name="T81" fmla="*/ 271 h 2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" h="271">
                  <a:moveTo>
                    <a:pt x="17" y="5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49"/>
                  </a:lnTo>
                  <a:lnTo>
                    <a:pt x="2" y="82"/>
                  </a:lnTo>
                  <a:lnTo>
                    <a:pt x="0" y="122"/>
                  </a:lnTo>
                  <a:lnTo>
                    <a:pt x="0" y="166"/>
                  </a:lnTo>
                  <a:lnTo>
                    <a:pt x="4" y="217"/>
                  </a:lnTo>
                  <a:lnTo>
                    <a:pt x="15" y="271"/>
                  </a:lnTo>
                  <a:lnTo>
                    <a:pt x="54" y="268"/>
                  </a:lnTo>
                  <a:lnTo>
                    <a:pt x="52" y="261"/>
                  </a:lnTo>
                  <a:lnTo>
                    <a:pt x="48" y="238"/>
                  </a:lnTo>
                  <a:lnTo>
                    <a:pt x="44" y="206"/>
                  </a:lnTo>
                  <a:lnTo>
                    <a:pt x="40" y="166"/>
                  </a:lnTo>
                  <a:lnTo>
                    <a:pt x="37" y="123"/>
                  </a:lnTo>
                  <a:lnTo>
                    <a:pt x="39" y="78"/>
                  </a:lnTo>
                  <a:lnTo>
                    <a:pt x="44" y="37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91" name="Freeform 146"/>
            <p:cNvSpPr>
              <a:spLocks/>
            </p:cNvSpPr>
            <p:nvPr/>
          </p:nvSpPr>
          <p:spPr bwMode="auto">
            <a:xfrm>
              <a:off x="7211" y="13549"/>
              <a:ext cx="186" cy="732"/>
            </a:xfrm>
            <a:custGeom>
              <a:avLst/>
              <a:gdLst>
                <a:gd name="T0" fmla="*/ 186 w 186"/>
                <a:gd name="T1" fmla="*/ 6 h 732"/>
                <a:gd name="T2" fmla="*/ 182 w 186"/>
                <a:gd name="T3" fmla="*/ 11 h 732"/>
                <a:gd name="T4" fmla="*/ 169 w 186"/>
                <a:gd name="T5" fmla="*/ 29 h 732"/>
                <a:gd name="T6" fmla="*/ 153 w 186"/>
                <a:gd name="T7" fmla="*/ 67 h 732"/>
                <a:gd name="T8" fmla="*/ 137 w 186"/>
                <a:gd name="T9" fmla="*/ 130 h 732"/>
                <a:gd name="T10" fmla="*/ 124 w 186"/>
                <a:gd name="T11" fmla="*/ 221 h 732"/>
                <a:gd name="T12" fmla="*/ 117 w 186"/>
                <a:gd name="T13" fmla="*/ 350 h 732"/>
                <a:gd name="T14" fmla="*/ 122 w 186"/>
                <a:gd name="T15" fmla="*/ 517 h 732"/>
                <a:gd name="T16" fmla="*/ 139 w 186"/>
                <a:gd name="T17" fmla="*/ 732 h 732"/>
                <a:gd name="T18" fmla="*/ 34 w 186"/>
                <a:gd name="T19" fmla="*/ 732 h 732"/>
                <a:gd name="T20" fmla="*/ 31 w 186"/>
                <a:gd name="T21" fmla="*/ 711 h 732"/>
                <a:gd name="T22" fmla="*/ 22 w 186"/>
                <a:gd name="T23" fmla="*/ 651 h 732"/>
                <a:gd name="T24" fmla="*/ 12 w 186"/>
                <a:gd name="T25" fmla="*/ 563 h 732"/>
                <a:gd name="T26" fmla="*/ 3 w 186"/>
                <a:gd name="T27" fmla="*/ 454 h 732"/>
                <a:gd name="T28" fmla="*/ 0 w 186"/>
                <a:gd name="T29" fmla="*/ 335 h 732"/>
                <a:gd name="T30" fmla="*/ 6 w 186"/>
                <a:gd name="T31" fmla="*/ 213 h 732"/>
                <a:gd name="T32" fmla="*/ 25 w 186"/>
                <a:gd name="T33" fmla="*/ 98 h 732"/>
                <a:gd name="T34" fmla="*/ 60 w 186"/>
                <a:gd name="T35" fmla="*/ 0 h 732"/>
                <a:gd name="T36" fmla="*/ 186 w 186"/>
                <a:gd name="T37" fmla="*/ 6 h 7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6"/>
                <a:gd name="T58" fmla="*/ 0 h 732"/>
                <a:gd name="T59" fmla="*/ 186 w 186"/>
                <a:gd name="T60" fmla="*/ 732 h 7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6" h="732">
                  <a:moveTo>
                    <a:pt x="186" y="6"/>
                  </a:moveTo>
                  <a:lnTo>
                    <a:pt x="182" y="11"/>
                  </a:lnTo>
                  <a:lnTo>
                    <a:pt x="169" y="29"/>
                  </a:lnTo>
                  <a:lnTo>
                    <a:pt x="153" y="67"/>
                  </a:lnTo>
                  <a:lnTo>
                    <a:pt x="137" y="130"/>
                  </a:lnTo>
                  <a:lnTo>
                    <a:pt x="124" y="221"/>
                  </a:lnTo>
                  <a:lnTo>
                    <a:pt x="117" y="350"/>
                  </a:lnTo>
                  <a:lnTo>
                    <a:pt x="122" y="517"/>
                  </a:lnTo>
                  <a:lnTo>
                    <a:pt x="139" y="732"/>
                  </a:lnTo>
                  <a:lnTo>
                    <a:pt x="34" y="732"/>
                  </a:lnTo>
                  <a:lnTo>
                    <a:pt x="31" y="711"/>
                  </a:lnTo>
                  <a:lnTo>
                    <a:pt x="22" y="651"/>
                  </a:lnTo>
                  <a:lnTo>
                    <a:pt x="12" y="563"/>
                  </a:lnTo>
                  <a:lnTo>
                    <a:pt x="3" y="454"/>
                  </a:lnTo>
                  <a:lnTo>
                    <a:pt x="0" y="335"/>
                  </a:lnTo>
                  <a:lnTo>
                    <a:pt x="6" y="213"/>
                  </a:lnTo>
                  <a:lnTo>
                    <a:pt x="25" y="98"/>
                  </a:lnTo>
                  <a:lnTo>
                    <a:pt x="60" y="0"/>
                  </a:lnTo>
                  <a:lnTo>
                    <a:pt x="186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92" name="Freeform 147"/>
            <p:cNvSpPr>
              <a:spLocks/>
            </p:cNvSpPr>
            <p:nvPr/>
          </p:nvSpPr>
          <p:spPr bwMode="auto">
            <a:xfrm>
              <a:off x="7219" y="13600"/>
              <a:ext cx="158" cy="625"/>
            </a:xfrm>
            <a:custGeom>
              <a:avLst/>
              <a:gdLst>
                <a:gd name="T0" fmla="*/ 158 w 158"/>
                <a:gd name="T1" fmla="*/ 4 h 625"/>
                <a:gd name="T2" fmla="*/ 153 w 158"/>
                <a:gd name="T3" fmla="*/ 9 h 625"/>
                <a:gd name="T4" fmla="*/ 144 w 158"/>
                <a:gd name="T5" fmla="*/ 25 h 625"/>
                <a:gd name="T6" fmla="*/ 130 w 158"/>
                <a:gd name="T7" fmla="*/ 57 h 625"/>
                <a:gd name="T8" fmla="*/ 116 w 158"/>
                <a:gd name="T9" fmla="*/ 110 h 625"/>
                <a:gd name="T10" fmla="*/ 105 w 158"/>
                <a:gd name="T11" fmla="*/ 189 h 625"/>
                <a:gd name="T12" fmla="*/ 100 w 158"/>
                <a:gd name="T13" fmla="*/ 298 h 625"/>
                <a:gd name="T14" fmla="*/ 103 w 158"/>
                <a:gd name="T15" fmla="*/ 441 h 625"/>
                <a:gd name="T16" fmla="*/ 118 w 158"/>
                <a:gd name="T17" fmla="*/ 625 h 625"/>
                <a:gd name="T18" fmla="*/ 29 w 158"/>
                <a:gd name="T19" fmla="*/ 625 h 625"/>
                <a:gd name="T20" fmla="*/ 25 w 158"/>
                <a:gd name="T21" fmla="*/ 607 h 625"/>
                <a:gd name="T22" fmla="*/ 18 w 158"/>
                <a:gd name="T23" fmla="*/ 556 h 625"/>
                <a:gd name="T24" fmla="*/ 9 w 158"/>
                <a:gd name="T25" fmla="*/ 480 h 625"/>
                <a:gd name="T26" fmla="*/ 2 w 158"/>
                <a:gd name="T27" fmla="*/ 387 h 625"/>
                <a:gd name="T28" fmla="*/ 0 w 158"/>
                <a:gd name="T29" fmla="*/ 286 h 625"/>
                <a:gd name="T30" fmla="*/ 5 w 158"/>
                <a:gd name="T31" fmla="*/ 182 h 625"/>
                <a:gd name="T32" fmla="*/ 21 w 158"/>
                <a:gd name="T33" fmla="*/ 84 h 625"/>
                <a:gd name="T34" fmla="*/ 51 w 158"/>
                <a:gd name="T35" fmla="*/ 0 h 625"/>
                <a:gd name="T36" fmla="*/ 158 w 158"/>
                <a:gd name="T37" fmla="*/ 4 h 6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8"/>
                <a:gd name="T58" fmla="*/ 0 h 625"/>
                <a:gd name="T59" fmla="*/ 158 w 158"/>
                <a:gd name="T60" fmla="*/ 625 h 6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8" h="625">
                  <a:moveTo>
                    <a:pt x="158" y="4"/>
                  </a:moveTo>
                  <a:lnTo>
                    <a:pt x="153" y="9"/>
                  </a:lnTo>
                  <a:lnTo>
                    <a:pt x="144" y="25"/>
                  </a:lnTo>
                  <a:lnTo>
                    <a:pt x="130" y="57"/>
                  </a:lnTo>
                  <a:lnTo>
                    <a:pt x="116" y="110"/>
                  </a:lnTo>
                  <a:lnTo>
                    <a:pt x="105" y="189"/>
                  </a:lnTo>
                  <a:lnTo>
                    <a:pt x="100" y="298"/>
                  </a:lnTo>
                  <a:lnTo>
                    <a:pt x="103" y="441"/>
                  </a:lnTo>
                  <a:lnTo>
                    <a:pt x="118" y="625"/>
                  </a:lnTo>
                  <a:lnTo>
                    <a:pt x="29" y="625"/>
                  </a:lnTo>
                  <a:lnTo>
                    <a:pt x="25" y="607"/>
                  </a:lnTo>
                  <a:lnTo>
                    <a:pt x="18" y="556"/>
                  </a:lnTo>
                  <a:lnTo>
                    <a:pt x="9" y="480"/>
                  </a:lnTo>
                  <a:lnTo>
                    <a:pt x="2" y="387"/>
                  </a:lnTo>
                  <a:lnTo>
                    <a:pt x="0" y="286"/>
                  </a:lnTo>
                  <a:lnTo>
                    <a:pt x="5" y="182"/>
                  </a:lnTo>
                  <a:lnTo>
                    <a:pt x="21" y="84"/>
                  </a:lnTo>
                  <a:lnTo>
                    <a:pt x="51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93" name="Freeform 148"/>
            <p:cNvSpPr>
              <a:spLocks/>
            </p:cNvSpPr>
            <p:nvPr/>
          </p:nvSpPr>
          <p:spPr bwMode="auto">
            <a:xfrm>
              <a:off x="7225" y="13651"/>
              <a:ext cx="131" cy="517"/>
            </a:xfrm>
            <a:custGeom>
              <a:avLst/>
              <a:gdLst>
                <a:gd name="T0" fmla="*/ 131 w 131"/>
                <a:gd name="T1" fmla="*/ 4 h 517"/>
                <a:gd name="T2" fmla="*/ 128 w 131"/>
                <a:gd name="T3" fmla="*/ 7 h 517"/>
                <a:gd name="T4" fmla="*/ 119 w 131"/>
                <a:gd name="T5" fmla="*/ 21 h 517"/>
                <a:gd name="T6" fmla="*/ 109 w 131"/>
                <a:gd name="T7" fmla="*/ 47 h 517"/>
                <a:gd name="T8" fmla="*/ 97 w 131"/>
                <a:gd name="T9" fmla="*/ 91 h 517"/>
                <a:gd name="T10" fmla="*/ 88 w 131"/>
                <a:gd name="T11" fmla="*/ 156 h 517"/>
                <a:gd name="T12" fmla="*/ 84 w 131"/>
                <a:gd name="T13" fmla="*/ 247 h 517"/>
                <a:gd name="T14" fmla="*/ 86 w 131"/>
                <a:gd name="T15" fmla="*/ 366 h 517"/>
                <a:gd name="T16" fmla="*/ 99 w 131"/>
                <a:gd name="T17" fmla="*/ 517 h 517"/>
                <a:gd name="T18" fmla="*/ 25 w 131"/>
                <a:gd name="T19" fmla="*/ 517 h 517"/>
                <a:gd name="T20" fmla="*/ 23 w 131"/>
                <a:gd name="T21" fmla="*/ 502 h 517"/>
                <a:gd name="T22" fmla="*/ 16 w 131"/>
                <a:gd name="T23" fmla="*/ 460 h 517"/>
                <a:gd name="T24" fmla="*/ 9 w 131"/>
                <a:gd name="T25" fmla="*/ 397 h 517"/>
                <a:gd name="T26" fmla="*/ 2 w 131"/>
                <a:gd name="T27" fmla="*/ 320 h 517"/>
                <a:gd name="T28" fmla="*/ 0 w 131"/>
                <a:gd name="T29" fmla="*/ 236 h 517"/>
                <a:gd name="T30" fmla="*/ 4 w 131"/>
                <a:gd name="T31" fmla="*/ 151 h 517"/>
                <a:gd name="T32" fmla="*/ 18 w 131"/>
                <a:gd name="T33" fmla="*/ 70 h 517"/>
                <a:gd name="T34" fmla="*/ 43 w 131"/>
                <a:gd name="T35" fmla="*/ 0 h 517"/>
                <a:gd name="T36" fmla="*/ 131 w 131"/>
                <a:gd name="T37" fmla="*/ 4 h 5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"/>
                <a:gd name="T58" fmla="*/ 0 h 517"/>
                <a:gd name="T59" fmla="*/ 131 w 131"/>
                <a:gd name="T60" fmla="*/ 517 h 5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" h="517">
                  <a:moveTo>
                    <a:pt x="131" y="4"/>
                  </a:moveTo>
                  <a:lnTo>
                    <a:pt x="128" y="7"/>
                  </a:lnTo>
                  <a:lnTo>
                    <a:pt x="119" y="21"/>
                  </a:lnTo>
                  <a:lnTo>
                    <a:pt x="109" y="47"/>
                  </a:lnTo>
                  <a:lnTo>
                    <a:pt x="97" y="91"/>
                  </a:lnTo>
                  <a:lnTo>
                    <a:pt x="88" y="156"/>
                  </a:lnTo>
                  <a:lnTo>
                    <a:pt x="84" y="247"/>
                  </a:lnTo>
                  <a:lnTo>
                    <a:pt x="86" y="366"/>
                  </a:lnTo>
                  <a:lnTo>
                    <a:pt x="99" y="517"/>
                  </a:lnTo>
                  <a:lnTo>
                    <a:pt x="25" y="517"/>
                  </a:lnTo>
                  <a:lnTo>
                    <a:pt x="23" y="502"/>
                  </a:lnTo>
                  <a:lnTo>
                    <a:pt x="16" y="460"/>
                  </a:lnTo>
                  <a:lnTo>
                    <a:pt x="9" y="397"/>
                  </a:lnTo>
                  <a:lnTo>
                    <a:pt x="2" y="320"/>
                  </a:lnTo>
                  <a:lnTo>
                    <a:pt x="0" y="236"/>
                  </a:lnTo>
                  <a:lnTo>
                    <a:pt x="4" y="151"/>
                  </a:lnTo>
                  <a:lnTo>
                    <a:pt x="18" y="70"/>
                  </a:lnTo>
                  <a:lnTo>
                    <a:pt x="43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94" name="Freeform 149"/>
            <p:cNvSpPr>
              <a:spLocks/>
            </p:cNvSpPr>
            <p:nvPr/>
          </p:nvSpPr>
          <p:spPr bwMode="auto">
            <a:xfrm>
              <a:off x="7233" y="13701"/>
              <a:ext cx="104" cy="411"/>
            </a:xfrm>
            <a:custGeom>
              <a:avLst/>
              <a:gdLst>
                <a:gd name="T0" fmla="*/ 104 w 104"/>
                <a:gd name="T1" fmla="*/ 4 h 411"/>
                <a:gd name="T2" fmla="*/ 101 w 104"/>
                <a:gd name="T3" fmla="*/ 7 h 411"/>
                <a:gd name="T4" fmla="*/ 94 w 104"/>
                <a:gd name="T5" fmla="*/ 17 h 411"/>
                <a:gd name="T6" fmla="*/ 86 w 104"/>
                <a:gd name="T7" fmla="*/ 38 h 411"/>
                <a:gd name="T8" fmla="*/ 76 w 104"/>
                <a:gd name="T9" fmla="*/ 73 h 411"/>
                <a:gd name="T10" fmla="*/ 69 w 104"/>
                <a:gd name="T11" fmla="*/ 125 h 411"/>
                <a:gd name="T12" fmla="*/ 65 w 104"/>
                <a:gd name="T13" fmla="*/ 196 h 411"/>
                <a:gd name="T14" fmla="*/ 67 w 104"/>
                <a:gd name="T15" fmla="*/ 291 h 411"/>
                <a:gd name="T16" fmla="*/ 77 w 104"/>
                <a:gd name="T17" fmla="*/ 411 h 411"/>
                <a:gd name="T18" fmla="*/ 19 w 104"/>
                <a:gd name="T19" fmla="*/ 411 h 411"/>
                <a:gd name="T20" fmla="*/ 17 w 104"/>
                <a:gd name="T21" fmla="*/ 399 h 411"/>
                <a:gd name="T22" fmla="*/ 11 w 104"/>
                <a:gd name="T23" fmla="*/ 365 h 411"/>
                <a:gd name="T24" fmla="*/ 6 w 104"/>
                <a:gd name="T25" fmla="*/ 316 h 411"/>
                <a:gd name="T26" fmla="*/ 2 w 104"/>
                <a:gd name="T27" fmla="*/ 255 h 411"/>
                <a:gd name="T28" fmla="*/ 0 w 104"/>
                <a:gd name="T29" fmla="*/ 188 h 411"/>
                <a:gd name="T30" fmla="*/ 4 w 104"/>
                <a:gd name="T31" fmla="*/ 120 h 411"/>
                <a:gd name="T32" fmla="*/ 15 w 104"/>
                <a:gd name="T33" fmla="*/ 55 h 411"/>
                <a:gd name="T34" fmla="*/ 34 w 104"/>
                <a:gd name="T35" fmla="*/ 0 h 411"/>
                <a:gd name="T36" fmla="*/ 104 w 104"/>
                <a:gd name="T37" fmla="*/ 4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411"/>
                <a:gd name="T59" fmla="*/ 104 w 104"/>
                <a:gd name="T60" fmla="*/ 411 h 4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411">
                  <a:moveTo>
                    <a:pt x="104" y="4"/>
                  </a:moveTo>
                  <a:lnTo>
                    <a:pt x="101" y="7"/>
                  </a:lnTo>
                  <a:lnTo>
                    <a:pt x="94" y="17"/>
                  </a:lnTo>
                  <a:lnTo>
                    <a:pt x="86" y="38"/>
                  </a:lnTo>
                  <a:lnTo>
                    <a:pt x="76" y="73"/>
                  </a:lnTo>
                  <a:lnTo>
                    <a:pt x="69" y="125"/>
                  </a:lnTo>
                  <a:lnTo>
                    <a:pt x="65" y="196"/>
                  </a:lnTo>
                  <a:lnTo>
                    <a:pt x="67" y="291"/>
                  </a:lnTo>
                  <a:lnTo>
                    <a:pt x="77" y="411"/>
                  </a:lnTo>
                  <a:lnTo>
                    <a:pt x="19" y="411"/>
                  </a:lnTo>
                  <a:lnTo>
                    <a:pt x="17" y="399"/>
                  </a:lnTo>
                  <a:lnTo>
                    <a:pt x="11" y="365"/>
                  </a:lnTo>
                  <a:lnTo>
                    <a:pt x="6" y="316"/>
                  </a:lnTo>
                  <a:lnTo>
                    <a:pt x="2" y="255"/>
                  </a:lnTo>
                  <a:lnTo>
                    <a:pt x="0" y="188"/>
                  </a:lnTo>
                  <a:lnTo>
                    <a:pt x="4" y="120"/>
                  </a:lnTo>
                  <a:lnTo>
                    <a:pt x="15" y="55"/>
                  </a:lnTo>
                  <a:lnTo>
                    <a:pt x="34" y="0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95" name="Freeform 150"/>
            <p:cNvSpPr>
              <a:spLocks/>
            </p:cNvSpPr>
            <p:nvPr/>
          </p:nvSpPr>
          <p:spPr bwMode="auto">
            <a:xfrm>
              <a:off x="7240" y="13752"/>
              <a:ext cx="76" cy="302"/>
            </a:xfrm>
            <a:custGeom>
              <a:avLst/>
              <a:gdLst>
                <a:gd name="T0" fmla="*/ 76 w 76"/>
                <a:gd name="T1" fmla="*/ 2 h 302"/>
                <a:gd name="T2" fmla="*/ 74 w 76"/>
                <a:gd name="T3" fmla="*/ 4 h 302"/>
                <a:gd name="T4" fmla="*/ 70 w 76"/>
                <a:gd name="T5" fmla="*/ 12 h 302"/>
                <a:gd name="T6" fmla="*/ 62 w 76"/>
                <a:gd name="T7" fmla="*/ 28 h 302"/>
                <a:gd name="T8" fmla="*/ 56 w 76"/>
                <a:gd name="T9" fmla="*/ 53 h 302"/>
                <a:gd name="T10" fmla="*/ 51 w 76"/>
                <a:gd name="T11" fmla="*/ 92 h 302"/>
                <a:gd name="T12" fmla="*/ 49 w 76"/>
                <a:gd name="T13" fmla="*/ 145 h 302"/>
                <a:gd name="T14" fmla="*/ 50 w 76"/>
                <a:gd name="T15" fmla="*/ 214 h 302"/>
                <a:gd name="T16" fmla="*/ 57 w 76"/>
                <a:gd name="T17" fmla="*/ 302 h 302"/>
                <a:gd name="T18" fmla="*/ 14 w 76"/>
                <a:gd name="T19" fmla="*/ 302 h 302"/>
                <a:gd name="T20" fmla="*/ 13 w 76"/>
                <a:gd name="T21" fmla="*/ 294 h 302"/>
                <a:gd name="T22" fmla="*/ 9 w 76"/>
                <a:gd name="T23" fmla="*/ 269 h 302"/>
                <a:gd name="T24" fmla="*/ 4 w 76"/>
                <a:gd name="T25" fmla="*/ 232 h 302"/>
                <a:gd name="T26" fmla="*/ 1 w 76"/>
                <a:gd name="T27" fmla="*/ 188 h 302"/>
                <a:gd name="T28" fmla="*/ 0 w 76"/>
                <a:gd name="T29" fmla="*/ 138 h 302"/>
                <a:gd name="T30" fmla="*/ 2 w 76"/>
                <a:gd name="T31" fmla="*/ 89 h 302"/>
                <a:gd name="T32" fmla="*/ 10 w 76"/>
                <a:gd name="T33" fmla="*/ 41 h 302"/>
                <a:gd name="T34" fmla="*/ 25 w 76"/>
                <a:gd name="T35" fmla="*/ 0 h 302"/>
                <a:gd name="T36" fmla="*/ 76 w 76"/>
                <a:gd name="T37" fmla="*/ 2 h 3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302"/>
                <a:gd name="T59" fmla="*/ 76 w 76"/>
                <a:gd name="T60" fmla="*/ 302 h 3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302">
                  <a:moveTo>
                    <a:pt x="76" y="2"/>
                  </a:moveTo>
                  <a:lnTo>
                    <a:pt x="74" y="4"/>
                  </a:lnTo>
                  <a:lnTo>
                    <a:pt x="70" y="12"/>
                  </a:lnTo>
                  <a:lnTo>
                    <a:pt x="62" y="28"/>
                  </a:lnTo>
                  <a:lnTo>
                    <a:pt x="56" y="53"/>
                  </a:lnTo>
                  <a:lnTo>
                    <a:pt x="51" y="92"/>
                  </a:lnTo>
                  <a:lnTo>
                    <a:pt x="49" y="145"/>
                  </a:lnTo>
                  <a:lnTo>
                    <a:pt x="50" y="214"/>
                  </a:lnTo>
                  <a:lnTo>
                    <a:pt x="57" y="302"/>
                  </a:lnTo>
                  <a:lnTo>
                    <a:pt x="14" y="302"/>
                  </a:lnTo>
                  <a:lnTo>
                    <a:pt x="13" y="294"/>
                  </a:lnTo>
                  <a:lnTo>
                    <a:pt x="9" y="269"/>
                  </a:lnTo>
                  <a:lnTo>
                    <a:pt x="4" y="232"/>
                  </a:lnTo>
                  <a:lnTo>
                    <a:pt x="1" y="188"/>
                  </a:lnTo>
                  <a:lnTo>
                    <a:pt x="0" y="138"/>
                  </a:lnTo>
                  <a:lnTo>
                    <a:pt x="2" y="89"/>
                  </a:lnTo>
                  <a:lnTo>
                    <a:pt x="10" y="41"/>
                  </a:lnTo>
                  <a:lnTo>
                    <a:pt x="25" y="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96" name="Rectangle 151"/>
            <p:cNvSpPr>
              <a:spLocks noChangeArrowheads="1"/>
            </p:cNvSpPr>
            <p:nvPr/>
          </p:nvSpPr>
          <p:spPr bwMode="auto">
            <a:xfrm>
              <a:off x="6241" y="13678"/>
              <a:ext cx="23" cy="9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97" name="Freeform 152"/>
            <p:cNvSpPr>
              <a:spLocks/>
            </p:cNvSpPr>
            <p:nvPr/>
          </p:nvSpPr>
          <p:spPr bwMode="auto">
            <a:xfrm>
              <a:off x="6579" y="13664"/>
              <a:ext cx="375" cy="440"/>
            </a:xfrm>
            <a:custGeom>
              <a:avLst/>
              <a:gdLst>
                <a:gd name="T0" fmla="*/ 35 w 375"/>
                <a:gd name="T1" fmla="*/ 41 h 440"/>
                <a:gd name="T2" fmla="*/ 32 w 375"/>
                <a:gd name="T3" fmla="*/ 49 h 440"/>
                <a:gd name="T4" fmla="*/ 25 w 375"/>
                <a:gd name="T5" fmla="*/ 74 h 440"/>
                <a:gd name="T6" fmla="*/ 17 w 375"/>
                <a:gd name="T7" fmla="*/ 112 h 440"/>
                <a:gd name="T8" fmla="*/ 8 w 375"/>
                <a:gd name="T9" fmla="*/ 163 h 440"/>
                <a:gd name="T10" fmla="*/ 2 w 375"/>
                <a:gd name="T11" fmla="*/ 223 h 440"/>
                <a:gd name="T12" fmla="*/ 0 w 375"/>
                <a:gd name="T13" fmla="*/ 290 h 440"/>
                <a:gd name="T14" fmla="*/ 7 w 375"/>
                <a:gd name="T15" fmla="*/ 363 h 440"/>
                <a:gd name="T16" fmla="*/ 23 w 375"/>
                <a:gd name="T17" fmla="*/ 440 h 440"/>
                <a:gd name="T18" fmla="*/ 23 w 375"/>
                <a:gd name="T19" fmla="*/ 437 h 440"/>
                <a:gd name="T20" fmla="*/ 23 w 375"/>
                <a:gd name="T21" fmla="*/ 427 h 440"/>
                <a:gd name="T22" fmla="*/ 23 w 375"/>
                <a:gd name="T23" fmla="*/ 411 h 440"/>
                <a:gd name="T24" fmla="*/ 23 w 375"/>
                <a:gd name="T25" fmla="*/ 391 h 440"/>
                <a:gd name="T26" fmla="*/ 25 w 375"/>
                <a:gd name="T27" fmla="*/ 367 h 440"/>
                <a:gd name="T28" fmla="*/ 28 w 375"/>
                <a:gd name="T29" fmla="*/ 341 h 440"/>
                <a:gd name="T30" fmla="*/ 33 w 375"/>
                <a:gd name="T31" fmla="*/ 312 h 440"/>
                <a:gd name="T32" fmla="*/ 39 w 375"/>
                <a:gd name="T33" fmla="*/ 281 h 440"/>
                <a:gd name="T34" fmla="*/ 49 w 375"/>
                <a:gd name="T35" fmla="*/ 251 h 440"/>
                <a:gd name="T36" fmla="*/ 61 w 375"/>
                <a:gd name="T37" fmla="*/ 222 h 440"/>
                <a:gd name="T38" fmla="*/ 75 w 375"/>
                <a:gd name="T39" fmla="*/ 194 h 440"/>
                <a:gd name="T40" fmla="*/ 93 w 375"/>
                <a:gd name="T41" fmla="*/ 168 h 440"/>
                <a:gd name="T42" fmla="*/ 116 w 375"/>
                <a:gd name="T43" fmla="*/ 145 h 440"/>
                <a:gd name="T44" fmla="*/ 141 w 375"/>
                <a:gd name="T45" fmla="*/ 127 h 440"/>
                <a:gd name="T46" fmla="*/ 173 w 375"/>
                <a:gd name="T47" fmla="*/ 114 h 440"/>
                <a:gd name="T48" fmla="*/ 208 w 375"/>
                <a:gd name="T49" fmla="*/ 106 h 440"/>
                <a:gd name="T50" fmla="*/ 210 w 375"/>
                <a:gd name="T51" fmla="*/ 104 h 440"/>
                <a:gd name="T52" fmla="*/ 217 w 375"/>
                <a:gd name="T53" fmla="*/ 100 h 440"/>
                <a:gd name="T54" fmla="*/ 227 w 375"/>
                <a:gd name="T55" fmla="*/ 92 h 440"/>
                <a:gd name="T56" fmla="*/ 245 w 375"/>
                <a:gd name="T57" fmla="*/ 82 h 440"/>
                <a:gd name="T58" fmla="*/ 267 w 375"/>
                <a:gd name="T59" fmla="*/ 69 h 440"/>
                <a:gd name="T60" fmla="*/ 296 w 375"/>
                <a:gd name="T61" fmla="*/ 54 h 440"/>
                <a:gd name="T62" fmla="*/ 332 w 375"/>
                <a:gd name="T63" fmla="*/ 36 h 440"/>
                <a:gd name="T64" fmla="*/ 375 w 375"/>
                <a:gd name="T65" fmla="*/ 17 h 440"/>
                <a:gd name="T66" fmla="*/ 373 w 375"/>
                <a:gd name="T67" fmla="*/ 16 h 440"/>
                <a:gd name="T68" fmla="*/ 366 w 375"/>
                <a:gd name="T69" fmla="*/ 15 h 440"/>
                <a:gd name="T70" fmla="*/ 357 w 375"/>
                <a:gd name="T71" fmla="*/ 13 h 440"/>
                <a:gd name="T72" fmla="*/ 343 w 375"/>
                <a:gd name="T73" fmla="*/ 10 h 440"/>
                <a:gd name="T74" fmla="*/ 326 w 375"/>
                <a:gd name="T75" fmla="*/ 7 h 440"/>
                <a:gd name="T76" fmla="*/ 307 w 375"/>
                <a:gd name="T77" fmla="*/ 5 h 440"/>
                <a:gd name="T78" fmla="*/ 285 w 375"/>
                <a:gd name="T79" fmla="*/ 3 h 440"/>
                <a:gd name="T80" fmla="*/ 261 w 375"/>
                <a:gd name="T81" fmla="*/ 1 h 440"/>
                <a:gd name="T82" fmla="*/ 235 w 375"/>
                <a:gd name="T83" fmla="*/ 0 h 440"/>
                <a:gd name="T84" fmla="*/ 208 w 375"/>
                <a:gd name="T85" fmla="*/ 1 h 440"/>
                <a:gd name="T86" fmla="*/ 180 w 375"/>
                <a:gd name="T87" fmla="*/ 2 h 440"/>
                <a:gd name="T88" fmla="*/ 151 w 375"/>
                <a:gd name="T89" fmla="*/ 5 h 440"/>
                <a:gd name="T90" fmla="*/ 122 w 375"/>
                <a:gd name="T91" fmla="*/ 10 h 440"/>
                <a:gd name="T92" fmla="*/ 92 w 375"/>
                <a:gd name="T93" fmla="*/ 18 h 440"/>
                <a:gd name="T94" fmla="*/ 63 w 375"/>
                <a:gd name="T95" fmla="*/ 28 h 440"/>
                <a:gd name="T96" fmla="*/ 35 w 375"/>
                <a:gd name="T97" fmla="*/ 41 h 4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5"/>
                <a:gd name="T148" fmla="*/ 0 h 440"/>
                <a:gd name="T149" fmla="*/ 375 w 375"/>
                <a:gd name="T150" fmla="*/ 440 h 4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5" h="440">
                  <a:moveTo>
                    <a:pt x="35" y="41"/>
                  </a:moveTo>
                  <a:lnTo>
                    <a:pt x="32" y="49"/>
                  </a:lnTo>
                  <a:lnTo>
                    <a:pt x="25" y="74"/>
                  </a:lnTo>
                  <a:lnTo>
                    <a:pt x="17" y="112"/>
                  </a:lnTo>
                  <a:lnTo>
                    <a:pt x="8" y="163"/>
                  </a:lnTo>
                  <a:lnTo>
                    <a:pt x="2" y="223"/>
                  </a:lnTo>
                  <a:lnTo>
                    <a:pt x="0" y="290"/>
                  </a:lnTo>
                  <a:lnTo>
                    <a:pt x="7" y="363"/>
                  </a:lnTo>
                  <a:lnTo>
                    <a:pt x="23" y="440"/>
                  </a:lnTo>
                  <a:lnTo>
                    <a:pt x="23" y="437"/>
                  </a:lnTo>
                  <a:lnTo>
                    <a:pt x="23" y="427"/>
                  </a:lnTo>
                  <a:lnTo>
                    <a:pt x="23" y="411"/>
                  </a:lnTo>
                  <a:lnTo>
                    <a:pt x="23" y="391"/>
                  </a:lnTo>
                  <a:lnTo>
                    <a:pt x="25" y="367"/>
                  </a:lnTo>
                  <a:lnTo>
                    <a:pt x="28" y="341"/>
                  </a:lnTo>
                  <a:lnTo>
                    <a:pt x="33" y="312"/>
                  </a:lnTo>
                  <a:lnTo>
                    <a:pt x="39" y="281"/>
                  </a:lnTo>
                  <a:lnTo>
                    <a:pt x="49" y="251"/>
                  </a:lnTo>
                  <a:lnTo>
                    <a:pt x="61" y="222"/>
                  </a:lnTo>
                  <a:lnTo>
                    <a:pt x="75" y="194"/>
                  </a:lnTo>
                  <a:lnTo>
                    <a:pt x="93" y="168"/>
                  </a:lnTo>
                  <a:lnTo>
                    <a:pt x="116" y="145"/>
                  </a:lnTo>
                  <a:lnTo>
                    <a:pt x="141" y="127"/>
                  </a:lnTo>
                  <a:lnTo>
                    <a:pt x="173" y="114"/>
                  </a:lnTo>
                  <a:lnTo>
                    <a:pt x="208" y="106"/>
                  </a:lnTo>
                  <a:lnTo>
                    <a:pt x="210" y="104"/>
                  </a:lnTo>
                  <a:lnTo>
                    <a:pt x="217" y="100"/>
                  </a:lnTo>
                  <a:lnTo>
                    <a:pt x="227" y="92"/>
                  </a:lnTo>
                  <a:lnTo>
                    <a:pt x="245" y="82"/>
                  </a:lnTo>
                  <a:lnTo>
                    <a:pt x="267" y="69"/>
                  </a:lnTo>
                  <a:lnTo>
                    <a:pt x="296" y="54"/>
                  </a:lnTo>
                  <a:lnTo>
                    <a:pt x="332" y="36"/>
                  </a:lnTo>
                  <a:lnTo>
                    <a:pt x="375" y="17"/>
                  </a:lnTo>
                  <a:lnTo>
                    <a:pt x="373" y="16"/>
                  </a:lnTo>
                  <a:lnTo>
                    <a:pt x="366" y="15"/>
                  </a:lnTo>
                  <a:lnTo>
                    <a:pt x="357" y="13"/>
                  </a:lnTo>
                  <a:lnTo>
                    <a:pt x="343" y="10"/>
                  </a:lnTo>
                  <a:lnTo>
                    <a:pt x="326" y="7"/>
                  </a:lnTo>
                  <a:lnTo>
                    <a:pt x="307" y="5"/>
                  </a:lnTo>
                  <a:lnTo>
                    <a:pt x="285" y="3"/>
                  </a:lnTo>
                  <a:lnTo>
                    <a:pt x="261" y="1"/>
                  </a:lnTo>
                  <a:lnTo>
                    <a:pt x="235" y="0"/>
                  </a:lnTo>
                  <a:lnTo>
                    <a:pt x="208" y="1"/>
                  </a:lnTo>
                  <a:lnTo>
                    <a:pt x="180" y="2"/>
                  </a:lnTo>
                  <a:lnTo>
                    <a:pt x="151" y="5"/>
                  </a:lnTo>
                  <a:lnTo>
                    <a:pt x="122" y="10"/>
                  </a:lnTo>
                  <a:lnTo>
                    <a:pt x="92" y="18"/>
                  </a:lnTo>
                  <a:lnTo>
                    <a:pt x="63" y="28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98" name="Freeform 153"/>
            <p:cNvSpPr>
              <a:spLocks/>
            </p:cNvSpPr>
            <p:nvPr/>
          </p:nvSpPr>
          <p:spPr bwMode="auto">
            <a:xfrm>
              <a:off x="6061" y="13991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8 h 83"/>
                <a:gd name="T6" fmla="*/ 5 w 305"/>
                <a:gd name="T7" fmla="*/ 44 h 83"/>
                <a:gd name="T8" fmla="*/ 11 w 305"/>
                <a:gd name="T9" fmla="*/ 37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8 h 83"/>
                <a:gd name="T16" fmla="*/ 54 w 305"/>
                <a:gd name="T17" fmla="*/ 12 h 83"/>
                <a:gd name="T18" fmla="*/ 72 w 305"/>
                <a:gd name="T19" fmla="*/ 6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7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6 h 83"/>
                <a:gd name="T38" fmla="*/ 289 w 305"/>
                <a:gd name="T39" fmla="*/ 44 h 83"/>
                <a:gd name="T40" fmla="*/ 277 w 305"/>
                <a:gd name="T41" fmla="*/ 41 h 83"/>
                <a:gd name="T42" fmla="*/ 262 w 305"/>
                <a:gd name="T43" fmla="*/ 36 h 83"/>
                <a:gd name="T44" fmla="*/ 244 w 305"/>
                <a:gd name="T45" fmla="*/ 32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1 h 83"/>
                <a:gd name="T56" fmla="*/ 101 w 305"/>
                <a:gd name="T57" fmla="*/ 23 h 83"/>
                <a:gd name="T58" fmla="*/ 77 w 305"/>
                <a:gd name="T59" fmla="*/ 29 h 83"/>
                <a:gd name="T60" fmla="*/ 55 w 305"/>
                <a:gd name="T61" fmla="*/ 37 h 83"/>
                <a:gd name="T62" fmla="*/ 33 w 305"/>
                <a:gd name="T63" fmla="*/ 48 h 83"/>
                <a:gd name="T64" fmla="*/ 15 w 305"/>
                <a:gd name="T65" fmla="*/ 63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11" y="37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8"/>
                  </a:lnTo>
                  <a:lnTo>
                    <a:pt x="54" y="12"/>
                  </a:lnTo>
                  <a:lnTo>
                    <a:pt x="72" y="6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7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6"/>
                  </a:lnTo>
                  <a:lnTo>
                    <a:pt x="289" y="44"/>
                  </a:lnTo>
                  <a:lnTo>
                    <a:pt x="277" y="41"/>
                  </a:lnTo>
                  <a:lnTo>
                    <a:pt x="262" y="36"/>
                  </a:lnTo>
                  <a:lnTo>
                    <a:pt x="244" y="32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1"/>
                  </a:lnTo>
                  <a:lnTo>
                    <a:pt x="101" y="23"/>
                  </a:lnTo>
                  <a:lnTo>
                    <a:pt x="77" y="29"/>
                  </a:lnTo>
                  <a:lnTo>
                    <a:pt x="55" y="37"/>
                  </a:lnTo>
                  <a:lnTo>
                    <a:pt x="33" y="48"/>
                  </a:lnTo>
                  <a:lnTo>
                    <a:pt x="15" y="63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99" name="Freeform 154"/>
            <p:cNvSpPr>
              <a:spLocks/>
            </p:cNvSpPr>
            <p:nvPr/>
          </p:nvSpPr>
          <p:spPr bwMode="auto">
            <a:xfrm>
              <a:off x="6061" y="13793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9 h 83"/>
                <a:gd name="T6" fmla="*/ 5 w 305"/>
                <a:gd name="T7" fmla="*/ 44 h 83"/>
                <a:gd name="T8" fmla="*/ 11 w 305"/>
                <a:gd name="T9" fmla="*/ 38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7 h 83"/>
                <a:gd name="T16" fmla="*/ 54 w 305"/>
                <a:gd name="T17" fmla="*/ 12 h 83"/>
                <a:gd name="T18" fmla="*/ 72 w 305"/>
                <a:gd name="T19" fmla="*/ 7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8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5 h 83"/>
                <a:gd name="T38" fmla="*/ 289 w 305"/>
                <a:gd name="T39" fmla="*/ 43 h 83"/>
                <a:gd name="T40" fmla="*/ 277 w 305"/>
                <a:gd name="T41" fmla="*/ 40 h 83"/>
                <a:gd name="T42" fmla="*/ 262 w 305"/>
                <a:gd name="T43" fmla="*/ 36 h 83"/>
                <a:gd name="T44" fmla="*/ 244 w 305"/>
                <a:gd name="T45" fmla="*/ 33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2 h 83"/>
                <a:gd name="T56" fmla="*/ 101 w 305"/>
                <a:gd name="T57" fmla="*/ 24 h 83"/>
                <a:gd name="T58" fmla="*/ 77 w 305"/>
                <a:gd name="T59" fmla="*/ 29 h 83"/>
                <a:gd name="T60" fmla="*/ 55 w 305"/>
                <a:gd name="T61" fmla="*/ 38 h 83"/>
                <a:gd name="T62" fmla="*/ 33 w 305"/>
                <a:gd name="T63" fmla="*/ 49 h 83"/>
                <a:gd name="T64" fmla="*/ 15 w 305"/>
                <a:gd name="T65" fmla="*/ 64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11" y="38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7"/>
                  </a:lnTo>
                  <a:lnTo>
                    <a:pt x="54" y="12"/>
                  </a:lnTo>
                  <a:lnTo>
                    <a:pt x="72" y="7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8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5"/>
                  </a:lnTo>
                  <a:lnTo>
                    <a:pt x="289" y="43"/>
                  </a:lnTo>
                  <a:lnTo>
                    <a:pt x="277" y="40"/>
                  </a:lnTo>
                  <a:lnTo>
                    <a:pt x="262" y="36"/>
                  </a:lnTo>
                  <a:lnTo>
                    <a:pt x="244" y="33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2"/>
                  </a:lnTo>
                  <a:lnTo>
                    <a:pt x="101" y="24"/>
                  </a:lnTo>
                  <a:lnTo>
                    <a:pt x="77" y="29"/>
                  </a:lnTo>
                  <a:lnTo>
                    <a:pt x="55" y="38"/>
                  </a:lnTo>
                  <a:lnTo>
                    <a:pt x="33" y="49"/>
                  </a:lnTo>
                  <a:lnTo>
                    <a:pt x="15" y="64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00" name="Freeform 155"/>
            <p:cNvSpPr>
              <a:spLocks/>
            </p:cNvSpPr>
            <p:nvPr/>
          </p:nvSpPr>
          <p:spPr bwMode="auto">
            <a:xfrm>
              <a:off x="6348" y="13696"/>
              <a:ext cx="496" cy="917"/>
            </a:xfrm>
            <a:custGeom>
              <a:avLst/>
              <a:gdLst>
                <a:gd name="T0" fmla="*/ 0 w 496"/>
                <a:gd name="T1" fmla="*/ 0 h 917"/>
                <a:gd name="T2" fmla="*/ 0 w 496"/>
                <a:gd name="T3" fmla="*/ 886 h 917"/>
                <a:gd name="T4" fmla="*/ 150 w 496"/>
                <a:gd name="T5" fmla="*/ 917 h 917"/>
                <a:gd name="T6" fmla="*/ 143 w 496"/>
                <a:gd name="T7" fmla="*/ 797 h 917"/>
                <a:gd name="T8" fmla="*/ 496 w 496"/>
                <a:gd name="T9" fmla="*/ 851 h 917"/>
                <a:gd name="T10" fmla="*/ 490 w 496"/>
                <a:gd name="T11" fmla="*/ 803 h 917"/>
                <a:gd name="T12" fmla="*/ 245 w 496"/>
                <a:gd name="T13" fmla="*/ 773 h 917"/>
                <a:gd name="T14" fmla="*/ 239 w 496"/>
                <a:gd name="T15" fmla="*/ 670 h 917"/>
                <a:gd name="T16" fmla="*/ 72 w 496"/>
                <a:gd name="T17" fmla="*/ 670 h 917"/>
                <a:gd name="T18" fmla="*/ 68 w 496"/>
                <a:gd name="T19" fmla="*/ 657 h 917"/>
                <a:gd name="T20" fmla="*/ 56 w 496"/>
                <a:gd name="T21" fmla="*/ 620 h 917"/>
                <a:gd name="T22" fmla="*/ 41 w 496"/>
                <a:gd name="T23" fmla="*/ 559 h 917"/>
                <a:gd name="T24" fmla="*/ 26 w 496"/>
                <a:gd name="T25" fmla="*/ 480 h 917"/>
                <a:gd name="T26" fmla="*/ 15 w 496"/>
                <a:gd name="T27" fmla="*/ 385 h 917"/>
                <a:gd name="T28" fmla="*/ 11 w 496"/>
                <a:gd name="T29" fmla="*/ 276 h 917"/>
                <a:gd name="T30" fmla="*/ 20 w 496"/>
                <a:gd name="T31" fmla="*/ 158 h 917"/>
                <a:gd name="T32" fmla="*/ 42 w 496"/>
                <a:gd name="T33" fmla="*/ 30 h 917"/>
                <a:gd name="T34" fmla="*/ 0 w 496"/>
                <a:gd name="T35" fmla="*/ 0 h 9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6"/>
                <a:gd name="T55" fmla="*/ 0 h 917"/>
                <a:gd name="T56" fmla="*/ 496 w 496"/>
                <a:gd name="T57" fmla="*/ 917 h 9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6" h="917">
                  <a:moveTo>
                    <a:pt x="0" y="0"/>
                  </a:moveTo>
                  <a:lnTo>
                    <a:pt x="0" y="886"/>
                  </a:lnTo>
                  <a:lnTo>
                    <a:pt x="150" y="917"/>
                  </a:lnTo>
                  <a:lnTo>
                    <a:pt x="143" y="797"/>
                  </a:lnTo>
                  <a:lnTo>
                    <a:pt x="496" y="851"/>
                  </a:lnTo>
                  <a:lnTo>
                    <a:pt x="490" y="803"/>
                  </a:lnTo>
                  <a:lnTo>
                    <a:pt x="245" y="773"/>
                  </a:lnTo>
                  <a:lnTo>
                    <a:pt x="239" y="670"/>
                  </a:lnTo>
                  <a:lnTo>
                    <a:pt x="72" y="670"/>
                  </a:lnTo>
                  <a:lnTo>
                    <a:pt x="68" y="657"/>
                  </a:lnTo>
                  <a:lnTo>
                    <a:pt x="56" y="620"/>
                  </a:lnTo>
                  <a:lnTo>
                    <a:pt x="41" y="559"/>
                  </a:lnTo>
                  <a:lnTo>
                    <a:pt x="26" y="480"/>
                  </a:lnTo>
                  <a:lnTo>
                    <a:pt x="15" y="385"/>
                  </a:lnTo>
                  <a:lnTo>
                    <a:pt x="11" y="276"/>
                  </a:lnTo>
                  <a:lnTo>
                    <a:pt x="20" y="158"/>
                  </a:lnTo>
                  <a:lnTo>
                    <a:pt x="4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01" name="Freeform 156"/>
            <p:cNvSpPr>
              <a:spLocks/>
            </p:cNvSpPr>
            <p:nvPr/>
          </p:nvSpPr>
          <p:spPr bwMode="auto">
            <a:xfrm>
              <a:off x="6593" y="13487"/>
              <a:ext cx="638" cy="125"/>
            </a:xfrm>
            <a:custGeom>
              <a:avLst/>
              <a:gdLst>
                <a:gd name="T0" fmla="*/ 0 w 638"/>
                <a:gd name="T1" fmla="*/ 125 h 125"/>
                <a:gd name="T2" fmla="*/ 4 w 638"/>
                <a:gd name="T3" fmla="*/ 124 h 125"/>
                <a:gd name="T4" fmla="*/ 14 w 638"/>
                <a:gd name="T5" fmla="*/ 119 h 125"/>
                <a:gd name="T6" fmla="*/ 31 w 638"/>
                <a:gd name="T7" fmla="*/ 114 h 125"/>
                <a:gd name="T8" fmla="*/ 53 w 638"/>
                <a:gd name="T9" fmla="*/ 106 h 125"/>
                <a:gd name="T10" fmla="*/ 81 w 638"/>
                <a:gd name="T11" fmla="*/ 98 h 125"/>
                <a:gd name="T12" fmla="*/ 113 w 638"/>
                <a:gd name="T13" fmla="*/ 89 h 125"/>
                <a:gd name="T14" fmla="*/ 151 w 638"/>
                <a:gd name="T15" fmla="*/ 81 h 125"/>
                <a:gd name="T16" fmla="*/ 192 w 638"/>
                <a:gd name="T17" fmla="*/ 73 h 125"/>
                <a:gd name="T18" fmla="*/ 237 w 638"/>
                <a:gd name="T19" fmla="*/ 65 h 125"/>
                <a:gd name="T20" fmla="*/ 286 w 638"/>
                <a:gd name="T21" fmla="*/ 60 h 125"/>
                <a:gd name="T22" fmla="*/ 337 w 638"/>
                <a:gd name="T23" fmla="*/ 56 h 125"/>
                <a:gd name="T24" fmla="*/ 390 w 638"/>
                <a:gd name="T25" fmla="*/ 55 h 125"/>
                <a:gd name="T26" fmla="*/ 446 w 638"/>
                <a:gd name="T27" fmla="*/ 56 h 125"/>
                <a:gd name="T28" fmla="*/ 503 w 638"/>
                <a:gd name="T29" fmla="*/ 61 h 125"/>
                <a:gd name="T30" fmla="*/ 561 w 638"/>
                <a:gd name="T31" fmla="*/ 70 h 125"/>
                <a:gd name="T32" fmla="*/ 620 w 638"/>
                <a:gd name="T33" fmla="*/ 83 h 125"/>
                <a:gd name="T34" fmla="*/ 638 w 638"/>
                <a:gd name="T35" fmla="*/ 0 h 125"/>
                <a:gd name="T36" fmla="*/ 634 w 638"/>
                <a:gd name="T37" fmla="*/ 0 h 125"/>
                <a:gd name="T38" fmla="*/ 620 w 638"/>
                <a:gd name="T39" fmla="*/ 0 h 125"/>
                <a:gd name="T40" fmla="*/ 599 w 638"/>
                <a:gd name="T41" fmla="*/ 0 h 125"/>
                <a:gd name="T42" fmla="*/ 571 w 638"/>
                <a:gd name="T43" fmla="*/ 1 h 125"/>
                <a:gd name="T44" fmla="*/ 536 w 638"/>
                <a:gd name="T45" fmla="*/ 2 h 125"/>
                <a:gd name="T46" fmla="*/ 496 w 638"/>
                <a:gd name="T47" fmla="*/ 3 h 125"/>
                <a:gd name="T48" fmla="*/ 452 w 638"/>
                <a:gd name="T49" fmla="*/ 6 h 125"/>
                <a:gd name="T50" fmla="*/ 405 w 638"/>
                <a:gd name="T51" fmla="*/ 8 h 125"/>
                <a:gd name="T52" fmla="*/ 354 w 638"/>
                <a:gd name="T53" fmla="*/ 13 h 125"/>
                <a:gd name="T54" fmla="*/ 302 w 638"/>
                <a:gd name="T55" fmla="*/ 17 h 125"/>
                <a:gd name="T56" fmla="*/ 249 w 638"/>
                <a:gd name="T57" fmla="*/ 22 h 125"/>
                <a:gd name="T58" fmla="*/ 196 w 638"/>
                <a:gd name="T59" fmla="*/ 30 h 125"/>
                <a:gd name="T60" fmla="*/ 144 w 638"/>
                <a:gd name="T61" fmla="*/ 37 h 125"/>
                <a:gd name="T62" fmla="*/ 93 w 638"/>
                <a:gd name="T63" fmla="*/ 47 h 125"/>
                <a:gd name="T64" fmla="*/ 45 w 638"/>
                <a:gd name="T65" fmla="*/ 58 h 125"/>
                <a:gd name="T66" fmla="*/ 0 w 638"/>
                <a:gd name="T67" fmla="*/ 71 h 125"/>
                <a:gd name="T68" fmla="*/ 0 w 638"/>
                <a:gd name="T69" fmla="*/ 125 h 1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8"/>
                <a:gd name="T106" fmla="*/ 0 h 125"/>
                <a:gd name="T107" fmla="*/ 638 w 638"/>
                <a:gd name="T108" fmla="*/ 125 h 1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8" h="125">
                  <a:moveTo>
                    <a:pt x="0" y="125"/>
                  </a:moveTo>
                  <a:lnTo>
                    <a:pt x="4" y="124"/>
                  </a:lnTo>
                  <a:lnTo>
                    <a:pt x="14" y="119"/>
                  </a:lnTo>
                  <a:lnTo>
                    <a:pt x="31" y="114"/>
                  </a:lnTo>
                  <a:lnTo>
                    <a:pt x="53" y="106"/>
                  </a:lnTo>
                  <a:lnTo>
                    <a:pt x="81" y="98"/>
                  </a:lnTo>
                  <a:lnTo>
                    <a:pt x="113" y="89"/>
                  </a:lnTo>
                  <a:lnTo>
                    <a:pt x="151" y="81"/>
                  </a:lnTo>
                  <a:lnTo>
                    <a:pt x="192" y="73"/>
                  </a:lnTo>
                  <a:lnTo>
                    <a:pt x="237" y="65"/>
                  </a:lnTo>
                  <a:lnTo>
                    <a:pt x="286" y="60"/>
                  </a:lnTo>
                  <a:lnTo>
                    <a:pt x="337" y="56"/>
                  </a:lnTo>
                  <a:lnTo>
                    <a:pt x="390" y="55"/>
                  </a:lnTo>
                  <a:lnTo>
                    <a:pt x="446" y="56"/>
                  </a:lnTo>
                  <a:lnTo>
                    <a:pt x="503" y="61"/>
                  </a:lnTo>
                  <a:lnTo>
                    <a:pt x="561" y="70"/>
                  </a:lnTo>
                  <a:lnTo>
                    <a:pt x="620" y="83"/>
                  </a:lnTo>
                  <a:lnTo>
                    <a:pt x="638" y="0"/>
                  </a:lnTo>
                  <a:lnTo>
                    <a:pt x="634" y="0"/>
                  </a:lnTo>
                  <a:lnTo>
                    <a:pt x="620" y="0"/>
                  </a:lnTo>
                  <a:lnTo>
                    <a:pt x="599" y="0"/>
                  </a:lnTo>
                  <a:lnTo>
                    <a:pt x="571" y="1"/>
                  </a:lnTo>
                  <a:lnTo>
                    <a:pt x="536" y="2"/>
                  </a:lnTo>
                  <a:lnTo>
                    <a:pt x="496" y="3"/>
                  </a:lnTo>
                  <a:lnTo>
                    <a:pt x="452" y="6"/>
                  </a:lnTo>
                  <a:lnTo>
                    <a:pt x="405" y="8"/>
                  </a:lnTo>
                  <a:lnTo>
                    <a:pt x="354" y="13"/>
                  </a:lnTo>
                  <a:lnTo>
                    <a:pt x="302" y="17"/>
                  </a:lnTo>
                  <a:lnTo>
                    <a:pt x="249" y="22"/>
                  </a:lnTo>
                  <a:lnTo>
                    <a:pt x="196" y="30"/>
                  </a:lnTo>
                  <a:lnTo>
                    <a:pt x="144" y="37"/>
                  </a:lnTo>
                  <a:lnTo>
                    <a:pt x="93" y="47"/>
                  </a:lnTo>
                  <a:lnTo>
                    <a:pt x="45" y="58"/>
                  </a:lnTo>
                  <a:lnTo>
                    <a:pt x="0" y="7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02" name="Freeform 157"/>
            <p:cNvSpPr>
              <a:spLocks/>
            </p:cNvSpPr>
            <p:nvPr/>
          </p:nvSpPr>
          <p:spPr bwMode="auto">
            <a:xfrm>
              <a:off x="6217" y="14634"/>
              <a:ext cx="1075" cy="356"/>
            </a:xfrm>
            <a:custGeom>
              <a:avLst/>
              <a:gdLst>
                <a:gd name="T0" fmla="*/ 454 w 1075"/>
                <a:gd name="T1" fmla="*/ 344 h 356"/>
                <a:gd name="T2" fmla="*/ 456 w 1075"/>
                <a:gd name="T3" fmla="*/ 343 h 356"/>
                <a:gd name="T4" fmla="*/ 463 w 1075"/>
                <a:gd name="T5" fmla="*/ 341 h 356"/>
                <a:gd name="T6" fmla="*/ 472 w 1075"/>
                <a:gd name="T7" fmla="*/ 337 h 356"/>
                <a:gd name="T8" fmla="*/ 485 w 1075"/>
                <a:gd name="T9" fmla="*/ 332 h 356"/>
                <a:gd name="T10" fmla="*/ 501 w 1075"/>
                <a:gd name="T11" fmla="*/ 325 h 356"/>
                <a:gd name="T12" fmla="*/ 518 w 1075"/>
                <a:gd name="T13" fmla="*/ 317 h 356"/>
                <a:gd name="T14" fmla="*/ 538 w 1075"/>
                <a:gd name="T15" fmla="*/ 308 h 356"/>
                <a:gd name="T16" fmla="*/ 558 w 1075"/>
                <a:gd name="T17" fmla="*/ 298 h 356"/>
                <a:gd name="T18" fmla="*/ 580 w 1075"/>
                <a:gd name="T19" fmla="*/ 287 h 356"/>
                <a:gd name="T20" fmla="*/ 600 w 1075"/>
                <a:gd name="T21" fmla="*/ 274 h 356"/>
                <a:gd name="T22" fmla="*/ 621 w 1075"/>
                <a:gd name="T23" fmla="*/ 262 h 356"/>
                <a:gd name="T24" fmla="*/ 640 w 1075"/>
                <a:gd name="T25" fmla="*/ 248 h 356"/>
                <a:gd name="T26" fmla="*/ 658 w 1075"/>
                <a:gd name="T27" fmla="*/ 234 h 356"/>
                <a:gd name="T28" fmla="*/ 674 w 1075"/>
                <a:gd name="T29" fmla="*/ 219 h 356"/>
                <a:gd name="T30" fmla="*/ 688 w 1075"/>
                <a:gd name="T31" fmla="*/ 204 h 356"/>
                <a:gd name="T32" fmla="*/ 699 w 1075"/>
                <a:gd name="T33" fmla="*/ 189 h 356"/>
                <a:gd name="T34" fmla="*/ 0 w 1075"/>
                <a:gd name="T35" fmla="*/ 18 h 356"/>
                <a:gd name="T36" fmla="*/ 54 w 1075"/>
                <a:gd name="T37" fmla="*/ 0 h 356"/>
                <a:gd name="T38" fmla="*/ 1075 w 1075"/>
                <a:gd name="T39" fmla="*/ 251 h 356"/>
                <a:gd name="T40" fmla="*/ 1033 w 1075"/>
                <a:gd name="T41" fmla="*/ 274 h 356"/>
                <a:gd name="T42" fmla="*/ 738 w 1075"/>
                <a:gd name="T43" fmla="*/ 199 h 356"/>
                <a:gd name="T44" fmla="*/ 737 w 1075"/>
                <a:gd name="T45" fmla="*/ 200 h 356"/>
                <a:gd name="T46" fmla="*/ 735 w 1075"/>
                <a:gd name="T47" fmla="*/ 203 h 356"/>
                <a:gd name="T48" fmla="*/ 730 w 1075"/>
                <a:gd name="T49" fmla="*/ 207 h 356"/>
                <a:gd name="T50" fmla="*/ 724 w 1075"/>
                <a:gd name="T51" fmla="*/ 214 h 356"/>
                <a:gd name="T52" fmla="*/ 716 w 1075"/>
                <a:gd name="T53" fmla="*/ 222 h 356"/>
                <a:gd name="T54" fmla="*/ 706 w 1075"/>
                <a:gd name="T55" fmla="*/ 231 h 356"/>
                <a:gd name="T56" fmla="*/ 694 w 1075"/>
                <a:gd name="T57" fmla="*/ 242 h 356"/>
                <a:gd name="T58" fmla="*/ 679 w 1075"/>
                <a:gd name="T59" fmla="*/ 253 h 356"/>
                <a:gd name="T60" fmla="*/ 662 w 1075"/>
                <a:gd name="T61" fmla="*/ 265 h 356"/>
                <a:gd name="T62" fmla="*/ 643 w 1075"/>
                <a:gd name="T63" fmla="*/ 278 h 356"/>
                <a:gd name="T64" fmla="*/ 621 w 1075"/>
                <a:gd name="T65" fmla="*/ 291 h 356"/>
                <a:gd name="T66" fmla="*/ 597 w 1075"/>
                <a:gd name="T67" fmla="*/ 303 h 356"/>
                <a:gd name="T68" fmla="*/ 570 w 1075"/>
                <a:gd name="T69" fmla="*/ 317 h 356"/>
                <a:gd name="T70" fmla="*/ 540 w 1075"/>
                <a:gd name="T71" fmla="*/ 330 h 356"/>
                <a:gd name="T72" fmla="*/ 508 w 1075"/>
                <a:gd name="T73" fmla="*/ 343 h 356"/>
                <a:gd name="T74" fmla="*/ 472 w 1075"/>
                <a:gd name="T75" fmla="*/ 356 h 356"/>
                <a:gd name="T76" fmla="*/ 454 w 1075"/>
                <a:gd name="T77" fmla="*/ 344 h 3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75"/>
                <a:gd name="T118" fmla="*/ 0 h 356"/>
                <a:gd name="T119" fmla="*/ 1075 w 1075"/>
                <a:gd name="T120" fmla="*/ 356 h 3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75" h="356">
                  <a:moveTo>
                    <a:pt x="454" y="344"/>
                  </a:moveTo>
                  <a:lnTo>
                    <a:pt x="456" y="343"/>
                  </a:lnTo>
                  <a:lnTo>
                    <a:pt x="463" y="341"/>
                  </a:lnTo>
                  <a:lnTo>
                    <a:pt x="472" y="337"/>
                  </a:lnTo>
                  <a:lnTo>
                    <a:pt x="485" y="332"/>
                  </a:lnTo>
                  <a:lnTo>
                    <a:pt x="501" y="325"/>
                  </a:lnTo>
                  <a:lnTo>
                    <a:pt x="518" y="317"/>
                  </a:lnTo>
                  <a:lnTo>
                    <a:pt x="538" y="308"/>
                  </a:lnTo>
                  <a:lnTo>
                    <a:pt x="558" y="298"/>
                  </a:lnTo>
                  <a:lnTo>
                    <a:pt x="580" y="287"/>
                  </a:lnTo>
                  <a:lnTo>
                    <a:pt x="600" y="274"/>
                  </a:lnTo>
                  <a:lnTo>
                    <a:pt x="621" y="262"/>
                  </a:lnTo>
                  <a:lnTo>
                    <a:pt x="640" y="248"/>
                  </a:lnTo>
                  <a:lnTo>
                    <a:pt x="658" y="234"/>
                  </a:lnTo>
                  <a:lnTo>
                    <a:pt x="674" y="219"/>
                  </a:lnTo>
                  <a:lnTo>
                    <a:pt x="688" y="204"/>
                  </a:lnTo>
                  <a:lnTo>
                    <a:pt x="699" y="189"/>
                  </a:lnTo>
                  <a:lnTo>
                    <a:pt x="0" y="18"/>
                  </a:lnTo>
                  <a:lnTo>
                    <a:pt x="54" y="0"/>
                  </a:lnTo>
                  <a:lnTo>
                    <a:pt x="1075" y="251"/>
                  </a:lnTo>
                  <a:lnTo>
                    <a:pt x="1033" y="274"/>
                  </a:lnTo>
                  <a:lnTo>
                    <a:pt x="738" y="199"/>
                  </a:lnTo>
                  <a:lnTo>
                    <a:pt x="737" y="200"/>
                  </a:lnTo>
                  <a:lnTo>
                    <a:pt x="735" y="203"/>
                  </a:lnTo>
                  <a:lnTo>
                    <a:pt x="730" y="207"/>
                  </a:lnTo>
                  <a:lnTo>
                    <a:pt x="724" y="214"/>
                  </a:lnTo>
                  <a:lnTo>
                    <a:pt x="716" y="222"/>
                  </a:lnTo>
                  <a:lnTo>
                    <a:pt x="706" y="231"/>
                  </a:lnTo>
                  <a:lnTo>
                    <a:pt x="694" y="242"/>
                  </a:lnTo>
                  <a:lnTo>
                    <a:pt x="679" y="253"/>
                  </a:lnTo>
                  <a:lnTo>
                    <a:pt x="662" y="265"/>
                  </a:lnTo>
                  <a:lnTo>
                    <a:pt x="643" y="278"/>
                  </a:lnTo>
                  <a:lnTo>
                    <a:pt x="621" y="291"/>
                  </a:lnTo>
                  <a:lnTo>
                    <a:pt x="597" y="303"/>
                  </a:lnTo>
                  <a:lnTo>
                    <a:pt x="570" y="317"/>
                  </a:lnTo>
                  <a:lnTo>
                    <a:pt x="540" y="330"/>
                  </a:lnTo>
                  <a:lnTo>
                    <a:pt x="508" y="343"/>
                  </a:lnTo>
                  <a:lnTo>
                    <a:pt x="472" y="356"/>
                  </a:lnTo>
                  <a:lnTo>
                    <a:pt x="454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03" name="Freeform 158"/>
            <p:cNvSpPr>
              <a:spLocks/>
            </p:cNvSpPr>
            <p:nvPr/>
          </p:nvSpPr>
          <p:spPr bwMode="auto">
            <a:xfrm>
              <a:off x="5997" y="14727"/>
              <a:ext cx="1095" cy="319"/>
            </a:xfrm>
            <a:custGeom>
              <a:avLst/>
              <a:gdLst>
                <a:gd name="T0" fmla="*/ 0 w 1095"/>
                <a:gd name="T1" fmla="*/ 0 h 319"/>
                <a:gd name="T2" fmla="*/ 1071 w 1095"/>
                <a:gd name="T3" fmla="*/ 319 h 319"/>
                <a:gd name="T4" fmla="*/ 1095 w 1095"/>
                <a:gd name="T5" fmla="*/ 319 h 319"/>
                <a:gd name="T6" fmla="*/ 33 w 1095"/>
                <a:gd name="T7" fmla="*/ 0 h 319"/>
                <a:gd name="T8" fmla="*/ 0 w 1095"/>
                <a:gd name="T9" fmla="*/ 0 h 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5"/>
                <a:gd name="T16" fmla="*/ 0 h 319"/>
                <a:gd name="T17" fmla="*/ 1095 w 1095"/>
                <a:gd name="T18" fmla="*/ 319 h 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5" h="319">
                  <a:moveTo>
                    <a:pt x="0" y="0"/>
                  </a:moveTo>
                  <a:lnTo>
                    <a:pt x="1071" y="319"/>
                  </a:lnTo>
                  <a:lnTo>
                    <a:pt x="1095" y="319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04" name="Freeform 159"/>
            <p:cNvSpPr>
              <a:spLocks/>
            </p:cNvSpPr>
            <p:nvPr/>
          </p:nvSpPr>
          <p:spPr bwMode="auto">
            <a:xfrm>
              <a:off x="6181" y="14684"/>
              <a:ext cx="1082" cy="285"/>
            </a:xfrm>
            <a:custGeom>
              <a:avLst/>
              <a:gdLst>
                <a:gd name="T0" fmla="*/ 0 w 1082"/>
                <a:gd name="T1" fmla="*/ 1 h 285"/>
                <a:gd name="T2" fmla="*/ 1058 w 1082"/>
                <a:gd name="T3" fmla="*/ 285 h 285"/>
                <a:gd name="T4" fmla="*/ 1082 w 1082"/>
                <a:gd name="T5" fmla="*/ 284 h 285"/>
                <a:gd name="T6" fmla="*/ 33 w 1082"/>
                <a:gd name="T7" fmla="*/ 0 h 285"/>
                <a:gd name="T8" fmla="*/ 0 w 1082"/>
                <a:gd name="T9" fmla="*/ 1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2"/>
                <a:gd name="T16" fmla="*/ 0 h 285"/>
                <a:gd name="T17" fmla="*/ 1082 w 1082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2" h="285">
                  <a:moveTo>
                    <a:pt x="0" y="1"/>
                  </a:moveTo>
                  <a:lnTo>
                    <a:pt x="1058" y="285"/>
                  </a:lnTo>
                  <a:lnTo>
                    <a:pt x="1082" y="284"/>
                  </a:lnTo>
                  <a:lnTo>
                    <a:pt x="3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05" name="Freeform 160"/>
            <p:cNvSpPr>
              <a:spLocks/>
            </p:cNvSpPr>
            <p:nvPr/>
          </p:nvSpPr>
          <p:spPr bwMode="auto">
            <a:xfrm>
              <a:off x="6093" y="14699"/>
              <a:ext cx="1087" cy="315"/>
            </a:xfrm>
            <a:custGeom>
              <a:avLst/>
              <a:gdLst>
                <a:gd name="T0" fmla="*/ 0 w 1087"/>
                <a:gd name="T1" fmla="*/ 0 h 315"/>
                <a:gd name="T2" fmla="*/ 1066 w 1087"/>
                <a:gd name="T3" fmla="*/ 315 h 315"/>
                <a:gd name="T4" fmla="*/ 1087 w 1087"/>
                <a:gd name="T5" fmla="*/ 308 h 315"/>
                <a:gd name="T6" fmla="*/ 31 w 1087"/>
                <a:gd name="T7" fmla="*/ 0 h 315"/>
                <a:gd name="T8" fmla="*/ 0 w 1087"/>
                <a:gd name="T9" fmla="*/ 0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7"/>
                <a:gd name="T16" fmla="*/ 0 h 315"/>
                <a:gd name="T17" fmla="*/ 1087 w 1087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7" h="315">
                  <a:moveTo>
                    <a:pt x="0" y="0"/>
                  </a:moveTo>
                  <a:lnTo>
                    <a:pt x="1066" y="315"/>
                  </a:lnTo>
                  <a:lnTo>
                    <a:pt x="1087" y="308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5493" name="Group 161"/>
          <p:cNvGrpSpPr>
            <a:grpSpLocks/>
          </p:cNvGrpSpPr>
          <p:nvPr/>
        </p:nvGrpSpPr>
        <p:grpSpPr bwMode="auto">
          <a:xfrm>
            <a:off x="6597650" y="2947988"/>
            <a:ext cx="525463" cy="717550"/>
            <a:chOff x="12762" y="10336"/>
            <a:chExt cx="1027" cy="1700"/>
          </a:xfrm>
        </p:grpSpPr>
        <p:sp>
          <p:nvSpPr>
            <p:cNvPr id="105661" name="Rectangle 162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62" name="Rectangle 163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63" name="Line 164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64" name="Line 165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65" name="Line 166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66" name="Line 167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5494" name="Group 168"/>
          <p:cNvGrpSpPr>
            <a:grpSpLocks/>
          </p:cNvGrpSpPr>
          <p:nvPr/>
        </p:nvGrpSpPr>
        <p:grpSpPr bwMode="auto">
          <a:xfrm>
            <a:off x="5837238" y="4745038"/>
            <a:ext cx="792162" cy="715962"/>
            <a:chOff x="5850" y="13487"/>
            <a:chExt cx="2023" cy="1840"/>
          </a:xfrm>
        </p:grpSpPr>
        <p:sp>
          <p:nvSpPr>
            <p:cNvPr id="105622" name="Freeform 169"/>
            <p:cNvSpPr>
              <a:spLocks/>
            </p:cNvSpPr>
            <p:nvPr/>
          </p:nvSpPr>
          <p:spPr bwMode="auto">
            <a:xfrm>
              <a:off x="5850" y="13632"/>
              <a:ext cx="2023" cy="1695"/>
            </a:xfrm>
            <a:custGeom>
              <a:avLst/>
              <a:gdLst>
                <a:gd name="T0" fmla="*/ 570 w 2023"/>
                <a:gd name="T1" fmla="*/ 121 h 1695"/>
                <a:gd name="T2" fmla="*/ 575 w 2023"/>
                <a:gd name="T3" fmla="*/ 120 h 1695"/>
                <a:gd name="T4" fmla="*/ 586 w 2023"/>
                <a:gd name="T5" fmla="*/ 116 h 1695"/>
                <a:gd name="T6" fmla="*/ 607 w 2023"/>
                <a:gd name="T7" fmla="*/ 108 h 1695"/>
                <a:gd name="T8" fmla="*/ 636 w 2023"/>
                <a:gd name="T9" fmla="*/ 101 h 1695"/>
                <a:gd name="T10" fmla="*/ 672 w 2023"/>
                <a:gd name="T11" fmla="*/ 90 h 1695"/>
                <a:gd name="T12" fmla="*/ 718 w 2023"/>
                <a:gd name="T13" fmla="*/ 79 h 1695"/>
                <a:gd name="T14" fmla="*/ 771 w 2023"/>
                <a:gd name="T15" fmla="*/ 67 h 1695"/>
                <a:gd name="T16" fmla="*/ 834 w 2023"/>
                <a:gd name="T17" fmla="*/ 55 h 1695"/>
                <a:gd name="T18" fmla="*/ 904 w 2023"/>
                <a:gd name="T19" fmla="*/ 43 h 1695"/>
                <a:gd name="T20" fmla="*/ 982 w 2023"/>
                <a:gd name="T21" fmla="*/ 33 h 1695"/>
                <a:gd name="T22" fmla="*/ 1071 w 2023"/>
                <a:gd name="T23" fmla="*/ 22 h 1695"/>
                <a:gd name="T24" fmla="*/ 1166 w 2023"/>
                <a:gd name="T25" fmla="*/ 13 h 1695"/>
                <a:gd name="T26" fmla="*/ 1271 w 2023"/>
                <a:gd name="T27" fmla="*/ 7 h 1695"/>
                <a:gd name="T28" fmla="*/ 1384 w 2023"/>
                <a:gd name="T29" fmla="*/ 1 h 1695"/>
                <a:gd name="T30" fmla="*/ 1506 w 2023"/>
                <a:gd name="T31" fmla="*/ 0 h 1695"/>
                <a:gd name="T32" fmla="*/ 1636 w 2023"/>
                <a:gd name="T33" fmla="*/ 1 h 1695"/>
                <a:gd name="T34" fmla="*/ 1692 w 2023"/>
                <a:gd name="T35" fmla="*/ 233 h 1695"/>
                <a:gd name="T36" fmla="*/ 1713 w 2023"/>
                <a:gd name="T37" fmla="*/ 243 h 1695"/>
                <a:gd name="T38" fmla="*/ 1758 w 2023"/>
                <a:gd name="T39" fmla="*/ 274 h 1695"/>
                <a:gd name="T40" fmla="*/ 1806 w 2023"/>
                <a:gd name="T41" fmla="*/ 329 h 1695"/>
                <a:gd name="T42" fmla="*/ 1836 w 2023"/>
                <a:gd name="T43" fmla="*/ 409 h 1695"/>
                <a:gd name="T44" fmla="*/ 1955 w 2023"/>
                <a:gd name="T45" fmla="*/ 948 h 1695"/>
                <a:gd name="T46" fmla="*/ 2003 w 2023"/>
                <a:gd name="T47" fmla="*/ 1171 h 1695"/>
                <a:gd name="T48" fmla="*/ 2011 w 2023"/>
                <a:gd name="T49" fmla="*/ 1188 h 1695"/>
                <a:gd name="T50" fmla="*/ 2022 w 2023"/>
                <a:gd name="T51" fmla="*/ 1231 h 1695"/>
                <a:gd name="T52" fmla="*/ 2021 w 2023"/>
                <a:gd name="T53" fmla="*/ 1297 h 1695"/>
                <a:gd name="T54" fmla="*/ 1992 w 2023"/>
                <a:gd name="T55" fmla="*/ 1380 h 1695"/>
                <a:gd name="T56" fmla="*/ 0 w 2023"/>
                <a:gd name="T57" fmla="*/ 1328 h 1695"/>
                <a:gd name="T58" fmla="*/ 199 w 2023"/>
                <a:gd name="T59" fmla="*/ 1223 h 1695"/>
                <a:gd name="T60" fmla="*/ 200 w 2023"/>
                <a:gd name="T61" fmla="*/ 232 h 1695"/>
                <a:gd name="T62" fmla="*/ 210 w 2023"/>
                <a:gd name="T63" fmla="*/ 226 h 1695"/>
                <a:gd name="T64" fmla="*/ 230 w 2023"/>
                <a:gd name="T65" fmla="*/ 214 h 1695"/>
                <a:gd name="T66" fmla="*/ 259 w 2023"/>
                <a:gd name="T67" fmla="*/ 201 h 1695"/>
                <a:gd name="T68" fmla="*/ 297 w 2023"/>
                <a:gd name="T69" fmla="*/ 189 h 1695"/>
                <a:gd name="T70" fmla="*/ 344 w 2023"/>
                <a:gd name="T71" fmla="*/ 183 h 1695"/>
                <a:gd name="T72" fmla="*/ 399 w 2023"/>
                <a:gd name="T73" fmla="*/ 181 h 1695"/>
                <a:gd name="T74" fmla="*/ 464 w 2023"/>
                <a:gd name="T75" fmla="*/ 191 h 1695"/>
                <a:gd name="T76" fmla="*/ 548 w 2023"/>
                <a:gd name="T77" fmla="*/ 225 h 16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23"/>
                <a:gd name="T118" fmla="*/ 0 h 1695"/>
                <a:gd name="T119" fmla="*/ 2023 w 2023"/>
                <a:gd name="T120" fmla="*/ 1695 h 16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23" h="1695">
                  <a:moveTo>
                    <a:pt x="548" y="225"/>
                  </a:moveTo>
                  <a:lnTo>
                    <a:pt x="570" y="121"/>
                  </a:lnTo>
                  <a:lnTo>
                    <a:pt x="571" y="121"/>
                  </a:lnTo>
                  <a:lnTo>
                    <a:pt x="575" y="120"/>
                  </a:lnTo>
                  <a:lnTo>
                    <a:pt x="580" y="118"/>
                  </a:lnTo>
                  <a:lnTo>
                    <a:pt x="586" y="116"/>
                  </a:lnTo>
                  <a:lnTo>
                    <a:pt x="596" y="112"/>
                  </a:lnTo>
                  <a:lnTo>
                    <a:pt x="607" y="108"/>
                  </a:lnTo>
                  <a:lnTo>
                    <a:pt x="620" y="105"/>
                  </a:lnTo>
                  <a:lnTo>
                    <a:pt x="636" y="101"/>
                  </a:lnTo>
                  <a:lnTo>
                    <a:pt x="653" y="95"/>
                  </a:lnTo>
                  <a:lnTo>
                    <a:pt x="672" y="90"/>
                  </a:lnTo>
                  <a:lnTo>
                    <a:pt x="694" y="84"/>
                  </a:lnTo>
                  <a:lnTo>
                    <a:pt x="718" y="79"/>
                  </a:lnTo>
                  <a:lnTo>
                    <a:pt x="743" y="74"/>
                  </a:lnTo>
                  <a:lnTo>
                    <a:pt x="771" y="67"/>
                  </a:lnTo>
                  <a:lnTo>
                    <a:pt x="802" y="61"/>
                  </a:lnTo>
                  <a:lnTo>
                    <a:pt x="834" y="55"/>
                  </a:lnTo>
                  <a:lnTo>
                    <a:pt x="867" y="49"/>
                  </a:lnTo>
                  <a:lnTo>
                    <a:pt x="904" y="43"/>
                  </a:lnTo>
                  <a:lnTo>
                    <a:pt x="943" y="38"/>
                  </a:lnTo>
                  <a:lnTo>
                    <a:pt x="982" y="33"/>
                  </a:lnTo>
                  <a:lnTo>
                    <a:pt x="1025" y="27"/>
                  </a:lnTo>
                  <a:lnTo>
                    <a:pt x="1071" y="22"/>
                  </a:lnTo>
                  <a:lnTo>
                    <a:pt x="1117" y="17"/>
                  </a:lnTo>
                  <a:lnTo>
                    <a:pt x="1166" y="13"/>
                  </a:lnTo>
                  <a:lnTo>
                    <a:pt x="1218" y="10"/>
                  </a:lnTo>
                  <a:lnTo>
                    <a:pt x="1271" y="7"/>
                  </a:lnTo>
                  <a:lnTo>
                    <a:pt x="1327" y="3"/>
                  </a:lnTo>
                  <a:lnTo>
                    <a:pt x="1384" y="1"/>
                  </a:lnTo>
                  <a:lnTo>
                    <a:pt x="1444" y="0"/>
                  </a:lnTo>
                  <a:lnTo>
                    <a:pt x="1506" y="0"/>
                  </a:lnTo>
                  <a:lnTo>
                    <a:pt x="1570" y="0"/>
                  </a:lnTo>
                  <a:lnTo>
                    <a:pt x="1636" y="1"/>
                  </a:lnTo>
                  <a:lnTo>
                    <a:pt x="1709" y="41"/>
                  </a:lnTo>
                  <a:lnTo>
                    <a:pt x="1692" y="233"/>
                  </a:lnTo>
                  <a:lnTo>
                    <a:pt x="1698" y="235"/>
                  </a:lnTo>
                  <a:lnTo>
                    <a:pt x="1713" y="243"/>
                  </a:lnTo>
                  <a:lnTo>
                    <a:pt x="1733" y="256"/>
                  </a:lnTo>
                  <a:lnTo>
                    <a:pt x="1758" y="274"/>
                  </a:lnTo>
                  <a:lnTo>
                    <a:pt x="1784" y="299"/>
                  </a:lnTo>
                  <a:lnTo>
                    <a:pt x="1806" y="329"/>
                  </a:lnTo>
                  <a:lnTo>
                    <a:pt x="1825" y="366"/>
                  </a:lnTo>
                  <a:lnTo>
                    <a:pt x="1836" y="409"/>
                  </a:lnTo>
                  <a:lnTo>
                    <a:pt x="1999" y="557"/>
                  </a:lnTo>
                  <a:lnTo>
                    <a:pt x="1955" y="948"/>
                  </a:lnTo>
                  <a:lnTo>
                    <a:pt x="1692" y="1080"/>
                  </a:lnTo>
                  <a:lnTo>
                    <a:pt x="2003" y="1171"/>
                  </a:lnTo>
                  <a:lnTo>
                    <a:pt x="2006" y="1176"/>
                  </a:lnTo>
                  <a:lnTo>
                    <a:pt x="2011" y="1188"/>
                  </a:lnTo>
                  <a:lnTo>
                    <a:pt x="2016" y="1206"/>
                  </a:lnTo>
                  <a:lnTo>
                    <a:pt x="2022" y="1231"/>
                  </a:lnTo>
                  <a:lnTo>
                    <a:pt x="2023" y="1261"/>
                  </a:lnTo>
                  <a:lnTo>
                    <a:pt x="2021" y="1297"/>
                  </a:lnTo>
                  <a:lnTo>
                    <a:pt x="2010" y="1337"/>
                  </a:lnTo>
                  <a:lnTo>
                    <a:pt x="1992" y="1380"/>
                  </a:lnTo>
                  <a:lnTo>
                    <a:pt x="1171" y="1695"/>
                  </a:lnTo>
                  <a:lnTo>
                    <a:pt x="0" y="1328"/>
                  </a:lnTo>
                  <a:lnTo>
                    <a:pt x="20" y="1285"/>
                  </a:lnTo>
                  <a:lnTo>
                    <a:pt x="199" y="1223"/>
                  </a:lnTo>
                  <a:lnTo>
                    <a:pt x="199" y="233"/>
                  </a:lnTo>
                  <a:lnTo>
                    <a:pt x="200" y="232"/>
                  </a:lnTo>
                  <a:lnTo>
                    <a:pt x="204" y="229"/>
                  </a:lnTo>
                  <a:lnTo>
                    <a:pt x="210" y="226"/>
                  </a:lnTo>
                  <a:lnTo>
                    <a:pt x="218" y="220"/>
                  </a:lnTo>
                  <a:lnTo>
                    <a:pt x="230" y="214"/>
                  </a:lnTo>
                  <a:lnTo>
                    <a:pt x="243" y="207"/>
                  </a:lnTo>
                  <a:lnTo>
                    <a:pt x="259" y="201"/>
                  </a:lnTo>
                  <a:lnTo>
                    <a:pt x="277" y="194"/>
                  </a:lnTo>
                  <a:lnTo>
                    <a:pt x="297" y="189"/>
                  </a:lnTo>
                  <a:lnTo>
                    <a:pt x="320" y="185"/>
                  </a:lnTo>
                  <a:lnTo>
                    <a:pt x="344" y="183"/>
                  </a:lnTo>
                  <a:lnTo>
                    <a:pt x="370" y="180"/>
                  </a:lnTo>
                  <a:lnTo>
                    <a:pt x="399" y="181"/>
                  </a:lnTo>
                  <a:lnTo>
                    <a:pt x="430" y="185"/>
                  </a:lnTo>
                  <a:lnTo>
                    <a:pt x="464" y="191"/>
                  </a:lnTo>
                  <a:lnTo>
                    <a:pt x="498" y="201"/>
                  </a:lnTo>
                  <a:lnTo>
                    <a:pt x="548" y="225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23" name="Freeform 170"/>
            <p:cNvSpPr>
              <a:spLocks/>
            </p:cNvSpPr>
            <p:nvPr/>
          </p:nvSpPr>
          <p:spPr bwMode="auto">
            <a:xfrm>
              <a:off x="6551" y="13597"/>
              <a:ext cx="650" cy="735"/>
            </a:xfrm>
            <a:custGeom>
              <a:avLst/>
              <a:gdLst>
                <a:gd name="T0" fmla="*/ 645 w 650"/>
                <a:gd name="T1" fmla="*/ 27 h 735"/>
                <a:gd name="T2" fmla="*/ 642 w 650"/>
                <a:gd name="T3" fmla="*/ 26 h 735"/>
                <a:gd name="T4" fmla="*/ 631 w 650"/>
                <a:gd name="T5" fmla="*/ 23 h 735"/>
                <a:gd name="T6" fmla="*/ 615 w 650"/>
                <a:gd name="T7" fmla="*/ 19 h 735"/>
                <a:gd name="T8" fmla="*/ 592 w 650"/>
                <a:gd name="T9" fmla="*/ 15 h 735"/>
                <a:gd name="T10" fmla="*/ 565 w 650"/>
                <a:gd name="T11" fmla="*/ 10 h 735"/>
                <a:gd name="T12" fmla="*/ 533 w 650"/>
                <a:gd name="T13" fmla="*/ 6 h 735"/>
                <a:gd name="T14" fmla="*/ 496 w 650"/>
                <a:gd name="T15" fmla="*/ 3 h 735"/>
                <a:gd name="T16" fmla="*/ 456 w 650"/>
                <a:gd name="T17" fmla="*/ 1 h 735"/>
                <a:gd name="T18" fmla="*/ 411 w 650"/>
                <a:gd name="T19" fmla="*/ 0 h 735"/>
                <a:gd name="T20" fmla="*/ 364 w 650"/>
                <a:gd name="T21" fmla="*/ 2 h 735"/>
                <a:gd name="T22" fmla="*/ 315 w 650"/>
                <a:gd name="T23" fmla="*/ 6 h 735"/>
                <a:gd name="T24" fmla="*/ 262 w 650"/>
                <a:gd name="T25" fmla="*/ 15 h 735"/>
                <a:gd name="T26" fmla="*/ 209 w 650"/>
                <a:gd name="T27" fmla="*/ 26 h 735"/>
                <a:gd name="T28" fmla="*/ 154 w 650"/>
                <a:gd name="T29" fmla="*/ 42 h 735"/>
                <a:gd name="T30" fmla="*/ 98 w 650"/>
                <a:gd name="T31" fmla="*/ 61 h 735"/>
                <a:gd name="T32" fmla="*/ 42 w 650"/>
                <a:gd name="T33" fmla="*/ 87 h 735"/>
                <a:gd name="T34" fmla="*/ 38 w 650"/>
                <a:gd name="T35" fmla="*/ 101 h 735"/>
                <a:gd name="T36" fmla="*/ 28 w 650"/>
                <a:gd name="T37" fmla="*/ 141 h 735"/>
                <a:gd name="T38" fmla="*/ 17 w 650"/>
                <a:gd name="T39" fmla="*/ 203 h 735"/>
                <a:gd name="T40" fmla="*/ 6 w 650"/>
                <a:gd name="T41" fmla="*/ 283 h 735"/>
                <a:gd name="T42" fmla="*/ 0 w 650"/>
                <a:gd name="T43" fmla="*/ 378 h 735"/>
                <a:gd name="T44" fmla="*/ 5 w 650"/>
                <a:gd name="T45" fmla="*/ 484 h 735"/>
                <a:gd name="T46" fmla="*/ 21 w 650"/>
                <a:gd name="T47" fmla="*/ 599 h 735"/>
                <a:gd name="T48" fmla="*/ 54 w 650"/>
                <a:gd name="T49" fmla="*/ 716 h 735"/>
                <a:gd name="T50" fmla="*/ 58 w 650"/>
                <a:gd name="T51" fmla="*/ 716 h 735"/>
                <a:gd name="T52" fmla="*/ 66 w 650"/>
                <a:gd name="T53" fmla="*/ 715 h 735"/>
                <a:gd name="T54" fmla="*/ 80 w 650"/>
                <a:gd name="T55" fmla="*/ 713 h 735"/>
                <a:gd name="T56" fmla="*/ 99 w 650"/>
                <a:gd name="T57" fmla="*/ 712 h 735"/>
                <a:gd name="T58" fmla="*/ 124 w 650"/>
                <a:gd name="T59" fmla="*/ 710 h 735"/>
                <a:gd name="T60" fmla="*/ 153 w 650"/>
                <a:gd name="T61" fmla="*/ 708 h 735"/>
                <a:gd name="T62" fmla="*/ 188 w 650"/>
                <a:gd name="T63" fmla="*/ 707 h 735"/>
                <a:gd name="T64" fmla="*/ 225 w 650"/>
                <a:gd name="T65" fmla="*/ 706 h 735"/>
                <a:gd name="T66" fmla="*/ 267 w 650"/>
                <a:gd name="T67" fmla="*/ 705 h 735"/>
                <a:gd name="T68" fmla="*/ 313 w 650"/>
                <a:gd name="T69" fmla="*/ 706 h 735"/>
                <a:gd name="T70" fmla="*/ 362 w 650"/>
                <a:gd name="T71" fmla="*/ 707 h 735"/>
                <a:gd name="T72" fmla="*/ 415 w 650"/>
                <a:gd name="T73" fmla="*/ 709 h 735"/>
                <a:gd name="T74" fmla="*/ 470 w 650"/>
                <a:gd name="T75" fmla="*/ 713 h 735"/>
                <a:gd name="T76" fmla="*/ 528 w 650"/>
                <a:gd name="T77" fmla="*/ 719 h 735"/>
                <a:gd name="T78" fmla="*/ 588 w 650"/>
                <a:gd name="T79" fmla="*/ 726 h 735"/>
                <a:gd name="T80" fmla="*/ 650 w 650"/>
                <a:gd name="T81" fmla="*/ 735 h 735"/>
                <a:gd name="T82" fmla="*/ 647 w 650"/>
                <a:gd name="T83" fmla="*/ 713 h 735"/>
                <a:gd name="T84" fmla="*/ 641 w 650"/>
                <a:gd name="T85" fmla="*/ 655 h 735"/>
                <a:gd name="T86" fmla="*/ 631 w 650"/>
                <a:gd name="T87" fmla="*/ 568 h 735"/>
                <a:gd name="T88" fmla="*/ 623 w 650"/>
                <a:gd name="T89" fmla="*/ 462 h 735"/>
                <a:gd name="T90" fmla="*/ 618 w 650"/>
                <a:gd name="T91" fmla="*/ 345 h 735"/>
                <a:gd name="T92" fmla="*/ 618 w 650"/>
                <a:gd name="T93" fmla="*/ 229 h 735"/>
                <a:gd name="T94" fmla="*/ 627 w 650"/>
                <a:gd name="T95" fmla="*/ 119 h 735"/>
                <a:gd name="T96" fmla="*/ 645 w 650"/>
                <a:gd name="T97" fmla="*/ 27 h 7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50"/>
                <a:gd name="T148" fmla="*/ 0 h 735"/>
                <a:gd name="T149" fmla="*/ 650 w 650"/>
                <a:gd name="T150" fmla="*/ 735 h 7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50" h="735">
                  <a:moveTo>
                    <a:pt x="645" y="27"/>
                  </a:moveTo>
                  <a:lnTo>
                    <a:pt x="642" y="26"/>
                  </a:lnTo>
                  <a:lnTo>
                    <a:pt x="631" y="23"/>
                  </a:lnTo>
                  <a:lnTo>
                    <a:pt x="615" y="19"/>
                  </a:lnTo>
                  <a:lnTo>
                    <a:pt x="592" y="15"/>
                  </a:lnTo>
                  <a:lnTo>
                    <a:pt x="565" y="10"/>
                  </a:lnTo>
                  <a:lnTo>
                    <a:pt x="533" y="6"/>
                  </a:lnTo>
                  <a:lnTo>
                    <a:pt x="496" y="3"/>
                  </a:lnTo>
                  <a:lnTo>
                    <a:pt x="456" y="1"/>
                  </a:lnTo>
                  <a:lnTo>
                    <a:pt x="411" y="0"/>
                  </a:lnTo>
                  <a:lnTo>
                    <a:pt x="364" y="2"/>
                  </a:lnTo>
                  <a:lnTo>
                    <a:pt x="315" y="6"/>
                  </a:lnTo>
                  <a:lnTo>
                    <a:pt x="262" y="15"/>
                  </a:lnTo>
                  <a:lnTo>
                    <a:pt x="209" y="26"/>
                  </a:lnTo>
                  <a:lnTo>
                    <a:pt x="154" y="42"/>
                  </a:lnTo>
                  <a:lnTo>
                    <a:pt x="98" y="61"/>
                  </a:lnTo>
                  <a:lnTo>
                    <a:pt x="42" y="87"/>
                  </a:lnTo>
                  <a:lnTo>
                    <a:pt x="38" y="101"/>
                  </a:lnTo>
                  <a:lnTo>
                    <a:pt x="28" y="141"/>
                  </a:lnTo>
                  <a:lnTo>
                    <a:pt x="17" y="203"/>
                  </a:lnTo>
                  <a:lnTo>
                    <a:pt x="6" y="283"/>
                  </a:lnTo>
                  <a:lnTo>
                    <a:pt x="0" y="378"/>
                  </a:lnTo>
                  <a:lnTo>
                    <a:pt x="5" y="484"/>
                  </a:lnTo>
                  <a:lnTo>
                    <a:pt x="21" y="599"/>
                  </a:lnTo>
                  <a:lnTo>
                    <a:pt x="54" y="716"/>
                  </a:lnTo>
                  <a:lnTo>
                    <a:pt x="58" y="716"/>
                  </a:lnTo>
                  <a:lnTo>
                    <a:pt x="66" y="715"/>
                  </a:lnTo>
                  <a:lnTo>
                    <a:pt x="80" y="713"/>
                  </a:lnTo>
                  <a:lnTo>
                    <a:pt x="99" y="712"/>
                  </a:lnTo>
                  <a:lnTo>
                    <a:pt x="124" y="710"/>
                  </a:lnTo>
                  <a:lnTo>
                    <a:pt x="153" y="708"/>
                  </a:lnTo>
                  <a:lnTo>
                    <a:pt x="188" y="707"/>
                  </a:lnTo>
                  <a:lnTo>
                    <a:pt x="225" y="706"/>
                  </a:lnTo>
                  <a:lnTo>
                    <a:pt x="267" y="705"/>
                  </a:lnTo>
                  <a:lnTo>
                    <a:pt x="313" y="706"/>
                  </a:lnTo>
                  <a:lnTo>
                    <a:pt x="362" y="707"/>
                  </a:lnTo>
                  <a:lnTo>
                    <a:pt x="415" y="709"/>
                  </a:lnTo>
                  <a:lnTo>
                    <a:pt x="470" y="713"/>
                  </a:lnTo>
                  <a:lnTo>
                    <a:pt x="528" y="719"/>
                  </a:lnTo>
                  <a:lnTo>
                    <a:pt x="588" y="726"/>
                  </a:lnTo>
                  <a:lnTo>
                    <a:pt x="650" y="735"/>
                  </a:lnTo>
                  <a:lnTo>
                    <a:pt x="647" y="713"/>
                  </a:lnTo>
                  <a:lnTo>
                    <a:pt x="641" y="655"/>
                  </a:lnTo>
                  <a:lnTo>
                    <a:pt x="631" y="568"/>
                  </a:lnTo>
                  <a:lnTo>
                    <a:pt x="623" y="462"/>
                  </a:lnTo>
                  <a:lnTo>
                    <a:pt x="618" y="345"/>
                  </a:lnTo>
                  <a:lnTo>
                    <a:pt x="618" y="229"/>
                  </a:lnTo>
                  <a:lnTo>
                    <a:pt x="627" y="119"/>
                  </a:lnTo>
                  <a:lnTo>
                    <a:pt x="645" y="27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24" name="Freeform 171"/>
            <p:cNvSpPr>
              <a:spLocks/>
            </p:cNvSpPr>
            <p:nvPr/>
          </p:nvSpPr>
          <p:spPr bwMode="auto">
            <a:xfrm>
              <a:off x="6623" y="13797"/>
              <a:ext cx="1071" cy="731"/>
            </a:xfrm>
            <a:custGeom>
              <a:avLst/>
              <a:gdLst>
                <a:gd name="T0" fmla="*/ 6 w 1071"/>
                <a:gd name="T1" fmla="*/ 552 h 731"/>
                <a:gd name="T2" fmla="*/ 0 w 1071"/>
                <a:gd name="T3" fmla="*/ 642 h 731"/>
                <a:gd name="T4" fmla="*/ 698 w 1071"/>
                <a:gd name="T5" fmla="*/ 731 h 731"/>
                <a:gd name="T6" fmla="*/ 703 w 1071"/>
                <a:gd name="T7" fmla="*/ 729 h 731"/>
                <a:gd name="T8" fmla="*/ 717 w 1071"/>
                <a:gd name="T9" fmla="*/ 722 h 731"/>
                <a:gd name="T10" fmla="*/ 740 w 1071"/>
                <a:gd name="T11" fmla="*/ 710 h 731"/>
                <a:gd name="T12" fmla="*/ 768 w 1071"/>
                <a:gd name="T13" fmla="*/ 694 h 731"/>
                <a:gd name="T14" fmla="*/ 801 w 1071"/>
                <a:gd name="T15" fmla="*/ 672 h 731"/>
                <a:gd name="T16" fmla="*/ 838 w 1071"/>
                <a:gd name="T17" fmla="*/ 645 h 731"/>
                <a:gd name="T18" fmla="*/ 876 w 1071"/>
                <a:gd name="T19" fmla="*/ 614 h 731"/>
                <a:gd name="T20" fmla="*/ 915 w 1071"/>
                <a:gd name="T21" fmla="*/ 577 h 731"/>
                <a:gd name="T22" fmla="*/ 953 w 1071"/>
                <a:gd name="T23" fmla="*/ 536 h 731"/>
                <a:gd name="T24" fmla="*/ 988 w 1071"/>
                <a:gd name="T25" fmla="*/ 491 h 731"/>
                <a:gd name="T26" fmla="*/ 1018 w 1071"/>
                <a:gd name="T27" fmla="*/ 439 h 731"/>
                <a:gd name="T28" fmla="*/ 1043 w 1071"/>
                <a:gd name="T29" fmla="*/ 383 h 731"/>
                <a:gd name="T30" fmla="*/ 1061 w 1071"/>
                <a:gd name="T31" fmla="*/ 322 h 731"/>
                <a:gd name="T32" fmla="*/ 1071 w 1071"/>
                <a:gd name="T33" fmla="*/ 255 h 731"/>
                <a:gd name="T34" fmla="*/ 1070 w 1071"/>
                <a:gd name="T35" fmla="*/ 185 h 731"/>
                <a:gd name="T36" fmla="*/ 1057 w 1071"/>
                <a:gd name="T37" fmla="*/ 108 h 731"/>
                <a:gd name="T38" fmla="*/ 1055 w 1071"/>
                <a:gd name="T39" fmla="*/ 104 h 731"/>
                <a:gd name="T40" fmla="*/ 1049 w 1071"/>
                <a:gd name="T41" fmla="*/ 92 h 731"/>
                <a:gd name="T42" fmla="*/ 1037 w 1071"/>
                <a:gd name="T43" fmla="*/ 76 h 731"/>
                <a:gd name="T44" fmla="*/ 1022 w 1071"/>
                <a:gd name="T45" fmla="*/ 57 h 731"/>
                <a:gd name="T46" fmla="*/ 1002 w 1071"/>
                <a:gd name="T47" fmla="*/ 37 h 731"/>
                <a:gd name="T48" fmla="*/ 979 w 1071"/>
                <a:gd name="T49" fmla="*/ 20 h 731"/>
                <a:gd name="T50" fmla="*/ 951 w 1071"/>
                <a:gd name="T51" fmla="*/ 7 h 731"/>
                <a:gd name="T52" fmla="*/ 919 w 1071"/>
                <a:gd name="T53" fmla="*/ 0 h 731"/>
                <a:gd name="T54" fmla="*/ 924 w 1071"/>
                <a:gd name="T55" fmla="*/ 12 h 731"/>
                <a:gd name="T56" fmla="*/ 934 w 1071"/>
                <a:gd name="T57" fmla="*/ 44 h 731"/>
                <a:gd name="T58" fmla="*/ 947 w 1071"/>
                <a:gd name="T59" fmla="*/ 94 h 731"/>
                <a:gd name="T60" fmla="*/ 958 w 1071"/>
                <a:gd name="T61" fmla="*/ 159 h 731"/>
                <a:gd name="T62" fmla="*/ 961 w 1071"/>
                <a:gd name="T63" fmla="*/ 238 h 731"/>
                <a:gd name="T64" fmla="*/ 953 w 1071"/>
                <a:gd name="T65" fmla="*/ 324 h 731"/>
                <a:gd name="T66" fmla="*/ 928 w 1071"/>
                <a:gd name="T67" fmla="*/ 418 h 731"/>
                <a:gd name="T68" fmla="*/ 884 w 1071"/>
                <a:gd name="T69" fmla="*/ 516 h 731"/>
                <a:gd name="T70" fmla="*/ 883 w 1071"/>
                <a:gd name="T71" fmla="*/ 518 h 731"/>
                <a:gd name="T72" fmla="*/ 879 w 1071"/>
                <a:gd name="T73" fmla="*/ 521 h 731"/>
                <a:gd name="T74" fmla="*/ 872 w 1071"/>
                <a:gd name="T75" fmla="*/ 526 h 731"/>
                <a:gd name="T76" fmla="*/ 862 w 1071"/>
                <a:gd name="T77" fmla="*/ 534 h 731"/>
                <a:gd name="T78" fmla="*/ 851 w 1071"/>
                <a:gd name="T79" fmla="*/ 541 h 731"/>
                <a:gd name="T80" fmla="*/ 837 w 1071"/>
                <a:gd name="T81" fmla="*/ 550 h 731"/>
                <a:gd name="T82" fmla="*/ 819 w 1071"/>
                <a:gd name="T83" fmla="*/ 559 h 731"/>
                <a:gd name="T84" fmla="*/ 800 w 1071"/>
                <a:gd name="T85" fmla="*/ 567 h 731"/>
                <a:gd name="T86" fmla="*/ 778 w 1071"/>
                <a:gd name="T87" fmla="*/ 575 h 731"/>
                <a:gd name="T88" fmla="*/ 754 w 1071"/>
                <a:gd name="T89" fmla="*/ 582 h 731"/>
                <a:gd name="T90" fmla="*/ 727 w 1071"/>
                <a:gd name="T91" fmla="*/ 588 h 731"/>
                <a:gd name="T92" fmla="*/ 697 w 1071"/>
                <a:gd name="T93" fmla="*/ 592 h 731"/>
                <a:gd name="T94" fmla="*/ 666 w 1071"/>
                <a:gd name="T95" fmla="*/ 593 h 731"/>
                <a:gd name="T96" fmla="*/ 631 w 1071"/>
                <a:gd name="T97" fmla="*/ 592 h 731"/>
                <a:gd name="T98" fmla="*/ 593 w 1071"/>
                <a:gd name="T99" fmla="*/ 589 h 731"/>
                <a:gd name="T100" fmla="*/ 555 w 1071"/>
                <a:gd name="T101" fmla="*/ 581 h 731"/>
                <a:gd name="T102" fmla="*/ 555 w 1071"/>
                <a:gd name="T103" fmla="*/ 677 h 731"/>
                <a:gd name="T104" fmla="*/ 24 w 1071"/>
                <a:gd name="T105" fmla="*/ 623 h 731"/>
                <a:gd name="T106" fmla="*/ 6 w 1071"/>
                <a:gd name="T107" fmla="*/ 552 h 7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1"/>
                <a:gd name="T163" fmla="*/ 0 h 731"/>
                <a:gd name="T164" fmla="*/ 1071 w 1071"/>
                <a:gd name="T165" fmla="*/ 731 h 7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1" h="731">
                  <a:moveTo>
                    <a:pt x="6" y="552"/>
                  </a:moveTo>
                  <a:lnTo>
                    <a:pt x="0" y="642"/>
                  </a:lnTo>
                  <a:lnTo>
                    <a:pt x="698" y="731"/>
                  </a:lnTo>
                  <a:lnTo>
                    <a:pt x="703" y="729"/>
                  </a:lnTo>
                  <a:lnTo>
                    <a:pt x="717" y="722"/>
                  </a:lnTo>
                  <a:lnTo>
                    <a:pt x="740" y="710"/>
                  </a:lnTo>
                  <a:lnTo>
                    <a:pt x="768" y="694"/>
                  </a:lnTo>
                  <a:lnTo>
                    <a:pt x="801" y="672"/>
                  </a:lnTo>
                  <a:lnTo>
                    <a:pt x="838" y="645"/>
                  </a:lnTo>
                  <a:lnTo>
                    <a:pt x="876" y="614"/>
                  </a:lnTo>
                  <a:lnTo>
                    <a:pt x="915" y="577"/>
                  </a:lnTo>
                  <a:lnTo>
                    <a:pt x="953" y="536"/>
                  </a:lnTo>
                  <a:lnTo>
                    <a:pt x="988" y="491"/>
                  </a:lnTo>
                  <a:lnTo>
                    <a:pt x="1018" y="439"/>
                  </a:lnTo>
                  <a:lnTo>
                    <a:pt x="1043" y="383"/>
                  </a:lnTo>
                  <a:lnTo>
                    <a:pt x="1061" y="322"/>
                  </a:lnTo>
                  <a:lnTo>
                    <a:pt x="1071" y="255"/>
                  </a:lnTo>
                  <a:lnTo>
                    <a:pt x="1070" y="185"/>
                  </a:lnTo>
                  <a:lnTo>
                    <a:pt x="1057" y="108"/>
                  </a:lnTo>
                  <a:lnTo>
                    <a:pt x="1055" y="104"/>
                  </a:lnTo>
                  <a:lnTo>
                    <a:pt x="1049" y="92"/>
                  </a:lnTo>
                  <a:lnTo>
                    <a:pt x="1037" y="76"/>
                  </a:lnTo>
                  <a:lnTo>
                    <a:pt x="1022" y="57"/>
                  </a:lnTo>
                  <a:lnTo>
                    <a:pt x="1002" y="37"/>
                  </a:lnTo>
                  <a:lnTo>
                    <a:pt x="979" y="20"/>
                  </a:lnTo>
                  <a:lnTo>
                    <a:pt x="951" y="7"/>
                  </a:lnTo>
                  <a:lnTo>
                    <a:pt x="919" y="0"/>
                  </a:lnTo>
                  <a:lnTo>
                    <a:pt x="924" y="12"/>
                  </a:lnTo>
                  <a:lnTo>
                    <a:pt x="934" y="44"/>
                  </a:lnTo>
                  <a:lnTo>
                    <a:pt x="947" y="94"/>
                  </a:lnTo>
                  <a:lnTo>
                    <a:pt x="958" y="159"/>
                  </a:lnTo>
                  <a:lnTo>
                    <a:pt x="961" y="238"/>
                  </a:lnTo>
                  <a:lnTo>
                    <a:pt x="953" y="324"/>
                  </a:lnTo>
                  <a:lnTo>
                    <a:pt x="928" y="418"/>
                  </a:lnTo>
                  <a:lnTo>
                    <a:pt x="884" y="516"/>
                  </a:lnTo>
                  <a:lnTo>
                    <a:pt x="883" y="518"/>
                  </a:lnTo>
                  <a:lnTo>
                    <a:pt x="879" y="521"/>
                  </a:lnTo>
                  <a:lnTo>
                    <a:pt x="872" y="526"/>
                  </a:lnTo>
                  <a:lnTo>
                    <a:pt x="862" y="534"/>
                  </a:lnTo>
                  <a:lnTo>
                    <a:pt x="851" y="541"/>
                  </a:lnTo>
                  <a:lnTo>
                    <a:pt x="837" y="550"/>
                  </a:lnTo>
                  <a:lnTo>
                    <a:pt x="819" y="559"/>
                  </a:lnTo>
                  <a:lnTo>
                    <a:pt x="800" y="567"/>
                  </a:lnTo>
                  <a:lnTo>
                    <a:pt x="778" y="575"/>
                  </a:lnTo>
                  <a:lnTo>
                    <a:pt x="754" y="582"/>
                  </a:lnTo>
                  <a:lnTo>
                    <a:pt x="727" y="588"/>
                  </a:lnTo>
                  <a:lnTo>
                    <a:pt x="697" y="592"/>
                  </a:lnTo>
                  <a:lnTo>
                    <a:pt x="666" y="593"/>
                  </a:lnTo>
                  <a:lnTo>
                    <a:pt x="631" y="592"/>
                  </a:lnTo>
                  <a:lnTo>
                    <a:pt x="593" y="589"/>
                  </a:lnTo>
                  <a:lnTo>
                    <a:pt x="555" y="581"/>
                  </a:lnTo>
                  <a:lnTo>
                    <a:pt x="555" y="677"/>
                  </a:lnTo>
                  <a:lnTo>
                    <a:pt x="24" y="623"/>
                  </a:lnTo>
                  <a:lnTo>
                    <a:pt x="6" y="5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25" name="Freeform 172"/>
            <p:cNvSpPr>
              <a:spLocks/>
            </p:cNvSpPr>
            <p:nvPr/>
          </p:nvSpPr>
          <p:spPr bwMode="auto">
            <a:xfrm>
              <a:off x="6486" y="14516"/>
              <a:ext cx="787" cy="253"/>
            </a:xfrm>
            <a:custGeom>
              <a:avLst/>
              <a:gdLst>
                <a:gd name="T0" fmla="*/ 787 w 787"/>
                <a:gd name="T1" fmla="*/ 91 h 253"/>
                <a:gd name="T2" fmla="*/ 12 w 787"/>
                <a:gd name="T3" fmla="*/ 0 h 253"/>
                <a:gd name="T4" fmla="*/ 0 w 787"/>
                <a:gd name="T5" fmla="*/ 91 h 253"/>
                <a:gd name="T6" fmla="*/ 764 w 787"/>
                <a:gd name="T7" fmla="*/ 253 h 253"/>
                <a:gd name="T8" fmla="*/ 787 w 787"/>
                <a:gd name="T9" fmla="*/ 91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253"/>
                <a:gd name="T17" fmla="*/ 787 w 787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253">
                  <a:moveTo>
                    <a:pt x="787" y="91"/>
                  </a:moveTo>
                  <a:lnTo>
                    <a:pt x="12" y="0"/>
                  </a:lnTo>
                  <a:lnTo>
                    <a:pt x="0" y="91"/>
                  </a:lnTo>
                  <a:lnTo>
                    <a:pt x="764" y="253"/>
                  </a:lnTo>
                  <a:lnTo>
                    <a:pt x="787" y="9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26" name="Freeform 173"/>
            <p:cNvSpPr>
              <a:spLocks/>
            </p:cNvSpPr>
            <p:nvPr/>
          </p:nvSpPr>
          <p:spPr bwMode="auto">
            <a:xfrm>
              <a:off x="6879" y="14597"/>
              <a:ext cx="336" cy="115"/>
            </a:xfrm>
            <a:custGeom>
              <a:avLst/>
              <a:gdLst>
                <a:gd name="T0" fmla="*/ 336 w 336"/>
                <a:gd name="T1" fmla="*/ 50 h 115"/>
                <a:gd name="T2" fmla="*/ 4 w 336"/>
                <a:gd name="T3" fmla="*/ 0 h 115"/>
                <a:gd name="T4" fmla="*/ 0 w 336"/>
                <a:gd name="T5" fmla="*/ 48 h 115"/>
                <a:gd name="T6" fmla="*/ 327 w 336"/>
                <a:gd name="T7" fmla="*/ 115 h 115"/>
                <a:gd name="T8" fmla="*/ 336 w 336"/>
                <a:gd name="T9" fmla="*/ 5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15"/>
                <a:gd name="T17" fmla="*/ 336 w 336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15">
                  <a:moveTo>
                    <a:pt x="336" y="50"/>
                  </a:moveTo>
                  <a:lnTo>
                    <a:pt x="4" y="0"/>
                  </a:lnTo>
                  <a:lnTo>
                    <a:pt x="0" y="48"/>
                  </a:lnTo>
                  <a:lnTo>
                    <a:pt x="327" y="115"/>
                  </a:lnTo>
                  <a:lnTo>
                    <a:pt x="336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27" name="Freeform 174"/>
            <p:cNvSpPr>
              <a:spLocks/>
            </p:cNvSpPr>
            <p:nvPr/>
          </p:nvSpPr>
          <p:spPr bwMode="auto">
            <a:xfrm>
              <a:off x="6536" y="14540"/>
              <a:ext cx="225" cy="85"/>
            </a:xfrm>
            <a:custGeom>
              <a:avLst/>
              <a:gdLst>
                <a:gd name="T0" fmla="*/ 225 w 225"/>
                <a:gd name="T1" fmla="*/ 39 h 85"/>
                <a:gd name="T2" fmla="*/ 0 w 225"/>
                <a:gd name="T3" fmla="*/ 0 h 85"/>
                <a:gd name="T4" fmla="*/ 3 w 225"/>
                <a:gd name="T5" fmla="*/ 41 h 85"/>
                <a:gd name="T6" fmla="*/ 218 w 225"/>
                <a:gd name="T7" fmla="*/ 85 h 85"/>
                <a:gd name="T8" fmla="*/ 225 w 225"/>
                <a:gd name="T9" fmla="*/ 39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85"/>
                <a:gd name="T17" fmla="*/ 225 w 225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85">
                  <a:moveTo>
                    <a:pt x="225" y="39"/>
                  </a:moveTo>
                  <a:lnTo>
                    <a:pt x="0" y="0"/>
                  </a:lnTo>
                  <a:lnTo>
                    <a:pt x="3" y="41"/>
                  </a:lnTo>
                  <a:lnTo>
                    <a:pt x="218" y="85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28" name="Freeform 175"/>
            <p:cNvSpPr>
              <a:spLocks/>
            </p:cNvSpPr>
            <p:nvPr/>
          </p:nvSpPr>
          <p:spPr bwMode="auto">
            <a:xfrm>
              <a:off x="5972" y="14624"/>
              <a:ext cx="1325" cy="439"/>
            </a:xfrm>
            <a:custGeom>
              <a:avLst/>
              <a:gdLst>
                <a:gd name="T0" fmla="*/ 0 w 1325"/>
                <a:gd name="T1" fmla="*/ 132 h 439"/>
                <a:gd name="T2" fmla="*/ 3 w 1325"/>
                <a:gd name="T3" fmla="*/ 132 h 439"/>
                <a:gd name="T4" fmla="*/ 10 w 1325"/>
                <a:gd name="T5" fmla="*/ 130 h 439"/>
                <a:gd name="T6" fmla="*/ 24 w 1325"/>
                <a:gd name="T7" fmla="*/ 128 h 439"/>
                <a:gd name="T8" fmla="*/ 42 w 1325"/>
                <a:gd name="T9" fmla="*/ 125 h 439"/>
                <a:gd name="T10" fmla="*/ 62 w 1325"/>
                <a:gd name="T11" fmla="*/ 121 h 439"/>
                <a:gd name="T12" fmla="*/ 86 w 1325"/>
                <a:gd name="T13" fmla="*/ 116 h 439"/>
                <a:gd name="T14" fmla="*/ 113 w 1325"/>
                <a:gd name="T15" fmla="*/ 109 h 439"/>
                <a:gd name="T16" fmla="*/ 141 w 1325"/>
                <a:gd name="T17" fmla="*/ 102 h 439"/>
                <a:gd name="T18" fmla="*/ 170 w 1325"/>
                <a:gd name="T19" fmla="*/ 94 h 439"/>
                <a:gd name="T20" fmla="*/ 199 w 1325"/>
                <a:gd name="T21" fmla="*/ 85 h 439"/>
                <a:gd name="T22" fmla="*/ 228 w 1325"/>
                <a:gd name="T23" fmla="*/ 74 h 439"/>
                <a:gd name="T24" fmla="*/ 257 w 1325"/>
                <a:gd name="T25" fmla="*/ 62 h 439"/>
                <a:gd name="T26" fmla="*/ 285 w 1325"/>
                <a:gd name="T27" fmla="*/ 48 h 439"/>
                <a:gd name="T28" fmla="*/ 309 w 1325"/>
                <a:gd name="T29" fmla="*/ 34 h 439"/>
                <a:gd name="T30" fmla="*/ 333 w 1325"/>
                <a:gd name="T31" fmla="*/ 18 h 439"/>
                <a:gd name="T32" fmla="*/ 352 w 1325"/>
                <a:gd name="T33" fmla="*/ 0 h 439"/>
                <a:gd name="T34" fmla="*/ 1325 w 1325"/>
                <a:gd name="T35" fmla="*/ 223 h 439"/>
                <a:gd name="T36" fmla="*/ 1323 w 1325"/>
                <a:gd name="T37" fmla="*/ 225 h 439"/>
                <a:gd name="T38" fmla="*/ 1318 w 1325"/>
                <a:gd name="T39" fmla="*/ 230 h 439"/>
                <a:gd name="T40" fmla="*/ 1309 w 1325"/>
                <a:gd name="T41" fmla="*/ 239 h 439"/>
                <a:gd name="T42" fmla="*/ 1297 w 1325"/>
                <a:gd name="T43" fmla="*/ 250 h 439"/>
                <a:gd name="T44" fmla="*/ 1282 w 1325"/>
                <a:gd name="T45" fmla="*/ 263 h 439"/>
                <a:gd name="T46" fmla="*/ 1265 w 1325"/>
                <a:gd name="T47" fmla="*/ 278 h 439"/>
                <a:gd name="T48" fmla="*/ 1247 w 1325"/>
                <a:gd name="T49" fmla="*/ 295 h 439"/>
                <a:gd name="T50" fmla="*/ 1225 w 1325"/>
                <a:gd name="T51" fmla="*/ 312 h 439"/>
                <a:gd name="T52" fmla="*/ 1202 w 1325"/>
                <a:gd name="T53" fmla="*/ 331 h 439"/>
                <a:gd name="T54" fmla="*/ 1179 w 1325"/>
                <a:gd name="T55" fmla="*/ 349 h 439"/>
                <a:gd name="T56" fmla="*/ 1154 w 1325"/>
                <a:gd name="T57" fmla="*/ 367 h 439"/>
                <a:gd name="T58" fmla="*/ 1128 w 1325"/>
                <a:gd name="T59" fmla="*/ 385 h 439"/>
                <a:gd name="T60" fmla="*/ 1102 w 1325"/>
                <a:gd name="T61" fmla="*/ 401 h 439"/>
                <a:gd name="T62" fmla="*/ 1077 w 1325"/>
                <a:gd name="T63" fmla="*/ 415 h 439"/>
                <a:gd name="T64" fmla="*/ 1051 w 1325"/>
                <a:gd name="T65" fmla="*/ 428 h 439"/>
                <a:gd name="T66" fmla="*/ 1026 w 1325"/>
                <a:gd name="T67" fmla="*/ 439 h 439"/>
                <a:gd name="T68" fmla="*/ 0 w 1325"/>
                <a:gd name="T69" fmla="*/ 132 h 4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25"/>
                <a:gd name="T106" fmla="*/ 0 h 439"/>
                <a:gd name="T107" fmla="*/ 1325 w 1325"/>
                <a:gd name="T108" fmla="*/ 439 h 4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25" h="439">
                  <a:moveTo>
                    <a:pt x="0" y="132"/>
                  </a:moveTo>
                  <a:lnTo>
                    <a:pt x="3" y="132"/>
                  </a:lnTo>
                  <a:lnTo>
                    <a:pt x="10" y="130"/>
                  </a:lnTo>
                  <a:lnTo>
                    <a:pt x="24" y="128"/>
                  </a:lnTo>
                  <a:lnTo>
                    <a:pt x="42" y="125"/>
                  </a:lnTo>
                  <a:lnTo>
                    <a:pt x="62" y="121"/>
                  </a:lnTo>
                  <a:lnTo>
                    <a:pt x="86" y="116"/>
                  </a:lnTo>
                  <a:lnTo>
                    <a:pt x="113" y="109"/>
                  </a:lnTo>
                  <a:lnTo>
                    <a:pt x="141" y="102"/>
                  </a:lnTo>
                  <a:lnTo>
                    <a:pt x="170" y="94"/>
                  </a:lnTo>
                  <a:lnTo>
                    <a:pt x="199" y="85"/>
                  </a:lnTo>
                  <a:lnTo>
                    <a:pt x="228" y="74"/>
                  </a:lnTo>
                  <a:lnTo>
                    <a:pt x="257" y="62"/>
                  </a:lnTo>
                  <a:lnTo>
                    <a:pt x="285" y="48"/>
                  </a:lnTo>
                  <a:lnTo>
                    <a:pt x="309" y="34"/>
                  </a:lnTo>
                  <a:lnTo>
                    <a:pt x="333" y="18"/>
                  </a:lnTo>
                  <a:lnTo>
                    <a:pt x="352" y="0"/>
                  </a:lnTo>
                  <a:lnTo>
                    <a:pt x="1325" y="223"/>
                  </a:lnTo>
                  <a:lnTo>
                    <a:pt x="1323" y="225"/>
                  </a:lnTo>
                  <a:lnTo>
                    <a:pt x="1318" y="230"/>
                  </a:lnTo>
                  <a:lnTo>
                    <a:pt x="1309" y="239"/>
                  </a:lnTo>
                  <a:lnTo>
                    <a:pt x="1297" y="250"/>
                  </a:lnTo>
                  <a:lnTo>
                    <a:pt x="1282" y="263"/>
                  </a:lnTo>
                  <a:lnTo>
                    <a:pt x="1265" y="278"/>
                  </a:lnTo>
                  <a:lnTo>
                    <a:pt x="1247" y="295"/>
                  </a:lnTo>
                  <a:lnTo>
                    <a:pt x="1225" y="312"/>
                  </a:lnTo>
                  <a:lnTo>
                    <a:pt x="1202" y="331"/>
                  </a:lnTo>
                  <a:lnTo>
                    <a:pt x="1179" y="349"/>
                  </a:lnTo>
                  <a:lnTo>
                    <a:pt x="1154" y="367"/>
                  </a:lnTo>
                  <a:lnTo>
                    <a:pt x="1128" y="385"/>
                  </a:lnTo>
                  <a:lnTo>
                    <a:pt x="1102" y="401"/>
                  </a:lnTo>
                  <a:lnTo>
                    <a:pt x="1077" y="415"/>
                  </a:lnTo>
                  <a:lnTo>
                    <a:pt x="1051" y="428"/>
                  </a:lnTo>
                  <a:lnTo>
                    <a:pt x="1026" y="43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29" name="Freeform 176"/>
            <p:cNvSpPr>
              <a:spLocks/>
            </p:cNvSpPr>
            <p:nvPr/>
          </p:nvSpPr>
          <p:spPr bwMode="auto">
            <a:xfrm>
              <a:off x="7292" y="14577"/>
              <a:ext cx="472" cy="209"/>
            </a:xfrm>
            <a:custGeom>
              <a:avLst/>
              <a:gdLst>
                <a:gd name="T0" fmla="*/ 47 w 472"/>
                <a:gd name="T1" fmla="*/ 209 h 209"/>
                <a:gd name="T2" fmla="*/ 472 w 472"/>
                <a:gd name="T3" fmla="*/ 84 h 209"/>
                <a:gd name="T4" fmla="*/ 215 w 472"/>
                <a:gd name="T5" fmla="*/ 0 h 209"/>
                <a:gd name="T6" fmla="*/ 5 w 472"/>
                <a:gd name="T7" fmla="*/ 24 h 209"/>
                <a:gd name="T8" fmla="*/ 0 w 472"/>
                <a:gd name="T9" fmla="*/ 197 h 209"/>
                <a:gd name="T10" fmla="*/ 47 w 472"/>
                <a:gd name="T11" fmla="*/ 209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2"/>
                <a:gd name="T19" fmla="*/ 0 h 209"/>
                <a:gd name="T20" fmla="*/ 472 w 472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2" h="209">
                  <a:moveTo>
                    <a:pt x="47" y="209"/>
                  </a:moveTo>
                  <a:lnTo>
                    <a:pt x="472" y="84"/>
                  </a:lnTo>
                  <a:lnTo>
                    <a:pt x="215" y="0"/>
                  </a:lnTo>
                  <a:lnTo>
                    <a:pt x="5" y="24"/>
                  </a:lnTo>
                  <a:lnTo>
                    <a:pt x="0" y="197"/>
                  </a:lnTo>
                  <a:lnTo>
                    <a:pt x="47" y="20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30" name="Freeform 177"/>
            <p:cNvSpPr>
              <a:spLocks/>
            </p:cNvSpPr>
            <p:nvPr/>
          </p:nvSpPr>
          <p:spPr bwMode="auto">
            <a:xfrm>
              <a:off x="6073" y="13679"/>
              <a:ext cx="251" cy="999"/>
            </a:xfrm>
            <a:custGeom>
              <a:avLst/>
              <a:gdLst>
                <a:gd name="T0" fmla="*/ 251 w 251"/>
                <a:gd name="T1" fmla="*/ 23 h 999"/>
                <a:gd name="T2" fmla="*/ 250 w 251"/>
                <a:gd name="T3" fmla="*/ 22 h 999"/>
                <a:gd name="T4" fmla="*/ 246 w 251"/>
                <a:gd name="T5" fmla="*/ 20 h 999"/>
                <a:gd name="T6" fmla="*/ 239 w 251"/>
                <a:gd name="T7" fmla="*/ 18 h 999"/>
                <a:gd name="T8" fmla="*/ 230 w 251"/>
                <a:gd name="T9" fmla="*/ 15 h 999"/>
                <a:gd name="T10" fmla="*/ 218 w 251"/>
                <a:gd name="T11" fmla="*/ 11 h 999"/>
                <a:gd name="T12" fmla="*/ 205 w 251"/>
                <a:gd name="T13" fmla="*/ 7 h 999"/>
                <a:gd name="T14" fmla="*/ 190 w 251"/>
                <a:gd name="T15" fmla="*/ 4 h 999"/>
                <a:gd name="T16" fmla="*/ 173 w 251"/>
                <a:gd name="T17" fmla="*/ 1 h 999"/>
                <a:gd name="T18" fmla="*/ 155 w 251"/>
                <a:gd name="T19" fmla="*/ 0 h 999"/>
                <a:gd name="T20" fmla="*/ 134 w 251"/>
                <a:gd name="T21" fmla="*/ 0 h 999"/>
                <a:gd name="T22" fmla="*/ 114 w 251"/>
                <a:gd name="T23" fmla="*/ 2 h 999"/>
                <a:gd name="T24" fmla="*/ 92 w 251"/>
                <a:gd name="T25" fmla="*/ 5 h 999"/>
                <a:gd name="T26" fmla="*/ 70 w 251"/>
                <a:gd name="T27" fmla="*/ 12 h 999"/>
                <a:gd name="T28" fmla="*/ 47 w 251"/>
                <a:gd name="T29" fmla="*/ 20 h 999"/>
                <a:gd name="T30" fmla="*/ 23 w 251"/>
                <a:gd name="T31" fmla="*/ 32 h 999"/>
                <a:gd name="T32" fmla="*/ 0 w 251"/>
                <a:gd name="T33" fmla="*/ 47 h 999"/>
                <a:gd name="T34" fmla="*/ 0 w 251"/>
                <a:gd name="T35" fmla="*/ 999 h 999"/>
                <a:gd name="T36" fmla="*/ 1 w 251"/>
                <a:gd name="T37" fmla="*/ 999 h 999"/>
                <a:gd name="T38" fmla="*/ 6 w 251"/>
                <a:gd name="T39" fmla="*/ 999 h 999"/>
                <a:gd name="T40" fmla="*/ 14 w 251"/>
                <a:gd name="T41" fmla="*/ 998 h 999"/>
                <a:gd name="T42" fmla="*/ 23 w 251"/>
                <a:gd name="T43" fmla="*/ 997 h 999"/>
                <a:gd name="T44" fmla="*/ 35 w 251"/>
                <a:gd name="T45" fmla="*/ 995 h 999"/>
                <a:gd name="T46" fmla="*/ 49 w 251"/>
                <a:gd name="T47" fmla="*/ 993 h 999"/>
                <a:gd name="T48" fmla="*/ 65 w 251"/>
                <a:gd name="T49" fmla="*/ 990 h 999"/>
                <a:gd name="T50" fmla="*/ 83 w 251"/>
                <a:gd name="T51" fmla="*/ 985 h 999"/>
                <a:gd name="T52" fmla="*/ 102 w 251"/>
                <a:gd name="T53" fmla="*/ 980 h 999"/>
                <a:gd name="T54" fmla="*/ 121 w 251"/>
                <a:gd name="T55" fmla="*/ 973 h 999"/>
                <a:gd name="T56" fmla="*/ 143 w 251"/>
                <a:gd name="T57" fmla="*/ 966 h 999"/>
                <a:gd name="T58" fmla="*/ 164 w 251"/>
                <a:gd name="T59" fmla="*/ 956 h 999"/>
                <a:gd name="T60" fmla="*/ 186 w 251"/>
                <a:gd name="T61" fmla="*/ 945 h 999"/>
                <a:gd name="T62" fmla="*/ 208 w 251"/>
                <a:gd name="T63" fmla="*/ 934 h 999"/>
                <a:gd name="T64" fmla="*/ 230 w 251"/>
                <a:gd name="T65" fmla="*/ 919 h 999"/>
                <a:gd name="T66" fmla="*/ 251 w 251"/>
                <a:gd name="T67" fmla="*/ 903 h 999"/>
                <a:gd name="T68" fmla="*/ 251 w 251"/>
                <a:gd name="T69" fmla="*/ 23 h 9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1"/>
                <a:gd name="T106" fmla="*/ 0 h 999"/>
                <a:gd name="T107" fmla="*/ 251 w 251"/>
                <a:gd name="T108" fmla="*/ 999 h 9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1" h="999">
                  <a:moveTo>
                    <a:pt x="251" y="23"/>
                  </a:moveTo>
                  <a:lnTo>
                    <a:pt x="250" y="22"/>
                  </a:lnTo>
                  <a:lnTo>
                    <a:pt x="246" y="20"/>
                  </a:lnTo>
                  <a:lnTo>
                    <a:pt x="239" y="18"/>
                  </a:lnTo>
                  <a:lnTo>
                    <a:pt x="230" y="15"/>
                  </a:lnTo>
                  <a:lnTo>
                    <a:pt x="218" y="11"/>
                  </a:lnTo>
                  <a:lnTo>
                    <a:pt x="205" y="7"/>
                  </a:lnTo>
                  <a:lnTo>
                    <a:pt x="190" y="4"/>
                  </a:lnTo>
                  <a:lnTo>
                    <a:pt x="173" y="1"/>
                  </a:lnTo>
                  <a:lnTo>
                    <a:pt x="155" y="0"/>
                  </a:lnTo>
                  <a:lnTo>
                    <a:pt x="134" y="0"/>
                  </a:lnTo>
                  <a:lnTo>
                    <a:pt x="114" y="2"/>
                  </a:lnTo>
                  <a:lnTo>
                    <a:pt x="92" y="5"/>
                  </a:lnTo>
                  <a:lnTo>
                    <a:pt x="70" y="12"/>
                  </a:lnTo>
                  <a:lnTo>
                    <a:pt x="47" y="20"/>
                  </a:lnTo>
                  <a:lnTo>
                    <a:pt x="23" y="32"/>
                  </a:lnTo>
                  <a:lnTo>
                    <a:pt x="0" y="47"/>
                  </a:lnTo>
                  <a:lnTo>
                    <a:pt x="0" y="999"/>
                  </a:lnTo>
                  <a:lnTo>
                    <a:pt x="1" y="999"/>
                  </a:lnTo>
                  <a:lnTo>
                    <a:pt x="6" y="999"/>
                  </a:lnTo>
                  <a:lnTo>
                    <a:pt x="14" y="998"/>
                  </a:lnTo>
                  <a:lnTo>
                    <a:pt x="23" y="997"/>
                  </a:lnTo>
                  <a:lnTo>
                    <a:pt x="35" y="995"/>
                  </a:lnTo>
                  <a:lnTo>
                    <a:pt x="49" y="993"/>
                  </a:lnTo>
                  <a:lnTo>
                    <a:pt x="65" y="990"/>
                  </a:lnTo>
                  <a:lnTo>
                    <a:pt x="83" y="985"/>
                  </a:lnTo>
                  <a:lnTo>
                    <a:pt x="102" y="980"/>
                  </a:lnTo>
                  <a:lnTo>
                    <a:pt x="121" y="973"/>
                  </a:lnTo>
                  <a:lnTo>
                    <a:pt x="143" y="966"/>
                  </a:lnTo>
                  <a:lnTo>
                    <a:pt x="164" y="956"/>
                  </a:lnTo>
                  <a:lnTo>
                    <a:pt x="186" y="945"/>
                  </a:lnTo>
                  <a:lnTo>
                    <a:pt x="208" y="934"/>
                  </a:lnTo>
                  <a:lnTo>
                    <a:pt x="230" y="919"/>
                  </a:lnTo>
                  <a:lnTo>
                    <a:pt x="251" y="903"/>
                  </a:lnTo>
                  <a:lnTo>
                    <a:pt x="251" y="2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31" name="Freeform 178"/>
            <p:cNvSpPr>
              <a:spLocks/>
            </p:cNvSpPr>
            <p:nvPr/>
          </p:nvSpPr>
          <p:spPr bwMode="auto">
            <a:xfrm>
              <a:off x="6080" y="13687"/>
              <a:ext cx="215" cy="843"/>
            </a:xfrm>
            <a:custGeom>
              <a:avLst/>
              <a:gdLst>
                <a:gd name="T0" fmla="*/ 215 w 215"/>
                <a:gd name="T1" fmla="*/ 20 h 843"/>
                <a:gd name="T2" fmla="*/ 214 w 215"/>
                <a:gd name="T3" fmla="*/ 19 h 843"/>
                <a:gd name="T4" fmla="*/ 211 w 215"/>
                <a:gd name="T5" fmla="*/ 18 h 843"/>
                <a:gd name="T6" fmla="*/ 205 w 215"/>
                <a:gd name="T7" fmla="*/ 15 h 843"/>
                <a:gd name="T8" fmla="*/ 197 w 215"/>
                <a:gd name="T9" fmla="*/ 12 h 843"/>
                <a:gd name="T10" fmla="*/ 187 w 215"/>
                <a:gd name="T11" fmla="*/ 9 h 843"/>
                <a:gd name="T12" fmla="*/ 176 w 215"/>
                <a:gd name="T13" fmla="*/ 6 h 843"/>
                <a:gd name="T14" fmla="*/ 163 w 215"/>
                <a:gd name="T15" fmla="*/ 4 h 843"/>
                <a:gd name="T16" fmla="*/ 149 w 215"/>
                <a:gd name="T17" fmla="*/ 1 h 843"/>
                <a:gd name="T18" fmla="*/ 133 w 215"/>
                <a:gd name="T19" fmla="*/ 0 h 843"/>
                <a:gd name="T20" fmla="*/ 115 w 215"/>
                <a:gd name="T21" fmla="*/ 0 h 843"/>
                <a:gd name="T22" fmla="*/ 98 w 215"/>
                <a:gd name="T23" fmla="*/ 1 h 843"/>
                <a:gd name="T24" fmla="*/ 79 w 215"/>
                <a:gd name="T25" fmla="*/ 5 h 843"/>
                <a:gd name="T26" fmla="*/ 60 w 215"/>
                <a:gd name="T27" fmla="*/ 10 h 843"/>
                <a:gd name="T28" fmla="*/ 40 w 215"/>
                <a:gd name="T29" fmla="*/ 18 h 843"/>
                <a:gd name="T30" fmla="*/ 21 w 215"/>
                <a:gd name="T31" fmla="*/ 27 h 843"/>
                <a:gd name="T32" fmla="*/ 0 w 215"/>
                <a:gd name="T33" fmla="*/ 40 h 843"/>
                <a:gd name="T34" fmla="*/ 0 w 215"/>
                <a:gd name="T35" fmla="*/ 843 h 843"/>
                <a:gd name="T36" fmla="*/ 1 w 215"/>
                <a:gd name="T37" fmla="*/ 843 h 843"/>
                <a:gd name="T38" fmla="*/ 6 w 215"/>
                <a:gd name="T39" fmla="*/ 843 h 843"/>
                <a:gd name="T40" fmla="*/ 12 w 215"/>
                <a:gd name="T41" fmla="*/ 842 h 843"/>
                <a:gd name="T42" fmla="*/ 21 w 215"/>
                <a:gd name="T43" fmla="*/ 841 h 843"/>
                <a:gd name="T44" fmla="*/ 30 w 215"/>
                <a:gd name="T45" fmla="*/ 840 h 843"/>
                <a:gd name="T46" fmla="*/ 43 w 215"/>
                <a:gd name="T47" fmla="*/ 838 h 843"/>
                <a:gd name="T48" fmla="*/ 56 w 215"/>
                <a:gd name="T49" fmla="*/ 835 h 843"/>
                <a:gd name="T50" fmla="*/ 71 w 215"/>
                <a:gd name="T51" fmla="*/ 831 h 843"/>
                <a:gd name="T52" fmla="*/ 87 w 215"/>
                <a:gd name="T53" fmla="*/ 826 h 843"/>
                <a:gd name="T54" fmla="*/ 105 w 215"/>
                <a:gd name="T55" fmla="*/ 821 h 843"/>
                <a:gd name="T56" fmla="*/ 123 w 215"/>
                <a:gd name="T57" fmla="*/ 814 h 843"/>
                <a:gd name="T58" fmla="*/ 141 w 215"/>
                <a:gd name="T59" fmla="*/ 806 h 843"/>
                <a:gd name="T60" fmla="*/ 159 w 215"/>
                <a:gd name="T61" fmla="*/ 797 h 843"/>
                <a:gd name="T62" fmla="*/ 179 w 215"/>
                <a:gd name="T63" fmla="*/ 786 h 843"/>
                <a:gd name="T64" fmla="*/ 197 w 215"/>
                <a:gd name="T65" fmla="*/ 774 h 843"/>
                <a:gd name="T66" fmla="*/ 215 w 215"/>
                <a:gd name="T67" fmla="*/ 760 h 843"/>
                <a:gd name="T68" fmla="*/ 215 w 215"/>
                <a:gd name="T69" fmla="*/ 20 h 8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5"/>
                <a:gd name="T106" fmla="*/ 0 h 843"/>
                <a:gd name="T107" fmla="*/ 215 w 215"/>
                <a:gd name="T108" fmla="*/ 843 h 8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5" h="843">
                  <a:moveTo>
                    <a:pt x="215" y="20"/>
                  </a:moveTo>
                  <a:lnTo>
                    <a:pt x="214" y="19"/>
                  </a:lnTo>
                  <a:lnTo>
                    <a:pt x="211" y="18"/>
                  </a:lnTo>
                  <a:lnTo>
                    <a:pt x="205" y="15"/>
                  </a:lnTo>
                  <a:lnTo>
                    <a:pt x="197" y="12"/>
                  </a:lnTo>
                  <a:lnTo>
                    <a:pt x="187" y="9"/>
                  </a:lnTo>
                  <a:lnTo>
                    <a:pt x="176" y="6"/>
                  </a:lnTo>
                  <a:lnTo>
                    <a:pt x="163" y="4"/>
                  </a:lnTo>
                  <a:lnTo>
                    <a:pt x="149" y="1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8" y="1"/>
                  </a:lnTo>
                  <a:lnTo>
                    <a:pt x="79" y="5"/>
                  </a:lnTo>
                  <a:lnTo>
                    <a:pt x="60" y="10"/>
                  </a:lnTo>
                  <a:lnTo>
                    <a:pt x="40" y="18"/>
                  </a:lnTo>
                  <a:lnTo>
                    <a:pt x="21" y="27"/>
                  </a:lnTo>
                  <a:lnTo>
                    <a:pt x="0" y="40"/>
                  </a:lnTo>
                  <a:lnTo>
                    <a:pt x="0" y="843"/>
                  </a:lnTo>
                  <a:lnTo>
                    <a:pt x="1" y="843"/>
                  </a:lnTo>
                  <a:lnTo>
                    <a:pt x="6" y="843"/>
                  </a:lnTo>
                  <a:lnTo>
                    <a:pt x="12" y="842"/>
                  </a:lnTo>
                  <a:lnTo>
                    <a:pt x="21" y="841"/>
                  </a:lnTo>
                  <a:lnTo>
                    <a:pt x="30" y="840"/>
                  </a:lnTo>
                  <a:lnTo>
                    <a:pt x="43" y="838"/>
                  </a:lnTo>
                  <a:lnTo>
                    <a:pt x="56" y="835"/>
                  </a:lnTo>
                  <a:lnTo>
                    <a:pt x="71" y="831"/>
                  </a:lnTo>
                  <a:lnTo>
                    <a:pt x="87" y="826"/>
                  </a:lnTo>
                  <a:lnTo>
                    <a:pt x="105" y="821"/>
                  </a:lnTo>
                  <a:lnTo>
                    <a:pt x="123" y="814"/>
                  </a:lnTo>
                  <a:lnTo>
                    <a:pt x="141" y="806"/>
                  </a:lnTo>
                  <a:lnTo>
                    <a:pt x="159" y="797"/>
                  </a:lnTo>
                  <a:lnTo>
                    <a:pt x="179" y="786"/>
                  </a:lnTo>
                  <a:lnTo>
                    <a:pt x="197" y="774"/>
                  </a:lnTo>
                  <a:lnTo>
                    <a:pt x="215" y="760"/>
                  </a:lnTo>
                  <a:lnTo>
                    <a:pt x="215" y="2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32" name="Freeform 179"/>
            <p:cNvSpPr>
              <a:spLocks/>
            </p:cNvSpPr>
            <p:nvPr/>
          </p:nvSpPr>
          <p:spPr bwMode="auto">
            <a:xfrm>
              <a:off x="6087" y="13696"/>
              <a:ext cx="180" cy="685"/>
            </a:xfrm>
            <a:custGeom>
              <a:avLst/>
              <a:gdLst>
                <a:gd name="T0" fmla="*/ 180 w 180"/>
                <a:gd name="T1" fmla="*/ 16 h 685"/>
                <a:gd name="T2" fmla="*/ 179 w 180"/>
                <a:gd name="T3" fmla="*/ 16 h 685"/>
                <a:gd name="T4" fmla="*/ 176 w 180"/>
                <a:gd name="T5" fmla="*/ 14 h 685"/>
                <a:gd name="T6" fmla="*/ 172 w 180"/>
                <a:gd name="T7" fmla="*/ 12 h 685"/>
                <a:gd name="T8" fmla="*/ 165 w 180"/>
                <a:gd name="T9" fmla="*/ 10 h 685"/>
                <a:gd name="T10" fmla="*/ 157 w 180"/>
                <a:gd name="T11" fmla="*/ 8 h 685"/>
                <a:gd name="T12" fmla="*/ 147 w 180"/>
                <a:gd name="T13" fmla="*/ 4 h 685"/>
                <a:gd name="T14" fmla="*/ 136 w 180"/>
                <a:gd name="T15" fmla="*/ 2 h 685"/>
                <a:gd name="T16" fmla="*/ 125 w 180"/>
                <a:gd name="T17" fmla="*/ 0 h 685"/>
                <a:gd name="T18" fmla="*/ 111 w 180"/>
                <a:gd name="T19" fmla="*/ 0 h 685"/>
                <a:gd name="T20" fmla="*/ 97 w 180"/>
                <a:gd name="T21" fmla="*/ 0 h 685"/>
                <a:gd name="T22" fmla="*/ 81 w 180"/>
                <a:gd name="T23" fmla="*/ 1 h 685"/>
                <a:gd name="T24" fmla="*/ 66 w 180"/>
                <a:gd name="T25" fmla="*/ 3 h 685"/>
                <a:gd name="T26" fmla="*/ 50 w 180"/>
                <a:gd name="T27" fmla="*/ 8 h 685"/>
                <a:gd name="T28" fmla="*/ 33 w 180"/>
                <a:gd name="T29" fmla="*/ 14 h 685"/>
                <a:gd name="T30" fmla="*/ 17 w 180"/>
                <a:gd name="T31" fmla="*/ 23 h 685"/>
                <a:gd name="T32" fmla="*/ 0 w 180"/>
                <a:gd name="T33" fmla="*/ 33 h 685"/>
                <a:gd name="T34" fmla="*/ 0 w 180"/>
                <a:gd name="T35" fmla="*/ 685 h 685"/>
                <a:gd name="T36" fmla="*/ 1 w 180"/>
                <a:gd name="T37" fmla="*/ 685 h 685"/>
                <a:gd name="T38" fmla="*/ 4 w 180"/>
                <a:gd name="T39" fmla="*/ 685 h 685"/>
                <a:gd name="T40" fmla="*/ 9 w 180"/>
                <a:gd name="T41" fmla="*/ 684 h 685"/>
                <a:gd name="T42" fmla="*/ 17 w 180"/>
                <a:gd name="T43" fmla="*/ 683 h 685"/>
                <a:gd name="T44" fmla="*/ 26 w 180"/>
                <a:gd name="T45" fmla="*/ 682 h 685"/>
                <a:gd name="T46" fmla="*/ 35 w 180"/>
                <a:gd name="T47" fmla="*/ 681 h 685"/>
                <a:gd name="T48" fmla="*/ 47 w 180"/>
                <a:gd name="T49" fmla="*/ 678 h 685"/>
                <a:gd name="T50" fmla="*/ 60 w 180"/>
                <a:gd name="T51" fmla="*/ 676 h 685"/>
                <a:gd name="T52" fmla="*/ 73 w 180"/>
                <a:gd name="T53" fmla="*/ 671 h 685"/>
                <a:gd name="T54" fmla="*/ 87 w 180"/>
                <a:gd name="T55" fmla="*/ 667 h 685"/>
                <a:gd name="T56" fmla="*/ 102 w 180"/>
                <a:gd name="T57" fmla="*/ 662 h 685"/>
                <a:gd name="T58" fmla="*/ 118 w 180"/>
                <a:gd name="T59" fmla="*/ 655 h 685"/>
                <a:gd name="T60" fmla="*/ 133 w 180"/>
                <a:gd name="T61" fmla="*/ 648 h 685"/>
                <a:gd name="T62" fmla="*/ 149 w 180"/>
                <a:gd name="T63" fmla="*/ 639 h 685"/>
                <a:gd name="T64" fmla="*/ 165 w 180"/>
                <a:gd name="T65" fmla="*/ 628 h 685"/>
                <a:gd name="T66" fmla="*/ 180 w 180"/>
                <a:gd name="T67" fmla="*/ 617 h 685"/>
                <a:gd name="T68" fmla="*/ 180 w 180"/>
                <a:gd name="T69" fmla="*/ 16 h 6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0"/>
                <a:gd name="T106" fmla="*/ 0 h 685"/>
                <a:gd name="T107" fmla="*/ 180 w 180"/>
                <a:gd name="T108" fmla="*/ 685 h 6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0" h="685">
                  <a:moveTo>
                    <a:pt x="180" y="16"/>
                  </a:moveTo>
                  <a:lnTo>
                    <a:pt x="179" y="16"/>
                  </a:lnTo>
                  <a:lnTo>
                    <a:pt x="176" y="14"/>
                  </a:lnTo>
                  <a:lnTo>
                    <a:pt x="172" y="12"/>
                  </a:lnTo>
                  <a:lnTo>
                    <a:pt x="165" y="10"/>
                  </a:lnTo>
                  <a:lnTo>
                    <a:pt x="157" y="8"/>
                  </a:lnTo>
                  <a:lnTo>
                    <a:pt x="147" y="4"/>
                  </a:lnTo>
                  <a:lnTo>
                    <a:pt x="136" y="2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3"/>
                  </a:lnTo>
                  <a:lnTo>
                    <a:pt x="50" y="8"/>
                  </a:lnTo>
                  <a:lnTo>
                    <a:pt x="33" y="14"/>
                  </a:lnTo>
                  <a:lnTo>
                    <a:pt x="17" y="23"/>
                  </a:lnTo>
                  <a:lnTo>
                    <a:pt x="0" y="33"/>
                  </a:lnTo>
                  <a:lnTo>
                    <a:pt x="0" y="685"/>
                  </a:lnTo>
                  <a:lnTo>
                    <a:pt x="1" y="685"/>
                  </a:lnTo>
                  <a:lnTo>
                    <a:pt x="4" y="685"/>
                  </a:lnTo>
                  <a:lnTo>
                    <a:pt x="9" y="684"/>
                  </a:lnTo>
                  <a:lnTo>
                    <a:pt x="17" y="683"/>
                  </a:lnTo>
                  <a:lnTo>
                    <a:pt x="26" y="682"/>
                  </a:lnTo>
                  <a:lnTo>
                    <a:pt x="35" y="681"/>
                  </a:lnTo>
                  <a:lnTo>
                    <a:pt x="47" y="678"/>
                  </a:lnTo>
                  <a:lnTo>
                    <a:pt x="60" y="676"/>
                  </a:lnTo>
                  <a:lnTo>
                    <a:pt x="73" y="671"/>
                  </a:lnTo>
                  <a:lnTo>
                    <a:pt x="87" y="667"/>
                  </a:lnTo>
                  <a:lnTo>
                    <a:pt x="102" y="662"/>
                  </a:lnTo>
                  <a:lnTo>
                    <a:pt x="118" y="655"/>
                  </a:lnTo>
                  <a:lnTo>
                    <a:pt x="133" y="648"/>
                  </a:lnTo>
                  <a:lnTo>
                    <a:pt x="149" y="639"/>
                  </a:lnTo>
                  <a:lnTo>
                    <a:pt x="165" y="628"/>
                  </a:lnTo>
                  <a:lnTo>
                    <a:pt x="180" y="617"/>
                  </a:lnTo>
                  <a:lnTo>
                    <a:pt x="180" y="1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33" name="Freeform 180"/>
            <p:cNvSpPr>
              <a:spLocks/>
            </p:cNvSpPr>
            <p:nvPr/>
          </p:nvSpPr>
          <p:spPr bwMode="auto">
            <a:xfrm>
              <a:off x="6093" y="13704"/>
              <a:ext cx="146" cy="530"/>
            </a:xfrm>
            <a:custGeom>
              <a:avLst/>
              <a:gdLst>
                <a:gd name="T0" fmla="*/ 146 w 146"/>
                <a:gd name="T1" fmla="*/ 14 h 530"/>
                <a:gd name="T2" fmla="*/ 143 w 146"/>
                <a:gd name="T3" fmla="*/ 12 h 530"/>
                <a:gd name="T4" fmla="*/ 134 w 146"/>
                <a:gd name="T5" fmla="*/ 8 h 530"/>
                <a:gd name="T6" fmla="*/ 120 w 146"/>
                <a:gd name="T7" fmla="*/ 4 h 530"/>
                <a:gd name="T8" fmla="*/ 101 w 146"/>
                <a:gd name="T9" fmla="*/ 1 h 530"/>
                <a:gd name="T10" fmla="*/ 79 w 146"/>
                <a:gd name="T11" fmla="*/ 0 h 530"/>
                <a:gd name="T12" fmla="*/ 54 w 146"/>
                <a:gd name="T13" fmla="*/ 3 h 530"/>
                <a:gd name="T14" fmla="*/ 27 w 146"/>
                <a:gd name="T15" fmla="*/ 11 h 530"/>
                <a:gd name="T16" fmla="*/ 0 w 146"/>
                <a:gd name="T17" fmla="*/ 27 h 530"/>
                <a:gd name="T18" fmla="*/ 0 w 146"/>
                <a:gd name="T19" fmla="*/ 530 h 530"/>
                <a:gd name="T20" fmla="*/ 3 w 146"/>
                <a:gd name="T21" fmla="*/ 530 h 530"/>
                <a:gd name="T22" fmla="*/ 14 w 146"/>
                <a:gd name="T23" fmla="*/ 529 h 530"/>
                <a:gd name="T24" fmla="*/ 29 w 146"/>
                <a:gd name="T25" fmla="*/ 526 h 530"/>
                <a:gd name="T26" fmla="*/ 49 w 146"/>
                <a:gd name="T27" fmla="*/ 521 h 530"/>
                <a:gd name="T28" fmla="*/ 71 w 146"/>
                <a:gd name="T29" fmla="*/ 514 h 530"/>
                <a:gd name="T30" fmla="*/ 96 w 146"/>
                <a:gd name="T31" fmla="*/ 505 h 530"/>
                <a:gd name="T32" fmla="*/ 121 w 146"/>
                <a:gd name="T33" fmla="*/ 492 h 530"/>
                <a:gd name="T34" fmla="*/ 146 w 146"/>
                <a:gd name="T35" fmla="*/ 475 h 530"/>
                <a:gd name="T36" fmla="*/ 146 w 146"/>
                <a:gd name="T37" fmla="*/ 14 h 5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530"/>
                <a:gd name="T59" fmla="*/ 146 w 146"/>
                <a:gd name="T60" fmla="*/ 530 h 5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530">
                  <a:moveTo>
                    <a:pt x="146" y="14"/>
                  </a:moveTo>
                  <a:lnTo>
                    <a:pt x="143" y="12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1" y="1"/>
                  </a:lnTo>
                  <a:lnTo>
                    <a:pt x="79" y="0"/>
                  </a:lnTo>
                  <a:lnTo>
                    <a:pt x="54" y="3"/>
                  </a:lnTo>
                  <a:lnTo>
                    <a:pt x="27" y="11"/>
                  </a:lnTo>
                  <a:lnTo>
                    <a:pt x="0" y="27"/>
                  </a:lnTo>
                  <a:lnTo>
                    <a:pt x="0" y="530"/>
                  </a:lnTo>
                  <a:lnTo>
                    <a:pt x="3" y="530"/>
                  </a:lnTo>
                  <a:lnTo>
                    <a:pt x="14" y="529"/>
                  </a:lnTo>
                  <a:lnTo>
                    <a:pt x="29" y="526"/>
                  </a:lnTo>
                  <a:lnTo>
                    <a:pt x="49" y="521"/>
                  </a:lnTo>
                  <a:lnTo>
                    <a:pt x="71" y="514"/>
                  </a:lnTo>
                  <a:lnTo>
                    <a:pt x="96" y="505"/>
                  </a:lnTo>
                  <a:lnTo>
                    <a:pt x="121" y="492"/>
                  </a:lnTo>
                  <a:lnTo>
                    <a:pt x="146" y="475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34" name="Freeform 181"/>
            <p:cNvSpPr>
              <a:spLocks/>
            </p:cNvSpPr>
            <p:nvPr/>
          </p:nvSpPr>
          <p:spPr bwMode="auto">
            <a:xfrm>
              <a:off x="6101" y="13712"/>
              <a:ext cx="109" cy="373"/>
            </a:xfrm>
            <a:custGeom>
              <a:avLst/>
              <a:gdLst>
                <a:gd name="T0" fmla="*/ 109 w 109"/>
                <a:gd name="T1" fmla="*/ 10 h 373"/>
                <a:gd name="T2" fmla="*/ 107 w 109"/>
                <a:gd name="T3" fmla="*/ 9 h 373"/>
                <a:gd name="T4" fmla="*/ 100 w 109"/>
                <a:gd name="T5" fmla="*/ 6 h 373"/>
                <a:gd name="T6" fmla="*/ 89 w 109"/>
                <a:gd name="T7" fmla="*/ 2 h 373"/>
                <a:gd name="T8" fmla="*/ 75 w 109"/>
                <a:gd name="T9" fmla="*/ 0 h 373"/>
                <a:gd name="T10" fmla="*/ 59 w 109"/>
                <a:gd name="T11" fmla="*/ 0 h 373"/>
                <a:gd name="T12" fmla="*/ 39 w 109"/>
                <a:gd name="T13" fmla="*/ 2 h 373"/>
                <a:gd name="T14" fmla="*/ 20 w 109"/>
                <a:gd name="T15" fmla="*/ 9 h 373"/>
                <a:gd name="T16" fmla="*/ 0 w 109"/>
                <a:gd name="T17" fmla="*/ 21 h 373"/>
                <a:gd name="T18" fmla="*/ 0 w 109"/>
                <a:gd name="T19" fmla="*/ 373 h 373"/>
                <a:gd name="T20" fmla="*/ 2 w 109"/>
                <a:gd name="T21" fmla="*/ 373 h 373"/>
                <a:gd name="T22" fmla="*/ 9 w 109"/>
                <a:gd name="T23" fmla="*/ 372 h 373"/>
                <a:gd name="T24" fmla="*/ 21 w 109"/>
                <a:gd name="T25" fmla="*/ 369 h 373"/>
                <a:gd name="T26" fmla="*/ 36 w 109"/>
                <a:gd name="T27" fmla="*/ 366 h 373"/>
                <a:gd name="T28" fmla="*/ 53 w 109"/>
                <a:gd name="T29" fmla="*/ 362 h 373"/>
                <a:gd name="T30" fmla="*/ 72 w 109"/>
                <a:gd name="T31" fmla="*/ 354 h 373"/>
                <a:gd name="T32" fmla="*/ 90 w 109"/>
                <a:gd name="T33" fmla="*/ 343 h 373"/>
                <a:gd name="T34" fmla="*/ 109 w 109"/>
                <a:gd name="T35" fmla="*/ 331 h 373"/>
                <a:gd name="T36" fmla="*/ 109 w 109"/>
                <a:gd name="T37" fmla="*/ 10 h 3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9"/>
                <a:gd name="T58" fmla="*/ 0 h 373"/>
                <a:gd name="T59" fmla="*/ 109 w 109"/>
                <a:gd name="T60" fmla="*/ 373 h 3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9" h="373">
                  <a:moveTo>
                    <a:pt x="109" y="10"/>
                  </a:moveTo>
                  <a:lnTo>
                    <a:pt x="107" y="9"/>
                  </a:lnTo>
                  <a:lnTo>
                    <a:pt x="100" y="6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0" y="9"/>
                  </a:lnTo>
                  <a:lnTo>
                    <a:pt x="0" y="21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9" y="372"/>
                  </a:lnTo>
                  <a:lnTo>
                    <a:pt x="21" y="369"/>
                  </a:lnTo>
                  <a:lnTo>
                    <a:pt x="36" y="366"/>
                  </a:lnTo>
                  <a:lnTo>
                    <a:pt x="53" y="362"/>
                  </a:lnTo>
                  <a:lnTo>
                    <a:pt x="72" y="354"/>
                  </a:lnTo>
                  <a:lnTo>
                    <a:pt x="90" y="343"/>
                  </a:lnTo>
                  <a:lnTo>
                    <a:pt x="109" y="331"/>
                  </a:lnTo>
                  <a:lnTo>
                    <a:pt x="109" y="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35" name="Freeform 182"/>
            <p:cNvSpPr>
              <a:spLocks/>
            </p:cNvSpPr>
            <p:nvPr/>
          </p:nvSpPr>
          <p:spPr bwMode="auto">
            <a:xfrm>
              <a:off x="6107" y="13721"/>
              <a:ext cx="75" cy="216"/>
            </a:xfrm>
            <a:custGeom>
              <a:avLst/>
              <a:gdLst>
                <a:gd name="T0" fmla="*/ 75 w 75"/>
                <a:gd name="T1" fmla="*/ 6 h 216"/>
                <a:gd name="T2" fmla="*/ 73 w 75"/>
                <a:gd name="T3" fmla="*/ 5 h 216"/>
                <a:gd name="T4" fmla="*/ 69 w 75"/>
                <a:gd name="T5" fmla="*/ 4 h 216"/>
                <a:gd name="T6" fmla="*/ 61 w 75"/>
                <a:gd name="T7" fmla="*/ 2 h 216"/>
                <a:gd name="T8" fmla="*/ 52 w 75"/>
                <a:gd name="T9" fmla="*/ 0 h 216"/>
                <a:gd name="T10" fmla="*/ 41 w 75"/>
                <a:gd name="T11" fmla="*/ 0 h 216"/>
                <a:gd name="T12" fmla="*/ 28 w 75"/>
                <a:gd name="T13" fmla="*/ 1 h 216"/>
                <a:gd name="T14" fmla="*/ 14 w 75"/>
                <a:gd name="T15" fmla="*/ 6 h 216"/>
                <a:gd name="T16" fmla="*/ 0 w 75"/>
                <a:gd name="T17" fmla="*/ 14 h 216"/>
                <a:gd name="T18" fmla="*/ 0 w 75"/>
                <a:gd name="T19" fmla="*/ 216 h 216"/>
                <a:gd name="T20" fmla="*/ 2 w 75"/>
                <a:gd name="T21" fmla="*/ 216 h 216"/>
                <a:gd name="T22" fmla="*/ 7 w 75"/>
                <a:gd name="T23" fmla="*/ 215 h 216"/>
                <a:gd name="T24" fmla="*/ 15 w 75"/>
                <a:gd name="T25" fmla="*/ 214 h 216"/>
                <a:gd name="T26" fmla="*/ 25 w 75"/>
                <a:gd name="T27" fmla="*/ 211 h 216"/>
                <a:gd name="T28" fmla="*/ 37 w 75"/>
                <a:gd name="T29" fmla="*/ 208 h 216"/>
                <a:gd name="T30" fmla="*/ 50 w 75"/>
                <a:gd name="T31" fmla="*/ 203 h 216"/>
                <a:gd name="T32" fmla="*/ 63 w 75"/>
                <a:gd name="T33" fmla="*/ 195 h 216"/>
                <a:gd name="T34" fmla="*/ 75 w 75"/>
                <a:gd name="T35" fmla="*/ 187 h 216"/>
                <a:gd name="T36" fmla="*/ 75 w 75"/>
                <a:gd name="T37" fmla="*/ 6 h 2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"/>
                <a:gd name="T58" fmla="*/ 0 h 216"/>
                <a:gd name="T59" fmla="*/ 75 w 75"/>
                <a:gd name="T60" fmla="*/ 216 h 2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" h="216">
                  <a:moveTo>
                    <a:pt x="75" y="6"/>
                  </a:moveTo>
                  <a:lnTo>
                    <a:pt x="73" y="5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14" y="6"/>
                  </a:lnTo>
                  <a:lnTo>
                    <a:pt x="0" y="14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7" y="215"/>
                  </a:lnTo>
                  <a:lnTo>
                    <a:pt x="15" y="214"/>
                  </a:lnTo>
                  <a:lnTo>
                    <a:pt x="25" y="211"/>
                  </a:lnTo>
                  <a:lnTo>
                    <a:pt x="37" y="208"/>
                  </a:lnTo>
                  <a:lnTo>
                    <a:pt x="50" y="203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36" name="Freeform 183"/>
            <p:cNvSpPr>
              <a:spLocks/>
            </p:cNvSpPr>
            <p:nvPr/>
          </p:nvSpPr>
          <p:spPr bwMode="auto">
            <a:xfrm>
              <a:off x="7013" y="14340"/>
              <a:ext cx="110" cy="111"/>
            </a:xfrm>
            <a:custGeom>
              <a:avLst/>
              <a:gdLst>
                <a:gd name="T0" fmla="*/ 55 w 110"/>
                <a:gd name="T1" fmla="*/ 111 h 111"/>
                <a:gd name="T2" fmla="*/ 66 w 110"/>
                <a:gd name="T3" fmla="*/ 110 h 111"/>
                <a:gd name="T4" fmla="*/ 76 w 110"/>
                <a:gd name="T5" fmla="*/ 106 h 111"/>
                <a:gd name="T6" fmla="*/ 85 w 110"/>
                <a:gd name="T7" fmla="*/ 101 h 111"/>
                <a:gd name="T8" fmla="*/ 94 w 110"/>
                <a:gd name="T9" fmla="*/ 94 h 111"/>
                <a:gd name="T10" fmla="*/ 100 w 110"/>
                <a:gd name="T11" fmla="*/ 86 h 111"/>
                <a:gd name="T12" fmla="*/ 106 w 110"/>
                <a:gd name="T13" fmla="*/ 77 h 111"/>
                <a:gd name="T14" fmla="*/ 109 w 110"/>
                <a:gd name="T15" fmla="*/ 66 h 111"/>
                <a:gd name="T16" fmla="*/ 110 w 110"/>
                <a:gd name="T17" fmla="*/ 56 h 111"/>
                <a:gd name="T18" fmla="*/ 109 w 110"/>
                <a:gd name="T19" fmla="*/ 44 h 111"/>
                <a:gd name="T20" fmla="*/ 106 w 110"/>
                <a:gd name="T21" fmla="*/ 34 h 111"/>
                <a:gd name="T22" fmla="*/ 100 w 110"/>
                <a:gd name="T23" fmla="*/ 24 h 111"/>
                <a:gd name="T24" fmla="*/ 94 w 110"/>
                <a:gd name="T25" fmla="*/ 17 h 111"/>
                <a:gd name="T26" fmla="*/ 85 w 110"/>
                <a:gd name="T27" fmla="*/ 9 h 111"/>
                <a:gd name="T28" fmla="*/ 76 w 110"/>
                <a:gd name="T29" fmla="*/ 5 h 111"/>
                <a:gd name="T30" fmla="*/ 66 w 110"/>
                <a:gd name="T31" fmla="*/ 2 h 111"/>
                <a:gd name="T32" fmla="*/ 55 w 110"/>
                <a:gd name="T33" fmla="*/ 0 h 111"/>
                <a:gd name="T34" fmla="*/ 44 w 110"/>
                <a:gd name="T35" fmla="*/ 2 h 111"/>
                <a:gd name="T36" fmla="*/ 33 w 110"/>
                <a:gd name="T37" fmla="*/ 5 h 111"/>
                <a:gd name="T38" fmla="*/ 25 w 110"/>
                <a:gd name="T39" fmla="*/ 9 h 111"/>
                <a:gd name="T40" fmla="*/ 16 w 110"/>
                <a:gd name="T41" fmla="*/ 17 h 111"/>
                <a:gd name="T42" fmla="*/ 10 w 110"/>
                <a:gd name="T43" fmla="*/ 24 h 111"/>
                <a:gd name="T44" fmla="*/ 4 w 110"/>
                <a:gd name="T45" fmla="*/ 34 h 111"/>
                <a:gd name="T46" fmla="*/ 1 w 110"/>
                <a:gd name="T47" fmla="*/ 44 h 111"/>
                <a:gd name="T48" fmla="*/ 0 w 110"/>
                <a:gd name="T49" fmla="*/ 56 h 111"/>
                <a:gd name="T50" fmla="*/ 1 w 110"/>
                <a:gd name="T51" fmla="*/ 66 h 111"/>
                <a:gd name="T52" fmla="*/ 4 w 110"/>
                <a:gd name="T53" fmla="*/ 77 h 111"/>
                <a:gd name="T54" fmla="*/ 10 w 110"/>
                <a:gd name="T55" fmla="*/ 86 h 111"/>
                <a:gd name="T56" fmla="*/ 16 w 110"/>
                <a:gd name="T57" fmla="*/ 94 h 111"/>
                <a:gd name="T58" fmla="*/ 25 w 110"/>
                <a:gd name="T59" fmla="*/ 101 h 111"/>
                <a:gd name="T60" fmla="*/ 33 w 110"/>
                <a:gd name="T61" fmla="*/ 106 h 111"/>
                <a:gd name="T62" fmla="*/ 44 w 110"/>
                <a:gd name="T63" fmla="*/ 110 h 111"/>
                <a:gd name="T64" fmla="*/ 55 w 110"/>
                <a:gd name="T65" fmla="*/ 111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111"/>
                <a:gd name="T101" fmla="*/ 110 w 110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111">
                  <a:moveTo>
                    <a:pt x="55" y="111"/>
                  </a:moveTo>
                  <a:lnTo>
                    <a:pt x="66" y="110"/>
                  </a:lnTo>
                  <a:lnTo>
                    <a:pt x="76" y="106"/>
                  </a:lnTo>
                  <a:lnTo>
                    <a:pt x="85" y="101"/>
                  </a:lnTo>
                  <a:lnTo>
                    <a:pt x="94" y="94"/>
                  </a:lnTo>
                  <a:lnTo>
                    <a:pt x="100" y="86"/>
                  </a:lnTo>
                  <a:lnTo>
                    <a:pt x="106" y="77"/>
                  </a:lnTo>
                  <a:lnTo>
                    <a:pt x="109" y="66"/>
                  </a:lnTo>
                  <a:lnTo>
                    <a:pt x="110" y="56"/>
                  </a:lnTo>
                  <a:lnTo>
                    <a:pt x="109" y="44"/>
                  </a:lnTo>
                  <a:lnTo>
                    <a:pt x="106" y="34"/>
                  </a:lnTo>
                  <a:lnTo>
                    <a:pt x="100" y="24"/>
                  </a:lnTo>
                  <a:lnTo>
                    <a:pt x="94" y="17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6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5" y="101"/>
                  </a:lnTo>
                  <a:lnTo>
                    <a:pt x="33" y="106"/>
                  </a:lnTo>
                  <a:lnTo>
                    <a:pt x="44" y="110"/>
                  </a:lnTo>
                  <a:lnTo>
                    <a:pt x="55" y="1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37" name="Freeform 184"/>
            <p:cNvSpPr>
              <a:spLocks/>
            </p:cNvSpPr>
            <p:nvPr/>
          </p:nvSpPr>
          <p:spPr bwMode="auto">
            <a:xfrm>
              <a:off x="6676" y="14343"/>
              <a:ext cx="55" cy="55"/>
            </a:xfrm>
            <a:custGeom>
              <a:avLst/>
              <a:gdLst>
                <a:gd name="T0" fmla="*/ 27 w 55"/>
                <a:gd name="T1" fmla="*/ 55 h 55"/>
                <a:gd name="T2" fmla="*/ 38 w 55"/>
                <a:gd name="T3" fmla="*/ 53 h 55"/>
                <a:gd name="T4" fmla="*/ 48 w 55"/>
                <a:gd name="T5" fmla="*/ 46 h 55"/>
                <a:gd name="T6" fmla="*/ 53 w 55"/>
                <a:gd name="T7" fmla="*/ 37 h 55"/>
                <a:gd name="T8" fmla="*/ 55 w 55"/>
                <a:gd name="T9" fmla="*/ 27 h 55"/>
                <a:gd name="T10" fmla="*/ 53 w 55"/>
                <a:gd name="T11" fmla="*/ 16 h 55"/>
                <a:gd name="T12" fmla="*/ 48 w 55"/>
                <a:gd name="T13" fmla="*/ 7 h 55"/>
                <a:gd name="T14" fmla="*/ 38 w 55"/>
                <a:gd name="T15" fmla="*/ 2 h 55"/>
                <a:gd name="T16" fmla="*/ 27 w 55"/>
                <a:gd name="T17" fmla="*/ 0 h 55"/>
                <a:gd name="T18" fmla="*/ 16 w 55"/>
                <a:gd name="T19" fmla="*/ 2 h 55"/>
                <a:gd name="T20" fmla="*/ 8 w 55"/>
                <a:gd name="T21" fmla="*/ 7 h 55"/>
                <a:gd name="T22" fmla="*/ 2 w 55"/>
                <a:gd name="T23" fmla="*/ 16 h 55"/>
                <a:gd name="T24" fmla="*/ 0 w 55"/>
                <a:gd name="T25" fmla="*/ 27 h 55"/>
                <a:gd name="T26" fmla="*/ 2 w 55"/>
                <a:gd name="T27" fmla="*/ 37 h 55"/>
                <a:gd name="T28" fmla="*/ 8 w 55"/>
                <a:gd name="T29" fmla="*/ 46 h 55"/>
                <a:gd name="T30" fmla="*/ 16 w 55"/>
                <a:gd name="T31" fmla="*/ 53 h 55"/>
                <a:gd name="T32" fmla="*/ 27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7" y="55"/>
                  </a:moveTo>
                  <a:lnTo>
                    <a:pt x="38" y="53"/>
                  </a:lnTo>
                  <a:lnTo>
                    <a:pt x="48" y="46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8" y="7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6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38" name="Freeform 185"/>
            <p:cNvSpPr>
              <a:spLocks/>
            </p:cNvSpPr>
            <p:nvPr/>
          </p:nvSpPr>
          <p:spPr bwMode="auto">
            <a:xfrm>
              <a:off x="6770" y="14345"/>
              <a:ext cx="55" cy="55"/>
            </a:xfrm>
            <a:custGeom>
              <a:avLst/>
              <a:gdLst>
                <a:gd name="T0" fmla="*/ 28 w 55"/>
                <a:gd name="T1" fmla="*/ 55 h 55"/>
                <a:gd name="T2" fmla="*/ 39 w 55"/>
                <a:gd name="T3" fmla="*/ 53 h 55"/>
                <a:gd name="T4" fmla="*/ 47 w 55"/>
                <a:gd name="T5" fmla="*/ 47 h 55"/>
                <a:gd name="T6" fmla="*/ 53 w 55"/>
                <a:gd name="T7" fmla="*/ 39 h 55"/>
                <a:gd name="T8" fmla="*/ 55 w 55"/>
                <a:gd name="T9" fmla="*/ 28 h 55"/>
                <a:gd name="T10" fmla="*/ 53 w 55"/>
                <a:gd name="T11" fmla="*/ 17 h 55"/>
                <a:gd name="T12" fmla="*/ 47 w 55"/>
                <a:gd name="T13" fmla="*/ 8 h 55"/>
                <a:gd name="T14" fmla="*/ 39 w 55"/>
                <a:gd name="T15" fmla="*/ 2 h 55"/>
                <a:gd name="T16" fmla="*/ 28 w 55"/>
                <a:gd name="T17" fmla="*/ 0 h 55"/>
                <a:gd name="T18" fmla="*/ 17 w 55"/>
                <a:gd name="T19" fmla="*/ 2 h 55"/>
                <a:gd name="T20" fmla="*/ 9 w 55"/>
                <a:gd name="T21" fmla="*/ 8 h 55"/>
                <a:gd name="T22" fmla="*/ 2 w 55"/>
                <a:gd name="T23" fmla="*/ 17 h 55"/>
                <a:gd name="T24" fmla="*/ 0 w 55"/>
                <a:gd name="T25" fmla="*/ 28 h 55"/>
                <a:gd name="T26" fmla="*/ 2 w 55"/>
                <a:gd name="T27" fmla="*/ 39 h 55"/>
                <a:gd name="T28" fmla="*/ 9 w 55"/>
                <a:gd name="T29" fmla="*/ 47 h 55"/>
                <a:gd name="T30" fmla="*/ 17 w 55"/>
                <a:gd name="T31" fmla="*/ 53 h 55"/>
                <a:gd name="T32" fmla="*/ 28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8" y="55"/>
                  </a:move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9" y="47"/>
                  </a:lnTo>
                  <a:lnTo>
                    <a:pt x="17" y="53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39" name="Freeform 186"/>
            <p:cNvSpPr>
              <a:spLocks/>
            </p:cNvSpPr>
            <p:nvPr/>
          </p:nvSpPr>
          <p:spPr bwMode="auto">
            <a:xfrm>
              <a:off x="6401" y="13591"/>
              <a:ext cx="156" cy="752"/>
            </a:xfrm>
            <a:custGeom>
              <a:avLst/>
              <a:gdLst>
                <a:gd name="T0" fmla="*/ 48 w 156"/>
                <a:gd name="T1" fmla="*/ 15 h 752"/>
                <a:gd name="T2" fmla="*/ 44 w 156"/>
                <a:gd name="T3" fmla="*/ 30 h 752"/>
                <a:gd name="T4" fmla="*/ 33 w 156"/>
                <a:gd name="T5" fmla="*/ 73 h 752"/>
                <a:gd name="T6" fmla="*/ 19 w 156"/>
                <a:gd name="T7" fmla="*/ 140 h 752"/>
                <a:gd name="T8" fmla="*/ 7 w 156"/>
                <a:gd name="T9" fmla="*/ 229 h 752"/>
                <a:gd name="T10" fmla="*/ 0 w 156"/>
                <a:gd name="T11" fmla="*/ 337 h 752"/>
                <a:gd name="T12" fmla="*/ 1 w 156"/>
                <a:gd name="T13" fmla="*/ 462 h 752"/>
                <a:gd name="T14" fmla="*/ 14 w 156"/>
                <a:gd name="T15" fmla="*/ 602 h 752"/>
                <a:gd name="T16" fmla="*/ 43 w 156"/>
                <a:gd name="T17" fmla="*/ 752 h 752"/>
                <a:gd name="T18" fmla="*/ 150 w 156"/>
                <a:gd name="T19" fmla="*/ 746 h 752"/>
                <a:gd name="T20" fmla="*/ 146 w 156"/>
                <a:gd name="T21" fmla="*/ 724 h 752"/>
                <a:gd name="T22" fmla="*/ 135 w 156"/>
                <a:gd name="T23" fmla="*/ 663 h 752"/>
                <a:gd name="T24" fmla="*/ 123 w 156"/>
                <a:gd name="T25" fmla="*/ 574 h 752"/>
                <a:gd name="T26" fmla="*/ 111 w 156"/>
                <a:gd name="T27" fmla="*/ 463 h 752"/>
                <a:gd name="T28" fmla="*/ 104 w 156"/>
                <a:gd name="T29" fmla="*/ 342 h 752"/>
                <a:gd name="T30" fmla="*/ 107 w 156"/>
                <a:gd name="T31" fmla="*/ 220 h 752"/>
                <a:gd name="T32" fmla="*/ 124 w 156"/>
                <a:gd name="T33" fmla="*/ 106 h 752"/>
                <a:gd name="T34" fmla="*/ 156 w 156"/>
                <a:gd name="T35" fmla="*/ 9 h 752"/>
                <a:gd name="T36" fmla="*/ 156 w 156"/>
                <a:gd name="T37" fmla="*/ 8 h 752"/>
                <a:gd name="T38" fmla="*/ 156 w 156"/>
                <a:gd name="T39" fmla="*/ 6 h 752"/>
                <a:gd name="T40" fmla="*/ 154 w 156"/>
                <a:gd name="T41" fmla="*/ 4 h 752"/>
                <a:gd name="T42" fmla="*/ 147 w 156"/>
                <a:gd name="T43" fmla="*/ 0 h 752"/>
                <a:gd name="T44" fmla="*/ 134 w 156"/>
                <a:gd name="T45" fmla="*/ 0 h 752"/>
                <a:gd name="T46" fmla="*/ 115 w 156"/>
                <a:gd name="T47" fmla="*/ 1 h 752"/>
                <a:gd name="T48" fmla="*/ 87 w 156"/>
                <a:gd name="T49" fmla="*/ 7 h 752"/>
                <a:gd name="T50" fmla="*/ 48 w 156"/>
                <a:gd name="T51" fmla="*/ 15 h 7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6"/>
                <a:gd name="T79" fmla="*/ 0 h 752"/>
                <a:gd name="T80" fmla="*/ 156 w 156"/>
                <a:gd name="T81" fmla="*/ 752 h 7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6" h="752">
                  <a:moveTo>
                    <a:pt x="48" y="15"/>
                  </a:moveTo>
                  <a:lnTo>
                    <a:pt x="44" y="30"/>
                  </a:lnTo>
                  <a:lnTo>
                    <a:pt x="33" y="73"/>
                  </a:lnTo>
                  <a:lnTo>
                    <a:pt x="19" y="140"/>
                  </a:lnTo>
                  <a:lnTo>
                    <a:pt x="7" y="229"/>
                  </a:lnTo>
                  <a:lnTo>
                    <a:pt x="0" y="337"/>
                  </a:lnTo>
                  <a:lnTo>
                    <a:pt x="1" y="462"/>
                  </a:lnTo>
                  <a:lnTo>
                    <a:pt x="14" y="602"/>
                  </a:lnTo>
                  <a:lnTo>
                    <a:pt x="43" y="752"/>
                  </a:lnTo>
                  <a:lnTo>
                    <a:pt x="150" y="746"/>
                  </a:lnTo>
                  <a:lnTo>
                    <a:pt x="146" y="724"/>
                  </a:lnTo>
                  <a:lnTo>
                    <a:pt x="135" y="663"/>
                  </a:lnTo>
                  <a:lnTo>
                    <a:pt x="123" y="574"/>
                  </a:lnTo>
                  <a:lnTo>
                    <a:pt x="111" y="463"/>
                  </a:lnTo>
                  <a:lnTo>
                    <a:pt x="104" y="342"/>
                  </a:lnTo>
                  <a:lnTo>
                    <a:pt x="107" y="220"/>
                  </a:lnTo>
                  <a:lnTo>
                    <a:pt x="124" y="106"/>
                  </a:lnTo>
                  <a:lnTo>
                    <a:pt x="156" y="9"/>
                  </a:lnTo>
                  <a:lnTo>
                    <a:pt x="156" y="8"/>
                  </a:lnTo>
                  <a:lnTo>
                    <a:pt x="156" y="6"/>
                  </a:lnTo>
                  <a:lnTo>
                    <a:pt x="154" y="4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15" y="1"/>
                  </a:lnTo>
                  <a:lnTo>
                    <a:pt x="87" y="7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40" name="Freeform 187"/>
            <p:cNvSpPr>
              <a:spLocks/>
            </p:cNvSpPr>
            <p:nvPr/>
          </p:nvSpPr>
          <p:spPr bwMode="auto">
            <a:xfrm>
              <a:off x="7205" y="13498"/>
              <a:ext cx="212" cy="839"/>
            </a:xfrm>
            <a:custGeom>
              <a:avLst/>
              <a:gdLst>
                <a:gd name="T0" fmla="*/ 212 w 212"/>
                <a:gd name="T1" fmla="*/ 6 h 839"/>
                <a:gd name="T2" fmla="*/ 206 w 212"/>
                <a:gd name="T3" fmla="*/ 11 h 839"/>
                <a:gd name="T4" fmla="*/ 192 w 212"/>
                <a:gd name="T5" fmla="*/ 33 h 839"/>
                <a:gd name="T6" fmla="*/ 174 w 212"/>
                <a:gd name="T7" fmla="*/ 77 h 839"/>
                <a:gd name="T8" fmla="*/ 156 w 212"/>
                <a:gd name="T9" fmla="*/ 148 h 839"/>
                <a:gd name="T10" fmla="*/ 141 w 212"/>
                <a:gd name="T11" fmla="*/ 254 h 839"/>
                <a:gd name="T12" fmla="*/ 133 w 212"/>
                <a:gd name="T13" fmla="*/ 401 h 839"/>
                <a:gd name="T14" fmla="*/ 137 w 212"/>
                <a:gd name="T15" fmla="*/ 593 h 839"/>
                <a:gd name="T16" fmla="*/ 158 w 212"/>
                <a:gd name="T17" fmla="*/ 839 h 839"/>
                <a:gd name="T18" fmla="*/ 38 w 212"/>
                <a:gd name="T19" fmla="*/ 839 h 839"/>
                <a:gd name="T20" fmla="*/ 34 w 212"/>
                <a:gd name="T21" fmla="*/ 814 h 839"/>
                <a:gd name="T22" fmla="*/ 24 w 212"/>
                <a:gd name="T23" fmla="*/ 746 h 839"/>
                <a:gd name="T24" fmla="*/ 12 w 212"/>
                <a:gd name="T25" fmla="*/ 645 h 839"/>
                <a:gd name="T26" fmla="*/ 3 w 212"/>
                <a:gd name="T27" fmla="*/ 521 h 839"/>
                <a:gd name="T28" fmla="*/ 0 w 212"/>
                <a:gd name="T29" fmla="*/ 384 h 839"/>
                <a:gd name="T30" fmla="*/ 6 w 212"/>
                <a:gd name="T31" fmla="*/ 244 h 839"/>
                <a:gd name="T32" fmla="*/ 29 w 212"/>
                <a:gd name="T33" fmla="*/ 114 h 839"/>
                <a:gd name="T34" fmla="*/ 68 w 212"/>
                <a:gd name="T35" fmla="*/ 0 h 839"/>
                <a:gd name="T36" fmla="*/ 212 w 212"/>
                <a:gd name="T37" fmla="*/ 6 h 8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2"/>
                <a:gd name="T58" fmla="*/ 0 h 839"/>
                <a:gd name="T59" fmla="*/ 212 w 212"/>
                <a:gd name="T60" fmla="*/ 839 h 8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2" h="839">
                  <a:moveTo>
                    <a:pt x="212" y="6"/>
                  </a:moveTo>
                  <a:lnTo>
                    <a:pt x="206" y="11"/>
                  </a:lnTo>
                  <a:lnTo>
                    <a:pt x="192" y="33"/>
                  </a:lnTo>
                  <a:lnTo>
                    <a:pt x="174" y="77"/>
                  </a:lnTo>
                  <a:lnTo>
                    <a:pt x="156" y="148"/>
                  </a:lnTo>
                  <a:lnTo>
                    <a:pt x="141" y="254"/>
                  </a:lnTo>
                  <a:lnTo>
                    <a:pt x="133" y="401"/>
                  </a:lnTo>
                  <a:lnTo>
                    <a:pt x="137" y="593"/>
                  </a:lnTo>
                  <a:lnTo>
                    <a:pt x="158" y="839"/>
                  </a:lnTo>
                  <a:lnTo>
                    <a:pt x="38" y="839"/>
                  </a:lnTo>
                  <a:lnTo>
                    <a:pt x="34" y="814"/>
                  </a:lnTo>
                  <a:lnTo>
                    <a:pt x="24" y="746"/>
                  </a:lnTo>
                  <a:lnTo>
                    <a:pt x="12" y="645"/>
                  </a:lnTo>
                  <a:lnTo>
                    <a:pt x="3" y="521"/>
                  </a:lnTo>
                  <a:lnTo>
                    <a:pt x="0" y="384"/>
                  </a:lnTo>
                  <a:lnTo>
                    <a:pt x="6" y="244"/>
                  </a:lnTo>
                  <a:lnTo>
                    <a:pt x="29" y="114"/>
                  </a:lnTo>
                  <a:lnTo>
                    <a:pt x="68" y="0"/>
                  </a:lnTo>
                  <a:lnTo>
                    <a:pt x="212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41" name="Freeform 188"/>
            <p:cNvSpPr>
              <a:spLocks/>
            </p:cNvSpPr>
            <p:nvPr/>
          </p:nvSpPr>
          <p:spPr bwMode="auto">
            <a:xfrm>
              <a:off x="6406" y="13636"/>
              <a:ext cx="137" cy="656"/>
            </a:xfrm>
            <a:custGeom>
              <a:avLst/>
              <a:gdLst>
                <a:gd name="T0" fmla="*/ 43 w 137"/>
                <a:gd name="T1" fmla="*/ 12 h 656"/>
                <a:gd name="T2" fmla="*/ 39 w 137"/>
                <a:gd name="T3" fmla="*/ 25 h 656"/>
                <a:gd name="T4" fmla="*/ 30 w 137"/>
                <a:gd name="T5" fmla="*/ 62 h 656"/>
                <a:gd name="T6" fmla="*/ 19 w 137"/>
                <a:gd name="T7" fmla="*/ 122 h 656"/>
                <a:gd name="T8" fmla="*/ 7 w 137"/>
                <a:gd name="T9" fmla="*/ 199 h 656"/>
                <a:gd name="T10" fmla="*/ 0 w 137"/>
                <a:gd name="T11" fmla="*/ 294 h 656"/>
                <a:gd name="T12" fmla="*/ 1 w 137"/>
                <a:gd name="T13" fmla="*/ 403 h 656"/>
                <a:gd name="T14" fmla="*/ 12 w 137"/>
                <a:gd name="T15" fmla="*/ 524 h 656"/>
                <a:gd name="T16" fmla="*/ 38 w 137"/>
                <a:gd name="T17" fmla="*/ 656 h 656"/>
                <a:gd name="T18" fmla="*/ 132 w 137"/>
                <a:gd name="T19" fmla="*/ 650 h 656"/>
                <a:gd name="T20" fmla="*/ 127 w 137"/>
                <a:gd name="T21" fmla="*/ 631 h 656"/>
                <a:gd name="T22" fmla="*/ 119 w 137"/>
                <a:gd name="T23" fmla="*/ 578 h 656"/>
                <a:gd name="T24" fmla="*/ 107 w 137"/>
                <a:gd name="T25" fmla="*/ 499 h 656"/>
                <a:gd name="T26" fmla="*/ 97 w 137"/>
                <a:gd name="T27" fmla="*/ 403 h 656"/>
                <a:gd name="T28" fmla="*/ 92 w 137"/>
                <a:gd name="T29" fmla="*/ 297 h 656"/>
                <a:gd name="T30" fmla="*/ 94 w 137"/>
                <a:gd name="T31" fmla="*/ 192 h 656"/>
                <a:gd name="T32" fmla="*/ 108 w 137"/>
                <a:gd name="T33" fmla="*/ 91 h 656"/>
                <a:gd name="T34" fmla="*/ 137 w 137"/>
                <a:gd name="T35" fmla="*/ 7 h 656"/>
                <a:gd name="T36" fmla="*/ 137 w 137"/>
                <a:gd name="T37" fmla="*/ 6 h 656"/>
                <a:gd name="T38" fmla="*/ 137 w 137"/>
                <a:gd name="T39" fmla="*/ 4 h 656"/>
                <a:gd name="T40" fmla="*/ 135 w 137"/>
                <a:gd name="T41" fmla="*/ 2 h 656"/>
                <a:gd name="T42" fmla="*/ 129 w 137"/>
                <a:gd name="T43" fmla="*/ 0 h 656"/>
                <a:gd name="T44" fmla="*/ 119 w 137"/>
                <a:gd name="T45" fmla="*/ 0 h 656"/>
                <a:gd name="T46" fmla="*/ 101 w 137"/>
                <a:gd name="T47" fmla="*/ 1 h 656"/>
                <a:gd name="T48" fmla="*/ 77 w 137"/>
                <a:gd name="T49" fmla="*/ 5 h 656"/>
                <a:gd name="T50" fmla="*/ 43 w 137"/>
                <a:gd name="T51" fmla="*/ 12 h 6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7"/>
                <a:gd name="T79" fmla="*/ 0 h 656"/>
                <a:gd name="T80" fmla="*/ 137 w 137"/>
                <a:gd name="T81" fmla="*/ 656 h 6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7" h="656">
                  <a:moveTo>
                    <a:pt x="43" y="12"/>
                  </a:moveTo>
                  <a:lnTo>
                    <a:pt x="39" y="25"/>
                  </a:lnTo>
                  <a:lnTo>
                    <a:pt x="30" y="62"/>
                  </a:lnTo>
                  <a:lnTo>
                    <a:pt x="19" y="122"/>
                  </a:lnTo>
                  <a:lnTo>
                    <a:pt x="7" y="199"/>
                  </a:lnTo>
                  <a:lnTo>
                    <a:pt x="0" y="294"/>
                  </a:lnTo>
                  <a:lnTo>
                    <a:pt x="1" y="403"/>
                  </a:lnTo>
                  <a:lnTo>
                    <a:pt x="12" y="524"/>
                  </a:lnTo>
                  <a:lnTo>
                    <a:pt x="38" y="656"/>
                  </a:lnTo>
                  <a:lnTo>
                    <a:pt x="132" y="650"/>
                  </a:lnTo>
                  <a:lnTo>
                    <a:pt x="127" y="631"/>
                  </a:lnTo>
                  <a:lnTo>
                    <a:pt x="119" y="578"/>
                  </a:lnTo>
                  <a:lnTo>
                    <a:pt x="107" y="499"/>
                  </a:lnTo>
                  <a:lnTo>
                    <a:pt x="97" y="403"/>
                  </a:lnTo>
                  <a:lnTo>
                    <a:pt x="92" y="297"/>
                  </a:lnTo>
                  <a:lnTo>
                    <a:pt x="94" y="192"/>
                  </a:lnTo>
                  <a:lnTo>
                    <a:pt x="108" y="91"/>
                  </a:lnTo>
                  <a:lnTo>
                    <a:pt x="137" y="7"/>
                  </a:lnTo>
                  <a:lnTo>
                    <a:pt x="137" y="6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1" y="1"/>
                  </a:lnTo>
                  <a:lnTo>
                    <a:pt x="77" y="5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42" name="Freeform 189"/>
            <p:cNvSpPr>
              <a:spLocks/>
            </p:cNvSpPr>
            <p:nvPr/>
          </p:nvSpPr>
          <p:spPr bwMode="auto">
            <a:xfrm>
              <a:off x="6412" y="13680"/>
              <a:ext cx="116" cy="560"/>
            </a:xfrm>
            <a:custGeom>
              <a:avLst/>
              <a:gdLst>
                <a:gd name="T0" fmla="*/ 36 w 116"/>
                <a:gd name="T1" fmla="*/ 11 h 560"/>
                <a:gd name="T2" fmla="*/ 33 w 116"/>
                <a:gd name="T3" fmla="*/ 21 h 560"/>
                <a:gd name="T4" fmla="*/ 24 w 116"/>
                <a:gd name="T5" fmla="*/ 53 h 560"/>
                <a:gd name="T6" fmla="*/ 15 w 116"/>
                <a:gd name="T7" fmla="*/ 103 h 560"/>
                <a:gd name="T8" fmla="*/ 5 w 116"/>
                <a:gd name="T9" fmla="*/ 169 h 560"/>
                <a:gd name="T10" fmla="*/ 0 w 116"/>
                <a:gd name="T11" fmla="*/ 250 h 560"/>
                <a:gd name="T12" fmla="*/ 1 w 116"/>
                <a:gd name="T13" fmla="*/ 344 h 560"/>
                <a:gd name="T14" fmla="*/ 10 w 116"/>
                <a:gd name="T15" fmla="*/ 448 h 560"/>
                <a:gd name="T16" fmla="*/ 32 w 116"/>
                <a:gd name="T17" fmla="*/ 560 h 560"/>
                <a:gd name="T18" fmla="*/ 112 w 116"/>
                <a:gd name="T19" fmla="*/ 555 h 560"/>
                <a:gd name="T20" fmla="*/ 108 w 116"/>
                <a:gd name="T21" fmla="*/ 538 h 560"/>
                <a:gd name="T22" fmla="*/ 101 w 116"/>
                <a:gd name="T23" fmla="*/ 493 h 560"/>
                <a:gd name="T24" fmla="*/ 91 w 116"/>
                <a:gd name="T25" fmla="*/ 426 h 560"/>
                <a:gd name="T26" fmla="*/ 82 w 116"/>
                <a:gd name="T27" fmla="*/ 344 h 560"/>
                <a:gd name="T28" fmla="*/ 77 w 116"/>
                <a:gd name="T29" fmla="*/ 255 h 560"/>
                <a:gd name="T30" fmla="*/ 79 w 116"/>
                <a:gd name="T31" fmla="*/ 164 h 560"/>
                <a:gd name="T32" fmla="*/ 91 w 116"/>
                <a:gd name="T33" fmla="*/ 79 h 560"/>
                <a:gd name="T34" fmla="*/ 116 w 116"/>
                <a:gd name="T35" fmla="*/ 6 h 560"/>
                <a:gd name="T36" fmla="*/ 116 w 116"/>
                <a:gd name="T37" fmla="*/ 5 h 560"/>
                <a:gd name="T38" fmla="*/ 116 w 116"/>
                <a:gd name="T39" fmla="*/ 4 h 560"/>
                <a:gd name="T40" fmla="*/ 114 w 116"/>
                <a:gd name="T41" fmla="*/ 2 h 560"/>
                <a:gd name="T42" fmla="*/ 109 w 116"/>
                <a:gd name="T43" fmla="*/ 0 h 560"/>
                <a:gd name="T44" fmla="*/ 100 w 116"/>
                <a:gd name="T45" fmla="*/ 0 h 560"/>
                <a:gd name="T46" fmla="*/ 86 w 116"/>
                <a:gd name="T47" fmla="*/ 1 h 560"/>
                <a:gd name="T48" fmla="*/ 65 w 116"/>
                <a:gd name="T49" fmla="*/ 4 h 560"/>
                <a:gd name="T50" fmla="*/ 36 w 116"/>
                <a:gd name="T51" fmla="*/ 11 h 5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6"/>
                <a:gd name="T79" fmla="*/ 0 h 560"/>
                <a:gd name="T80" fmla="*/ 116 w 116"/>
                <a:gd name="T81" fmla="*/ 560 h 5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6" h="560">
                  <a:moveTo>
                    <a:pt x="36" y="11"/>
                  </a:moveTo>
                  <a:lnTo>
                    <a:pt x="33" y="21"/>
                  </a:lnTo>
                  <a:lnTo>
                    <a:pt x="24" y="53"/>
                  </a:lnTo>
                  <a:lnTo>
                    <a:pt x="15" y="103"/>
                  </a:lnTo>
                  <a:lnTo>
                    <a:pt x="5" y="169"/>
                  </a:lnTo>
                  <a:lnTo>
                    <a:pt x="0" y="250"/>
                  </a:lnTo>
                  <a:lnTo>
                    <a:pt x="1" y="344"/>
                  </a:lnTo>
                  <a:lnTo>
                    <a:pt x="10" y="448"/>
                  </a:lnTo>
                  <a:lnTo>
                    <a:pt x="32" y="560"/>
                  </a:lnTo>
                  <a:lnTo>
                    <a:pt x="112" y="555"/>
                  </a:lnTo>
                  <a:lnTo>
                    <a:pt x="108" y="538"/>
                  </a:lnTo>
                  <a:lnTo>
                    <a:pt x="101" y="493"/>
                  </a:lnTo>
                  <a:lnTo>
                    <a:pt x="91" y="426"/>
                  </a:lnTo>
                  <a:lnTo>
                    <a:pt x="82" y="344"/>
                  </a:lnTo>
                  <a:lnTo>
                    <a:pt x="77" y="255"/>
                  </a:lnTo>
                  <a:lnTo>
                    <a:pt x="79" y="164"/>
                  </a:lnTo>
                  <a:lnTo>
                    <a:pt x="91" y="79"/>
                  </a:lnTo>
                  <a:lnTo>
                    <a:pt x="116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43" name="Freeform 190"/>
            <p:cNvSpPr>
              <a:spLocks/>
            </p:cNvSpPr>
            <p:nvPr/>
          </p:nvSpPr>
          <p:spPr bwMode="auto">
            <a:xfrm>
              <a:off x="6417" y="13724"/>
              <a:ext cx="97" cy="463"/>
            </a:xfrm>
            <a:custGeom>
              <a:avLst/>
              <a:gdLst>
                <a:gd name="T0" fmla="*/ 30 w 97"/>
                <a:gd name="T1" fmla="*/ 9 h 463"/>
                <a:gd name="T2" fmla="*/ 27 w 97"/>
                <a:gd name="T3" fmla="*/ 17 h 463"/>
                <a:gd name="T4" fmla="*/ 20 w 97"/>
                <a:gd name="T5" fmla="*/ 44 h 463"/>
                <a:gd name="T6" fmla="*/ 12 w 97"/>
                <a:gd name="T7" fmla="*/ 85 h 463"/>
                <a:gd name="T8" fmla="*/ 4 w 97"/>
                <a:gd name="T9" fmla="*/ 140 h 463"/>
                <a:gd name="T10" fmla="*/ 0 w 97"/>
                <a:gd name="T11" fmla="*/ 207 h 463"/>
                <a:gd name="T12" fmla="*/ 0 w 97"/>
                <a:gd name="T13" fmla="*/ 285 h 463"/>
                <a:gd name="T14" fmla="*/ 9 w 97"/>
                <a:gd name="T15" fmla="*/ 370 h 463"/>
                <a:gd name="T16" fmla="*/ 26 w 97"/>
                <a:gd name="T17" fmla="*/ 463 h 463"/>
                <a:gd name="T18" fmla="*/ 93 w 97"/>
                <a:gd name="T19" fmla="*/ 460 h 463"/>
                <a:gd name="T20" fmla="*/ 89 w 97"/>
                <a:gd name="T21" fmla="*/ 446 h 463"/>
                <a:gd name="T22" fmla="*/ 83 w 97"/>
                <a:gd name="T23" fmla="*/ 408 h 463"/>
                <a:gd name="T24" fmla="*/ 75 w 97"/>
                <a:gd name="T25" fmla="*/ 353 h 463"/>
                <a:gd name="T26" fmla="*/ 68 w 97"/>
                <a:gd name="T27" fmla="*/ 285 h 463"/>
                <a:gd name="T28" fmla="*/ 65 w 97"/>
                <a:gd name="T29" fmla="*/ 211 h 463"/>
                <a:gd name="T30" fmla="*/ 67 w 97"/>
                <a:gd name="T31" fmla="*/ 136 h 463"/>
                <a:gd name="T32" fmla="*/ 76 w 97"/>
                <a:gd name="T33" fmla="*/ 65 h 463"/>
                <a:gd name="T34" fmla="*/ 97 w 97"/>
                <a:gd name="T35" fmla="*/ 5 h 463"/>
                <a:gd name="T36" fmla="*/ 97 w 97"/>
                <a:gd name="T37" fmla="*/ 4 h 463"/>
                <a:gd name="T38" fmla="*/ 97 w 97"/>
                <a:gd name="T39" fmla="*/ 3 h 463"/>
                <a:gd name="T40" fmla="*/ 95 w 97"/>
                <a:gd name="T41" fmla="*/ 1 h 463"/>
                <a:gd name="T42" fmla="*/ 91 w 97"/>
                <a:gd name="T43" fmla="*/ 0 h 463"/>
                <a:gd name="T44" fmla="*/ 84 w 97"/>
                <a:gd name="T45" fmla="*/ 0 h 463"/>
                <a:gd name="T46" fmla="*/ 71 w 97"/>
                <a:gd name="T47" fmla="*/ 0 h 463"/>
                <a:gd name="T48" fmla="*/ 54 w 97"/>
                <a:gd name="T49" fmla="*/ 3 h 463"/>
                <a:gd name="T50" fmla="*/ 30 w 97"/>
                <a:gd name="T51" fmla="*/ 9 h 4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"/>
                <a:gd name="T79" fmla="*/ 0 h 463"/>
                <a:gd name="T80" fmla="*/ 97 w 97"/>
                <a:gd name="T81" fmla="*/ 463 h 4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" h="463">
                  <a:moveTo>
                    <a:pt x="30" y="9"/>
                  </a:moveTo>
                  <a:lnTo>
                    <a:pt x="27" y="17"/>
                  </a:lnTo>
                  <a:lnTo>
                    <a:pt x="20" y="44"/>
                  </a:lnTo>
                  <a:lnTo>
                    <a:pt x="12" y="85"/>
                  </a:lnTo>
                  <a:lnTo>
                    <a:pt x="4" y="140"/>
                  </a:lnTo>
                  <a:lnTo>
                    <a:pt x="0" y="207"/>
                  </a:lnTo>
                  <a:lnTo>
                    <a:pt x="0" y="285"/>
                  </a:lnTo>
                  <a:lnTo>
                    <a:pt x="9" y="370"/>
                  </a:lnTo>
                  <a:lnTo>
                    <a:pt x="26" y="463"/>
                  </a:lnTo>
                  <a:lnTo>
                    <a:pt x="93" y="460"/>
                  </a:lnTo>
                  <a:lnTo>
                    <a:pt x="89" y="446"/>
                  </a:lnTo>
                  <a:lnTo>
                    <a:pt x="83" y="408"/>
                  </a:lnTo>
                  <a:lnTo>
                    <a:pt x="75" y="353"/>
                  </a:lnTo>
                  <a:lnTo>
                    <a:pt x="68" y="285"/>
                  </a:lnTo>
                  <a:lnTo>
                    <a:pt x="65" y="211"/>
                  </a:lnTo>
                  <a:lnTo>
                    <a:pt x="67" y="136"/>
                  </a:lnTo>
                  <a:lnTo>
                    <a:pt x="76" y="65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4" y="3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44" name="Freeform 191"/>
            <p:cNvSpPr>
              <a:spLocks/>
            </p:cNvSpPr>
            <p:nvPr/>
          </p:nvSpPr>
          <p:spPr bwMode="auto">
            <a:xfrm>
              <a:off x="6422" y="13768"/>
              <a:ext cx="77" cy="367"/>
            </a:xfrm>
            <a:custGeom>
              <a:avLst/>
              <a:gdLst>
                <a:gd name="T0" fmla="*/ 24 w 77"/>
                <a:gd name="T1" fmla="*/ 8 h 367"/>
                <a:gd name="T2" fmla="*/ 22 w 77"/>
                <a:gd name="T3" fmla="*/ 15 h 367"/>
                <a:gd name="T4" fmla="*/ 17 w 77"/>
                <a:gd name="T5" fmla="*/ 36 h 367"/>
                <a:gd name="T6" fmla="*/ 10 w 77"/>
                <a:gd name="T7" fmla="*/ 68 h 367"/>
                <a:gd name="T8" fmla="*/ 4 w 77"/>
                <a:gd name="T9" fmla="*/ 112 h 367"/>
                <a:gd name="T10" fmla="*/ 0 w 77"/>
                <a:gd name="T11" fmla="*/ 164 h 367"/>
                <a:gd name="T12" fmla="*/ 0 w 77"/>
                <a:gd name="T13" fmla="*/ 226 h 367"/>
                <a:gd name="T14" fmla="*/ 7 w 77"/>
                <a:gd name="T15" fmla="*/ 294 h 367"/>
                <a:gd name="T16" fmla="*/ 21 w 77"/>
                <a:gd name="T17" fmla="*/ 367 h 367"/>
                <a:gd name="T18" fmla="*/ 74 w 77"/>
                <a:gd name="T19" fmla="*/ 364 h 367"/>
                <a:gd name="T20" fmla="*/ 71 w 77"/>
                <a:gd name="T21" fmla="*/ 353 h 367"/>
                <a:gd name="T22" fmla="*/ 66 w 77"/>
                <a:gd name="T23" fmla="*/ 323 h 367"/>
                <a:gd name="T24" fmla="*/ 60 w 77"/>
                <a:gd name="T25" fmla="*/ 280 h 367"/>
                <a:gd name="T26" fmla="*/ 54 w 77"/>
                <a:gd name="T27" fmla="*/ 226 h 367"/>
                <a:gd name="T28" fmla="*/ 51 w 77"/>
                <a:gd name="T29" fmla="*/ 168 h 367"/>
                <a:gd name="T30" fmla="*/ 53 w 77"/>
                <a:gd name="T31" fmla="*/ 107 h 367"/>
                <a:gd name="T32" fmla="*/ 61 w 77"/>
                <a:gd name="T33" fmla="*/ 52 h 367"/>
                <a:gd name="T34" fmla="*/ 77 w 77"/>
                <a:gd name="T35" fmla="*/ 5 h 367"/>
                <a:gd name="T36" fmla="*/ 77 w 77"/>
                <a:gd name="T37" fmla="*/ 5 h 367"/>
                <a:gd name="T38" fmla="*/ 77 w 77"/>
                <a:gd name="T39" fmla="*/ 2 h 367"/>
                <a:gd name="T40" fmla="*/ 76 w 77"/>
                <a:gd name="T41" fmla="*/ 1 h 367"/>
                <a:gd name="T42" fmla="*/ 72 w 77"/>
                <a:gd name="T43" fmla="*/ 0 h 367"/>
                <a:gd name="T44" fmla="*/ 66 w 77"/>
                <a:gd name="T45" fmla="*/ 0 h 367"/>
                <a:gd name="T46" fmla="*/ 56 w 77"/>
                <a:gd name="T47" fmla="*/ 1 h 367"/>
                <a:gd name="T48" fmla="*/ 43 w 77"/>
                <a:gd name="T49" fmla="*/ 4 h 367"/>
                <a:gd name="T50" fmla="*/ 24 w 77"/>
                <a:gd name="T51" fmla="*/ 8 h 3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7"/>
                <a:gd name="T79" fmla="*/ 0 h 367"/>
                <a:gd name="T80" fmla="*/ 77 w 77"/>
                <a:gd name="T81" fmla="*/ 367 h 3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7" h="367">
                  <a:moveTo>
                    <a:pt x="24" y="8"/>
                  </a:moveTo>
                  <a:lnTo>
                    <a:pt x="22" y="15"/>
                  </a:lnTo>
                  <a:lnTo>
                    <a:pt x="17" y="36"/>
                  </a:lnTo>
                  <a:lnTo>
                    <a:pt x="10" y="68"/>
                  </a:lnTo>
                  <a:lnTo>
                    <a:pt x="4" y="112"/>
                  </a:lnTo>
                  <a:lnTo>
                    <a:pt x="0" y="164"/>
                  </a:lnTo>
                  <a:lnTo>
                    <a:pt x="0" y="226"/>
                  </a:lnTo>
                  <a:lnTo>
                    <a:pt x="7" y="294"/>
                  </a:lnTo>
                  <a:lnTo>
                    <a:pt x="21" y="367"/>
                  </a:lnTo>
                  <a:lnTo>
                    <a:pt x="74" y="364"/>
                  </a:lnTo>
                  <a:lnTo>
                    <a:pt x="71" y="353"/>
                  </a:lnTo>
                  <a:lnTo>
                    <a:pt x="66" y="323"/>
                  </a:lnTo>
                  <a:lnTo>
                    <a:pt x="60" y="280"/>
                  </a:lnTo>
                  <a:lnTo>
                    <a:pt x="54" y="226"/>
                  </a:lnTo>
                  <a:lnTo>
                    <a:pt x="51" y="168"/>
                  </a:lnTo>
                  <a:lnTo>
                    <a:pt x="53" y="107"/>
                  </a:lnTo>
                  <a:lnTo>
                    <a:pt x="61" y="52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45" name="Freeform 192"/>
            <p:cNvSpPr>
              <a:spLocks/>
            </p:cNvSpPr>
            <p:nvPr/>
          </p:nvSpPr>
          <p:spPr bwMode="auto">
            <a:xfrm>
              <a:off x="6428" y="13813"/>
              <a:ext cx="56" cy="271"/>
            </a:xfrm>
            <a:custGeom>
              <a:avLst/>
              <a:gdLst>
                <a:gd name="T0" fmla="*/ 17 w 56"/>
                <a:gd name="T1" fmla="*/ 5 h 271"/>
                <a:gd name="T2" fmla="*/ 16 w 56"/>
                <a:gd name="T3" fmla="*/ 10 h 271"/>
                <a:gd name="T4" fmla="*/ 12 w 56"/>
                <a:gd name="T5" fmla="*/ 25 h 271"/>
                <a:gd name="T6" fmla="*/ 6 w 56"/>
                <a:gd name="T7" fmla="*/ 49 h 271"/>
                <a:gd name="T8" fmla="*/ 2 w 56"/>
                <a:gd name="T9" fmla="*/ 82 h 271"/>
                <a:gd name="T10" fmla="*/ 0 w 56"/>
                <a:gd name="T11" fmla="*/ 122 h 271"/>
                <a:gd name="T12" fmla="*/ 0 w 56"/>
                <a:gd name="T13" fmla="*/ 166 h 271"/>
                <a:gd name="T14" fmla="*/ 4 w 56"/>
                <a:gd name="T15" fmla="*/ 217 h 271"/>
                <a:gd name="T16" fmla="*/ 15 w 56"/>
                <a:gd name="T17" fmla="*/ 271 h 271"/>
                <a:gd name="T18" fmla="*/ 54 w 56"/>
                <a:gd name="T19" fmla="*/ 268 h 271"/>
                <a:gd name="T20" fmla="*/ 52 w 56"/>
                <a:gd name="T21" fmla="*/ 261 h 271"/>
                <a:gd name="T22" fmla="*/ 48 w 56"/>
                <a:gd name="T23" fmla="*/ 238 h 271"/>
                <a:gd name="T24" fmla="*/ 44 w 56"/>
                <a:gd name="T25" fmla="*/ 206 h 271"/>
                <a:gd name="T26" fmla="*/ 40 w 56"/>
                <a:gd name="T27" fmla="*/ 166 h 271"/>
                <a:gd name="T28" fmla="*/ 37 w 56"/>
                <a:gd name="T29" fmla="*/ 123 h 271"/>
                <a:gd name="T30" fmla="*/ 39 w 56"/>
                <a:gd name="T31" fmla="*/ 78 h 271"/>
                <a:gd name="T32" fmla="*/ 44 w 56"/>
                <a:gd name="T33" fmla="*/ 37 h 271"/>
                <a:gd name="T34" fmla="*/ 56 w 56"/>
                <a:gd name="T35" fmla="*/ 3 h 271"/>
                <a:gd name="T36" fmla="*/ 56 w 56"/>
                <a:gd name="T37" fmla="*/ 3 h 271"/>
                <a:gd name="T38" fmla="*/ 56 w 56"/>
                <a:gd name="T39" fmla="*/ 2 h 271"/>
                <a:gd name="T40" fmla="*/ 55 w 56"/>
                <a:gd name="T41" fmla="*/ 1 h 271"/>
                <a:gd name="T42" fmla="*/ 52 w 56"/>
                <a:gd name="T43" fmla="*/ 0 h 271"/>
                <a:gd name="T44" fmla="*/ 48 w 56"/>
                <a:gd name="T45" fmla="*/ 0 h 271"/>
                <a:gd name="T46" fmla="*/ 42 w 56"/>
                <a:gd name="T47" fmla="*/ 0 h 271"/>
                <a:gd name="T48" fmla="*/ 31 w 56"/>
                <a:gd name="T49" fmla="*/ 2 h 271"/>
                <a:gd name="T50" fmla="*/ 17 w 56"/>
                <a:gd name="T51" fmla="*/ 5 h 2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"/>
                <a:gd name="T79" fmla="*/ 0 h 271"/>
                <a:gd name="T80" fmla="*/ 56 w 56"/>
                <a:gd name="T81" fmla="*/ 271 h 2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" h="271">
                  <a:moveTo>
                    <a:pt x="17" y="5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49"/>
                  </a:lnTo>
                  <a:lnTo>
                    <a:pt x="2" y="82"/>
                  </a:lnTo>
                  <a:lnTo>
                    <a:pt x="0" y="122"/>
                  </a:lnTo>
                  <a:lnTo>
                    <a:pt x="0" y="166"/>
                  </a:lnTo>
                  <a:lnTo>
                    <a:pt x="4" y="217"/>
                  </a:lnTo>
                  <a:lnTo>
                    <a:pt x="15" y="271"/>
                  </a:lnTo>
                  <a:lnTo>
                    <a:pt x="54" y="268"/>
                  </a:lnTo>
                  <a:lnTo>
                    <a:pt x="52" y="261"/>
                  </a:lnTo>
                  <a:lnTo>
                    <a:pt x="48" y="238"/>
                  </a:lnTo>
                  <a:lnTo>
                    <a:pt x="44" y="206"/>
                  </a:lnTo>
                  <a:lnTo>
                    <a:pt x="40" y="166"/>
                  </a:lnTo>
                  <a:lnTo>
                    <a:pt x="37" y="123"/>
                  </a:lnTo>
                  <a:lnTo>
                    <a:pt x="39" y="78"/>
                  </a:lnTo>
                  <a:lnTo>
                    <a:pt x="44" y="37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46" name="Freeform 193"/>
            <p:cNvSpPr>
              <a:spLocks/>
            </p:cNvSpPr>
            <p:nvPr/>
          </p:nvSpPr>
          <p:spPr bwMode="auto">
            <a:xfrm>
              <a:off x="7211" y="13549"/>
              <a:ext cx="186" cy="732"/>
            </a:xfrm>
            <a:custGeom>
              <a:avLst/>
              <a:gdLst>
                <a:gd name="T0" fmla="*/ 186 w 186"/>
                <a:gd name="T1" fmla="*/ 6 h 732"/>
                <a:gd name="T2" fmla="*/ 182 w 186"/>
                <a:gd name="T3" fmla="*/ 11 h 732"/>
                <a:gd name="T4" fmla="*/ 169 w 186"/>
                <a:gd name="T5" fmla="*/ 29 h 732"/>
                <a:gd name="T6" fmla="*/ 153 w 186"/>
                <a:gd name="T7" fmla="*/ 67 h 732"/>
                <a:gd name="T8" fmla="*/ 137 w 186"/>
                <a:gd name="T9" fmla="*/ 130 h 732"/>
                <a:gd name="T10" fmla="*/ 124 w 186"/>
                <a:gd name="T11" fmla="*/ 221 h 732"/>
                <a:gd name="T12" fmla="*/ 117 w 186"/>
                <a:gd name="T13" fmla="*/ 350 h 732"/>
                <a:gd name="T14" fmla="*/ 122 w 186"/>
                <a:gd name="T15" fmla="*/ 517 h 732"/>
                <a:gd name="T16" fmla="*/ 139 w 186"/>
                <a:gd name="T17" fmla="*/ 732 h 732"/>
                <a:gd name="T18" fmla="*/ 34 w 186"/>
                <a:gd name="T19" fmla="*/ 732 h 732"/>
                <a:gd name="T20" fmla="*/ 31 w 186"/>
                <a:gd name="T21" fmla="*/ 711 h 732"/>
                <a:gd name="T22" fmla="*/ 22 w 186"/>
                <a:gd name="T23" fmla="*/ 651 h 732"/>
                <a:gd name="T24" fmla="*/ 12 w 186"/>
                <a:gd name="T25" fmla="*/ 563 h 732"/>
                <a:gd name="T26" fmla="*/ 3 w 186"/>
                <a:gd name="T27" fmla="*/ 454 h 732"/>
                <a:gd name="T28" fmla="*/ 0 w 186"/>
                <a:gd name="T29" fmla="*/ 335 h 732"/>
                <a:gd name="T30" fmla="*/ 6 w 186"/>
                <a:gd name="T31" fmla="*/ 213 h 732"/>
                <a:gd name="T32" fmla="*/ 25 w 186"/>
                <a:gd name="T33" fmla="*/ 98 h 732"/>
                <a:gd name="T34" fmla="*/ 60 w 186"/>
                <a:gd name="T35" fmla="*/ 0 h 732"/>
                <a:gd name="T36" fmla="*/ 186 w 186"/>
                <a:gd name="T37" fmla="*/ 6 h 7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6"/>
                <a:gd name="T58" fmla="*/ 0 h 732"/>
                <a:gd name="T59" fmla="*/ 186 w 186"/>
                <a:gd name="T60" fmla="*/ 732 h 7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6" h="732">
                  <a:moveTo>
                    <a:pt x="186" y="6"/>
                  </a:moveTo>
                  <a:lnTo>
                    <a:pt x="182" y="11"/>
                  </a:lnTo>
                  <a:lnTo>
                    <a:pt x="169" y="29"/>
                  </a:lnTo>
                  <a:lnTo>
                    <a:pt x="153" y="67"/>
                  </a:lnTo>
                  <a:lnTo>
                    <a:pt x="137" y="130"/>
                  </a:lnTo>
                  <a:lnTo>
                    <a:pt x="124" y="221"/>
                  </a:lnTo>
                  <a:lnTo>
                    <a:pt x="117" y="350"/>
                  </a:lnTo>
                  <a:lnTo>
                    <a:pt x="122" y="517"/>
                  </a:lnTo>
                  <a:lnTo>
                    <a:pt x="139" y="732"/>
                  </a:lnTo>
                  <a:lnTo>
                    <a:pt x="34" y="732"/>
                  </a:lnTo>
                  <a:lnTo>
                    <a:pt x="31" y="711"/>
                  </a:lnTo>
                  <a:lnTo>
                    <a:pt x="22" y="651"/>
                  </a:lnTo>
                  <a:lnTo>
                    <a:pt x="12" y="563"/>
                  </a:lnTo>
                  <a:lnTo>
                    <a:pt x="3" y="454"/>
                  </a:lnTo>
                  <a:lnTo>
                    <a:pt x="0" y="335"/>
                  </a:lnTo>
                  <a:lnTo>
                    <a:pt x="6" y="213"/>
                  </a:lnTo>
                  <a:lnTo>
                    <a:pt x="25" y="98"/>
                  </a:lnTo>
                  <a:lnTo>
                    <a:pt x="60" y="0"/>
                  </a:lnTo>
                  <a:lnTo>
                    <a:pt x="186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47" name="Freeform 194"/>
            <p:cNvSpPr>
              <a:spLocks/>
            </p:cNvSpPr>
            <p:nvPr/>
          </p:nvSpPr>
          <p:spPr bwMode="auto">
            <a:xfrm>
              <a:off x="7219" y="13600"/>
              <a:ext cx="158" cy="625"/>
            </a:xfrm>
            <a:custGeom>
              <a:avLst/>
              <a:gdLst>
                <a:gd name="T0" fmla="*/ 158 w 158"/>
                <a:gd name="T1" fmla="*/ 4 h 625"/>
                <a:gd name="T2" fmla="*/ 153 w 158"/>
                <a:gd name="T3" fmla="*/ 9 h 625"/>
                <a:gd name="T4" fmla="*/ 144 w 158"/>
                <a:gd name="T5" fmla="*/ 25 h 625"/>
                <a:gd name="T6" fmla="*/ 130 w 158"/>
                <a:gd name="T7" fmla="*/ 57 h 625"/>
                <a:gd name="T8" fmla="*/ 116 w 158"/>
                <a:gd name="T9" fmla="*/ 110 h 625"/>
                <a:gd name="T10" fmla="*/ 105 w 158"/>
                <a:gd name="T11" fmla="*/ 189 h 625"/>
                <a:gd name="T12" fmla="*/ 100 w 158"/>
                <a:gd name="T13" fmla="*/ 298 h 625"/>
                <a:gd name="T14" fmla="*/ 103 w 158"/>
                <a:gd name="T15" fmla="*/ 441 h 625"/>
                <a:gd name="T16" fmla="*/ 118 w 158"/>
                <a:gd name="T17" fmla="*/ 625 h 625"/>
                <a:gd name="T18" fmla="*/ 29 w 158"/>
                <a:gd name="T19" fmla="*/ 625 h 625"/>
                <a:gd name="T20" fmla="*/ 25 w 158"/>
                <a:gd name="T21" fmla="*/ 607 h 625"/>
                <a:gd name="T22" fmla="*/ 18 w 158"/>
                <a:gd name="T23" fmla="*/ 556 h 625"/>
                <a:gd name="T24" fmla="*/ 9 w 158"/>
                <a:gd name="T25" fmla="*/ 480 h 625"/>
                <a:gd name="T26" fmla="*/ 2 w 158"/>
                <a:gd name="T27" fmla="*/ 387 h 625"/>
                <a:gd name="T28" fmla="*/ 0 w 158"/>
                <a:gd name="T29" fmla="*/ 286 h 625"/>
                <a:gd name="T30" fmla="*/ 5 w 158"/>
                <a:gd name="T31" fmla="*/ 182 h 625"/>
                <a:gd name="T32" fmla="*/ 21 w 158"/>
                <a:gd name="T33" fmla="*/ 84 h 625"/>
                <a:gd name="T34" fmla="*/ 51 w 158"/>
                <a:gd name="T35" fmla="*/ 0 h 625"/>
                <a:gd name="T36" fmla="*/ 158 w 158"/>
                <a:gd name="T37" fmla="*/ 4 h 6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8"/>
                <a:gd name="T58" fmla="*/ 0 h 625"/>
                <a:gd name="T59" fmla="*/ 158 w 158"/>
                <a:gd name="T60" fmla="*/ 625 h 6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8" h="625">
                  <a:moveTo>
                    <a:pt x="158" y="4"/>
                  </a:moveTo>
                  <a:lnTo>
                    <a:pt x="153" y="9"/>
                  </a:lnTo>
                  <a:lnTo>
                    <a:pt x="144" y="25"/>
                  </a:lnTo>
                  <a:lnTo>
                    <a:pt x="130" y="57"/>
                  </a:lnTo>
                  <a:lnTo>
                    <a:pt x="116" y="110"/>
                  </a:lnTo>
                  <a:lnTo>
                    <a:pt x="105" y="189"/>
                  </a:lnTo>
                  <a:lnTo>
                    <a:pt x="100" y="298"/>
                  </a:lnTo>
                  <a:lnTo>
                    <a:pt x="103" y="441"/>
                  </a:lnTo>
                  <a:lnTo>
                    <a:pt x="118" y="625"/>
                  </a:lnTo>
                  <a:lnTo>
                    <a:pt x="29" y="625"/>
                  </a:lnTo>
                  <a:lnTo>
                    <a:pt x="25" y="607"/>
                  </a:lnTo>
                  <a:lnTo>
                    <a:pt x="18" y="556"/>
                  </a:lnTo>
                  <a:lnTo>
                    <a:pt x="9" y="480"/>
                  </a:lnTo>
                  <a:lnTo>
                    <a:pt x="2" y="387"/>
                  </a:lnTo>
                  <a:lnTo>
                    <a:pt x="0" y="286"/>
                  </a:lnTo>
                  <a:lnTo>
                    <a:pt x="5" y="182"/>
                  </a:lnTo>
                  <a:lnTo>
                    <a:pt x="21" y="84"/>
                  </a:lnTo>
                  <a:lnTo>
                    <a:pt x="51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48" name="Freeform 195"/>
            <p:cNvSpPr>
              <a:spLocks/>
            </p:cNvSpPr>
            <p:nvPr/>
          </p:nvSpPr>
          <p:spPr bwMode="auto">
            <a:xfrm>
              <a:off x="7225" y="13651"/>
              <a:ext cx="131" cy="517"/>
            </a:xfrm>
            <a:custGeom>
              <a:avLst/>
              <a:gdLst>
                <a:gd name="T0" fmla="*/ 131 w 131"/>
                <a:gd name="T1" fmla="*/ 4 h 517"/>
                <a:gd name="T2" fmla="*/ 128 w 131"/>
                <a:gd name="T3" fmla="*/ 7 h 517"/>
                <a:gd name="T4" fmla="*/ 119 w 131"/>
                <a:gd name="T5" fmla="*/ 21 h 517"/>
                <a:gd name="T6" fmla="*/ 109 w 131"/>
                <a:gd name="T7" fmla="*/ 47 h 517"/>
                <a:gd name="T8" fmla="*/ 97 w 131"/>
                <a:gd name="T9" fmla="*/ 91 h 517"/>
                <a:gd name="T10" fmla="*/ 88 w 131"/>
                <a:gd name="T11" fmla="*/ 156 h 517"/>
                <a:gd name="T12" fmla="*/ 84 w 131"/>
                <a:gd name="T13" fmla="*/ 247 h 517"/>
                <a:gd name="T14" fmla="*/ 86 w 131"/>
                <a:gd name="T15" fmla="*/ 366 h 517"/>
                <a:gd name="T16" fmla="*/ 99 w 131"/>
                <a:gd name="T17" fmla="*/ 517 h 517"/>
                <a:gd name="T18" fmla="*/ 25 w 131"/>
                <a:gd name="T19" fmla="*/ 517 h 517"/>
                <a:gd name="T20" fmla="*/ 23 w 131"/>
                <a:gd name="T21" fmla="*/ 502 h 517"/>
                <a:gd name="T22" fmla="*/ 16 w 131"/>
                <a:gd name="T23" fmla="*/ 460 h 517"/>
                <a:gd name="T24" fmla="*/ 9 w 131"/>
                <a:gd name="T25" fmla="*/ 397 h 517"/>
                <a:gd name="T26" fmla="*/ 2 w 131"/>
                <a:gd name="T27" fmla="*/ 320 h 517"/>
                <a:gd name="T28" fmla="*/ 0 w 131"/>
                <a:gd name="T29" fmla="*/ 236 h 517"/>
                <a:gd name="T30" fmla="*/ 4 w 131"/>
                <a:gd name="T31" fmla="*/ 151 h 517"/>
                <a:gd name="T32" fmla="*/ 18 w 131"/>
                <a:gd name="T33" fmla="*/ 70 h 517"/>
                <a:gd name="T34" fmla="*/ 43 w 131"/>
                <a:gd name="T35" fmla="*/ 0 h 517"/>
                <a:gd name="T36" fmla="*/ 131 w 131"/>
                <a:gd name="T37" fmla="*/ 4 h 5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"/>
                <a:gd name="T58" fmla="*/ 0 h 517"/>
                <a:gd name="T59" fmla="*/ 131 w 131"/>
                <a:gd name="T60" fmla="*/ 517 h 5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" h="517">
                  <a:moveTo>
                    <a:pt x="131" y="4"/>
                  </a:moveTo>
                  <a:lnTo>
                    <a:pt x="128" y="7"/>
                  </a:lnTo>
                  <a:lnTo>
                    <a:pt x="119" y="21"/>
                  </a:lnTo>
                  <a:lnTo>
                    <a:pt x="109" y="47"/>
                  </a:lnTo>
                  <a:lnTo>
                    <a:pt x="97" y="91"/>
                  </a:lnTo>
                  <a:lnTo>
                    <a:pt x="88" y="156"/>
                  </a:lnTo>
                  <a:lnTo>
                    <a:pt x="84" y="247"/>
                  </a:lnTo>
                  <a:lnTo>
                    <a:pt x="86" y="366"/>
                  </a:lnTo>
                  <a:lnTo>
                    <a:pt x="99" y="517"/>
                  </a:lnTo>
                  <a:lnTo>
                    <a:pt x="25" y="517"/>
                  </a:lnTo>
                  <a:lnTo>
                    <a:pt x="23" y="502"/>
                  </a:lnTo>
                  <a:lnTo>
                    <a:pt x="16" y="460"/>
                  </a:lnTo>
                  <a:lnTo>
                    <a:pt x="9" y="397"/>
                  </a:lnTo>
                  <a:lnTo>
                    <a:pt x="2" y="320"/>
                  </a:lnTo>
                  <a:lnTo>
                    <a:pt x="0" y="236"/>
                  </a:lnTo>
                  <a:lnTo>
                    <a:pt x="4" y="151"/>
                  </a:lnTo>
                  <a:lnTo>
                    <a:pt x="18" y="70"/>
                  </a:lnTo>
                  <a:lnTo>
                    <a:pt x="43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49" name="Freeform 196"/>
            <p:cNvSpPr>
              <a:spLocks/>
            </p:cNvSpPr>
            <p:nvPr/>
          </p:nvSpPr>
          <p:spPr bwMode="auto">
            <a:xfrm>
              <a:off x="7233" y="13701"/>
              <a:ext cx="104" cy="411"/>
            </a:xfrm>
            <a:custGeom>
              <a:avLst/>
              <a:gdLst>
                <a:gd name="T0" fmla="*/ 104 w 104"/>
                <a:gd name="T1" fmla="*/ 4 h 411"/>
                <a:gd name="T2" fmla="*/ 101 w 104"/>
                <a:gd name="T3" fmla="*/ 7 h 411"/>
                <a:gd name="T4" fmla="*/ 94 w 104"/>
                <a:gd name="T5" fmla="*/ 17 h 411"/>
                <a:gd name="T6" fmla="*/ 86 w 104"/>
                <a:gd name="T7" fmla="*/ 38 h 411"/>
                <a:gd name="T8" fmla="*/ 76 w 104"/>
                <a:gd name="T9" fmla="*/ 73 h 411"/>
                <a:gd name="T10" fmla="*/ 69 w 104"/>
                <a:gd name="T11" fmla="*/ 125 h 411"/>
                <a:gd name="T12" fmla="*/ 65 w 104"/>
                <a:gd name="T13" fmla="*/ 196 h 411"/>
                <a:gd name="T14" fmla="*/ 67 w 104"/>
                <a:gd name="T15" fmla="*/ 291 h 411"/>
                <a:gd name="T16" fmla="*/ 77 w 104"/>
                <a:gd name="T17" fmla="*/ 411 h 411"/>
                <a:gd name="T18" fmla="*/ 19 w 104"/>
                <a:gd name="T19" fmla="*/ 411 h 411"/>
                <a:gd name="T20" fmla="*/ 17 w 104"/>
                <a:gd name="T21" fmla="*/ 399 h 411"/>
                <a:gd name="T22" fmla="*/ 11 w 104"/>
                <a:gd name="T23" fmla="*/ 365 h 411"/>
                <a:gd name="T24" fmla="*/ 6 w 104"/>
                <a:gd name="T25" fmla="*/ 316 h 411"/>
                <a:gd name="T26" fmla="*/ 2 w 104"/>
                <a:gd name="T27" fmla="*/ 255 h 411"/>
                <a:gd name="T28" fmla="*/ 0 w 104"/>
                <a:gd name="T29" fmla="*/ 188 h 411"/>
                <a:gd name="T30" fmla="*/ 4 w 104"/>
                <a:gd name="T31" fmla="*/ 120 h 411"/>
                <a:gd name="T32" fmla="*/ 15 w 104"/>
                <a:gd name="T33" fmla="*/ 55 h 411"/>
                <a:gd name="T34" fmla="*/ 34 w 104"/>
                <a:gd name="T35" fmla="*/ 0 h 411"/>
                <a:gd name="T36" fmla="*/ 104 w 104"/>
                <a:gd name="T37" fmla="*/ 4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411"/>
                <a:gd name="T59" fmla="*/ 104 w 104"/>
                <a:gd name="T60" fmla="*/ 411 h 4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411">
                  <a:moveTo>
                    <a:pt x="104" y="4"/>
                  </a:moveTo>
                  <a:lnTo>
                    <a:pt x="101" y="7"/>
                  </a:lnTo>
                  <a:lnTo>
                    <a:pt x="94" y="17"/>
                  </a:lnTo>
                  <a:lnTo>
                    <a:pt x="86" y="38"/>
                  </a:lnTo>
                  <a:lnTo>
                    <a:pt x="76" y="73"/>
                  </a:lnTo>
                  <a:lnTo>
                    <a:pt x="69" y="125"/>
                  </a:lnTo>
                  <a:lnTo>
                    <a:pt x="65" y="196"/>
                  </a:lnTo>
                  <a:lnTo>
                    <a:pt x="67" y="291"/>
                  </a:lnTo>
                  <a:lnTo>
                    <a:pt x="77" y="411"/>
                  </a:lnTo>
                  <a:lnTo>
                    <a:pt x="19" y="411"/>
                  </a:lnTo>
                  <a:lnTo>
                    <a:pt x="17" y="399"/>
                  </a:lnTo>
                  <a:lnTo>
                    <a:pt x="11" y="365"/>
                  </a:lnTo>
                  <a:lnTo>
                    <a:pt x="6" y="316"/>
                  </a:lnTo>
                  <a:lnTo>
                    <a:pt x="2" y="255"/>
                  </a:lnTo>
                  <a:lnTo>
                    <a:pt x="0" y="188"/>
                  </a:lnTo>
                  <a:lnTo>
                    <a:pt x="4" y="120"/>
                  </a:lnTo>
                  <a:lnTo>
                    <a:pt x="15" y="55"/>
                  </a:lnTo>
                  <a:lnTo>
                    <a:pt x="34" y="0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50" name="Freeform 197"/>
            <p:cNvSpPr>
              <a:spLocks/>
            </p:cNvSpPr>
            <p:nvPr/>
          </p:nvSpPr>
          <p:spPr bwMode="auto">
            <a:xfrm>
              <a:off x="7240" y="13752"/>
              <a:ext cx="76" cy="302"/>
            </a:xfrm>
            <a:custGeom>
              <a:avLst/>
              <a:gdLst>
                <a:gd name="T0" fmla="*/ 76 w 76"/>
                <a:gd name="T1" fmla="*/ 2 h 302"/>
                <a:gd name="T2" fmla="*/ 74 w 76"/>
                <a:gd name="T3" fmla="*/ 4 h 302"/>
                <a:gd name="T4" fmla="*/ 70 w 76"/>
                <a:gd name="T5" fmla="*/ 12 h 302"/>
                <a:gd name="T6" fmla="*/ 62 w 76"/>
                <a:gd name="T7" fmla="*/ 28 h 302"/>
                <a:gd name="T8" fmla="*/ 56 w 76"/>
                <a:gd name="T9" fmla="*/ 53 h 302"/>
                <a:gd name="T10" fmla="*/ 51 w 76"/>
                <a:gd name="T11" fmla="*/ 92 h 302"/>
                <a:gd name="T12" fmla="*/ 49 w 76"/>
                <a:gd name="T13" fmla="*/ 145 h 302"/>
                <a:gd name="T14" fmla="*/ 50 w 76"/>
                <a:gd name="T15" fmla="*/ 214 h 302"/>
                <a:gd name="T16" fmla="*/ 57 w 76"/>
                <a:gd name="T17" fmla="*/ 302 h 302"/>
                <a:gd name="T18" fmla="*/ 14 w 76"/>
                <a:gd name="T19" fmla="*/ 302 h 302"/>
                <a:gd name="T20" fmla="*/ 13 w 76"/>
                <a:gd name="T21" fmla="*/ 294 h 302"/>
                <a:gd name="T22" fmla="*/ 9 w 76"/>
                <a:gd name="T23" fmla="*/ 269 h 302"/>
                <a:gd name="T24" fmla="*/ 4 w 76"/>
                <a:gd name="T25" fmla="*/ 232 h 302"/>
                <a:gd name="T26" fmla="*/ 1 w 76"/>
                <a:gd name="T27" fmla="*/ 188 h 302"/>
                <a:gd name="T28" fmla="*/ 0 w 76"/>
                <a:gd name="T29" fmla="*/ 138 h 302"/>
                <a:gd name="T30" fmla="*/ 2 w 76"/>
                <a:gd name="T31" fmla="*/ 89 h 302"/>
                <a:gd name="T32" fmla="*/ 10 w 76"/>
                <a:gd name="T33" fmla="*/ 41 h 302"/>
                <a:gd name="T34" fmla="*/ 25 w 76"/>
                <a:gd name="T35" fmla="*/ 0 h 302"/>
                <a:gd name="T36" fmla="*/ 76 w 76"/>
                <a:gd name="T37" fmla="*/ 2 h 3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302"/>
                <a:gd name="T59" fmla="*/ 76 w 76"/>
                <a:gd name="T60" fmla="*/ 302 h 3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302">
                  <a:moveTo>
                    <a:pt x="76" y="2"/>
                  </a:moveTo>
                  <a:lnTo>
                    <a:pt x="74" y="4"/>
                  </a:lnTo>
                  <a:lnTo>
                    <a:pt x="70" y="12"/>
                  </a:lnTo>
                  <a:lnTo>
                    <a:pt x="62" y="28"/>
                  </a:lnTo>
                  <a:lnTo>
                    <a:pt x="56" y="53"/>
                  </a:lnTo>
                  <a:lnTo>
                    <a:pt x="51" y="92"/>
                  </a:lnTo>
                  <a:lnTo>
                    <a:pt x="49" y="145"/>
                  </a:lnTo>
                  <a:lnTo>
                    <a:pt x="50" y="214"/>
                  </a:lnTo>
                  <a:lnTo>
                    <a:pt x="57" y="302"/>
                  </a:lnTo>
                  <a:lnTo>
                    <a:pt x="14" y="302"/>
                  </a:lnTo>
                  <a:lnTo>
                    <a:pt x="13" y="294"/>
                  </a:lnTo>
                  <a:lnTo>
                    <a:pt x="9" y="269"/>
                  </a:lnTo>
                  <a:lnTo>
                    <a:pt x="4" y="232"/>
                  </a:lnTo>
                  <a:lnTo>
                    <a:pt x="1" y="188"/>
                  </a:lnTo>
                  <a:lnTo>
                    <a:pt x="0" y="138"/>
                  </a:lnTo>
                  <a:lnTo>
                    <a:pt x="2" y="89"/>
                  </a:lnTo>
                  <a:lnTo>
                    <a:pt x="10" y="41"/>
                  </a:lnTo>
                  <a:lnTo>
                    <a:pt x="25" y="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51" name="Rectangle 198"/>
            <p:cNvSpPr>
              <a:spLocks noChangeArrowheads="1"/>
            </p:cNvSpPr>
            <p:nvPr/>
          </p:nvSpPr>
          <p:spPr bwMode="auto">
            <a:xfrm>
              <a:off x="6241" y="13678"/>
              <a:ext cx="23" cy="9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52" name="Freeform 199"/>
            <p:cNvSpPr>
              <a:spLocks/>
            </p:cNvSpPr>
            <p:nvPr/>
          </p:nvSpPr>
          <p:spPr bwMode="auto">
            <a:xfrm>
              <a:off x="6579" y="13664"/>
              <a:ext cx="375" cy="440"/>
            </a:xfrm>
            <a:custGeom>
              <a:avLst/>
              <a:gdLst>
                <a:gd name="T0" fmla="*/ 35 w 375"/>
                <a:gd name="T1" fmla="*/ 41 h 440"/>
                <a:gd name="T2" fmla="*/ 32 w 375"/>
                <a:gd name="T3" fmla="*/ 49 h 440"/>
                <a:gd name="T4" fmla="*/ 25 w 375"/>
                <a:gd name="T5" fmla="*/ 74 h 440"/>
                <a:gd name="T6" fmla="*/ 17 w 375"/>
                <a:gd name="T7" fmla="*/ 112 h 440"/>
                <a:gd name="T8" fmla="*/ 8 w 375"/>
                <a:gd name="T9" fmla="*/ 163 h 440"/>
                <a:gd name="T10" fmla="*/ 2 w 375"/>
                <a:gd name="T11" fmla="*/ 223 h 440"/>
                <a:gd name="T12" fmla="*/ 0 w 375"/>
                <a:gd name="T13" fmla="*/ 290 h 440"/>
                <a:gd name="T14" fmla="*/ 7 w 375"/>
                <a:gd name="T15" fmla="*/ 363 h 440"/>
                <a:gd name="T16" fmla="*/ 23 w 375"/>
                <a:gd name="T17" fmla="*/ 440 h 440"/>
                <a:gd name="T18" fmla="*/ 23 w 375"/>
                <a:gd name="T19" fmla="*/ 437 h 440"/>
                <a:gd name="T20" fmla="*/ 23 w 375"/>
                <a:gd name="T21" fmla="*/ 427 h 440"/>
                <a:gd name="T22" fmla="*/ 23 w 375"/>
                <a:gd name="T23" fmla="*/ 411 h 440"/>
                <a:gd name="T24" fmla="*/ 23 w 375"/>
                <a:gd name="T25" fmla="*/ 391 h 440"/>
                <a:gd name="T26" fmla="*/ 25 w 375"/>
                <a:gd name="T27" fmla="*/ 367 h 440"/>
                <a:gd name="T28" fmla="*/ 28 w 375"/>
                <a:gd name="T29" fmla="*/ 341 h 440"/>
                <a:gd name="T30" fmla="*/ 33 w 375"/>
                <a:gd name="T31" fmla="*/ 312 h 440"/>
                <a:gd name="T32" fmla="*/ 39 w 375"/>
                <a:gd name="T33" fmla="*/ 281 h 440"/>
                <a:gd name="T34" fmla="*/ 49 w 375"/>
                <a:gd name="T35" fmla="*/ 251 h 440"/>
                <a:gd name="T36" fmla="*/ 61 w 375"/>
                <a:gd name="T37" fmla="*/ 222 h 440"/>
                <a:gd name="T38" fmla="*/ 75 w 375"/>
                <a:gd name="T39" fmla="*/ 194 h 440"/>
                <a:gd name="T40" fmla="*/ 93 w 375"/>
                <a:gd name="T41" fmla="*/ 168 h 440"/>
                <a:gd name="T42" fmla="*/ 116 w 375"/>
                <a:gd name="T43" fmla="*/ 145 h 440"/>
                <a:gd name="T44" fmla="*/ 141 w 375"/>
                <a:gd name="T45" fmla="*/ 127 h 440"/>
                <a:gd name="T46" fmla="*/ 173 w 375"/>
                <a:gd name="T47" fmla="*/ 114 h 440"/>
                <a:gd name="T48" fmla="*/ 208 w 375"/>
                <a:gd name="T49" fmla="*/ 106 h 440"/>
                <a:gd name="T50" fmla="*/ 210 w 375"/>
                <a:gd name="T51" fmla="*/ 104 h 440"/>
                <a:gd name="T52" fmla="*/ 217 w 375"/>
                <a:gd name="T53" fmla="*/ 100 h 440"/>
                <a:gd name="T54" fmla="*/ 227 w 375"/>
                <a:gd name="T55" fmla="*/ 92 h 440"/>
                <a:gd name="T56" fmla="*/ 245 w 375"/>
                <a:gd name="T57" fmla="*/ 82 h 440"/>
                <a:gd name="T58" fmla="*/ 267 w 375"/>
                <a:gd name="T59" fmla="*/ 69 h 440"/>
                <a:gd name="T60" fmla="*/ 296 w 375"/>
                <a:gd name="T61" fmla="*/ 54 h 440"/>
                <a:gd name="T62" fmla="*/ 332 w 375"/>
                <a:gd name="T63" fmla="*/ 36 h 440"/>
                <a:gd name="T64" fmla="*/ 375 w 375"/>
                <a:gd name="T65" fmla="*/ 17 h 440"/>
                <a:gd name="T66" fmla="*/ 373 w 375"/>
                <a:gd name="T67" fmla="*/ 16 h 440"/>
                <a:gd name="T68" fmla="*/ 366 w 375"/>
                <a:gd name="T69" fmla="*/ 15 h 440"/>
                <a:gd name="T70" fmla="*/ 357 w 375"/>
                <a:gd name="T71" fmla="*/ 13 h 440"/>
                <a:gd name="T72" fmla="*/ 343 w 375"/>
                <a:gd name="T73" fmla="*/ 10 h 440"/>
                <a:gd name="T74" fmla="*/ 326 w 375"/>
                <a:gd name="T75" fmla="*/ 7 h 440"/>
                <a:gd name="T76" fmla="*/ 307 w 375"/>
                <a:gd name="T77" fmla="*/ 5 h 440"/>
                <a:gd name="T78" fmla="*/ 285 w 375"/>
                <a:gd name="T79" fmla="*/ 3 h 440"/>
                <a:gd name="T80" fmla="*/ 261 w 375"/>
                <a:gd name="T81" fmla="*/ 1 h 440"/>
                <a:gd name="T82" fmla="*/ 235 w 375"/>
                <a:gd name="T83" fmla="*/ 0 h 440"/>
                <a:gd name="T84" fmla="*/ 208 w 375"/>
                <a:gd name="T85" fmla="*/ 1 h 440"/>
                <a:gd name="T86" fmla="*/ 180 w 375"/>
                <a:gd name="T87" fmla="*/ 2 h 440"/>
                <a:gd name="T88" fmla="*/ 151 w 375"/>
                <a:gd name="T89" fmla="*/ 5 h 440"/>
                <a:gd name="T90" fmla="*/ 122 w 375"/>
                <a:gd name="T91" fmla="*/ 10 h 440"/>
                <a:gd name="T92" fmla="*/ 92 w 375"/>
                <a:gd name="T93" fmla="*/ 18 h 440"/>
                <a:gd name="T94" fmla="*/ 63 w 375"/>
                <a:gd name="T95" fmla="*/ 28 h 440"/>
                <a:gd name="T96" fmla="*/ 35 w 375"/>
                <a:gd name="T97" fmla="*/ 41 h 4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5"/>
                <a:gd name="T148" fmla="*/ 0 h 440"/>
                <a:gd name="T149" fmla="*/ 375 w 375"/>
                <a:gd name="T150" fmla="*/ 440 h 4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5" h="440">
                  <a:moveTo>
                    <a:pt x="35" y="41"/>
                  </a:moveTo>
                  <a:lnTo>
                    <a:pt x="32" y="49"/>
                  </a:lnTo>
                  <a:lnTo>
                    <a:pt x="25" y="74"/>
                  </a:lnTo>
                  <a:lnTo>
                    <a:pt x="17" y="112"/>
                  </a:lnTo>
                  <a:lnTo>
                    <a:pt x="8" y="163"/>
                  </a:lnTo>
                  <a:lnTo>
                    <a:pt x="2" y="223"/>
                  </a:lnTo>
                  <a:lnTo>
                    <a:pt x="0" y="290"/>
                  </a:lnTo>
                  <a:lnTo>
                    <a:pt x="7" y="363"/>
                  </a:lnTo>
                  <a:lnTo>
                    <a:pt x="23" y="440"/>
                  </a:lnTo>
                  <a:lnTo>
                    <a:pt x="23" y="437"/>
                  </a:lnTo>
                  <a:lnTo>
                    <a:pt x="23" y="427"/>
                  </a:lnTo>
                  <a:lnTo>
                    <a:pt x="23" y="411"/>
                  </a:lnTo>
                  <a:lnTo>
                    <a:pt x="23" y="391"/>
                  </a:lnTo>
                  <a:lnTo>
                    <a:pt x="25" y="367"/>
                  </a:lnTo>
                  <a:lnTo>
                    <a:pt x="28" y="341"/>
                  </a:lnTo>
                  <a:lnTo>
                    <a:pt x="33" y="312"/>
                  </a:lnTo>
                  <a:lnTo>
                    <a:pt x="39" y="281"/>
                  </a:lnTo>
                  <a:lnTo>
                    <a:pt x="49" y="251"/>
                  </a:lnTo>
                  <a:lnTo>
                    <a:pt x="61" y="222"/>
                  </a:lnTo>
                  <a:lnTo>
                    <a:pt x="75" y="194"/>
                  </a:lnTo>
                  <a:lnTo>
                    <a:pt x="93" y="168"/>
                  </a:lnTo>
                  <a:lnTo>
                    <a:pt x="116" y="145"/>
                  </a:lnTo>
                  <a:lnTo>
                    <a:pt x="141" y="127"/>
                  </a:lnTo>
                  <a:lnTo>
                    <a:pt x="173" y="114"/>
                  </a:lnTo>
                  <a:lnTo>
                    <a:pt x="208" y="106"/>
                  </a:lnTo>
                  <a:lnTo>
                    <a:pt x="210" y="104"/>
                  </a:lnTo>
                  <a:lnTo>
                    <a:pt x="217" y="100"/>
                  </a:lnTo>
                  <a:lnTo>
                    <a:pt x="227" y="92"/>
                  </a:lnTo>
                  <a:lnTo>
                    <a:pt x="245" y="82"/>
                  </a:lnTo>
                  <a:lnTo>
                    <a:pt x="267" y="69"/>
                  </a:lnTo>
                  <a:lnTo>
                    <a:pt x="296" y="54"/>
                  </a:lnTo>
                  <a:lnTo>
                    <a:pt x="332" y="36"/>
                  </a:lnTo>
                  <a:lnTo>
                    <a:pt x="375" y="17"/>
                  </a:lnTo>
                  <a:lnTo>
                    <a:pt x="373" y="16"/>
                  </a:lnTo>
                  <a:lnTo>
                    <a:pt x="366" y="15"/>
                  </a:lnTo>
                  <a:lnTo>
                    <a:pt x="357" y="13"/>
                  </a:lnTo>
                  <a:lnTo>
                    <a:pt x="343" y="10"/>
                  </a:lnTo>
                  <a:lnTo>
                    <a:pt x="326" y="7"/>
                  </a:lnTo>
                  <a:lnTo>
                    <a:pt x="307" y="5"/>
                  </a:lnTo>
                  <a:lnTo>
                    <a:pt x="285" y="3"/>
                  </a:lnTo>
                  <a:lnTo>
                    <a:pt x="261" y="1"/>
                  </a:lnTo>
                  <a:lnTo>
                    <a:pt x="235" y="0"/>
                  </a:lnTo>
                  <a:lnTo>
                    <a:pt x="208" y="1"/>
                  </a:lnTo>
                  <a:lnTo>
                    <a:pt x="180" y="2"/>
                  </a:lnTo>
                  <a:lnTo>
                    <a:pt x="151" y="5"/>
                  </a:lnTo>
                  <a:lnTo>
                    <a:pt x="122" y="10"/>
                  </a:lnTo>
                  <a:lnTo>
                    <a:pt x="92" y="18"/>
                  </a:lnTo>
                  <a:lnTo>
                    <a:pt x="63" y="28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53" name="Freeform 200"/>
            <p:cNvSpPr>
              <a:spLocks/>
            </p:cNvSpPr>
            <p:nvPr/>
          </p:nvSpPr>
          <p:spPr bwMode="auto">
            <a:xfrm>
              <a:off x="6061" y="13991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8 h 83"/>
                <a:gd name="T6" fmla="*/ 5 w 305"/>
                <a:gd name="T7" fmla="*/ 44 h 83"/>
                <a:gd name="T8" fmla="*/ 11 w 305"/>
                <a:gd name="T9" fmla="*/ 37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8 h 83"/>
                <a:gd name="T16" fmla="*/ 54 w 305"/>
                <a:gd name="T17" fmla="*/ 12 h 83"/>
                <a:gd name="T18" fmla="*/ 72 w 305"/>
                <a:gd name="T19" fmla="*/ 6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7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6 h 83"/>
                <a:gd name="T38" fmla="*/ 289 w 305"/>
                <a:gd name="T39" fmla="*/ 44 h 83"/>
                <a:gd name="T40" fmla="*/ 277 w 305"/>
                <a:gd name="T41" fmla="*/ 41 h 83"/>
                <a:gd name="T42" fmla="*/ 262 w 305"/>
                <a:gd name="T43" fmla="*/ 36 h 83"/>
                <a:gd name="T44" fmla="*/ 244 w 305"/>
                <a:gd name="T45" fmla="*/ 32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1 h 83"/>
                <a:gd name="T56" fmla="*/ 101 w 305"/>
                <a:gd name="T57" fmla="*/ 23 h 83"/>
                <a:gd name="T58" fmla="*/ 77 w 305"/>
                <a:gd name="T59" fmla="*/ 29 h 83"/>
                <a:gd name="T60" fmla="*/ 55 w 305"/>
                <a:gd name="T61" fmla="*/ 37 h 83"/>
                <a:gd name="T62" fmla="*/ 33 w 305"/>
                <a:gd name="T63" fmla="*/ 48 h 83"/>
                <a:gd name="T64" fmla="*/ 15 w 305"/>
                <a:gd name="T65" fmla="*/ 63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11" y="37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8"/>
                  </a:lnTo>
                  <a:lnTo>
                    <a:pt x="54" y="12"/>
                  </a:lnTo>
                  <a:lnTo>
                    <a:pt x="72" y="6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7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6"/>
                  </a:lnTo>
                  <a:lnTo>
                    <a:pt x="289" y="44"/>
                  </a:lnTo>
                  <a:lnTo>
                    <a:pt x="277" y="41"/>
                  </a:lnTo>
                  <a:lnTo>
                    <a:pt x="262" y="36"/>
                  </a:lnTo>
                  <a:lnTo>
                    <a:pt x="244" y="32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1"/>
                  </a:lnTo>
                  <a:lnTo>
                    <a:pt x="101" y="23"/>
                  </a:lnTo>
                  <a:lnTo>
                    <a:pt x="77" y="29"/>
                  </a:lnTo>
                  <a:lnTo>
                    <a:pt x="55" y="37"/>
                  </a:lnTo>
                  <a:lnTo>
                    <a:pt x="33" y="48"/>
                  </a:lnTo>
                  <a:lnTo>
                    <a:pt x="15" y="63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54" name="Freeform 201"/>
            <p:cNvSpPr>
              <a:spLocks/>
            </p:cNvSpPr>
            <p:nvPr/>
          </p:nvSpPr>
          <p:spPr bwMode="auto">
            <a:xfrm>
              <a:off x="6061" y="13793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9 h 83"/>
                <a:gd name="T6" fmla="*/ 5 w 305"/>
                <a:gd name="T7" fmla="*/ 44 h 83"/>
                <a:gd name="T8" fmla="*/ 11 w 305"/>
                <a:gd name="T9" fmla="*/ 38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7 h 83"/>
                <a:gd name="T16" fmla="*/ 54 w 305"/>
                <a:gd name="T17" fmla="*/ 12 h 83"/>
                <a:gd name="T18" fmla="*/ 72 w 305"/>
                <a:gd name="T19" fmla="*/ 7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8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5 h 83"/>
                <a:gd name="T38" fmla="*/ 289 w 305"/>
                <a:gd name="T39" fmla="*/ 43 h 83"/>
                <a:gd name="T40" fmla="*/ 277 w 305"/>
                <a:gd name="T41" fmla="*/ 40 h 83"/>
                <a:gd name="T42" fmla="*/ 262 w 305"/>
                <a:gd name="T43" fmla="*/ 36 h 83"/>
                <a:gd name="T44" fmla="*/ 244 w 305"/>
                <a:gd name="T45" fmla="*/ 33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2 h 83"/>
                <a:gd name="T56" fmla="*/ 101 w 305"/>
                <a:gd name="T57" fmla="*/ 24 h 83"/>
                <a:gd name="T58" fmla="*/ 77 w 305"/>
                <a:gd name="T59" fmla="*/ 29 h 83"/>
                <a:gd name="T60" fmla="*/ 55 w 305"/>
                <a:gd name="T61" fmla="*/ 38 h 83"/>
                <a:gd name="T62" fmla="*/ 33 w 305"/>
                <a:gd name="T63" fmla="*/ 49 h 83"/>
                <a:gd name="T64" fmla="*/ 15 w 305"/>
                <a:gd name="T65" fmla="*/ 64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11" y="38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7"/>
                  </a:lnTo>
                  <a:lnTo>
                    <a:pt x="54" y="12"/>
                  </a:lnTo>
                  <a:lnTo>
                    <a:pt x="72" y="7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8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5"/>
                  </a:lnTo>
                  <a:lnTo>
                    <a:pt x="289" y="43"/>
                  </a:lnTo>
                  <a:lnTo>
                    <a:pt x="277" y="40"/>
                  </a:lnTo>
                  <a:lnTo>
                    <a:pt x="262" y="36"/>
                  </a:lnTo>
                  <a:lnTo>
                    <a:pt x="244" y="33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2"/>
                  </a:lnTo>
                  <a:lnTo>
                    <a:pt x="101" y="24"/>
                  </a:lnTo>
                  <a:lnTo>
                    <a:pt x="77" y="29"/>
                  </a:lnTo>
                  <a:lnTo>
                    <a:pt x="55" y="38"/>
                  </a:lnTo>
                  <a:lnTo>
                    <a:pt x="33" y="49"/>
                  </a:lnTo>
                  <a:lnTo>
                    <a:pt x="15" y="64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55" name="Freeform 202"/>
            <p:cNvSpPr>
              <a:spLocks/>
            </p:cNvSpPr>
            <p:nvPr/>
          </p:nvSpPr>
          <p:spPr bwMode="auto">
            <a:xfrm>
              <a:off x="6348" y="13696"/>
              <a:ext cx="496" cy="917"/>
            </a:xfrm>
            <a:custGeom>
              <a:avLst/>
              <a:gdLst>
                <a:gd name="T0" fmla="*/ 0 w 496"/>
                <a:gd name="T1" fmla="*/ 0 h 917"/>
                <a:gd name="T2" fmla="*/ 0 w 496"/>
                <a:gd name="T3" fmla="*/ 886 h 917"/>
                <a:gd name="T4" fmla="*/ 150 w 496"/>
                <a:gd name="T5" fmla="*/ 917 h 917"/>
                <a:gd name="T6" fmla="*/ 143 w 496"/>
                <a:gd name="T7" fmla="*/ 797 h 917"/>
                <a:gd name="T8" fmla="*/ 496 w 496"/>
                <a:gd name="T9" fmla="*/ 851 h 917"/>
                <a:gd name="T10" fmla="*/ 490 w 496"/>
                <a:gd name="T11" fmla="*/ 803 h 917"/>
                <a:gd name="T12" fmla="*/ 245 w 496"/>
                <a:gd name="T13" fmla="*/ 773 h 917"/>
                <a:gd name="T14" fmla="*/ 239 w 496"/>
                <a:gd name="T15" fmla="*/ 670 h 917"/>
                <a:gd name="T16" fmla="*/ 72 w 496"/>
                <a:gd name="T17" fmla="*/ 670 h 917"/>
                <a:gd name="T18" fmla="*/ 68 w 496"/>
                <a:gd name="T19" fmla="*/ 657 h 917"/>
                <a:gd name="T20" fmla="*/ 56 w 496"/>
                <a:gd name="T21" fmla="*/ 620 h 917"/>
                <a:gd name="T22" fmla="*/ 41 w 496"/>
                <a:gd name="T23" fmla="*/ 559 h 917"/>
                <a:gd name="T24" fmla="*/ 26 w 496"/>
                <a:gd name="T25" fmla="*/ 480 h 917"/>
                <a:gd name="T26" fmla="*/ 15 w 496"/>
                <a:gd name="T27" fmla="*/ 385 h 917"/>
                <a:gd name="T28" fmla="*/ 11 w 496"/>
                <a:gd name="T29" fmla="*/ 276 h 917"/>
                <a:gd name="T30" fmla="*/ 20 w 496"/>
                <a:gd name="T31" fmla="*/ 158 h 917"/>
                <a:gd name="T32" fmla="*/ 42 w 496"/>
                <a:gd name="T33" fmla="*/ 30 h 917"/>
                <a:gd name="T34" fmla="*/ 0 w 496"/>
                <a:gd name="T35" fmla="*/ 0 h 9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6"/>
                <a:gd name="T55" fmla="*/ 0 h 917"/>
                <a:gd name="T56" fmla="*/ 496 w 496"/>
                <a:gd name="T57" fmla="*/ 917 h 9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6" h="917">
                  <a:moveTo>
                    <a:pt x="0" y="0"/>
                  </a:moveTo>
                  <a:lnTo>
                    <a:pt x="0" y="886"/>
                  </a:lnTo>
                  <a:lnTo>
                    <a:pt x="150" y="917"/>
                  </a:lnTo>
                  <a:lnTo>
                    <a:pt x="143" y="797"/>
                  </a:lnTo>
                  <a:lnTo>
                    <a:pt x="496" y="851"/>
                  </a:lnTo>
                  <a:lnTo>
                    <a:pt x="490" y="803"/>
                  </a:lnTo>
                  <a:lnTo>
                    <a:pt x="245" y="773"/>
                  </a:lnTo>
                  <a:lnTo>
                    <a:pt x="239" y="670"/>
                  </a:lnTo>
                  <a:lnTo>
                    <a:pt x="72" y="670"/>
                  </a:lnTo>
                  <a:lnTo>
                    <a:pt x="68" y="657"/>
                  </a:lnTo>
                  <a:lnTo>
                    <a:pt x="56" y="620"/>
                  </a:lnTo>
                  <a:lnTo>
                    <a:pt x="41" y="559"/>
                  </a:lnTo>
                  <a:lnTo>
                    <a:pt x="26" y="480"/>
                  </a:lnTo>
                  <a:lnTo>
                    <a:pt x="15" y="385"/>
                  </a:lnTo>
                  <a:lnTo>
                    <a:pt x="11" y="276"/>
                  </a:lnTo>
                  <a:lnTo>
                    <a:pt x="20" y="158"/>
                  </a:lnTo>
                  <a:lnTo>
                    <a:pt x="4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56" name="Freeform 203"/>
            <p:cNvSpPr>
              <a:spLocks/>
            </p:cNvSpPr>
            <p:nvPr/>
          </p:nvSpPr>
          <p:spPr bwMode="auto">
            <a:xfrm>
              <a:off x="6593" y="13487"/>
              <a:ext cx="638" cy="125"/>
            </a:xfrm>
            <a:custGeom>
              <a:avLst/>
              <a:gdLst>
                <a:gd name="T0" fmla="*/ 0 w 638"/>
                <a:gd name="T1" fmla="*/ 125 h 125"/>
                <a:gd name="T2" fmla="*/ 4 w 638"/>
                <a:gd name="T3" fmla="*/ 124 h 125"/>
                <a:gd name="T4" fmla="*/ 14 w 638"/>
                <a:gd name="T5" fmla="*/ 119 h 125"/>
                <a:gd name="T6" fmla="*/ 31 w 638"/>
                <a:gd name="T7" fmla="*/ 114 h 125"/>
                <a:gd name="T8" fmla="*/ 53 w 638"/>
                <a:gd name="T9" fmla="*/ 106 h 125"/>
                <a:gd name="T10" fmla="*/ 81 w 638"/>
                <a:gd name="T11" fmla="*/ 98 h 125"/>
                <a:gd name="T12" fmla="*/ 113 w 638"/>
                <a:gd name="T13" fmla="*/ 89 h 125"/>
                <a:gd name="T14" fmla="*/ 151 w 638"/>
                <a:gd name="T15" fmla="*/ 81 h 125"/>
                <a:gd name="T16" fmla="*/ 192 w 638"/>
                <a:gd name="T17" fmla="*/ 73 h 125"/>
                <a:gd name="T18" fmla="*/ 237 w 638"/>
                <a:gd name="T19" fmla="*/ 65 h 125"/>
                <a:gd name="T20" fmla="*/ 286 w 638"/>
                <a:gd name="T21" fmla="*/ 60 h 125"/>
                <a:gd name="T22" fmla="*/ 337 w 638"/>
                <a:gd name="T23" fmla="*/ 56 h 125"/>
                <a:gd name="T24" fmla="*/ 390 w 638"/>
                <a:gd name="T25" fmla="*/ 55 h 125"/>
                <a:gd name="T26" fmla="*/ 446 w 638"/>
                <a:gd name="T27" fmla="*/ 56 h 125"/>
                <a:gd name="T28" fmla="*/ 503 w 638"/>
                <a:gd name="T29" fmla="*/ 61 h 125"/>
                <a:gd name="T30" fmla="*/ 561 w 638"/>
                <a:gd name="T31" fmla="*/ 70 h 125"/>
                <a:gd name="T32" fmla="*/ 620 w 638"/>
                <a:gd name="T33" fmla="*/ 83 h 125"/>
                <a:gd name="T34" fmla="*/ 638 w 638"/>
                <a:gd name="T35" fmla="*/ 0 h 125"/>
                <a:gd name="T36" fmla="*/ 634 w 638"/>
                <a:gd name="T37" fmla="*/ 0 h 125"/>
                <a:gd name="T38" fmla="*/ 620 w 638"/>
                <a:gd name="T39" fmla="*/ 0 h 125"/>
                <a:gd name="T40" fmla="*/ 599 w 638"/>
                <a:gd name="T41" fmla="*/ 0 h 125"/>
                <a:gd name="T42" fmla="*/ 571 w 638"/>
                <a:gd name="T43" fmla="*/ 1 h 125"/>
                <a:gd name="T44" fmla="*/ 536 w 638"/>
                <a:gd name="T45" fmla="*/ 2 h 125"/>
                <a:gd name="T46" fmla="*/ 496 w 638"/>
                <a:gd name="T47" fmla="*/ 3 h 125"/>
                <a:gd name="T48" fmla="*/ 452 w 638"/>
                <a:gd name="T49" fmla="*/ 6 h 125"/>
                <a:gd name="T50" fmla="*/ 405 w 638"/>
                <a:gd name="T51" fmla="*/ 8 h 125"/>
                <a:gd name="T52" fmla="*/ 354 w 638"/>
                <a:gd name="T53" fmla="*/ 13 h 125"/>
                <a:gd name="T54" fmla="*/ 302 w 638"/>
                <a:gd name="T55" fmla="*/ 17 h 125"/>
                <a:gd name="T56" fmla="*/ 249 w 638"/>
                <a:gd name="T57" fmla="*/ 22 h 125"/>
                <a:gd name="T58" fmla="*/ 196 w 638"/>
                <a:gd name="T59" fmla="*/ 30 h 125"/>
                <a:gd name="T60" fmla="*/ 144 w 638"/>
                <a:gd name="T61" fmla="*/ 37 h 125"/>
                <a:gd name="T62" fmla="*/ 93 w 638"/>
                <a:gd name="T63" fmla="*/ 47 h 125"/>
                <a:gd name="T64" fmla="*/ 45 w 638"/>
                <a:gd name="T65" fmla="*/ 58 h 125"/>
                <a:gd name="T66" fmla="*/ 0 w 638"/>
                <a:gd name="T67" fmla="*/ 71 h 125"/>
                <a:gd name="T68" fmla="*/ 0 w 638"/>
                <a:gd name="T69" fmla="*/ 125 h 1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8"/>
                <a:gd name="T106" fmla="*/ 0 h 125"/>
                <a:gd name="T107" fmla="*/ 638 w 638"/>
                <a:gd name="T108" fmla="*/ 125 h 1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8" h="125">
                  <a:moveTo>
                    <a:pt x="0" y="125"/>
                  </a:moveTo>
                  <a:lnTo>
                    <a:pt x="4" y="124"/>
                  </a:lnTo>
                  <a:lnTo>
                    <a:pt x="14" y="119"/>
                  </a:lnTo>
                  <a:lnTo>
                    <a:pt x="31" y="114"/>
                  </a:lnTo>
                  <a:lnTo>
                    <a:pt x="53" y="106"/>
                  </a:lnTo>
                  <a:lnTo>
                    <a:pt x="81" y="98"/>
                  </a:lnTo>
                  <a:lnTo>
                    <a:pt x="113" y="89"/>
                  </a:lnTo>
                  <a:lnTo>
                    <a:pt x="151" y="81"/>
                  </a:lnTo>
                  <a:lnTo>
                    <a:pt x="192" y="73"/>
                  </a:lnTo>
                  <a:lnTo>
                    <a:pt x="237" y="65"/>
                  </a:lnTo>
                  <a:lnTo>
                    <a:pt x="286" y="60"/>
                  </a:lnTo>
                  <a:lnTo>
                    <a:pt x="337" y="56"/>
                  </a:lnTo>
                  <a:lnTo>
                    <a:pt x="390" y="55"/>
                  </a:lnTo>
                  <a:lnTo>
                    <a:pt x="446" y="56"/>
                  </a:lnTo>
                  <a:lnTo>
                    <a:pt x="503" y="61"/>
                  </a:lnTo>
                  <a:lnTo>
                    <a:pt x="561" y="70"/>
                  </a:lnTo>
                  <a:lnTo>
                    <a:pt x="620" y="83"/>
                  </a:lnTo>
                  <a:lnTo>
                    <a:pt x="638" y="0"/>
                  </a:lnTo>
                  <a:lnTo>
                    <a:pt x="634" y="0"/>
                  </a:lnTo>
                  <a:lnTo>
                    <a:pt x="620" y="0"/>
                  </a:lnTo>
                  <a:lnTo>
                    <a:pt x="599" y="0"/>
                  </a:lnTo>
                  <a:lnTo>
                    <a:pt x="571" y="1"/>
                  </a:lnTo>
                  <a:lnTo>
                    <a:pt x="536" y="2"/>
                  </a:lnTo>
                  <a:lnTo>
                    <a:pt x="496" y="3"/>
                  </a:lnTo>
                  <a:lnTo>
                    <a:pt x="452" y="6"/>
                  </a:lnTo>
                  <a:lnTo>
                    <a:pt x="405" y="8"/>
                  </a:lnTo>
                  <a:lnTo>
                    <a:pt x="354" y="13"/>
                  </a:lnTo>
                  <a:lnTo>
                    <a:pt x="302" y="17"/>
                  </a:lnTo>
                  <a:lnTo>
                    <a:pt x="249" y="22"/>
                  </a:lnTo>
                  <a:lnTo>
                    <a:pt x="196" y="30"/>
                  </a:lnTo>
                  <a:lnTo>
                    <a:pt x="144" y="37"/>
                  </a:lnTo>
                  <a:lnTo>
                    <a:pt x="93" y="47"/>
                  </a:lnTo>
                  <a:lnTo>
                    <a:pt x="45" y="58"/>
                  </a:lnTo>
                  <a:lnTo>
                    <a:pt x="0" y="7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57" name="Freeform 204"/>
            <p:cNvSpPr>
              <a:spLocks/>
            </p:cNvSpPr>
            <p:nvPr/>
          </p:nvSpPr>
          <p:spPr bwMode="auto">
            <a:xfrm>
              <a:off x="6217" y="14634"/>
              <a:ext cx="1075" cy="356"/>
            </a:xfrm>
            <a:custGeom>
              <a:avLst/>
              <a:gdLst>
                <a:gd name="T0" fmla="*/ 454 w 1075"/>
                <a:gd name="T1" fmla="*/ 344 h 356"/>
                <a:gd name="T2" fmla="*/ 456 w 1075"/>
                <a:gd name="T3" fmla="*/ 343 h 356"/>
                <a:gd name="T4" fmla="*/ 463 w 1075"/>
                <a:gd name="T5" fmla="*/ 341 h 356"/>
                <a:gd name="T6" fmla="*/ 472 w 1075"/>
                <a:gd name="T7" fmla="*/ 337 h 356"/>
                <a:gd name="T8" fmla="*/ 485 w 1075"/>
                <a:gd name="T9" fmla="*/ 332 h 356"/>
                <a:gd name="T10" fmla="*/ 501 w 1075"/>
                <a:gd name="T11" fmla="*/ 325 h 356"/>
                <a:gd name="T12" fmla="*/ 518 w 1075"/>
                <a:gd name="T13" fmla="*/ 317 h 356"/>
                <a:gd name="T14" fmla="*/ 538 w 1075"/>
                <a:gd name="T15" fmla="*/ 308 h 356"/>
                <a:gd name="T16" fmla="*/ 558 w 1075"/>
                <a:gd name="T17" fmla="*/ 298 h 356"/>
                <a:gd name="T18" fmla="*/ 580 w 1075"/>
                <a:gd name="T19" fmla="*/ 287 h 356"/>
                <a:gd name="T20" fmla="*/ 600 w 1075"/>
                <a:gd name="T21" fmla="*/ 274 h 356"/>
                <a:gd name="T22" fmla="*/ 621 w 1075"/>
                <a:gd name="T23" fmla="*/ 262 h 356"/>
                <a:gd name="T24" fmla="*/ 640 w 1075"/>
                <a:gd name="T25" fmla="*/ 248 h 356"/>
                <a:gd name="T26" fmla="*/ 658 w 1075"/>
                <a:gd name="T27" fmla="*/ 234 h 356"/>
                <a:gd name="T28" fmla="*/ 674 w 1075"/>
                <a:gd name="T29" fmla="*/ 219 h 356"/>
                <a:gd name="T30" fmla="*/ 688 w 1075"/>
                <a:gd name="T31" fmla="*/ 204 h 356"/>
                <a:gd name="T32" fmla="*/ 699 w 1075"/>
                <a:gd name="T33" fmla="*/ 189 h 356"/>
                <a:gd name="T34" fmla="*/ 0 w 1075"/>
                <a:gd name="T35" fmla="*/ 18 h 356"/>
                <a:gd name="T36" fmla="*/ 54 w 1075"/>
                <a:gd name="T37" fmla="*/ 0 h 356"/>
                <a:gd name="T38" fmla="*/ 1075 w 1075"/>
                <a:gd name="T39" fmla="*/ 251 h 356"/>
                <a:gd name="T40" fmla="*/ 1033 w 1075"/>
                <a:gd name="T41" fmla="*/ 274 h 356"/>
                <a:gd name="T42" fmla="*/ 738 w 1075"/>
                <a:gd name="T43" fmla="*/ 199 h 356"/>
                <a:gd name="T44" fmla="*/ 737 w 1075"/>
                <a:gd name="T45" fmla="*/ 200 h 356"/>
                <a:gd name="T46" fmla="*/ 735 w 1075"/>
                <a:gd name="T47" fmla="*/ 203 h 356"/>
                <a:gd name="T48" fmla="*/ 730 w 1075"/>
                <a:gd name="T49" fmla="*/ 207 h 356"/>
                <a:gd name="T50" fmla="*/ 724 w 1075"/>
                <a:gd name="T51" fmla="*/ 214 h 356"/>
                <a:gd name="T52" fmla="*/ 716 w 1075"/>
                <a:gd name="T53" fmla="*/ 222 h 356"/>
                <a:gd name="T54" fmla="*/ 706 w 1075"/>
                <a:gd name="T55" fmla="*/ 231 h 356"/>
                <a:gd name="T56" fmla="*/ 694 w 1075"/>
                <a:gd name="T57" fmla="*/ 242 h 356"/>
                <a:gd name="T58" fmla="*/ 679 w 1075"/>
                <a:gd name="T59" fmla="*/ 253 h 356"/>
                <a:gd name="T60" fmla="*/ 662 w 1075"/>
                <a:gd name="T61" fmla="*/ 265 h 356"/>
                <a:gd name="T62" fmla="*/ 643 w 1075"/>
                <a:gd name="T63" fmla="*/ 278 h 356"/>
                <a:gd name="T64" fmla="*/ 621 w 1075"/>
                <a:gd name="T65" fmla="*/ 291 h 356"/>
                <a:gd name="T66" fmla="*/ 597 w 1075"/>
                <a:gd name="T67" fmla="*/ 303 h 356"/>
                <a:gd name="T68" fmla="*/ 570 w 1075"/>
                <a:gd name="T69" fmla="*/ 317 h 356"/>
                <a:gd name="T70" fmla="*/ 540 w 1075"/>
                <a:gd name="T71" fmla="*/ 330 h 356"/>
                <a:gd name="T72" fmla="*/ 508 w 1075"/>
                <a:gd name="T73" fmla="*/ 343 h 356"/>
                <a:gd name="T74" fmla="*/ 472 w 1075"/>
                <a:gd name="T75" fmla="*/ 356 h 356"/>
                <a:gd name="T76" fmla="*/ 454 w 1075"/>
                <a:gd name="T77" fmla="*/ 344 h 3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75"/>
                <a:gd name="T118" fmla="*/ 0 h 356"/>
                <a:gd name="T119" fmla="*/ 1075 w 1075"/>
                <a:gd name="T120" fmla="*/ 356 h 3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75" h="356">
                  <a:moveTo>
                    <a:pt x="454" y="344"/>
                  </a:moveTo>
                  <a:lnTo>
                    <a:pt x="456" y="343"/>
                  </a:lnTo>
                  <a:lnTo>
                    <a:pt x="463" y="341"/>
                  </a:lnTo>
                  <a:lnTo>
                    <a:pt x="472" y="337"/>
                  </a:lnTo>
                  <a:lnTo>
                    <a:pt x="485" y="332"/>
                  </a:lnTo>
                  <a:lnTo>
                    <a:pt x="501" y="325"/>
                  </a:lnTo>
                  <a:lnTo>
                    <a:pt x="518" y="317"/>
                  </a:lnTo>
                  <a:lnTo>
                    <a:pt x="538" y="308"/>
                  </a:lnTo>
                  <a:lnTo>
                    <a:pt x="558" y="298"/>
                  </a:lnTo>
                  <a:lnTo>
                    <a:pt x="580" y="287"/>
                  </a:lnTo>
                  <a:lnTo>
                    <a:pt x="600" y="274"/>
                  </a:lnTo>
                  <a:lnTo>
                    <a:pt x="621" y="262"/>
                  </a:lnTo>
                  <a:lnTo>
                    <a:pt x="640" y="248"/>
                  </a:lnTo>
                  <a:lnTo>
                    <a:pt x="658" y="234"/>
                  </a:lnTo>
                  <a:lnTo>
                    <a:pt x="674" y="219"/>
                  </a:lnTo>
                  <a:lnTo>
                    <a:pt x="688" y="204"/>
                  </a:lnTo>
                  <a:lnTo>
                    <a:pt x="699" y="189"/>
                  </a:lnTo>
                  <a:lnTo>
                    <a:pt x="0" y="18"/>
                  </a:lnTo>
                  <a:lnTo>
                    <a:pt x="54" y="0"/>
                  </a:lnTo>
                  <a:lnTo>
                    <a:pt x="1075" y="251"/>
                  </a:lnTo>
                  <a:lnTo>
                    <a:pt x="1033" y="274"/>
                  </a:lnTo>
                  <a:lnTo>
                    <a:pt x="738" y="199"/>
                  </a:lnTo>
                  <a:lnTo>
                    <a:pt x="737" y="200"/>
                  </a:lnTo>
                  <a:lnTo>
                    <a:pt x="735" y="203"/>
                  </a:lnTo>
                  <a:lnTo>
                    <a:pt x="730" y="207"/>
                  </a:lnTo>
                  <a:lnTo>
                    <a:pt x="724" y="214"/>
                  </a:lnTo>
                  <a:lnTo>
                    <a:pt x="716" y="222"/>
                  </a:lnTo>
                  <a:lnTo>
                    <a:pt x="706" y="231"/>
                  </a:lnTo>
                  <a:lnTo>
                    <a:pt x="694" y="242"/>
                  </a:lnTo>
                  <a:lnTo>
                    <a:pt x="679" y="253"/>
                  </a:lnTo>
                  <a:lnTo>
                    <a:pt x="662" y="265"/>
                  </a:lnTo>
                  <a:lnTo>
                    <a:pt x="643" y="278"/>
                  </a:lnTo>
                  <a:lnTo>
                    <a:pt x="621" y="291"/>
                  </a:lnTo>
                  <a:lnTo>
                    <a:pt x="597" y="303"/>
                  </a:lnTo>
                  <a:lnTo>
                    <a:pt x="570" y="317"/>
                  </a:lnTo>
                  <a:lnTo>
                    <a:pt x="540" y="330"/>
                  </a:lnTo>
                  <a:lnTo>
                    <a:pt x="508" y="343"/>
                  </a:lnTo>
                  <a:lnTo>
                    <a:pt x="472" y="356"/>
                  </a:lnTo>
                  <a:lnTo>
                    <a:pt x="454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58" name="Freeform 205"/>
            <p:cNvSpPr>
              <a:spLocks/>
            </p:cNvSpPr>
            <p:nvPr/>
          </p:nvSpPr>
          <p:spPr bwMode="auto">
            <a:xfrm>
              <a:off x="5997" y="14727"/>
              <a:ext cx="1095" cy="319"/>
            </a:xfrm>
            <a:custGeom>
              <a:avLst/>
              <a:gdLst>
                <a:gd name="T0" fmla="*/ 0 w 1095"/>
                <a:gd name="T1" fmla="*/ 0 h 319"/>
                <a:gd name="T2" fmla="*/ 1071 w 1095"/>
                <a:gd name="T3" fmla="*/ 319 h 319"/>
                <a:gd name="T4" fmla="*/ 1095 w 1095"/>
                <a:gd name="T5" fmla="*/ 319 h 319"/>
                <a:gd name="T6" fmla="*/ 33 w 1095"/>
                <a:gd name="T7" fmla="*/ 0 h 319"/>
                <a:gd name="T8" fmla="*/ 0 w 1095"/>
                <a:gd name="T9" fmla="*/ 0 h 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5"/>
                <a:gd name="T16" fmla="*/ 0 h 319"/>
                <a:gd name="T17" fmla="*/ 1095 w 1095"/>
                <a:gd name="T18" fmla="*/ 319 h 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5" h="319">
                  <a:moveTo>
                    <a:pt x="0" y="0"/>
                  </a:moveTo>
                  <a:lnTo>
                    <a:pt x="1071" y="319"/>
                  </a:lnTo>
                  <a:lnTo>
                    <a:pt x="1095" y="319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59" name="Freeform 206"/>
            <p:cNvSpPr>
              <a:spLocks/>
            </p:cNvSpPr>
            <p:nvPr/>
          </p:nvSpPr>
          <p:spPr bwMode="auto">
            <a:xfrm>
              <a:off x="6181" y="14684"/>
              <a:ext cx="1082" cy="285"/>
            </a:xfrm>
            <a:custGeom>
              <a:avLst/>
              <a:gdLst>
                <a:gd name="T0" fmla="*/ 0 w 1082"/>
                <a:gd name="T1" fmla="*/ 1 h 285"/>
                <a:gd name="T2" fmla="*/ 1058 w 1082"/>
                <a:gd name="T3" fmla="*/ 285 h 285"/>
                <a:gd name="T4" fmla="*/ 1082 w 1082"/>
                <a:gd name="T5" fmla="*/ 284 h 285"/>
                <a:gd name="T6" fmla="*/ 33 w 1082"/>
                <a:gd name="T7" fmla="*/ 0 h 285"/>
                <a:gd name="T8" fmla="*/ 0 w 1082"/>
                <a:gd name="T9" fmla="*/ 1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2"/>
                <a:gd name="T16" fmla="*/ 0 h 285"/>
                <a:gd name="T17" fmla="*/ 1082 w 1082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2" h="285">
                  <a:moveTo>
                    <a:pt x="0" y="1"/>
                  </a:moveTo>
                  <a:lnTo>
                    <a:pt x="1058" y="285"/>
                  </a:lnTo>
                  <a:lnTo>
                    <a:pt x="1082" y="284"/>
                  </a:lnTo>
                  <a:lnTo>
                    <a:pt x="3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60" name="Freeform 207"/>
            <p:cNvSpPr>
              <a:spLocks/>
            </p:cNvSpPr>
            <p:nvPr/>
          </p:nvSpPr>
          <p:spPr bwMode="auto">
            <a:xfrm>
              <a:off x="6093" y="14699"/>
              <a:ext cx="1087" cy="315"/>
            </a:xfrm>
            <a:custGeom>
              <a:avLst/>
              <a:gdLst>
                <a:gd name="T0" fmla="*/ 0 w 1087"/>
                <a:gd name="T1" fmla="*/ 0 h 315"/>
                <a:gd name="T2" fmla="*/ 1066 w 1087"/>
                <a:gd name="T3" fmla="*/ 315 h 315"/>
                <a:gd name="T4" fmla="*/ 1087 w 1087"/>
                <a:gd name="T5" fmla="*/ 308 h 315"/>
                <a:gd name="T6" fmla="*/ 31 w 1087"/>
                <a:gd name="T7" fmla="*/ 0 h 315"/>
                <a:gd name="T8" fmla="*/ 0 w 1087"/>
                <a:gd name="T9" fmla="*/ 0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7"/>
                <a:gd name="T16" fmla="*/ 0 h 315"/>
                <a:gd name="T17" fmla="*/ 1087 w 1087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7" h="315">
                  <a:moveTo>
                    <a:pt x="0" y="0"/>
                  </a:moveTo>
                  <a:lnTo>
                    <a:pt x="1066" y="315"/>
                  </a:lnTo>
                  <a:lnTo>
                    <a:pt x="1087" y="308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5495" name="Group 208"/>
          <p:cNvGrpSpPr>
            <a:grpSpLocks/>
          </p:cNvGrpSpPr>
          <p:nvPr/>
        </p:nvGrpSpPr>
        <p:grpSpPr bwMode="auto">
          <a:xfrm>
            <a:off x="6205538" y="4592638"/>
            <a:ext cx="523875" cy="719137"/>
            <a:chOff x="12762" y="10336"/>
            <a:chExt cx="1027" cy="1700"/>
          </a:xfrm>
        </p:grpSpPr>
        <p:sp>
          <p:nvSpPr>
            <p:cNvPr id="105616" name="Rectangle 20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17" name="Rectangle 21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18" name="Line 21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19" name="Line 21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20" name="Line 21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21" name="Line 21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496" name="Line 215"/>
          <p:cNvSpPr>
            <a:spLocks noChangeShapeType="1"/>
          </p:cNvSpPr>
          <p:nvPr/>
        </p:nvSpPr>
        <p:spPr bwMode="auto">
          <a:xfrm flipH="1">
            <a:off x="3860800" y="2811463"/>
            <a:ext cx="238125" cy="82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5497" name="Text Box 216"/>
          <p:cNvSpPr txBox="1">
            <a:spLocks noChangeArrowheads="1"/>
          </p:cNvSpPr>
          <p:nvPr/>
        </p:nvSpPr>
        <p:spPr bwMode="auto">
          <a:xfrm>
            <a:off x="6310313" y="2573338"/>
            <a:ext cx="3873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4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1400" baseline="-25000">
                <a:solidFill>
                  <a:srgbClr val="FF0000"/>
                </a:solidFill>
                <a:latin typeface="Arial" pitchFamily="34" charset="0"/>
              </a:rPr>
              <a:t>out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105498" name="Line 217"/>
          <p:cNvSpPr>
            <a:spLocks noChangeShapeType="1"/>
          </p:cNvSpPr>
          <p:nvPr/>
        </p:nvSpPr>
        <p:spPr bwMode="auto">
          <a:xfrm>
            <a:off x="6607175" y="2849563"/>
            <a:ext cx="161925" cy="1730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5499" name="Line 218"/>
          <p:cNvSpPr>
            <a:spLocks noChangeShapeType="1"/>
          </p:cNvSpPr>
          <p:nvPr/>
        </p:nvSpPr>
        <p:spPr bwMode="auto">
          <a:xfrm flipH="1">
            <a:off x="5240338" y="3692525"/>
            <a:ext cx="200025" cy="1889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05500" name="Group 219"/>
          <p:cNvGrpSpPr>
            <a:grpSpLocks/>
          </p:cNvGrpSpPr>
          <p:nvPr/>
        </p:nvGrpSpPr>
        <p:grpSpPr bwMode="auto">
          <a:xfrm>
            <a:off x="4500563" y="3806825"/>
            <a:ext cx="866775" cy="334963"/>
            <a:chOff x="9542" y="11900"/>
            <a:chExt cx="1624" cy="640"/>
          </a:xfrm>
        </p:grpSpPr>
        <p:sp>
          <p:nvSpPr>
            <p:cNvPr id="105594" name="Oval 220"/>
            <p:cNvSpPr>
              <a:spLocks noChangeArrowheads="1"/>
            </p:cNvSpPr>
            <p:nvPr/>
          </p:nvSpPr>
          <p:spPr bwMode="auto">
            <a:xfrm>
              <a:off x="9557" y="12185"/>
              <a:ext cx="1608" cy="355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95" name="Line 221"/>
            <p:cNvSpPr>
              <a:spLocks noChangeShapeType="1"/>
            </p:cNvSpPr>
            <p:nvPr/>
          </p:nvSpPr>
          <p:spPr bwMode="auto">
            <a:xfrm>
              <a:off x="9557" y="12156"/>
              <a:ext cx="1" cy="2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96" name="Line 222"/>
            <p:cNvSpPr>
              <a:spLocks noChangeShapeType="1"/>
            </p:cNvSpPr>
            <p:nvPr/>
          </p:nvSpPr>
          <p:spPr bwMode="auto">
            <a:xfrm>
              <a:off x="11165" y="12156"/>
              <a:ext cx="1" cy="219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97" name="Rectangle 223"/>
            <p:cNvSpPr>
              <a:spLocks noChangeArrowheads="1"/>
            </p:cNvSpPr>
            <p:nvPr/>
          </p:nvSpPr>
          <p:spPr bwMode="auto">
            <a:xfrm>
              <a:off x="9557" y="12156"/>
              <a:ext cx="381" cy="21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en-US" sz="2000">
                <a:solidFill>
                  <a:schemeClr val="tx2"/>
                </a:solidFill>
              </a:endParaRPr>
            </a:p>
          </p:txBody>
        </p:sp>
        <p:sp>
          <p:nvSpPr>
            <p:cNvPr id="105598" name="Rectangle 224"/>
            <p:cNvSpPr>
              <a:spLocks noChangeArrowheads="1"/>
            </p:cNvSpPr>
            <p:nvPr/>
          </p:nvSpPr>
          <p:spPr bwMode="auto">
            <a:xfrm>
              <a:off x="10679" y="12141"/>
              <a:ext cx="486" cy="21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en-US" sz="2000">
                <a:solidFill>
                  <a:schemeClr val="tx2"/>
                </a:solidFill>
              </a:endParaRPr>
            </a:p>
          </p:txBody>
        </p:sp>
        <p:sp>
          <p:nvSpPr>
            <p:cNvPr id="105599" name="Oval 225"/>
            <p:cNvSpPr>
              <a:spLocks noChangeArrowheads="1"/>
            </p:cNvSpPr>
            <p:nvPr/>
          </p:nvSpPr>
          <p:spPr bwMode="auto">
            <a:xfrm>
              <a:off x="9542" y="11900"/>
              <a:ext cx="1608" cy="414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5600" name="Group 226"/>
            <p:cNvGrpSpPr>
              <a:grpSpLocks/>
            </p:cNvGrpSpPr>
            <p:nvPr/>
          </p:nvGrpSpPr>
          <p:grpSpPr bwMode="auto">
            <a:xfrm>
              <a:off x="9930" y="11991"/>
              <a:ext cx="796" cy="242"/>
              <a:chOff x="2848" y="848"/>
              <a:chExt cx="140" cy="98"/>
            </a:xfrm>
          </p:grpSpPr>
          <p:sp>
            <p:nvSpPr>
              <p:cNvPr id="105613" name="Line 2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614" name="Line 2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615" name="Line 2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5601" name="Group 230"/>
            <p:cNvGrpSpPr>
              <a:grpSpLocks/>
            </p:cNvGrpSpPr>
            <p:nvPr/>
          </p:nvGrpSpPr>
          <p:grpSpPr bwMode="auto">
            <a:xfrm flipV="1">
              <a:off x="9930" y="11987"/>
              <a:ext cx="796" cy="242"/>
              <a:chOff x="2848" y="848"/>
              <a:chExt cx="140" cy="98"/>
            </a:xfrm>
          </p:grpSpPr>
          <p:sp>
            <p:nvSpPr>
              <p:cNvPr id="105610" name="Line 2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611" name="Line 2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612" name="Line 2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5602" name="Group 234"/>
            <p:cNvGrpSpPr>
              <a:grpSpLocks/>
            </p:cNvGrpSpPr>
            <p:nvPr/>
          </p:nvGrpSpPr>
          <p:grpSpPr bwMode="auto">
            <a:xfrm>
              <a:off x="10534" y="12050"/>
              <a:ext cx="476" cy="374"/>
              <a:chOff x="11283" y="10423"/>
              <a:chExt cx="475" cy="374"/>
            </a:xfrm>
          </p:grpSpPr>
          <p:sp>
            <p:nvSpPr>
              <p:cNvPr id="105603" name="Rectangle 235"/>
              <p:cNvSpPr>
                <a:spLocks noChangeArrowheads="1"/>
              </p:cNvSpPr>
              <p:nvPr/>
            </p:nvSpPr>
            <p:spPr bwMode="auto">
              <a:xfrm>
                <a:off x="11283" y="10423"/>
                <a:ext cx="475" cy="3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04" name="Line 236"/>
              <p:cNvSpPr>
                <a:spLocks noChangeShapeType="1"/>
              </p:cNvSpPr>
              <p:nvPr/>
            </p:nvSpPr>
            <p:spPr bwMode="auto">
              <a:xfrm>
                <a:off x="1168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05" name="Line 237"/>
              <p:cNvSpPr>
                <a:spLocks noChangeShapeType="1"/>
              </p:cNvSpPr>
              <p:nvPr/>
            </p:nvSpPr>
            <p:spPr bwMode="auto">
              <a:xfrm>
                <a:off x="11621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06" name="Line 238"/>
              <p:cNvSpPr>
                <a:spLocks noChangeShapeType="1"/>
              </p:cNvSpPr>
              <p:nvPr/>
            </p:nvSpPr>
            <p:spPr bwMode="auto">
              <a:xfrm>
                <a:off x="1155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07" name="Line 239"/>
              <p:cNvSpPr>
                <a:spLocks noChangeShapeType="1"/>
              </p:cNvSpPr>
              <p:nvPr/>
            </p:nvSpPr>
            <p:spPr bwMode="auto">
              <a:xfrm>
                <a:off x="11491" y="10495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08" name="Line 240"/>
              <p:cNvSpPr>
                <a:spLocks noChangeShapeType="1"/>
              </p:cNvSpPr>
              <p:nvPr/>
            </p:nvSpPr>
            <p:spPr bwMode="auto">
              <a:xfrm>
                <a:off x="11426" y="10495"/>
                <a:ext cx="2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09" name="Line 241"/>
              <p:cNvSpPr>
                <a:spLocks noChangeShapeType="1"/>
              </p:cNvSpPr>
              <p:nvPr/>
            </p:nvSpPr>
            <p:spPr bwMode="auto">
              <a:xfrm>
                <a:off x="11360" y="10495"/>
                <a:ext cx="3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5501" name="Line 242"/>
          <p:cNvSpPr>
            <a:spLocks noChangeShapeType="1"/>
          </p:cNvSpPr>
          <p:nvPr/>
        </p:nvSpPr>
        <p:spPr bwMode="auto">
          <a:xfrm>
            <a:off x="5414963" y="3143250"/>
            <a:ext cx="222250" cy="1588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5502" name="Group 243"/>
          <p:cNvGrpSpPr>
            <a:grpSpLocks/>
          </p:cNvGrpSpPr>
          <p:nvPr/>
        </p:nvGrpSpPr>
        <p:grpSpPr bwMode="auto">
          <a:xfrm>
            <a:off x="3760788" y="2887663"/>
            <a:ext cx="73025" cy="214312"/>
            <a:chOff x="10104" y="10005"/>
            <a:chExt cx="137" cy="411"/>
          </a:xfrm>
        </p:grpSpPr>
        <p:sp>
          <p:nvSpPr>
            <p:cNvPr id="105592" name="Oval 244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93" name="Oval 245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503" name="Oval 248"/>
          <p:cNvSpPr>
            <a:spLocks noChangeArrowheads="1"/>
          </p:cNvSpPr>
          <p:nvPr/>
        </p:nvSpPr>
        <p:spPr bwMode="auto">
          <a:xfrm>
            <a:off x="5060950" y="4529138"/>
            <a:ext cx="860425" cy="185737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04" name="Line 249"/>
          <p:cNvSpPr>
            <a:spLocks noChangeShapeType="1"/>
          </p:cNvSpPr>
          <p:nvPr/>
        </p:nvSpPr>
        <p:spPr bwMode="auto">
          <a:xfrm>
            <a:off x="5060950" y="4513263"/>
            <a:ext cx="1588" cy="1158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05" name="Line 250"/>
          <p:cNvSpPr>
            <a:spLocks noChangeShapeType="1"/>
          </p:cNvSpPr>
          <p:nvPr/>
        </p:nvSpPr>
        <p:spPr bwMode="auto">
          <a:xfrm>
            <a:off x="5921375" y="4513263"/>
            <a:ext cx="0" cy="115887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06" name="Rectangle 251"/>
          <p:cNvSpPr>
            <a:spLocks noChangeArrowheads="1"/>
          </p:cNvSpPr>
          <p:nvPr/>
        </p:nvSpPr>
        <p:spPr bwMode="auto">
          <a:xfrm>
            <a:off x="5060950" y="4513263"/>
            <a:ext cx="203200" cy="114300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05507" name="Rectangle 252"/>
          <p:cNvSpPr>
            <a:spLocks noChangeArrowheads="1"/>
          </p:cNvSpPr>
          <p:nvPr/>
        </p:nvSpPr>
        <p:spPr bwMode="auto">
          <a:xfrm>
            <a:off x="5661025" y="4506913"/>
            <a:ext cx="260350" cy="112712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05508" name="Oval 253"/>
          <p:cNvSpPr>
            <a:spLocks noChangeArrowheads="1"/>
          </p:cNvSpPr>
          <p:nvPr/>
        </p:nvSpPr>
        <p:spPr bwMode="auto">
          <a:xfrm>
            <a:off x="5045075" y="4379913"/>
            <a:ext cx="858838" cy="217487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5509" name="Group 254"/>
          <p:cNvGrpSpPr>
            <a:grpSpLocks/>
          </p:cNvGrpSpPr>
          <p:nvPr/>
        </p:nvGrpSpPr>
        <p:grpSpPr bwMode="auto">
          <a:xfrm>
            <a:off x="5260975" y="4429125"/>
            <a:ext cx="425450" cy="125413"/>
            <a:chOff x="2848" y="848"/>
            <a:chExt cx="140" cy="98"/>
          </a:xfrm>
        </p:grpSpPr>
        <p:sp>
          <p:nvSpPr>
            <p:cNvPr id="105589" name="Line 2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90" name="Line 2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91" name="Line 2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510" name="Group 258"/>
          <p:cNvGrpSpPr>
            <a:grpSpLocks/>
          </p:cNvGrpSpPr>
          <p:nvPr/>
        </p:nvGrpSpPr>
        <p:grpSpPr bwMode="auto">
          <a:xfrm flipV="1">
            <a:off x="5260975" y="4425950"/>
            <a:ext cx="425450" cy="127000"/>
            <a:chOff x="2848" y="848"/>
            <a:chExt cx="140" cy="98"/>
          </a:xfrm>
        </p:grpSpPr>
        <p:sp>
          <p:nvSpPr>
            <p:cNvPr id="105586" name="Line 25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87" name="Line 26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88" name="Line 26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511" name="Group 262"/>
          <p:cNvGrpSpPr>
            <a:grpSpLocks/>
          </p:cNvGrpSpPr>
          <p:nvPr/>
        </p:nvGrpSpPr>
        <p:grpSpPr bwMode="auto">
          <a:xfrm rot="7844936">
            <a:off x="5263357" y="4528344"/>
            <a:ext cx="255587" cy="193675"/>
            <a:chOff x="11283" y="10423"/>
            <a:chExt cx="475" cy="374"/>
          </a:xfrm>
        </p:grpSpPr>
        <p:sp>
          <p:nvSpPr>
            <p:cNvPr id="105579" name="Rectangle 263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80" name="Line 264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81" name="Line 265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82" name="Line 266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83" name="Line 267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84" name="Line 268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85" name="Line 269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512" name="Line 270"/>
          <p:cNvSpPr>
            <a:spLocks noChangeShapeType="1"/>
          </p:cNvSpPr>
          <p:nvPr/>
        </p:nvSpPr>
        <p:spPr bwMode="auto">
          <a:xfrm flipH="1" flipV="1">
            <a:off x="4305300" y="5214938"/>
            <a:ext cx="1600200" cy="142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13" name="Line 271"/>
          <p:cNvSpPr>
            <a:spLocks noChangeShapeType="1"/>
          </p:cNvSpPr>
          <p:nvPr/>
        </p:nvSpPr>
        <p:spPr bwMode="auto">
          <a:xfrm flipH="1">
            <a:off x="4805363" y="4700588"/>
            <a:ext cx="501650" cy="5207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14" name="Freeform 272"/>
          <p:cNvSpPr>
            <a:spLocks/>
          </p:cNvSpPr>
          <p:nvPr/>
        </p:nvSpPr>
        <p:spPr bwMode="auto">
          <a:xfrm>
            <a:off x="3798888" y="2917825"/>
            <a:ext cx="2668587" cy="2265363"/>
          </a:xfrm>
          <a:custGeom>
            <a:avLst/>
            <a:gdLst>
              <a:gd name="T0" fmla="*/ 0 w 5205"/>
              <a:gd name="T1" fmla="*/ 0 h 4500"/>
              <a:gd name="T2" fmla="*/ 0 w 5205"/>
              <a:gd name="T3" fmla="*/ 1320 h 4500"/>
              <a:gd name="T4" fmla="*/ 1230 w 5205"/>
              <a:gd name="T5" fmla="*/ 1350 h 4500"/>
              <a:gd name="T6" fmla="*/ 495 w 5205"/>
              <a:gd name="T7" fmla="*/ 2040 h 4500"/>
              <a:gd name="T8" fmla="*/ 4515 w 5205"/>
              <a:gd name="T9" fmla="*/ 2115 h 4500"/>
              <a:gd name="T10" fmla="*/ 2220 w 5205"/>
              <a:gd name="T11" fmla="*/ 4500 h 4500"/>
              <a:gd name="T12" fmla="*/ 5205 w 5205"/>
              <a:gd name="T13" fmla="*/ 4500 h 4500"/>
              <a:gd name="T14" fmla="*/ 5205 w 5205"/>
              <a:gd name="T15" fmla="*/ 3405 h 45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05"/>
              <a:gd name="T25" fmla="*/ 0 h 4500"/>
              <a:gd name="T26" fmla="*/ 5205 w 5205"/>
              <a:gd name="T27" fmla="*/ 4500 h 45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05" h="4500">
                <a:moveTo>
                  <a:pt x="0" y="0"/>
                </a:moveTo>
                <a:lnTo>
                  <a:pt x="0" y="1320"/>
                </a:lnTo>
                <a:lnTo>
                  <a:pt x="1230" y="1350"/>
                </a:lnTo>
                <a:lnTo>
                  <a:pt x="495" y="2040"/>
                </a:lnTo>
                <a:lnTo>
                  <a:pt x="4515" y="2115"/>
                </a:lnTo>
                <a:lnTo>
                  <a:pt x="2220" y="4500"/>
                </a:lnTo>
                <a:lnTo>
                  <a:pt x="5205" y="4500"/>
                </a:lnTo>
                <a:lnTo>
                  <a:pt x="5205" y="3405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5515" name="Oval 273"/>
          <p:cNvSpPr>
            <a:spLocks noChangeArrowheads="1"/>
          </p:cNvSpPr>
          <p:nvPr/>
        </p:nvSpPr>
        <p:spPr bwMode="auto">
          <a:xfrm>
            <a:off x="3640138" y="5164138"/>
            <a:ext cx="857250" cy="185737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16" name="Line 274"/>
          <p:cNvSpPr>
            <a:spLocks noChangeShapeType="1"/>
          </p:cNvSpPr>
          <p:nvPr/>
        </p:nvSpPr>
        <p:spPr bwMode="auto">
          <a:xfrm>
            <a:off x="3640138" y="5148263"/>
            <a:ext cx="0" cy="114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17" name="Line 275"/>
          <p:cNvSpPr>
            <a:spLocks noChangeShapeType="1"/>
          </p:cNvSpPr>
          <p:nvPr/>
        </p:nvSpPr>
        <p:spPr bwMode="auto">
          <a:xfrm>
            <a:off x="4497388" y="5148263"/>
            <a:ext cx="1587" cy="11430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18" name="Rectangle 276"/>
          <p:cNvSpPr>
            <a:spLocks noChangeArrowheads="1"/>
          </p:cNvSpPr>
          <p:nvPr/>
        </p:nvSpPr>
        <p:spPr bwMode="auto">
          <a:xfrm>
            <a:off x="3640138" y="5148263"/>
            <a:ext cx="201612" cy="114300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05519" name="Rectangle 277"/>
          <p:cNvSpPr>
            <a:spLocks noChangeArrowheads="1"/>
          </p:cNvSpPr>
          <p:nvPr/>
        </p:nvSpPr>
        <p:spPr bwMode="auto">
          <a:xfrm>
            <a:off x="4237038" y="5141913"/>
            <a:ext cx="260350" cy="112712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05520" name="Oval 278"/>
          <p:cNvSpPr>
            <a:spLocks noChangeArrowheads="1"/>
          </p:cNvSpPr>
          <p:nvPr/>
        </p:nvSpPr>
        <p:spPr bwMode="auto">
          <a:xfrm>
            <a:off x="3630613" y="5014913"/>
            <a:ext cx="858837" cy="217487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5521" name="Group 279"/>
          <p:cNvGrpSpPr>
            <a:grpSpLocks/>
          </p:cNvGrpSpPr>
          <p:nvPr/>
        </p:nvGrpSpPr>
        <p:grpSpPr bwMode="auto">
          <a:xfrm>
            <a:off x="3838575" y="5062538"/>
            <a:ext cx="423863" cy="127000"/>
            <a:chOff x="2848" y="848"/>
            <a:chExt cx="140" cy="98"/>
          </a:xfrm>
        </p:grpSpPr>
        <p:sp>
          <p:nvSpPr>
            <p:cNvPr id="105576" name="Line 28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77" name="Line 28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78" name="Line 28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522" name="Group 283"/>
          <p:cNvGrpSpPr>
            <a:grpSpLocks/>
          </p:cNvGrpSpPr>
          <p:nvPr/>
        </p:nvGrpSpPr>
        <p:grpSpPr bwMode="auto">
          <a:xfrm flipV="1">
            <a:off x="3838575" y="5060950"/>
            <a:ext cx="423863" cy="125413"/>
            <a:chOff x="2848" y="848"/>
            <a:chExt cx="140" cy="98"/>
          </a:xfrm>
        </p:grpSpPr>
        <p:sp>
          <p:nvSpPr>
            <p:cNvPr id="105573" name="Line 28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74" name="Line 28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75" name="Line 28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523" name="Group 287"/>
          <p:cNvGrpSpPr>
            <a:grpSpLocks/>
          </p:cNvGrpSpPr>
          <p:nvPr/>
        </p:nvGrpSpPr>
        <p:grpSpPr bwMode="auto">
          <a:xfrm>
            <a:off x="3690938" y="5116513"/>
            <a:ext cx="255587" cy="195262"/>
            <a:chOff x="11283" y="10423"/>
            <a:chExt cx="475" cy="374"/>
          </a:xfrm>
        </p:grpSpPr>
        <p:sp>
          <p:nvSpPr>
            <p:cNvPr id="105566" name="Rectangle 288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67" name="Line 289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68" name="Line 290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69" name="Line 291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70" name="Line 292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71" name="Line 293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72" name="Line 294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524" name="Oval 295"/>
          <p:cNvSpPr>
            <a:spLocks noChangeArrowheads="1"/>
          </p:cNvSpPr>
          <p:nvPr/>
        </p:nvSpPr>
        <p:spPr bwMode="auto">
          <a:xfrm>
            <a:off x="3122613" y="4422775"/>
            <a:ext cx="858837" cy="185738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25" name="Line 296"/>
          <p:cNvSpPr>
            <a:spLocks noChangeShapeType="1"/>
          </p:cNvSpPr>
          <p:nvPr/>
        </p:nvSpPr>
        <p:spPr bwMode="auto">
          <a:xfrm>
            <a:off x="3122613" y="4408488"/>
            <a:ext cx="1587" cy="114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26" name="Line 297"/>
          <p:cNvSpPr>
            <a:spLocks noChangeShapeType="1"/>
          </p:cNvSpPr>
          <p:nvPr/>
        </p:nvSpPr>
        <p:spPr bwMode="auto">
          <a:xfrm>
            <a:off x="3981450" y="4408488"/>
            <a:ext cx="0" cy="11430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27" name="Rectangle 298"/>
          <p:cNvSpPr>
            <a:spLocks noChangeArrowheads="1"/>
          </p:cNvSpPr>
          <p:nvPr/>
        </p:nvSpPr>
        <p:spPr bwMode="auto">
          <a:xfrm>
            <a:off x="3122613" y="4408488"/>
            <a:ext cx="204787" cy="111125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05528" name="Rectangle 299"/>
          <p:cNvSpPr>
            <a:spLocks noChangeArrowheads="1"/>
          </p:cNvSpPr>
          <p:nvPr/>
        </p:nvSpPr>
        <p:spPr bwMode="auto">
          <a:xfrm>
            <a:off x="3721100" y="4400550"/>
            <a:ext cx="260350" cy="112713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05529" name="Oval 300"/>
          <p:cNvSpPr>
            <a:spLocks noChangeArrowheads="1"/>
          </p:cNvSpPr>
          <p:nvPr/>
        </p:nvSpPr>
        <p:spPr bwMode="auto">
          <a:xfrm>
            <a:off x="3114675" y="4275138"/>
            <a:ext cx="858838" cy="21590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5530" name="Group 301"/>
          <p:cNvGrpSpPr>
            <a:grpSpLocks/>
          </p:cNvGrpSpPr>
          <p:nvPr/>
        </p:nvGrpSpPr>
        <p:grpSpPr bwMode="auto">
          <a:xfrm>
            <a:off x="3322638" y="4322763"/>
            <a:ext cx="423862" cy="125412"/>
            <a:chOff x="2848" y="848"/>
            <a:chExt cx="140" cy="98"/>
          </a:xfrm>
        </p:grpSpPr>
        <p:sp>
          <p:nvSpPr>
            <p:cNvPr id="105563" name="Line 30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64" name="Line 30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65" name="Line 30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531" name="Group 305"/>
          <p:cNvGrpSpPr>
            <a:grpSpLocks/>
          </p:cNvGrpSpPr>
          <p:nvPr/>
        </p:nvGrpSpPr>
        <p:grpSpPr bwMode="auto">
          <a:xfrm flipV="1">
            <a:off x="3322638" y="4319588"/>
            <a:ext cx="423862" cy="127000"/>
            <a:chOff x="2848" y="848"/>
            <a:chExt cx="140" cy="98"/>
          </a:xfrm>
        </p:grpSpPr>
        <p:sp>
          <p:nvSpPr>
            <p:cNvPr id="105560" name="Line 30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61" name="Line 30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62" name="Line 30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532" name="Line 309"/>
          <p:cNvSpPr>
            <a:spLocks noChangeShapeType="1"/>
          </p:cNvSpPr>
          <p:nvPr/>
        </p:nvSpPr>
        <p:spPr bwMode="auto">
          <a:xfrm flipH="1">
            <a:off x="2606675" y="4579938"/>
            <a:ext cx="700088" cy="6429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5533" name="Group 310"/>
          <p:cNvGrpSpPr>
            <a:grpSpLocks/>
          </p:cNvGrpSpPr>
          <p:nvPr/>
        </p:nvGrpSpPr>
        <p:grpSpPr bwMode="auto">
          <a:xfrm rot="8027572">
            <a:off x="3402013" y="4265613"/>
            <a:ext cx="255587" cy="192087"/>
            <a:chOff x="11283" y="10423"/>
            <a:chExt cx="475" cy="374"/>
          </a:xfrm>
        </p:grpSpPr>
        <p:sp>
          <p:nvSpPr>
            <p:cNvPr id="105553" name="Rectangle 311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54" name="Line 312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55" name="Line 313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56" name="Line 314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57" name="Line 315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58" name="Line 316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59" name="Line 317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534" name="Freeform 318"/>
          <p:cNvSpPr>
            <a:spLocks/>
          </p:cNvSpPr>
          <p:nvPr/>
        </p:nvSpPr>
        <p:spPr bwMode="auto">
          <a:xfrm>
            <a:off x="2474913" y="2947988"/>
            <a:ext cx="4092575" cy="2327275"/>
          </a:xfrm>
          <a:custGeom>
            <a:avLst/>
            <a:gdLst>
              <a:gd name="T0" fmla="*/ 7965 w 7980"/>
              <a:gd name="T1" fmla="*/ 3420 h 4620"/>
              <a:gd name="T2" fmla="*/ 7980 w 7980"/>
              <a:gd name="T3" fmla="*/ 4620 h 4620"/>
              <a:gd name="T4" fmla="*/ 0 w 7980"/>
              <a:gd name="T5" fmla="*/ 4605 h 4620"/>
              <a:gd name="T6" fmla="*/ 3315 w 7980"/>
              <a:gd name="T7" fmla="*/ 1485 h 4620"/>
              <a:gd name="T8" fmla="*/ 2355 w 7980"/>
              <a:gd name="T9" fmla="*/ 1455 h 4620"/>
              <a:gd name="T10" fmla="*/ 2355 w 7980"/>
              <a:gd name="T11" fmla="*/ 0 h 46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980"/>
              <a:gd name="T19" fmla="*/ 0 h 4620"/>
              <a:gd name="T20" fmla="*/ 7980 w 7980"/>
              <a:gd name="T21" fmla="*/ 4620 h 46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980" h="4620">
                <a:moveTo>
                  <a:pt x="7965" y="3420"/>
                </a:moveTo>
                <a:lnTo>
                  <a:pt x="7980" y="4620"/>
                </a:lnTo>
                <a:lnTo>
                  <a:pt x="0" y="4605"/>
                </a:lnTo>
                <a:lnTo>
                  <a:pt x="3315" y="1485"/>
                </a:lnTo>
                <a:lnTo>
                  <a:pt x="2355" y="1455"/>
                </a:lnTo>
                <a:lnTo>
                  <a:pt x="2355" y="0"/>
                </a:ln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5535" name="Freeform 319"/>
          <p:cNvSpPr>
            <a:spLocks/>
          </p:cNvSpPr>
          <p:nvPr/>
        </p:nvSpPr>
        <p:spPr bwMode="auto">
          <a:xfrm>
            <a:off x="2152650" y="3022600"/>
            <a:ext cx="4637088" cy="2289175"/>
          </a:xfrm>
          <a:custGeom>
            <a:avLst/>
            <a:gdLst>
              <a:gd name="T0" fmla="*/ 0 w 9045"/>
              <a:gd name="T1" fmla="*/ 2880 h 4545"/>
              <a:gd name="T2" fmla="*/ 0 w 9045"/>
              <a:gd name="T3" fmla="*/ 4530 h 4545"/>
              <a:gd name="T4" fmla="*/ 885 w 9045"/>
              <a:gd name="T5" fmla="*/ 4545 h 4545"/>
              <a:gd name="T6" fmla="*/ 3510 w 9045"/>
              <a:gd name="T7" fmla="*/ 2010 h 4545"/>
              <a:gd name="T8" fmla="*/ 7140 w 9045"/>
              <a:gd name="T9" fmla="*/ 2055 h 4545"/>
              <a:gd name="T10" fmla="*/ 8145 w 9045"/>
              <a:gd name="T11" fmla="*/ 1020 h 4545"/>
              <a:gd name="T12" fmla="*/ 9045 w 9045"/>
              <a:gd name="T13" fmla="*/ 1020 h 4545"/>
              <a:gd name="T14" fmla="*/ 9015 w 9045"/>
              <a:gd name="T15" fmla="*/ 0 h 45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045"/>
              <a:gd name="T25" fmla="*/ 0 h 4545"/>
              <a:gd name="T26" fmla="*/ 9045 w 9045"/>
              <a:gd name="T27" fmla="*/ 4545 h 45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045" h="4545">
                <a:moveTo>
                  <a:pt x="0" y="2880"/>
                </a:moveTo>
                <a:lnTo>
                  <a:pt x="0" y="4530"/>
                </a:lnTo>
                <a:lnTo>
                  <a:pt x="885" y="4545"/>
                </a:lnTo>
                <a:lnTo>
                  <a:pt x="3510" y="2010"/>
                </a:lnTo>
                <a:lnTo>
                  <a:pt x="7140" y="2055"/>
                </a:lnTo>
                <a:lnTo>
                  <a:pt x="8145" y="1020"/>
                </a:lnTo>
                <a:lnTo>
                  <a:pt x="9045" y="1020"/>
                </a:lnTo>
                <a:lnTo>
                  <a:pt x="9015" y="0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5536" name="Freeform 320"/>
          <p:cNvSpPr>
            <a:spLocks/>
          </p:cNvSpPr>
          <p:nvPr/>
        </p:nvSpPr>
        <p:spPr bwMode="auto">
          <a:xfrm>
            <a:off x="2252663" y="3060700"/>
            <a:ext cx="4676775" cy="2116138"/>
          </a:xfrm>
          <a:custGeom>
            <a:avLst/>
            <a:gdLst>
              <a:gd name="T0" fmla="*/ 0 w 9120"/>
              <a:gd name="T1" fmla="*/ 2821 h 4201"/>
              <a:gd name="T2" fmla="*/ 0 w 9120"/>
              <a:gd name="T3" fmla="*/ 4201 h 4201"/>
              <a:gd name="T4" fmla="*/ 4890 w 9120"/>
              <a:gd name="T5" fmla="*/ 4201 h 4201"/>
              <a:gd name="T6" fmla="*/ 8055 w 9120"/>
              <a:gd name="T7" fmla="*/ 1051 h 4201"/>
              <a:gd name="T8" fmla="*/ 9120 w 9120"/>
              <a:gd name="T9" fmla="*/ 1080 h 4201"/>
              <a:gd name="T10" fmla="*/ 9105 w 9120"/>
              <a:gd name="T11" fmla="*/ 0 h 42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20"/>
              <a:gd name="T19" fmla="*/ 0 h 4201"/>
              <a:gd name="T20" fmla="*/ 9120 w 9120"/>
              <a:gd name="T21" fmla="*/ 4201 h 42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20" h="4201">
                <a:moveTo>
                  <a:pt x="0" y="2821"/>
                </a:moveTo>
                <a:lnTo>
                  <a:pt x="0" y="4201"/>
                </a:lnTo>
                <a:lnTo>
                  <a:pt x="4890" y="4201"/>
                </a:lnTo>
                <a:lnTo>
                  <a:pt x="8055" y="1051"/>
                </a:lnTo>
                <a:lnTo>
                  <a:pt x="9120" y="1080"/>
                </a:lnTo>
                <a:lnTo>
                  <a:pt x="9105" y="0"/>
                </a:lnTo>
              </a:path>
            </a:pathLst>
          </a:custGeom>
          <a:noFill/>
          <a:ln w="38100">
            <a:solidFill>
              <a:srgbClr val="00FF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5537" name="Group 321"/>
          <p:cNvGrpSpPr>
            <a:grpSpLocks/>
          </p:cNvGrpSpPr>
          <p:nvPr/>
        </p:nvGrpSpPr>
        <p:grpSpPr bwMode="auto">
          <a:xfrm>
            <a:off x="2114550" y="4451350"/>
            <a:ext cx="73025" cy="214313"/>
            <a:chOff x="10104" y="10005"/>
            <a:chExt cx="137" cy="411"/>
          </a:xfrm>
        </p:grpSpPr>
        <p:sp>
          <p:nvSpPr>
            <p:cNvPr id="105551" name="Oval 322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52" name="Oval 323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5538" name="Group 324"/>
          <p:cNvGrpSpPr>
            <a:grpSpLocks/>
          </p:cNvGrpSpPr>
          <p:nvPr/>
        </p:nvGrpSpPr>
        <p:grpSpPr bwMode="auto">
          <a:xfrm>
            <a:off x="6521450" y="4638675"/>
            <a:ext cx="74613" cy="215900"/>
            <a:chOff x="10104" y="10005"/>
            <a:chExt cx="137" cy="411"/>
          </a:xfrm>
        </p:grpSpPr>
        <p:sp>
          <p:nvSpPr>
            <p:cNvPr id="105549" name="Oval 325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50" name="Oval 326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5539" name="Group 327"/>
          <p:cNvGrpSpPr>
            <a:grpSpLocks/>
          </p:cNvGrpSpPr>
          <p:nvPr/>
        </p:nvGrpSpPr>
        <p:grpSpPr bwMode="auto">
          <a:xfrm>
            <a:off x="6883400" y="3006725"/>
            <a:ext cx="73025" cy="215900"/>
            <a:chOff x="10104" y="10005"/>
            <a:chExt cx="137" cy="411"/>
          </a:xfrm>
        </p:grpSpPr>
        <p:sp>
          <p:nvSpPr>
            <p:cNvPr id="105547" name="Oval 328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48" name="Oval 329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540" name="Text Box 333"/>
          <p:cNvSpPr txBox="1">
            <a:spLocks noChangeArrowheads="1"/>
          </p:cNvSpPr>
          <p:nvPr/>
        </p:nvSpPr>
        <p:spPr bwMode="auto">
          <a:xfrm>
            <a:off x="4075113" y="2900363"/>
            <a:ext cx="18161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40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</a:t>
            </a:r>
            <a:r>
              <a:rPr lang="en-US" sz="1400">
                <a:solidFill>
                  <a:srgbClr val="FF0000"/>
                </a:solidFill>
                <a:latin typeface="Arial" pitchFamily="34" charset="0"/>
              </a:rPr>
              <a:t>’: retransmitted data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105541" name="Text Box 334"/>
          <p:cNvSpPr txBox="1">
            <a:spLocks noChangeArrowheads="1"/>
          </p:cNvSpPr>
          <p:nvPr/>
        </p:nvSpPr>
        <p:spPr bwMode="auto">
          <a:xfrm>
            <a:off x="4719638" y="3436938"/>
            <a:ext cx="333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105542" name="Text Box 335"/>
          <p:cNvSpPr txBox="1">
            <a:spLocks noChangeArrowheads="1"/>
          </p:cNvSpPr>
          <p:nvPr/>
        </p:nvSpPr>
        <p:spPr bwMode="auto">
          <a:xfrm>
            <a:off x="2997200" y="3998913"/>
            <a:ext cx="312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105543" name="Text Box 336"/>
          <p:cNvSpPr txBox="1">
            <a:spLocks noChangeArrowheads="1"/>
          </p:cNvSpPr>
          <p:nvPr/>
        </p:nvSpPr>
        <p:spPr bwMode="auto">
          <a:xfrm>
            <a:off x="4086225" y="4675188"/>
            <a:ext cx="306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105544" name="Text Box 337"/>
          <p:cNvSpPr txBox="1">
            <a:spLocks noChangeArrowheads="1"/>
          </p:cNvSpPr>
          <p:nvPr/>
        </p:nvSpPr>
        <p:spPr bwMode="auto">
          <a:xfrm>
            <a:off x="5911850" y="4284663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</a:t>
            </a:r>
          </a:p>
        </p:txBody>
      </p:sp>
      <p:sp>
        <p:nvSpPr>
          <p:cNvPr id="205138" name="Text Box 338"/>
          <p:cNvSpPr txBox="1">
            <a:spLocks noChangeArrowheads="1"/>
          </p:cNvSpPr>
          <p:nvPr/>
        </p:nvSpPr>
        <p:spPr bwMode="auto">
          <a:xfrm>
            <a:off x="144463" y="5881688"/>
            <a:ext cx="87249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US" sz="1400"/>
              <a:t>Congestion at A will cause losses at router A and force host B to increase its sending rate of retransmitted pkts</a:t>
            </a:r>
          </a:p>
          <a:p>
            <a:pPr marL="457200" indent="-457200" algn="l">
              <a:buFontTx/>
              <a:buAutoNum type="arabicPeriod"/>
            </a:pPr>
            <a:r>
              <a:rPr lang="en-US" sz="1400"/>
              <a:t>This will cause congestion at router B and force host C to increase its sending rate</a:t>
            </a:r>
          </a:p>
          <a:p>
            <a:pPr marL="457200" indent="-457200" algn="l">
              <a:buFontTx/>
              <a:buAutoNum type="arabicPeriod"/>
            </a:pPr>
            <a:r>
              <a:rPr lang="en-US" sz="1400"/>
              <a:t>And so on </a:t>
            </a:r>
          </a:p>
        </p:txBody>
      </p:sp>
      <p:sp>
        <p:nvSpPr>
          <p:cNvPr id="105546" name="Text Box 339"/>
          <p:cNvSpPr txBox="1">
            <a:spLocks noChangeArrowheads="1"/>
          </p:cNvSpPr>
          <p:nvPr/>
        </p:nvSpPr>
        <p:spPr bwMode="auto">
          <a:xfrm>
            <a:off x="6438900" y="4308475"/>
            <a:ext cx="701675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000">
                <a:solidFill>
                  <a:schemeClr val="tx2"/>
                </a:solidFill>
                <a:latin typeface="Arial" pitchFamily="34" charset="0"/>
              </a:rPr>
              <a:t>Host C</a:t>
            </a:r>
            <a:endParaRPr lang="en-US" sz="20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38" grpId="0" build="allAtOnce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Causes/costs of congestion: scenario 3</a:t>
            </a:r>
            <a:r>
              <a:rPr lang="en-US" smtClean="0"/>
              <a:t> </a:t>
            </a:r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333375" y="5153025"/>
            <a:ext cx="8267700" cy="409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654050" y="4581525"/>
            <a:ext cx="77819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>
                <a:solidFill>
                  <a:srgbClr val="FF0000"/>
                </a:solidFill>
              </a:rPr>
              <a:t>Another “cost” of congestion:</a:t>
            </a:r>
            <a:r>
              <a:rPr lang="en-US" sz="2400"/>
              <a:t> 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400"/>
              <a:t>when packet dropped, any “upstream transmission capacity used for that packet was wasted!</a:t>
            </a:r>
          </a:p>
        </p:txBody>
      </p:sp>
      <p:pic>
        <p:nvPicPr>
          <p:cNvPr id="106501" name="Picture 5" descr="congestion_perf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925" y="1562100"/>
            <a:ext cx="44211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2" name="Line 8"/>
          <p:cNvSpPr>
            <a:spLocks noChangeShapeType="1"/>
          </p:cNvSpPr>
          <p:nvPr/>
        </p:nvSpPr>
        <p:spPr bwMode="auto">
          <a:xfrm flipH="1">
            <a:off x="6011863" y="2141538"/>
            <a:ext cx="403225" cy="4524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3" name="Line 9"/>
          <p:cNvSpPr>
            <a:spLocks noChangeShapeType="1"/>
          </p:cNvSpPr>
          <p:nvPr/>
        </p:nvSpPr>
        <p:spPr bwMode="auto">
          <a:xfrm flipH="1">
            <a:off x="6223000" y="2141538"/>
            <a:ext cx="192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6504" name="Group 10"/>
          <p:cNvGrpSpPr>
            <a:grpSpLocks/>
          </p:cNvGrpSpPr>
          <p:nvPr/>
        </p:nvGrpSpPr>
        <p:grpSpPr bwMode="auto">
          <a:xfrm>
            <a:off x="5886450" y="1446213"/>
            <a:ext cx="428625" cy="784225"/>
            <a:chOff x="12464" y="10193"/>
            <a:chExt cx="1481" cy="2272"/>
          </a:xfrm>
        </p:grpSpPr>
        <p:grpSp>
          <p:nvGrpSpPr>
            <p:cNvPr id="106764" name="Group 11"/>
            <p:cNvGrpSpPr>
              <a:grpSpLocks/>
            </p:cNvGrpSpPr>
            <p:nvPr/>
          </p:nvGrpSpPr>
          <p:grpSpPr bwMode="auto">
            <a:xfrm>
              <a:off x="12464" y="11102"/>
              <a:ext cx="1481" cy="1363"/>
              <a:chOff x="5850" y="13487"/>
              <a:chExt cx="2023" cy="1840"/>
            </a:xfrm>
          </p:grpSpPr>
          <p:sp>
            <p:nvSpPr>
              <p:cNvPr id="106773" name="Freeform 12"/>
              <p:cNvSpPr>
                <a:spLocks/>
              </p:cNvSpPr>
              <p:nvPr/>
            </p:nvSpPr>
            <p:spPr bwMode="auto">
              <a:xfrm>
                <a:off x="5850" y="13632"/>
                <a:ext cx="2023" cy="1695"/>
              </a:xfrm>
              <a:custGeom>
                <a:avLst/>
                <a:gdLst>
                  <a:gd name="T0" fmla="*/ 570 w 2023"/>
                  <a:gd name="T1" fmla="*/ 121 h 1695"/>
                  <a:gd name="T2" fmla="*/ 575 w 2023"/>
                  <a:gd name="T3" fmla="*/ 120 h 1695"/>
                  <a:gd name="T4" fmla="*/ 586 w 2023"/>
                  <a:gd name="T5" fmla="*/ 116 h 1695"/>
                  <a:gd name="T6" fmla="*/ 607 w 2023"/>
                  <a:gd name="T7" fmla="*/ 108 h 1695"/>
                  <a:gd name="T8" fmla="*/ 636 w 2023"/>
                  <a:gd name="T9" fmla="*/ 101 h 1695"/>
                  <a:gd name="T10" fmla="*/ 672 w 2023"/>
                  <a:gd name="T11" fmla="*/ 90 h 1695"/>
                  <a:gd name="T12" fmla="*/ 718 w 2023"/>
                  <a:gd name="T13" fmla="*/ 79 h 1695"/>
                  <a:gd name="T14" fmla="*/ 771 w 2023"/>
                  <a:gd name="T15" fmla="*/ 67 h 1695"/>
                  <a:gd name="T16" fmla="*/ 834 w 2023"/>
                  <a:gd name="T17" fmla="*/ 55 h 1695"/>
                  <a:gd name="T18" fmla="*/ 904 w 2023"/>
                  <a:gd name="T19" fmla="*/ 43 h 1695"/>
                  <a:gd name="T20" fmla="*/ 982 w 2023"/>
                  <a:gd name="T21" fmla="*/ 33 h 1695"/>
                  <a:gd name="T22" fmla="*/ 1071 w 2023"/>
                  <a:gd name="T23" fmla="*/ 22 h 1695"/>
                  <a:gd name="T24" fmla="*/ 1166 w 2023"/>
                  <a:gd name="T25" fmla="*/ 13 h 1695"/>
                  <a:gd name="T26" fmla="*/ 1271 w 2023"/>
                  <a:gd name="T27" fmla="*/ 7 h 1695"/>
                  <a:gd name="T28" fmla="*/ 1384 w 2023"/>
                  <a:gd name="T29" fmla="*/ 1 h 1695"/>
                  <a:gd name="T30" fmla="*/ 1506 w 2023"/>
                  <a:gd name="T31" fmla="*/ 0 h 1695"/>
                  <a:gd name="T32" fmla="*/ 1636 w 2023"/>
                  <a:gd name="T33" fmla="*/ 1 h 1695"/>
                  <a:gd name="T34" fmla="*/ 1692 w 2023"/>
                  <a:gd name="T35" fmla="*/ 233 h 1695"/>
                  <a:gd name="T36" fmla="*/ 1713 w 2023"/>
                  <a:gd name="T37" fmla="*/ 243 h 1695"/>
                  <a:gd name="T38" fmla="*/ 1758 w 2023"/>
                  <a:gd name="T39" fmla="*/ 274 h 1695"/>
                  <a:gd name="T40" fmla="*/ 1806 w 2023"/>
                  <a:gd name="T41" fmla="*/ 329 h 1695"/>
                  <a:gd name="T42" fmla="*/ 1836 w 2023"/>
                  <a:gd name="T43" fmla="*/ 409 h 1695"/>
                  <a:gd name="T44" fmla="*/ 1955 w 2023"/>
                  <a:gd name="T45" fmla="*/ 948 h 1695"/>
                  <a:gd name="T46" fmla="*/ 2003 w 2023"/>
                  <a:gd name="T47" fmla="*/ 1171 h 1695"/>
                  <a:gd name="T48" fmla="*/ 2011 w 2023"/>
                  <a:gd name="T49" fmla="*/ 1188 h 1695"/>
                  <a:gd name="T50" fmla="*/ 2022 w 2023"/>
                  <a:gd name="T51" fmla="*/ 1231 h 1695"/>
                  <a:gd name="T52" fmla="*/ 2021 w 2023"/>
                  <a:gd name="T53" fmla="*/ 1297 h 1695"/>
                  <a:gd name="T54" fmla="*/ 1992 w 2023"/>
                  <a:gd name="T55" fmla="*/ 1380 h 1695"/>
                  <a:gd name="T56" fmla="*/ 0 w 2023"/>
                  <a:gd name="T57" fmla="*/ 1328 h 1695"/>
                  <a:gd name="T58" fmla="*/ 199 w 2023"/>
                  <a:gd name="T59" fmla="*/ 1223 h 1695"/>
                  <a:gd name="T60" fmla="*/ 200 w 2023"/>
                  <a:gd name="T61" fmla="*/ 232 h 1695"/>
                  <a:gd name="T62" fmla="*/ 210 w 2023"/>
                  <a:gd name="T63" fmla="*/ 226 h 1695"/>
                  <a:gd name="T64" fmla="*/ 230 w 2023"/>
                  <a:gd name="T65" fmla="*/ 214 h 1695"/>
                  <a:gd name="T66" fmla="*/ 259 w 2023"/>
                  <a:gd name="T67" fmla="*/ 201 h 1695"/>
                  <a:gd name="T68" fmla="*/ 297 w 2023"/>
                  <a:gd name="T69" fmla="*/ 189 h 1695"/>
                  <a:gd name="T70" fmla="*/ 344 w 2023"/>
                  <a:gd name="T71" fmla="*/ 183 h 1695"/>
                  <a:gd name="T72" fmla="*/ 399 w 2023"/>
                  <a:gd name="T73" fmla="*/ 181 h 1695"/>
                  <a:gd name="T74" fmla="*/ 464 w 2023"/>
                  <a:gd name="T75" fmla="*/ 191 h 1695"/>
                  <a:gd name="T76" fmla="*/ 548 w 2023"/>
                  <a:gd name="T77" fmla="*/ 225 h 169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023"/>
                  <a:gd name="T118" fmla="*/ 0 h 1695"/>
                  <a:gd name="T119" fmla="*/ 2023 w 2023"/>
                  <a:gd name="T120" fmla="*/ 1695 h 169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023" h="1695">
                    <a:moveTo>
                      <a:pt x="548" y="225"/>
                    </a:moveTo>
                    <a:lnTo>
                      <a:pt x="570" y="121"/>
                    </a:lnTo>
                    <a:lnTo>
                      <a:pt x="571" y="121"/>
                    </a:lnTo>
                    <a:lnTo>
                      <a:pt x="575" y="120"/>
                    </a:lnTo>
                    <a:lnTo>
                      <a:pt x="580" y="118"/>
                    </a:lnTo>
                    <a:lnTo>
                      <a:pt x="586" y="116"/>
                    </a:lnTo>
                    <a:lnTo>
                      <a:pt x="596" y="112"/>
                    </a:lnTo>
                    <a:lnTo>
                      <a:pt x="607" y="108"/>
                    </a:lnTo>
                    <a:lnTo>
                      <a:pt x="620" y="105"/>
                    </a:lnTo>
                    <a:lnTo>
                      <a:pt x="636" y="101"/>
                    </a:lnTo>
                    <a:lnTo>
                      <a:pt x="653" y="95"/>
                    </a:lnTo>
                    <a:lnTo>
                      <a:pt x="672" y="90"/>
                    </a:lnTo>
                    <a:lnTo>
                      <a:pt x="694" y="84"/>
                    </a:lnTo>
                    <a:lnTo>
                      <a:pt x="718" y="79"/>
                    </a:lnTo>
                    <a:lnTo>
                      <a:pt x="743" y="74"/>
                    </a:lnTo>
                    <a:lnTo>
                      <a:pt x="771" y="67"/>
                    </a:lnTo>
                    <a:lnTo>
                      <a:pt x="802" y="61"/>
                    </a:lnTo>
                    <a:lnTo>
                      <a:pt x="834" y="55"/>
                    </a:lnTo>
                    <a:lnTo>
                      <a:pt x="867" y="49"/>
                    </a:lnTo>
                    <a:lnTo>
                      <a:pt x="904" y="43"/>
                    </a:lnTo>
                    <a:lnTo>
                      <a:pt x="943" y="38"/>
                    </a:lnTo>
                    <a:lnTo>
                      <a:pt x="982" y="33"/>
                    </a:lnTo>
                    <a:lnTo>
                      <a:pt x="1025" y="27"/>
                    </a:lnTo>
                    <a:lnTo>
                      <a:pt x="1071" y="22"/>
                    </a:lnTo>
                    <a:lnTo>
                      <a:pt x="1117" y="17"/>
                    </a:lnTo>
                    <a:lnTo>
                      <a:pt x="1166" y="13"/>
                    </a:lnTo>
                    <a:lnTo>
                      <a:pt x="1218" y="10"/>
                    </a:lnTo>
                    <a:lnTo>
                      <a:pt x="1271" y="7"/>
                    </a:lnTo>
                    <a:lnTo>
                      <a:pt x="1327" y="3"/>
                    </a:lnTo>
                    <a:lnTo>
                      <a:pt x="1384" y="1"/>
                    </a:lnTo>
                    <a:lnTo>
                      <a:pt x="1444" y="0"/>
                    </a:lnTo>
                    <a:lnTo>
                      <a:pt x="1506" y="0"/>
                    </a:lnTo>
                    <a:lnTo>
                      <a:pt x="1570" y="0"/>
                    </a:lnTo>
                    <a:lnTo>
                      <a:pt x="1636" y="1"/>
                    </a:lnTo>
                    <a:lnTo>
                      <a:pt x="1709" y="41"/>
                    </a:lnTo>
                    <a:lnTo>
                      <a:pt x="1692" y="233"/>
                    </a:lnTo>
                    <a:lnTo>
                      <a:pt x="1698" y="235"/>
                    </a:lnTo>
                    <a:lnTo>
                      <a:pt x="1713" y="243"/>
                    </a:lnTo>
                    <a:lnTo>
                      <a:pt x="1733" y="256"/>
                    </a:lnTo>
                    <a:lnTo>
                      <a:pt x="1758" y="274"/>
                    </a:lnTo>
                    <a:lnTo>
                      <a:pt x="1784" y="299"/>
                    </a:lnTo>
                    <a:lnTo>
                      <a:pt x="1806" y="329"/>
                    </a:lnTo>
                    <a:lnTo>
                      <a:pt x="1825" y="366"/>
                    </a:lnTo>
                    <a:lnTo>
                      <a:pt x="1836" y="409"/>
                    </a:lnTo>
                    <a:lnTo>
                      <a:pt x="1999" y="557"/>
                    </a:lnTo>
                    <a:lnTo>
                      <a:pt x="1955" y="948"/>
                    </a:lnTo>
                    <a:lnTo>
                      <a:pt x="1692" y="1080"/>
                    </a:lnTo>
                    <a:lnTo>
                      <a:pt x="2003" y="1171"/>
                    </a:lnTo>
                    <a:lnTo>
                      <a:pt x="2006" y="1176"/>
                    </a:lnTo>
                    <a:lnTo>
                      <a:pt x="2011" y="1188"/>
                    </a:lnTo>
                    <a:lnTo>
                      <a:pt x="2016" y="1206"/>
                    </a:lnTo>
                    <a:lnTo>
                      <a:pt x="2022" y="1231"/>
                    </a:lnTo>
                    <a:lnTo>
                      <a:pt x="2023" y="1261"/>
                    </a:lnTo>
                    <a:lnTo>
                      <a:pt x="2021" y="1297"/>
                    </a:lnTo>
                    <a:lnTo>
                      <a:pt x="2010" y="1337"/>
                    </a:lnTo>
                    <a:lnTo>
                      <a:pt x="1992" y="1380"/>
                    </a:lnTo>
                    <a:lnTo>
                      <a:pt x="1171" y="1695"/>
                    </a:lnTo>
                    <a:lnTo>
                      <a:pt x="0" y="1328"/>
                    </a:lnTo>
                    <a:lnTo>
                      <a:pt x="20" y="1285"/>
                    </a:lnTo>
                    <a:lnTo>
                      <a:pt x="199" y="1223"/>
                    </a:lnTo>
                    <a:lnTo>
                      <a:pt x="199" y="233"/>
                    </a:lnTo>
                    <a:lnTo>
                      <a:pt x="200" y="232"/>
                    </a:lnTo>
                    <a:lnTo>
                      <a:pt x="204" y="229"/>
                    </a:lnTo>
                    <a:lnTo>
                      <a:pt x="210" y="226"/>
                    </a:lnTo>
                    <a:lnTo>
                      <a:pt x="218" y="220"/>
                    </a:lnTo>
                    <a:lnTo>
                      <a:pt x="230" y="214"/>
                    </a:lnTo>
                    <a:lnTo>
                      <a:pt x="243" y="207"/>
                    </a:lnTo>
                    <a:lnTo>
                      <a:pt x="259" y="201"/>
                    </a:lnTo>
                    <a:lnTo>
                      <a:pt x="277" y="194"/>
                    </a:lnTo>
                    <a:lnTo>
                      <a:pt x="297" y="189"/>
                    </a:lnTo>
                    <a:lnTo>
                      <a:pt x="320" y="185"/>
                    </a:lnTo>
                    <a:lnTo>
                      <a:pt x="344" y="183"/>
                    </a:lnTo>
                    <a:lnTo>
                      <a:pt x="370" y="180"/>
                    </a:lnTo>
                    <a:lnTo>
                      <a:pt x="399" y="181"/>
                    </a:lnTo>
                    <a:lnTo>
                      <a:pt x="430" y="185"/>
                    </a:lnTo>
                    <a:lnTo>
                      <a:pt x="464" y="191"/>
                    </a:lnTo>
                    <a:lnTo>
                      <a:pt x="498" y="201"/>
                    </a:lnTo>
                    <a:lnTo>
                      <a:pt x="548" y="225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74" name="Freeform 13"/>
              <p:cNvSpPr>
                <a:spLocks/>
              </p:cNvSpPr>
              <p:nvPr/>
            </p:nvSpPr>
            <p:spPr bwMode="auto">
              <a:xfrm>
                <a:off x="6551" y="13597"/>
                <a:ext cx="650" cy="735"/>
              </a:xfrm>
              <a:custGeom>
                <a:avLst/>
                <a:gdLst>
                  <a:gd name="T0" fmla="*/ 645 w 650"/>
                  <a:gd name="T1" fmla="*/ 27 h 735"/>
                  <a:gd name="T2" fmla="*/ 642 w 650"/>
                  <a:gd name="T3" fmla="*/ 26 h 735"/>
                  <a:gd name="T4" fmla="*/ 631 w 650"/>
                  <a:gd name="T5" fmla="*/ 23 h 735"/>
                  <a:gd name="T6" fmla="*/ 615 w 650"/>
                  <a:gd name="T7" fmla="*/ 19 h 735"/>
                  <a:gd name="T8" fmla="*/ 592 w 650"/>
                  <a:gd name="T9" fmla="*/ 15 h 735"/>
                  <a:gd name="T10" fmla="*/ 565 w 650"/>
                  <a:gd name="T11" fmla="*/ 10 h 735"/>
                  <a:gd name="T12" fmla="*/ 533 w 650"/>
                  <a:gd name="T13" fmla="*/ 6 h 735"/>
                  <a:gd name="T14" fmla="*/ 496 w 650"/>
                  <a:gd name="T15" fmla="*/ 3 h 735"/>
                  <a:gd name="T16" fmla="*/ 456 w 650"/>
                  <a:gd name="T17" fmla="*/ 1 h 735"/>
                  <a:gd name="T18" fmla="*/ 411 w 650"/>
                  <a:gd name="T19" fmla="*/ 0 h 735"/>
                  <a:gd name="T20" fmla="*/ 364 w 650"/>
                  <a:gd name="T21" fmla="*/ 2 h 735"/>
                  <a:gd name="T22" fmla="*/ 315 w 650"/>
                  <a:gd name="T23" fmla="*/ 6 h 735"/>
                  <a:gd name="T24" fmla="*/ 262 w 650"/>
                  <a:gd name="T25" fmla="*/ 15 h 735"/>
                  <a:gd name="T26" fmla="*/ 209 w 650"/>
                  <a:gd name="T27" fmla="*/ 26 h 735"/>
                  <a:gd name="T28" fmla="*/ 154 w 650"/>
                  <a:gd name="T29" fmla="*/ 42 h 735"/>
                  <a:gd name="T30" fmla="*/ 98 w 650"/>
                  <a:gd name="T31" fmla="*/ 61 h 735"/>
                  <a:gd name="T32" fmla="*/ 42 w 650"/>
                  <a:gd name="T33" fmla="*/ 87 h 735"/>
                  <a:gd name="T34" fmla="*/ 38 w 650"/>
                  <a:gd name="T35" fmla="*/ 101 h 735"/>
                  <a:gd name="T36" fmla="*/ 28 w 650"/>
                  <a:gd name="T37" fmla="*/ 141 h 735"/>
                  <a:gd name="T38" fmla="*/ 17 w 650"/>
                  <a:gd name="T39" fmla="*/ 203 h 735"/>
                  <a:gd name="T40" fmla="*/ 6 w 650"/>
                  <a:gd name="T41" fmla="*/ 283 h 735"/>
                  <a:gd name="T42" fmla="*/ 0 w 650"/>
                  <a:gd name="T43" fmla="*/ 378 h 735"/>
                  <a:gd name="T44" fmla="*/ 5 w 650"/>
                  <a:gd name="T45" fmla="*/ 484 h 735"/>
                  <a:gd name="T46" fmla="*/ 21 w 650"/>
                  <a:gd name="T47" fmla="*/ 599 h 735"/>
                  <a:gd name="T48" fmla="*/ 54 w 650"/>
                  <a:gd name="T49" fmla="*/ 716 h 735"/>
                  <a:gd name="T50" fmla="*/ 58 w 650"/>
                  <a:gd name="T51" fmla="*/ 716 h 735"/>
                  <a:gd name="T52" fmla="*/ 66 w 650"/>
                  <a:gd name="T53" fmla="*/ 715 h 735"/>
                  <a:gd name="T54" fmla="*/ 80 w 650"/>
                  <a:gd name="T55" fmla="*/ 713 h 735"/>
                  <a:gd name="T56" fmla="*/ 99 w 650"/>
                  <a:gd name="T57" fmla="*/ 712 h 735"/>
                  <a:gd name="T58" fmla="*/ 124 w 650"/>
                  <a:gd name="T59" fmla="*/ 710 h 735"/>
                  <a:gd name="T60" fmla="*/ 153 w 650"/>
                  <a:gd name="T61" fmla="*/ 708 h 735"/>
                  <a:gd name="T62" fmla="*/ 188 w 650"/>
                  <a:gd name="T63" fmla="*/ 707 h 735"/>
                  <a:gd name="T64" fmla="*/ 225 w 650"/>
                  <a:gd name="T65" fmla="*/ 706 h 735"/>
                  <a:gd name="T66" fmla="*/ 267 w 650"/>
                  <a:gd name="T67" fmla="*/ 705 h 735"/>
                  <a:gd name="T68" fmla="*/ 313 w 650"/>
                  <a:gd name="T69" fmla="*/ 706 h 735"/>
                  <a:gd name="T70" fmla="*/ 362 w 650"/>
                  <a:gd name="T71" fmla="*/ 707 h 735"/>
                  <a:gd name="T72" fmla="*/ 415 w 650"/>
                  <a:gd name="T73" fmla="*/ 709 h 735"/>
                  <a:gd name="T74" fmla="*/ 470 w 650"/>
                  <a:gd name="T75" fmla="*/ 713 h 735"/>
                  <a:gd name="T76" fmla="*/ 528 w 650"/>
                  <a:gd name="T77" fmla="*/ 719 h 735"/>
                  <a:gd name="T78" fmla="*/ 588 w 650"/>
                  <a:gd name="T79" fmla="*/ 726 h 735"/>
                  <a:gd name="T80" fmla="*/ 650 w 650"/>
                  <a:gd name="T81" fmla="*/ 735 h 735"/>
                  <a:gd name="T82" fmla="*/ 647 w 650"/>
                  <a:gd name="T83" fmla="*/ 713 h 735"/>
                  <a:gd name="T84" fmla="*/ 641 w 650"/>
                  <a:gd name="T85" fmla="*/ 655 h 735"/>
                  <a:gd name="T86" fmla="*/ 631 w 650"/>
                  <a:gd name="T87" fmla="*/ 568 h 735"/>
                  <a:gd name="T88" fmla="*/ 623 w 650"/>
                  <a:gd name="T89" fmla="*/ 462 h 735"/>
                  <a:gd name="T90" fmla="*/ 618 w 650"/>
                  <a:gd name="T91" fmla="*/ 345 h 735"/>
                  <a:gd name="T92" fmla="*/ 618 w 650"/>
                  <a:gd name="T93" fmla="*/ 229 h 735"/>
                  <a:gd name="T94" fmla="*/ 627 w 650"/>
                  <a:gd name="T95" fmla="*/ 119 h 735"/>
                  <a:gd name="T96" fmla="*/ 645 w 650"/>
                  <a:gd name="T97" fmla="*/ 27 h 73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50"/>
                  <a:gd name="T148" fmla="*/ 0 h 735"/>
                  <a:gd name="T149" fmla="*/ 650 w 650"/>
                  <a:gd name="T150" fmla="*/ 735 h 73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50" h="735">
                    <a:moveTo>
                      <a:pt x="645" y="27"/>
                    </a:moveTo>
                    <a:lnTo>
                      <a:pt x="642" y="26"/>
                    </a:lnTo>
                    <a:lnTo>
                      <a:pt x="631" y="23"/>
                    </a:lnTo>
                    <a:lnTo>
                      <a:pt x="615" y="19"/>
                    </a:lnTo>
                    <a:lnTo>
                      <a:pt x="592" y="15"/>
                    </a:lnTo>
                    <a:lnTo>
                      <a:pt x="565" y="10"/>
                    </a:lnTo>
                    <a:lnTo>
                      <a:pt x="533" y="6"/>
                    </a:lnTo>
                    <a:lnTo>
                      <a:pt x="496" y="3"/>
                    </a:lnTo>
                    <a:lnTo>
                      <a:pt x="456" y="1"/>
                    </a:lnTo>
                    <a:lnTo>
                      <a:pt x="411" y="0"/>
                    </a:lnTo>
                    <a:lnTo>
                      <a:pt x="364" y="2"/>
                    </a:lnTo>
                    <a:lnTo>
                      <a:pt x="315" y="6"/>
                    </a:lnTo>
                    <a:lnTo>
                      <a:pt x="262" y="15"/>
                    </a:lnTo>
                    <a:lnTo>
                      <a:pt x="209" y="26"/>
                    </a:lnTo>
                    <a:lnTo>
                      <a:pt x="154" y="42"/>
                    </a:lnTo>
                    <a:lnTo>
                      <a:pt x="98" y="61"/>
                    </a:lnTo>
                    <a:lnTo>
                      <a:pt x="42" y="87"/>
                    </a:lnTo>
                    <a:lnTo>
                      <a:pt x="38" y="101"/>
                    </a:lnTo>
                    <a:lnTo>
                      <a:pt x="28" y="141"/>
                    </a:lnTo>
                    <a:lnTo>
                      <a:pt x="17" y="203"/>
                    </a:lnTo>
                    <a:lnTo>
                      <a:pt x="6" y="283"/>
                    </a:lnTo>
                    <a:lnTo>
                      <a:pt x="0" y="378"/>
                    </a:lnTo>
                    <a:lnTo>
                      <a:pt x="5" y="484"/>
                    </a:lnTo>
                    <a:lnTo>
                      <a:pt x="21" y="599"/>
                    </a:lnTo>
                    <a:lnTo>
                      <a:pt x="54" y="716"/>
                    </a:lnTo>
                    <a:lnTo>
                      <a:pt x="58" y="716"/>
                    </a:lnTo>
                    <a:lnTo>
                      <a:pt x="66" y="715"/>
                    </a:lnTo>
                    <a:lnTo>
                      <a:pt x="80" y="713"/>
                    </a:lnTo>
                    <a:lnTo>
                      <a:pt x="99" y="712"/>
                    </a:lnTo>
                    <a:lnTo>
                      <a:pt x="124" y="710"/>
                    </a:lnTo>
                    <a:lnTo>
                      <a:pt x="153" y="708"/>
                    </a:lnTo>
                    <a:lnTo>
                      <a:pt x="188" y="707"/>
                    </a:lnTo>
                    <a:lnTo>
                      <a:pt x="225" y="706"/>
                    </a:lnTo>
                    <a:lnTo>
                      <a:pt x="267" y="705"/>
                    </a:lnTo>
                    <a:lnTo>
                      <a:pt x="313" y="706"/>
                    </a:lnTo>
                    <a:lnTo>
                      <a:pt x="362" y="707"/>
                    </a:lnTo>
                    <a:lnTo>
                      <a:pt x="415" y="709"/>
                    </a:lnTo>
                    <a:lnTo>
                      <a:pt x="470" y="713"/>
                    </a:lnTo>
                    <a:lnTo>
                      <a:pt x="528" y="719"/>
                    </a:lnTo>
                    <a:lnTo>
                      <a:pt x="588" y="726"/>
                    </a:lnTo>
                    <a:lnTo>
                      <a:pt x="650" y="735"/>
                    </a:lnTo>
                    <a:lnTo>
                      <a:pt x="647" y="713"/>
                    </a:lnTo>
                    <a:lnTo>
                      <a:pt x="641" y="655"/>
                    </a:lnTo>
                    <a:lnTo>
                      <a:pt x="631" y="568"/>
                    </a:lnTo>
                    <a:lnTo>
                      <a:pt x="623" y="462"/>
                    </a:lnTo>
                    <a:lnTo>
                      <a:pt x="618" y="345"/>
                    </a:lnTo>
                    <a:lnTo>
                      <a:pt x="618" y="229"/>
                    </a:lnTo>
                    <a:lnTo>
                      <a:pt x="627" y="119"/>
                    </a:lnTo>
                    <a:lnTo>
                      <a:pt x="645" y="2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75" name="Freeform 14"/>
              <p:cNvSpPr>
                <a:spLocks/>
              </p:cNvSpPr>
              <p:nvPr/>
            </p:nvSpPr>
            <p:spPr bwMode="auto">
              <a:xfrm>
                <a:off x="6623" y="13797"/>
                <a:ext cx="1071" cy="731"/>
              </a:xfrm>
              <a:custGeom>
                <a:avLst/>
                <a:gdLst>
                  <a:gd name="T0" fmla="*/ 6 w 1071"/>
                  <a:gd name="T1" fmla="*/ 552 h 731"/>
                  <a:gd name="T2" fmla="*/ 0 w 1071"/>
                  <a:gd name="T3" fmla="*/ 642 h 731"/>
                  <a:gd name="T4" fmla="*/ 698 w 1071"/>
                  <a:gd name="T5" fmla="*/ 731 h 731"/>
                  <a:gd name="T6" fmla="*/ 703 w 1071"/>
                  <a:gd name="T7" fmla="*/ 729 h 731"/>
                  <a:gd name="T8" fmla="*/ 717 w 1071"/>
                  <a:gd name="T9" fmla="*/ 722 h 731"/>
                  <a:gd name="T10" fmla="*/ 740 w 1071"/>
                  <a:gd name="T11" fmla="*/ 710 h 731"/>
                  <a:gd name="T12" fmla="*/ 768 w 1071"/>
                  <a:gd name="T13" fmla="*/ 694 h 731"/>
                  <a:gd name="T14" fmla="*/ 801 w 1071"/>
                  <a:gd name="T15" fmla="*/ 672 h 731"/>
                  <a:gd name="T16" fmla="*/ 838 w 1071"/>
                  <a:gd name="T17" fmla="*/ 645 h 731"/>
                  <a:gd name="T18" fmla="*/ 876 w 1071"/>
                  <a:gd name="T19" fmla="*/ 614 h 731"/>
                  <a:gd name="T20" fmla="*/ 915 w 1071"/>
                  <a:gd name="T21" fmla="*/ 577 h 731"/>
                  <a:gd name="T22" fmla="*/ 953 w 1071"/>
                  <a:gd name="T23" fmla="*/ 536 h 731"/>
                  <a:gd name="T24" fmla="*/ 988 w 1071"/>
                  <a:gd name="T25" fmla="*/ 491 h 731"/>
                  <a:gd name="T26" fmla="*/ 1018 w 1071"/>
                  <a:gd name="T27" fmla="*/ 439 h 731"/>
                  <a:gd name="T28" fmla="*/ 1043 w 1071"/>
                  <a:gd name="T29" fmla="*/ 383 h 731"/>
                  <a:gd name="T30" fmla="*/ 1061 w 1071"/>
                  <a:gd name="T31" fmla="*/ 322 h 731"/>
                  <a:gd name="T32" fmla="*/ 1071 w 1071"/>
                  <a:gd name="T33" fmla="*/ 255 h 731"/>
                  <a:gd name="T34" fmla="*/ 1070 w 1071"/>
                  <a:gd name="T35" fmla="*/ 185 h 731"/>
                  <a:gd name="T36" fmla="*/ 1057 w 1071"/>
                  <a:gd name="T37" fmla="*/ 108 h 731"/>
                  <a:gd name="T38" fmla="*/ 1055 w 1071"/>
                  <a:gd name="T39" fmla="*/ 104 h 731"/>
                  <a:gd name="T40" fmla="*/ 1049 w 1071"/>
                  <a:gd name="T41" fmla="*/ 92 h 731"/>
                  <a:gd name="T42" fmla="*/ 1037 w 1071"/>
                  <a:gd name="T43" fmla="*/ 76 h 731"/>
                  <a:gd name="T44" fmla="*/ 1022 w 1071"/>
                  <a:gd name="T45" fmla="*/ 57 h 731"/>
                  <a:gd name="T46" fmla="*/ 1002 w 1071"/>
                  <a:gd name="T47" fmla="*/ 37 h 731"/>
                  <a:gd name="T48" fmla="*/ 979 w 1071"/>
                  <a:gd name="T49" fmla="*/ 20 h 731"/>
                  <a:gd name="T50" fmla="*/ 951 w 1071"/>
                  <a:gd name="T51" fmla="*/ 7 h 731"/>
                  <a:gd name="T52" fmla="*/ 919 w 1071"/>
                  <a:gd name="T53" fmla="*/ 0 h 731"/>
                  <a:gd name="T54" fmla="*/ 924 w 1071"/>
                  <a:gd name="T55" fmla="*/ 12 h 731"/>
                  <a:gd name="T56" fmla="*/ 934 w 1071"/>
                  <a:gd name="T57" fmla="*/ 44 h 731"/>
                  <a:gd name="T58" fmla="*/ 947 w 1071"/>
                  <a:gd name="T59" fmla="*/ 94 h 731"/>
                  <a:gd name="T60" fmla="*/ 958 w 1071"/>
                  <a:gd name="T61" fmla="*/ 159 h 731"/>
                  <a:gd name="T62" fmla="*/ 961 w 1071"/>
                  <a:gd name="T63" fmla="*/ 238 h 731"/>
                  <a:gd name="T64" fmla="*/ 953 w 1071"/>
                  <a:gd name="T65" fmla="*/ 324 h 731"/>
                  <a:gd name="T66" fmla="*/ 928 w 1071"/>
                  <a:gd name="T67" fmla="*/ 418 h 731"/>
                  <a:gd name="T68" fmla="*/ 884 w 1071"/>
                  <a:gd name="T69" fmla="*/ 516 h 731"/>
                  <a:gd name="T70" fmla="*/ 883 w 1071"/>
                  <a:gd name="T71" fmla="*/ 518 h 731"/>
                  <a:gd name="T72" fmla="*/ 879 w 1071"/>
                  <a:gd name="T73" fmla="*/ 521 h 731"/>
                  <a:gd name="T74" fmla="*/ 872 w 1071"/>
                  <a:gd name="T75" fmla="*/ 526 h 731"/>
                  <a:gd name="T76" fmla="*/ 862 w 1071"/>
                  <a:gd name="T77" fmla="*/ 534 h 731"/>
                  <a:gd name="T78" fmla="*/ 851 w 1071"/>
                  <a:gd name="T79" fmla="*/ 541 h 731"/>
                  <a:gd name="T80" fmla="*/ 837 w 1071"/>
                  <a:gd name="T81" fmla="*/ 550 h 731"/>
                  <a:gd name="T82" fmla="*/ 819 w 1071"/>
                  <a:gd name="T83" fmla="*/ 559 h 731"/>
                  <a:gd name="T84" fmla="*/ 800 w 1071"/>
                  <a:gd name="T85" fmla="*/ 567 h 731"/>
                  <a:gd name="T86" fmla="*/ 778 w 1071"/>
                  <a:gd name="T87" fmla="*/ 575 h 731"/>
                  <a:gd name="T88" fmla="*/ 754 w 1071"/>
                  <a:gd name="T89" fmla="*/ 582 h 731"/>
                  <a:gd name="T90" fmla="*/ 727 w 1071"/>
                  <a:gd name="T91" fmla="*/ 588 h 731"/>
                  <a:gd name="T92" fmla="*/ 697 w 1071"/>
                  <a:gd name="T93" fmla="*/ 592 h 731"/>
                  <a:gd name="T94" fmla="*/ 666 w 1071"/>
                  <a:gd name="T95" fmla="*/ 593 h 731"/>
                  <a:gd name="T96" fmla="*/ 631 w 1071"/>
                  <a:gd name="T97" fmla="*/ 592 h 731"/>
                  <a:gd name="T98" fmla="*/ 593 w 1071"/>
                  <a:gd name="T99" fmla="*/ 589 h 731"/>
                  <a:gd name="T100" fmla="*/ 555 w 1071"/>
                  <a:gd name="T101" fmla="*/ 581 h 731"/>
                  <a:gd name="T102" fmla="*/ 555 w 1071"/>
                  <a:gd name="T103" fmla="*/ 677 h 731"/>
                  <a:gd name="T104" fmla="*/ 24 w 1071"/>
                  <a:gd name="T105" fmla="*/ 623 h 731"/>
                  <a:gd name="T106" fmla="*/ 6 w 1071"/>
                  <a:gd name="T107" fmla="*/ 552 h 73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71"/>
                  <a:gd name="T163" fmla="*/ 0 h 731"/>
                  <a:gd name="T164" fmla="*/ 1071 w 1071"/>
                  <a:gd name="T165" fmla="*/ 731 h 73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71" h="731">
                    <a:moveTo>
                      <a:pt x="6" y="552"/>
                    </a:moveTo>
                    <a:lnTo>
                      <a:pt x="0" y="642"/>
                    </a:lnTo>
                    <a:lnTo>
                      <a:pt x="698" y="731"/>
                    </a:lnTo>
                    <a:lnTo>
                      <a:pt x="703" y="729"/>
                    </a:lnTo>
                    <a:lnTo>
                      <a:pt x="717" y="722"/>
                    </a:lnTo>
                    <a:lnTo>
                      <a:pt x="740" y="710"/>
                    </a:lnTo>
                    <a:lnTo>
                      <a:pt x="768" y="694"/>
                    </a:lnTo>
                    <a:lnTo>
                      <a:pt x="801" y="672"/>
                    </a:lnTo>
                    <a:lnTo>
                      <a:pt x="838" y="645"/>
                    </a:lnTo>
                    <a:lnTo>
                      <a:pt x="876" y="614"/>
                    </a:lnTo>
                    <a:lnTo>
                      <a:pt x="915" y="577"/>
                    </a:lnTo>
                    <a:lnTo>
                      <a:pt x="953" y="536"/>
                    </a:lnTo>
                    <a:lnTo>
                      <a:pt x="988" y="491"/>
                    </a:lnTo>
                    <a:lnTo>
                      <a:pt x="1018" y="439"/>
                    </a:lnTo>
                    <a:lnTo>
                      <a:pt x="1043" y="383"/>
                    </a:lnTo>
                    <a:lnTo>
                      <a:pt x="1061" y="322"/>
                    </a:lnTo>
                    <a:lnTo>
                      <a:pt x="1071" y="255"/>
                    </a:lnTo>
                    <a:lnTo>
                      <a:pt x="1070" y="185"/>
                    </a:lnTo>
                    <a:lnTo>
                      <a:pt x="1057" y="108"/>
                    </a:lnTo>
                    <a:lnTo>
                      <a:pt x="1055" y="104"/>
                    </a:lnTo>
                    <a:lnTo>
                      <a:pt x="1049" y="92"/>
                    </a:lnTo>
                    <a:lnTo>
                      <a:pt x="1037" y="76"/>
                    </a:lnTo>
                    <a:lnTo>
                      <a:pt x="1022" y="57"/>
                    </a:lnTo>
                    <a:lnTo>
                      <a:pt x="1002" y="37"/>
                    </a:lnTo>
                    <a:lnTo>
                      <a:pt x="979" y="20"/>
                    </a:lnTo>
                    <a:lnTo>
                      <a:pt x="951" y="7"/>
                    </a:lnTo>
                    <a:lnTo>
                      <a:pt x="919" y="0"/>
                    </a:lnTo>
                    <a:lnTo>
                      <a:pt x="924" y="12"/>
                    </a:lnTo>
                    <a:lnTo>
                      <a:pt x="934" y="44"/>
                    </a:lnTo>
                    <a:lnTo>
                      <a:pt x="947" y="94"/>
                    </a:lnTo>
                    <a:lnTo>
                      <a:pt x="958" y="159"/>
                    </a:lnTo>
                    <a:lnTo>
                      <a:pt x="961" y="238"/>
                    </a:lnTo>
                    <a:lnTo>
                      <a:pt x="953" y="324"/>
                    </a:lnTo>
                    <a:lnTo>
                      <a:pt x="928" y="418"/>
                    </a:lnTo>
                    <a:lnTo>
                      <a:pt x="884" y="516"/>
                    </a:lnTo>
                    <a:lnTo>
                      <a:pt x="883" y="518"/>
                    </a:lnTo>
                    <a:lnTo>
                      <a:pt x="879" y="521"/>
                    </a:lnTo>
                    <a:lnTo>
                      <a:pt x="872" y="526"/>
                    </a:lnTo>
                    <a:lnTo>
                      <a:pt x="862" y="534"/>
                    </a:lnTo>
                    <a:lnTo>
                      <a:pt x="851" y="541"/>
                    </a:lnTo>
                    <a:lnTo>
                      <a:pt x="837" y="550"/>
                    </a:lnTo>
                    <a:lnTo>
                      <a:pt x="819" y="559"/>
                    </a:lnTo>
                    <a:lnTo>
                      <a:pt x="800" y="567"/>
                    </a:lnTo>
                    <a:lnTo>
                      <a:pt x="778" y="575"/>
                    </a:lnTo>
                    <a:lnTo>
                      <a:pt x="754" y="582"/>
                    </a:lnTo>
                    <a:lnTo>
                      <a:pt x="727" y="588"/>
                    </a:lnTo>
                    <a:lnTo>
                      <a:pt x="697" y="592"/>
                    </a:lnTo>
                    <a:lnTo>
                      <a:pt x="666" y="593"/>
                    </a:lnTo>
                    <a:lnTo>
                      <a:pt x="631" y="592"/>
                    </a:lnTo>
                    <a:lnTo>
                      <a:pt x="593" y="589"/>
                    </a:lnTo>
                    <a:lnTo>
                      <a:pt x="555" y="581"/>
                    </a:lnTo>
                    <a:lnTo>
                      <a:pt x="555" y="677"/>
                    </a:lnTo>
                    <a:lnTo>
                      <a:pt x="24" y="623"/>
                    </a:lnTo>
                    <a:lnTo>
                      <a:pt x="6" y="5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76" name="Freeform 15"/>
              <p:cNvSpPr>
                <a:spLocks/>
              </p:cNvSpPr>
              <p:nvPr/>
            </p:nvSpPr>
            <p:spPr bwMode="auto">
              <a:xfrm>
                <a:off x="6486" y="14516"/>
                <a:ext cx="787" cy="253"/>
              </a:xfrm>
              <a:custGeom>
                <a:avLst/>
                <a:gdLst>
                  <a:gd name="T0" fmla="*/ 787 w 787"/>
                  <a:gd name="T1" fmla="*/ 91 h 253"/>
                  <a:gd name="T2" fmla="*/ 12 w 787"/>
                  <a:gd name="T3" fmla="*/ 0 h 253"/>
                  <a:gd name="T4" fmla="*/ 0 w 787"/>
                  <a:gd name="T5" fmla="*/ 91 h 253"/>
                  <a:gd name="T6" fmla="*/ 764 w 787"/>
                  <a:gd name="T7" fmla="*/ 253 h 253"/>
                  <a:gd name="T8" fmla="*/ 787 w 787"/>
                  <a:gd name="T9" fmla="*/ 91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7"/>
                  <a:gd name="T16" fmla="*/ 0 h 253"/>
                  <a:gd name="T17" fmla="*/ 787 w 787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7" h="253">
                    <a:moveTo>
                      <a:pt x="787" y="91"/>
                    </a:moveTo>
                    <a:lnTo>
                      <a:pt x="12" y="0"/>
                    </a:lnTo>
                    <a:lnTo>
                      <a:pt x="0" y="91"/>
                    </a:lnTo>
                    <a:lnTo>
                      <a:pt x="764" y="253"/>
                    </a:lnTo>
                    <a:lnTo>
                      <a:pt x="787" y="9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77" name="Freeform 16"/>
              <p:cNvSpPr>
                <a:spLocks/>
              </p:cNvSpPr>
              <p:nvPr/>
            </p:nvSpPr>
            <p:spPr bwMode="auto">
              <a:xfrm>
                <a:off x="6879" y="14597"/>
                <a:ext cx="336" cy="115"/>
              </a:xfrm>
              <a:custGeom>
                <a:avLst/>
                <a:gdLst>
                  <a:gd name="T0" fmla="*/ 336 w 336"/>
                  <a:gd name="T1" fmla="*/ 50 h 115"/>
                  <a:gd name="T2" fmla="*/ 4 w 336"/>
                  <a:gd name="T3" fmla="*/ 0 h 115"/>
                  <a:gd name="T4" fmla="*/ 0 w 336"/>
                  <a:gd name="T5" fmla="*/ 48 h 115"/>
                  <a:gd name="T6" fmla="*/ 327 w 336"/>
                  <a:gd name="T7" fmla="*/ 115 h 115"/>
                  <a:gd name="T8" fmla="*/ 336 w 336"/>
                  <a:gd name="T9" fmla="*/ 50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6"/>
                  <a:gd name="T16" fmla="*/ 0 h 115"/>
                  <a:gd name="T17" fmla="*/ 336 w 336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6" h="115">
                    <a:moveTo>
                      <a:pt x="336" y="50"/>
                    </a:moveTo>
                    <a:lnTo>
                      <a:pt x="4" y="0"/>
                    </a:lnTo>
                    <a:lnTo>
                      <a:pt x="0" y="48"/>
                    </a:lnTo>
                    <a:lnTo>
                      <a:pt x="327" y="115"/>
                    </a:lnTo>
                    <a:lnTo>
                      <a:pt x="336" y="5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78" name="Freeform 17"/>
              <p:cNvSpPr>
                <a:spLocks/>
              </p:cNvSpPr>
              <p:nvPr/>
            </p:nvSpPr>
            <p:spPr bwMode="auto">
              <a:xfrm>
                <a:off x="6536" y="14540"/>
                <a:ext cx="225" cy="85"/>
              </a:xfrm>
              <a:custGeom>
                <a:avLst/>
                <a:gdLst>
                  <a:gd name="T0" fmla="*/ 225 w 225"/>
                  <a:gd name="T1" fmla="*/ 39 h 85"/>
                  <a:gd name="T2" fmla="*/ 0 w 225"/>
                  <a:gd name="T3" fmla="*/ 0 h 85"/>
                  <a:gd name="T4" fmla="*/ 3 w 225"/>
                  <a:gd name="T5" fmla="*/ 41 h 85"/>
                  <a:gd name="T6" fmla="*/ 218 w 225"/>
                  <a:gd name="T7" fmla="*/ 85 h 85"/>
                  <a:gd name="T8" fmla="*/ 225 w 225"/>
                  <a:gd name="T9" fmla="*/ 39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5"/>
                  <a:gd name="T16" fmla="*/ 0 h 85"/>
                  <a:gd name="T17" fmla="*/ 225 w 225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5" h="85">
                    <a:moveTo>
                      <a:pt x="225" y="39"/>
                    </a:moveTo>
                    <a:lnTo>
                      <a:pt x="0" y="0"/>
                    </a:lnTo>
                    <a:lnTo>
                      <a:pt x="3" y="41"/>
                    </a:lnTo>
                    <a:lnTo>
                      <a:pt x="218" y="85"/>
                    </a:lnTo>
                    <a:lnTo>
                      <a:pt x="225" y="3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79" name="Freeform 18"/>
              <p:cNvSpPr>
                <a:spLocks/>
              </p:cNvSpPr>
              <p:nvPr/>
            </p:nvSpPr>
            <p:spPr bwMode="auto">
              <a:xfrm>
                <a:off x="5972" y="14624"/>
                <a:ext cx="1325" cy="439"/>
              </a:xfrm>
              <a:custGeom>
                <a:avLst/>
                <a:gdLst>
                  <a:gd name="T0" fmla="*/ 0 w 1325"/>
                  <a:gd name="T1" fmla="*/ 132 h 439"/>
                  <a:gd name="T2" fmla="*/ 3 w 1325"/>
                  <a:gd name="T3" fmla="*/ 132 h 439"/>
                  <a:gd name="T4" fmla="*/ 10 w 1325"/>
                  <a:gd name="T5" fmla="*/ 130 h 439"/>
                  <a:gd name="T6" fmla="*/ 24 w 1325"/>
                  <a:gd name="T7" fmla="*/ 128 h 439"/>
                  <a:gd name="T8" fmla="*/ 42 w 1325"/>
                  <a:gd name="T9" fmla="*/ 125 h 439"/>
                  <a:gd name="T10" fmla="*/ 62 w 1325"/>
                  <a:gd name="T11" fmla="*/ 121 h 439"/>
                  <a:gd name="T12" fmla="*/ 86 w 1325"/>
                  <a:gd name="T13" fmla="*/ 116 h 439"/>
                  <a:gd name="T14" fmla="*/ 113 w 1325"/>
                  <a:gd name="T15" fmla="*/ 109 h 439"/>
                  <a:gd name="T16" fmla="*/ 141 w 1325"/>
                  <a:gd name="T17" fmla="*/ 102 h 439"/>
                  <a:gd name="T18" fmla="*/ 170 w 1325"/>
                  <a:gd name="T19" fmla="*/ 94 h 439"/>
                  <a:gd name="T20" fmla="*/ 199 w 1325"/>
                  <a:gd name="T21" fmla="*/ 85 h 439"/>
                  <a:gd name="T22" fmla="*/ 228 w 1325"/>
                  <a:gd name="T23" fmla="*/ 74 h 439"/>
                  <a:gd name="T24" fmla="*/ 257 w 1325"/>
                  <a:gd name="T25" fmla="*/ 62 h 439"/>
                  <a:gd name="T26" fmla="*/ 285 w 1325"/>
                  <a:gd name="T27" fmla="*/ 48 h 439"/>
                  <a:gd name="T28" fmla="*/ 309 w 1325"/>
                  <a:gd name="T29" fmla="*/ 34 h 439"/>
                  <a:gd name="T30" fmla="*/ 333 w 1325"/>
                  <a:gd name="T31" fmla="*/ 18 h 439"/>
                  <a:gd name="T32" fmla="*/ 352 w 1325"/>
                  <a:gd name="T33" fmla="*/ 0 h 439"/>
                  <a:gd name="T34" fmla="*/ 1325 w 1325"/>
                  <a:gd name="T35" fmla="*/ 223 h 439"/>
                  <a:gd name="T36" fmla="*/ 1323 w 1325"/>
                  <a:gd name="T37" fmla="*/ 225 h 439"/>
                  <a:gd name="T38" fmla="*/ 1318 w 1325"/>
                  <a:gd name="T39" fmla="*/ 230 h 439"/>
                  <a:gd name="T40" fmla="*/ 1309 w 1325"/>
                  <a:gd name="T41" fmla="*/ 239 h 439"/>
                  <a:gd name="T42" fmla="*/ 1297 w 1325"/>
                  <a:gd name="T43" fmla="*/ 250 h 439"/>
                  <a:gd name="T44" fmla="*/ 1282 w 1325"/>
                  <a:gd name="T45" fmla="*/ 263 h 439"/>
                  <a:gd name="T46" fmla="*/ 1265 w 1325"/>
                  <a:gd name="T47" fmla="*/ 278 h 439"/>
                  <a:gd name="T48" fmla="*/ 1247 w 1325"/>
                  <a:gd name="T49" fmla="*/ 295 h 439"/>
                  <a:gd name="T50" fmla="*/ 1225 w 1325"/>
                  <a:gd name="T51" fmla="*/ 312 h 439"/>
                  <a:gd name="T52" fmla="*/ 1202 w 1325"/>
                  <a:gd name="T53" fmla="*/ 331 h 439"/>
                  <a:gd name="T54" fmla="*/ 1179 w 1325"/>
                  <a:gd name="T55" fmla="*/ 349 h 439"/>
                  <a:gd name="T56" fmla="*/ 1154 w 1325"/>
                  <a:gd name="T57" fmla="*/ 367 h 439"/>
                  <a:gd name="T58" fmla="*/ 1128 w 1325"/>
                  <a:gd name="T59" fmla="*/ 385 h 439"/>
                  <a:gd name="T60" fmla="*/ 1102 w 1325"/>
                  <a:gd name="T61" fmla="*/ 401 h 439"/>
                  <a:gd name="T62" fmla="*/ 1077 w 1325"/>
                  <a:gd name="T63" fmla="*/ 415 h 439"/>
                  <a:gd name="T64" fmla="*/ 1051 w 1325"/>
                  <a:gd name="T65" fmla="*/ 428 h 439"/>
                  <a:gd name="T66" fmla="*/ 1026 w 1325"/>
                  <a:gd name="T67" fmla="*/ 439 h 439"/>
                  <a:gd name="T68" fmla="*/ 0 w 1325"/>
                  <a:gd name="T69" fmla="*/ 132 h 43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25"/>
                  <a:gd name="T106" fmla="*/ 0 h 439"/>
                  <a:gd name="T107" fmla="*/ 1325 w 1325"/>
                  <a:gd name="T108" fmla="*/ 439 h 43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25" h="439">
                    <a:moveTo>
                      <a:pt x="0" y="132"/>
                    </a:moveTo>
                    <a:lnTo>
                      <a:pt x="3" y="132"/>
                    </a:lnTo>
                    <a:lnTo>
                      <a:pt x="10" y="130"/>
                    </a:lnTo>
                    <a:lnTo>
                      <a:pt x="24" y="128"/>
                    </a:lnTo>
                    <a:lnTo>
                      <a:pt x="42" y="125"/>
                    </a:lnTo>
                    <a:lnTo>
                      <a:pt x="62" y="121"/>
                    </a:lnTo>
                    <a:lnTo>
                      <a:pt x="86" y="116"/>
                    </a:lnTo>
                    <a:lnTo>
                      <a:pt x="113" y="109"/>
                    </a:lnTo>
                    <a:lnTo>
                      <a:pt x="141" y="102"/>
                    </a:lnTo>
                    <a:lnTo>
                      <a:pt x="170" y="94"/>
                    </a:lnTo>
                    <a:lnTo>
                      <a:pt x="199" y="85"/>
                    </a:lnTo>
                    <a:lnTo>
                      <a:pt x="228" y="74"/>
                    </a:lnTo>
                    <a:lnTo>
                      <a:pt x="257" y="62"/>
                    </a:lnTo>
                    <a:lnTo>
                      <a:pt x="285" y="48"/>
                    </a:lnTo>
                    <a:lnTo>
                      <a:pt x="309" y="34"/>
                    </a:lnTo>
                    <a:lnTo>
                      <a:pt x="333" y="18"/>
                    </a:lnTo>
                    <a:lnTo>
                      <a:pt x="352" y="0"/>
                    </a:lnTo>
                    <a:lnTo>
                      <a:pt x="1325" y="223"/>
                    </a:lnTo>
                    <a:lnTo>
                      <a:pt x="1323" y="225"/>
                    </a:lnTo>
                    <a:lnTo>
                      <a:pt x="1318" y="230"/>
                    </a:lnTo>
                    <a:lnTo>
                      <a:pt x="1309" y="239"/>
                    </a:lnTo>
                    <a:lnTo>
                      <a:pt x="1297" y="250"/>
                    </a:lnTo>
                    <a:lnTo>
                      <a:pt x="1282" y="263"/>
                    </a:lnTo>
                    <a:lnTo>
                      <a:pt x="1265" y="278"/>
                    </a:lnTo>
                    <a:lnTo>
                      <a:pt x="1247" y="295"/>
                    </a:lnTo>
                    <a:lnTo>
                      <a:pt x="1225" y="312"/>
                    </a:lnTo>
                    <a:lnTo>
                      <a:pt x="1202" y="331"/>
                    </a:lnTo>
                    <a:lnTo>
                      <a:pt x="1179" y="349"/>
                    </a:lnTo>
                    <a:lnTo>
                      <a:pt x="1154" y="367"/>
                    </a:lnTo>
                    <a:lnTo>
                      <a:pt x="1128" y="385"/>
                    </a:lnTo>
                    <a:lnTo>
                      <a:pt x="1102" y="401"/>
                    </a:lnTo>
                    <a:lnTo>
                      <a:pt x="1077" y="415"/>
                    </a:lnTo>
                    <a:lnTo>
                      <a:pt x="1051" y="428"/>
                    </a:lnTo>
                    <a:lnTo>
                      <a:pt x="1026" y="439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80" name="Freeform 19"/>
              <p:cNvSpPr>
                <a:spLocks/>
              </p:cNvSpPr>
              <p:nvPr/>
            </p:nvSpPr>
            <p:spPr bwMode="auto">
              <a:xfrm>
                <a:off x="7292" y="14577"/>
                <a:ext cx="472" cy="209"/>
              </a:xfrm>
              <a:custGeom>
                <a:avLst/>
                <a:gdLst>
                  <a:gd name="T0" fmla="*/ 47 w 472"/>
                  <a:gd name="T1" fmla="*/ 209 h 209"/>
                  <a:gd name="T2" fmla="*/ 472 w 472"/>
                  <a:gd name="T3" fmla="*/ 84 h 209"/>
                  <a:gd name="T4" fmla="*/ 215 w 472"/>
                  <a:gd name="T5" fmla="*/ 0 h 209"/>
                  <a:gd name="T6" fmla="*/ 5 w 472"/>
                  <a:gd name="T7" fmla="*/ 24 h 209"/>
                  <a:gd name="T8" fmla="*/ 0 w 472"/>
                  <a:gd name="T9" fmla="*/ 197 h 209"/>
                  <a:gd name="T10" fmla="*/ 47 w 472"/>
                  <a:gd name="T11" fmla="*/ 209 h 2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2"/>
                  <a:gd name="T19" fmla="*/ 0 h 209"/>
                  <a:gd name="T20" fmla="*/ 472 w 472"/>
                  <a:gd name="T21" fmla="*/ 209 h 2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2" h="209">
                    <a:moveTo>
                      <a:pt x="47" y="209"/>
                    </a:moveTo>
                    <a:lnTo>
                      <a:pt x="472" y="84"/>
                    </a:lnTo>
                    <a:lnTo>
                      <a:pt x="215" y="0"/>
                    </a:lnTo>
                    <a:lnTo>
                      <a:pt x="5" y="24"/>
                    </a:lnTo>
                    <a:lnTo>
                      <a:pt x="0" y="197"/>
                    </a:lnTo>
                    <a:lnTo>
                      <a:pt x="47" y="20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81" name="Freeform 20"/>
              <p:cNvSpPr>
                <a:spLocks/>
              </p:cNvSpPr>
              <p:nvPr/>
            </p:nvSpPr>
            <p:spPr bwMode="auto">
              <a:xfrm>
                <a:off x="6073" y="13679"/>
                <a:ext cx="251" cy="999"/>
              </a:xfrm>
              <a:custGeom>
                <a:avLst/>
                <a:gdLst>
                  <a:gd name="T0" fmla="*/ 251 w 251"/>
                  <a:gd name="T1" fmla="*/ 23 h 999"/>
                  <a:gd name="T2" fmla="*/ 250 w 251"/>
                  <a:gd name="T3" fmla="*/ 22 h 999"/>
                  <a:gd name="T4" fmla="*/ 246 w 251"/>
                  <a:gd name="T5" fmla="*/ 20 h 999"/>
                  <a:gd name="T6" fmla="*/ 239 w 251"/>
                  <a:gd name="T7" fmla="*/ 18 h 999"/>
                  <a:gd name="T8" fmla="*/ 230 w 251"/>
                  <a:gd name="T9" fmla="*/ 15 h 999"/>
                  <a:gd name="T10" fmla="*/ 218 w 251"/>
                  <a:gd name="T11" fmla="*/ 11 h 999"/>
                  <a:gd name="T12" fmla="*/ 205 w 251"/>
                  <a:gd name="T13" fmla="*/ 7 h 999"/>
                  <a:gd name="T14" fmla="*/ 190 w 251"/>
                  <a:gd name="T15" fmla="*/ 4 h 999"/>
                  <a:gd name="T16" fmla="*/ 173 w 251"/>
                  <a:gd name="T17" fmla="*/ 1 h 999"/>
                  <a:gd name="T18" fmla="*/ 155 w 251"/>
                  <a:gd name="T19" fmla="*/ 0 h 999"/>
                  <a:gd name="T20" fmla="*/ 134 w 251"/>
                  <a:gd name="T21" fmla="*/ 0 h 999"/>
                  <a:gd name="T22" fmla="*/ 114 w 251"/>
                  <a:gd name="T23" fmla="*/ 2 h 999"/>
                  <a:gd name="T24" fmla="*/ 92 w 251"/>
                  <a:gd name="T25" fmla="*/ 5 h 999"/>
                  <a:gd name="T26" fmla="*/ 70 w 251"/>
                  <a:gd name="T27" fmla="*/ 12 h 999"/>
                  <a:gd name="T28" fmla="*/ 47 w 251"/>
                  <a:gd name="T29" fmla="*/ 20 h 999"/>
                  <a:gd name="T30" fmla="*/ 23 w 251"/>
                  <a:gd name="T31" fmla="*/ 32 h 999"/>
                  <a:gd name="T32" fmla="*/ 0 w 251"/>
                  <a:gd name="T33" fmla="*/ 47 h 999"/>
                  <a:gd name="T34" fmla="*/ 0 w 251"/>
                  <a:gd name="T35" fmla="*/ 999 h 999"/>
                  <a:gd name="T36" fmla="*/ 1 w 251"/>
                  <a:gd name="T37" fmla="*/ 999 h 999"/>
                  <a:gd name="T38" fmla="*/ 6 w 251"/>
                  <a:gd name="T39" fmla="*/ 999 h 999"/>
                  <a:gd name="T40" fmla="*/ 14 w 251"/>
                  <a:gd name="T41" fmla="*/ 998 h 999"/>
                  <a:gd name="T42" fmla="*/ 23 w 251"/>
                  <a:gd name="T43" fmla="*/ 997 h 999"/>
                  <a:gd name="T44" fmla="*/ 35 w 251"/>
                  <a:gd name="T45" fmla="*/ 995 h 999"/>
                  <a:gd name="T46" fmla="*/ 49 w 251"/>
                  <a:gd name="T47" fmla="*/ 993 h 999"/>
                  <a:gd name="T48" fmla="*/ 65 w 251"/>
                  <a:gd name="T49" fmla="*/ 990 h 999"/>
                  <a:gd name="T50" fmla="*/ 83 w 251"/>
                  <a:gd name="T51" fmla="*/ 985 h 999"/>
                  <a:gd name="T52" fmla="*/ 102 w 251"/>
                  <a:gd name="T53" fmla="*/ 980 h 999"/>
                  <a:gd name="T54" fmla="*/ 121 w 251"/>
                  <a:gd name="T55" fmla="*/ 973 h 999"/>
                  <a:gd name="T56" fmla="*/ 143 w 251"/>
                  <a:gd name="T57" fmla="*/ 966 h 999"/>
                  <a:gd name="T58" fmla="*/ 164 w 251"/>
                  <a:gd name="T59" fmla="*/ 956 h 999"/>
                  <a:gd name="T60" fmla="*/ 186 w 251"/>
                  <a:gd name="T61" fmla="*/ 945 h 999"/>
                  <a:gd name="T62" fmla="*/ 208 w 251"/>
                  <a:gd name="T63" fmla="*/ 934 h 999"/>
                  <a:gd name="T64" fmla="*/ 230 w 251"/>
                  <a:gd name="T65" fmla="*/ 919 h 999"/>
                  <a:gd name="T66" fmla="*/ 251 w 251"/>
                  <a:gd name="T67" fmla="*/ 903 h 999"/>
                  <a:gd name="T68" fmla="*/ 251 w 251"/>
                  <a:gd name="T69" fmla="*/ 23 h 99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1"/>
                  <a:gd name="T106" fmla="*/ 0 h 999"/>
                  <a:gd name="T107" fmla="*/ 251 w 251"/>
                  <a:gd name="T108" fmla="*/ 999 h 99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1" h="999">
                    <a:moveTo>
                      <a:pt x="251" y="23"/>
                    </a:moveTo>
                    <a:lnTo>
                      <a:pt x="250" y="22"/>
                    </a:lnTo>
                    <a:lnTo>
                      <a:pt x="246" y="20"/>
                    </a:lnTo>
                    <a:lnTo>
                      <a:pt x="239" y="18"/>
                    </a:lnTo>
                    <a:lnTo>
                      <a:pt x="230" y="15"/>
                    </a:lnTo>
                    <a:lnTo>
                      <a:pt x="218" y="11"/>
                    </a:lnTo>
                    <a:lnTo>
                      <a:pt x="205" y="7"/>
                    </a:lnTo>
                    <a:lnTo>
                      <a:pt x="190" y="4"/>
                    </a:lnTo>
                    <a:lnTo>
                      <a:pt x="173" y="1"/>
                    </a:lnTo>
                    <a:lnTo>
                      <a:pt x="155" y="0"/>
                    </a:lnTo>
                    <a:lnTo>
                      <a:pt x="134" y="0"/>
                    </a:lnTo>
                    <a:lnTo>
                      <a:pt x="114" y="2"/>
                    </a:lnTo>
                    <a:lnTo>
                      <a:pt x="92" y="5"/>
                    </a:lnTo>
                    <a:lnTo>
                      <a:pt x="70" y="12"/>
                    </a:lnTo>
                    <a:lnTo>
                      <a:pt x="47" y="20"/>
                    </a:lnTo>
                    <a:lnTo>
                      <a:pt x="23" y="32"/>
                    </a:lnTo>
                    <a:lnTo>
                      <a:pt x="0" y="47"/>
                    </a:lnTo>
                    <a:lnTo>
                      <a:pt x="0" y="999"/>
                    </a:lnTo>
                    <a:lnTo>
                      <a:pt x="1" y="999"/>
                    </a:lnTo>
                    <a:lnTo>
                      <a:pt x="6" y="999"/>
                    </a:lnTo>
                    <a:lnTo>
                      <a:pt x="14" y="998"/>
                    </a:lnTo>
                    <a:lnTo>
                      <a:pt x="23" y="997"/>
                    </a:lnTo>
                    <a:lnTo>
                      <a:pt x="35" y="995"/>
                    </a:lnTo>
                    <a:lnTo>
                      <a:pt x="49" y="993"/>
                    </a:lnTo>
                    <a:lnTo>
                      <a:pt x="65" y="990"/>
                    </a:lnTo>
                    <a:lnTo>
                      <a:pt x="83" y="985"/>
                    </a:lnTo>
                    <a:lnTo>
                      <a:pt x="102" y="980"/>
                    </a:lnTo>
                    <a:lnTo>
                      <a:pt x="121" y="973"/>
                    </a:lnTo>
                    <a:lnTo>
                      <a:pt x="143" y="966"/>
                    </a:lnTo>
                    <a:lnTo>
                      <a:pt x="164" y="956"/>
                    </a:lnTo>
                    <a:lnTo>
                      <a:pt x="186" y="945"/>
                    </a:lnTo>
                    <a:lnTo>
                      <a:pt x="208" y="934"/>
                    </a:lnTo>
                    <a:lnTo>
                      <a:pt x="230" y="919"/>
                    </a:lnTo>
                    <a:lnTo>
                      <a:pt x="251" y="903"/>
                    </a:lnTo>
                    <a:lnTo>
                      <a:pt x="251" y="2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82" name="Freeform 21"/>
              <p:cNvSpPr>
                <a:spLocks/>
              </p:cNvSpPr>
              <p:nvPr/>
            </p:nvSpPr>
            <p:spPr bwMode="auto">
              <a:xfrm>
                <a:off x="6080" y="13687"/>
                <a:ext cx="215" cy="843"/>
              </a:xfrm>
              <a:custGeom>
                <a:avLst/>
                <a:gdLst>
                  <a:gd name="T0" fmla="*/ 215 w 215"/>
                  <a:gd name="T1" fmla="*/ 20 h 843"/>
                  <a:gd name="T2" fmla="*/ 214 w 215"/>
                  <a:gd name="T3" fmla="*/ 19 h 843"/>
                  <a:gd name="T4" fmla="*/ 211 w 215"/>
                  <a:gd name="T5" fmla="*/ 18 h 843"/>
                  <a:gd name="T6" fmla="*/ 205 w 215"/>
                  <a:gd name="T7" fmla="*/ 15 h 843"/>
                  <a:gd name="T8" fmla="*/ 197 w 215"/>
                  <a:gd name="T9" fmla="*/ 12 h 843"/>
                  <a:gd name="T10" fmla="*/ 187 w 215"/>
                  <a:gd name="T11" fmla="*/ 9 h 843"/>
                  <a:gd name="T12" fmla="*/ 176 w 215"/>
                  <a:gd name="T13" fmla="*/ 6 h 843"/>
                  <a:gd name="T14" fmla="*/ 163 w 215"/>
                  <a:gd name="T15" fmla="*/ 4 h 843"/>
                  <a:gd name="T16" fmla="*/ 149 w 215"/>
                  <a:gd name="T17" fmla="*/ 1 h 843"/>
                  <a:gd name="T18" fmla="*/ 133 w 215"/>
                  <a:gd name="T19" fmla="*/ 0 h 843"/>
                  <a:gd name="T20" fmla="*/ 115 w 215"/>
                  <a:gd name="T21" fmla="*/ 0 h 843"/>
                  <a:gd name="T22" fmla="*/ 98 w 215"/>
                  <a:gd name="T23" fmla="*/ 1 h 843"/>
                  <a:gd name="T24" fmla="*/ 79 w 215"/>
                  <a:gd name="T25" fmla="*/ 5 h 843"/>
                  <a:gd name="T26" fmla="*/ 60 w 215"/>
                  <a:gd name="T27" fmla="*/ 10 h 843"/>
                  <a:gd name="T28" fmla="*/ 40 w 215"/>
                  <a:gd name="T29" fmla="*/ 18 h 843"/>
                  <a:gd name="T30" fmla="*/ 21 w 215"/>
                  <a:gd name="T31" fmla="*/ 27 h 843"/>
                  <a:gd name="T32" fmla="*/ 0 w 215"/>
                  <a:gd name="T33" fmla="*/ 40 h 843"/>
                  <a:gd name="T34" fmla="*/ 0 w 215"/>
                  <a:gd name="T35" fmla="*/ 843 h 843"/>
                  <a:gd name="T36" fmla="*/ 1 w 215"/>
                  <a:gd name="T37" fmla="*/ 843 h 843"/>
                  <a:gd name="T38" fmla="*/ 6 w 215"/>
                  <a:gd name="T39" fmla="*/ 843 h 843"/>
                  <a:gd name="T40" fmla="*/ 12 w 215"/>
                  <a:gd name="T41" fmla="*/ 842 h 843"/>
                  <a:gd name="T42" fmla="*/ 21 w 215"/>
                  <a:gd name="T43" fmla="*/ 841 h 843"/>
                  <a:gd name="T44" fmla="*/ 30 w 215"/>
                  <a:gd name="T45" fmla="*/ 840 h 843"/>
                  <a:gd name="T46" fmla="*/ 43 w 215"/>
                  <a:gd name="T47" fmla="*/ 838 h 843"/>
                  <a:gd name="T48" fmla="*/ 56 w 215"/>
                  <a:gd name="T49" fmla="*/ 835 h 843"/>
                  <a:gd name="T50" fmla="*/ 71 w 215"/>
                  <a:gd name="T51" fmla="*/ 831 h 843"/>
                  <a:gd name="T52" fmla="*/ 87 w 215"/>
                  <a:gd name="T53" fmla="*/ 826 h 843"/>
                  <a:gd name="T54" fmla="*/ 105 w 215"/>
                  <a:gd name="T55" fmla="*/ 821 h 843"/>
                  <a:gd name="T56" fmla="*/ 123 w 215"/>
                  <a:gd name="T57" fmla="*/ 814 h 843"/>
                  <a:gd name="T58" fmla="*/ 141 w 215"/>
                  <a:gd name="T59" fmla="*/ 806 h 843"/>
                  <a:gd name="T60" fmla="*/ 159 w 215"/>
                  <a:gd name="T61" fmla="*/ 797 h 843"/>
                  <a:gd name="T62" fmla="*/ 179 w 215"/>
                  <a:gd name="T63" fmla="*/ 786 h 843"/>
                  <a:gd name="T64" fmla="*/ 197 w 215"/>
                  <a:gd name="T65" fmla="*/ 774 h 843"/>
                  <a:gd name="T66" fmla="*/ 215 w 215"/>
                  <a:gd name="T67" fmla="*/ 760 h 843"/>
                  <a:gd name="T68" fmla="*/ 215 w 215"/>
                  <a:gd name="T69" fmla="*/ 20 h 84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5"/>
                  <a:gd name="T106" fmla="*/ 0 h 843"/>
                  <a:gd name="T107" fmla="*/ 215 w 215"/>
                  <a:gd name="T108" fmla="*/ 843 h 84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5" h="843">
                    <a:moveTo>
                      <a:pt x="215" y="20"/>
                    </a:moveTo>
                    <a:lnTo>
                      <a:pt x="214" y="19"/>
                    </a:lnTo>
                    <a:lnTo>
                      <a:pt x="211" y="18"/>
                    </a:lnTo>
                    <a:lnTo>
                      <a:pt x="205" y="15"/>
                    </a:lnTo>
                    <a:lnTo>
                      <a:pt x="197" y="12"/>
                    </a:lnTo>
                    <a:lnTo>
                      <a:pt x="187" y="9"/>
                    </a:lnTo>
                    <a:lnTo>
                      <a:pt x="176" y="6"/>
                    </a:lnTo>
                    <a:lnTo>
                      <a:pt x="163" y="4"/>
                    </a:lnTo>
                    <a:lnTo>
                      <a:pt x="149" y="1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8" y="1"/>
                    </a:lnTo>
                    <a:lnTo>
                      <a:pt x="79" y="5"/>
                    </a:lnTo>
                    <a:lnTo>
                      <a:pt x="60" y="10"/>
                    </a:lnTo>
                    <a:lnTo>
                      <a:pt x="40" y="18"/>
                    </a:lnTo>
                    <a:lnTo>
                      <a:pt x="21" y="27"/>
                    </a:lnTo>
                    <a:lnTo>
                      <a:pt x="0" y="40"/>
                    </a:lnTo>
                    <a:lnTo>
                      <a:pt x="0" y="843"/>
                    </a:lnTo>
                    <a:lnTo>
                      <a:pt x="1" y="843"/>
                    </a:lnTo>
                    <a:lnTo>
                      <a:pt x="6" y="843"/>
                    </a:lnTo>
                    <a:lnTo>
                      <a:pt x="12" y="842"/>
                    </a:lnTo>
                    <a:lnTo>
                      <a:pt x="21" y="841"/>
                    </a:lnTo>
                    <a:lnTo>
                      <a:pt x="30" y="840"/>
                    </a:lnTo>
                    <a:lnTo>
                      <a:pt x="43" y="838"/>
                    </a:lnTo>
                    <a:lnTo>
                      <a:pt x="56" y="835"/>
                    </a:lnTo>
                    <a:lnTo>
                      <a:pt x="71" y="831"/>
                    </a:lnTo>
                    <a:lnTo>
                      <a:pt x="87" y="826"/>
                    </a:lnTo>
                    <a:lnTo>
                      <a:pt x="105" y="821"/>
                    </a:lnTo>
                    <a:lnTo>
                      <a:pt x="123" y="814"/>
                    </a:lnTo>
                    <a:lnTo>
                      <a:pt x="141" y="806"/>
                    </a:lnTo>
                    <a:lnTo>
                      <a:pt x="159" y="797"/>
                    </a:lnTo>
                    <a:lnTo>
                      <a:pt x="179" y="786"/>
                    </a:lnTo>
                    <a:lnTo>
                      <a:pt x="197" y="774"/>
                    </a:lnTo>
                    <a:lnTo>
                      <a:pt x="215" y="760"/>
                    </a:lnTo>
                    <a:lnTo>
                      <a:pt x="215" y="2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83" name="Freeform 22"/>
              <p:cNvSpPr>
                <a:spLocks/>
              </p:cNvSpPr>
              <p:nvPr/>
            </p:nvSpPr>
            <p:spPr bwMode="auto">
              <a:xfrm>
                <a:off x="6087" y="13696"/>
                <a:ext cx="180" cy="685"/>
              </a:xfrm>
              <a:custGeom>
                <a:avLst/>
                <a:gdLst>
                  <a:gd name="T0" fmla="*/ 180 w 180"/>
                  <a:gd name="T1" fmla="*/ 16 h 685"/>
                  <a:gd name="T2" fmla="*/ 179 w 180"/>
                  <a:gd name="T3" fmla="*/ 16 h 685"/>
                  <a:gd name="T4" fmla="*/ 176 w 180"/>
                  <a:gd name="T5" fmla="*/ 14 h 685"/>
                  <a:gd name="T6" fmla="*/ 172 w 180"/>
                  <a:gd name="T7" fmla="*/ 12 h 685"/>
                  <a:gd name="T8" fmla="*/ 165 w 180"/>
                  <a:gd name="T9" fmla="*/ 10 h 685"/>
                  <a:gd name="T10" fmla="*/ 157 w 180"/>
                  <a:gd name="T11" fmla="*/ 8 h 685"/>
                  <a:gd name="T12" fmla="*/ 147 w 180"/>
                  <a:gd name="T13" fmla="*/ 4 h 685"/>
                  <a:gd name="T14" fmla="*/ 136 w 180"/>
                  <a:gd name="T15" fmla="*/ 2 h 685"/>
                  <a:gd name="T16" fmla="*/ 125 w 180"/>
                  <a:gd name="T17" fmla="*/ 0 h 685"/>
                  <a:gd name="T18" fmla="*/ 111 w 180"/>
                  <a:gd name="T19" fmla="*/ 0 h 685"/>
                  <a:gd name="T20" fmla="*/ 97 w 180"/>
                  <a:gd name="T21" fmla="*/ 0 h 685"/>
                  <a:gd name="T22" fmla="*/ 81 w 180"/>
                  <a:gd name="T23" fmla="*/ 1 h 685"/>
                  <a:gd name="T24" fmla="*/ 66 w 180"/>
                  <a:gd name="T25" fmla="*/ 3 h 685"/>
                  <a:gd name="T26" fmla="*/ 50 w 180"/>
                  <a:gd name="T27" fmla="*/ 8 h 685"/>
                  <a:gd name="T28" fmla="*/ 33 w 180"/>
                  <a:gd name="T29" fmla="*/ 14 h 685"/>
                  <a:gd name="T30" fmla="*/ 17 w 180"/>
                  <a:gd name="T31" fmla="*/ 23 h 685"/>
                  <a:gd name="T32" fmla="*/ 0 w 180"/>
                  <a:gd name="T33" fmla="*/ 33 h 685"/>
                  <a:gd name="T34" fmla="*/ 0 w 180"/>
                  <a:gd name="T35" fmla="*/ 685 h 685"/>
                  <a:gd name="T36" fmla="*/ 1 w 180"/>
                  <a:gd name="T37" fmla="*/ 685 h 685"/>
                  <a:gd name="T38" fmla="*/ 4 w 180"/>
                  <a:gd name="T39" fmla="*/ 685 h 685"/>
                  <a:gd name="T40" fmla="*/ 9 w 180"/>
                  <a:gd name="T41" fmla="*/ 684 h 685"/>
                  <a:gd name="T42" fmla="*/ 17 w 180"/>
                  <a:gd name="T43" fmla="*/ 683 h 685"/>
                  <a:gd name="T44" fmla="*/ 26 w 180"/>
                  <a:gd name="T45" fmla="*/ 682 h 685"/>
                  <a:gd name="T46" fmla="*/ 35 w 180"/>
                  <a:gd name="T47" fmla="*/ 681 h 685"/>
                  <a:gd name="T48" fmla="*/ 47 w 180"/>
                  <a:gd name="T49" fmla="*/ 678 h 685"/>
                  <a:gd name="T50" fmla="*/ 60 w 180"/>
                  <a:gd name="T51" fmla="*/ 676 h 685"/>
                  <a:gd name="T52" fmla="*/ 73 w 180"/>
                  <a:gd name="T53" fmla="*/ 671 h 685"/>
                  <a:gd name="T54" fmla="*/ 87 w 180"/>
                  <a:gd name="T55" fmla="*/ 667 h 685"/>
                  <a:gd name="T56" fmla="*/ 102 w 180"/>
                  <a:gd name="T57" fmla="*/ 662 h 685"/>
                  <a:gd name="T58" fmla="*/ 118 w 180"/>
                  <a:gd name="T59" fmla="*/ 655 h 685"/>
                  <a:gd name="T60" fmla="*/ 133 w 180"/>
                  <a:gd name="T61" fmla="*/ 648 h 685"/>
                  <a:gd name="T62" fmla="*/ 149 w 180"/>
                  <a:gd name="T63" fmla="*/ 639 h 685"/>
                  <a:gd name="T64" fmla="*/ 165 w 180"/>
                  <a:gd name="T65" fmla="*/ 628 h 685"/>
                  <a:gd name="T66" fmla="*/ 180 w 180"/>
                  <a:gd name="T67" fmla="*/ 617 h 685"/>
                  <a:gd name="T68" fmla="*/ 180 w 180"/>
                  <a:gd name="T69" fmla="*/ 16 h 68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0"/>
                  <a:gd name="T106" fmla="*/ 0 h 685"/>
                  <a:gd name="T107" fmla="*/ 180 w 180"/>
                  <a:gd name="T108" fmla="*/ 685 h 68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0" h="685">
                    <a:moveTo>
                      <a:pt x="180" y="16"/>
                    </a:moveTo>
                    <a:lnTo>
                      <a:pt x="179" y="16"/>
                    </a:lnTo>
                    <a:lnTo>
                      <a:pt x="176" y="14"/>
                    </a:lnTo>
                    <a:lnTo>
                      <a:pt x="172" y="12"/>
                    </a:lnTo>
                    <a:lnTo>
                      <a:pt x="165" y="10"/>
                    </a:lnTo>
                    <a:lnTo>
                      <a:pt x="157" y="8"/>
                    </a:lnTo>
                    <a:lnTo>
                      <a:pt x="147" y="4"/>
                    </a:lnTo>
                    <a:lnTo>
                      <a:pt x="136" y="2"/>
                    </a:lnTo>
                    <a:lnTo>
                      <a:pt x="125" y="0"/>
                    </a:lnTo>
                    <a:lnTo>
                      <a:pt x="111" y="0"/>
                    </a:lnTo>
                    <a:lnTo>
                      <a:pt x="97" y="0"/>
                    </a:lnTo>
                    <a:lnTo>
                      <a:pt x="81" y="1"/>
                    </a:lnTo>
                    <a:lnTo>
                      <a:pt x="66" y="3"/>
                    </a:lnTo>
                    <a:lnTo>
                      <a:pt x="50" y="8"/>
                    </a:lnTo>
                    <a:lnTo>
                      <a:pt x="33" y="14"/>
                    </a:lnTo>
                    <a:lnTo>
                      <a:pt x="17" y="23"/>
                    </a:lnTo>
                    <a:lnTo>
                      <a:pt x="0" y="33"/>
                    </a:lnTo>
                    <a:lnTo>
                      <a:pt x="0" y="685"/>
                    </a:lnTo>
                    <a:lnTo>
                      <a:pt x="1" y="685"/>
                    </a:lnTo>
                    <a:lnTo>
                      <a:pt x="4" y="685"/>
                    </a:lnTo>
                    <a:lnTo>
                      <a:pt x="9" y="684"/>
                    </a:lnTo>
                    <a:lnTo>
                      <a:pt x="17" y="683"/>
                    </a:lnTo>
                    <a:lnTo>
                      <a:pt x="26" y="682"/>
                    </a:lnTo>
                    <a:lnTo>
                      <a:pt x="35" y="681"/>
                    </a:lnTo>
                    <a:lnTo>
                      <a:pt x="47" y="678"/>
                    </a:lnTo>
                    <a:lnTo>
                      <a:pt x="60" y="676"/>
                    </a:lnTo>
                    <a:lnTo>
                      <a:pt x="73" y="671"/>
                    </a:lnTo>
                    <a:lnTo>
                      <a:pt x="87" y="667"/>
                    </a:lnTo>
                    <a:lnTo>
                      <a:pt x="102" y="662"/>
                    </a:lnTo>
                    <a:lnTo>
                      <a:pt x="118" y="655"/>
                    </a:lnTo>
                    <a:lnTo>
                      <a:pt x="133" y="648"/>
                    </a:lnTo>
                    <a:lnTo>
                      <a:pt x="149" y="639"/>
                    </a:lnTo>
                    <a:lnTo>
                      <a:pt x="165" y="628"/>
                    </a:lnTo>
                    <a:lnTo>
                      <a:pt x="180" y="617"/>
                    </a:lnTo>
                    <a:lnTo>
                      <a:pt x="180" y="1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84" name="Freeform 23"/>
              <p:cNvSpPr>
                <a:spLocks/>
              </p:cNvSpPr>
              <p:nvPr/>
            </p:nvSpPr>
            <p:spPr bwMode="auto">
              <a:xfrm>
                <a:off x="6093" y="13704"/>
                <a:ext cx="146" cy="530"/>
              </a:xfrm>
              <a:custGeom>
                <a:avLst/>
                <a:gdLst>
                  <a:gd name="T0" fmla="*/ 146 w 146"/>
                  <a:gd name="T1" fmla="*/ 14 h 530"/>
                  <a:gd name="T2" fmla="*/ 143 w 146"/>
                  <a:gd name="T3" fmla="*/ 12 h 530"/>
                  <a:gd name="T4" fmla="*/ 134 w 146"/>
                  <a:gd name="T5" fmla="*/ 8 h 530"/>
                  <a:gd name="T6" fmla="*/ 120 w 146"/>
                  <a:gd name="T7" fmla="*/ 4 h 530"/>
                  <a:gd name="T8" fmla="*/ 101 w 146"/>
                  <a:gd name="T9" fmla="*/ 1 h 530"/>
                  <a:gd name="T10" fmla="*/ 79 w 146"/>
                  <a:gd name="T11" fmla="*/ 0 h 530"/>
                  <a:gd name="T12" fmla="*/ 54 w 146"/>
                  <a:gd name="T13" fmla="*/ 3 h 530"/>
                  <a:gd name="T14" fmla="*/ 27 w 146"/>
                  <a:gd name="T15" fmla="*/ 11 h 530"/>
                  <a:gd name="T16" fmla="*/ 0 w 146"/>
                  <a:gd name="T17" fmla="*/ 27 h 530"/>
                  <a:gd name="T18" fmla="*/ 0 w 146"/>
                  <a:gd name="T19" fmla="*/ 530 h 530"/>
                  <a:gd name="T20" fmla="*/ 3 w 146"/>
                  <a:gd name="T21" fmla="*/ 530 h 530"/>
                  <a:gd name="T22" fmla="*/ 14 w 146"/>
                  <a:gd name="T23" fmla="*/ 529 h 530"/>
                  <a:gd name="T24" fmla="*/ 29 w 146"/>
                  <a:gd name="T25" fmla="*/ 526 h 530"/>
                  <a:gd name="T26" fmla="*/ 49 w 146"/>
                  <a:gd name="T27" fmla="*/ 521 h 530"/>
                  <a:gd name="T28" fmla="*/ 71 w 146"/>
                  <a:gd name="T29" fmla="*/ 514 h 530"/>
                  <a:gd name="T30" fmla="*/ 96 w 146"/>
                  <a:gd name="T31" fmla="*/ 505 h 530"/>
                  <a:gd name="T32" fmla="*/ 121 w 146"/>
                  <a:gd name="T33" fmla="*/ 492 h 530"/>
                  <a:gd name="T34" fmla="*/ 146 w 146"/>
                  <a:gd name="T35" fmla="*/ 475 h 530"/>
                  <a:gd name="T36" fmla="*/ 146 w 146"/>
                  <a:gd name="T37" fmla="*/ 14 h 5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6"/>
                  <a:gd name="T58" fmla="*/ 0 h 530"/>
                  <a:gd name="T59" fmla="*/ 146 w 146"/>
                  <a:gd name="T60" fmla="*/ 530 h 5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6" h="530">
                    <a:moveTo>
                      <a:pt x="146" y="14"/>
                    </a:moveTo>
                    <a:lnTo>
                      <a:pt x="143" y="12"/>
                    </a:lnTo>
                    <a:lnTo>
                      <a:pt x="134" y="8"/>
                    </a:lnTo>
                    <a:lnTo>
                      <a:pt x="120" y="4"/>
                    </a:lnTo>
                    <a:lnTo>
                      <a:pt x="101" y="1"/>
                    </a:lnTo>
                    <a:lnTo>
                      <a:pt x="79" y="0"/>
                    </a:lnTo>
                    <a:lnTo>
                      <a:pt x="54" y="3"/>
                    </a:lnTo>
                    <a:lnTo>
                      <a:pt x="27" y="11"/>
                    </a:lnTo>
                    <a:lnTo>
                      <a:pt x="0" y="27"/>
                    </a:lnTo>
                    <a:lnTo>
                      <a:pt x="0" y="530"/>
                    </a:lnTo>
                    <a:lnTo>
                      <a:pt x="3" y="530"/>
                    </a:lnTo>
                    <a:lnTo>
                      <a:pt x="14" y="529"/>
                    </a:lnTo>
                    <a:lnTo>
                      <a:pt x="29" y="526"/>
                    </a:lnTo>
                    <a:lnTo>
                      <a:pt x="49" y="521"/>
                    </a:lnTo>
                    <a:lnTo>
                      <a:pt x="71" y="514"/>
                    </a:lnTo>
                    <a:lnTo>
                      <a:pt x="96" y="505"/>
                    </a:lnTo>
                    <a:lnTo>
                      <a:pt x="121" y="492"/>
                    </a:lnTo>
                    <a:lnTo>
                      <a:pt x="146" y="475"/>
                    </a:lnTo>
                    <a:lnTo>
                      <a:pt x="146" y="1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85" name="Freeform 24"/>
              <p:cNvSpPr>
                <a:spLocks/>
              </p:cNvSpPr>
              <p:nvPr/>
            </p:nvSpPr>
            <p:spPr bwMode="auto">
              <a:xfrm>
                <a:off x="6101" y="13712"/>
                <a:ext cx="109" cy="373"/>
              </a:xfrm>
              <a:custGeom>
                <a:avLst/>
                <a:gdLst>
                  <a:gd name="T0" fmla="*/ 109 w 109"/>
                  <a:gd name="T1" fmla="*/ 10 h 373"/>
                  <a:gd name="T2" fmla="*/ 107 w 109"/>
                  <a:gd name="T3" fmla="*/ 9 h 373"/>
                  <a:gd name="T4" fmla="*/ 100 w 109"/>
                  <a:gd name="T5" fmla="*/ 6 h 373"/>
                  <a:gd name="T6" fmla="*/ 89 w 109"/>
                  <a:gd name="T7" fmla="*/ 2 h 373"/>
                  <a:gd name="T8" fmla="*/ 75 w 109"/>
                  <a:gd name="T9" fmla="*/ 0 h 373"/>
                  <a:gd name="T10" fmla="*/ 59 w 109"/>
                  <a:gd name="T11" fmla="*/ 0 h 373"/>
                  <a:gd name="T12" fmla="*/ 39 w 109"/>
                  <a:gd name="T13" fmla="*/ 2 h 373"/>
                  <a:gd name="T14" fmla="*/ 20 w 109"/>
                  <a:gd name="T15" fmla="*/ 9 h 373"/>
                  <a:gd name="T16" fmla="*/ 0 w 109"/>
                  <a:gd name="T17" fmla="*/ 21 h 373"/>
                  <a:gd name="T18" fmla="*/ 0 w 109"/>
                  <a:gd name="T19" fmla="*/ 373 h 373"/>
                  <a:gd name="T20" fmla="*/ 2 w 109"/>
                  <a:gd name="T21" fmla="*/ 373 h 373"/>
                  <a:gd name="T22" fmla="*/ 9 w 109"/>
                  <a:gd name="T23" fmla="*/ 372 h 373"/>
                  <a:gd name="T24" fmla="*/ 21 w 109"/>
                  <a:gd name="T25" fmla="*/ 369 h 373"/>
                  <a:gd name="T26" fmla="*/ 36 w 109"/>
                  <a:gd name="T27" fmla="*/ 366 h 373"/>
                  <a:gd name="T28" fmla="*/ 53 w 109"/>
                  <a:gd name="T29" fmla="*/ 362 h 373"/>
                  <a:gd name="T30" fmla="*/ 72 w 109"/>
                  <a:gd name="T31" fmla="*/ 354 h 373"/>
                  <a:gd name="T32" fmla="*/ 90 w 109"/>
                  <a:gd name="T33" fmla="*/ 343 h 373"/>
                  <a:gd name="T34" fmla="*/ 109 w 109"/>
                  <a:gd name="T35" fmla="*/ 331 h 373"/>
                  <a:gd name="T36" fmla="*/ 109 w 109"/>
                  <a:gd name="T37" fmla="*/ 10 h 3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9"/>
                  <a:gd name="T58" fmla="*/ 0 h 373"/>
                  <a:gd name="T59" fmla="*/ 109 w 109"/>
                  <a:gd name="T60" fmla="*/ 373 h 37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9" h="373">
                    <a:moveTo>
                      <a:pt x="109" y="10"/>
                    </a:moveTo>
                    <a:lnTo>
                      <a:pt x="107" y="9"/>
                    </a:lnTo>
                    <a:lnTo>
                      <a:pt x="100" y="6"/>
                    </a:lnTo>
                    <a:lnTo>
                      <a:pt x="89" y="2"/>
                    </a:lnTo>
                    <a:lnTo>
                      <a:pt x="75" y="0"/>
                    </a:lnTo>
                    <a:lnTo>
                      <a:pt x="59" y="0"/>
                    </a:lnTo>
                    <a:lnTo>
                      <a:pt x="39" y="2"/>
                    </a:lnTo>
                    <a:lnTo>
                      <a:pt x="20" y="9"/>
                    </a:lnTo>
                    <a:lnTo>
                      <a:pt x="0" y="21"/>
                    </a:lnTo>
                    <a:lnTo>
                      <a:pt x="0" y="373"/>
                    </a:lnTo>
                    <a:lnTo>
                      <a:pt x="2" y="373"/>
                    </a:lnTo>
                    <a:lnTo>
                      <a:pt x="9" y="372"/>
                    </a:lnTo>
                    <a:lnTo>
                      <a:pt x="21" y="369"/>
                    </a:lnTo>
                    <a:lnTo>
                      <a:pt x="36" y="366"/>
                    </a:lnTo>
                    <a:lnTo>
                      <a:pt x="53" y="362"/>
                    </a:lnTo>
                    <a:lnTo>
                      <a:pt x="72" y="354"/>
                    </a:lnTo>
                    <a:lnTo>
                      <a:pt x="90" y="343"/>
                    </a:lnTo>
                    <a:lnTo>
                      <a:pt x="109" y="331"/>
                    </a:lnTo>
                    <a:lnTo>
                      <a:pt x="109" y="1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86" name="Freeform 25"/>
              <p:cNvSpPr>
                <a:spLocks/>
              </p:cNvSpPr>
              <p:nvPr/>
            </p:nvSpPr>
            <p:spPr bwMode="auto">
              <a:xfrm>
                <a:off x="6107" y="13721"/>
                <a:ext cx="75" cy="216"/>
              </a:xfrm>
              <a:custGeom>
                <a:avLst/>
                <a:gdLst>
                  <a:gd name="T0" fmla="*/ 75 w 75"/>
                  <a:gd name="T1" fmla="*/ 6 h 216"/>
                  <a:gd name="T2" fmla="*/ 73 w 75"/>
                  <a:gd name="T3" fmla="*/ 5 h 216"/>
                  <a:gd name="T4" fmla="*/ 69 w 75"/>
                  <a:gd name="T5" fmla="*/ 4 h 216"/>
                  <a:gd name="T6" fmla="*/ 61 w 75"/>
                  <a:gd name="T7" fmla="*/ 2 h 216"/>
                  <a:gd name="T8" fmla="*/ 52 w 75"/>
                  <a:gd name="T9" fmla="*/ 0 h 216"/>
                  <a:gd name="T10" fmla="*/ 41 w 75"/>
                  <a:gd name="T11" fmla="*/ 0 h 216"/>
                  <a:gd name="T12" fmla="*/ 28 w 75"/>
                  <a:gd name="T13" fmla="*/ 1 h 216"/>
                  <a:gd name="T14" fmla="*/ 14 w 75"/>
                  <a:gd name="T15" fmla="*/ 6 h 216"/>
                  <a:gd name="T16" fmla="*/ 0 w 75"/>
                  <a:gd name="T17" fmla="*/ 14 h 216"/>
                  <a:gd name="T18" fmla="*/ 0 w 75"/>
                  <a:gd name="T19" fmla="*/ 216 h 216"/>
                  <a:gd name="T20" fmla="*/ 2 w 75"/>
                  <a:gd name="T21" fmla="*/ 216 h 216"/>
                  <a:gd name="T22" fmla="*/ 7 w 75"/>
                  <a:gd name="T23" fmla="*/ 215 h 216"/>
                  <a:gd name="T24" fmla="*/ 15 w 75"/>
                  <a:gd name="T25" fmla="*/ 214 h 216"/>
                  <a:gd name="T26" fmla="*/ 25 w 75"/>
                  <a:gd name="T27" fmla="*/ 211 h 216"/>
                  <a:gd name="T28" fmla="*/ 37 w 75"/>
                  <a:gd name="T29" fmla="*/ 208 h 216"/>
                  <a:gd name="T30" fmla="*/ 50 w 75"/>
                  <a:gd name="T31" fmla="*/ 203 h 216"/>
                  <a:gd name="T32" fmla="*/ 63 w 75"/>
                  <a:gd name="T33" fmla="*/ 195 h 216"/>
                  <a:gd name="T34" fmla="*/ 75 w 75"/>
                  <a:gd name="T35" fmla="*/ 187 h 216"/>
                  <a:gd name="T36" fmla="*/ 75 w 75"/>
                  <a:gd name="T37" fmla="*/ 6 h 2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5"/>
                  <a:gd name="T58" fmla="*/ 0 h 216"/>
                  <a:gd name="T59" fmla="*/ 75 w 75"/>
                  <a:gd name="T60" fmla="*/ 216 h 2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5" h="216">
                    <a:moveTo>
                      <a:pt x="75" y="6"/>
                    </a:moveTo>
                    <a:lnTo>
                      <a:pt x="73" y="5"/>
                    </a:lnTo>
                    <a:lnTo>
                      <a:pt x="69" y="4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1" y="0"/>
                    </a:lnTo>
                    <a:lnTo>
                      <a:pt x="28" y="1"/>
                    </a:lnTo>
                    <a:lnTo>
                      <a:pt x="14" y="6"/>
                    </a:lnTo>
                    <a:lnTo>
                      <a:pt x="0" y="14"/>
                    </a:lnTo>
                    <a:lnTo>
                      <a:pt x="0" y="216"/>
                    </a:lnTo>
                    <a:lnTo>
                      <a:pt x="2" y="216"/>
                    </a:lnTo>
                    <a:lnTo>
                      <a:pt x="7" y="215"/>
                    </a:lnTo>
                    <a:lnTo>
                      <a:pt x="15" y="214"/>
                    </a:lnTo>
                    <a:lnTo>
                      <a:pt x="25" y="211"/>
                    </a:lnTo>
                    <a:lnTo>
                      <a:pt x="37" y="208"/>
                    </a:lnTo>
                    <a:lnTo>
                      <a:pt x="50" y="203"/>
                    </a:lnTo>
                    <a:lnTo>
                      <a:pt x="63" y="195"/>
                    </a:lnTo>
                    <a:lnTo>
                      <a:pt x="75" y="187"/>
                    </a:lnTo>
                    <a:lnTo>
                      <a:pt x="75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87" name="Freeform 26"/>
              <p:cNvSpPr>
                <a:spLocks/>
              </p:cNvSpPr>
              <p:nvPr/>
            </p:nvSpPr>
            <p:spPr bwMode="auto">
              <a:xfrm>
                <a:off x="7013" y="14340"/>
                <a:ext cx="110" cy="111"/>
              </a:xfrm>
              <a:custGeom>
                <a:avLst/>
                <a:gdLst>
                  <a:gd name="T0" fmla="*/ 55 w 110"/>
                  <a:gd name="T1" fmla="*/ 111 h 111"/>
                  <a:gd name="T2" fmla="*/ 66 w 110"/>
                  <a:gd name="T3" fmla="*/ 110 h 111"/>
                  <a:gd name="T4" fmla="*/ 76 w 110"/>
                  <a:gd name="T5" fmla="*/ 106 h 111"/>
                  <a:gd name="T6" fmla="*/ 85 w 110"/>
                  <a:gd name="T7" fmla="*/ 101 h 111"/>
                  <a:gd name="T8" fmla="*/ 94 w 110"/>
                  <a:gd name="T9" fmla="*/ 94 h 111"/>
                  <a:gd name="T10" fmla="*/ 100 w 110"/>
                  <a:gd name="T11" fmla="*/ 86 h 111"/>
                  <a:gd name="T12" fmla="*/ 106 w 110"/>
                  <a:gd name="T13" fmla="*/ 77 h 111"/>
                  <a:gd name="T14" fmla="*/ 109 w 110"/>
                  <a:gd name="T15" fmla="*/ 66 h 111"/>
                  <a:gd name="T16" fmla="*/ 110 w 110"/>
                  <a:gd name="T17" fmla="*/ 56 h 111"/>
                  <a:gd name="T18" fmla="*/ 109 w 110"/>
                  <a:gd name="T19" fmla="*/ 44 h 111"/>
                  <a:gd name="T20" fmla="*/ 106 w 110"/>
                  <a:gd name="T21" fmla="*/ 34 h 111"/>
                  <a:gd name="T22" fmla="*/ 100 w 110"/>
                  <a:gd name="T23" fmla="*/ 24 h 111"/>
                  <a:gd name="T24" fmla="*/ 94 w 110"/>
                  <a:gd name="T25" fmla="*/ 17 h 111"/>
                  <a:gd name="T26" fmla="*/ 85 w 110"/>
                  <a:gd name="T27" fmla="*/ 9 h 111"/>
                  <a:gd name="T28" fmla="*/ 76 w 110"/>
                  <a:gd name="T29" fmla="*/ 5 h 111"/>
                  <a:gd name="T30" fmla="*/ 66 w 110"/>
                  <a:gd name="T31" fmla="*/ 2 h 111"/>
                  <a:gd name="T32" fmla="*/ 55 w 110"/>
                  <a:gd name="T33" fmla="*/ 0 h 111"/>
                  <a:gd name="T34" fmla="*/ 44 w 110"/>
                  <a:gd name="T35" fmla="*/ 2 h 111"/>
                  <a:gd name="T36" fmla="*/ 33 w 110"/>
                  <a:gd name="T37" fmla="*/ 5 h 111"/>
                  <a:gd name="T38" fmla="*/ 25 w 110"/>
                  <a:gd name="T39" fmla="*/ 9 h 111"/>
                  <a:gd name="T40" fmla="*/ 16 w 110"/>
                  <a:gd name="T41" fmla="*/ 17 h 111"/>
                  <a:gd name="T42" fmla="*/ 10 w 110"/>
                  <a:gd name="T43" fmla="*/ 24 h 111"/>
                  <a:gd name="T44" fmla="*/ 4 w 110"/>
                  <a:gd name="T45" fmla="*/ 34 h 111"/>
                  <a:gd name="T46" fmla="*/ 1 w 110"/>
                  <a:gd name="T47" fmla="*/ 44 h 111"/>
                  <a:gd name="T48" fmla="*/ 0 w 110"/>
                  <a:gd name="T49" fmla="*/ 56 h 111"/>
                  <a:gd name="T50" fmla="*/ 1 w 110"/>
                  <a:gd name="T51" fmla="*/ 66 h 111"/>
                  <a:gd name="T52" fmla="*/ 4 w 110"/>
                  <a:gd name="T53" fmla="*/ 77 h 111"/>
                  <a:gd name="T54" fmla="*/ 10 w 110"/>
                  <a:gd name="T55" fmla="*/ 86 h 111"/>
                  <a:gd name="T56" fmla="*/ 16 w 110"/>
                  <a:gd name="T57" fmla="*/ 94 h 111"/>
                  <a:gd name="T58" fmla="*/ 25 w 110"/>
                  <a:gd name="T59" fmla="*/ 101 h 111"/>
                  <a:gd name="T60" fmla="*/ 33 w 110"/>
                  <a:gd name="T61" fmla="*/ 106 h 111"/>
                  <a:gd name="T62" fmla="*/ 44 w 110"/>
                  <a:gd name="T63" fmla="*/ 110 h 111"/>
                  <a:gd name="T64" fmla="*/ 55 w 110"/>
                  <a:gd name="T65" fmla="*/ 111 h 1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0"/>
                  <a:gd name="T100" fmla="*/ 0 h 111"/>
                  <a:gd name="T101" fmla="*/ 110 w 110"/>
                  <a:gd name="T102" fmla="*/ 111 h 1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0" h="111">
                    <a:moveTo>
                      <a:pt x="55" y="111"/>
                    </a:moveTo>
                    <a:lnTo>
                      <a:pt x="66" y="110"/>
                    </a:lnTo>
                    <a:lnTo>
                      <a:pt x="76" y="106"/>
                    </a:lnTo>
                    <a:lnTo>
                      <a:pt x="85" y="101"/>
                    </a:lnTo>
                    <a:lnTo>
                      <a:pt x="94" y="94"/>
                    </a:lnTo>
                    <a:lnTo>
                      <a:pt x="100" y="86"/>
                    </a:lnTo>
                    <a:lnTo>
                      <a:pt x="106" y="77"/>
                    </a:lnTo>
                    <a:lnTo>
                      <a:pt x="109" y="66"/>
                    </a:lnTo>
                    <a:lnTo>
                      <a:pt x="110" y="56"/>
                    </a:lnTo>
                    <a:lnTo>
                      <a:pt x="109" y="44"/>
                    </a:lnTo>
                    <a:lnTo>
                      <a:pt x="106" y="34"/>
                    </a:lnTo>
                    <a:lnTo>
                      <a:pt x="100" y="24"/>
                    </a:lnTo>
                    <a:lnTo>
                      <a:pt x="94" y="17"/>
                    </a:lnTo>
                    <a:lnTo>
                      <a:pt x="85" y="9"/>
                    </a:lnTo>
                    <a:lnTo>
                      <a:pt x="76" y="5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44" y="2"/>
                    </a:lnTo>
                    <a:lnTo>
                      <a:pt x="33" y="5"/>
                    </a:lnTo>
                    <a:lnTo>
                      <a:pt x="25" y="9"/>
                    </a:lnTo>
                    <a:lnTo>
                      <a:pt x="16" y="17"/>
                    </a:lnTo>
                    <a:lnTo>
                      <a:pt x="10" y="24"/>
                    </a:lnTo>
                    <a:lnTo>
                      <a:pt x="4" y="34"/>
                    </a:lnTo>
                    <a:lnTo>
                      <a:pt x="1" y="44"/>
                    </a:lnTo>
                    <a:lnTo>
                      <a:pt x="0" y="56"/>
                    </a:lnTo>
                    <a:lnTo>
                      <a:pt x="1" y="66"/>
                    </a:lnTo>
                    <a:lnTo>
                      <a:pt x="4" y="77"/>
                    </a:lnTo>
                    <a:lnTo>
                      <a:pt x="10" y="86"/>
                    </a:lnTo>
                    <a:lnTo>
                      <a:pt x="16" y="94"/>
                    </a:lnTo>
                    <a:lnTo>
                      <a:pt x="25" y="101"/>
                    </a:lnTo>
                    <a:lnTo>
                      <a:pt x="33" y="106"/>
                    </a:lnTo>
                    <a:lnTo>
                      <a:pt x="44" y="110"/>
                    </a:lnTo>
                    <a:lnTo>
                      <a:pt x="55" y="1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88" name="Freeform 27"/>
              <p:cNvSpPr>
                <a:spLocks/>
              </p:cNvSpPr>
              <p:nvPr/>
            </p:nvSpPr>
            <p:spPr bwMode="auto">
              <a:xfrm>
                <a:off x="6676" y="14343"/>
                <a:ext cx="55" cy="55"/>
              </a:xfrm>
              <a:custGeom>
                <a:avLst/>
                <a:gdLst>
                  <a:gd name="T0" fmla="*/ 27 w 55"/>
                  <a:gd name="T1" fmla="*/ 55 h 55"/>
                  <a:gd name="T2" fmla="*/ 38 w 55"/>
                  <a:gd name="T3" fmla="*/ 53 h 55"/>
                  <a:gd name="T4" fmla="*/ 48 w 55"/>
                  <a:gd name="T5" fmla="*/ 46 h 55"/>
                  <a:gd name="T6" fmla="*/ 53 w 55"/>
                  <a:gd name="T7" fmla="*/ 37 h 55"/>
                  <a:gd name="T8" fmla="*/ 55 w 55"/>
                  <a:gd name="T9" fmla="*/ 27 h 55"/>
                  <a:gd name="T10" fmla="*/ 53 w 55"/>
                  <a:gd name="T11" fmla="*/ 16 h 55"/>
                  <a:gd name="T12" fmla="*/ 48 w 55"/>
                  <a:gd name="T13" fmla="*/ 7 h 55"/>
                  <a:gd name="T14" fmla="*/ 38 w 55"/>
                  <a:gd name="T15" fmla="*/ 2 h 55"/>
                  <a:gd name="T16" fmla="*/ 27 w 55"/>
                  <a:gd name="T17" fmla="*/ 0 h 55"/>
                  <a:gd name="T18" fmla="*/ 16 w 55"/>
                  <a:gd name="T19" fmla="*/ 2 h 55"/>
                  <a:gd name="T20" fmla="*/ 8 w 55"/>
                  <a:gd name="T21" fmla="*/ 7 h 55"/>
                  <a:gd name="T22" fmla="*/ 2 w 55"/>
                  <a:gd name="T23" fmla="*/ 16 h 55"/>
                  <a:gd name="T24" fmla="*/ 0 w 55"/>
                  <a:gd name="T25" fmla="*/ 27 h 55"/>
                  <a:gd name="T26" fmla="*/ 2 w 55"/>
                  <a:gd name="T27" fmla="*/ 37 h 55"/>
                  <a:gd name="T28" fmla="*/ 8 w 55"/>
                  <a:gd name="T29" fmla="*/ 46 h 55"/>
                  <a:gd name="T30" fmla="*/ 16 w 55"/>
                  <a:gd name="T31" fmla="*/ 53 h 55"/>
                  <a:gd name="T32" fmla="*/ 27 w 55"/>
                  <a:gd name="T33" fmla="*/ 55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55"/>
                  <a:gd name="T53" fmla="*/ 55 w 55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8" y="46"/>
                    </a:lnTo>
                    <a:lnTo>
                      <a:pt x="53" y="37"/>
                    </a:lnTo>
                    <a:lnTo>
                      <a:pt x="55" y="27"/>
                    </a:lnTo>
                    <a:lnTo>
                      <a:pt x="53" y="16"/>
                    </a:lnTo>
                    <a:lnTo>
                      <a:pt x="48" y="7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6" y="2"/>
                    </a:lnTo>
                    <a:lnTo>
                      <a:pt x="8" y="7"/>
                    </a:lnTo>
                    <a:lnTo>
                      <a:pt x="2" y="16"/>
                    </a:lnTo>
                    <a:lnTo>
                      <a:pt x="0" y="27"/>
                    </a:lnTo>
                    <a:lnTo>
                      <a:pt x="2" y="37"/>
                    </a:lnTo>
                    <a:lnTo>
                      <a:pt x="8" y="46"/>
                    </a:lnTo>
                    <a:lnTo>
                      <a:pt x="16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89" name="Freeform 28"/>
              <p:cNvSpPr>
                <a:spLocks/>
              </p:cNvSpPr>
              <p:nvPr/>
            </p:nvSpPr>
            <p:spPr bwMode="auto">
              <a:xfrm>
                <a:off x="6770" y="14345"/>
                <a:ext cx="55" cy="55"/>
              </a:xfrm>
              <a:custGeom>
                <a:avLst/>
                <a:gdLst>
                  <a:gd name="T0" fmla="*/ 28 w 55"/>
                  <a:gd name="T1" fmla="*/ 55 h 55"/>
                  <a:gd name="T2" fmla="*/ 39 w 55"/>
                  <a:gd name="T3" fmla="*/ 53 h 55"/>
                  <a:gd name="T4" fmla="*/ 47 w 55"/>
                  <a:gd name="T5" fmla="*/ 47 h 55"/>
                  <a:gd name="T6" fmla="*/ 53 w 55"/>
                  <a:gd name="T7" fmla="*/ 39 h 55"/>
                  <a:gd name="T8" fmla="*/ 55 w 55"/>
                  <a:gd name="T9" fmla="*/ 28 h 55"/>
                  <a:gd name="T10" fmla="*/ 53 w 55"/>
                  <a:gd name="T11" fmla="*/ 17 h 55"/>
                  <a:gd name="T12" fmla="*/ 47 w 55"/>
                  <a:gd name="T13" fmla="*/ 8 h 55"/>
                  <a:gd name="T14" fmla="*/ 39 w 55"/>
                  <a:gd name="T15" fmla="*/ 2 h 55"/>
                  <a:gd name="T16" fmla="*/ 28 w 55"/>
                  <a:gd name="T17" fmla="*/ 0 h 55"/>
                  <a:gd name="T18" fmla="*/ 17 w 55"/>
                  <a:gd name="T19" fmla="*/ 2 h 55"/>
                  <a:gd name="T20" fmla="*/ 9 w 55"/>
                  <a:gd name="T21" fmla="*/ 8 h 55"/>
                  <a:gd name="T22" fmla="*/ 2 w 55"/>
                  <a:gd name="T23" fmla="*/ 17 h 55"/>
                  <a:gd name="T24" fmla="*/ 0 w 55"/>
                  <a:gd name="T25" fmla="*/ 28 h 55"/>
                  <a:gd name="T26" fmla="*/ 2 w 55"/>
                  <a:gd name="T27" fmla="*/ 39 h 55"/>
                  <a:gd name="T28" fmla="*/ 9 w 55"/>
                  <a:gd name="T29" fmla="*/ 47 h 55"/>
                  <a:gd name="T30" fmla="*/ 17 w 55"/>
                  <a:gd name="T31" fmla="*/ 53 h 55"/>
                  <a:gd name="T32" fmla="*/ 28 w 55"/>
                  <a:gd name="T33" fmla="*/ 55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55"/>
                  <a:gd name="T53" fmla="*/ 55 w 55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55">
                    <a:moveTo>
                      <a:pt x="28" y="55"/>
                    </a:moveTo>
                    <a:lnTo>
                      <a:pt x="39" y="53"/>
                    </a:lnTo>
                    <a:lnTo>
                      <a:pt x="47" y="47"/>
                    </a:lnTo>
                    <a:lnTo>
                      <a:pt x="53" y="39"/>
                    </a:lnTo>
                    <a:lnTo>
                      <a:pt x="55" y="28"/>
                    </a:lnTo>
                    <a:lnTo>
                      <a:pt x="53" y="17"/>
                    </a:lnTo>
                    <a:lnTo>
                      <a:pt x="47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2" y="39"/>
                    </a:lnTo>
                    <a:lnTo>
                      <a:pt x="9" y="47"/>
                    </a:lnTo>
                    <a:lnTo>
                      <a:pt x="17" y="53"/>
                    </a:lnTo>
                    <a:lnTo>
                      <a:pt x="28" y="5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90" name="Freeform 29"/>
              <p:cNvSpPr>
                <a:spLocks/>
              </p:cNvSpPr>
              <p:nvPr/>
            </p:nvSpPr>
            <p:spPr bwMode="auto">
              <a:xfrm>
                <a:off x="6401" y="13591"/>
                <a:ext cx="156" cy="752"/>
              </a:xfrm>
              <a:custGeom>
                <a:avLst/>
                <a:gdLst>
                  <a:gd name="T0" fmla="*/ 48 w 156"/>
                  <a:gd name="T1" fmla="*/ 15 h 752"/>
                  <a:gd name="T2" fmla="*/ 44 w 156"/>
                  <a:gd name="T3" fmla="*/ 30 h 752"/>
                  <a:gd name="T4" fmla="*/ 33 w 156"/>
                  <a:gd name="T5" fmla="*/ 73 h 752"/>
                  <a:gd name="T6" fmla="*/ 19 w 156"/>
                  <a:gd name="T7" fmla="*/ 140 h 752"/>
                  <a:gd name="T8" fmla="*/ 7 w 156"/>
                  <a:gd name="T9" fmla="*/ 229 h 752"/>
                  <a:gd name="T10" fmla="*/ 0 w 156"/>
                  <a:gd name="T11" fmla="*/ 337 h 752"/>
                  <a:gd name="T12" fmla="*/ 1 w 156"/>
                  <a:gd name="T13" fmla="*/ 462 h 752"/>
                  <a:gd name="T14" fmla="*/ 14 w 156"/>
                  <a:gd name="T15" fmla="*/ 602 h 752"/>
                  <a:gd name="T16" fmla="*/ 43 w 156"/>
                  <a:gd name="T17" fmla="*/ 752 h 752"/>
                  <a:gd name="T18" fmla="*/ 150 w 156"/>
                  <a:gd name="T19" fmla="*/ 746 h 752"/>
                  <a:gd name="T20" fmla="*/ 146 w 156"/>
                  <a:gd name="T21" fmla="*/ 724 h 752"/>
                  <a:gd name="T22" fmla="*/ 135 w 156"/>
                  <a:gd name="T23" fmla="*/ 663 h 752"/>
                  <a:gd name="T24" fmla="*/ 123 w 156"/>
                  <a:gd name="T25" fmla="*/ 574 h 752"/>
                  <a:gd name="T26" fmla="*/ 111 w 156"/>
                  <a:gd name="T27" fmla="*/ 463 h 752"/>
                  <a:gd name="T28" fmla="*/ 104 w 156"/>
                  <a:gd name="T29" fmla="*/ 342 h 752"/>
                  <a:gd name="T30" fmla="*/ 107 w 156"/>
                  <a:gd name="T31" fmla="*/ 220 h 752"/>
                  <a:gd name="T32" fmla="*/ 124 w 156"/>
                  <a:gd name="T33" fmla="*/ 106 h 752"/>
                  <a:gd name="T34" fmla="*/ 156 w 156"/>
                  <a:gd name="T35" fmla="*/ 9 h 752"/>
                  <a:gd name="T36" fmla="*/ 156 w 156"/>
                  <a:gd name="T37" fmla="*/ 8 h 752"/>
                  <a:gd name="T38" fmla="*/ 156 w 156"/>
                  <a:gd name="T39" fmla="*/ 6 h 752"/>
                  <a:gd name="T40" fmla="*/ 154 w 156"/>
                  <a:gd name="T41" fmla="*/ 4 h 752"/>
                  <a:gd name="T42" fmla="*/ 147 w 156"/>
                  <a:gd name="T43" fmla="*/ 0 h 752"/>
                  <a:gd name="T44" fmla="*/ 134 w 156"/>
                  <a:gd name="T45" fmla="*/ 0 h 752"/>
                  <a:gd name="T46" fmla="*/ 115 w 156"/>
                  <a:gd name="T47" fmla="*/ 1 h 752"/>
                  <a:gd name="T48" fmla="*/ 87 w 156"/>
                  <a:gd name="T49" fmla="*/ 7 h 752"/>
                  <a:gd name="T50" fmla="*/ 48 w 156"/>
                  <a:gd name="T51" fmla="*/ 15 h 7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6"/>
                  <a:gd name="T79" fmla="*/ 0 h 752"/>
                  <a:gd name="T80" fmla="*/ 156 w 156"/>
                  <a:gd name="T81" fmla="*/ 752 h 75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6" h="752">
                    <a:moveTo>
                      <a:pt x="48" y="15"/>
                    </a:moveTo>
                    <a:lnTo>
                      <a:pt x="44" y="30"/>
                    </a:lnTo>
                    <a:lnTo>
                      <a:pt x="33" y="73"/>
                    </a:lnTo>
                    <a:lnTo>
                      <a:pt x="19" y="140"/>
                    </a:lnTo>
                    <a:lnTo>
                      <a:pt x="7" y="229"/>
                    </a:lnTo>
                    <a:lnTo>
                      <a:pt x="0" y="337"/>
                    </a:lnTo>
                    <a:lnTo>
                      <a:pt x="1" y="462"/>
                    </a:lnTo>
                    <a:lnTo>
                      <a:pt x="14" y="602"/>
                    </a:lnTo>
                    <a:lnTo>
                      <a:pt x="43" y="752"/>
                    </a:lnTo>
                    <a:lnTo>
                      <a:pt x="150" y="746"/>
                    </a:lnTo>
                    <a:lnTo>
                      <a:pt x="146" y="724"/>
                    </a:lnTo>
                    <a:lnTo>
                      <a:pt x="135" y="663"/>
                    </a:lnTo>
                    <a:lnTo>
                      <a:pt x="123" y="574"/>
                    </a:lnTo>
                    <a:lnTo>
                      <a:pt x="111" y="463"/>
                    </a:lnTo>
                    <a:lnTo>
                      <a:pt x="104" y="342"/>
                    </a:lnTo>
                    <a:lnTo>
                      <a:pt x="107" y="220"/>
                    </a:lnTo>
                    <a:lnTo>
                      <a:pt x="124" y="106"/>
                    </a:lnTo>
                    <a:lnTo>
                      <a:pt x="156" y="9"/>
                    </a:lnTo>
                    <a:lnTo>
                      <a:pt x="156" y="8"/>
                    </a:lnTo>
                    <a:lnTo>
                      <a:pt x="156" y="6"/>
                    </a:lnTo>
                    <a:lnTo>
                      <a:pt x="154" y="4"/>
                    </a:lnTo>
                    <a:lnTo>
                      <a:pt x="147" y="0"/>
                    </a:lnTo>
                    <a:lnTo>
                      <a:pt x="134" y="0"/>
                    </a:lnTo>
                    <a:lnTo>
                      <a:pt x="115" y="1"/>
                    </a:lnTo>
                    <a:lnTo>
                      <a:pt x="87" y="7"/>
                    </a:lnTo>
                    <a:lnTo>
                      <a:pt x="48" y="1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91" name="Freeform 30"/>
              <p:cNvSpPr>
                <a:spLocks/>
              </p:cNvSpPr>
              <p:nvPr/>
            </p:nvSpPr>
            <p:spPr bwMode="auto">
              <a:xfrm>
                <a:off x="7205" y="13498"/>
                <a:ext cx="212" cy="839"/>
              </a:xfrm>
              <a:custGeom>
                <a:avLst/>
                <a:gdLst>
                  <a:gd name="T0" fmla="*/ 212 w 212"/>
                  <a:gd name="T1" fmla="*/ 6 h 839"/>
                  <a:gd name="T2" fmla="*/ 206 w 212"/>
                  <a:gd name="T3" fmla="*/ 11 h 839"/>
                  <a:gd name="T4" fmla="*/ 192 w 212"/>
                  <a:gd name="T5" fmla="*/ 33 h 839"/>
                  <a:gd name="T6" fmla="*/ 174 w 212"/>
                  <a:gd name="T7" fmla="*/ 77 h 839"/>
                  <a:gd name="T8" fmla="*/ 156 w 212"/>
                  <a:gd name="T9" fmla="*/ 148 h 839"/>
                  <a:gd name="T10" fmla="*/ 141 w 212"/>
                  <a:gd name="T11" fmla="*/ 254 h 839"/>
                  <a:gd name="T12" fmla="*/ 133 w 212"/>
                  <a:gd name="T13" fmla="*/ 401 h 839"/>
                  <a:gd name="T14" fmla="*/ 137 w 212"/>
                  <a:gd name="T15" fmla="*/ 593 h 839"/>
                  <a:gd name="T16" fmla="*/ 158 w 212"/>
                  <a:gd name="T17" fmla="*/ 839 h 839"/>
                  <a:gd name="T18" fmla="*/ 38 w 212"/>
                  <a:gd name="T19" fmla="*/ 839 h 839"/>
                  <a:gd name="T20" fmla="*/ 34 w 212"/>
                  <a:gd name="T21" fmla="*/ 814 h 839"/>
                  <a:gd name="T22" fmla="*/ 24 w 212"/>
                  <a:gd name="T23" fmla="*/ 746 h 839"/>
                  <a:gd name="T24" fmla="*/ 12 w 212"/>
                  <a:gd name="T25" fmla="*/ 645 h 839"/>
                  <a:gd name="T26" fmla="*/ 3 w 212"/>
                  <a:gd name="T27" fmla="*/ 521 h 839"/>
                  <a:gd name="T28" fmla="*/ 0 w 212"/>
                  <a:gd name="T29" fmla="*/ 384 h 839"/>
                  <a:gd name="T30" fmla="*/ 6 w 212"/>
                  <a:gd name="T31" fmla="*/ 244 h 839"/>
                  <a:gd name="T32" fmla="*/ 29 w 212"/>
                  <a:gd name="T33" fmla="*/ 114 h 839"/>
                  <a:gd name="T34" fmla="*/ 68 w 212"/>
                  <a:gd name="T35" fmla="*/ 0 h 839"/>
                  <a:gd name="T36" fmla="*/ 212 w 212"/>
                  <a:gd name="T37" fmla="*/ 6 h 83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2"/>
                  <a:gd name="T58" fmla="*/ 0 h 839"/>
                  <a:gd name="T59" fmla="*/ 212 w 212"/>
                  <a:gd name="T60" fmla="*/ 839 h 83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2" h="839">
                    <a:moveTo>
                      <a:pt x="212" y="6"/>
                    </a:moveTo>
                    <a:lnTo>
                      <a:pt x="206" y="11"/>
                    </a:lnTo>
                    <a:lnTo>
                      <a:pt x="192" y="33"/>
                    </a:lnTo>
                    <a:lnTo>
                      <a:pt x="174" y="77"/>
                    </a:lnTo>
                    <a:lnTo>
                      <a:pt x="156" y="148"/>
                    </a:lnTo>
                    <a:lnTo>
                      <a:pt x="141" y="254"/>
                    </a:lnTo>
                    <a:lnTo>
                      <a:pt x="133" y="401"/>
                    </a:lnTo>
                    <a:lnTo>
                      <a:pt x="137" y="593"/>
                    </a:lnTo>
                    <a:lnTo>
                      <a:pt x="158" y="839"/>
                    </a:lnTo>
                    <a:lnTo>
                      <a:pt x="38" y="839"/>
                    </a:lnTo>
                    <a:lnTo>
                      <a:pt x="34" y="814"/>
                    </a:lnTo>
                    <a:lnTo>
                      <a:pt x="24" y="746"/>
                    </a:lnTo>
                    <a:lnTo>
                      <a:pt x="12" y="645"/>
                    </a:lnTo>
                    <a:lnTo>
                      <a:pt x="3" y="521"/>
                    </a:lnTo>
                    <a:lnTo>
                      <a:pt x="0" y="384"/>
                    </a:lnTo>
                    <a:lnTo>
                      <a:pt x="6" y="244"/>
                    </a:lnTo>
                    <a:lnTo>
                      <a:pt x="29" y="114"/>
                    </a:lnTo>
                    <a:lnTo>
                      <a:pt x="68" y="0"/>
                    </a:lnTo>
                    <a:lnTo>
                      <a:pt x="212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92" name="Freeform 31"/>
              <p:cNvSpPr>
                <a:spLocks/>
              </p:cNvSpPr>
              <p:nvPr/>
            </p:nvSpPr>
            <p:spPr bwMode="auto">
              <a:xfrm>
                <a:off x="6406" y="13636"/>
                <a:ext cx="137" cy="656"/>
              </a:xfrm>
              <a:custGeom>
                <a:avLst/>
                <a:gdLst>
                  <a:gd name="T0" fmla="*/ 43 w 137"/>
                  <a:gd name="T1" fmla="*/ 12 h 656"/>
                  <a:gd name="T2" fmla="*/ 39 w 137"/>
                  <a:gd name="T3" fmla="*/ 25 h 656"/>
                  <a:gd name="T4" fmla="*/ 30 w 137"/>
                  <a:gd name="T5" fmla="*/ 62 h 656"/>
                  <a:gd name="T6" fmla="*/ 19 w 137"/>
                  <a:gd name="T7" fmla="*/ 122 h 656"/>
                  <a:gd name="T8" fmla="*/ 7 w 137"/>
                  <a:gd name="T9" fmla="*/ 199 h 656"/>
                  <a:gd name="T10" fmla="*/ 0 w 137"/>
                  <a:gd name="T11" fmla="*/ 294 h 656"/>
                  <a:gd name="T12" fmla="*/ 1 w 137"/>
                  <a:gd name="T13" fmla="*/ 403 h 656"/>
                  <a:gd name="T14" fmla="*/ 12 w 137"/>
                  <a:gd name="T15" fmla="*/ 524 h 656"/>
                  <a:gd name="T16" fmla="*/ 38 w 137"/>
                  <a:gd name="T17" fmla="*/ 656 h 656"/>
                  <a:gd name="T18" fmla="*/ 132 w 137"/>
                  <a:gd name="T19" fmla="*/ 650 h 656"/>
                  <a:gd name="T20" fmla="*/ 127 w 137"/>
                  <a:gd name="T21" fmla="*/ 631 h 656"/>
                  <a:gd name="T22" fmla="*/ 119 w 137"/>
                  <a:gd name="T23" fmla="*/ 578 h 656"/>
                  <a:gd name="T24" fmla="*/ 107 w 137"/>
                  <a:gd name="T25" fmla="*/ 499 h 656"/>
                  <a:gd name="T26" fmla="*/ 97 w 137"/>
                  <a:gd name="T27" fmla="*/ 403 h 656"/>
                  <a:gd name="T28" fmla="*/ 92 w 137"/>
                  <a:gd name="T29" fmla="*/ 297 h 656"/>
                  <a:gd name="T30" fmla="*/ 94 w 137"/>
                  <a:gd name="T31" fmla="*/ 192 h 656"/>
                  <a:gd name="T32" fmla="*/ 108 w 137"/>
                  <a:gd name="T33" fmla="*/ 91 h 656"/>
                  <a:gd name="T34" fmla="*/ 137 w 137"/>
                  <a:gd name="T35" fmla="*/ 7 h 656"/>
                  <a:gd name="T36" fmla="*/ 137 w 137"/>
                  <a:gd name="T37" fmla="*/ 6 h 656"/>
                  <a:gd name="T38" fmla="*/ 137 w 137"/>
                  <a:gd name="T39" fmla="*/ 4 h 656"/>
                  <a:gd name="T40" fmla="*/ 135 w 137"/>
                  <a:gd name="T41" fmla="*/ 2 h 656"/>
                  <a:gd name="T42" fmla="*/ 129 w 137"/>
                  <a:gd name="T43" fmla="*/ 0 h 656"/>
                  <a:gd name="T44" fmla="*/ 119 w 137"/>
                  <a:gd name="T45" fmla="*/ 0 h 656"/>
                  <a:gd name="T46" fmla="*/ 101 w 137"/>
                  <a:gd name="T47" fmla="*/ 1 h 656"/>
                  <a:gd name="T48" fmla="*/ 77 w 137"/>
                  <a:gd name="T49" fmla="*/ 5 h 656"/>
                  <a:gd name="T50" fmla="*/ 43 w 137"/>
                  <a:gd name="T51" fmla="*/ 12 h 6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7"/>
                  <a:gd name="T79" fmla="*/ 0 h 656"/>
                  <a:gd name="T80" fmla="*/ 137 w 137"/>
                  <a:gd name="T81" fmla="*/ 656 h 6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7" h="656">
                    <a:moveTo>
                      <a:pt x="43" y="12"/>
                    </a:moveTo>
                    <a:lnTo>
                      <a:pt x="39" y="25"/>
                    </a:lnTo>
                    <a:lnTo>
                      <a:pt x="30" y="62"/>
                    </a:lnTo>
                    <a:lnTo>
                      <a:pt x="19" y="122"/>
                    </a:lnTo>
                    <a:lnTo>
                      <a:pt x="7" y="199"/>
                    </a:lnTo>
                    <a:lnTo>
                      <a:pt x="0" y="294"/>
                    </a:lnTo>
                    <a:lnTo>
                      <a:pt x="1" y="403"/>
                    </a:lnTo>
                    <a:lnTo>
                      <a:pt x="12" y="524"/>
                    </a:lnTo>
                    <a:lnTo>
                      <a:pt x="38" y="656"/>
                    </a:lnTo>
                    <a:lnTo>
                      <a:pt x="132" y="650"/>
                    </a:lnTo>
                    <a:lnTo>
                      <a:pt x="127" y="631"/>
                    </a:lnTo>
                    <a:lnTo>
                      <a:pt x="119" y="578"/>
                    </a:lnTo>
                    <a:lnTo>
                      <a:pt x="107" y="499"/>
                    </a:lnTo>
                    <a:lnTo>
                      <a:pt x="97" y="403"/>
                    </a:lnTo>
                    <a:lnTo>
                      <a:pt x="92" y="297"/>
                    </a:lnTo>
                    <a:lnTo>
                      <a:pt x="94" y="192"/>
                    </a:lnTo>
                    <a:lnTo>
                      <a:pt x="108" y="91"/>
                    </a:lnTo>
                    <a:lnTo>
                      <a:pt x="137" y="7"/>
                    </a:lnTo>
                    <a:lnTo>
                      <a:pt x="137" y="6"/>
                    </a:lnTo>
                    <a:lnTo>
                      <a:pt x="137" y="4"/>
                    </a:lnTo>
                    <a:lnTo>
                      <a:pt x="135" y="2"/>
                    </a:lnTo>
                    <a:lnTo>
                      <a:pt x="129" y="0"/>
                    </a:lnTo>
                    <a:lnTo>
                      <a:pt x="119" y="0"/>
                    </a:lnTo>
                    <a:lnTo>
                      <a:pt x="101" y="1"/>
                    </a:lnTo>
                    <a:lnTo>
                      <a:pt x="77" y="5"/>
                    </a:lnTo>
                    <a:lnTo>
                      <a:pt x="43" y="1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93" name="Freeform 32"/>
              <p:cNvSpPr>
                <a:spLocks/>
              </p:cNvSpPr>
              <p:nvPr/>
            </p:nvSpPr>
            <p:spPr bwMode="auto">
              <a:xfrm>
                <a:off x="6412" y="13680"/>
                <a:ext cx="116" cy="560"/>
              </a:xfrm>
              <a:custGeom>
                <a:avLst/>
                <a:gdLst>
                  <a:gd name="T0" fmla="*/ 36 w 116"/>
                  <a:gd name="T1" fmla="*/ 11 h 560"/>
                  <a:gd name="T2" fmla="*/ 33 w 116"/>
                  <a:gd name="T3" fmla="*/ 21 h 560"/>
                  <a:gd name="T4" fmla="*/ 24 w 116"/>
                  <a:gd name="T5" fmla="*/ 53 h 560"/>
                  <a:gd name="T6" fmla="*/ 15 w 116"/>
                  <a:gd name="T7" fmla="*/ 103 h 560"/>
                  <a:gd name="T8" fmla="*/ 5 w 116"/>
                  <a:gd name="T9" fmla="*/ 169 h 560"/>
                  <a:gd name="T10" fmla="*/ 0 w 116"/>
                  <a:gd name="T11" fmla="*/ 250 h 560"/>
                  <a:gd name="T12" fmla="*/ 1 w 116"/>
                  <a:gd name="T13" fmla="*/ 344 h 560"/>
                  <a:gd name="T14" fmla="*/ 10 w 116"/>
                  <a:gd name="T15" fmla="*/ 448 h 560"/>
                  <a:gd name="T16" fmla="*/ 32 w 116"/>
                  <a:gd name="T17" fmla="*/ 560 h 560"/>
                  <a:gd name="T18" fmla="*/ 112 w 116"/>
                  <a:gd name="T19" fmla="*/ 555 h 560"/>
                  <a:gd name="T20" fmla="*/ 108 w 116"/>
                  <a:gd name="T21" fmla="*/ 538 h 560"/>
                  <a:gd name="T22" fmla="*/ 101 w 116"/>
                  <a:gd name="T23" fmla="*/ 493 h 560"/>
                  <a:gd name="T24" fmla="*/ 91 w 116"/>
                  <a:gd name="T25" fmla="*/ 426 h 560"/>
                  <a:gd name="T26" fmla="*/ 82 w 116"/>
                  <a:gd name="T27" fmla="*/ 344 h 560"/>
                  <a:gd name="T28" fmla="*/ 77 w 116"/>
                  <a:gd name="T29" fmla="*/ 255 h 560"/>
                  <a:gd name="T30" fmla="*/ 79 w 116"/>
                  <a:gd name="T31" fmla="*/ 164 h 560"/>
                  <a:gd name="T32" fmla="*/ 91 w 116"/>
                  <a:gd name="T33" fmla="*/ 79 h 560"/>
                  <a:gd name="T34" fmla="*/ 116 w 116"/>
                  <a:gd name="T35" fmla="*/ 6 h 560"/>
                  <a:gd name="T36" fmla="*/ 116 w 116"/>
                  <a:gd name="T37" fmla="*/ 5 h 560"/>
                  <a:gd name="T38" fmla="*/ 116 w 116"/>
                  <a:gd name="T39" fmla="*/ 4 h 560"/>
                  <a:gd name="T40" fmla="*/ 114 w 116"/>
                  <a:gd name="T41" fmla="*/ 2 h 560"/>
                  <a:gd name="T42" fmla="*/ 109 w 116"/>
                  <a:gd name="T43" fmla="*/ 0 h 560"/>
                  <a:gd name="T44" fmla="*/ 100 w 116"/>
                  <a:gd name="T45" fmla="*/ 0 h 560"/>
                  <a:gd name="T46" fmla="*/ 86 w 116"/>
                  <a:gd name="T47" fmla="*/ 1 h 560"/>
                  <a:gd name="T48" fmla="*/ 65 w 116"/>
                  <a:gd name="T49" fmla="*/ 4 h 560"/>
                  <a:gd name="T50" fmla="*/ 36 w 116"/>
                  <a:gd name="T51" fmla="*/ 11 h 5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6"/>
                  <a:gd name="T79" fmla="*/ 0 h 560"/>
                  <a:gd name="T80" fmla="*/ 116 w 116"/>
                  <a:gd name="T81" fmla="*/ 560 h 5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6" h="560">
                    <a:moveTo>
                      <a:pt x="36" y="11"/>
                    </a:moveTo>
                    <a:lnTo>
                      <a:pt x="33" y="21"/>
                    </a:lnTo>
                    <a:lnTo>
                      <a:pt x="24" y="53"/>
                    </a:lnTo>
                    <a:lnTo>
                      <a:pt x="15" y="103"/>
                    </a:lnTo>
                    <a:lnTo>
                      <a:pt x="5" y="169"/>
                    </a:lnTo>
                    <a:lnTo>
                      <a:pt x="0" y="250"/>
                    </a:lnTo>
                    <a:lnTo>
                      <a:pt x="1" y="344"/>
                    </a:lnTo>
                    <a:lnTo>
                      <a:pt x="10" y="448"/>
                    </a:lnTo>
                    <a:lnTo>
                      <a:pt x="32" y="560"/>
                    </a:lnTo>
                    <a:lnTo>
                      <a:pt x="112" y="555"/>
                    </a:lnTo>
                    <a:lnTo>
                      <a:pt x="108" y="538"/>
                    </a:lnTo>
                    <a:lnTo>
                      <a:pt x="101" y="493"/>
                    </a:lnTo>
                    <a:lnTo>
                      <a:pt x="91" y="426"/>
                    </a:lnTo>
                    <a:lnTo>
                      <a:pt x="82" y="344"/>
                    </a:lnTo>
                    <a:lnTo>
                      <a:pt x="77" y="255"/>
                    </a:lnTo>
                    <a:lnTo>
                      <a:pt x="79" y="164"/>
                    </a:lnTo>
                    <a:lnTo>
                      <a:pt x="91" y="79"/>
                    </a:lnTo>
                    <a:lnTo>
                      <a:pt x="116" y="6"/>
                    </a:lnTo>
                    <a:lnTo>
                      <a:pt x="116" y="5"/>
                    </a:lnTo>
                    <a:lnTo>
                      <a:pt x="116" y="4"/>
                    </a:lnTo>
                    <a:lnTo>
                      <a:pt x="114" y="2"/>
                    </a:lnTo>
                    <a:lnTo>
                      <a:pt x="109" y="0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65" y="4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94" name="Freeform 33"/>
              <p:cNvSpPr>
                <a:spLocks/>
              </p:cNvSpPr>
              <p:nvPr/>
            </p:nvSpPr>
            <p:spPr bwMode="auto">
              <a:xfrm>
                <a:off x="6417" y="13724"/>
                <a:ext cx="97" cy="463"/>
              </a:xfrm>
              <a:custGeom>
                <a:avLst/>
                <a:gdLst>
                  <a:gd name="T0" fmla="*/ 30 w 97"/>
                  <a:gd name="T1" fmla="*/ 9 h 463"/>
                  <a:gd name="T2" fmla="*/ 27 w 97"/>
                  <a:gd name="T3" fmla="*/ 17 h 463"/>
                  <a:gd name="T4" fmla="*/ 20 w 97"/>
                  <a:gd name="T5" fmla="*/ 44 h 463"/>
                  <a:gd name="T6" fmla="*/ 12 w 97"/>
                  <a:gd name="T7" fmla="*/ 85 h 463"/>
                  <a:gd name="T8" fmla="*/ 4 w 97"/>
                  <a:gd name="T9" fmla="*/ 140 h 463"/>
                  <a:gd name="T10" fmla="*/ 0 w 97"/>
                  <a:gd name="T11" fmla="*/ 207 h 463"/>
                  <a:gd name="T12" fmla="*/ 0 w 97"/>
                  <a:gd name="T13" fmla="*/ 285 h 463"/>
                  <a:gd name="T14" fmla="*/ 9 w 97"/>
                  <a:gd name="T15" fmla="*/ 370 h 463"/>
                  <a:gd name="T16" fmla="*/ 26 w 97"/>
                  <a:gd name="T17" fmla="*/ 463 h 463"/>
                  <a:gd name="T18" fmla="*/ 93 w 97"/>
                  <a:gd name="T19" fmla="*/ 460 h 463"/>
                  <a:gd name="T20" fmla="*/ 89 w 97"/>
                  <a:gd name="T21" fmla="*/ 446 h 463"/>
                  <a:gd name="T22" fmla="*/ 83 w 97"/>
                  <a:gd name="T23" fmla="*/ 408 h 463"/>
                  <a:gd name="T24" fmla="*/ 75 w 97"/>
                  <a:gd name="T25" fmla="*/ 353 h 463"/>
                  <a:gd name="T26" fmla="*/ 68 w 97"/>
                  <a:gd name="T27" fmla="*/ 285 h 463"/>
                  <a:gd name="T28" fmla="*/ 65 w 97"/>
                  <a:gd name="T29" fmla="*/ 211 h 463"/>
                  <a:gd name="T30" fmla="*/ 67 w 97"/>
                  <a:gd name="T31" fmla="*/ 136 h 463"/>
                  <a:gd name="T32" fmla="*/ 76 w 97"/>
                  <a:gd name="T33" fmla="*/ 65 h 463"/>
                  <a:gd name="T34" fmla="*/ 97 w 97"/>
                  <a:gd name="T35" fmla="*/ 5 h 463"/>
                  <a:gd name="T36" fmla="*/ 97 w 97"/>
                  <a:gd name="T37" fmla="*/ 4 h 463"/>
                  <a:gd name="T38" fmla="*/ 97 w 97"/>
                  <a:gd name="T39" fmla="*/ 3 h 463"/>
                  <a:gd name="T40" fmla="*/ 95 w 97"/>
                  <a:gd name="T41" fmla="*/ 1 h 463"/>
                  <a:gd name="T42" fmla="*/ 91 w 97"/>
                  <a:gd name="T43" fmla="*/ 0 h 463"/>
                  <a:gd name="T44" fmla="*/ 84 w 97"/>
                  <a:gd name="T45" fmla="*/ 0 h 463"/>
                  <a:gd name="T46" fmla="*/ 71 w 97"/>
                  <a:gd name="T47" fmla="*/ 0 h 463"/>
                  <a:gd name="T48" fmla="*/ 54 w 97"/>
                  <a:gd name="T49" fmla="*/ 3 h 463"/>
                  <a:gd name="T50" fmla="*/ 30 w 97"/>
                  <a:gd name="T51" fmla="*/ 9 h 4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7"/>
                  <a:gd name="T79" fmla="*/ 0 h 463"/>
                  <a:gd name="T80" fmla="*/ 97 w 97"/>
                  <a:gd name="T81" fmla="*/ 463 h 4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7" h="463">
                    <a:moveTo>
                      <a:pt x="30" y="9"/>
                    </a:moveTo>
                    <a:lnTo>
                      <a:pt x="27" y="17"/>
                    </a:lnTo>
                    <a:lnTo>
                      <a:pt x="20" y="44"/>
                    </a:lnTo>
                    <a:lnTo>
                      <a:pt x="12" y="85"/>
                    </a:lnTo>
                    <a:lnTo>
                      <a:pt x="4" y="140"/>
                    </a:lnTo>
                    <a:lnTo>
                      <a:pt x="0" y="207"/>
                    </a:lnTo>
                    <a:lnTo>
                      <a:pt x="0" y="285"/>
                    </a:lnTo>
                    <a:lnTo>
                      <a:pt x="9" y="370"/>
                    </a:lnTo>
                    <a:lnTo>
                      <a:pt x="26" y="463"/>
                    </a:lnTo>
                    <a:lnTo>
                      <a:pt x="93" y="460"/>
                    </a:lnTo>
                    <a:lnTo>
                      <a:pt x="89" y="446"/>
                    </a:lnTo>
                    <a:lnTo>
                      <a:pt x="83" y="408"/>
                    </a:lnTo>
                    <a:lnTo>
                      <a:pt x="75" y="353"/>
                    </a:lnTo>
                    <a:lnTo>
                      <a:pt x="68" y="285"/>
                    </a:lnTo>
                    <a:lnTo>
                      <a:pt x="65" y="211"/>
                    </a:lnTo>
                    <a:lnTo>
                      <a:pt x="67" y="136"/>
                    </a:lnTo>
                    <a:lnTo>
                      <a:pt x="76" y="65"/>
                    </a:lnTo>
                    <a:lnTo>
                      <a:pt x="97" y="5"/>
                    </a:lnTo>
                    <a:lnTo>
                      <a:pt x="97" y="4"/>
                    </a:lnTo>
                    <a:lnTo>
                      <a:pt x="97" y="3"/>
                    </a:lnTo>
                    <a:lnTo>
                      <a:pt x="95" y="1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1" y="0"/>
                    </a:lnTo>
                    <a:lnTo>
                      <a:pt x="54" y="3"/>
                    </a:lnTo>
                    <a:lnTo>
                      <a:pt x="30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95" name="Freeform 34"/>
              <p:cNvSpPr>
                <a:spLocks/>
              </p:cNvSpPr>
              <p:nvPr/>
            </p:nvSpPr>
            <p:spPr bwMode="auto">
              <a:xfrm>
                <a:off x="6422" y="13768"/>
                <a:ext cx="77" cy="367"/>
              </a:xfrm>
              <a:custGeom>
                <a:avLst/>
                <a:gdLst>
                  <a:gd name="T0" fmla="*/ 24 w 77"/>
                  <a:gd name="T1" fmla="*/ 8 h 367"/>
                  <a:gd name="T2" fmla="*/ 22 w 77"/>
                  <a:gd name="T3" fmla="*/ 15 h 367"/>
                  <a:gd name="T4" fmla="*/ 17 w 77"/>
                  <a:gd name="T5" fmla="*/ 36 h 367"/>
                  <a:gd name="T6" fmla="*/ 10 w 77"/>
                  <a:gd name="T7" fmla="*/ 68 h 367"/>
                  <a:gd name="T8" fmla="*/ 4 w 77"/>
                  <a:gd name="T9" fmla="*/ 112 h 367"/>
                  <a:gd name="T10" fmla="*/ 0 w 77"/>
                  <a:gd name="T11" fmla="*/ 164 h 367"/>
                  <a:gd name="T12" fmla="*/ 0 w 77"/>
                  <a:gd name="T13" fmla="*/ 226 h 367"/>
                  <a:gd name="T14" fmla="*/ 7 w 77"/>
                  <a:gd name="T15" fmla="*/ 294 h 367"/>
                  <a:gd name="T16" fmla="*/ 21 w 77"/>
                  <a:gd name="T17" fmla="*/ 367 h 367"/>
                  <a:gd name="T18" fmla="*/ 74 w 77"/>
                  <a:gd name="T19" fmla="*/ 364 h 367"/>
                  <a:gd name="T20" fmla="*/ 71 w 77"/>
                  <a:gd name="T21" fmla="*/ 353 h 367"/>
                  <a:gd name="T22" fmla="*/ 66 w 77"/>
                  <a:gd name="T23" fmla="*/ 323 h 367"/>
                  <a:gd name="T24" fmla="*/ 60 w 77"/>
                  <a:gd name="T25" fmla="*/ 280 h 367"/>
                  <a:gd name="T26" fmla="*/ 54 w 77"/>
                  <a:gd name="T27" fmla="*/ 226 h 367"/>
                  <a:gd name="T28" fmla="*/ 51 w 77"/>
                  <a:gd name="T29" fmla="*/ 168 h 367"/>
                  <a:gd name="T30" fmla="*/ 53 w 77"/>
                  <a:gd name="T31" fmla="*/ 107 h 367"/>
                  <a:gd name="T32" fmla="*/ 61 w 77"/>
                  <a:gd name="T33" fmla="*/ 52 h 367"/>
                  <a:gd name="T34" fmla="*/ 77 w 77"/>
                  <a:gd name="T35" fmla="*/ 5 h 367"/>
                  <a:gd name="T36" fmla="*/ 77 w 77"/>
                  <a:gd name="T37" fmla="*/ 5 h 367"/>
                  <a:gd name="T38" fmla="*/ 77 w 77"/>
                  <a:gd name="T39" fmla="*/ 2 h 367"/>
                  <a:gd name="T40" fmla="*/ 76 w 77"/>
                  <a:gd name="T41" fmla="*/ 1 h 367"/>
                  <a:gd name="T42" fmla="*/ 72 w 77"/>
                  <a:gd name="T43" fmla="*/ 0 h 367"/>
                  <a:gd name="T44" fmla="*/ 66 w 77"/>
                  <a:gd name="T45" fmla="*/ 0 h 367"/>
                  <a:gd name="T46" fmla="*/ 56 w 77"/>
                  <a:gd name="T47" fmla="*/ 1 h 367"/>
                  <a:gd name="T48" fmla="*/ 43 w 77"/>
                  <a:gd name="T49" fmla="*/ 4 h 367"/>
                  <a:gd name="T50" fmla="*/ 24 w 77"/>
                  <a:gd name="T51" fmla="*/ 8 h 36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7"/>
                  <a:gd name="T79" fmla="*/ 0 h 367"/>
                  <a:gd name="T80" fmla="*/ 77 w 77"/>
                  <a:gd name="T81" fmla="*/ 367 h 36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7" h="367">
                    <a:moveTo>
                      <a:pt x="24" y="8"/>
                    </a:moveTo>
                    <a:lnTo>
                      <a:pt x="22" y="15"/>
                    </a:lnTo>
                    <a:lnTo>
                      <a:pt x="17" y="36"/>
                    </a:lnTo>
                    <a:lnTo>
                      <a:pt x="10" y="68"/>
                    </a:lnTo>
                    <a:lnTo>
                      <a:pt x="4" y="112"/>
                    </a:lnTo>
                    <a:lnTo>
                      <a:pt x="0" y="164"/>
                    </a:lnTo>
                    <a:lnTo>
                      <a:pt x="0" y="226"/>
                    </a:lnTo>
                    <a:lnTo>
                      <a:pt x="7" y="294"/>
                    </a:lnTo>
                    <a:lnTo>
                      <a:pt x="21" y="367"/>
                    </a:lnTo>
                    <a:lnTo>
                      <a:pt x="74" y="364"/>
                    </a:lnTo>
                    <a:lnTo>
                      <a:pt x="71" y="353"/>
                    </a:lnTo>
                    <a:lnTo>
                      <a:pt x="66" y="323"/>
                    </a:lnTo>
                    <a:lnTo>
                      <a:pt x="60" y="280"/>
                    </a:lnTo>
                    <a:lnTo>
                      <a:pt x="54" y="226"/>
                    </a:lnTo>
                    <a:lnTo>
                      <a:pt x="51" y="168"/>
                    </a:lnTo>
                    <a:lnTo>
                      <a:pt x="53" y="107"/>
                    </a:lnTo>
                    <a:lnTo>
                      <a:pt x="61" y="52"/>
                    </a:lnTo>
                    <a:lnTo>
                      <a:pt x="77" y="5"/>
                    </a:lnTo>
                    <a:lnTo>
                      <a:pt x="77" y="2"/>
                    </a:lnTo>
                    <a:lnTo>
                      <a:pt x="76" y="1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56" y="1"/>
                    </a:lnTo>
                    <a:lnTo>
                      <a:pt x="43" y="4"/>
                    </a:ln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96" name="Freeform 35"/>
              <p:cNvSpPr>
                <a:spLocks/>
              </p:cNvSpPr>
              <p:nvPr/>
            </p:nvSpPr>
            <p:spPr bwMode="auto">
              <a:xfrm>
                <a:off x="6428" y="13813"/>
                <a:ext cx="56" cy="271"/>
              </a:xfrm>
              <a:custGeom>
                <a:avLst/>
                <a:gdLst>
                  <a:gd name="T0" fmla="*/ 17 w 56"/>
                  <a:gd name="T1" fmla="*/ 5 h 271"/>
                  <a:gd name="T2" fmla="*/ 16 w 56"/>
                  <a:gd name="T3" fmla="*/ 10 h 271"/>
                  <a:gd name="T4" fmla="*/ 12 w 56"/>
                  <a:gd name="T5" fmla="*/ 25 h 271"/>
                  <a:gd name="T6" fmla="*/ 6 w 56"/>
                  <a:gd name="T7" fmla="*/ 49 h 271"/>
                  <a:gd name="T8" fmla="*/ 2 w 56"/>
                  <a:gd name="T9" fmla="*/ 82 h 271"/>
                  <a:gd name="T10" fmla="*/ 0 w 56"/>
                  <a:gd name="T11" fmla="*/ 122 h 271"/>
                  <a:gd name="T12" fmla="*/ 0 w 56"/>
                  <a:gd name="T13" fmla="*/ 166 h 271"/>
                  <a:gd name="T14" fmla="*/ 4 w 56"/>
                  <a:gd name="T15" fmla="*/ 217 h 271"/>
                  <a:gd name="T16" fmla="*/ 15 w 56"/>
                  <a:gd name="T17" fmla="*/ 271 h 271"/>
                  <a:gd name="T18" fmla="*/ 54 w 56"/>
                  <a:gd name="T19" fmla="*/ 268 h 271"/>
                  <a:gd name="T20" fmla="*/ 52 w 56"/>
                  <a:gd name="T21" fmla="*/ 261 h 271"/>
                  <a:gd name="T22" fmla="*/ 48 w 56"/>
                  <a:gd name="T23" fmla="*/ 238 h 271"/>
                  <a:gd name="T24" fmla="*/ 44 w 56"/>
                  <a:gd name="T25" fmla="*/ 206 h 271"/>
                  <a:gd name="T26" fmla="*/ 40 w 56"/>
                  <a:gd name="T27" fmla="*/ 166 h 271"/>
                  <a:gd name="T28" fmla="*/ 37 w 56"/>
                  <a:gd name="T29" fmla="*/ 123 h 271"/>
                  <a:gd name="T30" fmla="*/ 39 w 56"/>
                  <a:gd name="T31" fmla="*/ 78 h 271"/>
                  <a:gd name="T32" fmla="*/ 44 w 56"/>
                  <a:gd name="T33" fmla="*/ 37 h 271"/>
                  <a:gd name="T34" fmla="*/ 56 w 56"/>
                  <a:gd name="T35" fmla="*/ 3 h 271"/>
                  <a:gd name="T36" fmla="*/ 56 w 56"/>
                  <a:gd name="T37" fmla="*/ 3 h 271"/>
                  <a:gd name="T38" fmla="*/ 56 w 56"/>
                  <a:gd name="T39" fmla="*/ 2 h 271"/>
                  <a:gd name="T40" fmla="*/ 55 w 56"/>
                  <a:gd name="T41" fmla="*/ 1 h 271"/>
                  <a:gd name="T42" fmla="*/ 52 w 56"/>
                  <a:gd name="T43" fmla="*/ 0 h 271"/>
                  <a:gd name="T44" fmla="*/ 48 w 56"/>
                  <a:gd name="T45" fmla="*/ 0 h 271"/>
                  <a:gd name="T46" fmla="*/ 42 w 56"/>
                  <a:gd name="T47" fmla="*/ 0 h 271"/>
                  <a:gd name="T48" fmla="*/ 31 w 56"/>
                  <a:gd name="T49" fmla="*/ 2 h 271"/>
                  <a:gd name="T50" fmla="*/ 17 w 56"/>
                  <a:gd name="T51" fmla="*/ 5 h 2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"/>
                  <a:gd name="T79" fmla="*/ 0 h 271"/>
                  <a:gd name="T80" fmla="*/ 56 w 56"/>
                  <a:gd name="T81" fmla="*/ 271 h 2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" h="271">
                    <a:moveTo>
                      <a:pt x="17" y="5"/>
                    </a:moveTo>
                    <a:lnTo>
                      <a:pt x="16" y="10"/>
                    </a:lnTo>
                    <a:lnTo>
                      <a:pt x="12" y="25"/>
                    </a:lnTo>
                    <a:lnTo>
                      <a:pt x="6" y="49"/>
                    </a:lnTo>
                    <a:lnTo>
                      <a:pt x="2" y="82"/>
                    </a:lnTo>
                    <a:lnTo>
                      <a:pt x="0" y="122"/>
                    </a:lnTo>
                    <a:lnTo>
                      <a:pt x="0" y="166"/>
                    </a:lnTo>
                    <a:lnTo>
                      <a:pt x="4" y="217"/>
                    </a:lnTo>
                    <a:lnTo>
                      <a:pt x="15" y="271"/>
                    </a:lnTo>
                    <a:lnTo>
                      <a:pt x="54" y="268"/>
                    </a:lnTo>
                    <a:lnTo>
                      <a:pt x="52" y="261"/>
                    </a:lnTo>
                    <a:lnTo>
                      <a:pt x="48" y="238"/>
                    </a:lnTo>
                    <a:lnTo>
                      <a:pt x="44" y="206"/>
                    </a:lnTo>
                    <a:lnTo>
                      <a:pt x="40" y="166"/>
                    </a:lnTo>
                    <a:lnTo>
                      <a:pt x="37" y="123"/>
                    </a:lnTo>
                    <a:lnTo>
                      <a:pt x="39" y="78"/>
                    </a:lnTo>
                    <a:lnTo>
                      <a:pt x="44" y="37"/>
                    </a:lnTo>
                    <a:lnTo>
                      <a:pt x="56" y="3"/>
                    </a:lnTo>
                    <a:lnTo>
                      <a:pt x="56" y="2"/>
                    </a:lnTo>
                    <a:lnTo>
                      <a:pt x="55" y="1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31" y="2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97" name="Freeform 36"/>
              <p:cNvSpPr>
                <a:spLocks/>
              </p:cNvSpPr>
              <p:nvPr/>
            </p:nvSpPr>
            <p:spPr bwMode="auto">
              <a:xfrm>
                <a:off x="7211" y="13549"/>
                <a:ext cx="186" cy="732"/>
              </a:xfrm>
              <a:custGeom>
                <a:avLst/>
                <a:gdLst>
                  <a:gd name="T0" fmla="*/ 186 w 186"/>
                  <a:gd name="T1" fmla="*/ 6 h 732"/>
                  <a:gd name="T2" fmla="*/ 182 w 186"/>
                  <a:gd name="T3" fmla="*/ 11 h 732"/>
                  <a:gd name="T4" fmla="*/ 169 w 186"/>
                  <a:gd name="T5" fmla="*/ 29 h 732"/>
                  <a:gd name="T6" fmla="*/ 153 w 186"/>
                  <a:gd name="T7" fmla="*/ 67 h 732"/>
                  <a:gd name="T8" fmla="*/ 137 w 186"/>
                  <a:gd name="T9" fmla="*/ 130 h 732"/>
                  <a:gd name="T10" fmla="*/ 124 w 186"/>
                  <a:gd name="T11" fmla="*/ 221 h 732"/>
                  <a:gd name="T12" fmla="*/ 117 w 186"/>
                  <a:gd name="T13" fmla="*/ 350 h 732"/>
                  <a:gd name="T14" fmla="*/ 122 w 186"/>
                  <a:gd name="T15" fmla="*/ 517 h 732"/>
                  <a:gd name="T16" fmla="*/ 139 w 186"/>
                  <a:gd name="T17" fmla="*/ 732 h 732"/>
                  <a:gd name="T18" fmla="*/ 34 w 186"/>
                  <a:gd name="T19" fmla="*/ 732 h 732"/>
                  <a:gd name="T20" fmla="*/ 31 w 186"/>
                  <a:gd name="T21" fmla="*/ 711 h 732"/>
                  <a:gd name="T22" fmla="*/ 22 w 186"/>
                  <a:gd name="T23" fmla="*/ 651 h 732"/>
                  <a:gd name="T24" fmla="*/ 12 w 186"/>
                  <a:gd name="T25" fmla="*/ 563 h 732"/>
                  <a:gd name="T26" fmla="*/ 3 w 186"/>
                  <a:gd name="T27" fmla="*/ 454 h 732"/>
                  <a:gd name="T28" fmla="*/ 0 w 186"/>
                  <a:gd name="T29" fmla="*/ 335 h 732"/>
                  <a:gd name="T30" fmla="*/ 6 w 186"/>
                  <a:gd name="T31" fmla="*/ 213 h 732"/>
                  <a:gd name="T32" fmla="*/ 25 w 186"/>
                  <a:gd name="T33" fmla="*/ 98 h 732"/>
                  <a:gd name="T34" fmla="*/ 60 w 186"/>
                  <a:gd name="T35" fmla="*/ 0 h 732"/>
                  <a:gd name="T36" fmla="*/ 186 w 186"/>
                  <a:gd name="T37" fmla="*/ 6 h 7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6"/>
                  <a:gd name="T58" fmla="*/ 0 h 732"/>
                  <a:gd name="T59" fmla="*/ 186 w 186"/>
                  <a:gd name="T60" fmla="*/ 732 h 7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6" h="732">
                    <a:moveTo>
                      <a:pt x="186" y="6"/>
                    </a:moveTo>
                    <a:lnTo>
                      <a:pt x="182" y="11"/>
                    </a:lnTo>
                    <a:lnTo>
                      <a:pt x="169" y="29"/>
                    </a:lnTo>
                    <a:lnTo>
                      <a:pt x="153" y="67"/>
                    </a:lnTo>
                    <a:lnTo>
                      <a:pt x="137" y="130"/>
                    </a:lnTo>
                    <a:lnTo>
                      <a:pt x="124" y="221"/>
                    </a:lnTo>
                    <a:lnTo>
                      <a:pt x="117" y="350"/>
                    </a:lnTo>
                    <a:lnTo>
                      <a:pt x="122" y="517"/>
                    </a:lnTo>
                    <a:lnTo>
                      <a:pt x="139" y="732"/>
                    </a:lnTo>
                    <a:lnTo>
                      <a:pt x="34" y="732"/>
                    </a:lnTo>
                    <a:lnTo>
                      <a:pt x="31" y="711"/>
                    </a:lnTo>
                    <a:lnTo>
                      <a:pt x="22" y="651"/>
                    </a:lnTo>
                    <a:lnTo>
                      <a:pt x="12" y="563"/>
                    </a:lnTo>
                    <a:lnTo>
                      <a:pt x="3" y="454"/>
                    </a:lnTo>
                    <a:lnTo>
                      <a:pt x="0" y="335"/>
                    </a:lnTo>
                    <a:lnTo>
                      <a:pt x="6" y="213"/>
                    </a:lnTo>
                    <a:lnTo>
                      <a:pt x="25" y="98"/>
                    </a:lnTo>
                    <a:lnTo>
                      <a:pt x="60" y="0"/>
                    </a:lnTo>
                    <a:lnTo>
                      <a:pt x="186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98" name="Freeform 37"/>
              <p:cNvSpPr>
                <a:spLocks/>
              </p:cNvSpPr>
              <p:nvPr/>
            </p:nvSpPr>
            <p:spPr bwMode="auto">
              <a:xfrm>
                <a:off x="7219" y="13600"/>
                <a:ext cx="158" cy="625"/>
              </a:xfrm>
              <a:custGeom>
                <a:avLst/>
                <a:gdLst>
                  <a:gd name="T0" fmla="*/ 158 w 158"/>
                  <a:gd name="T1" fmla="*/ 4 h 625"/>
                  <a:gd name="T2" fmla="*/ 153 w 158"/>
                  <a:gd name="T3" fmla="*/ 9 h 625"/>
                  <a:gd name="T4" fmla="*/ 144 w 158"/>
                  <a:gd name="T5" fmla="*/ 25 h 625"/>
                  <a:gd name="T6" fmla="*/ 130 w 158"/>
                  <a:gd name="T7" fmla="*/ 57 h 625"/>
                  <a:gd name="T8" fmla="*/ 116 w 158"/>
                  <a:gd name="T9" fmla="*/ 110 h 625"/>
                  <a:gd name="T10" fmla="*/ 105 w 158"/>
                  <a:gd name="T11" fmla="*/ 189 h 625"/>
                  <a:gd name="T12" fmla="*/ 100 w 158"/>
                  <a:gd name="T13" fmla="*/ 298 h 625"/>
                  <a:gd name="T14" fmla="*/ 103 w 158"/>
                  <a:gd name="T15" fmla="*/ 441 h 625"/>
                  <a:gd name="T16" fmla="*/ 118 w 158"/>
                  <a:gd name="T17" fmla="*/ 625 h 625"/>
                  <a:gd name="T18" fmla="*/ 29 w 158"/>
                  <a:gd name="T19" fmla="*/ 625 h 625"/>
                  <a:gd name="T20" fmla="*/ 25 w 158"/>
                  <a:gd name="T21" fmla="*/ 607 h 625"/>
                  <a:gd name="T22" fmla="*/ 18 w 158"/>
                  <a:gd name="T23" fmla="*/ 556 h 625"/>
                  <a:gd name="T24" fmla="*/ 9 w 158"/>
                  <a:gd name="T25" fmla="*/ 480 h 625"/>
                  <a:gd name="T26" fmla="*/ 2 w 158"/>
                  <a:gd name="T27" fmla="*/ 387 h 625"/>
                  <a:gd name="T28" fmla="*/ 0 w 158"/>
                  <a:gd name="T29" fmla="*/ 286 h 625"/>
                  <a:gd name="T30" fmla="*/ 5 w 158"/>
                  <a:gd name="T31" fmla="*/ 182 h 625"/>
                  <a:gd name="T32" fmla="*/ 21 w 158"/>
                  <a:gd name="T33" fmla="*/ 84 h 625"/>
                  <a:gd name="T34" fmla="*/ 51 w 158"/>
                  <a:gd name="T35" fmla="*/ 0 h 625"/>
                  <a:gd name="T36" fmla="*/ 158 w 158"/>
                  <a:gd name="T37" fmla="*/ 4 h 6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8"/>
                  <a:gd name="T58" fmla="*/ 0 h 625"/>
                  <a:gd name="T59" fmla="*/ 158 w 158"/>
                  <a:gd name="T60" fmla="*/ 625 h 62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8" h="625">
                    <a:moveTo>
                      <a:pt x="158" y="4"/>
                    </a:moveTo>
                    <a:lnTo>
                      <a:pt x="153" y="9"/>
                    </a:lnTo>
                    <a:lnTo>
                      <a:pt x="144" y="25"/>
                    </a:lnTo>
                    <a:lnTo>
                      <a:pt x="130" y="57"/>
                    </a:lnTo>
                    <a:lnTo>
                      <a:pt x="116" y="110"/>
                    </a:lnTo>
                    <a:lnTo>
                      <a:pt x="105" y="189"/>
                    </a:lnTo>
                    <a:lnTo>
                      <a:pt x="100" y="298"/>
                    </a:lnTo>
                    <a:lnTo>
                      <a:pt x="103" y="441"/>
                    </a:lnTo>
                    <a:lnTo>
                      <a:pt x="118" y="625"/>
                    </a:lnTo>
                    <a:lnTo>
                      <a:pt x="29" y="625"/>
                    </a:lnTo>
                    <a:lnTo>
                      <a:pt x="25" y="607"/>
                    </a:lnTo>
                    <a:lnTo>
                      <a:pt x="18" y="556"/>
                    </a:lnTo>
                    <a:lnTo>
                      <a:pt x="9" y="480"/>
                    </a:lnTo>
                    <a:lnTo>
                      <a:pt x="2" y="387"/>
                    </a:lnTo>
                    <a:lnTo>
                      <a:pt x="0" y="286"/>
                    </a:lnTo>
                    <a:lnTo>
                      <a:pt x="5" y="182"/>
                    </a:lnTo>
                    <a:lnTo>
                      <a:pt x="21" y="84"/>
                    </a:lnTo>
                    <a:lnTo>
                      <a:pt x="51" y="0"/>
                    </a:lnTo>
                    <a:lnTo>
                      <a:pt x="158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99" name="Freeform 38"/>
              <p:cNvSpPr>
                <a:spLocks/>
              </p:cNvSpPr>
              <p:nvPr/>
            </p:nvSpPr>
            <p:spPr bwMode="auto">
              <a:xfrm>
                <a:off x="7225" y="13651"/>
                <a:ext cx="131" cy="517"/>
              </a:xfrm>
              <a:custGeom>
                <a:avLst/>
                <a:gdLst>
                  <a:gd name="T0" fmla="*/ 131 w 131"/>
                  <a:gd name="T1" fmla="*/ 4 h 517"/>
                  <a:gd name="T2" fmla="*/ 128 w 131"/>
                  <a:gd name="T3" fmla="*/ 7 h 517"/>
                  <a:gd name="T4" fmla="*/ 119 w 131"/>
                  <a:gd name="T5" fmla="*/ 21 h 517"/>
                  <a:gd name="T6" fmla="*/ 109 w 131"/>
                  <a:gd name="T7" fmla="*/ 47 h 517"/>
                  <a:gd name="T8" fmla="*/ 97 w 131"/>
                  <a:gd name="T9" fmla="*/ 91 h 517"/>
                  <a:gd name="T10" fmla="*/ 88 w 131"/>
                  <a:gd name="T11" fmla="*/ 156 h 517"/>
                  <a:gd name="T12" fmla="*/ 84 w 131"/>
                  <a:gd name="T13" fmla="*/ 247 h 517"/>
                  <a:gd name="T14" fmla="*/ 86 w 131"/>
                  <a:gd name="T15" fmla="*/ 366 h 517"/>
                  <a:gd name="T16" fmla="*/ 99 w 131"/>
                  <a:gd name="T17" fmla="*/ 517 h 517"/>
                  <a:gd name="T18" fmla="*/ 25 w 131"/>
                  <a:gd name="T19" fmla="*/ 517 h 517"/>
                  <a:gd name="T20" fmla="*/ 23 w 131"/>
                  <a:gd name="T21" fmla="*/ 502 h 517"/>
                  <a:gd name="T22" fmla="*/ 16 w 131"/>
                  <a:gd name="T23" fmla="*/ 460 h 517"/>
                  <a:gd name="T24" fmla="*/ 9 w 131"/>
                  <a:gd name="T25" fmla="*/ 397 h 517"/>
                  <a:gd name="T26" fmla="*/ 2 w 131"/>
                  <a:gd name="T27" fmla="*/ 320 h 517"/>
                  <a:gd name="T28" fmla="*/ 0 w 131"/>
                  <a:gd name="T29" fmla="*/ 236 h 517"/>
                  <a:gd name="T30" fmla="*/ 4 w 131"/>
                  <a:gd name="T31" fmla="*/ 151 h 517"/>
                  <a:gd name="T32" fmla="*/ 18 w 131"/>
                  <a:gd name="T33" fmla="*/ 70 h 517"/>
                  <a:gd name="T34" fmla="*/ 43 w 131"/>
                  <a:gd name="T35" fmla="*/ 0 h 517"/>
                  <a:gd name="T36" fmla="*/ 131 w 131"/>
                  <a:gd name="T37" fmla="*/ 4 h 5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1"/>
                  <a:gd name="T58" fmla="*/ 0 h 517"/>
                  <a:gd name="T59" fmla="*/ 131 w 131"/>
                  <a:gd name="T60" fmla="*/ 517 h 5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1" h="517">
                    <a:moveTo>
                      <a:pt x="131" y="4"/>
                    </a:moveTo>
                    <a:lnTo>
                      <a:pt x="128" y="7"/>
                    </a:lnTo>
                    <a:lnTo>
                      <a:pt x="119" y="21"/>
                    </a:lnTo>
                    <a:lnTo>
                      <a:pt x="109" y="47"/>
                    </a:lnTo>
                    <a:lnTo>
                      <a:pt x="97" y="91"/>
                    </a:lnTo>
                    <a:lnTo>
                      <a:pt x="88" y="156"/>
                    </a:lnTo>
                    <a:lnTo>
                      <a:pt x="84" y="247"/>
                    </a:lnTo>
                    <a:lnTo>
                      <a:pt x="86" y="366"/>
                    </a:lnTo>
                    <a:lnTo>
                      <a:pt x="99" y="517"/>
                    </a:lnTo>
                    <a:lnTo>
                      <a:pt x="25" y="517"/>
                    </a:lnTo>
                    <a:lnTo>
                      <a:pt x="23" y="502"/>
                    </a:lnTo>
                    <a:lnTo>
                      <a:pt x="16" y="460"/>
                    </a:lnTo>
                    <a:lnTo>
                      <a:pt x="9" y="397"/>
                    </a:lnTo>
                    <a:lnTo>
                      <a:pt x="2" y="320"/>
                    </a:lnTo>
                    <a:lnTo>
                      <a:pt x="0" y="236"/>
                    </a:lnTo>
                    <a:lnTo>
                      <a:pt x="4" y="151"/>
                    </a:lnTo>
                    <a:lnTo>
                      <a:pt x="18" y="70"/>
                    </a:lnTo>
                    <a:lnTo>
                      <a:pt x="43" y="0"/>
                    </a:lnTo>
                    <a:lnTo>
                      <a:pt x="131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00" name="Freeform 39"/>
              <p:cNvSpPr>
                <a:spLocks/>
              </p:cNvSpPr>
              <p:nvPr/>
            </p:nvSpPr>
            <p:spPr bwMode="auto">
              <a:xfrm>
                <a:off x="7233" y="13701"/>
                <a:ext cx="104" cy="411"/>
              </a:xfrm>
              <a:custGeom>
                <a:avLst/>
                <a:gdLst>
                  <a:gd name="T0" fmla="*/ 104 w 104"/>
                  <a:gd name="T1" fmla="*/ 4 h 411"/>
                  <a:gd name="T2" fmla="*/ 101 w 104"/>
                  <a:gd name="T3" fmla="*/ 7 h 411"/>
                  <a:gd name="T4" fmla="*/ 94 w 104"/>
                  <a:gd name="T5" fmla="*/ 17 h 411"/>
                  <a:gd name="T6" fmla="*/ 86 w 104"/>
                  <a:gd name="T7" fmla="*/ 38 h 411"/>
                  <a:gd name="T8" fmla="*/ 76 w 104"/>
                  <a:gd name="T9" fmla="*/ 73 h 411"/>
                  <a:gd name="T10" fmla="*/ 69 w 104"/>
                  <a:gd name="T11" fmla="*/ 125 h 411"/>
                  <a:gd name="T12" fmla="*/ 65 w 104"/>
                  <a:gd name="T13" fmla="*/ 196 h 411"/>
                  <a:gd name="T14" fmla="*/ 67 w 104"/>
                  <a:gd name="T15" fmla="*/ 291 h 411"/>
                  <a:gd name="T16" fmla="*/ 77 w 104"/>
                  <a:gd name="T17" fmla="*/ 411 h 411"/>
                  <a:gd name="T18" fmla="*/ 19 w 104"/>
                  <a:gd name="T19" fmla="*/ 411 h 411"/>
                  <a:gd name="T20" fmla="*/ 17 w 104"/>
                  <a:gd name="T21" fmla="*/ 399 h 411"/>
                  <a:gd name="T22" fmla="*/ 11 w 104"/>
                  <a:gd name="T23" fmla="*/ 365 h 411"/>
                  <a:gd name="T24" fmla="*/ 6 w 104"/>
                  <a:gd name="T25" fmla="*/ 316 h 411"/>
                  <a:gd name="T26" fmla="*/ 2 w 104"/>
                  <a:gd name="T27" fmla="*/ 255 h 411"/>
                  <a:gd name="T28" fmla="*/ 0 w 104"/>
                  <a:gd name="T29" fmla="*/ 188 h 411"/>
                  <a:gd name="T30" fmla="*/ 4 w 104"/>
                  <a:gd name="T31" fmla="*/ 120 h 411"/>
                  <a:gd name="T32" fmla="*/ 15 w 104"/>
                  <a:gd name="T33" fmla="*/ 55 h 411"/>
                  <a:gd name="T34" fmla="*/ 34 w 104"/>
                  <a:gd name="T35" fmla="*/ 0 h 411"/>
                  <a:gd name="T36" fmla="*/ 104 w 104"/>
                  <a:gd name="T37" fmla="*/ 4 h 4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"/>
                  <a:gd name="T58" fmla="*/ 0 h 411"/>
                  <a:gd name="T59" fmla="*/ 104 w 104"/>
                  <a:gd name="T60" fmla="*/ 411 h 4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" h="411">
                    <a:moveTo>
                      <a:pt x="104" y="4"/>
                    </a:moveTo>
                    <a:lnTo>
                      <a:pt x="101" y="7"/>
                    </a:lnTo>
                    <a:lnTo>
                      <a:pt x="94" y="17"/>
                    </a:lnTo>
                    <a:lnTo>
                      <a:pt x="86" y="38"/>
                    </a:lnTo>
                    <a:lnTo>
                      <a:pt x="76" y="73"/>
                    </a:lnTo>
                    <a:lnTo>
                      <a:pt x="69" y="125"/>
                    </a:lnTo>
                    <a:lnTo>
                      <a:pt x="65" y="196"/>
                    </a:lnTo>
                    <a:lnTo>
                      <a:pt x="67" y="291"/>
                    </a:lnTo>
                    <a:lnTo>
                      <a:pt x="77" y="411"/>
                    </a:lnTo>
                    <a:lnTo>
                      <a:pt x="19" y="411"/>
                    </a:lnTo>
                    <a:lnTo>
                      <a:pt x="17" y="399"/>
                    </a:lnTo>
                    <a:lnTo>
                      <a:pt x="11" y="365"/>
                    </a:lnTo>
                    <a:lnTo>
                      <a:pt x="6" y="316"/>
                    </a:lnTo>
                    <a:lnTo>
                      <a:pt x="2" y="255"/>
                    </a:lnTo>
                    <a:lnTo>
                      <a:pt x="0" y="188"/>
                    </a:lnTo>
                    <a:lnTo>
                      <a:pt x="4" y="120"/>
                    </a:lnTo>
                    <a:lnTo>
                      <a:pt x="15" y="55"/>
                    </a:lnTo>
                    <a:lnTo>
                      <a:pt x="34" y="0"/>
                    </a:lnTo>
                    <a:lnTo>
                      <a:pt x="104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01" name="Freeform 40"/>
              <p:cNvSpPr>
                <a:spLocks/>
              </p:cNvSpPr>
              <p:nvPr/>
            </p:nvSpPr>
            <p:spPr bwMode="auto">
              <a:xfrm>
                <a:off x="7240" y="13752"/>
                <a:ext cx="76" cy="302"/>
              </a:xfrm>
              <a:custGeom>
                <a:avLst/>
                <a:gdLst>
                  <a:gd name="T0" fmla="*/ 76 w 76"/>
                  <a:gd name="T1" fmla="*/ 2 h 302"/>
                  <a:gd name="T2" fmla="*/ 74 w 76"/>
                  <a:gd name="T3" fmla="*/ 4 h 302"/>
                  <a:gd name="T4" fmla="*/ 70 w 76"/>
                  <a:gd name="T5" fmla="*/ 12 h 302"/>
                  <a:gd name="T6" fmla="*/ 62 w 76"/>
                  <a:gd name="T7" fmla="*/ 28 h 302"/>
                  <a:gd name="T8" fmla="*/ 56 w 76"/>
                  <a:gd name="T9" fmla="*/ 53 h 302"/>
                  <a:gd name="T10" fmla="*/ 51 w 76"/>
                  <a:gd name="T11" fmla="*/ 92 h 302"/>
                  <a:gd name="T12" fmla="*/ 49 w 76"/>
                  <a:gd name="T13" fmla="*/ 145 h 302"/>
                  <a:gd name="T14" fmla="*/ 50 w 76"/>
                  <a:gd name="T15" fmla="*/ 214 h 302"/>
                  <a:gd name="T16" fmla="*/ 57 w 76"/>
                  <a:gd name="T17" fmla="*/ 302 h 302"/>
                  <a:gd name="T18" fmla="*/ 14 w 76"/>
                  <a:gd name="T19" fmla="*/ 302 h 302"/>
                  <a:gd name="T20" fmla="*/ 13 w 76"/>
                  <a:gd name="T21" fmla="*/ 294 h 302"/>
                  <a:gd name="T22" fmla="*/ 9 w 76"/>
                  <a:gd name="T23" fmla="*/ 269 h 302"/>
                  <a:gd name="T24" fmla="*/ 4 w 76"/>
                  <a:gd name="T25" fmla="*/ 232 h 302"/>
                  <a:gd name="T26" fmla="*/ 1 w 76"/>
                  <a:gd name="T27" fmla="*/ 188 h 302"/>
                  <a:gd name="T28" fmla="*/ 0 w 76"/>
                  <a:gd name="T29" fmla="*/ 138 h 302"/>
                  <a:gd name="T30" fmla="*/ 2 w 76"/>
                  <a:gd name="T31" fmla="*/ 89 h 302"/>
                  <a:gd name="T32" fmla="*/ 10 w 76"/>
                  <a:gd name="T33" fmla="*/ 41 h 302"/>
                  <a:gd name="T34" fmla="*/ 25 w 76"/>
                  <a:gd name="T35" fmla="*/ 0 h 302"/>
                  <a:gd name="T36" fmla="*/ 76 w 76"/>
                  <a:gd name="T37" fmla="*/ 2 h 30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6"/>
                  <a:gd name="T58" fmla="*/ 0 h 302"/>
                  <a:gd name="T59" fmla="*/ 76 w 76"/>
                  <a:gd name="T60" fmla="*/ 302 h 30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6" h="302">
                    <a:moveTo>
                      <a:pt x="76" y="2"/>
                    </a:moveTo>
                    <a:lnTo>
                      <a:pt x="74" y="4"/>
                    </a:lnTo>
                    <a:lnTo>
                      <a:pt x="70" y="12"/>
                    </a:lnTo>
                    <a:lnTo>
                      <a:pt x="62" y="28"/>
                    </a:lnTo>
                    <a:lnTo>
                      <a:pt x="56" y="53"/>
                    </a:lnTo>
                    <a:lnTo>
                      <a:pt x="51" y="92"/>
                    </a:lnTo>
                    <a:lnTo>
                      <a:pt x="49" y="145"/>
                    </a:lnTo>
                    <a:lnTo>
                      <a:pt x="50" y="214"/>
                    </a:lnTo>
                    <a:lnTo>
                      <a:pt x="57" y="302"/>
                    </a:lnTo>
                    <a:lnTo>
                      <a:pt x="14" y="302"/>
                    </a:lnTo>
                    <a:lnTo>
                      <a:pt x="13" y="294"/>
                    </a:lnTo>
                    <a:lnTo>
                      <a:pt x="9" y="269"/>
                    </a:lnTo>
                    <a:lnTo>
                      <a:pt x="4" y="232"/>
                    </a:lnTo>
                    <a:lnTo>
                      <a:pt x="1" y="188"/>
                    </a:lnTo>
                    <a:lnTo>
                      <a:pt x="0" y="138"/>
                    </a:lnTo>
                    <a:lnTo>
                      <a:pt x="2" y="89"/>
                    </a:lnTo>
                    <a:lnTo>
                      <a:pt x="10" y="41"/>
                    </a:lnTo>
                    <a:lnTo>
                      <a:pt x="25" y="0"/>
                    </a:lnTo>
                    <a:lnTo>
                      <a:pt x="76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02" name="Rectangle 41"/>
              <p:cNvSpPr>
                <a:spLocks noChangeArrowheads="1"/>
              </p:cNvSpPr>
              <p:nvPr/>
            </p:nvSpPr>
            <p:spPr bwMode="auto">
              <a:xfrm>
                <a:off x="6241" y="13678"/>
                <a:ext cx="23" cy="95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03" name="Freeform 42"/>
              <p:cNvSpPr>
                <a:spLocks/>
              </p:cNvSpPr>
              <p:nvPr/>
            </p:nvSpPr>
            <p:spPr bwMode="auto">
              <a:xfrm>
                <a:off x="6579" y="13664"/>
                <a:ext cx="375" cy="440"/>
              </a:xfrm>
              <a:custGeom>
                <a:avLst/>
                <a:gdLst>
                  <a:gd name="T0" fmla="*/ 35 w 375"/>
                  <a:gd name="T1" fmla="*/ 41 h 440"/>
                  <a:gd name="T2" fmla="*/ 32 w 375"/>
                  <a:gd name="T3" fmla="*/ 49 h 440"/>
                  <a:gd name="T4" fmla="*/ 25 w 375"/>
                  <a:gd name="T5" fmla="*/ 74 h 440"/>
                  <a:gd name="T6" fmla="*/ 17 w 375"/>
                  <a:gd name="T7" fmla="*/ 112 h 440"/>
                  <a:gd name="T8" fmla="*/ 8 w 375"/>
                  <a:gd name="T9" fmla="*/ 163 h 440"/>
                  <a:gd name="T10" fmla="*/ 2 w 375"/>
                  <a:gd name="T11" fmla="*/ 223 h 440"/>
                  <a:gd name="T12" fmla="*/ 0 w 375"/>
                  <a:gd name="T13" fmla="*/ 290 h 440"/>
                  <a:gd name="T14" fmla="*/ 7 w 375"/>
                  <a:gd name="T15" fmla="*/ 363 h 440"/>
                  <a:gd name="T16" fmla="*/ 23 w 375"/>
                  <a:gd name="T17" fmla="*/ 440 h 440"/>
                  <a:gd name="T18" fmla="*/ 23 w 375"/>
                  <a:gd name="T19" fmla="*/ 437 h 440"/>
                  <a:gd name="T20" fmla="*/ 23 w 375"/>
                  <a:gd name="T21" fmla="*/ 427 h 440"/>
                  <a:gd name="T22" fmla="*/ 23 w 375"/>
                  <a:gd name="T23" fmla="*/ 411 h 440"/>
                  <a:gd name="T24" fmla="*/ 23 w 375"/>
                  <a:gd name="T25" fmla="*/ 391 h 440"/>
                  <a:gd name="T26" fmla="*/ 25 w 375"/>
                  <a:gd name="T27" fmla="*/ 367 h 440"/>
                  <a:gd name="T28" fmla="*/ 28 w 375"/>
                  <a:gd name="T29" fmla="*/ 341 h 440"/>
                  <a:gd name="T30" fmla="*/ 33 w 375"/>
                  <a:gd name="T31" fmla="*/ 312 h 440"/>
                  <a:gd name="T32" fmla="*/ 39 w 375"/>
                  <a:gd name="T33" fmla="*/ 281 h 440"/>
                  <a:gd name="T34" fmla="*/ 49 w 375"/>
                  <a:gd name="T35" fmla="*/ 251 h 440"/>
                  <a:gd name="T36" fmla="*/ 61 w 375"/>
                  <a:gd name="T37" fmla="*/ 222 h 440"/>
                  <a:gd name="T38" fmla="*/ 75 w 375"/>
                  <a:gd name="T39" fmla="*/ 194 h 440"/>
                  <a:gd name="T40" fmla="*/ 93 w 375"/>
                  <a:gd name="T41" fmla="*/ 168 h 440"/>
                  <a:gd name="T42" fmla="*/ 116 w 375"/>
                  <a:gd name="T43" fmla="*/ 145 h 440"/>
                  <a:gd name="T44" fmla="*/ 141 w 375"/>
                  <a:gd name="T45" fmla="*/ 127 h 440"/>
                  <a:gd name="T46" fmla="*/ 173 w 375"/>
                  <a:gd name="T47" fmla="*/ 114 h 440"/>
                  <a:gd name="T48" fmla="*/ 208 w 375"/>
                  <a:gd name="T49" fmla="*/ 106 h 440"/>
                  <a:gd name="T50" fmla="*/ 210 w 375"/>
                  <a:gd name="T51" fmla="*/ 104 h 440"/>
                  <a:gd name="T52" fmla="*/ 217 w 375"/>
                  <a:gd name="T53" fmla="*/ 100 h 440"/>
                  <a:gd name="T54" fmla="*/ 227 w 375"/>
                  <a:gd name="T55" fmla="*/ 92 h 440"/>
                  <a:gd name="T56" fmla="*/ 245 w 375"/>
                  <a:gd name="T57" fmla="*/ 82 h 440"/>
                  <a:gd name="T58" fmla="*/ 267 w 375"/>
                  <a:gd name="T59" fmla="*/ 69 h 440"/>
                  <a:gd name="T60" fmla="*/ 296 w 375"/>
                  <a:gd name="T61" fmla="*/ 54 h 440"/>
                  <a:gd name="T62" fmla="*/ 332 w 375"/>
                  <a:gd name="T63" fmla="*/ 36 h 440"/>
                  <a:gd name="T64" fmla="*/ 375 w 375"/>
                  <a:gd name="T65" fmla="*/ 17 h 440"/>
                  <a:gd name="T66" fmla="*/ 373 w 375"/>
                  <a:gd name="T67" fmla="*/ 16 h 440"/>
                  <a:gd name="T68" fmla="*/ 366 w 375"/>
                  <a:gd name="T69" fmla="*/ 15 h 440"/>
                  <a:gd name="T70" fmla="*/ 357 w 375"/>
                  <a:gd name="T71" fmla="*/ 13 h 440"/>
                  <a:gd name="T72" fmla="*/ 343 w 375"/>
                  <a:gd name="T73" fmla="*/ 10 h 440"/>
                  <a:gd name="T74" fmla="*/ 326 w 375"/>
                  <a:gd name="T75" fmla="*/ 7 h 440"/>
                  <a:gd name="T76" fmla="*/ 307 w 375"/>
                  <a:gd name="T77" fmla="*/ 5 h 440"/>
                  <a:gd name="T78" fmla="*/ 285 w 375"/>
                  <a:gd name="T79" fmla="*/ 3 h 440"/>
                  <a:gd name="T80" fmla="*/ 261 w 375"/>
                  <a:gd name="T81" fmla="*/ 1 h 440"/>
                  <a:gd name="T82" fmla="*/ 235 w 375"/>
                  <a:gd name="T83" fmla="*/ 0 h 440"/>
                  <a:gd name="T84" fmla="*/ 208 w 375"/>
                  <a:gd name="T85" fmla="*/ 1 h 440"/>
                  <a:gd name="T86" fmla="*/ 180 w 375"/>
                  <a:gd name="T87" fmla="*/ 2 h 440"/>
                  <a:gd name="T88" fmla="*/ 151 w 375"/>
                  <a:gd name="T89" fmla="*/ 5 h 440"/>
                  <a:gd name="T90" fmla="*/ 122 w 375"/>
                  <a:gd name="T91" fmla="*/ 10 h 440"/>
                  <a:gd name="T92" fmla="*/ 92 w 375"/>
                  <a:gd name="T93" fmla="*/ 18 h 440"/>
                  <a:gd name="T94" fmla="*/ 63 w 375"/>
                  <a:gd name="T95" fmla="*/ 28 h 440"/>
                  <a:gd name="T96" fmla="*/ 35 w 375"/>
                  <a:gd name="T97" fmla="*/ 41 h 4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75"/>
                  <a:gd name="T148" fmla="*/ 0 h 440"/>
                  <a:gd name="T149" fmla="*/ 375 w 375"/>
                  <a:gd name="T150" fmla="*/ 440 h 4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75" h="440">
                    <a:moveTo>
                      <a:pt x="35" y="41"/>
                    </a:moveTo>
                    <a:lnTo>
                      <a:pt x="32" y="49"/>
                    </a:lnTo>
                    <a:lnTo>
                      <a:pt x="25" y="74"/>
                    </a:lnTo>
                    <a:lnTo>
                      <a:pt x="17" y="112"/>
                    </a:lnTo>
                    <a:lnTo>
                      <a:pt x="8" y="163"/>
                    </a:lnTo>
                    <a:lnTo>
                      <a:pt x="2" y="223"/>
                    </a:lnTo>
                    <a:lnTo>
                      <a:pt x="0" y="290"/>
                    </a:lnTo>
                    <a:lnTo>
                      <a:pt x="7" y="363"/>
                    </a:lnTo>
                    <a:lnTo>
                      <a:pt x="23" y="440"/>
                    </a:lnTo>
                    <a:lnTo>
                      <a:pt x="23" y="437"/>
                    </a:lnTo>
                    <a:lnTo>
                      <a:pt x="23" y="427"/>
                    </a:lnTo>
                    <a:lnTo>
                      <a:pt x="23" y="411"/>
                    </a:lnTo>
                    <a:lnTo>
                      <a:pt x="23" y="391"/>
                    </a:lnTo>
                    <a:lnTo>
                      <a:pt x="25" y="367"/>
                    </a:lnTo>
                    <a:lnTo>
                      <a:pt x="28" y="341"/>
                    </a:lnTo>
                    <a:lnTo>
                      <a:pt x="33" y="312"/>
                    </a:lnTo>
                    <a:lnTo>
                      <a:pt x="39" y="281"/>
                    </a:lnTo>
                    <a:lnTo>
                      <a:pt x="49" y="251"/>
                    </a:lnTo>
                    <a:lnTo>
                      <a:pt x="61" y="222"/>
                    </a:lnTo>
                    <a:lnTo>
                      <a:pt x="75" y="194"/>
                    </a:lnTo>
                    <a:lnTo>
                      <a:pt x="93" y="168"/>
                    </a:lnTo>
                    <a:lnTo>
                      <a:pt x="116" y="145"/>
                    </a:lnTo>
                    <a:lnTo>
                      <a:pt x="141" y="127"/>
                    </a:lnTo>
                    <a:lnTo>
                      <a:pt x="173" y="114"/>
                    </a:lnTo>
                    <a:lnTo>
                      <a:pt x="208" y="106"/>
                    </a:lnTo>
                    <a:lnTo>
                      <a:pt x="210" y="104"/>
                    </a:lnTo>
                    <a:lnTo>
                      <a:pt x="217" y="100"/>
                    </a:lnTo>
                    <a:lnTo>
                      <a:pt x="227" y="92"/>
                    </a:lnTo>
                    <a:lnTo>
                      <a:pt x="245" y="82"/>
                    </a:lnTo>
                    <a:lnTo>
                      <a:pt x="267" y="69"/>
                    </a:lnTo>
                    <a:lnTo>
                      <a:pt x="296" y="54"/>
                    </a:lnTo>
                    <a:lnTo>
                      <a:pt x="332" y="36"/>
                    </a:lnTo>
                    <a:lnTo>
                      <a:pt x="375" y="17"/>
                    </a:lnTo>
                    <a:lnTo>
                      <a:pt x="373" y="16"/>
                    </a:lnTo>
                    <a:lnTo>
                      <a:pt x="366" y="15"/>
                    </a:lnTo>
                    <a:lnTo>
                      <a:pt x="357" y="13"/>
                    </a:lnTo>
                    <a:lnTo>
                      <a:pt x="343" y="10"/>
                    </a:lnTo>
                    <a:lnTo>
                      <a:pt x="326" y="7"/>
                    </a:lnTo>
                    <a:lnTo>
                      <a:pt x="307" y="5"/>
                    </a:lnTo>
                    <a:lnTo>
                      <a:pt x="285" y="3"/>
                    </a:lnTo>
                    <a:lnTo>
                      <a:pt x="261" y="1"/>
                    </a:lnTo>
                    <a:lnTo>
                      <a:pt x="235" y="0"/>
                    </a:lnTo>
                    <a:lnTo>
                      <a:pt x="208" y="1"/>
                    </a:lnTo>
                    <a:lnTo>
                      <a:pt x="180" y="2"/>
                    </a:lnTo>
                    <a:lnTo>
                      <a:pt x="151" y="5"/>
                    </a:lnTo>
                    <a:lnTo>
                      <a:pt x="122" y="10"/>
                    </a:lnTo>
                    <a:lnTo>
                      <a:pt x="92" y="18"/>
                    </a:lnTo>
                    <a:lnTo>
                      <a:pt x="63" y="28"/>
                    </a:lnTo>
                    <a:lnTo>
                      <a:pt x="35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04" name="Freeform 43"/>
              <p:cNvSpPr>
                <a:spLocks/>
              </p:cNvSpPr>
              <p:nvPr/>
            </p:nvSpPr>
            <p:spPr bwMode="auto">
              <a:xfrm>
                <a:off x="6061" y="13991"/>
                <a:ext cx="305" cy="83"/>
              </a:xfrm>
              <a:custGeom>
                <a:avLst/>
                <a:gdLst>
                  <a:gd name="T0" fmla="*/ 0 w 305"/>
                  <a:gd name="T1" fmla="*/ 53 h 83"/>
                  <a:gd name="T2" fmla="*/ 0 w 305"/>
                  <a:gd name="T3" fmla="*/ 52 h 83"/>
                  <a:gd name="T4" fmla="*/ 2 w 305"/>
                  <a:gd name="T5" fmla="*/ 48 h 83"/>
                  <a:gd name="T6" fmla="*/ 5 w 305"/>
                  <a:gd name="T7" fmla="*/ 44 h 83"/>
                  <a:gd name="T8" fmla="*/ 11 w 305"/>
                  <a:gd name="T9" fmla="*/ 37 h 83"/>
                  <a:gd name="T10" fmla="*/ 18 w 305"/>
                  <a:gd name="T11" fmla="*/ 31 h 83"/>
                  <a:gd name="T12" fmla="*/ 27 w 305"/>
                  <a:gd name="T13" fmla="*/ 25 h 83"/>
                  <a:gd name="T14" fmla="*/ 39 w 305"/>
                  <a:gd name="T15" fmla="*/ 18 h 83"/>
                  <a:gd name="T16" fmla="*/ 54 w 305"/>
                  <a:gd name="T17" fmla="*/ 12 h 83"/>
                  <a:gd name="T18" fmla="*/ 72 w 305"/>
                  <a:gd name="T19" fmla="*/ 6 h 83"/>
                  <a:gd name="T20" fmla="*/ 92 w 305"/>
                  <a:gd name="T21" fmla="*/ 2 h 83"/>
                  <a:gd name="T22" fmla="*/ 118 w 305"/>
                  <a:gd name="T23" fmla="*/ 0 h 83"/>
                  <a:gd name="T24" fmla="*/ 146 w 305"/>
                  <a:gd name="T25" fmla="*/ 0 h 83"/>
                  <a:gd name="T26" fmla="*/ 180 w 305"/>
                  <a:gd name="T27" fmla="*/ 2 h 83"/>
                  <a:gd name="T28" fmla="*/ 216 w 305"/>
                  <a:gd name="T29" fmla="*/ 7 h 83"/>
                  <a:gd name="T30" fmla="*/ 258 w 305"/>
                  <a:gd name="T31" fmla="*/ 16 h 83"/>
                  <a:gd name="T32" fmla="*/ 305 w 305"/>
                  <a:gd name="T33" fmla="*/ 29 h 83"/>
                  <a:gd name="T34" fmla="*/ 299 w 305"/>
                  <a:gd name="T35" fmla="*/ 47 h 83"/>
                  <a:gd name="T36" fmla="*/ 297 w 305"/>
                  <a:gd name="T37" fmla="*/ 46 h 83"/>
                  <a:gd name="T38" fmla="*/ 289 w 305"/>
                  <a:gd name="T39" fmla="*/ 44 h 83"/>
                  <a:gd name="T40" fmla="*/ 277 w 305"/>
                  <a:gd name="T41" fmla="*/ 41 h 83"/>
                  <a:gd name="T42" fmla="*/ 262 w 305"/>
                  <a:gd name="T43" fmla="*/ 36 h 83"/>
                  <a:gd name="T44" fmla="*/ 244 w 305"/>
                  <a:gd name="T45" fmla="*/ 32 h 83"/>
                  <a:gd name="T46" fmla="*/ 224 w 305"/>
                  <a:gd name="T47" fmla="*/ 28 h 83"/>
                  <a:gd name="T48" fmla="*/ 201 w 305"/>
                  <a:gd name="T49" fmla="*/ 25 h 83"/>
                  <a:gd name="T50" fmla="*/ 176 w 305"/>
                  <a:gd name="T51" fmla="*/ 22 h 83"/>
                  <a:gd name="T52" fmla="*/ 152 w 305"/>
                  <a:gd name="T53" fmla="*/ 21 h 83"/>
                  <a:gd name="T54" fmla="*/ 126 w 305"/>
                  <a:gd name="T55" fmla="*/ 21 h 83"/>
                  <a:gd name="T56" fmla="*/ 101 w 305"/>
                  <a:gd name="T57" fmla="*/ 23 h 83"/>
                  <a:gd name="T58" fmla="*/ 77 w 305"/>
                  <a:gd name="T59" fmla="*/ 29 h 83"/>
                  <a:gd name="T60" fmla="*/ 55 w 305"/>
                  <a:gd name="T61" fmla="*/ 37 h 83"/>
                  <a:gd name="T62" fmla="*/ 33 w 305"/>
                  <a:gd name="T63" fmla="*/ 48 h 83"/>
                  <a:gd name="T64" fmla="*/ 15 w 305"/>
                  <a:gd name="T65" fmla="*/ 63 h 83"/>
                  <a:gd name="T66" fmla="*/ 0 w 305"/>
                  <a:gd name="T67" fmla="*/ 83 h 83"/>
                  <a:gd name="T68" fmla="*/ 0 w 305"/>
                  <a:gd name="T69" fmla="*/ 53 h 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5"/>
                  <a:gd name="T106" fmla="*/ 0 h 83"/>
                  <a:gd name="T107" fmla="*/ 305 w 305"/>
                  <a:gd name="T108" fmla="*/ 83 h 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5" h="83">
                    <a:moveTo>
                      <a:pt x="0" y="53"/>
                    </a:moveTo>
                    <a:lnTo>
                      <a:pt x="0" y="52"/>
                    </a:lnTo>
                    <a:lnTo>
                      <a:pt x="2" y="48"/>
                    </a:lnTo>
                    <a:lnTo>
                      <a:pt x="5" y="44"/>
                    </a:lnTo>
                    <a:lnTo>
                      <a:pt x="11" y="37"/>
                    </a:lnTo>
                    <a:lnTo>
                      <a:pt x="18" y="31"/>
                    </a:lnTo>
                    <a:lnTo>
                      <a:pt x="27" y="25"/>
                    </a:lnTo>
                    <a:lnTo>
                      <a:pt x="39" y="18"/>
                    </a:lnTo>
                    <a:lnTo>
                      <a:pt x="54" y="12"/>
                    </a:lnTo>
                    <a:lnTo>
                      <a:pt x="72" y="6"/>
                    </a:lnTo>
                    <a:lnTo>
                      <a:pt x="92" y="2"/>
                    </a:lnTo>
                    <a:lnTo>
                      <a:pt x="118" y="0"/>
                    </a:lnTo>
                    <a:lnTo>
                      <a:pt x="146" y="0"/>
                    </a:lnTo>
                    <a:lnTo>
                      <a:pt x="180" y="2"/>
                    </a:lnTo>
                    <a:lnTo>
                      <a:pt x="216" y="7"/>
                    </a:lnTo>
                    <a:lnTo>
                      <a:pt x="258" y="16"/>
                    </a:lnTo>
                    <a:lnTo>
                      <a:pt x="305" y="29"/>
                    </a:lnTo>
                    <a:lnTo>
                      <a:pt x="299" y="47"/>
                    </a:lnTo>
                    <a:lnTo>
                      <a:pt x="297" y="46"/>
                    </a:lnTo>
                    <a:lnTo>
                      <a:pt x="289" y="44"/>
                    </a:lnTo>
                    <a:lnTo>
                      <a:pt x="277" y="41"/>
                    </a:lnTo>
                    <a:lnTo>
                      <a:pt x="262" y="36"/>
                    </a:lnTo>
                    <a:lnTo>
                      <a:pt x="244" y="32"/>
                    </a:lnTo>
                    <a:lnTo>
                      <a:pt x="224" y="28"/>
                    </a:lnTo>
                    <a:lnTo>
                      <a:pt x="201" y="25"/>
                    </a:lnTo>
                    <a:lnTo>
                      <a:pt x="176" y="22"/>
                    </a:lnTo>
                    <a:lnTo>
                      <a:pt x="152" y="21"/>
                    </a:lnTo>
                    <a:lnTo>
                      <a:pt x="126" y="21"/>
                    </a:lnTo>
                    <a:lnTo>
                      <a:pt x="101" y="23"/>
                    </a:lnTo>
                    <a:lnTo>
                      <a:pt x="77" y="29"/>
                    </a:lnTo>
                    <a:lnTo>
                      <a:pt x="55" y="37"/>
                    </a:lnTo>
                    <a:lnTo>
                      <a:pt x="33" y="48"/>
                    </a:lnTo>
                    <a:lnTo>
                      <a:pt x="15" y="63"/>
                    </a:lnTo>
                    <a:lnTo>
                      <a:pt x="0" y="8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05" name="Freeform 44"/>
              <p:cNvSpPr>
                <a:spLocks/>
              </p:cNvSpPr>
              <p:nvPr/>
            </p:nvSpPr>
            <p:spPr bwMode="auto">
              <a:xfrm>
                <a:off x="6061" y="13793"/>
                <a:ext cx="305" cy="83"/>
              </a:xfrm>
              <a:custGeom>
                <a:avLst/>
                <a:gdLst>
                  <a:gd name="T0" fmla="*/ 0 w 305"/>
                  <a:gd name="T1" fmla="*/ 53 h 83"/>
                  <a:gd name="T2" fmla="*/ 0 w 305"/>
                  <a:gd name="T3" fmla="*/ 52 h 83"/>
                  <a:gd name="T4" fmla="*/ 2 w 305"/>
                  <a:gd name="T5" fmla="*/ 49 h 83"/>
                  <a:gd name="T6" fmla="*/ 5 w 305"/>
                  <a:gd name="T7" fmla="*/ 44 h 83"/>
                  <a:gd name="T8" fmla="*/ 11 w 305"/>
                  <a:gd name="T9" fmla="*/ 38 h 83"/>
                  <a:gd name="T10" fmla="*/ 18 w 305"/>
                  <a:gd name="T11" fmla="*/ 31 h 83"/>
                  <a:gd name="T12" fmla="*/ 27 w 305"/>
                  <a:gd name="T13" fmla="*/ 25 h 83"/>
                  <a:gd name="T14" fmla="*/ 39 w 305"/>
                  <a:gd name="T15" fmla="*/ 17 h 83"/>
                  <a:gd name="T16" fmla="*/ 54 w 305"/>
                  <a:gd name="T17" fmla="*/ 12 h 83"/>
                  <a:gd name="T18" fmla="*/ 72 w 305"/>
                  <a:gd name="T19" fmla="*/ 7 h 83"/>
                  <a:gd name="T20" fmla="*/ 92 w 305"/>
                  <a:gd name="T21" fmla="*/ 2 h 83"/>
                  <a:gd name="T22" fmla="*/ 118 w 305"/>
                  <a:gd name="T23" fmla="*/ 0 h 83"/>
                  <a:gd name="T24" fmla="*/ 146 w 305"/>
                  <a:gd name="T25" fmla="*/ 0 h 83"/>
                  <a:gd name="T26" fmla="*/ 180 w 305"/>
                  <a:gd name="T27" fmla="*/ 2 h 83"/>
                  <a:gd name="T28" fmla="*/ 216 w 305"/>
                  <a:gd name="T29" fmla="*/ 8 h 83"/>
                  <a:gd name="T30" fmla="*/ 258 w 305"/>
                  <a:gd name="T31" fmla="*/ 16 h 83"/>
                  <a:gd name="T32" fmla="*/ 305 w 305"/>
                  <a:gd name="T33" fmla="*/ 29 h 83"/>
                  <a:gd name="T34" fmla="*/ 299 w 305"/>
                  <a:gd name="T35" fmla="*/ 47 h 83"/>
                  <a:gd name="T36" fmla="*/ 297 w 305"/>
                  <a:gd name="T37" fmla="*/ 45 h 83"/>
                  <a:gd name="T38" fmla="*/ 289 w 305"/>
                  <a:gd name="T39" fmla="*/ 43 h 83"/>
                  <a:gd name="T40" fmla="*/ 277 w 305"/>
                  <a:gd name="T41" fmla="*/ 40 h 83"/>
                  <a:gd name="T42" fmla="*/ 262 w 305"/>
                  <a:gd name="T43" fmla="*/ 36 h 83"/>
                  <a:gd name="T44" fmla="*/ 244 w 305"/>
                  <a:gd name="T45" fmla="*/ 33 h 83"/>
                  <a:gd name="T46" fmla="*/ 224 w 305"/>
                  <a:gd name="T47" fmla="*/ 28 h 83"/>
                  <a:gd name="T48" fmla="*/ 201 w 305"/>
                  <a:gd name="T49" fmla="*/ 25 h 83"/>
                  <a:gd name="T50" fmla="*/ 176 w 305"/>
                  <a:gd name="T51" fmla="*/ 22 h 83"/>
                  <a:gd name="T52" fmla="*/ 152 w 305"/>
                  <a:gd name="T53" fmla="*/ 21 h 83"/>
                  <a:gd name="T54" fmla="*/ 126 w 305"/>
                  <a:gd name="T55" fmla="*/ 22 h 83"/>
                  <a:gd name="T56" fmla="*/ 101 w 305"/>
                  <a:gd name="T57" fmla="*/ 24 h 83"/>
                  <a:gd name="T58" fmla="*/ 77 w 305"/>
                  <a:gd name="T59" fmla="*/ 29 h 83"/>
                  <a:gd name="T60" fmla="*/ 55 w 305"/>
                  <a:gd name="T61" fmla="*/ 38 h 83"/>
                  <a:gd name="T62" fmla="*/ 33 w 305"/>
                  <a:gd name="T63" fmla="*/ 49 h 83"/>
                  <a:gd name="T64" fmla="*/ 15 w 305"/>
                  <a:gd name="T65" fmla="*/ 64 h 83"/>
                  <a:gd name="T66" fmla="*/ 0 w 305"/>
                  <a:gd name="T67" fmla="*/ 83 h 83"/>
                  <a:gd name="T68" fmla="*/ 0 w 305"/>
                  <a:gd name="T69" fmla="*/ 53 h 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5"/>
                  <a:gd name="T106" fmla="*/ 0 h 83"/>
                  <a:gd name="T107" fmla="*/ 305 w 305"/>
                  <a:gd name="T108" fmla="*/ 83 h 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5" h="83">
                    <a:moveTo>
                      <a:pt x="0" y="53"/>
                    </a:moveTo>
                    <a:lnTo>
                      <a:pt x="0" y="52"/>
                    </a:lnTo>
                    <a:lnTo>
                      <a:pt x="2" y="49"/>
                    </a:lnTo>
                    <a:lnTo>
                      <a:pt x="5" y="44"/>
                    </a:lnTo>
                    <a:lnTo>
                      <a:pt x="11" y="38"/>
                    </a:lnTo>
                    <a:lnTo>
                      <a:pt x="18" y="31"/>
                    </a:lnTo>
                    <a:lnTo>
                      <a:pt x="27" y="25"/>
                    </a:lnTo>
                    <a:lnTo>
                      <a:pt x="39" y="17"/>
                    </a:lnTo>
                    <a:lnTo>
                      <a:pt x="54" y="12"/>
                    </a:lnTo>
                    <a:lnTo>
                      <a:pt x="72" y="7"/>
                    </a:lnTo>
                    <a:lnTo>
                      <a:pt x="92" y="2"/>
                    </a:lnTo>
                    <a:lnTo>
                      <a:pt x="118" y="0"/>
                    </a:lnTo>
                    <a:lnTo>
                      <a:pt x="146" y="0"/>
                    </a:lnTo>
                    <a:lnTo>
                      <a:pt x="180" y="2"/>
                    </a:lnTo>
                    <a:lnTo>
                      <a:pt x="216" y="8"/>
                    </a:lnTo>
                    <a:lnTo>
                      <a:pt x="258" y="16"/>
                    </a:lnTo>
                    <a:lnTo>
                      <a:pt x="305" y="29"/>
                    </a:lnTo>
                    <a:lnTo>
                      <a:pt x="299" y="47"/>
                    </a:lnTo>
                    <a:lnTo>
                      <a:pt x="297" y="45"/>
                    </a:lnTo>
                    <a:lnTo>
                      <a:pt x="289" y="43"/>
                    </a:lnTo>
                    <a:lnTo>
                      <a:pt x="277" y="40"/>
                    </a:lnTo>
                    <a:lnTo>
                      <a:pt x="262" y="36"/>
                    </a:lnTo>
                    <a:lnTo>
                      <a:pt x="244" y="33"/>
                    </a:lnTo>
                    <a:lnTo>
                      <a:pt x="224" y="28"/>
                    </a:lnTo>
                    <a:lnTo>
                      <a:pt x="201" y="25"/>
                    </a:lnTo>
                    <a:lnTo>
                      <a:pt x="176" y="22"/>
                    </a:lnTo>
                    <a:lnTo>
                      <a:pt x="152" y="21"/>
                    </a:lnTo>
                    <a:lnTo>
                      <a:pt x="126" y="22"/>
                    </a:lnTo>
                    <a:lnTo>
                      <a:pt x="101" y="24"/>
                    </a:lnTo>
                    <a:lnTo>
                      <a:pt x="77" y="29"/>
                    </a:lnTo>
                    <a:lnTo>
                      <a:pt x="55" y="38"/>
                    </a:lnTo>
                    <a:lnTo>
                      <a:pt x="33" y="49"/>
                    </a:lnTo>
                    <a:lnTo>
                      <a:pt x="15" y="64"/>
                    </a:lnTo>
                    <a:lnTo>
                      <a:pt x="0" y="8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06" name="Freeform 45"/>
              <p:cNvSpPr>
                <a:spLocks/>
              </p:cNvSpPr>
              <p:nvPr/>
            </p:nvSpPr>
            <p:spPr bwMode="auto">
              <a:xfrm>
                <a:off x="6348" y="13696"/>
                <a:ext cx="496" cy="917"/>
              </a:xfrm>
              <a:custGeom>
                <a:avLst/>
                <a:gdLst>
                  <a:gd name="T0" fmla="*/ 0 w 496"/>
                  <a:gd name="T1" fmla="*/ 0 h 917"/>
                  <a:gd name="T2" fmla="*/ 0 w 496"/>
                  <a:gd name="T3" fmla="*/ 886 h 917"/>
                  <a:gd name="T4" fmla="*/ 150 w 496"/>
                  <a:gd name="T5" fmla="*/ 917 h 917"/>
                  <a:gd name="T6" fmla="*/ 143 w 496"/>
                  <a:gd name="T7" fmla="*/ 797 h 917"/>
                  <a:gd name="T8" fmla="*/ 496 w 496"/>
                  <a:gd name="T9" fmla="*/ 851 h 917"/>
                  <a:gd name="T10" fmla="*/ 490 w 496"/>
                  <a:gd name="T11" fmla="*/ 803 h 917"/>
                  <a:gd name="T12" fmla="*/ 245 w 496"/>
                  <a:gd name="T13" fmla="*/ 773 h 917"/>
                  <a:gd name="T14" fmla="*/ 239 w 496"/>
                  <a:gd name="T15" fmla="*/ 670 h 917"/>
                  <a:gd name="T16" fmla="*/ 72 w 496"/>
                  <a:gd name="T17" fmla="*/ 670 h 917"/>
                  <a:gd name="T18" fmla="*/ 68 w 496"/>
                  <a:gd name="T19" fmla="*/ 657 h 917"/>
                  <a:gd name="T20" fmla="*/ 56 w 496"/>
                  <a:gd name="T21" fmla="*/ 620 h 917"/>
                  <a:gd name="T22" fmla="*/ 41 w 496"/>
                  <a:gd name="T23" fmla="*/ 559 h 917"/>
                  <a:gd name="T24" fmla="*/ 26 w 496"/>
                  <a:gd name="T25" fmla="*/ 480 h 917"/>
                  <a:gd name="T26" fmla="*/ 15 w 496"/>
                  <a:gd name="T27" fmla="*/ 385 h 917"/>
                  <a:gd name="T28" fmla="*/ 11 w 496"/>
                  <a:gd name="T29" fmla="*/ 276 h 917"/>
                  <a:gd name="T30" fmla="*/ 20 w 496"/>
                  <a:gd name="T31" fmla="*/ 158 h 917"/>
                  <a:gd name="T32" fmla="*/ 42 w 496"/>
                  <a:gd name="T33" fmla="*/ 30 h 917"/>
                  <a:gd name="T34" fmla="*/ 0 w 496"/>
                  <a:gd name="T35" fmla="*/ 0 h 9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96"/>
                  <a:gd name="T55" fmla="*/ 0 h 917"/>
                  <a:gd name="T56" fmla="*/ 496 w 496"/>
                  <a:gd name="T57" fmla="*/ 917 h 9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96" h="917">
                    <a:moveTo>
                      <a:pt x="0" y="0"/>
                    </a:moveTo>
                    <a:lnTo>
                      <a:pt x="0" y="886"/>
                    </a:lnTo>
                    <a:lnTo>
                      <a:pt x="150" y="917"/>
                    </a:lnTo>
                    <a:lnTo>
                      <a:pt x="143" y="797"/>
                    </a:lnTo>
                    <a:lnTo>
                      <a:pt x="496" y="851"/>
                    </a:lnTo>
                    <a:lnTo>
                      <a:pt x="490" y="803"/>
                    </a:lnTo>
                    <a:lnTo>
                      <a:pt x="245" y="773"/>
                    </a:lnTo>
                    <a:lnTo>
                      <a:pt x="239" y="670"/>
                    </a:lnTo>
                    <a:lnTo>
                      <a:pt x="72" y="670"/>
                    </a:lnTo>
                    <a:lnTo>
                      <a:pt x="68" y="657"/>
                    </a:lnTo>
                    <a:lnTo>
                      <a:pt x="56" y="620"/>
                    </a:lnTo>
                    <a:lnTo>
                      <a:pt x="41" y="559"/>
                    </a:lnTo>
                    <a:lnTo>
                      <a:pt x="26" y="480"/>
                    </a:lnTo>
                    <a:lnTo>
                      <a:pt x="15" y="385"/>
                    </a:lnTo>
                    <a:lnTo>
                      <a:pt x="11" y="276"/>
                    </a:lnTo>
                    <a:lnTo>
                      <a:pt x="20" y="158"/>
                    </a:lnTo>
                    <a:lnTo>
                      <a:pt x="42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07" name="Freeform 46"/>
              <p:cNvSpPr>
                <a:spLocks/>
              </p:cNvSpPr>
              <p:nvPr/>
            </p:nvSpPr>
            <p:spPr bwMode="auto">
              <a:xfrm>
                <a:off x="6593" y="13487"/>
                <a:ext cx="638" cy="125"/>
              </a:xfrm>
              <a:custGeom>
                <a:avLst/>
                <a:gdLst>
                  <a:gd name="T0" fmla="*/ 0 w 638"/>
                  <a:gd name="T1" fmla="*/ 125 h 125"/>
                  <a:gd name="T2" fmla="*/ 4 w 638"/>
                  <a:gd name="T3" fmla="*/ 124 h 125"/>
                  <a:gd name="T4" fmla="*/ 14 w 638"/>
                  <a:gd name="T5" fmla="*/ 119 h 125"/>
                  <a:gd name="T6" fmla="*/ 31 w 638"/>
                  <a:gd name="T7" fmla="*/ 114 h 125"/>
                  <a:gd name="T8" fmla="*/ 53 w 638"/>
                  <a:gd name="T9" fmla="*/ 106 h 125"/>
                  <a:gd name="T10" fmla="*/ 81 w 638"/>
                  <a:gd name="T11" fmla="*/ 98 h 125"/>
                  <a:gd name="T12" fmla="*/ 113 w 638"/>
                  <a:gd name="T13" fmla="*/ 89 h 125"/>
                  <a:gd name="T14" fmla="*/ 151 w 638"/>
                  <a:gd name="T15" fmla="*/ 81 h 125"/>
                  <a:gd name="T16" fmla="*/ 192 w 638"/>
                  <a:gd name="T17" fmla="*/ 73 h 125"/>
                  <a:gd name="T18" fmla="*/ 237 w 638"/>
                  <a:gd name="T19" fmla="*/ 65 h 125"/>
                  <a:gd name="T20" fmla="*/ 286 w 638"/>
                  <a:gd name="T21" fmla="*/ 60 h 125"/>
                  <a:gd name="T22" fmla="*/ 337 w 638"/>
                  <a:gd name="T23" fmla="*/ 56 h 125"/>
                  <a:gd name="T24" fmla="*/ 390 w 638"/>
                  <a:gd name="T25" fmla="*/ 55 h 125"/>
                  <a:gd name="T26" fmla="*/ 446 w 638"/>
                  <a:gd name="T27" fmla="*/ 56 h 125"/>
                  <a:gd name="T28" fmla="*/ 503 w 638"/>
                  <a:gd name="T29" fmla="*/ 61 h 125"/>
                  <a:gd name="T30" fmla="*/ 561 w 638"/>
                  <a:gd name="T31" fmla="*/ 70 h 125"/>
                  <a:gd name="T32" fmla="*/ 620 w 638"/>
                  <a:gd name="T33" fmla="*/ 83 h 125"/>
                  <a:gd name="T34" fmla="*/ 638 w 638"/>
                  <a:gd name="T35" fmla="*/ 0 h 125"/>
                  <a:gd name="T36" fmla="*/ 634 w 638"/>
                  <a:gd name="T37" fmla="*/ 0 h 125"/>
                  <a:gd name="T38" fmla="*/ 620 w 638"/>
                  <a:gd name="T39" fmla="*/ 0 h 125"/>
                  <a:gd name="T40" fmla="*/ 599 w 638"/>
                  <a:gd name="T41" fmla="*/ 0 h 125"/>
                  <a:gd name="T42" fmla="*/ 571 w 638"/>
                  <a:gd name="T43" fmla="*/ 1 h 125"/>
                  <a:gd name="T44" fmla="*/ 536 w 638"/>
                  <a:gd name="T45" fmla="*/ 2 h 125"/>
                  <a:gd name="T46" fmla="*/ 496 w 638"/>
                  <a:gd name="T47" fmla="*/ 3 h 125"/>
                  <a:gd name="T48" fmla="*/ 452 w 638"/>
                  <a:gd name="T49" fmla="*/ 6 h 125"/>
                  <a:gd name="T50" fmla="*/ 405 w 638"/>
                  <a:gd name="T51" fmla="*/ 8 h 125"/>
                  <a:gd name="T52" fmla="*/ 354 w 638"/>
                  <a:gd name="T53" fmla="*/ 13 h 125"/>
                  <a:gd name="T54" fmla="*/ 302 w 638"/>
                  <a:gd name="T55" fmla="*/ 17 h 125"/>
                  <a:gd name="T56" fmla="*/ 249 w 638"/>
                  <a:gd name="T57" fmla="*/ 22 h 125"/>
                  <a:gd name="T58" fmla="*/ 196 w 638"/>
                  <a:gd name="T59" fmla="*/ 30 h 125"/>
                  <a:gd name="T60" fmla="*/ 144 w 638"/>
                  <a:gd name="T61" fmla="*/ 37 h 125"/>
                  <a:gd name="T62" fmla="*/ 93 w 638"/>
                  <a:gd name="T63" fmla="*/ 47 h 125"/>
                  <a:gd name="T64" fmla="*/ 45 w 638"/>
                  <a:gd name="T65" fmla="*/ 58 h 125"/>
                  <a:gd name="T66" fmla="*/ 0 w 638"/>
                  <a:gd name="T67" fmla="*/ 71 h 125"/>
                  <a:gd name="T68" fmla="*/ 0 w 638"/>
                  <a:gd name="T69" fmla="*/ 125 h 1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38"/>
                  <a:gd name="T106" fmla="*/ 0 h 125"/>
                  <a:gd name="T107" fmla="*/ 638 w 638"/>
                  <a:gd name="T108" fmla="*/ 125 h 12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38" h="125">
                    <a:moveTo>
                      <a:pt x="0" y="125"/>
                    </a:moveTo>
                    <a:lnTo>
                      <a:pt x="4" y="124"/>
                    </a:lnTo>
                    <a:lnTo>
                      <a:pt x="14" y="119"/>
                    </a:lnTo>
                    <a:lnTo>
                      <a:pt x="31" y="114"/>
                    </a:lnTo>
                    <a:lnTo>
                      <a:pt x="53" y="106"/>
                    </a:lnTo>
                    <a:lnTo>
                      <a:pt x="81" y="98"/>
                    </a:lnTo>
                    <a:lnTo>
                      <a:pt x="113" y="89"/>
                    </a:lnTo>
                    <a:lnTo>
                      <a:pt x="151" y="81"/>
                    </a:lnTo>
                    <a:lnTo>
                      <a:pt x="192" y="73"/>
                    </a:lnTo>
                    <a:lnTo>
                      <a:pt x="237" y="65"/>
                    </a:lnTo>
                    <a:lnTo>
                      <a:pt x="286" y="60"/>
                    </a:lnTo>
                    <a:lnTo>
                      <a:pt x="337" y="56"/>
                    </a:lnTo>
                    <a:lnTo>
                      <a:pt x="390" y="55"/>
                    </a:lnTo>
                    <a:lnTo>
                      <a:pt x="446" y="56"/>
                    </a:lnTo>
                    <a:lnTo>
                      <a:pt x="503" y="61"/>
                    </a:lnTo>
                    <a:lnTo>
                      <a:pt x="561" y="70"/>
                    </a:lnTo>
                    <a:lnTo>
                      <a:pt x="620" y="83"/>
                    </a:lnTo>
                    <a:lnTo>
                      <a:pt x="638" y="0"/>
                    </a:lnTo>
                    <a:lnTo>
                      <a:pt x="634" y="0"/>
                    </a:lnTo>
                    <a:lnTo>
                      <a:pt x="620" y="0"/>
                    </a:lnTo>
                    <a:lnTo>
                      <a:pt x="599" y="0"/>
                    </a:lnTo>
                    <a:lnTo>
                      <a:pt x="571" y="1"/>
                    </a:lnTo>
                    <a:lnTo>
                      <a:pt x="536" y="2"/>
                    </a:lnTo>
                    <a:lnTo>
                      <a:pt x="496" y="3"/>
                    </a:lnTo>
                    <a:lnTo>
                      <a:pt x="452" y="6"/>
                    </a:lnTo>
                    <a:lnTo>
                      <a:pt x="405" y="8"/>
                    </a:lnTo>
                    <a:lnTo>
                      <a:pt x="354" y="13"/>
                    </a:lnTo>
                    <a:lnTo>
                      <a:pt x="302" y="17"/>
                    </a:lnTo>
                    <a:lnTo>
                      <a:pt x="249" y="22"/>
                    </a:lnTo>
                    <a:lnTo>
                      <a:pt x="196" y="30"/>
                    </a:lnTo>
                    <a:lnTo>
                      <a:pt x="144" y="37"/>
                    </a:lnTo>
                    <a:lnTo>
                      <a:pt x="93" y="47"/>
                    </a:lnTo>
                    <a:lnTo>
                      <a:pt x="45" y="58"/>
                    </a:lnTo>
                    <a:lnTo>
                      <a:pt x="0" y="71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08" name="Freeform 47"/>
              <p:cNvSpPr>
                <a:spLocks/>
              </p:cNvSpPr>
              <p:nvPr/>
            </p:nvSpPr>
            <p:spPr bwMode="auto">
              <a:xfrm>
                <a:off x="6217" y="14634"/>
                <a:ext cx="1075" cy="356"/>
              </a:xfrm>
              <a:custGeom>
                <a:avLst/>
                <a:gdLst>
                  <a:gd name="T0" fmla="*/ 454 w 1075"/>
                  <a:gd name="T1" fmla="*/ 344 h 356"/>
                  <a:gd name="T2" fmla="*/ 456 w 1075"/>
                  <a:gd name="T3" fmla="*/ 343 h 356"/>
                  <a:gd name="T4" fmla="*/ 463 w 1075"/>
                  <a:gd name="T5" fmla="*/ 341 h 356"/>
                  <a:gd name="T6" fmla="*/ 472 w 1075"/>
                  <a:gd name="T7" fmla="*/ 337 h 356"/>
                  <a:gd name="T8" fmla="*/ 485 w 1075"/>
                  <a:gd name="T9" fmla="*/ 332 h 356"/>
                  <a:gd name="T10" fmla="*/ 501 w 1075"/>
                  <a:gd name="T11" fmla="*/ 325 h 356"/>
                  <a:gd name="T12" fmla="*/ 518 w 1075"/>
                  <a:gd name="T13" fmla="*/ 317 h 356"/>
                  <a:gd name="T14" fmla="*/ 538 w 1075"/>
                  <a:gd name="T15" fmla="*/ 308 h 356"/>
                  <a:gd name="T16" fmla="*/ 558 w 1075"/>
                  <a:gd name="T17" fmla="*/ 298 h 356"/>
                  <a:gd name="T18" fmla="*/ 580 w 1075"/>
                  <a:gd name="T19" fmla="*/ 287 h 356"/>
                  <a:gd name="T20" fmla="*/ 600 w 1075"/>
                  <a:gd name="T21" fmla="*/ 274 h 356"/>
                  <a:gd name="T22" fmla="*/ 621 w 1075"/>
                  <a:gd name="T23" fmla="*/ 262 h 356"/>
                  <a:gd name="T24" fmla="*/ 640 w 1075"/>
                  <a:gd name="T25" fmla="*/ 248 h 356"/>
                  <a:gd name="T26" fmla="*/ 658 w 1075"/>
                  <a:gd name="T27" fmla="*/ 234 h 356"/>
                  <a:gd name="T28" fmla="*/ 674 w 1075"/>
                  <a:gd name="T29" fmla="*/ 219 h 356"/>
                  <a:gd name="T30" fmla="*/ 688 w 1075"/>
                  <a:gd name="T31" fmla="*/ 204 h 356"/>
                  <a:gd name="T32" fmla="*/ 699 w 1075"/>
                  <a:gd name="T33" fmla="*/ 189 h 356"/>
                  <a:gd name="T34" fmla="*/ 0 w 1075"/>
                  <a:gd name="T35" fmla="*/ 18 h 356"/>
                  <a:gd name="T36" fmla="*/ 54 w 1075"/>
                  <a:gd name="T37" fmla="*/ 0 h 356"/>
                  <a:gd name="T38" fmla="*/ 1075 w 1075"/>
                  <a:gd name="T39" fmla="*/ 251 h 356"/>
                  <a:gd name="T40" fmla="*/ 1033 w 1075"/>
                  <a:gd name="T41" fmla="*/ 274 h 356"/>
                  <a:gd name="T42" fmla="*/ 738 w 1075"/>
                  <a:gd name="T43" fmla="*/ 199 h 356"/>
                  <a:gd name="T44" fmla="*/ 737 w 1075"/>
                  <a:gd name="T45" fmla="*/ 200 h 356"/>
                  <a:gd name="T46" fmla="*/ 735 w 1075"/>
                  <a:gd name="T47" fmla="*/ 203 h 356"/>
                  <a:gd name="T48" fmla="*/ 730 w 1075"/>
                  <a:gd name="T49" fmla="*/ 207 h 356"/>
                  <a:gd name="T50" fmla="*/ 724 w 1075"/>
                  <a:gd name="T51" fmla="*/ 214 h 356"/>
                  <a:gd name="T52" fmla="*/ 716 w 1075"/>
                  <a:gd name="T53" fmla="*/ 222 h 356"/>
                  <a:gd name="T54" fmla="*/ 706 w 1075"/>
                  <a:gd name="T55" fmla="*/ 231 h 356"/>
                  <a:gd name="T56" fmla="*/ 694 w 1075"/>
                  <a:gd name="T57" fmla="*/ 242 h 356"/>
                  <a:gd name="T58" fmla="*/ 679 w 1075"/>
                  <a:gd name="T59" fmla="*/ 253 h 356"/>
                  <a:gd name="T60" fmla="*/ 662 w 1075"/>
                  <a:gd name="T61" fmla="*/ 265 h 356"/>
                  <a:gd name="T62" fmla="*/ 643 w 1075"/>
                  <a:gd name="T63" fmla="*/ 278 h 356"/>
                  <a:gd name="T64" fmla="*/ 621 w 1075"/>
                  <a:gd name="T65" fmla="*/ 291 h 356"/>
                  <a:gd name="T66" fmla="*/ 597 w 1075"/>
                  <a:gd name="T67" fmla="*/ 303 h 356"/>
                  <a:gd name="T68" fmla="*/ 570 w 1075"/>
                  <a:gd name="T69" fmla="*/ 317 h 356"/>
                  <a:gd name="T70" fmla="*/ 540 w 1075"/>
                  <a:gd name="T71" fmla="*/ 330 h 356"/>
                  <a:gd name="T72" fmla="*/ 508 w 1075"/>
                  <a:gd name="T73" fmla="*/ 343 h 356"/>
                  <a:gd name="T74" fmla="*/ 472 w 1075"/>
                  <a:gd name="T75" fmla="*/ 356 h 356"/>
                  <a:gd name="T76" fmla="*/ 454 w 1075"/>
                  <a:gd name="T77" fmla="*/ 344 h 35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75"/>
                  <a:gd name="T118" fmla="*/ 0 h 356"/>
                  <a:gd name="T119" fmla="*/ 1075 w 1075"/>
                  <a:gd name="T120" fmla="*/ 356 h 35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75" h="356">
                    <a:moveTo>
                      <a:pt x="454" y="344"/>
                    </a:moveTo>
                    <a:lnTo>
                      <a:pt x="456" y="343"/>
                    </a:lnTo>
                    <a:lnTo>
                      <a:pt x="463" y="341"/>
                    </a:lnTo>
                    <a:lnTo>
                      <a:pt x="472" y="337"/>
                    </a:lnTo>
                    <a:lnTo>
                      <a:pt x="485" y="332"/>
                    </a:lnTo>
                    <a:lnTo>
                      <a:pt x="501" y="325"/>
                    </a:lnTo>
                    <a:lnTo>
                      <a:pt x="518" y="317"/>
                    </a:lnTo>
                    <a:lnTo>
                      <a:pt x="538" y="308"/>
                    </a:lnTo>
                    <a:lnTo>
                      <a:pt x="558" y="298"/>
                    </a:lnTo>
                    <a:lnTo>
                      <a:pt x="580" y="287"/>
                    </a:lnTo>
                    <a:lnTo>
                      <a:pt x="600" y="274"/>
                    </a:lnTo>
                    <a:lnTo>
                      <a:pt x="621" y="262"/>
                    </a:lnTo>
                    <a:lnTo>
                      <a:pt x="640" y="248"/>
                    </a:lnTo>
                    <a:lnTo>
                      <a:pt x="658" y="234"/>
                    </a:lnTo>
                    <a:lnTo>
                      <a:pt x="674" y="219"/>
                    </a:lnTo>
                    <a:lnTo>
                      <a:pt x="688" y="204"/>
                    </a:lnTo>
                    <a:lnTo>
                      <a:pt x="699" y="189"/>
                    </a:lnTo>
                    <a:lnTo>
                      <a:pt x="0" y="18"/>
                    </a:lnTo>
                    <a:lnTo>
                      <a:pt x="54" y="0"/>
                    </a:lnTo>
                    <a:lnTo>
                      <a:pt x="1075" y="251"/>
                    </a:lnTo>
                    <a:lnTo>
                      <a:pt x="1033" y="274"/>
                    </a:lnTo>
                    <a:lnTo>
                      <a:pt x="738" y="199"/>
                    </a:lnTo>
                    <a:lnTo>
                      <a:pt x="737" y="200"/>
                    </a:lnTo>
                    <a:lnTo>
                      <a:pt x="735" y="203"/>
                    </a:lnTo>
                    <a:lnTo>
                      <a:pt x="730" y="207"/>
                    </a:lnTo>
                    <a:lnTo>
                      <a:pt x="724" y="214"/>
                    </a:lnTo>
                    <a:lnTo>
                      <a:pt x="716" y="222"/>
                    </a:lnTo>
                    <a:lnTo>
                      <a:pt x="706" y="231"/>
                    </a:lnTo>
                    <a:lnTo>
                      <a:pt x="694" y="242"/>
                    </a:lnTo>
                    <a:lnTo>
                      <a:pt x="679" y="253"/>
                    </a:lnTo>
                    <a:lnTo>
                      <a:pt x="662" y="265"/>
                    </a:lnTo>
                    <a:lnTo>
                      <a:pt x="643" y="278"/>
                    </a:lnTo>
                    <a:lnTo>
                      <a:pt x="621" y="291"/>
                    </a:lnTo>
                    <a:lnTo>
                      <a:pt x="597" y="303"/>
                    </a:lnTo>
                    <a:lnTo>
                      <a:pt x="570" y="317"/>
                    </a:lnTo>
                    <a:lnTo>
                      <a:pt x="540" y="330"/>
                    </a:lnTo>
                    <a:lnTo>
                      <a:pt x="508" y="343"/>
                    </a:lnTo>
                    <a:lnTo>
                      <a:pt x="472" y="356"/>
                    </a:lnTo>
                    <a:lnTo>
                      <a:pt x="454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09" name="Freeform 48"/>
              <p:cNvSpPr>
                <a:spLocks/>
              </p:cNvSpPr>
              <p:nvPr/>
            </p:nvSpPr>
            <p:spPr bwMode="auto">
              <a:xfrm>
                <a:off x="5997" y="14727"/>
                <a:ext cx="1095" cy="319"/>
              </a:xfrm>
              <a:custGeom>
                <a:avLst/>
                <a:gdLst>
                  <a:gd name="T0" fmla="*/ 0 w 1095"/>
                  <a:gd name="T1" fmla="*/ 0 h 319"/>
                  <a:gd name="T2" fmla="*/ 1071 w 1095"/>
                  <a:gd name="T3" fmla="*/ 319 h 319"/>
                  <a:gd name="T4" fmla="*/ 1095 w 1095"/>
                  <a:gd name="T5" fmla="*/ 319 h 319"/>
                  <a:gd name="T6" fmla="*/ 33 w 1095"/>
                  <a:gd name="T7" fmla="*/ 0 h 319"/>
                  <a:gd name="T8" fmla="*/ 0 w 1095"/>
                  <a:gd name="T9" fmla="*/ 0 h 3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5"/>
                  <a:gd name="T16" fmla="*/ 0 h 319"/>
                  <a:gd name="T17" fmla="*/ 1095 w 1095"/>
                  <a:gd name="T18" fmla="*/ 319 h 3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5" h="319">
                    <a:moveTo>
                      <a:pt x="0" y="0"/>
                    </a:moveTo>
                    <a:lnTo>
                      <a:pt x="1071" y="319"/>
                    </a:lnTo>
                    <a:lnTo>
                      <a:pt x="1095" y="319"/>
                    </a:lnTo>
                    <a:lnTo>
                      <a:pt x="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10" name="Freeform 49"/>
              <p:cNvSpPr>
                <a:spLocks/>
              </p:cNvSpPr>
              <p:nvPr/>
            </p:nvSpPr>
            <p:spPr bwMode="auto">
              <a:xfrm>
                <a:off x="6181" y="14684"/>
                <a:ext cx="1082" cy="285"/>
              </a:xfrm>
              <a:custGeom>
                <a:avLst/>
                <a:gdLst>
                  <a:gd name="T0" fmla="*/ 0 w 1082"/>
                  <a:gd name="T1" fmla="*/ 1 h 285"/>
                  <a:gd name="T2" fmla="*/ 1058 w 1082"/>
                  <a:gd name="T3" fmla="*/ 285 h 285"/>
                  <a:gd name="T4" fmla="*/ 1082 w 1082"/>
                  <a:gd name="T5" fmla="*/ 284 h 285"/>
                  <a:gd name="T6" fmla="*/ 33 w 1082"/>
                  <a:gd name="T7" fmla="*/ 0 h 285"/>
                  <a:gd name="T8" fmla="*/ 0 w 1082"/>
                  <a:gd name="T9" fmla="*/ 1 h 2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2"/>
                  <a:gd name="T16" fmla="*/ 0 h 285"/>
                  <a:gd name="T17" fmla="*/ 1082 w 1082"/>
                  <a:gd name="T18" fmla="*/ 285 h 2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2" h="285">
                    <a:moveTo>
                      <a:pt x="0" y="1"/>
                    </a:moveTo>
                    <a:lnTo>
                      <a:pt x="1058" y="285"/>
                    </a:lnTo>
                    <a:lnTo>
                      <a:pt x="1082" y="284"/>
                    </a:lnTo>
                    <a:lnTo>
                      <a:pt x="3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11" name="Freeform 50"/>
              <p:cNvSpPr>
                <a:spLocks/>
              </p:cNvSpPr>
              <p:nvPr/>
            </p:nvSpPr>
            <p:spPr bwMode="auto">
              <a:xfrm>
                <a:off x="6093" y="14699"/>
                <a:ext cx="1087" cy="315"/>
              </a:xfrm>
              <a:custGeom>
                <a:avLst/>
                <a:gdLst>
                  <a:gd name="T0" fmla="*/ 0 w 1087"/>
                  <a:gd name="T1" fmla="*/ 0 h 315"/>
                  <a:gd name="T2" fmla="*/ 1066 w 1087"/>
                  <a:gd name="T3" fmla="*/ 315 h 315"/>
                  <a:gd name="T4" fmla="*/ 1087 w 1087"/>
                  <a:gd name="T5" fmla="*/ 308 h 315"/>
                  <a:gd name="T6" fmla="*/ 31 w 1087"/>
                  <a:gd name="T7" fmla="*/ 0 h 315"/>
                  <a:gd name="T8" fmla="*/ 0 w 1087"/>
                  <a:gd name="T9" fmla="*/ 0 h 3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7"/>
                  <a:gd name="T16" fmla="*/ 0 h 315"/>
                  <a:gd name="T17" fmla="*/ 1087 w 1087"/>
                  <a:gd name="T18" fmla="*/ 315 h 3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7" h="315">
                    <a:moveTo>
                      <a:pt x="0" y="0"/>
                    </a:moveTo>
                    <a:lnTo>
                      <a:pt x="1066" y="315"/>
                    </a:lnTo>
                    <a:lnTo>
                      <a:pt x="1087" y="308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6765" name="Group 51"/>
            <p:cNvGrpSpPr>
              <a:grpSpLocks/>
            </p:cNvGrpSpPr>
            <p:nvPr/>
          </p:nvGrpSpPr>
          <p:grpSpPr bwMode="auto">
            <a:xfrm>
              <a:off x="12806" y="10667"/>
              <a:ext cx="983" cy="1369"/>
              <a:chOff x="12762" y="10336"/>
              <a:chExt cx="1027" cy="1700"/>
            </a:xfrm>
          </p:grpSpPr>
          <p:sp>
            <p:nvSpPr>
              <p:cNvPr id="106767" name="Rectangle 52"/>
              <p:cNvSpPr>
                <a:spLocks noChangeArrowheads="1"/>
              </p:cNvSpPr>
              <p:nvPr/>
            </p:nvSpPr>
            <p:spPr bwMode="auto">
              <a:xfrm>
                <a:off x="12824" y="10394"/>
                <a:ext cx="965" cy="1642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68" name="Rectangle 53"/>
              <p:cNvSpPr>
                <a:spLocks noChangeArrowheads="1"/>
              </p:cNvSpPr>
              <p:nvPr/>
            </p:nvSpPr>
            <p:spPr bwMode="auto">
              <a:xfrm>
                <a:off x="12766" y="10336"/>
                <a:ext cx="965" cy="164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69" name="Line 54"/>
              <p:cNvSpPr>
                <a:spLocks noChangeShapeType="1"/>
              </p:cNvSpPr>
              <p:nvPr/>
            </p:nvSpPr>
            <p:spPr bwMode="auto">
              <a:xfrm>
                <a:off x="12766" y="10682"/>
                <a:ext cx="965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70" name="Line 55"/>
              <p:cNvSpPr>
                <a:spLocks noChangeShapeType="1"/>
              </p:cNvSpPr>
              <p:nvPr/>
            </p:nvSpPr>
            <p:spPr bwMode="auto">
              <a:xfrm>
                <a:off x="12780" y="11042"/>
                <a:ext cx="98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71" name="Line 56"/>
              <p:cNvSpPr>
                <a:spLocks noChangeShapeType="1"/>
              </p:cNvSpPr>
              <p:nvPr/>
            </p:nvSpPr>
            <p:spPr bwMode="auto">
              <a:xfrm>
                <a:off x="12764" y="11374"/>
                <a:ext cx="98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72" name="Line 57"/>
              <p:cNvSpPr>
                <a:spLocks noChangeShapeType="1"/>
              </p:cNvSpPr>
              <p:nvPr/>
            </p:nvSpPr>
            <p:spPr bwMode="auto">
              <a:xfrm>
                <a:off x="12762" y="11675"/>
                <a:ext cx="967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6766" name="Text Box 58"/>
            <p:cNvSpPr txBox="1">
              <a:spLocks noChangeArrowheads="1"/>
            </p:cNvSpPr>
            <p:nvPr/>
          </p:nvSpPr>
          <p:spPr bwMode="auto">
            <a:xfrm>
              <a:off x="12809" y="10193"/>
              <a:ext cx="95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r>
                <a:rPr lang="en-US" sz="1000">
                  <a:solidFill>
                    <a:schemeClr val="tx2"/>
                  </a:solidFill>
                  <a:latin typeface="Arial" pitchFamily="34" charset="0"/>
                </a:rPr>
                <a:t>Host A</a:t>
              </a:r>
              <a:endParaRPr lang="en-US" sz="2000">
                <a:solidFill>
                  <a:schemeClr val="tx2"/>
                </a:solidFill>
              </a:endParaRPr>
            </a:p>
          </p:txBody>
        </p:sp>
      </p:grpSp>
      <p:sp>
        <p:nvSpPr>
          <p:cNvPr id="106505" name="Line 60"/>
          <p:cNvSpPr>
            <a:spLocks noChangeShapeType="1"/>
          </p:cNvSpPr>
          <p:nvPr/>
        </p:nvSpPr>
        <p:spPr bwMode="auto">
          <a:xfrm flipH="1">
            <a:off x="5419725" y="3175000"/>
            <a:ext cx="638175" cy="6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6506" name="Group 61"/>
          <p:cNvGrpSpPr>
            <a:grpSpLocks/>
          </p:cNvGrpSpPr>
          <p:nvPr/>
        </p:nvGrpSpPr>
        <p:grpSpPr bwMode="auto">
          <a:xfrm>
            <a:off x="5008563" y="2474913"/>
            <a:ext cx="428625" cy="784225"/>
            <a:chOff x="12464" y="10193"/>
            <a:chExt cx="1481" cy="2272"/>
          </a:xfrm>
        </p:grpSpPr>
        <p:grpSp>
          <p:nvGrpSpPr>
            <p:cNvPr id="106716" name="Group 62"/>
            <p:cNvGrpSpPr>
              <a:grpSpLocks/>
            </p:cNvGrpSpPr>
            <p:nvPr/>
          </p:nvGrpSpPr>
          <p:grpSpPr bwMode="auto">
            <a:xfrm>
              <a:off x="12464" y="11102"/>
              <a:ext cx="1481" cy="1363"/>
              <a:chOff x="5850" y="13487"/>
              <a:chExt cx="2023" cy="1840"/>
            </a:xfrm>
          </p:grpSpPr>
          <p:sp>
            <p:nvSpPr>
              <p:cNvPr id="106725" name="Freeform 63"/>
              <p:cNvSpPr>
                <a:spLocks/>
              </p:cNvSpPr>
              <p:nvPr/>
            </p:nvSpPr>
            <p:spPr bwMode="auto">
              <a:xfrm>
                <a:off x="5850" y="13632"/>
                <a:ext cx="2023" cy="1695"/>
              </a:xfrm>
              <a:custGeom>
                <a:avLst/>
                <a:gdLst>
                  <a:gd name="T0" fmla="*/ 570 w 2023"/>
                  <a:gd name="T1" fmla="*/ 121 h 1695"/>
                  <a:gd name="T2" fmla="*/ 575 w 2023"/>
                  <a:gd name="T3" fmla="*/ 120 h 1695"/>
                  <a:gd name="T4" fmla="*/ 586 w 2023"/>
                  <a:gd name="T5" fmla="*/ 116 h 1695"/>
                  <a:gd name="T6" fmla="*/ 607 w 2023"/>
                  <a:gd name="T7" fmla="*/ 108 h 1695"/>
                  <a:gd name="T8" fmla="*/ 636 w 2023"/>
                  <a:gd name="T9" fmla="*/ 101 h 1695"/>
                  <a:gd name="T10" fmla="*/ 672 w 2023"/>
                  <a:gd name="T11" fmla="*/ 90 h 1695"/>
                  <a:gd name="T12" fmla="*/ 718 w 2023"/>
                  <a:gd name="T13" fmla="*/ 79 h 1695"/>
                  <a:gd name="T14" fmla="*/ 771 w 2023"/>
                  <a:gd name="T15" fmla="*/ 67 h 1695"/>
                  <a:gd name="T16" fmla="*/ 834 w 2023"/>
                  <a:gd name="T17" fmla="*/ 55 h 1695"/>
                  <a:gd name="T18" fmla="*/ 904 w 2023"/>
                  <a:gd name="T19" fmla="*/ 43 h 1695"/>
                  <a:gd name="T20" fmla="*/ 982 w 2023"/>
                  <a:gd name="T21" fmla="*/ 33 h 1695"/>
                  <a:gd name="T22" fmla="*/ 1071 w 2023"/>
                  <a:gd name="T23" fmla="*/ 22 h 1695"/>
                  <a:gd name="T24" fmla="*/ 1166 w 2023"/>
                  <a:gd name="T25" fmla="*/ 13 h 1695"/>
                  <a:gd name="T26" fmla="*/ 1271 w 2023"/>
                  <a:gd name="T27" fmla="*/ 7 h 1695"/>
                  <a:gd name="T28" fmla="*/ 1384 w 2023"/>
                  <a:gd name="T29" fmla="*/ 1 h 1695"/>
                  <a:gd name="T30" fmla="*/ 1506 w 2023"/>
                  <a:gd name="T31" fmla="*/ 0 h 1695"/>
                  <a:gd name="T32" fmla="*/ 1636 w 2023"/>
                  <a:gd name="T33" fmla="*/ 1 h 1695"/>
                  <a:gd name="T34" fmla="*/ 1692 w 2023"/>
                  <a:gd name="T35" fmla="*/ 233 h 1695"/>
                  <a:gd name="T36" fmla="*/ 1713 w 2023"/>
                  <a:gd name="T37" fmla="*/ 243 h 1695"/>
                  <a:gd name="T38" fmla="*/ 1758 w 2023"/>
                  <a:gd name="T39" fmla="*/ 274 h 1695"/>
                  <a:gd name="T40" fmla="*/ 1806 w 2023"/>
                  <a:gd name="T41" fmla="*/ 329 h 1695"/>
                  <a:gd name="T42" fmla="*/ 1836 w 2023"/>
                  <a:gd name="T43" fmla="*/ 409 h 1695"/>
                  <a:gd name="T44" fmla="*/ 1955 w 2023"/>
                  <a:gd name="T45" fmla="*/ 948 h 1695"/>
                  <a:gd name="T46" fmla="*/ 2003 w 2023"/>
                  <a:gd name="T47" fmla="*/ 1171 h 1695"/>
                  <a:gd name="T48" fmla="*/ 2011 w 2023"/>
                  <a:gd name="T49" fmla="*/ 1188 h 1695"/>
                  <a:gd name="T50" fmla="*/ 2022 w 2023"/>
                  <a:gd name="T51" fmla="*/ 1231 h 1695"/>
                  <a:gd name="T52" fmla="*/ 2021 w 2023"/>
                  <a:gd name="T53" fmla="*/ 1297 h 1695"/>
                  <a:gd name="T54" fmla="*/ 1992 w 2023"/>
                  <a:gd name="T55" fmla="*/ 1380 h 1695"/>
                  <a:gd name="T56" fmla="*/ 0 w 2023"/>
                  <a:gd name="T57" fmla="*/ 1328 h 1695"/>
                  <a:gd name="T58" fmla="*/ 199 w 2023"/>
                  <a:gd name="T59" fmla="*/ 1223 h 1695"/>
                  <a:gd name="T60" fmla="*/ 200 w 2023"/>
                  <a:gd name="T61" fmla="*/ 232 h 1695"/>
                  <a:gd name="T62" fmla="*/ 210 w 2023"/>
                  <a:gd name="T63" fmla="*/ 226 h 1695"/>
                  <a:gd name="T64" fmla="*/ 230 w 2023"/>
                  <a:gd name="T65" fmla="*/ 214 h 1695"/>
                  <a:gd name="T66" fmla="*/ 259 w 2023"/>
                  <a:gd name="T67" fmla="*/ 201 h 1695"/>
                  <a:gd name="T68" fmla="*/ 297 w 2023"/>
                  <a:gd name="T69" fmla="*/ 189 h 1695"/>
                  <a:gd name="T70" fmla="*/ 344 w 2023"/>
                  <a:gd name="T71" fmla="*/ 183 h 1695"/>
                  <a:gd name="T72" fmla="*/ 399 w 2023"/>
                  <a:gd name="T73" fmla="*/ 181 h 1695"/>
                  <a:gd name="T74" fmla="*/ 464 w 2023"/>
                  <a:gd name="T75" fmla="*/ 191 h 1695"/>
                  <a:gd name="T76" fmla="*/ 548 w 2023"/>
                  <a:gd name="T77" fmla="*/ 225 h 169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023"/>
                  <a:gd name="T118" fmla="*/ 0 h 1695"/>
                  <a:gd name="T119" fmla="*/ 2023 w 2023"/>
                  <a:gd name="T120" fmla="*/ 1695 h 169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023" h="1695">
                    <a:moveTo>
                      <a:pt x="548" y="225"/>
                    </a:moveTo>
                    <a:lnTo>
                      <a:pt x="570" y="121"/>
                    </a:lnTo>
                    <a:lnTo>
                      <a:pt x="571" y="121"/>
                    </a:lnTo>
                    <a:lnTo>
                      <a:pt x="575" y="120"/>
                    </a:lnTo>
                    <a:lnTo>
                      <a:pt x="580" y="118"/>
                    </a:lnTo>
                    <a:lnTo>
                      <a:pt x="586" y="116"/>
                    </a:lnTo>
                    <a:lnTo>
                      <a:pt x="596" y="112"/>
                    </a:lnTo>
                    <a:lnTo>
                      <a:pt x="607" y="108"/>
                    </a:lnTo>
                    <a:lnTo>
                      <a:pt x="620" y="105"/>
                    </a:lnTo>
                    <a:lnTo>
                      <a:pt x="636" y="101"/>
                    </a:lnTo>
                    <a:lnTo>
                      <a:pt x="653" y="95"/>
                    </a:lnTo>
                    <a:lnTo>
                      <a:pt x="672" y="90"/>
                    </a:lnTo>
                    <a:lnTo>
                      <a:pt x="694" y="84"/>
                    </a:lnTo>
                    <a:lnTo>
                      <a:pt x="718" y="79"/>
                    </a:lnTo>
                    <a:lnTo>
                      <a:pt x="743" y="74"/>
                    </a:lnTo>
                    <a:lnTo>
                      <a:pt x="771" y="67"/>
                    </a:lnTo>
                    <a:lnTo>
                      <a:pt x="802" y="61"/>
                    </a:lnTo>
                    <a:lnTo>
                      <a:pt x="834" y="55"/>
                    </a:lnTo>
                    <a:lnTo>
                      <a:pt x="867" y="49"/>
                    </a:lnTo>
                    <a:lnTo>
                      <a:pt x="904" y="43"/>
                    </a:lnTo>
                    <a:lnTo>
                      <a:pt x="943" y="38"/>
                    </a:lnTo>
                    <a:lnTo>
                      <a:pt x="982" y="33"/>
                    </a:lnTo>
                    <a:lnTo>
                      <a:pt x="1025" y="27"/>
                    </a:lnTo>
                    <a:lnTo>
                      <a:pt x="1071" y="22"/>
                    </a:lnTo>
                    <a:lnTo>
                      <a:pt x="1117" y="17"/>
                    </a:lnTo>
                    <a:lnTo>
                      <a:pt x="1166" y="13"/>
                    </a:lnTo>
                    <a:lnTo>
                      <a:pt x="1218" y="10"/>
                    </a:lnTo>
                    <a:lnTo>
                      <a:pt x="1271" y="7"/>
                    </a:lnTo>
                    <a:lnTo>
                      <a:pt x="1327" y="3"/>
                    </a:lnTo>
                    <a:lnTo>
                      <a:pt x="1384" y="1"/>
                    </a:lnTo>
                    <a:lnTo>
                      <a:pt x="1444" y="0"/>
                    </a:lnTo>
                    <a:lnTo>
                      <a:pt x="1506" y="0"/>
                    </a:lnTo>
                    <a:lnTo>
                      <a:pt x="1570" y="0"/>
                    </a:lnTo>
                    <a:lnTo>
                      <a:pt x="1636" y="1"/>
                    </a:lnTo>
                    <a:lnTo>
                      <a:pt x="1709" y="41"/>
                    </a:lnTo>
                    <a:lnTo>
                      <a:pt x="1692" y="233"/>
                    </a:lnTo>
                    <a:lnTo>
                      <a:pt x="1698" y="235"/>
                    </a:lnTo>
                    <a:lnTo>
                      <a:pt x="1713" y="243"/>
                    </a:lnTo>
                    <a:lnTo>
                      <a:pt x="1733" y="256"/>
                    </a:lnTo>
                    <a:lnTo>
                      <a:pt x="1758" y="274"/>
                    </a:lnTo>
                    <a:lnTo>
                      <a:pt x="1784" y="299"/>
                    </a:lnTo>
                    <a:lnTo>
                      <a:pt x="1806" y="329"/>
                    </a:lnTo>
                    <a:lnTo>
                      <a:pt x="1825" y="366"/>
                    </a:lnTo>
                    <a:lnTo>
                      <a:pt x="1836" y="409"/>
                    </a:lnTo>
                    <a:lnTo>
                      <a:pt x="1999" y="557"/>
                    </a:lnTo>
                    <a:lnTo>
                      <a:pt x="1955" y="948"/>
                    </a:lnTo>
                    <a:lnTo>
                      <a:pt x="1692" y="1080"/>
                    </a:lnTo>
                    <a:lnTo>
                      <a:pt x="2003" y="1171"/>
                    </a:lnTo>
                    <a:lnTo>
                      <a:pt x="2006" y="1176"/>
                    </a:lnTo>
                    <a:lnTo>
                      <a:pt x="2011" y="1188"/>
                    </a:lnTo>
                    <a:lnTo>
                      <a:pt x="2016" y="1206"/>
                    </a:lnTo>
                    <a:lnTo>
                      <a:pt x="2022" y="1231"/>
                    </a:lnTo>
                    <a:lnTo>
                      <a:pt x="2023" y="1261"/>
                    </a:lnTo>
                    <a:lnTo>
                      <a:pt x="2021" y="1297"/>
                    </a:lnTo>
                    <a:lnTo>
                      <a:pt x="2010" y="1337"/>
                    </a:lnTo>
                    <a:lnTo>
                      <a:pt x="1992" y="1380"/>
                    </a:lnTo>
                    <a:lnTo>
                      <a:pt x="1171" y="1695"/>
                    </a:lnTo>
                    <a:lnTo>
                      <a:pt x="0" y="1328"/>
                    </a:lnTo>
                    <a:lnTo>
                      <a:pt x="20" y="1285"/>
                    </a:lnTo>
                    <a:lnTo>
                      <a:pt x="199" y="1223"/>
                    </a:lnTo>
                    <a:lnTo>
                      <a:pt x="199" y="233"/>
                    </a:lnTo>
                    <a:lnTo>
                      <a:pt x="200" y="232"/>
                    </a:lnTo>
                    <a:lnTo>
                      <a:pt x="204" y="229"/>
                    </a:lnTo>
                    <a:lnTo>
                      <a:pt x="210" y="226"/>
                    </a:lnTo>
                    <a:lnTo>
                      <a:pt x="218" y="220"/>
                    </a:lnTo>
                    <a:lnTo>
                      <a:pt x="230" y="214"/>
                    </a:lnTo>
                    <a:lnTo>
                      <a:pt x="243" y="207"/>
                    </a:lnTo>
                    <a:lnTo>
                      <a:pt x="259" y="201"/>
                    </a:lnTo>
                    <a:lnTo>
                      <a:pt x="277" y="194"/>
                    </a:lnTo>
                    <a:lnTo>
                      <a:pt x="297" y="189"/>
                    </a:lnTo>
                    <a:lnTo>
                      <a:pt x="320" y="185"/>
                    </a:lnTo>
                    <a:lnTo>
                      <a:pt x="344" y="183"/>
                    </a:lnTo>
                    <a:lnTo>
                      <a:pt x="370" y="180"/>
                    </a:lnTo>
                    <a:lnTo>
                      <a:pt x="399" y="181"/>
                    </a:lnTo>
                    <a:lnTo>
                      <a:pt x="430" y="185"/>
                    </a:lnTo>
                    <a:lnTo>
                      <a:pt x="464" y="191"/>
                    </a:lnTo>
                    <a:lnTo>
                      <a:pt x="498" y="201"/>
                    </a:lnTo>
                    <a:lnTo>
                      <a:pt x="548" y="225"/>
                    </a:ln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26" name="Freeform 64"/>
              <p:cNvSpPr>
                <a:spLocks/>
              </p:cNvSpPr>
              <p:nvPr/>
            </p:nvSpPr>
            <p:spPr bwMode="auto">
              <a:xfrm>
                <a:off x="6551" y="13597"/>
                <a:ext cx="650" cy="735"/>
              </a:xfrm>
              <a:custGeom>
                <a:avLst/>
                <a:gdLst>
                  <a:gd name="T0" fmla="*/ 645 w 650"/>
                  <a:gd name="T1" fmla="*/ 27 h 735"/>
                  <a:gd name="T2" fmla="*/ 642 w 650"/>
                  <a:gd name="T3" fmla="*/ 26 h 735"/>
                  <a:gd name="T4" fmla="*/ 631 w 650"/>
                  <a:gd name="T5" fmla="*/ 23 h 735"/>
                  <a:gd name="T6" fmla="*/ 615 w 650"/>
                  <a:gd name="T7" fmla="*/ 19 h 735"/>
                  <a:gd name="T8" fmla="*/ 592 w 650"/>
                  <a:gd name="T9" fmla="*/ 15 h 735"/>
                  <a:gd name="T10" fmla="*/ 565 w 650"/>
                  <a:gd name="T11" fmla="*/ 10 h 735"/>
                  <a:gd name="T12" fmla="*/ 533 w 650"/>
                  <a:gd name="T13" fmla="*/ 6 h 735"/>
                  <a:gd name="T14" fmla="*/ 496 w 650"/>
                  <a:gd name="T15" fmla="*/ 3 h 735"/>
                  <a:gd name="T16" fmla="*/ 456 w 650"/>
                  <a:gd name="T17" fmla="*/ 1 h 735"/>
                  <a:gd name="T18" fmla="*/ 411 w 650"/>
                  <a:gd name="T19" fmla="*/ 0 h 735"/>
                  <a:gd name="T20" fmla="*/ 364 w 650"/>
                  <a:gd name="T21" fmla="*/ 2 h 735"/>
                  <a:gd name="T22" fmla="*/ 315 w 650"/>
                  <a:gd name="T23" fmla="*/ 6 h 735"/>
                  <a:gd name="T24" fmla="*/ 262 w 650"/>
                  <a:gd name="T25" fmla="*/ 15 h 735"/>
                  <a:gd name="T26" fmla="*/ 209 w 650"/>
                  <a:gd name="T27" fmla="*/ 26 h 735"/>
                  <a:gd name="T28" fmla="*/ 154 w 650"/>
                  <a:gd name="T29" fmla="*/ 42 h 735"/>
                  <a:gd name="T30" fmla="*/ 98 w 650"/>
                  <a:gd name="T31" fmla="*/ 61 h 735"/>
                  <a:gd name="T32" fmla="*/ 42 w 650"/>
                  <a:gd name="T33" fmla="*/ 87 h 735"/>
                  <a:gd name="T34" fmla="*/ 38 w 650"/>
                  <a:gd name="T35" fmla="*/ 101 h 735"/>
                  <a:gd name="T36" fmla="*/ 28 w 650"/>
                  <a:gd name="T37" fmla="*/ 141 h 735"/>
                  <a:gd name="T38" fmla="*/ 17 w 650"/>
                  <a:gd name="T39" fmla="*/ 203 h 735"/>
                  <a:gd name="T40" fmla="*/ 6 w 650"/>
                  <a:gd name="T41" fmla="*/ 283 h 735"/>
                  <a:gd name="T42" fmla="*/ 0 w 650"/>
                  <a:gd name="T43" fmla="*/ 378 h 735"/>
                  <a:gd name="T44" fmla="*/ 5 w 650"/>
                  <a:gd name="T45" fmla="*/ 484 h 735"/>
                  <a:gd name="T46" fmla="*/ 21 w 650"/>
                  <a:gd name="T47" fmla="*/ 599 h 735"/>
                  <a:gd name="T48" fmla="*/ 54 w 650"/>
                  <a:gd name="T49" fmla="*/ 716 h 735"/>
                  <a:gd name="T50" fmla="*/ 58 w 650"/>
                  <a:gd name="T51" fmla="*/ 716 h 735"/>
                  <a:gd name="T52" fmla="*/ 66 w 650"/>
                  <a:gd name="T53" fmla="*/ 715 h 735"/>
                  <a:gd name="T54" fmla="*/ 80 w 650"/>
                  <a:gd name="T55" fmla="*/ 713 h 735"/>
                  <a:gd name="T56" fmla="*/ 99 w 650"/>
                  <a:gd name="T57" fmla="*/ 712 h 735"/>
                  <a:gd name="T58" fmla="*/ 124 w 650"/>
                  <a:gd name="T59" fmla="*/ 710 h 735"/>
                  <a:gd name="T60" fmla="*/ 153 w 650"/>
                  <a:gd name="T61" fmla="*/ 708 h 735"/>
                  <a:gd name="T62" fmla="*/ 188 w 650"/>
                  <a:gd name="T63" fmla="*/ 707 h 735"/>
                  <a:gd name="T64" fmla="*/ 225 w 650"/>
                  <a:gd name="T65" fmla="*/ 706 h 735"/>
                  <a:gd name="T66" fmla="*/ 267 w 650"/>
                  <a:gd name="T67" fmla="*/ 705 h 735"/>
                  <a:gd name="T68" fmla="*/ 313 w 650"/>
                  <a:gd name="T69" fmla="*/ 706 h 735"/>
                  <a:gd name="T70" fmla="*/ 362 w 650"/>
                  <a:gd name="T71" fmla="*/ 707 h 735"/>
                  <a:gd name="T72" fmla="*/ 415 w 650"/>
                  <a:gd name="T73" fmla="*/ 709 h 735"/>
                  <a:gd name="T74" fmla="*/ 470 w 650"/>
                  <a:gd name="T75" fmla="*/ 713 h 735"/>
                  <a:gd name="T76" fmla="*/ 528 w 650"/>
                  <a:gd name="T77" fmla="*/ 719 h 735"/>
                  <a:gd name="T78" fmla="*/ 588 w 650"/>
                  <a:gd name="T79" fmla="*/ 726 h 735"/>
                  <a:gd name="T80" fmla="*/ 650 w 650"/>
                  <a:gd name="T81" fmla="*/ 735 h 735"/>
                  <a:gd name="T82" fmla="*/ 647 w 650"/>
                  <a:gd name="T83" fmla="*/ 713 h 735"/>
                  <a:gd name="T84" fmla="*/ 641 w 650"/>
                  <a:gd name="T85" fmla="*/ 655 h 735"/>
                  <a:gd name="T86" fmla="*/ 631 w 650"/>
                  <a:gd name="T87" fmla="*/ 568 h 735"/>
                  <a:gd name="T88" fmla="*/ 623 w 650"/>
                  <a:gd name="T89" fmla="*/ 462 h 735"/>
                  <a:gd name="T90" fmla="*/ 618 w 650"/>
                  <a:gd name="T91" fmla="*/ 345 h 735"/>
                  <a:gd name="T92" fmla="*/ 618 w 650"/>
                  <a:gd name="T93" fmla="*/ 229 h 735"/>
                  <a:gd name="T94" fmla="*/ 627 w 650"/>
                  <a:gd name="T95" fmla="*/ 119 h 735"/>
                  <a:gd name="T96" fmla="*/ 645 w 650"/>
                  <a:gd name="T97" fmla="*/ 27 h 73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50"/>
                  <a:gd name="T148" fmla="*/ 0 h 735"/>
                  <a:gd name="T149" fmla="*/ 650 w 650"/>
                  <a:gd name="T150" fmla="*/ 735 h 73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50" h="735">
                    <a:moveTo>
                      <a:pt x="645" y="27"/>
                    </a:moveTo>
                    <a:lnTo>
                      <a:pt x="642" y="26"/>
                    </a:lnTo>
                    <a:lnTo>
                      <a:pt x="631" y="23"/>
                    </a:lnTo>
                    <a:lnTo>
                      <a:pt x="615" y="19"/>
                    </a:lnTo>
                    <a:lnTo>
                      <a:pt x="592" y="15"/>
                    </a:lnTo>
                    <a:lnTo>
                      <a:pt x="565" y="10"/>
                    </a:lnTo>
                    <a:lnTo>
                      <a:pt x="533" y="6"/>
                    </a:lnTo>
                    <a:lnTo>
                      <a:pt x="496" y="3"/>
                    </a:lnTo>
                    <a:lnTo>
                      <a:pt x="456" y="1"/>
                    </a:lnTo>
                    <a:lnTo>
                      <a:pt x="411" y="0"/>
                    </a:lnTo>
                    <a:lnTo>
                      <a:pt x="364" y="2"/>
                    </a:lnTo>
                    <a:lnTo>
                      <a:pt x="315" y="6"/>
                    </a:lnTo>
                    <a:lnTo>
                      <a:pt x="262" y="15"/>
                    </a:lnTo>
                    <a:lnTo>
                      <a:pt x="209" y="26"/>
                    </a:lnTo>
                    <a:lnTo>
                      <a:pt x="154" y="42"/>
                    </a:lnTo>
                    <a:lnTo>
                      <a:pt x="98" y="61"/>
                    </a:lnTo>
                    <a:lnTo>
                      <a:pt x="42" y="87"/>
                    </a:lnTo>
                    <a:lnTo>
                      <a:pt x="38" y="101"/>
                    </a:lnTo>
                    <a:lnTo>
                      <a:pt x="28" y="141"/>
                    </a:lnTo>
                    <a:lnTo>
                      <a:pt x="17" y="203"/>
                    </a:lnTo>
                    <a:lnTo>
                      <a:pt x="6" y="283"/>
                    </a:lnTo>
                    <a:lnTo>
                      <a:pt x="0" y="378"/>
                    </a:lnTo>
                    <a:lnTo>
                      <a:pt x="5" y="484"/>
                    </a:lnTo>
                    <a:lnTo>
                      <a:pt x="21" y="599"/>
                    </a:lnTo>
                    <a:lnTo>
                      <a:pt x="54" y="716"/>
                    </a:lnTo>
                    <a:lnTo>
                      <a:pt x="58" y="716"/>
                    </a:lnTo>
                    <a:lnTo>
                      <a:pt x="66" y="715"/>
                    </a:lnTo>
                    <a:lnTo>
                      <a:pt x="80" y="713"/>
                    </a:lnTo>
                    <a:lnTo>
                      <a:pt x="99" y="712"/>
                    </a:lnTo>
                    <a:lnTo>
                      <a:pt x="124" y="710"/>
                    </a:lnTo>
                    <a:lnTo>
                      <a:pt x="153" y="708"/>
                    </a:lnTo>
                    <a:lnTo>
                      <a:pt x="188" y="707"/>
                    </a:lnTo>
                    <a:lnTo>
                      <a:pt x="225" y="706"/>
                    </a:lnTo>
                    <a:lnTo>
                      <a:pt x="267" y="705"/>
                    </a:lnTo>
                    <a:lnTo>
                      <a:pt x="313" y="706"/>
                    </a:lnTo>
                    <a:lnTo>
                      <a:pt x="362" y="707"/>
                    </a:lnTo>
                    <a:lnTo>
                      <a:pt x="415" y="709"/>
                    </a:lnTo>
                    <a:lnTo>
                      <a:pt x="470" y="713"/>
                    </a:lnTo>
                    <a:lnTo>
                      <a:pt x="528" y="719"/>
                    </a:lnTo>
                    <a:lnTo>
                      <a:pt x="588" y="726"/>
                    </a:lnTo>
                    <a:lnTo>
                      <a:pt x="650" y="735"/>
                    </a:lnTo>
                    <a:lnTo>
                      <a:pt x="647" y="713"/>
                    </a:lnTo>
                    <a:lnTo>
                      <a:pt x="641" y="655"/>
                    </a:lnTo>
                    <a:lnTo>
                      <a:pt x="631" y="568"/>
                    </a:lnTo>
                    <a:lnTo>
                      <a:pt x="623" y="462"/>
                    </a:lnTo>
                    <a:lnTo>
                      <a:pt x="618" y="345"/>
                    </a:lnTo>
                    <a:lnTo>
                      <a:pt x="618" y="229"/>
                    </a:lnTo>
                    <a:lnTo>
                      <a:pt x="627" y="119"/>
                    </a:lnTo>
                    <a:lnTo>
                      <a:pt x="645" y="27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27" name="Freeform 65"/>
              <p:cNvSpPr>
                <a:spLocks/>
              </p:cNvSpPr>
              <p:nvPr/>
            </p:nvSpPr>
            <p:spPr bwMode="auto">
              <a:xfrm>
                <a:off x="6623" y="13797"/>
                <a:ext cx="1071" cy="731"/>
              </a:xfrm>
              <a:custGeom>
                <a:avLst/>
                <a:gdLst>
                  <a:gd name="T0" fmla="*/ 6 w 1071"/>
                  <a:gd name="T1" fmla="*/ 552 h 731"/>
                  <a:gd name="T2" fmla="*/ 0 w 1071"/>
                  <a:gd name="T3" fmla="*/ 642 h 731"/>
                  <a:gd name="T4" fmla="*/ 698 w 1071"/>
                  <a:gd name="T5" fmla="*/ 731 h 731"/>
                  <a:gd name="T6" fmla="*/ 703 w 1071"/>
                  <a:gd name="T7" fmla="*/ 729 h 731"/>
                  <a:gd name="T8" fmla="*/ 717 w 1071"/>
                  <a:gd name="T9" fmla="*/ 722 h 731"/>
                  <a:gd name="T10" fmla="*/ 740 w 1071"/>
                  <a:gd name="T11" fmla="*/ 710 h 731"/>
                  <a:gd name="T12" fmla="*/ 768 w 1071"/>
                  <a:gd name="T13" fmla="*/ 694 h 731"/>
                  <a:gd name="T14" fmla="*/ 801 w 1071"/>
                  <a:gd name="T15" fmla="*/ 672 h 731"/>
                  <a:gd name="T16" fmla="*/ 838 w 1071"/>
                  <a:gd name="T17" fmla="*/ 645 h 731"/>
                  <a:gd name="T18" fmla="*/ 876 w 1071"/>
                  <a:gd name="T19" fmla="*/ 614 h 731"/>
                  <a:gd name="T20" fmla="*/ 915 w 1071"/>
                  <a:gd name="T21" fmla="*/ 577 h 731"/>
                  <a:gd name="T22" fmla="*/ 953 w 1071"/>
                  <a:gd name="T23" fmla="*/ 536 h 731"/>
                  <a:gd name="T24" fmla="*/ 988 w 1071"/>
                  <a:gd name="T25" fmla="*/ 491 h 731"/>
                  <a:gd name="T26" fmla="*/ 1018 w 1071"/>
                  <a:gd name="T27" fmla="*/ 439 h 731"/>
                  <a:gd name="T28" fmla="*/ 1043 w 1071"/>
                  <a:gd name="T29" fmla="*/ 383 h 731"/>
                  <a:gd name="T30" fmla="*/ 1061 w 1071"/>
                  <a:gd name="T31" fmla="*/ 322 h 731"/>
                  <a:gd name="T32" fmla="*/ 1071 w 1071"/>
                  <a:gd name="T33" fmla="*/ 255 h 731"/>
                  <a:gd name="T34" fmla="*/ 1070 w 1071"/>
                  <a:gd name="T35" fmla="*/ 185 h 731"/>
                  <a:gd name="T36" fmla="*/ 1057 w 1071"/>
                  <a:gd name="T37" fmla="*/ 108 h 731"/>
                  <a:gd name="T38" fmla="*/ 1055 w 1071"/>
                  <a:gd name="T39" fmla="*/ 104 h 731"/>
                  <a:gd name="T40" fmla="*/ 1049 w 1071"/>
                  <a:gd name="T41" fmla="*/ 92 h 731"/>
                  <a:gd name="T42" fmla="*/ 1037 w 1071"/>
                  <a:gd name="T43" fmla="*/ 76 h 731"/>
                  <a:gd name="T44" fmla="*/ 1022 w 1071"/>
                  <a:gd name="T45" fmla="*/ 57 h 731"/>
                  <a:gd name="T46" fmla="*/ 1002 w 1071"/>
                  <a:gd name="T47" fmla="*/ 37 h 731"/>
                  <a:gd name="T48" fmla="*/ 979 w 1071"/>
                  <a:gd name="T49" fmla="*/ 20 h 731"/>
                  <a:gd name="T50" fmla="*/ 951 w 1071"/>
                  <a:gd name="T51" fmla="*/ 7 h 731"/>
                  <a:gd name="T52" fmla="*/ 919 w 1071"/>
                  <a:gd name="T53" fmla="*/ 0 h 731"/>
                  <a:gd name="T54" fmla="*/ 924 w 1071"/>
                  <a:gd name="T55" fmla="*/ 12 h 731"/>
                  <a:gd name="T56" fmla="*/ 934 w 1071"/>
                  <a:gd name="T57" fmla="*/ 44 h 731"/>
                  <a:gd name="T58" fmla="*/ 947 w 1071"/>
                  <a:gd name="T59" fmla="*/ 94 h 731"/>
                  <a:gd name="T60" fmla="*/ 958 w 1071"/>
                  <a:gd name="T61" fmla="*/ 159 h 731"/>
                  <a:gd name="T62" fmla="*/ 961 w 1071"/>
                  <a:gd name="T63" fmla="*/ 238 h 731"/>
                  <a:gd name="T64" fmla="*/ 953 w 1071"/>
                  <a:gd name="T65" fmla="*/ 324 h 731"/>
                  <a:gd name="T66" fmla="*/ 928 w 1071"/>
                  <a:gd name="T67" fmla="*/ 418 h 731"/>
                  <a:gd name="T68" fmla="*/ 884 w 1071"/>
                  <a:gd name="T69" fmla="*/ 516 h 731"/>
                  <a:gd name="T70" fmla="*/ 883 w 1071"/>
                  <a:gd name="T71" fmla="*/ 518 h 731"/>
                  <a:gd name="T72" fmla="*/ 879 w 1071"/>
                  <a:gd name="T73" fmla="*/ 521 h 731"/>
                  <a:gd name="T74" fmla="*/ 872 w 1071"/>
                  <a:gd name="T75" fmla="*/ 526 h 731"/>
                  <a:gd name="T76" fmla="*/ 862 w 1071"/>
                  <a:gd name="T77" fmla="*/ 534 h 731"/>
                  <a:gd name="T78" fmla="*/ 851 w 1071"/>
                  <a:gd name="T79" fmla="*/ 541 h 731"/>
                  <a:gd name="T80" fmla="*/ 837 w 1071"/>
                  <a:gd name="T81" fmla="*/ 550 h 731"/>
                  <a:gd name="T82" fmla="*/ 819 w 1071"/>
                  <a:gd name="T83" fmla="*/ 559 h 731"/>
                  <a:gd name="T84" fmla="*/ 800 w 1071"/>
                  <a:gd name="T85" fmla="*/ 567 h 731"/>
                  <a:gd name="T86" fmla="*/ 778 w 1071"/>
                  <a:gd name="T87" fmla="*/ 575 h 731"/>
                  <a:gd name="T88" fmla="*/ 754 w 1071"/>
                  <a:gd name="T89" fmla="*/ 582 h 731"/>
                  <a:gd name="T90" fmla="*/ 727 w 1071"/>
                  <a:gd name="T91" fmla="*/ 588 h 731"/>
                  <a:gd name="T92" fmla="*/ 697 w 1071"/>
                  <a:gd name="T93" fmla="*/ 592 h 731"/>
                  <a:gd name="T94" fmla="*/ 666 w 1071"/>
                  <a:gd name="T95" fmla="*/ 593 h 731"/>
                  <a:gd name="T96" fmla="*/ 631 w 1071"/>
                  <a:gd name="T97" fmla="*/ 592 h 731"/>
                  <a:gd name="T98" fmla="*/ 593 w 1071"/>
                  <a:gd name="T99" fmla="*/ 589 h 731"/>
                  <a:gd name="T100" fmla="*/ 555 w 1071"/>
                  <a:gd name="T101" fmla="*/ 581 h 731"/>
                  <a:gd name="T102" fmla="*/ 555 w 1071"/>
                  <a:gd name="T103" fmla="*/ 677 h 731"/>
                  <a:gd name="T104" fmla="*/ 24 w 1071"/>
                  <a:gd name="T105" fmla="*/ 623 h 731"/>
                  <a:gd name="T106" fmla="*/ 6 w 1071"/>
                  <a:gd name="T107" fmla="*/ 552 h 73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71"/>
                  <a:gd name="T163" fmla="*/ 0 h 731"/>
                  <a:gd name="T164" fmla="*/ 1071 w 1071"/>
                  <a:gd name="T165" fmla="*/ 731 h 73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71" h="731">
                    <a:moveTo>
                      <a:pt x="6" y="552"/>
                    </a:moveTo>
                    <a:lnTo>
                      <a:pt x="0" y="642"/>
                    </a:lnTo>
                    <a:lnTo>
                      <a:pt x="698" y="731"/>
                    </a:lnTo>
                    <a:lnTo>
                      <a:pt x="703" y="729"/>
                    </a:lnTo>
                    <a:lnTo>
                      <a:pt x="717" y="722"/>
                    </a:lnTo>
                    <a:lnTo>
                      <a:pt x="740" y="710"/>
                    </a:lnTo>
                    <a:lnTo>
                      <a:pt x="768" y="694"/>
                    </a:lnTo>
                    <a:lnTo>
                      <a:pt x="801" y="672"/>
                    </a:lnTo>
                    <a:lnTo>
                      <a:pt x="838" y="645"/>
                    </a:lnTo>
                    <a:lnTo>
                      <a:pt x="876" y="614"/>
                    </a:lnTo>
                    <a:lnTo>
                      <a:pt x="915" y="577"/>
                    </a:lnTo>
                    <a:lnTo>
                      <a:pt x="953" y="536"/>
                    </a:lnTo>
                    <a:lnTo>
                      <a:pt x="988" y="491"/>
                    </a:lnTo>
                    <a:lnTo>
                      <a:pt x="1018" y="439"/>
                    </a:lnTo>
                    <a:lnTo>
                      <a:pt x="1043" y="383"/>
                    </a:lnTo>
                    <a:lnTo>
                      <a:pt x="1061" y="322"/>
                    </a:lnTo>
                    <a:lnTo>
                      <a:pt x="1071" y="255"/>
                    </a:lnTo>
                    <a:lnTo>
                      <a:pt x="1070" y="185"/>
                    </a:lnTo>
                    <a:lnTo>
                      <a:pt x="1057" y="108"/>
                    </a:lnTo>
                    <a:lnTo>
                      <a:pt x="1055" y="104"/>
                    </a:lnTo>
                    <a:lnTo>
                      <a:pt x="1049" y="92"/>
                    </a:lnTo>
                    <a:lnTo>
                      <a:pt x="1037" y="76"/>
                    </a:lnTo>
                    <a:lnTo>
                      <a:pt x="1022" y="57"/>
                    </a:lnTo>
                    <a:lnTo>
                      <a:pt x="1002" y="37"/>
                    </a:lnTo>
                    <a:lnTo>
                      <a:pt x="979" y="20"/>
                    </a:lnTo>
                    <a:lnTo>
                      <a:pt x="951" y="7"/>
                    </a:lnTo>
                    <a:lnTo>
                      <a:pt x="919" y="0"/>
                    </a:lnTo>
                    <a:lnTo>
                      <a:pt x="924" y="12"/>
                    </a:lnTo>
                    <a:lnTo>
                      <a:pt x="934" y="44"/>
                    </a:lnTo>
                    <a:lnTo>
                      <a:pt x="947" y="94"/>
                    </a:lnTo>
                    <a:lnTo>
                      <a:pt x="958" y="159"/>
                    </a:lnTo>
                    <a:lnTo>
                      <a:pt x="961" y="238"/>
                    </a:lnTo>
                    <a:lnTo>
                      <a:pt x="953" y="324"/>
                    </a:lnTo>
                    <a:lnTo>
                      <a:pt x="928" y="418"/>
                    </a:lnTo>
                    <a:lnTo>
                      <a:pt x="884" y="516"/>
                    </a:lnTo>
                    <a:lnTo>
                      <a:pt x="883" y="518"/>
                    </a:lnTo>
                    <a:lnTo>
                      <a:pt x="879" y="521"/>
                    </a:lnTo>
                    <a:lnTo>
                      <a:pt x="872" y="526"/>
                    </a:lnTo>
                    <a:lnTo>
                      <a:pt x="862" y="534"/>
                    </a:lnTo>
                    <a:lnTo>
                      <a:pt x="851" y="541"/>
                    </a:lnTo>
                    <a:lnTo>
                      <a:pt x="837" y="550"/>
                    </a:lnTo>
                    <a:lnTo>
                      <a:pt x="819" y="559"/>
                    </a:lnTo>
                    <a:lnTo>
                      <a:pt x="800" y="567"/>
                    </a:lnTo>
                    <a:lnTo>
                      <a:pt x="778" y="575"/>
                    </a:lnTo>
                    <a:lnTo>
                      <a:pt x="754" y="582"/>
                    </a:lnTo>
                    <a:lnTo>
                      <a:pt x="727" y="588"/>
                    </a:lnTo>
                    <a:lnTo>
                      <a:pt x="697" y="592"/>
                    </a:lnTo>
                    <a:lnTo>
                      <a:pt x="666" y="593"/>
                    </a:lnTo>
                    <a:lnTo>
                      <a:pt x="631" y="592"/>
                    </a:lnTo>
                    <a:lnTo>
                      <a:pt x="593" y="589"/>
                    </a:lnTo>
                    <a:lnTo>
                      <a:pt x="555" y="581"/>
                    </a:lnTo>
                    <a:lnTo>
                      <a:pt x="555" y="677"/>
                    </a:lnTo>
                    <a:lnTo>
                      <a:pt x="24" y="623"/>
                    </a:lnTo>
                    <a:lnTo>
                      <a:pt x="6" y="5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28" name="Freeform 66"/>
              <p:cNvSpPr>
                <a:spLocks/>
              </p:cNvSpPr>
              <p:nvPr/>
            </p:nvSpPr>
            <p:spPr bwMode="auto">
              <a:xfrm>
                <a:off x="6486" y="14516"/>
                <a:ext cx="787" cy="253"/>
              </a:xfrm>
              <a:custGeom>
                <a:avLst/>
                <a:gdLst>
                  <a:gd name="T0" fmla="*/ 787 w 787"/>
                  <a:gd name="T1" fmla="*/ 91 h 253"/>
                  <a:gd name="T2" fmla="*/ 12 w 787"/>
                  <a:gd name="T3" fmla="*/ 0 h 253"/>
                  <a:gd name="T4" fmla="*/ 0 w 787"/>
                  <a:gd name="T5" fmla="*/ 91 h 253"/>
                  <a:gd name="T6" fmla="*/ 764 w 787"/>
                  <a:gd name="T7" fmla="*/ 253 h 253"/>
                  <a:gd name="T8" fmla="*/ 787 w 787"/>
                  <a:gd name="T9" fmla="*/ 91 h 2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7"/>
                  <a:gd name="T16" fmla="*/ 0 h 253"/>
                  <a:gd name="T17" fmla="*/ 787 w 787"/>
                  <a:gd name="T18" fmla="*/ 253 h 2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7" h="253">
                    <a:moveTo>
                      <a:pt x="787" y="91"/>
                    </a:moveTo>
                    <a:lnTo>
                      <a:pt x="12" y="0"/>
                    </a:lnTo>
                    <a:lnTo>
                      <a:pt x="0" y="91"/>
                    </a:lnTo>
                    <a:lnTo>
                      <a:pt x="764" y="253"/>
                    </a:lnTo>
                    <a:lnTo>
                      <a:pt x="787" y="9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29" name="Freeform 67"/>
              <p:cNvSpPr>
                <a:spLocks/>
              </p:cNvSpPr>
              <p:nvPr/>
            </p:nvSpPr>
            <p:spPr bwMode="auto">
              <a:xfrm>
                <a:off x="6879" y="14597"/>
                <a:ext cx="336" cy="115"/>
              </a:xfrm>
              <a:custGeom>
                <a:avLst/>
                <a:gdLst>
                  <a:gd name="T0" fmla="*/ 336 w 336"/>
                  <a:gd name="T1" fmla="*/ 50 h 115"/>
                  <a:gd name="T2" fmla="*/ 4 w 336"/>
                  <a:gd name="T3" fmla="*/ 0 h 115"/>
                  <a:gd name="T4" fmla="*/ 0 w 336"/>
                  <a:gd name="T5" fmla="*/ 48 h 115"/>
                  <a:gd name="T6" fmla="*/ 327 w 336"/>
                  <a:gd name="T7" fmla="*/ 115 h 115"/>
                  <a:gd name="T8" fmla="*/ 336 w 336"/>
                  <a:gd name="T9" fmla="*/ 50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6"/>
                  <a:gd name="T16" fmla="*/ 0 h 115"/>
                  <a:gd name="T17" fmla="*/ 336 w 336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6" h="115">
                    <a:moveTo>
                      <a:pt x="336" y="50"/>
                    </a:moveTo>
                    <a:lnTo>
                      <a:pt x="4" y="0"/>
                    </a:lnTo>
                    <a:lnTo>
                      <a:pt x="0" y="48"/>
                    </a:lnTo>
                    <a:lnTo>
                      <a:pt x="327" y="115"/>
                    </a:lnTo>
                    <a:lnTo>
                      <a:pt x="336" y="5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30" name="Freeform 68"/>
              <p:cNvSpPr>
                <a:spLocks/>
              </p:cNvSpPr>
              <p:nvPr/>
            </p:nvSpPr>
            <p:spPr bwMode="auto">
              <a:xfrm>
                <a:off x="6536" y="14540"/>
                <a:ext cx="225" cy="85"/>
              </a:xfrm>
              <a:custGeom>
                <a:avLst/>
                <a:gdLst>
                  <a:gd name="T0" fmla="*/ 225 w 225"/>
                  <a:gd name="T1" fmla="*/ 39 h 85"/>
                  <a:gd name="T2" fmla="*/ 0 w 225"/>
                  <a:gd name="T3" fmla="*/ 0 h 85"/>
                  <a:gd name="T4" fmla="*/ 3 w 225"/>
                  <a:gd name="T5" fmla="*/ 41 h 85"/>
                  <a:gd name="T6" fmla="*/ 218 w 225"/>
                  <a:gd name="T7" fmla="*/ 85 h 85"/>
                  <a:gd name="T8" fmla="*/ 225 w 225"/>
                  <a:gd name="T9" fmla="*/ 39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5"/>
                  <a:gd name="T16" fmla="*/ 0 h 85"/>
                  <a:gd name="T17" fmla="*/ 225 w 225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5" h="85">
                    <a:moveTo>
                      <a:pt x="225" y="39"/>
                    </a:moveTo>
                    <a:lnTo>
                      <a:pt x="0" y="0"/>
                    </a:lnTo>
                    <a:lnTo>
                      <a:pt x="3" y="41"/>
                    </a:lnTo>
                    <a:lnTo>
                      <a:pt x="218" y="85"/>
                    </a:lnTo>
                    <a:lnTo>
                      <a:pt x="225" y="3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31" name="Freeform 69"/>
              <p:cNvSpPr>
                <a:spLocks/>
              </p:cNvSpPr>
              <p:nvPr/>
            </p:nvSpPr>
            <p:spPr bwMode="auto">
              <a:xfrm>
                <a:off x="5972" y="14624"/>
                <a:ext cx="1325" cy="439"/>
              </a:xfrm>
              <a:custGeom>
                <a:avLst/>
                <a:gdLst>
                  <a:gd name="T0" fmla="*/ 0 w 1325"/>
                  <a:gd name="T1" fmla="*/ 132 h 439"/>
                  <a:gd name="T2" fmla="*/ 3 w 1325"/>
                  <a:gd name="T3" fmla="*/ 132 h 439"/>
                  <a:gd name="T4" fmla="*/ 10 w 1325"/>
                  <a:gd name="T5" fmla="*/ 130 h 439"/>
                  <a:gd name="T6" fmla="*/ 24 w 1325"/>
                  <a:gd name="T7" fmla="*/ 128 h 439"/>
                  <a:gd name="T8" fmla="*/ 42 w 1325"/>
                  <a:gd name="T9" fmla="*/ 125 h 439"/>
                  <a:gd name="T10" fmla="*/ 62 w 1325"/>
                  <a:gd name="T11" fmla="*/ 121 h 439"/>
                  <a:gd name="T12" fmla="*/ 86 w 1325"/>
                  <a:gd name="T13" fmla="*/ 116 h 439"/>
                  <a:gd name="T14" fmla="*/ 113 w 1325"/>
                  <a:gd name="T15" fmla="*/ 109 h 439"/>
                  <a:gd name="T16" fmla="*/ 141 w 1325"/>
                  <a:gd name="T17" fmla="*/ 102 h 439"/>
                  <a:gd name="T18" fmla="*/ 170 w 1325"/>
                  <a:gd name="T19" fmla="*/ 94 h 439"/>
                  <a:gd name="T20" fmla="*/ 199 w 1325"/>
                  <a:gd name="T21" fmla="*/ 85 h 439"/>
                  <a:gd name="T22" fmla="*/ 228 w 1325"/>
                  <a:gd name="T23" fmla="*/ 74 h 439"/>
                  <a:gd name="T24" fmla="*/ 257 w 1325"/>
                  <a:gd name="T25" fmla="*/ 62 h 439"/>
                  <a:gd name="T26" fmla="*/ 285 w 1325"/>
                  <a:gd name="T27" fmla="*/ 48 h 439"/>
                  <a:gd name="T28" fmla="*/ 309 w 1325"/>
                  <a:gd name="T29" fmla="*/ 34 h 439"/>
                  <a:gd name="T30" fmla="*/ 333 w 1325"/>
                  <a:gd name="T31" fmla="*/ 18 h 439"/>
                  <a:gd name="T32" fmla="*/ 352 w 1325"/>
                  <a:gd name="T33" fmla="*/ 0 h 439"/>
                  <a:gd name="T34" fmla="*/ 1325 w 1325"/>
                  <a:gd name="T35" fmla="*/ 223 h 439"/>
                  <a:gd name="T36" fmla="*/ 1323 w 1325"/>
                  <a:gd name="T37" fmla="*/ 225 h 439"/>
                  <a:gd name="T38" fmla="*/ 1318 w 1325"/>
                  <a:gd name="T39" fmla="*/ 230 h 439"/>
                  <a:gd name="T40" fmla="*/ 1309 w 1325"/>
                  <a:gd name="T41" fmla="*/ 239 h 439"/>
                  <a:gd name="T42" fmla="*/ 1297 w 1325"/>
                  <a:gd name="T43" fmla="*/ 250 h 439"/>
                  <a:gd name="T44" fmla="*/ 1282 w 1325"/>
                  <a:gd name="T45" fmla="*/ 263 h 439"/>
                  <a:gd name="T46" fmla="*/ 1265 w 1325"/>
                  <a:gd name="T47" fmla="*/ 278 h 439"/>
                  <a:gd name="T48" fmla="*/ 1247 w 1325"/>
                  <a:gd name="T49" fmla="*/ 295 h 439"/>
                  <a:gd name="T50" fmla="*/ 1225 w 1325"/>
                  <a:gd name="T51" fmla="*/ 312 h 439"/>
                  <a:gd name="T52" fmla="*/ 1202 w 1325"/>
                  <a:gd name="T53" fmla="*/ 331 h 439"/>
                  <a:gd name="T54" fmla="*/ 1179 w 1325"/>
                  <a:gd name="T55" fmla="*/ 349 h 439"/>
                  <a:gd name="T56" fmla="*/ 1154 w 1325"/>
                  <a:gd name="T57" fmla="*/ 367 h 439"/>
                  <a:gd name="T58" fmla="*/ 1128 w 1325"/>
                  <a:gd name="T59" fmla="*/ 385 h 439"/>
                  <a:gd name="T60" fmla="*/ 1102 w 1325"/>
                  <a:gd name="T61" fmla="*/ 401 h 439"/>
                  <a:gd name="T62" fmla="*/ 1077 w 1325"/>
                  <a:gd name="T63" fmla="*/ 415 h 439"/>
                  <a:gd name="T64" fmla="*/ 1051 w 1325"/>
                  <a:gd name="T65" fmla="*/ 428 h 439"/>
                  <a:gd name="T66" fmla="*/ 1026 w 1325"/>
                  <a:gd name="T67" fmla="*/ 439 h 439"/>
                  <a:gd name="T68" fmla="*/ 0 w 1325"/>
                  <a:gd name="T69" fmla="*/ 132 h 43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25"/>
                  <a:gd name="T106" fmla="*/ 0 h 439"/>
                  <a:gd name="T107" fmla="*/ 1325 w 1325"/>
                  <a:gd name="T108" fmla="*/ 439 h 43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25" h="439">
                    <a:moveTo>
                      <a:pt x="0" y="132"/>
                    </a:moveTo>
                    <a:lnTo>
                      <a:pt x="3" y="132"/>
                    </a:lnTo>
                    <a:lnTo>
                      <a:pt x="10" y="130"/>
                    </a:lnTo>
                    <a:lnTo>
                      <a:pt x="24" y="128"/>
                    </a:lnTo>
                    <a:lnTo>
                      <a:pt x="42" y="125"/>
                    </a:lnTo>
                    <a:lnTo>
                      <a:pt x="62" y="121"/>
                    </a:lnTo>
                    <a:lnTo>
                      <a:pt x="86" y="116"/>
                    </a:lnTo>
                    <a:lnTo>
                      <a:pt x="113" y="109"/>
                    </a:lnTo>
                    <a:lnTo>
                      <a:pt x="141" y="102"/>
                    </a:lnTo>
                    <a:lnTo>
                      <a:pt x="170" y="94"/>
                    </a:lnTo>
                    <a:lnTo>
                      <a:pt x="199" y="85"/>
                    </a:lnTo>
                    <a:lnTo>
                      <a:pt x="228" y="74"/>
                    </a:lnTo>
                    <a:lnTo>
                      <a:pt x="257" y="62"/>
                    </a:lnTo>
                    <a:lnTo>
                      <a:pt x="285" y="48"/>
                    </a:lnTo>
                    <a:lnTo>
                      <a:pt x="309" y="34"/>
                    </a:lnTo>
                    <a:lnTo>
                      <a:pt x="333" y="18"/>
                    </a:lnTo>
                    <a:lnTo>
                      <a:pt x="352" y="0"/>
                    </a:lnTo>
                    <a:lnTo>
                      <a:pt x="1325" y="223"/>
                    </a:lnTo>
                    <a:lnTo>
                      <a:pt x="1323" y="225"/>
                    </a:lnTo>
                    <a:lnTo>
                      <a:pt x="1318" y="230"/>
                    </a:lnTo>
                    <a:lnTo>
                      <a:pt x="1309" y="239"/>
                    </a:lnTo>
                    <a:lnTo>
                      <a:pt x="1297" y="250"/>
                    </a:lnTo>
                    <a:lnTo>
                      <a:pt x="1282" y="263"/>
                    </a:lnTo>
                    <a:lnTo>
                      <a:pt x="1265" y="278"/>
                    </a:lnTo>
                    <a:lnTo>
                      <a:pt x="1247" y="295"/>
                    </a:lnTo>
                    <a:lnTo>
                      <a:pt x="1225" y="312"/>
                    </a:lnTo>
                    <a:lnTo>
                      <a:pt x="1202" y="331"/>
                    </a:lnTo>
                    <a:lnTo>
                      <a:pt x="1179" y="349"/>
                    </a:lnTo>
                    <a:lnTo>
                      <a:pt x="1154" y="367"/>
                    </a:lnTo>
                    <a:lnTo>
                      <a:pt x="1128" y="385"/>
                    </a:lnTo>
                    <a:lnTo>
                      <a:pt x="1102" y="401"/>
                    </a:lnTo>
                    <a:lnTo>
                      <a:pt x="1077" y="415"/>
                    </a:lnTo>
                    <a:lnTo>
                      <a:pt x="1051" y="428"/>
                    </a:lnTo>
                    <a:lnTo>
                      <a:pt x="1026" y="439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32" name="Freeform 70"/>
              <p:cNvSpPr>
                <a:spLocks/>
              </p:cNvSpPr>
              <p:nvPr/>
            </p:nvSpPr>
            <p:spPr bwMode="auto">
              <a:xfrm>
                <a:off x="7292" y="14577"/>
                <a:ext cx="472" cy="209"/>
              </a:xfrm>
              <a:custGeom>
                <a:avLst/>
                <a:gdLst>
                  <a:gd name="T0" fmla="*/ 47 w 472"/>
                  <a:gd name="T1" fmla="*/ 209 h 209"/>
                  <a:gd name="T2" fmla="*/ 472 w 472"/>
                  <a:gd name="T3" fmla="*/ 84 h 209"/>
                  <a:gd name="T4" fmla="*/ 215 w 472"/>
                  <a:gd name="T5" fmla="*/ 0 h 209"/>
                  <a:gd name="T6" fmla="*/ 5 w 472"/>
                  <a:gd name="T7" fmla="*/ 24 h 209"/>
                  <a:gd name="T8" fmla="*/ 0 w 472"/>
                  <a:gd name="T9" fmla="*/ 197 h 209"/>
                  <a:gd name="T10" fmla="*/ 47 w 472"/>
                  <a:gd name="T11" fmla="*/ 209 h 2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2"/>
                  <a:gd name="T19" fmla="*/ 0 h 209"/>
                  <a:gd name="T20" fmla="*/ 472 w 472"/>
                  <a:gd name="T21" fmla="*/ 209 h 2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2" h="209">
                    <a:moveTo>
                      <a:pt x="47" y="209"/>
                    </a:moveTo>
                    <a:lnTo>
                      <a:pt x="472" y="84"/>
                    </a:lnTo>
                    <a:lnTo>
                      <a:pt x="215" y="0"/>
                    </a:lnTo>
                    <a:lnTo>
                      <a:pt x="5" y="24"/>
                    </a:lnTo>
                    <a:lnTo>
                      <a:pt x="0" y="197"/>
                    </a:lnTo>
                    <a:lnTo>
                      <a:pt x="47" y="20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33" name="Freeform 71"/>
              <p:cNvSpPr>
                <a:spLocks/>
              </p:cNvSpPr>
              <p:nvPr/>
            </p:nvSpPr>
            <p:spPr bwMode="auto">
              <a:xfrm>
                <a:off x="6073" y="13679"/>
                <a:ext cx="251" cy="999"/>
              </a:xfrm>
              <a:custGeom>
                <a:avLst/>
                <a:gdLst>
                  <a:gd name="T0" fmla="*/ 251 w 251"/>
                  <a:gd name="T1" fmla="*/ 23 h 999"/>
                  <a:gd name="T2" fmla="*/ 250 w 251"/>
                  <a:gd name="T3" fmla="*/ 22 h 999"/>
                  <a:gd name="T4" fmla="*/ 246 w 251"/>
                  <a:gd name="T5" fmla="*/ 20 h 999"/>
                  <a:gd name="T6" fmla="*/ 239 w 251"/>
                  <a:gd name="T7" fmla="*/ 18 h 999"/>
                  <a:gd name="T8" fmla="*/ 230 w 251"/>
                  <a:gd name="T9" fmla="*/ 15 h 999"/>
                  <a:gd name="T10" fmla="*/ 218 w 251"/>
                  <a:gd name="T11" fmla="*/ 11 h 999"/>
                  <a:gd name="T12" fmla="*/ 205 w 251"/>
                  <a:gd name="T13" fmla="*/ 7 h 999"/>
                  <a:gd name="T14" fmla="*/ 190 w 251"/>
                  <a:gd name="T15" fmla="*/ 4 h 999"/>
                  <a:gd name="T16" fmla="*/ 173 w 251"/>
                  <a:gd name="T17" fmla="*/ 1 h 999"/>
                  <a:gd name="T18" fmla="*/ 155 w 251"/>
                  <a:gd name="T19" fmla="*/ 0 h 999"/>
                  <a:gd name="T20" fmla="*/ 134 w 251"/>
                  <a:gd name="T21" fmla="*/ 0 h 999"/>
                  <a:gd name="T22" fmla="*/ 114 w 251"/>
                  <a:gd name="T23" fmla="*/ 2 h 999"/>
                  <a:gd name="T24" fmla="*/ 92 w 251"/>
                  <a:gd name="T25" fmla="*/ 5 h 999"/>
                  <a:gd name="T26" fmla="*/ 70 w 251"/>
                  <a:gd name="T27" fmla="*/ 12 h 999"/>
                  <a:gd name="T28" fmla="*/ 47 w 251"/>
                  <a:gd name="T29" fmla="*/ 20 h 999"/>
                  <a:gd name="T30" fmla="*/ 23 w 251"/>
                  <a:gd name="T31" fmla="*/ 32 h 999"/>
                  <a:gd name="T32" fmla="*/ 0 w 251"/>
                  <a:gd name="T33" fmla="*/ 47 h 999"/>
                  <a:gd name="T34" fmla="*/ 0 w 251"/>
                  <a:gd name="T35" fmla="*/ 999 h 999"/>
                  <a:gd name="T36" fmla="*/ 1 w 251"/>
                  <a:gd name="T37" fmla="*/ 999 h 999"/>
                  <a:gd name="T38" fmla="*/ 6 w 251"/>
                  <a:gd name="T39" fmla="*/ 999 h 999"/>
                  <a:gd name="T40" fmla="*/ 14 w 251"/>
                  <a:gd name="T41" fmla="*/ 998 h 999"/>
                  <a:gd name="T42" fmla="*/ 23 w 251"/>
                  <a:gd name="T43" fmla="*/ 997 h 999"/>
                  <a:gd name="T44" fmla="*/ 35 w 251"/>
                  <a:gd name="T45" fmla="*/ 995 h 999"/>
                  <a:gd name="T46" fmla="*/ 49 w 251"/>
                  <a:gd name="T47" fmla="*/ 993 h 999"/>
                  <a:gd name="T48" fmla="*/ 65 w 251"/>
                  <a:gd name="T49" fmla="*/ 990 h 999"/>
                  <a:gd name="T50" fmla="*/ 83 w 251"/>
                  <a:gd name="T51" fmla="*/ 985 h 999"/>
                  <a:gd name="T52" fmla="*/ 102 w 251"/>
                  <a:gd name="T53" fmla="*/ 980 h 999"/>
                  <a:gd name="T54" fmla="*/ 121 w 251"/>
                  <a:gd name="T55" fmla="*/ 973 h 999"/>
                  <a:gd name="T56" fmla="*/ 143 w 251"/>
                  <a:gd name="T57" fmla="*/ 966 h 999"/>
                  <a:gd name="T58" fmla="*/ 164 w 251"/>
                  <a:gd name="T59" fmla="*/ 956 h 999"/>
                  <a:gd name="T60" fmla="*/ 186 w 251"/>
                  <a:gd name="T61" fmla="*/ 945 h 999"/>
                  <a:gd name="T62" fmla="*/ 208 w 251"/>
                  <a:gd name="T63" fmla="*/ 934 h 999"/>
                  <a:gd name="T64" fmla="*/ 230 w 251"/>
                  <a:gd name="T65" fmla="*/ 919 h 999"/>
                  <a:gd name="T66" fmla="*/ 251 w 251"/>
                  <a:gd name="T67" fmla="*/ 903 h 999"/>
                  <a:gd name="T68" fmla="*/ 251 w 251"/>
                  <a:gd name="T69" fmla="*/ 23 h 99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1"/>
                  <a:gd name="T106" fmla="*/ 0 h 999"/>
                  <a:gd name="T107" fmla="*/ 251 w 251"/>
                  <a:gd name="T108" fmla="*/ 999 h 99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1" h="999">
                    <a:moveTo>
                      <a:pt x="251" y="23"/>
                    </a:moveTo>
                    <a:lnTo>
                      <a:pt x="250" y="22"/>
                    </a:lnTo>
                    <a:lnTo>
                      <a:pt x="246" y="20"/>
                    </a:lnTo>
                    <a:lnTo>
                      <a:pt x="239" y="18"/>
                    </a:lnTo>
                    <a:lnTo>
                      <a:pt x="230" y="15"/>
                    </a:lnTo>
                    <a:lnTo>
                      <a:pt x="218" y="11"/>
                    </a:lnTo>
                    <a:lnTo>
                      <a:pt x="205" y="7"/>
                    </a:lnTo>
                    <a:lnTo>
                      <a:pt x="190" y="4"/>
                    </a:lnTo>
                    <a:lnTo>
                      <a:pt x="173" y="1"/>
                    </a:lnTo>
                    <a:lnTo>
                      <a:pt x="155" y="0"/>
                    </a:lnTo>
                    <a:lnTo>
                      <a:pt x="134" y="0"/>
                    </a:lnTo>
                    <a:lnTo>
                      <a:pt x="114" y="2"/>
                    </a:lnTo>
                    <a:lnTo>
                      <a:pt x="92" y="5"/>
                    </a:lnTo>
                    <a:lnTo>
                      <a:pt x="70" y="12"/>
                    </a:lnTo>
                    <a:lnTo>
                      <a:pt x="47" y="20"/>
                    </a:lnTo>
                    <a:lnTo>
                      <a:pt x="23" y="32"/>
                    </a:lnTo>
                    <a:lnTo>
                      <a:pt x="0" y="47"/>
                    </a:lnTo>
                    <a:lnTo>
                      <a:pt x="0" y="999"/>
                    </a:lnTo>
                    <a:lnTo>
                      <a:pt x="1" y="999"/>
                    </a:lnTo>
                    <a:lnTo>
                      <a:pt x="6" y="999"/>
                    </a:lnTo>
                    <a:lnTo>
                      <a:pt x="14" y="998"/>
                    </a:lnTo>
                    <a:lnTo>
                      <a:pt x="23" y="997"/>
                    </a:lnTo>
                    <a:lnTo>
                      <a:pt x="35" y="995"/>
                    </a:lnTo>
                    <a:lnTo>
                      <a:pt x="49" y="993"/>
                    </a:lnTo>
                    <a:lnTo>
                      <a:pt x="65" y="990"/>
                    </a:lnTo>
                    <a:lnTo>
                      <a:pt x="83" y="985"/>
                    </a:lnTo>
                    <a:lnTo>
                      <a:pt x="102" y="980"/>
                    </a:lnTo>
                    <a:lnTo>
                      <a:pt x="121" y="973"/>
                    </a:lnTo>
                    <a:lnTo>
                      <a:pt x="143" y="966"/>
                    </a:lnTo>
                    <a:lnTo>
                      <a:pt x="164" y="956"/>
                    </a:lnTo>
                    <a:lnTo>
                      <a:pt x="186" y="945"/>
                    </a:lnTo>
                    <a:lnTo>
                      <a:pt x="208" y="934"/>
                    </a:lnTo>
                    <a:lnTo>
                      <a:pt x="230" y="919"/>
                    </a:lnTo>
                    <a:lnTo>
                      <a:pt x="251" y="903"/>
                    </a:lnTo>
                    <a:lnTo>
                      <a:pt x="251" y="2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34" name="Freeform 72"/>
              <p:cNvSpPr>
                <a:spLocks/>
              </p:cNvSpPr>
              <p:nvPr/>
            </p:nvSpPr>
            <p:spPr bwMode="auto">
              <a:xfrm>
                <a:off x="6080" y="13687"/>
                <a:ext cx="215" cy="843"/>
              </a:xfrm>
              <a:custGeom>
                <a:avLst/>
                <a:gdLst>
                  <a:gd name="T0" fmla="*/ 215 w 215"/>
                  <a:gd name="T1" fmla="*/ 20 h 843"/>
                  <a:gd name="T2" fmla="*/ 214 w 215"/>
                  <a:gd name="T3" fmla="*/ 19 h 843"/>
                  <a:gd name="T4" fmla="*/ 211 w 215"/>
                  <a:gd name="T5" fmla="*/ 18 h 843"/>
                  <a:gd name="T6" fmla="*/ 205 w 215"/>
                  <a:gd name="T7" fmla="*/ 15 h 843"/>
                  <a:gd name="T8" fmla="*/ 197 w 215"/>
                  <a:gd name="T9" fmla="*/ 12 h 843"/>
                  <a:gd name="T10" fmla="*/ 187 w 215"/>
                  <a:gd name="T11" fmla="*/ 9 h 843"/>
                  <a:gd name="T12" fmla="*/ 176 w 215"/>
                  <a:gd name="T13" fmla="*/ 6 h 843"/>
                  <a:gd name="T14" fmla="*/ 163 w 215"/>
                  <a:gd name="T15" fmla="*/ 4 h 843"/>
                  <a:gd name="T16" fmla="*/ 149 w 215"/>
                  <a:gd name="T17" fmla="*/ 1 h 843"/>
                  <a:gd name="T18" fmla="*/ 133 w 215"/>
                  <a:gd name="T19" fmla="*/ 0 h 843"/>
                  <a:gd name="T20" fmla="*/ 115 w 215"/>
                  <a:gd name="T21" fmla="*/ 0 h 843"/>
                  <a:gd name="T22" fmla="*/ 98 w 215"/>
                  <a:gd name="T23" fmla="*/ 1 h 843"/>
                  <a:gd name="T24" fmla="*/ 79 w 215"/>
                  <a:gd name="T25" fmla="*/ 5 h 843"/>
                  <a:gd name="T26" fmla="*/ 60 w 215"/>
                  <a:gd name="T27" fmla="*/ 10 h 843"/>
                  <a:gd name="T28" fmla="*/ 40 w 215"/>
                  <a:gd name="T29" fmla="*/ 18 h 843"/>
                  <a:gd name="T30" fmla="*/ 21 w 215"/>
                  <a:gd name="T31" fmla="*/ 27 h 843"/>
                  <a:gd name="T32" fmla="*/ 0 w 215"/>
                  <a:gd name="T33" fmla="*/ 40 h 843"/>
                  <a:gd name="T34" fmla="*/ 0 w 215"/>
                  <a:gd name="T35" fmla="*/ 843 h 843"/>
                  <a:gd name="T36" fmla="*/ 1 w 215"/>
                  <a:gd name="T37" fmla="*/ 843 h 843"/>
                  <a:gd name="T38" fmla="*/ 6 w 215"/>
                  <a:gd name="T39" fmla="*/ 843 h 843"/>
                  <a:gd name="T40" fmla="*/ 12 w 215"/>
                  <a:gd name="T41" fmla="*/ 842 h 843"/>
                  <a:gd name="T42" fmla="*/ 21 w 215"/>
                  <a:gd name="T43" fmla="*/ 841 h 843"/>
                  <a:gd name="T44" fmla="*/ 30 w 215"/>
                  <a:gd name="T45" fmla="*/ 840 h 843"/>
                  <a:gd name="T46" fmla="*/ 43 w 215"/>
                  <a:gd name="T47" fmla="*/ 838 h 843"/>
                  <a:gd name="T48" fmla="*/ 56 w 215"/>
                  <a:gd name="T49" fmla="*/ 835 h 843"/>
                  <a:gd name="T50" fmla="*/ 71 w 215"/>
                  <a:gd name="T51" fmla="*/ 831 h 843"/>
                  <a:gd name="T52" fmla="*/ 87 w 215"/>
                  <a:gd name="T53" fmla="*/ 826 h 843"/>
                  <a:gd name="T54" fmla="*/ 105 w 215"/>
                  <a:gd name="T55" fmla="*/ 821 h 843"/>
                  <a:gd name="T56" fmla="*/ 123 w 215"/>
                  <a:gd name="T57" fmla="*/ 814 h 843"/>
                  <a:gd name="T58" fmla="*/ 141 w 215"/>
                  <a:gd name="T59" fmla="*/ 806 h 843"/>
                  <a:gd name="T60" fmla="*/ 159 w 215"/>
                  <a:gd name="T61" fmla="*/ 797 h 843"/>
                  <a:gd name="T62" fmla="*/ 179 w 215"/>
                  <a:gd name="T63" fmla="*/ 786 h 843"/>
                  <a:gd name="T64" fmla="*/ 197 w 215"/>
                  <a:gd name="T65" fmla="*/ 774 h 843"/>
                  <a:gd name="T66" fmla="*/ 215 w 215"/>
                  <a:gd name="T67" fmla="*/ 760 h 843"/>
                  <a:gd name="T68" fmla="*/ 215 w 215"/>
                  <a:gd name="T69" fmla="*/ 20 h 84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5"/>
                  <a:gd name="T106" fmla="*/ 0 h 843"/>
                  <a:gd name="T107" fmla="*/ 215 w 215"/>
                  <a:gd name="T108" fmla="*/ 843 h 84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5" h="843">
                    <a:moveTo>
                      <a:pt x="215" y="20"/>
                    </a:moveTo>
                    <a:lnTo>
                      <a:pt x="214" y="19"/>
                    </a:lnTo>
                    <a:lnTo>
                      <a:pt x="211" y="18"/>
                    </a:lnTo>
                    <a:lnTo>
                      <a:pt x="205" y="15"/>
                    </a:lnTo>
                    <a:lnTo>
                      <a:pt x="197" y="12"/>
                    </a:lnTo>
                    <a:lnTo>
                      <a:pt x="187" y="9"/>
                    </a:lnTo>
                    <a:lnTo>
                      <a:pt x="176" y="6"/>
                    </a:lnTo>
                    <a:lnTo>
                      <a:pt x="163" y="4"/>
                    </a:lnTo>
                    <a:lnTo>
                      <a:pt x="149" y="1"/>
                    </a:lnTo>
                    <a:lnTo>
                      <a:pt x="133" y="0"/>
                    </a:lnTo>
                    <a:lnTo>
                      <a:pt x="115" y="0"/>
                    </a:lnTo>
                    <a:lnTo>
                      <a:pt x="98" y="1"/>
                    </a:lnTo>
                    <a:lnTo>
                      <a:pt x="79" y="5"/>
                    </a:lnTo>
                    <a:lnTo>
                      <a:pt x="60" y="10"/>
                    </a:lnTo>
                    <a:lnTo>
                      <a:pt x="40" y="18"/>
                    </a:lnTo>
                    <a:lnTo>
                      <a:pt x="21" y="27"/>
                    </a:lnTo>
                    <a:lnTo>
                      <a:pt x="0" y="40"/>
                    </a:lnTo>
                    <a:lnTo>
                      <a:pt x="0" y="843"/>
                    </a:lnTo>
                    <a:lnTo>
                      <a:pt x="1" y="843"/>
                    </a:lnTo>
                    <a:lnTo>
                      <a:pt x="6" y="843"/>
                    </a:lnTo>
                    <a:lnTo>
                      <a:pt x="12" y="842"/>
                    </a:lnTo>
                    <a:lnTo>
                      <a:pt x="21" y="841"/>
                    </a:lnTo>
                    <a:lnTo>
                      <a:pt x="30" y="840"/>
                    </a:lnTo>
                    <a:lnTo>
                      <a:pt x="43" y="838"/>
                    </a:lnTo>
                    <a:lnTo>
                      <a:pt x="56" y="835"/>
                    </a:lnTo>
                    <a:lnTo>
                      <a:pt x="71" y="831"/>
                    </a:lnTo>
                    <a:lnTo>
                      <a:pt x="87" y="826"/>
                    </a:lnTo>
                    <a:lnTo>
                      <a:pt x="105" y="821"/>
                    </a:lnTo>
                    <a:lnTo>
                      <a:pt x="123" y="814"/>
                    </a:lnTo>
                    <a:lnTo>
                      <a:pt x="141" y="806"/>
                    </a:lnTo>
                    <a:lnTo>
                      <a:pt x="159" y="797"/>
                    </a:lnTo>
                    <a:lnTo>
                      <a:pt x="179" y="786"/>
                    </a:lnTo>
                    <a:lnTo>
                      <a:pt x="197" y="774"/>
                    </a:lnTo>
                    <a:lnTo>
                      <a:pt x="215" y="760"/>
                    </a:lnTo>
                    <a:lnTo>
                      <a:pt x="215" y="2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35" name="Freeform 73"/>
              <p:cNvSpPr>
                <a:spLocks/>
              </p:cNvSpPr>
              <p:nvPr/>
            </p:nvSpPr>
            <p:spPr bwMode="auto">
              <a:xfrm>
                <a:off x="6087" y="13696"/>
                <a:ext cx="180" cy="685"/>
              </a:xfrm>
              <a:custGeom>
                <a:avLst/>
                <a:gdLst>
                  <a:gd name="T0" fmla="*/ 180 w 180"/>
                  <a:gd name="T1" fmla="*/ 16 h 685"/>
                  <a:gd name="T2" fmla="*/ 179 w 180"/>
                  <a:gd name="T3" fmla="*/ 16 h 685"/>
                  <a:gd name="T4" fmla="*/ 176 w 180"/>
                  <a:gd name="T5" fmla="*/ 14 h 685"/>
                  <a:gd name="T6" fmla="*/ 172 w 180"/>
                  <a:gd name="T7" fmla="*/ 12 h 685"/>
                  <a:gd name="T8" fmla="*/ 165 w 180"/>
                  <a:gd name="T9" fmla="*/ 10 h 685"/>
                  <a:gd name="T10" fmla="*/ 157 w 180"/>
                  <a:gd name="T11" fmla="*/ 8 h 685"/>
                  <a:gd name="T12" fmla="*/ 147 w 180"/>
                  <a:gd name="T13" fmla="*/ 4 h 685"/>
                  <a:gd name="T14" fmla="*/ 136 w 180"/>
                  <a:gd name="T15" fmla="*/ 2 h 685"/>
                  <a:gd name="T16" fmla="*/ 125 w 180"/>
                  <a:gd name="T17" fmla="*/ 0 h 685"/>
                  <a:gd name="T18" fmla="*/ 111 w 180"/>
                  <a:gd name="T19" fmla="*/ 0 h 685"/>
                  <a:gd name="T20" fmla="*/ 97 w 180"/>
                  <a:gd name="T21" fmla="*/ 0 h 685"/>
                  <a:gd name="T22" fmla="*/ 81 w 180"/>
                  <a:gd name="T23" fmla="*/ 1 h 685"/>
                  <a:gd name="T24" fmla="*/ 66 w 180"/>
                  <a:gd name="T25" fmla="*/ 3 h 685"/>
                  <a:gd name="T26" fmla="*/ 50 w 180"/>
                  <a:gd name="T27" fmla="*/ 8 h 685"/>
                  <a:gd name="T28" fmla="*/ 33 w 180"/>
                  <a:gd name="T29" fmla="*/ 14 h 685"/>
                  <a:gd name="T30" fmla="*/ 17 w 180"/>
                  <a:gd name="T31" fmla="*/ 23 h 685"/>
                  <a:gd name="T32" fmla="*/ 0 w 180"/>
                  <a:gd name="T33" fmla="*/ 33 h 685"/>
                  <a:gd name="T34" fmla="*/ 0 w 180"/>
                  <a:gd name="T35" fmla="*/ 685 h 685"/>
                  <a:gd name="T36" fmla="*/ 1 w 180"/>
                  <a:gd name="T37" fmla="*/ 685 h 685"/>
                  <a:gd name="T38" fmla="*/ 4 w 180"/>
                  <a:gd name="T39" fmla="*/ 685 h 685"/>
                  <a:gd name="T40" fmla="*/ 9 w 180"/>
                  <a:gd name="T41" fmla="*/ 684 h 685"/>
                  <a:gd name="T42" fmla="*/ 17 w 180"/>
                  <a:gd name="T43" fmla="*/ 683 h 685"/>
                  <a:gd name="T44" fmla="*/ 26 w 180"/>
                  <a:gd name="T45" fmla="*/ 682 h 685"/>
                  <a:gd name="T46" fmla="*/ 35 w 180"/>
                  <a:gd name="T47" fmla="*/ 681 h 685"/>
                  <a:gd name="T48" fmla="*/ 47 w 180"/>
                  <a:gd name="T49" fmla="*/ 678 h 685"/>
                  <a:gd name="T50" fmla="*/ 60 w 180"/>
                  <a:gd name="T51" fmla="*/ 676 h 685"/>
                  <a:gd name="T52" fmla="*/ 73 w 180"/>
                  <a:gd name="T53" fmla="*/ 671 h 685"/>
                  <a:gd name="T54" fmla="*/ 87 w 180"/>
                  <a:gd name="T55" fmla="*/ 667 h 685"/>
                  <a:gd name="T56" fmla="*/ 102 w 180"/>
                  <a:gd name="T57" fmla="*/ 662 h 685"/>
                  <a:gd name="T58" fmla="*/ 118 w 180"/>
                  <a:gd name="T59" fmla="*/ 655 h 685"/>
                  <a:gd name="T60" fmla="*/ 133 w 180"/>
                  <a:gd name="T61" fmla="*/ 648 h 685"/>
                  <a:gd name="T62" fmla="*/ 149 w 180"/>
                  <a:gd name="T63" fmla="*/ 639 h 685"/>
                  <a:gd name="T64" fmla="*/ 165 w 180"/>
                  <a:gd name="T65" fmla="*/ 628 h 685"/>
                  <a:gd name="T66" fmla="*/ 180 w 180"/>
                  <a:gd name="T67" fmla="*/ 617 h 685"/>
                  <a:gd name="T68" fmla="*/ 180 w 180"/>
                  <a:gd name="T69" fmla="*/ 16 h 68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0"/>
                  <a:gd name="T106" fmla="*/ 0 h 685"/>
                  <a:gd name="T107" fmla="*/ 180 w 180"/>
                  <a:gd name="T108" fmla="*/ 685 h 68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0" h="685">
                    <a:moveTo>
                      <a:pt x="180" y="16"/>
                    </a:moveTo>
                    <a:lnTo>
                      <a:pt x="179" y="16"/>
                    </a:lnTo>
                    <a:lnTo>
                      <a:pt x="176" y="14"/>
                    </a:lnTo>
                    <a:lnTo>
                      <a:pt x="172" y="12"/>
                    </a:lnTo>
                    <a:lnTo>
                      <a:pt x="165" y="10"/>
                    </a:lnTo>
                    <a:lnTo>
                      <a:pt x="157" y="8"/>
                    </a:lnTo>
                    <a:lnTo>
                      <a:pt x="147" y="4"/>
                    </a:lnTo>
                    <a:lnTo>
                      <a:pt x="136" y="2"/>
                    </a:lnTo>
                    <a:lnTo>
                      <a:pt x="125" y="0"/>
                    </a:lnTo>
                    <a:lnTo>
                      <a:pt x="111" y="0"/>
                    </a:lnTo>
                    <a:lnTo>
                      <a:pt x="97" y="0"/>
                    </a:lnTo>
                    <a:lnTo>
                      <a:pt x="81" y="1"/>
                    </a:lnTo>
                    <a:lnTo>
                      <a:pt x="66" y="3"/>
                    </a:lnTo>
                    <a:lnTo>
                      <a:pt x="50" y="8"/>
                    </a:lnTo>
                    <a:lnTo>
                      <a:pt x="33" y="14"/>
                    </a:lnTo>
                    <a:lnTo>
                      <a:pt x="17" y="23"/>
                    </a:lnTo>
                    <a:lnTo>
                      <a:pt x="0" y="33"/>
                    </a:lnTo>
                    <a:lnTo>
                      <a:pt x="0" y="685"/>
                    </a:lnTo>
                    <a:lnTo>
                      <a:pt x="1" y="685"/>
                    </a:lnTo>
                    <a:lnTo>
                      <a:pt x="4" y="685"/>
                    </a:lnTo>
                    <a:lnTo>
                      <a:pt x="9" y="684"/>
                    </a:lnTo>
                    <a:lnTo>
                      <a:pt x="17" y="683"/>
                    </a:lnTo>
                    <a:lnTo>
                      <a:pt x="26" y="682"/>
                    </a:lnTo>
                    <a:lnTo>
                      <a:pt x="35" y="681"/>
                    </a:lnTo>
                    <a:lnTo>
                      <a:pt x="47" y="678"/>
                    </a:lnTo>
                    <a:lnTo>
                      <a:pt x="60" y="676"/>
                    </a:lnTo>
                    <a:lnTo>
                      <a:pt x="73" y="671"/>
                    </a:lnTo>
                    <a:lnTo>
                      <a:pt x="87" y="667"/>
                    </a:lnTo>
                    <a:lnTo>
                      <a:pt x="102" y="662"/>
                    </a:lnTo>
                    <a:lnTo>
                      <a:pt x="118" y="655"/>
                    </a:lnTo>
                    <a:lnTo>
                      <a:pt x="133" y="648"/>
                    </a:lnTo>
                    <a:lnTo>
                      <a:pt x="149" y="639"/>
                    </a:lnTo>
                    <a:lnTo>
                      <a:pt x="165" y="628"/>
                    </a:lnTo>
                    <a:lnTo>
                      <a:pt x="180" y="617"/>
                    </a:lnTo>
                    <a:lnTo>
                      <a:pt x="180" y="1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36" name="Freeform 74"/>
              <p:cNvSpPr>
                <a:spLocks/>
              </p:cNvSpPr>
              <p:nvPr/>
            </p:nvSpPr>
            <p:spPr bwMode="auto">
              <a:xfrm>
                <a:off x="6093" y="13704"/>
                <a:ext cx="146" cy="530"/>
              </a:xfrm>
              <a:custGeom>
                <a:avLst/>
                <a:gdLst>
                  <a:gd name="T0" fmla="*/ 146 w 146"/>
                  <a:gd name="T1" fmla="*/ 14 h 530"/>
                  <a:gd name="T2" fmla="*/ 143 w 146"/>
                  <a:gd name="T3" fmla="*/ 12 h 530"/>
                  <a:gd name="T4" fmla="*/ 134 w 146"/>
                  <a:gd name="T5" fmla="*/ 8 h 530"/>
                  <a:gd name="T6" fmla="*/ 120 w 146"/>
                  <a:gd name="T7" fmla="*/ 4 h 530"/>
                  <a:gd name="T8" fmla="*/ 101 w 146"/>
                  <a:gd name="T9" fmla="*/ 1 h 530"/>
                  <a:gd name="T10" fmla="*/ 79 w 146"/>
                  <a:gd name="T11" fmla="*/ 0 h 530"/>
                  <a:gd name="T12" fmla="*/ 54 w 146"/>
                  <a:gd name="T13" fmla="*/ 3 h 530"/>
                  <a:gd name="T14" fmla="*/ 27 w 146"/>
                  <a:gd name="T15" fmla="*/ 11 h 530"/>
                  <a:gd name="T16" fmla="*/ 0 w 146"/>
                  <a:gd name="T17" fmla="*/ 27 h 530"/>
                  <a:gd name="T18" fmla="*/ 0 w 146"/>
                  <a:gd name="T19" fmla="*/ 530 h 530"/>
                  <a:gd name="T20" fmla="*/ 3 w 146"/>
                  <a:gd name="T21" fmla="*/ 530 h 530"/>
                  <a:gd name="T22" fmla="*/ 14 w 146"/>
                  <a:gd name="T23" fmla="*/ 529 h 530"/>
                  <a:gd name="T24" fmla="*/ 29 w 146"/>
                  <a:gd name="T25" fmla="*/ 526 h 530"/>
                  <a:gd name="T26" fmla="*/ 49 w 146"/>
                  <a:gd name="T27" fmla="*/ 521 h 530"/>
                  <a:gd name="T28" fmla="*/ 71 w 146"/>
                  <a:gd name="T29" fmla="*/ 514 h 530"/>
                  <a:gd name="T30" fmla="*/ 96 w 146"/>
                  <a:gd name="T31" fmla="*/ 505 h 530"/>
                  <a:gd name="T32" fmla="*/ 121 w 146"/>
                  <a:gd name="T33" fmla="*/ 492 h 530"/>
                  <a:gd name="T34" fmla="*/ 146 w 146"/>
                  <a:gd name="T35" fmla="*/ 475 h 530"/>
                  <a:gd name="T36" fmla="*/ 146 w 146"/>
                  <a:gd name="T37" fmla="*/ 14 h 5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6"/>
                  <a:gd name="T58" fmla="*/ 0 h 530"/>
                  <a:gd name="T59" fmla="*/ 146 w 146"/>
                  <a:gd name="T60" fmla="*/ 530 h 5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6" h="530">
                    <a:moveTo>
                      <a:pt x="146" y="14"/>
                    </a:moveTo>
                    <a:lnTo>
                      <a:pt x="143" y="12"/>
                    </a:lnTo>
                    <a:lnTo>
                      <a:pt x="134" y="8"/>
                    </a:lnTo>
                    <a:lnTo>
                      <a:pt x="120" y="4"/>
                    </a:lnTo>
                    <a:lnTo>
                      <a:pt x="101" y="1"/>
                    </a:lnTo>
                    <a:lnTo>
                      <a:pt x="79" y="0"/>
                    </a:lnTo>
                    <a:lnTo>
                      <a:pt x="54" y="3"/>
                    </a:lnTo>
                    <a:lnTo>
                      <a:pt x="27" y="11"/>
                    </a:lnTo>
                    <a:lnTo>
                      <a:pt x="0" y="27"/>
                    </a:lnTo>
                    <a:lnTo>
                      <a:pt x="0" y="530"/>
                    </a:lnTo>
                    <a:lnTo>
                      <a:pt x="3" y="530"/>
                    </a:lnTo>
                    <a:lnTo>
                      <a:pt x="14" y="529"/>
                    </a:lnTo>
                    <a:lnTo>
                      <a:pt x="29" y="526"/>
                    </a:lnTo>
                    <a:lnTo>
                      <a:pt x="49" y="521"/>
                    </a:lnTo>
                    <a:lnTo>
                      <a:pt x="71" y="514"/>
                    </a:lnTo>
                    <a:lnTo>
                      <a:pt x="96" y="505"/>
                    </a:lnTo>
                    <a:lnTo>
                      <a:pt x="121" y="492"/>
                    </a:lnTo>
                    <a:lnTo>
                      <a:pt x="146" y="475"/>
                    </a:lnTo>
                    <a:lnTo>
                      <a:pt x="146" y="1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37" name="Freeform 75"/>
              <p:cNvSpPr>
                <a:spLocks/>
              </p:cNvSpPr>
              <p:nvPr/>
            </p:nvSpPr>
            <p:spPr bwMode="auto">
              <a:xfrm>
                <a:off x="6101" y="13712"/>
                <a:ext cx="109" cy="373"/>
              </a:xfrm>
              <a:custGeom>
                <a:avLst/>
                <a:gdLst>
                  <a:gd name="T0" fmla="*/ 109 w 109"/>
                  <a:gd name="T1" fmla="*/ 10 h 373"/>
                  <a:gd name="T2" fmla="*/ 107 w 109"/>
                  <a:gd name="T3" fmla="*/ 9 h 373"/>
                  <a:gd name="T4" fmla="*/ 100 w 109"/>
                  <a:gd name="T5" fmla="*/ 6 h 373"/>
                  <a:gd name="T6" fmla="*/ 89 w 109"/>
                  <a:gd name="T7" fmla="*/ 2 h 373"/>
                  <a:gd name="T8" fmla="*/ 75 w 109"/>
                  <a:gd name="T9" fmla="*/ 0 h 373"/>
                  <a:gd name="T10" fmla="*/ 59 w 109"/>
                  <a:gd name="T11" fmla="*/ 0 h 373"/>
                  <a:gd name="T12" fmla="*/ 39 w 109"/>
                  <a:gd name="T13" fmla="*/ 2 h 373"/>
                  <a:gd name="T14" fmla="*/ 20 w 109"/>
                  <a:gd name="T15" fmla="*/ 9 h 373"/>
                  <a:gd name="T16" fmla="*/ 0 w 109"/>
                  <a:gd name="T17" fmla="*/ 21 h 373"/>
                  <a:gd name="T18" fmla="*/ 0 w 109"/>
                  <a:gd name="T19" fmla="*/ 373 h 373"/>
                  <a:gd name="T20" fmla="*/ 2 w 109"/>
                  <a:gd name="T21" fmla="*/ 373 h 373"/>
                  <a:gd name="T22" fmla="*/ 9 w 109"/>
                  <a:gd name="T23" fmla="*/ 372 h 373"/>
                  <a:gd name="T24" fmla="*/ 21 w 109"/>
                  <a:gd name="T25" fmla="*/ 369 h 373"/>
                  <a:gd name="T26" fmla="*/ 36 w 109"/>
                  <a:gd name="T27" fmla="*/ 366 h 373"/>
                  <a:gd name="T28" fmla="*/ 53 w 109"/>
                  <a:gd name="T29" fmla="*/ 362 h 373"/>
                  <a:gd name="T30" fmla="*/ 72 w 109"/>
                  <a:gd name="T31" fmla="*/ 354 h 373"/>
                  <a:gd name="T32" fmla="*/ 90 w 109"/>
                  <a:gd name="T33" fmla="*/ 343 h 373"/>
                  <a:gd name="T34" fmla="*/ 109 w 109"/>
                  <a:gd name="T35" fmla="*/ 331 h 373"/>
                  <a:gd name="T36" fmla="*/ 109 w 109"/>
                  <a:gd name="T37" fmla="*/ 10 h 3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9"/>
                  <a:gd name="T58" fmla="*/ 0 h 373"/>
                  <a:gd name="T59" fmla="*/ 109 w 109"/>
                  <a:gd name="T60" fmla="*/ 373 h 37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9" h="373">
                    <a:moveTo>
                      <a:pt x="109" y="10"/>
                    </a:moveTo>
                    <a:lnTo>
                      <a:pt x="107" y="9"/>
                    </a:lnTo>
                    <a:lnTo>
                      <a:pt x="100" y="6"/>
                    </a:lnTo>
                    <a:lnTo>
                      <a:pt x="89" y="2"/>
                    </a:lnTo>
                    <a:lnTo>
                      <a:pt x="75" y="0"/>
                    </a:lnTo>
                    <a:lnTo>
                      <a:pt x="59" y="0"/>
                    </a:lnTo>
                    <a:lnTo>
                      <a:pt x="39" y="2"/>
                    </a:lnTo>
                    <a:lnTo>
                      <a:pt x="20" y="9"/>
                    </a:lnTo>
                    <a:lnTo>
                      <a:pt x="0" y="21"/>
                    </a:lnTo>
                    <a:lnTo>
                      <a:pt x="0" y="373"/>
                    </a:lnTo>
                    <a:lnTo>
                      <a:pt x="2" y="373"/>
                    </a:lnTo>
                    <a:lnTo>
                      <a:pt x="9" y="372"/>
                    </a:lnTo>
                    <a:lnTo>
                      <a:pt x="21" y="369"/>
                    </a:lnTo>
                    <a:lnTo>
                      <a:pt x="36" y="366"/>
                    </a:lnTo>
                    <a:lnTo>
                      <a:pt x="53" y="362"/>
                    </a:lnTo>
                    <a:lnTo>
                      <a:pt x="72" y="354"/>
                    </a:lnTo>
                    <a:lnTo>
                      <a:pt x="90" y="343"/>
                    </a:lnTo>
                    <a:lnTo>
                      <a:pt x="109" y="331"/>
                    </a:lnTo>
                    <a:lnTo>
                      <a:pt x="109" y="1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38" name="Freeform 76"/>
              <p:cNvSpPr>
                <a:spLocks/>
              </p:cNvSpPr>
              <p:nvPr/>
            </p:nvSpPr>
            <p:spPr bwMode="auto">
              <a:xfrm>
                <a:off x="6107" y="13721"/>
                <a:ext cx="75" cy="216"/>
              </a:xfrm>
              <a:custGeom>
                <a:avLst/>
                <a:gdLst>
                  <a:gd name="T0" fmla="*/ 75 w 75"/>
                  <a:gd name="T1" fmla="*/ 6 h 216"/>
                  <a:gd name="T2" fmla="*/ 73 w 75"/>
                  <a:gd name="T3" fmla="*/ 5 h 216"/>
                  <a:gd name="T4" fmla="*/ 69 w 75"/>
                  <a:gd name="T5" fmla="*/ 4 h 216"/>
                  <a:gd name="T6" fmla="*/ 61 w 75"/>
                  <a:gd name="T7" fmla="*/ 2 h 216"/>
                  <a:gd name="T8" fmla="*/ 52 w 75"/>
                  <a:gd name="T9" fmla="*/ 0 h 216"/>
                  <a:gd name="T10" fmla="*/ 41 w 75"/>
                  <a:gd name="T11" fmla="*/ 0 h 216"/>
                  <a:gd name="T12" fmla="*/ 28 w 75"/>
                  <a:gd name="T13" fmla="*/ 1 h 216"/>
                  <a:gd name="T14" fmla="*/ 14 w 75"/>
                  <a:gd name="T15" fmla="*/ 6 h 216"/>
                  <a:gd name="T16" fmla="*/ 0 w 75"/>
                  <a:gd name="T17" fmla="*/ 14 h 216"/>
                  <a:gd name="T18" fmla="*/ 0 w 75"/>
                  <a:gd name="T19" fmla="*/ 216 h 216"/>
                  <a:gd name="T20" fmla="*/ 2 w 75"/>
                  <a:gd name="T21" fmla="*/ 216 h 216"/>
                  <a:gd name="T22" fmla="*/ 7 w 75"/>
                  <a:gd name="T23" fmla="*/ 215 h 216"/>
                  <a:gd name="T24" fmla="*/ 15 w 75"/>
                  <a:gd name="T25" fmla="*/ 214 h 216"/>
                  <a:gd name="T26" fmla="*/ 25 w 75"/>
                  <a:gd name="T27" fmla="*/ 211 h 216"/>
                  <a:gd name="T28" fmla="*/ 37 w 75"/>
                  <a:gd name="T29" fmla="*/ 208 h 216"/>
                  <a:gd name="T30" fmla="*/ 50 w 75"/>
                  <a:gd name="T31" fmla="*/ 203 h 216"/>
                  <a:gd name="T32" fmla="*/ 63 w 75"/>
                  <a:gd name="T33" fmla="*/ 195 h 216"/>
                  <a:gd name="T34" fmla="*/ 75 w 75"/>
                  <a:gd name="T35" fmla="*/ 187 h 216"/>
                  <a:gd name="T36" fmla="*/ 75 w 75"/>
                  <a:gd name="T37" fmla="*/ 6 h 2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5"/>
                  <a:gd name="T58" fmla="*/ 0 h 216"/>
                  <a:gd name="T59" fmla="*/ 75 w 75"/>
                  <a:gd name="T60" fmla="*/ 216 h 2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5" h="216">
                    <a:moveTo>
                      <a:pt x="75" y="6"/>
                    </a:moveTo>
                    <a:lnTo>
                      <a:pt x="73" y="5"/>
                    </a:lnTo>
                    <a:lnTo>
                      <a:pt x="69" y="4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1" y="0"/>
                    </a:lnTo>
                    <a:lnTo>
                      <a:pt x="28" y="1"/>
                    </a:lnTo>
                    <a:lnTo>
                      <a:pt x="14" y="6"/>
                    </a:lnTo>
                    <a:lnTo>
                      <a:pt x="0" y="14"/>
                    </a:lnTo>
                    <a:lnTo>
                      <a:pt x="0" y="216"/>
                    </a:lnTo>
                    <a:lnTo>
                      <a:pt x="2" y="216"/>
                    </a:lnTo>
                    <a:lnTo>
                      <a:pt x="7" y="215"/>
                    </a:lnTo>
                    <a:lnTo>
                      <a:pt x="15" y="214"/>
                    </a:lnTo>
                    <a:lnTo>
                      <a:pt x="25" y="211"/>
                    </a:lnTo>
                    <a:lnTo>
                      <a:pt x="37" y="208"/>
                    </a:lnTo>
                    <a:lnTo>
                      <a:pt x="50" y="203"/>
                    </a:lnTo>
                    <a:lnTo>
                      <a:pt x="63" y="195"/>
                    </a:lnTo>
                    <a:lnTo>
                      <a:pt x="75" y="187"/>
                    </a:lnTo>
                    <a:lnTo>
                      <a:pt x="75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39" name="Freeform 77"/>
              <p:cNvSpPr>
                <a:spLocks/>
              </p:cNvSpPr>
              <p:nvPr/>
            </p:nvSpPr>
            <p:spPr bwMode="auto">
              <a:xfrm>
                <a:off x="7013" y="14340"/>
                <a:ext cx="110" cy="111"/>
              </a:xfrm>
              <a:custGeom>
                <a:avLst/>
                <a:gdLst>
                  <a:gd name="T0" fmla="*/ 55 w 110"/>
                  <a:gd name="T1" fmla="*/ 111 h 111"/>
                  <a:gd name="T2" fmla="*/ 66 w 110"/>
                  <a:gd name="T3" fmla="*/ 110 h 111"/>
                  <a:gd name="T4" fmla="*/ 76 w 110"/>
                  <a:gd name="T5" fmla="*/ 106 h 111"/>
                  <a:gd name="T6" fmla="*/ 85 w 110"/>
                  <a:gd name="T7" fmla="*/ 101 h 111"/>
                  <a:gd name="T8" fmla="*/ 94 w 110"/>
                  <a:gd name="T9" fmla="*/ 94 h 111"/>
                  <a:gd name="T10" fmla="*/ 100 w 110"/>
                  <a:gd name="T11" fmla="*/ 86 h 111"/>
                  <a:gd name="T12" fmla="*/ 106 w 110"/>
                  <a:gd name="T13" fmla="*/ 77 h 111"/>
                  <a:gd name="T14" fmla="*/ 109 w 110"/>
                  <a:gd name="T15" fmla="*/ 66 h 111"/>
                  <a:gd name="T16" fmla="*/ 110 w 110"/>
                  <a:gd name="T17" fmla="*/ 56 h 111"/>
                  <a:gd name="T18" fmla="*/ 109 w 110"/>
                  <a:gd name="T19" fmla="*/ 44 h 111"/>
                  <a:gd name="T20" fmla="*/ 106 w 110"/>
                  <a:gd name="T21" fmla="*/ 34 h 111"/>
                  <a:gd name="T22" fmla="*/ 100 w 110"/>
                  <a:gd name="T23" fmla="*/ 24 h 111"/>
                  <a:gd name="T24" fmla="*/ 94 w 110"/>
                  <a:gd name="T25" fmla="*/ 17 h 111"/>
                  <a:gd name="T26" fmla="*/ 85 w 110"/>
                  <a:gd name="T27" fmla="*/ 9 h 111"/>
                  <a:gd name="T28" fmla="*/ 76 w 110"/>
                  <a:gd name="T29" fmla="*/ 5 h 111"/>
                  <a:gd name="T30" fmla="*/ 66 w 110"/>
                  <a:gd name="T31" fmla="*/ 2 h 111"/>
                  <a:gd name="T32" fmla="*/ 55 w 110"/>
                  <a:gd name="T33" fmla="*/ 0 h 111"/>
                  <a:gd name="T34" fmla="*/ 44 w 110"/>
                  <a:gd name="T35" fmla="*/ 2 h 111"/>
                  <a:gd name="T36" fmla="*/ 33 w 110"/>
                  <a:gd name="T37" fmla="*/ 5 h 111"/>
                  <a:gd name="T38" fmla="*/ 25 w 110"/>
                  <a:gd name="T39" fmla="*/ 9 h 111"/>
                  <a:gd name="T40" fmla="*/ 16 w 110"/>
                  <a:gd name="T41" fmla="*/ 17 h 111"/>
                  <a:gd name="T42" fmla="*/ 10 w 110"/>
                  <a:gd name="T43" fmla="*/ 24 h 111"/>
                  <a:gd name="T44" fmla="*/ 4 w 110"/>
                  <a:gd name="T45" fmla="*/ 34 h 111"/>
                  <a:gd name="T46" fmla="*/ 1 w 110"/>
                  <a:gd name="T47" fmla="*/ 44 h 111"/>
                  <a:gd name="T48" fmla="*/ 0 w 110"/>
                  <a:gd name="T49" fmla="*/ 56 h 111"/>
                  <a:gd name="T50" fmla="*/ 1 w 110"/>
                  <a:gd name="T51" fmla="*/ 66 h 111"/>
                  <a:gd name="T52" fmla="*/ 4 w 110"/>
                  <a:gd name="T53" fmla="*/ 77 h 111"/>
                  <a:gd name="T54" fmla="*/ 10 w 110"/>
                  <a:gd name="T55" fmla="*/ 86 h 111"/>
                  <a:gd name="T56" fmla="*/ 16 w 110"/>
                  <a:gd name="T57" fmla="*/ 94 h 111"/>
                  <a:gd name="T58" fmla="*/ 25 w 110"/>
                  <a:gd name="T59" fmla="*/ 101 h 111"/>
                  <a:gd name="T60" fmla="*/ 33 w 110"/>
                  <a:gd name="T61" fmla="*/ 106 h 111"/>
                  <a:gd name="T62" fmla="*/ 44 w 110"/>
                  <a:gd name="T63" fmla="*/ 110 h 111"/>
                  <a:gd name="T64" fmla="*/ 55 w 110"/>
                  <a:gd name="T65" fmla="*/ 111 h 1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0"/>
                  <a:gd name="T100" fmla="*/ 0 h 111"/>
                  <a:gd name="T101" fmla="*/ 110 w 110"/>
                  <a:gd name="T102" fmla="*/ 111 h 1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0" h="111">
                    <a:moveTo>
                      <a:pt x="55" y="111"/>
                    </a:moveTo>
                    <a:lnTo>
                      <a:pt x="66" y="110"/>
                    </a:lnTo>
                    <a:lnTo>
                      <a:pt x="76" y="106"/>
                    </a:lnTo>
                    <a:lnTo>
                      <a:pt x="85" y="101"/>
                    </a:lnTo>
                    <a:lnTo>
                      <a:pt x="94" y="94"/>
                    </a:lnTo>
                    <a:lnTo>
                      <a:pt x="100" y="86"/>
                    </a:lnTo>
                    <a:lnTo>
                      <a:pt x="106" y="77"/>
                    </a:lnTo>
                    <a:lnTo>
                      <a:pt x="109" y="66"/>
                    </a:lnTo>
                    <a:lnTo>
                      <a:pt x="110" y="56"/>
                    </a:lnTo>
                    <a:lnTo>
                      <a:pt x="109" y="44"/>
                    </a:lnTo>
                    <a:lnTo>
                      <a:pt x="106" y="34"/>
                    </a:lnTo>
                    <a:lnTo>
                      <a:pt x="100" y="24"/>
                    </a:lnTo>
                    <a:lnTo>
                      <a:pt x="94" y="17"/>
                    </a:lnTo>
                    <a:lnTo>
                      <a:pt x="85" y="9"/>
                    </a:lnTo>
                    <a:lnTo>
                      <a:pt x="76" y="5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44" y="2"/>
                    </a:lnTo>
                    <a:lnTo>
                      <a:pt x="33" y="5"/>
                    </a:lnTo>
                    <a:lnTo>
                      <a:pt x="25" y="9"/>
                    </a:lnTo>
                    <a:lnTo>
                      <a:pt x="16" y="17"/>
                    </a:lnTo>
                    <a:lnTo>
                      <a:pt x="10" y="24"/>
                    </a:lnTo>
                    <a:lnTo>
                      <a:pt x="4" y="34"/>
                    </a:lnTo>
                    <a:lnTo>
                      <a:pt x="1" y="44"/>
                    </a:lnTo>
                    <a:lnTo>
                      <a:pt x="0" y="56"/>
                    </a:lnTo>
                    <a:lnTo>
                      <a:pt x="1" y="66"/>
                    </a:lnTo>
                    <a:lnTo>
                      <a:pt x="4" y="77"/>
                    </a:lnTo>
                    <a:lnTo>
                      <a:pt x="10" y="86"/>
                    </a:lnTo>
                    <a:lnTo>
                      <a:pt x="16" y="94"/>
                    </a:lnTo>
                    <a:lnTo>
                      <a:pt x="25" y="101"/>
                    </a:lnTo>
                    <a:lnTo>
                      <a:pt x="33" y="106"/>
                    </a:lnTo>
                    <a:lnTo>
                      <a:pt x="44" y="110"/>
                    </a:lnTo>
                    <a:lnTo>
                      <a:pt x="55" y="1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40" name="Freeform 78"/>
              <p:cNvSpPr>
                <a:spLocks/>
              </p:cNvSpPr>
              <p:nvPr/>
            </p:nvSpPr>
            <p:spPr bwMode="auto">
              <a:xfrm>
                <a:off x="6676" y="14343"/>
                <a:ext cx="55" cy="55"/>
              </a:xfrm>
              <a:custGeom>
                <a:avLst/>
                <a:gdLst>
                  <a:gd name="T0" fmla="*/ 27 w 55"/>
                  <a:gd name="T1" fmla="*/ 55 h 55"/>
                  <a:gd name="T2" fmla="*/ 38 w 55"/>
                  <a:gd name="T3" fmla="*/ 53 h 55"/>
                  <a:gd name="T4" fmla="*/ 48 w 55"/>
                  <a:gd name="T5" fmla="*/ 46 h 55"/>
                  <a:gd name="T6" fmla="*/ 53 w 55"/>
                  <a:gd name="T7" fmla="*/ 37 h 55"/>
                  <a:gd name="T8" fmla="*/ 55 w 55"/>
                  <a:gd name="T9" fmla="*/ 27 h 55"/>
                  <a:gd name="T10" fmla="*/ 53 w 55"/>
                  <a:gd name="T11" fmla="*/ 16 h 55"/>
                  <a:gd name="T12" fmla="*/ 48 w 55"/>
                  <a:gd name="T13" fmla="*/ 7 h 55"/>
                  <a:gd name="T14" fmla="*/ 38 w 55"/>
                  <a:gd name="T15" fmla="*/ 2 h 55"/>
                  <a:gd name="T16" fmla="*/ 27 w 55"/>
                  <a:gd name="T17" fmla="*/ 0 h 55"/>
                  <a:gd name="T18" fmla="*/ 16 w 55"/>
                  <a:gd name="T19" fmla="*/ 2 h 55"/>
                  <a:gd name="T20" fmla="*/ 8 w 55"/>
                  <a:gd name="T21" fmla="*/ 7 h 55"/>
                  <a:gd name="T22" fmla="*/ 2 w 55"/>
                  <a:gd name="T23" fmla="*/ 16 h 55"/>
                  <a:gd name="T24" fmla="*/ 0 w 55"/>
                  <a:gd name="T25" fmla="*/ 27 h 55"/>
                  <a:gd name="T26" fmla="*/ 2 w 55"/>
                  <a:gd name="T27" fmla="*/ 37 h 55"/>
                  <a:gd name="T28" fmla="*/ 8 w 55"/>
                  <a:gd name="T29" fmla="*/ 46 h 55"/>
                  <a:gd name="T30" fmla="*/ 16 w 55"/>
                  <a:gd name="T31" fmla="*/ 53 h 55"/>
                  <a:gd name="T32" fmla="*/ 27 w 55"/>
                  <a:gd name="T33" fmla="*/ 55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55"/>
                  <a:gd name="T53" fmla="*/ 55 w 55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55">
                    <a:moveTo>
                      <a:pt x="27" y="55"/>
                    </a:moveTo>
                    <a:lnTo>
                      <a:pt x="38" y="53"/>
                    </a:lnTo>
                    <a:lnTo>
                      <a:pt x="48" y="46"/>
                    </a:lnTo>
                    <a:lnTo>
                      <a:pt x="53" y="37"/>
                    </a:lnTo>
                    <a:lnTo>
                      <a:pt x="55" y="27"/>
                    </a:lnTo>
                    <a:lnTo>
                      <a:pt x="53" y="16"/>
                    </a:lnTo>
                    <a:lnTo>
                      <a:pt x="48" y="7"/>
                    </a:lnTo>
                    <a:lnTo>
                      <a:pt x="38" y="2"/>
                    </a:lnTo>
                    <a:lnTo>
                      <a:pt x="27" y="0"/>
                    </a:lnTo>
                    <a:lnTo>
                      <a:pt x="16" y="2"/>
                    </a:lnTo>
                    <a:lnTo>
                      <a:pt x="8" y="7"/>
                    </a:lnTo>
                    <a:lnTo>
                      <a:pt x="2" y="16"/>
                    </a:lnTo>
                    <a:lnTo>
                      <a:pt x="0" y="27"/>
                    </a:lnTo>
                    <a:lnTo>
                      <a:pt x="2" y="37"/>
                    </a:lnTo>
                    <a:lnTo>
                      <a:pt x="8" y="46"/>
                    </a:lnTo>
                    <a:lnTo>
                      <a:pt x="16" y="5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41" name="Freeform 79"/>
              <p:cNvSpPr>
                <a:spLocks/>
              </p:cNvSpPr>
              <p:nvPr/>
            </p:nvSpPr>
            <p:spPr bwMode="auto">
              <a:xfrm>
                <a:off x="6770" y="14345"/>
                <a:ext cx="55" cy="55"/>
              </a:xfrm>
              <a:custGeom>
                <a:avLst/>
                <a:gdLst>
                  <a:gd name="T0" fmla="*/ 28 w 55"/>
                  <a:gd name="T1" fmla="*/ 55 h 55"/>
                  <a:gd name="T2" fmla="*/ 39 w 55"/>
                  <a:gd name="T3" fmla="*/ 53 h 55"/>
                  <a:gd name="T4" fmla="*/ 47 w 55"/>
                  <a:gd name="T5" fmla="*/ 47 h 55"/>
                  <a:gd name="T6" fmla="*/ 53 w 55"/>
                  <a:gd name="T7" fmla="*/ 39 h 55"/>
                  <a:gd name="T8" fmla="*/ 55 w 55"/>
                  <a:gd name="T9" fmla="*/ 28 h 55"/>
                  <a:gd name="T10" fmla="*/ 53 w 55"/>
                  <a:gd name="T11" fmla="*/ 17 h 55"/>
                  <a:gd name="T12" fmla="*/ 47 w 55"/>
                  <a:gd name="T13" fmla="*/ 8 h 55"/>
                  <a:gd name="T14" fmla="*/ 39 w 55"/>
                  <a:gd name="T15" fmla="*/ 2 h 55"/>
                  <a:gd name="T16" fmla="*/ 28 w 55"/>
                  <a:gd name="T17" fmla="*/ 0 h 55"/>
                  <a:gd name="T18" fmla="*/ 17 w 55"/>
                  <a:gd name="T19" fmla="*/ 2 h 55"/>
                  <a:gd name="T20" fmla="*/ 9 w 55"/>
                  <a:gd name="T21" fmla="*/ 8 h 55"/>
                  <a:gd name="T22" fmla="*/ 2 w 55"/>
                  <a:gd name="T23" fmla="*/ 17 h 55"/>
                  <a:gd name="T24" fmla="*/ 0 w 55"/>
                  <a:gd name="T25" fmla="*/ 28 h 55"/>
                  <a:gd name="T26" fmla="*/ 2 w 55"/>
                  <a:gd name="T27" fmla="*/ 39 h 55"/>
                  <a:gd name="T28" fmla="*/ 9 w 55"/>
                  <a:gd name="T29" fmla="*/ 47 h 55"/>
                  <a:gd name="T30" fmla="*/ 17 w 55"/>
                  <a:gd name="T31" fmla="*/ 53 h 55"/>
                  <a:gd name="T32" fmla="*/ 28 w 55"/>
                  <a:gd name="T33" fmla="*/ 55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55"/>
                  <a:gd name="T53" fmla="*/ 55 w 55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55">
                    <a:moveTo>
                      <a:pt x="28" y="55"/>
                    </a:moveTo>
                    <a:lnTo>
                      <a:pt x="39" y="53"/>
                    </a:lnTo>
                    <a:lnTo>
                      <a:pt x="47" y="47"/>
                    </a:lnTo>
                    <a:lnTo>
                      <a:pt x="53" y="39"/>
                    </a:lnTo>
                    <a:lnTo>
                      <a:pt x="55" y="28"/>
                    </a:lnTo>
                    <a:lnTo>
                      <a:pt x="53" y="17"/>
                    </a:lnTo>
                    <a:lnTo>
                      <a:pt x="47" y="8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7" y="2"/>
                    </a:lnTo>
                    <a:lnTo>
                      <a:pt x="9" y="8"/>
                    </a:lnTo>
                    <a:lnTo>
                      <a:pt x="2" y="17"/>
                    </a:lnTo>
                    <a:lnTo>
                      <a:pt x="0" y="28"/>
                    </a:lnTo>
                    <a:lnTo>
                      <a:pt x="2" y="39"/>
                    </a:lnTo>
                    <a:lnTo>
                      <a:pt x="9" y="47"/>
                    </a:lnTo>
                    <a:lnTo>
                      <a:pt x="17" y="53"/>
                    </a:lnTo>
                    <a:lnTo>
                      <a:pt x="28" y="5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42" name="Freeform 80"/>
              <p:cNvSpPr>
                <a:spLocks/>
              </p:cNvSpPr>
              <p:nvPr/>
            </p:nvSpPr>
            <p:spPr bwMode="auto">
              <a:xfrm>
                <a:off x="6401" y="13591"/>
                <a:ext cx="156" cy="752"/>
              </a:xfrm>
              <a:custGeom>
                <a:avLst/>
                <a:gdLst>
                  <a:gd name="T0" fmla="*/ 48 w 156"/>
                  <a:gd name="T1" fmla="*/ 15 h 752"/>
                  <a:gd name="T2" fmla="*/ 44 w 156"/>
                  <a:gd name="T3" fmla="*/ 30 h 752"/>
                  <a:gd name="T4" fmla="*/ 33 w 156"/>
                  <a:gd name="T5" fmla="*/ 73 h 752"/>
                  <a:gd name="T6" fmla="*/ 19 w 156"/>
                  <a:gd name="T7" fmla="*/ 140 h 752"/>
                  <a:gd name="T8" fmla="*/ 7 w 156"/>
                  <a:gd name="T9" fmla="*/ 229 h 752"/>
                  <a:gd name="T10" fmla="*/ 0 w 156"/>
                  <a:gd name="T11" fmla="*/ 337 h 752"/>
                  <a:gd name="T12" fmla="*/ 1 w 156"/>
                  <a:gd name="T13" fmla="*/ 462 h 752"/>
                  <a:gd name="T14" fmla="*/ 14 w 156"/>
                  <a:gd name="T15" fmla="*/ 602 h 752"/>
                  <a:gd name="T16" fmla="*/ 43 w 156"/>
                  <a:gd name="T17" fmla="*/ 752 h 752"/>
                  <a:gd name="T18" fmla="*/ 150 w 156"/>
                  <a:gd name="T19" fmla="*/ 746 h 752"/>
                  <a:gd name="T20" fmla="*/ 146 w 156"/>
                  <a:gd name="T21" fmla="*/ 724 h 752"/>
                  <a:gd name="T22" fmla="*/ 135 w 156"/>
                  <a:gd name="T23" fmla="*/ 663 h 752"/>
                  <a:gd name="T24" fmla="*/ 123 w 156"/>
                  <a:gd name="T25" fmla="*/ 574 h 752"/>
                  <a:gd name="T26" fmla="*/ 111 w 156"/>
                  <a:gd name="T27" fmla="*/ 463 h 752"/>
                  <a:gd name="T28" fmla="*/ 104 w 156"/>
                  <a:gd name="T29" fmla="*/ 342 h 752"/>
                  <a:gd name="T30" fmla="*/ 107 w 156"/>
                  <a:gd name="T31" fmla="*/ 220 h 752"/>
                  <a:gd name="T32" fmla="*/ 124 w 156"/>
                  <a:gd name="T33" fmla="*/ 106 h 752"/>
                  <a:gd name="T34" fmla="*/ 156 w 156"/>
                  <a:gd name="T35" fmla="*/ 9 h 752"/>
                  <a:gd name="T36" fmla="*/ 156 w 156"/>
                  <a:gd name="T37" fmla="*/ 8 h 752"/>
                  <a:gd name="T38" fmla="*/ 156 w 156"/>
                  <a:gd name="T39" fmla="*/ 6 h 752"/>
                  <a:gd name="T40" fmla="*/ 154 w 156"/>
                  <a:gd name="T41" fmla="*/ 4 h 752"/>
                  <a:gd name="T42" fmla="*/ 147 w 156"/>
                  <a:gd name="T43" fmla="*/ 0 h 752"/>
                  <a:gd name="T44" fmla="*/ 134 w 156"/>
                  <a:gd name="T45" fmla="*/ 0 h 752"/>
                  <a:gd name="T46" fmla="*/ 115 w 156"/>
                  <a:gd name="T47" fmla="*/ 1 h 752"/>
                  <a:gd name="T48" fmla="*/ 87 w 156"/>
                  <a:gd name="T49" fmla="*/ 7 h 752"/>
                  <a:gd name="T50" fmla="*/ 48 w 156"/>
                  <a:gd name="T51" fmla="*/ 15 h 7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6"/>
                  <a:gd name="T79" fmla="*/ 0 h 752"/>
                  <a:gd name="T80" fmla="*/ 156 w 156"/>
                  <a:gd name="T81" fmla="*/ 752 h 75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6" h="752">
                    <a:moveTo>
                      <a:pt x="48" y="15"/>
                    </a:moveTo>
                    <a:lnTo>
                      <a:pt x="44" y="30"/>
                    </a:lnTo>
                    <a:lnTo>
                      <a:pt x="33" y="73"/>
                    </a:lnTo>
                    <a:lnTo>
                      <a:pt x="19" y="140"/>
                    </a:lnTo>
                    <a:lnTo>
                      <a:pt x="7" y="229"/>
                    </a:lnTo>
                    <a:lnTo>
                      <a:pt x="0" y="337"/>
                    </a:lnTo>
                    <a:lnTo>
                      <a:pt x="1" y="462"/>
                    </a:lnTo>
                    <a:lnTo>
                      <a:pt x="14" y="602"/>
                    </a:lnTo>
                    <a:lnTo>
                      <a:pt x="43" y="752"/>
                    </a:lnTo>
                    <a:lnTo>
                      <a:pt x="150" y="746"/>
                    </a:lnTo>
                    <a:lnTo>
                      <a:pt x="146" y="724"/>
                    </a:lnTo>
                    <a:lnTo>
                      <a:pt x="135" y="663"/>
                    </a:lnTo>
                    <a:lnTo>
                      <a:pt x="123" y="574"/>
                    </a:lnTo>
                    <a:lnTo>
                      <a:pt x="111" y="463"/>
                    </a:lnTo>
                    <a:lnTo>
                      <a:pt x="104" y="342"/>
                    </a:lnTo>
                    <a:lnTo>
                      <a:pt x="107" y="220"/>
                    </a:lnTo>
                    <a:lnTo>
                      <a:pt x="124" y="106"/>
                    </a:lnTo>
                    <a:lnTo>
                      <a:pt x="156" y="9"/>
                    </a:lnTo>
                    <a:lnTo>
                      <a:pt x="156" y="8"/>
                    </a:lnTo>
                    <a:lnTo>
                      <a:pt x="156" y="6"/>
                    </a:lnTo>
                    <a:lnTo>
                      <a:pt x="154" y="4"/>
                    </a:lnTo>
                    <a:lnTo>
                      <a:pt x="147" y="0"/>
                    </a:lnTo>
                    <a:lnTo>
                      <a:pt x="134" y="0"/>
                    </a:lnTo>
                    <a:lnTo>
                      <a:pt x="115" y="1"/>
                    </a:lnTo>
                    <a:lnTo>
                      <a:pt x="87" y="7"/>
                    </a:lnTo>
                    <a:lnTo>
                      <a:pt x="48" y="1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43" name="Freeform 81"/>
              <p:cNvSpPr>
                <a:spLocks/>
              </p:cNvSpPr>
              <p:nvPr/>
            </p:nvSpPr>
            <p:spPr bwMode="auto">
              <a:xfrm>
                <a:off x="7205" y="13498"/>
                <a:ext cx="212" cy="839"/>
              </a:xfrm>
              <a:custGeom>
                <a:avLst/>
                <a:gdLst>
                  <a:gd name="T0" fmla="*/ 212 w 212"/>
                  <a:gd name="T1" fmla="*/ 6 h 839"/>
                  <a:gd name="T2" fmla="*/ 206 w 212"/>
                  <a:gd name="T3" fmla="*/ 11 h 839"/>
                  <a:gd name="T4" fmla="*/ 192 w 212"/>
                  <a:gd name="T5" fmla="*/ 33 h 839"/>
                  <a:gd name="T6" fmla="*/ 174 w 212"/>
                  <a:gd name="T7" fmla="*/ 77 h 839"/>
                  <a:gd name="T8" fmla="*/ 156 w 212"/>
                  <a:gd name="T9" fmla="*/ 148 h 839"/>
                  <a:gd name="T10" fmla="*/ 141 w 212"/>
                  <a:gd name="T11" fmla="*/ 254 h 839"/>
                  <a:gd name="T12" fmla="*/ 133 w 212"/>
                  <a:gd name="T13" fmla="*/ 401 h 839"/>
                  <a:gd name="T14" fmla="*/ 137 w 212"/>
                  <a:gd name="T15" fmla="*/ 593 h 839"/>
                  <a:gd name="T16" fmla="*/ 158 w 212"/>
                  <a:gd name="T17" fmla="*/ 839 h 839"/>
                  <a:gd name="T18" fmla="*/ 38 w 212"/>
                  <a:gd name="T19" fmla="*/ 839 h 839"/>
                  <a:gd name="T20" fmla="*/ 34 w 212"/>
                  <a:gd name="T21" fmla="*/ 814 h 839"/>
                  <a:gd name="T22" fmla="*/ 24 w 212"/>
                  <a:gd name="T23" fmla="*/ 746 h 839"/>
                  <a:gd name="T24" fmla="*/ 12 w 212"/>
                  <a:gd name="T25" fmla="*/ 645 h 839"/>
                  <a:gd name="T26" fmla="*/ 3 w 212"/>
                  <a:gd name="T27" fmla="*/ 521 h 839"/>
                  <a:gd name="T28" fmla="*/ 0 w 212"/>
                  <a:gd name="T29" fmla="*/ 384 h 839"/>
                  <a:gd name="T30" fmla="*/ 6 w 212"/>
                  <a:gd name="T31" fmla="*/ 244 h 839"/>
                  <a:gd name="T32" fmla="*/ 29 w 212"/>
                  <a:gd name="T33" fmla="*/ 114 h 839"/>
                  <a:gd name="T34" fmla="*/ 68 w 212"/>
                  <a:gd name="T35" fmla="*/ 0 h 839"/>
                  <a:gd name="T36" fmla="*/ 212 w 212"/>
                  <a:gd name="T37" fmla="*/ 6 h 83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2"/>
                  <a:gd name="T58" fmla="*/ 0 h 839"/>
                  <a:gd name="T59" fmla="*/ 212 w 212"/>
                  <a:gd name="T60" fmla="*/ 839 h 83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2" h="839">
                    <a:moveTo>
                      <a:pt x="212" y="6"/>
                    </a:moveTo>
                    <a:lnTo>
                      <a:pt x="206" y="11"/>
                    </a:lnTo>
                    <a:lnTo>
                      <a:pt x="192" y="33"/>
                    </a:lnTo>
                    <a:lnTo>
                      <a:pt x="174" y="77"/>
                    </a:lnTo>
                    <a:lnTo>
                      <a:pt x="156" y="148"/>
                    </a:lnTo>
                    <a:lnTo>
                      <a:pt x="141" y="254"/>
                    </a:lnTo>
                    <a:lnTo>
                      <a:pt x="133" y="401"/>
                    </a:lnTo>
                    <a:lnTo>
                      <a:pt x="137" y="593"/>
                    </a:lnTo>
                    <a:lnTo>
                      <a:pt x="158" y="839"/>
                    </a:lnTo>
                    <a:lnTo>
                      <a:pt x="38" y="839"/>
                    </a:lnTo>
                    <a:lnTo>
                      <a:pt x="34" y="814"/>
                    </a:lnTo>
                    <a:lnTo>
                      <a:pt x="24" y="746"/>
                    </a:lnTo>
                    <a:lnTo>
                      <a:pt x="12" y="645"/>
                    </a:lnTo>
                    <a:lnTo>
                      <a:pt x="3" y="521"/>
                    </a:lnTo>
                    <a:lnTo>
                      <a:pt x="0" y="384"/>
                    </a:lnTo>
                    <a:lnTo>
                      <a:pt x="6" y="244"/>
                    </a:lnTo>
                    <a:lnTo>
                      <a:pt x="29" y="114"/>
                    </a:lnTo>
                    <a:lnTo>
                      <a:pt x="68" y="0"/>
                    </a:lnTo>
                    <a:lnTo>
                      <a:pt x="212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44" name="Freeform 82"/>
              <p:cNvSpPr>
                <a:spLocks/>
              </p:cNvSpPr>
              <p:nvPr/>
            </p:nvSpPr>
            <p:spPr bwMode="auto">
              <a:xfrm>
                <a:off x="6406" y="13636"/>
                <a:ext cx="137" cy="656"/>
              </a:xfrm>
              <a:custGeom>
                <a:avLst/>
                <a:gdLst>
                  <a:gd name="T0" fmla="*/ 43 w 137"/>
                  <a:gd name="T1" fmla="*/ 12 h 656"/>
                  <a:gd name="T2" fmla="*/ 39 w 137"/>
                  <a:gd name="T3" fmla="*/ 25 h 656"/>
                  <a:gd name="T4" fmla="*/ 30 w 137"/>
                  <a:gd name="T5" fmla="*/ 62 h 656"/>
                  <a:gd name="T6" fmla="*/ 19 w 137"/>
                  <a:gd name="T7" fmla="*/ 122 h 656"/>
                  <a:gd name="T8" fmla="*/ 7 w 137"/>
                  <a:gd name="T9" fmla="*/ 199 h 656"/>
                  <a:gd name="T10" fmla="*/ 0 w 137"/>
                  <a:gd name="T11" fmla="*/ 294 h 656"/>
                  <a:gd name="T12" fmla="*/ 1 w 137"/>
                  <a:gd name="T13" fmla="*/ 403 h 656"/>
                  <a:gd name="T14" fmla="*/ 12 w 137"/>
                  <a:gd name="T15" fmla="*/ 524 h 656"/>
                  <a:gd name="T16" fmla="*/ 38 w 137"/>
                  <a:gd name="T17" fmla="*/ 656 h 656"/>
                  <a:gd name="T18" fmla="*/ 132 w 137"/>
                  <a:gd name="T19" fmla="*/ 650 h 656"/>
                  <a:gd name="T20" fmla="*/ 127 w 137"/>
                  <a:gd name="T21" fmla="*/ 631 h 656"/>
                  <a:gd name="T22" fmla="*/ 119 w 137"/>
                  <a:gd name="T23" fmla="*/ 578 h 656"/>
                  <a:gd name="T24" fmla="*/ 107 w 137"/>
                  <a:gd name="T25" fmla="*/ 499 h 656"/>
                  <a:gd name="T26" fmla="*/ 97 w 137"/>
                  <a:gd name="T27" fmla="*/ 403 h 656"/>
                  <a:gd name="T28" fmla="*/ 92 w 137"/>
                  <a:gd name="T29" fmla="*/ 297 h 656"/>
                  <a:gd name="T30" fmla="*/ 94 w 137"/>
                  <a:gd name="T31" fmla="*/ 192 h 656"/>
                  <a:gd name="T32" fmla="*/ 108 w 137"/>
                  <a:gd name="T33" fmla="*/ 91 h 656"/>
                  <a:gd name="T34" fmla="*/ 137 w 137"/>
                  <a:gd name="T35" fmla="*/ 7 h 656"/>
                  <a:gd name="T36" fmla="*/ 137 w 137"/>
                  <a:gd name="T37" fmla="*/ 6 h 656"/>
                  <a:gd name="T38" fmla="*/ 137 w 137"/>
                  <a:gd name="T39" fmla="*/ 4 h 656"/>
                  <a:gd name="T40" fmla="*/ 135 w 137"/>
                  <a:gd name="T41" fmla="*/ 2 h 656"/>
                  <a:gd name="T42" fmla="*/ 129 w 137"/>
                  <a:gd name="T43" fmla="*/ 0 h 656"/>
                  <a:gd name="T44" fmla="*/ 119 w 137"/>
                  <a:gd name="T45" fmla="*/ 0 h 656"/>
                  <a:gd name="T46" fmla="*/ 101 w 137"/>
                  <a:gd name="T47" fmla="*/ 1 h 656"/>
                  <a:gd name="T48" fmla="*/ 77 w 137"/>
                  <a:gd name="T49" fmla="*/ 5 h 656"/>
                  <a:gd name="T50" fmla="*/ 43 w 137"/>
                  <a:gd name="T51" fmla="*/ 12 h 6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7"/>
                  <a:gd name="T79" fmla="*/ 0 h 656"/>
                  <a:gd name="T80" fmla="*/ 137 w 137"/>
                  <a:gd name="T81" fmla="*/ 656 h 6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7" h="656">
                    <a:moveTo>
                      <a:pt x="43" y="12"/>
                    </a:moveTo>
                    <a:lnTo>
                      <a:pt x="39" y="25"/>
                    </a:lnTo>
                    <a:lnTo>
                      <a:pt x="30" y="62"/>
                    </a:lnTo>
                    <a:lnTo>
                      <a:pt x="19" y="122"/>
                    </a:lnTo>
                    <a:lnTo>
                      <a:pt x="7" y="199"/>
                    </a:lnTo>
                    <a:lnTo>
                      <a:pt x="0" y="294"/>
                    </a:lnTo>
                    <a:lnTo>
                      <a:pt x="1" y="403"/>
                    </a:lnTo>
                    <a:lnTo>
                      <a:pt x="12" y="524"/>
                    </a:lnTo>
                    <a:lnTo>
                      <a:pt x="38" y="656"/>
                    </a:lnTo>
                    <a:lnTo>
                      <a:pt x="132" y="650"/>
                    </a:lnTo>
                    <a:lnTo>
                      <a:pt x="127" y="631"/>
                    </a:lnTo>
                    <a:lnTo>
                      <a:pt x="119" y="578"/>
                    </a:lnTo>
                    <a:lnTo>
                      <a:pt x="107" y="499"/>
                    </a:lnTo>
                    <a:lnTo>
                      <a:pt x="97" y="403"/>
                    </a:lnTo>
                    <a:lnTo>
                      <a:pt x="92" y="297"/>
                    </a:lnTo>
                    <a:lnTo>
                      <a:pt x="94" y="192"/>
                    </a:lnTo>
                    <a:lnTo>
                      <a:pt x="108" y="91"/>
                    </a:lnTo>
                    <a:lnTo>
                      <a:pt x="137" y="7"/>
                    </a:lnTo>
                    <a:lnTo>
                      <a:pt x="137" y="6"/>
                    </a:lnTo>
                    <a:lnTo>
                      <a:pt x="137" y="4"/>
                    </a:lnTo>
                    <a:lnTo>
                      <a:pt x="135" y="2"/>
                    </a:lnTo>
                    <a:lnTo>
                      <a:pt x="129" y="0"/>
                    </a:lnTo>
                    <a:lnTo>
                      <a:pt x="119" y="0"/>
                    </a:lnTo>
                    <a:lnTo>
                      <a:pt x="101" y="1"/>
                    </a:lnTo>
                    <a:lnTo>
                      <a:pt x="77" y="5"/>
                    </a:lnTo>
                    <a:lnTo>
                      <a:pt x="43" y="1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45" name="Freeform 83"/>
              <p:cNvSpPr>
                <a:spLocks/>
              </p:cNvSpPr>
              <p:nvPr/>
            </p:nvSpPr>
            <p:spPr bwMode="auto">
              <a:xfrm>
                <a:off x="6412" y="13680"/>
                <a:ext cx="116" cy="560"/>
              </a:xfrm>
              <a:custGeom>
                <a:avLst/>
                <a:gdLst>
                  <a:gd name="T0" fmla="*/ 36 w 116"/>
                  <a:gd name="T1" fmla="*/ 11 h 560"/>
                  <a:gd name="T2" fmla="*/ 33 w 116"/>
                  <a:gd name="T3" fmla="*/ 21 h 560"/>
                  <a:gd name="T4" fmla="*/ 24 w 116"/>
                  <a:gd name="T5" fmla="*/ 53 h 560"/>
                  <a:gd name="T6" fmla="*/ 15 w 116"/>
                  <a:gd name="T7" fmla="*/ 103 h 560"/>
                  <a:gd name="T8" fmla="*/ 5 w 116"/>
                  <a:gd name="T9" fmla="*/ 169 h 560"/>
                  <a:gd name="T10" fmla="*/ 0 w 116"/>
                  <a:gd name="T11" fmla="*/ 250 h 560"/>
                  <a:gd name="T12" fmla="*/ 1 w 116"/>
                  <a:gd name="T13" fmla="*/ 344 h 560"/>
                  <a:gd name="T14" fmla="*/ 10 w 116"/>
                  <a:gd name="T15" fmla="*/ 448 h 560"/>
                  <a:gd name="T16" fmla="*/ 32 w 116"/>
                  <a:gd name="T17" fmla="*/ 560 h 560"/>
                  <a:gd name="T18" fmla="*/ 112 w 116"/>
                  <a:gd name="T19" fmla="*/ 555 h 560"/>
                  <a:gd name="T20" fmla="*/ 108 w 116"/>
                  <a:gd name="T21" fmla="*/ 538 h 560"/>
                  <a:gd name="T22" fmla="*/ 101 w 116"/>
                  <a:gd name="T23" fmla="*/ 493 h 560"/>
                  <a:gd name="T24" fmla="*/ 91 w 116"/>
                  <a:gd name="T25" fmla="*/ 426 h 560"/>
                  <a:gd name="T26" fmla="*/ 82 w 116"/>
                  <a:gd name="T27" fmla="*/ 344 h 560"/>
                  <a:gd name="T28" fmla="*/ 77 w 116"/>
                  <a:gd name="T29" fmla="*/ 255 h 560"/>
                  <a:gd name="T30" fmla="*/ 79 w 116"/>
                  <a:gd name="T31" fmla="*/ 164 h 560"/>
                  <a:gd name="T32" fmla="*/ 91 w 116"/>
                  <a:gd name="T33" fmla="*/ 79 h 560"/>
                  <a:gd name="T34" fmla="*/ 116 w 116"/>
                  <a:gd name="T35" fmla="*/ 6 h 560"/>
                  <a:gd name="T36" fmla="*/ 116 w 116"/>
                  <a:gd name="T37" fmla="*/ 5 h 560"/>
                  <a:gd name="T38" fmla="*/ 116 w 116"/>
                  <a:gd name="T39" fmla="*/ 4 h 560"/>
                  <a:gd name="T40" fmla="*/ 114 w 116"/>
                  <a:gd name="T41" fmla="*/ 2 h 560"/>
                  <a:gd name="T42" fmla="*/ 109 w 116"/>
                  <a:gd name="T43" fmla="*/ 0 h 560"/>
                  <a:gd name="T44" fmla="*/ 100 w 116"/>
                  <a:gd name="T45" fmla="*/ 0 h 560"/>
                  <a:gd name="T46" fmla="*/ 86 w 116"/>
                  <a:gd name="T47" fmla="*/ 1 h 560"/>
                  <a:gd name="T48" fmla="*/ 65 w 116"/>
                  <a:gd name="T49" fmla="*/ 4 h 560"/>
                  <a:gd name="T50" fmla="*/ 36 w 116"/>
                  <a:gd name="T51" fmla="*/ 11 h 56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6"/>
                  <a:gd name="T79" fmla="*/ 0 h 560"/>
                  <a:gd name="T80" fmla="*/ 116 w 116"/>
                  <a:gd name="T81" fmla="*/ 560 h 56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6" h="560">
                    <a:moveTo>
                      <a:pt x="36" y="11"/>
                    </a:moveTo>
                    <a:lnTo>
                      <a:pt x="33" y="21"/>
                    </a:lnTo>
                    <a:lnTo>
                      <a:pt x="24" y="53"/>
                    </a:lnTo>
                    <a:lnTo>
                      <a:pt x="15" y="103"/>
                    </a:lnTo>
                    <a:lnTo>
                      <a:pt x="5" y="169"/>
                    </a:lnTo>
                    <a:lnTo>
                      <a:pt x="0" y="250"/>
                    </a:lnTo>
                    <a:lnTo>
                      <a:pt x="1" y="344"/>
                    </a:lnTo>
                    <a:lnTo>
                      <a:pt x="10" y="448"/>
                    </a:lnTo>
                    <a:lnTo>
                      <a:pt x="32" y="560"/>
                    </a:lnTo>
                    <a:lnTo>
                      <a:pt x="112" y="555"/>
                    </a:lnTo>
                    <a:lnTo>
                      <a:pt x="108" y="538"/>
                    </a:lnTo>
                    <a:lnTo>
                      <a:pt x="101" y="493"/>
                    </a:lnTo>
                    <a:lnTo>
                      <a:pt x="91" y="426"/>
                    </a:lnTo>
                    <a:lnTo>
                      <a:pt x="82" y="344"/>
                    </a:lnTo>
                    <a:lnTo>
                      <a:pt x="77" y="255"/>
                    </a:lnTo>
                    <a:lnTo>
                      <a:pt x="79" y="164"/>
                    </a:lnTo>
                    <a:lnTo>
                      <a:pt x="91" y="79"/>
                    </a:lnTo>
                    <a:lnTo>
                      <a:pt x="116" y="6"/>
                    </a:lnTo>
                    <a:lnTo>
                      <a:pt x="116" y="5"/>
                    </a:lnTo>
                    <a:lnTo>
                      <a:pt x="116" y="4"/>
                    </a:lnTo>
                    <a:lnTo>
                      <a:pt x="114" y="2"/>
                    </a:lnTo>
                    <a:lnTo>
                      <a:pt x="109" y="0"/>
                    </a:lnTo>
                    <a:lnTo>
                      <a:pt x="100" y="0"/>
                    </a:lnTo>
                    <a:lnTo>
                      <a:pt x="86" y="1"/>
                    </a:lnTo>
                    <a:lnTo>
                      <a:pt x="65" y="4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46" name="Freeform 84"/>
              <p:cNvSpPr>
                <a:spLocks/>
              </p:cNvSpPr>
              <p:nvPr/>
            </p:nvSpPr>
            <p:spPr bwMode="auto">
              <a:xfrm>
                <a:off x="6417" y="13724"/>
                <a:ext cx="97" cy="463"/>
              </a:xfrm>
              <a:custGeom>
                <a:avLst/>
                <a:gdLst>
                  <a:gd name="T0" fmla="*/ 30 w 97"/>
                  <a:gd name="T1" fmla="*/ 9 h 463"/>
                  <a:gd name="T2" fmla="*/ 27 w 97"/>
                  <a:gd name="T3" fmla="*/ 17 h 463"/>
                  <a:gd name="T4" fmla="*/ 20 w 97"/>
                  <a:gd name="T5" fmla="*/ 44 h 463"/>
                  <a:gd name="T6" fmla="*/ 12 w 97"/>
                  <a:gd name="T7" fmla="*/ 85 h 463"/>
                  <a:gd name="T8" fmla="*/ 4 w 97"/>
                  <a:gd name="T9" fmla="*/ 140 h 463"/>
                  <a:gd name="T10" fmla="*/ 0 w 97"/>
                  <a:gd name="T11" fmla="*/ 207 h 463"/>
                  <a:gd name="T12" fmla="*/ 0 w 97"/>
                  <a:gd name="T13" fmla="*/ 285 h 463"/>
                  <a:gd name="T14" fmla="*/ 9 w 97"/>
                  <a:gd name="T15" fmla="*/ 370 h 463"/>
                  <a:gd name="T16" fmla="*/ 26 w 97"/>
                  <a:gd name="T17" fmla="*/ 463 h 463"/>
                  <a:gd name="T18" fmla="*/ 93 w 97"/>
                  <a:gd name="T19" fmla="*/ 460 h 463"/>
                  <a:gd name="T20" fmla="*/ 89 w 97"/>
                  <a:gd name="T21" fmla="*/ 446 h 463"/>
                  <a:gd name="T22" fmla="*/ 83 w 97"/>
                  <a:gd name="T23" fmla="*/ 408 h 463"/>
                  <a:gd name="T24" fmla="*/ 75 w 97"/>
                  <a:gd name="T25" fmla="*/ 353 h 463"/>
                  <a:gd name="T26" fmla="*/ 68 w 97"/>
                  <a:gd name="T27" fmla="*/ 285 h 463"/>
                  <a:gd name="T28" fmla="*/ 65 w 97"/>
                  <a:gd name="T29" fmla="*/ 211 h 463"/>
                  <a:gd name="T30" fmla="*/ 67 w 97"/>
                  <a:gd name="T31" fmla="*/ 136 h 463"/>
                  <a:gd name="T32" fmla="*/ 76 w 97"/>
                  <a:gd name="T33" fmla="*/ 65 h 463"/>
                  <a:gd name="T34" fmla="*/ 97 w 97"/>
                  <a:gd name="T35" fmla="*/ 5 h 463"/>
                  <a:gd name="T36" fmla="*/ 97 w 97"/>
                  <a:gd name="T37" fmla="*/ 4 h 463"/>
                  <a:gd name="T38" fmla="*/ 97 w 97"/>
                  <a:gd name="T39" fmla="*/ 3 h 463"/>
                  <a:gd name="T40" fmla="*/ 95 w 97"/>
                  <a:gd name="T41" fmla="*/ 1 h 463"/>
                  <a:gd name="T42" fmla="*/ 91 w 97"/>
                  <a:gd name="T43" fmla="*/ 0 h 463"/>
                  <a:gd name="T44" fmla="*/ 84 w 97"/>
                  <a:gd name="T45" fmla="*/ 0 h 463"/>
                  <a:gd name="T46" fmla="*/ 71 w 97"/>
                  <a:gd name="T47" fmla="*/ 0 h 463"/>
                  <a:gd name="T48" fmla="*/ 54 w 97"/>
                  <a:gd name="T49" fmla="*/ 3 h 463"/>
                  <a:gd name="T50" fmla="*/ 30 w 97"/>
                  <a:gd name="T51" fmla="*/ 9 h 4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7"/>
                  <a:gd name="T79" fmla="*/ 0 h 463"/>
                  <a:gd name="T80" fmla="*/ 97 w 97"/>
                  <a:gd name="T81" fmla="*/ 463 h 4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7" h="463">
                    <a:moveTo>
                      <a:pt x="30" y="9"/>
                    </a:moveTo>
                    <a:lnTo>
                      <a:pt x="27" y="17"/>
                    </a:lnTo>
                    <a:lnTo>
                      <a:pt x="20" y="44"/>
                    </a:lnTo>
                    <a:lnTo>
                      <a:pt x="12" y="85"/>
                    </a:lnTo>
                    <a:lnTo>
                      <a:pt x="4" y="140"/>
                    </a:lnTo>
                    <a:lnTo>
                      <a:pt x="0" y="207"/>
                    </a:lnTo>
                    <a:lnTo>
                      <a:pt x="0" y="285"/>
                    </a:lnTo>
                    <a:lnTo>
                      <a:pt x="9" y="370"/>
                    </a:lnTo>
                    <a:lnTo>
                      <a:pt x="26" y="463"/>
                    </a:lnTo>
                    <a:lnTo>
                      <a:pt x="93" y="460"/>
                    </a:lnTo>
                    <a:lnTo>
                      <a:pt x="89" y="446"/>
                    </a:lnTo>
                    <a:lnTo>
                      <a:pt x="83" y="408"/>
                    </a:lnTo>
                    <a:lnTo>
                      <a:pt x="75" y="353"/>
                    </a:lnTo>
                    <a:lnTo>
                      <a:pt x="68" y="285"/>
                    </a:lnTo>
                    <a:lnTo>
                      <a:pt x="65" y="211"/>
                    </a:lnTo>
                    <a:lnTo>
                      <a:pt x="67" y="136"/>
                    </a:lnTo>
                    <a:lnTo>
                      <a:pt x="76" y="65"/>
                    </a:lnTo>
                    <a:lnTo>
                      <a:pt x="97" y="5"/>
                    </a:lnTo>
                    <a:lnTo>
                      <a:pt x="97" y="4"/>
                    </a:lnTo>
                    <a:lnTo>
                      <a:pt x="97" y="3"/>
                    </a:lnTo>
                    <a:lnTo>
                      <a:pt x="95" y="1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1" y="0"/>
                    </a:lnTo>
                    <a:lnTo>
                      <a:pt x="54" y="3"/>
                    </a:lnTo>
                    <a:lnTo>
                      <a:pt x="30" y="9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47" name="Freeform 85"/>
              <p:cNvSpPr>
                <a:spLocks/>
              </p:cNvSpPr>
              <p:nvPr/>
            </p:nvSpPr>
            <p:spPr bwMode="auto">
              <a:xfrm>
                <a:off x="6422" y="13768"/>
                <a:ext cx="77" cy="367"/>
              </a:xfrm>
              <a:custGeom>
                <a:avLst/>
                <a:gdLst>
                  <a:gd name="T0" fmla="*/ 24 w 77"/>
                  <a:gd name="T1" fmla="*/ 8 h 367"/>
                  <a:gd name="T2" fmla="*/ 22 w 77"/>
                  <a:gd name="T3" fmla="*/ 15 h 367"/>
                  <a:gd name="T4" fmla="*/ 17 w 77"/>
                  <a:gd name="T5" fmla="*/ 36 h 367"/>
                  <a:gd name="T6" fmla="*/ 10 w 77"/>
                  <a:gd name="T7" fmla="*/ 68 h 367"/>
                  <a:gd name="T8" fmla="*/ 4 w 77"/>
                  <a:gd name="T9" fmla="*/ 112 h 367"/>
                  <a:gd name="T10" fmla="*/ 0 w 77"/>
                  <a:gd name="T11" fmla="*/ 164 h 367"/>
                  <a:gd name="T12" fmla="*/ 0 w 77"/>
                  <a:gd name="T13" fmla="*/ 226 h 367"/>
                  <a:gd name="T14" fmla="*/ 7 w 77"/>
                  <a:gd name="T15" fmla="*/ 294 h 367"/>
                  <a:gd name="T16" fmla="*/ 21 w 77"/>
                  <a:gd name="T17" fmla="*/ 367 h 367"/>
                  <a:gd name="T18" fmla="*/ 74 w 77"/>
                  <a:gd name="T19" fmla="*/ 364 h 367"/>
                  <a:gd name="T20" fmla="*/ 71 w 77"/>
                  <a:gd name="T21" fmla="*/ 353 h 367"/>
                  <a:gd name="T22" fmla="*/ 66 w 77"/>
                  <a:gd name="T23" fmla="*/ 323 h 367"/>
                  <a:gd name="T24" fmla="*/ 60 w 77"/>
                  <a:gd name="T25" fmla="*/ 280 h 367"/>
                  <a:gd name="T26" fmla="*/ 54 w 77"/>
                  <a:gd name="T27" fmla="*/ 226 h 367"/>
                  <a:gd name="T28" fmla="*/ 51 w 77"/>
                  <a:gd name="T29" fmla="*/ 168 h 367"/>
                  <a:gd name="T30" fmla="*/ 53 w 77"/>
                  <a:gd name="T31" fmla="*/ 107 h 367"/>
                  <a:gd name="T32" fmla="*/ 61 w 77"/>
                  <a:gd name="T33" fmla="*/ 52 h 367"/>
                  <a:gd name="T34" fmla="*/ 77 w 77"/>
                  <a:gd name="T35" fmla="*/ 5 h 367"/>
                  <a:gd name="T36" fmla="*/ 77 w 77"/>
                  <a:gd name="T37" fmla="*/ 5 h 367"/>
                  <a:gd name="T38" fmla="*/ 77 w 77"/>
                  <a:gd name="T39" fmla="*/ 2 h 367"/>
                  <a:gd name="T40" fmla="*/ 76 w 77"/>
                  <a:gd name="T41" fmla="*/ 1 h 367"/>
                  <a:gd name="T42" fmla="*/ 72 w 77"/>
                  <a:gd name="T43" fmla="*/ 0 h 367"/>
                  <a:gd name="T44" fmla="*/ 66 w 77"/>
                  <a:gd name="T45" fmla="*/ 0 h 367"/>
                  <a:gd name="T46" fmla="*/ 56 w 77"/>
                  <a:gd name="T47" fmla="*/ 1 h 367"/>
                  <a:gd name="T48" fmla="*/ 43 w 77"/>
                  <a:gd name="T49" fmla="*/ 4 h 367"/>
                  <a:gd name="T50" fmla="*/ 24 w 77"/>
                  <a:gd name="T51" fmla="*/ 8 h 36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7"/>
                  <a:gd name="T79" fmla="*/ 0 h 367"/>
                  <a:gd name="T80" fmla="*/ 77 w 77"/>
                  <a:gd name="T81" fmla="*/ 367 h 36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7" h="367">
                    <a:moveTo>
                      <a:pt x="24" y="8"/>
                    </a:moveTo>
                    <a:lnTo>
                      <a:pt x="22" y="15"/>
                    </a:lnTo>
                    <a:lnTo>
                      <a:pt x="17" y="36"/>
                    </a:lnTo>
                    <a:lnTo>
                      <a:pt x="10" y="68"/>
                    </a:lnTo>
                    <a:lnTo>
                      <a:pt x="4" y="112"/>
                    </a:lnTo>
                    <a:lnTo>
                      <a:pt x="0" y="164"/>
                    </a:lnTo>
                    <a:lnTo>
                      <a:pt x="0" y="226"/>
                    </a:lnTo>
                    <a:lnTo>
                      <a:pt x="7" y="294"/>
                    </a:lnTo>
                    <a:lnTo>
                      <a:pt x="21" y="367"/>
                    </a:lnTo>
                    <a:lnTo>
                      <a:pt x="74" y="364"/>
                    </a:lnTo>
                    <a:lnTo>
                      <a:pt x="71" y="353"/>
                    </a:lnTo>
                    <a:lnTo>
                      <a:pt x="66" y="323"/>
                    </a:lnTo>
                    <a:lnTo>
                      <a:pt x="60" y="280"/>
                    </a:lnTo>
                    <a:lnTo>
                      <a:pt x="54" y="226"/>
                    </a:lnTo>
                    <a:lnTo>
                      <a:pt x="51" y="168"/>
                    </a:lnTo>
                    <a:lnTo>
                      <a:pt x="53" y="107"/>
                    </a:lnTo>
                    <a:lnTo>
                      <a:pt x="61" y="52"/>
                    </a:lnTo>
                    <a:lnTo>
                      <a:pt x="77" y="5"/>
                    </a:lnTo>
                    <a:lnTo>
                      <a:pt x="77" y="2"/>
                    </a:lnTo>
                    <a:lnTo>
                      <a:pt x="76" y="1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56" y="1"/>
                    </a:lnTo>
                    <a:lnTo>
                      <a:pt x="43" y="4"/>
                    </a:ln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48" name="Freeform 86"/>
              <p:cNvSpPr>
                <a:spLocks/>
              </p:cNvSpPr>
              <p:nvPr/>
            </p:nvSpPr>
            <p:spPr bwMode="auto">
              <a:xfrm>
                <a:off x="6428" y="13813"/>
                <a:ext cx="56" cy="271"/>
              </a:xfrm>
              <a:custGeom>
                <a:avLst/>
                <a:gdLst>
                  <a:gd name="T0" fmla="*/ 17 w 56"/>
                  <a:gd name="T1" fmla="*/ 5 h 271"/>
                  <a:gd name="T2" fmla="*/ 16 w 56"/>
                  <a:gd name="T3" fmla="*/ 10 h 271"/>
                  <a:gd name="T4" fmla="*/ 12 w 56"/>
                  <a:gd name="T5" fmla="*/ 25 h 271"/>
                  <a:gd name="T6" fmla="*/ 6 w 56"/>
                  <a:gd name="T7" fmla="*/ 49 h 271"/>
                  <a:gd name="T8" fmla="*/ 2 w 56"/>
                  <a:gd name="T9" fmla="*/ 82 h 271"/>
                  <a:gd name="T10" fmla="*/ 0 w 56"/>
                  <a:gd name="T11" fmla="*/ 122 h 271"/>
                  <a:gd name="T12" fmla="*/ 0 w 56"/>
                  <a:gd name="T13" fmla="*/ 166 h 271"/>
                  <a:gd name="T14" fmla="*/ 4 w 56"/>
                  <a:gd name="T15" fmla="*/ 217 h 271"/>
                  <a:gd name="T16" fmla="*/ 15 w 56"/>
                  <a:gd name="T17" fmla="*/ 271 h 271"/>
                  <a:gd name="T18" fmla="*/ 54 w 56"/>
                  <a:gd name="T19" fmla="*/ 268 h 271"/>
                  <a:gd name="T20" fmla="*/ 52 w 56"/>
                  <a:gd name="T21" fmla="*/ 261 h 271"/>
                  <a:gd name="T22" fmla="*/ 48 w 56"/>
                  <a:gd name="T23" fmla="*/ 238 h 271"/>
                  <a:gd name="T24" fmla="*/ 44 w 56"/>
                  <a:gd name="T25" fmla="*/ 206 h 271"/>
                  <a:gd name="T26" fmla="*/ 40 w 56"/>
                  <a:gd name="T27" fmla="*/ 166 h 271"/>
                  <a:gd name="T28" fmla="*/ 37 w 56"/>
                  <a:gd name="T29" fmla="*/ 123 h 271"/>
                  <a:gd name="T30" fmla="*/ 39 w 56"/>
                  <a:gd name="T31" fmla="*/ 78 h 271"/>
                  <a:gd name="T32" fmla="*/ 44 w 56"/>
                  <a:gd name="T33" fmla="*/ 37 h 271"/>
                  <a:gd name="T34" fmla="*/ 56 w 56"/>
                  <a:gd name="T35" fmla="*/ 3 h 271"/>
                  <a:gd name="T36" fmla="*/ 56 w 56"/>
                  <a:gd name="T37" fmla="*/ 3 h 271"/>
                  <a:gd name="T38" fmla="*/ 56 w 56"/>
                  <a:gd name="T39" fmla="*/ 2 h 271"/>
                  <a:gd name="T40" fmla="*/ 55 w 56"/>
                  <a:gd name="T41" fmla="*/ 1 h 271"/>
                  <a:gd name="T42" fmla="*/ 52 w 56"/>
                  <a:gd name="T43" fmla="*/ 0 h 271"/>
                  <a:gd name="T44" fmla="*/ 48 w 56"/>
                  <a:gd name="T45" fmla="*/ 0 h 271"/>
                  <a:gd name="T46" fmla="*/ 42 w 56"/>
                  <a:gd name="T47" fmla="*/ 0 h 271"/>
                  <a:gd name="T48" fmla="*/ 31 w 56"/>
                  <a:gd name="T49" fmla="*/ 2 h 271"/>
                  <a:gd name="T50" fmla="*/ 17 w 56"/>
                  <a:gd name="T51" fmla="*/ 5 h 2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"/>
                  <a:gd name="T79" fmla="*/ 0 h 271"/>
                  <a:gd name="T80" fmla="*/ 56 w 56"/>
                  <a:gd name="T81" fmla="*/ 271 h 27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" h="271">
                    <a:moveTo>
                      <a:pt x="17" y="5"/>
                    </a:moveTo>
                    <a:lnTo>
                      <a:pt x="16" y="10"/>
                    </a:lnTo>
                    <a:lnTo>
                      <a:pt x="12" y="25"/>
                    </a:lnTo>
                    <a:lnTo>
                      <a:pt x="6" y="49"/>
                    </a:lnTo>
                    <a:lnTo>
                      <a:pt x="2" y="82"/>
                    </a:lnTo>
                    <a:lnTo>
                      <a:pt x="0" y="122"/>
                    </a:lnTo>
                    <a:lnTo>
                      <a:pt x="0" y="166"/>
                    </a:lnTo>
                    <a:lnTo>
                      <a:pt x="4" y="217"/>
                    </a:lnTo>
                    <a:lnTo>
                      <a:pt x="15" y="271"/>
                    </a:lnTo>
                    <a:lnTo>
                      <a:pt x="54" y="268"/>
                    </a:lnTo>
                    <a:lnTo>
                      <a:pt x="52" y="261"/>
                    </a:lnTo>
                    <a:lnTo>
                      <a:pt x="48" y="238"/>
                    </a:lnTo>
                    <a:lnTo>
                      <a:pt x="44" y="206"/>
                    </a:lnTo>
                    <a:lnTo>
                      <a:pt x="40" y="166"/>
                    </a:lnTo>
                    <a:lnTo>
                      <a:pt x="37" y="123"/>
                    </a:lnTo>
                    <a:lnTo>
                      <a:pt x="39" y="78"/>
                    </a:lnTo>
                    <a:lnTo>
                      <a:pt x="44" y="37"/>
                    </a:lnTo>
                    <a:lnTo>
                      <a:pt x="56" y="3"/>
                    </a:lnTo>
                    <a:lnTo>
                      <a:pt x="56" y="2"/>
                    </a:lnTo>
                    <a:lnTo>
                      <a:pt x="55" y="1"/>
                    </a:lnTo>
                    <a:lnTo>
                      <a:pt x="52" y="0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31" y="2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49" name="Freeform 87"/>
              <p:cNvSpPr>
                <a:spLocks/>
              </p:cNvSpPr>
              <p:nvPr/>
            </p:nvSpPr>
            <p:spPr bwMode="auto">
              <a:xfrm>
                <a:off x="7211" y="13549"/>
                <a:ext cx="186" cy="732"/>
              </a:xfrm>
              <a:custGeom>
                <a:avLst/>
                <a:gdLst>
                  <a:gd name="T0" fmla="*/ 186 w 186"/>
                  <a:gd name="T1" fmla="*/ 6 h 732"/>
                  <a:gd name="T2" fmla="*/ 182 w 186"/>
                  <a:gd name="T3" fmla="*/ 11 h 732"/>
                  <a:gd name="T4" fmla="*/ 169 w 186"/>
                  <a:gd name="T5" fmla="*/ 29 h 732"/>
                  <a:gd name="T6" fmla="*/ 153 w 186"/>
                  <a:gd name="T7" fmla="*/ 67 h 732"/>
                  <a:gd name="T8" fmla="*/ 137 w 186"/>
                  <a:gd name="T9" fmla="*/ 130 h 732"/>
                  <a:gd name="T10" fmla="*/ 124 w 186"/>
                  <a:gd name="T11" fmla="*/ 221 h 732"/>
                  <a:gd name="T12" fmla="*/ 117 w 186"/>
                  <a:gd name="T13" fmla="*/ 350 h 732"/>
                  <a:gd name="T14" fmla="*/ 122 w 186"/>
                  <a:gd name="T15" fmla="*/ 517 h 732"/>
                  <a:gd name="T16" fmla="*/ 139 w 186"/>
                  <a:gd name="T17" fmla="*/ 732 h 732"/>
                  <a:gd name="T18" fmla="*/ 34 w 186"/>
                  <a:gd name="T19" fmla="*/ 732 h 732"/>
                  <a:gd name="T20" fmla="*/ 31 w 186"/>
                  <a:gd name="T21" fmla="*/ 711 h 732"/>
                  <a:gd name="T22" fmla="*/ 22 w 186"/>
                  <a:gd name="T23" fmla="*/ 651 h 732"/>
                  <a:gd name="T24" fmla="*/ 12 w 186"/>
                  <a:gd name="T25" fmla="*/ 563 h 732"/>
                  <a:gd name="T26" fmla="*/ 3 w 186"/>
                  <a:gd name="T27" fmla="*/ 454 h 732"/>
                  <a:gd name="T28" fmla="*/ 0 w 186"/>
                  <a:gd name="T29" fmla="*/ 335 h 732"/>
                  <a:gd name="T30" fmla="*/ 6 w 186"/>
                  <a:gd name="T31" fmla="*/ 213 h 732"/>
                  <a:gd name="T32" fmla="*/ 25 w 186"/>
                  <a:gd name="T33" fmla="*/ 98 h 732"/>
                  <a:gd name="T34" fmla="*/ 60 w 186"/>
                  <a:gd name="T35" fmla="*/ 0 h 732"/>
                  <a:gd name="T36" fmla="*/ 186 w 186"/>
                  <a:gd name="T37" fmla="*/ 6 h 7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6"/>
                  <a:gd name="T58" fmla="*/ 0 h 732"/>
                  <a:gd name="T59" fmla="*/ 186 w 186"/>
                  <a:gd name="T60" fmla="*/ 732 h 7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6" h="732">
                    <a:moveTo>
                      <a:pt x="186" y="6"/>
                    </a:moveTo>
                    <a:lnTo>
                      <a:pt x="182" y="11"/>
                    </a:lnTo>
                    <a:lnTo>
                      <a:pt x="169" y="29"/>
                    </a:lnTo>
                    <a:lnTo>
                      <a:pt x="153" y="67"/>
                    </a:lnTo>
                    <a:lnTo>
                      <a:pt x="137" y="130"/>
                    </a:lnTo>
                    <a:lnTo>
                      <a:pt x="124" y="221"/>
                    </a:lnTo>
                    <a:lnTo>
                      <a:pt x="117" y="350"/>
                    </a:lnTo>
                    <a:lnTo>
                      <a:pt x="122" y="517"/>
                    </a:lnTo>
                    <a:lnTo>
                      <a:pt x="139" y="732"/>
                    </a:lnTo>
                    <a:lnTo>
                      <a:pt x="34" y="732"/>
                    </a:lnTo>
                    <a:lnTo>
                      <a:pt x="31" y="711"/>
                    </a:lnTo>
                    <a:lnTo>
                      <a:pt x="22" y="651"/>
                    </a:lnTo>
                    <a:lnTo>
                      <a:pt x="12" y="563"/>
                    </a:lnTo>
                    <a:lnTo>
                      <a:pt x="3" y="454"/>
                    </a:lnTo>
                    <a:lnTo>
                      <a:pt x="0" y="335"/>
                    </a:lnTo>
                    <a:lnTo>
                      <a:pt x="6" y="213"/>
                    </a:lnTo>
                    <a:lnTo>
                      <a:pt x="25" y="98"/>
                    </a:lnTo>
                    <a:lnTo>
                      <a:pt x="60" y="0"/>
                    </a:lnTo>
                    <a:lnTo>
                      <a:pt x="186" y="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50" name="Freeform 88"/>
              <p:cNvSpPr>
                <a:spLocks/>
              </p:cNvSpPr>
              <p:nvPr/>
            </p:nvSpPr>
            <p:spPr bwMode="auto">
              <a:xfrm>
                <a:off x="7219" y="13600"/>
                <a:ext cx="158" cy="625"/>
              </a:xfrm>
              <a:custGeom>
                <a:avLst/>
                <a:gdLst>
                  <a:gd name="T0" fmla="*/ 158 w 158"/>
                  <a:gd name="T1" fmla="*/ 4 h 625"/>
                  <a:gd name="T2" fmla="*/ 153 w 158"/>
                  <a:gd name="T3" fmla="*/ 9 h 625"/>
                  <a:gd name="T4" fmla="*/ 144 w 158"/>
                  <a:gd name="T5" fmla="*/ 25 h 625"/>
                  <a:gd name="T6" fmla="*/ 130 w 158"/>
                  <a:gd name="T7" fmla="*/ 57 h 625"/>
                  <a:gd name="T8" fmla="*/ 116 w 158"/>
                  <a:gd name="T9" fmla="*/ 110 h 625"/>
                  <a:gd name="T10" fmla="*/ 105 w 158"/>
                  <a:gd name="T11" fmla="*/ 189 h 625"/>
                  <a:gd name="T12" fmla="*/ 100 w 158"/>
                  <a:gd name="T13" fmla="*/ 298 h 625"/>
                  <a:gd name="T14" fmla="*/ 103 w 158"/>
                  <a:gd name="T15" fmla="*/ 441 h 625"/>
                  <a:gd name="T16" fmla="*/ 118 w 158"/>
                  <a:gd name="T17" fmla="*/ 625 h 625"/>
                  <a:gd name="T18" fmla="*/ 29 w 158"/>
                  <a:gd name="T19" fmla="*/ 625 h 625"/>
                  <a:gd name="T20" fmla="*/ 25 w 158"/>
                  <a:gd name="T21" fmla="*/ 607 h 625"/>
                  <a:gd name="T22" fmla="*/ 18 w 158"/>
                  <a:gd name="T23" fmla="*/ 556 h 625"/>
                  <a:gd name="T24" fmla="*/ 9 w 158"/>
                  <a:gd name="T25" fmla="*/ 480 h 625"/>
                  <a:gd name="T26" fmla="*/ 2 w 158"/>
                  <a:gd name="T27" fmla="*/ 387 h 625"/>
                  <a:gd name="T28" fmla="*/ 0 w 158"/>
                  <a:gd name="T29" fmla="*/ 286 h 625"/>
                  <a:gd name="T30" fmla="*/ 5 w 158"/>
                  <a:gd name="T31" fmla="*/ 182 h 625"/>
                  <a:gd name="T32" fmla="*/ 21 w 158"/>
                  <a:gd name="T33" fmla="*/ 84 h 625"/>
                  <a:gd name="T34" fmla="*/ 51 w 158"/>
                  <a:gd name="T35" fmla="*/ 0 h 625"/>
                  <a:gd name="T36" fmla="*/ 158 w 158"/>
                  <a:gd name="T37" fmla="*/ 4 h 6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8"/>
                  <a:gd name="T58" fmla="*/ 0 h 625"/>
                  <a:gd name="T59" fmla="*/ 158 w 158"/>
                  <a:gd name="T60" fmla="*/ 625 h 62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8" h="625">
                    <a:moveTo>
                      <a:pt x="158" y="4"/>
                    </a:moveTo>
                    <a:lnTo>
                      <a:pt x="153" y="9"/>
                    </a:lnTo>
                    <a:lnTo>
                      <a:pt x="144" y="25"/>
                    </a:lnTo>
                    <a:lnTo>
                      <a:pt x="130" y="57"/>
                    </a:lnTo>
                    <a:lnTo>
                      <a:pt x="116" y="110"/>
                    </a:lnTo>
                    <a:lnTo>
                      <a:pt x="105" y="189"/>
                    </a:lnTo>
                    <a:lnTo>
                      <a:pt x="100" y="298"/>
                    </a:lnTo>
                    <a:lnTo>
                      <a:pt x="103" y="441"/>
                    </a:lnTo>
                    <a:lnTo>
                      <a:pt x="118" y="625"/>
                    </a:lnTo>
                    <a:lnTo>
                      <a:pt x="29" y="625"/>
                    </a:lnTo>
                    <a:lnTo>
                      <a:pt x="25" y="607"/>
                    </a:lnTo>
                    <a:lnTo>
                      <a:pt x="18" y="556"/>
                    </a:lnTo>
                    <a:lnTo>
                      <a:pt x="9" y="480"/>
                    </a:lnTo>
                    <a:lnTo>
                      <a:pt x="2" y="387"/>
                    </a:lnTo>
                    <a:lnTo>
                      <a:pt x="0" y="286"/>
                    </a:lnTo>
                    <a:lnTo>
                      <a:pt x="5" y="182"/>
                    </a:lnTo>
                    <a:lnTo>
                      <a:pt x="21" y="84"/>
                    </a:lnTo>
                    <a:lnTo>
                      <a:pt x="51" y="0"/>
                    </a:lnTo>
                    <a:lnTo>
                      <a:pt x="158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51" name="Freeform 89"/>
              <p:cNvSpPr>
                <a:spLocks/>
              </p:cNvSpPr>
              <p:nvPr/>
            </p:nvSpPr>
            <p:spPr bwMode="auto">
              <a:xfrm>
                <a:off x="7225" y="13651"/>
                <a:ext cx="131" cy="517"/>
              </a:xfrm>
              <a:custGeom>
                <a:avLst/>
                <a:gdLst>
                  <a:gd name="T0" fmla="*/ 131 w 131"/>
                  <a:gd name="T1" fmla="*/ 4 h 517"/>
                  <a:gd name="T2" fmla="*/ 128 w 131"/>
                  <a:gd name="T3" fmla="*/ 7 h 517"/>
                  <a:gd name="T4" fmla="*/ 119 w 131"/>
                  <a:gd name="T5" fmla="*/ 21 h 517"/>
                  <a:gd name="T6" fmla="*/ 109 w 131"/>
                  <a:gd name="T7" fmla="*/ 47 h 517"/>
                  <a:gd name="T8" fmla="*/ 97 w 131"/>
                  <a:gd name="T9" fmla="*/ 91 h 517"/>
                  <a:gd name="T10" fmla="*/ 88 w 131"/>
                  <a:gd name="T11" fmla="*/ 156 h 517"/>
                  <a:gd name="T12" fmla="*/ 84 w 131"/>
                  <a:gd name="T13" fmla="*/ 247 h 517"/>
                  <a:gd name="T14" fmla="*/ 86 w 131"/>
                  <a:gd name="T15" fmla="*/ 366 h 517"/>
                  <a:gd name="T16" fmla="*/ 99 w 131"/>
                  <a:gd name="T17" fmla="*/ 517 h 517"/>
                  <a:gd name="T18" fmla="*/ 25 w 131"/>
                  <a:gd name="T19" fmla="*/ 517 h 517"/>
                  <a:gd name="T20" fmla="*/ 23 w 131"/>
                  <a:gd name="T21" fmla="*/ 502 h 517"/>
                  <a:gd name="T22" fmla="*/ 16 w 131"/>
                  <a:gd name="T23" fmla="*/ 460 h 517"/>
                  <a:gd name="T24" fmla="*/ 9 w 131"/>
                  <a:gd name="T25" fmla="*/ 397 h 517"/>
                  <a:gd name="T26" fmla="*/ 2 w 131"/>
                  <a:gd name="T27" fmla="*/ 320 h 517"/>
                  <a:gd name="T28" fmla="*/ 0 w 131"/>
                  <a:gd name="T29" fmla="*/ 236 h 517"/>
                  <a:gd name="T30" fmla="*/ 4 w 131"/>
                  <a:gd name="T31" fmla="*/ 151 h 517"/>
                  <a:gd name="T32" fmla="*/ 18 w 131"/>
                  <a:gd name="T33" fmla="*/ 70 h 517"/>
                  <a:gd name="T34" fmla="*/ 43 w 131"/>
                  <a:gd name="T35" fmla="*/ 0 h 517"/>
                  <a:gd name="T36" fmla="*/ 131 w 131"/>
                  <a:gd name="T37" fmla="*/ 4 h 5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1"/>
                  <a:gd name="T58" fmla="*/ 0 h 517"/>
                  <a:gd name="T59" fmla="*/ 131 w 131"/>
                  <a:gd name="T60" fmla="*/ 517 h 5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1" h="517">
                    <a:moveTo>
                      <a:pt x="131" y="4"/>
                    </a:moveTo>
                    <a:lnTo>
                      <a:pt x="128" y="7"/>
                    </a:lnTo>
                    <a:lnTo>
                      <a:pt x="119" y="21"/>
                    </a:lnTo>
                    <a:lnTo>
                      <a:pt x="109" y="47"/>
                    </a:lnTo>
                    <a:lnTo>
                      <a:pt x="97" y="91"/>
                    </a:lnTo>
                    <a:lnTo>
                      <a:pt x="88" y="156"/>
                    </a:lnTo>
                    <a:lnTo>
                      <a:pt x="84" y="247"/>
                    </a:lnTo>
                    <a:lnTo>
                      <a:pt x="86" y="366"/>
                    </a:lnTo>
                    <a:lnTo>
                      <a:pt x="99" y="517"/>
                    </a:lnTo>
                    <a:lnTo>
                      <a:pt x="25" y="517"/>
                    </a:lnTo>
                    <a:lnTo>
                      <a:pt x="23" y="502"/>
                    </a:lnTo>
                    <a:lnTo>
                      <a:pt x="16" y="460"/>
                    </a:lnTo>
                    <a:lnTo>
                      <a:pt x="9" y="397"/>
                    </a:lnTo>
                    <a:lnTo>
                      <a:pt x="2" y="320"/>
                    </a:lnTo>
                    <a:lnTo>
                      <a:pt x="0" y="236"/>
                    </a:lnTo>
                    <a:lnTo>
                      <a:pt x="4" y="151"/>
                    </a:lnTo>
                    <a:lnTo>
                      <a:pt x="18" y="70"/>
                    </a:lnTo>
                    <a:lnTo>
                      <a:pt x="43" y="0"/>
                    </a:lnTo>
                    <a:lnTo>
                      <a:pt x="131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52" name="Freeform 90"/>
              <p:cNvSpPr>
                <a:spLocks/>
              </p:cNvSpPr>
              <p:nvPr/>
            </p:nvSpPr>
            <p:spPr bwMode="auto">
              <a:xfrm>
                <a:off x="7233" y="13701"/>
                <a:ext cx="104" cy="411"/>
              </a:xfrm>
              <a:custGeom>
                <a:avLst/>
                <a:gdLst>
                  <a:gd name="T0" fmla="*/ 104 w 104"/>
                  <a:gd name="T1" fmla="*/ 4 h 411"/>
                  <a:gd name="T2" fmla="*/ 101 w 104"/>
                  <a:gd name="T3" fmla="*/ 7 h 411"/>
                  <a:gd name="T4" fmla="*/ 94 w 104"/>
                  <a:gd name="T5" fmla="*/ 17 h 411"/>
                  <a:gd name="T6" fmla="*/ 86 w 104"/>
                  <a:gd name="T7" fmla="*/ 38 h 411"/>
                  <a:gd name="T8" fmla="*/ 76 w 104"/>
                  <a:gd name="T9" fmla="*/ 73 h 411"/>
                  <a:gd name="T10" fmla="*/ 69 w 104"/>
                  <a:gd name="T11" fmla="*/ 125 h 411"/>
                  <a:gd name="T12" fmla="*/ 65 w 104"/>
                  <a:gd name="T13" fmla="*/ 196 h 411"/>
                  <a:gd name="T14" fmla="*/ 67 w 104"/>
                  <a:gd name="T15" fmla="*/ 291 h 411"/>
                  <a:gd name="T16" fmla="*/ 77 w 104"/>
                  <a:gd name="T17" fmla="*/ 411 h 411"/>
                  <a:gd name="T18" fmla="*/ 19 w 104"/>
                  <a:gd name="T19" fmla="*/ 411 h 411"/>
                  <a:gd name="T20" fmla="*/ 17 w 104"/>
                  <a:gd name="T21" fmla="*/ 399 h 411"/>
                  <a:gd name="T22" fmla="*/ 11 w 104"/>
                  <a:gd name="T23" fmla="*/ 365 h 411"/>
                  <a:gd name="T24" fmla="*/ 6 w 104"/>
                  <a:gd name="T25" fmla="*/ 316 h 411"/>
                  <a:gd name="T26" fmla="*/ 2 w 104"/>
                  <a:gd name="T27" fmla="*/ 255 h 411"/>
                  <a:gd name="T28" fmla="*/ 0 w 104"/>
                  <a:gd name="T29" fmla="*/ 188 h 411"/>
                  <a:gd name="T30" fmla="*/ 4 w 104"/>
                  <a:gd name="T31" fmla="*/ 120 h 411"/>
                  <a:gd name="T32" fmla="*/ 15 w 104"/>
                  <a:gd name="T33" fmla="*/ 55 h 411"/>
                  <a:gd name="T34" fmla="*/ 34 w 104"/>
                  <a:gd name="T35" fmla="*/ 0 h 411"/>
                  <a:gd name="T36" fmla="*/ 104 w 104"/>
                  <a:gd name="T37" fmla="*/ 4 h 4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"/>
                  <a:gd name="T58" fmla="*/ 0 h 411"/>
                  <a:gd name="T59" fmla="*/ 104 w 104"/>
                  <a:gd name="T60" fmla="*/ 411 h 4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" h="411">
                    <a:moveTo>
                      <a:pt x="104" y="4"/>
                    </a:moveTo>
                    <a:lnTo>
                      <a:pt x="101" y="7"/>
                    </a:lnTo>
                    <a:lnTo>
                      <a:pt x="94" y="17"/>
                    </a:lnTo>
                    <a:lnTo>
                      <a:pt x="86" y="38"/>
                    </a:lnTo>
                    <a:lnTo>
                      <a:pt x="76" y="73"/>
                    </a:lnTo>
                    <a:lnTo>
                      <a:pt x="69" y="125"/>
                    </a:lnTo>
                    <a:lnTo>
                      <a:pt x="65" y="196"/>
                    </a:lnTo>
                    <a:lnTo>
                      <a:pt x="67" y="291"/>
                    </a:lnTo>
                    <a:lnTo>
                      <a:pt x="77" y="411"/>
                    </a:lnTo>
                    <a:lnTo>
                      <a:pt x="19" y="411"/>
                    </a:lnTo>
                    <a:lnTo>
                      <a:pt x="17" y="399"/>
                    </a:lnTo>
                    <a:lnTo>
                      <a:pt x="11" y="365"/>
                    </a:lnTo>
                    <a:lnTo>
                      <a:pt x="6" y="316"/>
                    </a:lnTo>
                    <a:lnTo>
                      <a:pt x="2" y="255"/>
                    </a:lnTo>
                    <a:lnTo>
                      <a:pt x="0" y="188"/>
                    </a:lnTo>
                    <a:lnTo>
                      <a:pt x="4" y="120"/>
                    </a:lnTo>
                    <a:lnTo>
                      <a:pt x="15" y="55"/>
                    </a:lnTo>
                    <a:lnTo>
                      <a:pt x="34" y="0"/>
                    </a:lnTo>
                    <a:lnTo>
                      <a:pt x="104" y="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53" name="Freeform 91"/>
              <p:cNvSpPr>
                <a:spLocks/>
              </p:cNvSpPr>
              <p:nvPr/>
            </p:nvSpPr>
            <p:spPr bwMode="auto">
              <a:xfrm>
                <a:off x="7240" y="13752"/>
                <a:ext cx="76" cy="302"/>
              </a:xfrm>
              <a:custGeom>
                <a:avLst/>
                <a:gdLst>
                  <a:gd name="T0" fmla="*/ 76 w 76"/>
                  <a:gd name="T1" fmla="*/ 2 h 302"/>
                  <a:gd name="T2" fmla="*/ 74 w 76"/>
                  <a:gd name="T3" fmla="*/ 4 h 302"/>
                  <a:gd name="T4" fmla="*/ 70 w 76"/>
                  <a:gd name="T5" fmla="*/ 12 h 302"/>
                  <a:gd name="T6" fmla="*/ 62 w 76"/>
                  <a:gd name="T7" fmla="*/ 28 h 302"/>
                  <a:gd name="T8" fmla="*/ 56 w 76"/>
                  <a:gd name="T9" fmla="*/ 53 h 302"/>
                  <a:gd name="T10" fmla="*/ 51 w 76"/>
                  <a:gd name="T11" fmla="*/ 92 h 302"/>
                  <a:gd name="T12" fmla="*/ 49 w 76"/>
                  <a:gd name="T13" fmla="*/ 145 h 302"/>
                  <a:gd name="T14" fmla="*/ 50 w 76"/>
                  <a:gd name="T15" fmla="*/ 214 h 302"/>
                  <a:gd name="T16" fmla="*/ 57 w 76"/>
                  <a:gd name="T17" fmla="*/ 302 h 302"/>
                  <a:gd name="T18" fmla="*/ 14 w 76"/>
                  <a:gd name="T19" fmla="*/ 302 h 302"/>
                  <a:gd name="T20" fmla="*/ 13 w 76"/>
                  <a:gd name="T21" fmla="*/ 294 h 302"/>
                  <a:gd name="T22" fmla="*/ 9 w 76"/>
                  <a:gd name="T23" fmla="*/ 269 h 302"/>
                  <a:gd name="T24" fmla="*/ 4 w 76"/>
                  <a:gd name="T25" fmla="*/ 232 h 302"/>
                  <a:gd name="T26" fmla="*/ 1 w 76"/>
                  <a:gd name="T27" fmla="*/ 188 h 302"/>
                  <a:gd name="T28" fmla="*/ 0 w 76"/>
                  <a:gd name="T29" fmla="*/ 138 h 302"/>
                  <a:gd name="T30" fmla="*/ 2 w 76"/>
                  <a:gd name="T31" fmla="*/ 89 h 302"/>
                  <a:gd name="T32" fmla="*/ 10 w 76"/>
                  <a:gd name="T33" fmla="*/ 41 h 302"/>
                  <a:gd name="T34" fmla="*/ 25 w 76"/>
                  <a:gd name="T35" fmla="*/ 0 h 302"/>
                  <a:gd name="T36" fmla="*/ 76 w 76"/>
                  <a:gd name="T37" fmla="*/ 2 h 30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6"/>
                  <a:gd name="T58" fmla="*/ 0 h 302"/>
                  <a:gd name="T59" fmla="*/ 76 w 76"/>
                  <a:gd name="T60" fmla="*/ 302 h 30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6" h="302">
                    <a:moveTo>
                      <a:pt x="76" y="2"/>
                    </a:moveTo>
                    <a:lnTo>
                      <a:pt x="74" y="4"/>
                    </a:lnTo>
                    <a:lnTo>
                      <a:pt x="70" y="12"/>
                    </a:lnTo>
                    <a:lnTo>
                      <a:pt x="62" y="28"/>
                    </a:lnTo>
                    <a:lnTo>
                      <a:pt x="56" y="53"/>
                    </a:lnTo>
                    <a:lnTo>
                      <a:pt x="51" y="92"/>
                    </a:lnTo>
                    <a:lnTo>
                      <a:pt x="49" y="145"/>
                    </a:lnTo>
                    <a:lnTo>
                      <a:pt x="50" y="214"/>
                    </a:lnTo>
                    <a:lnTo>
                      <a:pt x="57" y="302"/>
                    </a:lnTo>
                    <a:lnTo>
                      <a:pt x="14" y="302"/>
                    </a:lnTo>
                    <a:lnTo>
                      <a:pt x="13" y="294"/>
                    </a:lnTo>
                    <a:lnTo>
                      <a:pt x="9" y="269"/>
                    </a:lnTo>
                    <a:lnTo>
                      <a:pt x="4" y="232"/>
                    </a:lnTo>
                    <a:lnTo>
                      <a:pt x="1" y="188"/>
                    </a:lnTo>
                    <a:lnTo>
                      <a:pt x="0" y="138"/>
                    </a:lnTo>
                    <a:lnTo>
                      <a:pt x="2" y="89"/>
                    </a:lnTo>
                    <a:lnTo>
                      <a:pt x="10" y="41"/>
                    </a:lnTo>
                    <a:lnTo>
                      <a:pt x="25" y="0"/>
                    </a:lnTo>
                    <a:lnTo>
                      <a:pt x="76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54" name="Rectangle 92"/>
              <p:cNvSpPr>
                <a:spLocks noChangeArrowheads="1"/>
              </p:cNvSpPr>
              <p:nvPr/>
            </p:nvSpPr>
            <p:spPr bwMode="auto">
              <a:xfrm>
                <a:off x="6241" y="13678"/>
                <a:ext cx="23" cy="95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55" name="Freeform 93"/>
              <p:cNvSpPr>
                <a:spLocks/>
              </p:cNvSpPr>
              <p:nvPr/>
            </p:nvSpPr>
            <p:spPr bwMode="auto">
              <a:xfrm>
                <a:off x="6579" y="13664"/>
                <a:ext cx="375" cy="440"/>
              </a:xfrm>
              <a:custGeom>
                <a:avLst/>
                <a:gdLst>
                  <a:gd name="T0" fmla="*/ 35 w 375"/>
                  <a:gd name="T1" fmla="*/ 41 h 440"/>
                  <a:gd name="T2" fmla="*/ 32 w 375"/>
                  <a:gd name="T3" fmla="*/ 49 h 440"/>
                  <a:gd name="T4" fmla="*/ 25 w 375"/>
                  <a:gd name="T5" fmla="*/ 74 h 440"/>
                  <a:gd name="T6" fmla="*/ 17 w 375"/>
                  <a:gd name="T7" fmla="*/ 112 h 440"/>
                  <a:gd name="T8" fmla="*/ 8 w 375"/>
                  <a:gd name="T9" fmla="*/ 163 h 440"/>
                  <a:gd name="T10" fmla="*/ 2 w 375"/>
                  <a:gd name="T11" fmla="*/ 223 h 440"/>
                  <a:gd name="T12" fmla="*/ 0 w 375"/>
                  <a:gd name="T13" fmla="*/ 290 h 440"/>
                  <a:gd name="T14" fmla="*/ 7 w 375"/>
                  <a:gd name="T15" fmla="*/ 363 h 440"/>
                  <a:gd name="T16" fmla="*/ 23 w 375"/>
                  <a:gd name="T17" fmla="*/ 440 h 440"/>
                  <a:gd name="T18" fmla="*/ 23 w 375"/>
                  <a:gd name="T19" fmla="*/ 437 h 440"/>
                  <a:gd name="T20" fmla="*/ 23 w 375"/>
                  <a:gd name="T21" fmla="*/ 427 h 440"/>
                  <a:gd name="T22" fmla="*/ 23 w 375"/>
                  <a:gd name="T23" fmla="*/ 411 h 440"/>
                  <a:gd name="T24" fmla="*/ 23 w 375"/>
                  <a:gd name="T25" fmla="*/ 391 h 440"/>
                  <a:gd name="T26" fmla="*/ 25 w 375"/>
                  <a:gd name="T27" fmla="*/ 367 h 440"/>
                  <a:gd name="T28" fmla="*/ 28 w 375"/>
                  <a:gd name="T29" fmla="*/ 341 h 440"/>
                  <a:gd name="T30" fmla="*/ 33 w 375"/>
                  <a:gd name="T31" fmla="*/ 312 h 440"/>
                  <a:gd name="T32" fmla="*/ 39 w 375"/>
                  <a:gd name="T33" fmla="*/ 281 h 440"/>
                  <a:gd name="T34" fmla="*/ 49 w 375"/>
                  <a:gd name="T35" fmla="*/ 251 h 440"/>
                  <a:gd name="T36" fmla="*/ 61 w 375"/>
                  <a:gd name="T37" fmla="*/ 222 h 440"/>
                  <a:gd name="T38" fmla="*/ 75 w 375"/>
                  <a:gd name="T39" fmla="*/ 194 h 440"/>
                  <a:gd name="T40" fmla="*/ 93 w 375"/>
                  <a:gd name="T41" fmla="*/ 168 h 440"/>
                  <a:gd name="T42" fmla="*/ 116 w 375"/>
                  <a:gd name="T43" fmla="*/ 145 h 440"/>
                  <a:gd name="T44" fmla="*/ 141 w 375"/>
                  <a:gd name="T45" fmla="*/ 127 h 440"/>
                  <a:gd name="T46" fmla="*/ 173 w 375"/>
                  <a:gd name="T47" fmla="*/ 114 h 440"/>
                  <a:gd name="T48" fmla="*/ 208 w 375"/>
                  <a:gd name="T49" fmla="*/ 106 h 440"/>
                  <a:gd name="T50" fmla="*/ 210 w 375"/>
                  <a:gd name="T51" fmla="*/ 104 h 440"/>
                  <a:gd name="T52" fmla="*/ 217 w 375"/>
                  <a:gd name="T53" fmla="*/ 100 h 440"/>
                  <a:gd name="T54" fmla="*/ 227 w 375"/>
                  <a:gd name="T55" fmla="*/ 92 h 440"/>
                  <a:gd name="T56" fmla="*/ 245 w 375"/>
                  <a:gd name="T57" fmla="*/ 82 h 440"/>
                  <a:gd name="T58" fmla="*/ 267 w 375"/>
                  <a:gd name="T59" fmla="*/ 69 h 440"/>
                  <a:gd name="T60" fmla="*/ 296 w 375"/>
                  <a:gd name="T61" fmla="*/ 54 h 440"/>
                  <a:gd name="T62" fmla="*/ 332 w 375"/>
                  <a:gd name="T63" fmla="*/ 36 h 440"/>
                  <a:gd name="T64" fmla="*/ 375 w 375"/>
                  <a:gd name="T65" fmla="*/ 17 h 440"/>
                  <a:gd name="T66" fmla="*/ 373 w 375"/>
                  <a:gd name="T67" fmla="*/ 16 h 440"/>
                  <a:gd name="T68" fmla="*/ 366 w 375"/>
                  <a:gd name="T69" fmla="*/ 15 h 440"/>
                  <a:gd name="T70" fmla="*/ 357 w 375"/>
                  <a:gd name="T71" fmla="*/ 13 h 440"/>
                  <a:gd name="T72" fmla="*/ 343 w 375"/>
                  <a:gd name="T73" fmla="*/ 10 h 440"/>
                  <a:gd name="T74" fmla="*/ 326 w 375"/>
                  <a:gd name="T75" fmla="*/ 7 h 440"/>
                  <a:gd name="T76" fmla="*/ 307 w 375"/>
                  <a:gd name="T77" fmla="*/ 5 h 440"/>
                  <a:gd name="T78" fmla="*/ 285 w 375"/>
                  <a:gd name="T79" fmla="*/ 3 h 440"/>
                  <a:gd name="T80" fmla="*/ 261 w 375"/>
                  <a:gd name="T81" fmla="*/ 1 h 440"/>
                  <a:gd name="T82" fmla="*/ 235 w 375"/>
                  <a:gd name="T83" fmla="*/ 0 h 440"/>
                  <a:gd name="T84" fmla="*/ 208 w 375"/>
                  <a:gd name="T85" fmla="*/ 1 h 440"/>
                  <a:gd name="T86" fmla="*/ 180 w 375"/>
                  <a:gd name="T87" fmla="*/ 2 h 440"/>
                  <a:gd name="T88" fmla="*/ 151 w 375"/>
                  <a:gd name="T89" fmla="*/ 5 h 440"/>
                  <a:gd name="T90" fmla="*/ 122 w 375"/>
                  <a:gd name="T91" fmla="*/ 10 h 440"/>
                  <a:gd name="T92" fmla="*/ 92 w 375"/>
                  <a:gd name="T93" fmla="*/ 18 h 440"/>
                  <a:gd name="T94" fmla="*/ 63 w 375"/>
                  <a:gd name="T95" fmla="*/ 28 h 440"/>
                  <a:gd name="T96" fmla="*/ 35 w 375"/>
                  <a:gd name="T97" fmla="*/ 41 h 4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75"/>
                  <a:gd name="T148" fmla="*/ 0 h 440"/>
                  <a:gd name="T149" fmla="*/ 375 w 375"/>
                  <a:gd name="T150" fmla="*/ 440 h 4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75" h="440">
                    <a:moveTo>
                      <a:pt x="35" y="41"/>
                    </a:moveTo>
                    <a:lnTo>
                      <a:pt x="32" y="49"/>
                    </a:lnTo>
                    <a:lnTo>
                      <a:pt x="25" y="74"/>
                    </a:lnTo>
                    <a:lnTo>
                      <a:pt x="17" y="112"/>
                    </a:lnTo>
                    <a:lnTo>
                      <a:pt x="8" y="163"/>
                    </a:lnTo>
                    <a:lnTo>
                      <a:pt x="2" y="223"/>
                    </a:lnTo>
                    <a:lnTo>
                      <a:pt x="0" y="290"/>
                    </a:lnTo>
                    <a:lnTo>
                      <a:pt x="7" y="363"/>
                    </a:lnTo>
                    <a:lnTo>
                      <a:pt x="23" y="440"/>
                    </a:lnTo>
                    <a:lnTo>
                      <a:pt x="23" y="437"/>
                    </a:lnTo>
                    <a:lnTo>
                      <a:pt x="23" y="427"/>
                    </a:lnTo>
                    <a:lnTo>
                      <a:pt x="23" y="411"/>
                    </a:lnTo>
                    <a:lnTo>
                      <a:pt x="23" y="391"/>
                    </a:lnTo>
                    <a:lnTo>
                      <a:pt x="25" y="367"/>
                    </a:lnTo>
                    <a:lnTo>
                      <a:pt x="28" y="341"/>
                    </a:lnTo>
                    <a:lnTo>
                      <a:pt x="33" y="312"/>
                    </a:lnTo>
                    <a:lnTo>
                      <a:pt x="39" y="281"/>
                    </a:lnTo>
                    <a:lnTo>
                      <a:pt x="49" y="251"/>
                    </a:lnTo>
                    <a:lnTo>
                      <a:pt x="61" y="222"/>
                    </a:lnTo>
                    <a:lnTo>
                      <a:pt x="75" y="194"/>
                    </a:lnTo>
                    <a:lnTo>
                      <a:pt x="93" y="168"/>
                    </a:lnTo>
                    <a:lnTo>
                      <a:pt x="116" y="145"/>
                    </a:lnTo>
                    <a:lnTo>
                      <a:pt x="141" y="127"/>
                    </a:lnTo>
                    <a:lnTo>
                      <a:pt x="173" y="114"/>
                    </a:lnTo>
                    <a:lnTo>
                      <a:pt x="208" y="106"/>
                    </a:lnTo>
                    <a:lnTo>
                      <a:pt x="210" y="104"/>
                    </a:lnTo>
                    <a:lnTo>
                      <a:pt x="217" y="100"/>
                    </a:lnTo>
                    <a:lnTo>
                      <a:pt x="227" y="92"/>
                    </a:lnTo>
                    <a:lnTo>
                      <a:pt x="245" y="82"/>
                    </a:lnTo>
                    <a:lnTo>
                      <a:pt x="267" y="69"/>
                    </a:lnTo>
                    <a:lnTo>
                      <a:pt x="296" y="54"/>
                    </a:lnTo>
                    <a:lnTo>
                      <a:pt x="332" y="36"/>
                    </a:lnTo>
                    <a:lnTo>
                      <a:pt x="375" y="17"/>
                    </a:lnTo>
                    <a:lnTo>
                      <a:pt x="373" y="16"/>
                    </a:lnTo>
                    <a:lnTo>
                      <a:pt x="366" y="15"/>
                    </a:lnTo>
                    <a:lnTo>
                      <a:pt x="357" y="13"/>
                    </a:lnTo>
                    <a:lnTo>
                      <a:pt x="343" y="10"/>
                    </a:lnTo>
                    <a:lnTo>
                      <a:pt x="326" y="7"/>
                    </a:lnTo>
                    <a:lnTo>
                      <a:pt x="307" y="5"/>
                    </a:lnTo>
                    <a:lnTo>
                      <a:pt x="285" y="3"/>
                    </a:lnTo>
                    <a:lnTo>
                      <a:pt x="261" y="1"/>
                    </a:lnTo>
                    <a:lnTo>
                      <a:pt x="235" y="0"/>
                    </a:lnTo>
                    <a:lnTo>
                      <a:pt x="208" y="1"/>
                    </a:lnTo>
                    <a:lnTo>
                      <a:pt x="180" y="2"/>
                    </a:lnTo>
                    <a:lnTo>
                      <a:pt x="151" y="5"/>
                    </a:lnTo>
                    <a:lnTo>
                      <a:pt x="122" y="10"/>
                    </a:lnTo>
                    <a:lnTo>
                      <a:pt x="92" y="18"/>
                    </a:lnTo>
                    <a:lnTo>
                      <a:pt x="63" y="28"/>
                    </a:lnTo>
                    <a:lnTo>
                      <a:pt x="35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56" name="Freeform 94"/>
              <p:cNvSpPr>
                <a:spLocks/>
              </p:cNvSpPr>
              <p:nvPr/>
            </p:nvSpPr>
            <p:spPr bwMode="auto">
              <a:xfrm>
                <a:off x="6061" y="13991"/>
                <a:ext cx="305" cy="83"/>
              </a:xfrm>
              <a:custGeom>
                <a:avLst/>
                <a:gdLst>
                  <a:gd name="T0" fmla="*/ 0 w 305"/>
                  <a:gd name="T1" fmla="*/ 53 h 83"/>
                  <a:gd name="T2" fmla="*/ 0 w 305"/>
                  <a:gd name="T3" fmla="*/ 52 h 83"/>
                  <a:gd name="T4" fmla="*/ 2 w 305"/>
                  <a:gd name="T5" fmla="*/ 48 h 83"/>
                  <a:gd name="T6" fmla="*/ 5 w 305"/>
                  <a:gd name="T7" fmla="*/ 44 h 83"/>
                  <a:gd name="T8" fmla="*/ 11 w 305"/>
                  <a:gd name="T9" fmla="*/ 37 h 83"/>
                  <a:gd name="T10" fmla="*/ 18 w 305"/>
                  <a:gd name="T11" fmla="*/ 31 h 83"/>
                  <a:gd name="T12" fmla="*/ 27 w 305"/>
                  <a:gd name="T13" fmla="*/ 25 h 83"/>
                  <a:gd name="T14" fmla="*/ 39 w 305"/>
                  <a:gd name="T15" fmla="*/ 18 h 83"/>
                  <a:gd name="T16" fmla="*/ 54 w 305"/>
                  <a:gd name="T17" fmla="*/ 12 h 83"/>
                  <a:gd name="T18" fmla="*/ 72 w 305"/>
                  <a:gd name="T19" fmla="*/ 6 h 83"/>
                  <a:gd name="T20" fmla="*/ 92 w 305"/>
                  <a:gd name="T21" fmla="*/ 2 h 83"/>
                  <a:gd name="T22" fmla="*/ 118 w 305"/>
                  <a:gd name="T23" fmla="*/ 0 h 83"/>
                  <a:gd name="T24" fmla="*/ 146 w 305"/>
                  <a:gd name="T25" fmla="*/ 0 h 83"/>
                  <a:gd name="T26" fmla="*/ 180 w 305"/>
                  <a:gd name="T27" fmla="*/ 2 h 83"/>
                  <a:gd name="T28" fmla="*/ 216 w 305"/>
                  <a:gd name="T29" fmla="*/ 7 h 83"/>
                  <a:gd name="T30" fmla="*/ 258 w 305"/>
                  <a:gd name="T31" fmla="*/ 16 h 83"/>
                  <a:gd name="T32" fmla="*/ 305 w 305"/>
                  <a:gd name="T33" fmla="*/ 29 h 83"/>
                  <a:gd name="T34" fmla="*/ 299 w 305"/>
                  <a:gd name="T35" fmla="*/ 47 h 83"/>
                  <a:gd name="T36" fmla="*/ 297 w 305"/>
                  <a:gd name="T37" fmla="*/ 46 h 83"/>
                  <a:gd name="T38" fmla="*/ 289 w 305"/>
                  <a:gd name="T39" fmla="*/ 44 h 83"/>
                  <a:gd name="T40" fmla="*/ 277 w 305"/>
                  <a:gd name="T41" fmla="*/ 41 h 83"/>
                  <a:gd name="T42" fmla="*/ 262 w 305"/>
                  <a:gd name="T43" fmla="*/ 36 h 83"/>
                  <a:gd name="T44" fmla="*/ 244 w 305"/>
                  <a:gd name="T45" fmla="*/ 32 h 83"/>
                  <a:gd name="T46" fmla="*/ 224 w 305"/>
                  <a:gd name="T47" fmla="*/ 28 h 83"/>
                  <a:gd name="T48" fmla="*/ 201 w 305"/>
                  <a:gd name="T49" fmla="*/ 25 h 83"/>
                  <a:gd name="T50" fmla="*/ 176 w 305"/>
                  <a:gd name="T51" fmla="*/ 22 h 83"/>
                  <a:gd name="T52" fmla="*/ 152 w 305"/>
                  <a:gd name="T53" fmla="*/ 21 h 83"/>
                  <a:gd name="T54" fmla="*/ 126 w 305"/>
                  <a:gd name="T55" fmla="*/ 21 h 83"/>
                  <a:gd name="T56" fmla="*/ 101 w 305"/>
                  <a:gd name="T57" fmla="*/ 23 h 83"/>
                  <a:gd name="T58" fmla="*/ 77 w 305"/>
                  <a:gd name="T59" fmla="*/ 29 h 83"/>
                  <a:gd name="T60" fmla="*/ 55 w 305"/>
                  <a:gd name="T61" fmla="*/ 37 h 83"/>
                  <a:gd name="T62" fmla="*/ 33 w 305"/>
                  <a:gd name="T63" fmla="*/ 48 h 83"/>
                  <a:gd name="T64" fmla="*/ 15 w 305"/>
                  <a:gd name="T65" fmla="*/ 63 h 83"/>
                  <a:gd name="T66" fmla="*/ 0 w 305"/>
                  <a:gd name="T67" fmla="*/ 83 h 83"/>
                  <a:gd name="T68" fmla="*/ 0 w 305"/>
                  <a:gd name="T69" fmla="*/ 53 h 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5"/>
                  <a:gd name="T106" fmla="*/ 0 h 83"/>
                  <a:gd name="T107" fmla="*/ 305 w 305"/>
                  <a:gd name="T108" fmla="*/ 83 h 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5" h="83">
                    <a:moveTo>
                      <a:pt x="0" y="53"/>
                    </a:moveTo>
                    <a:lnTo>
                      <a:pt x="0" y="52"/>
                    </a:lnTo>
                    <a:lnTo>
                      <a:pt x="2" y="48"/>
                    </a:lnTo>
                    <a:lnTo>
                      <a:pt x="5" y="44"/>
                    </a:lnTo>
                    <a:lnTo>
                      <a:pt x="11" y="37"/>
                    </a:lnTo>
                    <a:lnTo>
                      <a:pt x="18" y="31"/>
                    </a:lnTo>
                    <a:lnTo>
                      <a:pt x="27" y="25"/>
                    </a:lnTo>
                    <a:lnTo>
                      <a:pt x="39" y="18"/>
                    </a:lnTo>
                    <a:lnTo>
                      <a:pt x="54" y="12"/>
                    </a:lnTo>
                    <a:lnTo>
                      <a:pt x="72" y="6"/>
                    </a:lnTo>
                    <a:lnTo>
                      <a:pt x="92" y="2"/>
                    </a:lnTo>
                    <a:lnTo>
                      <a:pt x="118" y="0"/>
                    </a:lnTo>
                    <a:lnTo>
                      <a:pt x="146" y="0"/>
                    </a:lnTo>
                    <a:lnTo>
                      <a:pt x="180" y="2"/>
                    </a:lnTo>
                    <a:lnTo>
                      <a:pt x="216" y="7"/>
                    </a:lnTo>
                    <a:lnTo>
                      <a:pt x="258" y="16"/>
                    </a:lnTo>
                    <a:lnTo>
                      <a:pt x="305" y="29"/>
                    </a:lnTo>
                    <a:lnTo>
                      <a:pt x="299" y="47"/>
                    </a:lnTo>
                    <a:lnTo>
                      <a:pt x="297" y="46"/>
                    </a:lnTo>
                    <a:lnTo>
                      <a:pt x="289" y="44"/>
                    </a:lnTo>
                    <a:lnTo>
                      <a:pt x="277" y="41"/>
                    </a:lnTo>
                    <a:lnTo>
                      <a:pt x="262" y="36"/>
                    </a:lnTo>
                    <a:lnTo>
                      <a:pt x="244" y="32"/>
                    </a:lnTo>
                    <a:lnTo>
                      <a:pt x="224" y="28"/>
                    </a:lnTo>
                    <a:lnTo>
                      <a:pt x="201" y="25"/>
                    </a:lnTo>
                    <a:lnTo>
                      <a:pt x="176" y="22"/>
                    </a:lnTo>
                    <a:lnTo>
                      <a:pt x="152" y="21"/>
                    </a:lnTo>
                    <a:lnTo>
                      <a:pt x="126" y="21"/>
                    </a:lnTo>
                    <a:lnTo>
                      <a:pt x="101" y="23"/>
                    </a:lnTo>
                    <a:lnTo>
                      <a:pt x="77" y="29"/>
                    </a:lnTo>
                    <a:lnTo>
                      <a:pt x="55" y="37"/>
                    </a:lnTo>
                    <a:lnTo>
                      <a:pt x="33" y="48"/>
                    </a:lnTo>
                    <a:lnTo>
                      <a:pt x="15" y="63"/>
                    </a:lnTo>
                    <a:lnTo>
                      <a:pt x="0" y="8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57" name="Freeform 95"/>
              <p:cNvSpPr>
                <a:spLocks/>
              </p:cNvSpPr>
              <p:nvPr/>
            </p:nvSpPr>
            <p:spPr bwMode="auto">
              <a:xfrm>
                <a:off x="6061" y="13793"/>
                <a:ext cx="305" cy="83"/>
              </a:xfrm>
              <a:custGeom>
                <a:avLst/>
                <a:gdLst>
                  <a:gd name="T0" fmla="*/ 0 w 305"/>
                  <a:gd name="T1" fmla="*/ 53 h 83"/>
                  <a:gd name="T2" fmla="*/ 0 w 305"/>
                  <a:gd name="T3" fmla="*/ 52 h 83"/>
                  <a:gd name="T4" fmla="*/ 2 w 305"/>
                  <a:gd name="T5" fmla="*/ 49 h 83"/>
                  <a:gd name="T6" fmla="*/ 5 w 305"/>
                  <a:gd name="T7" fmla="*/ 44 h 83"/>
                  <a:gd name="T8" fmla="*/ 11 w 305"/>
                  <a:gd name="T9" fmla="*/ 38 h 83"/>
                  <a:gd name="T10" fmla="*/ 18 w 305"/>
                  <a:gd name="T11" fmla="*/ 31 h 83"/>
                  <a:gd name="T12" fmla="*/ 27 w 305"/>
                  <a:gd name="T13" fmla="*/ 25 h 83"/>
                  <a:gd name="T14" fmla="*/ 39 w 305"/>
                  <a:gd name="T15" fmla="*/ 17 h 83"/>
                  <a:gd name="T16" fmla="*/ 54 w 305"/>
                  <a:gd name="T17" fmla="*/ 12 h 83"/>
                  <a:gd name="T18" fmla="*/ 72 w 305"/>
                  <a:gd name="T19" fmla="*/ 7 h 83"/>
                  <a:gd name="T20" fmla="*/ 92 w 305"/>
                  <a:gd name="T21" fmla="*/ 2 h 83"/>
                  <a:gd name="T22" fmla="*/ 118 w 305"/>
                  <a:gd name="T23" fmla="*/ 0 h 83"/>
                  <a:gd name="T24" fmla="*/ 146 w 305"/>
                  <a:gd name="T25" fmla="*/ 0 h 83"/>
                  <a:gd name="T26" fmla="*/ 180 w 305"/>
                  <a:gd name="T27" fmla="*/ 2 h 83"/>
                  <a:gd name="T28" fmla="*/ 216 w 305"/>
                  <a:gd name="T29" fmla="*/ 8 h 83"/>
                  <a:gd name="T30" fmla="*/ 258 w 305"/>
                  <a:gd name="T31" fmla="*/ 16 h 83"/>
                  <a:gd name="T32" fmla="*/ 305 w 305"/>
                  <a:gd name="T33" fmla="*/ 29 h 83"/>
                  <a:gd name="T34" fmla="*/ 299 w 305"/>
                  <a:gd name="T35" fmla="*/ 47 h 83"/>
                  <a:gd name="T36" fmla="*/ 297 w 305"/>
                  <a:gd name="T37" fmla="*/ 45 h 83"/>
                  <a:gd name="T38" fmla="*/ 289 w 305"/>
                  <a:gd name="T39" fmla="*/ 43 h 83"/>
                  <a:gd name="T40" fmla="*/ 277 w 305"/>
                  <a:gd name="T41" fmla="*/ 40 h 83"/>
                  <a:gd name="T42" fmla="*/ 262 w 305"/>
                  <a:gd name="T43" fmla="*/ 36 h 83"/>
                  <a:gd name="T44" fmla="*/ 244 w 305"/>
                  <a:gd name="T45" fmla="*/ 33 h 83"/>
                  <a:gd name="T46" fmla="*/ 224 w 305"/>
                  <a:gd name="T47" fmla="*/ 28 h 83"/>
                  <a:gd name="T48" fmla="*/ 201 w 305"/>
                  <a:gd name="T49" fmla="*/ 25 h 83"/>
                  <a:gd name="T50" fmla="*/ 176 w 305"/>
                  <a:gd name="T51" fmla="*/ 22 h 83"/>
                  <a:gd name="T52" fmla="*/ 152 w 305"/>
                  <a:gd name="T53" fmla="*/ 21 h 83"/>
                  <a:gd name="T54" fmla="*/ 126 w 305"/>
                  <a:gd name="T55" fmla="*/ 22 h 83"/>
                  <a:gd name="T56" fmla="*/ 101 w 305"/>
                  <a:gd name="T57" fmla="*/ 24 h 83"/>
                  <a:gd name="T58" fmla="*/ 77 w 305"/>
                  <a:gd name="T59" fmla="*/ 29 h 83"/>
                  <a:gd name="T60" fmla="*/ 55 w 305"/>
                  <a:gd name="T61" fmla="*/ 38 h 83"/>
                  <a:gd name="T62" fmla="*/ 33 w 305"/>
                  <a:gd name="T63" fmla="*/ 49 h 83"/>
                  <a:gd name="T64" fmla="*/ 15 w 305"/>
                  <a:gd name="T65" fmla="*/ 64 h 83"/>
                  <a:gd name="T66" fmla="*/ 0 w 305"/>
                  <a:gd name="T67" fmla="*/ 83 h 83"/>
                  <a:gd name="T68" fmla="*/ 0 w 305"/>
                  <a:gd name="T69" fmla="*/ 53 h 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5"/>
                  <a:gd name="T106" fmla="*/ 0 h 83"/>
                  <a:gd name="T107" fmla="*/ 305 w 305"/>
                  <a:gd name="T108" fmla="*/ 83 h 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5" h="83">
                    <a:moveTo>
                      <a:pt x="0" y="53"/>
                    </a:moveTo>
                    <a:lnTo>
                      <a:pt x="0" y="52"/>
                    </a:lnTo>
                    <a:lnTo>
                      <a:pt x="2" y="49"/>
                    </a:lnTo>
                    <a:lnTo>
                      <a:pt x="5" y="44"/>
                    </a:lnTo>
                    <a:lnTo>
                      <a:pt x="11" y="38"/>
                    </a:lnTo>
                    <a:lnTo>
                      <a:pt x="18" y="31"/>
                    </a:lnTo>
                    <a:lnTo>
                      <a:pt x="27" y="25"/>
                    </a:lnTo>
                    <a:lnTo>
                      <a:pt x="39" y="17"/>
                    </a:lnTo>
                    <a:lnTo>
                      <a:pt x="54" y="12"/>
                    </a:lnTo>
                    <a:lnTo>
                      <a:pt x="72" y="7"/>
                    </a:lnTo>
                    <a:lnTo>
                      <a:pt x="92" y="2"/>
                    </a:lnTo>
                    <a:lnTo>
                      <a:pt x="118" y="0"/>
                    </a:lnTo>
                    <a:lnTo>
                      <a:pt x="146" y="0"/>
                    </a:lnTo>
                    <a:lnTo>
                      <a:pt x="180" y="2"/>
                    </a:lnTo>
                    <a:lnTo>
                      <a:pt x="216" y="8"/>
                    </a:lnTo>
                    <a:lnTo>
                      <a:pt x="258" y="16"/>
                    </a:lnTo>
                    <a:lnTo>
                      <a:pt x="305" y="29"/>
                    </a:lnTo>
                    <a:lnTo>
                      <a:pt x="299" y="47"/>
                    </a:lnTo>
                    <a:lnTo>
                      <a:pt x="297" y="45"/>
                    </a:lnTo>
                    <a:lnTo>
                      <a:pt x="289" y="43"/>
                    </a:lnTo>
                    <a:lnTo>
                      <a:pt x="277" y="40"/>
                    </a:lnTo>
                    <a:lnTo>
                      <a:pt x="262" y="36"/>
                    </a:lnTo>
                    <a:lnTo>
                      <a:pt x="244" y="33"/>
                    </a:lnTo>
                    <a:lnTo>
                      <a:pt x="224" y="28"/>
                    </a:lnTo>
                    <a:lnTo>
                      <a:pt x="201" y="25"/>
                    </a:lnTo>
                    <a:lnTo>
                      <a:pt x="176" y="22"/>
                    </a:lnTo>
                    <a:lnTo>
                      <a:pt x="152" y="21"/>
                    </a:lnTo>
                    <a:lnTo>
                      <a:pt x="126" y="22"/>
                    </a:lnTo>
                    <a:lnTo>
                      <a:pt x="101" y="24"/>
                    </a:lnTo>
                    <a:lnTo>
                      <a:pt x="77" y="29"/>
                    </a:lnTo>
                    <a:lnTo>
                      <a:pt x="55" y="38"/>
                    </a:lnTo>
                    <a:lnTo>
                      <a:pt x="33" y="49"/>
                    </a:lnTo>
                    <a:lnTo>
                      <a:pt x="15" y="64"/>
                    </a:lnTo>
                    <a:lnTo>
                      <a:pt x="0" y="8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58" name="Freeform 96"/>
              <p:cNvSpPr>
                <a:spLocks/>
              </p:cNvSpPr>
              <p:nvPr/>
            </p:nvSpPr>
            <p:spPr bwMode="auto">
              <a:xfrm>
                <a:off x="6348" y="13696"/>
                <a:ext cx="496" cy="917"/>
              </a:xfrm>
              <a:custGeom>
                <a:avLst/>
                <a:gdLst>
                  <a:gd name="T0" fmla="*/ 0 w 496"/>
                  <a:gd name="T1" fmla="*/ 0 h 917"/>
                  <a:gd name="T2" fmla="*/ 0 w 496"/>
                  <a:gd name="T3" fmla="*/ 886 h 917"/>
                  <a:gd name="T4" fmla="*/ 150 w 496"/>
                  <a:gd name="T5" fmla="*/ 917 h 917"/>
                  <a:gd name="T6" fmla="*/ 143 w 496"/>
                  <a:gd name="T7" fmla="*/ 797 h 917"/>
                  <a:gd name="T8" fmla="*/ 496 w 496"/>
                  <a:gd name="T9" fmla="*/ 851 h 917"/>
                  <a:gd name="T10" fmla="*/ 490 w 496"/>
                  <a:gd name="T11" fmla="*/ 803 h 917"/>
                  <a:gd name="T12" fmla="*/ 245 w 496"/>
                  <a:gd name="T13" fmla="*/ 773 h 917"/>
                  <a:gd name="T14" fmla="*/ 239 w 496"/>
                  <a:gd name="T15" fmla="*/ 670 h 917"/>
                  <a:gd name="T16" fmla="*/ 72 w 496"/>
                  <a:gd name="T17" fmla="*/ 670 h 917"/>
                  <a:gd name="T18" fmla="*/ 68 w 496"/>
                  <a:gd name="T19" fmla="*/ 657 h 917"/>
                  <a:gd name="T20" fmla="*/ 56 w 496"/>
                  <a:gd name="T21" fmla="*/ 620 h 917"/>
                  <a:gd name="T22" fmla="*/ 41 w 496"/>
                  <a:gd name="T23" fmla="*/ 559 h 917"/>
                  <a:gd name="T24" fmla="*/ 26 w 496"/>
                  <a:gd name="T25" fmla="*/ 480 h 917"/>
                  <a:gd name="T26" fmla="*/ 15 w 496"/>
                  <a:gd name="T27" fmla="*/ 385 h 917"/>
                  <a:gd name="T28" fmla="*/ 11 w 496"/>
                  <a:gd name="T29" fmla="*/ 276 h 917"/>
                  <a:gd name="T30" fmla="*/ 20 w 496"/>
                  <a:gd name="T31" fmla="*/ 158 h 917"/>
                  <a:gd name="T32" fmla="*/ 42 w 496"/>
                  <a:gd name="T33" fmla="*/ 30 h 917"/>
                  <a:gd name="T34" fmla="*/ 0 w 496"/>
                  <a:gd name="T35" fmla="*/ 0 h 9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96"/>
                  <a:gd name="T55" fmla="*/ 0 h 917"/>
                  <a:gd name="T56" fmla="*/ 496 w 496"/>
                  <a:gd name="T57" fmla="*/ 917 h 9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96" h="917">
                    <a:moveTo>
                      <a:pt x="0" y="0"/>
                    </a:moveTo>
                    <a:lnTo>
                      <a:pt x="0" y="886"/>
                    </a:lnTo>
                    <a:lnTo>
                      <a:pt x="150" y="917"/>
                    </a:lnTo>
                    <a:lnTo>
                      <a:pt x="143" y="797"/>
                    </a:lnTo>
                    <a:lnTo>
                      <a:pt x="496" y="851"/>
                    </a:lnTo>
                    <a:lnTo>
                      <a:pt x="490" y="803"/>
                    </a:lnTo>
                    <a:lnTo>
                      <a:pt x="245" y="773"/>
                    </a:lnTo>
                    <a:lnTo>
                      <a:pt x="239" y="670"/>
                    </a:lnTo>
                    <a:lnTo>
                      <a:pt x="72" y="670"/>
                    </a:lnTo>
                    <a:lnTo>
                      <a:pt x="68" y="657"/>
                    </a:lnTo>
                    <a:lnTo>
                      <a:pt x="56" y="620"/>
                    </a:lnTo>
                    <a:lnTo>
                      <a:pt x="41" y="559"/>
                    </a:lnTo>
                    <a:lnTo>
                      <a:pt x="26" y="480"/>
                    </a:lnTo>
                    <a:lnTo>
                      <a:pt x="15" y="385"/>
                    </a:lnTo>
                    <a:lnTo>
                      <a:pt x="11" y="276"/>
                    </a:lnTo>
                    <a:lnTo>
                      <a:pt x="20" y="158"/>
                    </a:lnTo>
                    <a:lnTo>
                      <a:pt x="42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59" name="Freeform 97"/>
              <p:cNvSpPr>
                <a:spLocks/>
              </p:cNvSpPr>
              <p:nvPr/>
            </p:nvSpPr>
            <p:spPr bwMode="auto">
              <a:xfrm>
                <a:off x="6593" y="13487"/>
                <a:ext cx="638" cy="125"/>
              </a:xfrm>
              <a:custGeom>
                <a:avLst/>
                <a:gdLst>
                  <a:gd name="T0" fmla="*/ 0 w 638"/>
                  <a:gd name="T1" fmla="*/ 125 h 125"/>
                  <a:gd name="T2" fmla="*/ 4 w 638"/>
                  <a:gd name="T3" fmla="*/ 124 h 125"/>
                  <a:gd name="T4" fmla="*/ 14 w 638"/>
                  <a:gd name="T5" fmla="*/ 119 h 125"/>
                  <a:gd name="T6" fmla="*/ 31 w 638"/>
                  <a:gd name="T7" fmla="*/ 114 h 125"/>
                  <a:gd name="T8" fmla="*/ 53 w 638"/>
                  <a:gd name="T9" fmla="*/ 106 h 125"/>
                  <a:gd name="T10" fmla="*/ 81 w 638"/>
                  <a:gd name="T11" fmla="*/ 98 h 125"/>
                  <a:gd name="T12" fmla="*/ 113 w 638"/>
                  <a:gd name="T13" fmla="*/ 89 h 125"/>
                  <a:gd name="T14" fmla="*/ 151 w 638"/>
                  <a:gd name="T15" fmla="*/ 81 h 125"/>
                  <a:gd name="T16" fmla="*/ 192 w 638"/>
                  <a:gd name="T17" fmla="*/ 73 h 125"/>
                  <a:gd name="T18" fmla="*/ 237 w 638"/>
                  <a:gd name="T19" fmla="*/ 65 h 125"/>
                  <a:gd name="T20" fmla="*/ 286 w 638"/>
                  <a:gd name="T21" fmla="*/ 60 h 125"/>
                  <a:gd name="T22" fmla="*/ 337 w 638"/>
                  <a:gd name="T23" fmla="*/ 56 h 125"/>
                  <a:gd name="T24" fmla="*/ 390 w 638"/>
                  <a:gd name="T25" fmla="*/ 55 h 125"/>
                  <a:gd name="T26" fmla="*/ 446 w 638"/>
                  <a:gd name="T27" fmla="*/ 56 h 125"/>
                  <a:gd name="T28" fmla="*/ 503 w 638"/>
                  <a:gd name="T29" fmla="*/ 61 h 125"/>
                  <a:gd name="T30" fmla="*/ 561 w 638"/>
                  <a:gd name="T31" fmla="*/ 70 h 125"/>
                  <a:gd name="T32" fmla="*/ 620 w 638"/>
                  <a:gd name="T33" fmla="*/ 83 h 125"/>
                  <a:gd name="T34" fmla="*/ 638 w 638"/>
                  <a:gd name="T35" fmla="*/ 0 h 125"/>
                  <a:gd name="T36" fmla="*/ 634 w 638"/>
                  <a:gd name="T37" fmla="*/ 0 h 125"/>
                  <a:gd name="T38" fmla="*/ 620 w 638"/>
                  <a:gd name="T39" fmla="*/ 0 h 125"/>
                  <a:gd name="T40" fmla="*/ 599 w 638"/>
                  <a:gd name="T41" fmla="*/ 0 h 125"/>
                  <a:gd name="T42" fmla="*/ 571 w 638"/>
                  <a:gd name="T43" fmla="*/ 1 h 125"/>
                  <a:gd name="T44" fmla="*/ 536 w 638"/>
                  <a:gd name="T45" fmla="*/ 2 h 125"/>
                  <a:gd name="T46" fmla="*/ 496 w 638"/>
                  <a:gd name="T47" fmla="*/ 3 h 125"/>
                  <a:gd name="T48" fmla="*/ 452 w 638"/>
                  <a:gd name="T49" fmla="*/ 6 h 125"/>
                  <a:gd name="T50" fmla="*/ 405 w 638"/>
                  <a:gd name="T51" fmla="*/ 8 h 125"/>
                  <a:gd name="T52" fmla="*/ 354 w 638"/>
                  <a:gd name="T53" fmla="*/ 13 h 125"/>
                  <a:gd name="T54" fmla="*/ 302 w 638"/>
                  <a:gd name="T55" fmla="*/ 17 h 125"/>
                  <a:gd name="T56" fmla="*/ 249 w 638"/>
                  <a:gd name="T57" fmla="*/ 22 h 125"/>
                  <a:gd name="T58" fmla="*/ 196 w 638"/>
                  <a:gd name="T59" fmla="*/ 30 h 125"/>
                  <a:gd name="T60" fmla="*/ 144 w 638"/>
                  <a:gd name="T61" fmla="*/ 37 h 125"/>
                  <a:gd name="T62" fmla="*/ 93 w 638"/>
                  <a:gd name="T63" fmla="*/ 47 h 125"/>
                  <a:gd name="T64" fmla="*/ 45 w 638"/>
                  <a:gd name="T65" fmla="*/ 58 h 125"/>
                  <a:gd name="T66" fmla="*/ 0 w 638"/>
                  <a:gd name="T67" fmla="*/ 71 h 125"/>
                  <a:gd name="T68" fmla="*/ 0 w 638"/>
                  <a:gd name="T69" fmla="*/ 125 h 1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38"/>
                  <a:gd name="T106" fmla="*/ 0 h 125"/>
                  <a:gd name="T107" fmla="*/ 638 w 638"/>
                  <a:gd name="T108" fmla="*/ 125 h 12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38" h="125">
                    <a:moveTo>
                      <a:pt x="0" y="125"/>
                    </a:moveTo>
                    <a:lnTo>
                      <a:pt x="4" y="124"/>
                    </a:lnTo>
                    <a:lnTo>
                      <a:pt x="14" y="119"/>
                    </a:lnTo>
                    <a:lnTo>
                      <a:pt x="31" y="114"/>
                    </a:lnTo>
                    <a:lnTo>
                      <a:pt x="53" y="106"/>
                    </a:lnTo>
                    <a:lnTo>
                      <a:pt x="81" y="98"/>
                    </a:lnTo>
                    <a:lnTo>
                      <a:pt x="113" y="89"/>
                    </a:lnTo>
                    <a:lnTo>
                      <a:pt x="151" y="81"/>
                    </a:lnTo>
                    <a:lnTo>
                      <a:pt x="192" y="73"/>
                    </a:lnTo>
                    <a:lnTo>
                      <a:pt x="237" y="65"/>
                    </a:lnTo>
                    <a:lnTo>
                      <a:pt x="286" y="60"/>
                    </a:lnTo>
                    <a:lnTo>
                      <a:pt x="337" y="56"/>
                    </a:lnTo>
                    <a:lnTo>
                      <a:pt x="390" y="55"/>
                    </a:lnTo>
                    <a:lnTo>
                      <a:pt x="446" y="56"/>
                    </a:lnTo>
                    <a:lnTo>
                      <a:pt x="503" y="61"/>
                    </a:lnTo>
                    <a:lnTo>
                      <a:pt x="561" y="70"/>
                    </a:lnTo>
                    <a:lnTo>
                      <a:pt x="620" y="83"/>
                    </a:lnTo>
                    <a:lnTo>
                      <a:pt x="638" y="0"/>
                    </a:lnTo>
                    <a:lnTo>
                      <a:pt x="634" y="0"/>
                    </a:lnTo>
                    <a:lnTo>
                      <a:pt x="620" y="0"/>
                    </a:lnTo>
                    <a:lnTo>
                      <a:pt x="599" y="0"/>
                    </a:lnTo>
                    <a:lnTo>
                      <a:pt x="571" y="1"/>
                    </a:lnTo>
                    <a:lnTo>
                      <a:pt x="536" y="2"/>
                    </a:lnTo>
                    <a:lnTo>
                      <a:pt x="496" y="3"/>
                    </a:lnTo>
                    <a:lnTo>
                      <a:pt x="452" y="6"/>
                    </a:lnTo>
                    <a:lnTo>
                      <a:pt x="405" y="8"/>
                    </a:lnTo>
                    <a:lnTo>
                      <a:pt x="354" y="13"/>
                    </a:lnTo>
                    <a:lnTo>
                      <a:pt x="302" y="17"/>
                    </a:lnTo>
                    <a:lnTo>
                      <a:pt x="249" y="22"/>
                    </a:lnTo>
                    <a:lnTo>
                      <a:pt x="196" y="30"/>
                    </a:lnTo>
                    <a:lnTo>
                      <a:pt x="144" y="37"/>
                    </a:lnTo>
                    <a:lnTo>
                      <a:pt x="93" y="47"/>
                    </a:lnTo>
                    <a:lnTo>
                      <a:pt x="45" y="58"/>
                    </a:lnTo>
                    <a:lnTo>
                      <a:pt x="0" y="71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60" name="Freeform 98"/>
              <p:cNvSpPr>
                <a:spLocks/>
              </p:cNvSpPr>
              <p:nvPr/>
            </p:nvSpPr>
            <p:spPr bwMode="auto">
              <a:xfrm>
                <a:off x="6217" y="14634"/>
                <a:ext cx="1075" cy="356"/>
              </a:xfrm>
              <a:custGeom>
                <a:avLst/>
                <a:gdLst>
                  <a:gd name="T0" fmla="*/ 454 w 1075"/>
                  <a:gd name="T1" fmla="*/ 344 h 356"/>
                  <a:gd name="T2" fmla="*/ 456 w 1075"/>
                  <a:gd name="T3" fmla="*/ 343 h 356"/>
                  <a:gd name="T4" fmla="*/ 463 w 1075"/>
                  <a:gd name="T5" fmla="*/ 341 h 356"/>
                  <a:gd name="T6" fmla="*/ 472 w 1075"/>
                  <a:gd name="T7" fmla="*/ 337 h 356"/>
                  <a:gd name="T8" fmla="*/ 485 w 1075"/>
                  <a:gd name="T9" fmla="*/ 332 h 356"/>
                  <a:gd name="T10" fmla="*/ 501 w 1075"/>
                  <a:gd name="T11" fmla="*/ 325 h 356"/>
                  <a:gd name="T12" fmla="*/ 518 w 1075"/>
                  <a:gd name="T13" fmla="*/ 317 h 356"/>
                  <a:gd name="T14" fmla="*/ 538 w 1075"/>
                  <a:gd name="T15" fmla="*/ 308 h 356"/>
                  <a:gd name="T16" fmla="*/ 558 w 1075"/>
                  <a:gd name="T17" fmla="*/ 298 h 356"/>
                  <a:gd name="T18" fmla="*/ 580 w 1075"/>
                  <a:gd name="T19" fmla="*/ 287 h 356"/>
                  <a:gd name="T20" fmla="*/ 600 w 1075"/>
                  <a:gd name="T21" fmla="*/ 274 h 356"/>
                  <a:gd name="T22" fmla="*/ 621 w 1075"/>
                  <a:gd name="T23" fmla="*/ 262 h 356"/>
                  <a:gd name="T24" fmla="*/ 640 w 1075"/>
                  <a:gd name="T25" fmla="*/ 248 h 356"/>
                  <a:gd name="T26" fmla="*/ 658 w 1075"/>
                  <a:gd name="T27" fmla="*/ 234 h 356"/>
                  <a:gd name="T28" fmla="*/ 674 w 1075"/>
                  <a:gd name="T29" fmla="*/ 219 h 356"/>
                  <a:gd name="T30" fmla="*/ 688 w 1075"/>
                  <a:gd name="T31" fmla="*/ 204 h 356"/>
                  <a:gd name="T32" fmla="*/ 699 w 1075"/>
                  <a:gd name="T33" fmla="*/ 189 h 356"/>
                  <a:gd name="T34" fmla="*/ 0 w 1075"/>
                  <a:gd name="T35" fmla="*/ 18 h 356"/>
                  <a:gd name="T36" fmla="*/ 54 w 1075"/>
                  <a:gd name="T37" fmla="*/ 0 h 356"/>
                  <a:gd name="T38" fmla="*/ 1075 w 1075"/>
                  <a:gd name="T39" fmla="*/ 251 h 356"/>
                  <a:gd name="T40" fmla="*/ 1033 w 1075"/>
                  <a:gd name="T41" fmla="*/ 274 h 356"/>
                  <a:gd name="T42" fmla="*/ 738 w 1075"/>
                  <a:gd name="T43" fmla="*/ 199 h 356"/>
                  <a:gd name="T44" fmla="*/ 737 w 1075"/>
                  <a:gd name="T45" fmla="*/ 200 h 356"/>
                  <a:gd name="T46" fmla="*/ 735 w 1075"/>
                  <a:gd name="T47" fmla="*/ 203 h 356"/>
                  <a:gd name="T48" fmla="*/ 730 w 1075"/>
                  <a:gd name="T49" fmla="*/ 207 h 356"/>
                  <a:gd name="T50" fmla="*/ 724 w 1075"/>
                  <a:gd name="T51" fmla="*/ 214 h 356"/>
                  <a:gd name="T52" fmla="*/ 716 w 1075"/>
                  <a:gd name="T53" fmla="*/ 222 h 356"/>
                  <a:gd name="T54" fmla="*/ 706 w 1075"/>
                  <a:gd name="T55" fmla="*/ 231 h 356"/>
                  <a:gd name="T56" fmla="*/ 694 w 1075"/>
                  <a:gd name="T57" fmla="*/ 242 h 356"/>
                  <a:gd name="T58" fmla="*/ 679 w 1075"/>
                  <a:gd name="T59" fmla="*/ 253 h 356"/>
                  <a:gd name="T60" fmla="*/ 662 w 1075"/>
                  <a:gd name="T61" fmla="*/ 265 h 356"/>
                  <a:gd name="T62" fmla="*/ 643 w 1075"/>
                  <a:gd name="T63" fmla="*/ 278 h 356"/>
                  <a:gd name="T64" fmla="*/ 621 w 1075"/>
                  <a:gd name="T65" fmla="*/ 291 h 356"/>
                  <a:gd name="T66" fmla="*/ 597 w 1075"/>
                  <a:gd name="T67" fmla="*/ 303 h 356"/>
                  <a:gd name="T68" fmla="*/ 570 w 1075"/>
                  <a:gd name="T69" fmla="*/ 317 h 356"/>
                  <a:gd name="T70" fmla="*/ 540 w 1075"/>
                  <a:gd name="T71" fmla="*/ 330 h 356"/>
                  <a:gd name="T72" fmla="*/ 508 w 1075"/>
                  <a:gd name="T73" fmla="*/ 343 h 356"/>
                  <a:gd name="T74" fmla="*/ 472 w 1075"/>
                  <a:gd name="T75" fmla="*/ 356 h 356"/>
                  <a:gd name="T76" fmla="*/ 454 w 1075"/>
                  <a:gd name="T77" fmla="*/ 344 h 35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75"/>
                  <a:gd name="T118" fmla="*/ 0 h 356"/>
                  <a:gd name="T119" fmla="*/ 1075 w 1075"/>
                  <a:gd name="T120" fmla="*/ 356 h 35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75" h="356">
                    <a:moveTo>
                      <a:pt x="454" y="344"/>
                    </a:moveTo>
                    <a:lnTo>
                      <a:pt x="456" y="343"/>
                    </a:lnTo>
                    <a:lnTo>
                      <a:pt x="463" y="341"/>
                    </a:lnTo>
                    <a:lnTo>
                      <a:pt x="472" y="337"/>
                    </a:lnTo>
                    <a:lnTo>
                      <a:pt x="485" y="332"/>
                    </a:lnTo>
                    <a:lnTo>
                      <a:pt x="501" y="325"/>
                    </a:lnTo>
                    <a:lnTo>
                      <a:pt x="518" y="317"/>
                    </a:lnTo>
                    <a:lnTo>
                      <a:pt x="538" y="308"/>
                    </a:lnTo>
                    <a:lnTo>
                      <a:pt x="558" y="298"/>
                    </a:lnTo>
                    <a:lnTo>
                      <a:pt x="580" y="287"/>
                    </a:lnTo>
                    <a:lnTo>
                      <a:pt x="600" y="274"/>
                    </a:lnTo>
                    <a:lnTo>
                      <a:pt x="621" y="262"/>
                    </a:lnTo>
                    <a:lnTo>
                      <a:pt x="640" y="248"/>
                    </a:lnTo>
                    <a:lnTo>
                      <a:pt x="658" y="234"/>
                    </a:lnTo>
                    <a:lnTo>
                      <a:pt x="674" y="219"/>
                    </a:lnTo>
                    <a:lnTo>
                      <a:pt x="688" y="204"/>
                    </a:lnTo>
                    <a:lnTo>
                      <a:pt x="699" y="189"/>
                    </a:lnTo>
                    <a:lnTo>
                      <a:pt x="0" y="18"/>
                    </a:lnTo>
                    <a:lnTo>
                      <a:pt x="54" y="0"/>
                    </a:lnTo>
                    <a:lnTo>
                      <a:pt x="1075" y="251"/>
                    </a:lnTo>
                    <a:lnTo>
                      <a:pt x="1033" y="274"/>
                    </a:lnTo>
                    <a:lnTo>
                      <a:pt x="738" y="199"/>
                    </a:lnTo>
                    <a:lnTo>
                      <a:pt x="737" y="200"/>
                    </a:lnTo>
                    <a:lnTo>
                      <a:pt x="735" y="203"/>
                    </a:lnTo>
                    <a:lnTo>
                      <a:pt x="730" y="207"/>
                    </a:lnTo>
                    <a:lnTo>
                      <a:pt x="724" y="214"/>
                    </a:lnTo>
                    <a:lnTo>
                      <a:pt x="716" y="222"/>
                    </a:lnTo>
                    <a:lnTo>
                      <a:pt x="706" y="231"/>
                    </a:lnTo>
                    <a:lnTo>
                      <a:pt x="694" y="242"/>
                    </a:lnTo>
                    <a:lnTo>
                      <a:pt x="679" y="253"/>
                    </a:lnTo>
                    <a:lnTo>
                      <a:pt x="662" y="265"/>
                    </a:lnTo>
                    <a:lnTo>
                      <a:pt x="643" y="278"/>
                    </a:lnTo>
                    <a:lnTo>
                      <a:pt x="621" y="291"/>
                    </a:lnTo>
                    <a:lnTo>
                      <a:pt x="597" y="303"/>
                    </a:lnTo>
                    <a:lnTo>
                      <a:pt x="570" y="317"/>
                    </a:lnTo>
                    <a:lnTo>
                      <a:pt x="540" y="330"/>
                    </a:lnTo>
                    <a:lnTo>
                      <a:pt x="508" y="343"/>
                    </a:lnTo>
                    <a:lnTo>
                      <a:pt x="472" y="356"/>
                    </a:lnTo>
                    <a:lnTo>
                      <a:pt x="454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61" name="Freeform 99"/>
              <p:cNvSpPr>
                <a:spLocks/>
              </p:cNvSpPr>
              <p:nvPr/>
            </p:nvSpPr>
            <p:spPr bwMode="auto">
              <a:xfrm>
                <a:off x="5997" y="14727"/>
                <a:ext cx="1095" cy="319"/>
              </a:xfrm>
              <a:custGeom>
                <a:avLst/>
                <a:gdLst>
                  <a:gd name="T0" fmla="*/ 0 w 1095"/>
                  <a:gd name="T1" fmla="*/ 0 h 319"/>
                  <a:gd name="T2" fmla="*/ 1071 w 1095"/>
                  <a:gd name="T3" fmla="*/ 319 h 319"/>
                  <a:gd name="T4" fmla="*/ 1095 w 1095"/>
                  <a:gd name="T5" fmla="*/ 319 h 319"/>
                  <a:gd name="T6" fmla="*/ 33 w 1095"/>
                  <a:gd name="T7" fmla="*/ 0 h 319"/>
                  <a:gd name="T8" fmla="*/ 0 w 1095"/>
                  <a:gd name="T9" fmla="*/ 0 h 3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5"/>
                  <a:gd name="T16" fmla="*/ 0 h 319"/>
                  <a:gd name="T17" fmla="*/ 1095 w 1095"/>
                  <a:gd name="T18" fmla="*/ 319 h 3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5" h="319">
                    <a:moveTo>
                      <a:pt x="0" y="0"/>
                    </a:moveTo>
                    <a:lnTo>
                      <a:pt x="1071" y="319"/>
                    </a:lnTo>
                    <a:lnTo>
                      <a:pt x="1095" y="319"/>
                    </a:lnTo>
                    <a:lnTo>
                      <a:pt x="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62" name="Freeform 100"/>
              <p:cNvSpPr>
                <a:spLocks/>
              </p:cNvSpPr>
              <p:nvPr/>
            </p:nvSpPr>
            <p:spPr bwMode="auto">
              <a:xfrm>
                <a:off x="6181" y="14684"/>
                <a:ext cx="1082" cy="285"/>
              </a:xfrm>
              <a:custGeom>
                <a:avLst/>
                <a:gdLst>
                  <a:gd name="T0" fmla="*/ 0 w 1082"/>
                  <a:gd name="T1" fmla="*/ 1 h 285"/>
                  <a:gd name="T2" fmla="*/ 1058 w 1082"/>
                  <a:gd name="T3" fmla="*/ 285 h 285"/>
                  <a:gd name="T4" fmla="*/ 1082 w 1082"/>
                  <a:gd name="T5" fmla="*/ 284 h 285"/>
                  <a:gd name="T6" fmla="*/ 33 w 1082"/>
                  <a:gd name="T7" fmla="*/ 0 h 285"/>
                  <a:gd name="T8" fmla="*/ 0 w 1082"/>
                  <a:gd name="T9" fmla="*/ 1 h 2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2"/>
                  <a:gd name="T16" fmla="*/ 0 h 285"/>
                  <a:gd name="T17" fmla="*/ 1082 w 1082"/>
                  <a:gd name="T18" fmla="*/ 285 h 2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2" h="285">
                    <a:moveTo>
                      <a:pt x="0" y="1"/>
                    </a:moveTo>
                    <a:lnTo>
                      <a:pt x="1058" y="285"/>
                    </a:lnTo>
                    <a:lnTo>
                      <a:pt x="1082" y="284"/>
                    </a:lnTo>
                    <a:lnTo>
                      <a:pt x="3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63" name="Freeform 101"/>
              <p:cNvSpPr>
                <a:spLocks/>
              </p:cNvSpPr>
              <p:nvPr/>
            </p:nvSpPr>
            <p:spPr bwMode="auto">
              <a:xfrm>
                <a:off x="6093" y="14699"/>
                <a:ext cx="1087" cy="315"/>
              </a:xfrm>
              <a:custGeom>
                <a:avLst/>
                <a:gdLst>
                  <a:gd name="T0" fmla="*/ 0 w 1087"/>
                  <a:gd name="T1" fmla="*/ 0 h 315"/>
                  <a:gd name="T2" fmla="*/ 1066 w 1087"/>
                  <a:gd name="T3" fmla="*/ 315 h 315"/>
                  <a:gd name="T4" fmla="*/ 1087 w 1087"/>
                  <a:gd name="T5" fmla="*/ 308 h 315"/>
                  <a:gd name="T6" fmla="*/ 31 w 1087"/>
                  <a:gd name="T7" fmla="*/ 0 h 315"/>
                  <a:gd name="T8" fmla="*/ 0 w 1087"/>
                  <a:gd name="T9" fmla="*/ 0 h 3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7"/>
                  <a:gd name="T16" fmla="*/ 0 h 315"/>
                  <a:gd name="T17" fmla="*/ 1087 w 1087"/>
                  <a:gd name="T18" fmla="*/ 315 h 3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7" h="315">
                    <a:moveTo>
                      <a:pt x="0" y="0"/>
                    </a:moveTo>
                    <a:lnTo>
                      <a:pt x="1066" y="315"/>
                    </a:lnTo>
                    <a:lnTo>
                      <a:pt x="1087" y="308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6717" name="Group 102"/>
            <p:cNvGrpSpPr>
              <a:grpSpLocks/>
            </p:cNvGrpSpPr>
            <p:nvPr/>
          </p:nvGrpSpPr>
          <p:grpSpPr bwMode="auto">
            <a:xfrm>
              <a:off x="12806" y="10667"/>
              <a:ext cx="983" cy="1369"/>
              <a:chOff x="12762" y="10336"/>
              <a:chExt cx="1027" cy="1700"/>
            </a:xfrm>
          </p:grpSpPr>
          <p:sp>
            <p:nvSpPr>
              <p:cNvPr id="106719" name="Rectangle 103"/>
              <p:cNvSpPr>
                <a:spLocks noChangeArrowheads="1"/>
              </p:cNvSpPr>
              <p:nvPr/>
            </p:nvSpPr>
            <p:spPr bwMode="auto">
              <a:xfrm>
                <a:off x="12824" y="10394"/>
                <a:ext cx="965" cy="1642"/>
              </a:xfrm>
              <a:prstGeom prst="rect">
                <a:avLst/>
              </a:prstGeom>
              <a:solidFill>
                <a:srgbClr val="96969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20" name="Rectangle 104"/>
              <p:cNvSpPr>
                <a:spLocks noChangeArrowheads="1"/>
              </p:cNvSpPr>
              <p:nvPr/>
            </p:nvSpPr>
            <p:spPr bwMode="auto">
              <a:xfrm>
                <a:off x="12766" y="10336"/>
                <a:ext cx="965" cy="164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21" name="Line 105"/>
              <p:cNvSpPr>
                <a:spLocks noChangeShapeType="1"/>
              </p:cNvSpPr>
              <p:nvPr/>
            </p:nvSpPr>
            <p:spPr bwMode="auto">
              <a:xfrm>
                <a:off x="12766" y="10682"/>
                <a:ext cx="965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22" name="Line 106"/>
              <p:cNvSpPr>
                <a:spLocks noChangeShapeType="1"/>
              </p:cNvSpPr>
              <p:nvPr/>
            </p:nvSpPr>
            <p:spPr bwMode="auto">
              <a:xfrm>
                <a:off x="12780" y="11042"/>
                <a:ext cx="98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23" name="Line 107"/>
              <p:cNvSpPr>
                <a:spLocks noChangeShapeType="1"/>
              </p:cNvSpPr>
              <p:nvPr/>
            </p:nvSpPr>
            <p:spPr bwMode="auto">
              <a:xfrm>
                <a:off x="12764" y="11374"/>
                <a:ext cx="98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24" name="Line 108"/>
              <p:cNvSpPr>
                <a:spLocks noChangeShapeType="1"/>
              </p:cNvSpPr>
              <p:nvPr/>
            </p:nvSpPr>
            <p:spPr bwMode="auto">
              <a:xfrm>
                <a:off x="12762" y="11675"/>
                <a:ext cx="967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6718" name="Text Box 109"/>
            <p:cNvSpPr txBox="1">
              <a:spLocks noChangeArrowheads="1"/>
            </p:cNvSpPr>
            <p:nvPr/>
          </p:nvSpPr>
          <p:spPr bwMode="auto">
            <a:xfrm>
              <a:off x="12809" y="10193"/>
              <a:ext cx="95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/>
              <a:r>
                <a:rPr lang="en-US" sz="1000">
                  <a:solidFill>
                    <a:schemeClr val="tx2"/>
                  </a:solidFill>
                  <a:latin typeface="Arial" pitchFamily="34" charset="0"/>
                </a:rPr>
                <a:t>Host B</a:t>
              </a:r>
              <a:endParaRPr lang="en-US" sz="2000">
                <a:solidFill>
                  <a:schemeClr val="tx2"/>
                </a:solidFill>
              </a:endParaRPr>
            </a:p>
          </p:txBody>
        </p:sp>
      </p:grpSp>
      <p:sp>
        <p:nvSpPr>
          <p:cNvPr id="106507" name="Line 110"/>
          <p:cNvSpPr>
            <a:spLocks noChangeShapeType="1"/>
          </p:cNvSpPr>
          <p:nvPr/>
        </p:nvSpPr>
        <p:spPr bwMode="auto">
          <a:xfrm flipH="1">
            <a:off x="6223000" y="2365375"/>
            <a:ext cx="317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8" name="Line 111"/>
          <p:cNvSpPr>
            <a:spLocks noChangeShapeType="1"/>
          </p:cNvSpPr>
          <p:nvPr/>
        </p:nvSpPr>
        <p:spPr bwMode="auto">
          <a:xfrm flipH="1" flipV="1">
            <a:off x="7002463" y="2374900"/>
            <a:ext cx="339725" cy="47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09" name="Line 112"/>
          <p:cNvSpPr>
            <a:spLocks noChangeShapeType="1"/>
          </p:cNvSpPr>
          <p:nvPr/>
        </p:nvSpPr>
        <p:spPr bwMode="auto">
          <a:xfrm flipH="1">
            <a:off x="6977063" y="2151063"/>
            <a:ext cx="566737" cy="6762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10" name="Line 113"/>
          <p:cNvSpPr>
            <a:spLocks noChangeShapeType="1"/>
          </p:cNvSpPr>
          <p:nvPr/>
        </p:nvSpPr>
        <p:spPr bwMode="auto">
          <a:xfrm flipH="1">
            <a:off x="7524750" y="2160588"/>
            <a:ext cx="192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6511" name="Group 114"/>
          <p:cNvGrpSpPr>
            <a:grpSpLocks/>
          </p:cNvGrpSpPr>
          <p:nvPr/>
        </p:nvGrpSpPr>
        <p:grpSpPr bwMode="auto">
          <a:xfrm>
            <a:off x="7562850" y="1828800"/>
            <a:ext cx="428625" cy="471488"/>
            <a:chOff x="5850" y="13487"/>
            <a:chExt cx="2023" cy="1840"/>
          </a:xfrm>
        </p:grpSpPr>
        <p:sp>
          <p:nvSpPr>
            <p:cNvPr id="106677" name="Freeform 115"/>
            <p:cNvSpPr>
              <a:spLocks/>
            </p:cNvSpPr>
            <p:nvPr/>
          </p:nvSpPr>
          <p:spPr bwMode="auto">
            <a:xfrm>
              <a:off x="5850" y="13632"/>
              <a:ext cx="2023" cy="1695"/>
            </a:xfrm>
            <a:custGeom>
              <a:avLst/>
              <a:gdLst>
                <a:gd name="T0" fmla="*/ 570 w 2023"/>
                <a:gd name="T1" fmla="*/ 121 h 1695"/>
                <a:gd name="T2" fmla="*/ 575 w 2023"/>
                <a:gd name="T3" fmla="*/ 120 h 1695"/>
                <a:gd name="T4" fmla="*/ 586 w 2023"/>
                <a:gd name="T5" fmla="*/ 116 h 1695"/>
                <a:gd name="T6" fmla="*/ 607 w 2023"/>
                <a:gd name="T7" fmla="*/ 108 h 1695"/>
                <a:gd name="T8" fmla="*/ 636 w 2023"/>
                <a:gd name="T9" fmla="*/ 101 h 1695"/>
                <a:gd name="T10" fmla="*/ 672 w 2023"/>
                <a:gd name="T11" fmla="*/ 90 h 1695"/>
                <a:gd name="T12" fmla="*/ 718 w 2023"/>
                <a:gd name="T13" fmla="*/ 79 h 1695"/>
                <a:gd name="T14" fmla="*/ 771 w 2023"/>
                <a:gd name="T15" fmla="*/ 67 h 1695"/>
                <a:gd name="T16" fmla="*/ 834 w 2023"/>
                <a:gd name="T17" fmla="*/ 55 h 1695"/>
                <a:gd name="T18" fmla="*/ 904 w 2023"/>
                <a:gd name="T19" fmla="*/ 43 h 1695"/>
                <a:gd name="T20" fmla="*/ 982 w 2023"/>
                <a:gd name="T21" fmla="*/ 33 h 1695"/>
                <a:gd name="T22" fmla="*/ 1071 w 2023"/>
                <a:gd name="T23" fmla="*/ 22 h 1695"/>
                <a:gd name="T24" fmla="*/ 1166 w 2023"/>
                <a:gd name="T25" fmla="*/ 13 h 1695"/>
                <a:gd name="T26" fmla="*/ 1271 w 2023"/>
                <a:gd name="T27" fmla="*/ 7 h 1695"/>
                <a:gd name="T28" fmla="*/ 1384 w 2023"/>
                <a:gd name="T29" fmla="*/ 1 h 1695"/>
                <a:gd name="T30" fmla="*/ 1506 w 2023"/>
                <a:gd name="T31" fmla="*/ 0 h 1695"/>
                <a:gd name="T32" fmla="*/ 1636 w 2023"/>
                <a:gd name="T33" fmla="*/ 1 h 1695"/>
                <a:gd name="T34" fmla="*/ 1692 w 2023"/>
                <a:gd name="T35" fmla="*/ 233 h 1695"/>
                <a:gd name="T36" fmla="*/ 1713 w 2023"/>
                <a:gd name="T37" fmla="*/ 243 h 1695"/>
                <a:gd name="T38" fmla="*/ 1758 w 2023"/>
                <a:gd name="T39" fmla="*/ 274 h 1695"/>
                <a:gd name="T40" fmla="*/ 1806 w 2023"/>
                <a:gd name="T41" fmla="*/ 329 h 1695"/>
                <a:gd name="T42" fmla="*/ 1836 w 2023"/>
                <a:gd name="T43" fmla="*/ 409 h 1695"/>
                <a:gd name="T44" fmla="*/ 1955 w 2023"/>
                <a:gd name="T45" fmla="*/ 948 h 1695"/>
                <a:gd name="T46" fmla="*/ 2003 w 2023"/>
                <a:gd name="T47" fmla="*/ 1171 h 1695"/>
                <a:gd name="T48" fmla="*/ 2011 w 2023"/>
                <a:gd name="T49" fmla="*/ 1188 h 1695"/>
                <a:gd name="T50" fmla="*/ 2022 w 2023"/>
                <a:gd name="T51" fmla="*/ 1231 h 1695"/>
                <a:gd name="T52" fmla="*/ 2021 w 2023"/>
                <a:gd name="T53" fmla="*/ 1297 h 1695"/>
                <a:gd name="T54" fmla="*/ 1992 w 2023"/>
                <a:gd name="T55" fmla="*/ 1380 h 1695"/>
                <a:gd name="T56" fmla="*/ 0 w 2023"/>
                <a:gd name="T57" fmla="*/ 1328 h 1695"/>
                <a:gd name="T58" fmla="*/ 199 w 2023"/>
                <a:gd name="T59" fmla="*/ 1223 h 1695"/>
                <a:gd name="T60" fmla="*/ 200 w 2023"/>
                <a:gd name="T61" fmla="*/ 232 h 1695"/>
                <a:gd name="T62" fmla="*/ 210 w 2023"/>
                <a:gd name="T63" fmla="*/ 226 h 1695"/>
                <a:gd name="T64" fmla="*/ 230 w 2023"/>
                <a:gd name="T65" fmla="*/ 214 h 1695"/>
                <a:gd name="T66" fmla="*/ 259 w 2023"/>
                <a:gd name="T67" fmla="*/ 201 h 1695"/>
                <a:gd name="T68" fmla="*/ 297 w 2023"/>
                <a:gd name="T69" fmla="*/ 189 h 1695"/>
                <a:gd name="T70" fmla="*/ 344 w 2023"/>
                <a:gd name="T71" fmla="*/ 183 h 1695"/>
                <a:gd name="T72" fmla="*/ 399 w 2023"/>
                <a:gd name="T73" fmla="*/ 181 h 1695"/>
                <a:gd name="T74" fmla="*/ 464 w 2023"/>
                <a:gd name="T75" fmla="*/ 191 h 1695"/>
                <a:gd name="T76" fmla="*/ 548 w 2023"/>
                <a:gd name="T77" fmla="*/ 225 h 16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23"/>
                <a:gd name="T118" fmla="*/ 0 h 1695"/>
                <a:gd name="T119" fmla="*/ 2023 w 2023"/>
                <a:gd name="T120" fmla="*/ 1695 h 16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23" h="1695">
                  <a:moveTo>
                    <a:pt x="548" y="225"/>
                  </a:moveTo>
                  <a:lnTo>
                    <a:pt x="570" y="121"/>
                  </a:lnTo>
                  <a:lnTo>
                    <a:pt x="571" y="121"/>
                  </a:lnTo>
                  <a:lnTo>
                    <a:pt x="575" y="120"/>
                  </a:lnTo>
                  <a:lnTo>
                    <a:pt x="580" y="118"/>
                  </a:lnTo>
                  <a:lnTo>
                    <a:pt x="586" y="116"/>
                  </a:lnTo>
                  <a:lnTo>
                    <a:pt x="596" y="112"/>
                  </a:lnTo>
                  <a:lnTo>
                    <a:pt x="607" y="108"/>
                  </a:lnTo>
                  <a:lnTo>
                    <a:pt x="620" y="105"/>
                  </a:lnTo>
                  <a:lnTo>
                    <a:pt x="636" y="101"/>
                  </a:lnTo>
                  <a:lnTo>
                    <a:pt x="653" y="95"/>
                  </a:lnTo>
                  <a:lnTo>
                    <a:pt x="672" y="90"/>
                  </a:lnTo>
                  <a:lnTo>
                    <a:pt x="694" y="84"/>
                  </a:lnTo>
                  <a:lnTo>
                    <a:pt x="718" y="79"/>
                  </a:lnTo>
                  <a:lnTo>
                    <a:pt x="743" y="74"/>
                  </a:lnTo>
                  <a:lnTo>
                    <a:pt x="771" y="67"/>
                  </a:lnTo>
                  <a:lnTo>
                    <a:pt x="802" y="61"/>
                  </a:lnTo>
                  <a:lnTo>
                    <a:pt x="834" y="55"/>
                  </a:lnTo>
                  <a:lnTo>
                    <a:pt x="867" y="49"/>
                  </a:lnTo>
                  <a:lnTo>
                    <a:pt x="904" y="43"/>
                  </a:lnTo>
                  <a:lnTo>
                    <a:pt x="943" y="38"/>
                  </a:lnTo>
                  <a:lnTo>
                    <a:pt x="982" y="33"/>
                  </a:lnTo>
                  <a:lnTo>
                    <a:pt x="1025" y="27"/>
                  </a:lnTo>
                  <a:lnTo>
                    <a:pt x="1071" y="22"/>
                  </a:lnTo>
                  <a:lnTo>
                    <a:pt x="1117" y="17"/>
                  </a:lnTo>
                  <a:lnTo>
                    <a:pt x="1166" y="13"/>
                  </a:lnTo>
                  <a:lnTo>
                    <a:pt x="1218" y="10"/>
                  </a:lnTo>
                  <a:lnTo>
                    <a:pt x="1271" y="7"/>
                  </a:lnTo>
                  <a:lnTo>
                    <a:pt x="1327" y="3"/>
                  </a:lnTo>
                  <a:lnTo>
                    <a:pt x="1384" y="1"/>
                  </a:lnTo>
                  <a:lnTo>
                    <a:pt x="1444" y="0"/>
                  </a:lnTo>
                  <a:lnTo>
                    <a:pt x="1506" y="0"/>
                  </a:lnTo>
                  <a:lnTo>
                    <a:pt x="1570" y="0"/>
                  </a:lnTo>
                  <a:lnTo>
                    <a:pt x="1636" y="1"/>
                  </a:lnTo>
                  <a:lnTo>
                    <a:pt x="1709" y="41"/>
                  </a:lnTo>
                  <a:lnTo>
                    <a:pt x="1692" y="233"/>
                  </a:lnTo>
                  <a:lnTo>
                    <a:pt x="1698" y="235"/>
                  </a:lnTo>
                  <a:lnTo>
                    <a:pt x="1713" y="243"/>
                  </a:lnTo>
                  <a:lnTo>
                    <a:pt x="1733" y="256"/>
                  </a:lnTo>
                  <a:lnTo>
                    <a:pt x="1758" y="274"/>
                  </a:lnTo>
                  <a:lnTo>
                    <a:pt x="1784" y="299"/>
                  </a:lnTo>
                  <a:lnTo>
                    <a:pt x="1806" y="329"/>
                  </a:lnTo>
                  <a:lnTo>
                    <a:pt x="1825" y="366"/>
                  </a:lnTo>
                  <a:lnTo>
                    <a:pt x="1836" y="409"/>
                  </a:lnTo>
                  <a:lnTo>
                    <a:pt x="1999" y="557"/>
                  </a:lnTo>
                  <a:lnTo>
                    <a:pt x="1955" y="948"/>
                  </a:lnTo>
                  <a:lnTo>
                    <a:pt x="1692" y="1080"/>
                  </a:lnTo>
                  <a:lnTo>
                    <a:pt x="2003" y="1171"/>
                  </a:lnTo>
                  <a:lnTo>
                    <a:pt x="2006" y="1176"/>
                  </a:lnTo>
                  <a:lnTo>
                    <a:pt x="2011" y="1188"/>
                  </a:lnTo>
                  <a:lnTo>
                    <a:pt x="2016" y="1206"/>
                  </a:lnTo>
                  <a:lnTo>
                    <a:pt x="2022" y="1231"/>
                  </a:lnTo>
                  <a:lnTo>
                    <a:pt x="2023" y="1261"/>
                  </a:lnTo>
                  <a:lnTo>
                    <a:pt x="2021" y="1297"/>
                  </a:lnTo>
                  <a:lnTo>
                    <a:pt x="2010" y="1337"/>
                  </a:lnTo>
                  <a:lnTo>
                    <a:pt x="1992" y="1380"/>
                  </a:lnTo>
                  <a:lnTo>
                    <a:pt x="1171" y="1695"/>
                  </a:lnTo>
                  <a:lnTo>
                    <a:pt x="0" y="1328"/>
                  </a:lnTo>
                  <a:lnTo>
                    <a:pt x="20" y="1285"/>
                  </a:lnTo>
                  <a:lnTo>
                    <a:pt x="199" y="1223"/>
                  </a:lnTo>
                  <a:lnTo>
                    <a:pt x="199" y="233"/>
                  </a:lnTo>
                  <a:lnTo>
                    <a:pt x="200" y="232"/>
                  </a:lnTo>
                  <a:lnTo>
                    <a:pt x="204" y="229"/>
                  </a:lnTo>
                  <a:lnTo>
                    <a:pt x="210" y="226"/>
                  </a:lnTo>
                  <a:lnTo>
                    <a:pt x="218" y="220"/>
                  </a:lnTo>
                  <a:lnTo>
                    <a:pt x="230" y="214"/>
                  </a:lnTo>
                  <a:lnTo>
                    <a:pt x="243" y="207"/>
                  </a:lnTo>
                  <a:lnTo>
                    <a:pt x="259" y="201"/>
                  </a:lnTo>
                  <a:lnTo>
                    <a:pt x="277" y="194"/>
                  </a:lnTo>
                  <a:lnTo>
                    <a:pt x="297" y="189"/>
                  </a:lnTo>
                  <a:lnTo>
                    <a:pt x="320" y="185"/>
                  </a:lnTo>
                  <a:lnTo>
                    <a:pt x="344" y="183"/>
                  </a:lnTo>
                  <a:lnTo>
                    <a:pt x="370" y="180"/>
                  </a:lnTo>
                  <a:lnTo>
                    <a:pt x="399" y="181"/>
                  </a:lnTo>
                  <a:lnTo>
                    <a:pt x="430" y="185"/>
                  </a:lnTo>
                  <a:lnTo>
                    <a:pt x="464" y="191"/>
                  </a:lnTo>
                  <a:lnTo>
                    <a:pt x="498" y="201"/>
                  </a:lnTo>
                  <a:lnTo>
                    <a:pt x="548" y="225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78" name="Freeform 116"/>
            <p:cNvSpPr>
              <a:spLocks/>
            </p:cNvSpPr>
            <p:nvPr/>
          </p:nvSpPr>
          <p:spPr bwMode="auto">
            <a:xfrm>
              <a:off x="6551" y="13597"/>
              <a:ext cx="650" cy="735"/>
            </a:xfrm>
            <a:custGeom>
              <a:avLst/>
              <a:gdLst>
                <a:gd name="T0" fmla="*/ 645 w 650"/>
                <a:gd name="T1" fmla="*/ 27 h 735"/>
                <a:gd name="T2" fmla="*/ 642 w 650"/>
                <a:gd name="T3" fmla="*/ 26 h 735"/>
                <a:gd name="T4" fmla="*/ 631 w 650"/>
                <a:gd name="T5" fmla="*/ 23 h 735"/>
                <a:gd name="T6" fmla="*/ 615 w 650"/>
                <a:gd name="T7" fmla="*/ 19 h 735"/>
                <a:gd name="T8" fmla="*/ 592 w 650"/>
                <a:gd name="T9" fmla="*/ 15 h 735"/>
                <a:gd name="T10" fmla="*/ 565 w 650"/>
                <a:gd name="T11" fmla="*/ 10 h 735"/>
                <a:gd name="T12" fmla="*/ 533 w 650"/>
                <a:gd name="T13" fmla="*/ 6 h 735"/>
                <a:gd name="T14" fmla="*/ 496 w 650"/>
                <a:gd name="T15" fmla="*/ 3 h 735"/>
                <a:gd name="T16" fmla="*/ 456 w 650"/>
                <a:gd name="T17" fmla="*/ 1 h 735"/>
                <a:gd name="T18" fmla="*/ 411 w 650"/>
                <a:gd name="T19" fmla="*/ 0 h 735"/>
                <a:gd name="T20" fmla="*/ 364 w 650"/>
                <a:gd name="T21" fmla="*/ 2 h 735"/>
                <a:gd name="T22" fmla="*/ 315 w 650"/>
                <a:gd name="T23" fmla="*/ 6 h 735"/>
                <a:gd name="T24" fmla="*/ 262 w 650"/>
                <a:gd name="T25" fmla="*/ 15 h 735"/>
                <a:gd name="T26" fmla="*/ 209 w 650"/>
                <a:gd name="T27" fmla="*/ 26 h 735"/>
                <a:gd name="T28" fmla="*/ 154 w 650"/>
                <a:gd name="T29" fmla="*/ 42 h 735"/>
                <a:gd name="T30" fmla="*/ 98 w 650"/>
                <a:gd name="T31" fmla="*/ 61 h 735"/>
                <a:gd name="T32" fmla="*/ 42 w 650"/>
                <a:gd name="T33" fmla="*/ 87 h 735"/>
                <a:gd name="T34" fmla="*/ 38 w 650"/>
                <a:gd name="T35" fmla="*/ 101 h 735"/>
                <a:gd name="T36" fmla="*/ 28 w 650"/>
                <a:gd name="T37" fmla="*/ 141 h 735"/>
                <a:gd name="T38" fmla="*/ 17 w 650"/>
                <a:gd name="T39" fmla="*/ 203 h 735"/>
                <a:gd name="T40" fmla="*/ 6 w 650"/>
                <a:gd name="T41" fmla="*/ 283 h 735"/>
                <a:gd name="T42" fmla="*/ 0 w 650"/>
                <a:gd name="T43" fmla="*/ 378 h 735"/>
                <a:gd name="T44" fmla="*/ 5 w 650"/>
                <a:gd name="T45" fmla="*/ 484 h 735"/>
                <a:gd name="T46" fmla="*/ 21 w 650"/>
                <a:gd name="T47" fmla="*/ 599 h 735"/>
                <a:gd name="T48" fmla="*/ 54 w 650"/>
                <a:gd name="T49" fmla="*/ 716 h 735"/>
                <a:gd name="T50" fmla="*/ 58 w 650"/>
                <a:gd name="T51" fmla="*/ 716 h 735"/>
                <a:gd name="T52" fmla="*/ 66 w 650"/>
                <a:gd name="T53" fmla="*/ 715 h 735"/>
                <a:gd name="T54" fmla="*/ 80 w 650"/>
                <a:gd name="T55" fmla="*/ 713 h 735"/>
                <a:gd name="T56" fmla="*/ 99 w 650"/>
                <a:gd name="T57" fmla="*/ 712 h 735"/>
                <a:gd name="T58" fmla="*/ 124 w 650"/>
                <a:gd name="T59" fmla="*/ 710 h 735"/>
                <a:gd name="T60" fmla="*/ 153 w 650"/>
                <a:gd name="T61" fmla="*/ 708 h 735"/>
                <a:gd name="T62" fmla="*/ 188 w 650"/>
                <a:gd name="T63" fmla="*/ 707 h 735"/>
                <a:gd name="T64" fmla="*/ 225 w 650"/>
                <a:gd name="T65" fmla="*/ 706 h 735"/>
                <a:gd name="T66" fmla="*/ 267 w 650"/>
                <a:gd name="T67" fmla="*/ 705 h 735"/>
                <a:gd name="T68" fmla="*/ 313 w 650"/>
                <a:gd name="T69" fmla="*/ 706 h 735"/>
                <a:gd name="T70" fmla="*/ 362 w 650"/>
                <a:gd name="T71" fmla="*/ 707 h 735"/>
                <a:gd name="T72" fmla="*/ 415 w 650"/>
                <a:gd name="T73" fmla="*/ 709 h 735"/>
                <a:gd name="T74" fmla="*/ 470 w 650"/>
                <a:gd name="T75" fmla="*/ 713 h 735"/>
                <a:gd name="T76" fmla="*/ 528 w 650"/>
                <a:gd name="T77" fmla="*/ 719 h 735"/>
                <a:gd name="T78" fmla="*/ 588 w 650"/>
                <a:gd name="T79" fmla="*/ 726 h 735"/>
                <a:gd name="T80" fmla="*/ 650 w 650"/>
                <a:gd name="T81" fmla="*/ 735 h 735"/>
                <a:gd name="T82" fmla="*/ 647 w 650"/>
                <a:gd name="T83" fmla="*/ 713 h 735"/>
                <a:gd name="T84" fmla="*/ 641 w 650"/>
                <a:gd name="T85" fmla="*/ 655 h 735"/>
                <a:gd name="T86" fmla="*/ 631 w 650"/>
                <a:gd name="T87" fmla="*/ 568 h 735"/>
                <a:gd name="T88" fmla="*/ 623 w 650"/>
                <a:gd name="T89" fmla="*/ 462 h 735"/>
                <a:gd name="T90" fmla="*/ 618 w 650"/>
                <a:gd name="T91" fmla="*/ 345 h 735"/>
                <a:gd name="T92" fmla="*/ 618 w 650"/>
                <a:gd name="T93" fmla="*/ 229 h 735"/>
                <a:gd name="T94" fmla="*/ 627 w 650"/>
                <a:gd name="T95" fmla="*/ 119 h 735"/>
                <a:gd name="T96" fmla="*/ 645 w 650"/>
                <a:gd name="T97" fmla="*/ 27 h 7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50"/>
                <a:gd name="T148" fmla="*/ 0 h 735"/>
                <a:gd name="T149" fmla="*/ 650 w 650"/>
                <a:gd name="T150" fmla="*/ 735 h 7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50" h="735">
                  <a:moveTo>
                    <a:pt x="645" y="27"/>
                  </a:moveTo>
                  <a:lnTo>
                    <a:pt x="642" y="26"/>
                  </a:lnTo>
                  <a:lnTo>
                    <a:pt x="631" y="23"/>
                  </a:lnTo>
                  <a:lnTo>
                    <a:pt x="615" y="19"/>
                  </a:lnTo>
                  <a:lnTo>
                    <a:pt x="592" y="15"/>
                  </a:lnTo>
                  <a:lnTo>
                    <a:pt x="565" y="10"/>
                  </a:lnTo>
                  <a:lnTo>
                    <a:pt x="533" y="6"/>
                  </a:lnTo>
                  <a:lnTo>
                    <a:pt x="496" y="3"/>
                  </a:lnTo>
                  <a:lnTo>
                    <a:pt x="456" y="1"/>
                  </a:lnTo>
                  <a:lnTo>
                    <a:pt x="411" y="0"/>
                  </a:lnTo>
                  <a:lnTo>
                    <a:pt x="364" y="2"/>
                  </a:lnTo>
                  <a:lnTo>
                    <a:pt x="315" y="6"/>
                  </a:lnTo>
                  <a:lnTo>
                    <a:pt x="262" y="15"/>
                  </a:lnTo>
                  <a:lnTo>
                    <a:pt x="209" y="26"/>
                  </a:lnTo>
                  <a:lnTo>
                    <a:pt x="154" y="42"/>
                  </a:lnTo>
                  <a:lnTo>
                    <a:pt x="98" y="61"/>
                  </a:lnTo>
                  <a:lnTo>
                    <a:pt x="42" y="87"/>
                  </a:lnTo>
                  <a:lnTo>
                    <a:pt x="38" y="101"/>
                  </a:lnTo>
                  <a:lnTo>
                    <a:pt x="28" y="141"/>
                  </a:lnTo>
                  <a:lnTo>
                    <a:pt x="17" y="203"/>
                  </a:lnTo>
                  <a:lnTo>
                    <a:pt x="6" y="283"/>
                  </a:lnTo>
                  <a:lnTo>
                    <a:pt x="0" y="378"/>
                  </a:lnTo>
                  <a:lnTo>
                    <a:pt x="5" y="484"/>
                  </a:lnTo>
                  <a:lnTo>
                    <a:pt x="21" y="599"/>
                  </a:lnTo>
                  <a:lnTo>
                    <a:pt x="54" y="716"/>
                  </a:lnTo>
                  <a:lnTo>
                    <a:pt x="58" y="716"/>
                  </a:lnTo>
                  <a:lnTo>
                    <a:pt x="66" y="715"/>
                  </a:lnTo>
                  <a:lnTo>
                    <a:pt x="80" y="713"/>
                  </a:lnTo>
                  <a:lnTo>
                    <a:pt x="99" y="712"/>
                  </a:lnTo>
                  <a:lnTo>
                    <a:pt x="124" y="710"/>
                  </a:lnTo>
                  <a:lnTo>
                    <a:pt x="153" y="708"/>
                  </a:lnTo>
                  <a:lnTo>
                    <a:pt x="188" y="707"/>
                  </a:lnTo>
                  <a:lnTo>
                    <a:pt x="225" y="706"/>
                  </a:lnTo>
                  <a:lnTo>
                    <a:pt x="267" y="705"/>
                  </a:lnTo>
                  <a:lnTo>
                    <a:pt x="313" y="706"/>
                  </a:lnTo>
                  <a:lnTo>
                    <a:pt x="362" y="707"/>
                  </a:lnTo>
                  <a:lnTo>
                    <a:pt x="415" y="709"/>
                  </a:lnTo>
                  <a:lnTo>
                    <a:pt x="470" y="713"/>
                  </a:lnTo>
                  <a:lnTo>
                    <a:pt x="528" y="719"/>
                  </a:lnTo>
                  <a:lnTo>
                    <a:pt x="588" y="726"/>
                  </a:lnTo>
                  <a:lnTo>
                    <a:pt x="650" y="735"/>
                  </a:lnTo>
                  <a:lnTo>
                    <a:pt x="647" y="713"/>
                  </a:lnTo>
                  <a:lnTo>
                    <a:pt x="641" y="655"/>
                  </a:lnTo>
                  <a:lnTo>
                    <a:pt x="631" y="568"/>
                  </a:lnTo>
                  <a:lnTo>
                    <a:pt x="623" y="462"/>
                  </a:lnTo>
                  <a:lnTo>
                    <a:pt x="618" y="345"/>
                  </a:lnTo>
                  <a:lnTo>
                    <a:pt x="618" y="229"/>
                  </a:lnTo>
                  <a:lnTo>
                    <a:pt x="627" y="119"/>
                  </a:lnTo>
                  <a:lnTo>
                    <a:pt x="645" y="27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79" name="Freeform 117"/>
            <p:cNvSpPr>
              <a:spLocks/>
            </p:cNvSpPr>
            <p:nvPr/>
          </p:nvSpPr>
          <p:spPr bwMode="auto">
            <a:xfrm>
              <a:off x="6623" y="13797"/>
              <a:ext cx="1071" cy="731"/>
            </a:xfrm>
            <a:custGeom>
              <a:avLst/>
              <a:gdLst>
                <a:gd name="T0" fmla="*/ 6 w 1071"/>
                <a:gd name="T1" fmla="*/ 552 h 731"/>
                <a:gd name="T2" fmla="*/ 0 w 1071"/>
                <a:gd name="T3" fmla="*/ 642 h 731"/>
                <a:gd name="T4" fmla="*/ 698 w 1071"/>
                <a:gd name="T5" fmla="*/ 731 h 731"/>
                <a:gd name="T6" fmla="*/ 703 w 1071"/>
                <a:gd name="T7" fmla="*/ 729 h 731"/>
                <a:gd name="T8" fmla="*/ 717 w 1071"/>
                <a:gd name="T9" fmla="*/ 722 h 731"/>
                <a:gd name="T10" fmla="*/ 740 w 1071"/>
                <a:gd name="T11" fmla="*/ 710 h 731"/>
                <a:gd name="T12" fmla="*/ 768 w 1071"/>
                <a:gd name="T13" fmla="*/ 694 h 731"/>
                <a:gd name="T14" fmla="*/ 801 w 1071"/>
                <a:gd name="T15" fmla="*/ 672 h 731"/>
                <a:gd name="T16" fmla="*/ 838 w 1071"/>
                <a:gd name="T17" fmla="*/ 645 h 731"/>
                <a:gd name="T18" fmla="*/ 876 w 1071"/>
                <a:gd name="T19" fmla="*/ 614 h 731"/>
                <a:gd name="T20" fmla="*/ 915 w 1071"/>
                <a:gd name="T21" fmla="*/ 577 h 731"/>
                <a:gd name="T22" fmla="*/ 953 w 1071"/>
                <a:gd name="T23" fmla="*/ 536 h 731"/>
                <a:gd name="T24" fmla="*/ 988 w 1071"/>
                <a:gd name="T25" fmla="*/ 491 h 731"/>
                <a:gd name="T26" fmla="*/ 1018 w 1071"/>
                <a:gd name="T27" fmla="*/ 439 h 731"/>
                <a:gd name="T28" fmla="*/ 1043 w 1071"/>
                <a:gd name="T29" fmla="*/ 383 h 731"/>
                <a:gd name="T30" fmla="*/ 1061 w 1071"/>
                <a:gd name="T31" fmla="*/ 322 h 731"/>
                <a:gd name="T32" fmla="*/ 1071 w 1071"/>
                <a:gd name="T33" fmla="*/ 255 h 731"/>
                <a:gd name="T34" fmla="*/ 1070 w 1071"/>
                <a:gd name="T35" fmla="*/ 185 h 731"/>
                <a:gd name="T36" fmla="*/ 1057 w 1071"/>
                <a:gd name="T37" fmla="*/ 108 h 731"/>
                <a:gd name="T38" fmla="*/ 1055 w 1071"/>
                <a:gd name="T39" fmla="*/ 104 h 731"/>
                <a:gd name="T40" fmla="*/ 1049 w 1071"/>
                <a:gd name="T41" fmla="*/ 92 h 731"/>
                <a:gd name="T42" fmla="*/ 1037 w 1071"/>
                <a:gd name="T43" fmla="*/ 76 h 731"/>
                <a:gd name="T44" fmla="*/ 1022 w 1071"/>
                <a:gd name="T45" fmla="*/ 57 h 731"/>
                <a:gd name="T46" fmla="*/ 1002 w 1071"/>
                <a:gd name="T47" fmla="*/ 37 h 731"/>
                <a:gd name="T48" fmla="*/ 979 w 1071"/>
                <a:gd name="T49" fmla="*/ 20 h 731"/>
                <a:gd name="T50" fmla="*/ 951 w 1071"/>
                <a:gd name="T51" fmla="*/ 7 h 731"/>
                <a:gd name="T52" fmla="*/ 919 w 1071"/>
                <a:gd name="T53" fmla="*/ 0 h 731"/>
                <a:gd name="T54" fmla="*/ 924 w 1071"/>
                <a:gd name="T55" fmla="*/ 12 h 731"/>
                <a:gd name="T56" fmla="*/ 934 w 1071"/>
                <a:gd name="T57" fmla="*/ 44 h 731"/>
                <a:gd name="T58" fmla="*/ 947 w 1071"/>
                <a:gd name="T59" fmla="*/ 94 h 731"/>
                <a:gd name="T60" fmla="*/ 958 w 1071"/>
                <a:gd name="T61" fmla="*/ 159 h 731"/>
                <a:gd name="T62" fmla="*/ 961 w 1071"/>
                <a:gd name="T63" fmla="*/ 238 h 731"/>
                <a:gd name="T64" fmla="*/ 953 w 1071"/>
                <a:gd name="T65" fmla="*/ 324 h 731"/>
                <a:gd name="T66" fmla="*/ 928 w 1071"/>
                <a:gd name="T67" fmla="*/ 418 h 731"/>
                <a:gd name="T68" fmla="*/ 884 w 1071"/>
                <a:gd name="T69" fmla="*/ 516 h 731"/>
                <a:gd name="T70" fmla="*/ 883 w 1071"/>
                <a:gd name="T71" fmla="*/ 518 h 731"/>
                <a:gd name="T72" fmla="*/ 879 w 1071"/>
                <a:gd name="T73" fmla="*/ 521 h 731"/>
                <a:gd name="T74" fmla="*/ 872 w 1071"/>
                <a:gd name="T75" fmla="*/ 526 h 731"/>
                <a:gd name="T76" fmla="*/ 862 w 1071"/>
                <a:gd name="T77" fmla="*/ 534 h 731"/>
                <a:gd name="T78" fmla="*/ 851 w 1071"/>
                <a:gd name="T79" fmla="*/ 541 h 731"/>
                <a:gd name="T80" fmla="*/ 837 w 1071"/>
                <a:gd name="T81" fmla="*/ 550 h 731"/>
                <a:gd name="T82" fmla="*/ 819 w 1071"/>
                <a:gd name="T83" fmla="*/ 559 h 731"/>
                <a:gd name="T84" fmla="*/ 800 w 1071"/>
                <a:gd name="T85" fmla="*/ 567 h 731"/>
                <a:gd name="T86" fmla="*/ 778 w 1071"/>
                <a:gd name="T87" fmla="*/ 575 h 731"/>
                <a:gd name="T88" fmla="*/ 754 w 1071"/>
                <a:gd name="T89" fmla="*/ 582 h 731"/>
                <a:gd name="T90" fmla="*/ 727 w 1071"/>
                <a:gd name="T91" fmla="*/ 588 h 731"/>
                <a:gd name="T92" fmla="*/ 697 w 1071"/>
                <a:gd name="T93" fmla="*/ 592 h 731"/>
                <a:gd name="T94" fmla="*/ 666 w 1071"/>
                <a:gd name="T95" fmla="*/ 593 h 731"/>
                <a:gd name="T96" fmla="*/ 631 w 1071"/>
                <a:gd name="T97" fmla="*/ 592 h 731"/>
                <a:gd name="T98" fmla="*/ 593 w 1071"/>
                <a:gd name="T99" fmla="*/ 589 h 731"/>
                <a:gd name="T100" fmla="*/ 555 w 1071"/>
                <a:gd name="T101" fmla="*/ 581 h 731"/>
                <a:gd name="T102" fmla="*/ 555 w 1071"/>
                <a:gd name="T103" fmla="*/ 677 h 731"/>
                <a:gd name="T104" fmla="*/ 24 w 1071"/>
                <a:gd name="T105" fmla="*/ 623 h 731"/>
                <a:gd name="T106" fmla="*/ 6 w 1071"/>
                <a:gd name="T107" fmla="*/ 552 h 7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1"/>
                <a:gd name="T163" fmla="*/ 0 h 731"/>
                <a:gd name="T164" fmla="*/ 1071 w 1071"/>
                <a:gd name="T165" fmla="*/ 731 h 7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1" h="731">
                  <a:moveTo>
                    <a:pt x="6" y="552"/>
                  </a:moveTo>
                  <a:lnTo>
                    <a:pt x="0" y="642"/>
                  </a:lnTo>
                  <a:lnTo>
                    <a:pt x="698" y="731"/>
                  </a:lnTo>
                  <a:lnTo>
                    <a:pt x="703" y="729"/>
                  </a:lnTo>
                  <a:lnTo>
                    <a:pt x="717" y="722"/>
                  </a:lnTo>
                  <a:lnTo>
                    <a:pt x="740" y="710"/>
                  </a:lnTo>
                  <a:lnTo>
                    <a:pt x="768" y="694"/>
                  </a:lnTo>
                  <a:lnTo>
                    <a:pt x="801" y="672"/>
                  </a:lnTo>
                  <a:lnTo>
                    <a:pt x="838" y="645"/>
                  </a:lnTo>
                  <a:lnTo>
                    <a:pt x="876" y="614"/>
                  </a:lnTo>
                  <a:lnTo>
                    <a:pt x="915" y="577"/>
                  </a:lnTo>
                  <a:lnTo>
                    <a:pt x="953" y="536"/>
                  </a:lnTo>
                  <a:lnTo>
                    <a:pt x="988" y="491"/>
                  </a:lnTo>
                  <a:lnTo>
                    <a:pt x="1018" y="439"/>
                  </a:lnTo>
                  <a:lnTo>
                    <a:pt x="1043" y="383"/>
                  </a:lnTo>
                  <a:lnTo>
                    <a:pt x="1061" y="322"/>
                  </a:lnTo>
                  <a:lnTo>
                    <a:pt x="1071" y="255"/>
                  </a:lnTo>
                  <a:lnTo>
                    <a:pt x="1070" y="185"/>
                  </a:lnTo>
                  <a:lnTo>
                    <a:pt x="1057" y="108"/>
                  </a:lnTo>
                  <a:lnTo>
                    <a:pt x="1055" y="104"/>
                  </a:lnTo>
                  <a:lnTo>
                    <a:pt x="1049" y="92"/>
                  </a:lnTo>
                  <a:lnTo>
                    <a:pt x="1037" y="76"/>
                  </a:lnTo>
                  <a:lnTo>
                    <a:pt x="1022" y="57"/>
                  </a:lnTo>
                  <a:lnTo>
                    <a:pt x="1002" y="37"/>
                  </a:lnTo>
                  <a:lnTo>
                    <a:pt x="979" y="20"/>
                  </a:lnTo>
                  <a:lnTo>
                    <a:pt x="951" y="7"/>
                  </a:lnTo>
                  <a:lnTo>
                    <a:pt x="919" y="0"/>
                  </a:lnTo>
                  <a:lnTo>
                    <a:pt x="924" y="12"/>
                  </a:lnTo>
                  <a:lnTo>
                    <a:pt x="934" y="44"/>
                  </a:lnTo>
                  <a:lnTo>
                    <a:pt x="947" y="94"/>
                  </a:lnTo>
                  <a:lnTo>
                    <a:pt x="958" y="159"/>
                  </a:lnTo>
                  <a:lnTo>
                    <a:pt x="961" y="238"/>
                  </a:lnTo>
                  <a:lnTo>
                    <a:pt x="953" y="324"/>
                  </a:lnTo>
                  <a:lnTo>
                    <a:pt x="928" y="418"/>
                  </a:lnTo>
                  <a:lnTo>
                    <a:pt x="884" y="516"/>
                  </a:lnTo>
                  <a:lnTo>
                    <a:pt x="883" y="518"/>
                  </a:lnTo>
                  <a:lnTo>
                    <a:pt x="879" y="521"/>
                  </a:lnTo>
                  <a:lnTo>
                    <a:pt x="872" y="526"/>
                  </a:lnTo>
                  <a:lnTo>
                    <a:pt x="862" y="534"/>
                  </a:lnTo>
                  <a:lnTo>
                    <a:pt x="851" y="541"/>
                  </a:lnTo>
                  <a:lnTo>
                    <a:pt x="837" y="550"/>
                  </a:lnTo>
                  <a:lnTo>
                    <a:pt x="819" y="559"/>
                  </a:lnTo>
                  <a:lnTo>
                    <a:pt x="800" y="567"/>
                  </a:lnTo>
                  <a:lnTo>
                    <a:pt x="778" y="575"/>
                  </a:lnTo>
                  <a:lnTo>
                    <a:pt x="754" y="582"/>
                  </a:lnTo>
                  <a:lnTo>
                    <a:pt x="727" y="588"/>
                  </a:lnTo>
                  <a:lnTo>
                    <a:pt x="697" y="592"/>
                  </a:lnTo>
                  <a:lnTo>
                    <a:pt x="666" y="593"/>
                  </a:lnTo>
                  <a:lnTo>
                    <a:pt x="631" y="592"/>
                  </a:lnTo>
                  <a:lnTo>
                    <a:pt x="593" y="589"/>
                  </a:lnTo>
                  <a:lnTo>
                    <a:pt x="555" y="581"/>
                  </a:lnTo>
                  <a:lnTo>
                    <a:pt x="555" y="677"/>
                  </a:lnTo>
                  <a:lnTo>
                    <a:pt x="24" y="623"/>
                  </a:lnTo>
                  <a:lnTo>
                    <a:pt x="6" y="5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80" name="Freeform 118"/>
            <p:cNvSpPr>
              <a:spLocks/>
            </p:cNvSpPr>
            <p:nvPr/>
          </p:nvSpPr>
          <p:spPr bwMode="auto">
            <a:xfrm>
              <a:off x="6486" y="14516"/>
              <a:ext cx="787" cy="253"/>
            </a:xfrm>
            <a:custGeom>
              <a:avLst/>
              <a:gdLst>
                <a:gd name="T0" fmla="*/ 787 w 787"/>
                <a:gd name="T1" fmla="*/ 91 h 253"/>
                <a:gd name="T2" fmla="*/ 12 w 787"/>
                <a:gd name="T3" fmla="*/ 0 h 253"/>
                <a:gd name="T4" fmla="*/ 0 w 787"/>
                <a:gd name="T5" fmla="*/ 91 h 253"/>
                <a:gd name="T6" fmla="*/ 764 w 787"/>
                <a:gd name="T7" fmla="*/ 253 h 253"/>
                <a:gd name="T8" fmla="*/ 787 w 787"/>
                <a:gd name="T9" fmla="*/ 91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253"/>
                <a:gd name="T17" fmla="*/ 787 w 787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253">
                  <a:moveTo>
                    <a:pt x="787" y="91"/>
                  </a:moveTo>
                  <a:lnTo>
                    <a:pt x="12" y="0"/>
                  </a:lnTo>
                  <a:lnTo>
                    <a:pt x="0" y="91"/>
                  </a:lnTo>
                  <a:lnTo>
                    <a:pt x="764" y="253"/>
                  </a:lnTo>
                  <a:lnTo>
                    <a:pt x="787" y="9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81" name="Freeform 119"/>
            <p:cNvSpPr>
              <a:spLocks/>
            </p:cNvSpPr>
            <p:nvPr/>
          </p:nvSpPr>
          <p:spPr bwMode="auto">
            <a:xfrm>
              <a:off x="6879" y="14597"/>
              <a:ext cx="336" cy="115"/>
            </a:xfrm>
            <a:custGeom>
              <a:avLst/>
              <a:gdLst>
                <a:gd name="T0" fmla="*/ 336 w 336"/>
                <a:gd name="T1" fmla="*/ 50 h 115"/>
                <a:gd name="T2" fmla="*/ 4 w 336"/>
                <a:gd name="T3" fmla="*/ 0 h 115"/>
                <a:gd name="T4" fmla="*/ 0 w 336"/>
                <a:gd name="T5" fmla="*/ 48 h 115"/>
                <a:gd name="T6" fmla="*/ 327 w 336"/>
                <a:gd name="T7" fmla="*/ 115 h 115"/>
                <a:gd name="T8" fmla="*/ 336 w 336"/>
                <a:gd name="T9" fmla="*/ 5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15"/>
                <a:gd name="T17" fmla="*/ 336 w 336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15">
                  <a:moveTo>
                    <a:pt x="336" y="50"/>
                  </a:moveTo>
                  <a:lnTo>
                    <a:pt x="4" y="0"/>
                  </a:lnTo>
                  <a:lnTo>
                    <a:pt x="0" y="48"/>
                  </a:lnTo>
                  <a:lnTo>
                    <a:pt x="327" y="115"/>
                  </a:lnTo>
                  <a:lnTo>
                    <a:pt x="336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82" name="Freeform 120"/>
            <p:cNvSpPr>
              <a:spLocks/>
            </p:cNvSpPr>
            <p:nvPr/>
          </p:nvSpPr>
          <p:spPr bwMode="auto">
            <a:xfrm>
              <a:off x="6536" y="14540"/>
              <a:ext cx="225" cy="85"/>
            </a:xfrm>
            <a:custGeom>
              <a:avLst/>
              <a:gdLst>
                <a:gd name="T0" fmla="*/ 225 w 225"/>
                <a:gd name="T1" fmla="*/ 39 h 85"/>
                <a:gd name="T2" fmla="*/ 0 w 225"/>
                <a:gd name="T3" fmla="*/ 0 h 85"/>
                <a:gd name="T4" fmla="*/ 3 w 225"/>
                <a:gd name="T5" fmla="*/ 41 h 85"/>
                <a:gd name="T6" fmla="*/ 218 w 225"/>
                <a:gd name="T7" fmla="*/ 85 h 85"/>
                <a:gd name="T8" fmla="*/ 225 w 225"/>
                <a:gd name="T9" fmla="*/ 39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85"/>
                <a:gd name="T17" fmla="*/ 225 w 225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85">
                  <a:moveTo>
                    <a:pt x="225" y="39"/>
                  </a:moveTo>
                  <a:lnTo>
                    <a:pt x="0" y="0"/>
                  </a:lnTo>
                  <a:lnTo>
                    <a:pt x="3" y="41"/>
                  </a:lnTo>
                  <a:lnTo>
                    <a:pt x="218" y="85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83" name="Freeform 121"/>
            <p:cNvSpPr>
              <a:spLocks/>
            </p:cNvSpPr>
            <p:nvPr/>
          </p:nvSpPr>
          <p:spPr bwMode="auto">
            <a:xfrm>
              <a:off x="5972" y="14624"/>
              <a:ext cx="1325" cy="439"/>
            </a:xfrm>
            <a:custGeom>
              <a:avLst/>
              <a:gdLst>
                <a:gd name="T0" fmla="*/ 0 w 1325"/>
                <a:gd name="T1" fmla="*/ 132 h 439"/>
                <a:gd name="T2" fmla="*/ 3 w 1325"/>
                <a:gd name="T3" fmla="*/ 132 h 439"/>
                <a:gd name="T4" fmla="*/ 10 w 1325"/>
                <a:gd name="T5" fmla="*/ 130 h 439"/>
                <a:gd name="T6" fmla="*/ 24 w 1325"/>
                <a:gd name="T7" fmla="*/ 128 h 439"/>
                <a:gd name="T8" fmla="*/ 42 w 1325"/>
                <a:gd name="T9" fmla="*/ 125 h 439"/>
                <a:gd name="T10" fmla="*/ 62 w 1325"/>
                <a:gd name="T11" fmla="*/ 121 h 439"/>
                <a:gd name="T12" fmla="*/ 86 w 1325"/>
                <a:gd name="T13" fmla="*/ 116 h 439"/>
                <a:gd name="T14" fmla="*/ 113 w 1325"/>
                <a:gd name="T15" fmla="*/ 109 h 439"/>
                <a:gd name="T16" fmla="*/ 141 w 1325"/>
                <a:gd name="T17" fmla="*/ 102 h 439"/>
                <a:gd name="T18" fmla="*/ 170 w 1325"/>
                <a:gd name="T19" fmla="*/ 94 h 439"/>
                <a:gd name="T20" fmla="*/ 199 w 1325"/>
                <a:gd name="T21" fmla="*/ 85 h 439"/>
                <a:gd name="T22" fmla="*/ 228 w 1325"/>
                <a:gd name="T23" fmla="*/ 74 h 439"/>
                <a:gd name="T24" fmla="*/ 257 w 1325"/>
                <a:gd name="T25" fmla="*/ 62 h 439"/>
                <a:gd name="T26" fmla="*/ 285 w 1325"/>
                <a:gd name="T27" fmla="*/ 48 h 439"/>
                <a:gd name="T28" fmla="*/ 309 w 1325"/>
                <a:gd name="T29" fmla="*/ 34 h 439"/>
                <a:gd name="T30" fmla="*/ 333 w 1325"/>
                <a:gd name="T31" fmla="*/ 18 h 439"/>
                <a:gd name="T32" fmla="*/ 352 w 1325"/>
                <a:gd name="T33" fmla="*/ 0 h 439"/>
                <a:gd name="T34" fmla="*/ 1325 w 1325"/>
                <a:gd name="T35" fmla="*/ 223 h 439"/>
                <a:gd name="T36" fmla="*/ 1323 w 1325"/>
                <a:gd name="T37" fmla="*/ 225 h 439"/>
                <a:gd name="T38" fmla="*/ 1318 w 1325"/>
                <a:gd name="T39" fmla="*/ 230 h 439"/>
                <a:gd name="T40" fmla="*/ 1309 w 1325"/>
                <a:gd name="T41" fmla="*/ 239 h 439"/>
                <a:gd name="T42" fmla="*/ 1297 w 1325"/>
                <a:gd name="T43" fmla="*/ 250 h 439"/>
                <a:gd name="T44" fmla="*/ 1282 w 1325"/>
                <a:gd name="T45" fmla="*/ 263 h 439"/>
                <a:gd name="T46" fmla="*/ 1265 w 1325"/>
                <a:gd name="T47" fmla="*/ 278 h 439"/>
                <a:gd name="T48" fmla="*/ 1247 w 1325"/>
                <a:gd name="T49" fmla="*/ 295 h 439"/>
                <a:gd name="T50" fmla="*/ 1225 w 1325"/>
                <a:gd name="T51" fmla="*/ 312 h 439"/>
                <a:gd name="T52" fmla="*/ 1202 w 1325"/>
                <a:gd name="T53" fmla="*/ 331 h 439"/>
                <a:gd name="T54" fmla="*/ 1179 w 1325"/>
                <a:gd name="T55" fmla="*/ 349 h 439"/>
                <a:gd name="T56" fmla="*/ 1154 w 1325"/>
                <a:gd name="T57" fmla="*/ 367 h 439"/>
                <a:gd name="T58" fmla="*/ 1128 w 1325"/>
                <a:gd name="T59" fmla="*/ 385 h 439"/>
                <a:gd name="T60" fmla="*/ 1102 w 1325"/>
                <a:gd name="T61" fmla="*/ 401 h 439"/>
                <a:gd name="T62" fmla="*/ 1077 w 1325"/>
                <a:gd name="T63" fmla="*/ 415 h 439"/>
                <a:gd name="T64" fmla="*/ 1051 w 1325"/>
                <a:gd name="T65" fmla="*/ 428 h 439"/>
                <a:gd name="T66" fmla="*/ 1026 w 1325"/>
                <a:gd name="T67" fmla="*/ 439 h 439"/>
                <a:gd name="T68" fmla="*/ 0 w 1325"/>
                <a:gd name="T69" fmla="*/ 132 h 4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25"/>
                <a:gd name="T106" fmla="*/ 0 h 439"/>
                <a:gd name="T107" fmla="*/ 1325 w 1325"/>
                <a:gd name="T108" fmla="*/ 439 h 4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25" h="439">
                  <a:moveTo>
                    <a:pt x="0" y="132"/>
                  </a:moveTo>
                  <a:lnTo>
                    <a:pt x="3" y="132"/>
                  </a:lnTo>
                  <a:lnTo>
                    <a:pt x="10" y="130"/>
                  </a:lnTo>
                  <a:lnTo>
                    <a:pt x="24" y="128"/>
                  </a:lnTo>
                  <a:lnTo>
                    <a:pt x="42" y="125"/>
                  </a:lnTo>
                  <a:lnTo>
                    <a:pt x="62" y="121"/>
                  </a:lnTo>
                  <a:lnTo>
                    <a:pt x="86" y="116"/>
                  </a:lnTo>
                  <a:lnTo>
                    <a:pt x="113" y="109"/>
                  </a:lnTo>
                  <a:lnTo>
                    <a:pt x="141" y="102"/>
                  </a:lnTo>
                  <a:lnTo>
                    <a:pt x="170" y="94"/>
                  </a:lnTo>
                  <a:lnTo>
                    <a:pt x="199" y="85"/>
                  </a:lnTo>
                  <a:lnTo>
                    <a:pt x="228" y="74"/>
                  </a:lnTo>
                  <a:lnTo>
                    <a:pt x="257" y="62"/>
                  </a:lnTo>
                  <a:lnTo>
                    <a:pt x="285" y="48"/>
                  </a:lnTo>
                  <a:lnTo>
                    <a:pt x="309" y="34"/>
                  </a:lnTo>
                  <a:lnTo>
                    <a:pt x="333" y="18"/>
                  </a:lnTo>
                  <a:lnTo>
                    <a:pt x="352" y="0"/>
                  </a:lnTo>
                  <a:lnTo>
                    <a:pt x="1325" y="223"/>
                  </a:lnTo>
                  <a:lnTo>
                    <a:pt x="1323" y="225"/>
                  </a:lnTo>
                  <a:lnTo>
                    <a:pt x="1318" y="230"/>
                  </a:lnTo>
                  <a:lnTo>
                    <a:pt x="1309" y="239"/>
                  </a:lnTo>
                  <a:lnTo>
                    <a:pt x="1297" y="250"/>
                  </a:lnTo>
                  <a:lnTo>
                    <a:pt x="1282" y="263"/>
                  </a:lnTo>
                  <a:lnTo>
                    <a:pt x="1265" y="278"/>
                  </a:lnTo>
                  <a:lnTo>
                    <a:pt x="1247" y="295"/>
                  </a:lnTo>
                  <a:lnTo>
                    <a:pt x="1225" y="312"/>
                  </a:lnTo>
                  <a:lnTo>
                    <a:pt x="1202" y="331"/>
                  </a:lnTo>
                  <a:lnTo>
                    <a:pt x="1179" y="349"/>
                  </a:lnTo>
                  <a:lnTo>
                    <a:pt x="1154" y="367"/>
                  </a:lnTo>
                  <a:lnTo>
                    <a:pt x="1128" y="385"/>
                  </a:lnTo>
                  <a:lnTo>
                    <a:pt x="1102" y="401"/>
                  </a:lnTo>
                  <a:lnTo>
                    <a:pt x="1077" y="415"/>
                  </a:lnTo>
                  <a:lnTo>
                    <a:pt x="1051" y="428"/>
                  </a:lnTo>
                  <a:lnTo>
                    <a:pt x="1026" y="43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84" name="Freeform 122"/>
            <p:cNvSpPr>
              <a:spLocks/>
            </p:cNvSpPr>
            <p:nvPr/>
          </p:nvSpPr>
          <p:spPr bwMode="auto">
            <a:xfrm>
              <a:off x="7292" y="14577"/>
              <a:ext cx="472" cy="209"/>
            </a:xfrm>
            <a:custGeom>
              <a:avLst/>
              <a:gdLst>
                <a:gd name="T0" fmla="*/ 47 w 472"/>
                <a:gd name="T1" fmla="*/ 209 h 209"/>
                <a:gd name="T2" fmla="*/ 472 w 472"/>
                <a:gd name="T3" fmla="*/ 84 h 209"/>
                <a:gd name="T4" fmla="*/ 215 w 472"/>
                <a:gd name="T5" fmla="*/ 0 h 209"/>
                <a:gd name="T6" fmla="*/ 5 w 472"/>
                <a:gd name="T7" fmla="*/ 24 h 209"/>
                <a:gd name="T8" fmla="*/ 0 w 472"/>
                <a:gd name="T9" fmla="*/ 197 h 209"/>
                <a:gd name="T10" fmla="*/ 47 w 472"/>
                <a:gd name="T11" fmla="*/ 209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2"/>
                <a:gd name="T19" fmla="*/ 0 h 209"/>
                <a:gd name="T20" fmla="*/ 472 w 472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2" h="209">
                  <a:moveTo>
                    <a:pt x="47" y="209"/>
                  </a:moveTo>
                  <a:lnTo>
                    <a:pt x="472" y="84"/>
                  </a:lnTo>
                  <a:lnTo>
                    <a:pt x="215" y="0"/>
                  </a:lnTo>
                  <a:lnTo>
                    <a:pt x="5" y="24"/>
                  </a:lnTo>
                  <a:lnTo>
                    <a:pt x="0" y="197"/>
                  </a:lnTo>
                  <a:lnTo>
                    <a:pt x="47" y="20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85" name="Freeform 123"/>
            <p:cNvSpPr>
              <a:spLocks/>
            </p:cNvSpPr>
            <p:nvPr/>
          </p:nvSpPr>
          <p:spPr bwMode="auto">
            <a:xfrm>
              <a:off x="6073" y="13679"/>
              <a:ext cx="251" cy="999"/>
            </a:xfrm>
            <a:custGeom>
              <a:avLst/>
              <a:gdLst>
                <a:gd name="T0" fmla="*/ 251 w 251"/>
                <a:gd name="T1" fmla="*/ 23 h 999"/>
                <a:gd name="T2" fmla="*/ 250 w 251"/>
                <a:gd name="T3" fmla="*/ 22 h 999"/>
                <a:gd name="T4" fmla="*/ 246 w 251"/>
                <a:gd name="T5" fmla="*/ 20 h 999"/>
                <a:gd name="T6" fmla="*/ 239 w 251"/>
                <a:gd name="T7" fmla="*/ 18 h 999"/>
                <a:gd name="T8" fmla="*/ 230 w 251"/>
                <a:gd name="T9" fmla="*/ 15 h 999"/>
                <a:gd name="T10" fmla="*/ 218 w 251"/>
                <a:gd name="T11" fmla="*/ 11 h 999"/>
                <a:gd name="T12" fmla="*/ 205 w 251"/>
                <a:gd name="T13" fmla="*/ 7 h 999"/>
                <a:gd name="T14" fmla="*/ 190 w 251"/>
                <a:gd name="T15" fmla="*/ 4 h 999"/>
                <a:gd name="T16" fmla="*/ 173 w 251"/>
                <a:gd name="T17" fmla="*/ 1 h 999"/>
                <a:gd name="T18" fmla="*/ 155 w 251"/>
                <a:gd name="T19" fmla="*/ 0 h 999"/>
                <a:gd name="T20" fmla="*/ 134 w 251"/>
                <a:gd name="T21" fmla="*/ 0 h 999"/>
                <a:gd name="T22" fmla="*/ 114 w 251"/>
                <a:gd name="T23" fmla="*/ 2 h 999"/>
                <a:gd name="T24" fmla="*/ 92 w 251"/>
                <a:gd name="T25" fmla="*/ 5 h 999"/>
                <a:gd name="T26" fmla="*/ 70 w 251"/>
                <a:gd name="T27" fmla="*/ 12 h 999"/>
                <a:gd name="T28" fmla="*/ 47 w 251"/>
                <a:gd name="T29" fmla="*/ 20 h 999"/>
                <a:gd name="T30" fmla="*/ 23 w 251"/>
                <a:gd name="T31" fmla="*/ 32 h 999"/>
                <a:gd name="T32" fmla="*/ 0 w 251"/>
                <a:gd name="T33" fmla="*/ 47 h 999"/>
                <a:gd name="T34" fmla="*/ 0 w 251"/>
                <a:gd name="T35" fmla="*/ 999 h 999"/>
                <a:gd name="T36" fmla="*/ 1 w 251"/>
                <a:gd name="T37" fmla="*/ 999 h 999"/>
                <a:gd name="T38" fmla="*/ 6 w 251"/>
                <a:gd name="T39" fmla="*/ 999 h 999"/>
                <a:gd name="T40" fmla="*/ 14 w 251"/>
                <a:gd name="T41" fmla="*/ 998 h 999"/>
                <a:gd name="T42" fmla="*/ 23 w 251"/>
                <a:gd name="T43" fmla="*/ 997 h 999"/>
                <a:gd name="T44" fmla="*/ 35 w 251"/>
                <a:gd name="T45" fmla="*/ 995 h 999"/>
                <a:gd name="T46" fmla="*/ 49 w 251"/>
                <a:gd name="T47" fmla="*/ 993 h 999"/>
                <a:gd name="T48" fmla="*/ 65 w 251"/>
                <a:gd name="T49" fmla="*/ 990 h 999"/>
                <a:gd name="T50" fmla="*/ 83 w 251"/>
                <a:gd name="T51" fmla="*/ 985 h 999"/>
                <a:gd name="T52" fmla="*/ 102 w 251"/>
                <a:gd name="T53" fmla="*/ 980 h 999"/>
                <a:gd name="T54" fmla="*/ 121 w 251"/>
                <a:gd name="T55" fmla="*/ 973 h 999"/>
                <a:gd name="T56" fmla="*/ 143 w 251"/>
                <a:gd name="T57" fmla="*/ 966 h 999"/>
                <a:gd name="T58" fmla="*/ 164 w 251"/>
                <a:gd name="T59" fmla="*/ 956 h 999"/>
                <a:gd name="T60" fmla="*/ 186 w 251"/>
                <a:gd name="T61" fmla="*/ 945 h 999"/>
                <a:gd name="T62" fmla="*/ 208 w 251"/>
                <a:gd name="T63" fmla="*/ 934 h 999"/>
                <a:gd name="T64" fmla="*/ 230 w 251"/>
                <a:gd name="T65" fmla="*/ 919 h 999"/>
                <a:gd name="T66" fmla="*/ 251 w 251"/>
                <a:gd name="T67" fmla="*/ 903 h 999"/>
                <a:gd name="T68" fmla="*/ 251 w 251"/>
                <a:gd name="T69" fmla="*/ 23 h 9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1"/>
                <a:gd name="T106" fmla="*/ 0 h 999"/>
                <a:gd name="T107" fmla="*/ 251 w 251"/>
                <a:gd name="T108" fmla="*/ 999 h 9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1" h="999">
                  <a:moveTo>
                    <a:pt x="251" y="23"/>
                  </a:moveTo>
                  <a:lnTo>
                    <a:pt x="250" y="22"/>
                  </a:lnTo>
                  <a:lnTo>
                    <a:pt x="246" y="20"/>
                  </a:lnTo>
                  <a:lnTo>
                    <a:pt x="239" y="18"/>
                  </a:lnTo>
                  <a:lnTo>
                    <a:pt x="230" y="15"/>
                  </a:lnTo>
                  <a:lnTo>
                    <a:pt x="218" y="11"/>
                  </a:lnTo>
                  <a:lnTo>
                    <a:pt x="205" y="7"/>
                  </a:lnTo>
                  <a:lnTo>
                    <a:pt x="190" y="4"/>
                  </a:lnTo>
                  <a:lnTo>
                    <a:pt x="173" y="1"/>
                  </a:lnTo>
                  <a:lnTo>
                    <a:pt x="155" y="0"/>
                  </a:lnTo>
                  <a:lnTo>
                    <a:pt x="134" y="0"/>
                  </a:lnTo>
                  <a:lnTo>
                    <a:pt x="114" y="2"/>
                  </a:lnTo>
                  <a:lnTo>
                    <a:pt x="92" y="5"/>
                  </a:lnTo>
                  <a:lnTo>
                    <a:pt x="70" y="12"/>
                  </a:lnTo>
                  <a:lnTo>
                    <a:pt x="47" y="20"/>
                  </a:lnTo>
                  <a:lnTo>
                    <a:pt x="23" y="32"/>
                  </a:lnTo>
                  <a:lnTo>
                    <a:pt x="0" y="47"/>
                  </a:lnTo>
                  <a:lnTo>
                    <a:pt x="0" y="999"/>
                  </a:lnTo>
                  <a:lnTo>
                    <a:pt x="1" y="999"/>
                  </a:lnTo>
                  <a:lnTo>
                    <a:pt x="6" y="999"/>
                  </a:lnTo>
                  <a:lnTo>
                    <a:pt x="14" y="998"/>
                  </a:lnTo>
                  <a:lnTo>
                    <a:pt x="23" y="997"/>
                  </a:lnTo>
                  <a:lnTo>
                    <a:pt x="35" y="995"/>
                  </a:lnTo>
                  <a:lnTo>
                    <a:pt x="49" y="993"/>
                  </a:lnTo>
                  <a:lnTo>
                    <a:pt x="65" y="990"/>
                  </a:lnTo>
                  <a:lnTo>
                    <a:pt x="83" y="985"/>
                  </a:lnTo>
                  <a:lnTo>
                    <a:pt x="102" y="980"/>
                  </a:lnTo>
                  <a:lnTo>
                    <a:pt x="121" y="973"/>
                  </a:lnTo>
                  <a:lnTo>
                    <a:pt x="143" y="966"/>
                  </a:lnTo>
                  <a:lnTo>
                    <a:pt x="164" y="956"/>
                  </a:lnTo>
                  <a:lnTo>
                    <a:pt x="186" y="945"/>
                  </a:lnTo>
                  <a:lnTo>
                    <a:pt x="208" y="934"/>
                  </a:lnTo>
                  <a:lnTo>
                    <a:pt x="230" y="919"/>
                  </a:lnTo>
                  <a:lnTo>
                    <a:pt x="251" y="903"/>
                  </a:lnTo>
                  <a:lnTo>
                    <a:pt x="251" y="2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86" name="Freeform 124"/>
            <p:cNvSpPr>
              <a:spLocks/>
            </p:cNvSpPr>
            <p:nvPr/>
          </p:nvSpPr>
          <p:spPr bwMode="auto">
            <a:xfrm>
              <a:off x="6080" y="13687"/>
              <a:ext cx="215" cy="843"/>
            </a:xfrm>
            <a:custGeom>
              <a:avLst/>
              <a:gdLst>
                <a:gd name="T0" fmla="*/ 215 w 215"/>
                <a:gd name="T1" fmla="*/ 20 h 843"/>
                <a:gd name="T2" fmla="*/ 214 w 215"/>
                <a:gd name="T3" fmla="*/ 19 h 843"/>
                <a:gd name="T4" fmla="*/ 211 w 215"/>
                <a:gd name="T5" fmla="*/ 18 h 843"/>
                <a:gd name="T6" fmla="*/ 205 w 215"/>
                <a:gd name="T7" fmla="*/ 15 h 843"/>
                <a:gd name="T8" fmla="*/ 197 w 215"/>
                <a:gd name="T9" fmla="*/ 12 h 843"/>
                <a:gd name="T10" fmla="*/ 187 w 215"/>
                <a:gd name="T11" fmla="*/ 9 h 843"/>
                <a:gd name="T12" fmla="*/ 176 w 215"/>
                <a:gd name="T13" fmla="*/ 6 h 843"/>
                <a:gd name="T14" fmla="*/ 163 w 215"/>
                <a:gd name="T15" fmla="*/ 4 h 843"/>
                <a:gd name="T16" fmla="*/ 149 w 215"/>
                <a:gd name="T17" fmla="*/ 1 h 843"/>
                <a:gd name="T18" fmla="*/ 133 w 215"/>
                <a:gd name="T19" fmla="*/ 0 h 843"/>
                <a:gd name="T20" fmla="*/ 115 w 215"/>
                <a:gd name="T21" fmla="*/ 0 h 843"/>
                <a:gd name="T22" fmla="*/ 98 w 215"/>
                <a:gd name="T23" fmla="*/ 1 h 843"/>
                <a:gd name="T24" fmla="*/ 79 w 215"/>
                <a:gd name="T25" fmla="*/ 5 h 843"/>
                <a:gd name="T26" fmla="*/ 60 w 215"/>
                <a:gd name="T27" fmla="*/ 10 h 843"/>
                <a:gd name="T28" fmla="*/ 40 w 215"/>
                <a:gd name="T29" fmla="*/ 18 h 843"/>
                <a:gd name="T30" fmla="*/ 21 w 215"/>
                <a:gd name="T31" fmla="*/ 27 h 843"/>
                <a:gd name="T32" fmla="*/ 0 w 215"/>
                <a:gd name="T33" fmla="*/ 40 h 843"/>
                <a:gd name="T34" fmla="*/ 0 w 215"/>
                <a:gd name="T35" fmla="*/ 843 h 843"/>
                <a:gd name="T36" fmla="*/ 1 w 215"/>
                <a:gd name="T37" fmla="*/ 843 h 843"/>
                <a:gd name="T38" fmla="*/ 6 w 215"/>
                <a:gd name="T39" fmla="*/ 843 h 843"/>
                <a:gd name="T40" fmla="*/ 12 w 215"/>
                <a:gd name="T41" fmla="*/ 842 h 843"/>
                <a:gd name="T42" fmla="*/ 21 w 215"/>
                <a:gd name="T43" fmla="*/ 841 h 843"/>
                <a:gd name="T44" fmla="*/ 30 w 215"/>
                <a:gd name="T45" fmla="*/ 840 h 843"/>
                <a:gd name="T46" fmla="*/ 43 w 215"/>
                <a:gd name="T47" fmla="*/ 838 h 843"/>
                <a:gd name="T48" fmla="*/ 56 w 215"/>
                <a:gd name="T49" fmla="*/ 835 h 843"/>
                <a:gd name="T50" fmla="*/ 71 w 215"/>
                <a:gd name="T51" fmla="*/ 831 h 843"/>
                <a:gd name="T52" fmla="*/ 87 w 215"/>
                <a:gd name="T53" fmla="*/ 826 h 843"/>
                <a:gd name="T54" fmla="*/ 105 w 215"/>
                <a:gd name="T55" fmla="*/ 821 h 843"/>
                <a:gd name="T56" fmla="*/ 123 w 215"/>
                <a:gd name="T57" fmla="*/ 814 h 843"/>
                <a:gd name="T58" fmla="*/ 141 w 215"/>
                <a:gd name="T59" fmla="*/ 806 h 843"/>
                <a:gd name="T60" fmla="*/ 159 w 215"/>
                <a:gd name="T61" fmla="*/ 797 h 843"/>
                <a:gd name="T62" fmla="*/ 179 w 215"/>
                <a:gd name="T63" fmla="*/ 786 h 843"/>
                <a:gd name="T64" fmla="*/ 197 w 215"/>
                <a:gd name="T65" fmla="*/ 774 h 843"/>
                <a:gd name="T66" fmla="*/ 215 w 215"/>
                <a:gd name="T67" fmla="*/ 760 h 843"/>
                <a:gd name="T68" fmla="*/ 215 w 215"/>
                <a:gd name="T69" fmla="*/ 20 h 8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5"/>
                <a:gd name="T106" fmla="*/ 0 h 843"/>
                <a:gd name="T107" fmla="*/ 215 w 215"/>
                <a:gd name="T108" fmla="*/ 843 h 8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5" h="843">
                  <a:moveTo>
                    <a:pt x="215" y="20"/>
                  </a:moveTo>
                  <a:lnTo>
                    <a:pt x="214" y="19"/>
                  </a:lnTo>
                  <a:lnTo>
                    <a:pt x="211" y="18"/>
                  </a:lnTo>
                  <a:lnTo>
                    <a:pt x="205" y="15"/>
                  </a:lnTo>
                  <a:lnTo>
                    <a:pt x="197" y="12"/>
                  </a:lnTo>
                  <a:lnTo>
                    <a:pt x="187" y="9"/>
                  </a:lnTo>
                  <a:lnTo>
                    <a:pt x="176" y="6"/>
                  </a:lnTo>
                  <a:lnTo>
                    <a:pt x="163" y="4"/>
                  </a:lnTo>
                  <a:lnTo>
                    <a:pt x="149" y="1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8" y="1"/>
                  </a:lnTo>
                  <a:lnTo>
                    <a:pt x="79" y="5"/>
                  </a:lnTo>
                  <a:lnTo>
                    <a:pt x="60" y="10"/>
                  </a:lnTo>
                  <a:lnTo>
                    <a:pt x="40" y="18"/>
                  </a:lnTo>
                  <a:lnTo>
                    <a:pt x="21" y="27"/>
                  </a:lnTo>
                  <a:lnTo>
                    <a:pt x="0" y="40"/>
                  </a:lnTo>
                  <a:lnTo>
                    <a:pt x="0" y="843"/>
                  </a:lnTo>
                  <a:lnTo>
                    <a:pt x="1" y="843"/>
                  </a:lnTo>
                  <a:lnTo>
                    <a:pt x="6" y="843"/>
                  </a:lnTo>
                  <a:lnTo>
                    <a:pt x="12" y="842"/>
                  </a:lnTo>
                  <a:lnTo>
                    <a:pt x="21" y="841"/>
                  </a:lnTo>
                  <a:lnTo>
                    <a:pt x="30" y="840"/>
                  </a:lnTo>
                  <a:lnTo>
                    <a:pt x="43" y="838"/>
                  </a:lnTo>
                  <a:lnTo>
                    <a:pt x="56" y="835"/>
                  </a:lnTo>
                  <a:lnTo>
                    <a:pt x="71" y="831"/>
                  </a:lnTo>
                  <a:lnTo>
                    <a:pt x="87" y="826"/>
                  </a:lnTo>
                  <a:lnTo>
                    <a:pt x="105" y="821"/>
                  </a:lnTo>
                  <a:lnTo>
                    <a:pt x="123" y="814"/>
                  </a:lnTo>
                  <a:lnTo>
                    <a:pt x="141" y="806"/>
                  </a:lnTo>
                  <a:lnTo>
                    <a:pt x="159" y="797"/>
                  </a:lnTo>
                  <a:lnTo>
                    <a:pt x="179" y="786"/>
                  </a:lnTo>
                  <a:lnTo>
                    <a:pt x="197" y="774"/>
                  </a:lnTo>
                  <a:lnTo>
                    <a:pt x="215" y="760"/>
                  </a:lnTo>
                  <a:lnTo>
                    <a:pt x="215" y="2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87" name="Freeform 125"/>
            <p:cNvSpPr>
              <a:spLocks/>
            </p:cNvSpPr>
            <p:nvPr/>
          </p:nvSpPr>
          <p:spPr bwMode="auto">
            <a:xfrm>
              <a:off x="6087" y="13696"/>
              <a:ext cx="180" cy="685"/>
            </a:xfrm>
            <a:custGeom>
              <a:avLst/>
              <a:gdLst>
                <a:gd name="T0" fmla="*/ 180 w 180"/>
                <a:gd name="T1" fmla="*/ 16 h 685"/>
                <a:gd name="T2" fmla="*/ 179 w 180"/>
                <a:gd name="T3" fmla="*/ 16 h 685"/>
                <a:gd name="T4" fmla="*/ 176 w 180"/>
                <a:gd name="T5" fmla="*/ 14 h 685"/>
                <a:gd name="T6" fmla="*/ 172 w 180"/>
                <a:gd name="T7" fmla="*/ 12 h 685"/>
                <a:gd name="T8" fmla="*/ 165 w 180"/>
                <a:gd name="T9" fmla="*/ 10 h 685"/>
                <a:gd name="T10" fmla="*/ 157 w 180"/>
                <a:gd name="T11" fmla="*/ 8 h 685"/>
                <a:gd name="T12" fmla="*/ 147 w 180"/>
                <a:gd name="T13" fmla="*/ 4 h 685"/>
                <a:gd name="T14" fmla="*/ 136 w 180"/>
                <a:gd name="T15" fmla="*/ 2 h 685"/>
                <a:gd name="T16" fmla="*/ 125 w 180"/>
                <a:gd name="T17" fmla="*/ 0 h 685"/>
                <a:gd name="T18" fmla="*/ 111 w 180"/>
                <a:gd name="T19" fmla="*/ 0 h 685"/>
                <a:gd name="T20" fmla="*/ 97 w 180"/>
                <a:gd name="T21" fmla="*/ 0 h 685"/>
                <a:gd name="T22" fmla="*/ 81 w 180"/>
                <a:gd name="T23" fmla="*/ 1 h 685"/>
                <a:gd name="T24" fmla="*/ 66 w 180"/>
                <a:gd name="T25" fmla="*/ 3 h 685"/>
                <a:gd name="T26" fmla="*/ 50 w 180"/>
                <a:gd name="T27" fmla="*/ 8 h 685"/>
                <a:gd name="T28" fmla="*/ 33 w 180"/>
                <a:gd name="T29" fmla="*/ 14 h 685"/>
                <a:gd name="T30" fmla="*/ 17 w 180"/>
                <a:gd name="T31" fmla="*/ 23 h 685"/>
                <a:gd name="T32" fmla="*/ 0 w 180"/>
                <a:gd name="T33" fmla="*/ 33 h 685"/>
                <a:gd name="T34" fmla="*/ 0 w 180"/>
                <a:gd name="T35" fmla="*/ 685 h 685"/>
                <a:gd name="T36" fmla="*/ 1 w 180"/>
                <a:gd name="T37" fmla="*/ 685 h 685"/>
                <a:gd name="T38" fmla="*/ 4 w 180"/>
                <a:gd name="T39" fmla="*/ 685 h 685"/>
                <a:gd name="T40" fmla="*/ 9 w 180"/>
                <a:gd name="T41" fmla="*/ 684 h 685"/>
                <a:gd name="T42" fmla="*/ 17 w 180"/>
                <a:gd name="T43" fmla="*/ 683 h 685"/>
                <a:gd name="T44" fmla="*/ 26 w 180"/>
                <a:gd name="T45" fmla="*/ 682 h 685"/>
                <a:gd name="T46" fmla="*/ 35 w 180"/>
                <a:gd name="T47" fmla="*/ 681 h 685"/>
                <a:gd name="T48" fmla="*/ 47 w 180"/>
                <a:gd name="T49" fmla="*/ 678 h 685"/>
                <a:gd name="T50" fmla="*/ 60 w 180"/>
                <a:gd name="T51" fmla="*/ 676 h 685"/>
                <a:gd name="T52" fmla="*/ 73 w 180"/>
                <a:gd name="T53" fmla="*/ 671 h 685"/>
                <a:gd name="T54" fmla="*/ 87 w 180"/>
                <a:gd name="T55" fmla="*/ 667 h 685"/>
                <a:gd name="T56" fmla="*/ 102 w 180"/>
                <a:gd name="T57" fmla="*/ 662 h 685"/>
                <a:gd name="T58" fmla="*/ 118 w 180"/>
                <a:gd name="T59" fmla="*/ 655 h 685"/>
                <a:gd name="T60" fmla="*/ 133 w 180"/>
                <a:gd name="T61" fmla="*/ 648 h 685"/>
                <a:gd name="T62" fmla="*/ 149 w 180"/>
                <a:gd name="T63" fmla="*/ 639 h 685"/>
                <a:gd name="T64" fmla="*/ 165 w 180"/>
                <a:gd name="T65" fmla="*/ 628 h 685"/>
                <a:gd name="T66" fmla="*/ 180 w 180"/>
                <a:gd name="T67" fmla="*/ 617 h 685"/>
                <a:gd name="T68" fmla="*/ 180 w 180"/>
                <a:gd name="T69" fmla="*/ 16 h 6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0"/>
                <a:gd name="T106" fmla="*/ 0 h 685"/>
                <a:gd name="T107" fmla="*/ 180 w 180"/>
                <a:gd name="T108" fmla="*/ 685 h 6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0" h="685">
                  <a:moveTo>
                    <a:pt x="180" y="16"/>
                  </a:moveTo>
                  <a:lnTo>
                    <a:pt x="179" y="16"/>
                  </a:lnTo>
                  <a:lnTo>
                    <a:pt x="176" y="14"/>
                  </a:lnTo>
                  <a:lnTo>
                    <a:pt x="172" y="12"/>
                  </a:lnTo>
                  <a:lnTo>
                    <a:pt x="165" y="10"/>
                  </a:lnTo>
                  <a:lnTo>
                    <a:pt x="157" y="8"/>
                  </a:lnTo>
                  <a:lnTo>
                    <a:pt x="147" y="4"/>
                  </a:lnTo>
                  <a:lnTo>
                    <a:pt x="136" y="2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3"/>
                  </a:lnTo>
                  <a:lnTo>
                    <a:pt x="50" y="8"/>
                  </a:lnTo>
                  <a:lnTo>
                    <a:pt x="33" y="14"/>
                  </a:lnTo>
                  <a:lnTo>
                    <a:pt x="17" y="23"/>
                  </a:lnTo>
                  <a:lnTo>
                    <a:pt x="0" y="33"/>
                  </a:lnTo>
                  <a:lnTo>
                    <a:pt x="0" y="685"/>
                  </a:lnTo>
                  <a:lnTo>
                    <a:pt x="1" y="685"/>
                  </a:lnTo>
                  <a:lnTo>
                    <a:pt x="4" y="685"/>
                  </a:lnTo>
                  <a:lnTo>
                    <a:pt x="9" y="684"/>
                  </a:lnTo>
                  <a:lnTo>
                    <a:pt x="17" y="683"/>
                  </a:lnTo>
                  <a:lnTo>
                    <a:pt x="26" y="682"/>
                  </a:lnTo>
                  <a:lnTo>
                    <a:pt x="35" y="681"/>
                  </a:lnTo>
                  <a:lnTo>
                    <a:pt x="47" y="678"/>
                  </a:lnTo>
                  <a:lnTo>
                    <a:pt x="60" y="676"/>
                  </a:lnTo>
                  <a:lnTo>
                    <a:pt x="73" y="671"/>
                  </a:lnTo>
                  <a:lnTo>
                    <a:pt x="87" y="667"/>
                  </a:lnTo>
                  <a:lnTo>
                    <a:pt x="102" y="662"/>
                  </a:lnTo>
                  <a:lnTo>
                    <a:pt x="118" y="655"/>
                  </a:lnTo>
                  <a:lnTo>
                    <a:pt x="133" y="648"/>
                  </a:lnTo>
                  <a:lnTo>
                    <a:pt x="149" y="639"/>
                  </a:lnTo>
                  <a:lnTo>
                    <a:pt x="165" y="628"/>
                  </a:lnTo>
                  <a:lnTo>
                    <a:pt x="180" y="617"/>
                  </a:lnTo>
                  <a:lnTo>
                    <a:pt x="180" y="1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88" name="Freeform 126"/>
            <p:cNvSpPr>
              <a:spLocks/>
            </p:cNvSpPr>
            <p:nvPr/>
          </p:nvSpPr>
          <p:spPr bwMode="auto">
            <a:xfrm>
              <a:off x="6093" y="13704"/>
              <a:ext cx="146" cy="530"/>
            </a:xfrm>
            <a:custGeom>
              <a:avLst/>
              <a:gdLst>
                <a:gd name="T0" fmla="*/ 146 w 146"/>
                <a:gd name="T1" fmla="*/ 14 h 530"/>
                <a:gd name="T2" fmla="*/ 143 w 146"/>
                <a:gd name="T3" fmla="*/ 12 h 530"/>
                <a:gd name="T4" fmla="*/ 134 w 146"/>
                <a:gd name="T5" fmla="*/ 8 h 530"/>
                <a:gd name="T6" fmla="*/ 120 w 146"/>
                <a:gd name="T7" fmla="*/ 4 h 530"/>
                <a:gd name="T8" fmla="*/ 101 w 146"/>
                <a:gd name="T9" fmla="*/ 1 h 530"/>
                <a:gd name="T10" fmla="*/ 79 w 146"/>
                <a:gd name="T11" fmla="*/ 0 h 530"/>
                <a:gd name="T12" fmla="*/ 54 w 146"/>
                <a:gd name="T13" fmla="*/ 3 h 530"/>
                <a:gd name="T14" fmla="*/ 27 w 146"/>
                <a:gd name="T15" fmla="*/ 11 h 530"/>
                <a:gd name="T16" fmla="*/ 0 w 146"/>
                <a:gd name="T17" fmla="*/ 27 h 530"/>
                <a:gd name="T18" fmla="*/ 0 w 146"/>
                <a:gd name="T19" fmla="*/ 530 h 530"/>
                <a:gd name="T20" fmla="*/ 3 w 146"/>
                <a:gd name="T21" fmla="*/ 530 h 530"/>
                <a:gd name="T22" fmla="*/ 14 w 146"/>
                <a:gd name="T23" fmla="*/ 529 h 530"/>
                <a:gd name="T24" fmla="*/ 29 w 146"/>
                <a:gd name="T25" fmla="*/ 526 h 530"/>
                <a:gd name="T26" fmla="*/ 49 w 146"/>
                <a:gd name="T27" fmla="*/ 521 h 530"/>
                <a:gd name="T28" fmla="*/ 71 w 146"/>
                <a:gd name="T29" fmla="*/ 514 h 530"/>
                <a:gd name="T30" fmla="*/ 96 w 146"/>
                <a:gd name="T31" fmla="*/ 505 h 530"/>
                <a:gd name="T32" fmla="*/ 121 w 146"/>
                <a:gd name="T33" fmla="*/ 492 h 530"/>
                <a:gd name="T34" fmla="*/ 146 w 146"/>
                <a:gd name="T35" fmla="*/ 475 h 530"/>
                <a:gd name="T36" fmla="*/ 146 w 146"/>
                <a:gd name="T37" fmla="*/ 14 h 5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530"/>
                <a:gd name="T59" fmla="*/ 146 w 146"/>
                <a:gd name="T60" fmla="*/ 530 h 5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530">
                  <a:moveTo>
                    <a:pt x="146" y="14"/>
                  </a:moveTo>
                  <a:lnTo>
                    <a:pt x="143" y="12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1" y="1"/>
                  </a:lnTo>
                  <a:lnTo>
                    <a:pt x="79" y="0"/>
                  </a:lnTo>
                  <a:lnTo>
                    <a:pt x="54" y="3"/>
                  </a:lnTo>
                  <a:lnTo>
                    <a:pt x="27" y="11"/>
                  </a:lnTo>
                  <a:lnTo>
                    <a:pt x="0" y="27"/>
                  </a:lnTo>
                  <a:lnTo>
                    <a:pt x="0" y="530"/>
                  </a:lnTo>
                  <a:lnTo>
                    <a:pt x="3" y="530"/>
                  </a:lnTo>
                  <a:lnTo>
                    <a:pt x="14" y="529"/>
                  </a:lnTo>
                  <a:lnTo>
                    <a:pt x="29" y="526"/>
                  </a:lnTo>
                  <a:lnTo>
                    <a:pt x="49" y="521"/>
                  </a:lnTo>
                  <a:lnTo>
                    <a:pt x="71" y="514"/>
                  </a:lnTo>
                  <a:lnTo>
                    <a:pt x="96" y="505"/>
                  </a:lnTo>
                  <a:lnTo>
                    <a:pt x="121" y="492"/>
                  </a:lnTo>
                  <a:lnTo>
                    <a:pt x="146" y="475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89" name="Freeform 127"/>
            <p:cNvSpPr>
              <a:spLocks/>
            </p:cNvSpPr>
            <p:nvPr/>
          </p:nvSpPr>
          <p:spPr bwMode="auto">
            <a:xfrm>
              <a:off x="6101" y="13712"/>
              <a:ext cx="109" cy="373"/>
            </a:xfrm>
            <a:custGeom>
              <a:avLst/>
              <a:gdLst>
                <a:gd name="T0" fmla="*/ 109 w 109"/>
                <a:gd name="T1" fmla="*/ 10 h 373"/>
                <a:gd name="T2" fmla="*/ 107 w 109"/>
                <a:gd name="T3" fmla="*/ 9 h 373"/>
                <a:gd name="T4" fmla="*/ 100 w 109"/>
                <a:gd name="T5" fmla="*/ 6 h 373"/>
                <a:gd name="T6" fmla="*/ 89 w 109"/>
                <a:gd name="T7" fmla="*/ 2 h 373"/>
                <a:gd name="T8" fmla="*/ 75 w 109"/>
                <a:gd name="T9" fmla="*/ 0 h 373"/>
                <a:gd name="T10" fmla="*/ 59 w 109"/>
                <a:gd name="T11" fmla="*/ 0 h 373"/>
                <a:gd name="T12" fmla="*/ 39 w 109"/>
                <a:gd name="T13" fmla="*/ 2 h 373"/>
                <a:gd name="T14" fmla="*/ 20 w 109"/>
                <a:gd name="T15" fmla="*/ 9 h 373"/>
                <a:gd name="T16" fmla="*/ 0 w 109"/>
                <a:gd name="T17" fmla="*/ 21 h 373"/>
                <a:gd name="T18" fmla="*/ 0 w 109"/>
                <a:gd name="T19" fmla="*/ 373 h 373"/>
                <a:gd name="T20" fmla="*/ 2 w 109"/>
                <a:gd name="T21" fmla="*/ 373 h 373"/>
                <a:gd name="T22" fmla="*/ 9 w 109"/>
                <a:gd name="T23" fmla="*/ 372 h 373"/>
                <a:gd name="T24" fmla="*/ 21 w 109"/>
                <a:gd name="T25" fmla="*/ 369 h 373"/>
                <a:gd name="T26" fmla="*/ 36 w 109"/>
                <a:gd name="T27" fmla="*/ 366 h 373"/>
                <a:gd name="T28" fmla="*/ 53 w 109"/>
                <a:gd name="T29" fmla="*/ 362 h 373"/>
                <a:gd name="T30" fmla="*/ 72 w 109"/>
                <a:gd name="T31" fmla="*/ 354 h 373"/>
                <a:gd name="T32" fmla="*/ 90 w 109"/>
                <a:gd name="T33" fmla="*/ 343 h 373"/>
                <a:gd name="T34" fmla="*/ 109 w 109"/>
                <a:gd name="T35" fmla="*/ 331 h 373"/>
                <a:gd name="T36" fmla="*/ 109 w 109"/>
                <a:gd name="T37" fmla="*/ 10 h 3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9"/>
                <a:gd name="T58" fmla="*/ 0 h 373"/>
                <a:gd name="T59" fmla="*/ 109 w 109"/>
                <a:gd name="T60" fmla="*/ 373 h 3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9" h="373">
                  <a:moveTo>
                    <a:pt x="109" y="10"/>
                  </a:moveTo>
                  <a:lnTo>
                    <a:pt x="107" y="9"/>
                  </a:lnTo>
                  <a:lnTo>
                    <a:pt x="100" y="6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0" y="9"/>
                  </a:lnTo>
                  <a:lnTo>
                    <a:pt x="0" y="21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9" y="372"/>
                  </a:lnTo>
                  <a:lnTo>
                    <a:pt x="21" y="369"/>
                  </a:lnTo>
                  <a:lnTo>
                    <a:pt x="36" y="366"/>
                  </a:lnTo>
                  <a:lnTo>
                    <a:pt x="53" y="362"/>
                  </a:lnTo>
                  <a:lnTo>
                    <a:pt x="72" y="354"/>
                  </a:lnTo>
                  <a:lnTo>
                    <a:pt x="90" y="343"/>
                  </a:lnTo>
                  <a:lnTo>
                    <a:pt x="109" y="331"/>
                  </a:lnTo>
                  <a:lnTo>
                    <a:pt x="109" y="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90" name="Freeform 128"/>
            <p:cNvSpPr>
              <a:spLocks/>
            </p:cNvSpPr>
            <p:nvPr/>
          </p:nvSpPr>
          <p:spPr bwMode="auto">
            <a:xfrm>
              <a:off x="6107" y="13721"/>
              <a:ext cx="75" cy="216"/>
            </a:xfrm>
            <a:custGeom>
              <a:avLst/>
              <a:gdLst>
                <a:gd name="T0" fmla="*/ 75 w 75"/>
                <a:gd name="T1" fmla="*/ 6 h 216"/>
                <a:gd name="T2" fmla="*/ 73 w 75"/>
                <a:gd name="T3" fmla="*/ 5 h 216"/>
                <a:gd name="T4" fmla="*/ 69 w 75"/>
                <a:gd name="T5" fmla="*/ 4 h 216"/>
                <a:gd name="T6" fmla="*/ 61 w 75"/>
                <a:gd name="T7" fmla="*/ 2 h 216"/>
                <a:gd name="T8" fmla="*/ 52 w 75"/>
                <a:gd name="T9" fmla="*/ 0 h 216"/>
                <a:gd name="T10" fmla="*/ 41 w 75"/>
                <a:gd name="T11" fmla="*/ 0 h 216"/>
                <a:gd name="T12" fmla="*/ 28 w 75"/>
                <a:gd name="T13" fmla="*/ 1 h 216"/>
                <a:gd name="T14" fmla="*/ 14 w 75"/>
                <a:gd name="T15" fmla="*/ 6 h 216"/>
                <a:gd name="T16" fmla="*/ 0 w 75"/>
                <a:gd name="T17" fmla="*/ 14 h 216"/>
                <a:gd name="T18" fmla="*/ 0 w 75"/>
                <a:gd name="T19" fmla="*/ 216 h 216"/>
                <a:gd name="T20" fmla="*/ 2 w 75"/>
                <a:gd name="T21" fmla="*/ 216 h 216"/>
                <a:gd name="T22" fmla="*/ 7 w 75"/>
                <a:gd name="T23" fmla="*/ 215 h 216"/>
                <a:gd name="T24" fmla="*/ 15 w 75"/>
                <a:gd name="T25" fmla="*/ 214 h 216"/>
                <a:gd name="T26" fmla="*/ 25 w 75"/>
                <a:gd name="T27" fmla="*/ 211 h 216"/>
                <a:gd name="T28" fmla="*/ 37 w 75"/>
                <a:gd name="T29" fmla="*/ 208 h 216"/>
                <a:gd name="T30" fmla="*/ 50 w 75"/>
                <a:gd name="T31" fmla="*/ 203 h 216"/>
                <a:gd name="T32" fmla="*/ 63 w 75"/>
                <a:gd name="T33" fmla="*/ 195 h 216"/>
                <a:gd name="T34" fmla="*/ 75 w 75"/>
                <a:gd name="T35" fmla="*/ 187 h 216"/>
                <a:gd name="T36" fmla="*/ 75 w 75"/>
                <a:gd name="T37" fmla="*/ 6 h 2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"/>
                <a:gd name="T58" fmla="*/ 0 h 216"/>
                <a:gd name="T59" fmla="*/ 75 w 75"/>
                <a:gd name="T60" fmla="*/ 216 h 2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" h="216">
                  <a:moveTo>
                    <a:pt x="75" y="6"/>
                  </a:moveTo>
                  <a:lnTo>
                    <a:pt x="73" y="5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14" y="6"/>
                  </a:lnTo>
                  <a:lnTo>
                    <a:pt x="0" y="14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7" y="215"/>
                  </a:lnTo>
                  <a:lnTo>
                    <a:pt x="15" y="214"/>
                  </a:lnTo>
                  <a:lnTo>
                    <a:pt x="25" y="211"/>
                  </a:lnTo>
                  <a:lnTo>
                    <a:pt x="37" y="208"/>
                  </a:lnTo>
                  <a:lnTo>
                    <a:pt x="50" y="203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91" name="Freeform 129"/>
            <p:cNvSpPr>
              <a:spLocks/>
            </p:cNvSpPr>
            <p:nvPr/>
          </p:nvSpPr>
          <p:spPr bwMode="auto">
            <a:xfrm>
              <a:off x="7013" y="14340"/>
              <a:ext cx="110" cy="111"/>
            </a:xfrm>
            <a:custGeom>
              <a:avLst/>
              <a:gdLst>
                <a:gd name="T0" fmla="*/ 55 w 110"/>
                <a:gd name="T1" fmla="*/ 111 h 111"/>
                <a:gd name="T2" fmla="*/ 66 w 110"/>
                <a:gd name="T3" fmla="*/ 110 h 111"/>
                <a:gd name="T4" fmla="*/ 76 w 110"/>
                <a:gd name="T5" fmla="*/ 106 h 111"/>
                <a:gd name="T6" fmla="*/ 85 w 110"/>
                <a:gd name="T7" fmla="*/ 101 h 111"/>
                <a:gd name="T8" fmla="*/ 94 w 110"/>
                <a:gd name="T9" fmla="*/ 94 h 111"/>
                <a:gd name="T10" fmla="*/ 100 w 110"/>
                <a:gd name="T11" fmla="*/ 86 h 111"/>
                <a:gd name="T12" fmla="*/ 106 w 110"/>
                <a:gd name="T13" fmla="*/ 77 h 111"/>
                <a:gd name="T14" fmla="*/ 109 w 110"/>
                <a:gd name="T15" fmla="*/ 66 h 111"/>
                <a:gd name="T16" fmla="*/ 110 w 110"/>
                <a:gd name="T17" fmla="*/ 56 h 111"/>
                <a:gd name="T18" fmla="*/ 109 w 110"/>
                <a:gd name="T19" fmla="*/ 44 h 111"/>
                <a:gd name="T20" fmla="*/ 106 w 110"/>
                <a:gd name="T21" fmla="*/ 34 h 111"/>
                <a:gd name="T22" fmla="*/ 100 w 110"/>
                <a:gd name="T23" fmla="*/ 24 h 111"/>
                <a:gd name="T24" fmla="*/ 94 w 110"/>
                <a:gd name="T25" fmla="*/ 17 h 111"/>
                <a:gd name="T26" fmla="*/ 85 w 110"/>
                <a:gd name="T27" fmla="*/ 9 h 111"/>
                <a:gd name="T28" fmla="*/ 76 w 110"/>
                <a:gd name="T29" fmla="*/ 5 h 111"/>
                <a:gd name="T30" fmla="*/ 66 w 110"/>
                <a:gd name="T31" fmla="*/ 2 h 111"/>
                <a:gd name="T32" fmla="*/ 55 w 110"/>
                <a:gd name="T33" fmla="*/ 0 h 111"/>
                <a:gd name="T34" fmla="*/ 44 w 110"/>
                <a:gd name="T35" fmla="*/ 2 h 111"/>
                <a:gd name="T36" fmla="*/ 33 w 110"/>
                <a:gd name="T37" fmla="*/ 5 h 111"/>
                <a:gd name="T38" fmla="*/ 25 w 110"/>
                <a:gd name="T39" fmla="*/ 9 h 111"/>
                <a:gd name="T40" fmla="*/ 16 w 110"/>
                <a:gd name="T41" fmla="*/ 17 h 111"/>
                <a:gd name="T42" fmla="*/ 10 w 110"/>
                <a:gd name="T43" fmla="*/ 24 h 111"/>
                <a:gd name="T44" fmla="*/ 4 w 110"/>
                <a:gd name="T45" fmla="*/ 34 h 111"/>
                <a:gd name="T46" fmla="*/ 1 w 110"/>
                <a:gd name="T47" fmla="*/ 44 h 111"/>
                <a:gd name="T48" fmla="*/ 0 w 110"/>
                <a:gd name="T49" fmla="*/ 56 h 111"/>
                <a:gd name="T50" fmla="*/ 1 w 110"/>
                <a:gd name="T51" fmla="*/ 66 h 111"/>
                <a:gd name="T52" fmla="*/ 4 w 110"/>
                <a:gd name="T53" fmla="*/ 77 h 111"/>
                <a:gd name="T54" fmla="*/ 10 w 110"/>
                <a:gd name="T55" fmla="*/ 86 h 111"/>
                <a:gd name="T56" fmla="*/ 16 w 110"/>
                <a:gd name="T57" fmla="*/ 94 h 111"/>
                <a:gd name="T58" fmla="*/ 25 w 110"/>
                <a:gd name="T59" fmla="*/ 101 h 111"/>
                <a:gd name="T60" fmla="*/ 33 w 110"/>
                <a:gd name="T61" fmla="*/ 106 h 111"/>
                <a:gd name="T62" fmla="*/ 44 w 110"/>
                <a:gd name="T63" fmla="*/ 110 h 111"/>
                <a:gd name="T64" fmla="*/ 55 w 110"/>
                <a:gd name="T65" fmla="*/ 111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111"/>
                <a:gd name="T101" fmla="*/ 110 w 110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111">
                  <a:moveTo>
                    <a:pt x="55" y="111"/>
                  </a:moveTo>
                  <a:lnTo>
                    <a:pt x="66" y="110"/>
                  </a:lnTo>
                  <a:lnTo>
                    <a:pt x="76" y="106"/>
                  </a:lnTo>
                  <a:lnTo>
                    <a:pt x="85" y="101"/>
                  </a:lnTo>
                  <a:lnTo>
                    <a:pt x="94" y="94"/>
                  </a:lnTo>
                  <a:lnTo>
                    <a:pt x="100" y="86"/>
                  </a:lnTo>
                  <a:lnTo>
                    <a:pt x="106" y="77"/>
                  </a:lnTo>
                  <a:lnTo>
                    <a:pt x="109" y="66"/>
                  </a:lnTo>
                  <a:lnTo>
                    <a:pt x="110" y="56"/>
                  </a:lnTo>
                  <a:lnTo>
                    <a:pt x="109" y="44"/>
                  </a:lnTo>
                  <a:lnTo>
                    <a:pt x="106" y="34"/>
                  </a:lnTo>
                  <a:lnTo>
                    <a:pt x="100" y="24"/>
                  </a:lnTo>
                  <a:lnTo>
                    <a:pt x="94" y="17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6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5" y="101"/>
                  </a:lnTo>
                  <a:lnTo>
                    <a:pt x="33" y="106"/>
                  </a:lnTo>
                  <a:lnTo>
                    <a:pt x="44" y="110"/>
                  </a:lnTo>
                  <a:lnTo>
                    <a:pt x="55" y="1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92" name="Freeform 130"/>
            <p:cNvSpPr>
              <a:spLocks/>
            </p:cNvSpPr>
            <p:nvPr/>
          </p:nvSpPr>
          <p:spPr bwMode="auto">
            <a:xfrm>
              <a:off x="6676" y="14343"/>
              <a:ext cx="55" cy="55"/>
            </a:xfrm>
            <a:custGeom>
              <a:avLst/>
              <a:gdLst>
                <a:gd name="T0" fmla="*/ 27 w 55"/>
                <a:gd name="T1" fmla="*/ 55 h 55"/>
                <a:gd name="T2" fmla="*/ 38 w 55"/>
                <a:gd name="T3" fmla="*/ 53 h 55"/>
                <a:gd name="T4" fmla="*/ 48 w 55"/>
                <a:gd name="T5" fmla="*/ 46 h 55"/>
                <a:gd name="T6" fmla="*/ 53 w 55"/>
                <a:gd name="T7" fmla="*/ 37 h 55"/>
                <a:gd name="T8" fmla="*/ 55 w 55"/>
                <a:gd name="T9" fmla="*/ 27 h 55"/>
                <a:gd name="T10" fmla="*/ 53 w 55"/>
                <a:gd name="T11" fmla="*/ 16 h 55"/>
                <a:gd name="T12" fmla="*/ 48 w 55"/>
                <a:gd name="T13" fmla="*/ 7 h 55"/>
                <a:gd name="T14" fmla="*/ 38 w 55"/>
                <a:gd name="T15" fmla="*/ 2 h 55"/>
                <a:gd name="T16" fmla="*/ 27 w 55"/>
                <a:gd name="T17" fmla="*/ 0 h 55"/>
                <a:gd name="T18" fmla="*/ 16 w 55"/>
                <a:gd name="T19" fmla="*/ 2 h 55"/>
                <a:gd name="T20" fmla="*/ 8 w 55"/>
                <a:gd name="T21" fmla="*/ 7 h 55"/>
                <a:gd name="T22" fmla="*/ 2 w 55"/>
                <a:gd name="T23" fmla="*/ 16 h 55"/>
                <a:gd name="T24" fmla="*/ 0 w 55"/>
                <a:gd name="T25" fmla="*/ 27 h 55"/>
                <a:gd name="T26" fmla="*/ 2 w 55"/>
                <a:gd name="T27" fmla="*/ 37 h 55"/>
                <a:gd name="T28" fmla="*/ 8 w 55"/>
                <a:gd name="T29" fmla="*/ 46 h 55"/>
                <a:gd name="T30" fmla="*/ 16 w 55"/>
                <a:gd name="T31" fmla="*/ 53 h 55"/>
                <a:gd name="T32" fmla="*/ 27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7" y="55"/>
                  </a:moveTo>
                  <a:lnTo>
                    <a:pt x="38" y="53"/>
                  </a:lnTo>
                  <a:lnTo>
                    <a:pt x="48" y="46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8" y="7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6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93" name="Freeform 131"/>
            <p:cNvSpPr>
              <a:spLocks/>
            </p:cNvSpPr>
            <p:nvPr/>
          </p:nvSpPr>
          <p:spPr bwMode="auto">
            <a:xfrm>
              <a:off x="6770" y="14345"/>
              <a:ext cx="55" cy="55"/>
            </a:xfrm>
            <a:custGeom>
              <a:avLst/>
              <a:gdLst>
                <a:gd name="T0" fmla="*/ 28 w 55"/>
                <a:gd name="T1" fmla="*/ 55 h 55"/>
                <a:gd name="T2" fmla="*/ 39 w 55"/>
                <a:gd name="T3" fmla="*/ 53 h 55"/>
                <a:gd name="T4" fmla="*/ 47 w 55"/>
                <a:gd name="T5" fmla="*/ 47 h 55"/>
                <a:gd name="T6" fmla="*/ 53 w 55"/>
                <a:gd name="T7" fmla="*/ 39 h 55"/>
                <a:gd name="T8" fmla="*/ 55 w 55"/>
                <a:gd name="T9" fmla="*/ 28 h 55"/>
                <a:gd name="T10" fmla="*/ 53 w 55"/>
                <a:gd name="T11" fmla="*/ 17 h 55"/>
                <a:gd name="T12" fmla="*/ 47 w 55"/>
                <a:gd name="T13" fmla="*/ 8 h 55"/>
                <a:gd name="T14" fmla="*/ 39 w 55"/>
                <a:gd name="T15" fmla="*/ 2 h 55"/>
                <a:gd name="T16" fmla="*/ 28 w 55"/>
                <a:gd name="T17" fmla="*/ 0 h 55"/>
                <a:gd name="T18" fmla="*/ 17 w 55"/>
                <a:gd name="T19" fmla="*/ 2 h 55"/>
                <a:gd name="T20" fmla="*/ 9 w 55"/>
                <a:gd name="T21" fmla="*/ 8 h 55"/>
                <a:gd name="T22" fmla="*/ 2 w 55"/>
                <a:gd name="T23" fmla="*/ 17 h 55"/>
                <a:gd name="T24" fmla="*/ 0 w 55"/>
                <a:gd name="T25" fmla="*/ 28 h 55"/>
                <a:gd name="T26" fmla="*/ 2 w 55"/>
                <a:gd name="T27" fmla="*/ 39 h 55"/>
                <a:gd name="T28" fmla="*/ 9 w 55"/>
                <a:gd name="T29" fmla="*/ 47 h 55"/>
                <a:gd name="T30" fmla="*/ 17 w 55"/>
                <a:gd name="T31" fmla="*/ 53 h 55"/>
                <a:gd name="T32" fmla="*/ 28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8" y="55"/>
                  </a:move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9" y="47"/>
                  </a:lnTo>
                  <a:lnTo>
                    <a:pt x="17" y="53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94" name="Freeform 132"/>
            <p:cNvSpPr>
              <a:spLocks/>
            </p:cNvSpPr>
            <p:nvPr/>
          </p:nvSpPr>
          <p:spPr bwMode="auto">
            <a:xfrm>
              <a:off x="6401" y="13591"/>
              <a:ext cx="156" cy="752"/>
            </a:xfrm>
            <a:custGeom>
              <a:avLst/>
              <a:gdLst>
                <a:gd name="T0" fmla="*/ 48 w 156"/>
                <a:gd name="T1" fmla="*/ 15 h 752"/>
                <a:gd name="T2" fmla="*/ 44 w 156"/>
                <a:gd name="T3" fmla="*/ 30 h 752"/>
                <a:gd name="T4" fmla="*/ 33 w 156"/>
                <a:gd name="T5" fmla="*/ 73 h 752"/>
                <a:gd name="T6" fmla="*/ 19 w 156"/>
                <a:gd name="T7" fmla="*/ 140 h 752"/>
                <a:gd name="T8" fmla="*/ 7 w 156"/>
                <a:gd name="T9" fmla="*/ 229 h 752"/>
                <a:gd name="T10" fmla="*/ 0 w 156"/>
                <a:gd name="T11" fmla="*/ 337 h 752"/>
                <a:gd name="T12" fmla="*/ 1 w 156"/>
                <a:gd name="T13" fmla="*/ 462 h 752"/>
                <a:gd name="T14" fmla="*/ 14 w 156"/>
                <a:gd name="T15" fmla="*/ 602 h 752"/>
                <a:gd name="T16" fmla="*/ 43 w 156"/>
                <a:gd name="T17" fmla="*/ 752 h 752"/>
                <a:gd name="T18" fmla="*/ 150 w 156"/>
                <a:gd name="T19" fmla="*/ 746 h 752"/>
                <a:gd name="T20" fmla="*/ 146 w 156"/>
                <a:gd name="T21" fmla="*/ 724 h 752"/>
                <a:gd name="T22" fmla="*/ 135 w 156"/>
                <a:gd name="T23" fmla="*/ 663 h 752"/>
                <a:gd name="T24" fmla="*/ 123 w 156"/>
                <a:gd name="T25" fmla="*/ 574 h 752"/>
                <a:gd name="T26" fmla="*/ 111 w 156"/>
                <a:gd name="T27" fmla="*/ 463 h 752"/>
                <a:gd name="T28" fmla="*/ 104 w 156"/>
                <a:gd name="T29" fmla="*/ 342 h 752"/>
                <a:gd name="T30" fmla="*/ 107 w 156"/>
                <a:gd name="T31" fmla="*/ 220 h 752"/>
                <a:gd name="T32" fmla="*/ 124 w 156"/>
                <a:gd name="T33" fmla="*/ 106 h 752"/>
                <a:gd name="T34" fmla="*/ 156 w 156"/>
                <a:gd name="T35" fmla="*/ 9 h 752"/>
                <a:gd name="T36" fmla="*/ 156 w 156"/>
                <a:gd name="T37" fmla="*/ 8 h 752"/>
                <a:gd name="T38" fmla="*/ 156 w 156"/>
                <a:gd name="T39" fmla="*/ 6 h 752"/>
                <a:gd name="T40" fmla="*/ 154 w 156"/>
                <a:gd name="T41" fmla="*/ 4 h 752"/>
                <a:gd name="T42" fmla="*/ 147 w 156"/>
                <a:gd name="T43" fmla="*/ 0 h 752"/>
                <a:gd name="T44" fmla="*/ 134 w 156"/>
                <a:gd name="T45" fmla="*/ 0 h 752"/>
                <a:gd name="T46" fmla="*/ 115 w 156"/>
                <a:gd name="T47" fmla="*/ 1 h 752"/>
                <a:gd name="T48" fmla="*/ 87 w 156"/>
                <a:gd name="T49" fmla="*/ 7 h 752"/>
                <a:gd name="T50" fmla="*/ 48 w 156"/>
                <a:gd name="T51" fmla="*/ 15 h 7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6"/>
                <a:gd name="T79" fmla="*/ 0 h 752"/>
                <a:gd name="T80" fmla="*/ 156 w 156"/>
                <a:gd name="T81" fmla="*/ 752 h 7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6" h="752">
                  <a:moveTo>
                    <a:pt x="48" y="15"/>
                  </a:moveTo>
                  <a:lnTo>
                    <a:pt x="44" y="30"/>
                  </a:lnTo>
                  <a:lnTo>
                    <a:pt x="33" y="73"/>
                  </a:lnTo>
                  <a:lnTo>
                    <a:pt x="19" y="140"/>
                  </a:lnTo>
                  <a:lnTo>
                    <a:pt x="7" y="229"/>
                  </a:lnTo>
                  <a:lnTo>
                    <a:pt x="0" y="337"/>
                  </a:lnTo>
                  <a:lnTo>
                    <a:pt x="1" y="462"/>
                  </a:lnTo>
                  <a:lnTo>
                    <a:pt x="14" y="602"/>
                  </a:lnTo>
                  <a:lnTo>
                    <a:pt x="43" y="752"/>
                  </a:lnTo>
                  <a:lnTo>
                    <a:pt x="150" y="746"/>
                  </a:lnTo>
                  <a:lnTo>
                    <a:pt x="146" y="724"/>
                  </a:lnTo>
                  <a:lnTo>
                    <a:pt x="135" y="663"/>
                  </a:lnTo>
                  <a:lnTo>
                    <a:pt x="123" y="574"/>
                  </a:lnTo>
                  <a:lnTo>
                    <a:pt x="111" y="463"/>
                  </a:lnTo>
                  <a:lnTo>
                    <a:pt x="104" y="342"/>
                  </a:lnTo>
                  <a:lnTo>
                    <a:pt x="107" y="220"/>
                  </a:lnTo>
                  <a:lnTo>
                    <a:pt x="124" y="106"/>
                  </a:lnTo>
                  <a:lnTo>
                    <a:pt x="156" y="9"/>
                  </a:lnTo>
                  <a:lnTo>
                    <a:pt x="156" y="8"/>
                  </a:lnTo>
                  <a:lnTo>
                    <a:pt x="156" y="6"/>
                  </a:lnTo>
                  <a:lnTo>
                    <a:pt x="154" y="4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15" y="1"/>
                  </a:lnTo>
                  <a:lnTo>
                    <a:pt x="87" y="7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95" name="Freeform 133"/>
            <p:cNvSpPr>
              <a:spLocks/>
            </p:cNvSpPr>
            <p:nvPr/>
          </p:nvSpPr>
          <p:spPr bwMode="auto">
            <a:xfrm>
              <a:off x="7205" y="13498"/>
              <a:ext cx="212" cy="839"/>
            </a:xfrm>
            <a:custGeom>
              <a:avLst/>
              <a:gdLst>
                <a:gd name="T0" fmla="*/ 212 w 212"/>
                <a:gd name="T1" fmla="*/ 6 h 839"/>
                <a:gd name="T2" fmla="*/ 206 w 212"/>
                <a:gd name="T3" fmla="*/ 11 h 839"/>
                <a:gd name="T4" fmla="*/ 192 w 212"/>
                <a:gd name="T5" fmla="*/ 33 h 839"/>
                <a:gd name="T6" fmla="*/ 174 w 212"/>
                <a:gd name="T7" fmla="*/ 77 h 839"/>
                <a:gd name="T8" fmla="*/ 156 w 212"/>
                <a:gd name="T9" fmla="*/ 148 h 839"/>
                <a:gd name="T10" fmla="*/ 141 w 212"/>
                <a:gd name="T11" fmla="*/ 254 h 839"/>
                <a:gd name="T12" fmla="*/ 133 w 212"/>
                <a:gd name="T13" fmla="*/ 401 h 839"/>
                <a:gd name="T14" fmla="*/ 137 w 212"/>
                <a:gd name="T15" fmla="*/ 593 h 839"/>
                <a:gd name="T16" fmla="*/ 158 w 212"/>
                <a:gd name="T17" fmla="*/ 839 h 839"/>
                <a:gd name="T18" fmla="*/ 38 w 212"/>
                <a:gd name="T19" fmla="*/ 839 h 839"/>
                <a:gd name="T20" fmla="*/ 34 w 212"/>
                <a:gd name="T21" fmla="*/ 814 h 839"/>
                <a:gd name="T22" fmla="*/ 24 w 212"/>
                <a:gd name="T23" fmla="*/ 746 h 839"/>
                <a:gd name="T24" fmla="*/ 12 w 212"/>
                <a:gd name="T25" fmla="*/ 645 h 839"/>
                <a:gd name="T26" fmla="*/ 3 w 212"/>
                <a:gd name="T27" fmla="*/ 521 h 839"/>
                <a:gd name="T28" fmla="*/ 0 w 212"/>
                <a:gd name="T29" fmla="*/ 384 h 839"/>
                <a:gd name="T30" fmla="*/ 6 w 212"/>
                <a:gd name="T31" fmla="*/ 244 h 839"/>
                <a:gd name="T32" fmla="*/ 29 w 212"/>
                <a:gd name="T33" fmla="*/ 114 h 839"/>
                <a:gd name="T34" fmla="*/ 68 w 212"/>
                <a:gd name="T35" fmla="*/ 0 h 839"/>
                <a:gd name="T36" fmla="*/ 212 w 212"/>
                <a:gd name="T37" fmla="*/ 6 h 8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2"/>
                <a:gd name="T58" fmla="*/ 0 h 839"/>
                <a:gd name="T59" fmla="*/ 212 w 212"/>
                <a:gd name="T60" fmla="*/ 839 h 8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2" h="839">
                  <a:moveTo>
                    <a:pt x="212" y="6"/>
                  </a:moveTo>
                  <a:lnTo>
                    <a:pt x="206" y="11"/>
                  </a:lnTo>
                  <a:lnTo>
                    <a:pt x="192" y="33"/>
                  </a:lnTo>
                  <a:lnTo>
                    <a:pt x="174" y="77"/>
                  </a:lnTo>
                  <a:lnTo>
                    <a:pt x="156" y="148"/>
                  </a:lnTo>
                  <a:lnTo>
                    <a:pt x="141" y="254"/>
                  </a:lnTo>
                  <a:lnTo>
                    <a:pt x="133" y="401"/>
                  </a:lnTo>
                  <a:lnTo>
                    <a:pt x="137" y="593"/>
                  </a:lnTo>
                  <a:lnTo>
                    <a:pt x="158" y="839"/>
                  </a:lnTo>
                  <a:lnTo>
                    <a:pt x="38" y="839"/>
                  </a:lnTo>
                  <a:lnTo>
                    <a:pt x="34" y="814"/>
                  </a:lnTo>
                  <a:lnTo>
                    <a:pt x="24" y="746"/>
                  </a:lnTo>
                  <a:lnTo>
                    <a:pt x="12" y="645"/>
                  </a:lnTo>
                  <a:lnTo>
                    <a:pt x="3" y="521"/>
                  </a:lnTo>
                  <a:lnTo>
                    <a:pt x="0" y="384"/>
                  </a:lnTo>
                  <a:lnTo>
                    <a:pt x="6" y="244"/>
                  </a:lnTo>
                  <a:lnTo>
                    <a:pt x="29" y="114"/>
                  </a:lnTo>
                  <a:lnTo>
                    <a:pt x="68" y="0"/>
                  </a:lnTo>
                  <a:lnTo>
                    <a:pt x="212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96" name="Freeform 134"/>
            <p:cNvSpPr>
              <a:spLocks/>
            </p:cNvSpPr>
            <p:nvPr/>
          </p:nvSpPr>
          <p:spPr bwMode="auto">
            <a:xfrm>
              <a:off x="6406" y="13636"/>
              <a:ext cx="137" cy="656"/>
            </a:xfrm>
            <a:custGeom>
              <a:avLst/>
              <a:gdLst>
                <a:gd name="T0" fmla="*/ 43 w 137"/>
                <a:gd name="T1" fmla="*/ 12 h 656"/>
                <a:gd name="T2" fmla="*/ 39 w 137"/>
                <a:gd name="T3" fmla="*/ 25 h 656"/>
                <a:gd name="T4" fmla="*/ 30 w 137"/>
                <a:gd name="T5" fmla="*/ 62 h 656"/>
                <a:gd name="T6" fmla="*/ 19 w 137"/>
                <a:gd name="T7" fmla="*/ 122 h 656"/>
                <a:gd name="T8" fmla="*/ 7 w 137"/>
                <a:gd name="T9" fmla="*/ 199 h 656"/>
                <a:gd name="T10" fmla="*/ 0 w 137"/>
                <a:gd name="T11" fmla="*/ 294 h 656"/>
                <a:gd name="T12" fmla="*/ 1 w 137"/>
                <a:gd name="T13" fmla="*/ 403 h 656"/>
                <a:gd name="T14" fmla="*/ 12 w 137"/>
                <a:gd name="T15" fmla="*/ 524 h 656"/>
                <a:gd name="T16" fmla="*/ 38 w 137"/>
                <a:gd name="T17" fmla="*/ 656 h 656"/>
                <a:gd name="T18" fmla="*/ 132 w 137"/>
                <a:gd name="T19" fmla="*/ 650 h 656"/>
                <a:gd name="T20" fmla="*/ 127 w 137"/>
                <a:gd name="T21" fmla="*/ 631 h 656"/>
                <a:gd name="T22" fmla="*/ 119 w 137"/>
                <a:gd name="T23" fmla="*/ 578 h 656"/>
                <a:gd name="T24" fmla="*/ 107 w 137"/>
                <a:gd name="T25" fmla="*/ 499 h 656"/>
                <a:gd name="T26" fmla="*/ 97 w 137"/>
                <a:gd name="T27" fmla="*/ 403 h 656"/>
                <a:gd name="T28" fmla="*/ 92 w 137"/>
                <a:gd name="T29" fmla="*/ 297 h 656"/>
                <a:gd name="T30" fmla="*/ 94 w 137"/>
                <a:gd name="T31" fmla="*/ 192 h 656"/>
                <a:gd name="T32" fmla="*/ 108 w 137"/>
                <a:gd name="T33" fmla="*/ 91 h 656"/>
                <a:gd name="T34" fmla="*/ 137 w 137"/>
                <a:gd name="T35" fmla="*/ 7 h 656"/>
                <a:gd name="T36" fmla="*/ 137 w 137"/>
                <a:gd name="T37" fmla="*/ 6 h 656"/>
                <a:gd name="T38" fmla="*/ 137 w 137"/>
                <a:gd name="T39" fmla="*/ 4 h 656"/>
                <a:gd name="T40" fmla="*/ 135 w 137"/>
                <a:gd name="T41" fmla="*/ 2 h 656"/>
                <a:gd name="T42" fmla="*/ 129 w 137"/>
                <a:gd name="T43" fmla="*/ 0 h 656"/>
                <a:gd name="T44" fmla="*/ 119 w 137"/>
                <a:gd name="T45" fmla="*/ 0 h 656"/>
                <a:gd name="T46" fmla="*/ 101 w 137"/>
                <a:gd name="T47" fmla="*/ 1 h 656"/>
                <a:gd name="T48" fmla="*/ 77 w 137"/>
                <a:gd name="T49" fmla="*/ 5 h 656"/>
                <a:gd name="T50" fmla="*/ 43 w 137"/>
                <a:gd name="T51" fmla="*/ 12 h 6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7"/>
                <a:gd name="T79" fmla="*/ 0 h 656"/>
                <a:gd name="T80" fmla="*/ 137 w 137"/>
                <a:gd name="T81" fmla="*/ 656 h 6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7" h="656">
                  <a:moveTo>
                    <a:pt x="43" y="12"/>
                  </a:moveTo>
                  <a:lnTo>
                    <a:pt x="39" y="25"/>
                  </a:lnTo>
                  <a:lnTo>
                    <a:pt x="30" y="62"/>
                  </a:lnTo>
                  <a:lnTo>
                    <a:pt x="19" y="122"/>
                  </a:lnTo>
                  <a:lnTo>
                    <a:pt x="7" y="199"/>
                  </a:lnTo>
                  <a:lnTo>
                    <a:pt x="0" y="294"/>
                  </a:lnTo>
                  <a:lnTo>
                    <a:pt x="1" y="403"/>
                  </a:lnTo>
                  <a:lnTo>
                    <a:pt x="12" y="524"/>
                  </a:lnTo>
                  <a:lnTo>
                    <a:pt x="38" y="656"/>
                  </a:lnTo>
                  <a:lnTo>
                    <a:pt x="132" y="650"/>
                  </a:lnTo>
                  <a:lnTo>
                    <a:pt x="127" y="631"/>
                  </a:lnTo>
                  <a:lnTo>
                    <a:pt x="119" y="578"/>
                  </a:lnTo>
                  <a:lnTo>
                    <a:pt x="107" y="499"/>
                  </a:lnTo>
                  <a:lnTo>
                    <a:pt x="97" y="403"/>
                  </a:lnTo>
                  <a:lnTo>
                    <a:pt x="92" y="297"/>
                  </a:lnTo>
                  <a:lnTo>
                    <a:pt x="94" y="192"/>
                  </a:lnTo>
                  <a:lnTo>
                    <a:pt x="108" y="91"/>
                  </a:lnTo>
                  <a:lnTo>
                    <a:pt x="137" y="7"/>
                  </a:lnTo>
                  <a:lnTo>
                    <a:pt x="137" y="6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1" y="1"/>
                  </a:lnTo>
                  <a:lnTo>
                    <a:pt x="77" y="5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97" name="Freeform 135"/>
            <p:cNvSpPr>
              <a:spLocks/>
            </p:cNvSpPr>
            <p:nvPr/>
          </p:nvSpPr>
          <p:spPr bwMode="auto">
            <a:xfrm>
              <a:off x="6412" y="13680"/>
              <a:ext cx="116" cy="560"/>
            </a:xfrm>
            <a:custGeom>
              <a:avLst/>
              <a:gdLst>
                <a:gd name="T0" fmla="*/ 36 w 116"/>
                <a:gd name="T1" fmla="*/ 11 h 560"/>
                <a:gd name="T2" fmla="*/ 33 w 116"/>
                <a:gd name="T3" fmla="*/ 21 h 560"/>
                <a:gd name="T4" fmla="*/ 24 w 116"/>
                <a:gd name="T5" fmla="*/ 53 h 560"/>
                <a:gd name="T6" fmla="*/ 15 w 116"/>
                <a:gd name="T7" fmla="*/ 103 h 560"/>
                <a:gd name="T8" fmla="*/ 5 w 116"/>
                <a:gd name="T9" fmla="*/ 169 h 560"/>
                <a:gd name="T10" fmla="*/ 0 w 116"/>
                <a:gd name="T11" fmla="*/ 250 h 560"/>
                <a:gd name="T12" fmla="*/ 1 w 116"/>
                <a:gd name="T13" fmla="*/ 344 h 560"/>
                <a:gd name="T14" fmla="*/ 10 w 116"/>
                <a:gd name="T15" fmla="*/ 448 h 560"/>
                <a:gd name="T16" fmla="*/ 32 w 116"/>
                <a:gd name="T17" fmla="*/ 560 h 560"/>
                <a:gd name="T18" fmla="*/ 112 w 116"/>
                <a:gd name="T19" fmla="*/ 555 h 560"/>
                <a:gd name="T20" fmla="*/ 108 w 116"/>
                <a:gd name="T21" fmla="*/ 538 h 560"/>
                <a:gd name="T22" fmla="*/ 101 w 116"/>
                <a:gd name="T23" fmla="*/ 493 h 560"/>
                <a:gd name="T24" fmla="*/ 91 w 116"/>
                <a:gd name="T25" fmla="*/ 426 h 560"/>
                <a:gd name="T26" fmla="*/ 82 w 116"/>
                <a:gd name="T27" fmla="*/ 344 h 560"/>
                <a:gd name="T28" fmla="*/ 77 w 116"/>
                <a:gd name="T29" fmla="*/ 255 h 560"/>
                <a:gd name="T30" fmla="*/ 79 w 116"/>
                <a:gd name="T31" fmla="*/ 164 h 560"/>
                <a:gd name="T32" fmla="*/ 91 w 116"/>
                <a:gd name="T33" fmla="*/ 79 h 560"/>
                <a:gd name="T34" fmla="*/ 116 w 116"/>
                <a:gd name="T35" fmla="*/ 6 h 560"/>
                <a:gd name="T36" fmla="*/ 116 w 116"/>
                <a:gd name="T37" fmla="*/ 5 h 560"/>
                <a:gd name="T38" fmla="*/ 116 w 116"/>
                <a:gd name="T39" fmla="*/ 4 h 560"/>
                <a:gd name="T40" fmla="*/ 114 w 116"/>
                <a:gd name="T41" fmla="*/ 2 h 560"/>
                <a:gd name="T42" fmla="*/ 109 w 116"/>
                <a:gd name="T43" fmla="*/ 0 h 560"/>
                <a:gd name="T44" fmla="*/ 100 w 116"/>
                <a:gd name="T45" fmla="*/ 0 h 560"/>
                <a:gd name="T46" fmla="*/ 86 w 116"/>
                <a:gd name="T47" fmla="*/ 1 h 560"/>
                <a:gd name="T48" fmla="*/ 65 w 116"/>
                <a:gd name="T49" fmla="*/ 4 h 560"/>
                <a:gd name="T50" fmla="*/ 36 w 116"/>
                <a:gd name="T51" fmla="*/ 11 h 5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6"/>
                <a:gd name="T79" fmla="*/ 0 h 560"/>
                <a:gd name="T80" fmla="*/ 116 w 116"/>
                <a:gd name="T81" fmla="*/ 560 h 5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6" h="560">
                  <a:moveTo>
                    <a:pt x="36" y="11"/>
                  </a:moveTo>
                  <a:lnTo>
                    <a:pt x="33" y="21"/>
                  </a:lnTo>
                  <a:lnTo>
                    <a:pt x="24" y="53"/>
                  </a:lnTo>
                  <a:lnTo>
                    <a:pt x="15" y="103"/>
                  </a:lnTo>
                  <a:lnTo>
                    <a:pt x="5" y="169"/>
                  </a:lnTo>
                  <a:lnTo>
                    <a:pt x="0" y="250"/>
                  </a:lnTo>
                  <a:lnTo>
                    <a:pt x="1" y="344"/>
                  </a:lnTo>
                  <a:lnTo>
                    <a:pt x="10" y="448"/>
                  </a:lnTo>
                  <a:lnTo>
                    <a:pt x="32" y="560"/>
                  </a:lnTo>
                  <a:lnTo>
                    <a:pt x="112" y="555"/>
                  </a:lnTo>
                  <a:lnTo>
                    <a:pt x="108" y="538"/>
                  </a:lnTo>
                  <a:lnTo>
                    <a:pt x="101" y="493"/>
                  </a:lnTo>
                  <a:lnTo>
                    <a:pt x="91" y="426"/>
                  </a:lnTo>
                  <a:lnTo>
                    <a:pt x="82" y="344"/>
                  </a:lnTo>
                  <a:lnTo>
                    <a:pt x="77" y="255"/>
                  </a:lnTo>
                  <a:lnTo>
                    <a:pt x="79" y="164"/>
                  </a:lnTo>
                  <a:lnTo>
                    <a:pt x="91" y="79"/>
                  </a:lnTo>
                  <a:lnTo>
                    <a:pt x="116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98" name="Freeform 136"/>
            <p:cNvSpPr>
              <a:spLocks/>
            </p:cNvSpPr>
            <p:nvPr/>
          </p:nvSpPr>
          <p:spPr bwMode="auto">
            <a:xfrm>
              <a:off x="6417" y="13724"/>
              <a:ext cx="97" cy="463"/>
            </a:xfrm>
            <a:custGeom>
              <a:avLst/>
              <a:gdLst>
                <a:gd name="T0" fmla="*/ 30 w 97"/>
                <a:gd name="T1" fmla="*/ 9 h 463"/>
                <a:gd name="T2" fmla="*/ 27 w 97"/>
                <a:gd name="T3" fmla="*/ 17 h 463"/>
                <a:gd name="T4" fmla="*/ 20 w 97"/>
                <a:gd name="T5" fmla="*/ 44 h 463"/>
                <a:gd name="T6" fmla="*/ 12 w 97"/>
                <a:gd name="T7" fmla="*/ 85 h 463"/>
                <a:gd name="T8" fmla="*/ 4 w 97"/>
                <a:gd name="T9" fmla="*/ 140 h 463"/>
                <a:gd name="T10" fmla="*/ 0 w 97"/>
                <a:gd name="T11" fmla="*/ 207 h 463"/>
                <a:gd name="T12" fmla="*/ 0 w 97"/>
                <a:gd name="T13" fmla="*/ 285 h 463"/>
                <a:gd name="T14" fmla="*/ 9 w 97"/>
                <a:gd name="T15" fmla="*/ 370 h 463"/>
                <a:gd name="T16" fmla="*/ 26 w 97"/>
                <a:gd name="T17" fmla="*/ 463 h 463"/>
                <a:gd name="T18" fmla="*/ 93 w 97"/>
                <a:gd name="T19" fmla="*/ 460 h 463"/>
                <a:gd name="T20" fmla="*/ 89 w 97"/>
                <a:gd name="T21" fmla="*/ 446 h 463"/>
                <a:gd name="T22" fmla="*/ 83 w 97"/>
                <a:gd name="T23" fmla="*/ 408 h 463"/>
                <a:gd name="T24" fmla="*/ 75 w 97"/>
                <a:gd name="T25" fmla="*/ 353 h 463"/>
                <a:gd name="T26" fmla="*/ 68 w 97"/>
                <a:gd name="T27" fmla="*/ 285 h 463"/>
                <a:gd name="T28" fmla="*/ 65 w 97"/>
                <a:gd name="T29" fmla="*/ 211 h 463"/>
                <a:gd name="T30" fmla="*/ 67 w 97"/>
                <a:gd name="T31" fmla="*/ 136 h 463"/>
                <a:gd name="T32" fmla="*/ 76 w 97"/>
                <a:gd name="T33" fmla="*/ 65 h 463"/>
                <a:gd name="T34" fmla="*/ 97 w 97"/>
                <a:gd name="T35" fmla="*/ 5 h 463"/>
                <a:gd name="T36" fmla="*/ 97 w 97"/>
                <a:gd name="T37" fmla="*/ 4 h 463"/>
                <a:gd name="T38" fmla="*/ 97 w 97"/>
                <a:gd name="T39" fmla="*/ 3 h 463"/>
                <a:gd name="T40" fmla="*/ 95 w 97"/>
                <a:gd name="T41" fmla="*/ 1 h 463"/>
                <a:gd name="T42" fmla="*/ 91 w 97"/>
                <a:gd name="T43" fmla="*/ 0 h 463"/>
                <a:gd name="T44" fmla="*/ 84 w 97"/>
                <a:gd name="T45" fmla="*/ 0 h 463"/>
                <a:gd name="T46" fmla="*/ 71 w 97"/>
                <a:gd name="T47" fmla="*/ 0 h 463"/>
                <a:gd name="T48" fmla="*/ 54 w 97"/>
                <a:gd name="T49" fmla="*/ 3 h 463"/>
                <a:gd name="T50" fmla="*/ 30 w 97"/>
                <a:gd name="T51" fmla="*/ 9 h 4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"/>
                <a:gd name="T79" fmla="*/ 0 h 463"/>
                <a:gd name="T80" fmla="*/ 97 w 97"/>
                <a:gd name="T81" fmla="*/ 463 h 4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" h="463">
                  <a:moveTo>
                    <a:pt x="30" y="9"/>
                  </a:moveTo>
                  <a:lnTo>
                    <a:pt x="27" y="17"/>
                  </a:lnTo>
                  <a:lnTo>
                    <a:pt x="20" y="44"/>
                  </a:lnTo>
                  <a:lnTo>
                    <a:pt x="12" y="85"/>
                  </a:lnTo>
                  <a:lnTo>
                    <a:pt x="4" y="140"/>
                  </a:lnTo>
                  <a:lnTo>
                    <a:pt x="0" y="207"/>
                  </a:lnTo>
                  <a:lnTo>
                    <a:pt x="0" y="285"/>
                  </a:lnTo>
                  <a:lnTo>
                    <a:pt x="9" y="370"/>
                  </a:lnTo>
                  <a:lnTo>
                    <a:pt x="26" y="463"/>
                  </a:lnTo>
                  <a:lnTo>
                    <a:pt x="93" y="460"/>
                  </a:lnTo>
                  <a:lnTo>
                    <a:pt x="89" y="446"/>
                  </a:lnTo>
                  <a:lnTo>
                    <a:pt x="83" y="408"/>
                  </a:lnTo>
                  <a:lnTo>
                    <a:pt x="75" y="353"/>
                  </a:lnTo>
                  <a:lnTo>
                    <a:pt x="68" y="285"/>
                  </a:lnTo>
                  <a:lnTo>
                    <a:pt x="65" y="211"/>
                  </a:lnTo>
                  <a:lnTo>
                    <a:pt x="67" y="136"/>
                  </a:lnTo>
                  <a:lnTo>
                    <a:pt x="76" y="65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4" y="3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99" name="Freeform 137"/>
            <p:cNvSpPr>
              <a:spLocks/>
            </p:cNvSpPr>
            <p:nvPr/>
          </p:nvSpPr>
          <p:spPr bwMode="auto">
            <a:xfrm>
              <a:off x="6422" y="13768"/>
              <a:ext cx="77" cy="367"/>
            </a:xfrm>
            <a:custGeom>
              <a:avLst/>
              <a:gdLst>
                <a:gd name="T0" fmla="*/ 24 w 77"/>
                <a:gd name="T1" fmla="*/ 8 h 367"/>
                <a:gd name="T2" fmla="*/ 22 w 77"/>
                <a:gd name="T3" fmla="*/ 15 h 367"/>
                <a:gd name="T4" fmla="*/ 17 w 77"/>
                <a:gd name="T5" fmla="*/ 36 h 367"/>
                <a:gd name="T6" fmla="*/ 10 w 77"/>
                <a:gd name="T7" fmla="*/ 68 h 367"/>
                <a:gd name="T8" fmla="*/ 4 w 77"/>
                <a:gd name="T9" fmla="*/ 112 h 367"/>
                <a:gd name="T10" fmla="*/ 0 w 77"/>
                <a:gd name="T11" fmla="*/ 164 h 367"/>
                <a:gd name="T12" fmla="*/ 0 w 77"/>
                <a:gd name="T13" fmla="*/ 226 h 367"/>
                <a:gd name="T14" fmla="*/ 7 w 77"/>
                <a:gd name="T15" fmla="*/ 294 h 367"/>
                <a:gd name="T16" fmla="*/ 21 w 77"/>
                <a:gd name="T17" fmla="*/ 367 h 367"/>
                <a:gd name="T18" fmla="*/ 74 w 77"/>
                <a:gd name="T19" fmla="*/ 364 h 367"/>
                <a:gd name="T20" fmla="*/ 71 w 77"/>
                <a:gd name="T21" fmla="*/ 353 h 367"/>
                <a:gd name="T22" fmla="*/ 66 w 77"/>
                <a:gd name="T23" fmla="*/ 323 h 367"/>
                <a:gd name="T24" fmla="*/ 60 w 77"/>
                <a:gd name="T25" fmla="*/ 280 h 367"/>
                <a:gd name="T26" fmla="*/ 54 w 77"/>
                <a:gd name="T27" fmla="*/ 226 h 367"/>
                <a:gd name="T28" fmla="*/ 51 w 77"/>
                <a:gd name="T29" fmla="*/ 168 h 367"/>
                <a:gd name="T30" fmla="*/ 53 w 77"/>
                <a:gd name="T31" fmla="*/ 107 h 367"/>
                <a:gd name="T32" fmla="*/ 61 w 77"/>
                <a:gd name="T33" fmla="*/ 52 h 367"/>
                <a:gd name="T34" fmla="*/ 77 w 77"/>
                <a:gd name="T35" fmla="*/ 5 h 367"/>
                <a:gd name="T36" fmla="*/ 77 w 77"/>
                <a:gd name="T37" fmla="*/ 5 h 367"/>
                <a:gd name="T38" fmla="*/ 77 w 77"/>
                <a:gd name="T39" fmla="*/ 2 h 367"/>
                <a:gd name="T40" fmla="*/ 76 w 77"/>
                <a:gd name="T41" fmla="*/ 1 h 367"/>
                <a:gd name="T42" fmla="*/ 72 w 77"/>
                <a:gd name="T43" fmla="*/ 0 h 367"/>
                <a:gd name="T44" fmla="*/ 66 w 77"/>
                <a:gd name="T45" fmla="*/ 0 h 367"/>
                <a:gd name="T46" fmla="*/ 56 w 77"/>
                <a:gd name="T47" fmla="*/ 1 h 367"/>
                <a:gd name="T48" fmla="*/ 43 w 77"/>
                <a:gd name="T49" fmla="*/ 4 h 367"/>
                <a:gd name="T50" fmla="*/ 24 w 77"/>
                <a:gd name="T51" fmla="*/ 8 h 3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7"/>
                <a:gd name="T79" fmla="*/ 0 h 367"/>
                <a:gd name="T80" fmla="*/ 77 w 77"/>
                <a:gd name="T81" fmla="*/ 367 h 3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7" h="367">
                  <a:moveTo>
                    <a:pt x="24" y="8"/>
                  </a:moveTo>
                  <a:lnTo>
                    <a:pt x="22" y="15"/>
                  </a:lnTo>
                  <a:lnTo>
                    <a:pt x="17" y="36"/>
                  </a:lnTo>
                  <a:lnTo>
                    <a:pt x="10" y="68"/>
                  </a:lnTo>
                  <a:lnTo>
                    <a:pt x="4" y="112"/>
                  </a:lnTo>
                  <a:lnTo>
                    <a:pt x="0" y="164"/>
                  </a:lnTo>
                  <a:lnTo>
                    <a:pt x="0" y="226"/>
                  </a:lnTo>
                  <a:lnTo>
                    <a:pt x="7" y="294"/>
                  </a:lnTo>
                  <a:lnTo>
                    <a:pt x="21" y="367"/>
                  </a:lnTo>
                  <a:lnTo>
                    <a:pt x="74" y="364"/>
                  </a:lnTo>
                  <a:lnTo>
                    <a:pt x="71" y="353"/>
                  </a:lnTo>
                  <a:lnTo>
                    <a:pt x="66" y="323"/>
                  </a:lnTo>
                  <a:lnTo>
                    <a:pt x="60" y="280"/>
                  </a:lnTo>
                  <a:lnTo>
                    <a:pt x="54" y="226"/>
                  </a:lnTo>
                  <a:lnTo>
                    <a:pt x="51" y="168"/>
                  </a:lnTo>
                  <a:lnTo>
                    <a:pt x="53" y="107"/>
                  </a:lnTo>
                  <a:lnTo>
                    <a:pt x="61" y="52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00" name="Freeform 138"/>
            <p:cNvSpPr>
              <a:spLocks/>
            </p:cNvSpPr>
            <p:nvPr/>
          </p:nvSpPr>
          <p:spPr bwMode="auto">
            <a:xfrm>
              <a:off x="6428" y="13813"/>
              <a:ext cx="56" cy="271"/>
            </a:xfrm>
            <a:custGeom>
              <a:avLst/>
              <a:gdLst>
                <a:gd name="T0" fmla="*/ 17 w 56"/>
                <a:gd name="T1" fmla="*/ 5 h 271"/>
                <a:gd name="T2" fmla="*/ 16 w 56"/>
                <a:gd name="T3" fmla="*/ 10 h 271"/>
                <a:gd name="T4" fmla="*/ 12 w 56"/>
                <a:gd name="T5" fmla="*/ 25 h 271"/>
                <a:gd name="T6" fmla="*/ 6 w 56"/>
                <a:gd name="T7" fmla="*/ 49 h 271"/>
                <a:gd name="T8" fmla="*/ 2 w 56"/>
                <a:gd name="T9" fmla="*/ 82 h 271"/>
                <a:gd name="T10" fmla="*/ 0 w 56"/>
                <a:gd name="T11" fmla="*/ 122 h 271"/>
                <a:gd name="T12" fmla="*/ 0 w 56"/>
                <a:gd name="T13" fmla="*/ 166 h 271"/>
                <a:gd name="T14" fmla="*/ 4 w 56"/>
                <a:gd name="T15" fmla="*/ 217 h 271"/>
                <a:gd name="T16" fmla="*/ 15 w 56"/>
                <a:gd name="T17" fmla="*/ 271 h 271"/>
                <a:gd name="T18" fmla="*/ 54 w 56"/>
                <a:gd name="T19" fmla="*/ 268 h 271"/>
                <a:gd name="T20" fmla="*/ 52 w 56"/>
                <a:gd name="T21" fmla="*/ 261 h 271"/>
                <a:gd name="T22" fmla="*/ 48 w 56"/>
                <a:gd name="T23" fmla="*/ 238 h 271"/>
                <a:gd name="T24" fmla="*/ 44 w 56"/>
                <a:gd name="T25" fmla="*/ 206 h 271"/>
                <a:gd name="T26" fmla="*/ 40 w 56"/>
                <a:gd name="T27" fmla="*/ 166 h 271"/>
                <a:gd name="T28" fmla="*/ 37 w 56"/>
                <a:gd name="T29" fmla="*/ 123 h 271"/>
                <a:gd name="T30" fmla="*/ 39 w 56"/>
                <a:gd name="T31" fmla="*/ 78 h 271"/>
                <a:gd name="T32" fmla="*/ 44 w 56"/>
                <a:gd name="T33" fmla="*/ 37 h 271"/>
                <a:gd name="T34" fmla="*/ 56 w 56"/>
                <a:gd name="T35" fmla="*/ 3 h 271"/>
                <a:gd name="T36" fmla="*/ 56 w 56"/>
                <a:gd name="T37" fmla="*/ 3 h 271"/>
                <a:gd name="T38" fmla="*/ 56 w 56"/>
                <a:gd name="T39" fmla="*/ 2 h 271"/>
                <a:gd name="T40" fmla="*/ 55 w 56"/>
                <a:gd name="T41" fmla="*/ 1 h 271"/>
                <a:gd name="T42" fmla="*/ 52 w 56"/>
                <a:gd name="T43" fmla="*/ 0 h 271"/>
                <a:gd name="T44" fmla="*/ 48 w 56"/>
                <a:gd name="T45" fmla="*/ 0 h 271"/>
                <a:gd name="T46" fmla="*/ 42 w 56"/>
                <a:gd name="T47" fmla="*/ 0 h 271"/>
                <a:gd name="T48" fmla="*/ 31 w 56"/>
                <a:gd name="T49" fmla="*/ 2 h 271"/>
                <a:gd name="T50" fmla="*/ 17 w 56"/>
                <a:gd name="T51" fmla="*/ 5 h 2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"/>
                <a:gd name="T79" fmla="*/ 0 h 271"/>
                <a:gd name="T80" fmla="*/ 56 w 56"/>
                <a:gd name="T81" fmla="*/ 271 h 2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" h="271">
                  <a:moveTo>
                    <a:pt x="17" y="5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49"/>
                  </a:lnTo>
                  <a:lnTo>
                    <a:pt x="2" y="82"/>
                  </a:lnTo>
                  <a:lnTo>
                    <a:pt x="0" y="122"/>
                  </a:lnTo>
                  <a:lnTo>
                    <a:pt x="0" y="166"/>
                  </a:lnTo>
                  <a:lnTo>
                    <a:pt x="4" y="217"/>
                  </a:lnTo>
                  <a:lnTo>
                    <a:pt x="15" y="271"/>
                  </a:lnTo>
                  <a:lnTo>
                    <a:pt x="54" y="268"/>
                  </a:lnTo>
                  <a:lnTo>
                    <a:pt x="52" y="261"/>
                  </a:lnTo>
                  <a:lnTo>
                    <a:pt x="48" y="238"/>
                  </a:lnTo>
                  <a:lnTo>
                    <a:pt x="44" y="206"/>
                  </a:lnTo>
                  <a:lnTo>
                    <a:pt x="40" y="166"/>
                  </a:lnTo>
                  <a:lnTo>
                    <a:pt x="37" y="123"/>
                  </a:lnTo>
                  <a:lnTo>
                    <a:pt x="39" y="78"/>
                  </a:lnTo>
                  <a:lnTo>
                    <a:pt x="44" y="37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01" name="Freeform 139"/>
            <p:cNvSpPr>
              <a:spLocks/>
            </p:cNvSpPr>
            <p:nvPr/>
          </p:nvSpPr>
          <p:spPr bwMode="auto">
            <a:xfrm>
              <a:off x="7211" y="13549"/>
              <a:ext cx="186" cy="732"/>
            </a:xfrm>
            <a:custGeom>
              <a:avLst/>
              <a:gdLst>
                <a:gd name="T0" fmla="*/ 186 w 186"/>
                <a:gd name="T1" fmla="*/ 6 h 732"/>
                <a:gd name="T2" fmla="*/ 182 w 186"/>
                <a:gd name="T3" fmla="*/ 11 h 732"/>
                <a:gd name="T4" fmla="*/ 169 w 186"/>
                <a:gd name="T5" fmla="*/ 29 h 732"/>
                <a:gd name="T6" fmla="*/ 153 w 186"/>
                <a:gd name="T7" fmla="*/ 67 h 732"/>
                <a:gd name="T8" fmla="*/ 137 w 186"/>
                <a:gd name="T9" fmla="*/ 130 h 732"/>
                <a:gd name="T10" fmla="*/ 124 w 186"/>
                <a:gd name="T11" fmla="*/ 221 h 732"/>
                <a:gd name="T12" fmla="*/ 117 w 186"/>
                <a:gd name="T13" fmla="*/ 350 h 732"/>
                <a:gd name="T14" fmla="*/ 122 w 186"/>
                <a:gd name="T15" fmla="*/ 517 h 732"/>
                <a:gd name="T16" fmla="*/ 139 w 186"/>
                <a:gd name="T17" fmla="*/ 732 h 732"/>
                <a:gd name="T18" fmla="*/ 34 w 186"/>
                <a:gd name="T19" fmla="*/ 732 h 732"/>
                <a:gd name="T20" fmla="*/ 31 w 186"/>
                <a:gd name="T21" fmla="*/ 711 h 732"/>
                <a:gd name="T22" fmla="*/ 22 w 186"/>
                <a:gd name="T23" fmla="*/ 651 h 732"/>
                <a:gd name="T24" fmla="*/ 12 w 186"/>
                <a:gd name="T25" fmla="*/ 563 h 732"/>
                <a:gd name="T26" fmla="*/ 3 w 186"/>
                <a:gd name="T27" fmla="*/ 454 h 732"/>
                <a:gd name="T28" fmla="*/ 0 w 186"/>
                <a:gd name="T29" fmla="*/ 335 h 732"/>
                <a:gd name="T30" fmla="*/ 6 w 186"/>
                <a:gd name="T31" fmla="*/ 213 h 732"/>
                <a:gd name="T32" fmla="*/ 25 w 186"/>
                <a:gd name="T33" fmla="*/ 98 h 732"/>
                <a:gd name="T34" fmla="*/ 60 w 186"/>
                <a:gd name="T35" fmla="*/ 0 h 732"/>
                <a:gd name="T36" fmla="*/ 186 w 186"/>
                <a:gd name="T37" fmla="*/ 6 h 7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6"/>
                <a:gd name="T58" fmla="*/ 0 h 732"/>
                <a:gd name="T59" fmla="*/ 186 w 186"/>
                <a:gd name="T60" fmla="*/ 732 h 7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6" h="732">
                  <a:moveTo>
                    <a:pt x="186" y="6"/>
                  </a:moveTo>
                  <a:lnTo>
                    <a:pt x="182" y="11"/>
                  </a:lnTo>
                  <a:lnTo>
                    <a:pt x="169" y="29"/>
                  </a:lnTo>
                  <a:lnTo>
                    <a:pt x="153" y="67"/>
                  </a:lnTo>
                  <a:lnTo>
                    <a:pt x="137" y="130"/>
                  </a:lnTo>
                  <a:lnTo>
                    <a:pt x="124" y="221"/>
                  </a:lnTo>
                  <a:lnTo>
                    <a:pt x="117" y="350"/>
                  </a:lnTo>
                  <a:lnTo>
                    <a:pt x="122" y="517"/>
                  </a:lnTo>
                  <a:lnTo>
                    <a:pt x="139" y="732"/>
                  </a:lnTo>
                  <a:lnTo>
                    <a:pt x="34" y="732"/>
                  </a:lnTo>
                  <a:lnTo>
                    <a:pt x="31" y="711"/>
                  </a:lnTo>
                  <a:lnTo>
                    <a:pt x="22" y="651"/>
                  </a:lnTo>
                  <a:lnTo>
                    <a:pt x="12" y="563"/>
                  </a:lnTo>
                  <a:lnTo>
                    <a:pt x="3" y="454"/>
                  </a:lnTo>
                  <a:lnTo>
                    <a:pt x="0" y="335"/>
                  </a:lnTo>
                  <a:lnTo>
                    <a:pt x="6" y="213"/>
                  </a:lnTo>
                  <a:lnTo>
                    <a:pt x="25" y="98"/>
                  </a:lnTo>
                  <a:lnTo>
                    <a:pt x="60" y="0"/>
                  </a:lnTo>
                  <a:lnTo>
                    <a:pt x="186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02" name="Freeform 140"/>
            <p:cNvSpPr>
              <a:spLocks/>
            </p:cNvSpPr>
            <p:nvPr/>
          </p:nvSpPr>
          <p:spPr bwMode="auto">
            <a:xfrm>
              <a:off x="7219" y="13600"/>
              <a:ext cx="158" cy="625"/>
            </a:xfrm>
            <a:custGeom>
              <a:avLst/>
              <a:gdLst>
                <a:gd name="T0" fmla="*/ 158 w 158"/>
                <a:gd name="T1" fmla="*/ 4 h 625"/>
                <a:gd name="T2" fmla="*/ 153 w 158"/>
                <a:gd name="T3" fmla="*/ 9 h 625"/>
                <a:gd name="T4" fmla="*/ 144 w 158"/>
                <a:gd name="T5" fmla="*/ 25 h 625"/>
                <a:gd name="T6" fmla="*/ 130 w 158"/>
                <a:gd name="T7" fmla="*/ 57 h 625"/>
                <a:gd name="T8" fmla="*/ 116 w 158"/>
                <a:gd name="T9" fmla="*/ 110 h 625"/>
                <a:gd name="T10" fmla="*/ 105 w 158"/>
                <a:gd name="T11" fmla="*/ 189 h 625"/>
                <a:gd name="T12" fmla="*/ 100 w 158"/>
                <a:gd name="T13" fmla="*/ 298 h 625"/>
                <a:gd name="T14" fmla="*/ 103 w 158"/>
                <a:gd name="T15" fmla="*/ 441 h 625"/>
                <a:gd name="T16" fmla="*/ 118 w 158"/>
                <a:gd name="T17" fmla="*/ 625 h 625"/>
                <a:gd name="T18" fmla="*/ 29 w 158"/>
                <a:gd name="T19" fmla="*/ 625 h 625"/>
                <a:gd name="T20" fmla="*/ 25 w 158"/>
                <a:gd name="T21" fmla="*/ 607 h 625"/>
                <a:gd name="T22" fmla="*/ 18 w 158"/>
                <a:gd name="T23" fmla="*/ 556 h 625"/>
                <a:gd name="T24" fmla="*/ 9 w 158"/>
                <a:gd name="T25" fmla="*/ 480 h 625"/>
                <a:gd name="T26" fmla="*/ 2 w 158"/>
                <a:gd name="T27" fmla="*/ 387 h 625"/>
                <a:gd name="T28" fmla="*/ 0 w 158"/>
                <a:gd name="T29" fmla="*/ 286 h 625"/>
                <a:gd name="T30" fmla="*/ 5 w 158"/>
                <a:gd name="T31" fmla="*/ 182 h 625"/>
                <a:gd name="T32" fmla="*/ 21 w 158"/>
                <a:gd name="T33" fmla="*/ 84 h 625"/>
                <a:gd name="T34" fmla="*/ 51 w 158"/>
                <a:gd name="T35" fmla="*/ 0 h 625"/>
                <a:gd name="T36" fmla="*/ 158 w 158"/>
                <a:gd name="T37" fmla="*/ 4 h 6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8"/>
                <a:gd name="T58" fmla="*/ 0 h 625"/>
                <a:gd name="T59" fmla="*/ 158 w 158"/>
                <a:gd name="T60" fmla="*/ 625 h 6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8" h="625">
                  <a:moveTo>
                    <a:pt x="158" y="4"/>
                  </a:moveTo>
                  <a:lnTo>
                    <a:pt x="153" y="9"/>
                  </a:lnTo>
                  <a:lnTo>
                    <a:pt x="144" y="25"/>
                  </a:lnTo>
                  <a:lnTo>
                    <a:pt x="130" y="57"/>
                  </a:lnTo>
                  <a:lnTo>
                    <a:pt x="116" y="110"/>
                  </a:lnTo>
                  <a:lnTo>
                    <a:pt x="105" y="189"/>
                  </a:lnTo>
                  <a:lnTo>
                    <a:pt x="100" y="298"/>
                  </a:lnTo>
                  <a:lnTo>
                    <a:pt x="103" y="441"/>
                  </a:lnTo>
                  <a:lnTo>
                    <a:pt x="118" y="625"/>
                  </a:lnTo>
                  <a:lnTo>
                    <a:pt x="29" y="625"/>
                  </a:lnTo>
                  <a:lnTo>
                    <a:pt x="25" y="607"/>
                  </a:lnTo>
                  <a:lnTo>
                    <a:pt x="18" y="556"/>
                  </a:lnTo>
                  <a:lnTo>
                    <a:pt x="9" y="480"/>
                  </a:lnTo>
                  <a:lnTo>
                    <a:pt x="2" y="387"/>
                  </a:lnTo>
                  <a:lnTo>
                    <a:pt x="0" y="286"/>
                  </a:lnTo>
                  <a:lnTo>
                    <a:pt x="5" y="182"/>
                  </a:lnTo>
                  <a:lnTo>
                    <a:pt x="21" y="84"/>
                  </a:lnTo>
                  <a:lnTo>
                    <a:pt x="51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03" name="Freeform 141"/>
            <p:cNvSpPr>
              <a:spLocks/>
            </p:cNvSpPr>
            <p:nvPr/>
          </p:nvSpPr>
          <p:spPr bwMode="auto">
            <a:xfrm>
              <a:off x="7225" y="13651"/>
              <a:ext cx="131" cy="517"/>
            </a:xfrm>
            <a:custGeom>
              <a:avLst/>
              <a:gdLst>
                <a:gd name="T0" fmla="*/ 131 w 131"/>
                <a:gd name="T1" fmla="*/ 4 h 517"/>
                <a:gd name="T2" fmla="*/ 128 w 131"/>
                <a:gd name="T3" fmla="*/ 7 h 517"/>
                <a:gd name="T4" fmla="*/ 119 w 131"/>
                <a:gd name="T5" fmla="*/ 21 h 517"/>
                <a:gd name="T6" fmla="*/ 109 w 131"/>
                <a:gd name="T7" fmla="*/ 47 h 517"/>
                <a:gd name="T8" fmla="*/ 97 w 131"/>
                <a:gd name="T9" fmla="*/ 91 h 517"/>
                <a:gd name="T10" fmla="*/ 88 w 131"/>
                <a:gd name="T11" fmla="*/ 156 h 517"/>
                <a:gd name="T12" fmla="*/ 84 w 131"/>
                <a:gd name="T13" fmla="*/ 247 h 517"/>
                <a:gd name="T14" fmla="*/ 86 w 131"/>
                <a:gd name="T15" fmla="*/ 366 h 517"/>
                <a:gd name="T16" fmla="*/ 99 w 131"/>
                <a:gd name="T17" fmla="*/ 517 h 517"/>
                <a:gd name="T18" fmla="*/ 25 w 131"/>
                <a:gd name="T19" fmla="*/ 517 h 517"/>
                <a:gd name="T20" fmla="*/ 23 w 131"/>
                <a:gd name="T21" fmla="*/ 502 h 517"/>
                <a:gd name="T22" fmla="*/ 16 w 131"/>
                <a:gd name="T23" fmla="*/ 460 h 517"/>
                <a:gd name="T24" fmla="*/ 9 w 131"/>
                <a:gd name="T25" fmla="*/ 397 h 517"/>
                <a:gd name="T26" fmla="*/ 2 w 131"/>
                <a:gd name="T27" fmla="*/ 320 h 517"/>
                <a:gd name="T28" fmla="*/ 0 w 131"/>
                <a:gd name="T29" fmla="*/ 236 h 517"/>
                <a:gd name="T30" fmla="*/ 4 w 131"/>
                <a:gd name="T31" fmla="*/ 151 h 517"/>
                <a:gd name="T32" fmla="*/ 18 w 131"/>
                <a:gd name="T33" fmla="*/ 70 h 517"/>
                <a:gd name="T34" fmla="*/ 43 w 131"/>
                <a:gd name="T35" fmla="*/ 0 h 517"/>
                <a:gd name="T36" fmla="*/ 131 w 131"/>
                <a:gd name="T37" fmla="*/ 4 h 5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"/>
                <a:gd name="T58" fmla="*/ 0 h 517"/>
                <a:gd name="T59" fmla="*/ 131 w 131"/>
                <a:gd name="T60" fmla="*/ 517 h 5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" h="517">
                  <a:moveTo>
                    <a:pt x="131" y="4"/>
                  </a:moveTo>
                  <a:lnTo>
                    <a:pt x="128" y="7"/>
                  </a:lnTo>
                  <a:lnTo>
                    <a:pt x="119" y="21"/>
                  </a:lnTo>
                  <a:lnTo>
                    <a:pt x="109" y="47"/>
                  </a:lnTo>
                  <a:lnTo>
                    <a:pt x="97" y="91"/>
                  </a:lnTo>
                  <a:lnTo>
                    <a:pt x="88" y="156"/>
                  </a:lnTo>
                  <a:lnTo>
                    <a:pt x="84" y="247"/>
                  </a:lnTo>
                  <a:lnTo>
                    <a:pt x="86" y="366"/>
                  </a:lnTo>
                  <a:lnTo>
                    <a:pt x="99" y="517"/>
                  </a:lnTo>
                  <a:lnTo>
                    <a:pt x="25" y="517"/>
                  </a:lnTo>
                  <a:lnTo>
                    <a:pt x="23" y="502"/>
                  </a:lnTo>
                  <a:lnTo>
                    <a:pt x="16" y="460"/>
                  </a:lnTo>
                  <a:lnTo>
                    <a:pt x="9" y="397"/>
                  </a:lnTo>
                  <a:lnTo>
                    <a:pt x="2" y="320"/>
                  </a:lnTo>
                  <a:lnTo>
                    <a:pt x="0" y="236"/>
                  </a:lnTo>
                  <a:lnTo>
                    <a:pt x="4" y="151"/>
                  </a:lnTo>
                  <a:lnTo>
                    <a:pt x="18" y="70"/>
                  </a:lnTo>
                  <a:lnTo>
                    <a:pt x="43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04" name="Freeform 142"/>
            <p:cNvSpPr>
              <a:spLocks/>
            </p:cNvSpPr>
            <p:nvPr/>
          </p:nvSpPr>
          <p:spPr bwMode="auto">
            <a:xfrm>
              <a:off x="7233" y="13701"/>
              <a:ext cx="104" cy="411"/>
            </a:xfrm>
            <a:custGeom>
              <a:avLst/>
              <a:gdLst>
                <a:gd name="T0" fmla="*/ 104 w 104"/>
                <a:gd name="T1" fmla="*/ 4 h 411"/>
                <a:gd name="T2" fmla="*/ 101 w 104"/>
                <a:gd name="T3" fmla="*/ 7 h 411"/>
                <a:gd name="T4" fmla="*/ 94 w 104"/>
                <a:gd name="T5" fmla="*/ 17 h 411"/>
                <a:gd name="T6" fmla="*/ 86 w 104"/>
                <a:gd name="T7" fmla="*/ 38 h 411"/>
                <a:gd name="T8" fmla="*/ 76 w 104"/>
                <a:gd name="T9" fmla="*/ 73 h 411"/>
                <a:gd name="T10" fmla="*/ 69 w 104"/>
                <a:gd name="T11" fmla="*/ 125 h 411"/>
                <a:gd name="T12" fmla="*/ 65 w 104"/>
                <a:gd name="T13" fmla="*/ 196 h 411"/>
                <a:gd name="T14" fmla="*/ 67 w 104"/>
                <a:gd name="T15" fmla="*/ 291 h 411"/>
                <a:gd name="T16" fmla="*/ 77 w 104"/>
                <a:gd name="T17" fmla="*/ 411 h 411"/>
                <a:gd name="T18" fmla="*/ 19 w 104"/>
                <a:gd name="T19" fmla="*/ 411 h 411"/>
                <a:gd name="T20" fmla="*/ 17 w 104"/>
                <a:gd name="T21" fmla="*/ 399 h 411"/>
                <a:gd name="T22" fmla="*/ 11 w 104"/>
                <a:gd name="T23" fmla="*/ 365 h 411"/>
                <a:gd name="T24" fmla="*/ 6 w 104"/>
                <a:gd name="T25" fmla="*/ 316 h 411"/>
                <a:gd name="T26" fmla="*/ 2 w 104"/>
                <a:gd name="T27" fmla="*/ 255 h 411"/>
                <a:gd name="T28" fmla="*/ 0 w 104"/>
                <a:gd name="T29" fmla="*/ 188 h 411"/>
                <a:gd name="T30" fmla="*/ 4 w 104"/>
                <a:gd name="T31" fmla="*/ 120 h 411"/>
                <a:gd name="T32" fmla="*/ 15 w 104"/>
                <a:gd name="T33" fmla="*/ 55 h 411"/>
                <a:gd name="T34" fmla="*/ 34 w 104"/>
                <a:gd name="T35" fmla="*/ 0 h 411"/>
                <a:gd name="T36" fmla="*/ 104 w 104"/>
                <a:gd name="T37" fmla="*/ 4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411"/>
                <a:gd name="T59" fmla="*/ 104 w 104"/>
                <a:gd name="T60" fmla="*/ 411 h 4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411">
                  <a:moveTo>
                    <a:pt x="104" y="4"/>
                  </a:moveTo>
                  <a:lnTo>
                    <a:pt x="101" y="7"/>
                  </a:lnTo>
                  <a:lnTo>
                    <a:pt x="94" y="17"/>
                  </a:lnTo>
                  <a:lnTo>
                    <a:pt x="86" y="38"/>
                  </a:lnTo>
                  <a:lnTo>
                    <a:pt x="76" y="73"/>
                  </a:lnTo>
                  <a:lnTo>
                    <a:pt x="69" y="125"/>
                  </a:lnTo>
                  <a:lnTo>
                    <a:pt x="65" y="196"/>
                  </a:lnTo>
                  <a:lnTo>
                    <a:pt x="67" y="291"/>
                  </a:lnTo>
                  <a:lnTo>
                    <a:pt x="77" y="411"/>
                  </a:lnTo>
                  <a:lnTo>
                    <a:pt x="19" y="411"/>
                  </a:lnTo>
                  <a:lnTo>
                    <a:pt x="17" y="399"/>
                  </a:lnTo>
                  <a:lnTo>
                    <a:pt x="11" y="365"/>
                  </a:lnTo>
                  <a:lnTo>
                    <a:pt x="6" y="316"/>
                  </a:lnTo>
                  <a:lnTo>
                    <a:pt x="2" y="255"/>
                  </a:lnTo>
                  <a:lnTo>
                    <a:pt x="0" y="188"/>
                  </a:lnTo>
                  <a:lnTo>
                    <a:pt x="4" y="120"/>
                  </a:lnTo>
                  <a:lnTo>
                    <a:pt x="15" y="55"/>
                  </a:lnTo>
                  <a:lnTo>
                    <a:pt x="34" y="0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05" name="Freeform 143"/>
            <p:cNvSpPr>
              <a:spLocks/>
            </p:cNvSpPr>
            <p:nvPr/>
          </p:nvSpPr>
          <p:spPr bwMode="auto">
            <a:xfrm>
              <a:off x="7240" y="13752"/>
              <a:ext cx="76" cy="302"/>
            </a:xfrm>
            <a:custGeom>
              <a:avLst/>
              <a:gdLst>
                <a:gd name="T0" fmla="*/ 76 w 76"/>
                <a:gd name="T1" fmla="*/ 2 h 302"/>
                <a:gd name="T2" fmla="*/ 74 w 76"/>
                <a:gd name="T3" fmla="*/ 4 h 302"/>
                <a:gd name="T4" fmla="*/ 70 w 76"/>
                <a:gd name="T5" fmla="*/ 12 h 302"/>
                <a:gd name="T6" fmla="*/ 62 w 76"/>
                <a:gd name="T7" fmla="*/ 28 h 302"/>
                <a:gd name="T8" fmla="*/ 56 w 76"/>
                <a:gd name="T9" fmla="*/ 53 h 302"/>
                <a:gd name="T10" fmla="*/ 51 w 76"/>
                <a:gd name="T11" fmla="*/ 92 h 302"/>
                <a:gd name="T12" fmla="*/ 49 w 76"/>
                <a:gd name="T13" fmla="*/ 145 h 302"/>
                <a:gd name="T14" fmla="*/ 50 w 76"/>
                <a:gd name="T15" fmla="*/ 214 h 302"/>
                <a:gd name="T16" fmla="*/ 57 w 76"/>
                <a:gd name="T17" fmla="*/ 302 h 302"/>
                <a:gd name="T18" fmla="*/ 14 w 76"/>
                <a:gd name="T19" fmla="*/ 302 h 302"/>
                <a:gd name="T20" fmla="*/ 13 w 76"/>
                <a:gd name="T21" fmla="*/ 294 h 302"/>
                <a:gd name="T22" fmla="*/ 9 w 76"/>
                <a:gd name="T23" fmla="*/ 269 h 302"/>
                <a:gd name="T24" fmla="*/ 4 w 76"/>
                <a:gd name="T25" fmla="*/ 232 h 302"/>
                <a:gd name="T26" fmla="*/ 1 w 76"/>
                <a:gd name="T27" fmla="*/ 188 h 302"/>
                <a:gd name="T28" fmla="*/ 0 w 76"/>
                <a:gd name="T29" fmla="*/ 138 h 302"/>
                <a:gd name="T30" fmla="*/ 2 w 76"/>
                <a:gd name="T31" fmla="*/ 89 h 302"/>
                <a:gd name="T32" fmla="*/ 10 w 76"/>
                <a:gd name="T33" fmla="*/ 41 h 302"/>
                <a:gd name="T34" fmla="*/ 25 w 76"/>
                <a:gd name="T35" fmla="*/ 0 h 302"/>
                <a:gd name="T36" fmla="*/ 76 w 76"/>
                <a:gd name="T37" fmla="*/ 2 h 3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302"/>
                <a:gd name="T59" fmla="*/ 76 w 76"/>
                <a:gd name="T60" fmla="*/ 302 h 3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302">
                  <a:moveTo>
                    <a:pt x="76" y="2"/>
                  </a:moveTo>
                  <a:lnTo>
                    <a:pt x="74" y="4"/>
                  </a:lnTo>
                  <a:lnTo>
                    <a:pt x="70" y="12"/>
                  </a:lnTo>
                  <a:lnTo>
                    <a:pt x="62" y="28"/>
                  </a:lnTo>
                  <a:lnTo>
                    <a:pt x="56" y="53"/>
                  </a:lnTo>
                  <a:lnTo>
                    <a:pt x="51" y="92"/>
                  </a:lnTo>
                  <a:lnTo>
                    <a:pt x="49" y="145"/>
                  </a:lnTo>
                  <a:lnTo>
                    <a:pt x="50" y="214"/>
                  </a:lnTo>
                  <a:lnTo>
                    <a:pt x="57" y="302"/>
                  </a:lnTo>
                  <a:lnTo>
                    <a:pt x="14" y="302"/>
                  </a:lnTo>
                  <a:lnTo>
                    <a:pt x="13" y="294"/>
                  </a:lnTo>
                  <a:lnTo>
                    <a:pt x="9" y="269"/>
                  </a:lnTo>
                  <a:lnTo>
                    <a:pt x="4" y="232"/>
                  </a:lnTo>
                  <a:lnTo>
                    <a:pt x="1" y="188"/>
                  </a:lnTo>
                  <a:lnTo>
                    <a:pt x="0" y="138"/>
                  </a:lnTo>
                  <a:lnTo>
                    <a:pt x="2" y="89"/>
                  </a:lnTo>
                  <a:lnTo>
                    <a:pt x="10" y="41"/>
                  </a:lnTo>
                  <a:lnTo>
                    <a:pt x="25" y="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06" name="Rectangle 144"/>
            <p:cNvSpPr>
              <a:spLocks noChangeArrowheads="1"/>
            </p:cNvSpPr>
            <p:nvPr/>
          </p:nvSpPr>
          <p:spPr bwMode="auto">
            <a:xfrm>
              <a:off x="6241" y="13678"/>
              <a:ext cx="23" cy="9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07" name="Freeform 145"/>
            <p:cNvSpPr>
              <a:spLocks/>
            </p:cNvSpPr>
            <p:nvPr/>
          </p:nvSpPr>
          <p:spPr bwMode="auto">
            <a:xfrm>
              <a:off x="6579" y="13664"/>
              <a:ext cx="375" cy="440"/>
            </a:xfrm>
            <a:custGeom>
              <a:avLst/>
              <a:gdLst>
                <a:gd name="T0" fmla="*/ 35 w 375"/>
                <a:gd name="T1" fmla="*/ 41 h 440"/>
                <a:gd name="T2" fmla="*/ 32 w 375"/>
                <a:gd name="T3" fmla="*/ 49 h 440"/>
                <a:gd name="T4" fmla="*/ 25 w 375"/>
                <a:gd name="T5" fmla="*/ 74 h 440"/>
                <a:gd name="T6" fmla="*/ 17 w 375"/>
                <a:gd name="T7" fmla="*/ 112 h 440"/>
                <a:gd name="T8" fmla="*/ 8 w 375"/>
                <a:gd name="T9" fmla="*/ 163 h 440"/>
                <a:gd name="T10" fmla="*/ 2 w 375"/>
                <a:gd name="T11" fmla="*/ 223 h 440"/>
                <a:gd name="T12" fmla="*/ 0 w 375"/>
                <a:gd name="T13" fmla="*/ 290 h 440"/>
                <a:gd name="T14" fmla="*/ 7 w 375"/>
                <a:gd name="T15" fmla="*/ 363 h 440"/>
                <a:gd name="T16" fmla="*/ 23 w 375"/>
                <a:gd name="T17" fmla="*/ 440 h 440"/>
                <a:gd name="T18" fmla="*/ 23 w 375"/>
                <a:gd name="T19" fmla="*/ 437 h 440"/>
                <a:gd name="T20" fmla="*/ 23 w 375"/>
                <a:gd name="T21" fmla="*/ 427 h 440"/>
                <a:gd name="T22" fmla="*/ 23 w 375"/>
                <a:gd name="T23" fmla="*/ 411 h 440"/>
                <a:gd name="T24" fmla="*/ 23 w 375"/>
                <a:gd name="T25" fmla="*/ 391 h 440"/>
                <a:gd name="T26" fmla="*/ 25 w 375"/>
                <a:gd name="T27" fmla="*/ 367 h 440"/>
                <a:gd name="T28" fmla="*/ 28 w 375"/>
                <a:gd name="T29" fmla="*/ 341 h 440"/>
                <a:gd name="T30" fmla="*/ 33 w 375"/>
                <a:gd name="T31" fmla="*/ 312 h 440"/>
                <a:gd name="T32" fmla="*/ 39 w 375"/>
                <a:gd name="T33" fmla="*/ 281 h 440"/>
                <a:gd name="T34" fmla="*/ 49 w 375"/>
                <a:gd name="T35" fmla="*/ 251 h 440"/>
                <a:gd name="T36" fmla="*/ 61 w 375"/>
                <a:gd name="T37" fmla="*/ 222 h 440"/>
                <a:gd name="T38" fmla="*/ 75 w 375"/>
                <a:gd name="T39" fmla="*/ 194 h 440"/>
                <a:gd name="T40" fmla="*/ 93 w 375"/>
                <a:gd name="T41" fmla="*/ 168 h 440"/>
                <a:gd name="T42" fmla="*/ 116 w 375"/>
                <a:gd name="T43" fmla="*/ 145 h 440"/>
                <a:gd name="T44" fmla="*/ 141 w 375"/>
                <a:gd name="T45" fmla="*/ 127 h 440"/>
                <a:gd name="T46" fmla="*/ 173 w 375"/>
                <a:gd name="T47" fmla="*/ 114 h 440"/>
                <a:gd name="T48" fmla="*/ 208 w 375"/>
                <a:gd name="T49" fmla="*/ 106 h 440"/>
                <a:gd name="T50" fmla="*/ 210 w 375"/>
                <a:gd name="T51" fmla="*/ 104 h 440"/>
                <a:gd name="T52" fmla="*/ 217 w 375"/>
                <a:gd name="T53" fmla="*/ 100 h 440"/>
                <a:gd name="T54" fmla="*/ 227 w 375"/>
                <a:gd name="T55" fmla="*/ 92 h 440"/>
                <a:gd name="T56" fmla="*/ 245 w 375"/>
                <a:gd name="T57" fmla="*/ 82 h 440"/>
                <a:gd name="T58" fmla="*/ 267 w 375"/>
                <a:gd name="T59" fmla="*/ 69 h 440"/>
                <a:gd name="T60" fmla="*/ 296 w 375"/>
                <a:gd name="T61" fmla="*/ 54 h 440"/>
                <a:gd name="T62" fmla="*/ 332 w 375"/>
                <a:gd name="T63" fmla="*/ 36 h 440"/>
                <a:gd name="T64" fmla="*/ 375 w 375"/>
                <a:gd name="T65" fmla="*/ 17 h 440"/>
                <a:gd name="T66" fmla="*/ 373 w 375"/>
                <a:gd name="T67" fmla="*/ 16 h 440"/>
                <a:gd name="T68" fmla="*/ 366 w 375"/>
                <a:gd name="T69" fmla="*/ 15 h 440"/>
                <a:gd name="T70" fmla="*/ 357 w 375"/>
                <a:gd name="T71" fmla="*/ 13 h 440"/>
                <a:gd name="T72" fmla="*/ 343 w 375"/>
                <a:gd name="T73" fmla="*/ 10 h 440"/>
                <a:gd name="T74" fmla="*/ 326 w 375"/>
                <a:gd name="T75" fmla="*/ 7 h 440"/>
                <a:gd name="T76" fmla="*/ 307 w 375"/>
                <a:gd name="T77" fmla="*/ 5 h 440"/>
                <a:gd name="T78" fmla="*/ 285 w 375"/>
                <a:gd name="T79" fmla="*/ 3 h 440"/>
                <a:gd name="T80" fmla="*/ 261 w 375"/>
                <a:gd name="T81" fmla="*/ 1 h 440"/>
                <a:gd name="T82" fmla="*/ 235 w 375"/>
                <a:gd name="T83" fmla="*/ 0 h 440"/>
                <a:gd name="T84" fmla="*/ 208 w 375"/>
                <a:gd name="T85" fmla="*/ 1 h 440"/>
                <a:gd name="T86" fmla="*/ 180 w 375"/>
                <a:gd name="T87" fmla="*/ 2 h 440"/>
                <a:gd name="T88" fmla="*/ 151 w 375"/>
                <a:gd name="T89" fmla="*/ 5 h 440"/>
                <a:gd name="T90" fmla="*/ 122 w 375"/>
                <a:gd name="T91" fmla="*/ 10 h 440"/>
                <a:gd name="T92" fmla="*/ 92 w 375"/>
                <a:gd name="T93" fmla="*/ 18 h 440"/>
                <a:gd name="T94" fmla="*/ 63 w 375"/>
                <a:gd name="T95" fmla="*/ 28 h 440"/>
                <a:gd name="T96" fmla="*/ 35 w 375"/>
                <a:gd name="T97" fmla="*/ 41 h 4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5"/>
                <a:gd name="T148" fmla="*/ 0 h 440"/>
                <a:gd name="T149" fmla="*/ 375 w 375"/>
                <a:gd name="T150" fmla="*/ 440 h 4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5" h="440">
                  <a:moveTo>
                    <a:pt x="35" y="41"/>
                  </a:moveTo>
                  <a:lnTo>
                    <a:pt x="32" y="49"/>
                  </a:lnTo>
                  <a:lnTo>
                    <a:pt x="25" y="74"/>
                  </a:lnTo>
                  <a:lnTo>
                    <a:pt x="17" y="112"/>
                  </a:lnTo>
                  <a:lnTo>
                    <a:pt x="8" y="163"/>
                  </a:lnTo>
                  <a:lnTo>
                    <a:pt x="2" y="223"/>
                  </a:lnTo>
                  <a:lnTo>
                    <a:pt x="0" y="290"/>
                  </a:lnTo>
                  <a:lnTo>
                    <a:pt x="7" y="363"/>
                  </a:lnTo>
                  <a:lnTo>
                    <a:pt x="23" y="440"/>
                  </a:lnTo>
                  <a:lnTo>
                    <a:pt x="23" y="437"/>
                  </a:lnTo>
                  <a:lnTo>
                    <a:pt x="23" y="427"/>
                  </a:lnTo>
                  <a:lnTo>
                    <a:pt x="23" y="411"/>
                  </a:lnTo>
                  <a:lnTo>
                    <a:pt x="23" y="391"/>
                  </a:lnTo>
                  <a:lnTo>
                    <a:pt x="25" y="367"/>
                  </a:lnTo>
                  <a:lnTo>
                    <a:pt x="28" y="341"/>
                  </a:lnTo>
                  <a:lnTo>
                    <a:pt x="33" y="312"/>
                  </a:lnTo>
                  <a:lnTo>
                    <a:pt x="39" y="281"/>
                  </a:lnTo>
                  <a:lnTo>
                    <a:pt x="49" y="251"/>
                  </a:lnTo>
                  <a:lnTo>
                    <a:pt x="61" y="222"/>
                  </a:lnTo>
                  <a:lnTo>
                    <a:pt x="75" y="194"/>
                  </a:lnTo>
                  <a:lnTo>
                    <a:pt x="93" y="168"/>
                  </a:lnTo>
                  <a:lnTo>
                    <a:pt x="116" y="145"/>
                  </a:lnTo>
                  <a:lnTo>
                    <a:pt x="141" y="127"/>
                  </a:lnTo>
                  <a:lnTo>
                    <a:pt x="173" y="114"/>
                  </a:lnTo>
                  <a:lnTo>
                    <a:pt x="208" y="106"/>
                  </a:lnTo>
                  <a:lnTo>
                    <a:pt x="210" y="104"/>
                  </a:lnTo>
                  <a:lnTo>
                    <a:pt x="217" y="100"/>
                  </a:lnTo>
                  <a:lnTo>
                    <a:pt x="227" y="92"/>
                  </a:lnTo>
                  <a:lnTo>
                    <a:pt x="245" y="82"/>
                  </a:lnTo>
                  <a:lnTo>
                    <a:pt x="267" y="69"/>
                  </a:lnTo>
                  <a:lnTo>
                    <a:pt x="296" y="54"/>
                  </a:lnTo>
                  <a:lnTo>
                    <a:pt x="332" y="36"/>
                  </a:lnTo>
                  <a:lnTo>
                    <a:pt x="375" y="17"/>
                  </a:lnTo>
                  <a:lnTo>
                    <a:pt x="373" y="16"/>
                  </a:lnTo>
                  <a:lnTo>
                    <a:pt x="366" y="15"/>
                  </a:lnTo>
                  <a:lnTo>
                    <a:pt x="357" y="13"/>
                  </a:lnTo>
                  <a:lnTo>
                    <a:pt x="343" y="10"/>
                  </a:lnTo>
                  <a:lnTo>
                    <a:pt x="326" y="7"/>
                  </a:lnTo>
                  <a:lnTo>
                    <a:pt x="307" y="5"/>
                  </a:lnTo>
                  <a:lnTo>
                    <a:pt x="285" y="3"/>
                  </a:lnTo>
                  <a:lnTo>
                    <a:pt x="261" y="1"/>
                  </a:lnTo>
                  <a:lnTo>
                    <a:pt x="235" y="0"/>
                  </a:lnTo>
                  <a:lnTo>
                    <a:pt x="208" y="1"/>
                  </a:lnTo>
                  <a:lnTo>
                    <a:pt x="180" y="2"/>
                  </a:lnTo>
                  <a:lnTo>
                    <a:pt x="151" y="5"/>
                  </a:lnTo>
                  <a:lnTo>
                    <a:pt x="122" y="10"/>
                  </a:lnTo>
                  <a:lnTo>
                    <a:pt x="92" y="18"/>
                  </a:lnTo>
                  <a:lnTo>
                    <a:pt x="63" y="28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08" name="Freeform 146"/>
            <p:cNvSpPr>
              <a:spLocks/>
            </p:cNvSpPr>
            <p:nvPr/>
          </p:nvSpPr>
          <p:spPr bwMode="auto">
            <a:xfrm>
              <a:off x="6061" y="13991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8 h 83"/>
                <a:gd name="T6" fmla="*/ 5 w 305"/>
                <a:gd name="T7" fmla="*/ 44 h 83"/>
                <a:gd name="T8" fmla="*/ 11 w 305"/>
                <a:gd name="T9" fmla="*/ 37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8 h 83"/>
                <a:gd name="T16" fmla="*/ 54 w 305"/>
                <a:gd name="T17" fmla="*/ 12 h 83"/>
                <a:gd name="T18" fmla="*/ 72 w 305"/>
                <a:gd name="T19" fmla="*/ 6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7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6 h 83"/>
                <a:gd name="T38" fmla="*/ 289 w 305"/>
                <a:gd name="T39" fmla="*/ 44 h 83"/>
                <a:gd name="T40" fmla="*/ 277 w 305"/>
                <a:gd name="T41" fmla="*/ 41 h 83"/>
                <a:gd name="T42" fmla="*/ 262 w 305"/>
                <a:gd name="T43" fmla="*/ 36 h 83"/>
                <a:gd name="T44" fmla="*/ 244 w 305"/>
                <a:gd name="T45" fmla="*/ 32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1 h 83"/>
                <a:gd name="T56" fmla="*/ 101 w 305"/>
                <a:gd name="T57" fmla="*/ 23 h 83"/>
                <a:gd name="T58" fmla="*/ 77 w 305"/>
                <a:gd name="T59" fmla="*/ 29 h 83"/>
                <a:gd name="T60" fmla="*/ 55 w 305"/>
                <a:gd name="T61" fmla="*/ 37 h 83"/>
                <a:gd name="T62" fmla="*/ 33 w 305"/>
                <a:gd name="T63" fmla="*/ 48 h 83"/>
                <a:gd name="T64" fmla="*/ 15 w 305"/>
                <a:gd name="T65" fmla="*/ 63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11" y="37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8"/>
                  </a:lnTo>
                  <a:lnTo>
                    <a:pt x="54" y="12"/>
                  </a:lnTo>
                  <a:lnTo>
                    <a:pt x="72" y="6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7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6"/>
                  </a:lnTo>
                  <a:lnTo>
                    <a:pt x="289" y="44"/>
                  </a:lnTo>
                  <a:lnTo>
                    <a:pt x="277" y="41"/>
                  </a:lnTo>
                  <a:lnTo>
                    <a:pt x="262" y="36"/>
                  </a:lnTo>
                  <a:lnTo>
                    <a:pt x="244" y="32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1"/>
                  </a:lnTo>
                  <a:lnTo>
                    <a:pt x="101" y="23"/>
                  </a:lnTo>
                  <a:lnTo>
                    <a:pt x="77" y="29"/>
                  </a:lnTo>
                  <a:lnTo>
                    <a:pt x="55" y="37"/>
                  </a:lnTo>
                  <a:lnTo>
                    <a:pt x="33" y="48"/>
                  </a:lnTo>
                  <a:lnTo>
                    <a:pt x="15" y="63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09" name="Freeform 147"/>
            <p:cNvSpPr>
              <a:spLocks/>
            </p:cNvSpPr>
            <p:nvPr/>
          </p:nvSpPr>
          <p:spPr bwMode="auto">
            <a:xfrm>
              <a:off x="6061" y="13793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9 h 83"/>
                <a:gd name="T6" fmla="*/ 5 w 305"/>
                <a:gd name="T7" fmla="*/ 44 h 83"/>
                <a:gd name="T8" fmla="*/ 11 w 305"/>
                <a:gd name="T9" fmla="*/ 38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7 h 83"/>
                <a:gd name="T16" fmla="*/ 54 w 305"/>
                <a:gd name="T17" fmla="*/ 12 h 83"/>
                <a:gd name="T18" fmla="*/ 72 w 305"/>
                <a:gd name="T19" fmla="*/ 7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8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5 h 83"/>
                <a:gd name="T38" fmla="*/ 289 w 305"/>
                <a:gd name="T39" fmla="*/ 43 h 83"/>
                <a:gd name="T40" fmla="*/ 277 w 305"/>
                <a:gd name="T41" fmla="*/ 40 h 83"/>
                <a:gd name="T42" fmla="*/ 262 w 305"/>
                <a:gd name="T43" fmla="*/ 36 h 83"/>
                <a:gd name="T44" fmla="*/ 244 w 305"/>
                <a:gd name="T45" fmla="*/ 33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2 h 83"/>
                <a:gd name="T56" fmla="*/ 101 w 305"/>
                <a:gd name="T57" fmla="*/ 24 h 83"/>
                <a:gd name="T58" fmla="*/ 77 w 305"/>
                <a:gd name="T59" fmla="*/ 29 h 83"/>
                <a:gd name="T60" fmla="*/ 55 w 305"/>
                <a:gd name="T61" fmla="*/ 38 h 83"/>
                <a:gd name="T62" fmla="*/ 33 w 305"/>
                <a:gd name="T63" fmla="*/ 49 h 83"/>
                <a:gd name="T64" fmla="*/ 15 w 305"/>
                <a:gd name="T65" fmla="*/ 64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11" y="38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7"/>
                  </a:lnTo>
                  <a:lnTo>
                    <a:pt x="54" y="12"/>
                  </a:lnTo>
                  <a:lnTo>
                    <a:pt x="72" y="7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8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5"/>
                  </a:lnTo>
                  <a:lnTo>
                    <a:pt x="289" y="43"/>
                  </a:lnTo>
                  <a:lnTo>
                    <a:pt x="277" y="40"/>
                  </a:lnTo>
                  <a:lnTo>
                    <a:pt x="262" y="36"/>
                  </a:lnTo>
                  <a:lnTo>
                    <a:pt x="244" y="33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2"/>
                  </a:lnTo>
                  <a:lnTo>
                    <a:pt x="101" y="24"/>
                  </a:lnTo>
                  <a:lnTo>
                    <a:pt x="77" y="29"/>
                  </a:lnTo>
                  <a:lnTo>
                    <a:pt x="55" y="38"/>
                  </a:lnTo>
                  <a:lnTo>
                    <a:pt x="33" y="49"/>
                  </a:lnTo>
                  <a:lnTo>
                    <a:pt x="15" y="64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10" name="Freeform 148"/>
            <p:cNvSpPr>
              <a:spLocks/>
            </p:cNvSpPr>
            <p:nvPr/>
          </p:nvSpPr>
          <p:spPr bwMode="auto">
            <a:xfrm>
              <a:off x="6348" y="13696"/>
              <a:ext cx="496" cy="917"/>
            </a:xfrm>
            <a:custGeom>
              <a:avLst/>
              <a:gdLst>
                <a:gd name="T0" fmla="*/ 0 w 496"/>
                <a:gd name="T1" fmla="*/ 0 h 917"/>
                <a:gd name="T2" fmla="*/ 0 w 496"/>
                <a:gd name="T3" fmla="*/ 886 h 917"/>
                <a:gd name="T4" fmla="*/ 150 w 496"/>
                <a:gd name="T5" fmla="*/ 917 h 917"/>
                <a:gd name="T6" fmla="*/ 143 w 496"/>
                <a:gd name="T7" fmla="*/ 797 h 917"/>
                <a:gd name="T8" fmla="*/ 496 w 496"/>
                <a:gd name="T9" fmla="*/ 851 h 917"/>
                <a:gd name="T10" fmla="*/ 490 w 496"/>
                <a:gd name="T11" fmla="*/ 803 h 917"/>
                <a:gd name="T12" fmla="*/ 245 w 496"/>
                <a:gd name="T13" fmla="*/ 773 h 917"/>
                <a:gd name="T14" fmla="*/ 239 w 496"/>
                <a:gd name="T15" fmla="*/ 670 h 917"/>
                <a:gd name="T16" fmla="*/ 72 w 496"/>
                <a:gd name="T17" fmla="*/ 670 h 917"/>
                <a:gd name="T18" fmla="*/ 68 w 496"/>
                <a:gd name="T19" fmla="*/ 657 h 917"/>
                <a:gd name="T20" fmla="*/ 56 w 496"/>
                <a:gd name="T21" fmla="*/ 620 h 917"/>
                <a:gd name="T22" fmla="*/ 41 w 496"/>
                <a:gd name="T23" fmla="*/ 559 h 917"/>
                <a:gd name="T24" fmla="*/ 26 w 496"/>
                <a:gd name="T25" fmla="*/ 480 h 917"/>
                <a:gd name="T26" fmla="*/ 15 w 496"/>
                <a:gd name="T27" fmla="*/ 385 h 917"/>
                <a:gd name="T28" fmla="*/ 11 w 496"/>
                <a:gd name="T29" fmla="*/ 276 h 917"/>
                <a:gd name="T30" fmla="*/ 20 w 496"/>
                <a:gd name="T31" fmla="*/ 158 h 917"/>
                <a:gd name="T32" fmla="*/ 42 w 496"/>
                <a:gd name="T33" fmla="*/ 30 h 917"/>
                <a:gd name="T34" fmla="*/ 0 w 496"/>
                <a:gd name="T35" fmla="*/ 0 h 9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6"/>
                <a:gd name="T55" fmla="*/ 0 h 917"/>
                <a:gd name="T56" fmla="*/ 496 w 496"/>
                <a:gd name="T57" fmla="*/ 917 h 9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6" h="917">
                  <a:moveTo>
                    <a:pt x="0" y="0"/>
                  </a:moveTo>
                  <a:lnTo>
                    <a:pt x="0" y="886"/>
                  </a:lnTo>
                  <a:lnTo>
                    <a:pt x="150" y="917"/>
                  </a:lnTo>
                  <a:lnTo>
                    <a:pt x="143" y="797"/>
                  </a:lnTo>
                  <a:lnTo>
                    <a:pt x="496" y="851"/>
                  </a:lnTo>
                  <a:lnTo>
                    <a:pt x="490" y="803"/>
                  </a:lnTo>
                  <a:lnTo>
                    <a:pt x="245" y="773"/>
                  </a:lnTo>
                  <a:lnTo>
                    <a:pt x="239" y="670"/>
                  </a:lnTo>
                  <a:lnTo>
                    <a:pt x="72" y="670"/>
                  </a:lnTo>
                  <a:lnTo>
                    <a:pt x="68" y="657"/>
                  </a:lnTo>
                  <a:lnTo>
                    <a:pt x="56" y="620"/>
                  </a:lnTo>
                  <a:lnTo>
                    <a:pt x="41" y="559"/>
                  </a:lnTo>
                  <a:lnTo>
                    <a:pt x="26" y="480"/>
                  </a:lnTo>
                  <a:lnTo>
                    <a:pt x="15" y="385"/>
                  </a:lnTo>
                  <a:lnTo>
                    <a:pt x="11" y="276"/>
                  </a:lnTo>
                  <a:lnTo>
                    <a:pt x="20" y="158"/>
                  </a:lnTo>
                  <a:lnTo>
                    <a:pt x="4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11" name="Freeform 149"/>
            <p:cNvSpPr>
              <a:spLocks/>
            </p:cNvSpPr>
            <p:nvPr/>
          </p:nvSpPr>
          <p:spPr bwMode="auto">
            <a:xfrm>
              <a:off x="6593" y="13487"/>
              <a:ext cx="638" cy="125"/>
            </a:xfrm>
            <a:custGeom>
              <a:avLst/>
              <a:gdLst>
                <a:gd name="T0" fmla="*/ 0 w 638"/>
                <a:gd name="T1" fmla="*/ 125 h 125"/>
                <a:gd name="T2" fmla="*/ 4 w 638"/>
                <a:gd name="T3" fmla="*/ 124 h 125"/>
                <a:gd name="T4" fmla="*/ 14 w 638"/>
                <a:gd name="T5" fmla="*/ 119 h 125"/>
                <a:gd name="T6" fmla="*/ 31 w 638"/>
                <a:gd name="T7" fmla="*/ 114 h 125"/>
                <a:gd name="T8" fmla="*/ 53 w 638"/>
                <a:gd name="T9" fmla="*/ 106 h 125"/>
                <a:gd name="T10" fmla="*/ 81 w 638"/>
                <a:gd name="T11" fmla="*/ 98 h 125"/>
                <a:gd name="T12" fmla="*/ 113 w 638"/>
                <a:gd name="T13" fmla="*/ 89 h 125"/>
                <a:gd name="T14" fmla="*/ 151 w 638"/>
                <a:gd name="T15" fmla="*/ 81 h 125"/>
                <a:gd name="T16" fmla="*/ 192 w 638"/>
                <a:gd name="T17" fmla="*/ 73 h 125"/>
                <a:gd name="T18" fmla="*/ 237 w 638"/>
                <a:gd name="T19" fmla="*/ 65 h 125"/>
                <a:gd name="T20" fmla="*/ 286 w 638"/>
                <a:gd name="T21" fmla="*/ 60 h 125"/>
                <a:gd name="T22" fmla="*/ 337 w 638"/>
                <a:gd name="T23" fmla="*/ 56 h 125"/>
                <a:gd name="T24" fmla="*/ 390 w 638"/>
                <a:gd name="T25" fmla="*/ 55 h 125"/>
                <a:gd name="T26" fmla="*/ 446 w 638"/>
                <a:gd name="T27" fmla="*/ 56 h 125"/>
                <a:gd name="T28" fmla="*/ 503 w 638"/>
                <a:gd name="T29" fmla="*/ 61 h 125"/>
                <a:gd name="T30" fmla="*/ 561 w 638"/>
                <a:gd name="T31" fmla="*/ 70 h 125"/>
                <a:gd name="T32" fmla="*/ 620 w 638"/>
                <a:gd name="T33" fmla="*/ 83 h 125"/>
                <a:gd name="T34" fmla="*/ 638 w 638"/>
                <a:gd name="T35" fmla="*/ 0 h 125"/>
                <a:gd name="T36" fmla="*/ 634 w 638"/>
                <a:gd name="T37" fmla="*/ 0 h 125"/>
                <a:gd name="T38" fmla="*/ 620 w 638"/>
                <a:gd name="T39" fmla="*/ 0 h 125"/>
                <a:gd name="T40" fmla="*/ 599 w 638"/>
                <a:gd name="T41" fmla="*/ 0 h 125"/>
                <a:gd name="T42" fmla="*/ 571 w 638"/>
                <a:gd name="T43" fmla="*/ 1 h 125"/>
                <a:gd name="T44" fmla="*/ 536 w 638"/>
                <a:gd name="T45" fmla="*/ 2 h 125"/>
                <a:gd name="T46" fmla="*/ 496 w 638"/>
                <a:gd name="T47" fmla="*/ 3 h 125"/>
                <a:gd name="T48" fmla="*/ 452 w 638"/>
                <a:gd name="T49" fmla="*/ 6 h 125"/>
                <a:gd name="T50" fmla="*/ 405 w 638"/>
                <a:gd name="T51" fmla="*/ 8 h 125"/>
                <a:gd name="T52" fmla="*/ 354 w 638"/>
                <a:gd name="T53" fmla="*/ 13 h 125"/>
                <a:gd name="T54" fmla="*/ 302 w 638"/>
                <a:gd name="T55" fmla="*/ 17 h 125"/>
                <a:gd name="T56" fmla="*/ 249 w 638"/>
                <a:gd name="T57" fmla="*/ 22 h 125"/>
                <a:gd name="T58" fmla="*/ 196 w 638"/>
                <a:gd name="T59" fmla="*/ 30 h 125"/>
                <a:gd name="T60" fmla="*/ 144 w 638"/>
                <a:gd name="T61" fmla="*/ 37 h 125"/>
                <a:gd name="T62" fmla="*/ 93 w 638"/>
                <a:gd name="T63" fmla="*/ 47 h 125"/>
                <a:gd name="T64" fmla="*/ 45 w 638"/>
                <a:gd name="T65" fmla="*/ 58 h 125"/>
                <a:gd name="T66" fmla="*/ 0 w 638"/>
                <a:gd name="T67" fmla="*/ 71 h 125"/>
                <a:gd name="T68" fmla="*/ 0 w 638"/>
                <a:gd name="T69" fmla="*/ 125 h 1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8"/>
                <a:gd name="T106" fmla="*/ 0 h 125"/>
                <a:gd name="T107" fmla="*/ 638 w 638"/>
                <a:gd name="T108" fmla="*/ 125 h 1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8" h="125">
                  <a:moveTo>
                    <a:pt x="0" y="125"/>
                  </a:moveTo>
                  <a:lnTo>
                    <a:pt x="4" y="124"/>
                  </a:lnTo>
                  <a:lnTo>
                    <a:pt x="14" y="119"/>
                  </a:lnTo>
                  <a:lnTo>
                    <a:pt x="31" y="114"/>
                  </a:lnTo>
                  <a:lnTo>
                    <a:pt x="53" y="106"/>
                  </a:lnTo>
                  <a:lnTo>
                    <a:pt x="81" y="98"/>
                  </a:lnTo>
                  <a:lnTo>
                    <a:pt x="113" y="89"/>
                  </a:lnTo>
                  <a:lnTo>
                    <a:pt x="151" y="81"/>
                  </a:lnTo>
                  <a:lnTo>
                    <a:pt x="192" y="73"/>
                  </a:lnTo>
                  <a:lnTo>
                    <a:pt x="237" y="65"/>
                  </a:lnTo>
                  <a:lnTo>
                    <a:pt x="286" y="60"/>
                  </a:lnTo>
                  <a:lnTo>
                    <a:pt x="337" y="56"/>
                  </a:lnTo>
                  <a:lnTo>
                    <a:pt x="390" y="55"/>
                  </a:lnTo>
                  <a:lnTo>
                    <a:pt x="446" y="56"/>
                  </a:lnTo>
                  <a:lnTo>
                    <a:pt x="503" y="61"/>
                  </a:lnTo>
                  <a:lnTo>
                    <a:pt x="561" y="70"/>
                  </a:lnTo>
                  <a:lnTo>
                    <a:pt x="620" y="83"/>
                  </a:lnTo>
                  <a:lnTo>
                    <a:pt x="638" y="0"/>
                  </a:lnTo>
                  <a:lnTo>
                    <a:pt x="634" y="0"/>
                  </a:lnTo>
                  <a:lnTo>
                    <a:pt x="620" y="0"/>
                  </a:lnTo>
                  <a:lnTo>
                    <a:pt x="599" y="0"/>
                  </a:lnTo>
                  <a:lnTo>
                    <a:pt x="571" y="1"/>
                  </a:lnTo>
                  <a:lnTo>
                    <a:pt x="536" y="2"/>
                  </a:lnTo>
                  <a:lnTo>
                    <a:pt x="496" y="3"/>
                  </a:lnTo>
                  <a:lnTo>
                    <a:pt x="452" y="6"/>
                  </a:lnTo>
                  <a:lnTo>
                    <a:pt x="405" y="8"/>
                  </a:lnTo>
                  <a:lnTo>
                    <a:pt x="354" y="13"/>
                  </a:lnTo>
                  <a:lnTo>
                    <a:pt x="302" y="17"/>
                  </a:lnTo>
                  <a:lnTo>
                    <a:pt x="249" y="22"/>
                  </a:lnTo>
                  <a:lnTo>
                    <a:pt x="196" y="30"/>
                  </a:lnTo>
                  <a:lnTo>
                    <a:pt x="144" y="37"/>
                  </a:lnTo>
                  <a:lnTo>
                    <a:pt x="93" y="47"/>
                  </a:lnTo>
                  <a:lnTo>
                    <a:pt x="45" y="58"/>
                  </a:lnTo>
                  <a:lnTo>
                    <a:pt x="0" y="7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12" name="Freeform 150"/>
            <p:cNvSpPr>
              <a:spLocks/>
            </p:cNvSpPr>
            <p:nvPr/>
          </p:nvSpPr>
          <p:spPr bwMode="auto">
            <a:xfrm>
              <a:off x="6217" y="14634"/>
              <a:ext cx="1075" cy="356"/>
            </a:xfrm>
            <a:custGeom>
              <a:avLst/>
              <a:gdLst>
                <a:gd name="T0" fmla="*/ 454 w 1075"/>
                <a:gd name="T1" fmla="*/ 344 h 356"/>
                <a:gd name="T2" fmla="*/ 456 w 1075"/>
                <a:gd name="T3" fmla="*/ 343 h 356"/>
                <a:gd name="T4" fmla="*/ 463 w 1075"/>
                <a:gd name="T5" fmla="*/ 341 h 356"/>
                <a:gd name="T6" fmla="*/ 472 w 1075"/>
                <a:gd name="T7" fmla="*/ 337 h 356"/>
                <a:gd name="T8" fmla="*/ 485 w 1075"/>
                <a:gd name="T9" fmla="*/ 332 h 356"/>
                <a:gd name="T10" fmla="*/ 501 w 1075"/>
                <a:gd name="T11" fmla="*/ 325 h 356"/>
                <a:gd name="T12" fmla="*/ 518 w 1075"/>
                <a:gd name="T13" fmla="*/ 317 h 356"/>
                <a:gd name="T14" fmla="*/ 538 w 1075"/>
                <a:gd name="T15" fmla="*/ 308 h 356"/>
                <a:gd name="T16" fmla="*/ 558 w 1075"/>
                <a:gd name="T17" fmla="*/ 298 h 356"/>
                <a:gd name="T18" fmla="*/ 580 w 1075"/>
                <a:gd name="T19" fmla="*/ 287 h 356"/>
                <a:gd name="T20" fmla="*/ 600 w 1075"/>
                <a:gd name="T21" fmla="*/ 274 h 356"/>
                <a:gd name="T22" fmla="*/ 621 w 1075"/>
                <a:gd name="T23" fmla="*/ 262 h 356"/>
                <a:gd name="T24" fmla="*/ 640 w 1075"/>
                <a:gd name="T25" fmla="*/ 248 h 356"/>
                <a:gd name="T26" fmla="*/ 658 w 1075"/>
                <a:gd name="T27" fmla="*/ 234 h 356"/>
                <a:gd name="T28" fmla="*/ 674 w 1075"/>
                <a:gd name="T29" fmla="*/ 219 h 356"/>
                <a:gd name="T30" fmla="*/ 688 w 1075"/>
                <a:gd name="T31" fmla="*/ 204 h 356"/>
                <a:gd name="T32" fmla="*/ 699 w 1075"/>
                <a:gd name="T33" fmla="*/ 189 h 356"/>
                <a:gd name="T34" fmla="*/ 0 w 1075"/>
                <a:gd name="T35" fmla="*/ 18 h 356"/>
                <a:gd name="T36" fmla="*/ 54 w 1075"/>
                <a:gd name="T37" fmla="*/ 0 h 356"/>
                <a:gd name="T38" fmla="*/ 1075 w 1075"/>
                <a:gd name="T39" fmla="*/ 251 h 356"/>
                <a:gd name="T40" fmla="*/ 1033 w 1075"/>
                <a:gd name="T41" fmla="*/ 274 h 356"/>
                <a:gd name="T42" fmla="*/ 738 w 1075"/>
                <a:gd name="T43" fmla="*/ 199 h 356"/>
                <a:gd name="T44" fmla="*/ 737 w 1075"/>
                <a:gd name="T45" fmla="*/ 200 h 356"/>
                <a:gd name="T46" fmla="*/ 735 w 1075"/>
                <a:gd name="T47" fmla="*/ 203 h 356"/>
                <a:gd name="T48" fmla="*/ 730 w 1075"/>
                <a:gd name="T49" fmla="*/ 207 h 356"/>
                <a:gd name="T50" fmla="*/ 724 w 1075"/>
                <a:gd name="T51" fmla="*/ 214 h 356"/>
                <a:gd name="T52" fmla="*/ 716 w 1075"/>
                <a:gd name="T53" fmla="*/ 222 h 356"/>
                <a:gd name="T54" fmla="*/ 706 w 1075"/>
                <a:gd name="T55" fmla="*/ 231 h 356"/>
                <a:gd name="T56" fmla="*/ 694 w 1075"/>
                <a:gd name="T57" fmla="*/ 242 h 356"/>
                <a:gd name="T58" fmla="*/ 679 w 1075"/>
                <a:gd name="T59" fmla="*/ 253 h 356"/>
                <a:gd name="T60" fmla="*/ 662 w 1075"/>
                <a:gd name="T61" fmla="*/ 265 h 356"/>
                <a:gd name="T62" fmla="*/ 643 w 1075"/>
                <a:gd name="T63" fmla="*/ 278 h 356"/>
                <a:gd name="T64" fmla="*/ 621 w 1075"/>
                <a:gd name="T65" fmla="*/ 291 h 356"/>
                <a:gd name="T66" fmla="*/ 597 w 1075"/>
                <a:gd name="T67" fmla="*/ 303 h 356"/>
                <a:gd name="T68" fmla="*/ 570 w 1075"/>
                <a:gd name="T69" fmla="*/ 317 h 356"/>
                <a:gd name="T70" fmla="*/ 540 w 1075"/>
                <a:gd name="T71" fmla="*/ 330 h 356"/>
                <a:gd name="T72" fmla="*/ 508 w 1075"/>
                <a:gd name="T73" fmla="*/ 343 h 356"/>
                <a:gd name="T74" fmla="*/ 472 w 1075"/>
                <a:gd name="T75" fmla="*/ 356 h 356"/>
                <a:gd name="T76" fmla="*/ 454 w 1075"/>
                <a:gd name="T77" fmla="*/ 344 h 3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75"/>
                <a:gd name="T118" fmla="*/ 0 h 356"/>
                <a:gd name="T119" fmla="*/ 1075 w 1075"/>
                <a:gd name="T120" fmla="*/ 356 h 3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75" h="356">
                  <a:moveTo>
                    <a:pt x="454" y="344"/>
                  </a:moveTo>
                  <a:lnTo>
                    <a:pt x="456" y="343"/>
                  </a:lnTo>
                  <a:lnTo>
                    <a:pt x="463" y="341"/>
                  </a:lnTo>
                  <a:lnTo>
                    <a:pt x="472" y="337"/>
                  </a:lnTo>
                  <a:lnTo>
                    <a:pt x="485" y="332"/>
                  </a:lnTo>
                  <a:lnTo>
                    <a:pt x="501" y="325"/>
                  </a:lnTo>
                  <a:lnTo>
                    <a:pt x="518" y="317"/>
                  </a:lnTo>
                  <a:lnTo>
                    <a:pt x="538" y="308"/>
                  </a:lnTo>
                  <a:lnTo>
                    <a:pt x="558" y="298"/>
                  </a:lnTo>
                  <a:lnTo>
                    <a:pt x="580" y="287"/>
                  </a:lnTo>
                  <a:lnTo>
                    <a:pt x="600" y="274"/>
                  </a:lnTo>
                  <a:lnTo>
                    <a:pt x="621" y="262"/>
                  </a:lnTo>
                  <a:lnTo>
                    <a:pt x="640" y="248"/>
                  </a:lnTo>
                  <a:lnTo>
                    <a:pt x="658" y="234"/>
                  </a:lnTo>
                  <a:lnTo>
                    <a:pt x="674" y="219"/>
                  </a:lnTo>
                  <a:lnTo>
                    <a:pt x="688" y="204"/>
                  </a:lnTo>
                  <a:lnTo>
                    <a:pt x="699" y="189"/>
                  </a:lnTo>
                  <a:lnTo>
                    <a:pt x="0" y="18"/>
                  </a:lnTo>
                  <a:lnTo>
                    <a:pt x="54" y="0"/>
                  </a:lnTo>
                  <a:lnTo>
                    <a:pt x="1075" y="251"/>
                  </a:lnTo>
                  <a:lnTo>
                    <a:pt x="1033" y="274"/>
                  </a:lnTo>
                  <a:lnTo>
                    <a:pt x="738" y="199"/>
                  </a:lnTo>
                  <a:lnTo>
                    <a:pt x="737" y="200"/>
                  </a:lnTo>
                  <a:lnTo>
                    <a:pt x="735" y="203"/>
                  </a:lnTo>
                  <a:lnTo>
                    <a:pt x="730" y="207"/>
                  </a:lnTo>
                  <a:lnTo>
                    <a:pt x="724" y="214"/>
                  </a:lnTo>
                  <a:lnTo>
                    <a:pt x="716" y="222"/>
                  </a:lnTo>
                  <a:lnTo>
                    <a:pt x="706" y="231"/>
                  </a:lnTo>
                  <a:lnTo>
                    <a:pt x="694" y="242"/>
                  </a:lnTo>
                  <a:lnTo>
                    <a:pt x="679" y="253"/>
                  </a:lnTo>
                  <a:lnTo>
                    <a:pt x="662" y="265"/>
                  </a:lnTo>
                  <a:lnTo>
                    <a:pt x="643" y="278"/>
                  </a:lnTo>
                  <a:lnTo>
                    <a:pt x="621" y="291"/>
                  </a:lnTo>
                  <a:lnTo>
                    <a:pt x="597" y="303"/>
                  </a:lnTo>
                  <a:lnTo>
                    <a:pt x="570" y="317"/>
                  </a:lnTo>
                  <a:lnTo>
                    <a:pt x="540" y="330"/>
                  </a:lnTo>
                  <a:lnTo>
                    <a:pt x="508" y="343"/>
                  </a:lnTo>
                  <a:lnTo>
                    <a:pt x="472" y="356"/>
                  </a:lnTo>
                  <a:lnTo>
                    <a:pt x="454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13" name="Freeform 151"/>
            <p:cNvSpPr>
              <a:spLocks/>
            </p:cNvSpPr>
            <p:nvPr/>
          </p:nvSpPr>
          <p:spPr bwMode="auto">
            <a:xfrm>
              <a:off x="5997" y="14727"/>
              <a:ext cx="1095" cy="319"/>
            </a:xfrm>
            <a:custGeom>
              <a:avLst/>
              <a:gdLst>
                <a:gd name="T0" fmla="*/ 0 w 1095"/>
                <a:gd name="T1" fmla="*/ 0 h 319"/>
                <a:gd name="T2" fmla="*/ 1071 w 1095"/>
                <a:gd name="T3" fmla="*/ 319 h 319"/>
                <a:gd name="T4" fmla="*/ 1095 w 1095"/>
                <a:gd name="T5" fmla="*/ 319 h 319"/>
                <a:gd name="T6" fmla="*/ 33 w 1095"/>
                <a:gd name="T7" fmla="*/ 0 h 319"/>
                <a:gd name="T8" fmla="*/ 0 w 1095"/>
                <a:gd name="T9" fmla="*/ 0 h 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5"/>
                <a:gd name="T16" fmla="*/ 0 h 319"/>
                <a:gd name="T17" fmla="*/ 1095 w 1095"/>
                <a:gd name="T18" fmla="*/ 319 h 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5" h="319">
                  <a:moveTo>
                    <a:pt x="0" y="0"/>
                  </a:moveTo>
                  <a:lnTo>
                    <a:pt x="1071" y="319"/>
                  </a:lnTo>
                  <a:lnTo>
                    <a:pt x="1095" y="319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14" name="Freeform 152"/>
            <p:cNvSpPr>
              <a:spLocks/>
            </p:cNvSpPr>
            <p:nvPr/>
          </p:nvSpPr>
          <p:spPr bwMode="auto">
            <a:xfrm>
              <a:off x="6181" y="14684"/>
              <a:ext cx="1082" cy="285"/>
            </a:xfrm>
            <a:custGeom>
              <a:avLst/>
              <a:gdLst>
                <a:gd name="T0" fmla="*/ 0 w 1082"/>
                <a:gd name="T1" fmla="*/ 1 h 285"/>
                <a:gd name="T2" fmla="*/ 1058 w 1082"/>
                <a:gd name="T3" fmla="*/ 285 h 285"/>
                <a:gd name="T4" fmla="*/ 1082 w 1082"/>
                <a:gd name="T5" fmla="*/ 284 h 285"/>
                <a:gd name="T6" fmla="*/ 33 w 1082"/>
                <a:gd name="T7" fmla="*/ 0 h 285"/>
                <a:gd name="T8" fmla="*/ 0 w 1082"/>
                <a:gd name="T9" fmla="*/ 1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2"/>
                <a:gd name="T16" fmla="*/ 0 h 285"/>
                <a:gd name="T17" fmla="*/ 1082 w 1082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2" h="285">
                  <a:moveTo>
                    <a:pt x="0" y="1"/>
                  </a:moveTo>
                  <a:lnTo>
                    <a:pt x="1058" y="285"/>
                  </a:lnTo>
                  <a:lnTo>
                    <a:pt x="1082" y="284"/>
                  </a:lnTo>
                  <a:lnTo>
                    <a:pt x="3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715" name="Freeform 153"/>
            <p:cNvSpPr>
              <a:spLocks/>
            </p:cNvSpPr>
            <p:nvPr/>
          </p:nvSpPr>
          <p:spPr bwMode="auto">
            <a:xfrm>
              <a:off x="6093" y="14699"/>
              <a:ext cx="1087" cy="315"/>
            </a:xfrm>
            <a:custGeom>
              <a:avLst/>
              <a:gdLst>
                <a:gd name="T0" fmla="*/ 0 w 1087"/>
                <a:gd name="T1" fmla="*/ 0 h 315"/>
                <a:gd name="T2" fmla="*/ 1066 w 1087"/>
                <a:gd name="T3" fmla="*/ 315 h 315"/>
                <a:gd name="T4" fmla="*/ 1087 w 1087"/>
                <a:gd name="T5" fmla="*/ 308 h 315"/>
                <a:gd name="T6" fmla="*/ 31 w 1087"/>
                <a:gd name="T7" fmla="*/ 0 h 315"/>
                <a:gd name="T8" fmla="*/ 0 w 1087"/>
                <a:gd name="T9" fmla="*/ 0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7"/>
                <a:gd name="T16" fmla="*/ 0 h 315"/>
                <a:gd name="T17" fmla="*/ 1087 w 1087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7" h="315">
                  <a:moveTo>
                    <a:pt x="0" y="0"/>
                  </a:moveTo>
                  <a:lnTo>
                    <a:pt x="1066" y="315"/>
                  </a:lnTo>
                  <a:lnTo>
                    <a:pt x="1087" y="308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6512" name="Group 154"/>
          <p:cNvGrpSpPr>
            <a:grpSpLocks/>
          </p:cNvGrpSpPr>
          <p:nvPr/>
        </p:nvGrpSpPr>
        <p:grpSpPr bwMode="auto">
          <a:xfrm>
            <a:off x="7662863" y="1679575"/>
            <a:ext cx="284162" cy="471488"/>
            <a:chOff x="12762" y="10336"/>
            <a:chExt cx="1027" cy="1700"/>
          </a:xfrm>
        </p:grpSpPr>
        <p:sp>
          <p:nvSpPr>
            <p:cNvPr id="106671" name="Rectangle 155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72" name="Rectangle 156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73" name="Line 157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74" name="Line 158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75" name="Line 159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76" name="Line 160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6513" name="Group 161"/>
          <p:cNvGrpSpPr>
            <a:grpSpLocks/>
          </p:cNvGrpSpPr>
          <p:nvPr/>
        </p:nvGrpSpPr>
        <p:grpSpPr bwMode="auto">
          <a:xfrm>
            <a:off x="7250113" y="2862263"/>
            <a:ext cx="428625" cy="469900"/>
            <a:chOff x="5850" y="13487"/>
            <a:chExt cx="2023" cy="1840"/>
          </a:xfrm>
        </p:grpSpPr>
        <p:sp>
          <p:nvSpPr>
            <p:cNvPr id="106632" name="Freeform 162"/>
            <p:cNvSpPr>
              <a:spLocks/>
            </p:cNvSpPr>
            <p:nvPr/>
          </p:nvSpPr>
          <p:spPr bwMode="auto">
            <a:xfrm>
              <a:off x="5850" y="13632"/>
              <a:ext cx="2023" cy="1695"/>
            </a:xfrm>
            <a:custGeom>
              <a:avLst/>
              <a:gdLst>
                <a:gd name="T0" fmla="*/ 570 w 2023"/>
                <a:gd name="T1" fmla="*/ 121 h 1695"/>
                <a:gd name="T2" fmla="*/ 575 w 2023"/>
                <a:gd name="T3" fmla="*/ 120 h 1695"/>
                <a:gd name="T4" fmla="*/ 586 w 2023"/>
                <a:gd name="T5" fmla="*/ 116 h 1695"/>
                <a:gd name="T6" fmla="*/ 607 w 2023"/>
                <a:gd name="T7" fmla="*/ 108 h 1695"/>
                <a:gd name="T8" fmla="*/ 636 w 2023"/>
                <a:gd name="T9" fmla="*/ 101 h 1695"/>
                <a:gd name="T10" fmla="*/ 672 w 2023"/>
                <a:gd name="T11" fmla="*/ 90 h 1695"/>
                <a:gd name="T12" fmla="*/ 718 w 2023"/>
                <a:gd name="T13" fmla="*/ 79 h 1695"/>
                <a:gd name="T14" fmla="*/ 771 w 2023"/>
                <a:gd name="T15" fmla="*/ 67 h 1695"/>
                <a:gd name="T16" fmla="*/ 834 w 2023"/>
                <a:gd name="T17" fmla="*/ 55 h 1695"/>
                <a:gd name="T18" fmla="*/ 904 w 2023"/>
                <a:gd name="T19" fmla="*/ 43 h 1695"/>
                <a:gd name="T20" fmla="*/ 982 w 2023"/>
                <a:gd name="T21" fmla="*/ 33 h 1695"/>
                <a:gd name="T22" fmla="*/ 1071 w 2023"/>
                <a:gd name="T23" fmla="*/ 22 h 1695"/>
                <a:gd name="T24" fmla="*/ 1166 w 2023"/>
                <a:gd name="T25" fmla="*/ 13 h 1695"/>
                <a:gd name="T26" fmla="*/ 1271 w 2023"/>
                <a:gd name="T27" fmla="*/ 7 h 1695"/>
                <a:gd name="T28" fmla="*/ 1384 w 2023"/>
                <a:gd name="T29" fmla="*/ 1 h 1695"/>
                <a:gd name="T30" fmla="*/ 1506 w 2023"/>
                <a:gd name="T31" fmla="*/ 0 h 1695"/>
                <a:gd name="T32" fmla="*/ 1636 w 2023"/>
                <a:gd name="T33" fmla="*/ 1 h 1695"/>
                <a:gd name="T34" fmla="*/ 1692 w 2023"/>
                <a:gd name="T35" fmla="*/ 233 h 1695"/>
                <a:gd name="T36" fmla="*/ 1713 w 2023"/>
                <a:gd name="T37" fmla="*/ 243 h 1695"/>
                <a:gd name="T38" fmla="*/ 1758 w 2023"/>
                <a:gd name="T39" fmla="*/ 274 h 1695"/>
                <a:gd name="T40" fmla="*/ 1806 w 2023"/>
                <a:gd name="T41" fmla="*/ 329 h 1695"/>
                <a:gd name="T42" fmla="*/ 1836 w 2023"/>
                <a:gd name="T43" fmla="*/ 409 h 1695"/>
                <a:gd name="T44" fmla="*/ 1955 w 2023"/>
                <a:gd name="T45" fmla="*/ 948 h 1695"/>
                <a:gd name="T46" fmla="*/ 2003 w 2023"/>
                <a:gd name="T47" fmla="*/ 1171 h 1695"/>
                <a:gd name="T48" fmla="*/ 2011 w 2023"/>
                <a:gd name="T49" fmla="*/ 1188 h 1695"/>
                <a:gd name="T50" fmla="*/ 2022 w 2023"/>
                <a:gd name="T51" fmla="*/ 1231 h 1695"/>
                <a:gd name="T52" fmla="*/ 2021 w 2023"/>
                <a:gd name="T53" fmla="*/ 1297 h 1695"/>
                <a:gd name="T54" fmla="*/ 1992 w 2023"/>
                <a:gd name="T55" fmla="*/ 1380 h 1695"/>
                <a:gd name="T56" fmla="*/ 0 w 2023"/>
                <a:gd name="T57" fmla="*/ 1328 h 1695"/>
                <a:gd name="T58" fmla="*/ 199 w 2023"/>
                <a:gd name="T59" fmla="*/ 1223 h 1695"/>
                <a:gd name="T60" fmla="*/ 200 w 2023"/>
                <a:gd name="T61" fmla="*/ 232 h 1695"/>
                <a:gd name="T62" fmla="*/ 210 w 2023"/>
                <a:gd name="T63" fmla="*/ 226 h 1695"/>
                <a:gd name="T64" fmla="*/ 230 w 2023"/>
                <a:gd name="T65" fmla="*/ 214 h 1695"/>
                <a:gd name="T66" fmla="*/ 259 w 2023"/>
                <a:gd name="T67" fmla="*/ 201 h 1695"/>
                <a:gd name="T68" fmla="*/ 297 w 2023"/>
                <a:gd name="T69" fmla="*/ 189 h 1695"/>
                <a:gd name="T70" fmla="*/ 344 w 2023"/>
                <a:gd name="T71" fmla="*/ 183 h 1695"/>
                <a:gd name="T72" fmla="*/ 399 w 2023"/>
                <a:gd name="T73" fmla="*/ 181 h 1695"/>
                <a:gd name="T74" fmla="*/ 464 w 2023"/>
                <a:gd name="T75" fmla="*/ 191 h 1695"/>
                <a:gd name="T76" fmla="*/ 548 w 2023"/>
                <a:gd name="T77" fmla="*/ 225 h 16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23"/>
                <a:gd name="T118" fmla="*/ 0 h 1695"/>
                <a:gd name="T119" fmla="*/ 2023 w 2023"/>
                <a:gd name="T120" fmla="*/ 1695 h 16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23" h="1695">
                  <a:moveTo>
                    <a:pt x="548" y="225"/>
                  </a:moveTo>
                  <a:lnTo>
                    <a:pt x="570" y="121"/>
                  </a:lnTo>
                  <a:lnTo>
                    <a:pt x="571" y="121"/>
                  </a:lnTo>
                  <a:lnTo>
                    <a:pt x="575" y="120"/>
                  </a:lnTo>
                  <a:lnTo>
                    <a:pt x="580" y="118"/>
                  </a:lnTo>
                  <a:lnTo>
                    <a:pt x="586" y="116"/>
                  </a:lnTo>
                  <a:lnTo>
                    <a:pt x="596" y="112"/>
                  </a:lnTo>
                  <a:lnTo>
                    <a:pt x="607" y="108"/>
                  </a:lnTo>
                  <a:lnTo>
                    <a:pt x="620" y="105"/>
                  </a:lnTo>
                  <a:lnTo>
                    <a:pt x="636" y="101"/>
                  </a:lnTo>
                  <a:lnTo>
                    <a:pt x="653" y="95"/>
                  </a:lnTo>
                  <a:lnTo>
                    <a:pt x="672" y="90"/>
                  </a:lnTo>
                  <a:lnTo>
                    <a:pt x="694" y="84"/>
                  </a:lnTo>
                  <a:lnTo>
                    <a:pt x="718" y="79"/>
                  </a:lnTo>
                  <a:lnTo>
                    <a:pt x="743" y="74"/>
                  </a:lnTo>
                  <a:lnTo>
                    <a:pt x="771" y="67"/>
                  </a:lnTo>
                  <a:lnTo>
                    <a:pt x="802" y="61"/>
                  </a:lnTo>
                  <a:lnTo>
                    <a:pt x="834" y="55"/>
                  </a:lnTo>
                  <a:lnTo>
                    <a:pt x="867" y="49"/>
                  </a:lnTo>
                  <a:lnTo>
                    <a:pt x="904" y="43"/>
                  </a:lnTo>
                  <a:lnTo>
                    <a:pt x="943" y="38"/>
                  </a:lnTo>
                  <a:lnTo>
                    <a:pt x="982" y="33"/>
                  </a:lnTo>
                  <a:lnTo>
                    <a:pt x="1025" y="27"/>
                  </a:lnTo>
                  <a:lnTo>
                    <a:pt x="1071" y="22"/>
                  </a:lnTo>
                  <a:lnTo>
                    <a:pt x="1117" y="17"/>
                  </a:lnTo>
                  <a:lnTo>
                    <a:pt x="1166" y="13"/>
                  </a:lnTo>
                  <a:lnTo>
                    <a:pt x="1218" y="10"/>
                  </a:lnTo>
                  <a:lnTo>
                    <a:pt x="1271" y="7"/>
                  </a:lnTo>
                  <a:lnTo>
                    <a:pt x="1327" y="3"/>
                  </a:lnTo>
                  <a:lnTo>
                    <a:pt x="1384" y="1"/>
                  </a:lnTo>
                  <a:lnTo>
                    <a:pt x="1444" y="0"/>
                  </a:lnTo>
                  <a:lnTo>
                    <a:pt x="1506" y="0"/>
                  </a:lnTo>
                  <a:lnTo>
                    <a:pt x="1570" y="0"/>
                  </a:lnTo>
                  <a:lnTo>
                    <a:pt x="1636" y="1"/>
                  </a:lnTo>
                  <a:lnTo>
                    <a:pt x="1709" y="41"/>
                  </a:lnTo>
                  <a:lnTo>
                    <a:pt x="1692" y="233"/>
                  </a:lnTo>
                  <a:lnTo>
                    <a:pt x="1698" y="235"/>
                  </a:lnTo>
                  <a:lnTo>
                    <a:pt x="1713" y="243"/>
                  </a:lnTo>
                  <a:lnTo>
                    <a:pt x="1733" y="256"/>
                  </a:lnTo>
                  <a:lnTo>
                    <a:pt x="1758" y="274"/>
                  </a:lnTo>
                  <a:lnTo>
                    <a:pt x="1784" y="299"/>
                  </a:lnTo>
                  <a:lnTo>
                    <a:pt x="1806" y="329"/>
                  </a:lnTo>
                  <a:lnTo>
                    <a:pt x="1825" y="366"/>
                  </a:lnTo>
                  <a:lnTo>
                    <a:pt x="1836" y="409"/>
                  </a:lnTo>
                  <a:lnTo>
                    <a:pt x="1999" y="557"/>
                  </a:lnTo>
                  <a:lnTo>
                    <a:pt x="1955" y="948"/>
                  </a:lnTo>
                  <a:lnTo>
                    <a:pt x="1692" y="1080"/>
                  </a:lnTo>
                  <a:lnTo>
                    <a:pt x="2003" y="1171"/>
                  </a:lnTo>
                  <a:lnTo>
                    <a:pt x="2006" y="1176"/>
                  </a:lnTo>
                  <a:lnTo>
                    <a:pt x="2011" y="1188"/>
                  </a:lnTo>
                  <a:lnTo>
                    <a:pt x="2016" y="1206"/>
                  </a:lnTo>
                  <a:lnTo>
                    <a:pt x="2022" y="1231"/>
                  </a:lnTo>
                  <a:lnTo>
                    <a:pt x="2023" y="1261"/>
                  </a:lnTo>
                  <a:lnTo>
                    <a:pt x="2021" y="1297"/>
                  </a:lnTo>
                  <a:lnTo>
                    <a:pt x="2010" y="1337"/>
                  </a:lnTo>
                  <a:lnTo>
                    <a:pt x="1992" y="1380"/>
                  </a:lnTo>
                  <a:lnTo>
                    <a:pt x="1171" y="1695"/>
                  </a:lnTo>
                  <a:lnTo>
                    <a:pt x="0" y="1328"/>
                  </a:lnTo>
                  <a:lnTo>
                    <a:pt x="20" y="1285"/>
                  </a:lnTo>
                  <a:lnTo>
                    <a:pt x="199" y="1223"/>
                  </a:lnTo>
                  <a:lnTo>
                    <a:pt x="199" y="233"/>
                  </a:lnTo>
                  <a:lnTo>
                    <a:pt x="200" y="232"/>
                  </a:lnTo>
                  <a:lnTo>
                    <a:pt x="204" y="229"/>
                  </a:lnTo>
                  <a:lnTo>
                    <a:pt x="210" y="226"/>
                  </a:lnTo>
                  <a:lnTo>
                    <a:pt x="218" y="220"/>
                  </a:lnTo>
                  <a:lnTo>
                    <a:pt x="230" y="214"/>
                  </a:lnTo>
                  <a:lnTo>
                    <a:pt x="243" y="207"/>
                  </a:lnTo>
                  <a:lnTo>
                    <a:pt x="259" y="201"/>
                  </a:lnTo>
                  <a:lnTo>
                    <a:pt x="277" y="194"/>
                  </a:lnTo>
                  <a:lnTo>
                    <a:pt x="297" y="189"/>
                  </a:lnTo>
                  <a:lnTo>
                    <a:pt x="320" y="185"/>
                  </a:lnTo>
                  <a:lnTo>
                    <a:pt x="344" y="183"/>
                  </a:lnTo>
                  <a:lnTo>
                    <a:pt x="370" y="180"/>
                  </a:lnTo>
                  <a:lnTo>
                    <a:pt x="399" y="181"/>
                  </a:lnTo>
                  <a:lnTo>
                    <a:pt x="430" y="185"/>
                  </a:lnTo>
                  <a:lnTo>
                    <a:pt x="464" y="191"/>
                  </a:lnTo>
                  <a:lnTo>
                    <a:pt x="498" y="201"/>
                  </a:lnTo>
                  <a:lnTo>
                    <a:pt x="548" y="225"/>
                  </a:lnTo>
                  <a:close/>
                </a:path>
              </a:pathLst>
            </a:cu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33" name="Freeform 163"/>
            <p:cNvSpPr>
              <a:spLocks/>
            </p:cNvSpPr>
            <p:nvPr/>
          </p:nvSpPr>
          <p:spPr bwMode="auto">
            <a:xfrm>
              <a:off x="6551" y="13597"/>
              <a:ext cx="650" cy="735"/>
            </a:xfrm>
            <a:custGeom>
              <a:avLst/>
              <a:gdLst>
                <a:gd name="T0" fmla="*/ 645 w 650"/>
                <a:gd name="T1" fmla="*/ 27 h 735"/>
                <a:gd name="T2" fmla="*/ 642 w 650"/>
                <a:gd name="T3" fmla="*/ 26 h 735"/>
                <a:gd name="T4" fmla="*/ 631 w 650"/>
                <a:gd name="T5" fmla="*/ 23 h 735"/>
                <a:gd name="T6" fmla="*/ 615 w 650"/>
                <a:gd name="T7" fmla="*/ 19 h 735"/>
                <a:gd name="T8" fmla="*/ 592 w 650"/>
                <a:gd name="T9" fmla="*/ 15 h 735"/>
                <a:gd name="T10" fmla="*/ 565 w 650"/>
                <a:gd name="T11" fmla="*/ 10 h 735"/>
                <a:gd name="T12" fmla="*/ 533 w 650"/>
                <a:gd name="T13" fmla="*/ 6 h 735"/>
                <a:gd name="T14" fmla="*/ 496 w 650"/>
                <a:gd name="T15" fmla="*/ 3 h 735"/>
                <a:gd name="T16" fmla="*/ 456 w 650"/>
                <a:gd name="T17" fmla="*/ 1 h 735"/>
                <a:gd name="T18" fmla="*/ 411 w 650"/>
                <a:gd name="T19" fmla="*/ 0 h 735"/>
                <a:gd name="T20" fmla="*/ 364 w 650"/>
                <a:gd name="T21" fmla="*/ 2 h 735"/>
                <a:gd name="T22" fmla="*/ 315 w 650"/>
                <a:gd name="T23" fmla="*/ 6 h 735"/>
                <a:gd name="T24" fmla="*/ 262 w 650"/>
                <a:gd name="T25" fmla="*/ 15 h 735"/>
                <a:gd name="T26" fmla="*/ 209 w 650"/>
                <a:gd name="T27" fmla="*/ 26 h 735"/>
                <a:gd name="T28" fmla="*/ 154 w 650"/>
                <a:gd name="T29" fmla="*/ 42 h 735"/>
                <a:gd name="T30" fmla="*/ 98 w 650"/>
                <a:gd name="T31" fmla="*/ 61 h 735"/>
                <a:gd name="T32" fmla="*/ 42 w 650"/>
                <a:gd name="T33" fmla="*/ 87 h 735"/>
                <a:gd name="T34" fmla="*/ 38 w 650"/>
                <a:gd name="T35" fmla="*/ 101 h 735"/>
                <a:gd name="T36" fmla="*/ 28 w 650"/>
                <a:gd name="T37" fmla="*/ 141 h 735"/>
                <a:gd name="T38" fmla="*/ 17 w 650"/>
                <a:gd name="T39" fmla="*/ 203 h 735"/>
                <a:gd name="T40" fmla="*/ 6 w 650"/>
                <a:gd name="T41" fmla="*/ 283 h 735"/>
                <a:gd name="T42" fmla="*/ 0 w 650"/>
                <a:gd name="T43" fmla="*/ 378 h 735"/>
                <a:gd name="T44" fmla="*/ 5 w 650"/>
                <a:gd name="T45" fmla="*/ 484 h 735"/>
                <a:gd name="T46" fmla="*/ 21 w 650"/>
                <a:gd name="T47" fmla="*/ 599 h 735"/>
                <a:gd name="T48" fmla="*/ 54 w 650"/>
                <a:gd name="T49" fmla="*/ 716 h 735"/>
                <a:gd name="T50" fmla="*/ 58 w 650"/>
                <a:gd name="T51" fmla="*/ 716 h 735"/>
                <a:gd name="T52" fmla="*/ 66 w 650"/>
                <a:gd name="T53" fmla="*/ 715 h 735"/>
                <a:gd name="T54" fmla="*/ 80 w 650"/>
                <a:gd name="T55" fmla="*/ 713 h 735"/>
                <a:gd name="T56" fmla="*/ 99 w 650"/>
                <a:gd name="T57" fmla="*/ 712 h 735"/>
                <a:gd name="T58" fmla="*/ 124 w 650"/>
                <a:gd name="T59" fmla="*/ 710 h 735"/>
                <a:gd name="T60" fmla="*/ 153 w 650"/>
                <a:gd name="T61" fmla="*/ 708 h 735"/>
                <a:gd name="T62" fmla="*/ 188 w 650"/>
                <a:gd name="T63" fmla="*/ 707 h 735"/>
                <a:gd name="T64" fmla="*/ 225 w 650"/>
                <a:gd name="T65" fmla="*/ 706 h 735"/>
                <a:gd name="T66" fmla="*/ 267 w 650"/>
                <a:gd name="T67" fmla="*/ 705 h 735"/>
                <a:gd name="T68" fmla="*/ 313 w 650"/>
                <a:gd name="T69" fmla="*/ 706 h 735"/>
                <a:gd name="T70" fmla="*/ 362 w 650"/>
                <a:gd name="T71" fmla="*/ 707 h 735"/>
                <a:gd name="T72" fmla="*/ 415 w 650"/>
                <a:gd name="T73" fmla="*/ 709 h 735"/>
                <a:gd name="T74" fmla="*/ 470 w 650"/>
                <a:gd name="T75" fmla="*/ 713 h 735"/>
                <a:gd name="T76" fmla="*/ 528 w 650"/>
                <a:gd name="T77" fmla="*/ 719 h 735"/>
                <a:gd name="T78" fmla="*/ 588 w 650"/>
                <a:gd name="T79" fmla="*/ 726 h 735"/>
                <a:gd name="T80" fmla="*/ 650 w 650"/>
                <a:gd name="T81" fmla="*/ 735 h 735"/>
                <a:gd name="T82" fmla="*/ 647 w 650"/>
                <a:gd name="T83" fmla="*/ 713 h 735"/>
                <a:gd name="T84" fmla="*/ 641 w 650"/>
                <a:gd name="T85" fmla="*/ 655 h 735"/>
                <a:gd name="T86" fmla="*/ 631 w 650"/>
                <a:gd name="T87" fmla="*/ 568 h 735"/>
                <a:gd name="T88" fmla="*/ 623 w 650"/>
                <a:gd name="T89" fmla="*/ 462 h 735"/>
                <a:gd name="T90" fmla="*/ 618 w 650"/>
                <a:gd name="T91" fmla="*/ 345 h 735"/>
                <a:gd name="T92" fmla="*/ 618 w 650"/>
                <a:gd name="T93" fmla="*/ 229 h 735"/>
                <a:gd name="T94" fmla="*/ 627 w 650"/>
                <a:gd name="T95" fmla="*/ 119 h 735"/>
                <a:gd name="T96" fmla="*/ 645 w 650"/>
                <a:gd name="T97" fmla="*/ 27 h 7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50"/>
                <a:gd name="T148" fmla="*/ 0 h 735"/>
                <a:gd name="T149" fmla="*/ 650 w 650"/>
                <a:gd name="T150" fmla="*/ 735 h 7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50" h="735">
                  <a:moveTo>
                    <a:pt x="645" y="27"/>
                  </a:moveTo>
                  <a:lnTo>
                    <a:pt x="642" y="26"/>
                  </a:lnTo>
                  <a:lnTo>
                    <a:pt x="631" y="23"/>
                  </a:lnTo>
                  <a:lnTo>
                    <a:pt x="615" y="19"/>
                  </a:lnTo>
                  <a:lnTo>
                    <a:pt x="592" y="15"/>
                  </a:lnTo>
                  <a:lnTo>
                    <a:pt x="565" y="10"/>
                  </a:lnTo>
                  <a:lnTo>
                    <a:pt x="533" y="6"/>
                  </a:lnTo>
                  <a:lnTo>
                    <a:pt x="496" y="3"/>
                  </a:lnTo>
                  <a:lnTo>
                    <a:pt x="456" y="1"/>
                  </a:lnTo>
                  <a:lnTo>
                    <a:pt x="411" y="0"/>
                  </a:lnTo>
                  <a:lnTo>
                    <a:pt x="364" y="2"/>
                  </a:lnTo>
                  <a:lnTo>
                    <a:pt x="315" y="6"/>
                  </a:lnTo>
                  <a:lnTo>
                    <a:pt x="262" y="15"/>
                  </a:lnTo>
                  <a:lnTo>
                    <a:pt x="209" y="26"/>
                  </a:lnTo>
                  <a:lnTo>
                    <a:pt x="154" y="42"/>
                  </a:lnTo>
                  <a:lnTo>
                    <a:pt x="98" y="61"/>
                  </a:lnTo>
                  <a:lnTo>
                    <a:pt x="42" y="87"/>
                  </a:lnTo>
                  <a:lnTo>
                    <a:pt x="38" y="101"/>
                  </a:lnTo>
                  <a:lnTo>
                    <a:pt x="28" y="141"/>
                  </a:lnTo>
                  <a:lnTo>
                    <a:pt x="17" y="203"/>
                  </a:lnTo>
                  <a:lnTo>
                    <a:pt x="6" y="283"/>
                  </a:lnTo>
                  <a:lnTo>
                    <a:pt x="0" y="378"/>
                  </a:lnTo>
                  <a:lnTo>
                    <a:pt x="5" y="484"/>
                  </a:lnTo>
                  <a:lnTo>
                    <a:pt x="21" y="599"/>
                  </a:lnTo>
                  <a:lnTo>
                    <a:pt x="54" y="716"/>
                  </a:lnTo>
                  <a:lnTo>
                    <a:pt x="58" y="716"/>
                  </a:lnTo>
                  <a:lnTo>
                    <a:pt x="66" y="715"/>
                  </a:lnTo>
                  <a:lnTo>
                    <a:pt x="80" y="713"/>
                  </a:lnTo>
                  <a:lnTo>
                    <a:pt x="99" y="712"/>
                  </a:lnTo>
                  <a:lnTo>
                    <a:pt x="124" y="710"/>
                  </a:lnTo>
                  <a:lnTo>
                    <a:pt x="153" y="708"/>
                  </a:lnTo>
                  <a:lnTo>
                    <a:pt x="188" y="707"/>
                  </a:lnTo>
                  <a:lnTo>
                    <a:pt x="225" y="706"/>
                  </a:lnTo>
                  <a:lnTo>
                    <a:pt x="267" y="705"/>
                  </a:lnTo>
                  <a:lnTo>
                    <a:pt x="313" y="706"/>
                  </a:lnTo>
                  <a:lnTo>
                    <a:pt x="362" y="707"/>
                  </a:lnTo>
                  <a:lnTo>
                    <a:pt x="415" y="709"/>
                  </a:lnTo>
                  <a:lnTo>
                    <a:pt x="470" y="713"/>
                  </a:lnTo>
                  <a:lnTo>
                    <a:pt x="528" y="719"/>
                  </a:lnTo>
                  <a:lnTo>
                    <a:pt x="588" y="726"/>
                  </a:lnTo>
                  <a:lnTo>
                    <a:pt x="650" y="735"/>
                  </a:lnTo>
                  <a:lnTo>
                    <a:pt x="647" y="713"/>
                  </a:lnTo>
                  <a:lnTo>
                    <a:pt x="641" y="655"/>
                  </a:lnTo>
                  <a:lnTo>
                    <a:pt x="631" y="568"/>
                  </a:lnTo>
                  <a:lnTo>
                    <a:pt x="623" y="462"/>
                  </a:lnTo>
                  <a:lnTo>
                    <a:pt x="618" y="345"/>
                  </a:lnTo>
                  <a:lnTo>
                    <a:pt x="618" y="229"/>
                  </a:lnTo>
                  <a:lnTo>
                    <a:pt x="627" y="119"/>
                  </a:lnTo>
                  <a:lnTo>
                    <a:pt x="645" y="27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34" name="Freeform 164"/>
            <p:cNvSpPr>
              <a:spLocks/>
            </p:cNvSpPr>
            <p:nvPr/>
          </p:nvSpPr>
          <p:spPr bwMode="auto">
            <a:xfrm>
              <a:off x="6623" y="13797"/>
              <a:ext cx="1071" cy="731"/>
            </a:xfrm>
            <a:custGeom>
              <a:avLst/>
              <a:gdLst>
                <a:gd name="T0" fmla="*/ 6 w 1071"/>
                <a:gd name="T1" fmla="*/ 552 h 731"/>
                <a:gd name="T2" fmla="*/ 0 w 1071"/>
                <a:gd name="T3" fmla="*/ 642 h 731"/>
                <a:gd name="T4" fmla="*/ 698 w 1071"/>
                <a:gd name="T5" fmla="*/ 731 h 731"/>
                <a:gd name="T6" fmla="*/ 703 w 1071"/>
                <a:gd name="T7" fmla="*/ 729 h 731"/>
                <a:gd name="T8" fmla="*/ 717 w 1071"/>
                <a:gd name="T9" fmla="*/ 722 h 731"/>
                <a:gd name="T10" fmla="*/ 740 w 1071"/>
                <a:gd name="T11" fmla="*/ 710 h 731"/>
                <a:gd name="T12" fmla="*/ 768 w 1071"/>
                <a:gd name="T13" fmla="*/ 694 h 731"/>
                <a:gd name="T14" fmla="*/ 801 w 1071"/>
                <a:gd name="T15" fmla="*/ 672 h 731"/>
                <a:gd name="T16" fmla="*/ 838 w 1071"/>
                <a:gd name="T17" fmla="*/ 645 h 731"/>
                <a:gd name="T18" fmla="*/ 876 w 1071"/>
                <a:gd name="T19" fmla="*/ 614 h 731"/>
                <a:gd name="T20" fmla="*/ 915 w 1071"/>
                <a:gd name="T21" fmla="*/ 577 h 731"/>
                <a:gd name="T22" fmla="*/ 953 w 1071"/>
                <a:gd name="T23" fmla="*/ 536 h 731"/>
                <a:gd name="T24" fmla="*/ 988 w 1071"/>
                <a:gd name="T25" fmla="*/ 491 h 731"/>
                <a:gd name="T26" fmla="*/ 1018 w 1071"/>
                <a:gd name="T27" fmla="*/ 439 h 731"/>
                <a:gd name="T28" fmla="*/ 1043 w 1071"/>
                <a:gd name="T29" fmla="*/ 383 h 731"/>
                <a:gd name="T30" fmla="*/ 1061 w 1071"/>
                <a:gd name="T31" fmla="*/ 322 h 731"/>
                <a:gd name="T32" fmla="*/ 1071 w 1071"/>
                <a:gd name="T33" fmla="*/ 255 h 731"/>
                <a:gd name="T34" fmla="*/ 1070 w 1071"/>
                <a:gd name="T35" fmla="*/ 185 h 731"/>
                <a:gd name="T36" fmla="*/ 1057 w 1071"/>
                <a:gd name="T37" fmla="*/ 108 h 731"/>
                <a:gd name="T38" fmla="*/ 1055 w 1071"/>
                <a:gd name="T39" fmla="*/ 104 h 731"/>
                <a:gd name="T40" fmla="*/ 1049 w 1071"/>
                <a:gd name="T41" fmla="*/ 92 h 731"/>
                <a:gd name="T42" fmla="*/ 1037 w 1071"/>
                <a:gd name="T43" fmla="*/ 76 h 731"/>
                <a:gd name="T44" fmla="*/ 1022 w 1071"/>
                <a:gd name="T45" fmla="*/ 57 h 731"/>
                <a:gd name="T46" fmla="*/ 1002 w 1071"/>
                <a:gd name="T47" fmla="*/ 37 h 731"/>
                <a:gd name="T48" fmla="*/ 979 w 1071"/>
                <a:gd name="T49" fmla="*/ 20 h 731"/>
                <a:gd name="T50" fmla="*/ 951 w 1071"/>
                <a:gd name="T51" fmla="*/ 7 h 731"/>
                <a:gd name="T52" fmla="*/ 919 w 1071"/>
                <a:gd name="T53" fmla="*/ 0 h 731"/>
                <a:gd name="T54" fmla="*/ 924 w 1071"/>
                <a:gd name="T55" fmla="*/ 12 h 731"/>
                <a:gd name="T56" fmla="*/ 934 w 1071"/>
                <a:gd name="T57" fmla="*/ 44 h 731"/>
                <a:gd name="T58" fmla="*/ 947 w 1071"/>
                <a:gd name="T59" fmla="*/ 94 h 731"/>
                <a:gd name="T60" fmla="*/ 958 w 1071"/>
                <a:gd name="T61" fmla="*/ 159 h 731"/>
                <a:gd name="T62" fmla="*/ 961 w 1071"/>
                <a:gd name="T63" fmla="*/ 238 h 731"/>
                <a:gd name="T64" fmla="*/ 953 w 1071"/>
                <a:gd name="T65" fmla="*/ 324 h 731"/>
                <a:gd name="T66" fmla="*/ 928 w 1071"/>
                <a:gd name="T67" fmla="*/ 418 h 731"/>
                <a:gd name="T68" fmla="*/ 884 w 1071"/>
                <a:gd name="T69" fmla="*/ 516 h 731"/>
                <a:gd name="T70" fmla="*/ 883 w 1071"/>
                <a:gd name="T71" fmla="*/ 518 h 731"/>
                <a:gd name="T72" fmla="*/ 879 w 1071"/>
                <a:gd name="T73" fmla="*/ 521 h 731"/>
                <a:gd name="T74" fmla="*/ 872 w 1071"/>
                <a:gd name="T75" fmla="*/ 526 h 731"/>
                <a:gd name="T76" fmla="*/ 862 w 1071"/>
                <a:gd name="T77" fmla="*/ 534 h 731"/>
                <a:gd name="T78" fmla="*/ 851 w 1071"/>
                <a:gd name="T79" fmla="*/ 541 h 731"/>
                <a:gd name="T80" fmla="*/ 837 w 1071"/>
                <a:gd name="T81" fmla="*/ 550 h 731"/>
                <a:gd name="T82" fmla="*/ 819 w 1071"/>
                <a:gd name="T83" fmla="*/ 559 h 731"/>
                <a:gd name="T84" fmla="*/ 800 w 1071"/>
                <a:gd name="T85" fmla="*/ 567 h 731"/>
                <a:gd name="T86" fmla="*/ 778 w 1071"/>
                <a:gd name="T87" fmla="*/ 575 h 731"/>
                <a:gd name="T88" fmla="*/ 754 w 1071"/>
                <a:gd name="T89" fmla="*/ 582 h 731"/>
                <a:gd name="T90" fmla="*/ 727 w 1071"/>
                <a:gd name="T91" fmla="*/ 588 h 731"/>
                <a:gd name="T92" fmla="*/ 697 w 1071"/>
                <a:gd name="T93" fmla="*/ 592 h 731"/>
                <a:gd name="T94" fmla="*/ 666 w 1071"/>
                <a:gd name="T95" fmla="*/ 593 h 731"/>
                <a:gd name="T96" fmla="*/ 631 w 1071"/>
                <a:gd name="T97" fmla="*/ 592 h 731"/>
                <a:gd name="T98" fmla="*/ 593 w 1071"/>
                <a:gd name="T99" fmla="*/ 589 h 731"/>
                <a:gd name="T100" fmla="*/ 555 w 1071"/>
                <a:gd name="T101" fmla="*/ 581 h 731"/>
                <a:gd name="T102" fmla="*/ 555 w 1071"/>
                <a:gd name="T103" fmla="*/ 677 h 731"/>
                <a:gd name="T104" fmla="*/ 24 w 1071"/>
                <a:gd name="T105" fmla="*/ 623 h 731"/>
                <a:gd name="T106" fmla="*/ 6 w 1071"/>
                <a:gd name="T107" fmla="*/ 552 h 7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71"/>
                <a:gd name="T163" fmla="*/ 0 h 731"/>
                <a:gd name="T164" fmla="*/ 1071 w 1071"/>
                <a:gd name="T165" fmla="*/ 731 h 7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71" h="731">
                  <a:moveTo>
                    <a:pt x="6" y="552"/>
                  </a:moveTo>
                  <a:lnTo>
                    <a:pt x="0" y="642"/>
                  </a:lnTo>
                  <a:lnTo>
                    <a:pt x="698" y="731"/>
                  </a:lnTo>
                  <a:lnTo>
                    <a:pt x="703" y="729"/>
                  </a:lnTo>
                  <a:lnTo>
                    <a:pt x="717" y="722"/>
                  </a:lnTo>
                  <a:lnTo>
                    <a:pt x="740" y="710"/>
                  </a:lnTo>
                  <a:lnTo>
                    <a:pt x="768" y="694"/>
                  </a:lnTo>
                  <a:lnTo>
                    <a:pt x="801" y="672"/>
                  </a:lnTo>
                  <a:lnTo>
                    <a:pt x="838" y="645"/>
                  </a:lnTo>
                  <a:lnTo>
                    <a:pt x="876" y="614"/>
                  </a:lnTo>
                  <a:lnTo>
                    <a:pt x="915" y="577"/>
                  </a:lnTo>
                  <a:lnTo>
                    <a:pt x="953" y="536"/>
                  </a:lnTo>
                  <a:lnTo>
                    <a:pt x="988" y="491"/>
                  </a:lnTo>
                  <a:lnTo>
                    <a:pt x="1018" y="439"/>
                  </a:lnTo>
                  <a:lnTo>
                    <a:pt x="1043" y="383"/>
                  </a:lnTo>
                  <a:lnTo>
                    <a:pt x="1061" y="322"/>
                  </a:lnTo>
                  <a:lnTo>
                    <a:pt x="1071" y="255"/>
                  </a:lnTo>
                  <a:lnTo>
                    <a:pt x="1070" y="185"/>
                  </a:lnTo>
                  <a:lnTo>
                    <a:pt x="1057" y="108"/>
                  </a:lnTo>
                  <a:lnTo>
                    <a:pt x="1055" y="104"/>
                  </a:lnTo>
                  <a:lnTo>
                    <a:pt x="1049" y="92"/>
                  </a:lnTo>
                  <a:lnTo>
                    <a:pt x="1037" y="76"/>
                  </a:lnTo>
                  <a:lnTo>
                    <a:pt x="1022" y="57"/>
                  </a:lnTo>
                  <a:lnTo>
                    <a:pt x="1002" y="37"/>
                  </a:lnTo>
                  <a:lnTo>
                    <a:pt x="979" y="20"/>
                  </a:lnTo>
                  <a:lnTo>
                    <a:pt x="951" y="7"/>
                  </a:lnTo>
                  <a:lnTo>
                    <a:pt x="919" y="0"/>
                  </a:lnTo>
                  <a:lnTo>
                    <a:pt x="924" y="12"/>
                  </a:lnTo>
                  <a:lnTo>
                    <a:pt x="934" y="44"/>
                  </a:lnTo>
                  <a:lnTo>
                    <a:pt x="947" y="94"/>
                  </a:lnTo>
                  <a:lnTo>
                    <a:pt x="958" y="159"/>
                  </a:lnTo>
                  <a:lnTo>
                    <a:pt x="961" y="238"/>
                  </a:lnTo>
                  <a:lnTo>
                    <a:pt x="953" y="324"/>
                  </a:lnTo>
                  <a:lnTo>
                    <a:pt x="928" y="418"/>
                  </a:lnTo>
                  <a:lnTo>
                    <a:pt x="884" y="516"/>
                  </a:lnTo>
                  <a:lnTo>
                    <a:pt x="883" y="518"/>
                  </a:lnTo>
                  <a:lnTo>
                    <a:pt x="879" y="521"/>
                  </a:lnTo>
                  <a:lnTo>
                    <a:pt x="872" y="526"/>
                  </a:lnTo>
                  <a:lnTo>
                    <a:pt x="862" y="534"/>
                  </a:lnTo>
                  <a:lnTo>
                    <a:pt x="851" y="541"/>
                  </a:lnTo>
                  <a:lnTo>
                    <a:pt x="837" y="550"/>
                  </a:lnTo>
                  <a:lnTo>
                    <a:pt x="819" y="559"/>
                  </a:lnTo>
                  <a:lnTo>
                    <a:pt x="800" y="567"/>
                  </a:lnTo>
                  <a:lnTo>
                    <a:pt x="778" y="575"/>
                  </a:lnTo>
                  <a:lnTo>
                    <a:pt x="754" y="582"/>
                  </a:lnTo>
                  <a:lnTo>
                    <a:pt x="727" y="588"/>
                  </a:lnTo>
                  <a:lnTo>
                    <a:pt x="697" y="592"/>
                  </a:lnTo>
                  <a:lnTo>
                    <a:pt x="666" y="593"/>
                  </a:lnTo>
                  <a:lnTo>
                    <a:pt x="631" y="592"/>
                  </a:lnTo>
                  <a:lnTo>
                    <a:pt x="593" y="589"/>
                  </a:lnTo>
                  <a:lnTo>
                    <a:pt x="555" y="581"/>
                  </a:lnTo>
                  <a:lnTo>
                    <a:pt x="555" y="677"/>
                  </a:lnTo>
                  <a:lnTo>
                    <a:pt x="24" y="623"/>
                  </a:lnTo>
                  <a:lnTo>
                    <a:pt x="6" y="5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35" name="Freeform 165"/>
            <p:cNvSpPr>
              <a:spLocks/>
            </p:cNvSpPr>
            <p:nvPr/>
          </p:nvSpPr>
          <p:spPr bwMode="auto">
            <a:xfrm>
              <a:off x="6486" y="14516"/>
              <a:ext cx="787" cy="253"/>
            </a:xfrm>
            <a:custGeom>
              <a:avLst/>
              <a:gdLst>
                <a:gd name="T0" fmla="*/ 787 w 787"/>
                <a:gd name="T1" fmla="*/ 91 h 253"/>
                <a:gd name="T2" fmla="*/ 12 w 787"/>
                <a:gd name="T3" fmla="*/ 0 h 253"/>
                <a:gd name="T4" fmla="*/ 0 w 787"/>
                <a:gd name="T5" fmla="*/ 91 h 253"/>
                <a:gd name="T6" fmla="*/ 764 w 787"/>
                <a:gd name="T7" fmla="*/ 253 h 253"/>
                <a:gd name="T8" fmla="*/ 787 w 787"/>
                <a:gd name="T9" fmla="*/ 91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253"/>
                <a:gd name="T17" fmla="*/ 787 w 787"/>
                <a:gd name="T18" fmla="*/ 253 h 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253">
                  <a:moveTo>
                    <a:pt x="787" y="91"/>
                  </a:moveTo>
                  <a:lnTo>
                    <a:pt x="12" y="0"/>
                  </a:lnTo>
                  <a:lnTo>
                    <a:pt x="0" y="91"/>
                  </a:lnTo>
                  <a:lnTo>
                    <a:pt x="764" y="253"/>
                  </a:lnTo>
                  <a:lnTo>
                    <a:pt x="787" y="9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36" name="Freeform 166"/>
            <p:cNvSpPr>
              <a:spLocks/>
            </p:cNvSpPr>
            <p:nvPr/>
          </p:nvSpPr>
          <p:spPr bwMode="auto">
            <a:xfrm>
              <a:off x="6879" y="14597"/>
              <a:ext cx="336" cy="115"/>
            </a:xfrm>
            <a:custGeom>
              <a:avLst/>
              <a:gdLst>
                <a:gd name="T0" fmla="*/ 336 w 336"/>
                <a:gd name="T1" fmla="*/ 50 h 115"/>
                <a:gd name="T2" fmla="*/ 4 w 336"/>
                <a:gd name="T3" fmla="*/ 0 h 115"/>
                <a:gd name="T4" fmla="*/ 0 w 336"/>
                <a:gd name="T5" fmla="*/ 48 h 115"/>
                <a:gd name="T6" fmla="*/ 327 w 336"/>
                <a:gd name="T7" fmla="*/ 115 h 115"/>
                <a:gd name="T8" fmla="*/ 336 w 336"/>
                <a:gd name="T9" fmla="*/ 5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6"/>
                <a:gd name="T16" fmla="*/ 0 h 115"/>
                <a:gd name="T17" fmla="*/ 336 w 336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6" h="115">
                  <a:moveTo>
                    <a:pt x="336" y="50"/>
                  </a:moveTo>
                  <a:lnTo>
                    <a:pt x="4" y="0"/>
                  </a:lnTo>
                  <a:lnTo>
                    <a:pt x="0" y="48"/>
                  </a:lnTo>
                  <a:lnTo>
                    <a:pt x="327" y="115"/>
                  </a:lnTo>
                  <a:lnTo>
                    <a:pt x="336" y="5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37" name="Freeform 167"/>
            <p:cNvSpPr>
              <a:spLocks/>
            </p:cNvSpPr>
            <p:nvPr/>
          </p:nvSpPr>
          <p:spPr bwMode="auto">
            <a:xfrm>
              <a:off x="6536" y="14540"/>
              <a:ext cx="225" cy="85"/>
            </a:xfrm>
            <a:custGeom>
              <a:avLst/>
              <a:gdLst>
                <a:gd name="T0" fmla="*/ 225 w 225"/>
                <a:gd name="T1" fmla="*/ 39 h 85"/>
                <a:gd name="T2" fmla="*/ 0 w 225"/>
                <a:gd name="T3" fmla="*/ 0 h 85"/>
                <a:gd name="T4" fmla="*/ 3 w 225"/>
                <a:gd name="T5" fmla="*/ 41 h 85"/>
                <a:gd name="T6" fmla="*/ 218 w 225"/>
                <a:gd name="T7" fmla="*/ 85 h 85"/>
                <a:gd name="T8" fmla="*/ 225 w 225"/>
                <a:gd name="T9" fmla="*/ 39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"/>
                <a:gd name="T16" fmla="*/ 0 h 85"/>
                <a:gd name="T17" fmla="*/ 225 w 225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" h="85">
                  <a:moveTo>
                    <a:pt x="225" y="39"/>
                  </a:moveTo>
                  <a:lnTo>
                    <a:pt x="0" y="0"/>
                  </a:lnTo>
                  <a:lnTo>
                    <a:pt x="3" y="41"/>
                  </a:lnTo>
                  <a:lnTo>
                    <a:pt x="218" y="85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38" name="Freeform 168"/>
            <p:cNvSpPr>
              <a:spLocks/>
            </p:cNvSpPr>
            <p:nvPr/>
          </p:nvSpPr>
          <p:spPr bwMode="auto">
            <a:xfrm>
              <a:off x="5972" y="14624"/>
              <a:ext cx="1325" cy="439"/>
            </a:xfrm>
            <a:custGeom>
              <a:avLst/>
              <a:gdLst>
                <a:gd name="T0" fmla="*/ 0 w 1325"/>
                <a:gd name="T1" fmla="*/ 132 h 439"/>
                <a:gd name="T2" fmla="*/ 3 w 1325"/>
                <a:gd name="T3" fmla="*/ 132 h 439"/>
                <a:gd name="T4" fmla="*/ 10 w 1325"/>
                <a:gd name="T5" fmla="*/ 130 h 439"/>
                <a:gd name="T6" fmla="*/ 24 w 1325"/>
                <a:gd name="T7" fmla="*/ 128 h 439"/>
                <a:gd name="T8" fmla="*/ 42 w 1325"/>
                <a:gd name="T9" fmla="*/ 125 h 439"/>
                <a:gd name="T10" fmla="*/ 62 w 1325"/>
                <a:gd name="T11" fmla="*/ 121 h 439"/>
                <a:gd name="T12" fmla="*/ 86 w 1325"/>
                <a:gd name="T13" fmla="*/ 116 h 439"/>
                <a:gd name="T14" fmla="*/ 113 w 1325"/>
                <a:gd name="T15" fmla="*/ 109 h 439"/>
                <a:gd name="T16" fmla="*/ 141 w 1325"/>
                <a:gd name="T17" fmla="*/ 102 h 439"/>
                <a:gd name="T18" fmla="*/ 170 w 1325"/>
                <a:gd name="T19" fmla="*/ 94 h 439"/>
                <a:gd name="T20" fmla="*/ 199 w 1325"/>
                <a:gd name="T21" fmla="*/ 85 h 439"/>
                <a:gd name="T22" fmla="*/ 228 w 1325"/>
                <a:gd name="T23" fmla="*/ 74 h 439"/>
                <a:gd name="T24" fmla="*/ 257 w 1325"/>
                <a:gd name="T25" fmla="*/ 62 h 439"/>
                <a:gd name="T26" fmla="*/ 285 w 1325"/>
                <a:gd name="T27" fmla="*/ 48 h 439"/>
                <a:gd name="T28" fmla="*/ 309 w 1325"/>
                <a:gd name="T29" fmla="*/ 34 h 439"/>
                <a:gd name="T30" fmla="*/ 333 w 1325"/>
                <a:gd name="T31" fmla="*/ 18 h 439"/>
                <a:gd name="T32" fmla="*/ 352 w 1325"/>
                <a:gd name="T33" fmla="*/ 0 h 439"/>
                <a:gd name="T34" fmla="*/ 1325 w 1325"/>
                <a:gd name="T35" fmla="*/ 223 h 439"/>
                <a:gd name="T36" fmla="*/ 1323 w 1325"/>
                <a:gd name="T37" fmla="*/ 225 h 439"/>
                <a:gd name="T38" fmla="*/ 1318 w 1325"/>
                <a:gd name="T39" fmla="*/ 230 h 439"/>
                <a:gd name="T40" fmla="*/ 1309 w 1325"/>
                <a:gd name="T41" fmla="*/ 239 h 439"/>
                <a:gd name="T42" fmla="*/ 1297 w 1325"/>
                <a:gd name="T43" fmla="*/ 250 h 439"/>
                <a:gd name="T44" fmla="*/ 1282 w 1325"/>
                <a:gd name="T45" fmla="*/ 263 h 439"/>
                <a:gd name="T46" fmla="*/ 1265 w 1325"/>
                <a:gd name="T47" fmla="*/ 278 h 439"/>
                <a:gd name="T48" fmla="*/ 1247 w 1325"/>
                <a:gd name="T49" fmla="*/ 295 h 439"/>
                <a:gd name="T50" fmla="*/ 1225 w 1325"/>
                <a:gd name="T51" fmla="*/ 312 h 439"/>
                <a:gd name="T52" fmla="*/ 1202 w 1325"/>
                <a:gd name="T53" fmla="*/ 331 h 439"/>
                <a:gd name="T54" fmla="*/ 1179 w 1325"/>
                <a:gd name="T55" fmla="*/ 349 h 439"/>
                <a:gd name="T56" fmla="*/ 1154 w 1325"/>
                <a:gd name="T57" fmla="*/ 367 h 439"/>
                <a:gd name="T58" fmla="*/ 1128 w 1325"/>
                <a:gd name="T59" fmla="*/ 385 h 439"/>
                <a:gd name="T60" fmla="*/ 1102 w 1325"/>
                <a:gd name="T61" fmla="*/ 401 h 439"/>
                <a:gd name="T62" fmla="*/ 1077 w 1325"/>
                <a:gd name="T63" fmla="*/ 415 h 439"/>
                <a:gd name="T64" fmla="*/ 1051 w 1325"/>
                <a:gd name="T65" fmla="*/ 428 h 439"/>
                <a:gd name="T66" fmla="*/ 1026 w 1325"/>
                <a:gd name="T67" fmla="*/ 439 h 439"/>
                <a:gd name="T68" fmla="*/ 0 w 1325"/>
                <a:gd name="T69" fmla="*/ 132 h 4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25"/>
                <a:gd name="T106" fmla="*/ 0 h 439"/>
                <a:gd name="T107" fmla="*/ 1325 w 1325"/>
                <a:gd name="T108" fmla="*/ 439 h 4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25" h="439">
                  <a:moveTo>
                    <a:pt x="0" y="132"/>
                  </a:moveTo>
                  <a:lnTo>
                    <a:pt x="3" y="132"/>
                  </a:lnTo>
                  <a:lnTo>
                    <a:pt x="10" y="130"/>
                  </a:lnTo>
                  <a:lnTo>
                    <a:pt x="24" y="128"/>
                  </a:lnTo>
                  <a:lnTo>
                    <a:pt x="42" y="125"/>
                  </a:lnTo>
                  <a:lnTo>
                    <a:pt x="62" y="121"/>
                  </a:lnTo>
                  <a:lnTo>
                    <a:pt x="86" y="116"/>
                  </a:lnTo>
                  <a:lnTo>
                    <a:pt x="113" y="109"/>
                  </a:lnTo>
                  <a:lnTo>
                    <a:pt x="141" y="102"/>
                  </a:lnTo>
                  <a:lnTo>
                    <a:pt x="170" y="94"/>
                  </a:lnTo>
                  <a:lnTo>
                    <a:pt x="199" y="85"/>
                  </a:lnTo>
                  <a:lnTo>
                    <a:pt x="228" y="74"/>
                  </a:lnTo>
                  <a:lnTo>
                    <a:pt x="257" y="62"/>
                  </a:lnTo>
                  <a:lnTo>
                    <a:pt x="285" y="48"/>
                  </a:lnTo>
                  <a:lnTo>
                    <a:pt x="309" y="34"/>
                  </a:lnTo>
                  <a:lnTo>
                    <a:pt x="333" y="18"/>
                  </a:lnTo>
                  <a:lnTo>
                    <a:pt x="352" y="0"/>
                  </a:lnTo>
                  <a:lnTo>
                    <a:pt x="1325" y="223"/>
                  </a:lnTo>
                  <a:lnTo>
                    <a:pt x="1323" y="225"/>
                  </a:lnTo>
                  <a:lnTo>
                    <a:pt x="1318" y="230"/>
                  </a:lnTo>
                  <a:lnTo>
                    <a:pt x="1309" y="239"/>
                  </a:lnTo>
                  <a:lnTo>
                    <a:pt x="1297" y="250"/>
                  </a:lnTo>
                  <a:lnTo>
                    <a:pt x="1282" y="263"/>
                  </a:lnTo>
                  <a:lnTo>
                    <a:pt x="1265" y="278"/>
                  </a:lnTo>
                  <a:lnTo>
                    <a:pt x="1247" y="295"/>
                  </a:lnTo>
                  <a:lnTo>
                    <a:pt x="1225" y="312"/>
                  </a:lnTo>
                  <a:lnTo>
                    <a:pt x="1202" y="331"/>
                  </a:lnTo>
                  <a:lnTo>
                    <a:pt x="1179" y="349"/>
                  </a:lnTo>
                  <a:lnTo>
                    <a:pt x="1154" y="367"/>
                  </a:lnTo>
                  <a:lnTo>
                    <a:pt x="1128" y="385"/>
                  </a:lnTo>
                  <a:lnTo>
                    <a:pt x="1102" y="401"/>
                  </a:lnTo>
                  <a:lnTo>
                    <a:pt x="1077" y="415"/>
                  </a:lnTo>
                  <a:lnTo>
                    <a:pt x="1051" y="428"/>
                  </a:lnTo>
                  <a:lnTo>
                    <a:pt x="1026" y="439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39" name="Freeform 169"/>
            <p:cNvSpPr>
              <a:spLocks/>
            </p:cNvSpPr>
            <p:nvPr/>
          </p:nvSpPr>
          <p:spPr bwMode="auto">
            <a:xfrm>
              <a:off x="7292" y="14577"/>
              <a:ext cx="472" cy="209"/>
            </a:xfrm>
            <a:custGeom>
              <a:avLst/>
              <a:gdLst>
                <a:gd name="T0" fmla="*/ 47 w 472"/>
                <a:gd name="T1" fmla="*/ 209 h 209"/>
                <a:gd name="T2" fmla="*/ 472 w 472"/>
                <a:gd name="T3" fmla="*/ 84 h 209"/>
                <a:gd name="T4" fmla="*/ 215 w 472"/>
                <a:gd name="T5" fmla="*/ 0 h 209"/>
                <a:gd name="T6" fmla="*/ 5 w 472"/>
                <a:gd name="T7" fmla="*/ 24 h 209"/>
                <a:gd name="T8" fmla="*/ 0 w 472"/>
                <a:gd name="T9" fmla="*/ 197 h 209"/>
                <a:gd name="T10" fmla="*/ 47 w 472"/>
                <a:gd name="T11" fmla="*/ 209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2"/>
                <a:gd name="T19" fmla="*/ 0 h 209"/>
                <a:gd name="T20" fmla="*/ 472 w 472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2" h="209">
                  <a:moveTo>
                    <a:pt x="47" y="209"/>
                  </a:moveTo>
                  <a:lnTo>
                    <a:pt x="472" y="84"/>
                  </a:lnTo>
                  <a:lnTo>
                    <a:pt x="215" y="0"/>
                  </a:lnTo>
                  <a:lnTo>
                    <a:pt x="5" y="24"/>
                  </a:lnTo>
                  <a:lnTo>
                    <a:pt x="0" y="197"/>
                  </a:lnTo>
                  <a:lnTo>
                    <a:pt x="47" y="20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40" name="Freeform 170"/>
            <p:cNvSpPr>
              <a:spLocks/>
            </p:cNvSpPr>
            <p:nvPr/>
          </p:nvSpPr>
          <p:spPr bwMode="auto">
            <a:xfrm>
              <a:off x="6073" y="13679"/>
              <a:ext cx="251" cy="999"/>
            </a:xfrm>
            <a:custGeom>
              <a:avLst/>
              <a:gdLst>
                <a:gd name="T0" fmla="*/ 251 w 251"/>
                <a:gd name="T1" fmla="*/ 23 h 999"/>
                <a:gd name="T2" fmla="*/ 250 w 251"/>
                <a:gd name="T3" fmla="*/ 22 h 999"/>
                <a:gd name="T4" fmla="*/ 246 w 251"/>
                <a:gd name="T5" fmla="*/ 20 h 999"/>
                <a:gd name="T6" fmla="*/ 239 w 251"/>
                <a:gd name="T7" fmla="*/ 18 h 999"/>
                <a:gd name="T8" fmla="*/ 230 w 251"/>
                <a:gd name="T9" fmla="*/ 15 h 999"/>
                <a:gd name="T10" fmla="*/ 218 w 251"/>
                <a:gd name="T11" fmla="*/ 11 h 999"/>
                <a:gd name="T12" fmla="*/ 205 w 251"/>
                <a:gd name="T13" fmla="*/ 7 h 999"/>
                <a:gd name="T14" fmla="*/ 190 w 251"/>
                <a:gd name="T15" fmla="*/ 4 h 999"/>
                <a:gd name="T16" fmla="*/ 173 w 251"/>
                <a:gd name="T17" fmla="*/ 1 h 999"/>
                <a:gd name="T18" fmla="*/ 155 w 251"/>
                <a:gd name="T19" fmla="*/ 0 h 999"/>
                <a:gd name="T20" fmla="*/ 134 w 251"/>
                <a:gd name="T21" fmla="*/ 0 h 999"/>
                <a:gd name="T22" fmla="*/ 114 w 251"/>
                <a:gd name="T23" fmla="*/ 2 h 999"/>
                <a:gd name="T24" fmla="*/ 92 w 251"/>
                <a:gd name="T25" fmla="*/ 5 h 999"/>
                <a:gd name="T26" fmla="*/ 70 w 251"/>
                <a:gd name="T27" fmla="*/ 12 h 999"/>
                <a:gd name="T28" fmla="*/ 47 w 251"/>
                <a:gd name="T29" fmla="*/ 20 h 999"/>
                <a:gd name="T30" fmla="*/ 23 w 251"/>
                <a:gd name="T31" fmla="*/ 32 h 999"/>
                <a:gd name="T32" fmla="*/ 0 w 251"/>
                <a:gd name="T33" fmla="*/ 47 h 999"/>
                <a:gd name="T34" fmla="*/ 0 w 251"/>
                <a:gd name="T35" fmla="*/ 999 h 999"/>
                <a:gd name="T36" fmla="*/ 1 w 251"/>
                <a:gd name="T37" fmla="*/ 999 h 999"/>
                <a:gd name="T38" fmla="*/ 6 w 251"/>
                <a:gd name="T39" fmla="*/ 999 h 999"/>
                <a:gd name="T40" fmla="*/ 14 w 251"/>
                <a:gd name="T41" fmla="*/ 998 h 999"/>
                <a:gd name="T42" fmla="*/ 23 w 251"/>
                <a:gd name="T43" fmla="*/ 997 h 999"/>
                <a:gd name="T44" fmla="*/ 35 w 251"/>
                <a:gd name="T45" fmla="*/ 995 h 999"/>
                <a:gd name="T46" fmla="*/ 49 w 251"/>
                <a:gd name="T47" fmla="*/ 993 h 999"/>
                <a:gd name="T48" fmla="*/ 65 w 251"/>
                <a:gd name="T49" fmla="*/ 990 h 999"/>
                <a:gd name="T50" fmla="*/ 83 w 251"/>
                <a:gd name="T51" fmla="*/ 985 h 999"/>
                <a:gd name="T52" fmla="*/ 102 w 251"/>
                <a:gd name="T53" fmla="*/ 980 h 999"/>
                <a:gd name="T54" fmla="*/ 121 w 251"/>
                <a:gd name="T55" fmla="*/ 973 h 999"/>
                <a:gd name="T56" fmla="*/ 143 w 251"/>
                <a:gd name="T57" fmla="*/ 966 h 999"/>
                <a:gd name="T58" fmla="*/ 164 w 251"/>
                <a:gd name="T59" fmla="*/ 956 h 999"/>
                <a:gd name="T60" fmla="*/ 186 w 251"/>
                <a:gd name="T61" fmla="*/ 945 h 999"/>
                <a:gd name="T62" fmla="*/ 208 w 251"/>
                <a:gd name="T63" fmla="*/ 934 h 999"/>
                <a:gd name="T64" fmla="*/ 230 w 251"/>
                <a:gd name="T65" fmla="*/ 919 h 999"/>
                <a:gd name="T66" fmla="*/ 251 w 251"/>
                <a:gd name="T67" fmla="*/ 903 h 999"/>
                <a:gd name="T68" fmla="*/ 251 w 251"/>
                <a:gd name="T69" fmla="*/ 23 h 9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1"/>
                <a:gd name="T106" fmla="*/ 0 h 999"/>
                <a:gd name="T107" fmla="*/ 251 w 251"/>
                <a:gd name="T108" fmla="*/ 999 h 9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1" h="999">
                  <a:moveTo>
                    <a:pt x="251" y="23"/>
                  </a:moveTo>
                  <a:lnTo>
                    <a:pt x="250" y="22"/>
                  </a:lnTo>
                  <a:lnTo>
                    <a:pt x="246" y="20"/>
                  </a:lnTo>
                  <a:lnTo>
                    <a:pt x="239" y="18"/>
                  </a:lnTo>
                  <a:lnTo>
                    <a:pt x="230" y="15"/>
                  </a:lnTo>
                  <a:lnTo>
                    <a:pt x="218" y="11"/>
                  </a:lnTo>
                  <a:lnTo>
                    <a:pt x="205" y="7"/>
                  </a:lnTo>
                  <a:lnTo>
                    <a:pt x="190" y="4"/>
                  </a:lnTo>
                  <a:lnTo>
                    <a:pt x="173" y="1"/>
                  </a:lnTo>
                  <a:lnTo>
                    <a:pt x="155" y="0"/>
                  </a:lnTo>
                  <a:lnTo>
                    <a:pt x="134" y="0"/>
                  </a:lnTo>
                  <a:lnTo>
                    <a:pt x="114" y="2"/>
                  </a:lnTo>
                  <a:lnTo>
                    <a:pt x="92" y="5"/>
                  </a:lnTo>
                  <a:lnTo>
                    <a:pt x="70" y="12"/>
                  </a:lnTo>
                  <a:lnTo>
                    <a:pt x="47" y="20"/>
                  </a:lnTo>
                  <a:lnTo>
                    <a:pt x="23" y="32"/>
                  </a:lnTo>
                  <a:lnTo>
                    <a:pt x="0" y="47"/>
                  </a:lnTo>
                  <a:lnTo>
                    <a:pt x="0" y="999"/>
                  </a:lnTo>
                  <a:lnTo>
                    <a:pt x="1" y="999"/>
                  </a:lnTo>
                  <a:lnTo>
                    <a:pt x="6" y="999"/>
                  </a:lnTo>
                  <a:lnTo>
                    <a:pt x="14" y="998"/>
                  </a:lnTo>
                  <a:lnTo>
                    <a:pt x="23" y="997"/>
                  </a:lnTo>
                  <a:lnTo>
                    <a:pt x="35" y="995"/>
                  </a:lnTo>
                  <a:lnTo>
                    <a:pt x="49" y="993"/>
                  </a:lnTo>
                  <a:lnTo>
                    <a:pt x="65" y="990"/>
                  </a:lnTo>
                  <a:lnTo>
                    <a:pt x="83" y="985"/>
                  </a:lnTo>
                  <a:lnTo>
                    <a:pt x="102" y="980"/>
                  </a:lnTo>
                  <a:lnTo>
                    <a:pt x="121" y="973"/>
                  </a:lnTo>
                  <a:lnTo>
                    <a:pt x="143" y="966"/>
                  </a:lnTo>
                  <a:lnTo>
                    <a:pt x="164" y="956"/>
                  </a:lnTo>
                  <a:lnTo>
                    <a:pt x="186" y="945"/>
                  </a:lnTo>
                  <a:lnTo>
                    <a:pt x="208" y="934"/>
                  </a:lnTo>
                  <a:lnTo>
                    <a:pt x="230" y="919"/>
                  </a:lnTo>
                  <a:lnTo>
                    <a:pt x="251" y="903"/>
                  </a:lnTo>
                  <a:lnTo>
                    <a:pt x="251" y="2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41" name="Freeform 171"/>
            <p:cNvSpPr>
              <a:spLocks/>
            </p:cNvSpPr>
            <p:nvPr/>
          </p:nvSpPr>
          <p:spPr bwMode="auto">
            <a:xfrm>
              <a:off x="6080" y="13687"/>
              <a:ext cx="215" cy="843"/>
            </a:xfrm>
            <a:custGeom>
              <a:avLst/>
              <a:gdLst>
                <a:gd name="T0" fmla="*/ 215 w 215"/>
                <a:gd name="T1" fmla="*/ 20 h 843"/>
                <a:gd name="T2" fmla="*/ 214 w 215"/>
                <a:gd name="T3" fmla="*/ 19 h 843"/>
                <a:gd name="T4" fmla="*/ 211 w 215"/>
                <a:gd name="T5" fmla="*/ 18 h 843"/>
                <a:gd name="T6" fmla="*/ 205 w 215"/>
                <a:gd name="T7" fmla="*/ 15 h 843"/>
                <a:gd name="T8" fmla="*/ 197 w 215"/>
                <a:gd name="T9" fmla="*/ 12 h 843"/>
                <a:gd name="T10" fmla="*/ 187 w 215"/>
                <a:gd name="T11" fmla="*/ 9 h 843"/>
                <a:gd name="T12" fmla="*/ 176 w 215"/>
                <a:gd name="T13" fmla="*/ 6 h 843"/>
                <a:gd name="T14" fmla="*/ 163 w 215"/>
                <a:gd name="T15" fmla="*/ 4 h 843"/>
                <a:gd name="T16" fmla="*/ 149 w 215"/>
                <a:gd name="T17" fmla="*/ 1 h 843"/>
                <a:gd name="T18" fmla="*/ 133 w 215"/>
                <a:gd name="T19" fmla="*/ 0 h 843"/>
                <a:gd name="T20" fmla="*/ 115 w 215"/>
                <a:gd name="T21" fmla="*/ 0 h 843"/>
                <a:gd name="T22" fmla="*/ 98 w 215"/>
                <a:gd name="T23" fmla="*/ 1 h 843"/>
                <a:gd name="T24" fmla="*/ 79 w 215"/>
                <a:gd name="T25" fmla="*/ 5 h 843"/>
                <a:gd name="T26" fmla="*/ 60 w 215"/>
                <a:gd name="T27" fmla="*/ 10 h 843"/>
                <a:gd name="T28" fmla="*/ 40 w 215"/>
                <a:gd name="T29" fmla="*/ 18 h 843"/>
                <a:gd name="T30" fmla="*/ 21 w 215"/>
                <a:gd name="T31" fmla="*/ 27 h 843"/>
                <a:gd name="T32" fmla="*/ 0 w 215"/>
                <a:gd name="T33" fmla="*/ 40 h 843"/>
                <a:gd name="T34" fmla="*/ 0 w 215"/>
                <a:gd name="T35" fmla="*/ 843 h 843"/>
                <a:gd name="T36" fmla="*/ 1 w 215"/>
                <a:gd name="T37" fmla="*/ 843 h 843"/>
                <a:gd name="T38" fmla="*/ 6 w 215"/>
                <a:gd name="T39" fmla="*/ 843 h 843"/>
                <a:gd name="T40" fmla="*/ 12 w 215"/>
                <a:gd name="T41" fmla="*/ 842 h 843"/>
                <a:gd name="T42" fmla="*/ 21 w 215"/>
                <a:gd name="T43" fmla="*/ 841 h 843"/>
                <a:gd name="T44" fmla="*/ 30 w 215"/>
                <a:gd name="T45" fmla="*/ 840 h 843"/>
                <a:gd name="T46" fmla="*/ 43 w 215"/>
                <a:gd name="T47" fmla="*/ 838 h 843"/>
                <a:gd name="T48" fmla="*/ 56 w 215"/>
                <a:gd name="T49" fmla="*/ 835 h 843"/>
                <a:gd name="T50" fmla="*/ 71 w 215"/>
                <a:gd name="T51" fmla="*/ 831 h 843"/>
                <a:gd name="T52" fmla="*/ 87 w 215"/>
                <a:gd name="T53" fmla="*/ 826 h 843"/>
                <a:gd name="T54" fmla="*/ 105 w 215"/>
                <a:gd name="T55" fmla="*/ 821 h 843"/>
                <a:gd name="T56" fmla="*/ 123 w 215"/>
                <a:gd name="T57" fmla="*/ 814 h 843"/>
                <a:gd name="T58" fmla="*/ 141 w 215"/>
                <a:gd name="T59" fmla="*/ 806 h 843"/>
                <a:gd name="T60" fmla="*/ 159 w 215"/>
                <a:gd name="T61" fmla="*/ 797 h 843"/>
                <a:gd name="T62" fmla="*/ 179 w 215"/>
                <a:gd name="T63" fmla="*/ 786 h 843"/>
                <a:gd name="T64" fmla="*/ 197 w 215"/>
                <a:gd name="T65" fmla="*/ 774 h 843"/>
                <a:gd name="T66" fmla="*/ 215 w 215"/>
                <a:gd name="T67" fmla="*/ 760 h 843"/>
                <a:gd name="T68" fmla="*/ 215 w 215"/>
                <a:gd name="T69" fmla="*/ 20 h 8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5"/>
                <a:gd name="T106" fmla="*/ 0 h 843"/>
                <a:gd name="T107" fmla="*/ 215 w 215"/>
                <a:gd name="T108" fmla="*/ 843 h 8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5" h="843">
                  <a:moveTo>
                    <a:pt x="215" y="20"/>
                  </a:moveTo>
                  <a:lnTo>
                    <a:pt x="214" y="19"/>
                  </a:lnTo>
                  <a:lnTo>
                    <a:pt x="211" y="18"/>
                  </a:lnTo>
                  <a:lnTo>
                    <a:pt x="205" y="15"/>
                  </a:lnTo>
                  <a:lnTo>
                    <a:pt x="197" y="12"/>
                  </a:lnTo>
                  <a:lnTo>
                    <a:pt x="187" y="9"/>
                  </a:lnTo>
                  <a:lnTo>
                    <a:pt x="176" y="6"/>
                  </a:lnTo>
                  <a:lnTo>
                    <a:pt x="163" y="4"/>
                  </a:lnTo>
                  <a:lnTo>
                    <a:pt x="149" y="1"/>
                  </a:lnTo>
                  <a:lnTo>
                    <a:pt x="133" y="0"/>
                  </a:lnTo>
                  <a:lnTo>
                    <a:pt x="115" y="0"/>
                  </a:lnTo>
                  <a:lnTo>
                    <a:pt x="98" y="1"/>
                  </a:lnTo>
                  <a:lnTo>
                    <a:pt x="79" y="5"/>
                  </a:lnTo>
                  <a:lnTo>
                    <a:pt x="60" y="10"/>
                  </a:lnTo>
                  <a:lnTo>
                    <a:pt x="40" y="18"/>
                  </a:lnTo>
                  <a:lnTo>
                    <a:pt x="21" y="27"/>
                  </a:lnTo>
                  <a:lnTo>
                    <a:pt x="0" y="40"/>
                  </a:lnTo>
                  <a:lnTo>
                    <a:pt x="0" y="843"/>
                  </a:lnTo>
                  <a:lnTo>
                    <a:pt x="1" y="843"/>
                  </a:lnTo>
                  <a:lnTo>
                    <a:pt x="6" y="843"/>
                  </a:lnTo>
                  <a:lnTo>
                    <a:pt x="12" y="842"/>
                  </a:lnTo>
                  <a:lnTo>
                    <a:pt x="21" y="841"/>
                  </a:lnTo>
                  <a:lnTo>
                    <a:pt x="30" y="840"/>
                  </a:lnTo>
                  <a:lnTo>
                    <a:pt x="43" y="838"/>
                  </a:lnTo>
                  <a:lnTo>
                    <a:pt x="56" y="835"/>
                  </a:lnTo>
                  <a:lnTo>
                    <a:pt x="71" y="831"/>
                  </a:lnTo>
                  <a:lnTo>
                    <a:pt x="87" y="826"/>
                  </a:lnTo>
                  <a:lnTo>
                    <a:pt x="105" y="821"/>
                  </a:lnTo>
                  <a:lnTo>
                    <a:pt x="123" y="814"/>
                  </a:lnTo>
                  <a:lnTo>
                    <a:pt x="141" y="806"/>
                  </a:lnTo>
                  <a:lnTo>
                    <a:pt x="159" y="797"/>
                  </a:lnTo>
                  <a:lnTo>
                    <a:pt x="179" y="786"/>
                  </a:lnTo>
                  <a:lnTo>
                    <a:pt x="197" y="774"/>
                  </a:lnTo>
                  <a:lnTo>
                    <a:pt x="215" y="760"/>
                  </a:lnTo>
                  <a:lnTo>
                    <a:pt x="215" y="2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42" name="Freeform 172"/>
            <p:cNvSpPr>
              <a:spLocks/>
            </p:cNvSpPr>
            <p:nvPr/>
          </p:nvSpPr>
          <p:spPr bwMode="auto">
            <a:xfrm>
              <a:off x="6087" y="13696"/>
              <a:ext cx="180" cy="685"/>
            </a:xfrm>
            <a:custGeom>
              <a:avLst/>
              <a:gdLst>
                <a:gd name="T0" fmla="*/ 180 w 180"/>
                <a:gd name="T1" fmla="*/ 16 h 685"/>
                <a:gd name="T2" fmla="*/ 179 w 180"/>
                <a:gd name="T3" fmla="*/ 16 h 685"/>
                <a:gd name="T4" fmla="*/ 176 w 180"/>
                <a:gd name="T5" fmla="*/ 14 h 685"/>
                <a:gd name="T6" fmla="*/ 172 w 180"/>
                <a:gd name="T7" fmla="*/ 12 h 685"/>
                <a:gd name="T8" fmla="*/ 165 w 180"/>
                <a:gd name="T9" fmla="*/ 10 h 685"/>
                <a:gd name="T10" fmla="*/ 157 w 180"/>
                <a:gd name="T11" fmla="*/ 8 h 685"/>
                <a:gd name="T12" fmla="*/ 147 w 180"/>
                <a:gd name="T13" fmla="*/ 4 h 685"/>
                <a:gd name="T14" fmla="*/ 136 w 180"/>
                <a:gd name="T15" fmla="*/ 2 h 685"/>
                <a:gd name="T16" fmla="*/ 125 w 180"/>
                <a:gd name="T17" fmla="*/ 0 h 685"/>
                <a:gd name="T18" fmla="*/ 111 w 180"/>
                <a:gd name="T19" fmla="*/ 0 h 685"/>
                <a:gd name="T20" fmla="*/ 97 w 180"/>
                <a:gd name="T21" fmla="*/ 0 h 685"/>
                <a:gd name="T22" fmla="*/ 81 w 180"/>
                <a:gd name="T23" fmla="*/ 1 h 685"/>
                <a:gd name="T24" fmla="*/ 66 w 180"/>
                <a:gd name="T25" fmla="*/ 3 h 685"/>
                <a:gd name="T26" fmla="*/ 50 w 180"/>
                <a:gd name="T27" fmla="*/ 8 h 685"/>
                <a:gd name="T28" fmla="*/ 33 w 180"/>
                <a:gd name="T29" fmla="*/ 14 h 685"/>
                <a:gd name="T30" fmla="*/ 17 w 180"/>
                <a:gd name="T31" fmla="*/ 23 h 685"/>
                <a:gd name="T32" fmla="*/ 0 w 180"/>
                <a:gd name="T33" fmla="*/ 33 h 685"/>
                <a:gd name="T34" fmla="*/ 0 w 180"/>
                <a:gd name="T35" fmla="*/ 685 h 685"/>
                <a:gd name="T36" fmla="*/ 1 w 180"/>
                <a:gd name="T37" fmla="*/ 685 h 685"/>
                <a:gd name="T38" fmla="*/ 4 w 180"/>
                <a:gd name="T39" fmla="*/ 685 h 685"/>
                <a:gd name="T40" fmla="*/ 9 w 180"/>
                <a:gd name="T41" fmla="*/ 684 h 685"/>
                <a:gd name="T42" fmla="*/ 17 w 180"/>
                <a:gd name="T43" fmla="*/ 683 h 685"/>
                <a:gd name="T44" fmla="*/ 26 w 180"/>
                <a:gd name="T45" fmla="*/ 682 h 685"/>
                <a:gd name="T46" fmla="*/ 35 w 180"/>
                <a:gd name="T47" fmla="*/ 681 h 685"/>
                <a:gd name="T48" fmla="*/ 47 w 180"/>
                <a:gd name="T49" fmla="*/ 678 h 685"/>
                <a:gd name="T50" fmla="*/ 60 w 180"/>
                <a:gd name="T51" fmla="*/ 676 h 685"/>
                <a:gd name="T52" fmla="*/ 73 w 180"/>
                <a:gd name="T53" fmla="*/ 671 h 685"/>
                <a:gd name="T54" fmla="*/ 87 w 180"/>
                <a:gd name="T55" fmla="*/ 667 h 685"/>
                <a:gd name="T56" fmla="*/ 102 w 180"/>
                <a:gd name="T57" fmla="*/ 662 h 685"/>
                <a:gd name="T58" fmla="*/ 118 w 180"/>
                <a:gd name="T59" fmla="*/ 655 h 685"/>
                <a:gd name="T60" fmla="*/ 133 w 180"/>
                <a:gd name="T61" fmla="*/ 648 h 685"/>
                <a:gd name="T62" fmla="*/ 149 w 180"/>
                <a:gd name="T63" fmla="*/ 639 h 685"/>
                <a:gd name="T64" fmla="*/ 165 w 180"/>
                <a:gd name="T65" fmla="*/ 628 h 685"/>
                <a:gd name="T66" fmla="*/ 180 w 180"/>
                <a:gd name="T67" fmla="*/ 617 h 685"/>
                <a:gd name="T68" fmla="*/ 180 w 180"/>
                <a:gd name="T69" fmla="*/ 16 h 6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0"/>
                <a:gd name="T106" fmla="*/ 0 h 685"/>
                <a:gd name="T107" fmla="*/ 180 w 180"/>
                <a:gd name="T108" fmla="*/ 685 h 6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0" h="685">
                  <a:moveTo>
                    <a:pt x="180" y="16"/>
                  </a:moveTo>
                  <a:lnTo>
                    <a:pt x="179" y="16"/>
                  </a:lnTo>
                  <a:lnTo>
                    <a:pt x="176" y="14"/>
                  </a:lnTo>
                  <a:lnTo>
                    <a:pt x="172" y="12"/>
                  </a:lnTo>
                  <a:lnTo>
                    <a:pt x="165" y="10"/>
                  </a:lnTo>
                  <a:lnTo>
                    <a:pt x="157" y="8"/>
                  </a:lnTo>
                  <a:lnTo>
                    <a:pt x="147" y="4"/>
                  </a:lnTo>
                  <a:lnTo>
                    <a:pt x="136" y="2"/>
                  </a:lnTo>
                  <a:lnTo>
                    <a:pt x="125" y="0"/>
                  </a:lnTo>
                  <a:lnTo>
                    <a:pt x="111" y="0"/>
                  </a:lnTo>
                  <a:lnTo>
                    <a:pt x="97" y="0"/>
                  </a:lnTo>
                  <a:lnTo>
                    <a:pt x="81" y="1"/>
                  </a:lnTo>
                  <a:lnTo>
                    <a:pt x="66" y="3"/>
                  </a:lnTo>
                  <a:lnTo>
                    <a:pt x="50" y="8"/>
                  </a:lnTo>
                  <a:lnTo>
                    <a:pt x="33" y="14"/>
                  </a:lnTo>
                  <a:lnTo>
                    <a:pt x="17" y="23"/>
                  </a:lnTo>
                  <a:lnTo>
                    <a:pt x="0" y="33"/>
                  </a:lnTo>
                  <a:lnTo>
                    <a:pt x="0" y="685"/>
                  </a:lnTo>
                  <a:lnTo>
                    <a:pt x="1" y="685"/>
                  </a:lnTo>
                  <a:lnTo>
                    <a:pt x="4" y="685"/>
                  </a:lnTo>
                  <a:lnTo>
                    <a:pt x="9" y="684"/>
                  </a:lnTo>
                  <a:lnTo>
                    <a:pt x="17" y="683"/>
                  </a:lnTo>
                  <a:lnTo>
                    <a:pt x="26" y="682"/>
                  </a:lnTo>
                  <a:lnTo>
                    <a:pt x="35" y="681"/>
                  </a:lnTo>
                  <a:lnTo>
                    <a:pt x="47" y="678"/>
                  </a:lnTo>
                  <a:lnTo>
                    <a:pt x="60" y="676"/>
                  </a:lnTo>
                  <a:lnTo>
                    <a:pt x="73" y="671"/>
                  </a:lnTo>
                  <a:lnTo>
                    <a:pt x="87" y="667"/>
                  </a:lnTo>
                  <a:lnTo>
                    <a:pt x="102" y="662"/>
                  </a:lnTo>
                  <a:lnTo>
                    <a:pt x="118" y="655"/>
                  </a:lnTo>
                  <a:lnTo>
                    <a:pt x="133" y="648"/>
                  </a:lnTo>
                  <a:lnTo>
                    <a:pt x="149" y="639"/>
                  </a:lnTo>
                  <a:lnTo>
                    <a:pt x="165" y="628"/>
                  </a:lnTo>
                  <a:lnTo>
                    <a:pt x="180" y="617"/>
                  </a:lnTo>
                  <a:lnTo>
                    <a:pt x="180" y="1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43" name="Freeform 173"/>
            <p:cNvSpPr>
              <a:spLocks/>
            </p:cNvSpPr>
            <p:nvPr/>
          </p:nvSpPr>
          <p:spPr bwMode="auto">
            <a:xfrm>
              <a:off x="6093" y="13704"/>
              <a:ext cx="146" cy="530"/>
            </a:xfrm>
            <a:custGeom>
              <a:avLst/>
              <a:gdLst>
                <a:gd name="T0" fmla="*/ 146 w 146"/>
                <a:gd name="T1" fmla="*/ 14 h 530"/>
                <a:gd name="T2" fmla="*/ 143 w 146"/>
                <a:gd name="T3" fmla="*/ 12 h 530"/>
                <a:gd name="T4" fmla="*/ 134 w 146"/>
                <a:gd name="T5" fmla="*/ 8 h 530"/>
                <a:gd name="T6" fmla="*/ 120 w 146"/>
                <a:gd name="T7" fmla="*/ 4 h 530"/>
                <a:gd name="T8" fmla="*/ 101 w 146"/>
                <a:gd name="T9" fmla="*/ 1 h 530"/>
                <a:gd name="T10" fmla="*/ 79 w 146"/>
                <a:gd name="T11" fmla="*/ 0 h 530"/>
                <a:gd name="T12" fmla="*/ 54 w 146"/>
                <a:gd name="T13" fmla="*/ 3 h 530"/>
                <a:gd name="T14" fmla="*/ 27 w 146"/>
                <a:gd name="T15" fmla="*/ 11 h 530"/>
                <a:gd name="T16" fmla="*/ 0 w 146"/>
                <a:gd name="T17" fmla="*/ 27 h 530"/>
                <a:gd name="T18" fmla="*/ 0 w 146"/>
                <a:gd name="T19" fmla="*/ 530 h 530"/>
                <a:gd name="T20" fmla="*/ 3 w 146"/>
                <a:gd name="T21" fmla="*/ 530 h 530"/>
                <a:gd name="T22" fmla="*/ 14 w 146"/>
                <a:gd name="T23" fmla="*/ 529 h 530"/>
                <a:gd name="T24" fmla="*/ 29 w 146"/>
                <a:gd name="T25" fmla="*/ 526 h 530"/>
                <a:gd name="T26" fmla="*/ 49 w 146"/>
                <a:gd name="T27" fmla="*/ 521 h 530"/>
                <a:gd name="T28" fmla="*/ 71 w 146"/>
                <a:gd name="T29" fmla="*/ 514 h 530"/>
                <a:gd name="T30" fmla="*/ 96 w 146"/>
                <a:gd name="T31" fmla="*/ 505 h 530"/>
                <a:gd name="T32" fmla="*/ 121 w 146"/>
                <a:gd name="T33" fmla="*/ 492 h 530"/>
                <a:gd name="T34" fmla="*/ 146 w 146"/>
                <a:gd name="T35" fmla="*/ 475 h 530"/>
                <a:gd name="T36" fmla="*/ 146 w 146"/>
                <a:gd name="T37" fmla="*/ 14 h 5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530"/>
                <a:gd name="T59" fmla="*/ 146 w 146"/>
                <a:gd name="T60" fmla="*/ 530 h 5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530">
                  <a:moveTo>
                    <a:pt x="146" y="14"/>
                  </a:moveTo>
                  <a:lnTo>
                    <a:pt x="143" y="12"/>
                  </a:lnTo>
                  <a:lnTo>
                    <a:pt x="134" y="8"/>
                  </a:lnTo>
                  <a:lnTo>
                    <a:pt x="120" y="4"/>
                  </a:lnTo>
                  <a:lnTo>
                    <a:pt x="101" y="1"/>
                  </a:lnTo>
                  <a:lnTo>
                    <a:pt x="79" y="0"/>
                  </a:lnTo>
                  <a:lnTo>
                    <a:pt x="54" y="3"/>
                  </a:lnTo>
                  <a:lnTo>
                    <a:pt x="27" y="11"/>
                  </a:lnTo>
                  <a:lnTo>
                    <a:pt x="0" y="27"/>
                  </a:lnTo>
                  <a:lnTo>
                    <a:pt x="0" y="530"/>
                  </a:lnTo>
                  <a:lnTo>
                    <a:pt x="3" y="530"/>
                  </a:lnTo>
                  <a:lnTo>
                    <a:pt x="14" y="529"/>
                  </a:lnTo>
                  <a:lnTo>
                    <a:pt x="29" y="526"/>
                  </a:lnTo>
                  <a:lnTo>
                    <a:pt x="49" y="521"/>
                  </a:lnTo>
                  <a:lnTo>
                    <a:pt x="71" y="514"/>
                  </a:lnTo>
                  <a:lnTo>
                    <a:pt x="96" y="505"/>
                  </a:lnTo>
                  <a:lnTo>
                    <a:pt x="121" y="492"/>
                  </a:lnTo>
                  <a:lnTo>
                    <a:pt x="146" y="475"/>
                  </a:lnTo>
                  <a:lnTo>
                    <a:pt x="146" y="1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44" name="Freeform 174"/>
            <p:cNvSpPr>
              <a:spLocks/>
            </p:cNvSpPr>
            <p:nvPr/>
          </p:nvSpPr>
          <p:spPr bwMode="auto">
            <a:xfrm>
              <a:off x="6101" y="13712"/>
              <a:ext cx="109" cy="373"/>
            </a:xfrm>
            <a:custGeom>
              <a:avLst/>
              <a:gdLst>
                <a:gd name="T0" fmla="*/ 109 w 109"/>
                <a:gd name="T1" fmla="*/ 10 h 373"/>
                <a:gd name="T2" fmla="*/ 107 w 109"/>
                <a:gd name="T3" fmla="*/ 9 h 373"/>
                <a:gd name="T4" fmla="*/ 100 w 109"/>
                <a:gd name="T5" fmla="*/ 6 h 373"/>
                <a:gd name="T6" fmla="*/ 89 w 109"/>
                <a:gd name="T7" fmla="*/ 2 h 373"/>
                <a:gd name="T8" fmla="*/ 75 w 109"/>
                <a:gd name="T9" fmla="*/ 0 h 373"/>
                <a:gd name="T10" fmla="*/ 59 w 109"/>
                <a:gd name="T11" fmla="*/ 0 h 373"/>
                <a:gd name="T12" fmla="*/ 39 w 109"/>
                <a:gd name="T13" fmla="*/ 2 h 373"/>
                <a:gd name="T14" fmla="*/ 20 w 109"/>
                <a:gd name="T15" fmla="*/ 9 h 373"/>
                <a:gd name="T16" fmla="*/ 0 w 109"/>
                <a:gd name="T17" fmla="*/ 21 h 373"/>
                <a:gd name="T18" fmla="*/ 0 w 109"/>
                <a:gd name="T19" fmla="*/ 373 h 373"/>
                <a:gd name="T20" fmla="*/ 2 w 109"/>
                <a:gd name="T21" fmla="*/ 373 h 373"/>
                <a:gd name="T22" fmla="*/ 9 w 109"/>
                <a:gd name="T23" fmla="*/ 372 h 373"/>
                <a:gd name="T24" fmla="*/ 21 w 109"/>
                <a:gd name="T25" fmla="*/ 369 h 373"/>
                <a:gd name="T26" fmla="*/ 36 w 109"/>
                <a:gd name="T27" fmla="*/ 366 h 373"/>
                <a:gd name="T28" fmla="*/ 53 w 109"/>
                <a:gd name="T29" fmla="*/ 362 h 373"/>
                <a:gd name="T30" fmla="*/ 72 w 109"/>
                <a:gd name="T31" fmla="*/ 354 h 373"/>
                <a:gd name="T32" fmla="*/ 90 w 109"/>
                <a:gd name="T33" fmla="*/ 343 h 373"/>
                <a:gd name="T34" fmla="*/ 109 w 109"/>
                <a:gd name="T35" fmla="*/ 331 h 373"/>
                <a:gd name="T36" fmla="*/ 109 w 109"/>
                <a:gd name="T37" fmla="*/ 10 h 3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9"/>
                <a:gd name="T58" fmla="*/ 0 h 373"/>
                <a:gd name="T59" fmla="*/ 109 w 109"/>
                <a:gd name="T60" fmla="*/ 373 h 3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9" h="373">
                  <a:moveTo>
                    <a:pt x="109" y="10"/>
                  </a:moveTo>
                  <a:lnTo>
                    <a:pt x="107" y="9"/>
                  </a:lnTo>
                  <a:lnTo>
                    <a:pt x="100" y="6"/>
                  </a:lnTo>
                  <a:lnTo>
                    <a:pt x="89" y="2"/>
                  </a:lnTo>
                  <a:lnTo>
                    <a:pt x="75" y="0"/>
                  </a:lnTo>
                  <a:lnTo>
                    <a:pt x="59" y="0"/>
                  </a:lnTo>
                  <a:lnTo>
                    <a:pt x="39" y="2"/>
                  </a:lnTo>
                  <a:lnTo>
                    <a:pt x="20" y="9"/>
                  </a:lnTo>
                  <a:lnTo>
                    <a:pt x="0" y="21"/>
                  </a:lnTo>
                  <a:lnTo>
                    <a:pt x="0" y="373"/>
                  </a:lnTo>
                  <a:lnTo>
                    <a:pt x="2" y="373"/>
                  </a:lnTo>
                  <a:lnTo>
                    <a:pt x="9" y="372"/>
                  </a:lnTo>
                  <a:lnTo>
                    <a:pt x="21" y="369"/>
                  </a:lnTo>
                  <a:lnTo>
                    <a:pt x="36" y="366"/>
                  </a:lnTo>
                  <a:lnTo>
                    <a:pt x="53" y="362"/>
                  </a:lnTo>
                  <a:lnTo>
                    <a:pt x="72" y="354"/>
                  </a:lnTo>
                  <a:lnTo>
                    <a:pt x="90" y="343"/>
                  </a:lnTo>
                  <a:lnTo>
                    <a:pt x="109" y="331"/>
                  </a:lnTo>
                  <a:lnTo>
                    <a:pt x="109" y="1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45" name="Freeform 175"/>
            <p:cNvSpPr>
              <a:spLocks/>
            </p:cNvSpPr>
            <p:nvPr/>
          </p:nvSpPr>
          <p:spPr bwMode="auto">
            <a:xfrm>
              <a:off x="6107" y="13721"/>
              <a:ext cx="75" cy="216"/>
            </a:xfrm>
            <a:custGeom>
              <a:avLst/>
              <a:gdLst>
                <a:gd name="T0" fmla="*/ 75 w 75"/>
                <a:gd name="T1" fmla="*/ 6 h 216"/>
                <a:gd name="T2" fmla="*/ 73 w 75"/>
                <a:gd name="T3" fmla="*/ 5 h 216"/>
                <a:gd name="T4" fmla="*/ 69 w 75"/>
                <a:gd name="T5" fmla="*/ 4 h 216"/>
                <a:gd name="T6" fmla="*/ 61 w 75"/>
                <a:gd name="T7" fmla="*/ 2 h 216"/>
                <a:gd name="T8" fmla="*/ 52 w 75"/>
                <a:gd name="T9" fmla="*/ 0 h 216"/>
                <a:gd name="T10" fmla="*/ 41 w 75"/>
                <a:gd name="T11" fmla="*/ 0 h 216"/>
                <a:gd name="T12" fmla="*/ 28 w 75"/>
                <a:gd name="T13" fmla="*/ 1 h 216"/>
                <a:gd name="T14" fmla="*/ 14 w 75"/>
                <a:gd name="T15" fmla="*/ 6 h 216"/>
                <a:gd name="T16" fmla="*/ 0 w 75"/>
                <a:gd name="T17" fmla="*/ 14 h 216"/>
                <a:gd name="T18" fmla="*/ 0 w 75"/>
                <a:gd name="T19" fmla="*/ 216 h 216"/>
                <a:gd name="T20" fmla="*/ 2 w 75"/>
                <a:gd name="T21" fmla="*/ 216 h 216"/>
                <a:gd name="T22" fmla="*/ 7 w 75"/>
                <a:gd name="T23" fmla="*/ 215 h 216"/>
                <a:gd name="T24" fmla="*/ 15 w 75"/>
                <a:gd name="T25" fmla="*/ 214 h 216"/>
                <a:gd name="T26" fmla="*/ 25 w 75"/>
                <a:gd name="T27" fmla="*/ 211 h 216"/>
                <a:gd name="T28" fmla="*/ 37 w 75"/>
                <a:gd name="T29" fmla="*/ 208 h 216"/>
                <a:gd name="T30" fmla="*/ 50 w 75"/>
                <a:gd name="T31" fmla="*/ 203 h 216"/>
                <a:gd name="T32" fmla="*/ 63 w 75"/>
                <a:gd name="T33" fmla="*/ 195 h 216"/>
                <a:gd name="T34" fmla="*/ 75 w 75"/>
                <a:gd name="T35" fmla="*/ 187 h 216"/>
                <a:gd name="T36" fmla="*/ 75 w 75"/>
                <a:gd name="T37" fmla="*/ 6 h 2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5"/>
                <a:gd name="T58" fmla="*/ 0 h 216"/>
                <a:gd name="T59" fmla="*/ 75 w 75"/>
                <a:gd name="T60" fmla="*/ 216 h 2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5" h="216">
                  <a:moveTo>
                    <a:pt x="75" y="6"/>
                  </a:moveTo>
                  <a:lnTo>
                    <a:pt x="73" y="5"/>
                  </a:lnTo>
                  <a:lnTo>
                    <a:pt x="69" y="4"/>
                  </a:lnTo>
                  <a:lnTo>
                    <a:pt x="61" y="2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14" y="6"/>
                  </a:lnTo>
                  <a:lnTo>
                    <a:pt x="0" y="14"/>
                  </a:lnTo>
                  <a:lnTo>
                    <a:pt x="0" y="216"/>
                  </a:lnTo>
                  <a:lnTo>
                    <a:pt x="2" y="216"/>
                  </a:lnTo>
                  <a:lnTo>
                    <a:pt x="7" y="215"/>
                  </a:lnTo>
                  <a:lnTo>
                    <a:pt x="15" y="214"/>
                  </a:lnTo>
                  <a:lnTo>
                    <a:pt x="25" y="211"/>
                  </a:lnTo>
                  <a:lnTo>
                    <a:pt x="37" y="208"/>
                  </a:lnTo>
                  <a:lnTo>
                    <a:pt x="50" y="203"/>
                  </a:lnTo>
                  <a:lnTo>
                    <a:pt x="63" y="195"/>
                  </a:lnTo>
                  <a:lnTo>
                    <a:pt x="75" y="187"/>
                  </a:lnTo>
                  <a:lnTo>
                    <a:pt x="75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46" name="Freeform 176"/>
            <p:cNvSpPr>
              <a:spLocks/>
            </p:cNvSpPr>
            <p:nvPr/>
          </p:nvSpPr>
          <p:spPr bwMode="auto">
            <a:xfrm>
              <a:off x="7013" y="14340"/>
              <a:ext cx="110" cy="111"/>
            </a:xfrm>
            <a:custGeom>
              <a:avLst/>
              <a:gdLst>
                <a:gd name="T0" fmla="*/ 55 w 110"/>
                <a:gd name="T1" fmla="*/ 111 h 111"/>
                <a:gd name="T2" fmla="*/ 66 w 110"/>
                <a:gd name="T3" fmla="*/ 110 h 111"/>
                <a:gd name="T4" fmla="*/ 76 w 110"/>
                <a:gd name="T5" fmla="*/ 106 h 111"/>
                <a:gd name="T6" fmla="*/ 85 w 110"/>
                <a:gd name="T7" fmla="*/ 101 h 111"/>
                <a:gd name="T8" fmla="*/ 94 w 110"/>
                <a:gd name="T9" fmla="*/ 94 h 111"/>
                <a:gd name="T10" fmla="*/ 100 w 110"/>
                <a:gd name="T11" fmla="*/ 86 h 111"/>
                <a:gd name="T12" fmla="*/ 106 w 110"/>
                <a:gd name="T13" fmla="*/ 77 h 111"/>
                <a:gd name="T14" fmla="*/ 109 w 110"/>
                <a:gd name="T15" fmla="*/ 66 h 111"/>
                <a:gd name="T16" fmla="*/ 110 w 110"/>
                <a:gd name="T17" fmla="*/ 56 h 111"/>
                <a:gd name="T18" fmla="*/ 109 w 110"/>
                <a:gd name="T19" fmla="*/ 44 h 111"/>
                <a:gd name="T20" fmla="*/ 106 w 110"/>
                <a:gd name="T21" fmla="*/ 34 h 111"/>
                <a:gd name="T22" fmla="*/ 100 w 110"/>
                <a:gd name="T23" fmla="*/ 24 h 111"/>
                <a:gd name="T24" fmla="*/ 94 w 110"/>
                <a:gd name="T25" fmla="*/ 17 h 111"/>
                <a:gd name="T26" fmla="*/ 85 w 110"/>
                <a:gd name="T27" fmla="*/ 9 h 111"/>
                <a:gd name="T28" fmla="*/ 76 w 110"/>
                <a:gd name="T29" fmla="*/ 5 h 111"/>
                <a:gd name="T30" fmla="*/ 66 w 110"/>
                <a:gd name="T31" fmla="*/ 2 h 111"/>
                <a:gd name="T32" fmla="*/ 55 w 110"/>
                <a:gd name="T33" fmla="*/ 0 h 111"/>
                <a:gd name="T34" fmla="*/ 44 w 110"/>
                <a:gd name="T35" fmla="*/ 2 h 111"/>
                <a:gd name="T36" fmla="*/ 33 w 110"/>
                <a:gd name="T37" fmla="*/ 5 h 111"/>
                <a:gd name="T38" fmla="*/ 25 w 110"/>
                <a:gd name="T39" fmla="*/ 9 h 111"/>
                <a:gd name="T40" fmla="*/ 16 w 110"/>
                <a:gd name="T41" fmla="*/ 17 h 111"/>
                <a:gd name="T42" fmla="*/ 10 w 110"/>
                <a:gd name="T43" fmla="*/ 24 h 111"/>
                <a:gd name="T44" fmla="*/ 4 w 110"/>
                <a:gd name="T45" fmla="*/ 34 h 111"/>
                <a:gd name="T46" fmla="*/ 1 w 110"/>
                <a:gd name="T47" fmla="*/ 44 h 111"/>
                <a:gd name="T48" fmla="*/ 0 w 110"/>
                <a:gd name="T49" fmla="*/ 56 h 111"/>
                <a:gd name="T50" fmla="*/ 1 w 110"/>
                <a:gd name="T51" fmla="*/ 66 h 111"/>
                <a:gd name="T52" fmla="*/ 4 w 110"/>
                <a:gd name="T53" fmla="*/ 77 h 111"/>
                <a:gd name="T54" fmla="*/ 10 w 110"/>
                <a:gd name="T55" fmla="*/ 86 h 111"/>
                <a:gd name="T56" fmla="*/ 16 w 110"/>
                <a:gd name="T57" fmla="*/ 94 h 111"/>
                <a:gd name="T58" fmla="*/ 25 w 110"/>
                <a:gd name="T59" fmla="*/ 101 h 111"/>
                <a:gd name="T60" fmla="*/ 33 w 110"/>
                <a:gd name="T61" fmla="*/ 106 h 111"/>
                <a:gd name="T62" fmla="*/ 44 w 110"/>
                <a:gd name="T63" fmla="*/ 110 h 111"/>
                <a:gd name="T64" fmla="*/ 55 w 110"/>
                <a:gd name="T65" fmla="*/ 111 h 1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111"/>
                <a:gd name="T101" fmla="*/ 110 w 110"/>
                <a:gd name="T102" fmla="*/ 111 h 11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111">
                  <a:moveTo>
                    <a:pt x="55" y="111"/>
                  </a:moveTo>
                  <a:lnTo>
                    <a:pt x="66" y="110"/>
                  </a:lnTo>
                  <a:lnTo>
                    <a:pt x="76" y="106"/>
                  </a:lnTo>
                  <a:lnTo>
                    <a:pt x="85" y="101"/>
                  </a:lnTo>
                  <a:lnTo>
                    <a:pt x="94" y="94"/>
                  </a:lnTo>
                  <a:lnTo>
                    <a:pt x="100" y="86"/>
                  </a:lnTo>
                  <a:lnTo>
                    <a:pt x="106" y="77"/>
                  </a:lnTo>
                  <a:lnTo>
                    <a:pt x="109" y="66"/>
                  </a:lnTo>
                  <a:lnTo>
                    <a:pt x="110" y="56"/>
                  </a:lnTo>
                  <a:lnTo>
                    <a:pt x="109" y="44"/>
                  </a:lnTo>
                  <a:lnTo>
                    <a:pt x="106" y="34"/>
                  </a:lnTo>
                  <a:lnTo>
                    <a:pt x="100" y="24"/>
                  </a:lnTo>
                  <a:lnTo>
                    <a:pt x="94" y="17"/>
                  </a:lnTo>
                  <a:lnTo>
                    <a:pt x="85" y="9"/>
                  </a:lnTo>
                  <a:lnTo>
                    <a:pt x="76" y="5"/>
                  </a:lnTo>
                  <a:lnTo>
                    <a:pt x="66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1" y="44"/>
                  </a:lnTo>
                  <a:lnTo>
                    <a:pt x="0" y="56"/>
                  </a:lnTo>
                  <a:lnTo>
                    <a:pt x="1" y="66"/>
                  </a:lnTo>
                  <a:lnTo>
                    <a:pt x="4" y="77"/>
                  </a:lnTo>
                  <a:lnTo>
                    <a:pt x="10" y="86"/>
                  </a:lnTo>
                  <a:lnTo>
                    <a:pt x="16" y="94"/>
                  </a:lnTo>
                  <a:lnTo>
                    <a:pt x="25" y="101"/>
                  </a:lnTo>
                  <a:lnTo>
                    <a:pt x="33" y="106"/>
                  </a:lnTo>
                  <a:lnTo>
                    <a:pt x="44" y="110"/>
                  </a:lnTo>
                  <a:lnTo>
                    <a:pt x="55" y="1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47" name="Freeform 177"/>
            <p:cNvSpPr>
              <a:spLocks/>
            </p:cNvSpPr>
            <p:nvPr/>
          </p:nvSpPr>
          <p:spPr bwMode="auto">
            <a:xfrm>
              <a:off x="6676" y="14343"/>
              <a:ext cx="55" cy="55"/>
            </a:xfrm>
            <a:custGeom>
              <a:avLst/>
              <a:gdLst>
                <a:gd name="T0" fmla="*/ 27 w 55"/>
                <a:gd name="T1" fmla="*/ 55 h 55"/>
                <a:gd name="T2" fmla="*/ 38 w 55"/>
                <a:gd name="T3" fmla="*/ 53 h 55"/>
                <a:gd name="T4" fmla="*/ 48 w 55"/>
                <a:gd name="T5" fmla="*/ 46 h 55"/>
                <a:gd name="T6" fmla="*/ 53 w 55"/>
                <a:gd name="T7" fmla="*/ 37 h 55"/>
                <a:gd name="T8" fmla="*/ 55 w 55"/>
                <a:gd name="T9" fmla="*/ 27 h 55"/>
                <a:gd name="T10" fmla="*/ 53 w 55"/>
                <a:gd name="T11" fmla="*/ 16 h 55"/>
                <a:gd name="T12" fmla="*/ 48 w 55"/>
                <a:gd name="T13" fmla="*/ 7 h 55"/>
                <a:gd name="T14" fmla="*/ 38 w 55"/>
                <a:gd name="T15" fmla="*/ 2 h 55"/>
                <a:gd name="T16" fmla="*/ 27 w 55"/>
                <a:gd name="T17" fmla="*/ 0 h 55"/>
                <a:gd name="T18" fmla="*/ 16 w 55"/>
                <a:gd name="T19" fmla="*/ 2 h 55"/>
                <a:gd name="T20" fmla="*/ 8 w 55"/>
                <a:gd name="T21" fmla="*/ 7 h 55"/>
                <a:gd name="T22" fmla="*/ 2 w 55"/>
                <a:gd name="T23" fmla="*/ 16 h 55"/>
                <a:gd name="T24" fmla="*/ 0 w 55"/>
                <a:gd name="T25" fmla="*/ 27 h 55"/>
                <a:gd name="T26" fmla="*/ 2 w 55"/>
                <a:gd name="T27" fmla="*/ 37 h 55"/>
                <a:gd name="T28" fmla="*/ 8 w 55"/>
                <a:gd name="T29" fmla="*/ 46 h 55"/>
                <a:gd name="T30" fmla="*/ 16 w 55"/>
                <a:gd name="T31" fmla="*/ 53 h 55"/>
                <a:gd name="T32" fmla="*/ 27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7" y="55"/>
                  </a:moveTo>
                  <a:lnTo>
                    <a:pt x="38" y="53"/>
                  </a:lnTo>
                  <a:lnTo>
                    <a:pt x="48" y="46"/>
                  </a:lnTo>
                  <a:lnTo>
                    <a:pt x="53" y="37"/>
                  </a:lnTo>
                  <a:lnTo>
                    <a:pt x="55" y="27"/>
                  </a:lnTo>
                  <a:lnTo>
                    <a:pt x="53" y="16"/>
                  </a:lnTo>
                  <a:lnTo>
                    <a:pt x="48" y="7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6" y="2"/>
                  </a:lnTo>
                  <a:lnTo>
                    <a:pt x="8" y="7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6" y="53"/>
                  </a:lnTo>
                  <a:lnTo>
                    <a:pt x="27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48" name="Freeform 178"/>
            <p:cNvSpPr>
              <a:spLocks/>
            </p:cNvSpPr>
            <p:nvPr/>
          </p:nvSpPr>
          <p:spPr bwMode="auto">
            <a:xfrm>
              <a:off x="6770" y="14345"/>
              <a:ext cx="55" cy="55"/>
            </a:xfrm>
            <a:custGeom>
              <a:avLst/>
              <a:gdLst>
                <a:gd name="T0" fmla="*/ 28 w 55"/>
                <a:gd name="T1" fmla="*/ 55 h 55"/>
                <a:gd name="T2" fmla="*/ 39 w 55"/>
                <a:gd name="T3" fmla="*/ 53 h 55"/>
                <a:gd name="T4" fmla="*/ 47 w 55"/>
                <a:gd name="T5" fmla="*/ 47 h 55"/>
                <a:gd name="T6" fmla="*/ 53 w 55"/>
                <a:gd name="T7" fmla="*/ 39 h 55"/>
                <a:gd name="T8" fmla="*/ 55 w 55"/>
                <a:gd name="T9" fmla="*/ 28 h 55"/>
                <a:gd name="T10" fmla="*/ 53 w 55"/>
                <a:gd name="T11" fmla="*/ 17 h 55"/>
                <a:gd name="T12" fmla="*/ 47 w 55"/>
                <a:gd name="T13" fmla="*/ 8 h 55"/>
                <a:gd name="T14" fmla="*/ 39 w 55"/>
                <a:gd name="T15" fmla="*/ 2 h 55"/>
                <a:gd name="T16" fmla="*/ 28 w 55"/>
                <a:gd name="T17" fmla="*/ 0 h 55"/>
                <a:gd name="T18" fmla="*/ 17 w 55"/>
                <a:gd name="T19" fmla="*/ 2 h 55"/>
                <a:gd name="T20" fmla="*/ 9 w 55"/>
                <a:gd name="T21" fmla="*/ 8 h 55"/>
                <a:gd name="T22" fmla="*/ 2 w 55"/>
                <a:gd name="T23" fmla="*/ 17 h 55"/>
                <a:gd name="T24" fmla="*/ 0 w 55"/>
                <a:gd name="T25" fmla="*/ 28 h 55"/>
                <a:gd name="T26" fmla="*/ 2 w 55"/>
                <a:gd name="T27" fmla="*/ 39 h 55"/>
                <a:gd name="T28" fmla="*/ 9 w 55"/>
                <a:gd name="T29" fmla="*/ 47 h 55"/>
                <a:gd name="T30" fmla="*/ 17 w 55"/>
                <a:gd name="T31" fmla="*/ 53 h 55"/>
                <a:gd name="T32" fmla="*/ 28 w 55"/>
                <a:gd name="T33" fmla="*/ 55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55"/>
                <a:gd name="T53" fmla="*/ 55 w 5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55">
                  <a:moveTo>
                    <a:pt x="28" y="55"/>
                  </a:moveTo>
                  <a:lnTo>
                    <a:pt x="39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55" y="28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9" y="47"/>
                  </a:lnTo>
                  <a:lnTo>
                    <a:pt x="17" y="53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49" name="Freeform 179"/>
            <p:cNvSpPr>
              <a:spLocks/>
            </p:cNvSpPr>
            <p:nvPr/>
          </p:nvSpPr>
          <p:spPr bwMode="auto">
            <a:xfrm>
              <a:off x="6401" y="13591"/>
              <a:ext cx="156" cy="752"/>
            </a:xfrm>
            <a:custGeom>
              <a:avLst/>
              <a:gdLst>
                <a:gd name="T0" fmla="*/ 48 w 156"/>
                <a:gd name="T1" fmla="*/ 15 h 752"/>
                <a:gd name="T2" fmla="*/ 44 w 156"/>
                <a:gd name="T3" fmla="*/ 30 h 752"/>
                <a:gd name="T4" fmla="*/ 33 w 156"/>
                <a:gd name="T5" fmla="*/ 73 h 752"/>
                <a:gd name="T6" fmla="*/ 19 w 156"/>
                <a:gd name="T7" fmla="*/ 140 h 752"/>
                <a:gd name="T8" fmla="*/ 7 w 156"/>
                <a:gd name="T9" fmla="*/ 229 h 752"/>
                <a:gd name="T10" fmla="*/ 0 w 156"/>
                <a:gd name="T11" fmla="*/ 337 h 752"/>
                <a:gd name="T12" fmla="*/ 1 w 156"/>
                <a:gd name="T13" fmla="*/ 462 h 752"/>
                <a:gd name="T14" fmla="*/ 14 w 156"/>
                <a:gd name="T15" fmla="*/ 602 h 752"/>
                <a:gd name="T16" fmla="*/ 43 w 156"/>
                <a:gd name="T17" fmla="*/ 752 h 752"/>
                <a:gd name="T18" fmla="*/ 150 w 156"/>
                <a:gd name="T19" fmla="*/ 746 h 752"/>
                <a:gd name="T20" fmla="*/ 146 w 156"/>
                <a:gd name="T21" fmla="*/ 724 h 752"/>
                <a:gd name="T22" fmla="*/ 135 w 156"/>
                <a:gd name="T23" fmla="*/ 663 h 752"/>
                <a:gd name="T24" fmla="*/ 123 w 156"/>
                <a:gd name="T25" fmla="*/ 574 h 752"/>
                <a:gd name="T26" fmla="*/ 111 w 156"/>
                <a:gd name="T27" fmla="*/ 463 h 752"/>
                <a:gd name="T28" fmla="*/ 104 w 156"/>
                <a:gd name="T29" fmla="*/ 342 h 752"/>
                <a:gd name="T30" fmla="*/ 107 w 156"/>
                <a:gd name="T31" fmla="*/ 220 h 752"/>
                <a:gd name="T32" fmla="*/ 124 w 156"/>
                <a:gd name="T33" fmla="*/ 106 h 752"/>
                <a:gd name="T34" fmla="*/ 156 w 156"/>
                <a:gd name="T35" fmla="*/ 9 h 752"/>
                <a:gd name="T36" fmla="*/ 156 w 156"/>
                <a:gd name="T37" fmla="*/ 8 h 752"/>
                <a:gd name="T38" fmla="*/ 156 w 156"/>
                <a:gd name="T39" fmla="*/ 6 h 752"/>
                <a:gd name="T40" fmla="*/ 154 w 156"/>
                <a:gd name="T41" fmla="*/ 4 h 752"/>
                <a:gd name="T42" fmla="*/ 147 w 156"/>
                <a:gd name="T43" fmla="*/ 0 h 752"/>
                <a:gd name="T44" fmla="*/ 134 w 156"/>
                <a:gd name="T45" fmla="*/ 0 h 752"/>
                <a:gd name="T46" fmla="*/ 115 w 156"/>
                <a:gd name="T47" fmla="*/ 1 h 752"/>
                <a:gd name="T48" fmla="*/ 87 w 156"/>
                <a:gd name="T49" fmla="*/ 7 h 752"/>
                <a:gd name="T50" fmla="*/ 48 w 156"/>
                <a:gd name="T51" fmla="*/ 15 h 7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6"/>
                <a:gd name="T79" fmla="*/ 0 h 752"/>
                <a:gd name="T80" fmla="*/ 156 w 156"/>
                <a:gd name="T81" fmla="*/ 752 h 7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6" h="752">
                  <a:moveTo>
                    <a:pt x="48" y="15"/>
                  </a:moveTo>
                  <a:lnTo>
                    <a:pt x="44" y="30"/>
                  </a:lnTo>
                  <a:lnTo>
                    <a:pt x="33" y="73"/>
                  </a:lnTo>
                  <a:lnTo>
                    <a:pt x="19" y="140"/>
                  </a:lnTo>
                  <a:lnTo>
                    <a:pt x="7" y="229"/>
                  </a:lnTo>
                  <a:lnTo>
                    <a:pt x="0" y="337"/>
                  </a:lnTo>
                  <a:lnTo>
                    <a:pt x="1" y="462"/>
                  </a:lnTo>
                  <a:lnTo>
                    <a:pt x="14" y="602"/>
                  </a:lnTo>
                  <a:lnTo>
                    <a:pt x="43" y="752"/>
                  </a:lnTo>
                  <a:lnTo>
                    <a:pt x="150" y="746"/>
                  </a:lnTo>
                  <a:lnTo>
                    <a:pt x="146" y="724"/>
                  </a:lnTo>
                  <a:lnTo>
                    <a:pt x="135" y="663"/>
                  </a:lnTo>
                  <a:lnTo>
                    <a:pt x="123" y="574"/>
                  </a:lnTo>
                  <a:lnTo>
                    <a:pt x="111" y="463"/>
                  </a:lnTo>
                  <a:lnTo>
                    <a:pt x="104" y="342"/>
                  </a:lnTo>
                  <a:lnTo>
                    <a:pt x="107" y="220"/>
                  </a:lnTo>
                  <a:lnTo>
                    <a:pt x="124" y="106"/>
                  </a:lnTo>
                  <a:lnTo>
                    <a:pt x="156" y="9"/>
                  </a:lnTo>
                  <a:lnTo>
                    <a:pt x="156" y="8"/>
                  </a:lnTo>
                  <a:lnTo>
                    <a:pt x="156" y="6"/>
                  </a:lnTo>
                  <a:lnTo>
                    <a:pt x="154" y="4"/>
                  </a:lnTo>
                  <a:lnTo>
                    <a:pt x="147" y="0"/>
                  </a:lnTo>
                  <a:lnTo>
                    <a:pt x="134" y="0"/>
                  </a:lnTo>
                  <a:lnTo>
                    <a:pt x="115" y="1"/>
                  </a:lnTo>
                  <a:lnTo>
                    <a:pt x="87" y="7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50" name="Freeform 180"/>
            <p:cNvSpPr>
              <a:spLocks/>
            </p:cNvSpPr>
            <p:nvPr/>
          </p:nvSpPr>
          <p:spPr bwMode="auto">
            <a:xfrm>
              <a:off x="7205" y="13498"/>
              <a:ext cx="212" cy="839"/>
            </a:xfrm>
            <a:custGeom>
              <a:avLst/>
              <a:gdLst>
                <a:gd name="T0" fmla="*/ 212 w 212"/>
                <a:gd name="T1" fmla="*/ 6 h 839"/>
                <a:gd name="T2" fmla="*/ 206 w 212"/>
                <a:gd name="T3" fmla="*/ 11 h 839"/>
                <a:gd name="T4" fmla="*/ 192 w 212"/>
                <a:gd name="T5" fmla="*/ 33 h 839"/>
                <a:gd name="T6" fmla="*/ 174 w 212"/>
                <a:gd name="T7" fmla="*/ 77 h 839"/>
                <a:gd name="T8" fmla="*/ 156 w 212"/>
                <a:gd name="T9" fmla="*/ 148 h 839"/>
                <a:gd name="T10" fmla="*/ 141 w 212"/>
                <a:gd name="T11" fmla="*/ 254 h 839"/>
                <a:gd name="T12" fmla="*/ 133 w 212"/>
                <a:gd name="T13" fmla="*/ 401 h 839"/>
                <a:gd name="T14" fmla="*/ 137 w 212"/>
                <a:gd name="T15" fmla="*/ 593 h 839"/>
                <a:gd name="T16" fmla="*/ 158 w 212"/>
                <a:gd name="T17" fmla="*/ 839 h 839"/>
                <a:gd name="T18" fmla="*/ 38 w 212"/>
                <a:gd name="T19" fmla="*/ 839 h 839"/>
                <a:gd name="T20" fmla="*/ 34 w 212"/>
                <a:gd name="T21" fmla="*/ 814 h 839"/>
                <a:gd name="T22" fmla="*/ 24 w 212"/>
                <a:gd name="T23" fmla="*/ 746 h 839"/>
                <a:gd name="T24" fmla="*/ 12 w 212"/>
                <a:gd name="T25" fmla="*/ 645 h 839"/>
                <a:gd name="T26" fmla="*/ 3 w 212"/>
                <a:gd name="T27" fmla="*/ 521 h 839"/>
                <a:gd name="T28" fmla="*/ 0 w 212"/>
                <a:gd name="T29" fmla="*/ 384 h 839"/>
                <a:gd name="T30" fmla="*/ 6 w 212"/>
                <a:gd name="T31" fmla="*/ 244 h 839"/>
                <a:gd name="T32" fmla="*/ 29 w 212"/>
                <a:gd name="T33" fmla="*/ 114 h 839"/>
                <a:gd name="T34" fmla="*/ 68 w 212"/>
                <a:gd name="T35" fmla="*/ 0 h 839"/>
                <a:gd name="T36" fmla="*/ 212 w 212"/>
                <a:gd name="T37" fmla="*/ 6 h 8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2"/>
                <a:gd name="T58" fmla="*/ 0 h 839"/>
                <a:gd name="T59" fmla="*/ 212 w 212"/>
                <a:gd name="T60" fmla="*/ 839 h 8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2" h="839">
                  <a:moveTo>
                    <a:pt x="212" y="6"/>
                  </a:moveTo>
                  <a:lnTo>
                    <a:pt x="206" y="11"/>
                  </a:lnTo>
                  <a:lnTo>
                    <a:pt x="192" y="33"/>
                  </a:lnTo>
                  <a:lnTo>
                    <a:pt x="174" y="77"/>
                  </a:lnTo>
                  <a:lnTo>
                    <a:pt x="156" y="148"/>
                  </a:lnTo>
                  <a:lnTo>
                    <a:pt x="141" y="254"/>
                  </a:lnTo>
                  <a:lnTo>
                    <a:pt x="133" y="401"/>
                  </a:lnTo>
                  <a:lnTo>
                    <a:pt x="137" y="593"/>
                  </a:lnTo>
                  <a:lnTo>
                    <a:pt x="158" y="839"/>
                  </a:lnTo>
                  <a:lnTo>
                    <a:pt x="38" y="839"/>
                  </a:lnTo>
                  <a:lnTo>
                    <a:pt x="34" y="814"/>
                  </a:lnTo>
                  <a:lnTo>
                    <a:pt x="24" y="746"/>
                  </a:lnTo>
                  <a:lnTo>
                    <a:pt x="12" y="645"/>
                  </a:lnTo>
                  <a:lnTo>
                    <a:pt x="3" y="521"/>
                  </a:lnTo>
                  <a:lnTo>
                    <a:pt x="0" y="384"/>
                  </a:lnTo>
                  <a:lnTo>
                    <a:pt x="6" y="244"/>
                  </a:lnTo>
                  <a:lnTo>
                    <a:pt x="29" y="114"/>
                  </a:lnTo>
                  <a:lnTo>
                    <a:pt x="68" y="0"/>
                  </a:lnTo>
                  <a:lnTo>
                    <a:pt x="212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51" name="Freeform 181"/>
            <p:cNvSpPr>
              <a:spLocks/>
            </p:cNvSpPr>
            <p:nvPr/>
          </p:nvSpPr>
          <p:spPr bwMode="auto">
            <a:xfrm>
              <a:off x="6406" y="13636"/>
              <a:ext cx="137" cy="656"/>
            </a:xfrm>
            <a:custGeom>
              <a:avLst/>
              <a:gdLst>
                <a:gd name="T0" fmla="*/ 43 w 137"/>
                <a:gd name="T1" fmla="*/ 12 h 656"/>
                <a:gd name="T2" fmla="*/ 39 w 137"/>
                <a:gd name="T3" fmla="*/ 25 h 656"/>
                <a:gd name="T4" fmla="*/ 30 w 137"/>
                <a:gd name="T5" fmla="*/ 62 h 656"/>
                <a:gd name="T6" fmla="*/ 19 w 137"/>
                <a:gd name="T7" fmla="*/ 122 h 656"/>
                <a:gd name="T8" fmla="*/ 7 w 137"/>
                <a:gd name="T9" fmla="*/ 199 h 656"/>
                <a:gd name="T10" fmla="*/ 0 w 137"/>
                <a:gd name="T11" fmla="*/ 294 h 656"/>
                <a:gd name="T12" fmla="*/ 1 w 137"/>
                <a:gd name="T13" fmla="*/ 403 h 656"/>
                <a:gd name="T14" fmla="*/ 12 w 137"/>
                <a:gd name="T15" fmla="*/ 524 h 656"/>
                <a:gd name="T16" fmla="*/ 38 w 137"/>
                <a:gd name="T17" fmla="*/ 656 h 656"/>
                <a:gd name="T18" fmla="*/ 132 w 137"/>
                <a:gd name="T19" fmla="*/ 650 h 656"/>
                <a:gd name="T20" fmla="*/ 127 w 137"/>
                <a:gd name="T21" fmla="*/ 631 h 656"/>
                <a:gd name="T22" fmla="*/ 119 w 137"/>
                <a:gd name="T23" fmla="*/ 578 h 656"/>
                <a:gd name="T24" fmla="*/ 107 w 137"/>
                <a:gd name="T25" fmla="*/ 499 h 656"/>
                <a:gd name="T26" fmla="*/ 97 w 137"/>
                <a:gd name="T27" fmla="*/ 403 h 656"/>
                <a:gd name="T28" fmla="*/ 92 w 137"/>
                <a:gd name="T29" fmla="*/ 297 h 656"/>
                <a:gd name="T30" fmla="*/ 94 w 137"/>
                <a:gd name="T31" fmla="*/ 192 h 656"/>
                <a:gd name="T32" fmla="*/ 108 w 137"/>
                <a:gd name="T33" fmla="*/ 91 h 656"/>
                <a:gd name="T34" fmla="*/ 137 w 137"/>
                <a:gd name="T35" fmla="*/ 7 h 656"/>
                <a:gd name="T36" fmla="*/ 137 w 137"/>
                <a:gd name="T37" fmla="*/ 6 h 656"/>
                <a:gd name="T38" fmla="*/ 137 w 137"/>
                <a:gd name="T39" fmla="*/ 4 h 656"/>
                <a:gd name="T40" fmla="*/ 135 w 137"/>
                <a:gd name="T41" fmla="*/ 2 h 656"/>
                <a:gd name="T42" fmla="*/ 129 w 137"/>
                <a:gd name="T43" fmla="*/ 0 h 656"/>
                <a:gd name="T44" fmla="*/ 119 w 137"/>
                <a:gd name="T45" fmla="*/ 0 h 656"/>
                <a:gd name="T46" fmla="*/ 101 w 137"/>
                <a:gd name="T47" fmla="*/ 1 h 656"/>
                <a:gd name="T48" fmla="*/ 77 w 137"/>
                <a:gd name="T49" fmla="*/ 5 h 656"/>
                <a:gd name="T50" fmla="*/ 43 w 137"/>
                <a:gd name="T51" fmla="*/ 12 h 6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7"/>
                <a:gd name="T79" fmla="*/ 0 h 656"/>
                <a:gd name="T80" fmla="*/ 137 w 137"/>
                <a:gd name="T81" fmla="*/ 656 h 6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7" h="656">
                  <a:moveTo>
                    <a:pt x="43" y="12"/>
                  </a:moveTo>
                  <a:lnTo>
                    <a:pt x="39" y="25"/>
                  </a:lnTo>
                  <a:lnTo>
                    <a:pt x="30" y="62"/>
                  </a:lnTo>
                  <a:lnTo>
                    <a:pt x="19" y="122"/>
                  </a:lnTo>
                  <a:lnTo>
                    <a:pt x="7" y="199"/>
                  </a:lnTo>
                  <a:lnTo>
                    <a:pt x="0" y="294"/>
                  </a:lnTo>
                  <a:lnTo>
                    <a:pt x="1" y="403"/>
                  </a:lnTo>
                  <a:lnTo>
                    <a:pt x="12" y="524"/>
                  </a:lnTo>
                  <a:lnTo>
                    <a:pt x="38" y="656"/>
                  </a:lnTo>
                  <a:lnTo>
                    <a:pt x="132" y="650"/>
                  </a:lnTo>
                  <a:lnTo>
                    <a:pt x="127" y="631"/>
                  </a:lnTo>
                  <a:lnTo>
                    <a:pt x="119" y="578"/>
                  </a:lnTo>
                  <a:lnTo>
                    <a:pt x="107" y="499"/>
                  </a:lnTo>
                  <a:lnTo>
                    <a:pt x="97" y="403"/>
                  </a:lnTo>
                  <a:lnTo>
                    <a:pt x="92" y="297"/>
                  </a:lnTo>
                  <a:lnTo>
                    <a:pt x="94" y="192"/>
                  </a:lnTo>
                  <a:lnTo>
                    <a:pt x="108" y="91"/>
                  </a:lnTo>
                  <a:lnTo>
                    <a:pt x="137" y="7"/>
                  </a:lnTo>
                  <a:lnTo>
                    <a:pt x="137" y="6"/>
                  </a:lnTo>
                  <a:lnTo>
                    <a:pt x="137" y="4"/>
                  </a:lnTo>
                  <a:lnTo>
                    <a:pt x="135" y="2"/>
                  </a:lnTo>
                  <a:lnTo>
                    <a:pt x="129" y="0"/>
                  </a:lnTo>
                  <a:lnTo>
                    <a:pt x="119" y="0"/>
                  </a:lnTo>
                  <a:lnTo>
                    <a:pt x="101" y="1"/>
                  </a:lnTo>
                  <a:lnTo>
                    <a:pt x="77" y="5"/>
                  </a:lnTo>
                  <a:lnTo>
                    <a:pt x="43" y="1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52" name="Freeform 182"/>
            <p:cNvSpPr>
              <a:spLocks/>
            </p:cNvSpPr>
            <p:nvPr/>
          </p:nvSpPr>
          <p:spPr bwMode="auto">
            <a:xfrm>
              <a:off x="6412" y="13680"/>
              <a:ext cx="116" cy="560"/>
            </a:xfrm>
            <a:custGeom>
              <a:avLst/>
              <a:gdLst>
                <a:gd name="T0" fmla="*/ 36 w 116"/>
                <a:gd name="T1" fmla="*/ 11 h 560"/>
                <a:gd name="T2" fmla="*/ 33 w 116"/>
                <a:gd name="T3" fmla="*/ 21 h 560"/>
                <a:gd name="T4" fmla="*/ 24 w 116"/>
                <a:gd name="T5" fmla="*/ 53 h 560"/>
                <a:gd name="T6" fmla="*/ 15 w 116"/>
                <a:gd name="T7" fmla="*/ 103 h 560"/>
                <a:gd name="T8" fmla="*/ 5 w 116"/>
                <a:gd name="T9" fmla="*/ 169 h 560"/>
                <a:gd name="T10" fmla="*/ 0 w 116"/>
                <a:gd name="T11" fmla="*/ 250 h 560"/>
                <a:gd name="T12" fmla="*/ 1 w 116"/>
                <a:gd name="T13" fmla="*/ 344 h 560"/>
                <a:gd name="T14" fmla="*/ 10 w 116"/>
                <a:gd name="T15" fmla="*/ 448 h 560"/>
                <a:gd name="T16" fmla="*/ 32 w 116"/>
                <a:gd name="T17" fmla="*/ 560 h 560"/>
                <a:gd name="T18" fmla="*/ 112 w 116"/>
                <a:gd name="T19" fmla="*/ 555 h 560"/>
                <a:gd name="T20" fmla="*/ 108 w 116"/>
                <a:gd name="T21" fmla="*/ 538 h 560"/>
                <a:gd name="T22" fmla="*/ 101 w 116"/>
                <a:gd name="T23" fmla="*/ 493 h 560"/>
                <a:gd name="T24" fmla="*/ 91 w 116"/>
                <a:gd name="T25" fmla="*/ 426 h 560"/>
                <a:gd name="T26" fmla="*/ 82 w 116"/>
                <a:gd name="T27" fmla="*/ 344 h 560"/>
                <a:gd name="T28" fmla="*/ 77 w 116"/>
                <a:gd name="T29" fmla="*/ 255 h 560"/>
                <a:gd name="T30" fmla="*/ 79 w 116"/>
                <a:gd name="T31" fmla="*/ 164 h 560"/>
                <a:gd name="T32" fmla="*/ 91 w 116"/>
                <a:gd name="T33" fmla="*/ 79 h 560"/>
                <a:gd name="T34" fmla="*/ 116 w 116"/>
                <a:gd name="T35" fmla="*/ 6 h 560"/>
                <a:gd name="T36" fmla="*/ 116 w 116"/>
                <a:gd name="T37" fmla="*/ 5 h 560"/>
                <a:gd name="T38" fmla="*/ 116 w 116"/>
                <a:gd name="T39" fmla="*/ 4 h 560"/>
                <a:gd name="T40" fmla="*/ 114 w 116"/>
                <a:gd name="T41" fmla="*/ 2 h 560"/>
                <a:gd name="T42" fmla="*/ 109 w 116"/>
                <a:gd name="T43" fmla="*/ 0 h 560"/>
                <a:gd name="T44" fmla="*/ 100 w 116"/>
                <a:gd name="T45" fmla="*/ 0 h 560"/>
                <a:gd name="T46" fmla="*/ 86 w 116"/>
                <a:gd name="T47" fmla="*/ 1 h 560"/>
                <a:gd name="T48" fmla="*/ 65 w 116"/>
                <a:gd name="T49" fmla="*/ 4 h 560"/>
                <a:gd name="T50" fmla="*/ 36 w 116"/>
                <a:gd name="T51" fmla="*/ 11 h 56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6"/>
                <a:gd name="T79" fmla="*/ 0 h 560"/>
                <a:gd name="T80" fmla="*/ 116 w 116"/>
                <a:gd name="T81" fmla="*/ 560 h 56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6" h="560">
                  <a:moveTo>
                    <a:pt x="36" y="11"/>
                  </a:moveTo>
                  <a:lnTo>
                    <a:pt x="33" y="21"/>
                  </a:lnTo>
                  <a:lnTo>
                    <a:pt x="24" y="53"/>
                  </a:lnTo>
                  <a:lnTo>
                    <a:pt x="15" y="103"/>
                  </a:lnTo>
                  <a:lnTo>
                    <a:pt x="5" y="169"/>
                  </a:lnTo>
                  <a:lnTo>
                    <a:pt x="0" y="250"/>
                  </a:lnTo>
                  <a:lnTo>
                    <a:pt x="1" y="344"/>
                  </a:lnTo>
                  <a:lnTo>
                    <a:pt x="10" y="448"/>
                  </a:lnTo>
                  <a:lnTo>
                    <a:pt x="32" y="560"/>
                  </a:lnTo>
                  <a:lnTo>
                    <a:pt x="112" y="555"/>
                  </a:lnTo>
                  <a:lnTo>
                    <a:pt x="108" y="538"/>
                  </a:lnTo>
                  <a:lnTo>
                    <a:pt x="101" y="493"/>
                  </a:lnTo>
                  <a:lnTo>
                    <a:pt x="91" y="426"/>
                  </a:lnTo>
                  <a:lnTo>
                    <a:pt x="82" y="344"/>
                  </a:lnTo>
                  <a:lnTo>
                    <a:pt x="77" y="255"/>
                  </a:lnTo>
                  <a:lnTo>
                    <a:pt x="79" y="164"/>
                  </a:lnTo>
                  <a:lnTo>
                    <a:pt x="91" y="79"/>
                  </a:lnTo>
                  <a:lnTo>
                    <a:pt x="116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4" y="2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65" y="4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53" name="Freeform 183"/>
            <p:cNvSpPr>
              <a:spLocks/>
            </p:cNvSpPr>
            <p:nvPr/>
          </p:nvSpPr>
          <p:spPr bwMode="auto">
            <a:xfrm>
              <a:off x="6417" y="13724"/>
              <a:ext cx="97" cy="463"/>
            </a:xfrm>
            <a:custGeom>
              <a:avLst/>
              <a:gdLst>
                <a:gd name="T0" fmla="*/ 30 w 97"/>
                <a:gd name="T1" fmla="*/ 9 h 463"/>
                <a:gd name="T2" fmla="*/ 27 w 97"/>
                <a:gd name="T3" fmla="*/ 17 h 463"/>
                <a:gd name="T4" fmla="*/ 20 w 97"/>
                <a:gd name="T5" fmla="*/ 44 h 463"/>
                <a:gd name="T6" fmla="*/ 12 w 97"/>
                <a:gd name="T7" fmla="*/ 85 h 463"/>
                <a:gd name="T8" fmla="*/ 4 w 97"/>
                <a:gd name="T9" fmla="*/ 140 h 463"/>
                <a:gd name="T10" fmla="*/ 0 w 97"/>
                <a:gd name="T11" fmla="*/ 207 h 463"/>
                <a:gd name="T12" fmla="*/ 0 w 97"/>
                <a:gd name="T13" fmla="*/ 285 h 463"/>
                <a:gd name="T14" fmla="*/ 9 w 97"/>
                <a:gd name="T15" fmla="*/ 370 h 463"/>
                <a:gd name="T16" fmla="*/ 26 w 97"/>
                <a:gd name="T17" fmla="*/ 463 h 463"/>
                <a:gd name="T18" fmla="*/ 93 w 97"/>
                <a:gd name="T19" fmla="*/ 460 h 463"/>
                <a:gd name="T20" fmla="*/ 89 w 97"/>
                <a:gd name="T21" fmla="*/ 446 h 463"/>
                <a:gd name="T22" fmla="*/ 83 w 97"/>
                <a:gd name="T23" fmla="*/ 408 h 463"/>
                <a:gd name="T24" fmla="*/ 75 w 97"/>
                <a:gd name="T25" fmla="*/ 353 h 463"/>
                <a:gd name="T26" fmla="*/ 68 w 97"/>
                <a:gd name="T27" fmla="*/ 285 h 463"/>
                <a:gd name="T28" fmla="*/ 65 w 97"/>
                <a:gd name="T29" fmla="*/ 211 h 463"/>
                <a:gd name="T30" fmla="*/ 67 w 97"/>
                <a:gd name="T31" fmla="*/ 136 h 463"/>
                <a:gd name="T32" fmla="*/ 76 w 97"/>
                <a:gd name="T33" fmla="*/ 65 h 463"/>
                <a:gd name="T34" fmla="*/ 97 w 97"/>
                <a:gd name="T35" fmla="*/ 5 h 463"/>
                <a:gd name="T36" fmla="*/ 97 w 97"/>
                <a:gd name="T37" fmla="*/ 4 h 463"/>
                <a:gd name="T38" fmla="*/ 97 w 97"/>
                <a:gd name="T39" fmla="*/ 3 h 463"/>
                <a:gd name="T40" fmla="*/ 95 w 97"/>
                <a:gd name="T41" fmla="*/ 1 h 463"/>
                <a:gd name="T42" fmla="*/ 91 w 97"/>
                <a:gd name="T43" fmla="*/ 0 h 463"/>
                <a:gd name="T44" fmla="*/ 84 w 97"/>
                <a:gd name="T45" fmla="*/ 0 h 463"/>
                <a:gd name="T46" fmla="*/ 71 w 97"/>
                <a:gd name="T47" fmla="*/ 0 h 463"/>
                <a:gd name="T48" fmla="*/ 54 w 97"/>
                <a:gd name="T49" fmla="*/ 3 h 463"/>
                <a:gd name="T50" fmla="*/ 30 w 97"/>
                <a:gd name="T51" fmla="*/ 9 h 46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7"/>
                <a:gd name="T79" fmla="*/ 0 h 463"/>
                <a:gd name="T80" fmla="*/ 97 w 97"/>
                <a:gd name="T81" fmla="*/ 463 h 46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7" h="463">
                  <a:moveTo>
                    <a:pt x="30" y="9"/>
                  </a:moveTo>
                  <a:lnTo>
                    <a:pt x="27" y="17"/>
                  </a:lnTo>
                  <a:lnTo>
                    <a:pt x="20" y="44"/>
                  </a:lnTo>
                  <a:lnTo>
                    <a:pt x="12" y="85"/>
                  </a:lnTo>
                  <a:lnTo>
                    <a:pt x="4" y="140"/>
                  </a:lnTo>
                  <a:lnTo>
                    <a:pt x="0" y="207"/>
                  </a:lnTo>
                  <a:lnTo>
                    <a:pt x="0" y="285"/>
                  </a:lnTo>
                  <a:lnTo>
                    <a:pt x="9" y="370"/>
                  </a:lnTo>
                  <a:lnTo>
                    <a:pt x="26" y="463"/>
                  </a:lnTo>
                  <a:lnTo>
                    <a:pt x="93" y="460"/>
                  </a:lnTo>
                  <a:lnTo>
                    <a:pt x="89" y="446"/>
                  </a:lnTo>
                  <a:lnTo>
                    <a:pt x="83" y="408"/>
                  </a:lnTo>
                  <a:lnTo>
                    <a:pt x="75" y="353"/>
                  </a:lnTo>
                  <a:lnTo>
                    <a:pt x="68" y="285"/>
                  </a:lnTo>
                  <a:lnTo>
                    <a:pt x="65" y="211"/>
                  </a:lnTo>
                  <a:lnTo>
                    <a:pt x="67" y="136"/>
                  </a:lnTo>
                  <a:lnTo>
                    <a:pt x="76" y="65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3"/>
                  </a:lnTo>
                  <a:lnTo>
                    <a:pt x="95" y="1"/>
                  </a:lnTo>
                  <a:lnTo>
                    <a:pt x="91" y="0"/>
                  </a:lnTo>
                  <a:lnTo>
                    <a:pt x="84" y="0"/>
                  </a:lnTo>
                  <a:lnTo>
                    <a:pt x="71" y="0"/>
                  </a:lnTo>
                  <a:lnTo>
                    <a:pt x="54" y="3"/>
                  </a:lnTo>
                  <a:lnTo>
                    <a:pt x="30" y="9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54" name="Freeform 184"/>
            <p:cNvSpPr>
              <a:spLocks/>
            </p:cNvSpPr>
            <p:nvPr/>
          </p:nvSpPr>
          <p:spPr bwMode="auto">
            <a:xfrm>
              <a:off x="6422" y="13768"/>
              <a:ext cx="77" cy="367"/>
            </a:xfrm>
            <a:custGeom>
              <a:avLst/>
              <a:gdLst>
                <a:gd name="T0" fmla="*/ 24 w 77"/>
                <a:gd name="T1" fmla="*/ 8 h 367"/>
                <a:gd name="T2" fmla="*/ 22 w 77"/>
                <a:gd name="T3" fmla="*/ 15 h 367"/>
                <a:gd name="T4" fmla="*/ 17 w 77"/>
                <a:gd name="T5" fmla="*/ 36 h 367"/>
                <a:gd name="T6" fmla="*/ 10 w 77"/>
                <a:gd name="T7" fmla="*/ 68 h 367"/>
                <a:gd name="T8" fmla="*/ 4 w 77"/>
                <a:gd name="T9" fmla="*/ 112 h 367"/>
                <a:gd name="T10" fmla="*/ 0 w 77"/>
                <a:gd name="T11" fmla="*/ 164 h 367"/>
                <a:gd name="T12" fmla="*/ 0 w 77"/>
                <a:gd name="T13" fmla="*/ 226 h 367"/>
                <a:gd name="T14" fmla="*/ 7 w 77"/>
                <a:gd name="T15" fmla="*/ 294 h 367"/>
                <a:gd name="T16" fmla="*/ 21 w 77"/>
                <a:gd name="T17" fmla="*/ 367 h 367"/>
                <a:gd name="T18" fmla="*/ 74 w 77"/>
                <a:gd name="T19" fmla="*/ 364 h 367"/>
                <a:gd name="T20" fmla="*/ 71 w 77"/>
                <a:gd name="T21" fmla="*/ 353 h 367"/>
                <a:gd name="T22" fmla="*/ 66 w 77"/>
                <a:gd name="T23" fmla="*/ 323 h 367"/>
                <a:gd name="T24" fmla="*/ 60 w 77"/>
                <a:gd name="T25" fmla="*/ 280 h 367"/>
                <a:gd name="T26" fmla="*/ 54 w 77"/>
                <a:gd name="T27" fmla="*/ 226 h 367"/>
                <a:gd name="T28" fmla="*/ 51 w 77"/>
                <a:gd name="T29" fmla="*/ 168 h 367"/>
                <a:gd name="T30" fmla="*/ 53 w 77"/>
                <a:gd name="T31" fmla="*/ 107 h 367"/>
                <a:gd name="T32" fmla="*/ 61 w 77"/>
                <a:gd name="T33" fmla="*/ 52 h 367"/>
                <a:gd name="T34" fmla="*/ 77 w 77"/>
                <a:gd name="T35" fmla="*/ 5 h 367"/>
                <a:gd name="T36" fmla="*/ 77 w 77"/>
                <a:gd name="T37" fmla="*/ 5 h 367"/>
                <a:gd name="T38" fmla="*/ 77 w 77"/>
                <a:gd name="T39" fmla="*/ 2 h 367"/>
                <a:gd name="T40" fmla="*/ 76 w 77"/>
                <a:gd name="T41" fmla="*/ 1 h 367"/>
                <a:gd name="T42" fmla="*/ 72 w 77"/>
                <a:gd name="T43" fmla="*/ 0 h 367"/>
                <a:gd name="T44" fmla="*/ 66 w 77"/>
                <a:gd name="T45" fmla="*/ 0 h 367"/>
                <a:gd name="T46" fmla="*/ 56 w 77"/>
                <a:gd name="T47" fmla="*/ 1 h 367"/>
                <a:gd name="T48" fmla="*/ 43 w 77"/>
                <a:gd name="T49" fmla="*/ 4 h 367"/>
                <a:gd name="T50" fmla="*/ 24 w 77"/>
                <a:gd name="T51" fmla="*/ 8 h 3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7"/>
                <a:gd name="T79" fmla="*/ 0 h 367"/>
                <a:gd name="T80" fmla="*/ 77 w 77"/>
                <a:gd name="T81" fmla="*/ 367 h 3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7" h="367">
                  <a:moveTo>
                    <a:pt x="24" y="8"/>
                  </a:moveTo>
                  <a:lnTo>
                    <a:pt x="22" y="15"/>
                  </a:lnTo>
                  <a:lnTo>
                    <a:pt x="17" y="36"/>
                  </a:lnTo>
                  <a:lnTo>
                    <a:pt x="10" y="68"/>
                  </a:lnTo>
                  <a:lnTo>
                    <a:pt x="4" y="112"/>
                  </a:lnTo>
                  <a:lnTo>
                    <a:pt x="0" y="164"/>
                  </a:lnTo>
                  <a:lnTo>
                    <a:pt x="0" y="226"/>
                  </a:lnTo>
                  <a:lnTo>
                    <a:pt x="7" y="294"/>
                  </a:lnTo>
                  <a:lnTo>
                    <a:pt x="21" y="367"/>
                  </a:lnTo>
                  <a:lnTo>
                    <a:pt x="74" y="364"/>
                  </a:lnTo>
                  <a:lnTo>
                    <a:pt x="71" y="353"/>
                  </a:lnTo>
                  <a:lnTo>
                    <a:pt x="66" y="323"/>
                  </a:lnTo>
                  <a:lnTo>
                    <a:pt x="60" y="280"/>
                  </a:lnTo>
                  <a:lnTo>
                    <a:pt x="54" y="226"/>
                  </a:lnTo>
                  <a:lnTo>
                    <a:pt x="51" y="168"/>
                  </a:lnTo>
                  <a:lnTo>
                    <a:pt x="53" y="107"/>
                  </a:lnTo>
                  <a:lnTo>
                    <a:pt x="61" y="52"/>
                  </a:lnTo>
                  <a:lnTo>
                    <a:pt x="77" y="5"/>
                  </a:lnTo>
                  <a:lnTo>
                    <a:pt x="77" y="2"/>
                  </a:lnTo>
                  <a:lnTo>
                    <a:pt x="76" y="1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56" y="1"/>
                  </a:lnTo>
                  <a:lnTo>
                    <a:pt x="43" y="4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55" name="Freeform 185"/>
            <p:cNvSpPr>
              <a:spLocks/>
            </p:cNvSpPr>
            <p:nvPr/>
          </p:nvSpPr>
          <p:spPr bwMode="auto">
            <a:xfrm>
              <a:off x="6428" y="13813"/>
              <a:ext cx="56" cy="271"/>
            </a:xfrm>
            <a:custGeom>
              <a:avLst/>
              <a:gdLst>
                <a:gd name="T0" fmla="*/ 17 w 56"/>
                <a:gd name="T1" fmla="*/ 5 h 271"/>
                <a:gd name="T2" fmla="*/ 16 w 56"/>
                <a:gd name="T3" fmla="*/ 10 h 271"/>
                <a:gd name="T4" fmla="*/ 12 w 56"/>
                <a:gd name="T5" fmla="*/ 25 h 271"/>
                <a:gd name="T6" fmla="*/ 6 w 56"/>
                <a:gd name="T7" fmla="*/ 49 h 271"/>
                <a:gd name="T8" fmla="*/ 2 w 56"/>
                <a:gd name="T9" fmla="*/ 82 h 271"/>
                <a:gd name="T10" fmla="*/ 0 w 56"/>
                <a:gd name="T11" fmla="*/ 122 h 271"/>
                <a:gd name="T12" fmla="*/ 0 w 56"/>
                <a:gd name="T13" fmla="*/ 166 h 271"/>
                <a:gd name="T14" fmla="*/ 4 w 56"/>
                <a:gd name="T15" fmla="*/ 217 h 271"/>
                <a:gd name="T16" fmla="*/ 15 w 56"/>
                <a:gd name="T17" fmla="*/ 271 h 271"/>
                <a:gd name="T18" fmla="*/ 54 w 56"/>
                <a:gd name="T19" fmla="*/ 268 h 271"/>
                <a:gd name="T20" fmla="*/ 52 w 56"/>
                <a:gd name="T21" fmla="*/ 261 h 271"/>
                <a:gd name="T22" fmla="*/ 48 w 56"/>
                <a:gd name="T23" fmla="*/ 238 h 271"/>
                <a:gd name="T24" fmla="*/ 44 w 56"/>
                <a:gd name="T25" fmla="*/ 206 h 271"/>
                <a:gd name="T26" fmla="*/ 40 w 56"/>
                <a:gd name="T27" fmla="*/ 166 h 271"/>
                <a:gd name="T28" fmla="*/ 37 w 56"/>
                <a:gd name="T29" fmla="*/ 123 h 271"/>
                <a:gd name="T30" fmla="*/ 39 w 56"/>
                <a:gd name="T31" fmla="*/ 78 h 271"/>
                <a:gd name="T32" fmla="*/ 44 w 56"/>
                <a:gd name="T33" fmla="*/ 37 h 271"/>
                <a:gd name="T34" fmla="*/ 56 w 56"/>
                <a:gd name="T35" fmla="*/ 3 h 271"/>
                <a:gd name="T36" fmla="*/ 56 w 56"/>
                <a:gd name="T37" fmla="*/ 3 h 271"/>
                <a:gd name="T38" fmla="*/ 56 w 56"/>
                <a:gd name="T39" fmla="*/ 2 h 271"/>
                <a:gd name="T40" fmla="*/ 55 w 56"/>
                <a:gd name="T41" fmla="*/ 1 h 271"/>
                <a:gd name="T42" fmla="*/ 52 w 56"/>
                <a:gd name="T43" fmla="*/ 0 h 271"/>
                <a:gd name="T44" fmla="*/ 48 w 56"/>
                <a:gd name="T45" fmla="*/ 0 h 271"/>
                <a:gd name="T46" fmla="*/ 42 w 56"/>
                <a:gd name="T47" fmla="*/ 0 h 271"/>
                <a:gd name="T48" fmla="*/ 31 w 56"/>
                <a:gd name="T49" fmla="*/ 2 h 271"/>
                <a:gd name="T50" fmla="*/ 17 w 56"/>
                <a:gd name="T51" fmla="*/ 5 h 27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"/>
                <a:gd name="T79" fmla="*/ 0 h 271"/>
                <a:gd name="T80" fmla="*/ 56 w 56"/>
                <a:gd name="T81" fmla="*/ 271 h 27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" h="271">
                  <a:moveTo>
                    <a:pt x="17" y="5"/>
                  </a:moveTo>
                  <a:lnTo>
                    <a:pt x="16" y="10"/>
                  </a:lnTo>
                  <a:lnTo>
                    <a:pt x="12" y="25"/>
                  </a:lnTo>
                  <a:lnTo>
                    <a:pt x="6" y="49"/>
                  </a:lnTo>
                  <a:lnTo>
                    <a:pt x="2" y="82"/>
                  </a:lnTo>
                  <a:lnTo>
                    <a:pt x="0" y="122"/>
                  </a:lnTo>
                  <a:lnTo>
                    <a:pt x="0" y="166"/>
                  </a:lnTo>
                  <a:lnTo>
                    <a:pt x="4" y="217"/>
                  </a:lnTo>
                  <a:lnTo>
                    <a:pt x="15" y="271"/>
                  </a:lnTo>
                  <a:lnTo>
                    <a:pt x="54" y="268"/>
                  </a:lnTo>
                  <a:lnTo>
                    <a:pt x="52" y="261"/>
                  </a:lnTo>
                  <a:lnTo>
                    <a:pt x="48" y="238"/>
                  </a:lnTo>
                  <a:lnTo>
                    <a:pt x="44" y="206"/>
                  </a:lnTo>
                  <a:lnTo>
                    <a:pt x="40" y="166"/>
                  </a:lnTo>
                  <a:lnTo>
                    <a:pt x="37" y="123"/>
                  </a:lnTo>
                  <a:lnTo>
                    <a:pt x="39" y="78"/>
                  </a:lnTo>
                  <a:lnTo>
                    <a:pt x="44" y="37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1" y="2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56" name="Freeform 186"/>
            <p:cNvSpPr>
              <a:spLocks/>
            </p:cNvSpPr>
            <p:nvPr/>
          </p:nvSpPr>
          <p:spPr bwMode="auto">
            <a:xfrm>
              <a:off x="7211" y="13549"/>
              <a:ext cx="186" cy="732"/>
            </a:xfrm>
            <a:custGeom>
              <a:avLst/>
              <a:gdLst>
                <a:gd name="T0" fmla="*/ 186 w 186"/>
                <a:gd name="T1" fmla="*/ 6 h 732"/>
                <a:gd name="T2" fmla="*/ 182 w 186"/>
                <a:gd name="T3" fmla="*/ 11 h 732"/>
                <a:gd name="T4" fmla="*/ 169 w 186"/>
                <a:gd name="T5" fmla="*/ 29 h 732"/>
                <a:gd name="T6" fmla="*/ 153 w 186"/>
                <a:gd name="T7" fmla="*/ 67 h 732"/>
                <a:gd name="T8" fmla="*/ 137 w 186"/>
                <a:gd name="T9" fmla="*/ 130 h 732"/>
                <a:gd name="T10" fmla="*/ 124 w 186"/>
                <a:gd name="T11" fmla="*/ 221 h 732"/>
                <a:gd name="T12" fmla="*/ 117 w 186"/>
                <a:gd name="T13" fmla="*/ 350 h 732"/>
                <a:gd name="T14" fmla="*/ 122 w 186"/>
                <a:gd name="T15" fmla="*/ 517 h 732"/>
                <a:gd name="T16" fmla="*/ 139 w 186"/>
                <a:gd name="T17" fmla="*/ 732 h 732"/>
                <a:gd name="T18" fmla="*/ 34 w 186"/>
                <a:gd name="T19" fmla="*/ 732 h 732"/>
                <a:gd name="T20" fmla="*/ 31 w 186"/>
                <a:gd name="T21" fmla="*/ 711 h 732"/>
                <a:gd name="T22" fmla="*/ 22 w 186"/>
                <a:gd name="T23" fmla="*/ 651 h 732"/>
                <a:gd name="T24" fmla="*/ 12 w 186"/>
                <a:gd name="T25" fmla="*/ 563 h 732"/>
                <a:gd name="T26" fmla="*/ 3 w 186"/>
                <a:gd name="T27" fmla="*/ 454 h 732"/>
                <a:gd name="T28" fmla="*/ 0 w 186"/>
                <a:gd name="T29" fmla="*/ 335 h 732"/>
                <a:gd name="T30" fmla="*/ 6 w 186"/>
                <a:gd name="T31" fmla="*/ 213 h 732"/>
                <a:gd name="T32" fmla="*/ 25 w 186"/>
                <a:gd name="T33" fmla="*/ 98 h 732"/>
                <a:gd name="T34" fmla="*/ 60 w 186"/>
                <a:gd name="T35" fmla="*/ 0 h 732"/>
                <a:gd name="T36" fmla="*/ 186 w 186"/>
                <a:gd name="T37" fmla="*/ 6 h 7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6"/>
                <a:gd name="T58" fmla="*/ 0 h 732"/>
                <a:gd name="T59" fmla="*/ 186 w 186"/>
                <a:gd name="T60" fmla="*/ 732 h 7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6" h="732">
                  <a:moveTo>
                    <a:pt x="186" y="6"/>
                  </a:moveTo>
                  <a:lnTo>
                    <a:pt x="182" y="11"/>
                  </a:lnTo>
                  <a:lnTo>
                    <a:pt x="169" y="29"/>
                  </a:lnTo>
                  <a:lnTo>
                    <a:pt x="153" y="67"/>
                  </a:lnTo>
                  <a:lnTo>
                    <a:pt x="137" y="130"/>
                  </a:lnTo>
                  <a:lnTo>
                    <a:pt x="124" y="221"/>
                  </a:lnTo>
                  <a:lnTo>
                    <a:pt x="117" y="350"/>
                  </a:lnTo>
                  <a:lnTo>
                    <a:pt x="122" y="517"/>
                  </a:lnTo>
                  <a:lnTo>
                    <a:pt x="139" y="732"/>
                  </a:lnTo>
                  <a:lnTo>
                    <a:pt x="34" y="732"/>
                  </a:lnTo>
                  <a:lnTo>
                    <a:pt x="31" y="711"/>
                  </a:lnTo>
                  <a:lnTo>
                    <a:pt x="22" y="651"/>
                  </a:lnTo>
                  <a:lnTo>
                    <a:pt x="12" y="563"/>
                  </a:lnTo>
                  <a:lnTo>
                    <a:pt x="3" y="454"/>
                  </a:lnTo>
                  <a:lnTo>
                    <a:pt x="0" y="335"/>
                  </a:lnTo>
                  <a:lnTo>
                    <a:pt x="6" y="213"/>
                  </a:lnTo>
                  <a:lnTo>
                    <a:pt x="25" y="98"/>
                  </a:lnTo>
                  <a:lnTo>
                    <a:pt x="60" y="0"/>
                  </a:lnTo>
                  <a:lnTo>
                    <a:pt x="186" y="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57" name="Freeform 187"/>
            <p:cNvSpPr>
              <a:spLocks/>
            </p:cNvSpPr>
            <p:nvPr/>
          </p:nvSpPr>
          <p:spPr bwMode="auto">
            <a:xfrm>
              <a:off x="7219" y="13600"/>
              <a:ext cx="158" cy="625"/>
            </a:xfrm>
            <a:custGeom>
              <a:avLst/>
              <a:gdLst>
                <a:gd name="T0" fmla="*/ 158 w 158"/>
                <a:gd name="T1" fmla="*/ 4 h 625"/>
                <a:gd name="T2" fmla="*/ 153 w 158"/>
                <a:gd name="T3" fmla="*/ 9 h 625"/>
                <a:gd name="T4" fmla="*/ 144 w 158"/>
                <a:gd name="T5" fmla="*/ 25 h 625"/>
                <a:gd name="T6" fmla="*/ 130 w 158"/>
                <a:gd name="T7" fmla="*/ 57 h 625"/>
                <a:gd name="T8" fmla="*/ 116 w 158"/>
                <a:gd name="T9" fmla="*/ 110 h 625"/>
                <a:gd name="T10" fmla="*/ 105 w 158"/>
                <a:gd name="T11" fmla="*/ 189 h 625"/>
                <a:gd name="T12" fmla="*/ 100 w 158"/>
                <a:gd name="T13" fmla="*/ 298 h 625"/>
                <a:gd name="T14" fmla="*/ 103 w 158"/>
                <a:gd name="T15" fmla="*/ 441 h 625"/>
                <a:gd name="T16" fmla="*/ 118 w 158"/>
                <a:gd name="T17" fmla="*/ 625 h 625"/>
                <a:gd name="T18" fmla="*/ 29 w 158"/>
                <a:gd name="T19" fmla="*/ 625 h 625"/>
                <a:gd name="T20" fmla="*/ 25 w 158"/>
                <a:gd name="T21" fmla="*/ 607 h 625"/>
                <a:gd name="T22" fmla="*/ 18 w 158"/>
                <a:gd name="T23" fmla="*/ 556 h 625"/>
                <a:gd name="T24" fmla="*/ 9 w 158"/>
                <a:gd name="T25" fmla="*/ 480 h 625"/>
                <a:gd name="T26" fmla="*/ 2 w 158"/>
                <a:gd name="T27" fmla="*/ 387 h 625"/>
                <a:gd name="T28" fmla="*/ 0 w 158"/>
                <a:gd name="T29" fmla="*/ 286 h 625"/>
                <a:gd name="T30" fmla="*/ 5 w 158"/>
                <a:gd name="T31" fmla="*/ 182 h 625"/>
                <a:gd name="T32" fmla="*/ 21 w 158"/>
                <a:gd name="T33" fmla="*/ 84 h 625"/>
                <a:gd name="T34" fmla="*/ 51 w 158"/>
                <a:gd name="T35" fmla="*/ 0 h 625"/>
                <a:gd name="T36" fmla="*/ 158 w 158"/>
                <a:gd name="T37" fmla="*/ 4 h 6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8"/>
                <a:gd name="T58" fmla="*/ 0 h 625"/>
                <a:gd name="T59" fmla="*/ 158 w 158"/>
                <a:gd name="T60" fmla="*/ 625 h 6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8" h="625">
                  <a:moveTo>
                    <a:pt x="158" y="4"/>
                  </a:moveTo>
                  <a:lnTo>
                    <a:pt x="153" y="9"/>
                  </a:lnTo>
                  <a:lnTo>
                    <a:pt x="144" y="25"/>
                  </a:lnTo>
                  <a:lnTo>
                    <a:pt x="130" y="57"/>
                  </a:lnTo>
                  <a:lnTo>
                    <a:pt x="116" y="110"/>
                  </a:lnTo>
                  <a:lnTo>
                    <a:pt x="105" y="189"/>
                  </a:lnTo>
                  <a:lnTo>
                    <a:pt x="100" y="298"/>
                  </a:lnTo>
                  <a:lnTo>
                    <a:pt x="103" y="441"/>
                  </a:lnTo>
                  <a:lnTo>
                    <a:pt x="118" y="625"/>
                  </a:lnTo>
                  <a:lnTo>
                    <a:pt x="29" y="625"/>
                  </a:lnTo>
                  <a:lnTo>
                    <a:pt x="25" y="607"/>
                  </a:lnTo>
                  <a:lnTo>
                    <a:pt x="18" y="556"/>
                  </a:lnTo>
                  <a:lnTo>
                    <a:pt x="9" y="480"/>
                  </a:lnTo>
                  <a:lnTo>
                    <a:pt x="2" y="387"/>
                  </a:lnTo>
                  <a:lnTo>
                    <a:pt x="0" y="286"/>
                  </a:lnTo>
                  <a:lnTo>
                    <a:pt x="5" y="182"/>
                  </a:lnTo>
                  <a:lnTo>
                    <a:pt x="21" y="84"/>
                  </a:lnTo>
                  <a:lnTo>
                    <a:pt x="51" y="0"/>
                  </a:lnTo>
                  <a:lnTo>
                    <a:pt x="158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58" name="Freeform 188"/>
            <p:cNvSpPr>
              <a:spLocks/>
            </p:cNvSpPr>
            <p:nvPr/>
          </p:nvSpPr>
          <p:spPr bwMode="auto">
            <a:xfrm>
              <a:off x="7225" y="13651"/>
              <a:ext cx="131" cy="517"/>
            </a:xfrm>
            <a:custGeom>
              <a:avLst/>
              <a:gdLst>
                <a:gd name="T0" fmla="*/ 131 w 131"/>
                <a:gd name="T1" fmla="*/ 4 h 517"/>
                <a:gd name="T2" fmla="*/ 128 w 131"/>
                <a:gd name="T3" fmla="*/ 7 h 517"/>
                <a:gd name="T4" fmla="*/ 119 w 131"/>
                <a:gd name="T5" fmla="*/ 21 h 517"/>
                <a:gd name="T6" fmla="*/ 109 w 131"/>
                <a:gd name="T7" fmla="*/ 47 h 517"/>
                <a:gd name="T8" fmla="*/ 97 w 131"/>
                <a:gd name="T9" fmla="*/ 91 h 517"/>
                <a:gd name="T10" fmla="*/ 88 w 131"/>
                <a:gd name="T11" fmla="*/ 156 h 517"/>
                <a:gd name="T12" fmla="*/ 84 w 131"/>
                <a:gd name="T13" fmla="*/ 247 h 517"/>
                <a:gd name="T14" fmla="*/ 86 w 131"/>
                <a:gd name="T15" fmla="*/ 366 h 517"/>
                <a:gd name="T16" fmla="*/ 99 w 131"/>
                <a:gd name="T17" fmla="*/ 517 h 517"/>
                <a:gd name="T18" fmla="*/ 25 w 131"/>
                <a:gd name="T19" fmla="*/ 517 h 517"/>
                <a:gd name="T20" fmla="*/ 23 w 131"/>
                <a:gd name="T21" fmla="*/ 502 h 517"/>
                <a:gd name="T22" fmla="*/ 16 w 131"/>
                <a:gd name="T23" fmla="*/ 460 h 517"/>
                <a:gd name="T24" fmla="*/ 9 w 131"/>
                <a:gd name="T25" fmla="*/ 397 h 517"/>
                <a:gd name="T26" fmla="*/ 2 w 131"/>
                <a:gd name="T27" fmla="*/ 320 h 517"/>
                <a:gd name="T28" fmla="*/ 0 w 131"/>
                <a:gd name="T29" fmla="*/ 236 h 517"/>
                <a:gd name="T30" fmla="*/ 4 w 131"/>
                <a:gd name="T31" fmla="*/ 151 h 517"/>
                <a:gd name="T32" fmla="*/ 18 w 131"/>
                <a:gd name="T33" fmla="*/ 70 h 517"/>
                <a:gd name="T34" fmla="*/ 43 w 131"/>
                <a:gd name="T35" fmla="*/ 0 h 517"/>
                <a:gd name="T36" fmla="*/ 131 w 131"/>
                <a:gd name="T37" fmla="*/ 4 h 5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"/>
                <a:gd name="T58" fmla="*/ 0 h 517"/>
                <a:gd name="T59" fmla="*/ 131 w 131"/>
                <a:gd name="T60" fmla="*/ 517 h 5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" h="517">
                  <a:moveTo>
                    <a:pt x="131" y="4"/>
                  </a:moveTo>
                  <a:lnTo>
                    <a:pt x="128" y="7"/>
                  </a:lnTo>
                  <a:lnTo>
                    <a:pt x="119" y="21"/>
                  </a:lnTo>
                  <a:lnTo>
                    <a:pt x="109" y="47"/>
                  </a:lnTo>
                  <a:lnTo>
                    <a:pt x="97" y="91"/>
                  </a:lnTo>
                  <a:lnTo>
                    <a:pt x="88" y="156"/>
                  </a:lnTo>
                  <a:lnTo>
                    <a:pt x="84" y="247"/>
                  </a:lnTo>
                  <a:lnTo>
                    <a:pt x="86" y="366"/>
                  </a:lnTo>
                  <a:lnTo>
                    <a:pt x="99" y="517"/>
                  </a:lnTo>
                  <a:lnTo>
                    <a:pt x="25" y="517"/>
                  </a:lnTo>
                  <a:lnTo>
                    <a:pt x="23" y="502"/>
                  </a:lnTo>
                  <a:lnTo>
                    <a:pt x="16" y="460"/>
                  </a:lnTo>
                  <a:lnTo>
                    <a:pt x="9" y="397"/>
                  </a:lnTo>
                  <a:lnTo>
                    <a:pt x="2" y="320"/>
                  </a:lnTo>
                  <a:lnTo>
                    <a:pt x="0" y="236"/>
                  </a:lnTo>
                  <a:lnTo>
                    <a:pt x="4" y="151"/>
                  </a:lnTo>
                  <a:lnTo>
                    <a:pt x="18" y="70"/>
                  </a:lnTo>
                  <a:lnTo>
                    <a:pt x="43" y="0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59" name="Freeform 189"/>
            <p:cNvSpPr>
              <a:spLocks/>
            </p:cNvSpPr>
            <p:nvPr/>
          </p:nvSpPr>
          <p:spPr bwMode="auto">
            <a:xfrm>
              <a:off x="7233" y="13701"/>
              <a:ext cx="104" cy="411"/>
            </a:xfrm>
            <a:custGeom>
              <a:avLst/>
              <a:gdLst>
                <a:gd name="T0" fmla="*/ 104 w 104"/>
                <a:gd name="T1" fmla="*/ 4 h 411"/>
                <a:gd name="T2" fmla="*/ 101 w 104"/>
                <a:gd name="T3" fmla="*/ 7 h 411"/>
                <a:gd name="T4" fmla="*/ 94 w 104"/>
                <a:gd name="T5" fmla="*/ 17 h 411"/>
                <a:gd name="T6" fmla="*/ 86 w 104"/>
                <a:gd name="T7" fmla="*/ 38 h 411"/>
                <a:gd name="T8" fmla="*/ 76 w 104"/>
                <a:gd name="T9" fmla="*/ 73 h 411"/>
                <a:gd name="T10" fmla="*/ 69 w 104"/>
                <a:gd name="T11" fmla="*/ 125 h 411"/>
                <a:gd name="T12" fmla="*/ 65 w 104"/>
                <a:gd name="T13" fmla="*/ 196 h 411"/>
                <a:gd name="T14" fmla="*/ 67 w 104"/>
                <a:gd name="T15" fmla="*/ 291 h 411"/>
                <a:gd name="T16" fmla="*/ 77 w 104"/>
                <a:gd name="T17" fmla="*/ 411 h 411"/>
                <a:gd name="T18" fmla="*/ 19 w 104"/>
                <a:gd name="T19" fmla="*/ 411 h 411"/>
                <a:gd name="T20" fmla="*/ 17 w 104"/>
                <a:gd name="T21" fmla="*/ 399 h 411"/>
                <a:gd name="T22" fmla="*/ 11 w 104"/>
                <a:gd name="T23" fmla="*/ 365 h 411"/>
                <a:gd name="T24" fmla="*/ 6 w 104"/>
                <a:gd name="T25" fmla="*/ 316 h 411"/>
                <a:gd name="T26" fmla="*/ 2 w 104"/>
                <a:gd name="T27" fmla="*/ 255 h 411"/>
                <a:gd name="T28" fmla="*/ 0 w 104"/>
                <a:gd name="T29" fmla="*/ 188 h 411"/>
                <a:gd name="T30" fmla="*/ 4 w 104"/>
                <a:gd name="T31" fmla="*/ 120 h 411"/>
                <a:gd name="T32" fmla="*/ 15 w 104"/>
                <a:gd name="T33" fmla="*/ 55 h 411"/>
                <a:gd name="T34" fmla="*/ 34 w 104"/>
                <a:gd name="T35" fmla="*/ 0 h 411"/>
                <a:gd name="T36" fmla="*/ 104 w 104"/>
                <a:gd name="T37" fmla="*/ 4 h 4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411"/>
                <a:gd name="T59" fmla="*/ 104 w 104"/>
                <a:gd name="T60" fmla="*/ 411 h 4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411">
                  <a:moveTo>
                    <a:pt x="104" y="4"/>
                  </a:moveTo>
                  <a:lnTo>
                    <a:pt x="101" y="7"/>
                  </a:lnTo>
                  <a:lnTo>
                    <a:pt x="94" y="17"/>
                  </a:lnTo>
                  <a:lnTo>
                    <a:pt x="86" y="38"/>
                  </a:lnTo>
                  <a:lnTo>
                    <a:pt x="76" y="73"/>
                  </a:lnTo>
                  <a:lnTo>
                    <a:pt x="69" y="125"/>
                  </a:lnTo>
                  <a:lnTo>
                    <a:pt x="65" y="196"/>
                  </a:lnTo>
                  <a:lnTo>
                    <a:pt x="67" y="291"/>
                  </a:lnTo>
                  <a:lnTo>
                    <a:pt x="77" y="411"/>
                  </a:lnTo>
                  <a:lnTo>
                    <a:pt x="19" y="411"/>
                  </a:lnTo>
                  <a:lnTo>
                    <a:pt x="17" y="399"/>
                  </a:lnTo>
                  <a:lnTo>
                    <a:pt x="11" y="365"/>
                  </a:lnTo>
                  <a:lnTo>
                    <a:pt x="6" y="316"/>
                  </a:lnTo>
                  <a:lnTo>
                    <a:pt x="2" y="255"/>
                  </a:lnTo>
                  <a:lnTo>
                    <a:pt x="0" y="188"/>
                  </a:lnTo>
                  <a:lnTo>
                    <a:pt x="4" y="120"/>
                  </a:lnTo>
                  <a:lnTo>
                    <a:pt x="15" y="55"/>
                  </a:lnTo>
                  <a:lnTo>
                    <a:pt x="34" y="0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60" name="Freeform 190"/>
            <p:cNvSpPr>
              <a:spLocks/>
            </p:cNvSpPr>
            <p:nvPr/>
          </p:nvSpPr>
          <p:spPr bwMode="auto">
            <a:xfrm>
              <a:off x="7240" y="13752"/>
              <a:ext cx="76" cy="302"/>
            </a:xfrm>
            <a:custGeom>
              <a:avLst/>
              <a:gdLst>
                <a:gd name="T0" fmla="*/ 76 w 76"/>
                <a:gd name="T1" fmla="*/ 2 h 302"/>
                <a:gd name="T2" fmla="*/ 74 w 76"/>
                <a:gd name="T3" fmla="*/ 4 h 302"/>
                <a:gd name="T4" fmla="*/ 70 w 76"/>
                <a:gd name="T5" fmla="*/ 12 h 302"/>
                <a:gd name="T6" fmla="*/ 62 w 76"/>
                <a:gd name="T7" fmla="*/ 28 h 302"/>
                <a:gd name="T8" fmla="*/ 56 w 76"/>
                <a:gd name="T9" fmla="*/ 53 h 302"/>
                <a:gd name="T10" fmla="*/ 51 w 76"/>
                <a:gd name="T11" fmla="*/ 92 h 302"/>
                <a:gd name="T12" fmla="*/ 49 w 76"/>
                <a:gd name="T13" fmla="*/ 145 h 302"/>
                <a:gd name="T14" fmla="*/ 50 w 76"/>
                <a:gd name="T15" fmla="*/ 214 h 302"/>
                <a:gd name="T16" fmla="*/ 57 w 76"/>
                <a:gd name="T17" fmla="*/ 302 h 302"/>
                <a:gd name="T18" fmla="*/ 14 w 76"/>
                <a:gd name="T19" fmla="*/ 302 h 302"/>
                <a:gd name="T20" fmla="*/ 13 w 76"/>
                <a:gd name="T21" fmla="*/ 294 h 302"/>
                <a:gd name="T22" fmla="*/ 9 w 76"/>
                <a:gd name="T23" fmla="*/ 269 h 302"/>
                <a:gd name="T24" fmla="*/ 4 w 76"/>
                <a:gd name="T25" fmla="*/ 232 h 302"/>
                <a:gd name="T26" fmla="*/ 1 w 76"/>
                <a:gd name="T27" fmla="*/ 188 h 302"/>
                <a:gd name="T28" fmla="*/ 0 w 76"/>
                <a:gd name="T29" fmla="*/ 138 h 302"/>
                <a:gd name="T30" fmla="*/ 2 w 76"/>
                <a:gd name="T31" fmla="*/ 89 h 302"/>
                <a:gd name="T32" fmla="*/ 10 w 76"/>
                <a:gd name="T33" fmla="*/ 41 h 302"/>
                <a:gd name="T34" fmla="*/ 25 w 76"/>
                <a:gd name="T35" fmla="*/ 0 h 302"/>
                <a:gd name="T36" fmla="*/ 76 w 76"/>
                <a:gd name="T37" fmla="*/ 2 h 3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"/>
                <a:gd name="T58" fmla="*/ 0 h 302"/>
                <a:gd name="T59" fmla="*/ 76 w 76"/>
                <a:gd name="T60" fmla="*/ 302 h 3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" h="302">
                  <a:moveTo>
                    <a:pt x="76" y="2"/>
                  </a:moveTo>
                  <a:lnTo>
                    <a:pt x="74" y="4"/>
                  </a:lnTo>
                  <a:lnTo>
                    <a:pt x="70" y="12"/>
                  </a:lnTo>
                  <a:lnTo>
                    <a:pt x="62" y="28"/>
                  </a:lnTo>
                  <a:lnTo>
                    <a:pt x="56" y="53"/>
                  </a:lnTo>
                  <a:lnTo>
                    <a:pt x="51" y="92"/>
                  </a:lnTo>
                  <a:lnTo>
                    <a:pt x="49" y="145"/>
                  </a:lnTo>
                  <a:lnTo>
                    <a:pt x="50" y="214"/>
                  </a:lnTo>
                  <a:lnTo>
                    <a:pt x="57" y="302"/>
                  </a:lnTo>
                  <a:lnTo>
                    <a:pt x="14" y="302"/>
                  </a:lnTo>
                  <a:lnTo>
                    <a:pt x="13" y="294"/>
                  </a:lnTo>
                  <a:lnTo>
                    <a:pt x="9" y="269"/>
                  </a:lnTo>
                  <a:lnTo>
                    <a:pt x="4" y="232"/>
                  </a:lnTo>
                  <a:lnTo>
                    <a:pt x="1" y="188"/>
                  </a:lnTo>
                  <a:lnTo>
                    <a:pt x="0" y="138"/>
                  </a:lnTo>
                  <a:lnTo>
                    <a:pt x="2" y="89"/>
                  </a:lnTo>
                  <a:lnTo>
                    <a:pt x="10" y="41"/>
                  </a:lnTo>
                  <a:lnTo>
                    <a:pt x="25" y="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61" name="Rectangle 191"/>
            <p:cNvSpPr>
              <a:spLocks noChangeArrowheads="1"/>
            </p:cNvSpPr>
            <p:nvPr/>
          </p:nvSpPr>
          <p:spPr bwMode="auto">
            <a:xfrm>
              <a:off x="6241" y="13678"/>
              <a:ext cx="23" cy="9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62" name="Freeform 192"/>
            <p:cNvSpPr>
              <a:spLocks/>
            </p:cNvSpPr>
            <p:nvPr/>
          </p:nvSpPr>
          <p:spPr bwMode="auto">
            <a:xfrm>
              <a:off x="6579" y="13664"/>
              <a:ext cx="375" cy="440"/>
            </a:xfrm>
            <a:custGeom>
              <a:avLst/>
              <a:gdLst>
                <a:gd name="T0" fmla="*/ 35 w 375"/>
                <a:gd name="T1" fmla="*/ 41 h 440"/>
                <a:gd name="T2" fmla="*/ 32 w 375"/>
                <a:gd name="T3" fmla="*/ 49 h 440"/>
                <a:gd name="T4" fmla="*/ 25 w 375"/>
                <a:gd name="T5" fmla="*/ 74 h 440"/>
                <a:gd name="T6" fmla="*/ 17 w 375"/>
                <a:gd name="T7" fmla="*/ 112 h 440"/>
                <a:gd name="T8" fmla="*/ 8 w 375"/>
                <a:gd name="T9" fmla="*/ 163 h 440"/>
                <a:gd name="T10" fmla="*/ 2 w 375"/>
                <a:gd name="T11" fmla="*/ 223 h 440"/>
                <a:gd name="T12" fmla="*/ 0 w 375"/>
                <a:gd name="T13" fmla="*/ 290 h 440"/>
                <a:gd name="T14" fmla="*/ 7 w 375"/>
                <a:gd name="T15" fmla="*/ 363 h 440"/>
                <a:gd name="T16" fmla="*/ 23 w 375"/>
                <a:gd name="T17" fmla="*/ 440 h 440"/>
                <a:gd name="T18" fmla="*/ 23 w 375"/>
                <a:gd name="T19" fmla="*/ 437 h 440"/>
                <a:gd name="T20" fmla="*/ 23 w 375"/>
                <a:gd name="T21" fmla="*/ 427 h 440"/>
                <a:gd name="T22" fmla="*/ 23 w 375"/>
                <a:gd name="T23" fmla="*/ 411 h 440"/>
                <a:gd name="T24" fmla="*/ 23 w 375"/>
                <a:gd name="T25" fmla="*/ 391 h 440"/>
                <a:gd name="T26" fmla="*/ 25 w 375"/>
                <a:gd name="T27" fmla="*/ 367 h 440"/>
                <a:gd name="T28" fmla="*/ 28 w 375"/>
                <a:gd name="T29" fmla="*/ 341 h 440"/>
                <a:gd name="T30" fmla="*/ 33 w 375"/>
                <a:gd name="T31" fmla="*/ 312 h 440"/>
                <a:gd name="T32" fmla="*/ 39 w 375"/>
                <a:gd name="T33" fmla="*/ 281 h 440"/>
                <a:gd name="T34" fmla="*/ 49 w 375"/>
                <a:gd name="T35" fmla="*/ 251 h 440"/>
                <a:gd name="T36" fmla="*/ 61 w 375"/>
                <a:gd name="T37" fmla="*/ 222 h 440"/>
                <a:gd name="T38" fmla="*/ 75 w 375"/>
                <a:gd name="T39" fmla="*/ 194 h 440"/>
                <a:gd name="T40" fmla="*/ 93 w 375"/>
                <a:gd name="T41" fmla="*/ 168 h 440"/>
                <a:gd name="T42" fmla="*/ 116 w 375"/>
                <a:gd name="T43" fmla="*/ 145 h 440"/>
                <a:gd name="T44" fmla="*/ 141 w 375"/>
                <a:gd name="T45" fmla="*/ 127 h 440"/>
                <a:gd name="T46" fmla="*/ 173 w 375"/>
                <a:gd name="T47" fmla="*/ 114 h 440"/>
                <a:gd name="T48" fmla="*/ 208 w 375"/>
                <a:gd name="T49" fmla="*/ 106 h 440"/>
                <a:gd name="T50" fmla="*/ 210 w 375"/>
                <a:gd name="T51" fmla="*/ 104 h 440"/>
                <a:gd name="T52" fmla="*/ 217 w 375"/>
                <a:gd name="T53" fmla="*/ 100 h 440"/>
                <a:gd name="T54" fmla="*/ 227 w 375"/>
                <a:gd name="T55" fmla="*/ 92 h 440"/>
                <a:gd name="T56" fmla="*/ 245 w 375"/>
                <a:gd name="T57" fmla="*/ 82 h 440"/>
                <a:gd name="T58" fmla="*/ 267 w 375"/>
                <a:gd name="T59" fmla="*/ 69 h 440"/>
                <a:gd name="T60" fmla="*/ 296 w 375"/>
                <a:gd name="T61" fmla="*/ 54 h 440"/>
                <a:gd name="T62" fmla="*/ 332 w 375"/>
                <a:gd name="T63" fmla="*/ 36 h 440"/>
                <a:gd name="T64" fmla="*/ 375 w 375"/>
                <a:gd name="T65" fmla="*/ 17 h 440"/>
                <a:gd name="T66" fmla="*/ 373 w 375"/>
                <a:gd name="T67" fmla="*/ 16 h 440"/>
                <a:gd name="T68" fmla="*/ 366 w 375"/>
                <a:gd name="T69" fmla="*/ 15 h 440"/>
                <a:gd name="T70" fmla="*/ 357 w 375"/>
                <a:gd name="T71" fmla="*/ 13 h 440"/>
                <a:gd name="T72" fmla="*/ 343 w 375"/>
                <a:gd name="T73" fmla="*/ 10 h 440"/>
                <a:gd name="T74" fmla="*/ 326 w 375"/>
                <a:gd name="T75" fmla="*/ 7 h 440"/>
                <a:gd name="T76" fmla="*/ 307 w 375"/>
                <a:gd name="T77" fmla="*/ 5 h 440"/>
                <a:gd name="T78" fmla="*/ 285 w 375"/>
                <a:gd name="T79" fmla="*/ 3 h 440"/>
                <a:gd name="T80" fmla="*/ 261 w 375"/>
                <a:gd name="T81" fmla="*/ 1 h 440"/>
                <a:gd name="T82" fmla="*/ 235 w 375"/>
                <a:gd name="T83" fmla="*/ 0 h 440"/>
                <a:gd name="T84" fmla="*/ 208 w 375"/>
                <a:gd name="T85" fmla="*/ 1 h 440"/>
                <a:gd name="T86" fmla="*/ 180 w 375"/>
                <a:gd name="T87" fmla="*/ 2 h 440"/>
                <a:gd name="T88" fmla="*/ 151 w 375"/>
                <a:gd name="T89" fmla="*/ 5 h 440"/>
                <a:gd name="T90" fmla="*/ 122 w 375"/>
                <a:gd name="T91" fmla="*/ 10 h 440"/>
                <a:gd name="T92" fmla="*/ 92 w 375"/>
                <a:gd name="T93" fmla="*/ 18 h 440"/>
                <a:gd name="T94" fmla="*/ 63 w 375"/>
                <a:gd name="T95" fmla="*/ 28 h 440"/>
                <a:gd name="T96" fmla="*/ 35 w 375"/>
                <a:gd name="T97" fmla="*/ 41 h 4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5"/>
                <a:gd name="T148" fmla="*/ 0 h 440"/>
                <a:gd name="T149" fmla="*/ 375 w 375"/>
                <a:gd name="T150" fmla="*/ 440 h 4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5" h="440">
                  <a:moveTo>
                    <a:pt x="35" y="41"/>
                  </a:moveTo>
                  <a:lnTo>
                    <a:pt x="32" y="49"/>
                  </a:lnTo>
                  <a:lnTo>
                    <a:pt x="25" y="74"/>
                  </a:lnTo>
                  <a:lnTo>
                    <a:pt x="17" y="112"/>
                  </a:lnTo>
                  <a:lnTo>
                    <a:pt x="8" y="163"/>
                  </a:lnTo>
                  <a:lnTo>
                    <a:pt x="2" y="223"/>
                  </a:lnTo>
                  <a:lnTo>
                    <a:pt x="0" y="290"/>
                  </a:lnTo>
                  <a:lnTo>
                    <a:pt x="7" y="363"/>
                  </a:lnTo>
                  <a:lnTo>
                    <a:pt x="23" y="440"/>
                  </a:lnTo>
                  <a:lnTo>
                    <a:pt x="23" y="437"/>
                  </a:lnTo>
                  <a:lnTo>
                    <a:pt x="23" y="427"/>
                  </a:lnTo>
                  <a:lnTo>
                    <a:pt x="23" y="411"/>
                  </a:lnTo>
                  <a:lnTo>
                    <a:pt x="23" y="391"/>
                  </a:lnTo>
                  <a:lnTo>
                    <a:pt x="25" y="367"/>
                  </a:lnTo>
                  <a:lnTo>
                    <a:pt x="28" y="341"/>
                  </a:lnTo>
                  <a:lnTo>
                    <a:pt x="33" y="312"/>
                  </a:lnTo>
                  <a:lnTo>
                    <a:pt x="39" y="281"/>
                  </a:lnTo>
                  <a:lnTo>
                    <a:pt x="49" y="251"/>
                  </a:lnTo>
                  <a:lnTo>
                    <a:pt x="61" y="222"/>
                  </a:lnTo>
                  <a:lnTo>
                    <a:pt x="75" y="194"/>
                  </a:lnTo>
                  <a:lnTo>
                    <a:pt x="93" y="168"/>
                  </a:lnTo>
                  <a:lnTo>
                    <a:pt x="116" y="145"/>
                  </a:lnTo>
                  <a:lnTo>
                    <a:pt x="141" y="127"/>
                  </a:lnTo>
                  <a:lnTo>
                    <a:pt x="173" y="114"/>
                  </a:lnTo>
                  <a:lnTo>
                    <a:pt x="208" y="106"/>
                  </a:lnTo>
                  <a:lnTo>
                    <a:pt x="210" y="104"/>
                  </a:lnTo>
                  <a:lnTo>
                    <a:pt x="217" y="100"/>
                  </a:lnTo>
                  <a:lnTo>
                    <a:pt x="227" y="92"/>
                  </a:lnTo>
                  <a:lnTo>
                    <a:pt x="245" y="82"/>
                  </a:lnTo>
                  <a:lnTo>
                    <a:pt x="267" y="69"/>
                  </a:lnTo>
                  <a:lnTo>
                    <a:pt x="296" y="54"/>
                  </a:lnTo>
                  <a:lnTo>
                    <a:pt x="332" y="36"/>
                  </a:lnTo>
                  <a:lnTo>
                    <a:pt x="375" y="17"/>
                  </a:lnTo>
                  <a:lnTo>
                    <a:pt x="373" y="16"/>
                  </a:lnTo>
                  <a:lnTo>
                    <a:pt x="366" y="15"/>
                  </a:lnTo>
                  <a:lnTo>
                    <a:pt x="357" y="13"/>
                  </a:lnTo>
                  <a:lnTo>
                    <a:pt x="343" y="10"/>
                  </a:lnTo>
                  <a:lnTo>
                    <a:pt x="326" y="7"/>
                  </a:lnTo>
                  <a:lnTo>
                    <a:pt x="307" y="5"/>
                  </a:lnTo>
                  <a:lnTo>
                    <a:pt x="285" y="3"/>
                  </a:lnTo>
                  <a:lnTo>
                    <a:pt x="261" y="1"/>
                  </a:lnTo>
                  <a:lnTo>
                    <a:pt x="235" y="0"/>
                  </a:lnTo>
                  <a:lnTo>
                    <a:pt x="208" y="1"/>
                  </a:lnTo>
                  <a:lnTo>
                    <a:pt x="180" y="2"/>
                  </a:lnTo>
                  <a:lnTo>
                    <a:pt x="151" y="5"/>
                  </a:lnTo>
                  <a:lnTo>
                    <a:pt x="122" y="10"/>
                  </a:lnTo>
                  <a:lnTo>
                    <a:pt x="92" y="18"/>
                  </a:lnTo>
                  <a:lnTo>
                    <a:pt x="63" y="28"/>
                  </a:lnTo>
                  <a:lnTo>
                    <a:pt x="35" y="4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63" name="Freeform 193"/>
            <p:cNvSpPr>
              <a:spLocks/>
            </p:cNvSpPr>
            <p:nvPr/>
          </p:nvSpPr>
          <p:spPr bwMode="auto">
            <a:xfrm>
              <a:off x="6061" y="13991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8 h 83"/>
                <a:gd name="T6" fmla="*/ 5 w 305"/>
                <a:gd name="T7" fmla="*/ 44 h 83"/>
                <a:gd name="T8" fmla="*/ 11 w 305"/>
                <a:gd name="T9" fmla="*/ 37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8 h 83"/>
                <a:gd name="T16" fmla="*/ 54 w 305"/>
                <a:gd name="T17" fmla="*/ 12 h 83"/>
                <a:gd name="T18" fmla="*/ 72 w 305"/>
                <a:gd name="T19" fmla="*/ 6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7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6 h 83"/>
                <a:gd name="T38" fmla="*/ 289 w 305"/>
                <a:gd name="T39" fmla="*/ 44 h 83"/>
                <a:gd name="T40" fmla="*/ 277 w 305"/>
                <a:gd name="T41" fmla="*/ 41 h 83"/>
                <a:gd name="T42" fmla="*/ 262 w 305"/>
                <a:gd name="T43" fmla="*/ 36 h 83"/>
                <a:gd name="T44" fmla="*/ 244 w 305"/>
                <a:gd name="T45" fmla="*/ 32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1 h 83"/>
                <a:gd name="T56" fmla="*/ 101 w 305"/>
                <a:gd name="T57" fmla="*/ 23 h 83"/>
                <a:gd name="T58" fmla="*/ 77 w 305"/>
                <a:gd name="T59" fmla="*/ 29 h 83"/>
                <a:gd name="T60" fmla="*/ 55 w 305"/>
                <a:gd name="T61" fmla="*/ 37 h 83"/>
                <a:gd name="T62" fmla="*/ 33 w 305"/>
                <a:gd name="T63" fmla="*/ 48 h 83"/>
                <a:gd name="T64" fmla="*/ 15 w 305"/>
                <a:gd name="T65" fmla="*/ 63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8"/>
                  </a:lnTo>
                  <a:lnTo>
                    <a:pt x="5" y="44"/>
                  </a:lnTo>
                  <a:lnTo>
                    <a:pt x="11" y="37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8"/>
                  </a:lnTo>
                  <a:lnTo>
                    <a:pt x="54" y="12"/>
                  </a:lnTo>
                  <a:lnTo>
                    <a:pt x="72" y="6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7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6"/>
                  </a:lnTo>
                  <a:lnTo>
                    <a:pt x="289" y="44"/>
                  </a:lnTo>
                  <a:lnTo>
                    <a:pt x="277" y="41"/>
                  </a:lnTo>
                  <a:lnTo>
                    <a:pt x="262" y="36"/>
                  </a:lnTo>
                  <a:lnTo>
                    <a:pt x="244" y="32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1"/>
                  </a:lnTo>
                  <a:lnTo>
                    <a:pt x="101" y="23"/>
                  </a:lnTo>
                  <a:lnTo>
                    <a:pt x="77" y="29"/>
                  </a:lnTo>
                  <a:lnTo>
                    <a:pt x="55" y="37"/>
                  </a:lnTo>
                  <a:lnTo>
                    <a:pt x="33" y="48"/>
                  </a:lnTo>
                  <a:lnTo>
                    <a:pt x="15" y="63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64" name="Freeform 194"/>
            <p:cNvSpPr>
              <a:spLocks/>
            </p:cNvSpPr>
            <p:nvPr/>
          </p:nvSpPr>
          <p:spPr bwMode="auto">
            <a:xfrm>
              <a:off x="6061" y="13793"/>
              <a:ext cx="305" cy="83"/>
            </a:xfrm>
            <a:custGeom>
              <a:avLst/>
              <a:gdLst>
                <a:gd name="T0" fmla="*/ 0 w 305"/>
                <a:gd name="T1" fmla="*/ 53 h 83"/>
                <a:gd name="T2" fmla="*/ 0 w 305"/>
                <a:gd name="T3" fmla="*/ 52 h 83"/>
                <a:gd name="T4" fmla="*/ 2 w 305"/>
                <a:gd name="T5" fmla="*/ 49 h 83"/>
                <a:gd name="T6" fmla="*/ 5 w 305"/>
                <a:gd name="T7" fmla="*/ 44 h 83"/>
                <a:gd name="T8" fmla="*/ 11 w 305"/>
                <a:gd name="T9" fmla="*/ 38 h 83"/>
                <a:gd name="T10" fmla="*/ 18 w 305"/>
                <a:gd name="T11" fmla="*/ 31 h 83"/>
                <a:gd name="T12" fmla="*/ 27 w 305"/>
                <a:gd name="T13" fmla="*/ 25 h 83"/>
                <a:gd name="T14" fmla="*/ 39 w 305"/>
                <a:gd name="T15" fmla="*/ 17 h 83"/>
                <a:gd name="T16" fmla="*/ 54 w 305"/>
                <a:gd name="T17" fmla="*/ 12 h 83"/>
                <a:gd name="T18" fmla="*/ 72 w 305"/>
                <a:gd name="T19" fmla="*/ 7 h 83"/>
                <a:gd name="T20" fmla="*/ 92 w 305"/>
                <a:gd name="T21" fmla="*/ 2 h 83"/>
                <a:gd name="T22" fmla="*/ 118 w 305"/>
                <a:gd name="T23" fmla="*/ 0 h 83"/>
                <a:gd name="T24" fmla="*/ 146 w 305"/>
                <a:gd name="T25" fmla="*/ 0 h 83"/>
                <a:gd name="T26" fmla="*/ 180 w 305"/>
                <a:gd name="T27" fmla="*/ 2 h 83"/>
                <a:gd name="T28" fmla="*/ 216 w 305"/>
                <a:gd name="T29" fmla="*/ 8 h 83"/>
                <a:gd name="T30" fmla="*/ 258 w 305"/>
                <a:gd name="T31" fmla="*/ 16 h 83"/>
                <a:gd name="T32" fmla="*/ 305 w 305"/>
                <a:gd name="T33" fmla="*/ 29 h 83"/>
                <a:gd name="T34" fmla="*/ 299 w 305"/>
                <a:gd name="T35" fmla="*/ 47 h 83"/>
                <a:gd name="T36" fmla="*/ 297 w 305"/>
                <a:gd name="T37" fmla="*/ 45 h 83"/>
                <a:gd name="T38" fmla="*/ 289 w 305"/>
                <a:gd name="T39" fmla="*/ 43 h 83"/>
                <a:gd name="T40" fmla="*/ 277 w 305"/>
                <a:gd name="T41" fmla="*/ 40 h 83"/>
                <a:gd name="T42" fmla="*/ 262 w 305"/>
                <a:gd name="T43" fmla="*/ 36 h 83"/>
                <a:gd name="T44" fmla="*/ 244 w 305"/>
                <a:gd name="T45" fmla="*/ 33 h 83"/>
                <a:gd name="T46" fmla="*/ 224 w 305"/>
                <a:gd name="T47" fmla="*/ 28 h 83"/>
                <a:gd name="T48" fmla="*/ 201 w 305"/>
                <a:gd name="T49" fmla="*/ 25 h 83"/>
                <a:gd name="T50" fmla="*/ 176 w 305"/>
                <a:gd name="T51" fmla="*/ 22 h 83"/>
                <a:gd name="T52" fmla="*/ 152 w 305"/>
                <a:gd name="T53" fmla="*/ 21 h 83"/>
                <a:gd name="T54" fmla="*/ 126 w 305"/>
                <a:gd name="T55" fmla="*/ 22 h 83"/>
                <a:gd name="T56" fmla="*/ 101 w 305"/>
                <a:gd name="T57" fmla="*/ 24 h 83"/>
                <a:gd name="T58" fmla="*/ 77 w 305"/>
                <a:gd name="T59" fmla="*/ 29 h 83"/>
                <a:gd name="T60" fmla="*/ 55 w 305"/>
                <a:gd name="T61" fmla="*/ 38 h 83"/>
                <a:gd name="T62" fmla="*/ 33 w 305"/>
                <a:gd name="T63" fmla="*/ 49 h 83"/>
                <a:gd name="T64" fmla="*/ 15 w 305"/>
                <a:gd name="T65" fmla="*/ 64 h 83"/>
                <a:gd name="T66" fmla="*/ 0 w 305"/>
                <a:gd name="T67" fmla="*/ 83 h 83"/>
                <a:gd name="T68" fmla="*/ 0 w 305"/>
                <a:gd name="T69" fmla="*/ 53 h 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5"/>
                <a:gd name="T106" fmla="*/ 0 h 83"/>
                <a:gd name="T107" fmla="*/ 305 w 305"/>
                <a:gd name="T108" fmla="*/ 83 h 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5" h="83">
                  <a:moveTo>
                    <a:pt x="0" y="53"/>
                  </a:moveTo>
                  <a:lnTo>
                    <a:pt x="0" y="52"/>
                  </a:lnTo>
                  <a:lnTo>
                    <a:pt x="2" y="49"/>
                  </a:lnTo>
                  <a:lnTo>
                    <a:pt x="5" y="44"/>
                  </a:lnTo>
                  <a:lnTo>
                    <a:pt x="11" y="38"/>
                  </a:lnTo>
                  <a:lnTo>
                    <a:pt x="18" y="31"/>
                  </a:lnTo>
                  <a:lnTo>
                    <a:pt x="27" y="25"/>
                  </a:lnTo>
                  <a:lnTo>
                    <a:pt x="39" y="17"/>
                  </a:lnTo>
                  <a:lnTo>
                    <a:pt x="54" y="12"/>
                  </a:lnTo>
                  <a:lnTo>
                    <a:pt x="72" y="7"/>
                  </a:lnTo>
                  <a:lnTo>
                    <a:pt x="92" y="2"/>
                  </a:lnTo>
                  <a:lnTo>
                    <a:pt x="118" y="0"/>
                  </a:lnTo>
                  <a:lnTo>
                    <a:pt x="146" y="0"/>
                  </a:lnTo>
                  <a:lnTo>
                    <a:pt x="180" y="2"/>
                  </a:lnTo>
                  <a:lnTo>
                    <a:pt x="216" y="8"/>
                  </a:lnTo>
                  <a:lnTo>
                    <a:pt x="258" y="16"/>
                  </a:lnTo>
                  <a:lnTo>
                    <a:pt x="305" y="29"/>
                  </a:lnTo>
                  <a:lnTo>
                    <a:pt x="299" y="47"/>
                  </a:lnTo>
                  <a:lnTo>
                    <a:pt x="297" y="45"/>
                  </a:lnTo>
                  <a:lnTo>
                    <a:pt x="289" y="43"/>
                  </a:lnTo>
                  <a:lnTo>
                    <a:pt x="277" y="40"/>
                  </a:lnTo>
                  <a:lnTo>
                    <a:pt x="262" y="36"/>
                  </a:lnTo>
                  <a:lnTo>
                    <a:pt x="244" y="33"/>
                  </a:lnTo>
                  <a:lnTo>
                    <a:pt x="224" y="28"/>
                  </a:lnTo>
                  <a:lnTo>
                    <a:pt x="201" y="25"/>
                  </a:lnTo>
                  <a:lnTo>
                    <a:pt x="176" y="22"/>
                  </a:lnTo>
                  <a:lnTo>
                    <a:pt x="152" y="21"/>
                  </a:lnTo>
                  <a:lnTo>
                    <a:pt x="126" y="22"/>
                  </a:lnTo>
                  <a:lnTo>
                    <a:pt x="101" y="24"/>
                  </a:lnTo>
                  <a:lnTo>
                    <a:pt x="77" y="29"/>
                  </a:lnTo>
                  <a:lnTo>
                    <a:pt x="55" y="38"/>
                  </a:lnTo>
                  <a:lnTo>
                    <a:pt x="33" y="49"/>
                  </a:lnTo>
                  <a:lnTo>
                    <a:pt x="15" y="64"/>
                  </a:lnTo>
                  <a:lnTo>
                    <a:pt x="0" y="8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65" name="Freeform 195"/>
            <p:cNvSpPr>
              <a:spLocks/>
            </p:cNvSpPr>
            <p:nvPr/>
          </p:nvSpPr>
          <p:spPr bwMode="auto">
            <a:xfrm>
              <a:off x="6348" y="13696"/>
              <a:ext cx="496" cy="917"/>
            </a:xfrm>
            <a:custGeom>
              <a:avLst/>
              <a:gdLst>
                <a:gd name="T0" fmla="*/ 0 w 496"/>
                <a:gd name="T1" fmla="*/ 0 h 917"/>
                <a:gd name="T2" fmla="*/ 0 w 496"/>
                <a:gd name="T3" fmla="*/ 886 h 917"/>
                <a:gd name="T4" fmla="*/ 150 w 496"/>
                <a:gd name="T5" fmla="*/ 917 h 917"/>
                <a:gd name="T6" fmla="*/ 143 w 496"/>
                <a:gd name="T7" fmla="*/ 797 h 917"/>
                <a:gd name="T8" fmla="*/ 496 w 496"/>
                <a:gd name="T9" fmla="*/ 851 h 917"/>
                <a:gd name="T10" fmla="*/ 490 w 496"/>
                <a:gd name="T11" fmla="*/ 803 h 917"/>
                <a:gd name="T12" fmla="*/ 245 w 496"/>
                <a:gd name="T13" fmla="*/ 773 h 917"/>
                <a:gd name="T14" fmla="*/ 239 w 496"/>
                <a:gd name="T15" fmla="*/ 670 h 917"/>
                <a:gd name="T16" fmla="*/ 72 w 496"/>
                <a:gd name="T17" fmla="*/ 670 h 917"/>
                <a:gd name="T18" fmla="*/ 68 w 496"/>
                <a:gd name="T19" fmla="*/ 657 h 917"/>
                <a:gd name="T20" fmla="*/ 56 w 496"/>
                <a:gd name="T21" fmla="*/ 620 h 917"/>
                <a:gd name="T22" fmla="*/ 41 w 496"/>
                <a:gd name="T23" fmla="*/ 559 h 917"/>
                <a:gd name="T24" fmla="*/ 26 w 496"/>
                <a:gd name="T25" fmla="*/ 480 h 917"/>
                <a:gd name="T26" fmla="*/ 15 w 496"/>
                <a:gd name="T27" fmla="*/ 385 h 917"/>
                <a:gd name="T28" fmla="*/ 11 w 496"/>
                <a:gd name="T29" fmla="*/ 276 h 917"/>
                <a:gd name="T30" fmla="*/ 20 w 496"/>
                <a:gd name="T31" fmla="*/ 158 h 917"/>
                <a:gd name="T32" fmla="*/ 42 w 496"/>
                <a:gd name="T33" fmla="*/ 30 h 917"/>
                <a:gd name="T34" fmla="*/ 0 w 496"/>
                <a:gd name="T35" fmla="*/ 0 h 9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6"/>
                <a:gd name="T55" fmla="*/ 0 h 917"/>
                <a:gd name="T56" fmla="*/ 496 w 496"/>
                <a:gd name="T57" fmla="*/ 917 h 91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6" h="917">
                  <a:moveTo>
                    <a:pt x="0" y="0"/>
                  </a:moveTo>
                  <a:lnTo>
                    <a:pt x="0" y="886"/>
                  </a:lnTo>
                  <a:lnTo>
                    <a:pt x="150" y="917"/>
                  </a:lnTo>
                  <a:lnTo>
                    <a:pt x="143" y="797"/>
                  </a:lnTo>
                  <a:lnTo>
                    <a:pt x="496" y="851"/>
                  </a:lnTo>
                  <a:lnTo>
                    <a:pt x="490" y="803"/>
                  </a:lnTo>
                  <a:lnTo>
                    <a:pt x="245" y="773"/>
                  </a:lnTo>
                  <a:lnTo>
                    <a:pt x="239" y="670"/>
                  </a:lnTo>
                  <a:lnTo>
                    <a:pt x="72" y="670"/>
                  </a:lnTo>
                  <a:lnTo>
                    <a:pt x="68" y="657"/>
                  </a:lnTo>
                  <a:lnTo>
                    <a:pt x="56" y="620"/>
                  </a:lnTo>
                  <a:lnTo>
                    <a:pt x="41" y="559"/>
                  </a:lnTo>
                  <a:lnTo>
                    <a:pt x="26" y="480"/>
                  </a:lnTo>
                  <a:lnTo>
                    <a:pt x="15" y="385"/>
                  </a:lnTo>
                  <a:lnTo>
                    <a:pt x="11" y="276"/>
                  </a:lnTo>
                  <a:lnTo>
                    <a:pt x="20" y="158"/>
                  </a:lnTo>
                  <a:lnTo>
                    <a:pt x="42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66" name="Freeform 196"/>
            <p:cNvSpPr>
              <a:spLocks/>
            </p:cNvSpPr>
            <p:nvPr/>
          </p:nvSpPr>
          <p:spPr bwMode="auto">
            <a:xfrm>
              <a:off x="6593" y="13487"/>
              <a:ext cx="638" cy="125"/>
            </a:xfrm>
            <a:custGeom>
              <a:avLst/>
              <a:gdLst>
                <a:gd name="T0" fmla="*/ 0 w 638"/>
                <a:gd name="T1" fmla="*/ 125 h 125"/>
                <a:gd name="T2" fmla="*/ 4 w 638"/>
                <a:gd name="T3" fmla="*/ 124 h 125"/>
                <a:gd name="T4" fmla="*/ 14 w 638"/>
                <a:gd name="T5" fmla="*/ 119 h 125"/>
                <a:gd name="T6" fmla="*/ 31 w 638"/>
                <a:gd name="T7" fmla="*/ 114 h 125"/>
                <a:gd name="T8" fmla="*/ 53 w 638"/>
                <a:gd name="T9" fmla="*/ 106 h 125"/>
                <a:gd name="T10" fmla="*/ 81 w 638"/>
                <a:gd name="T11" fmla="*/ 98 h 125"/>
                <a:gd name="T12" fmla="*/ 113 w 638"/>
                <a:gd name="T13" fmla="*/ 89 h 125"/>
                <a:gd name="T14" fmla="*/ 151 w 638"/>
                <a:gd name="T15" fmla="*/ 81 h 125"/>
                <a:gd name="T16" fmla="*/ 192 w 638"/>
                <a:gd name="T17" fmla="*/ 73 h 125"/>
                <a:gd name="T18" fmla="*/ 237 w 638"/>
                <a:gd name="T19" fmla="*/ 65 h 125"/>
                <a:gd name="T20" fmla="*/ 286 w 638"/>
                <a:gd name="T21" fmla="*/ 60 h 125"/>
                <a:gd name="T22" fmla="*/ 337 w 638"/>
                <a:gd name="T23" fmla="*/ 56 h 125"/>
                <a:gd name="T24" fmla="*/ 390 w 638"/>
                <a:gd name="T25" fmla="*/ 55 h 125"/>
                <a:gd name="T26" fmla="*/ 446 w 638"/>
                <a:gd name="T27" fmla="*/ 56 h 125"/>
                <a:gd name="T28" fmla="*/ 503 w 638"/>
                <a:gd name="T29" fmla="*/ 61 h 125"/>
                <a:gd name="T30" fmla="*/ 561 w 638"/>
                <a:gd name="T31" fmla="*/ 70 h 125"/>
                <a:gd name="T32" fmla="*/ 620 w 638"/>
                <a:gd name="T33" fmla="*/ 83 h 125"/>
                <a:gd name="T34" fmla="*/ 638 w 638"/>
                <a:gd name="T35" fmla="*/ 0 h 125"/>
                <a:gd name="T36" fmla="*/ 634 w 638"/>
                <a:gd name="T37" fmla="*/ 0 h 125"/>
                <a:gd name="T38" fmla="*/ 620 w 638"/>
                <a:gd name="T39" fmla="*/ 0 h 125"/>
                <a:gd name="T40" fmla="*/ 599 w 638"/>
                <a:gd name="T41" fmla="*/ 0 h 125"/>
                <a:gd name="T42" fmla="*/ 571 w 638"/>
                <a:gd name="T43" fmla="*/ 1 h 125"/>
                <a:gd name="T44" fmla="*/ 536 w 638"/>
                <a:gd name="T45" fmla="*/ 2 h 125"/>
                <a:gd name="T46" fmla="*/ 496 w 638"/>
                <a:gd name="T47" fmla="*/ 3 h 125"/>
                <a:gd name="T48" fmla="*/ 452 w 638"/>
                <a:gd name="T49" fmla="*/ 6 h 125"/>
                <a:gd name="T50" fmla="*/ 405 w 638"/>
                <a:gd name="T51" fmla="*/ 8 h 125"/>
                <a:gd name="T52" fmla="*/ 354 w 638"/>
                <a:gd name="T53" fmla="*/ 13 h 125"/>
                <a:gd name="T54" fmla="*/ 302 w 638"/>
                <a:gd name="T55" fmla="*/ 17 h 125"/>
                <a:gd name="T56" fmla="*/ 249 w 638"/>
                <a:gd name="T57" fmla="*/ 22 h 125"/>
                <a:gd name="T58" fmla="*/ 196 w 638"/>
                <a:gd name="T59" fmla="*/ 30 h 125"/>
                <a:gd name="T60" fmla="*/ 144 w 638"/>
                <a:gd name="T61" fmla="*/ 37 h 125"/>
                <a:gd name="T62" fmla="*/ 93 w 638"/>
                <a:gd name="T63" fmla="*/ 47 h 125"/>
                <a:gd name="T64" fmla="*/ 45 w 638"/>
                <a:gd name="T65" fmla="*/ 58 h 125"/>
                <a:gd name="T66" fmla="*/ 0 w 638"/>
                <a:gd name="T67" fmla="*/ 71 h 125"/>
                <a:gd name="T68" fmla="*/ 0 w 638"/>
                <a:gd name="T69" fmla="*/ 125 h 1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8"/>
                <a:gd name="T106" fmla="*/ 0 h 125"/>
                <a:gd name="T107" fmla="*/ 638 w 638"/>
                <a:gd name="T108" fmla="*/ 125 h 1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8" h="125">
                  <a:moveTo>
                    <a:pt x="0" y="125"/>
                  </a:moveTo>
                  <a:lnTo>
                    <a:pt x="4" y="124"/>
                  </a:lnTo>
                  <a:lnTo>
                    <a:pt x="14" y="119"/>
                  </a:lnTo>
                  <a:lnTo>
                    <a:pt x="31" y="114"/>
                  </a:lnTo>
                  <a:lnTo>
                    <a:pt x="53" y="106"/>
                  </a:lnTo>
                  <a:lnTo>
                    <a:pt x="81" y="98"/>
                  </a:lnTo>
                  <a:lnTo>
                    <a:pt x="113" y="89"/>
                  </a:lnTo>
                  <a:lnTo>
                    <a:pt x="151" y="81"/>
                  </a:lnTo>
                  <a:lnTo>
                    <a:pt x="192" y="73"/>
                  </a:lnTo>
                  <a:lnTo>
                    <a:pt x="237" y="65"/>
                  </a:lnTo>
                  <a:lnTo>
                    <a:pt x="286" y="60"/>
                  </a:lnTo>
                  <a:lnTo>
                    <a:pt x="337" y="56"/>
                  </a:lnTo>
                  <a:lnTo>
                    <a:pt x="390" y="55"/>
                  </a:lnTo>
                  <a:lnTo>
                    <a:pt x="446" y="56"/>
                  </a:lnTo>
                  <a:lnTo>
                    <a:pt x="503" y="61"/>
                  </a:lnTo>
                  <a:lnTo>
                    <a:pt x="561" y="70"/>
                  </a:lnTo>
                  <a:lnTo>
                    <a:pt x="620" y="83"/>
                  </a:lnTo>
                  <a:lnTo>
                    <a:pt x="638" y="0"/>
                  </a:lnTo>
                  <a:lnTo>
                    <a:pt x="634" y="0"/>
                  </a:lnTo>
                  <a:lnTo>
                    <a:pt x="620" y="0"/>
                  </a:lnTo>
                  <a:lnTo>
                    <a:pt x="599" y="0"/>
                  </a:lnTo>
                  <a:lnTo>
                    <a:pt x="571" y="1"/>
                  </a:lnTo>
                  <a:lnTo>
                    <a:pt x="536" y="2"/>
                  </a:lnTo>
                  <a:lnTo>
                    <a:pt x="496" y="3"/>
                  </a:lnTo>
                  <a:lnTo>
                    <a:pt x="452" y="6"/>
                  </a:lnTo>
                  <a:lnTo>
                    <a:pt x="405" y="8"/>
                  </a:lnTo>
                  <a:lnTo>
                    <a:pt x="354" y="13"/>
                  </a:lnTo>
                  <a:lnTo>
                    <a:pt x="302" y="17"/>
                  </a:lnTo>
                  <a:lnTo>
                    <a:pt x="249" y="22"/>
                  </a:lnTo>
                  <a:lnTo>
                    <a:pt x="196" y="30"/>
                  </a:lnTo>
                  <a:lnTo>
                    <a:pt x="144" y="37"/>
                  </a:lnTo>
                  <a:lnTo>
                    <a:pt x="93" y="47"/>
                  </a:lnTo>
                  <a:lnTo>
                    <a:pt x="45" y="58"/>
                  </a:lnTo>
                  <a:lnTo>
                    <a:pt x="0" y="71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67" name="Freeform 197"/>
            <p:cNvSpPr>
              <a:spLocks/>
            </p:cNvSpPr>
            <p:nvPr/>
          </p:nvSpPr>
          <p:spPr bwMode="auto">
            <a:xfrm>
              <a:off x="6217" y="14634"/>
              <a:ext cx="1075" cy="356"/>
            </a:xfrm>
            <a:custGeom>
              <a:avLst/>
              <a:gdLst>
                <a:gd name="T0" fmla="*/ 454 w 1075"/>
                <a:gd name="T1" fmla="*/ 344 h 356"/>
                <a:gd name="T2" fmla="*/ 456 w 1075"/>
                <a:gd name="T3" fmla="*/ 343 h 356"/>
                <a:gd name="T4" fmla="*/ 463 w 1075"/>
                <a:gd name="T5" fmla="*/ 341 h 356"/>
                <a:gd name="T6" fmla="*/ 472 w 1075"/>
                <a:gd name="T7" fmla="*/ 337 h 356"/>
                <a:gd name="T8" fmla="*/ 485 w 1075"/>
                <a:gd name="T9" fmla="*/ 332 h 356"/>
                <a:gd name="T10" fmla="*/ 501 w 1075"/>
                <a:gd name="T11" fmla="*/ 325 h 356"/>
                <a:gd name="T12" fmla="*/ 518 w 1075"/>
                <a:gd name="T13" fmla="*/ 317 h 356"/>
                <a:gd name="T14" fmla="*/ 538 w 1075"/>
                <a:gd name="T15" fmla="*/ 308 h 356"/>
                <a:gd name="T16" fmla="*/ 558 w 1075"/>
                <a:gd name="T17" fmla="*/ 298 h 356"/>
                <a:gd name="T18" fmla="*/ 580 w 1075"/>
                <a:gd name="T19" fmla="*/ 287 h 356"/>
                <a:gd name="T20" fmla="*/ 600 w 1075"/>
                <a:gd name="T21" fmla="*/ 274 h 356"/>
                <a:gd name="T22" fmla="*/ 621 w 1075"/>
                <a:gd name="T23" fmla="*/ 262 h 356"/>
                <a:gd name="T24" fmla="*/ 640 w 1075"/>
                <a:gd name="T25" fmla="*/ 248 h 356"/>
                <a:gd name="T26" fmla="*/ 658 w 1075"/>
                <a:gd name="T27" fmla="*/ 234 h 356"/>
                <a:gd name="T28" fmla="*/ 674 w 1075"/>
                <a:gd name="T29" fmla="*/ 219 h 356"/>
                <a:gd name="T30" fmla="*/ 688 w 1075"/>
                <a:gd name="T31" fmla="*/ 204 h 356"/>
                <a:gd name="T32" fmla="*/ 699 w 1075"/>
                <a:gd name="T33" fmla="*/ 189 h 356"/>
                <a:gd name="T34" fmla="*/ 0 w 1075"/>
                <a:gd name="T35" fmla="*/ 18 h 356"/>
                <a:gd name="T36" fmla="*/ 54 w 1075"/>
                <a:gd name="T37" fmla="*/ 0 h 356"/>
                <a:gd name="T38" fmla="*/ 1075 w 1075"/>
                <a:gd name="T39" fmla="*/ 251 h 356"/>
                <a:gd name="T40" fmla="*/ 1033 w 1075"/>
                <a:gd name="T41" fmla="*/ 274 h 356"/>
                <a:gd name="T42" fmla="*/ 738 w 1075"/>
                <a:gd name="T43" fmla="*/ 199 h 356"/>
                <a:gd name="T44" fmla="*/ 737 w 1075"/>
                <a:gd name="T45" fmla="*/ 200 h 356"/>
                <a:gd name="T46" fmla="*/ 735 w 1075"/>
                <a:gd name="T47" fmla="*/ 203 h 356"/>
                <a:gd name="T48" fmla="*/ 730 w 1075"/>
                <a:gd name="T49" fmla="*/ 207 h 356"/>
                <a:gd name="T50" fmla="*/ 724 w 1075"/>
                <a:gd name="T51" fmla="*/ 214 h 356"/>
                <a:gd name="T52" fmla="*/ 716 w 1075"/>
                <a:gd name="T53" fmla="*/ 222 h 356"/>
                <a:gd name="T54" fmla="*/ 706 w 1075"/>
                <a:gd name="T55" fmla="*/ 231 h 356"/>
                <a:gd name="T56" fmla="*/ 694 w 1075"/>
                <a:gd name="T57" fmla="*/ 242 h 356"/>
                <a:gd name="T58" fmla="*/ 679 w 1075"/>
                <a:gd name="T59" fmla="*/ 253 h 356"/>
                <a:gd name="T60" fmla="*/ 662 w 1075"/>
                <a:gd name="T61" fmla="*/ 265 h 356"/>
                <a:gd name="T62" fmla="*/ 643 w 1075"/>
                <a:gd name="T63" fmla="*/ 278 h 356"/>
                <a:gd name="T64" fmla="*/ 621 w 1075"/>
                <a:gd name="T65" fmla="*/ 291 h 356"/>
                <a:gd name="T66" fmla="*/ 597 w 1075"/>
                <a:gd name="T67" fmla="*/ 303 h 356"/>
                <a:gd name="T68" fmla="*/ 570 w 1075"/>
                <a:gd name="T69" fmla="*/ 317 h 356"/>
                <a:gd name="T70" fmla="*/ 540 w 1075"/>
                <a:gd name="T71" fmla="*/ 330 h 356"/>
                <a:gd name="T72" fmla="*/ 508 w 1075"/>
                <a:gd name="T73" fmla="*/ 343 h 356"/>
                <a:gd name="T74" fmla="*/ 472 w 1075"/>
                <a:gd name="T75" fmla="*/ 356 h 356"/>
                <a:gd name="T76" fmla="*/ 454 w 1075"/>
                <a:gd name="T77" fmla="*/ 344 h 3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75"/>
                <a:gd name="T118" fmla="*/ 0 h 356"/>
                <a:gd name="T119" fmla="*/ 1075 w 1075"/>
                <a:gd name="T120" fmla="*/ 356 h 3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75" h="356">
                  <a:moveTo>
                    <a:pt x="454" y="344"/>
                  </a:moveTo>
                  <a:lnTo>
                    <a:pt x="456" y="343"/>
                  </a:lnTo>
                  <a:lnTo>
                    <a:pt x="463" y="341"/>
                  </a:lnTo>
                  <a:lnTo>
                    <a:pt x="472" y="337"/>
                  </a:lnTo>
                  <a:lnTo>
                    <a:pt x="485" y="332"/>
                  </a:lnTo>
                  <a:lnTo>
                    <a:pt x="501" y="325"/>
                  </a:lnTo>
                  <a:lnTo>
                    <a:pt x="518" y="317"/>
                  </a:lnTo>
                  <a:lnTo>
                    <a:pt x="538" y="308"/>
                  </a:lnTo>
                  <a:lnTo>
                    <a:pt x="558" y="298"/>
                  </a:lnTo>
                  <a:lnTo>
                    <a:pt x="580" y="287"/>
                  </a:lnTo>
                  <a:lnTo>
                    <a:pt x="600" y="274"/>
                  </a:lnTo>
                  <a:lnTo>
                    <a:pt x="621" y="262"/>
                  </a:lnTo>
                  <a:lnTo>
                    <a:pt x="640" y="248"/>
                  </a:lnTo>
                  <a:lnTo>
                    <a:pt x="658" y="234"/>
                  </a:lnTo>
                  <a:lnTo>
                    <a:pt x="674" y="219"/>
                  </a:lnTo>
                  <a:lnTo>
                    <a:pt x="688" y="204"/>
                  </a:lnTo>
                  <a:lnTo>
                    <a:pt x="699" y="189"/>
                  </a:lnTo>
                  <a:lnTo>
                    <a:pt x="0" y="18"/>
                  </a:lnTo>
                  <a:lnTo>
                    <a:pt x="54" y="0"/>
                  </a:lnTo>
                  <a:lnTo>
                    <a:pt x="1075" y="251"/>
                  </a:lnTo>
                  <a:lnTo>
                    <a:pt x="1033" y="274"/>
                  </a:lnTo>
                  <a:lnTo>
                    <a:pt x="738" y="199"/>
                  </a:lnTo>
                  <a:lnTo>
                    <a:pt x="737" y="200"/>
                  </a:lnTo>
                  <a:lnTo>
                    <a:pt x="735" y="203"/>
                  </a:lnTo>
                  <a:lnTo>
                    <a:pt x="730" y="207"/>
                  </a:lnTo>
                  <a:lnTo>
                    <a:pt x="724" y="214"/>
                  </a:lnTo>
                  <a:lnTo>
                    <a:pt x="716" y="222"/>
                  </a:lnTo>
                  <a:lnTo>
                    <a:pt x="706" y="231"/>
                  </a:lnTo>
                  <a:lnTo>
                    <a:pt x="694" y="242"/>
                  </a:lnTo>
                  <a:lnTo>
                    <a:pt x="679" y="253"/>
                  </a:lnTo>
                  <a:lnTo>
                    <a:pt x="662" y="265"/>
                  </a:lnTo>
                  <a:lnTo>
                    <a:pt x="643" y="278"/>
                  </a:lnTo>
                  <a:lnTo>
                    <a:pt x="621" y="291"/>
                  </a:lnTo>
                  <a:lnTo>
                    <a:pt x="597" y="303"/>
                  </a:lnTo>
                  <a:lnTo>
                    <a:pt x="570" y="317"/>
                  </a:lnTo>
                  <a:lnTo>
                    <a:pt x="540" y="330"/>
                  </a:lnTo>
                  <a:lnTo>
                    <a:pt x="508" y="343"/>
                  </a:lnTo>
                  <a:lnTo>
                    <a:pt x="472" y="356"/>
                  </a:lnTo>
                  <a:lnTo>
                    <a:pt x="454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68" name="Freeform 198"/>
            <p:cNvSpPr>
              <a:spLocks/>
            </p:cNvSpPr>
            <p:nvPr/>
          </p:nvSpPr>
          <p:spPr bwMode="auto">
            <a:xfrm>
              <a:off x="5997" y="14727"/>
              <a:ext cx="1095" cy="319"/>
            </a:xfrm>
            <a:custGeom>
              <a:avLst/>
              <a:gdLst>
                <a:gd name="T0" fmla="*/ 0 w 1095"/>
                <a:gd name="T1" fmla="*/ 0 h 319"/>
                <a:gd name="T2" fmla="*/ 1071 w 1095"/>
                <a:gd name="T3" fmla="*/ 319 h 319"/>
                <a:gd name="T4" fmla="*/ 1095 w 1095"/>
                <a:gd name="T5" fmla="*/ 319 h 319"/>
                <a:gd name="T6" fmla="*/ 33 w 1095"/>
                <a:gd name="T7" fmla="*/ 0 h 319"/>
                <a:gd name="T8" fmla="*/ 0 w 1095"/>
                <a:gd name="T9" fmla="*/ 0 h 3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5"/>
                <a:gd name="T16" fmla="*/ 0 h 319"/>
                <a:gd name="T17" fmla="*/ 1095 w 1095"/>
                <a:gd name="T18" fmla="*/ 319 h 3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5" h="319">
                  <a:moveTo>
                    <a:pt x="0" y="0"/>
                  </a:moveTo>
                  <a:lnTo>
                    <a:pt x="1071" y="319"/>
                  </a:lnTo>
                  <a:lnTo>
                    <a:pt x="1095" y="319"/>
                  </a:ln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69" name="Freeform 199"/>
            <p:cNvSpPr>
              <a:spLocks/>
            </p:cNvSpPr>
            <p:nvPr/>
          </p:nvSpPr>
          <p:spPr bwMode="auto">
            <a:xfrm>
              <a:off x="6181" y="14684"/>
              <a:ext cx="1082" cy="285"/>
            </a:xfrm>
            <a:custGeom>
              <a:avLst/>
              <a:gdLst>
                <a:gd name="T0" fmla="*/ 0 w 1082"/>
                <a:gd name="T1" fmla="*/ 1 h 285"/>
                <a:gd name="T2" fmla="*/ 1058 w 1082"/>
                <a:gd name="T3" fmla="*/ 285 h 285"/>
                <a:gd name="T4" fmla="*/ 1082 w 1082"/>
                <a:gd name="T5" fmla="*/ 284 h 285"/>
                <a:gd name="T6" fmla="*/ 33 w 1082"/>
                <a:gd name="T7" fmla="*/ 0 h 285"/>
                <a:gd name="T8" fmla="*/ 0 w 1082"/>
                <a:gd name="T9" fmla="*/ 1 h 2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2"/>
                <a:gd name="T16" fmla="*/ 0 h 285"/>
                <a:gd name="T17" fmla="*/ 1082 w 1082"/>
                <a:gd name="T18" fmla="*/ 285 h 2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2" h="285">
                  <a:moveTo>
                    <a:pt x="0" y="1"/>
                  </a:moveTo>
                  <a:lnTo>
                    <a:pt x="1058" y="285"/>
                  </a:lnTo>
                  <a:lnTo>
                    <a:pt x="1082" y="284"/>
                  </a:lnTo>
                  <a:lnTo>
                    <a:pt x="3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70" name="Freeform 200"/>
            <p:cNvSpPr>
              <a:spLocks/>
            </p:cNvSpPr>
            <p:nvPr/>
          </p:nvSpPr>
          <p:spPr bwMode="auto">
            <a:xfrm>
              <a:off x="6093" y="14699"/>
              <a:ext cx="1087" cy="315"/>
            </a:xfrm>
            <a:custGeom>
              <a:avLst/>
              <a:gdLst>
                <a:gd name="T0" fmla="*/ 0 w 1087"/>
                <a:gd name="T1" fmla="*/ 0 h 315"/>
                <a:gd name="T2" fmla="*/ 1066 w 1087"/>
                <a:gd name="T3" fmla="*/ 315 h 315"/>
                <a:gd name="T4" fmla="*/ 1087 w 1087"/>
                <a:gd name="T5" fmla="*/ 308 h 315"/>
                <a:gd name="T6" fmla="*/ 31 w 1087"/>
                <a:gd name="T7" fmla="*/ 0 h 315"/>
                <a:gd name="T8" fmla="*/ 0 w 1087"/>
                <a:gd name="T9" fmla="*/ 0 h 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7"/>
                <a:gd name="T16" fmla="*/ 0 h 315"/>
                <a:gd name="T17" fmla="*/ 1087 w 1087"/>
                <a:gd name="T18" fmla="*/ 315 h 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7" h="315">
                  <a:moveTo>
                    <a:pt x="0" y="0"/>
                  </a:moveTo>
                  <a:lnTo>
                    <a:pt x="1066" y="315"/>
                  </a:lnTo>
                  <a:lnTo>
                    <a:pt x="1087" y="308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6514" name="Group 201"/>
          <p:cNvGrpSpPr>
            <a:grpSpLocks/>
          </p:cNvGrpSpPr>
          <p:nvPr/>
        </p:nvGrpSpPr>
        <p:grpSpPr bwMode="auto">
          <a:xfrm>
            <a:off x="7450138" y="2762250"/>
            <a:ext cx="282575" cy="471488"/>
            <a:chOff x="12762" y="10336"/>
            <a:chExt cx="1027" cy="1700"/>
          </a:xfrm>
        </p:grpSpPr>
        <p:sp>
          <p:nvSpPr>
            <p:cNvPr id="106626" name="Rectangle 202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27" name="Rectangle 203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28" name="Line 204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29" name="Line 205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30" name="Line 206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31" name="Line 207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515" name="Text Box 209"/>
          <p:cNvSpPr txBox="1">
            <a:spLocks noChangeArrowheads="1"/>
          </p:cNvSpPr>
          <p:nvPr/>
        </p:nvSpPr>
        <p:spPr bwMode="auto">
          <a:xfrm>
            <a:off x="7507288" y="1433513"/>
            <a:ext cx="2095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140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1400" baseline="-25000">
                <a:solidFill>
                  <a:srgbClr val="FF0000"/>
                </a:solidFill>
                <a:latin typeface="Arial" pitchFamily="34" charset="0"/>
              </a:rPr>
              <a:t>out</a:t>
            </a:r>
            <a:endParaRPr lang="en-US" sz="1400">
              <a:solidFill>
                <a:schemeClr val="tx2"/>
              </a:solidFill>
            </a:endParaRPr>
          </a:p>
        </p:txBody>
      </p:sp>
      <p:sp>
        <p:nvSpPr>
          <p:cNvPr id="106516" name="Line 210"/>
          <p:cNvSpPr>
            <a:spLocks noChangeShapeType="1"/>
          </p:cNvSpPr>
          <p:nvPr/>
        </p:nvSpPr>
        <p:spPr bwMode="auto">
          <a:xfrm>
            <a:off x="7667625" y="1614488"/>
            <a:ext cx="87313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06517" name="Group 212"/>
          <p:cNvGrpSpPr>
            <a:grpSpLocks/>
          </p:cNvGrpSpPr>
          <p:nvPr/>
        </p:nvGrpSpPr>
        <p:grpSpPr bwMode="auto">
          <a:xfrm>
            <a:off x="6527800" y="2244725"/>
            <a:ext cx="469900" cy="219075"/>
            <a:chOff x="9542" y="11900"/>
            <a:chExt cx="1624" cy="640"/>
          </a:xfrm>
        </p:grpSpPr>
        <p:sp>
          <p:nvSpPr>
            <p:cNvPr id="106604" name="Oval 213"/>
            <p:cNvSpPr>
              <a:spLocks noChangeArrowheads="1"/>
            </p:cNvSpPr>
            <p:nvPr/>
          </p:nvSpPr>
          <p:spPr bwMode="auto">
            <a:xfrm>
              <a:off x="9557" y="12185"/>
              <a:ext cx="1608" cy="355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05" name="Line 214"/>
            <p:cNvSpPr>
              <a:spLocks noChangeShapeType="1"/>
            </p:cNvSpPr>
            <p:nvPr/>
          </p:nvSpPr>
          <p:spPr bwMode="auto">
            <a:xfrm>
              <a:off x="9557" y="12156"/>
              <a:ext cx="1" cy="2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06" name="Line 215"/>
            <p:cNvSpPr>
              <a:spLocks noChangeShapeType="1"/>
            </p:cNvSpPr>
            <p:nvPr/>
          </p:nvSpPr>
          <p:spPr bwMode="auto">
            <a:xfrm>
              <a:off x="11165" y="12156"/>
              <a:ext cx="1" cy="219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07" name="Rectangle 216"/>
            <p:cNvSpPr>
              <a:spLocks noChangeArrowheads="1"/>
            </p:cNvSpPr>
            <p:nvPr/>
          </p:nvSpPr>
          <p:spPr bwMode="auto">
            <a:xfrm>
              <a:off x="9557" y="12156"/>
              <a:ext cx="381" cy="21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en-US" sz="2000">
                <a:solidFill>
                  <a:schemeClr val="tx2"/>
                </a:solidFill>
              </a:endParaRPr>
            </a:p>
          </p:txBody>
        </p:sp>
        <p:sp>
          <p:nvSpPr>
            <p:cNvPr id="106608" name="Rectangle 217"/>
            <p:cNvSpPr>
              <a:spLocks noChangeArrowheads="1"/>
            </p:cNvSpPr>
            <p:nvPr/>
          </p:nvSpPr>
          <p:spPr bwMode="auto">
            <a:xfrm>
              <a:off x="10679" y="12141"/>
              <a:ext cx="486" cy="215"/>
            </a:xfrm>
            <a:prstGeom prst="rect">
              <a:avLst/>
            </a:prstGeom>
            <a:solidFill>
              <a:srgbClr val="C0C0C0"/>
            </a:solidFill>
            <a:ln w="127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en-US" sz="2000">
                <a:solidFill>
                  <a:schemeClr val="tx2"/>
                </a:solidFill>
              </a:endParaRPr>
            </a:p>
          </p:txBody>
        </p:sp>
        <p:sp>
          <p:nvSpPr>
            <p:cNvPr id="106609" name="Oval 218"/>
            <p:cNvSpPr>
              <a:spLocks noChangeArrowheads="1"/>
            </p:cNvSpPr>
            <p:nvPr/>
          </p:nvSpPr>
          <p:spPr bwMode="auto">
            <a:xfrm>
              <a:off x="9542" y="11900"/>
              <a:ext cx="1608" cy="414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6610" name="Group 219"/>
            <p:cNvGrpSpPr>
              <a:grpSpLocks/>
            </p:cNvGrpSpPr>
            <p:nvPr/>
          </p:nvGrpSpPr>
          <p:grpSpPr bwMode="auto">
            <a:xfrm>
              <a:off x="9930" y="11991"/>
              <a:ext cx="796" cy="242"/>
              <a:chOff x="2848" y="848"/>
              <a:chExt cx="140" cy="98"/>
            </a:xfrm>
          </p:grpSpPr>
          <p:sp>
            <p:nvSpPr>
              <p:cNvPr id="106623" name="Line 2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24" name="Line 2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25" name="Line 2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6611" name="Group 223"/>
            <p:cNvGrpSpPr>
              <a:grpSpLocks/>
            </p:cNvGrpSpPr>
            <p:nvPr/>
          </p:nvGrpSpPr>
          <p:grpSpPr bwMode="auto">
            <a:xfrm flipV="1">
              <a:off x="9930" y="11987"/>
              <a:ext cx="796" cy="242"/>
              <a:chOff x="2848" y="848"/>
              <a:chExt cx="140" cy="98"/>
            </a:xfrm>
          </p:grpSpPr>
          <p:sp>
            <p:nvSpPr>
              <p:cNvPr id="106620" name="Line 22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21" name="Line 22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622" name="Line 22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6612" name="Group 227"/>
            <p:cNvGrpSpPr>
              <a:grpSpLocks/>
            </p:cNvGrpSpPr>
            <p:nvPr/>
          </p:nvGrpSpPr>
          <p:grpSpPr bwMode="auto">
            <a:xfrm>
              <a:off x="10534" y="12050"/>
              <a:ext cx="476" cy="374"/>
              <a:chOff x="11283" y="10423"/>
              <a:chExt cx="475" cy="374"/>
            </a:xfrm>
          </p:grpSpPr>
          <p:sp>
            <p:nvSpPr>
              <p:cNvPr id="106613" name="Rectangle 228"/>
              <p:cNvSpPr>
                <a:spLocks noChangeArrowheads="1"/>
              </p:cNvSpPr>
              <p:nvPr/>
            </p:nvSpPr>
            <p:spPr bwMode="auto">
              <a:xfrm>
                <a:off x="11283" y="10423"/>
                <a:ext cx="475" cy="3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14" name="Line 229"/>
              <p:cNvSpPr>
                <a:spLocks noChangeShapeType="1"/>
              </p:cNvSpPr>
              <p:nvPr/>
            </p:nvSpPr>
            <p:spPr bwMode="auto">
              <a:xfrm>
                <a:off x="1168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15" name="Line 230"/>
              <p:cNvSpPr>
                <a:spLocks noChangeShapeType="1"/>
              </p:cNvSpPr>
              <p:nvPr/>
            </p:nvSpPr>
            <p:spPr bwMode="auto">
              <a:xfrm>
                <a:off x="11621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16" name="Line 231"/>
              <p:cNvSpPr>
                <a:spLocks noChangeShapeType="1"/>
              </p:cNvSpPr>
              <p:nvPr/>
            </p:nvSpPr>
            <p:spPr bwMode="auto">
              <a:xfrm>
                <a:off x="1155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17" name="Line 232"/>
              <p:cNvSpPr>
                <a:spLocks noChangeShapeType="1"/>
              </p:cNvSpPr>
              <p:nvPr/>
            </p:nvSpPr>
            <p:spPr bwMode="auto">
              <a:xfrm>
                <a:off x="11491" y="10495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18" name="Line 233"/>
              <p:cNvSpPr>
                <a:spLocks noChangeShapeType="1"/>
              </p:cNvSpPr>
              <p:nvPr/>
            </p:nvSpPr>
            <p:spPr bwMode="auto">
              <a:xfrm>
                <a:off x="11426" y="10495"/>
                <a:ext cx="2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19" name="Line 234"/>
              <p:cNvSpPr>
                <a:spLocks noChangeShapeType="1"/>
              </p:cNvSpPr>
              <p:nvPr/>
            </p:nvSpPr>
            <p:spPr bwMode="auto">
              <a:xfrm>
                <a:off x="11360" y="10495"/>
                <a:ext cx="3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6518" name="Line 235"/>
          <p:cNvSpPr>
            <a:spLocks noChangeShapeType="1"/>
          </p:cNvSpPr>
          <p:nvPr/>
        </p:nvSpPr>
        <p:spPr bwMode="auto">
          <a:xfrm>
            <a:off x="7023100" y="1808163"/>
            <a:ext cx="120650" cy="1587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6519" name="Group 236"/>
          <p:cNvGrpSpPr>
            <a:grpSpLocks/>
          </p:cNvGrpSpPr>
          <p:nvPr/>
        </p:nvGrpSpPr>
        <p:grpSpPr bwMode="auto">
          <a:xfrm>
            <a:off x="6127750" y="1639888"/>
            <a:ext cx="39688" cy="141287"/>
            <a:chOff x="10104" y="10005"/>
            <a:chExt cx="137" cy="411"/>
          </a:xfrm>
        </p:grpSpPr>
        <p:sp>
          <p:nvSpPr>
            <p:cNvPr id="106602" name="Oval 237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3" name="Oval 238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520" name="Oval 241"/>
          <p:cNvSpPr>
            <a:spLocks noChangeArrowheads="1"/>
          </p:cNvSpPr>
          <p:nvPr/>
        </p:nvSpPr>
        <p:spPr bwMode="auto">
          <a:xfrm>
            <a:off x="6831013" y="2719388"/>
            <a:ext cx="465137" cy="122237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1" name="Line 242"/>
          <p:cNvSpPr>
            <a:spLocks noChangeShapeType="1"/>
          </p:cNvSpPr>
          <p:nvPr/>
        </p:nvSpPr>
        <p:spPr bwMode="auto">
          <a:xfrm>
            <a:off x="6831013" y="2709863"/>
            <a:ext cx="1587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2" name="Line 243"/>
          <p:cNvSpPr>
            <a:spLocks noChangeShapeType="1"/>
          </p:cNvSpPr>
          <p:nvPr/>
        </p:nvSpPr>
        <p:spPr bwMode="auto">
          <a:xfrm>
            <a:off x="7296150" y="2709863"/>
            <a:ext cx="0" cy="7620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23" name="Rectangle 244"/>
          <p:cNvSpPr>
            <a:spLocks noChangeArrowheads="1"/>
          </p:cNvSpPr>
          <p:nvPr/>
        </p:nvSpPr>
        <p:spPr bwMode="auto">
          <a:xfrm>
            <a:off x="6831013" y="2709863"/>
            <a:ext cx="111125" cy="74612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06524" name="Rectangle 245"/>
          <p:cNvSpPr>
            <a:spLocks noChangeArrowheads="1"/>
          </p:cNvSpPr>
          <p:nvPr/>
        </p:nvSpPr>
        <p:spPr bwMode="auto">
          <a:xfrm>
            <a:off x="7156450" y="2705100"/>
            <a:ext cx="139700" cy="74613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06525" name="Oval 246"/>
          <p:cNvSpPr>
            <a:spLocks noChangeArrowheads="1"/>
          </p:cNvSpPr>
          <p:nvPr/>
        </p:nvSpPr>
        <p:spPr bwMode="auto">
          <a:xfrm>
            <a:off x="6823075" y="2620963"/>
            <a:ext cx="465138" cy="142875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6526" name="Group 247"/>
          <p:cNvGrpSpPr>
            <a:grpSpLocks/>
          </p:cNvGrpSpPr>
          <p:nvPr/>
        </p:nvGrpSpPr>
        <p:grpSpPr bwMode="auto">
          <a:xfrm>
            <a:off x="6938963" y="2652713"/>
            <a:ext cx="230187" cy="82550"/>
            <a:chOff x="2848" y="848"/>
            <a:chExt cx="140" cy="98"/>
          </a:xfrm>
        </p:grpSpPr>
        <p:sp>
          <p:nvSpPr>
            <p:cNvPr id="106599" name="Line 24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00" name="Line 24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01" name="Line 25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6527" name="Group 251"/>
          <p:cNvGrpSpPr>
            <a:grpSpLocks/>
          </p:cNvGrpSpPr>
          <p:nvPr/>
        </p:nvGrpSpPr>
        <p:grpSpPr bwMode="auto">
          <a:xfrm flipV="1">
            <a:off x="6938963" y="2651125"/>
            <a:ext cx="230187" cy="84138"/>
            <a:chOff x="2848" y="848"/>
            <a:chExt cx="140" cy="98"/>
          </a:xfrm>
        </p:grpSpPr>
        <p:sp>
          <p:nvSpPr>
            <p:cNvPr id="106596" name="Line 25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97" name="Line 25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98" name="Line 25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6528" name="Group 255"/>
          <p:cNvGrpSpPr>
            <a:grpSpLocks/>
          </p:cNvGrpSpPr>
          <p:nvPr/>
        </p:nvGrpSpPr>
        <p:grpSpPr bwMode="auto">
          <a:xfrm rot="7844936">
            <a:off x="6926263" y="2730500"/>
            <a:ext cx="168275" cy="104775"/>
            <a:chOff x="11283" y="10423"/>
            <a:chExt cx="475" cy="374"/>
          </a:xfrm>
        </p:grpSpPr>
        <p:sp>
          <p:nvSpPr>
            <p:cNvPr id="106589" name="Rectangle 256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90" name="Line 257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91" name="Line 258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92" name="Line 259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93" name="Line 260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94" name="Line 261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95" name="Line 262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529" name="Line 263"/>
          <p:cNvSpPr>
            <a:spLocks noChangeShapeType="1"/>
          </p:cNvSpPr>
          <p:nvPr/>
        </p:nvSpPr>
        <p:spPr bwMode="auto">
          <a:xfrm flipH="1" flipV="1">
            <a:off x="6423025" y="3170238"/>
            <a:ext cx="865188" cy="9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30" name="Line 264"/>
          <p:cNvSpPr>
            <a:spLocks noChangeShapeType="1"/>
          </p:cNvSpPr>
          <p:nvPr/>
        </p:nvSpPr>
        <p:spPr bwMode="auto">
          <a:xfrm flipH="1">
            <a:off x="6692900" y="2832100"/>
            <a:ext cx="271463" cy="342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31" name="Freeform 265"/>
          <p:cNvSpPr>
            <a:spLocks/>
          </p:cNvSpPr>
          <p:nvPr/>
        </p:nvSpPr>
        <p:spPr bwMode="auto">
          <a:xfrm>
            <a:off x="6148388" y="1658938"/>
            <a:ext cx="1443037" cy="1490662"/>
          </a:xfrm>
          <a:custGeom>
            <a:avLst/>
            <a:gdLst>
              <a:gd name="T0" fmla="*/ 0 w 5205"/>
              <a:gd name="T1" fmla="*/ 0 h 4500"/>
              <a:gd name="T2" fmla="*/ 0 w 5205"/>
              <a:gd name="T3" fmla="*/ 1320 h 4500"/>
              <a:gd name="T4" fmla="*/ 1230 w 5205"/>
              <a:gd name="T5" fmla="*/ 1350 h 4500"/>
              <a:gd name="T6" fmla="*/ 495 w 5205"/>
              <a:gd name="T7" fmla="*/ 2040 h 4500"/>
              <a:gd name="T8" fmla="*/ 4515 w 5205"/>
              <a:gd name="T9" fmla="*/ 2115 h 4500"/>
              <a:gd name="T10" fmla="*/ 2220 w 5205"/>
              <a:gd name="T11" fmla="*/ 4500 h 4500"/>
              <a:gd name="T12" fmla="*/ 5205 w 5205"/>
              <a:gd name="T13" fmla="*/ 4500 h 4500"/>
              <a:gd name="T14" fmla="*/ 5205 w 5205"/>
              <a:gd name="T15" fmla="*/ 3405 h 45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205"/>
              <a:gd name="T25" fmla="*/ 0 h 4500"/>
              <a:gd name="T26" fmla="*/ 5205 w 5205"/>
              <a:gd name="T27" fmla="*/ 4500 h 45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205" h="4500">
                <a:moveTo>
                  <a:pt x="0" y="0"/>
                </a:moveTo>
                <a:lnTo>
                  <a:pt x="0" y="1320"/>
                </a:lnTo>
                <a:lnTo>
                  <a:pt x="1230" y="1350"/>
                </a:lnTo>
                <a:lnTo>
                  <a:pt x="495" y="2040"/>
                </a:lnTo>
                <a:lnTo>
                  <a:pt x="4515" y="2115"/>
                </a:lnTo>
                <a:lnTo>
                  <a:pt x="2220" y="4500"/>
                </a:lnTo>
                <a:lnTo>
                  <a:pt x="5205" y="4500"/>
                </a:lnTo>
                <a:lnTo>
                  <a:pt x="5205" y="3405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6532" name="Oval 266"/>
          <p:cNvSpPr>
            <a:spLocks noChangeArrowheads="1"/>
          </p:cNvSpPr>
          <p:nvPr/>
        </p:nvSpPr>
        <p:spPr bwMode="auto">
          <a:xfrm>
            <a:off x="6062663" y="3136900"/>
            <a:ext cx="463550" cy="122238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33" name="Line 267"/>
          <p:cNvSpPr>
            <a:spLocks noChangeShapeType="1"/>
          </p:cNvSpPr>
          <p:nvPr/>
        </p:nvSpPr>
        <p:spPr bwMode="auto">
          <a:xfrm>
            <a:off x="6062663" y="3127375"/>
            <a:ext cx="0" cy="746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34" name="Line 268"/>
          <p:cNvSpPr>
            <a:spLocks noChangeShapeType="1"/>
          </p:cNvSpPr>
          <p:nvPr/>
        </p:nvSpPr>
        <p:spPr bwMode="auto">
          <a:xfrm>
            <a:off x="6526213" y="3127375"/>
            <a:ext cx="0" cy="74613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35" name="Rectangle 269"/>
          <p:cNvSpPr>
            <a:spLocks noChangeArrowheads="1"/>
          </p:cNvSpPr>
          <p:nvPr/>
        </p:nvSpPr>
        <p:spPr bwMode="auto">
          <a:xfrm>
            <a:off x="6062663" y="3127375"/>
            <a:ext cx="109537" cy="74613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06536" name="Rectangle 270"/>
          <p:cNvSpPr>
            <a:spLocks noChangeArrowheads="1"/>
          </p:cNvSpPr>
          <p:nvPr/>
        </p:nvSpPr>
        <p:spPr bwMode="auto">
          <a:xfrm>
            <a:off x="6384925" y="3122613"/>
            <a:ext cx="141288" cy="73025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06537" name="Oval 271"/>
          <p:cNvSpPr>
            <a:spLocks noChangeArrowheads="1"/>
          </p:cNvSpPr>
          <p:nvPr/>
        </p:nvSpPr>
        <p:spPr bwMode="auto">
          <a:xfrm>
            <a:off x="6057900" y="3038475"/>
            <a:ext cx="463550" cy="142875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6538" name="Group 272"/>
          <p:cNvGrpSpPr>
            <a:grpSpLocks/>
          </p:cNvGrpSpPr>
          <p:nvPr/>
        </p:nvGrpSpPr>
        <p:grpSpPr bwMode="auto">
          <a:xfrm>
            <a:off x="6169025" y="3070225"/>
            <a:ext cx="230188" cy="82550"/>
            <a:chOff x="2848" y="848"/>
            <a:chExt cx="140" cy="98"/>
          </a:xfrm>
        </p:grpSpPr>
        <p:sp>
          <p:nvSpPr>
            <p:cNvPr id="106586" name="Line 27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87" name="Line 27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88" name="Line 27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6539" name="Group 276"/>
          <p:cNvGrpSpPr>
            <a:grpSpLocks/>
          </p:cNvGrpSpPr>
          <p:nvPr/>
        </p:nvGrpSpPr>
        <p:grpSpPr bwMode="auto">
          <a:xfrm flipV="1">
            <a:off x="6169025" y="3068638"/>
            <a:ext cx="230188" cy="82550"/>
            <a:chOff x="2848" y="848"/>
            <a:chExt cx="140" cy="98"/>
          </a:xfrm>
        </p:grpSpPr>
        <p:sp>
          <p:nvSpPr>
            <p:cNvPr id="106583" name="Line 27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84" name="Line 27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85" name="Line 27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6540" name="Group 280"/>
          <p:cNvGrpSpPr>
            <a:grpSpLocks/>
          </p:cNvGrpSpPr>
          <p:nvPr/>
        </p:nvGrpSpPr>
        <p:grpSpPr bwMode="auto">
          <a:xfrm>
            <a:off x="6089650" y="3105150"/>
            <a:ext cx="138113" cy="128588"/>
            <a:chOff x="11283" y="10423"/>
            <a:chExt cx="475" cy="374"/>
          </a:xfrm>
        </p:grpSpPr>
        <p:sp>
          <p:nvSpPr>
            <p:cNvPr id="106576" name="Rectangle 281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77" name="Line 282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78" name="Line 283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79" name="Line 284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80" name="Line 285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81" name="Line 286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82" name="Line 287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541" name="Oval 288"/>
          <p:cNvSpPr>
            <a:spLocks noChangeArrowheads="1"/>
          </p:cNvSpPr>
          <p:nvPr/>
        </p:nvSpPr>
        <p:spPr bwMode="auto">
          <a:xfrm>
            <a:off x="5783263" y="2649538"/>
            <a:ext cx="463550" cy="122237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42" name="Line 289"/>
          <p:cNvSpPr>
            <a:spLocks noChangeShapeType="1"/>
          </p:cNvSpPr>
          <p:nvPr/>
        </p:nvSpPr>
        <p:spPr bwMode="auto">
          <a:xfrm>
            <a:off x="5783263" y="2640013"/>
            <a:ext cx="0" cy="746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43" name="Line 290"/>
          <p:cNvSpPr>
            <a:spLocks noChangeShapeType="1"/>
          </p:cNvSpPr>
          <p:nvPr/>
        </p:nvSpPr>
        <p:spPr bwMode="auto">
          <a:xfrm>
            <a:off x="6246813" y="2640013"/>
            <a:ext cx="0" cy="74612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44" name="Rectangle 291"/>
          <p:cNvSpPr>
            <a:spLocks noChangeArrowheads="1"/>
          </p:cNvSpPr>
          <p:nvPr/>
        </p:nvSpPr>
        <p:spPr bwMode="auto">
          <a:xfrm>
            <a:off x="5783263" y="2640013"/>
            <a:ext cx="109537" cy="73025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06545" name="Rectangle 292"/>
          <p:cNvSpPr>
            <a:spLocks noChangeArrowheads="1"/>
          </p:cNvSpPr>
          <p:nvPr/>
        </p:nvSpPr>
        <p:spPr bwMode="auto">
          <a:xfrm>
            <a:off x="6107113" y="2635250"/>
            <a:ext cx="139700" cy="73025"/>
          </a:xfrm>
          <a:prstGeom prst="rect">
            <a:avLst/>
          </a:prstGeom>
          <a:solidFill>
            <a:srgbClr val="C0C0C0"/>
          </a:solidFill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06546" name="Oval 293"/>
          <p:cNvSpPr>
            <a:spLocks noChangeArrowheads="1"/>
          </p:cNvSpPr>
          <p:nvPr/>
        </p:nvSpPr>
        <p:spPr bwMode="auto">
          <a:xfrm>
            <a:off x="5778500" y="2552700"/>
            <a:ext cx="465138" cy="141288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6547" name="Group 294"/>
          <p:cNvGrpSpPr>
            <a:grpSpLocks/>
          </p:cNvGrpSpPr>
          <p:nvPr/>
        </p:nvGrpSpPr>
        <p:grpSpPr bwMode="auto">
          <a:xfrm>
            <a:off x="5891213" y="2582863"/>
            <a:ext cx="228600" cy="84137"/>
            <a:chOff x="2848" y="848"/>
            <a:chExt cx="140" cy="98"/>
          </a:xfrm>
        </p:grpSpPr>
        <p:sp>
          <p:nvSpPr>
            <p:cNvPr id="106573" name="Line 29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74" name="Line 29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75" name="Line 29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6548" name="Group 298"/>
          <p:cNvGrpSpPr>
            <a:grpSpLocks/>
          </p:cNvGrpSpPr>
          <p:nvPr/>
        </p:nvGrpSpPr>
        <p:grpSpPr bwMode="auto">
          <a:xfrm flipV="1">
            <a:off x="5891213" y="2581275"/>
            <a:ext cx="228600" cy="84138"/>
            <a:chOff x="2848" y="848"/>
            <a:chExt cx="140" cy="98"/>
          </a:xfrm>
        </p:grpSpPr>
        <p:sp>
          <p:nvSpPr>
            <p:cNvPr id="106570" name="Line 29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71" name="Line 30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72" name="Line 30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6549" name="Line 302"/>
          <p:cNvSpPr>
            <a:spLocks noChangeShapeType="1"/>
          </p:cNvSpPr>
          <p:nvPr/>
        </p:nvSpPr>
        <p:spPr bwMode="auto">
          <a:xfrm flipH="1">
            <a:off x="5502275" y="2752725"/>
            <a:ext cx="379413" cy="4222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6550" name="Group 303"/>
          <p:cNvGrpSpPr>
            <a:grpSpLocks/>
          </p:cNvGrpSpPr>
          <p:nvPr/>
        </p:nvGrpSpPr>
        <p:grpSpPr bwMode="auto">
          <a:xfrm rot="8027572">
            <a:off x="5918200" y="2555875"/>
            <a:ext cx="168275" cy="104775"/>
            <a:chOff x="11283" y="10423"/>
            <a:chExt cx="475" cy="374"/>
          </a:xfrm>
        </p:grpSpPr>
        <p:sp>
          <p:nvSpPr>
            <p:cNvPr id="106563" name="Rectangle 304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64" name="Line 305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65" name="Line 306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66" name="Line 307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67" name="Line 308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68" name="Line 309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69" name="Line 310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551" name="Freeform 311"/>
          <p:cNvSpPr>
            <a:spLocks/>
          </p:cNvSpPr>
          <p:nvPr/>
        </p:nvSpPr>
        <p:spPr bwMode="auto">
          <a:xfrm>
            <a:off x="5432425" y="1679575"/>
            <a:ext cx="2212975" cy="1530350"/>
          </a:xfrm>
          <a:custGeom>
            <a:avLst/>
            <a:gdLst>
              <a:gd name="T0" fmla="*/ 7965 w 7980"/>
              <a:gd name="T1" fmla="*/ 3420 h 4620"/>
              <a:gd name="T2" fmla="*/ 7980 w 7980"/>
              <a:gd name="T3" fmla="*/ 4620 h 4620"/>
              <a:gd name="T4" fmla="*/ 0 w 7980"/>
              <a:gd name="T5" fmla="*/ 4605 h 4620"/>
              <a:gd name="T6" fmla="*/ 3315 w 7980"/>
              <a:gd name="T7" fmla="*/ 1485 h 4620"/>
              <a:gd name="T8" fmla="*/ 2355 w 7980"/>
              <a:gd name="T9" fmla="*/ 1455 h 4620"/>
              <a:gd name="T10" fmla="*/ 2355 w 7980"/>
              <a:gd name="T11" fmla="*/ 0 h 46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980"/>
              <a:gd name="T19" fmla="*/ 0 h 4620"/>
              <a:gd name="T20" fmla="*/ 7980 w 7980"/>
              <a:gd name="T21" fmla="*/ 4620 h 46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980" h="4620">
                <a:moveTo>
                  <a:pt x="7965" y="3420"/>
                </a:moveTo>
                <a:lnTo>
                  <a:pt x="7980" y="4620"/>
                </a:lnTo>
                <a:lnTo>
                  <a:pt x="0" y="4605"/>
                </a:lnTo>
                <a:lnTo>
                  <a:pt x="3315" y="1485"/>
                </a:lnTo>
                <a:lnTo>
                  <a:pt x="2355" y="1455"/>
                </a:lnTo>
                <a:lnTo>
                  <a:pt x="2355" y="0"/>
                </a:lnTo>
              </a:path>
            </a:pathLst>
          </a:cu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6552" name="Freeform 312"/>
          <p:cNvSpPr>
            <a:spLocks/>
          </p:cNvSpPr>
          <p:nvPr/>
        </p:nvSpPr>
        <p:spPr bwMode="auto">
          <a:xfrm>
            <a:off x="5257800" y="1728788"/>
            <a:ext cx="2508250" cy="1504950"/>
          </a:xfrm>
          <a:custGeom>
            <a:avLst/>
            <a:gdLst>
              <a:gd name="T0" fmla="*/ 0 w 9045"/>
              <a:gd name="T1" fmla="*/ 2880 h 4545"/>
              <a:gd name="T2" fmla="*/ 0 w 9045"/>
              <a:gd name="T3" fmla="*/ 4530 h 4545"/>
              <a:gd name="T4" fmla="*/ 885 w 9045"/>
              <a:gd name="T5" fmla="*/ 4545 h 4545"/>
              <a:gd name="T6" fmla="*/ 3510 w 9045"/>
              <a:gd name="T7" fmla="*/ 2010 h 4545"/>
              <a:gd name="T8" fmla="*/ 7140 w 9045"/>
              <a:gd name="T9" fmla="*/ 2055 h 4545"/>
              <a:gd name="T10" fmla="*/ 8145 w 9045"/>
              <a:gd name="T11" fmla="*/ 1020 h 4545"/>
              <a:gd name="T12" fmla="*/ 9045 w 9045"/>
              <a:gd name="T13" fmla="*/ 1020 h 4545"/>
              <a:gd name="T14" fmla="*/ 9015 w 9045"/>
              <a:gd name="T15" fmla="*/ 0 h 45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045"/>
              <a:gd name="T25" fmla="*/ 0 h 4545"/>
              <a:gd name="T26" fmla="*/ 9045 w 9045"/>
              <a:gd name="T27" fmla="*/ 4545 h 45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045" h="4545">
                <a:moveTo>
                  <a:pt x="0" y="2880"/>
                </a:moveTo>
                <a:lnTo>
                  <a:pt x="0" y="4530"/>
                </a:lnTo>
                <a:lnTo>
                  <a:pt x="885" y="4545"/>
                </a:lnTo>
                <a:lnTo>
                  <a:pt x="3510" y="2010"/>
                </a:lnTo>
                <a:lnTo>
                  <a:pt x="7140" y="2055"/>
                </a:lnTo>
                <a:lnTo>
                  <a:pt x="8145" y="1020"/>
                </a:lnTo>
                <a:lnTo>
                  <a:pt x="9045" y="1020"/>
                </a:lnTo>
                <a:lnTo>
                  <a:pt x="9015" y="0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6553" name="Freeform 313"/>
          <p:cNvSpPr>
            <a:spLocks/>
          </p:cNvSpPr>
          <p:nvPr/>
        </p:nvSpPr>
        <p:spPr bwMode="auto">
          <a:xfrm>
            <a:off x="5311775" y="1754188"/>
            <a:ext cx="2530475" cy="1390650"/>
          </a:xfrm>
          <a:custGeom>
            <a:avLst/>
            <a:gdLst>
              <a:gd name="T0" fmla="*/ 0 w 9120"/>
              <a:gd name="T1" fmla="*/ 2821 h 4201"/>
              <a:gd name="T2" fmla="*/ 0 w 9120"/>
              <a:gd name="T3" fmla="*/ 4201 h 4201"/>
              <a:gd name="T4" fmla="*/ 4890 w 9120"/>
              <a:gd name="T5" fmla="*/ 4201 h 4201"/>
              <a:gd name="T6" fmla="*/ 8055 w 9120"/>
              <a:gd name="T7" fmla="*/ 1051 h 4201"/>
              <a:gd name="T8" fmla="*/ 9120 w 9120"/>
              <a:gd name="T9" fmla="*/ 1080 h 4201"/>
              <a:gd name="T10" fmla="*/ 9105 w 9120"/>
              <a:gd name="T11" fmla="*/ 0 h 42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20"/>
              <a:gd name="T19" fmla="*/ 0 h 4201"/>
              <a:gd name="T20" fmla="*/ 9120 w 9120"/>
              <a:gd name="T21" fmla="*/ 4201 h 42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20" h="4201">
                <a:moveTo>
                  <a:pt x="0" y="2821"/>
                </a:moveTo>
                <a:lnTo>
                  <a:pt x="0" y="4201"/>
                </a:lnTo>
                <a:lnTo>
                  <a:pt x="4890" y="4201"/>
                </a:lnTo>
                <a:lnTo>
                  <a:pt x="8055" y="1051"/>
                </a:lnTo>
                <a:lnTo>
                  <a:pt x="9120" y="1080"/>
                </a:lnTo>
                <a:lnTo>
                  <a:pt x="9105" y="0"/>
                </a:lnTo>
              </a:path>
            </a:pathLst>
          </a:custGeom>
          <a:noFill/>
          <a:ln w="38100">
            <a:solidFill>
              <a:srgbClr val="00FF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6554" name="Group 314"/>
          <p:cNvGrpSpPr>
            <a:grpSpLocks/>
          </p:cNvGrpSpPr>
          <p:nvPr/>
        </p:nvGrpSpPr>
        <p:grpSpPr bwMode="auto">
          <a:xfrm>
            <a:off x="5237163" y="2668588"/>
            <a:ext cx="39687" cy="141287"/>
            <a:chOff x="10104" y="10005"/>
            <a:chExt cx="137" cy="411"/>
          </a:xfrm>
        </p:grpSpPr>
        <p:sp>
          <p:nvSpPr>
            <p:cNvPr id="106561" name="Oval 315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62" name="Oval 316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6555" name="Group 317"/>
          <p:cNvGrpSpPr>
            <a:grpSpLocks/>
          </p:cNvGrpSpPr>
          <p:nvPr/>
        </p:nvGrpSpPr>
        <p:grpSpPr bwMode="auto">
          <a:xfrm>
            <a:off x="7621588" y="2790825"/>
            <a:ext cx="39687" cy="142875"/>
            <a:chOff x="10104" y="10005"/>
            <a:chExt cx="137" cy="411"/>
          </a:xfrm>
        </p:grpSpPr>
        <p:sp>
          <p:nvSpPr>
            <p:cNvPr id="106559" name="Oval 318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60" name="Oval 319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6556" name="Group 320"/>
          <p:cNvGrpSpPr>
            <a:grpSpLocks/>
          </p:cNvGrpSpPr>
          <p:nvPr/>
        </p:nvGrpSpPr>
        <p:grpSpPr bwMode="auto">
          <a:xfrm>
            <a:off x="7816850" y="1717675"/>
            <a:ext cx="39688" cy="142875"/>
            <a:chOff x="10104" y="10005"/>
            <a:chExt cx="137" cy="411"/>
          </a:xfrm>
        </p:grpSpPr>
        <p:sp>
          <p:nvSpPr>
            <p:cNvPr id="106557" name="Oval 321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58" name="Oval 322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Approaches towards congestion control</a:t>
            </a:r>
            <a:endParaRPr lang="en-US" smtClean="0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23900" y="2152650"/>
            <a:ext cx="3781425" cy="38100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End-end congestion control:</a:t>
            </a:r>
            <a:endParaRPr lang="en-US" sz="2400" smtClean="0"/>
          </a:p>
          <a:p>
            <a:r>
              <a:rPr lang="en-US" sz="2000" smtClean="0"/>
              <a:t>no explicit feedback from network</a:t>
            </a:r>
          </a:p>
          <a:p>
            <a:r>
              <a:rPr lang="en-US" sz="2000" smtClean="0"/>
              <a:t>congestion inferred from end-system observed loss, delay</a:t>
            </a:r>
          </a:p>
          <a:p>
            <a:r>
              <a:rPr lang="en-US" sz="2000" smtClean="0"/>
              <a:t>approach taken by TCP</a:t>
            </a:r>
            <a:endParaRPr lang="en-US" sz="2400" smtClean="0"/>
          </a:p>
        </p:txBody>
      </p:sp>
      <p:sp>
        <p:nvSpPr>
          <p:cNvPr id="2068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14850" y="2133600"/>
            <a:ext cx="3810000" cy="39052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Network-assisted congestion control:</a:t>
            </a:r>
            <a:endParaRPr lang="en-US" sz="2400" smtClean="0"/>
          </a:p>
          <a:p>
            <a:r>
              <a:rPr lang="en-US" sz="2000" smtClean="0"/>
              <a:t>routers provide feedback to end systems</a:t>
            </a:r>
          </a:p>
          <a:p>
            <a:pPr lvl="1"/>
            <a:r>
              <a:rPr lang="en-US" sz="2000" smtClean="0"/>
              <a:t>single bit indicating congestion (SNA, DECbit, TCP/IP ECN, ATM)</a:t>
            </a:r>
          </a:p>
          <a:p>
            <a:pPr lvl="1"/>
            <a:r>
              <a:rPr lang="en-US" sz="2000" smtClean="0"/>
              <a:t>explicit rate sender should send at (XCP)</a:t>
            </a:r>
            <a:endParaRPr lang="en-US" sz="1800" smtClean="0"/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542925" y="1381125"/>
            <a:ext cx="74771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>
                <a:solidFill>
                  <a:schemeClr val="accent2"/>
                </a:solidFill>
              </a:rPr>
              <a:t>Two broad approaches towards congestion control:</a:t>
            </a:r>
          </a:p>
        </p:txBody>
      </p:sp>
      <p:sp>
        <p:nvSpPr>
          <p:cNvPr id="206854" name="Text Box 6"/>
          <p:cNvSpPr txBox="1">
            <a:spLocks noChangeArrowheads="1"/>
          </p:cNvSpPr>
          <p:nvPr/>
        </p:nvSpPr>
        <p:spPr bwMode="auto">
          <a:xfrm>
            <a:off x="1443038" y="6008688"/>
            <a:ext cx="6378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Today, the network does not provide help to TCP. But this will likely change with wireless data networking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43900" cy="1143000"/>
          </a:xfrm>
        </p:spPr>
        <p:txBody>
          <a:bodyPr/>
          <a:lstStyle/>
          <a:p>
            <a:r>
              <a:rPr lang="en-US" sz="3600" smtClean="0"/>
              <a:t>UDP: User Datagram Protocol </a:t>
            </a:r>
            <a:r>
              <a:rPr lang="en-US" sz="2800" smtClean="0"/>
              <a:t>[RFC 768]</a:t>
            </a:r>
            <a:endParaRPr lang="en-US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447800"/>
            <a:ext cx="3810000" cy="4648200"/>
          </a:xfrm>
        </p:spPr>
        <p:txBody>
          <a:bodyPr/>
          <a:lstStyle/>
          <a:p>
            <a:r>
              <a:rPr lang="en-US" sz="2000" smtClean="0"/>
              <a:t>“no frills,” “bare bones” Internet transport protocol</a:t>
            </a:r>
          </a:p>
          <a:p>
            <a:r>
              <a:rPr lang="en-US" sz="2000" smtClean="0"/>
              <a:t>“best effort” service, UDP segments may be:</a:t>
            </a:r>
          </a:p>
          <a:p>
            <a:pPr lvl="1"/>
            <a:r>
              <a:rPr lang="en-US" sz="2000" smtClean="0"/>
              <a:t>lost</a:t>
            </a:r>
          </a:p>
          <a:p>
            <a:pPr lvl="1"/>
            <a:r>
              <a:rPr lang="en-US" sz="2000" smtClean="0"/>
              <a:t>delivered out of order to app</a:t>
            </a:r>
          </a:p>
          <a:p>
            <a:r>
              <a:rPr lang="en-US" sz="2000" i="1" smtClean="0">
                <a:solidFill>
                  <a:srgbClr val="FF0000"/>
                </a:solidFill>
              </a:rPr>
              <a:t>connectionless:</a:t>
            </a:r>
            <a:endParaRPr lang="en-US" sz="2400" smtClean="0"/>
          </a:p>
          <a:p>
            <a:pPr lvl="1"/>
            <a:r>
              <a:rPr lang="en-US" sz="2000" smtClean="0"/>
              <a:t>no handshaking between UDP sender, receiver</a:t>
            </a:r>
          </a:p>
          <a:p>
            <a:pPr lvl="1"/>
            <a:r>
              <a:rPr lang="en-US" sz="2000" smtClean="0"/>
              <a:t>each UDP segment handled independently of others</a:t>
            </a:r>
          </a:p>
          <a:p>
            <a:endParaRPr lang="en-US" sz="2400" smtClean="0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52975" y="1781175"/>
            <a:ext cx="3810000" cy="38195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Why is there a UDP?</a:t>
            </a:r>
            <a:endParaRPr lang="en-US" sz="2400" smtClean="0"/>
          </a:p>
          <a:p>
            <a:r>
              <a:rPr lang="en-US" sz="2000" smtClean="0"/>
              <a:t>no connection establishment (which can add delay)</a:t>
            </a:r>
          </a:p>
          <a:p>
            <a:r>
              <a:rPr lang="en-US" sz="2000" smtClean="0"/>
              <a:t>simple: no connection state at sender, receiver</a:t>
            </a:r>
          </a:p>
          <a:p>
            <a:r>
              <a:rPr lang="en-US" sz="2000" smtClean="0"/>
              <a:t>small segment header</a:t>
            </a:r>
          </a:p>
          <a:p>
            <a:r>
              <a:rPr lang="en-US" sz="2000" smtClean="0"/>
              <a:t>no congestion control: UDP can blast away as fast as desired</a:t>
            </a:r>
            <a:endParaRPr lang="en-US" sz="2400" smtClean="0"/>
          </a:p>
          <a:p>
            <a:endParaRPr lang="en-US" sz="2400" smtClean="0"/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4591050" y="1638300"/>
            <a:ext cx="4048125" cy="38385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3 outline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smtClean="0"/>
              <a:t>3.1 Transport-layer services</a:t>
            </a:r>
          </a:p>
          <a:p>
            <a:r>
              <a:rPr lang="en-US" sz="2400" smtClean="0"/>
              <a:t>3.2 Multiplexing and demultiplexing</a:t>
            </a:r>
          </a:p>
          <a:p>
            <a:r>
              <a:rPr lang="en-US" sz="2400" smtClean="0"/>
              <a:t>3.3 Connectionless transport: UDP</a:t>
            </a:r>
          </a:p>
          <a:p>
            <a:r>
              <a:rPr lang="en-US" sz="2400" smtClean="0"/>
              <a:t>3.4 Principles of reliable data transfer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 smtClean="0"/>
              <a:t>3.5 Connection-oriented transport: TCP</a:t>
            </a:r>
            <a:endParaRPr lang="en-US" sz="2400" smtClean="0">
              <a:solidFill>
                <a:srgbClr val="FF0000"/>
              </a:solidFill>
            </a:endParaRPr>
          </a:p>
          <a:p>
            <a:pPr lvl="1"/>
            <a:r>
              <a:rPr lang="en-US" sz="2000" smtClean="0"/>
              <a:t>segment structure</a:t>
            </a:r>
          </a:p>
          <a:p>
            <a:pPr lvl="1"/>
            <a:r>
              <a:rPr lang="en-US" sz="2000" smtClean="0"/>
              <a:t>reliable data transfer</a:t>
            </a:r>
          </a:p>
          <a:p>
            <a:pPr lvl="1"/>
            <a:r>
              <a:rPr lang="en-US" sz="2000" smtClean="0"/>
              <a:t>flow control</a:t>
            </a:r>
          </a:p>
          <a:p>
            <a:pPr lvl="1"/>
            <a:r>
              <a:rPr lang="en-US" sz="2000" smtClean="0"/>
              <a:t>connection management</a:t>
            </a:r>
          </a:p>
          <a:p>
            <a:r>
              <a:rPr lang="en-US" sz="2400" smtClean="0"/>
              <a:t>3.6 Principles of congestion control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3.7 TCP congestion control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14300"/>
            <a:ext cx="8458200" cy="1143000"/>
          </a:xfrm>
        </p:spPr>
        <p:txBody>
          <a:bodyPr/>
          <a:lstStyle/>
          <a:p>
            <a:pPr algn="r"/>
            <a:r>
              <a:rPr lang="en-US" sz="3600" smtClean="0"/>
              <a:t>TCP congestion control: </a:t>
            </a:r>
            <a:r>
              <a:rPr lang="en-US" sz="2800" smtClean="0">
                <a:solidFill>
                  <a:srgbClr val="FF0000"/>
                </a:solidFill>
              </a:rPr>
              <a:t>additive increase, multiplicative decrease (AIMD)</a:t>
            </a:r>
          </a:p>
        </p:txBody>
      </p:sp>
      <p:sp>
        <p:nvSpPr>
          <p:cNvPr id="268296" name="Rectangle 8"/>
          <p:cNvSpPr>
            <a:spLocks noChangeArrowheads="1"/>
          </p:cNvSpPr>
          <p:nvPr/>
        </p:nvSpPr>
        <p:spPr bwMode="auto">
          <a:xfrm>
            <a:off x="371475" y="1362075"/>
            <a:ext cx="85725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1800"/>
              <a:t>In go-back-N, the maximum number of unACKed pkts was N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1800"/>
              <a:t>In TCP, cwnd is the maximum number of unACKed bytes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1800"/>
              <a:t>TCP varies the value of cwnd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1800" i="1">
                <a:solidFill>
                  <a:srgbClr val="FF0000"/>
                </a:solidFill>
              </a:rPr>
              <a:t>Approach:</a:t>
            </a:r>
            <a:r>
              <a:rPr lang="en-US" sz="1800" u="sng"/>
              <a:t> </a:t>
            </a:r>
            <a:r>
              <a:rPr lang="en-US" sz="1800"/>
              <a:t>increase transmission rate (window size), probing for usable bandwidth, until loss occurs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1800" i="1">
                <a:solidFill>
                  <a:srgbClr val="FF0000"/>
                </a:solidFill>
              </a:rPr>
              <a:t>additive increase:</a:t>
            </a:r>
            <a:r>
              <a:rPr lang="en-US" sz="1800"/>
              <a:t> increase  </a:t>
            </a:r>
            <a:r>
              <a:rPr lang="en-US" sz="1800" b="1"/>
              <a:t>cwnd</a:t>
            </a:r>
            <a:r>
              <a:rPr lang="en-US" sz="1800"/>
              <a:t> by 1 MSS every RTT until loss detected</a:t>
            </a:r>
          </a:p>
          <a:p>
            <a:pPr marL="1143000" lvl="2" indent="-228600" algn="l">
              <a:spcBef>
                <a:spcPct val="20000"/>
              </a:spcBef>
              <a:buFontTx/>
              <a:buChar char="•"/>
            </a:pPr>
            <a:r>
              <a:rPr lang="en-US"/>
              <a:t>MSS = maximum segment size and may be negotiated during connection establishment. Otherwise, it is set to 576B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1800" i="1">
                <a:solidFill>
                  <a:srgbClr val="FF0000"/>
                </a:solidFill>
              </a:rPr>
              <a:t>multiplicative decrease</a:t>
            </a:r>
            <a:r>
              <a:rPr lang="en-US" sz="1800">
                <a:solidFill>
                  <a:srgbClr val="FF0000"/>
                </a:solidFill>
              </a:rPr>
              <a:t>:</a:t>
            </a:r>
            <a:r>
              <a:rPr lang="en-US" sz="1800"/>
              <a:t> cut </a:t>
            </a:r>
            <a:r>
              <a:rPr lang="en-US" sz="1800" b="1"/>
              <a:t>cwnd</a:t>
            </a:r>
            <a:r>
              <a:rPr lang="en-US" sz="1800"/>
              <a:t> in half after loss 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1800"/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>
            <p:ph type="body" idx="1"/>
          </p:nvPr>
        </p:nvGraphicFramePr>
        <p:xfrm>
          <a:off x="2895600" y="4543425"/>
          <a:ext cx="5638800" cy="2189163"/>
        </p:xfrm>
        <a:graphic>
          <a:graphicData uri="http://schemas.openxmlformats.org/presentationml/2006/ole">
            <p:oleObj spid="_x0000_s7170" name="VISIO" r:id="rId4" imgW="7802280" imgH="3540960" progId="Visio.Drawing.11">
              <p:embed/>
            </p:oleObj>
          </a:graphicData>
        </a:graphic>
      </p:graphicFrame>
      <p:sp>
        <p:nvSpPr>
          <p:cNvPr id="7173" name="Text Box 10"/>
          <p:cNvSpPr txBox="1">
            <a:spLocks noChangeArrowheads="1"/>
          </p:cNvSpPr>
          <p:nvPr/>
        </p:nvSpPr>
        <p:spPr bwMode="auto">
          <a:xfrm>
            <a:off x="7539038" y="6403975"/>
            <a:ext cx="56832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</a:rPr>
              <a:t>time</a:t>
            </a:r>
          </a:p>
        </p:txBody>
      </p:sp>
      <p:sp>
        <p:nvSpPr>
          <p:cNvPr id="7174" name="Rectangle 11"/>
          <p:cNvSpPr>
            <a:spLocks noChangeArrowheads="1"/>
          </p:cNvSpPr>
          <p:nvPr/>
        </p:nvSpPr>
        <p:spPr bwMode="auto">
          <a:xfrm>
            <a:off x="3352800" y="4543425"/>
            <a:ext cx="685800" cy="260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Text Box 12"/>
          <p:cNvSpPr txBox="1">
            <a:spLocks noChangeArrowheads="1"/>
          </p:cNvSpPr>
          <p:nvPr/>
        </p:nvSpPr>
        <p:spPr bwMode="auto">
          <a:xfrm rot="-5400000">
            <a:off x="2506662" y="5492751"/>
            <a:ext cx="65722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pitchFamily="34" charset="0"/>
              </a:rPr>
              <a:t>cwnd</a:t>
            </a:r>
          </a:p>
        </p:txBody>
      </p:sp>
      <p:sp>
        <p:nvSpPr>
          <p:cNvPr id="7176" name="Text Box 13"/>
          <p:cNvSpPr txBox="1">
            <a:spLocks noChangeArrowheads="1"/>
          </p:cNvSpPr>
          <p:nvPr/>
        </p:nvSpPr>
        <p:spPr bwMode="auto">
          <a:xfrm>
            <a:off x="177800" y="5154613"/>
            <a:ext cx="22367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Saw tooth</a:t>
            </a:r>
          </a:p>
          <a:p>
            <a:r>
              <a:rPr lang="en-US" sz="2000"/>
              <a:t>behavior: probing</a:t>
            </a:r>
          </a:p>
          <a:p>
            <a:r>
              <a:rPr lang="en-US" sz="2000"/>
              <a:t>for bandwidth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Fast recovery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smtClean="0"/>
              <a:t>Upon the two DUP ACK arrival, do nothing. Don’t send any packets (InFlight is the same).</a:t>
            </a:r>
          </a:p>
          <a:p>
            <a:r>
              <a:rPr lang="en-US" sz="2000" smtClean="0"/>
              <a:t>Upon the third Dup ACK, </a:t>
            </a:r>
          </a:p>
          <a:p>
            <a:pPr lvl="1"/>
            <a:r>
              <a:rPr lang="en-US" sz="1800" smtClean="0"/>
              <a:t>set SSThres=cwnd/2.</a:t>
            </a:r>
          </a:p>
          <a:p>
            <a:pPr lvl="1"/>
            <a:r>
              <a:rPr lang="en-US" sz="1800" smtClean="0"/>
              <a:t>Cwnd=cwnd/2+3</a:t>
            </a:r>
          </a:p>
          <a:p>
            <a:pPr lvl="1"/>
            <a:r>
              <a:rPr lang="en-US" sz="1800" smtClean="0"/>
              <a:t>Retransmit the requested packet.</a:t>
            </a:r>
          </a:p>
          <a:p>
            <a:r>
              <a:rPr lang="en-US" sz="2000" smtClean="0"/>
              <a:t>Upon every DUP ACK, cwnd=cwnd+1.</a:t>
            </a:r>
          </a:p>
          <a:p>
            <a:r>
              <a:rPr lang="en-US" sz="2000" smtClean="0"/>
              <a:t>If InFlight&lt;cwnd, send a packet and increment InFlight.</a:t>
            </a:r>
          </a:p>
          <a:p>
            <a:r>
              <a:rPr lang="en-US" sz="2000" smtClean="0"/>
              <a:t>When a new ACK arrives, set cwnd=ssthres (RENO).</a:t>
            </a:r>
          </a:p>
          <a:p>
            <a:r>
              <a:rPr lang="en-US" sz="2000" smtClean="0"/>
              <a:t>When an ACK arrives that ACKs all packets that were outstanding when the first drop was detected, cwnd=ssthres (NEWRENO)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838200"/>
          </a:xfrm>
        </p:spPr>
        <p:txBody>
          <a:bodyPr/>
          <a:lstStyle/>
          <a:p>
            <a:r>
              <a:rPr lang="en-US" smtClean="0"/>
              <a:t>Congestion Avoidance (AIMD)</a:t>
            </a: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371475" y="411163"/>
            <a:ext cx="63674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latin typeface="Times New Roman" pitchFamily="18" charset="0"/>
              </a:rPr>
              <a:t>When an ACK arrives: cwnd = cwnd + 1 / floor(cwnd)</a:t>
            </a:r>
          </a:p>
          <a:p>
            <a:pPr algn="l" eaLnBrk="1" hangingPunct="1"/>
            <a:r>
              <a:rPr lang="en-US" sz="2000">
                <a:latin typeface="Times New Roman" pitchFamily="18" charset="0"/>
              </a:rPr>
              <a:t>When a drop is detected via triple-dup ACK, cwnd = cwnd/2</a:t>
            </a:r>
          </a:p>
        </p:txBody>
      </p:sp>
      <p:sp>
        <p:nvSpPr>
          <p:cNvPr id="110596" name="Line 4"/>
          <p:cNvSpPr>
            <a:spLocks noChangeShapeType="1"/>
          </p:cNvSpPr>
          <p:nvPr/>
        </p:nvSpPr>
        <p:spPr bwMode="auto">
          <a:xfrm>
            <a:off x="3662363" y="1409700"/>
            <a:ext cx="19050" cy="5067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597" name="Line 5"/>
          <p:cNvSpPr>
            <a:spLocks noChangeShapeType="1"/>
          </p:cNvSpPr>
          <p:nvPr/>
        </p:nvSpPr>
        <p:spPr bwMode="auto">
          <a:xfrm flipH="1">
            <a:off x="5127625" y="1352550"/>
            <a:ext cx="9525" cy="527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598" name="Text Box 7"/>
          <p:cNvSpPr txBox="1">
            <a:spLocks noChangeArrowheads="1"/>
          </p:cNvSpPr>
          <p:nvPr/>
        </p:nvSpPr>
        <p:spPr bwMode="auto">
          <a:xfrm>
            <a:off x="0" y="1058863"/>
            <a:ext cx="623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latin typeface="Times New Roman" pitchFamily="18" charset="0"/>
              </a:rPr>
              <a:t>cwnd</a:t>
            </a:r>
          </a:p>
        </p:txBody>
      </p:sp>
      <p:sp>
        <p:nvSpPr>
          <p:cNvPr id="110599" name="Text Box 8"/>
          <p:cNvSpPr txBox="1">
            <a:spLocks noChangeArrowheads="1"/>
          </p:cNvSpPr>
          <p:nvPr/>
        </p:nvSpPr>
        <p:spPr bwMode="auto">
          <a:xfrm>
            <a:off x="88900" y="1323975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4000</a:t>
            </a:r>
          </a:p>
        </p:txBody>
      </p:sp>
      <p:grpSp>
        <p:nvGrpSpPr>
          <p:cNvPr id="2" name="Group 225"/>
          <p:cNvGrpSpPr>
            <a:grpSpLocks/>
          </p:cNvGrpSpPr>
          <p:nvPr/>
        </p:nvGrpSpPr>
        <p:grpSpPr bwMode="auto">
          <a:xfrm>
            <a:off x="2752725" y="1447800"/>
            <a:ext cx="2384425" cy="828675"/>
            <a:chOff x="1734" y="912"/>
            <a:chExt cx="1502" cy="522"/>
          </a:xfrm>
        </p:grpSpPr>
        <p:sp>
          <p:nvSpPr>
            <p:cNvPr id="110693" name="Line 6"/>
            <p:cNvSpPr>
              <a:spLocks noChangeShapeType="1"/>
            </p:cNvSpPr>
            <p:nvPr/>
          </p:nvSpPr>
          <p:spPr bwMode="auto">
            <a:xfrm>
              <a:off x="2326" y="1098"/>
              <a:ext cx="91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94" name="Rectangle 141"/>
            <p:cNvSpPr>
              <a:spLocks noChangeArrowheads="1"/>
            </p:cNvSpPr>
            <p:nvPr/>
          </p:nvSpPr>
          <p:spPr bwMode="auto">
            <a:xfrm>
              <a:off x="1734" y="912"/>
              <a:ext cx="576" cy="2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/>
                <a:t>SN: 1000</a:t>
              </a:r>
            </a:p>
            <a:p>
              <a:pPr algn="l"/>
              <a:r>
                <a:rPr lang="en-US" sz="700"/>
                <a:t>AN: 30</a:t>
              </a:r>
            </a:p>
            <a:p>
              <a:pPr algn="l"/>
              <a:r>
                <a:rPr lang="en-US" sz="700"/>
                <a:t>Length: 1000</a:t>
              </a:r>
            </a:p>
          </p:txBody>
        </p:sp>
      </p:grpSp>
      <p:grpSp>
        <p:nvGrpSpPr>
          <p:cNvPr id="3" name="Group 226"/>
          <p:cNvGrpSpPr>
            <a:grpSpLocks/>
          </p:cNvGrpSpPr>
          <p:nvPr/>
        </p:nvGrpSpPr>
        <p:grpSpPr bwMode="auto">
          <a:xfrm>
            <a:off x="2724150" y="1857375"/>
            <a:ext cx="2413000" cy="800100"/>
            <a:chOff x="1716" y="1170"/>
            <a:chExt cx="1520" cy="504"/>
          </a:xfrm>
        </p:grpSpPr>
        <p:sp>
          <p:nvSpPr>
            <p:cNvPr id="110691" name="Line 9"/>
            <p:cNvSpPr>
              <a:spLocks noChangeShapeType="1"/>
            </p:cNvSpPr>
            <p:nvPr/>
          </p:nvSpPr>
          <p:spPr bwMode="auto">
            <a:xfrm>
              <a:off x="2326" y="1338"/>
              <a:ext cx="91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92" name="Rectangle 142"/>
            <p:cNvSpPr>
              <a:spLocks noChangeArrowheads="1"/>
            </p:cNvSpPr>
            <p:nvPr/>
          </p:nvSpPr>
          <p:spPr bwMode="auto">
            <a:xfrm>
              <a:off x="1716" y="1170"/>
              <a:ext cx="576" cy="2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/>
                <a:t>SN: 2000</a:t>
              </a:r>
            </a:p>
            <a:p>
              <a:pPr algn="l"/>
              <a:r>
                <a:rPr lang="en-US" sz="700"/>
                <a:t>AN: 30</a:t>
              </a:r>
            </a:p>
            <a:p>
              <a:pPr algn="l"/>
              <a:r>
                <a:rPr lang="en-US" sz="700"/>
                <a:t>Length: 1000</a:t>
              </a:r>
            </a:p>
          </p:txBody>
        </p:sp>
      </p:grpSp>
      <p:sp>
        <p:nvSpPr>
          <p:cNvPr id="110602" name="Text Box 143"/>
          <p:cNvSpPr txBox="1">
            <a:spLocks noChangeArrowheads="1"/>
          </p:cNvSpPr>
          <p:nvPr/>
        </p:nvSpPr>
        <p:spPr bwMode="auto">
          <a:xfrm>
            <a:off x="485775" y="1049338"/>
            <a:ext cx="785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latin typeface="Times New Roman" pitchFamily="18" charset="0"/>
              </a:rPr>
              <a:t>inflight</a:t>
            </a:r>
          </a:p>
        </p:txBody>
      </p:sp>
      <p:sp>
        <p:nvSpPr>
          <p:cNvPr id="110603" name="Text Box 145"/>
          <p:cNvSpPr txBox="1">
            <a:spLocks noChangeArrowheads="1"/>
          </p:cNvSpPr>
          <p:nvPr/>
        </p:nvSpPr>
        <p:spPr bwMode="auto">
          <a:xfrm>
            <a:off x="717550" y="132397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0</a:t>
            </a:r>
          </a:p>
        </p:txBody>
      </p:sp>
      <p:sp>
        <p:nvSpPr>
          <p:cNvPr id="110604" name="Text Box 146"/>
          <p:cNvSpPr txBox="1">
            <a:spLocks noChangeArrowheads="1"/>
          </p:cNvSpPr>
          <p:nvPr/>
        </p:nvSpPr>
        <p:spPr bwMode="auto">
          <a:xfrm>
            <a:off x="1143000" y="1049338"/>
            <a:ext cx="841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latin typeface="Times New Roman" pitchFamily="18" charset="0"/>
              </a:rPr>
              <a:t>ssthresh</a:t>
            </a:r>
          </a:p>
        </p:txBody>
      </p:sp>
      <p:sp>
        <p:nvSpPr>
          <p:cNvPr id="110605" name="Text Box 147"/>
          <p:cNvSpPr txBox="1">
            <a:spLocks noChangeArrowheads="1"/>
          </p:cNvSpPr>
          <p:nvPr/>
        </p:nvSpPr>
        <p:spPr bwMode="auto">
          <a:xfrm>
            <a:off x="1384300" y="132397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0</a:t>
            </a:r>
          </a:p>
        </p:txBody>
      </p:sp>
      <p:grpSp>
        <p:nvGrpSpPr>
          <p:cNvPr id="4" name="Group 212"/>
          <p:cNvGrpSpPr>
            <a:grpSpLocks/>
          </p:cNvGrpSpPr>
          <p:nvPr/>
        </p:nvGrpSpPr>
        <p:grpSpPr bwMode="auto">
          <a:xfrm>
            <a:off x="88900" y="1514475"/>
            <a:ext cx="1568450" cy="314325"/>
            <a:chOff x="56" y="954"/>
            <a:chExt cx="988" cy="198"/>
          </a:xfrm>
        </p:grpSpPr>
        <p:sp>
          <p:nvSpPr>
            <p:cNvPr id="110688" name="Text Box 148"/>
            <p:cNvSpPr txBox="1">
              <a:spLocks noChangeArrowheads="1"/>
            </p:cNvSpPr>
            <p:nvPr/>
          </p:nvSpPr>
          <p:spPr bwMode="auto">
            <a:xfrm>
              <a:off x="56" y="960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4000</a:t>
              </a:r>
            </a:p>
          </p:txBody>
        </p:sp>
        <p:sp>
          <p:nvSpPr>
            <p:cNvPr id="110689" name="Text Box 149"/>
            <p:cNvSpPr txBox="1">
              <a:spLocks noChangeArrowheads="1"/>
            </p:cNvSpPr>
            <p:nvPr/>
          </p:nvSpPr>
          <p:spPr bwMode="auto">
            <a:xfrm>
              <a:off x="374" y="954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1000</a:t>
              </a:r>
            </a:p>
          </p:txBody>
        </p:sp>
        <p:sp>
          <p:nvSpPr>
            <p:cNvPr id="110690" name="Text Box 150"/>
            <p:cNvSpPr txBox="1">
              <a:spLocks noChangeArrowheads="1"/>
            </p:cNvSpPr>
            <p:nvPr/>
          </p:nvSpPr>
          <p:spPr bwMode="auto">
            <a:xfrm>
              <a:off x="872" y="960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5" name="Group 213"/>
          <p:cNvGrpSpPr>
            <a:grpSpLocks/>
          </p:cNvGrpSpPr>
          <p:nvPr/>
        </p:nvGrpSpPr>
        <p:grpSpPr bwMode="auto">
          <a:xfrm>
            <a:off x="98425" y="1876425"/>
            <a:ext cx="1568450" cy="314325"/>
            <a:chOff x="62" y="1182"/>
            <a:chExt cx="988" cy="198"/>
          </a:xfrm>
        </p:grpSpPr>
        <p:sp>
          <p:nvSpPr>
            <p:cNvPr id="110685" name="Text Box 151"/>
            <p:cNvSpPr txBox="1">
              <a:spLocks noChangeArrowheads="1"/>
            </p:cNvSpPr>
            <p:nvPr/>
          </p:nvSpPr>
          <p:spPr bwMode="auto">
            <a:xfrm>
              <a:off x="62" y="1188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4000</a:t>
              </a:r>
            </a:p>
          </p:txBody>
        </p:sp>
        <p:sp>
          <p:nvSpPr>
            <p:cNvPr id="110686" name="Text Box 152"/>
            <p:cNvSpPr txBox="1">
              <a:spLocks noChangeArrowheads="1"/>
            </p:cNvSpPr>
            <p:nvPr/>
          </p:nvSpPr>
          <p:spPr bwMode="auto">
            <a:xfrm>
              <a:off x="380" y="1182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2000</a:t>
              </a:r>
            </a:p>
          </p:txBody>
        </p:sp>
        <p:sp>
          <p:nvSpPr>
            <p:cNvPr id="110687" name="Text Box 153"/>
            <p:cNvSpPr txBox="1">
              <a:spLocks noChangeArrowheads="1"/>
            </p:cNvSpPr>
            <p:nvPr/>
          </p:nvSpPr>
          <p:spPr bwMode="auto">
            <a:xfrm>
              <a:off x="878" y="1188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6" name="Group 227"/>
          <p:cNvGrpSpPr>
            <a:grpSpLocks/>
          </p:cNvGrpSpPr>
          <p:nvPr/>
        </p:nvGrpSpPr>
        <p:grpSpPr bwMode="auto">
          <a:xfrm>
            <a:off x="2730500" y="2276475"/>
            <a:ext cx="2393950" cy="781050"/>
            <a:chOff x="1720" y="1434"/>
            <a:chExt cx="1508" cy="492"/>
          </a:xfrm>
        </p:grpSpPr>
        <p:sp>
          <p:nvSpPr>
            <p:cNvPr id="110683" name="Line 154"/>
            <p:cNvSpPr>
              <a:spLocks noChangeShapeType="1"/>
            </p:cNvSpPr>
            <p:nvPr/>
          </p:nvSpPr>
          <p:spPr bwMode="auto">
            <a:xfrm>
              <a:off x="2318" y="1590"/>
              <a:ext cx="91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84" name="Rectangle 155"/>
            <p:cNvSpPr>
              <a:spLocks noChangeArrowheads="1"/>
            </p:cNvSpPr>
            <p:nvPr/>
          </p:nvSpPr>
          <p:spPr bwMode="auto">
            <a:xfrm>
              <a:off x="1720" y="1434"/>
              <a:ext cx="576" cy="2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/>
                <a:t>SN: 3000</a:t>
              </a:r>
            </a:p>
            <a:p>
              <a:pPr algn="l"/>
              <a:r>
                <a:rPr lang="en-US" sz="700"/>
                <a:t>AN: 30</a:t>
              </a:r>
            </a:p>
            <a:p>
              <a:pPr algn="l"/>
              <a:r>
                <a:rPr lang="en-US" sz="700"/>
                <a:t>Length: 1000</a:t>
              </a:r>
            </a:p>
          </p:txBody>
        </p:sp>
      </p:grpSp>
      <p:grpSp>
        <p:nvGrpSpPr>
          <p:cNvPr id="7" name="Group 214"/>
          <p:cNvGrpSpPr>
            <a:grpSpLocks/>
          </p:cNvGrpSpPr>
          <p:nvPr/>
        </p:nvGrpSpPr>
        <p:grpSpPr bwMode="auto">
          <a:xfrm>
            <a:off x="85725" y="2276475"/>
            <a:ext cx="1568450" cy="314325"/>
            <a:chOff x="54" y="1434"/>
            <a:chExt cx="988" cy="198"/>
          </a:xfrm>
        </p:grpSpPr>
        <p:sp>
          <p:nvSpPr>
            <p:cNvPr id="110680" name="Text Box 156"/>
            <p:cNvSpPr txBox="1">
              <a:spLocks noChangeArrowheads="1"/>
            </p:cNvSpPr>
            <p:nvPr/>
          </p:nvSpPr>
          <p:spPr bwMode="auto">
            <a:xfrm>
              <a:off x="54" y="1440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4000</a:t>
              </a:r>
            </a:p>
          </p:txBody>
        </p:sp>
        <p:sp>
          <p:nvSpPr>
            <p:cNvPr id="110681" name="Text Box 157"/>
            <p:cNvSpPr txBox="1">
              <a:spLocks noChangeArrowheads="1"/>
            </p:cNvSpPr>
            <p:nvPr/>
          </p:nvSpPr>
          <p:spPr bwMode="auto">
            <a:xfrm>
              <a:off x="372" y="1434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3000</a:t>
              </a:r>
            </a:p>
          </p:txBody>
        </p:sp>
        <p:sp>
          <p:nvSpPr>
            <p:cNvPr id="110682" name="Text Box 158"/>
            <p:cNvSpPr txBox="1">
              <a:spLocks noChangeArrowheads="1"/>
            </p:cNvSpPr>
            <p:nvPr/>
          </p:nvSpPr>
          <p:spPr bwMode="auto">
            <a:xfrm>
              <a:off x="870" y="1440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8" name="Group 228"/>
          <p:cNvGrpSpPr>
            <a:grpSpLocks/>
          </p:cNvGrpSpPr>
          <p:nvPr/>
        </p:nvGrpSpPr>
        <p:grpSpPr bwMode="auto">
          <a:xfrm>
            <a:off x="2740025" y="2809875"/>
            <a:ext cx="2393950" cy="723900"/>
            <a:chOff x="1726" y="1770"/>
            <a:chExt cx="1508" cy="456"/>
          </a:xfrm>
        </p:grpSpPr>
        <p:sp>
          <p:nvSpPr>
            <p:cNvPr id="110678" name="Line 159"/>
            <p:cNvSpPr>
              <a:spLocks noChangeShapeType="1"/>
            </p:cNvSpPr>
            <p:nvPr/>
          </p:nvSpPr>
          <p:spPr bwMode="auto">
            <a:xfrm>
              <a:off x="2324" y="1890"/>
              <a:ext cx="91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79" name="Rectangle 160"/>
            <p:cNvSpPr>
              <a:spLocks noChangeArrowheads="1"/>
            </p:cNvSpPr>
            <p:nvPr/>
          </p:nvSpPr>
          <p:spPr bwMode="auto">
            <a:xfrm>
              <a:off x="1726" y="1770"/>
              <a:ext cx="576" cy="2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/>
                <a:t>SN: 4000</a:t>
              </a:r>
            </a:p>
            <a:p>
              <a:pPr algn="l"/>
              <a:r>
                <a:rPr lang="en-US" sz="700"/>
                <a:t>AN: 30</a:t>
              </a:r>
            </a:p>
            <a:p>
              <a:pPr algn="l"/>
              <a:r>
                <a:rPr lang="en-US" sz="700"/>
                <a:t>Length: 1000</a:t>
              </a:r>
            </a:p>
          </p:txBody>
        </p:sp>
      </p:grpSp>
      <p:grpSp>
        <p:nvGrpSpPr>
          <p:cNvPr id="9" name="Group 215"/>
          <p:cNvGrpSpPr>
            <a:grpSpLocks/>
          </p:cNvGrpSpPr>
          <p:nvPr/>
        </p:nvGrpSpPr>
        <p:grpSpPr bwMode="auto">
          <a:xfrm>
            <a:off x="95250" y="2752725"/>
            <a:ext cx="1568450" cy="314325"/>
            <a:chOff x="60" y="1734"/>
            <a:chExt cx="988" cy="198"/>
          </a:xfrm>
        </p:grpSpPr>
        <p:sp>
          <p:nvSpPr>
            <p:cNvPr id="110675" name="Text Box 161"/>
            <p:cNvSpPr txBox="1">
              <a:spLocks noChangeArrowheads="1"/>
            </p:cNvSpPr>
            <p:nvPr/>
          </p:nvSpPr>
          <p:spPr bwMode="auto">
            <a:xfrm>
              <a:off x="60" y="1740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4000</a:t>
              </a:r>
            </a:p>
          </p:txBody>
        </p:sp>
        <p:sp>
          <p:nvSpPr>
            <p:cNvPr id="110676" name="Text Box 162"/>
            <p:cNvSpPr txBox="1">
              <a:spLocks noChangeArrowheads="1"/>
            </p:cNvSpPr>
            <p:nvPr/>
          </p:nvSpPr>
          <p:spPr bwMode="auto">
            <a:xfrm>
              <a:off x="378" y="1734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4000</a:t>
              </a:r>
            </a:p>
          </p:txBody>
        </p:sp>
        <p:sp>
          <p:nvSpPr>
            <p:cNvPr id="110677" name="Text Box 163"/>
            <p:cNvSpPr txBox="1">
              <a:spLocks noChangeArrowheads="1"/>
            </p:cNvSpPr>
            <p:nvPr/>
          </p:nvSpPr>
          <p:spPr bwMode="auto">
            <a:xfrm>
              <a:off x="876" y="1740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10" name="Group 229"/>
          <p:cNvGrpSpPr>
            <a:grpSpLocks/>
          </p:cNvGrpSpPr>
          <p:nvPr/>
        </p:nvGrpSpPr>
        <p:grpSpPr bwMode="auto">
          <a:xfrm>
            <a:off x="3646488" y="2152650"/>
            <a:ext cx="2459037" cy="1666875"/>
            <a:chOff x="2297" y="1356"/>
            <a:chExt cx="1549" cy="1050"/>
          </a:xfrm>
        </p:grpSpPr>
        <p:sp>
          <p:nvSpPr>
            <p:cNvPr id="110673" name="Line 164"/>
            <p:cNvSpPr>
              <a:spLocks noChangeShapeType="1"/>
            </p:cNvSpPr>
            <p:nvPr/>
          </p:nvSpPr>
          <p:spPr bwMode="auto">
            <a:xfrm flipH="1">
              <a:off x="2297" y="1452"/>
              <a:ext cx="904" cy="9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74" name="Rectangle 165"/>
            <p:cNvSpPr>
              <a:spLocks noChangeArrowheads="1"/>
            </p:cNvSpPr>
            <p:nvPr/>
          </p:nvSpPr>
          <p:spPr bwMode="auto">
            <a:xfrm>
              <a:off x="3270" y="1356"/>
              <a:ext cx="576" cy="2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/>
                <a:t>SN: 30</a:t>
              </a:r>
            </a:p>
            <a:p>
              <a:pPr algn="l"/>
              <a:r>
                <a:rPr lang="en-US" sz="700"/>
                <a:t>AN: 2000</a:t>
              </a:r>
            </a:p>
            <a:p>
              <a:pPr algn="l"/>
              <a:r>
                <a:rPr lang="en-US" sz="700"/>
                <a:t>RWin: 10000</a:t>
              </a:r>
            </a:p>
          </p:txBody>
        </p:sp>
      </p:grpSp>
      <p:grpSp>
        <p:nvGrpSpPr>
          <p:cNvPr id="11" name="Group 216"/>
          <p:cNvGrpSpPr>
            <a:grpSpLocks/>
          </p:cNvGrpSpPr>
          <p:nvPr/>
        </p:nvGrpSpPr>
        <p:grpSpPr bwMode="auto">
          <a:xfrm>
            <a:off x="114300" y="3552825"/>
            <a:ext cx="1625600" cy="314325"/>
            <a:chOff x="72" y="2238"/>
            <a:chExt cx="1024" cy="198"/>
          </a:xfrm>
        </p:grpSpPr>
        <p:sp>
          <p:nvSpPr>
            <p:cNvPr id="110670" name="Text Box 169"/>
            <p:cNvSpPr txBox="1">
              <a:spLocks noChangeArrowheads="1"/>
            </p:cNvSpPr>
            <p:nvPr/>
          </p:nvSpPr>
          <p:spPr bwMode="auto">
            <a:xfrm>
              <a:off x="72" y="2238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4250</a:t>
              </a:r>
            </a:p>
          </p:txBody>
        </p:sp>
        <p:sp>
          <p:nvSpPr>
            <p:cNvPr id="110671" name="Text Box 170"/>
            <p:cNvSpPr txBox="1">
              <a:spLocks noChangeArrowheads="1"/>
            </p:cNvSpPr>
            <p:nvPr/>
          </p:nvSpPr>
          <p:spPr bwMode="auto">
            <a:xfrm>
              <a:off x="396" y="2238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3000</a:t>
              </a:r>
            </a:p>
          </p:txBody>
        </p:sp>
        <p:sp>
          <p:nvSpPr>
            <p:cNvPr id="110672" name="Text Box 171"/>
            <p:cNvSpPr txBox="1">
              <a:spLocks noChangeArrowheads="1"/>
            </p:cNvSpPr>
            <p:nvPr/>
          </p:nvSpPr>
          <p:spPr bwMode="auto">
            <a:xfrm>
              <a:off x="924" y="2244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12" name="Group 233"/>
          <p:cNvGrpSpPr>
            <a:grpSpLocks/>
          </p:cNvGrpSpPr>
          <p:nvPr/>
        </p:nvGrpSpPr>
        <p:grpSpPr bwMode="auto">
          <a:xfrm>
            <a:off x="2673350" y="3819525"/>
            <a:ext cx="2460625" cy="704850"/>
            <a:chOff x="1684" y="2406"/>
            <a:chExt cx="1550" cy="444"/>
          </a:xfrm>
        </p:grpSpPr>
        <p:sp>
          <p:nvSpPr>
            <p:cNvPr id="110668" name="Line 172"/>
            <p:cNvSpPr>
              <a:spLocks noChangeShapeType="1"/>
            </p:cNvSpPr>
            <p:nvPr/>
          </p:nvSpPr>
          <p:spPr bwMode="auto">
            <a:xfrm>
              <a:off x="2324" y="2514"/>
              <a:ext cx="91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69" name="Rectangle 173"/>
            <p:cNvSpPr>
              <a:spLocks noChangeArrowheads="1"/>
            </p:cNvSpPr>
            <p:nvPr/>
          </p:nvSpPr>
          <p:spPr bwMode="auto">
            <a:xfrm>
              <a:off x="1684" y="2406"/>
              <a:ext cx="576" cy="2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/>
                <a:t>SN: 5000</a:t>
              </a:r>
            </a:p>
            <a:p>
              <a:pPr algn="l"/>
              <a:r>
                <a:rPr lang="en-US" sz="700"/>
                <a:t>AN: 30</a:t>
              </a:r>
            </a:p>
            <a:p>
              <a:pPr algn="l"/>
              <a:r>
                <a:rPr lang="en-US" sz="700"/>
                <a:t>Length: 1000</a:t>
              </a:r>
            </a:p>
          </p:txBody>
        </p:sp>
      </p:grpSp>
      <p:grpSp>
        <p:nvGrpSpPr>
          <p:cNvPr id="13" name="Group 217"/>
          <p:cNvGrpSpPr>
            <a:grpSpLocks/>
          </p:cNvGrpSpPr>
          <p:nvPr/>
        </p:nvGrpSpPr>
        <p:grpSpPr bwMode="auto">
          <a:xfrm>
            <a:off x="123825" y="3838575"/>
            <a:ext cx="1625600" cy="314325"/>
            <a:chOff x="78" y="2418"/>
            <a:chExt cx="1024" cy="198"/>
          </a:xfrm>
        </p:grpSpPr>
        <p:sp>
          <p:nvSpPr>
            <p:cNvPr id="110665" name="Text Box 174"/>
            <p:cNvSpPr txBox="1">
              <a:spLocks noChangeArrowheads="1"/>
            </p:cNvSpPr>
            <p:nvPr/>
          </p:nvSpPr>
          <p:spPr bwMode="auto">
            <a:xfrm>
              <a:off x="78" y="2418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4250</a:t>
              </a:r>
            </a:p>
          </p:txBody>
        </p:sp>
        <p:sp>
          <p:nvSpPr>
            <p:cNvPr id="110666" name="Text Box 175"/>
            <p:cNvSpPr txBox="1">
              <a:spLocks noChangeArrowheads="1"/>
            </p:cNvSpPr>
            <p:nvPr/>
          </p:nvSpPr>
          <p:spPr bwMode="auto">
            <a:xfrm>
              <a:off x="402" y="2418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4000</a:t>
              </a:r>
            </a:p>
          </p:txBody>
        </p:sp>
        <p:sp>
          <p:nvSpPr>
            <p:cNvPr id="110667" name="Text Box 176"/>
            <p:cNvSpPr txBox="1">
              <a:spLocks noChangeArrowheads="1"/>
            </p:cNvSpPr>
            <p:nvPr/>
          </p:nvSpPr>
          <p:spPr bwMode="auto">
            <a:xfrm>
              <a:off x="930" y="2424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14" name="Group 230"/>
          <p:cNvGrpSpPr>
            <a:grpSpLocks/>
          </p:cNvGrpSpPr>
          <p:nvPr/>
        </p:nvGrpSpPr>
        <p:grpSpPr bwMode="auto">
          <a:xfrm>
            <a:off x="3646488" y="2514600"/>
            <a:ext cx="2459037" cy="1828800"/>
            <a:chOff x="2297" y="1584"/>
            <a:chExt cx="1549" cy="1152"/>
          </a:xfrm>
        </p:grpSpPr>
        <p:sp>
          <p:nvSpPr>
            <p:cNvPr id="110663" name="Rectangle 166"/>
            <p:cNvSpPr>
              <a:spLocks noChangeArrowheads="1"/>
            </p:cNvSpPr>
            <p:nvPr/>
          </p:nvSpPr>
          <p:spPr bwMode="auto">
            <a:xfrm>
              <a:off x="3270" y="1584"/>
              <a:ext cx="576" cy="2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/>
                <a:t>SN: 30</a:t>
              </a:r>
            </a:p>
            <a:p>
              <a:pPr algn="l"/>
              <a:r>
                <a:rPr lang="en-US" sz="700"/>
                <a:t>AN: 3000</a:t>
              </a:r>
            </a:p>
            <a:p>
              <a:pPr algn="l"/>
              <a:r>
                <a:rPr lang="en-US" sz="700"/>
                <a:t>RWin: 9000</a:t>
              </a:r>
            </a:p>
          </p:txBody>
        </p:sp>
        <p:sp>
          <p:nvSpPr>
            <p:cNvPr id="110664" name="Line 177"/>
            <p:cNvSpPr>
              <a:spLocks noChangeShapeType="1"/>
            </p:cNvSpPr>
            <p:nvPr/>
          </p:nvSpPr>
          <p:spPr bwMode="auto">
            <a:xfrm flipH="1">
              <a:off x="2297" y="1782"/>
              <a:ext cx="904" cy="9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17" name="Group 234"/>
          <p:cNvGrpSpPr>
            <a:grpSpLocks/>
          </p:cNvGrpSpPr>
          <p:nvPr/>
        </p:nvGrpSpPr>
        <p:grpSpPr bwMode="auto">
          <a:xfrm>
            <a:off x="2701925" y="4324350"/>
            <a:ext cx="2441575" cy="657225"/>
            <a:chOff x="1702" y="2724"/>
            <a:chExt cx="1538" cy="414"/>
          </a:xfrm>
        </p:grpSpPr>
        <p:sp>
          <p:nvSpPr>
            <p:cNvPr id="110661" name="Line 178"/>
            <p:cNvSpPr>
              <a:spLocks noChangeShapeType="1"/>
            </p:cNvSpPr>
            <p:nvPr/>
          </p:nvSpPr>
          <p:spPr bwMode="auto">
            <a:xfrm>
              <a:off x="2330" y="2802"/>
              <a:ext cx="91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62" name="Rectangle 179"/>
            <p:cNvSpPr>
              <a:spLocks noChangeArrowheads="1"/>
            </p:cNvSpPr>
            <p:nvPr/>
          </p:nvSpPr>
          <p:spPr bwMode="auto">
            <a:xfrm>
              <a:off x="1702" y="2724"/>
              <a:ext cx="576" cy="2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/>
                <a:t>SN: 6000</a:t>
              </a:r>
            </a:p>
            <a:p>
              <a:pPr algn="l"/>
              <a:r>
                <a:rPr lang="en-US" sz="700"/>
                <a:t>AN: 30</a:t>
              </a:r>
            </a:p>
            <a:p>
              <a:pPr algn="l"/>
              <a:r>
                <a:rPr lang="en-US" sz="700"/>
                <a:t>Length: 1000</a:t>
              </a:r>
            </a:p>
          </p:txBody>
        </p:sp>
      </p:grpSp>
      <p:grpSp>
        <p:nvGrpSpPr>
          <p:cNvPr id="16" name="Group 218"/>
          <p:cNvGrpSpPr>
            <a:grpSpLocks/>
          </p:cNvGrpSpPr>
          <p:nvPr/>
        </p:nvGrpSpPr>
        <p:grpSpPr bwMode="auto">
          <a:xfrm>
            <a:off x="133350" y="4124325"/>
            <a:ext cx="1625600" cy="314325"/>
            <a:chOff x="84" y="2598"/>
            <a:chExt cx="1024" cy="198"/>
          </a:xfrm>
        </p:grpSpPr>
        <p:sp>
          <p:nvSpPr>
            <p:cNvPr id="110658" name="Text Box 180"/>
            <p:cNvSpPr txBox="1">
              <a:spLocks noChangeArrowheads="1"/>
            </p:cNvSpPr>
            <p:nvPr/>
          </p:nvSpPr>
          <p:spPr bwMode="auto">
            <a:xfrm>
              <a:off x="84" y="2598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4500</a:t>
              </a:r>
            </a:p>
          </p:txBody>
        </p:sp>
        <p:sp>
          <p:nvSpPr>
            <p:cNvPr id="110659" name="Text Box 181"/>
            <p:cNvSpPr txBox="1">
              <a:spLocks noChangeArrowheads="1"/>
            </p:cNvSpPr>
            <p:nvPr/>
          </p:nvSpPr>
          <p:spPr bwMode="auto">
            <a:xfrm>
              <a:off x="408" y="2598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3000</a:t>
              </a:r>
            </a:p>
          </p:txBody>
        </p:sp>
        <p:sp>
          <p:nvSpPr>
            <p:cNvPr id="110660" name="Text Box 182"/>
            <p:cNvSpPr txBox="1">
              <a:spLocks noChangeArrowheads="1"/>
            </p:cNvSpPr>
            <p:nvPr/>
          </p:nvSpPr>
          <p:spPr bwMode="auto">
            <a:xfrm>
              <a:off x="936" y="2604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110619" name="Group 219"/>
          <p:cNvGrpSpPr>
            <a:grpSpLocks/>
          </p:cNvGrpSpPr>
          <p:nvPr/>
        </p:nvGrpSpPr>
        <p:grpSpPr bwMode="auto">
          <a:xfrm>
            <a:off x="114300" y="4343400"/>
            <a:ext cx="1625600" cy="314325"/>
            <a:chOff x="72" y="2736"/>
            <a:chExt cx="1024" cy="198"/>
          </a:xfrm>
        </p:grpSpPr>
        <p:sp>
          <p:nvSpPr>
            <p:cNvPr id="110655" name="Text Box 183"/>
            <p:cNvSpPr txBox="1">
              <a:spLocks noChangeArrowheads="1"/>
            </p:cNvSpPr>
            <p:nvPr/>
          </p:nvSpPr>
          <p:spPr bwMode="auto">
            <a:xfrm>
              <a:off x="72" y="2736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4500</a:t>
              </a:r>
            </a:p>
          </p:txBody>
        </p:sp>
        <p:sp>
          <p:nvSpPr>
            <p:cNvPr id="110656" name="Text Box 184"/>
            <p:cNvSpPr txBox="1">
              <a:spLocks noChangeArrowheads="1"/>
            </p:cNvSpPr>
            <p:nvPr/>
          </p:nvSpPr>
          <p:spPr bwMode="auto">
            <a:xfrm>
              <a:off x="396" y="2736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4000</a:t>
              </a:r>
            </a:p>
          </p:txBody>
        </p:sp>
        <p:sp>
          <p:nvSpPr>
            <p:cNvPr id="110657" name="Text Box 185"/>
            <p:cNvSpPr txBox="1">
              <a:spLocks noChangeArrowheads="1"/>
            </p:cNvSpPr>
            <p:nvPr/>
          </p:nvSpPr>
          <p:spPr bwMode="auto">
            <a:xfrm>
              <a:off x="924" y="2742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18" name="Group 231"/>
          <p:cNvGrpSpPr>
            <a:grpSpLocks/>
          </p:cNvGrpSpPr>
          <p:nvPr/>
        </p:nvGrpSpPr>
        <p:grpSpPr bwMode="auto">
          <a:xfrm>
            <a:off x="3703638" y="2924175"/>
            <a:ext cx="2401887" cy="1809750"/>
            <a:chOff x="2333" y="1842"/>
            <a:chExt cx="1513" cy="1140"/>
          </a:xfrm>
        </p:grpSpPr>
        <p:sp>
          <p:nvSpPr>
            <p:cNvPr id="110653" name="Rectangle 167"/>
            <p:cNvSpPr>
              <a:spLocks noChangeArrowheads="1"/>
            </p:cNvSpPr>
            <p:nvPr/>
          </p:nvSpPr>
          <p:spPr bwMode="auto">
            <a:xfrm>
              <a:off x="3270" y="1842"/>
              <a:ext cx="576" cy="2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/>
                <a:t>SN: 30</a:t>
              </a:r>
            </a:p>
            <a:p>
              <a:pPr algn="l"/>
              <a:r>
                <a:rPr lang="en-US" sz="700"/>
                <a:t>AN: 4000</a:t>
              </a:r>
            </a:p>
            <a:p>
              <a:pPr algn="l"/>
              <a:r>
                <a:rPr lang="en-US" sz="700"/>
                <a:t>Rwin: 8000</a:t>
              </a:r>
            </a:p>
          </p:txBody>
        </p:sp>
        <p:sp>
          <p:nvSpPr>
            <p:cNvPr id="110654" name="Line 186"/>
            <p:cNvSpPr>
              <a:spLocks noChangeShapeType="1"/>
            </p:cNvSpPr>
            <p:nvPr/>
          </p:nvSpPr>
          <p:spPr bwMode="auto">
            <a:xfrm flipH="1">
              <a:off x="2333" y="2028"/>
              <a:ext cx="904" cy="9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235"/>
          <p:cNvGrpSpPr>
            <a:grpSpLocks/>
          </p:cNvGrpSpPr>
          <p:nvPr/>
        </p:nvGrpSpPr>
        <p:grpSpPr bwMode="auto">
          <a:xfrm>
            <a:off x="2692400" y="4781550"/>
            <a:ext cx="2432050" cy="647700"/>
            <a:chOff x="1696" y="3012"/>
            <a:chExt cx="1532" cy="408"/>
          </a:xfrm>
        </p:grpSpPr>
        <p:sp>
          <p:nvSpPr>
            <p:cNvPr id="110651" name="Line 187"/>
            <p:cNvSpPr>
              <a:spLocks noChangeShapeType="1"/>
            </p:cNvSpPr>
            <p:nvPr/>
          </p:nvSpPr>
          <p:spPr bwMode="auto">
            <a:xfrm>
              <a:off x="2318" y="3084"/>
              <a:ext cx="91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52" name="Rectangle 188"/>
            <p:cNvSpPr>
              <a:spLocks noChangeArrowheads="1"/>
            </p:cNvSpPr>
            <p:nvPr/>
          </p:nvSpPr>
          <p:spPr bwMode="auto">
            <a:xfrm>
              <a:off x="1696" y="3012"/>
              <a:ext cx="576" cy="2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/>
                <a:t>SN: 7000</a:t>
              </a:r>
            </a:p>
            <a:p>
              <a:pPr algn="l"/>
              <a:r>
                <a:rPr lang="en-US" sz="700"/>
                <a:t>AN: 30</a:t>
              </a:r>
            </a:p>
            <a:p>
              <a:pPr algn="l"/>
              <a:r>
                <a:rPr lang="en-US" sz="700"/>
                <a:t>Length: 1000/</a:t>
              </a:r>
            </a:p>
          </p:txBody>
        </p:sp>
      </p:grpSp>
      <p:grpSp>
        <p:nvGrpSpPr>
          <p:cNvPr id="20" name="Group 220"/>
          <p:cNvGrpSpPr>
            <a:grpSpLocks/>
          </p:cNvGrpSpPr>
          <p:nvPr/>
        </p:nvGrpSpPr>
        <p:grpSpPr bwMode="auto">
          <a:xfrm>
            <a:off x="104775" y="4552950"/>
            <a:ext cx="1625600" cy="314325"/>
            <a:chOff x="66" y="2868"/>
            <a:chExt cx="1024" cy="198"/>
          </a:xfrm>
        </p:grpSpPr>
        <p:sp>
          <p:nvSpPr>
            <p:cNvPr id="110648" name="Text Box 189"/>
            <p:cNvSpPr txBox="1">
              <a:spLocks noChangeArrowheads="1"/>
            </p:cNvSpPr>
            <p:nvPr/>
          </p:nvSpPr>
          <p:spPr bwMode="auto">
            <a:xfrm>
              <a:off x="66" y="2868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4750</a:t>
              </a:r>
            </a:p>
          </p:txBody>
        </p:sp>
        <p:sp>
          <p:nvSpPr>
            <p:cNvPr id="110649" name="Text Box 190"/>
            <p:cNvSpPr txBox="1">
              <a:spLocks noChangeArrowheads="1"/>
            </p:cNvSpPr>
            <p:nvPr/>
          </p:nvSpPr>
          <p:spPr bwMode="auto">
            <a:xfrm>
              <a:off x="390" y="2868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3000</a:t>
              </a:r>
            </a:p>
          </p:txBody>
        </p:sp>
        <p:sp>
          <p:nvSpPr>
            <p:cNvPr id="110650" name="Text Box 191"/>
            <p:cNvSpPr txBox="1">
              <a:spLocks noChangeArrowheads="1"/>
            </p:cNvSpPr>
            <p:nvPr/>
          </p:nvSpPr>
          <p:spPr bwMode="auto">
            <a:xfrm>
              <a:off x="918" y="2874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21" name="Group 221"/>
          <p:cNvGrpSpPr>
            <a:grpSpLocks/>
          </p:cNvGrpSpPr>
          <p:nvPr/>
        </p:nvGrpSpPr>
        <p:grpSpPr bwMode="auto">
          <a:xfrm>
            <a:off x="104775" y="4743450"/>
            <a:ext cx="1625600" cy="314325"/>
            <a:chOff x="66" y="2988"/>
            <a:chExt cx="1024" cy="198"/>
          </a:xfrm>
        </p:grpSpPr>
        <p:sp>
          <p:nvSpPr>
            <p:cNvPr id="110645" name="Text Box 192"/>
            <p:cNvSpPr txBox="1">
              <a:spLocks noChangeArrowheads="1"/>
            </p:cNvSpPr>
            <p:nvPr/>
          </p:nvSpPr>
          <p:spPr bwMode="auto">
            <a:xfrm>
              <a:off x="66" y="2988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4750</a:t>
              </a:r>
            </a:p>
          </p:txBody>
        </p:sp>
        <p:sp>
          <p:nvSpPr>
            <p:cNvPr id="110646" name="Text Box 193"/>
            <p:cNvSpPr txBox="1">
              <a:spLocks noChangeArrowheads="1"/>
            </p:cNvSpPr>
            <p:nvPr/>
          </p:nvSpPr>
          <p:spPr bwMode="auto">
            <a:xfrm>
              <a:off x="390" y="2988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4000</a:t>
              </a:r>
            </a:p>
          </p:txBody>
        </p:sp>
        <p:sp>
          <p:nvSpPr>
            <p:cNvPr id="110647" name="Text Box 194"/>
            <p:cNvSpPr txBox="1">
              <a:spLocks noChangeArrowheads="1"/>
            </p:cNvSpPr>
            <p:nvPr/>
          </p:nvSpPr>
          <p:spPr bwMode="auto">
            <a:xfrm>
              <a:off x="918" y="2994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22" name="Group 232"/>
          <p:cNvGrpSpPr>
            <a:grpSpLocks/>
          </p:cNvGrpSpPr>
          <p:nvPr/>
        </p:nvGrpSpPr>
        <p:grpSpPr bwMode="auto">
          <a:xfrm>
            <a:off x="3665538" y="3381375"/>
            <a:ext cx="2430462" cy="1905000"/>
            <a:chOff x="2309" y="2130"/>
            <a:chExt cx="1531" cy="1200"/>
          </a:xfrm>
        </p:grpSpPr>
        <p:sp>
          <p:nvSpPr>
            <p:cNvPr id="110643" name="Rectangle 168"/>
            <p:cNvSpPr>
              <a:spLocks noChangeArrowheads="1"/>
            </p:cNvSpPr>
            <p:nvPr/>
          </p:nvSpPr>
          <p:spPr bwMode="auto">
            <a:xfrm>
              <a:off x="3264" y="2130"/>
              <a:ext cx="576" cy="2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/>
                <a:t>SN: 30</a:t>
              </a:r>
            </a:p>
            <a:p>
              <a:pPr algn="l"/>
              <a:r>
                <a:rPr lang="en-US" sz="700"/>
                <a:t>AN: 2000</a:t>
              </a:r>
            </a:p>
            <a:p>
              <a:pPr algn="l"/>
              <a:r>
                <a:rPr lang="en-US" sz="700"/>
                <a:t>RWin: 7000</a:t>
              </a:r>
            </a:p>
          </p:txBody>
        </p:sp>
        <p:sp>
          <p:nvSpPr>
            <p:cNvPr id="110644" name="Line 195"/>
            <p:cNvSpPr>
              <a:spLocks noChangeShapeType="1"/>
            </p:cNvSpPr>
            <p:nvPr/>
          </p:nvSpPr>
          <p:spPr bwMode="auto">
            <a:xfrm flipH="1">
              <a:off x="2309" y="2376"/>
              <a:ext cx="904" cy="9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36"/>
          <p:cNvGrpSpPr>
            <a:grpSpLocks/>
          </p:cNvGrpSpPr>
          <p:nvPr/>
        </p:nvGrpSpPr>
        <p:grpSpPr bwMode="auto">
          <a:xfrm>
            <a:off x="2701925" y="5262563"/>
            <a:ext cx="2403475" cy="700087"/>
            <a:chOff x="1702" y="3315"/>
            <a:chExt cx="1514" cy="441"/>
          </a:xfrm>
        </p:grpSpPr>
        <p:sp>
          <p:nvSpPr>
            <p:cNvPr id="110641" name="Rectangle 196"/>
            <p:cNvSpPr>
              <a:spLocks noChangeArrowheads="1"/>
            </p:cNvSpPr>
            <p:nvPr/>
          </p:nvSpPr>
          <p:spPr bwMode="auto">
            <a:xfrm>
              <a:off x="1702" y="3315"/>
              <a:ext cx="576" cy="2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/>
                <a:t>SN: 8000</a:t>
              </a:r>
            </a:p>
            <a:p>
              <a:pPr algn="l"/>
              <a:r>
                <a:rPr lang="en-US" sz="700"/>
                <a:t>AN: 30</a:t>
              </a:r>
            </a:p>
            <a:p>
              <a:pPr algn="l"/>
              <a:r>
                <a:rPr lang="en-US" sz="700"/>
                <a:t>Length: 1000/</a:t>
              </a:r>
            </a:p>
          </p:txBody>
        </p:sp>
        <p:sp>
          <p:nvSpPr>
            <p:cNvPr id="110642" name="Line 197"/>
            <p:cNvSpPr>
              <a:spLocks noChangeShapeType="1"/>
            </p:cNvSpPr>
            <p:nvPr/>
          </p:nvSpPr>
          <p:spPr bwMode="auto">
            <a:xfrm>
              <a:off x="2306" y="3420"/>
              <a:ext cx="91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22"/>
          <p:cNvGrpSpPr>
            <a:grpSpLocks/>
          </p:cNvGrpSpPr>
          <p:nvPr/>
        </p:nvGrpSpPr>
        <p:grpSpPr bwMode="auto">
          <a:xfrm>
            <a:off x="95250" y="5029200"/>
            <a:ext cx="1625600" cy="314325"/>
            <a:chOff x="60" y="3168"/>
            <a:chExt cx="1024" cy="198"/>
          </a:xfrm>
        </p:grpSpPr>
        <p:sp>
          <p:nvSpPr>
            <p:cNvPr id="110638" name="Text Box 198"/>
            <p:cNvSpPr txBox="1">
              <a:spLocks noChangeArrowheads="1"/>
            </p:cNvSpPr>
            <p:nvPr/>
          </p:nvSpPr>
          <p:spPr bwMode="auto">
            <a:xfrm>
              <a:off x="60" y="3168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5000</a:t>
              </a:r>
            </a:p>
          </p:txBody>
        </p:sp>
        <p:sp>
          <p:nvSpPr>
            <p:cNvPr id="110639" name="Text Box 199"/>
            <p:cNvSpPr txBox="1">
              <a:spLocks noChangeArrowheads="1"/>
            </p:cNvSpPr>
            <p:nvPr/>
          </p:nvSpPr>
          <p:spPr bwMode="auto">
            <a:xfrm>
              <a:off x="384" y="3168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3000</a:t>
              </a:r>
            </a:p>
          </p:txBody>
        </p:sp>
        <p:sp>
          <p:nvSpPr>
            <p:cNvPr id="110640" name="Text Box 200"/>
            <p:cNvSpPr txBox="1">
              <a:spLocks noChangeArrowheads="1"/>
            </p:cNvSpPr>
            <p:nvPr/>
          </p:nvSpPr>
          <p:spPr bwMode="auto">
            <a:xfrm>
              <a:off x="912" y="3174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25" name="Group 223"/>
          <p:cNvGrpSpPr>
            <a:grpSpLocks/>
          </p:cNvGrpSpPr>
          <p:nvPr/>
        </p:nvGrpSpPr>
        <p:grpSpPr bwMode="auto">
          <a:xfrm>
            <a:off x="85725" y="5257800"/>
            <a:ext cx="1625600" cy="314325"/>
            <a:chOff x="54" y="3312"/>
            <a:chExt cx="1024" cy="198"/>
          </a:xfrm>
        </p:grpSpPr>
        <p:sp>
          <p:nvSpPr>
            <p:cNvPr id="110635" name="Text Box 201"/>
            <p:cNvSpPr txBox="1">
              <a:spLocks noChangeArrowheads="1"/>
            </p:cNvSpPr>
            <p:nvPr/>
          </p:nvSpPr>
          <p:spPr bwMode="auto">
            <a:xfrm>
              <a:off x="54" y="3312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5000</a:t>
              </a:r>
            </a:p>
          </p:txBody>
        </p:sp>
        <p:sp>
          <p:nvSpPr>
            <p:cNvPr id="110636" name="Text Box 202"/>
            <p:cNvSpPr txBox="1">
              <a:spLocks noChangeArrowheads="1"/>
            </p:cNvSpPr>
            <p:nvPr/>
          </p:nvSpPr>
          <p:spPr bwMode="auto">
            <a:xfrm>
              <a:off x="378" y="3312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4000</a:t>
              </a:r>
            </a:p>
          </p:txBody>
        </p:sp>
        <p:sp>
          <p:nvSpPr>
            <p:cNvPr id="110637" name="Text Box 203"/>
            <p:cNvSpPr txBox="1">
              <a:spLocks noChangeArrowheads="1"/>
            </p:cNvSpPr>
            <p:nvPr/>
          </p:nvSpPr>
          <p:spPr bwMode="auto">
            <a:xfrm>
              <a:off x="906" y="3318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26" name="Group 224"/>
          <p:cNvGrpSpPr>
            <a:grpSpLocks/>
          </p:cNvGrpSpPr>
          <p:nvPr/>
        </p:nvGrpSpPr>
        <p:grpSpPr bwMode="auto">
          <a:xfrm>
            <a:off x="95250" y="5553075"/>
            <a:ext cx="1625600" cy="314325"/>
            <a:chOff x="60" y="3498"/>
            <a:chExt cx="1024" cy="198"/>
          </a:xfrm>
        </p:grpSpPr>
        <p:sp>
          <p:nvSpPr>
            <p:cNvPr id="110632" name="Text Box 207"/>
            <p:cNvSpPr txBox="1">
              <a:spLocks noChangeArrowheads="1"/>
            </p:cNvSpPr>
            <p:nvPr/>
          </p:nvSpPr>
          <p:spPr bwMode="auto">
            <a:xfrm>
              <a:off x="60" y="3498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5000</a:t>
              </a:r>
            </a:p>
          </p:txBody>
        </p:sp>
        <p:sp>
          <p:nvSpPr>
            <p:cNvPr id="110633" name="Text Box 208"/>
            <p:cNvSpPr txBox="1">
              <a:spLocks noChangeArrowheads="1"/>
            </p:cNvSpPr>
            <p:nvPr/>
          </p:nvSpPr>
          <p:spPr bwMode="auto">
            <a:xfrm>
              <a:off x="384" y="3498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5000</a:t>
              </a:r>
            </a:p>
          </p:txBody>
        </p:sp>
        <p:sp>
          <p:nvSpPr>
            <p:cNvPr id="110634" name="Text Box 209"/>
            <p:cNvSpPr txBox="1">
              <a:spLocks noChangeArrowheads="1"/>
            </p:cNvSpPr>
            <p:nvPr/>
          </p:nvSpPr>
          <p:spPr bwMode="auto">
            <a:xfrm>
              <a:off x="912" y="3504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27" name="Group 237"/>
          <p:cNvGrpSpPr>
            <a:grpSpLocks/>
          </p:cNvGrpSpPr>
          <p:nvPr/>
        </p:nvGrpSpPr>
        <p:grpSpPr bwMode="auto">
          <a:xfrm>
            <a:off x="2720975" y="5672138"/>
            <a:ext cx="2403475" cy="700087"/>
            <a:chOff x="1714" y="3573"/>
            <a:chExt cx="1514" cy="441"/>
          </a:xfrm>
        </p:grpSpPr>
        <p:sp>
          <p:nvSpPr>
            <p:cNvPr id="110630" name="Rectangle 210"/>
            <p:cNvSpPr>
              <a:spLocks noChangeArrowheads="1"/>
            </p:cNvSpPr>
            <p:nvPr/>
          </p:nvSpPr>
          <p:spPr bwMode="auto">
            <a:xfrm>
              <a:off x="1714" y="3573"/>
              <a:ext cx="576" cy="2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/>
                <a:t>SN: 9000</a:t>
              </a:r>
            </a:p>
            <a:p>
              <a:pPr algn="l"/>
              <a:r>
                <a:rPr lang="en-US" sz="700"/>
                <a:t>AN: 30</a:t>
              </a:r>
            </a:p>
            <a:p>
              <a:pPr algn="l"/>
              <a:r>
                <a:rPr lang="en-US" sz="700"/>
                <a:t>Length: 1000/</a:t>
              </a:r>
            </a:p>
          </p:txBody>
        </p:sp>
        <p:sp>
          <p:nvSpPr>
            <p:cNvPr id="110631" name="Line 211"/>
            <p:cNvSpPr>
              <a:spLocks noChangeShapeType="1"/>
            </p:cNvSpPr>
            <p:nvPr/>
          </p:nvSpPr>
          <p:spPr bwMode="auto">
            <a:xfrm>
              <a:off x="2318" y="3678"/>
              <a:ext cx="91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838200"/>
          </a:xfrm>
        </p:spPr>
        <p:txBody>
          <a:bodyPr/>
          <a:lstStyle/>
          <a:p>
            <a:r>
              <a:rPr lang="en-US" smtClean="0"/>
              <a:t>Congestion Avoidance (AIMD)</a:t>
            </a: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371475" y="411163"/>
            <a:ext cx="63674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latin typeface="Times New Roman" pitchFamily="18" charset="0"/>
              </a:rPr>
              <a:t>When an ACK arrives: cwnd = cwnd + 1 / floor(cwnd)</a:t>
            </a:r>
          </a:p>
          <a:p>
            <a:pPr algn="l" eaLnBrk="1" hangingPunct="1"/>
            <a:r>
              <a:rPr lang="en-US" sz="2000">
                <a:latin typeface="Times New Roman" pitchFamily="18" charset="0"/>
              </a:rPr>
              <a:t>When a drop is detected via triple-dup ACK, cwnd = cwnd/2</a:t>
            </a:r>
          </a:p>
        </p:txBody>
      </p:sp>
      <p:sp>
        <p:nvSpPr>
          <p:cNvPr id="111620" name="Line 4"/>
          <p:cNvSpPr>
            <a:spLocks noChangeShapeType="1"/>
          </p:cNvSpPr>
          <p:nvPr/>
        </p:nvSpPr>
        <p:spPr bwMode="auto">
          <a:xfrm>
            <a:off x="3662363" y="1409700"/>
            <a:ext cx="19050" cy="5067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21" name="Line 5"/>
          <p:cNvSpPr>
            <a:spLocks noChangeShapeType="1"/>
          </p:cNvSpPr>
          <p:nvPr/>
        </p:nvSpPr>
        <p:spPr bwMode="auto">
          <a:xfrm flipH="1">
            <a:off x="5127625" y="1352550"/>
            <a:ext cx="9525" cy="527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0" y="1058863"/>
            <a:ext cx="623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latin typeface="Times New Roman" pitchFamily="18" charset="0"/>
              </a:rPr>
              <a:t>cwnd</a:t>
            </a:r>
          </a:p>
        </p:txBody>
      </p:sp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0" y="1323975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8000</a:t>
            </a:r>
          </a:p>
        </p:txBody>
      </p:sp>
      <p:sp>
        <p:nvSpPr>
          <p:cNvPr id="111624" name="Text Box 14"/>
          <p:cNvSpPr txBox="1">
            <a:spLocks noChangeArrowheads="1"/>
          </p:cNvSpPr>
          <p:nvPr/>
        </p:nvSpPr>
        <p:spPr bwMode="auto">
          <a:xfrm>
            <a:off x="485775" y="1049338"/>
            <a:ext cx="785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latin typeface="Times New Roman" pitchFamily="18" charset="0"/>
              </a:rPr>
              <a:t>inflight</a:t>
            </a:r>
          </a:p>
        </p:txBody>
      </p:sp>
      <p:sp>
        <p:nvSpPr>
          <p:cNvPr id="111625" name="Text Box 15"/>
          <p:cNvSpPr txBox="1">
            <a:spLocks noChangeArrowheads="1"/>
          </p:cNvSpPr>
          <p:nvPr/>
        </p:nvSpPr>
        <p:spPr bwMode="auto">
          <a:xfrm>
            <a:off x="685800" y="131445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0</a:t>
            </a:r>
          </a:p>
        </p:txBody>
      </p:sp>
      <p:sp>
        <p:nvSpPr>
          <p:cNvPr id="111626" name="Text Box 16"/>
          <p:cNvSpPr txBox="1">
            <a:spLocks noChangeArrowheads="1"/>
          </p:cNvSpPr>
          <p:nvPr/>
        </p:nvSpPr>
        <p:spPr bwMode="auto">
          <a:xfrm>
            <a:off x="1143000" y="1049338"/>
            <a:ext cx="841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latin typeface="Times New Roman" pitchFamily="18" charset="0"/>
              </a:rPr>
              <a:t>ssthresh</a:t>
            </a:r>
          </a:p>
        </p:txBody>
      </p:sp>
      <p:sp>
        <p:nvSpPr>
          <p:cNvPr id="111627" name="Text Box 17"/>
          <p:cNvSpPr txBox="1">
            <a:spLocks noChangeArrowheads="1"/>
          </p:cNvSpPr>
          <p:nvPr/>
        </p:nvSpPr>
        <p:spPr bwMode="auto">
          <a:xfrm>
            <a:off x="1304925" y="131445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0</a:t>
            </a:r>
          </a:p>
        </p:txBody>
      </p:sp>
      <p:grpSp>
        <p:nvGrpSpPr>
          <p:cNvPr id="111628" name="Group 18"/>
          <p:cNvGrpSpPr>
            <a:grpSpLocks/>
          </p:cNvGrpSpPr>
          <p:nvPr/>
        </p:nvGrpSpPr>
        <p:grpSpPr bwMode="auto">
          <a:xfrm>
            <a:off x="0" y="1514475"/>
            <a:ext cx="1568450" cy="314325"/>
            <a:chOff x="56" y="954"/>
            <a:chExt cx="988" cy="198"/>
          </a:xfrm>
        </p:grpSpPr>
        <p:sp>
          <p:nvSpPr>
            <p:cNvPr id="111747" name="Text Box 19"/>
            <p:cNvSpPr txBox="1">
              <a:spLocks noChangeArrowheads="1"/>
            </p:cNvSpPr>
            <p:nvPr/>
          </p:nvSpPr>
          <p:spPr bwMode="auto">
            <a:xfrm>
              <a:off x="56" y="960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8000</a:t>
              </a:r>
            </a:p>
          </p:txBody>
        </p:sp>
        <p:sp>
          <p:nvSpPr>
            <p:cNvPr id="111748" name="Text Box 20"/>
            <p:cNvSpPr txBox="1">
              <a:spLocks noChangeArrowheads="1"/>
            </p:cNvSpPr>
            <p:nvPr/>
          </p:nvSpPr>
          <p:spPr bwMode="auto">
            <a:xfrm>
              <a:off x="374" y="954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1000</a:t>
              </a:r>
            </a:p>
          </p:txBody>
        </p:sp>
        <p:sp>
          <p:nvSpPr>
            <p:cNvPr id="111749" name="Text Box 21"/>
            <p:cNvSpPr txBox="1">
              <a:spLocks noChangeArrowheads="1"/>
            </p:cNvSpPr>
            <p:nvPr/>
          </p:nvSpPr>
          <p:spPr bwMode="auto">
            <a:xfrm>
              <a:off x="872" y="960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111629" name="Group 36"/>
          <p:cNvGrpSpPr>
            <a:grpSpLocks/>
          </p:cNvGrpSpPr>
          <p:nvPr/>
        </p:nvGrpSpPr>
        <p:grpSpPr bwMode="auto">
          <a:xfrm>
            <a:off x="0" y="2752725"/>
            <a:ext cx="1568450" cy="314325"/>
            <a:chOff x="60" y="1734"/>
            <a:chExt cx="988" cy="198"/>
          </a:xfrm>
        </p:grpSpPr>
        <p:sp>
          <p:nvSpPr>
            <p:cNvPr id="111744" name="Text Box 37"/>
            <p:cNvSpPr txBox="1">
              <a:spLocks noChangeArrowheads="1"/>
            </p:cNvSpPr>
            <p:nvPr/>
          </p:nvSpPr>
          <p:spPr bwMode="auto">
            <a:xfrm>
              <a:off x="60" y="1740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8000</a:t>
              </a:r>
            </a:p>
          </p:txBody>
        </p:sp>
        <p:sp>
          <p:nvSpPr>
            <p:cNvPr id="111745" name="Text Box 38"/>
            <p:cNvSpPr txBox="1">
              <a:spLocks noChangeArrowheads="1"/>
            </p:cNvSpPr>
            <p:nvPr/>
          </p:nvSpPr>
          <p:spPr bwMode="auto">
            <a:xfrm>
              <a:off x="378" y="1734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8000</a:t>
              </a:r>
            </a:p>
          </p:txBody>
        </p:sp>
        <p:sp>
          <p:nvSpPr>
            <p:cNvPr id="111746" name="Text Box 39"/>
            <p:cNvSpPr txBox="1">
              <a:spLocks noChangeArrowheads="1"/>
            </p:cNvSpPr>
            <p:nvPr/>
          </p:nvSpPr>
          <p:spPr bwMode="auto">
            <a:xfrm>
              <a:off x="876" y="1740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111630" name="Group 133"/>
          <p:cNvGrpSpPr>
            <a:grpSpLocks/>
          </p:cNvGrpSpPr>
          <p:nvPr/>
        </p:nvGrpSpPr>
        <p:grpSpPr bwMode="auto">
          <a:xfrm>
            <a:off x="2705100" y="1600200"/>
            <a:ext cx="2393950" cy="876300"/>
            <a:chOff x="1716" y="1008"/>
            <a:chExt cx="1508" cy="552"/>
          </a:xfrm>
        </p:grpSpPr>
        <p:sp>
          <p:nvSpPr>
            <p:cNvPr id="111742" name="Line 9"/>
            <p:cNvSpPr>
              <a:spLocks noChangeShapeType="1"/>
            </p:cNvSpPr>
            <p:nvPr/>
          </p:nvSpPr>
          <p:spPr bwMode="auto">
            <a:xfrm>
              <a:off x="2326" y="1056"/>
              <a:ext cx="898" cy="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43" name="Rectangle 10"/>
            <p:cNvSpPr>
              <a:spLocks noChangeArrowheads="1"/>
            </p:cNvSpPr>
            <p:nvPr/>
          </p:nvSpPr>
          <p:spPr bwMode="auto">
            <a:xfrm>
              <a:off x="1716" y="1008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/>
                <a:t>SN: 1MSS. L=1MSS</a:t>
              </a:r>
            </a:p>
          </p:txBody>
        </p:sp>
      </p:grpSp>
      <p:grpSp>
        <p:nvGrpSpPr>
          <p:cNvPr id="5" name="Group 155"/>
          <p:cNvGrpSpPr>
            <a:grpSpLocks/>
          </p:cNvGrpSpPr>
          <p:nvPr/>
        </p:nvGrpSpPr>
        <p:grpSpPr bwMode="auto">
          <a:xfrm>
            <a:off x="3648075" y="2476500"/>
            <a:ext cx="2409825" cy="752475"/>
            <a:chOff x="2304" y="2712"/>
            <a:chExt cx="1518" cy="474"/>
          </a:xfrm>
        </p:grpSpPr>
        <p:sp>
          <p:nvSpPr>
            <p:cNvPr id="111740" name="Rectangle 42"/>
            <p:cNvSpPr>
              <a:spLocks noChangeArrowheads="1"/>
            </p:cNvSpPr>
            <p:nvPr/>
          </p:nvSpPr>
          <p:spPr bwMode="auto">
            <a:xfrm>
              <a:off x="3246" y="2712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/>
                <a:t>AN=2MSS</a:t>
              </a:r>
            </a:p>
          </p:txBody>
        </p:sp>
        <p:sp>
          <p:nvSpPr>
            <p:cNvPr id="111741" name="Line 132"/>
            <p:cNvSpPr>
              <a:spLocks noChangeShapeType="1"/>
            </p:cNvSpPr>
            <p:nvPr/>
          </p:nvSpPr>
          <p:spPr bwMode="auto">
            <a:xfrm flipH="1">
              <a:off x="2304" y="2742"/>
              <a:ext cx="930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1632" name="Group 134"/>
          <p:cNvGrpSpPr>
            <a:grpSpLocks/>
          </p:cNvGrpSpPr>
          <p:nvPr/>
        </p:nvGrpSpPr>
        <p:grpSpPr bwMode="auto">
          <a:xfrm>
            <a:off x="2705100" y="1771650"/>
            <a:ext cx="2393950" cy="876300"/>
            <a:chOff x="1716" y="1008"/>
            <a:chExt cx="1508" cy="552"/>
          </a:xfrm>
        </p:grpSpPr>
        <p:sp>
          <p:nvSpPr>
            <p:cNvPr id="111738" name="Line 135"/>
            <p:cNvSpPr>
              <a:spLocks noChangeShapeType="1"/>
            </p:cNvSpPr>
            <p:nvPr/>
          </p:nvSpPr>
          <p:spPr bwMode="auto">
            <a:xfrm>
              <a:off x="2326" y="1056"/>
              <a:ext cx="898" cy="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39" name="Rectangle 136"/>
            <p:cNvSpPr>
              <a:spLocks noChangeArrowheads="1"/>
            </p:cNvSpPr>
            <p:nvPr/>
          </p:nvSpPr>
          <p:spPr bwMode="auto">
            <a:xfrm>
              <a:off x="1716" y="1008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/>
                <a:t>SN: 2MSS. L=1MSS</a:t>
              </a:r>
            </a:p>
          </p:txBody>
        </p:sp>
      </p:grpSp>
      <p:grpSp>
        <p:nvGrpSpPr>
          <p:cNvPr id="111633" name="Group 137"/>
          <p:cNvGrpSpPr>
            <a:grpSpLocks/>
          </p:cNvGrpSpPr>
          <p:nvPr/>
        </p:nvGrpSpPr>
        <p:grpSpPr bwMode="auto">
          <a:xfrm>
            <a:off x="2705100" y="1924050"/>
            <a:ext cx="2393950" cy="876300"/>
            <a:chOff x="1716" y="1008"/>
            <a:chExt cx="1508" cy="552"/>
          </a:xfrm>
        </p:grpSpPr>
        <p:sp>
          <p:nvSpPr>
            <p:cNvPr id="111736" name="Line 138"/>
            <p:cNvSpPr>
              <a:spLocks noChangeShapeType="1"/>
            </p:cNvSpPr>
            <p:nvPr/>
          </p:nvSpPr>
          <p:spPr bwMode="auto">
            <a:xfrm>
              <a:off x="2326" y="1056"/>
              <a:ext cx="898" cy="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37" name="Rectangle 139"/>
            <p:cNvSpPr>
              <a:spLocks noChangeArrowheads="1"/>
            </p:cNvSpPr>
            <p:nvPr/>
          </p:nvSpPr>
          <p:spPr bwMode="auto">
            <a:xfrm>
              <a:off x="1716" y="1008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/>
                <a:t>SN: 3MSS. L=1MSS</a:t>
              </a:r>
            </a:p>
          </p:txBody>
        </p:sp>
      </p:grpSp>
      <p:grpSp>
        <p:nvGrpSpPr>
          <p:cNvPr id="111634" name="Group 140"/>
          <p:cNvGrpSpPr>
            <a:grpSpLocks/>
          </p:cNvGrpSpPr>
          <p:nvPr/>
        </p:nvGrpSpPr>
        <p:grpSpPr bwMode="auto">
          <a:xfrm>
            <a:off x="2705100" y="2095500"/>
            <a:ext cx="2393950" cy="876300"/>
            <a:chOff x="1716" y="1008"/>
            <a:chExt cx="1508" cy="552"/>
          </a:xfrm>
        </p:grpSpPr>
        <p:sp>
          <p:nvSpPr>
            <p:cNvPr id="111734" name="Line 141"/>
            <p:cNvSpPr>
              <a:spLocks noChangeShapeType="1"/>
            </p:cNvSpPr>
            <p:nvPr/>
          </p:nvSpPr>
          <p:spPr bwMode="auto">
            <a:xfrm>
              <a:off x="2326" y="1056"/>
              <a:ext cx="898" cy="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35" name="Rectangle 142"/>
            <p:cNvSpPr>
              <a:spLocks noChangeArrowheads="1"/>
            </p:cNvSpPr>
            <p:nvPr/>
          </p:nvSpPr>
          <p:spPr bwMode="auto">
            <a:xfrm>
              <a:off x="1716" y="1008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/>
                <a:t>SN: 4MSS. L=1MSS</a:t>
              </a:r>
            </a:p>
          </p:txBody>
        </p:sp>
      </p:grpSp>
      <p:sp>
        <p:nvSpPr>
          <p:cNvPr id="111635" name="Line 144"/>
          <p:cNvSpPr>
            <a:spLocks noChangeShapeType="1"/>
          </p:cNvSpPr>
          <p:nvPr/>
        </p:nvSpPr>
        <p:spPr bwMode="auto">
          <a:xfrm>
            <a:off x="3673475" y="2343150"/>
            <a:ext cx="739775" cy="409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1636" name="Rectangle 145"/>
          <p:cNvSpPr>
            <a:spLocks noChangeArrowheads="1"/>
          </p:cNvSpPr>
          <p:nvPr/>
        </p:nvSpPr>
        <p:spPr bwMode="auto">
          <a:xfrm>
            <a:off x="2705100" y="2266950"/>
            <a:ext cx="914400" cy="133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700"/>
              <a:t>SN: 5MSS. L=1MSS</a:t>
            </a:r>
          </a:p>
        </p:txBody>
      </p:sp>
      <p:grpSp>
        <p:nvGrpSpPr>
          <p:cNvPr id="111637" name="Group 146"/>
          <p:cNvGrpSpPr>
            <a:grpSpLocks/>
          </p:cNvGrpSpPr>
          <p:nvPr/>
        </p:nvGrpSpPr>
        <p:grpSpPr bwMode="auto">
          <a:xfrm>
            <a:off x="2705100" y="2447925"/>
            <a:ext cx="2393950" cy="876300"/>
            <a:chOff x="1716" y="1008"/>
            <a:chExt cx="1508" cy="552"/>
          </a:xfrm>
        </p:grpSpPr>
        <p:sp>
          <p:nvSpPr>
            <p:cNvPr id="111732" name="Line 147"/>
            <p:cNvSpPr>
              <a:spLocks noChangeShapeType="1"/>
            </p:cNvSpPr>
            <p:nvPr/>
          </p:nvSpPr>
          <p:spPr bwMode="auto">
            <a:xfrm>
              <a:off x="2326" y="1056"/>
              <a:ext cx="898" cy="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33" name="Rectangle 148"/>
            <p:cNvSpPr>
              <a:spLocks noChangeArrowheads="1"/>
            </p:cNvSpPr>
            <p:nvPr/>
          </p:nvSpPr>
          <p:spPr bwMode="auto">
            <a:xfrm>
              <a:off x="1716" y="1008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/>
                <a:t>SN: 6MSS. L=1MSS</a:t>
              </a:r>
            </a:p>
          </p:txBody>
        </p:sp>
      </p:grpSp>
      <p:grpSp>
        <p:nvGrpSpPr>
          <p:cNvPr id="111638" name="Group 149"/>
          <p:cNvGrpSpPr>
            <a:grpSpLocks/>
          </p:cNvGrpSpPr>
          <p:nvPr/>
        </p:nvGrpSpPr>
        <p:grpSpPr bwMode="auto">
          <a:xfrm>
            <a:off x="2705100" y="2609850"/>
            <a:ext cx="2393950" cy="876300"/>
            <a:chOff x="1716" y="1008"/>
            <a:chExt cx="1508" cy="552"/>
          </a:xfrm>
        </p:grpSpPr>
        <p:sp>
          <p:nvSpPr>
            <p:cNvPr id="111730" name="Line 150"/>
            <p:cNvSpPr>
              <a:spLocks noChangeShapeType="1"/>
            </p:cNvSpPr>
            <p:nvPr/>
          </p:nvSpPr>
          <p:spPr bwMode="auto">
            <a:xfrm>
              <a:off x="2326" y="1056"/>
              <a:ext cx="898" cy="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31" name="Rectangle 151"/>
            <p:cNvSpPr>
              <a:spLocks noChangeArrowheads="1"/>
            </p:cNvSpPr>
            <p:nvPr/>
          </p:nvSpPr>
          <p:spPr bwMode="auto">
            <a:xfrm>
              <a:off x="1716" y="1008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/>
                <a:t>SN: 7MSS. L=1MSS</a:t>
              </a:r>
            </a:p>
          </p:txBody>
        </p:sp>
      </p:grpSp>
      <p:grpSp>
        <p:nvGrpSpPr>
          <p:cNvPr id="111639" name="Group 152"/>
          <p:cNvGrpSpPr>
            <a:grpSpLocks/>
          </p:cNvGrpSpPr>
          <p:nvPr/>
        </p:nvGrpSpPr>
        <p:grpSpPr bwMode="auto">
          <a:xfrm>
            <a:off x="2705100" y="2790825"/>
            <a:ext cx="2393950" cy="876300"/>
            <a:chOff x="1716" y="1008"/>
            <a:chExt cx="1508" cy="552"/>
          </a:xfrm>
        </p:grpSpPr>
        <p:sp>
          <p:nvSpPr>
            <p:cNvPr id="111728" name="Line 153"/>
            <p:cNvSpPr>
              <a:spLocks noChangeShapeType="1"/>
            </p:cNvSpPr>
            <p:nvPr/>
          </p:nvSpPr>
          <p:spPr bwMode="auto">
            <a:xfrm>
              <a:off x="2326" y="1056"/>
              <a:ext cx="898" cy="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29" name="Rectangle 154"/>
            <p:cNvSpPr>
              <a:spLocks noChangeArrowheads="1"/>
            </p:cNvSpPr>
            <p:nvPr/>
          </p:nvSpPr>
          <p:spPr bwMode="auto">
            <a:xfrm>
              <a:off x="1716" y="1008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/>
                <a:t>SN: 8MSS. L=1MSS</a:t>
              </a:r>
            </a:p>
          </p:txBody>
        </p:sp>
      </p:grpSp>
      <p:grpSp>
        <p:nvGrpSpPr>
          <p:cNvPr id="12" name="Group 156"/>
          <p:cNvGrpSpPr>
            <a:grpSpLocks/>
          </p:cNvGrpSpPr>
          <p:nvPr/>
        </p:nvGrpSpPr>
        <p:grpSpPr bwMode="auto">
          <a:xfrm>
            <a:off x="3657600" y="2657475"/>
            <a:ext cx="2409825" cy="752475"/>
            <a:chOff x="2304" y="2712"/>
            <a:chExt cx="1518" cy="474"/>
          </a:xfrm>
        </p:grpSpPr>
        <p:sp>
          <p:nvSpPr>
            <p:cNvPr id="111726" name="Rectangle 157"/>
            <p:cNvSpPr>
              <a:spLocks noChangeArrowheads="1"/>
            </p:cNvSpPr>
            <p:nvPr/>
          </p:nvSpPr>
          <p:spPr bwMode="auto">
            <a:xfrm>
              <a:off x="3246" y="2712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/>
                <a:t>AN=3MSS</a:t>
              </a:r>
            </a:p>
          </p:txBody>
        </p:sp>
        <p:sp>
          <p:nvSpPr>
            <p:cNvPr id="111727" name="Line 158"/>
            <p:cNvSpPr>
              <a:spLocks noChangeShapeType="1"/>
            </p:cNvSpPr>
            <p:nvPr/>
          </p:nvSpPr>
          <p:spPr bwMode="auto">
            <a:xfrm flipH="1">
              <a:off x="2304" y="2742"/>
              <a:ext cx="930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3" name="Group 159"/>
          <p:cNvGrpSpPr>
            <a:grpSpLocks/>
          </p:cNvGrpSpPr>
          <p:nvPr/>
        </p:nvGrpSpPr>
        <p:grpSpPr bwMode="auto">
          <a:xfrm>
            <a:off x="3648075" y="2838450"/>
            <a:ext cx="2409825" cy="752475"/>
            <a:chOff x="2304" y="2712"/>
            <a:chExt cx="1518" cy="474"/>
          </a:xfrm>
        </p:grpSpPr>
        <p:sp>
          <p:nvSpPr>
            <p:cNvPr id="111724" name="Rectangle 160"/>
            <p:cNvSpPr>
              <a:spLocks noChangeArrowheads="1"/>
            </p:cNvSpPr>
            <p:nvPr/>
          </p:nvSpPr>
          <p:spPr bwMode="auto">
            <a:xfrm>
              <a:off x="3246" y="2712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/>
                <a:t>AN=4MSS</a:t>
              </a:r>
            </a:p>
          </p:txBody>
        </p:sp>
        <p:sp>
          <p:nvSpPr>
            <p:cNvPr id="111725" name="Line 161"/>
            <p:cNvSpPr>
              <a:spLocks noChangeShapeType="1"/>
            </p:cNvSpPr>
            <p:nvPr/>
          </p:nvSpPr>
          <p:spPr bwMode="auto">
            <a:xfrm flipH="1">
              <a:off x="2304" y="2742"/>
              <a:ext cx="930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4" name="Group 162"/>
          <p:cNvGrpSpPr>
            <a:grpSpLocks/>
          </p:cNvGrpSpPr>
          <p:nvPr/>
        </p:nvGrpSpPr>
        <p:grpSpPr bwMode="auto">
          <a:xfrm>
            <a:off x="3638550" y="3352800"/>
            <a:ext cx="2409825" cy="752475"/>
            <a:chOff x="2304" y="2712"/>
            <a:chExt cx="1518" cy="474"/>
          </a:xfrm>
        </p:grpSpPr>
        <p:sp>
          <p:nvSpPr>
            <p:cNvPr id="111722" name="Rectangle 163"/>
            <p:cNvSpPr>
              <a:spLocks noChangeArrowheads="1"/>
            </p:cNvSpPr>
            <p:nvPr/>
          </p:nvSpPr>
          <p:spPr bwMode="auto">
            <a:xfrm>
              <a:off x="3246" y="2712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/>
                <a:t>AN=4MSS</a:t>
              </a:r>
            </a:p>
          </p:txBody>
        </p:sp>
        <p:sp>
          <p:nvSpPr>
            <p:cNvPr id="111723" name="Line 164"/>
            <p:cNvSpPr>
              <a:spLocks noChangeShapeType="1"/>
            </p:cNvSpPr>
            <p:nvPr/>
          </p:nvSpPr>
          <p:spPr bwMode="auto">
            <a:xfrm flipH="1">
              <a:off x="2304" y="2742"/>
              <a:ext cx="930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5" name="Group 165"/>
          <p:cNvGrpSpPr>
            <a:grpSpLocks/>
          </p:cNvGrpSpPr>
          <p:nvPr/>
        </p:nvGrpSpPr>
        <p:grpSpPr bwMode="auto">
          <a:xfrm>
            <a:off x="3657600" y="3533775"/>
            <a:ext cx="2409825" cy="752475"/>
            <a:chOff x="2304" y="2712"/>
            <a:chExt cx="1518" cy="474"/>
          </a:xfrm>
        </p:grpSpPr>
        <p:sp>
          <p:nvSpPr>
            <p:cNvPr id="111720" name="Rectangle 166"/>
            <p:cNvSpPr>
              <a:spLocks noChangeArrowheads="1"/>
            </p:cNvSpPr>
            <p:nvPr/>
          </p:nvSpPr>
          <p:spPr bwMode="auto">
            <a:xfrm>
              <a:off x="3246" y="2712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/>
                <a:t>AN=4MSS</a:t>
              </a:r>
            </a:p>
          </p:txBody>
        </p:sp>
        <p:sp>
          <p:nvSpPr>
            <p:cNvPr id="111721" name="Line 167"/>
            <p:cNvSpPr>
              <a:spLocks noChangeShapeType="1"/>
            </p:cNvSpPr>
            <p:nvPr/>
          </p:nvSpPr>
          <p:spPr bwMode="auto">
            <a:xfrm flipH="1">
              <a:off x="2304" y="2742"/>
              <a:ext cx="930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6" name="Group 168"/>
          <p:cNvGrpSpPr>
            <a:grpSpLocks/>
          </p:cNvGrpSpPr>
          <p:nvPr/>
        </p:nvGrpSpPr>
        <p:grpSpPr bwMode="auto">
          <a:xfrm>
            <a:off x="3648075" y="3733800"/>
            <a:ext cx="2409825" cy="752475"/>
            <a:chOff x="2304" y="2712"/>
            <a:chExt cx="1518" cy="474"/>
          </a:xfrm>
        </p:grpSpPr>
        <p:sp>
          <p:nvSpPr>
            <p:cNvPr id="111718" name="Rectangle 169"/>
            <p:cNvSpPr>
              <a:spLocks noChangeArrowheads="1"/>
            </p:cNvSpPr>
            <p:nvPr/>
          </p:nvSpPr>
          <p:spPr bwMode="auto">
            <a:xfrm>
              <a:off x="3246" y="2712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/>
                <a:t>AN=4MSS</a:t>
              </a:r>
            </a:p>
          </p:txBody>
        </p:sp>
        <p:sp>
          <p:nvSpPr>
            <p:cNvPr id="111719" name="Line 170"/>
            <p:cNvSpPr>
              <a:spLocks noChangeShapeType="1"/>
            </p:cNvSpPr>
            <p:nvPr/>
          </p:nvSpPr>
          <p:spPr bwMode="auto">
            <a:xfrm flipH="1">
              <a:off x="2304" y="2742"/>
              <a:ext cx="930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7" name="Group 171"/>
          <p:cNvGrpSpPr>
            <a:grpSpLocks/>
          </p:cNvGrpSpPr>
          <p:nvPr/>
        </p:nvGrpSpPr>
        <p:grpSpPr bwMode="auto">
          <a:xfrm>
            <a:off x="2705100" y="3152775"/>
            <a:ext cx="2393950" cy="876300"/>
            <a:chOff x="1716" y="1008"/>
            <a:chExt cx="1508" cy="552"/>
          </a:xfrm>
        </p:grpSpPr>
        <p:sp>
          <p:nvSpPr>
            <p:cNvPr id="111716" name="Line 172"/>
            <p:cNvSpPr>
              <a:spLocks noChangeShapeType="1"/>
            </p:cNvSpPr>
            <p:nvPr/>
          </p:nvSpPr>
          <p:spPr bwMode="auto">
            <a:xfrm>
              <a:off x="2326" y="1056"/>
              <a:ext cx="898" cy="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17" name="Rectangle 173"/>
            <p:cNvSpPr>
              <a:spLocks noChangeArrowheads="1"/>
            </p:cNvSpPr>
            <p:nvPr/>
          </p:nvSpPr>
          <p:spPr bwMode="auto">
            <a:xfrm>
              <a:off x="1716" y="1008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/>
                <a:t>SN: 9MSS. L=1MSS</a:t>
              </a:r>
            </a:p>
          </p:txBody>
        </p:sp>
      </p:grpSp>
      <p:grpSp>
        <p:nvGrpSpPr>
          <p:cNvPr id="18" name="Group 174"/>
          <p:cNvGrpSpPr>
            <a:grpSpLocks/>
          </p:cNvGrpSpPr>
          <p:nvPr/>
        </p:nvGrpSpPr>
        <p:grpSpPr bwMode="auto">
          <a:xfrm>
            <a:off x="2705100" y="3352800"/>
            <a:ext cx="2393950" cy="876300"/>
            <a:chOff x="1716" y="1008"/>
            <a:chExt cx="1508" cy="552"/>
          </a:xfrm>
        </p:grpSpPr>
        <p:sp>
          <p:nvSpPr>
            <p:cNvPr id="111714" name="Line 175"/>
            <p:cNvSpPr>
              <a:spLocks noChangeShapeType="1"/>
            </p:cNvSpPr>
            <p:nvPr/>
          </p:nvSpPr>
          <p:spPr bwMode="auto">
            <a:xfrm>
              <a:off x="2326" y="1056"/>
              <a:ext cx="898" cy="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15" name="Rectangle 176"/>
            <p:cNvSpPr>
              <a:spLocks noChangeArrowheads="1"/>
            </p:cNvSpPr>
            <p:nvPr/>
          </p:nvSpPr>
          <p:spPr bwMode="auto">
            <a:xfrm>
              <a:off x="1716" y="1008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/>
                <a:t>SN: 10MSS. L=1MSS</a:t>
              </a:r>
            </a:p>
          </p:txBody>
        </p:sp>
      </p:grpSp>
      <p:grpSp>
        <p:nvGrpSpPr>
          <p:cNvPr id="19" name="Group 177"/>
          <p:cNvGrpSpPr>
            <a:grpSpLocks/>
          </p:cNvGrpSpPr>
          <p:nvPr/>
        </p:nvGrpSpPr>
        <p:grpSpPr bwMode="auto">
          <a:xfrm>
            <a:off x="2695575" y="3524250"/>
            <a:ext cx="2393950" cy="876300"/>
            <a:chOff x="1716" y="1008"/>
            <a:chExt cx="1508" cy="552"/>
          </a:xfrm>
        </p:grpSpPr>
        <p:sp>
          <p:nvSpPr>
            <p:cNvPr id="111712" name="Line 178"/>
            <p:cNvSpPr>
              <a:spLocks noChangeShapeType="1"/>
            </p:cNvSpPr>
            <p:nvPr/>
          </p:nvSpPr>
          <p:spPr bwMode="auto">
            <a:xfrm>
              <a:off x="2326" y="1056"/>
              <a:ext cx="898" cy="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713" name="Rectangle 179"/>
            <p:cNvSpPr>
              <a:spLocks noChangeArrowheads="1"/>
            </p:cNvSpPr>
            <p:nvPr/>
          </p:nvSpPr>
          <p:spPr bwMode="auto">
            <a:xfrm>
              <a:off x="1716" y="1008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/>
                <a:t>SN: 11MSS. L=1MSS</a:t>
              </a:r>
            </a:p>
          </p:txBody>
        </p:sp>
      </p:grpSp>
      <p:sp>
        <p:nvSpPr>
          <p:cNvPr id="111648" name="Oval 180"/>
          <p:cNvSpPr>
            <a:spLocks noChangeArrowheads="1"/>
          </p:cNvSpPr>
          <p:nvPr/>
        </p:nvSpPr>
        <p:spPr bwMode="auto">
          <a:xfrm>
            <a:off x="819150" y="1971675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49" name="Oval 181"/>
          <p:cNvSpPr>
            <a:spLocks noChangeArrowheads="1"/>
          </p:cNvSpPr>
          <p:nvPr/>
        </p:nvSpPr>
        <p:spPr bwMode="auto">
          <a:xfrm>
            <a:off x="819150" y="2105025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50" name="Oval 182"/>
          <p:cNvSpPr>
            <a:spLocks noChangeArrowheads="1"/>
          </p:cNvSpPr>
          <p:nvPr/>
        </p:nvSpPr>
        <p:spPr bwMode="auto">
          <a:xfrm>
            <a:off x="819150" y="2238375"/>
            <a:ext cx="88900" cy="88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6215" name="Text Box 183"/>
          <p:cNvSpPr txBox="1">
            <a:spLocks noChangeArrowheads="1"/>
          </p:cNvSpPr>
          <p:nvPr/>
        </p:nvSpPr>
        <p:spPr bwMode="auto">
          <a:xfrm>
            <a:off x="2673350" y="4300538"/>
            <a:ext cx="904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3</a:t>
            </a:r>
            <a:r>
              <a:rPr lang="en-US" sz="1000" baseline="30000"/>
              <a:t>rd</a:t>
            </a:r>
            <a:r>
              <a:rPr lang="en-US" sz="1000"/>
              <a:t> dup-ACK</a:t>
            </a:r>
          </a:p>
        </p:txBody>
      </p:sp>
      <p:grpSp>
        <p:nvGrpSpPr>
          <p:cNvPr id="20" name="Group 247"/>
          <p:cNvGrpSpPr>
            <a:grpSpLocks/>
          </p:cNvGrpSpPr>
          <p:nvPr/>
        </p:nvGrpSpPr>
        <p:grpSpPr bwMode="auto">
          <a:xfrm>
            <a:off x="0" y="2990850"/>
            <a:ext cx="1568450" cy="752475"/>
            <a:chOff x="0" y="1884"/>
            <a:chExt cx="988" cy="474"/>
          </a:xfrm>
        </p:grpSpPr>
        <p:grpSp>
          <p:nvGrpSpPr>
            <p:cNvPr id="111700" name="Group 184"/>
            <p:cNvGrpSpPr>
              <a:grpSpLocks/>
            </p:cNvGrpSpPr>
            <p:nvPr/>
          </p:nvGrpSpPr>
          <p:grpSpPr bwMode="auto">
            <a:xfrm>
              <a:off x="0" y="1884"/>
              <a:ext cx="988" cy="198"/>
              <a:chOff x="60" y="1734"/>
              <a:chExt cx="988" cy="198"/>
            </a:xfrm>
          </p:grpSpPr>
          <p:sp>
            <p:nvSpPr>
              <p:cNvPr id="111709" name="Text Box 185"/>
              <p:cNvSpPr txBox="1">
                <a:spLocks noChangeArrowheads="1"/>
              </p:cNvSpPr>
              <p:nvPr/>
            </p:nvSpPr>
            <p:spPr bwMode="auto">
              <a:xfrm>
                <a:off x="60" y="1740"/>
                <a:ext cx="3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400">
                    <a:latin typeface="Times New Roman" pitchFamily="18" charset="0"/>
                  </a:rPr>
                  <a:t>8125</a:t>
                </a:r>
              </a:p>
            </p:txBody>
          </p:sp>
          <p:sp>
            <p:nvSpPr>
              <p:cNvPr id="111710" name="Text Box 186"/>
              <p:cNvSpPr txBox="1">
                <a:spLocks noChangeArrowheads="1"/>
              </p:cNvSpPr>
              <p:nvPr/>
            </p:nvSpPr>
            <p:spPr bwMode="auto">
              <a:xfrm>
                <a:off x="378" y="1734"/>
                <a:ext cx="3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400">
                    <a:latin typeface="Times New Roman" pitchFamily="18" charset="0"/>
                  </a:rPr>
                  <a:t>8000</a:t>
                </a:r>
              </a:p>
            </p:txBody>
          </p:sp>
          <p:sp>
            <p:nvSpPr>
              <p:cNvPr id="111711" name="Text Box 187"/>
              <p:cNvSpPr txBox="1">
                <a:spLocks noChangeArrowheads="1"/>
              </p:cNvSpPr>
              <p:nvPr/>
            </p:nvSpPr>
            <p:spPr bwMode="auto">
              <a:xfrm>
                <a:off x="876" y="1740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400">
                    <a:latin typeface="Times New Roman" pitchFamily="18" charset="0"/>
                  </a:rPr>
                  <a:t>0</a:t>
                </a:r>
              </a:p>
            </p:txBody>
          </p:sp>
        </p:grpSp>
        <p:grpSp>
          <p:nvGrpSpPr>
            <p:cNvPr id="111701" name="Group 188"/>
            <p:cNvGrpSpPr>
              <a:grpSpLocks/>
            </p:cNvGrpSpPr>
            <p:nvPr/>
          </p:nvGrpSpPr>
          <p:grpSpPr bwMode="auto">
            <a:xfrm>
              <a:off x="0" y="2064"/>
              <a:ext cx="988" cy="198"/>
              <a:chOff x="60" y="1734"/>
              <a:chExt cx="988" cy="198"/>
            </a:xfrm>
          </p:grpSpPr>
          <p:sp>
            <p:nvSpPr>
              <p:cNvPr id="111706" name="Text Box 189"/>
              <p:cNvSpPr txBox="1">
                <a:spLocks noChangeArrowheads="1"/>
              </p:cNvSpPr>
              <p:nvPr/>
            </p:nvSpPr>
            <p:spPr bwMode="auto">
              <a:xfrm>
                <a:off x="60" y="1740"/>
                <a:ext cx="3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400">
                    <a:latin typeface="Times New Roman" pitchFamily="18" charset="0"/>
                  </a:rPr>
                  <a:t>8250</a:t>
                </a:r>
              </a:p>
            </p:txBody>
          </p:sp>
          <p:sp>
            <p:nvSpPr>
              <p:cNvPr id="111707" name="Text Box 190"/>
              <p:cNvSpPr txBox="1">
                <a:spLocks noChangeArrowheads="1"/>
              </p:cNvSpPr>
              <p:nvPr/>
            </p:nvSpPr>
            <p:spPr bwMode="auto">
              <a:xfrm>
                <a:off x="378" y="1734"/>
                <a:ext cx="3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400">
                    <a:latin typeface="Times New Roman" pitchFamily="18" charset="0"/>
                  </a:rPr>
                  <a:t>8000</a:t>
                </a:r>
              </a:p>
            </p:txBody>
          </p:sp>
          <p:sp>
            <p:nvSpPr>
              <p:cNvPr id="111708" name="Text Box 191"/>
              <p:cNvSpPr txBox="1">
                <a:spLocks noChangeArrowheads="1"/>
              </p:cNvSpPr>
              <p:nvPr/>
            </p:nvSpPr>
            <p:spPr bwMode="auto">
              <a:xfrm>
                <a:off x="876" y="1740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400">
                    <a:latin typeface="Times New Roman" pitchFamily="18" charset="0"/>
                  </a:rPr>
                  <a:t>0</a:t>
                </a:r>
              </a:p>
            </p:txBody>
          </p:sp>
        </p:grpSp>
        <p:grpSp>
          <p:nvGrpSpPr>
            <p:cNvPr id="111702" name="Group 192"/>
            <p:cNvGrpSpPr>
              <a:grpSpLocks/>
            </p:cNvGrpSpPr>
            <p:nvPr/>
          </p:nvGrpSpPr>
          <p:grpSpPr bwMode="auto">
            <a:xfrm>
              <a:off x="0" y="2160"/>
              <a:ext cx="988" cy="198"/>
              <a:chOff x="60" y="1734"/>
              <a:chExt cx="988" cy="198"/>
            </a:xfrm>
          </p:grpSpPr>
          <p:sp>
            <p:nvSpPr>
              <p:cNvPr id="111703" name="Text Box 193"/>
              <p:cNvSpPr txBox="1">
                <a:spLocks noChangeArrowheads="1"/>
              </p:cNvSpPr>
              <p:nvPr/>
            </p:nvSpPr>
            <p:spPr bwMode="auto">
              <a:xfrm>
                <a:off x="60" y="1740"/>
                <a:ext cx="3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400">
                    <a:latin typeface="Times New Roman" pitchFamily="18" charset="0"/>
                  </a:rPr>
                  <a:t>8375</a:t>
                </a:r>
              </a:p>
            </p:txBody>
          </p:sp>
          <p:sp>
            <p:nvSpPr>
              <p:cNvPr id="111704" name="Text Box 194"/>
              <p:cNvSpPr txBox="1">
                <a:spLocks noChangeArrowheads="1"/>
              </p:cNvSpPr>
              <p:nvPr/>
            </p:nvSpPr>
            <p:spPr bwMode="auto">
              <a:xfrm>
                <a:off x="378" y="1734"/>
                <a:ext cx="3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400">
                    <a:latin typeface="Times New Roman" pitchFamily="18" charset="0"/>
                  </a:rPr>
                  <a:t>8000</a:t>
                </a:r>
              </a:p>
            </p:txBody>
          </p:sp>
          <p:sp>
            <p:nvSpPr>
              <p:cNvPr id="111705" name="Text Box 195"/>
              <p:cNvSpPr txBox="1">
                <a:spLocks noChangeArrowheads="1"/>
              </p:cNvSpPr>
              <p:nvPr/>
            </p:nvSpPr>
            <p:spPr bwMode="auto">
              <a:xfrm>
                <a:off x="876" y="1740"/>
                <a:ext cx="1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1400">
                    <a:latin typeface="Times New Roman" pitchFamily="18" charset="0"/>
                  </a:rPr>
                  <a:t>0</a:t>
                </a:r>
              </a:p>
            </p:txBody>
          </p:sp>
        </p:grpSp>
      </p:grpSp>
      <p:grpSp>
        <p:nvGrpSpPr>
          <p:cNvPr id="24" name="Group 196"/>
          <p:cNvGrpSpPr>
            <a:grpSpLocks/>
          </p:cNvGrpSpPr>
          <p:nvPr/>
        </p:nvGrpSpPr>
        <p:grpSpPr bwMode="auto">
          <a:xfrm>
            <a:off x="0" y="4238625"/>
            <a:ext cx="1835150" cy="314325"/>
            <a:chOff x="60" y="1734"/>
            <a:chExt cx="1156" cy="198"/>
          </a:xfrm>
        </p:grpSpPr>
        <p:sp>
          <p:nvSpPr>
            <p:cNvPr id="111697" name="Text Box 197"/>
            <p:cNvSpPr txBox="1">
              <a:spLocks noChangeArrowheads="1"/>
            </p:cNvSpPr>
            <p:nvPr/>
          </p:nvSpPr>
          <p:spPr bwMode="auto">
            <a:xfrm>
              <a:off x="60" y="1740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7000</a:t>
              </a:r>
            </a:p>
          </p:txBody>
        </p:sp>
        <p:sp>
          <p:nvSpPr>
            <p:cNvPr id="111698" name="Text Box 198"/>
            <p:cNvSpPr txBox="1">
              <a:spLocks noChangeArrowheads="1"/>
            </p:cNvSpPr>
            <p:nvPr/>
          </p:nvSpPr>
          <p:spPr bwMode="auto">
            <a:xfrm>
              <a:off x="378" y="1734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8000</a:t>
              </a:r>
            </a:p>
          </p:txBody>
        </p:sp>
        <p:sp>
          <p:nvSpPr>
            <p:cNvPr id="111699" name="Text Box 199"/>
            <p:cNvSpPr txBox="1">
              <a:spLocks noChangeArrowheads="1"/>
            </p:cNvSpPr>
            <p:nvPr/>
          </p:nvSpPr>
          <p:spPr bwMode="auto">
            <a:xfrm>
              <a:off x="876" y="1740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4000</a:t>
              </a:r>
            </a:p>
          </p:txBody>
        </p:sp>
      </p:grpSp>
      <p:grpSp>
        <p:nvGrpSpPr>
          <p:cNvPr id="25" name="Group 204"/>
          <p:cNvGrpSpPr>
            <a:grpSpLocks/>
          </p:cNvGrpSpPr>
          <p:nvPr/>
        </p:nvGrpSpPr>
        <p:grpSpPr bwMode="auto">
          <a:xfrm>
            <a:off x="3648075" y="3962400"/>
            <a:ext cx="2409825" cy="752475"/>
            <a:chOff x="2304" y="2712"/>
            <a:chExt cx="1518" cy="474"/>
          </a:xfrm>
        </p:grpSpPr>
        <p:sp>
          <p:nvSpPr>
            <p:cNvPr id="111695" name="Rectangle 205"/>
            <p:cNvSpPr>
              <a:spLocks noChangeArrowheads="1"/>
            </p:cNvSpPr>
            <p:nvPr/>
          </p:nvSpPr>
          <p:spPr bwMode="auto">
            <a:xfrm>
              <a:off x="3246" y="2712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/>
                <a:t>AN=4MSS</a:t>
              </a:r>
            </a:p>
          </p:txBody>
        </p:sp>
        <p:sp>
          <p:nvSpPr>
            <p:cNvPr id="111696" name="Line 206"/>
            <p:cNvSpPr>
              <a:spLocks noChangeShapeType="1"/>
            </p:cNvSpPr>
            <p:nvPr/>
          </p:nvSpPr>
          <p:spPr bwMode="auto">
            <a:xfrm flipH="1">
              <a:off x="2304" y="2742"/>
              <a:ext cx="930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6" name="Group 207"/>
          <p:cNvGrpSpPr>
            <a:grpSpLocks/>
          </p:cNvGrpSpPr>
          <p:nvPr/>
        </p:nvGrpSpPr>
        <p:grpSpPr bwMode="auto">
          <a:xfrm>
            <a:off x="3648075" y="4210050"/>
            <a:ext cx="2409825" cy="752475"/>
            <a:chOff x="2304" y="2712"/>
            <a:chExt cx="1518" cy="474"/>
          </a:xfrm>
        </p:grpSpPr>
        <p:sp>
          <p:nvSpPr>
            <p:cNvPr id="111693" name="Rectangle 208"/>
            <p:cNvSpPr>
              <a:spLocks noChangeArrowheads="1"/>
            </p:cNvSpPr>
            <p:nvPr/>
          </p:nvSpPr>
          <p:spPr bwMode="auto">
            <a:xfrm>
              <a:off x="3246" y="2712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/>
                <a:t>AN=4MSS</a:t>
              </a:r>
            </a:p>
          </p:txBody>
        </p:sp>
        <p:sp>
          <p:nvSpPr>
            <p:cNvPr id="111694" name="Line 209"/>
            <p:cNvSpPr>
              <a:spLocks noChangeShapeType="1"/>
            </p:cNvSpPr>
            <p:nvPr/>
          </p:nvSpPr>
          <p:spPr bwMode="auto">
            <a:xfrm flipH="1">
              <a:off x="2304" y="2742"/>
              <a:ext cx="930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7" name="Group 210"/>
          <p:cNvGrpSpPr>
            <a:grpSpLocks/>
          </p:cNvGrpSpPr>
          <p:nvPr/>
        </p:nvGrpSpPr>
        <p:grpSpPr bwMode="auto">
          <a:xfrm>
            <a:off x="3648075" y="4391025"/>
            <a:ext cx="2409825" cy="752475"/>
            <a:chOff x="2304" y="2712"/>
            <a:chExt cx="1518" cy="474"/>
          </a:xfrm>
        </p:grpSpPr>
        <p:sp>
          <p:nvSpPr>
            <p:cNvPr id="111691" name="Rectangle 211"/>
            <p:cNvSpPr>
              <a:spLocks noChangeArrowheads="1"/>
            </p:cNvSpPr>
            <p:nvPr/>
          </p:nvSpPr>
          <p:spPr bwMode="auto">
            <a:xfrm>
              <a:off x="3246" y="2712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/>
                <a:t>AN=4MSS</a:t>
              </a:r>
            </a:p>
          </p:txBody>
        </p:sp>
        <p:sp>
          <p:nvSpPr>
            <p:cNvPr id="111692" name="Line 212"/>
            <p:cNvSpPr>
              <a:spLocks noChangeShapeType="1"/>
            </p:cNvSpPr>
            <p:nvPr/>
          </p:nvSpPr>
          <p:spPr bwMode="auto">
            <a:xfrm flipH="1">
              <a:off x="2304" y="2742"/>
              <a:ext cx="930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8" name="Group 213"/>
          <p:cNvGrpSpPr>
            <a:grpSpLocks/>
          </p:cNvGrpSpPr>
          <p:nvPr/>
        </p:nvGrpSpPr>
        <p:grpSpPr bwMode="auto">
          <a:xfrm>
            <a:off x="0" y="4467225"/>
            <a:ext cx="1835150" cy="314325"/>
            <a:chOff x="60" y="1734"/>
            <a:chExt cx="1156" cy="198"/>
          </a:xfrm>
        </p:grpSpPr>
        <p:sp>
          <p:nvSpPr>
            <p:cNvPr id="111688" name="Text Box 214"/>
            <p:cNvSpPr txBox="1">
              <a:spLocks noChangeArrowheads="1"/>
            </p:cNvSpPr>
            <p:nvPr/>
          </p:nvSpPr>
          <p:spPr bwMode="auto">
            <a:xfrm>
              <a:off x="60" y="1740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8000</a:t>
              </a:r>
            </a:p>
          </p:txBody>
        </p:sp>
        <p:sp>
          <p:nvSpPr>
            <p:cNvPr id="111689" name="Text Box 215"/>
            <p:cNvSpPr txBox="1">
              <a:spLocks noChangeArrowheads="1"/>
            </p:cNvSpPr>
            <p:nvPr/>
          </p:nvSpPr>
          <p:spPr bwMode="auto">
            <a:xfrm>
              <a:off x="378" y="1734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8000</a:t>
              </a:r>
            </a:p>
          </p:txBody>
        </p:sp>
        <p:sp>
          <p:nvSpPr>
            <p:cNvPr id="111690" name="Text Box 216"/>
            <p:cNvSpPr txBox="1">
              <a:spLocks noChangeArrowheads="1"/>
            </p:cNvSpPr>
            <p:nvPr/>
          </p:nvSpPr>
          <p:spPr bwMode="auto">
            <a:xfrm>
              <a:off x="876" y="1740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4000</a:t>
              </a:r>
            </a:p>
          </p:txBody>
        </p:sp>
      </p:grpSp>
      <p:grpSp>
        <p:nvGrpSpPr>
          <p:cNvPr id="29" name="Group 217"/>
          <p:cNvGrpSpPr>
            <a:grpSpLocks/>
          </p:cNvGrpSpPr>
          <p:nvPr/>
        </p:nvGrpSpPr>
        <p:grpSpPr bwMode="auto">
          <a:xfrm>
            <a:off x="0" y="4733925"/>
            <a:ext cx="1835150" cy="314325"/>
            <a:chOff x="60" y="1734"/>
            <a:chExt cx="1156" cy="198"/>
          </a:xfrm>
        </p:grpSpPr>
        <p:sp>
          <p:nvSpPr>
            <p:cNvPr id="111685" name="Text Box 218"/>
            <p:cNvSpPr txBox="1">
              <a:spLocks noChangeArrowheads="1"/>
            </p:cNvSpPr>
            <p:nvPr/>
          </p:nvSpPr>
          <p:spPr bwMode="auto">
            <a:xfrm>
              <a:off x="60" y="1740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9000</a:t>
              </a:r>
            </a:p>
          </p:txBody>
        </p:sp>
        <p:sp>
          <p:nvSpPr>
            <p:cNvPr id="111686" name="Text Box 219"/>
            <p:cNvSpPr txBox="1">
              <a:spLocks noChangeArrowheads="1"/>
            </p:cNvSpPr>
            <p:nvPr/>
          </p:nvSpPr>
          <p:spPr bwMode="auto">
            <a:xfrm>
              <a:off x="378" y="1734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9000</a:t>
              </a:r>
            </a:p>
          </p:txBody>
        </p:sp>
        <p:sp>
          <p:nvSpPr>
            <p:cNvPr id="111687" name="Text Box 220"/>
            <p:cNvSpPr txBox="1">
              <a:spLocks noChangeArrowheads="1"/>
            </p:cNvSpPr>
            <p:nvPr/>
          </p:nvSpPr>
          <p:spPr bwMode="auto">
            <a:xfrm>
              <a:off x="876" y="1740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4000</a:t>
              </a:r>
            </a:p>
          </p:txBody>
        </p:sp>
      </p:grpSp>
      <p:grpSp>
        <p:nvGrpSpPr>
          <p:cNvPr id="30" name="Group 221"/>
          <p:cNvGrpSpPr>
            <a:grpSpLocks/>
          </p:cNvGrpSpPr>
          <p:nvPr/>
        </p:nvGrpSpPr>
        <p:grpSpPr bwMode="auto">
          <a:xfrm>
            <a:off x="0" y="5029200"/>
            <a:ext cx="1835150" cy="314325"/>
            <a:chOff x="60" y="1734"/>
            <a:chExt cx="1156" cy="198"/>
          </a:xfrm>
        </p:grpSpPr>
        <p:sp>
          <p:nvSpPr>
            <p:cNvPr id="111682" name="Text Box 222"/>
            <p:cNvSpPr txBox="1">
              <a:spLocks noChangeArrowheads="1"/>
            </p:cNvSpPr>
            <p:nvPr/>
          </p:nvSpPr>
          <p:spPr bwMode="auto">
            <a:xfrm>
              <a:off x="60" y="1740"/>
              <a:ext cx="39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10000</a:t>
              </a:r>
            </a:p>
          </p:txBody>
        </p:sp>
        <p:sp>
          <p:nvSpPr>
            <p:cNvPr id="111683" name="Text Box 223"/>
            <p:cNvSpPr txBox="1">
              <a:spLocks noChangeArrowheads="1"/>
            </p:cNvSpPr>
            <p:nvPr/>
          </p:nvSpPr>
          <p:spPr bwMode="auto">
            <a:xfrm>
              <a:off x="378" y="1734"/>
              <a:ext cx="39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10000</a:t>
              </a:r>
            </a:p>
          </p:txBody>
        </p:sp>
        <p:sp>
          <p:nvSpPr>
            <p:cNvPr id="111684" name="Text Box 224"/>
            <p:cNvSpPr txBox="1">
              <a:spLocks noChangeArrowheads="1"/>
            </p:cNvSpPr>
            <p:nvPr/>
          </p:nvSpPr>
          <p:spPr bwMode="auto">
            <a:xfrm>
              <a:off x="876" y="1740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4000</a:t>
              </a:r>
            </a:p>
          </p:txBody>
        </p:sp>
      </p:grpSp>
      <p:grpSp>
        <p:nvGrpSpPr>
          <p:cNvPr id="31" name="Group 225"/>
          <p:cNvGrpSpPr>
            <a:grpSpLocks/>
          </p:cNvGrpSpPr>
          <p:nvPr/>
        </p:nvGrpSpPr>
        <p:grpSpPr bwMode="auto">
          <a:xfrm>
            <a:off x="2714625" y="4448175"/>
            <a:ext cx="2393950" cy="876300"/>
            <a:chOff x="1716" y="1008"/>
            <a:chExt cx="1508" cy="552"/>
          </a:xfrm>
        </p:grpSpPr>
        <p:sp>
          <p:nvSpPr>
            <p:cNvPr id="111680" name="Line 226"/>
            <p:cNvSpPr>
              <a:spLocks noChangeShapeType="1"/>
            </p:cNvSpPr>
            <p:nvPr/>
          </p:nvSpPr>
          <p:spPr bwMode="auto">
            <a:xfrm>
              <a:off x="2326" y="1056"/>
              <a:ext cx="898" cy="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81" name="Rectangle 227"/>
            <p:cNvSpPr>
              <a:spLocks noChangeArrowheads="1"/>
            </p:cNvSpPr>
            <p:nvPr/>
          </p:nvSpPr>
          <p:spPr bwMode="auto">
            <a:xfrm>
              <a:off x="1716" y="1008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/>
                <a:t>SN: 4MSS. L=1MSS</a:t>
              </a:r>
            </a:p>
          </p:txBody>
        </p:sp>
      </p:grpSp>
      <p:grpSp>
        <p:nvGrpSpPr>
          <p:cNvPr id="556194" name="Group 228"/>
          <p:cNvGrpSpPr>
            <a:grpSpLocks/>
          </p:cNvGrpSpPr>
          <p:nvPr/>
        </p:nvGrpSpPr>
        <p:grpSpPr bwMode="auto">
          <a:xfrm>
            <a:off x="2705100" y="4857750"/>
            <a:ext cx="2393950" cy="876300"/>
            <a:chOff x="1716" y="1008"/>
            <a:chExt cx="1508" cy="552"/>
          </a:xfrm>
        </p:grpSpPr>
        <p:sp>
          <p:nvSpPr>
            <p:cNvPr id="111678" name="Line 229"/>
            <p:cNvSpPr>
              <a:spLocks noChangeShapeType="1"/>
            </p:cNvSpPr>
            <p:nvPr/>
          </p:nvSpPr>
          <p:spPr bwMode="auto">
            <a:xfrm>
              <a:off x="2326" y="1056"/>
              <a:ext cx="898" cy="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79" name="Rectangle 230"/>
            <p:cNvSpPr>
              <a:spLocks noChangeArrowheads="1"/>
            </p:cNvSpPr>
            <p:nvPr/>
          </p:nvSpPr>
          <p:spPr bwMode="auto">
            <a:xfrm>
              <a:off x="1716" y="1008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/>
                <a:t>SN: 12MSS. L=1MSS</a:t>
              </a:r>
            </a:p>
          </p:txBody>
        </p:sp>
      </p:grpSp>
      <p:grpSp>
        <p:nvGrpSpPr>
          <p:cNvPr id="556197" name="Group 231"/>
          <p:cNvGrpSpPr>
            <a:grpSpLocks/>
          </p:cNvGrpSpPr>
          <p:nvPr/>
        </p:nvGrpSpPr>
        <p:grpSpPr bwMode="auto">
          <a:xfrm>
            <a:off x="2724150" y="5133975"/>
            <a:ext cx="2393950" cy="876300"/>
            <a:chOff x="1716" y="1008"/>
            <a:chExt cx="1508" cy="552"/>
          </a:xfrm>
        </p:grpSpPr>
        <p:sp>
          <p:nvSpPr>
            <p:cNvPr id="111676" name="Line 232"/>
            <p:cNvSpPr>
              <a:spLocks noChangeShapeType="1"/>
            </p:cNvSpPr>
            <p:nvPr/>
          </p:nvSpPr>
          <p:spPr bwMode="auto">
            <a:xfrm>
              <a:off x="2326" y="1056"/>
              <a:ext cx="898" cy="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77" name="Rectangle 233"/>
            <p:cNvSpPr>
              <a:spLocks noChangeArrowheads="1"/>
            </p:cNvSpPr>
            <p:nvPr/>
          </p:nvSpPr>
          <p:spPr bwMode="auto">
            <a:xfrm>
              <a:off x="1716" y="1008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/>
                <a:t>SN: 13MSS. L=1MSS</a:t>
              </a:r>
            </a:p>
          </p:txBody>
        </p:sp>
      </p:grpSp>
      <p:grpSp>
        <p:nvGrpSpPr>
          <p:cNvPr id="556200" name="Group 234"/>
          <p:cNvGrpSpPr>
            <a:grpSpLocks/>
          </p:cNvGrpSpPr>
          <p:nvPr/>
        </p:nvGrpSpPr>
        <p:grpSpPr bwMode="auto">
          <a:xfrm>
            <a:off x="3619500" y="5305425"/>
            <a:ext cx="2409825" cy="752475"/>
            <a:chOff x="2304" y="2712"/>
            <a:chExt cx="1518" cy="474"/>
          </a:xfrm>
        </p:grpSpPr>
        <p:sp>
          <p:nvSpPr>
            <p:cNvPr id="111674" name="Rectangle 235"/>
            <p:cNvSpPr>
              <a:spLocks noChangeArrowheads="1"/>
            </p:cNvSpPr>
            <p:nvPr/>
          </p:nvSpPr>
          <p:spPr bwMode="auto">
            <a:xfrm>
              <a:off x="3246" y="2712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/>
                <a:t>AN=12MSS</a:t>
              </a:r>
            </a:p>
          </p:txBody>
        </p:sp>
        <p:sp>
          <p:nvSpPr>
            <p:cNvPr id="111675" name="Line 236"/>
            <p:cNvSpPr>
              <a:spLocks noChangeShapeType="1"/>
            </p:cNvSpPr>
            <p:nvPr/>
          </p:nvSpPr>
          <p:spPr bwMode="auto">
            <a:xfrm flipH="1">
              <a:off x="2304" y="2742"/>
              <a:ext cx="930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56203" name="Group 237"/>
          <p:cNvGrpSpPr>
            <a:grpSpLocks/>
          </p:cNvGrpSpPr>
          <p:nvPr/>
        </p:nvGrpSpPr>
        <p:grpSpPr bwMode="auto">
          <a:xfrm>
            <a:off x="0" y="5762625"/>
            <a:ext cx="1568450" cy="314325"/>
            <a:chOff x="60" y="1734"/>
            <a:chExt cx="988" cy="198"/>
          </a:xfrm>
        </p:grpSpPr>
        <p:sp>
          <p:nvSpPr>
            <p:cNvPr id="111671" name="Text Box 238"/>
            <p:cNvSpPr txBox="1">
              <a:spLocks noChangeArrowheads="1"/>
            </p:cNvSpPr>
            <p:nvPr/>
          </p:nvSpPr>
          <p:spPr bwMode="auto">
            <a:xfrm>
              <a:off x="60" y="1740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4000</a:t>
              </a:r>
            </a:p>
          </p:txBody>
        </p:sp>
        <p:sp>
          <p:nvSpPr>
            <p:cNvPr id="111672" name="Text Box 239"/>
            <p:cNvSpPr txBox="1">
              <a:spLocks noChangeArrowheads="1"/>
            </p:cNvSpPr>
            <p:nvPr/>
          </p:nvSpPr>
          <p:spPr bwMode="auto">
            <a:xfrm>
              <a:off x="378" y="1734"/>
              <a:ext cx="3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2000</a:t>
              </a:r>
            </a:p>
          </p:txBody>
        </p:sp>
        <p:sp>
          <p:nvSpPr>
            <p:cNvPr id="111673" name="Text Box 240"/>
            <p:cNvSpPr txBox="1">
              <a:spLocks noChangeArrowheads="1"/>
            </p:cNvSpPr>
            <p:nvPr/>
          </p:nvSpPr>
          <p:spPr bwMode="auto">
            <a:xfrm>
              <a:off x="876" y="1740"/>
              <a:ext cx="1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0</a:t>
              </a:r>
            </a:p>
          </p:txBody>
        </p:sp>
      </p:grpSp>
      <p:grpSp>
        <p:nvGrpSpPr>
          <p:cNvPr id="556206" name="Group 241"/>
          <p:cNvGrpSpPr>
            <a:grpSpLocks/>
          </p:cNvGrpSpPr>
          <p:nvPr/>
        </p:nvGrpSpPr>
        <p:grpSpPr bwMode="auto">
          <a:xfrm>
            <a:off x="2724150" y="6029325"/>
            <a:ext cx="2393950" cy="876300"/>
            <a:chOff x="1716" y="1008"/>
            <a:chExt cx="1508" cy="552"/>
          </a:xfrm>
        </p:grpSpPr>
        <p:sp>
          <p:nvSpPr>
            <p:cNvPr id="111669" name="Line 242"/>
            <p:cNvSpPr>
              <a:spLocks noChangeShapeType="1"/>
            </p:cNvSpPr>
            <p:nvPr/>
          </p:nvSpPr>
          <p:spPr bwMode="auto">
            <a:xfrm>
              <a:off x="2326" y="1056"/>
              <a:ext cx="898" cy="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70" name="Rectangle 243"/>
            <p:cNvSpPr>
              <a:spLocks noChangeArrowheads="1"/>
            </p:cNvSpPr>
            <p:nvPr/>
          </p:nvSpPr>
          <p:spPr bwMode="auto">
            <a:xfrm>
              <a:off x="1716" y="1008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/>
                <a:t>SN: 14MSS. L=1MSS</a:t>
              </a:r>
            </a:p>
          </p:txBody>
        </p:sp>
      </p:grpSp>
      <p:grpSp>
        <p:nvGrpSpPr>
          <p:cNvPr id="556209" name="Group 244"/>
          <p:cNvGrpSpPr>
            <a:grpSpLocks/>
          </p:cNvGrpSpPr>
          <p:nvPr/>
        </p:nvGrpSpPr>
        <p:grpSpPr bwMode="auto">
          <a:xfrm>
            <a:off x="2743200" y="6219825"/>
            <a:ext cx="2393950" cy="876300"/>
            <a:chOff x="1716" y="1008"/>
            <a:chExt cx="1508" cy="552"/>
          </a:xfrm>
        </p:grpSpPr>
        <p:sp>
          <p:nvSpPr>
            <p:cNvPr id="111667" name="Line 245"/>
            <p:cNvSpPr>
              <a:spLocks noChangeShapeType="1"/>
            </p:cNvSpPr>
            <p:nvPr/>
          </p:nvSpPr>
          <p:spPr bwMode="auto">
            <a:xfrm>
              <a:off x="2326" y="1056"/>
              <a:ext cx="898" cy="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68" name="Rectangle 246"/>
            <p:cNvSpPr>
              <a:spLocks noChangeArrowheads="1"/>
            </p:cNvSpPr>
            <p:nvPr/>
          </p:nvSpPr>
          <p:spPr bwMode="auto">
            <a:xfrm>
              <a:off x="1716" y="1008"/>
              <a:ext cx="576" cy="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sz="700"/>
                <a:t>SN: 15MSS. L=1MSS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215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9125" y="0"/>
            <a:ext cx="7772400" cy="838200"/>
          </a:xfrm>
        </p:spPr>
        <p:txBody>
          <a:bodyPr/>
          <a:lstStyle/>
          <a:p>
            <a:r>
              <a:rPr lang="en-US" smtClean="0"/>
              <a:t>TCP Performance </a:t>
            </a:r>
          </a:p>
        </p:txBody>
      </p:sp>
      <p:sp>
        <p:nvSpPr>
          <p:cNvPr id="526339" name="Text Box 3"/>
          <p:cNvSpPr txBox="1">
            <a:spLocks noChangeArrowheads="1"/>
          </p:cNvSpPr>
          <p:nvPr/>
        </p:nvSpPr>
        <p:spPr bwMode="auto">
          <a:xfrm>
            <a:off x="0" y="958850"/>
            <a:ext cx="42608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indent="-228600" algn="l" eaLnBrk="1" hangingPunct="1">
              <a:buFontTx/>
              <a:buChar char="•"/>
            </a:pPr>
            <a:r>
              <a:rPr lang="en-US" sz="1800">
                <a:latin typeface="Times New Roman" pitchFamily="18" charset="0"/>
              </a:rPr>
              <a:t>Q1: What is the rate that packets are sent?</a:t>
            </a:r>
          </a:p>
          <a:p>
            <a:pPr lvl="1" algn="l" eaLnBrk="1" hangingPunct="1">
              <a:buFontTx/>
              <a:buChar char="•"/>
            </a:pPr>
            <a:r>
              <a:rPr lang="en-US" sz="1800">
                <a:latin typeface="Times New Roman" pitchFamily="18" charset="0"/>
              </a:rPr>
              <a:t>How many pkts are send in a RTT?</a:t>
            </a:r>
          </a:p>
          <a:p>
            <a:pPr lvl="1" algn="l" eaLnBrk="1" hangingPunct="1">
              <a:buFontTx/>
              <a:buChar char="•"/>
            </a:pPr>
            <a:r>
              <a:rPr lang="en-US" sz="1800">
                <a:latin typeface="Times New Roman" pitchFamily="18" charset="0"/>
              </a:rPr>
              <a:t>Rate = cwnd / RTT</a:t>
            </a:r>
          </a:p>
        </p:txBody>
      </p:sp>
      <p:sp>
        <p:nvSpPr>
          <p:cNvPr id="112644" name="Line 4"/>
          <p:cNvSpPr>
            <a:spLocks noChangeShapeType="1"/>
          </p:cNvSpPr>
          <p:nvPr/>
        </p:nvSpPr>
        <p:spPr bwMode="auto">
          <a:xfrm>
            <a:off x="2681288" y="2771775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45" name="Line 5"/>
          <p:cNvSpPr>
            <a:spLocks noChangeShapeType="1"/>
          </p:cNvSpPr>
          <p:nvPr/>
        </p:nvSpPr>
        <p:spPr bwMode="auto">
          <a:xfrm>
            <a:off x="4127500" y="2771775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46" name="Line 6"/>
          <p:cNvSpPr>
            <a:spLocks noChangeShapeType="1"/>
          </p:cNvSpPr>
          <p:nvPr/>
        </p:nvSpPr>
        <p:spPr bwMode="auto">
          <a:xfrm>
            <a:off x="2682875" y="3000375"/>
            <a:ext cx="1444625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1984375" y="2563813"/>
            <a:ext cx="623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latin typeface="Times New Roman" pitchFamily="18" charset="0"/>
              </a:rPr>
              <a:t>cwnd</a:t>
            </a:r>
          </a:p>
        </p:txBody>
      </p:sp>
      <p:sp>
        <p:nvSpPr>
          <p:cNvPr id="112648" name="Text Box 8"/>
          <p:cNvSpPr txBox="1">
            <a:spLocks noChangeArrowheads="1"/>
          </p:cNvSpPr>
          <p:nvPr/>
        </p:nvSpPr>
        <p:spPr bwMode="auto">
          <a:xfrm>
            <a:off x="2044700" y="277177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4</a:t>
            </a:r>
          </a:p>
        </p:txBody>
      </p:sp>
      <p:sp>
        <p:nvSpPr>
          <p:cNvPr id="112649" name="Line 9"/>
          <p:cNvSpPr>
            <a:spLocks noChangeShapeType="1"/>
          </p:cNvSpPr>
          <p:nvPr/>
        </p:nvSpPr>
        <p:spPr bwMode="auto">
          <a:xfrm>
            <a:off x="2682875" y="3152775"/>
            <a:ext cx="1444625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50" name="Line 10"/>
          <p:cNvSpPr>
            <a:spLocks noChangeShapeType="1"/>
          </p:cNvSpPr>
          <p:nvPr/>
        </p:nvSpPr>
        <p:spPr bwMode="auto">
          <a:xfrm flipH="1">
            <a:off x="2682875" y="3533775"/>
            <a:ext cx="1444625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51" name="Line 11"/>
          <p:cNvSpPr>
            <a:spLocks noChangeShapeType="1"/>
          </p:cNvSpPr>
          <p:nvPr/>
        </p:nvSpPr>
        <p:spPr bwMode="auto">
          <a:xfrm>
            <a:off x="2682875" y="3305175"/>
            <a:ext cx="1444625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52" name="Line 12"/>
          <p:cNvSpPr>
            <a:spLocks noChangeShapeType="1"/>
          </p:cNvSpPr>
          <p:nvPr/>
        </p:nvSpPr>
        <p:spPr bwMode="auto">
          <a:xfrm>
            <a:off x="2682875" y="3457575"/>
            <a:ext cx="1444625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53" name="Line 13"/>
          <p:cNvSpPr>
            <a:spLocks noChangeShapeType="1"/>
          </p:cNvSpPr>
          <p:nvPr/>
        </p:nvSpPr>
        <p:spPr bwMode="auto">
          <a:xfrm flipH="1">
            <a:off x="2682875" y="3686175"/>
            <a:ext cx="1444625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54" name="Line 14"/>
          <p:cNvSpPr>
            <a:spLocks noChangeShapeType="1"/>
          </p:cNvSpPr>
          <p:nvPr/>
        </p:nvSpPr>
        <p:spPr bwMode="auto">
          <a:xfrm flipH="1">
            <a:off x="2682875" y="3838575"/>
            <a:ext cx="1444625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55" name="Line 15"/>
          <p:cNvSpPr>
            <a:spLocks noChangeShapeType="1"/>
          </p:cNvSpPr>
          <p:nvPr/>
        </p:nvSpPr>
        <p:spPr bwMode="auto">
          <a:xfrm flipH="1">
            <a:off x="2682875" y="3990975"/>
            <a:ext cx="1444625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56" name="Line 16"/>
          <p:cNvSpPr>
            <a:spLocks noChangeShapeType="1"/>
          </p:cNvSpPr>
          <p:nvPr/>
        </p:nvSpPr>
        <p:spPr bwMode="auto">
          <a:xfrm>
            <a:off x="2724150" y="4219575"/>
            <a:ext cx="1444625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57" name="Line 17"/>
          <p:cNvSpPr>
            <a:spLocks noChangeShapeType="1"/>
          </p:cNvSpPr>
          <p:nvPr/>
        </p:nvSpPr>
        <p:spPr bwMode="auto">
          <a:xfrm>
            <a:off x="2724150" y="4371975"/>
            <a:ext cx="1444625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58" name="Line 18"/>
          <p:cNvSpPr>
            <a:spLocks noChangeShapeType="1"/>
          </p:cNvSpPr>
          <p:nvPr/>
        </p:nvSpPr>
        <p:spPr bwMode="auto">
          <a:xfrm>
            <a:off x="2724150" y="4524375"/>
            <a:ext cx="1444625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59" name="Line 19"/>
          <p:cNvSpPr>
            <a:spLocks noChangeShapeType="1"/>
          </p:cNvSpPr>
          <p:nvPr/>
        </p:nvSpPr>
        <p:spPr bwMode="auto">
          <a:xfrm>
            <a:off x="2682875" y="4676775"/>
            <a:ext cx="1444625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60" name="Line 20"/>
          <p:cNvSpPr>
            <a:spLocks noChangeShapeType="1"/>
          </p:cNvSpPr>
          <p:nvPr/>
        </p:nvSpPr>
        <p:spPr bwMode="auto">
          <a:xfrm>
            <a:off x="2681288" y="4676775"/>
            <a:ext cx="1446212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61" name="Text Box 21"/>
          <p:cNvSpPr txBox="1">
            <a:spLocks noChangeArrowheads="1"/>
          </p:cNvSpPr>
          <p:nvPr/>
        </p:nvSpPr>
        <p:spPr bwMode="auto">
          <a:xfrm>
            <a:off x="2044700" y="463867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5</a:t>
            </a:r>
          </a:p>
        </p:txBody>
      </p:sp>
      <p:sp>
        <p:nvSpPr>
          <p:cNvPr id="112662" name="Line 22"/>
          <p:cNvSpPr>
            <a:spLocks noChangeShapeType="1"/>
          </p:cNvSpPr>
          <p:nvPr/>
        </p:nvSpPr>
        <p:spPr bwMode="auto">
          <a:xfrm flipH="1">
            <a:off x="2682875" y="4752975"/>
            <a:ext cx="1444625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63" name="Line 23"/>
          <p:cNvSpPr>
            <a:spLocks noChangeShapeType="1"/>
          </p:cNvSpPr>
          <p:nvPr/>
        </p:nvSpPr>
        <p:spPr bwMode="auto">
          <a:xfrm flipH="1">
            <a:off x="2682875" y="4905375"/>
            <a:ext cx="1444625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64" name="Line 24"/>
          <p:cNvSpPr>
            <a:spLocks noChangeShapeType="1"/>
          </p:cNvSpPr>
          <p:nvPr/>
        </p:nvSpPr>
        <p:spPr bwMode="auto">
          <a:xfrm flipH="1">
            <a:off x="2682875" y="5057775"/>
            <a:ext cx="1444625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65" name="Line 25"/>
          <p:cNvSpPr>
            <a:spLocks noChangeShapeType="1"/>
          </p:cNvSpPr>
          <p:nvPr/>
        </p:nvSpPr>
        <p:spPr bwMode="auto">
          <a:xfrm flipH="1">
            <a:off x="2682875" y="5210175"/>
            <a:ext cx="1444625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66" name="Line 26"/>
          <p:cNvSpPr>
            <a:spLocks noChangeShapeType="1"/>
          </p:cNvSpPr>
          <p:nvPr/>
        </p:nvSpPr>
        <p:spPr bwMode="auto">
          <a:xfrm flipH="1">
            <a:off x="2682875" y="5362575"/>
            <a:ext cx="1444625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67" name="Text Box 27"/>
          <p:cNvSpPr txBox="1">
            <a:spLocks noChangeArrowheads="1"/>
          </p:cNvSpPr>
          <p:nvPr/>
        </p:nvSpPr>
        <p:spPr bwMode="auto">
          <a:xfrm>
            <a:off x="2044700" y="583882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6</a:t>
            </a:r>
          </a:p>
        </p:txBody>
      </p:sp>
      <p:sp>
        <p:nvSpPr>
          <p:cNvPr id="112668" name="Line 28"/>
          <p:cNvSpPr>
            <a:spLocks noChangeShapeType="1"/>
          </p:cNvSpPr>
          <p:nvPr/>
        </p:nvSpPr>
        <p:spPr bwMode="auto">
          <a:xfrm>
            <a:off x="2724150" y="5438775"/>
            <a:ext cx="1444625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69" name="Line 29"/>
          <p:cNvSpPr>
            <a:spLocks noChangeShapeType="1"/>
          </p:cNvSpPr>
          <p:nvPr/>
        </p:nvSpPr>
        <p:spPr bwMode="auto">
          <a:xfrm>
            <a:off x="2724150" y="5591175"/>
            <a:ext cx="1444625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70" name="Line 30"/>
          <p:cNvSpPr>
            <a:spLocks noChangeShapeType="1"/>
          </p:cNvSpPr>
          <p:nvPr/>
        </p:nvSpPr>
        <p:spPr bwMode="auto">
          <a:xfrm>
            <a:off x="2724150" y="5743575"/>
            <a:ext cx="1444625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71" name="Line 31"/>
          <p:cNvSpPr>
            <a:spLocks noChangeShapeType="1"/>
          </p:cNvSpPr>
          <p:nvPr/>
        </p:nvSpPr>
        <p:spPr bwMode="auto">
          <a:xfrm>
            <a:off x="2682875" y="5895975"/>
            <a:ext cx="1444625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72" name="Line 32"/>
          <p:cNvSpPr>
            <a:spLocks noChangeShapeType="1"/>
          </p:cNvSpPr>
          <p:nvPr/>
        </p:nvSpPr>
        <p:spPr bwMode="auto">
          <a:xfrm>
            <a:off x="2682875" y="6048375"/>
            <a:ext cx="1444625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673" name="Text Box 36"/>
          <p:cNvSpPr txBox="1">
            <a:spLocks noChangeArrowheads="1"/>
          </p:cNvSpPr>
          <p:nvPr/>
        </p:nvSpPr>
        <p:spPr bwMode="auto">
          <a:xfrm>
            <a:off x="2033588" y="2060575"/>
            <a:ext cx="727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latin typeface="Times New Roman" pitchFamily="18" charset="0"/>
              </a:rPr>
              <a:t>Seq# </a:t>
            </a:r>
          </a:p>
          <a:p>
            <a:pPr eaLnBrk="1" hangingPunct="1"/>
            <a:r>
              <a:rPr lang="en-US">
                <a:latin typeface="Times New Roman" pitchFamily="18" charset="0"/>
              </a:rPr>
              <a:t>(MSS)</a:t>
            </a:r>
          </a:p>
        </p:txBody>
      </p:sp>
      <p:sp>
        <p:nvSpPr>
          <p:cNvPr id="112674" name="Text Box 37"/>
          <p:cNvSpPr txBox="1">
            <a:spLocks noChangeArrowheads="1"/>
          </p:cNvSpPr>
          <p:nvPr/>
        </p:nvSpPr>
        <p:spPr bwMode="auto">
          <a:xfrm>
            <a:off x="2422525" y="284797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1</a:t>
            </a:r>
          </a:p>
        </p:txBody>
      </p:sp>
      <p:sp>
        <p:nvSpPr>
          <p:cNvPr id="112675" name="Text Box 38"/>
          <p:cNvSpPr txBox="1">
            <a:spLocks noChangeArrowheads="1"/>
          </p:cNvSpPr>
          <p:nvPr/>
        </p:nvSpPr>
        <p:spPr bwMode="auto">
          <a:xfrm>
            <a:off x="2422525" y="300037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2</a:t>
            </a:r>
          </a:p>
        </p:txBody>
      </p:sp>
      <p:sp>
        <p:nvSpPr>
          <p:cNvPr id="112676" name="Text Box 39"/>
          <p:cNvSpPr txBox="1">
            <a:spLocks noChangeArrowheads="1"/>
          </p:cNvSpPr>
          <p:nvPr/>
        </p:nvSpPr>
        <p:spPr bwMode="auto">
          <a:xfrm>
            <a:off x="2422525" y="315277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3</a:t>
            </a:r>
          </a:p>
        </p:txBody>
      </p:sp>
      <p:sp>
        <p:nvSpPr>
          <p:cNvPr id="112677" name="Text Box 40"/>
          <p:cNvSpPr txBox="1">
            <a:spLocks noChangeArrowheads="1"/>
          </p:cNvSpPr>
          <p:nvPr/>
        </p:nvSpPr>
        <p:spPr bwMode="auto">
          <a:xfrm>
            <a:off x="2422525" y="330517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4</a:t>
            </a:r>
          </a:p>
        </p:txBody>
      </p:sp>
      <p:sp>
        <p:nvSpPr>
          <p:cNvPr id="112678" name="Text Box 41"/>
          <p:cNvSpPr txBox="1">
            <a:spLocks noChangeArrowheads="1"/>
          </p:cNvSpPr>
          <p:nvPr/>
        </p:nvSpPr>
        <p:spPr bwMode="auto">
          <a:xfrm>
            <a:off x="2422525" y="406717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5</a:t>
            </a:r>
          </a:p>
        </p:txBody>
      </p:sp>
      <p:sp>
        <p:nvSpPr>
          <p:cNvPr id="112679" name="Text Box 42"/>
          <p:cNvSpPr txBox="1">
            <a:spLocks noChangeArrowheads="1"/>
          </p:cNvSpPr>
          <p:nvPr/>
        </p:nvSpPr>
        <p:spPr bwMode="auto">
          <a:xfrm>
            <a:off x="2422525" y="421957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6</a:t>
            </a:r>
          </a:p>
        </p:txBody>
      </p:sp>
      <p:sp>
        <p:nvSpPr>
          <p:cNvPr id="112680" name="Text Box 43"/>
          <p:cNvSpPr txBox="1">
            <a:spLocks noChangeArrowheads="1"/>
          </p:cNvSpPr>
          <p:nvPr/>
        </p:nvSpPr>
        <p:spPr bwMode="auto">
          <a:xfrm>
            <a:off x="2422525" y="437197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7</a:t>
            </a:r>
          </a:p>
        </p:txBody>
      </p:sp>
      <p:sp>
        <p:nvSpPr>
          <p:cNvPr id="112681" name="Text Box 44"/>
          <p:cNvSpPr txBox="1">
            <a:spLocks noChangeArrowheads="1"/>
          </p:cNvSpPr>
          <p:nvPr/>
        </p:nvSpPr>
        <p:spPr bwMode="auto">
          <a:xfrm>
            <a:off x="2422525" y="452437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8</a:t>
            </a:r>
          </a:p>
        </p:txBody>
      </p:sp>
      <p:sp>
        <p:nvSpPr>
          <p:cNvPr id="112682" name="Text Box 45"/>
          <p:cNvSpPr txBox="1">
            <a:spLocks noChangeArrowheads="1"/>
          </p:cNvSpPr>
          <p:nvPr/>
        </p:nvSpPr>
        <p:spPr bwMode="auto">
          <a:xfrm>
            <a:off x="2422525" y="467677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9</a:t>
            </a:r>
          </a:p>
        </p:txBody>
      </p:sp>
      <p:sp>
        <p:nvSpPr>
          <p:cNvPr id="112683" name="Text Box 46"/>
          <p:cNvSpPr txBox="1">
            <a:spLocks noChangeArrowheads="1"/>
          </p:cNvSpPr>
          <p:nvPr/>
        </p:nvSpPr>
        <p:spPr bwMode="auto">
          <a:xfrm>
            <a:off x="2400300" y="5278438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10</a:t>
            </a:r>
          </a:p>
        </p:txBody>
      </p:sp>
      <p:sp>
        <p:nvSpPr>
          <p:cNvPr id="112684" name="Text Box 47"/>
          <p:cNvSpPr txBox="1">
            <a:spLocks noChangeArrowheads="1"/>
          </p:cNvSpPr>
          <p:nvPr/>
        </p:nvSpPr>
        <p:spPr bwMode="auto">
          <a:xfrm>
            <a:off x="2400300" y="5430838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11</a:t>
            </a:r>
          </a:p>
        </p:txBody>
      </p:sp>
      <p:sp>
        <p:nvSpPr>
          <p:cNvPr id="112685" name="Text Box 48"/>
          <p:cNvSpPr txBox="1">
            <a:spLocks noChangeArrowheads="1"/>
          </p:cNvSpPr>
          <p:nvPr/>
        </p:nvSpPr>
        <p:spPr bwMode="auto">
          <a:xfrm>
            <a:off x="2400300" y="555625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12</a:t>
            </a:r>
          </a:p>
        </p:txBody>
      </p:sp>
      <p:sp>
        <p:nvSpPr>
          <p:cNvPr id="112686" name="Text Box 49"/>
          <p:cNvSpPr txBox="1">
            <a:spLocks noChangeArrowheads="1"/>
          </p:cNvSpPr>
          <p:nvPr/>
        </p:nvSpPr>
        <p:spPr bwMode="auto">
          <a:xfrm>
            <a:off x="2400300" y="5730875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13</a:t>
            </a:r>
          </a:p>
        </p:txBody>
      </p:sp>
      <p:sp>
        <p:nvSpPr>
          <p:cNvPr id="112687" name="Text Box 50"/>
          <p:cNvSpPr txBox="1">
            <a:spLocks noChangeArrowheads="1"/>
          </p:cNvSpPr>
          <p:nvPr/>
        </p:nvSpPr>
        <p:spPr bwMode="auto">
          <a:xfrm>
            <a:off x="2400300" y="5889625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14</a:t>
            </a:r>
          </a:p>
        </p:txBody>
      </p:sp>
      <p:sp>
        <p:nvSpPr>
          <p:cNvPr id="112688" name="Text Box 51"/>
          <p:cNvSpPr txBox="1">
            <a:spLocks noChangeArrowheads="1"/>
          </p:cNvSpPr>
          <p:nvPr/>
        </p:nvSpPr>
        <p:spPr bwMode="auto">
          <a:xfrm>
            <a:off x="2400300" y="6073775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15</a:t>
            </a:r>
          </a:p>
        </p:txBody>
      </p:sp>
      <p:sp>
        <p:nvSpPr>
          <p:cNvPr id="112689" name="Text Box 52"/>
          <p:cNvSpPr txBox="1">
            <a:spLocks noChangeArrowheads="1"/>
          </p:cNvSpPr>
          <p:nvPr/>
        </p:nvSpPr>
        <p:spPr bwMode="auto">
          <a:xfrm>
            <a:off x="4144963" y="3381375"/>
            <a:ext cx="147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2</a:t>
            </a:r>
          </a:p>
        </p:txBody>
      </p:sp>
      <p:sp>
        <p:nvSpPr>
          <p:cNvPr id="112690" name="Text Box 53"/>
          <p:cNvSpPr txBox="1">
            <a:spLocks noChangeArrowheads="1"/>
          </p:cNvSpPr>
          <p:nvPr/>
        </p:nvSpPr>
        <p:spPr bwMode="auto">
          <a:xfrm>
            <a:off x="4144963" y="3533775"/>
            <a:ext cx="147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3</a:t>
            </a:r>
          </a:p>
        </p:txBody>
      </p:sp>
      <p:sp>
        <p:nvSpPr>
          <p:cNvPr id="112691" name="Text Box 54"/>
          <p:cNvSpPr txBox="1">
            <a:spLocks noChangeArrowheads="1"/>
          </p:cNvSpPr>
          <p:nvPr/>
        </p:nvSpPr>
        <p:spPr bwMode="auto">
          <a:xfrm>
            <a:off x="4144963" y="3686175"/>
            <a:ext cx="147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4</a:t>
            </a:r>
          </a:p>
        </p:txBody>
      </p:sp>
      <p:sp>
        <p:nvSpPr>
          <p:cNvPr id="112692" name="Text Box 55"/>
          <p:cNvSpPr txBox="1">
            <a:spLocks noChangeArrowheads="1"/>
          </p:cNvSpPr>
          <p:nvPr/>
        </p:nvSpPr>
        <p:spPr bwMode="auto">
          <a:xfrm>
            <a:off x="4144963" y="3838575"/>
            <a:ext cx="147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5</a:t>
            </a:r>
          </a:p>
        </p:txBody>
      </p:sp>
      <p:sp>
        <p:nvSpPr>
          <p:cNvPr id="112693" name="Text Box 56"/>
          <p:cNvSpPr txBox="1">
            <a:spLocks noChangeArrowheads="1"/>
          </p:cNvSpPr>
          <p:nvPr/>
        </p:nvSpPr>
        <p:spPr bwMode="auto">
          <a:xfrm>
            <a:off x="4160838" y="4552950"/>
            <a:ext cx="147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5</a:t>
            </a:r>
          </a:p>
        </p:txBody>
      </p:sp>
      <p:sp>
        <p:nvSpPr>
          <p:cNvPr id="112694" name="Text Box 57"/>
          <p:cNvSpPr txBox="1">
            <a:spLocks noChangeArrowheads="1"/>
          </p:cNvSpPr>
          <p:nvPr/>
        </p:nvSpPr>
        <p:spPr bwMode="auto">
          <a:xfrm>
            <a:off x="4160838" y="4705350"/>
            <a:ext cx="147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6</a:t>
            </a:r>
          </a:p>
        </p:txBody>
      </p:sp>
      <p:sp>
        <p:nvSpPr>
          <p:cNvPr id="112695" name="Text Box 58"/>
          <p:cNvSpPr txBox="1">
            <a:spLocks noChangeArrowheads="1"/>
          </p:cNvSpPr>
          <p:nvPr/>
        </p:nvSpPr>
        <p:spPr bwMode="auto">
          <a:xfrm>
            <a:off x="4160838" y="4857750"/>
            <a:ext cx="147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7</a:t>
            </a:r>
          </a:p>
        </p:txBody>
      </p:sp>
      <p:sp>
        <p:nvSpPr>
          <p:cNvPr id="112696" name="Text Box 59"/>
          <p:cNvSpPr txBox="1">
            <a:spLocks noChangeArrowheads="1"/>
          </p:cNvSpPr>
          <p:nvPr/>
        </p:nvSpPr>
        <p:spPr bwMode="auto">
          <a:xfrm>
            <a:off x="4160838" y="5010150"/>
            <a:ext cx="147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8</a:t>
            </a:r>
          </a:p>
        </p:txBody>
      </p:sp>
      <p:sp>
        <p:nvSpPr>
          <p:cNvPr id="112697" name="Text Box 60"/>
          <p:cNvSpPr txBox="1">
            <a:spLocks noChangeArrowheads="1"/>
          </p:cNvSpPr>
          <p:nvPr/>
        </p:nvSpPr>
        <p:spPr bwMode="auto">
          <a:xfrm>
            <a:off x="4160838" y="5162550"/>
            <a:ext cx="147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9</a:t>
            </a:r>
          </a:p>
        </p:txBody>
      </p:sp>
      <p:sp>
        <p:nvSpPr>
          <p:cNvPr id="112698" name="Text Box 61"/>
          <p:cNvSpPr txBox="1">
            <a:spLocks noChangeArrowheads="1"/>
          </p:cNvSpPr>
          <p:nvPr/>
        </p:nvSpPr>
        <p:spPr bwMode="auto">
          <a:xfrm>
            <a:off x="4143375" y="5314950"/>
            <a:ext cx="3778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10</a:t>
            </a:r>
          </a:p>
        </p:txBody>
      </p:sp>
      <p:sp>
        <p:nvSpPr>
          <p:cNvPr id="112699" name="Text Box 62"/>
          <p:cNvSpPr txBox="1">
            <a:spLocks noChangeArrowheads="1"/>
          </p:cNvSpPr>
          <p:nvPr/>
        </p:nvSpPr>
        <p:spPr bwMode="auto">
          <a:xfrm>
            <a:off x="4127500" y="5743575"/>
            <a:ext cx="38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latin typeface="Times New Roman" pitchFamily="18" charset="0"/>
              </a:rPr>
              <a:t>11</a:t>
            </a:r>
          </a:p>
        </p:txBody>
      </p:sp>
      <p:sp>
        <p:nvSpPr>
          <p:cNvPr id="112700" name="Text Box 63"/>
          <p:cNvSpPr txBox="1">
            <a:spLocks noChangeArrowheads="1"/>
          </p:cNvSpPr>
          <p:nvPr/>
        </p:nvSpPr>
        <p:spPr bwMode="auto">
          <a:xfrm>
            <a:off x="4127500" y="5868988"/>
            <a:ext cx="38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latin typeface="Times New Roman" pitchFamily="18" charset="0"/>
              </a:rPr>
              <a:t>12</a:t>
            </a:r>
          </a:p>
        </p:txBody>
      </p:sp>
      <p:sp>
        <p:nvSpPr>
          <p:cNvPr id="112701" name="Text Box 64"/>
          <p:cNvSpPr txBox="1">
            <a:spLocks noChangeArrowheads="1"/>
          </p:cNvSpPr>
          <p:nvPr/>
        </p:nvSpPr>
        <p:spPr bwMode="auto">
          <a:xfrm>
            <a:off x="4127500" y="6043613"/>
            <a:ext cx="38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latin typeface="Times New Roman" pitchFamily="18" charset="0"/>
              </a:rPr>
              <a:t>13</a:t>
            </a:r>
          </a:p>
        </p:txBody>
      </p:sp>
      <p:sp>
        <p:nvSpPr>
          <p:cNvPr id="112702" name="Text Box 65"/>
          <p:cNvSpPr txBox="1">
            <a:spLocks noChangeArrowheads="1"/>
          </p:cNvSpPr>
          <p:nvPr/>
        </p:nvSpPr>
        <p:spPr bwMode="auto">
          <a:xfrm>
            <a:off x="4127500" y="6202363"/>
            <a:ext cx="38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latin typeface="Times New Roman" pitchFamily="18" charset="0"/>
              </a:rPr>
              <a:t>14</a:t>
            </a:r>
          </a:p>
        </p:txBody>
      </p:sp>
      <p:sp>
        <p:nvSpPr>
          <p:cNvPr id="112703" name="Text Box 66"/>
          <p:cNvSpPr txBox="1">
            <a:spLocks noChangeArrowheads="1"/>
          </p:cNvSpPr>
          <p:nvPr/>
        </p:nvSpPr>
        <p:spPr bwMode="auto">
          <a:xfrm>
            <a:off x="4129088" y="6386513"/>
            <a:ext cx="385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latin typeface="Times New Roman" pitchFamily="18" charset="0"/>
              </a:rPr>
              <a:t>15</a:t>
            </a:r>
          </a:p>
        </p:txBody>
      </p:sp>
      <p:sp>
        <p:nvSpPr>
          <p:cNvPr id="112704" name="Text Box 120"/>
          <p:cNvSpPr txBox="1">
            <a:spLocks noChangeArrowheads="1"/>
          </p:cNvSpPr>
          <p:nvPr/>
        </p:nvSpPr>
        <p:spPr bwMode="auto">
          <a:xfrm>
            <a:off x="1933575" y="4010025"/>
            <a:ext cx="495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4.25</a:t>
            </a:r>
          </a:p>
        </p:txBody>
      </p:sp>
      <p:sp>
        <p:nvSpPr>
          <p:cNvPr id="112705" name="Text Box 121"/>
          <p:cNvSpPr txBox="1">
            <a:spLocks noChangeArrowheads="1"/>
          </p:cNvSpPr>
          <p:nvPr/>
        </p:nvSpPr>
        <p:spPr bwMode="auto">
          <a:xfrm>
            <a:off x="1978025" y="421005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4.5</a:t>
            </a:r>
          </a:p>
        </p:txBody>
      </p:sp>
      <p:sp>
        <p:nvSpPr>
          <p:cNvPr id="112706" name="Text Box 122"/>
          <p:cNvSpPr txBox="1">
            <a:spLocks noChangeArrowheads="1"/>
          </p:cNvSpPr>
          <p:nvPr/>
        </p:nvSpPr>
        <p:spPr bwMode="auto">
          <a:xfrm>
            <a:off x="1933575" y="4391025"/>
            <a:ext cx="495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4.75</a:t>
            </a:r>
          </a:p>
        </p:txBody>
      </p:sp>
      <p:sp>
        <p:nvSpPr>
          <p:cNvPr id="112707" name="Text Box 123"/>
          <p:cNvSpPr txBox="1">
            <a:spLocks noChangeArrowheads="1"/>
          </p:cNvSpPr>
          <p:nvPr/>
        </p:nvSpPr>
        <p:spPr bwMode="auto">
          <a:xfrm>
            <a:off x="1978025" y="520065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5.2</a:t>
            </a:r>
          </a:p>
        </p:txBody>
      </p:sp>
      <p:sp>
        <p:nvSpPr>
          <p:cNvPr id="112708" name="Text Box 124"/>
          <p:cNvSpPr txBox="1">
            <a:spLocks noChangeArrowheads="1"/>
          </p:cNvSpPr>
          <p:nvPr/>
        </p:nvSpPr>
        <p:spPr bwMode="auto">
          <a:xfrm>
            <a:off x="1978025" y="5362575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5.4</a:t>
            </a:r>
          </a:p>
        </p:txBody>
      </p:sp>
      <p:sp>
        <p:nvSpPr>
          <p:cNvPr id="112709" name="Text Box 125"/>
          <p:cNvSpPr txBox="1">
            <a:spLocks noChangeArrowheads="1"/>
          </p:cNvSpPr>
          <p:nvPr/>
        </p:nvSpPr>
        <p:spPr bwMode="auto">
          <a:xfrm>
            <a:off x="1978025" y="5514975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5.6</a:t>
            </a:r>
          </a:p>
        </p:txBody>
      </p:sp>
      <p:sp>
        <p:nvSpPr>
          <p:cNvPr id="112710" name="Text Box 126"/>
          <p:cNvSpPr txBox="1">
            <a:spLocks noChangeArrowheads="1"/>
          </p:cNvSpPr>
          <p:nvPr/>
        </p:nvSpPr>
        <p:spPr bwMode="auto">
          <a:xfrm>
            <a:off x="1978025" y="567690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5.8</a:t>
            </a:r>
          </a:p>
        </p:txBody>
      </p:sp>
      <p:sp>
        <p:nvSpPr>
          <p:cNvPr id="526472" name="Text Box 136"/>
          <p:cNvSpPr txBox="1">
            <a:spLocks noChangeArrowheads="1"/>
          </p:cNvSpPr>
          <p:nvPr/>
        </p:nvSpPr>
        <p:spPr bwMode="auto">
          <a:xfrm>
            <a:off x="5008563" y="768350"/>
            <a:ext cx="39846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indent="-228600" algn="l" eaLnBrk="1" hangingPunct="1">
              <a:buFontTx/>
              <a:buChar char="•"/>
            </a:pPr>
            <a:r>
              <a:rPr lang="en-US" sz="1800">
                <a:latin typeface="Times New Roman" pitchFamily="18" charset="0"/>
              </a:rPr>
              <a:t>Q2: at what rate does cwnd increase? </a:t>
            </a:r>
          </a:p>
          <a:p>
            <a:pPr lvl="1" algn="l" eaLnBrk="1" hangingPunct="1">
              <a:buFontTx/>
              <a:buChar char="•"/>
            </a:pPr>
            <a:r>
              <a:rPr lang="en-US" sz="1800">
                <a:latin typeface="Times New Roman" pitchFamily="18" charset="0"/>
              </a:rPr>
              <a:t>How often does cwnd increase by 1</a:t>
            </a:r>
          </a:p>
          <a:p>
            <a:pPr lvl="1" algn="l" eaLnBrk="1" hangingPunct="1">
              <a:buFontTx/>
              <a:buChar char="•"/>
            </a:pPr>
            <a:r>
              <a:rPr lang="en-US" sz="1800">
                <a:latin typeface="Times New Roman" pitchFamily="18" charset="0"/>
              </a:rPr>
              <a:t>Each RTT, cwnd increases by 1</a:t>
            </a:r>
          </a:p>
          <a:p>
            <a:pPr marL="228600" indent="-228600" algn="l" eaLnBrk="1" hangingPunct="1">
              <a:buFontTx/>
              <a:buChar char="•"/>
            </a:pPr>
            <a:r>
              <a:rPr lang="en-US" sz="1800">
                <a:latin typeface="Times New Roman" pitchFamily="18" charset="0"/>
              </a:rPr>
              <a:t>dRate/dt = 1/RTT</a:t>
            </a:r>
          </a:p>
        </p:txBody>
      </p:sp>
      <p:grpSp>
        <p:nvGrpSpPr>
          <p:cNvPr id="2" name="Group 142"/>
          <p:cNvGrpSpPr>
            <a:grpSpLocks/>
          </p:cNvGrpSpPr>
          <p:nvPr/>
        </p:nvGrpSpPr>
        <p:grpSpPr bwMode="auto">
          <a:xfrm>
            <a:off x="1546225" y="2981325"/>
            <a:ext cx="1120775" cy="1228725"/>
            <a:chOff x="974" y="1878"/>
            <a:chExt cx="706" cy="774"/>
          </a:xfrm>
        </p:grpSpPr>
        <p:sp>
          <p:nvSpPr>
            <p:cNvPr id="112719" name="Line 137"/>
            <p:cNvSpPr>
              <a:spLocks noChangeShapeType="1"/>
            </p:cNvSpPr>
            <p:nvPr/>
          </p:nvSpPr>
          <p:spPr bwMode="auto">
            <a:xfrm flipH="1">
              <a:off x="990" y="1878"/>
              <a:ext cx="6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20" name="Line 138"/>
            <p:cNvSpPr>
              <a:spLocks noChangeShapeType="1"/>
            </p:cNvSpPr>
            <p:nvPr/>
          </p:nvSpPr>
          <p:spPr bwMode="auto">
            <a:xfrm flipH="1">
              <a:off x="1014" y="2646"/>
              <a:ext cx="6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21" name="Text Box 139"/>
            <p:cNvSpPr txBox="1">
              <a:spLocks noChangeArrowheads="1"/>
            </p:cNvSpPr>
            <p:nvPr/>
          </p:nvSpPr>
          <p:spPr bwMode="auto">
            <a:xfrm>
              <a:off x="974" y="2153"/>
              <a:ext cx="37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RTT</a:t>
              </a:r>
            </a:p>
          </p:txBody>
        </p:sp>
        <p:sp>
          <p:nvSpPr>
            <p:cNvPr id="112722" name="Line 140"/>
            <p:cNvSpPr>
              <a:spLocks noChangeShapeType="1"/>
            </p:cNvSpPr>
            <p:nvPr/>
          </p:nvSpPr>
          <p:spPr bwMode="auto">
            <a:xfrm>
              <a:off x="1140" y="2358"/>
              <a:ext cx="0" cy="2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23" name="Line 141"/>
            <p:cNvSpPr>
              <a:spLocks noChangeShapeType="1"/>
            </p:cNvSpPr>
            <p:nvPr/>
          </p:nvSpPr>
          <p:spPr bwMode="auto">
            <a:xfrm flipV="1">
              <a:off x="1140" y="1884"/>
              <a:ext cx="0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" name="Group 143"/>
          <p:cNvGrpSpPr>
            <a:grpSpLocks/>
          </p:cNvGrpSpPr>
          <p:nvPr/>
        </p:nvGrpSpPr>
        <p:grpSpPr bwMode="auto">
          <a:xfrm>
            <a:off x="1555750" y="4800600"/>
            <a:ext cx="1120775" cy="1228725"/>
            <a:chOff x="974" y="1878"/>
            <a:chExt cx="706" cy="774"/>
          </a:xfrm>
        </p:grpSpPr>
        <p:sp>
          <p:nvSpPr>
            <p:cNvPr id="112714" name="Line 144"/>
            <p:cNvSpPr>
              <a:spLocks noChangeShapeType="1"/>
            </p:cNvSpPr>
            <p:nvPr/>
          </p:nvSpPr>
          <p:spPr bwMode="auto">
            <a:xfrm flipH="1">
              <a:off x="990" y="1878"/>
              <a:ext cx="6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15" name="Line 145"/>
            <p:cNvSpPr>
              <a:spLocks noChangeShapeType="1"/>
            </p:cNvSpPr>
            <p:nvPr/>
          </p:nvSpPr>
          <p:spPr bwMode="auto">
            <a:xfrm flipH="1">
              <a:off x="1014" y="2646"/>
              <a:ext cx="6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16" name="Text Box 146"/>
            <p:cNvSpPr txBox="1">
              <a:spLocks noChangeArrowheads="1"/>
            </p:cNvSpPr>
            <p:nvPr/>
          </p:nvSpPr>
          <p:spPr bwMode="auto">
            <a:xfrm>
              <a:off x="974" y="2153"/>
              <a:ext cx="37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RTT</a:t>
              </a:r>
            </a:p>
          </p:txBody>
        </p:sp>
        <p:sp>
          <p:nvSpPr>
            <p:cNvPr id="112717" name="Line 147"/>
            <p:cNvSpPr>
              <a:spLocks noChangeShapeType="1"/>
            </p:cNvSpPr>
            <p:nvPr/>
          </p:nvSpPr>
          <p:spPr bwMode="auto">
            <a:xfrm>
              <a:off x="1140" y="2358"/>
              <a:ext cx="0" cy="2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18" name="Line 148"/>
            <p:cNvSpPr>
              <a:spLocks noChangeShapeType="1"/>
            </p:cNvSpPr>
            <p:nvPr/>
          </p:nvSpPr>
          <p:spPr bwMode="auto">
            <a:xfrm flipV="1">
              <a:off x="1140" y="1884"/>
              <a:ext cx="0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4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TCP Start Up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should the initial value of cwnd be?</a:t>
            </a:r>
          </a:p>
          <a:p>
            <a:pPr lvl="1"/>
            <a:r>
              <a:rPr lang="en-US" smtClean="0"/>
              <a:t>Option one: large, it should be a rough guess of the steady state value of cwnd</a:t>
            </a:r>
          </a:p>
          <a:p>
            <a:pPr lvl="2"/>
            <a:r>
              <a:rPr lang="en-US" smtClean="0"/>
              <a:t>But this might cause too much congestion</a:t>
            </a:r>
          </a:p>
          <a:p>
            <a:pPr lvl="1"/>
            <a:r>
              <a:rPr lang="en-US" smtClean="0"/>
              <a:t>Option two: do it more slowly = slow start</a:t>
            </a:r>
          </a:p>
          <a:p>
            <a:r>
              <a:rPr lang="en-US" smtClean="0"/>
              <a:t>Slow Start</a:t>
            </a:r>
          </a:p>
          <a:p>
            <a:pPr lvl="1"/>
            <a:r>
              <a:rPr lang="en-US" smtClean="0"/>
              <a:t>Initially, cwnd = cwnd0 (typical 1, 2 or 3)</a:t>
            </a:r>
          </a:p>
          <a:p>
            <a:pPr lvl="1"/>
            <a:r>
              <a:rPr lang="en-US" smtClean="0"/>
              <a:t>When an non-dup ack arrives</a:t>
            </a:r>
          </a:p>
          <a:p>
            <a:pPr lvl="2"/>
            <a:r>
              <a:rPr lang="en-US" smtClean="0"/>
              <a:t>cwnd = cwnd + 1</a:t>
            </a:r>
          </a:p>
          <a:p>
            <a:pPr lvl="1"/>
            <a:r>
              <a:rPr lang="en-US" smtClean="0"/>
              <a:t>When a pkt loss is detected, exit slow start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0"/>
            <a:ext cx="7772400" cy="704850"/>
          </a:xfrm>
        </p:spPr>
        <p:txBody>
          <a:bodyPr/>
          <a:lstStyle/>
          <a:p>
            <a:r>
              <a:rPr lang="en-US" smtClean="0"/>
              <a:t>Slow start</a:t>
            </a:r>
          </a:p>
        </p:txBody>
      </p:sp>
      <p:sp>
        <p:nvSpPr>
          <p:cNvPr id="114691" name="Line 3"/>
          <p:cNvSpPr>
            <a:spLocks noChangeShapeType="1"/>
          </p:cNvSpPr>
          <p:nvPr/>
        </p:nvSpPr>
        <p:spPr bwMode="auto">
          <a:xfrm>
            <a:off x="4419600" y="914400"/>
            <a:ext cx="0" cy="594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692" name="Line 4"/>
          <p:cNvSpPr>
            <a:spLocks noChangeShapeType="1"/>
          </p:cNvSpPr>
          <p:nvPr/>
        </p:nvSpPr>
        <p:spPr bwMode="auto">
          <a:xfrm>
            <a:off x="7010400" y="914400"/>
            <a:ext cx="0" cy="594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693" name="Line 5"/>
          <p:cNvSpPr>
            <a:spLocks noChangeShapeType="1"/>
          </p:cNvSpPr>
          <p:nvPr/>
        </p:nvSpPr>
        <p:spPr bwMode="auto">
          <a:xfrm>
            <a:off x="4495800" y="1295400"/>
            <a:ext cx="2514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4694" name="Line 6"/>
          <p:cNvSpPr>
            <a:spLocks noChangeShapeType="1"/>
          </p:cNvSpPr>
          <p:nvPr/>
        </p:nvSpPr>
        <p:spPr bwMode="auto">
          <a:xfrm flipH="1">
            <a:off x="4419600" y="1524000"/>
            <a:ext cx="2590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4695" name="Line 7"/>
          <p:cNvSpPr>
            <a:spLocks noChangeShapeType="1"/>
          </p:cNvSpPr>
          <p:nvPr/>
        </p:nvSpPr>
        <p:spPr bwMode="auto">
          <a:xfrm>
            <a:off x="4419600" y="1981200"/>
            <a:ext cx="2667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4696" name="Text Box 8"/>
          <p:cNvSpPr txBox="1">
            <a:spLocks noChangeArrowheads="1"/>
          </p:cNvSpPr>
          <p:nvPr/>
        </p:nvSpPr>
        <p:spPr bwMode="auto">
          <a:xfrm>
            <a:off x="2668588" y="1219200"/>
            <a:ext cx="1712912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latin typeface="Times New Roman" pitchFamily="18" charset="0"/>
              </a:rPr>
              <a:t>SYN: Seq#=20 Ack#=X </a:t>
            </a:r>
          </a:p>
        </p:txBody>
      </p:sp>
      <p:sp>
        <p:nvSpPr>
          <p:cNvPr id="114697" name="Text Box 9"/>
          <p:cNvSpPr txBox="1">
            <a:spLocks noChangeArrowheads="1"/>
          </p:cNvSpPr>
          <p:nvPr/>
        </p:nvSpPr>
        <p:spPr bwMode="auto">
          <a:xfrm>
            <a:off x="7029450" y="1447800"/>
            <a:ext cx="1870075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latin typeface="Times New Roman" pitchFamily="18" charset="0"/>
              </a:rPr>
              <a:t>SYN: Seq#=1000 Ack#=21</a:t>
            </a:r>
          </a:p>
        </p:txBody>
      </p:sp>
      <p:sp>
        <p:nvSpPr>
          <p:cNvPr id="114698" name="Text Box 10"/>
          <p:cNvSpPr txBox="1">
            <a:spLocks noChangeArrowheads="1"/>
          </p:cNvSpPr>
          <p:nvPr/>
        </p:nvSpPr>
        <p:spPr bwMode="auto">
          <a:xfrm>
            <a:off x="2514600" y="1828800"/>
            <a:ext cx="1870075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latin typeface="Times New Roman" pitchFamily="18" charset="0"/>
              </a:rPr>
              <a:t>SYN: Seq#=21 Ack#=1001</a:t>
            </a:r>
          </a:p>
        </p:txBody>
      </p:sp>
      <p:sp>
        <p:nvSpPr>
          <p:cNvPr id="114699" name="Line 11"/>
          <p:cNvSpPr>
            <a:spLocks noChangeShapeType="1"/>
          </p:cNvSpPr>
          <p:nvPr/>
        </p:nvSpPr>
        <p:spPr bwMode="auto">
          <a:xfrm>
            <a:off x="4419600" y="2286000"/>
            <a:ext cx="2590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4700" name="Text Box 12"/>
          <p:cNvSpPr txBox="1">
            <a:spLocks noChangeArrowheads="1"/>
          </p:cNvSpPr>
          <p:nvPr/>
        </p:nvSpPr>
        <p:spPr bwMode="auto">
          <a:xfrm>
            <a:off x="1524000" y="2133600"/>
            <a:ext cx="2857500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latin typeface="Times New Roman" pitchFamily="18" charset="0"/>
              </a:rPr>
              <a:t>Seq#=21 Ack#=1001 Data=‘…’ size =1000</a:t>
            </a:r>
          </a:p>
        </p:txBody>
      </p:sp>
      <p:sp>
        <p:nvSpPr>
          <p:cNvPr id="114701" name="Line 13"/>
          <p:cNvSpPr>
            <a:spLocks noChangeShapeType="1"/>
          </p:cNvSpPr>
          <p:nvPr/>
        </p:nvSpPr>
        <p:spPr bwMode="auto">
          <a:xfrm flipH="1">
            <a:off x="4419600" y="2667000"/>
            <a:ext cx="2514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4702" name="Text Box 14"/>
          <p:cNvSpPr txBox="1">
            <a:spLocks noChangeArrowheads="1"/>
          </p:cNvSpPr>
          <p:nvPr/>
        </p:nvSpPr>
        <p:spPr bwMode="auto">
          <a:xfrm>
            <a:off x="7029450" y="2514600"/>
            <a:ext cx="2114550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latin typeface="Times New Roman" pitchFamily="18" charset="0"/>
              </a:rPr>
              <a:t>Seq#=1001 Ack#=1021 size =0</a:t>
            </a:r>
          </a:p>
        </p:txBody>
      </p:sp>
      <p:sp>
        <p:nvSpPr>
          <p:cNvPr id="114703" name="Line 15"/>
          <p:cNvSpPr>
            <a:spLocks noChangeShapeType="1"/>
          </p:cNvSpPr>
          <p:nvPr/>
        </p:nvSpPr>
        <p:spPr bwMode="auto">
          <a:xfrm>
            <a:off x="4419600" y="2895600"/>
            <a:ext cx="2590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4704" name="Text Box 16"/>
          <p:cNvSpPr txBox="1">
            <a:spLocks noChangeArrowheads="1"/>
          </p:cNvSpPr>
          <p:nvPr/>
        </p:nvSpPr>
        <p:spPr bwMode="auto">
          <a:xfrm>
            <a:off x="1447800" y="2667000"/>
            <a:ext cx="3009900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latin typeface="Times New Roman" pitchFamily="18" charset="0"/>
              </a:rPr>
              <a:t>Seq#=1021 Ack#=1001 Data=‘…’ size =1000</a:t>
            </a:r>
          </a:p>
        </p:txBody>
      </p:sp>
      <p:sp>
        <p:nvSpPr>
          <p:cNvPr id="114705" name="Line 17"/>
          <p:cNvSpPr>
            <a:spLocks noChangeShapeType="1"/>
          </p:cNvSpPr>
          <p:nvPr/>
        </p:nvSpPr>
        <p:spPr bwMode="auto">
          <a:xfrm>
            <a:off x="4419600" y="2895600"/>
            <a:ext cx="2590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4706" name="Text Box 18"/>
          <p:cNvSpPr txBox="1">
            <a:spLocks noChangeArrowheads="1"/>
          </p:cNvSpPr>
          <p:nvPr/>
        </p:nvSpPr>
        <p:spPr bwMode="auto">
          <a:xfrm>
            <a:off x="1447800" y="2819400"/>
            <a:ext cx="3009900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latin typeface="Times New Roman" pitchFamily="18" charset="0"/>
              </a:rPr>
              <a:t>Seq#=2021 Ack#=1001 Data=‘…’ size =1000</a:t>
            </a:r>
          </a:p>
        </p:txBody>
      </p:sp>
      <p:sp>
        <p:nvSpPr>
          <p:cNvPr id="114707" name="Line 19"/>
          <p:cNvSpPr>
            <a:spLocks noChangeShapeType="1"/>
          </p:cNvSpPr>
          <p:nvPr/>
        </p:nvSpPr>
        <p:spPr bwMode="auto">
          <a:xfrm flipH="1">
            <a:off x="4419600" y="3352800"/>
            <a:ext cx="2590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4708" name="Text Box 20"/>
          <p:cNvSpPr txBox="1">
            <a:spLocks noChangeArrowheads="1"/>
          </p:cNvSpPr>
          <p:nvPr/>
        </p:nvSpPr>
        <p:spPr bwMode="auto">
          <a:xfrm>
            <a:off x="7029450" y="3200400"/>
            <a:ext cx="2114550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latin typeface="Times New Roman" pitchFamily="18" charset="0"/>
              </a:rPr>
              <a:t>Seq#=1001 Ack#=1021 size =0</a:t>
            </a:r>
          </a:p>
        </p:txBody>
      </p:sp>
      <p:sp>
        <p:nvSpPr>
          <p:cNvPr id="114709" name="Line 21"/>
          <p:cNvSpPr>
            <a:spLocks noChangeShapeType="1"/>
          </p:cNvSpPr>
          <p:nvPr/>
        </p:nvSpPr>
        <p:spPr bwMode="auto">
          <a:xfrm>
            <a:off x="4419600" y="3657600"/>
            <a:ext cx="2590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4710" name="Text Box 22"/>
          <p:cNvSpPr txBox="1">
            <a:spLocks noChangeArrowheads="1"/>
          </p:cNvSpPr>
          <p:nvPr/>
        </p:nvSpPr>
        <p:spPr bwMode="auto">
          <a:xfrm>
            <a:off x="1371600" y="3429000"/>
            <a:ext cx="3009900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latin typeface="Times New Roman" pitchFamily="18" charset="0"/>
              </a:rPr>
              <a:t>Seq#=1021 Ack#=1001 Data=‘…’ size =1000</a:t>
            </a:r>
          </a:p>
        </p:txBody>
      </p:sp>
      <p:sp>
        <p:nvSpPr>
          <p:cNvPr id="114711" name="Line 23"/>
          <p:cNvSpPr>
            <a:spLocks noChangeShapeType="1"/>
          </p:cNvSpPr>
          <p:nvPr/>
        </p:nvSpPr>
        <p:spPr bwMode="auto">
          <a:xfrm>
            <a:off x="4495800" y="3657600"/>
            <a:ext cx="253365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4712" name="Text Box 24"/>
          <p:cNvSpPr txBox="1">
            <a:spLocks noChangeArrowheads="1"/>
          </p:cNvSpPr>
          <p:nvPr/>
        </p:nvSpPr>
        <p:spPr bwMode="auto">
          <a:xfrm>
            <a:off x="1371600" y="3535363"/>
            <a:ext cx="3009900" cy="27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latin typeface="Times New Roman" pitchFamily="18" charset="0"/>
              </a:rPr>
              <a:t>Seq#=2021 Ack#=1001 Data=‘…’ size =1000</a:t>
            </a:r>
          </a:p>
        </p:txBody>
      </p:sp>
      <p:sp>
        <p:nvSpPr>
          <p:cNvPr id="114713" name="Line 25"/>
          <p:cNvSpPr>
            <a:spLocks noChangeShapeType="1"/>
          </p:cNvSpPr>
          <p:nvPr/>
        </p:nvSpPr>
        <p:spPr bwMode="auto">
          <a:xfrm flipH="1">
            <a:off x="4419600" y="3457575"/>
            <a:ext cx="2590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4714" name="Text Box 26"/>
          <p:cNvSpPr txBox="1">
            <a:spLocks noChangeArrowheads="1"/>
          </p:cNvSpPr>
          <p:nvPr/>
        </p:nvSpPr>
        <p:spPr bwMode="auto">
          <a:xfrm>
            <a:off x="7029450" y="3505200"/>
            <a:ext cx="2114550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latin typeface="Times New Roman" pitchFamily="18" charset="0"/>
              </a:rPr>
              <a:t>Seq#=1001 Ack#=1021 size =0</a:t>
            </a:r>
          </a:p>
        </p:txBody>
      </p:sp>
      <p:sp>
        <p:nvSpPr>
          <p:cNvPr id="114715" name="Line 27"/>
          <p:cNvSpPr>
            <a:spLocks noChangeShapeType="1"/>
          </p:cNvSpPr>
          <p:nvPr/>
        </p:nvSpPr>
        <p:spPr bwMode="auto">
          <a:xfrm>
            <a:off x="4419600" y="3857625"/>
            <a:ext cx="2609850" cy="704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4716" name="Text Box 28"/>
          <p:cNvSpPr txBox="1">
            <a:spLocks noChangeArrowheads="1"/>
          </p:cNvSpPr>
          <p:nvPr/>
        </p:nvSpPr>
        <p:spPr bwMode="auto">
          <a:xfrm>
            <a:off x="1371600" y="3657600"/>
            <a:ext cx="3009900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latin typeface="Times New Roman" pitchFamily="18" charset="0"/>
              </a:rPr>
              <a:t>Seq#=1021 Ack#=1001 Data=‘…’ size =1000</a:t>
            </a:r>
          </a:p>
        </p:txBody>
      </p:sp>
      <p:sp>
        <p:nvSpPr>
          <p:cNvPr id="114717" name="Line 29"/>
          <p:cNvSpPr>
            <a:spLocks noChangeShapeType="1"/>
          </p:cNvSpPr>
          <p:nvPr/>
        </p:nvSpPr>
        <p:spPr bwMode="auto">
          <a:xfrm>
            <a:off x="4419600" y="3857625"/>
            <a:ext cx="26003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4718" name="Text Box 30"/>
          <p:cNvSpPr txBox="1">
            <a:spLocks noChangeArrowheads="1"/>
          </p:cNvSpPr>
          <p:nvPr/>
        </p:nvSpPr>
        <p:spPr bwMode="auto">
          <a:xfrm>
            <a:off x="1371600" y="3810000"/>
            <a:ext cx="3009900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latin typeface="Times New Roman" pitchFamily="18" charset="0"/>
              </a:rPr>
              <a:t>Seq#=2021 Ack#=1001 Data=‘…’ size =1000</a:t>
            </a:r>
          </a:p>
        </p:txBody>
      </p:sp>
      <p:sp>
        <p:nvSpPr>
          <p:cNvPr id="114719" name="Text Box 31"/>
          <p:cNvSpPr txBox="1">
            <a:spLocks noChangeArrowheads="1"/>
          </p:cNvSpPr>
          <p:nvPr/>
        </p:nvSpPr>
        <p:spPr bwMode="auto">
          <a:xfrm>
            <a:off x="212725" y="803275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Times New Roman" pitchFamily="18" charset="0"/>
              </a:rPr>
              <a:t>cwnd</a:t>
            </a:r>
          </a:p>
        </p:txBody>
      </p:sp>
      <p:sp>
        <p:nvSpPr>
          <p:cNvPr id="114720" name="Text Box 32"/>
          <p:cNvSpPr txBox="1">
            <a:spLocks noChangeArrowheads="1"/>
          </p:cNvSpPr>
          <p:nvPr/>
        </p:nvSpPr>
        <p:spPr bwMode="auto">
          <a:xfrm>
            <a:off x="717550" y="20193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latin typeface="Times New Roman" pitchFamily="18" charset="0"/>
              </a:rPr>
              <a:t>1</a:t>
            </a:r>
          </a:p>
        </p:txBody>
      </p:sp>
      <p:sp>
        <p:nvSpPr>
          <p:cNvPr id="114721" name="Text Box 33"/>
          <p:cNvSpPr txBox="1">
            <a:spLocks noChangeArrowheads="1"/>
          </p:cNvSpPr>
          <p:nvPr/>
        </p:nvSpPr>
        <p:spPr bwMode="auto">
          <a:xfrm>
            <a:off x="717550" y="26289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latin typeface="Times New Roman" pitchFamily="18" charset="0"/>
              </a:rPr>
              <a:t>2</a:t>
            </a:r>
          </a:p>
        </p:txBody>
      </p:sp>
      <p:sp>
        <p:nvSpPr>
          <p:cNvPr id="114722" name="Text Box 34"/>
          <p:cNvSpPr txBox="1">
            <a:spLocks noChangeArrowheads="1"/>
          </p:cNvSpPr>
          <p:nvPr/>
        </p:nvSpPr>
        <p:spPr bwMode="auto">
          <a:xfrm>
            <a:off x="717550" y="3273425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latin typeface="Times New Roman" pitchFamily="18" charset="0"/>
              </a:rPr>
              <a:t>3</a:t>
            </a:r>
          </a:p>
        </p:txBody>
      </p:sp>
      <p:sp>
        <p:nvSpPr>
          <p:cNvPr id="114723" name="Line 35"/>
          <p:cNvSpPr>
            <a:spLocks noChangeShapeType="1"/>
          </p:cNvSpPr>
          <p:nvPr/>
        </p:nvSpPr>
        <p:spPr bwMode="auto">
          <a:xfrm flipH="1">
            <a:off x="4419600" y="4038600"/>
            <a:ext cx="2590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4724" name="Line 36"/>
          <p:cNvSpPr>
            <a:spLocks noChangeShapeType="1"/>
          </p:cNvSpPr>
          <p:nvPr/>
        </p:nvSpPr>
        <p:spPr bwMode="auto">
          <a:xfrm>
            <a:off x="4419600" y="4419600"/>
            <a:ext cx="2600325" cy="638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4725" name="Line 37"/>
          <p:cNvSpPr>
            <a:spLocks noChangeShapeType="1"/>
          </p:cNvSpPr>
          <p:nvPr/>
        </p:nvSpPr>
        <p:spPr bwMode="auto">
          <a:xfrm>
            <a:off x="4419600" y="4419600"/>
            <a:ext cx="2143125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4726" name="Line 38"/>
          <p:cNvSpPr>
            <a:spLocks noChangeShapeType="1"/>
          </p:cNvSpPr>
          <p:nvPr/>
        </p:nvSpPr>
        <p:spPr bwMode="auto">
          <a:xfrm flipH="1">
            <a:off x="4419600" y="4181475"/>
            <a:ext cx="2600325" cy="46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4727" name="Line 39"/>
          <p:cNvSpPr>
            <a:spLocks noChangeShapeType="1"/>
          </p:cNvSpPr>
          <p:nvPr/>
        </p:nvSpPr>
        <p:spPr bwMode="auto">
          <a:xfrm>
            <a:off x="4419600" y="4648200"/>
            <a:ext cx="2619375" cy="742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4728" name="Line 40"/>
          <p:cNvSpPr>
            <a:spLocks noChangeShapeType="1"/>
          </p:cNvSpPr>
          <p:nvPr/>
        </p:nvSpPr>
        <p:spPr bwMode="auto">
          <a:xfrm>
            <a:off x="4419600" y="4648200"/>
            <a:ext cx="2609850" cy="561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4729" name="Line 41"/>
          <p:cNvSpPr>
            <a:spLocks noChangeShapeType="1"/>
          </p:cNvSpPr>
          <p:nvPr/>
        </p:nvSpPr>
        <p:spPr bwMode="auto">
          <a:xfrm flipH="1">
            <a:off x="4419600" y="4391025"/>
            <a:ext cx="2590800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4730" name="Line 42"/>
          <p:cNvSpPr>
            <a:spLocks noChangeShapeType="1"/>
          </p:cNvSpPr>
          <p:nvPr/>
        </p:nvSpPr>
        <p:spPr bwMode="auto">
          <a:xfrm>
            <a:off x="4419600" y="4876800"/>
            <a:ext cx="2609850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4731" name="Line 43"/>
          <p:cNvSpPr>
            <a:spLocks noChangeShapeType="1"/>
          </p:cNvSpPr>
          <p:nvPr/>
        </p:nvSpPr>
        <p:spPr bwMode="auto">
          <a:xfrm>
            <a:off x="4419600" y="4876800"/>
            <a:ext cx="2590800" cy="800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4732" name="Line 44"/>
          <p:cNvSpPr>
            <a:spLocks noChangeShapeType="1"/>
          </p:cNvSpPr>
          <p:nvPr/>
        </p:nvSpPr>
        <p:spPr bwMode="auto">
          <a:xfrm flipH="1">
            <a:off x="4400550" y="4591050"/>
            <a:ext cx="2590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4733" name="Line 45"/>
          <p:cNvSpPr>
            <a:spLocks noChangeShapeType="1"/>
          </p:cNvSpPr>
          <p:nvPr/>
        </p:nvSpPr>
        <p:spPr bwMode="auto">
          <a:xfrm>
            <a:off x="4429125" y="4991100"/>
            <a:ext cx="2590800" cy="847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4734" name="Line 46"/>
          <p:cNvSpPr>
            <a:spLocks noChangeShapeType="1"/>
          </p:cNvSpPr>
          <p:nvPr/>
        </p:nvSpPr>
        <p:spPr bwMode="auto">
          <a:xfrm>
            <a:off x="4448175" y="5019675"/>
            <a:ext cx="2600325" cy="971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4735" name="Text Box 47"/>
          <p:cNvSpPr txBox="1">
            <a:spLocks noChangeArrowheads="1"/>
          </p:cNvSpPr>
          <p:nvPr/>
        </p:nvSpPr>
        <p:spPr bwMode="auto">
          <a:xfrm>
            <a:off x="717550" y="3635375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latin typeface="Times New Roman" pitchFamily="18" charset="0"/>
              </a:rPr>
              <a:t>4</a:t>
            </a:r>
          </a:p>
        </p:txBody>
      </p:sp>
      <p:sp>
        <p:nvSpPr>
          <p:cNvPr id="114736" name="Text Box 48"/>
          <p:cNvSpPr txBox="1">
            <a:spLocks noChangeArrowheads="1"/>
          </p:cNvSpPr>
          <p:nvPr/>
        </p:nvSpPr>
        <p:spPr bwMode="auto">
          <a:xfrm>
            <a:off x="725488" y="41783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latin typeface="Times New Roman" pitchFamily="18" charset="0"/>
              </a:rPr>
              <a:t>5</a:t>
            </a:r>
          </a:p>
        </p:txBody>
      </p:sp>
      <p:sp>
        <p:nvSpPr>
          <p:cNvPr id="114737" name="Text Box 49"/>
          <p:cNvSpPr txBox="1">
            <a:spLocks noChangeArrowheads="1"/>
          </p:cNvSpPr>
          <p:nvPr/>
        </p:nvSpPr>
        <p:spPr bwMode="auto">
          <a:xfrm>
            <a:off x="725488" y="43688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latin typeface="Times New Roman" pitchFamily="18" charset="0"/>
              </a:rPr>
              <a:t>6</a:t>
            </a:r>
          </a:p>
        </p:txBody>
      </p:sp>
      <p:sp>
        <p:nvSpPr>
          <p:cNvPr id="114738" name="Text Box 50"/>
          <p:cNvSpPr txBox="1">
            <a:spLocks noChangeArrowheads="1"/>
          </p:cNvSpPr>
          <p:nvPr/>
        </p:nvSpPr>
        <p:spPr bwMode="auto">
          <a:xfrm>
            <a:off x="725488" y="45593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latin typeface="Times New Roman" pitchFamily="18" charset="0"/>
              </a:rPr>
              <a:t>7</a:t>
            </a:r>
          </a:p>
        </p:txBody>
      </p:sp>
      <p:sp>
        <p:nvSpPr>
          <p:cNvPr id="114739" name="Text Box 51"/>
          <p:cNvSpPr txBox="1">
            <a:spLocks noChangeArrowheads="1"/>
          </p:cNvSpPr>
          <p:nvPr/>
        </p:nvSpPr>
        <p:spPr bwMode="auto">
          <a:xfrm>
            <a:off x="725488" y="47498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latin typeface="Times New Roman" pitchFamily="18" charset="0"/>
              </a:rPr>
              <a:t>8</a:t>
            </a:r>
          </a:p>
        </p:txBody>
      </p:sp>
      <p:sp>
        <p:nvSpPr>
          <p:cNvPr id="114740" name="Line 53"/>
          <p:cNvSpPr>
            <a:spLocks noChangeShapeType="1"/>
          </p:cNvSpPr>
          <p:nvPr/>
        </p:nvSpPr>
        <p:spPr bwMode="auto">
          <a:xfrm>
            <a:off x="6457950" y="4562475"/>
            <a:ext cx="180975" cy="428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4741" name="Line 54"/>
          <p:cNvSpPr>
            <a:spLocks noChangeShapeType="1"/>
          </p:cNvSpPr>
          <p:nvPr/>
        </p:nvSpPr>
        <p:spPr bwMode="auto">
          <a:xfrm flipH="1">
            <a:off x="6429375" y="4572000"/>
            <a:ext cx="2286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4742" name="Line 55"/>
          <p:cNvSpPr>
            <a:spLocks noChangeShapeType="1"/>
          </p:cNvSpPr>
          <p:nvPr/>
        </p:nvSpPr>
        <p:spPr bwMode="auto">
          <a:xfrm flipH="1">
            <a:off x="4381500" y="5048250"/>
            <a:ext cx="2600325" cy="46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4743" name="Line 56"/>
          <p:cNvSpPr>
            <a:spLocks noChangeShapeType="1"/>
          </p:cNvSpPr>
          <p:nvPr/>
        </p:nvSpPr>
        <p:spPr bwMode="auto">
          <a:xfrm flipH="1">
            <a:off x="4400550" y="5238750"/>
            <a:ext cx="2600325" cy="46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4744" name="Line 57"/>
          <p:cNvSpPr>
            <a:spLocks noChangeShapeType="1"/>
          </p:cNvSpPr>
          <p:nvPr/>
        </p:nvSpPr>
        <p:spPr bwMode="auto">
          <a:xfrm flipH="1">
            <a:off x="4391025" y="5391150"/>
            <a:ext cx="2600325" cy="46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4745" name="Text Box 58"/>
          <p:cNvSpPr txBox="1">
            <a:spLocks noChangeArrowheads="1"/>
          </p:cNvSpPr>
          <p:nvPr/>
        </p:nvSpPr>
        <p:spPr bwMode="auto">
          <a:xfrm>
            <a:off x="2170113" y="5495925"/>
            <a:ext cx="11890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Triple dup ack</a:t>
            </a:r>
          </a:p>
        </p:txBody>
      </p:sp>
      <p:sp>
        <p:nvSpPr>
          <p:cNvPr id="114746" name="Line 59"/>
          <p:cNvSpPr>
            <a:spLocks noChangeShapeType="1"/>
          </p:cNvSpPr>
          <p:nvPr/>
        </p:nvSpPr>
        <p:spPr bwMode="auto">
          <a:xfrm>
            <a:off x="3552825" y="5657850"/>
            <a:ext cx="800100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4747" name="Text Box 60"/>
          <p:cNvSpPr txBox="1">
            <a:spLocks noChangeArrowheads="1"/>
          </p:cNvSpPr>
          <p:nvPr/>
        </p:nvSpPr>
        <p:spPr bwMode="auto">
          <a:xfrm>
            <a:off x="830263" y="556895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latin typeface="Times New Roman" pitchFamily="18" charset="0"/>
              </a:rPr>
              <a:t>4</a:t>
            </a:r>
          </a:p>
        </p:txBody>
      </p:sp>
      <p:sp>
        <p:nvSpPr>
          <p:cNvPr id="114748" name="Line 61"/>
          <p:cNvSpPr>
            <a:spLocks noChangeShapeType="1"/>
          </p:cNvSpPr>
          <p:nvPr/>
        </p:nvSpPr>
        <p:spPr bwMode="auto">
          <a:xfrm>
            <a:off x="4410075" y="5886450"/>
            <a:ext cx="2600325" cy="49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14" name="Group 5"/>
          <p:cNvGrpSpPr>
            <a:grpSpLocks/>
          </p:cNvGrpSpPr>
          <p:nvPr/>
        </p:nvGrpSpPr>
        <p:grpSpPr bwMode="auto">
          <a:xfrm>
            <a:off x="561975" y="952500"/>
            <a:ext cx="7315200" cy="1582738"/>
            <a:chOff x="528" y="2112"/>
            <a:chExt cx="4800" cy="1417"/>
          </a:xfrm>
        </p:grpSpPr>
        <p:sp>
          <p:nvSpPr>
            <p:cNvPr id="115717" name="Line 6"/>
            <p:cNvSpPr>
              <a:spLocks noChangeShapeType="1"/>
            </p:cNvSpPr>
            <p:nvPr/>
          </p:nvSpPr>
          <p:spPr bwMode="auto">
            <a:xfrm>
              <a:off x="912" y="2374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18" name="Line 7"/>
            <p:cNvSpPr>
              <a:spLocks noChangeShapeType="1"/>
            </p:cNvSpPr>
            <p:nvPr/>
          </p:nvSpPr>
          <p:spPr bwMode="auto">
            <a:xfrm>
              <a:off x="912" y="3046"/>
              <a:ext cx="4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19" name="Arc 8"/>
            <p:cNvSpPr>
              <a:spLocks/>
            </p:cNvSpPr>
            <p:nvPr/>
          </p:nvSpPr>
          <p:spPr bwMode="auto">
            <a:xfrm flipV="1">
              <a:off x="912" y="2758"/>
              <a:ext cx="624" cy="288"/>
            </a:xfrm>
            <a:custGeom>
              <a:avLst/>
              <a:gdLst>
                <a:gd name="T0" fmla="*/ 0 w 21600"/>
                <a:gd name="T1" fmla="*/ 0 h 21600"/>
                <a:gd name="T2" fmla="*/ 624 w 21600"/>
                <a:gd name="T3" fmla="*/ 288 h 21600"/>
                <a:gd name="T4" fmla="*/ 0 w 21600"/>
                <a:gd name="T5" fmla="*/ 288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20" name="Line 9"/>
            <p:cNvSpPr>
              <a:spLocks noChangeShapeType="1"/>
            </p:cNvSpPr>
            <p:nvPr/>
          </p:nvSpPr>
          <p:spPr bwMode="auto">
            <a:xfrm flipV="1">
              <a:off x="1536" y="2496"/>
              <a:ext cx="76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21" name="Line 10"/>
            <p:cNvSpPr>
              <a:spLocks noChangeShapeType="1"/>
            </p:cNvSpPr>
            <p:nvPr/>
          </p:nvSpPr>
          <p:spPr bwMode="auto">
            <a:xfrm>
              <a:off x="2304" y="249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22" name="Line 11"/>
            <p:cNvSpPr>
              <a:spLocks noChangeShapeType="1"/>
            </p:cNvSpPr>
            <p:nvPr/>
          </p:nvSpPr>
          <p:spPr bwMode="auto">
            <a:xfrm flipV="1">
              <a:off x="2304" y="2160"/>
              <a:ext cx="110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23" name="Line 12"/>
            <p:cNvSpPr>
              <a:spLocks noChangeShapeType="1"/>
            </p:cNvSpPr>
            <p:nvPr/>
          </p:nvSpPr>
          <p:spPr bwMode="auto">
            <a:xfrm>
              <a:off x="3403" y="218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24" name="Line 13"/>
            <p:cNvSpPr>
              <a:spLocks noChangeShapeType="1"/>
            </p:cNvSpPr>
            <p:nvPr/>
          </p:nvSpPr>
          <p:spPr bwMode="auto">
            <a:xfrm flipV="1">
              <a:off x="3403" y="2422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25" name="Line 14"/>
            <p:cNvSpPr>
              <a:spLocks noChangeShapeType="1"/>
            </p:cNvSpPr>
            <p:nvPr/>
          </p:nvSpPr>
          <p:spPr bwMode="auto">
            <a:xfrm>
              <a:off x="3595" y="242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26" name="Line 15"/>
            <p:cNvSpPr>
              <a:spLocks noChangeShapeType="1"/>
            </p:cNvSpPr>
            <p:nvPr/>
          </p:nvSpPr>
          <p:spPr bwMode="auto">
            <a:xfrm flipV="1">
              <a:off x="3595" y="2614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27" name="Text Box 16"/>
            <p:cNvSpPr txBox="1">
              <a:spLocks noChangeArrowheads="1"/>
            </p:cNvSpPr>
            <p:nvPr/>
          </p:nvSpPr>
          <p:spPr bwMode="auto">
            <a:xfrm>
              <a:off x="528" y="3071"/>
              <a:ext cx="926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latin typeface="Times New Roman" pitchFamily="18" charset="0"/>
                </a:rPr>
                <a:t>Slow start</a:t>
              </a:r>
            </a:p>
          </p:txBody>
        </p:sp>
        <p:sp>
          <p:nvSpPr>
            <p:cNvPr id="115728" name="Text Box 17"/>
            <p:cNvSpPr txBox="1">
              <a:spLocks noChangeArrowheads="1"/>
            </p:cNvSpPr>
            <p:nvPr/>
          </p:nvSpPr>
          <p:spPr bwMode="auto">
            <a:xfrm>
              <a:off x="1958" y="3120"/>
              <a:ext cx="1891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latin typeface="Times New Roman" pitchFamily="18" charset="0"/>
                </a:rPr>
                <a:t>Congestion avoidance</a:t>
              </a:r>
            </a:p>
          </p:txBody>
        </p:sp>
        <p:sp>
          <p:nvSpPr>
            <p:cNvPr id="115729" name="Text Box 18"/>
            <p:cNvSpPr txBox="1">
              <a:spLocks noChangeArrowheads="1"/>
            </p:cNvSpPr>
            <p:nvPr/>
          </p:nvSpPr>
          <p:spPr bwMode="auto">
            <a:xfrm>
              <a:off x="3873" y="2112"/>
              <a:ext cx="565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latin typeface="Times New Roman" pitchFamily="18" charset="0"/>
                </a:rPr>
                <a:t>drops</a:t>
              </a:r>
            </a:p>
          </p:txBody>
        </p:sp>
        <p:sp>
          <p:nvSpPr>
            <p:cNvPr id="115730" name="Line 19"/>
            <p:cNvSpPr>
              <a:spLocks noChangeShapeType="1"/>
            </p:cNvSpPr>
            <p:nvPr/>
          </p:nvSpPr>
          <p:spPr bwMode="auto">
            <a:xfrm flipH="1">
              <a:off x="3499" y="227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31" name="Line 20"/>
            <p:cNvSpPr>
              <a:spLocks noChangeShapeType="1"/>
            </p:cNvSpPr>
            <p:nvPr/>
          </p:nvSpPr>
          <p:spPr bwMode="auto">
            <a:xfrm flipH="1">
              <a:off x="3691" y="2326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32" name="Text Box 21"/>
            <p:cNvSpPr txBox="1">
              <a:spLocks noChangeArrowheads="1"/>
            </p:cNvSpPr>
            <p:nvPr/>
          </p:nvSpPr>
          <p:spPr bwMode="auto">
            <a:xfrm>
              <a:off x="1191" y="2189"/>
              <a:ext cx="334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drop</a:t>
              </a:r>
            </a:p>
          </p:txBody>
        </p:sp>
        <p:sp>
          <p:nvSpPr>
            <p:cNvPr id="115733" name="Line 22"/>
            <p:cNvSpPr>
              <a:spLocks noChangeShapeType="1"/>
            </p:cNvSpPr>
            <p:nvPr/>
          </p:nvSpPr>
          <p:spPr bwMode="auto">
            <a:xfrm>
              <a:off x="1440" y="2422"/>
              <a:ext cx="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34" name="Line 23"/>
            <p:cNvSpPr>
              <a:spLocks noChangeShapeType="1"/>
            </p:cNvSpPr>
            <p:nvPr/>
          </p:nvSpPr>
          <p:spPr bwMode="auto">
            <a:xfrm>
              <a:off x="1536" y="27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9432" name="Text Box 24"/>
          <p:cNvSpPr txBox="1">
            <a:spLocks noChangeArrowheads="1"/>
          </p:cNvSpPr>
          <p:nvPr/>
        </p:nvSpPr>
        <p:spPr bwMode="auto">
          <a:xfrm>
            <a:off x="1398588" y="4722813"/>
            <a:ext cx="51689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How quickly does cwnd increase during slow start?</a:t>
            </a:r>
          </a:p>
          <a:p>
            <a:pPr algn="l"/>
            <a:r>
              <a:rPr lang="en-US"/>
              <a:t>How much does it increase in 1 RTT?</a:t>
            </a:r>
          </a:p>
          <a:p>
            <a:pPr algn="l"/>
            <a:r>
              <a:rPr lang="en-US"/>
              <a:t>It roughly doubles each RTT – it grows exponentially</a:t>
            </a:r>
          </a:p>
          <a:p>
            <a:pPr algn="l"/>
            <a:r>
              <a:rPr lang="en-US"/>
              <a:t>dcnwd/dt = 2 cwnd</a:t>
            </a:r>
          </a:p>
        </p:txBody>
      </p:sp>
      <p:sp>
        <p:nvSpPr>
          <p:cNvPr id="115716" name="Text Box 25"/>
          <p:cNvSpPr txBox="1">
            <a:spLocks noChangeArrowheads="1"/>
          </p:cNvSpPr>
          <p:nvPr/>
        </p:nvSpPr>
        <p:spPr bwMode="auto">
          <a:xfrm>
            <a:off x="879475" y="3132138"/>
            <a:ext cx="7091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After a drop in slow start, TCP switches to AIMD (congestion avoidance)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581025"/>
          </a:xfrm>
        </p:spPr>
        <p:txBody>
          <a:bodyPr/>
          <a:lstStyle/>
          <a:p>
            <a:r>
              <a:rPr lang="en-US" sz="3600" smtClean="0"/>
              <a:t>Slow start</a:t>
            </a:r>
          </a:p>
        </p:txBody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smtClean="0"/>
              <a:t>The exponential growth of cwnd during slow start can get a bit of control.</a:t>
            </a:r>
          </a:p>
          <a:p>
            <a:r>
              <a:rPr lang="en-US" sz="2000" smtClean="0"/>
              <a:t>To tame things:</a:t>
            </a:r>
          </a:p>
          <a:p>
            <a:r>
              <a:rPr lang="en-US" sz="2000" smtClean="0"/>
              <a:t>Initially: </a:t>
            </a:r>
          </a:p>
          <a:p>
            <a:pPr lvl="1"/>
            <a:r>
              <a:rPr lang="en-US" sz="1800" smtClean="0"/>
              <a:t>cwnd = 1, 2 or 3</a:t>
            </a:r>
          </a:p>
          <a:p>
            <a:pPr lvl="1"/>
            <a:r>
              <a:rPr lang="en-US" sz="1800" smtClean="0"/>
              <a:t>SSThresh = SSThresh0 (e.g., 44MSS)</a:t>
            </a:r>
          </a:p>
          <a:p>
            <a:r>
              <a:rPr lang="en-US" sz="2000" smtClean="0"/>
              <a:t>When an new ACK arrives</a:t>
            </a:r>
          </a:p>
          <a:p>
            <a:pPr lvl="1"/>
            <a:r>
              <a:rPr lang="en-US" sz="1800" smtClean="0"/>
              <a:t>cwnd = cwnd + 1</a:t>
            </a:r>
          </a:p>
          <a:p>
            <a:pPr lvl="1"/>
            <a:r>
              <a:rPr lang="en-US" sz="1800" smtClean="0"/>
              <a:t>if cwnd &gt;= SSThresh, go to congestion avoidance</a:t>
            </a:r>
          </a:p>
          <a:p>
            <a:pPr lvl="1"/>
            <a:r>
              <a:rPr lang="en-US" sz="1800" smtClean="0"/>
              <a:t>If a triple dup ACK occures, cwnd=cwnd/2 and go to congestion avoidance</a:t>
            </a:r>
          </a:p>
          <a:p>
            <a:pPr lvl="1"/>
            <a:endParaRPr lang="en-US" sz="1800" smtClean="0"/>
          </a:p>
          <a:p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43900" cy="1143000"/>
          </a:xfrm>
        </p:spPr>
        <p:txBody>
          <a:bodyPr/>
          <a:lstStyle/>
          <a:p>
            <a:r>
              <a:rPr lang="en-US" sz="3600" smtClean="0"/>
              <a:t>UDP: more</a:t>
            </a:r>
            <a:endParaRPr lang="en-US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447800"/>
            <a:ext cx="3810000" cy="4648200"/>
          </a:xfrm>
        </p:spPr>
        <p:txBody>
          <a:bodyPr/>
          <a:lstStyle/>
          <a:p>
            <a:r>
              <a:rPr lang="en-US" sz="2000" smtClean="0"/>
              <a:t>often used for streaming multimedia apps</a:t>
            </a:r>
          </a:p>
          <a:p>
            <a:pPr lvl="1"/>
            <a:r>
              <a:rPr lang="en-US" sz="2000" smtClean="0"/>
              <a:t>loss tolerant</a:t>
            </a:r>
          </a:p>
          <a:p>
            <a:pPr lvl="1"/>
            <a:r>
              <a:rPr lang="en-US" sz="2000" smtClean="0"/>
              <a:t>rate sensitive</a:t>
            </a:r>
          </a:p>
          <a:p>
            <a:r>
              <a:rPr lang="en-US" sz="2400" smtClean="0"/>
              <a:t>other UDP uses</a:t>
            </a:r>
          </a:p>
          <a:p>
            <a:pPr lvl="1"/>
            <a:r>
              <a:rPr lang="en-US" sz="2000" smtClean="0"/>
              <a:t>DNS</a:t>
            </a:r>
          </a:p>
          <a:p>
            <a:pPr lvl="1"/>
            <a:r>
              <a:rPr lang="en-US" sz="2000" smtClean="0"/>
              <a:t>SNMP</a:t>
            </a:r>
            <a:endParaRPr lang="en-US" sz="1800" smtClean="0"/>
          </a:p>
          <a:p>
            <a:r>
              <a:rPr lang="en-US" sz="2000" smtClean="0"/>
              <a:t>reliable transfer over UDP: add reliability at application layer</a:t>
            </a:r>
          </a:p>
          <a:p>
            <a:pPr lvl="1"/>
            <a:r>
              <a:rPr lang="en-US" sz="2000" smtClean="0"/>
              <a:t>application-specific error recovery!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497263" y="1665288"/>
            <a:ext cx="5170487" cy="4249737"/>
            <a:chOff x="2203" y="1049"/>
            <a:chExt cx="3257" cy="2677"/>
          </a:xfrm>
        </p:grpSpPr>
        <p:sp>
          <p:nvSpPr>
            <p:cNvPr id="21509" name="Rectangle 7"/>
            <p:cNvSpPr>
              <a:spLocks noChangeArrowheads="1"/>
            </p:cNvSpPr>
            <p:nvPr/>
          </p:nvSpPr>
          <p:spPr bwMode="auto">
            <a:xfrm>
              <a:off x="3366" y="1260"/>
              <a:ext cx="2094" cy="2016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0" name="Rectangle 8"/>
            <p:cNvSpPr>
              <a:spLocks noChangeArrowheads="1"/>
            </p:cNvSpPr>
            <p:nvPr/>
          </p:nvSpPr>
          <p:spPr bwMode="auto">
            <a:xfrm>
              <a:off x="3318" y="1320"/>
              <a:ext cx="2094" cy="201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1511" name="Text Box 9"/>
            <p:cNvSpPr txBox="1">
              <a:spLocks noChangeArrowheads="1"/>
            </p:cNvSpPr>
            <p:nvPr/>
          </p:nvSpPr>
          <p:spPr bwMode="auto">
            <a:xfrm>
              <a:off x="3308" y="1334"/>
              <a:ext cx="10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source port #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1512" name="Text Box 10"/>
            <p:cNvSpPr txBox="1">
              <a:spLocks noChangeArrowheads="1"/>
            </p:cNvSpPr>
            <p:nvPr/>
          </p:nvSpPr>
          <p:spPr bwMode="auto">
            <a:xfrm>
              <a:off x="4429" y="1334"/>
              <a:ext cx="9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dest port #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21513" name="Line 11"/>
            <p:cNvSpPr>
              <a:spLocks noChangeShapeType="1"/>
            </p:cNvSpPr>
            <p:nvPr/>
          </p:nvSpPr>
          <p:spPr bwMode="auto">
            <a:xfrm flipV="1">
              <a:off x="3312" y="1572"/>
              <a:ext cx="20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4" name="Line 12"/>
            <p:cNvSpPr>
              <a:spLocks noChangeShapeType="1"/>
            </p:cNvSpPr>
            <p:nvPr/>
          </p:nvSpPr>
          <p:spPr bwMode="auto">
            <a:xfrm flipV="1">
              <a:off x="3306" y="1824"/>
              <a:ext cx="209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5" name="Line 13"/>
            <p:cNvSpPr>
              <a:spLocks noChangeShapeType="1"/>
            </p:cNvSpPr>
            <p:nvPr/>
          </p:nvSpPr>
          <p:spPr bwMode="auto">
            <a:xfrm flipV="1">
              <a:off x="4350" y="1320"/>
              <a:ext cx="0" cy="24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6" name="Text Box 14"/>
            <p:cNvSpPr txBox="1">
              <a:spLocks noChangeArrowheads="1"/>
            </p:cNvSpPr>
            <p:nvPr/>
          </p:nvSpPr>
          <p:spPr bwMode="auto">
            <a:xfrm>
              <a:off x="4036" y="1049"/>
              <a:ext cx="5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32 bits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1517" name="Line 15"/>
            <p:cNvSpPr>
              <a:spLocks noChangeShapeType="1"/>
            </p:cNvSpPr>
            <p:nvPr/>
          </p:nvSpPr>
          <p:spPr bwMode="auto">
            <a:xfrm>
              <a:off x="4638" y="1173"/>
              <a:ext cx="756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8" name="Line 16"/>
            <p:cNvSpPr>
              <a:spLocks noChangeShapeType="1"/>
            </p:cNvSpPr>
            <p:nvPr/>
          </p:nvSpPr>
          <p:spPr bwMode="auto">
            <a:xfrm rot="10800000">
              <a:off x="3309" y="1179"/>
              <a:ext cx="71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9" name="Text Box 17"/>
            <p:cNvSpPr txBox="1">
              <a:spLocks noChangeArrowheads="1"/>
            </p:cNvSpPr>
            <p:nvPr/>
          </p:nvSpPr>
          <p:spPr bwMode="auto">
            <a:xfrm>
              <a:off x="3858" y="2489"/>
              <a:ext cx="946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Application</a:t>
              </a:r>
            </a:p>
            <a:p>
              <a:r>
                <a:rPr lang="en-US" sz="2000"/>
                <a:t>data </a:t>
              </a:r>
            </a:p>
            <a:p>
              <a:r>
                <a:rPr lang="en-US" sz="2000"/>
                <a:t>(message)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1520" name="Text Box 19"/>
            <p:cNvSpPr txBox="1">
              <a:spLocks noChangeArrowheads="1"/>
            </p:cNvSpPr>
            <p:nvPr/>
          </p:nvSpPr>
          <p:spPr bwMode="auto">
            <a:xfrm>
              <a:off x="3588" y="3476"/>
              <a:ext cx="167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UDP segment format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1521" name="Line 20"/>
            <p:cNvSpPr>
              <a:spLocks noChangeShapeType="1"/>
            </p:cNvSpPr>
            <p:nvPr/>
          </p:nvSpPr>
          <p:spPr bwMode="auto">
            <a:xfrm flipV="1">
              <a:off x="4350" y="1578"/>
              <a:ext cx="0" cy="24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2" name="Text Box 22"/>
            <p:cNvSpPr txBox="1">
              <a:spLocks noChangeArrowheads="1"/>
            </p:cNvSpPr>
            <p:nvPr/>
          </p:nvSpPr>
          <p:spPr bwMode="auto">
            <a:xfrm>
              <a:off x="3548" y="1580"/>
              <a:ext cx="5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length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1523" name="Text Box 23"/>
            <p:cNvSpPr txBox="1">
              <a:spLocks noChangeArrowheads="1"/>
            </p:cNvSpPr>
            <p:nvPr/>
          </p:nvSpPr>
          <p:spPr bwMode="auto">
            <a:xfrm>
              <a:off x="4523" y="1574"/>
              <a:ext cx="7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checksum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1524" name="Text Box 24"/>
            <p:cNvSpPr txBox="1">
              <a:spLocks noChangeArrowheads="1"/>
            </p:cNvSpPr>
            <p:nvPr/>
          </p:nvSpPr>
          <p:spPr bwMode="auto">
            <a:xfrm>
              <a:off x="2203" y="1394"/>
              <a:ext cx="1013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800"/>
                <a:t>Length, in</a:t>
              </a:r>
            </a:p>
            <a:p>
              <a:pPr algn="r"/>
              <a:r>
                <a:rPr lang="en-US" sz="1800"/>
                <a:t>bytes of UDP</a:t>
              </a:r>
            </a:p>
            <a:p>
              <a:pPr algn="r"/>
              <a:r>
                <a:rPr lang="en-US" sz="1800"/>
                <a:t>segment,</a:t>
              </a:r>
            </a:p>
            <a:p>
              <a:pPr algn="r"/>
              <a:r>
                <a:rPr lang="en-US" sz="1800"/>
                <a:t>including</a:t>
              </a:r>
            </a:p>
            <a:p>
              <a:pPr algn="r"/>
              <a:r>
                <a:rPr lang="en-US" sz="1800"/>
                <a:t>header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1525" name="Line 25"/>
            <p:cNvSpPr>
              <a:spLocks noChangeShapeType="1"/>
            </p:cNvSpPr>
            <p:nvPr/>
          </p:nvSpPr>
          <p:spPr bwMode="auto">
            <a:xfrm>
              <a:off x="3138" y="1602"/>
              <a:ext cx="450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TCP Behavior</a:t>
            </a:r>
          </a:p>
        </p:txBody>
      </p:sp>
      <p:grpSp>
        <p:nvGrpSpPr>
          <p:cNvPr id="117763" name="Group 5"/>
          <p:cNvGrpSpPr>
            <a:grpSpLocks/>
          </p:cNvGrpSpPr>
          <p:nvPr/>
        </p:nvGrpSpPr>
        <p:grpSpPr bwMode="auto">
          <a:xfrm>
            <a:off x="514350" y="1962150"/>
            <a:ext cx="7315200" cy="1616075"/>
            <a:chOff x="528" y="602"/>
            <a:chExt cx="4800" cy="1407"/>
          </a:xfrm>
        </p:grpSpPr>
        <p:sp>
          <p:nvSpPr>
            <p:cNvPr id="117785" name="Line 6"/>
            <p:cNvSpPr>
              <a:spLocks noChangeShapeType="1"/>
            </p:cNvSpPr>
            <p:nvPr/>
          </p:nvSpPr>
          <p:spPr bwMode="auto">
            <a:xfrm>
              <a:off x="912" y="864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86" name="Line 7"/>
            <p:cNvSpPr>
              <a:spLocks noChangeShapeType="1"/>
            </p:cNvSpPr>
            <p:nvPr/>
          </p:nvSpPr>
          <p:spPr bwMode="auto">
            <a:xfrm>
              <a:off x="912" y="1536"/>
              <a:ext cx="4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87" name="Arc 8"/>
            <p:cNvSpPr>
              <a:spLocks/>
            </p:cNvSpPr>
            <p:nvPr/>
          </p:nvSpPr>
          <p:spPr bwMode="auto">
            <a:xfrm flipV="1">
              <a:off x="912" y="1248"/>
              <a:ext cx="624" cy="288"/>
            </a:xfrm>
            <a:custGeom>
              <a:avLst/>
              <a:gdLst>
                <a:gd name="T0" fmla="*/ 0 w 21600"/>
                <a:gd name="T1" fmla="*/ 0 h 21600"/>
                <a:gd name="T2" fmla="*/ 624 w 21600"/>
                <a:gd name="T3" fmla="*/ 288 h 21600"/>
                <a:gd name="T4" fmla="*/ 0 w 21600"/>
                <a:gd name="T5" fmla="*/ 288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88" name="Line 9"/>
            <p:cNvSpPr>
              <a:spLocks noChangeShapeType="1"/>
            </p:cNvSpPr>
            <p:nvPr/>
          </p:nvSpPr>
          <p:spPr bwMode="auto">
            <a:xfrm flipV="1">
              <a:off x="1536" y="960"/>
              <a:ext cx="52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89" name="Line 10"/>
            <p:cNvSpPr>
              <a:spLocks noChangeShapeType="1"/>
            </p:cNvSpPr>
            <p:nvPr/>
          </p:nvSpPr>
          <p:spPr bwMode="auto">
            <a:xfrm>
              <a:off x="2064" y="96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90" name="Line 11"/>
            <p:cNvSpPr>
              <a:spLocks noChangeShapeType="1"/>
            </p:cNvSpPr>
            <p:nvPr/>
          </p:nvSpPr>
          <p:spPr bwMode="auto">
            <a:xfrm flipV="1">
              <a:off x="2064" y="672"/>
              <a:ext cx="110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91" name="Line 12"/>
            <p:cNvSpPr>
              <a:spLocks noChangeShapeType="1"/>
            </p:cNvSpPr>
            <p:nvPr/>
          </p:nvSpPr>
          <p:spPr bwMode="auto">
            <a:xfrm>
              <a:off x="3168" y="67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92" name="Line 13"/>
            <p:cNvSpPr>
              <a:spLocks noChangeShapeType="1"/>
            </p:cNvSpPr>
            <p:nvPr/>
          </p:nvSpPr>
          <p:spPr bwMode="auto">
            <a:xfrm flipV="1">
              <a:off x="3168" y="912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93" name="Line 14"/>
            <p:cNvSpPr>
              <a:spLocks noChangeShapeType="1"/>
            </p:cNvSpPr>
            <p:nvPr/>
          </p:nvSpPr>
          <p:spPr bwMode="auto">
            <a:xfrm>
              <a:off x="3360" y="9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94" name="Line 15"/>
            <p:cNvSpPr>
              <a:spLocks noChangeShapeType="1"/>
            </p:cNvSpPr>
            <p:nvPr/>
          </p:nvSpPr>
          <p:spPr bwMode="auto">
            <a:xfrm flipV="1">
              <a:off x="3360" y="1104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95" name="Text Box 16"/>
            <p:cNvSpPr txBox="1">
              <a:spLocks noChangeArrowheads="1"/>
            </p:cNvSpPr>
            <p:nvPr/>
          </p:nvSpPr>
          <p:spPr bwMode="auto">
            <a:xfrm>
              <a:off x="528" y="1563"/>
              <a:ext cx="926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latin typeface="Times New Roman" pitchFamily="18" charset="0"/>
                </a:rPr>
                <a:t>Slow start</a:t>
              </a:r>
            </a:p>
          </p:txBody>
        </p:sp>
        <p:sp>
          <p:nvSpPr>
            <p:cNvPr id="117796" name="Text Box 17"/>
            <p:cNvSpPr txBox="1">
              <a:spLocks noChangeArrowheads="1"/>
            </p:cNvSpPr>
            <p:nvPr/>
          </p:nvSpPr>
          <p:spPr bwMode="auto">
            <a:xfrm>
              <a:off x="1958" y="1611"/>
              <a:ext cx="1891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latin typeface="Times New Roman" pitchFamily="18" charset="0"/>
                </a:rPr>
                <a:t>Congestion avoidance</a:t>
              </a:r>
            </a:p>
          </p:txBody>
        </p:sp>
        <p:sp>
          <p:nvSpPr>
            <p:cNvPr id="117797" name="Text Box 18"/>
            <p:cNvSpPr txBox="1">
              <a:spLocks noChangeArrowheads="1"/>
            </p:cNvSpPr>
            <p:nvPr/>
          </p:nvSpPr>
          <p:spPr bwMode="auto">
            <a:xfrm>
              <a:off x="3638" y="602"/>
              <a:ext cx="566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latin typeface="Times New Roman" pitchFamily="18" charset="0"/>
                </a:rPr>
                <a:t>drops</a:t>
              </a:r>
            </a:p>
          </p:txBody>
        </p:sp>
        <p:sp>
          <p:nvSpPr>
            <p:cNvPr id="117798" name="Line 19"/>
            <p:cNvSpPr>
              <a:spLocks noChangeShapeType="1"/>
            </p:cNvSpPr>
            <p:nvPr/>
          </p:nvSpPr>
          <p:spPr bwMode="auto">
            <a:xfrm flipH="1">
              <a:off x="3264" y="76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99" name="Line 20"/>
            <p:cNvSpPr>
              <a:spLocks noChangeShapeType="1"/>
            </p:cNvSpPr>
            <p:nvPr/>
          </p:nvSpPr>
          <p:spPr bwMode="auto">
            <a:xfrm flipH="1">
              <a:off x="3456" y="816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800" name="Text Box 21"/>
            <p:cNvSpPr txBox="1">
              <a:spLocks noChangeArrowheads="1"/>
            </p:cNvSpPr>
            <p:nvPr/>
          </p:nvSpPr>
          <p:spPr bwMode="auto">
            <a:xfrm>
              <a:off x="1191" y="679"/>
              <a:ext cx="842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Cwnd=ssthresh</a:t>
              </a:r>
            </a:p>
          </p:txBody>
        </p:sp>
        <p:sp>
          <p:nvSpPr>
            <p:cNvPr id="117801" name="Line 22"/>
            <p:cNvSpPr>
              <a:spLocks noChangeShapeType="1"/>
            </p:cNvSpPr>
            <p:nvPr/>
          </p:nvSpPr>
          <p:spPr bwMode="auto">
            <a:xfrm>
              <a:off x="1440" y="912"/>
              <a:ext cx="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7764" name="Group 23"/>
          <p:cNvGrpSpPr>
            <a:grpSpLocks/>
          </p:cNvGrpSpPr>
          <p:nvPr/>
        </p:nvGrpSpPr>
        <p:grpSpPr bwMode="auto">
          <a:xfrm>
            <a:off x="695325" y="3648075"/>
            <a:ext cx="7315200" cy="1582738"/>
            <a:chOff x="528" y="2112"/>
            <a:chExt cx="4800" cy="1417"/>
          </a:xfrm>
        </p:grpSpPr>
        <p:sp>
          <p:nvSpPr>
            <p:cNvPr id="117767" name="Line 24"/>
            <p:cNvSpPr>
              <a:spLocks noChangeShapeType="1"/>
            </p:cNvSpPr>
            <p:nvPr/>
          </p:nvSpPr>
          <p:spPr bwMode="auto">
            <a:xfrm>
              <a:off x="912" y="2374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68" name="Line 25"/>
            <p:cNvSpPr>
              <a:spLocks noChangeShapeType="1"/>
            </p:cNvSpPr>
            <p:nvPr/>
          </p:nvSpPr>
          <p:spPr bwMode="auto">
            <a:xfrm>
              <a:off x="912" y="3046"/>
              <a:ext cx="4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69" name="Arc 26"/>
            <p:cNvSpPr>
              <a:spLocks/>
            </p:cNvSpPr>
            <p:nvPr/>
          </p:nvSpPr>
          <p:spPr bwMode="auto">
            <a:xfrm flipV="1">
              <a:off x="912" y="2758"/>
              <a:ext cx="624" cy="288"/>
            </a:xfrm>
            <a:custGeom>
              <a:avLst/>
              <a:gdLst>
                <a:gd name="T0" fmla="*/ 0 w 21600"/>
                <a:gd name="T1" fmla="*/ 0 h 21600"/>
                <a:gd name="T2" fmla="*/ 624 w 21600"/>
                <a:gd name="T3" fmla="*/ 288 h 21600"/>
                <a:gd name="T4" fmla="*/ 0 w 21600"/>
                <a:gd name="T5" fmla="*/ 288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70" name="Line 27"/>
            <p:cNvSpPr>
              <a:spLocks noChangeShapeType="1"/>
            </p:cNvSpPr>
            <p:nvPr/>
          </p:nvSpPr>
          <p:spPr bwMode="auto">
            <a:xfrm flipV="1">
              <a:off x="1536" y="2496"/>
              <a:ext cx="76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71" name="Line 28"/>
            <p:cNvSpPr>
              <a:spLocks noChangeShapeType="1"/>
            </p:cNvSpPr>
            <p:nvPr/>
          </p:nvSpPr>
          <p:spPr bwMode="auto">
            <a:xfrm>
              <a:off x="2304" y="249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72" name="Line 29"/>
            <p:cNvSpPr>
              <a:spLocks noChangeShapeType="1"/>
            </p:cNvSpPr>
            <p:nvPr/>
          </p:nvSpPr>
          <p:spPr bwMode="auto">
            <a:xfrm flipV="1">
              <a:off x="2304" y="2160"/>
              <a:ext cx="110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73" name="Line 30"/>
            <p:cNvSpPr>
              <a:spLocks noChangeShapeType="1"/>
            </p:cNvSpPr>
            <p:nvPr/>
          </p:nvSpPr>
          <p:spPr bwMode="auto">
            <a:xfrm>
              <a:off x="3403" y="218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74" name="Line 31"/>
            <p:cNvSpPr>
              <a:spLocks noChangeShapeType="1"/>
            </p:cNvSpPr>
            <p:nvPr/>
          </p:nvSpPr>
          <p:spPr bwMode="auto">
            <a:xfrm flipV="1">
              <a:off x="3403" y="2422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75" name="Line 32"/>
            <p:cNvSpPr>
              <a:spLocks noChangeShapeType="1"/>
            </p:cNvSpPr>
            <p:nvPr/>
          </p:nvSpPr>
          <p:spPr bwMode="auto">
            <a:xfrm>
              <a:off x="3595" y="242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76" name="Line 33"/>
            <p:cNvSpPr>
              <a:spLocks noChangeShapeType="1"/>
            </p:cNvSpPr>
            <p:nvPr/>
          </p:nvSpPr>
          <p:spPr bwMode="auto">
            <a:xfrm flipV="1">
              <a:off x="3595" y="2614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77" name="Text Box 34"/>
            <p:cNvSpPr txBox="1">
              <a:spLocks noChangeArrowheads="1"/>
            </p:cNvSpPr>
            <p:nvPr/>
          </p:nvSpPr>
          <p:spPr bwMode="auto">
            <a:xfrm>
              <a:off x="528" y="3071"/>
              <a:ext cx="926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latin typeface="Times New Roman" pitchFamily="18" charset="0"/>
                </a:rPr>
                <a:t>Slow start</a:t>
              </a:r>
            </a:p>
          </p:txBody>
        </p:sp>
        <p:sp>
          <p:nvSpPr>
            <p:cNvPr id="117778" name="Text Box 35"/>
            <p:cNvSpPr txBox="1">
              <a:spLocks noChangeArrowheads="1"/>
            </p:cNvSpPr>
            <p:nvPr/>
          </p:nvSpPr>
          <p:spPr bwMode="auto">
            <a:xfrm>
              <a:off x="1958" y="3120"/>
              <a:ext cx="1891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latin typeface="Times New Roman" pitchFamily="18" charset="0"/>
                </a:rPr>
                <a:t>Congestion avoidance</a:t>
              </a:r>
            </a:p>
          </p:txBody>
        </p:sp>
        <p:sp>
          <p:nvSpPr>
            <p:cNvPr id="117779" name="Text Box 36"/>
            <p:cNvSpPr txBox="1">
              <a:spLocks noChangeArrowheads="1"/>
            </p:cNvSpPr>
            <p:nvPr/>
          </p:nvSpPr>
          <p:spPr bwMode="auto">
            <a:xfrm>
              <a:off x="3873" y="2112"/>
              <a:ext cx="565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latin typeface="Times New Roman" pitchFamily="18" charset="0"/>
                </a:rPr>
                <a:t>drops</a:t>
              </a:r>
            </a:p>
          </p:txBody>
        </p:sp>
        <p:sp>
          <p:nvSpPr>
            <p:cNvPr id="117780" name="Line 37"/>
            <p:cNvSpPr>
              <a:spLocks noChangeShapeType="1"/>
            </p:cNvSpPr>
            <p:nvPr/>
          </p:nvSpPr>
          <p:spPr bwMode="auto">
            <a:xfrm flipH="1">
              <a:off x="3499" y="227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81" name="Line 38"/>
            <p:cNvSpPr>
              <a:spLocks noChangeShapeType="1"/>
            </p:cNvSpPr>
            <p:nvPr/>
          </p:nvSpPr>
          <p:spPr bwMode="auto">
            <a:xfrm flipH="1">
              <a:off x="3691" y="2326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82" name="Text Box 39"/>
            <p:cNvSpPr txBox="1">
              <a:spLocks noChangeArrowheads="1"/>
            </p:cNvSpPr>
            <p:nvPr/>
          </p:nvSpPr>
          <p:spPr bwMode="auto">
            <a:xfrm>
              <a:off x="1191" y="2189"/>
              <a:ext cx="334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drop</a:t>
              </a:r>
            </a:p>
          </p:txBody>
        </p:sp>
        <p:sp>
          <p:nvSpPr>
            <p:cNvPr id="117783" name="Line 40"/>
            <p:cNvSpPr>
              <a:spLocks noChangeShapeType="1"/>
            </p:cNvSpPr>
            <p:nvPr/>
          </p:nvSpPr>
          <p:spPr bwMode="auto">
            <a:xfrm>
              <a:off x="1440" y="2422"/>
              <a:ext cx="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784" name="Line 41"/>
            <p:cNvSpPr>
              <a:spLocks noChangeShapeType="1"/>
            </p:cNvSpPr>
            <p:nvPr/>
          </p:nvSpPr>
          <p:spPr bwMode="auto">
            <a:xfrm>
              <a:off x="1536" y="27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7765" name="Text Box 42"/>
          <p:cNvSpPr txBox="1">
            <a:spLocks noChangeArrowheads="1"/>
          </p:cNvSpPr>
          <p:nvPr/>
        </p:nvSpPr>
        <p:spPr bwMode="auto">
          <a:xfrm rot="-5400000">
            <a:off x="36513" y="2503488"/>
            <a:ext cx="654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cwnd</a:t>
            </a:r>
          </a:p>
        </p:txBody>
      </p:sp>
      <p:sp>
        <p:nvSpPr>
          <p:cNvPr id="117766" name="Text Box 43"/>
          <p:cNvSpPr txBox="1">
            <a:spLocks noChangeArrowheads="1"/>
          </p:cNvSpPr>
          <p:nvPr/>
        </p:nvSpPr>
        <p:spPr bwMode="auto">
          <a:xfrm rot="-5400000">
            <a:off x="103188" y="4113213"/>
            <a:ext cx="654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cwnd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123825"/>
            <a:ext cx="7772400" cy="666750"/>
          </a:xfrm>
        </p:spPr>
        <p:txBody>
          <a:bodyPr/>
          <a:lstStyle/>
          <a:p>
            <a:r>
              <a:rPr lang="en-US" sz="3600" smtClean="0"/>
              <a:t>Time out?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Detecting losses with time out is considered to be an indication of severe </a:t>
            </a:r>
          </a:p>
          <a:p>
            <a:r>
              <a:rPr lang="en-US" smtClean="0"/>
              <a:t>When time out occurs:</a:t>
            </a:r>
          </a:p>
          <a:p>
            <a:pPr lvl="1"/>
            <a:r>
              <a:rPr lang="en-US" smtClean="0"/>
              <a:t>Ssthresh = cwnd/2</a:t>
            </a:r>
          </a:p>
          <a:p>
            <a:pPr lvl="1"/>
            <a:r>
              <a:rPr lang="en-US" smtClean="0"/>
              <a:t>cwnd = 1</a:t>
            </a:r>
          </a:p>
          <a:p>
            <a:pPr lvl="1"/>
            <a:r>
              <a:rPr lang="en-US" smtClean="0"/>
              <a:t>RTO = 2xRTO</a:t>
            </a:r>
          </a:p>
          <a:p>
            <a:pPr lvl="1"/>
            <a:r>
              <a:rPr lang="en-US" smtClean="0"/>
              <a:t>Enter slow start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0"/>
            <a:ext cx="7772400" cy="609600"/>
          </a:xfrm>
        </p:spPr>
        <p:txBody>
          <a:bodyPr/>
          <a:lstStyle/>
          <a:p>
            <a:r>
              <a:rPr lang="en-US" sz="3600" smtClean="0"/>
              <a:t>Time Out</a:t>
            </a:r>
          </a:p>
        </p:txBody>
      </p:sp>
      <p:sp>
        <p:nvSpPr>
          <p:cNvPr id="119811" name="Line 4"/>
          <p:cNvSpPr>
            <a:spLocks noChangeShapeType="1"/>
          </p:cNvSpPr>
          <p:nvPr/>
        </p:nvSpPr>
        <p:spPr bwMode="auto">
          <a:xfrm>
            <a:off x="2200275" y="1085850"/>
            <a:ext cx="19050" cy="532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9812" name="Line 5"/>
          <p:cNvSpPr>
            <a:spLocks noChangeShapeType="1"/>
          </p:cNvSpPr>
          <p:nvPr/>
        </p:nvSpPr>
        <p:spPr bwMode="auto">
          <a:xfrm>
            <a:off x="4095750" y="1104900"/>
            <a:ext cx="0" cy="531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9813" name="Line 6"/>
          <p:cNvSpPr>
            <a:spLocks noChangeShapeType="1"/>
          </p:cNvSpPr>
          <p:nvPr/>
        </p:nvSpPr>
        <p:spPr bwMode="auto">
          <a:xfrm>
            <a:off x="2190750" y="1200150"/>
            <a:ext cx="118110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9814" name="Text Box 7"/>
          <p:cNvSpPr txBox="1">
            <a:spLocks noChangeArrowheads="1"/>
          </p:cNvSpPr>
          <p:nvPr/>
        </p:nvSpPr>
        <p:spPr bwMode="auto">
          <a:xfrm>
            <a:off x="61913" y="790575"/>
            <a:ext cx="5349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cwnd</a:t>
            </a:r>
          </a:p>
        </p:txBody>
      </p:sp>
      <p:sp>
        <p:nvSpPr>
          <p:cNvPr id="119815" name="Text Box 8"/>
          <p:cNvSpPr txBox="1">
            <a:spLocks noChangeArrowheads="1"/>
          </p:cNvSpPr>
          <p:nvPr/>
        </p:nvSpPr>
        <p:spPr bwMode="auto">
          <a:xfrm>
            <a:off x="192088" y="1171575"/>
            <a:ext cx="277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8</a:t>
            </a:r>
          </a:p>
        </p:txBody>
      </p:sp>
      <p:sp>
        <p:nvSpPr>
          <p:cNvPr id="119816" name="Line 9"/>
          <p:cNvSpPr>
            <a:spLocks noChangeShapeType="1"/>
          </p:cNvSpPr>
          <p:nvPr/>
        </p:nvSpPr>
        <p:spPr bwMode="auto">
          <a:xfrm>
            <a:off x="2171700" y="1322388"/>
            <a:ext cx="118110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9817" name="Line 10"/>
          <p:cNvSpPr>
            <a:spLocks noChangeShapeType="1"/>
          </p:cNvSpPr>
          <p:nvPr/>
        </p:nvSpPr>
        <p:spPr bwMode="auto">
          <a:xfrm>
            <a:off x="2181225" y="1443038"/>
            <a:ext cx="118110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9818" name="Line 11"/>
          <p:cNvSpPr>
            <a:spLocks noChangeShapeType="1"/>
          </p:cNvSpPr>
          <p:nvPr/>
        </p:nvSpPr>
        <p:spPr bwMode="auto">
          <a:xfrm>
            <a:off x="2190750" y="1563688"/>
            <a:ext cx="118110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9819" name="Line 12"/>
          <p:cNvSpPr>
            <a:spLocks noChangeShapeType="1"/>
          </p:cNvSpPr>
          <p:nvPr/>
        </p:nvSpPr>
        <p:spPr bwMode="auto">
          <a:xfrm>
            <a:off x="2181225" y="1806575"/>
            <a:ext cx="118110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9820" name="Line 13"/>
          <p:cNvSpPr>
            <a:spLocks noChangeShapeType="1"/>
          </p:cNvSpPr>
          <p:nvPr/>
        </p:nvSpPr>
        <p:spPr bwMode="auto">
          <a:xfrm>
            <a:off x="2171700" y="1685925"/>
            <a:ext cx="118110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9821" name="Text Box 14"/>
          <p:cNvSpPr txBox="1">
            <a:spLocks noChangeArrowheads="1"/>
          </p:cNvSpPr>
          <p:nvPr/>
        </p:nvSpPr>
        <p:spPr bwMode="auto">
          <a:xfrm>
            <a:off x="515938" y="722313"/>
            <a:ext cx="1147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SSThresh</a:t>
            </a:r>
          </a:p>
        </p:txBody>
      </p:sp>
      <p:sp>
        <p:nvSpPr>
          <p:cNvPr id="119822" name="Text Box 15"/>
          <p:cNvSpPr txBox="1">
            <a:spLocks noChangeArrowheads="1"/>
          </p:cNvSpPr>
          <p:nvPr/>
        </p:nvSpPr>
        <p:spPr bwMode="auto">
          <a:xfrm>
            <a:off x="942975" y="1181100"/>
            <a:ext cx="2936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X</a:t>
            </a:r>
          </a:p>
        </p:txBody>
      </p:sp>
      <p:sp>
        <p:nvSpPr>
          <p:cNvPr id="119823" name="Line 16"/>
          <p:cNvSpPr>
            <a:spLocks noChangeShapeType="1"/>
          </p:cNvSpPr>
          <p:nvPr/>
        </p:nvSpPr>
        <p:spPr bwMode="auto">
          <a:xfrm>
            <a:off x="3448050" y="1228725"/>
            <a:ext cx="257175" cy="10763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9824" name="Line 17"/>
          <p:cNvSpPr>
            <a:spLocks noChangeShapeType="1"/>
          </p:cNvSpPr>
          <p:nvPr/>
        </p:nvSpPr>
        <p:spPr bwMode="auto">
          <a:xfrm flipH="1">
            <a:off x="3371850" y="1247775"/>
            <a:ext cx="485775" cy="10287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9825" name="Line 18"/>
          <p:cNvSpPr>
            <a:spLocks noChangeShapeType="1"/>
          </p:cNvSpPr>
          <p:nvPr/>
        </p:nvSpPr>
        <p:spPr bwMode="auto">
          <a:xfrm flipH="1">
            <a:off x="1516063" y="1171575"/>
            <a:ext cx="619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9826" name="Line 19"/>
          <p:cNvSpPr>
            <a:spLocks noChangeShapeType="1"/>
          </p:cNvSpPr>
          <p:nvPr/>
        </p:nvSpPr>
        <p:spPr bwMode="auto">
          <a:xfrm flipH="1">
            <a:off x="1543050" y="2657475"/>
            <a:ext cx="619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9827" name="Text Box 20"/>
          <p:cNvSpPr txBox="1">
            <a:spLocks noChangeArrowheads="1"/>
          </p:cNvSpPr>
          <p:nvPr/>
        </p:nvSpPr>
        <p:spPr bwMode="auto">
          <a:xfrm>
            <a:off x="1466850" y="1760538"/>
            <a:ext cx="611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RTO</a:t>
            </a:r>
          </a:p>
        </p:txBody>
      </p:sp>
      <p:sp>
        <p:nvSpPr>
          <p:cNvPr id="119828" name="Line 21"/>
          <p:cNvSpPr>
            <a:spLocks noChangeShapeType="1"/>
          </p:cNvSpPr>
          <p:nvPr/>
        </p:nvSpPr>
        <p:spPr bwMode="auto">
          <a:xfrm>
            <a:off x="2266950" y="2667000"/>
            <a:ext cx="183832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9829" name="Line 22"/>
          <p:cNvSpPr>
            <a:spLocks noChangeShapeType="1"/>
          </p:cNvSpPr>
          <p:nvPr/>
        </p:nvSpPr>
        <p:spPr bwMode="auto">
          <a:xfrm flipH="1">
            <a:off x="2219325" y="3000375"/>
            <a:ext cx="1952625" cy="409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9830" name="Text Box 23"/>
          <p:cNvSpPr txBox="1">
            <a:spLocks noChangeArrowheads="1"/>
          </p:cNvSpPr>
          <p:nvPr/>
        </p:nvSpPr>
        <p:spPr bwMode="auto">
          <a:xfrm>
            <a:off x="204788" y="2524125"/>
            <a:ext cx="2524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119831" name="Text Box 24"/>
          <p:cNvSpPr txBox="1">
            <a:spLocks noChangeArrowheads="1"/>
          </p:cNvSpPr>
          <p:nvPr/>
        </p:nvSpPr>
        <p:spPr bwMode="auto">
          <a:xfrm>
            <a:off x="950913" y="2533650"/>
            <a:ext cx="277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4</a:t>
            </a:r>
          </a:p>
        </p:txBody>
      </p:sp>
      <p:sp>
        <p:nvSpPr>
          <p:cNvPr id="119832" name="Text Box 25"/>
          <p:cNvSpPr txBox="1">
            <a:spLocks noChangeArrowheads="1"/>
          </p:cNvSpPr>
          <p:nvPr/>
        </p:nvSpPr>
        <p:spPr bwMode="auto">
          <a:xfrm>
            <a:off x="192088" y="3257550"/>
            <a:ext cx="277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2</a:t>
            </a:r>
          </a:p>
        </p:txBody>
      </p:sp>
      <p:sp>
        <p:nvSpPr>
          <p:cNvPr id="119833" name="Text Box 26"/>
          <p:cNvSpPr txBox="1">
            <a:spLocks noChangeArrowheads="1"/>
          </p:cNvSpPr>
          <p:nvPr/>
        </p:nvSpPr>
        <p:spPr bwMode="auto">
          <a:xfrm>
            <a:off x="950913" y="3267075"/>
            <a:ext cx="277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4</a:t>
            </a:r>
          </a:p>
        </p:txBody>
      </p:sp>
      <p:sp>
        <p:nvSpPr>
          <p:cNvPr id="119834" name="Line 27"/>
          <p:cNvSpPr>
            <a:spLocks noChangeShapeType="1"/>
          </p:cNvSpPr>
          <p:nvPr/>
        </p:nvSpPr>
        <p:spPr bwMode="auto">
          <a:xfrm>
            <a:off x="2247900" y="3438525"/>
            <a:ext cx="183832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9835" name="Line 28"/>
          <p:cNvSpPr>
            <a:spLocks noChangeShapeType="1"/>
          </p:cNvSpPr>
          <p:nvPr/>
        </p:nvSpPr>
        <p:spPr bwMode="auto">
          <a:xfrm>
            <a:off x="2257425" y="3581400"/>
            <a:ext cx="183832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9836" name="Line 29"/>
          <p:cNvSpPr>
            <a:spLocks noChangeShapeType="1"/>
          </p:cNvSpPr>
          <p:nvPr/>
        </p:nvSpPr>
        <p:spPr bwMode="auto">
          <a:xfrm>
            <a:off x="2200275" y="2047875"/>
            <a:ext cx="118110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9837" name="Line 30"/>
          <p:cNvSpPr>
            <a:spLocks noChangeShapeType="1"/>
          </p:cNvSpPr>
          <p:nvPr/>
        </p:nvSpPr>
        <p:spPr bwMode="auto">
          <a:xfrm>
            <a:off x="2190750" y="1927225"/>
            <a:ext cx="118110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9838" name="Line 31"/>
          <p:cNvSpPr>
            <a:spLocks noChangeShapeType="1"/>
          </p:cNvSpPr>
          <p:nvPr/>
        </p:nvSpPr>
        <p:spPr bwMode="auto">
          <a:xfrm flipH="1">
            <a:off x="2171700" y="3724275"/>
            <a:ext cx="1952625" cy="409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9839" name="Line 32"/>
          <p:cNvSpPr>
            <a:spLocks noChangeShapeType="1"/>
          </p:cNvSpPr>
          <p:nvPr/>
        </p:nvSpPr>
        <p:spPr bwMode="auto">
          <a:xfrm flipH="1">
            <a:off x="2219325" y="3962400"/>
            <a:ext cx="1828800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9840" name="Text Box 33"/>
          <p:cNvSpPr txBox="1">
            <a:spLocks noChangeArrowheads="1"/>
          </p:cNvSpPr>
          <p:nvPr/>
        </p:nvSpPr>
        <p:spPr bwMode="auto">
          <a:xfrm>
            <a:off x="192088" y="3933825"/>
            <a:ext cx="277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3</a:t>
            </a:r>
          </a:p>
        </p:txBody>
      </p:sp>
      <p:sp>
        <p:nvSpPr>
          <p:cNvPr id="119841" name="Text Box 34"/>
          <p:cNvSpPr txBox="1">
            <a:spLocks noChangeArrowheads="1"/>
          </p:cNvSpPr>
          <p:nvPr/>
        </p:nvSpPr>
        <p:spPr bwMode="auto">
          <a:xfrm>
            <a:off x="950913" y="3943350"/>
            <a:ext cx="277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4</a:t>
            </a:r>
          </a:p>
        </p:txBody>
      </p:sp>
      <p:sp>
        <p:nvSpPr>
          <p:cNvPr id="119842" name="Text Box 35"/>
          <p:cNvSpPr txBox="1">
            <a:spLocks noChangeArrowheads="1"/>
          </p:cNvSpPr>
          <p:nvPr/>
        </p:nvSpPr>
        <p:spPr bwMode="auto">
          <a:xfrm>
            <a:off x="192088" y="4324350"/>
            <a:ext cx="277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4</a:t>
            </a:r>
          </a:p>
        </p:txBody>
      </p:sp>
      <p:sp>
        <p:nvSpPr>
          <p:cNvPr id="119843" name="Text Box 36"/>
          <p:cNvSpPr txBox="1">
            <a:spLocks noChangeArrowheads="1"/>
          </p:cNvSpPr>
          <p:nvPr/>
        </p:nvSpPr>
        <p:spPr bwMode="auto">
          <a:xfrm>
            <a:off x="950913" y="4333875"/>
            <a:ext cx="277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4</a:t>
            </a:r>
          </a:p>
        </p:txBody>
      </p:sp>
      <p:sp>
        <p:nvSpPr>
          <p:cNvPr id="119844" name="Line 37"/>
          <p:cNvSpPr>
            <a:spLocks noChangeShapeType="1"/>
          </p:cNvSpPr>
          <p:nvPr/>
        </p:nvSpPr>
        <p:spPr bwMode="auto">
          <a:xfrm>
            <a:off x="2257425" y="4124325"/>
            <a:ext cx="183832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9845" name="Line 38"/>
          <p:cNvSpPr>
            <a:spLocks noChangeShapeType="1"/>
          </p:cNvSpPr>
          <p:nvPr/>
        </p:nvSpPr>
        <p:spPr bwMode="auto">
          <a:xfrm>
            <a:off x="2209800" y="4219575"/>
            <a:ext cx="183832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9846" name="Line 39"/>
          <p:cNvSpPr>
            <a:spLocks noChangeShapeType="1"/>
          </p:cNvSpPr>
          <p:nvPr/>
        </p:nvSpPr>
        <p:spPr bwMode="auto">
          <a:xfrm>
            <a:off x="2228850" y="4362450"/>
            <a:ext cx="183832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9847" name="Line 40"/>
          <p:cNvSpPr>
            <a:spLocks noChangeShapeType="1"/>
          </p:cNvSpPr>
          <p:nvPr/>
        </p:nvSpPr>
        <p:spPr bwMode="auto">
          <a:xfrm>
            <a:off x="2219325" y="4505325"/>
            <a:ext cx="183832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9848" name="Line 41"/>
          <p:cNvSpPr>
            <a:spLocks noChangeShapeType="1"/>
          </p:cNvSpPr>
          <p:nvPr/>
        </p:nvSpPr>
        <p:spPr bwMode="auto">
          <a:xfrm flipH="1">
            <a:off x="2190750" y="4429125"/>
            <a:ext cx="1952625" cy="409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9849" name="Line 42"/>
          <p:cNvSpPr>
            <a:spLocks noChangeShapeType="1"/>
          </p:cNvSpPr>
          <p:nvPr/>
        </p:nvSpPr>
        <p:spPr bwMode="auto">
          <a:xfrm flipH="1">
            <a:off x="2228850" y="4591050"/>
            <a:ext cx="1857375" cy="371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9850" name="Line 43"/>
          <p:cNvSpPr>
            <a:spLocks noChangeShapeType="1"/>
          </p:cNvSpPr>
          <p:nvPr/>
        </p:nvSpPr>
        <p:spPr bwMode="auto">
          <a:xfrm flipH="1">
            <a:off x="2200275" y="4724400"/>
            <a:ext cx="188595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9851" name="Line 44"/>
          <p:cNvSpPr>
            <a:spLocks noChangeShapeType="1"/>
          </p:cNvSpPr>
          <p:nvPr/>
        </p:nvSpPr>
        <p:spPr bwMode="auto">
          <a:xfrm flipH="1">
            <a:off x="2190750" y="4867275"/>
            <a:ext cx="1876425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9852" name="Text Box 45"/>
          <p:cNvSpPr txBox="1">
            <a:spLocks noChangeArrowheads="1"/>
          </p:cNvSpPr>
          <p:nvPr/>
        </p:nvSpPr>
        <p:spPr bwMode="auto">
          <a:xfrm>
            <a:off x="41275" y="4638675"/>
            <a:ext cx="503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4.25</a:t>
            </a:r>
          </a:p>
        </p:txBody>
      </p:sp>
      <p:sp>
        <p:nvSpPr>
          <p:cNvPr id="119853" name="Text Box 46"/>
          <p:cNvSpPr txBox="1">
            <a:spLocks noChangeArrowheads="1"/>
          </p:cNvSpPr>
          <p:nvPr/>
        </p:nvSpPr>
        <p:spPr bwMode="auto">
          <a:xfrm>
            <a:off x="906463" y="4648200"/>
            <a:ext cx="2936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X</a:t>
            </a:r>
          </a:p>
        </p:txBody>
      </p:sp>
      <p:sp>
        <p:nvSpPr>
          <p:cNvPr id="119854" name="Text Box 47"/>
          <p:cNvSpPr txBox="1">
            <a:spLocks noChangeArrowheads="1"/>
          </p:cNvSpPr>
          <p:nvPr/>
        </p:nvSpPr>
        <p:spPr bwMode="auto">
          <a:xfrm>
            <a:off x="117475" y="4876800"/>
            <a:ext cx="4095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4.5</a:t>
            </a:r>
          </a:p>
        </p:txBody>
      </p:sp>
      <p:sp>
        <p:nvSpPr>
          <p:cNvPr id="119855" name="Text Box 48"/>
          <p:cNvSpPr txBox="1">
            <a:spLocks noChangeArrowheads="1"/>
          </p:cNvSpPr>
          <p:nvPr/>
        </p:nvSpPr>
        <p:spPr bwMode="auto">
          <a:xfrm>
            <a:off x="935038" y="4886325"/>
            <a:ext cx="2936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X</a:t>
            </a:r>
          </a:p>
        </p:txBody>
      </p:sp>
      <p:sp>
        <p:nvSpPr>
          <p:cNvPr id="119856" name="Text Box 49"/>
          <p:cNvSpPr txBox="1">
            <a:spLocks noChangeArrowheads="1"/>
          </p:cNvSpPr>
          <p:nvPr/>
        </p:nvSpPr>
        <p:spPr bwMode="auto">
          <a:xfrm>
            <a:off x="31750" y="5086350"/>
            <a:ext cx="503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4.75</a:t>
            </a:r>
          </a:p>
        </p:txBody>
      </p:sp>
      <p:sp>
        <p:nvSpPr>
          <p:cNvPr id="119857" name="Text Box 50"/>
          <p:cNvSpPr txBox="1">
            <a:spLocks noChangeArrowheads="1"/>
          </p:cNvSpPr>
          <p:nvPr/>
        </p:nvSpPr>
        <p:spPr bwMode="auto">
          <a:xfrm>
            <a:off x="896938" y="5095875"/>
            <a:ext cx="2936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X</a:t>
            </a:r>
          </a:p>
        </p:txBody>
      </p:sp>
      <p:sp>
        <p:nvSpPr>
          <p:cNvPr id="119858" name="Line 51"/>
          <p:cNvSpPr>
            <a:spLocks noChangeShapeType="1"/>
          </p:cNvSpPr>
          <p:nvPr/>
        </p:nvSpPr>
        <p:spPr bwMode="auto">
          <a:xfrm>
            <a:off x="2238375" y="4810125"/>
            <a:ext cx="183832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9859" name="Line 52"/>
          <p:cNvSpPr>
            <a:spLocks noChangeShapeType="1"/>
          </p:cNvSpPr>
          <p:nvPr/>
        </p:nvSpPr>
        <p:spPr bwMode="auto">
          <a:xfrm>
            <a:off x="2228850" y="4981575"/>
            <a:ext cx="183832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9860" name="Line 53"/>
          <p:cNvSpPr>
            <a:spLocks noChangeShapeType="1"/>
          </p:cNvSpPr>
          <p:nvPr/>
        </p:nvSpPr>
        <p:spPr bwMode="auto">
          <a:xfrm>
            <a:off x="2228850" y="5153025"/>
            <a:ext cx="183832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9861" name="Line 54"/>
          <p:cNvSpPr>
            <a:spLocks noChangeShapeType="1"/>
          </p:cNvSpPr>
          <p:nvPr/>
        </p:nvSpPr>
        <p:spPr bwMode="auto">
          <a:xfrm>
            <a:off x="2228850" y="5305425"/>
            <a:ext cx="183832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9862" name="Text Box 55"/>
          <p:cNvSpPr txBox="1">
            <a:spLocks noChangeArrowheads="1"/>
          </p:cNvSpPr>
          <p:nvPr/>
        </p:nvSpPr>
        <p:spPr bwMode="auto">
          <a:xfrm>
            <a:off x="163513" y="5238750"/>
            <a:ext cx="277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5</a:t>
            </a:r>
          </a:p>
        </p:txBody>
      </p:sp>
      <p:sp>
        <p:nvSpPr>
          <p:cNvPr id="119863" name="Text Box 56"/>
          <p:cNvSpPr txBox="1">
            <a:spLocks noChangeArrowheads="1"/>
          </p:cNvSpPr>
          <p:nvPr/>
        </p:nvSpPr>
        <p:spPr bwMode="auto">
          <a:xfrm>
            <a:off x="915988" y="5248275"/>
            <a:ext cx="2936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X</a:t>
            </a:r>
          </a:p>
        </p:txBody>
      </p:sp>
      <p:sp>
        <p:nvSpPr>
          <p:cNvPr id="119864" name="Line 57"/>
          <p:cNvSpPr>
            <a:spLocks noChangeShapeType="1"/>
          </p:cNvSpPr>
          <p:nvPr/>
        </p:nvSpPr>
        <p:spPr bwMode="auto">
          <a:xfrm>
            <a:off x="2200275" y="5476875"/>
            <a:ext cx="183832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9865" name="Text Box 58"/>
          <p:cNvSpPr txBox="1">
            <a:spLocks noChangeArrowheads="1"/>
          </p:cNvSpPr>
          <p:nvPr/>
        </p:nvSpPr>
        <p:spPr bwMode="auto">
          <a:xfrm>
            <a:off x="4892675" y="3617913"/>
            <a:ext cx="32543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Cwnd = ssthresh =&gt; exit slow start and enter congestion avoidance</a:t>
            </a:r>
          </a:p>
        </p:txBody>
      </p:sp>
      <p:sp>
        <p:nvSpPr>
          <p:cNvPr id="119866" name="Line 60"/>
          <p:cNvSpPr>
            <a:spLocks noChangeShapeType="1"/>
          </p:cNvSpPr>
          <p:nvPr/>
        </p:nvSpPr>
        <p:spPr bwMode="auto">
          <a:xfrm flipH="1">
            <a:off x="2266950" y="4095750"/>
            <a:ext cx="2647950" cy="4095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0"/>
            <a:ext cx="7772400" cy="638175"/>
          </a:xfrm>
        </p:spPr>
        <p:txBody>
          <a:bodyPr/>
          <a:lstStyle/>
          <a:p>
            <a:r>
              <a:rPr lang="en-US" sz="3600" smtClean="0"/>
              <a:t>Time out</a:t>
            </a:r>
          </a:p>
        </p:txBody>
      </p:sp>
      <p:sp>
        <p:nvSpPr>
          <p:cNvPr id="120835" name="Line 4"/>
          <p:cNvSpPr>
            <a:spLocks noChangeShapeType="1"/>
          </p:cNvSpPr>
          <p:nvPr/>
        </p:nvSpPr>
        <p:spPr bwMode="auto">
          <a:xfrm>
            <a:off x="2200275" y="1085850"/>
            <a:ext cx="19050" cy="532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0836" name="Line 5"/>
          <p:cNvSpPr>
            <a:spLocks noChangeShapeType="1"/>
          </p:cNvSpPr>
          <p:nvPr/>
        </p:nvSpPr>
        <p:spPr bwMode="auto">
          <a:xfrm>
            <a:off x="4095750" y="1104900"/>
            <a:ext cx="0" cy="531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0837" name="Line 6"/>
          <p:cNvSpPr>
            <a:spLocks noChangeShapeType="1"/>
          </p:cNvSpPr>
          <p:nvPr/>
        </p:nvSpPr>
        <p:spPr bwMode="auto">
          <a:xfrm>
            <a:off x="2190750" y="1200150"/>
            <a:ext cx="118110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0838" name="Line 7"/>
          <p:cNvSpPr>
            <a:spLocks noChangeShapeType="1"/>
          </p:cNvSpPr>
          <p:nvPr/>
        </p:nvSpPr>
        <p:spPr bwMode="auto">
          <a:xfrm>
            <a:off x="2171700" y="1322388"/>
            <a:ext cx="118110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0839" name="Line 8"/>
          <p:cNvSpPr>
            <a:spLocks noChangeShapeType="1"/>
          </p:cNvSpPr>
          <p:nvPr/>
        </p:nvSpPr>
        <p:spPr bwMode="auto">
          <a:xfrm>
            <a:off x="2181225" y="1443038"/>
            <a:ext cx="118110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0840" name="Line 9"/>
          <p:cNvSpPr>
            <a:spLocks noChangeShapeType="1"/>
          </p:cNvSpPr>
          <p:nvPr/>
        </p:nvSpPr>
        <p:spPr bwMode="auto">
          <a:xfrm>
            <a:off x="2190750" y="1563688"/>
            <a:ext cx="118110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0841" name="Line 10"/>
          <p:cNvSpPr>
            <a:spLocks noChangeShapeType="1"/>
          </p:cNvSpPr>
          <p:nvPr/>
        </p:nvSpPr>
        <p:spPr bwMode="auto">
          <a:xfrm>
            <a:off x="2181225" y="1806575"/>
            <a:ext cx="118110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0842" name="Line 11"/>
          <p:cNvSpPr>
            <a:spLocks noChangeShapeType="1"/>
          </p:cNvSpPr>
          <p:nvPr/>
        </p:nvSpPr>
        <p:spPr bwMode="auto">
          <a:xfrm>
            <a:off x="2171700" y="1685925"/>
            <a:ext cx="118110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0843" name="Line 12"/>
          <p:cNvSpPr>
            <a:spLocks noChangeShapeType="1"/>
          </p:cNvSpPr>
          <p:nvPr/>
        </p:nvSpPr>
        <p:spPr bwMode="auto">
          <a:xfrm>
            <a:off x="3448050" y="1228725"/>
            <a:ext cx="257175" cy="10763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0844" name="Line 13"/>
          <p:cNvSpPr>
            <a:spLocks noChangeShapeType="1"/>
          </p:cNvSpPr>
          <p:nvPr/>
        </p:nvSpPr>
        <p:spPr bwMode="auto">
          <a:xfrm flipH="1">
            <a:off x="3371850" y="1247775"/>
            <a:ext cx="485775" cy="10287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0845" name="Line 14"/>
          <p:cNvSpPr>
            <a:spLocks noChangeShapeType="1"/>
          </p:cNvSpPr>
          <p:nvPr/>
        </p:nvSpPr>
        <p:spPr bwMode="auto">
          <a:xfrm flipH="1">
            <a:off x="1516063" y="1171575"/>
            <a:ext cx="619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0846" name="Line 15"/>
          <p:cNvSpPr>
            <a:spLocks noChangeShapeType="1"/>
          </p:cNvSpPr>
          <p:nvPr/>
        </p:nvSpPr>
        <p:spPr bwMode="auto">
          <a:xfrm flipH="1">
            <a:off x="1543050" y="2390775"/>
            <a:ext cx="619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0847" name="Text Box 16"/>
          <p:cNvSpPr txBox="1">
            <a:spLocks noChangeArrowheads="1"/>
          </p:cNvSpPr>
          <p:nvPr/>
        </p:nvSpPr>
        <p:spPr bwMode="auto">
          <a:xfrm>
            <a:off x="1466850" y="1760538"/>
            <a:ext cx="611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RTO</a:t>
            </a:r>
          </a:p>
        </p:txBody>
      </p:sp>
      <p:sp>
        <p:nvSpPr>
          <p:cNvPr id="120848" name="Line 17"/>
          <p:cNvSpPr>
            <a:spLocks noChangeShapeType="1"/>
          </p:cNvSpPr>
          <p:nvPr/>
        </p:nvSpPr>
        <p:spPr bwMode="auto">
          <a:xfrm>
            <a:off x="2266950" y="2400300"/>
            <a:ext cx="106680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0849" name="Line 18"/>
          <p:cNvSpPr>
            <a:spLocks noChangeShapeType="1"/>
          </p:cNvSpPr>
          <p:nvPr/>
        </p:nvSpPr>
        <p:spPr bwMode="auto">
          <a:xfrm>
            <a:off x="2200275" y="2047875"/>
            <a:ext cx="118110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0850" name="Line 19"/>
          <p:cNvSpPr>
            <a:spLocks noChangeShapeType="1"/>
          </p:cNvSpPr>
          <p:nvPr/>
        </p:nvSpPr>
        <p:spPr bwMode="auto">
          <a:xfrm>
            <a:off x="2190750" y="1927225"/>
            <a:ext cx="118110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0851" name="Line 20"/>
          <p:cNvSpPr>
            <a:spLocks noChangeShapeType="1"/>
          </p:cNvSpPr>
          <p:nvPr/>
        </p:nvSpPr>
        <p:spPr bwMode="auto">
          <a:xfrm flipH="1">
            <a:off x="1554163" y="2381250"/>
            <a:ext cx="619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0852" name="Line 21"/>
          <p:cNvSpPr>
            <a:spLocks noChangeShapeType="1"/>
          </p:cNvSpPr>
          <p:nvPr/>
        </p:nvSpPr>
        <p:spPr bwMode="auto">
          <a:xfrm flipH="1">
            <a:off x="1581150" y="4067175"/>
            <a:ext cx="619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0853" name="Text Box 22"/>
          <p:cNvSpPr txBox="1">
            <a:spLocks noChangeArrowheads="1"/>
          </p:cNvSpPr>
          <p:nvPr/>
        </p:nvSpPr>
        <p:spPr bwMode="auto">
          <a:xfrm>
            <a:off x="1382713" y="3170238"/>
            <a:ext cx="855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2xRTO</a:t>
            </a:r>
          </a:p>
        </p:txBody>
      </p:sp>
      <p:sp>
        <p:nvSpPr>
          <p:cNvPr id="120854" name="Line 23"/>
          <p:cNvSpPr>
            <a:spLocks noChangeShapeType="1"/>
          </p:cNvSpPr>
          <p:nvPr/>
        </p:nvSpPr>
        <p:spPr bwMode="auto">
          <a:xfrm>
            <a:off x="2238375" y="4114800"/>
            <a:ext cx="106680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0855" name="Line 24"/>
          <p:cNvSpPr>
            <a:spLocks noChangeShapeType="1"/>
          </p:cNvSpPr>
          <p:nvPr/>
        </p:nvSpPr>
        <p:spPr bwMode="auto">
          <a:xfrm flipH="1">
            <a:off x="1590675" y="6143625"/>
            <a:ext cx="619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0856" name="Text Box 25"/>
          <p:cNvSpPr txBox="1">
            <a:spLocks noChangeArrowheads="1"/>
          </p:cNvSpPr>
          <p:nvPr/>
        </p:nvSpPr>
        <p:spPr bwMode="auto">
          <a:xfrm>
            <a:off x="134938" y="5246688"/>
            <a:ext cx="2063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min(4xRTO, 64 sec)</a:t>
            </a:r>
          </a:p>
        </p:txBody>
      </p:sp>
      <p:sp>
        <p:nvSpPr>
          <p:cNvPr id="120857" name="Line 26"/>
          <p:cNvSpPr>
            <a:spLocks noChangeShapeType="1"/>
          </p:cNvSpPr>
          <p:nvPr/>
        </p:nvSpPr>
        <p:spPr bwMode="auto">
          <a:xfrm>
            <a:off x="2247900" y="6191250"/>
            <a:ext cx="106680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0858" name="Text Box 27"/>
          <p:cNvSpPr txBox="1">
            <a:spLocks noChangeArrowheads="1"/>
          </p:cNvSpPr>
          <p:nvPr/>
        </p:nvSpPr>
        <p:spPr bwMode="auto">
          <a:xfrm>
            <a:off x="5002213" y="3532188"/>
            <a:ext cx="3078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Give up if no ACK for ~120 sec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96400" cy="581025"/>
          </a:xfrm>
        </p:spPr>
        <p:txBody>
          <a:bodyPr/>
          <a:lstStyle/>
          <a:p>
            <a:r>
              <a:rPr lang="en-US" sz="3200" smtClean="0"/>
              <a:t>Rough view of TCP congestion control</a:t>
            </a:r>
          </a:p>
        </p:txBody>
      </p:sp>
      <p:grpSp>
        <p:nvGrpSpPr>
          <p:cNvPr id="121859" name="Group 3"/>
          <p:cNvGrpSpPr>
            <a:grpSpLocks/>
          </p:cNvGrpSpPr>
          <p:nvPr/>
        </p:nvGrpSpPr>
        <p:grpSpPr bwMode="auto">
          <a:xfrm>
            <a:off x="838200" y="762000"/>
            <a:ext cx="7315200" cy="1616075"/>
            <a:chOff x="528" y="602"/>
            <a:chExt cx="4800" cy="1407"/>
          </a:xfrm>
        </p:grpSpPr>
        <p:sp>
          <p:nvSpPr>
            <p:cNvPr id="121899" name="Line 4"/>
            <p:cNvSpPr>
              <a:spLocks noChangeShapeType="1"/>
            </p:cNvSpPr>
            <p:nvPr/>
          </p:nvSpPr>
          <p:spPr bwMode="auto">
            <a:xfrm>
              <a:off x="912" y="864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900" name="Line 5"/>
            <p:cNvSpPr>
              <a:spLocks noChangeShapeType="1"/>
            </p:cNvSpPr>
            <p:nvPr/>
          </p:nvSpPr>
          <p:spPr bwMode="auto">
            <a:xfrm>
              <a:off x="912" y="1536"/>
              <a:ext cx="4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901" name="Arc 6"/>
            <p:cNvSpPr>
              <a:spLocks/>
            </p:cNvSpPr>
            <p:nvPr/>
          </p:nvSpPr>
          <p:spPr bwMode="auto">
            <a:xfrm flipV="1">
              <a:off x="912" y="1248"/>
              <a:ext cx="624" cy="288"/>
            </a:xfrm>
            <a:custGeom>
              <a:avLst/>
              <a:gdLst>
                <a:gd name="T0" fmla="*/ 0 w 21600"/>
                <a:gd name="T1" fmla="*/ 0 h 21600"/>
                <a:gd name="T2" fmla="*/ 624 w 21600"/>
                <a:gd name="T3" fmla="*/ 288 h 21600"/>
                <a:gd name="T4" fmla="*/ 0 w 21600"/>
                <a:gd name="T5" fmla="*/ 288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2" name="Line 7"/>
            <p:cNvSpPr>
              <a:spLocks noChangeShapeType="1"/>
            </p:cNvSpPr>
            <p:nvPr/>
          </p:nvSpPr>
          <p:spPr bwMode="auto">
            <a:xfrm flipV="1">
              <a:off x="1536" y="960"/>
              <a:ext cx="52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903" name="Line 8"/>
            <p:cNvSpPr>
              <a:spLocks noChangeShapeType="1"/>
            </p:cNvSpPr>
            <p:nvPr/>
          </p:nvSpPr>
          <p:spPr bwMode="auto">
            <a:xfrm>
              <a:off x="2064" y="96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904" name="Line 9"/>
            <p:cNvSpPr>
              <a:spLocks noChangeShapeType="1"/>
            </p:cNvSpPr>
            <p:nvPr/>
          </p:nvSpPr>
          <p:spPr bwMode="auto">
            <a:xfrm flipV="1">
              <a:off x="2064" y="672"/>
              <a:ext cx="110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905" name="Line 10"/>
            <p:cNvSpPr>
              <a:spLocks noChangeShapeType="1"/>
            </p:cNvSpPr>
            <p:nvPr/>
          </p:nvSpPr>
          <p:spPr bwMode="auto">
            <a:xfrm>
              <a:off x="3168" y="67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906" name="Line 11"/>
            <p:cNvSpPr>
              <a:spLocks noChangeShapeType="1"/>
            </p:cNvSpPr>
            <p:nvPr/>
          </p:nvSpPr>
          <p:spPr bwMode="auto">
            <a:xfrm flipV="1">
              <a:off x="3168" y="912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907" name="Line 12"/>
            <p:cNvSpPr>
              <a:spLocks noChangeShapeType="1"/>
            </p:cNvSpPr>
            <p:nvPr/>
          </p:nvSpPr>
          <p:spPr bwMode="auto">
            <a:xfrm>
              <a:off x="3360" y="9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908" name="Line 13"/>
            <p:cNvSpPr>
              <a:spLocks noChangeShapeType="1"/>
            </p:cNvSpPr>
            <p:nvPr/>
          </p:nvSpPr>
          <p:spPr bwMode="auto">
            <a:xfrm flipV="1">
              <a:off x="3360" y="1104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909" name="Text Box 14"/>
            <p:cNvSpPr txBox="1">
              <a:spLocks noChangeArrowheads="1"/>
            </p:cNvSpPr>
            <p:nvPr/>
          </p:nvSpPr>
          <p:spPr bwMode="auto">
            <a:xfrm>
              <a:off x="528" y="1563"/>
              <a:ext cx="926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latin typeface="Times New Roman" pitchFamily="18" charset="0"/>
                </a:rPr>
                <a:t>Slow start</a:t>
              </a:r>
            </a:p>
          </p:txBody>
        </p:sp>
        <p:sp>
          <p:nvSpPr>
            <p:cNvPr id="121910" name="Text Box 15"/>
            <p:cNvSpPr txBox="1">
              <a:spLocks noChangeArrowheads="1"/>
            </p:cNvSpPr>
            <p:nvPr/>
          </p:nvSpPr>
          <p:spPr bwMode="auto">
            <a:xfrm>
              <a:off x="1958" y="1611"/>
              <a:ext cx="1891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latin typeface="Times New Roman" pitchFamily="18" charset="0"/>
                </a:rPr>
                <a:t>Congestion avoidance</a:t>
              </a:r>
            </a:p>
          </p:txBody>
        </p:sp>
        <p:sp>
          <p:nvSpPr>
            <p:cNvPr id="121911" name="Text Box 16"/>
            <p:cNvSpPr txBox="1">
              <a:spLocks noChangeArrowheads="1"/>
            </p:cNvSpPr>
            <p:nvPr/>
          </p:nvSpPr>
          <p:spPr bwMode="auto">
            <a:xfrm>
              <a:off x="3638" y="602"/>
              <a:ext cx="566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latin typeface="Times New Roman" pitchFamily="18" charset="0"/>
                </a:rPr>
                <a:t>drops</a:t>
              </a:r>
            </a:p>
          </p:txBody>
        </p:sp>
        <p:sp>
          <p:nvSpPr>
            <p:cNvPr id="121912" name="Line 17"/>
            <p:cNvSpPr>
              <a:spLocks noChangeShapeType="1"/>
            </p:cNvSpPr>
            <p:nvPr/>
          </p:nvSpPr>
          <p:spPr bwMode="auto">
            <a:xfrm flipH="1">
              <a:off x="3264" y="76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913" name="Line 18"/>
            <p:cNvSpPr>
              <a:spLocks noChangeShapeType="1"/>
            </p:cNvSpPr>
            <p:nvPr/>
          </p:nvSpPr>
          <p:spPr bwMode="auto">
            <a:xfrm flipH="1">
              <a:off x="3456" y="816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914" name="Text Box 19"/>
            <p:cNvSpPr txBox="1">
              <a:spLocks noChangeArrowheads="1"/>
            </p:cNvSpPr>
            <p:nvPr/>
          </p:nvSpPr>
          <p:spPr bwMode="auto">
            <a:xfrm>
              <a:off x="1191" y="679"/>
              <a:ext cx="784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Cwnd=ssthres</a:t>
              </a:r>
            </a:p>
          </p:txBody>
        </p:sp>
        <p:sp>
          <p:nvSpPr>
            <p:cNvPr id="121915" name="Line 20"/>
            <p:cNvSpPr>
              <a:spLocks noChangeShapeType="1"/>
            </p:cNvSpPr>
            <p:nvPr/>
          </p:nvSpPr>
          <p:spPr bwMode="auto">
            <a:xfrm>
              <a:off x="1440" y="912"/>
              <a:ext cx="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1860" name="Group 21"/>
          <p:cNvGrpSpPr>
            <a:grpSpLocks/>
          </p:cNvGrpSpPr>
          <p:nvPr/>
        </p:nvGrpSpPr>
        <p:grpSpPr bwMode="auto">
          <a:xfrm>
            <a:off x="838200" y="2362200"/>
            <a:ext cx="7315200" cy="1582738"/>
            <a:chOff x="528" y="2112"/>
            <a:chExt cx="4800" cy="1417"/>
          </a:xfrm>
        </p:grpSpPr>
        <p:sp>
          <p:nvSpPr>
            <p:cNvPr id="121881" name="Line 22"/>
            <p:cNvSpPr>
              <a:spLocks noChangeShapeType="1"/>
            </p:cNvSpPr>
            <p:nvPr/>
          </p:nvSpPr>
          <p:spPr bwMode="auto">
            <a:xfrm>
              <a:off x="912" y="2374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82" name="Line 23"/>
            <p:cNvSpPr>
              <a:spLocks noChangeShapeType="1"/>
            </p:cNvSpPr>
            <p:nvPr/>
          </p:nvSpPr>
          <p:spPr bwMode="auto">
            <a:xfrm>
              <a:off x="912" y="3046"/>
              <a:ext cx="44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83" name="Arc 24"/>
            <p:cNvSpPr>
              <a:spLocks/>
            </p:cNvSpPr>
            <p:nvPr/>
          </p:nvSpPr>
          <p:spPr bwMode="auto">
            <a:xfrm flipV="1">
              <a:off x="912" y="2758"/>
              <a:ext cx="624" cy="288"/>
            </a:xfrm>
            <a:custGeom>
              <a:avLst/>
              <a:gdLst>
                <a:gd name="T0" fmla="*/ 0 w 21600"/>
                <a:gd name="T1" fmla="*/ 0 h 21600"/>
                <a:gd name="T2" fmla="*/ 624 w 21600"/>
                <a:gd name="T3" fmla="*/ 288 h 21600"/>
                <a:gd name="T4" fmla="*/ 0 w 21600"/>
                <a:gd name="T5" fmla="*/ 288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4" name="Line 25"/>
            <p:cNvSpPr>
              <a:spLocks noChangeShapeType="1"/>
            </p:cNvSpPr>
            <p:nvPr/>
          </p:nvSpPr>
          <p:spPr bwMode="auto">
            <a:xfrm flipV="1">
              <a:off x="1536" y="2496"/>
              <a:ext cx="76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85" name="Line 26"/>
            <p:cNvSpPr>
              <a:spLocks noChangeShapeType="1"/>
            </p:cNvSpPr>
            <p:nvPr/>
          </p:nvSpPr>
          <p:spPr bwMode="auto">
            <a:xfrm>
              <a:off x="2304" y="249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86" name="Line 27"/>
            <p:cNvSpPr>
              <a:spLocks noChangeShapeType="1"/>
            </p:cNvSpPr>
            <p:nvPr/>
          </p:nvSpPr>
          <p:spPr bwMode="auto">
            <a:xfrm flipV="1">
              <a:off x="2304" y="2160"/>
              <a:ext cx="110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87" name="Line 28"/>
            <p:cNvSpPr>
              <a:spLocks noChangeShapeType="1"/>
            </p:cNvSpPr>
            <p:nvPr/>
          </p:nvSpPr>
          <p:spPr bwMode="auto">
            <a:xfrm>
              <a:off x="3403" y="218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88" name="Line 29"/>
            <p:cNvSpPr>
              <a:spLocks noChangeShapeType="1"/>
            </p:cNvSpPr>
            <p:nvPr/>
          </p:nvSpPr>
          <p:spPr bwMode="auto">
            <a:xfrm flipV="1">
              <a:off x="3403" y="2422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89" name="Line 30"/>
            <p:cNvSpPr>
              <a:spLocks noChangeShapeType="1"/>
            </p:cNvSpPr>
            <p:nvPr/>
          </p:nvSpPr>
          <p:spPr bwMode="auto">
            <a:xfrm>
              <a:off x="3595" y="242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90" name="Line 31"/>
            <p:cNvSpPr>
              <a:spLocks noChangeShapeType="1"/>
            </p:cNvSpPr>
            <p:nvPr/>
          </p:nvSpPr>
          <p:spPr bwMode="auto">
            <a:xfrm flipV="1">
              <a:off x="3595" y="2614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91" name="Text Box 32"/>
            <p:cNvSpPr txBox="1">
              <a:spLocks noChangeArrowheads="1"/>
            </p:cNvSpPr>
            <p:nvPr/>
          </p:nvSpPr>
          <p:spPr bwMode="auto">
            <a:xfrm>
              <a:off x="528" y="3071"/>
              <a:ext cx="926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latin typeface="Times New Roman" pitchFamily="18" charset="0"/>
                </a:rPr>
                <a:t>Slow start</a:t>
              </a:r>
            </a:p>
          </p:txBody>
        </p:sp>
        <p:sp>
          <p:nvSpPr>
            <p:cNvPr id="121892" name="Text Box 33"/>
            <p:cNvSpPr txBox="1">
              <a:spLocks noChangeArrowheads="1"/>
            </p:cNvSpPr>
            <p:nvPr/>
          </p:nvSpPr>
          <p:spPr bwMode="auto">
            <a:xfrm>
              <a:off x="1958" y="3120"/>
              <a:ext cx="1891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latin typeface="Times New Roman" pitchFamily="18" charset="0"/>
                </a:rPr>
                <a:t>Congestion avoidance</a:t>
              </a:r>
            </a:p>
          </p:txBody>
        </p:sp>
        <p:sp>
          <p:nvSpPr>
            <p:cNvPr id="121893" name="Text Box 34"/>
            <p:cNvSpPr txBox="1">
              <a:spLocks noChangeArrowheads="1"/>
            </p:cNvSpPr>
            <p:nvPr/>
          </p:nvSpPr>
          <p:spPr bwMode="auto">
            <a:xfrm>
              <a:off x="3873" y="2112"/>
              <a:ext cx="565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latin typeface="Times New Roman" pitchFamily="18" charset="0"/>
                </a:rPr>
                <a:t>drops</a:t>
              </a:r>
            </a:p>
          </p:txBody>
        </p:sp>
        <p:sp>
          <p:nvSpPr>
            <p:cNvPr id="121894" name="Line 35"/>
            <p:cNvSpPr>
              <a:spLocks noChangeShapeType="1"/>
            </p:cNvSpPr>
            <p:nvPr/>
          </p:nvSpPr>
          <p:spPr bwMode="auto">
            <a:xfrm flipH="1">
              <a:off x="3499" y="227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95" name="Line 36"/>
            <p:cNvSpPr>
              <a:spLocks noChangeShapeType="1"/>
            </p:cNvSpPr>
            <p:nvPr/>
          </p:nvSpPr>
          <p:spPr bwMode="auto">
            <a:xfrm flipH="1">
              <a:off x="3691" y="2326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96" name="Text Box 37"/>
            <p:cNvSpPr txBox="1">
              <a:spLocks noChangeArrowheads="1"/>
            </p:cNvSpPr>
            <p:nvPr/>
          </p:nvSpPr>
          <p:spPr bwMode="auto">
            <a:xfrm>
              <a:off x="1191" y="2189"/>
              <a:ext cx="334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>
                  <a:latin typeface="Times New Roman" pitchFamily="18" charset="0"/>
                </a:rPr>
                <a:t>drop</a:t>
              </a:r>
            </a:p>
          </p:txBody>
        </p:sp>
        <p:sp>
          <p:nvSpPr>
            <p:cNvPr id="121897" name="Line 38"/>
            <p:cNvSpPr>
              <a:spLocks noChangeShapeType="1"/>
            </p:cNvSpPr>
            <p:nvPr/>
          </p:nvSpPr>
          <p:spPr bwMode="auto">
            <a:xfrm>
              <a:off x="1440" y="2422"/>
              <a:ext cx="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98" name="Line 39"/>
            <p:cNvSpPr>
              <a:spLocks noChangeShapeType="1"/>
            </p:cNvSpPr>
            <p:nvPr/>
          </p:nvSpPr>
          <p:spPr bwMode="auto">
            <a:xfrm>
              <a:off x="1536" y="27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1861" name="Line 40"/>
          <p:cNvSpPr>
            <a:spLocks noChangeShapeType="1"/>
          </p:cNvSpPr>
          <p:nvPr/>
        </p:nvSpPr>
        <p:spPr bwMode="auto">
          <a:xfrm>
            <a:off x="1417638" y="4270375"/>
            <a:ext cx="0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62" name="Line 41"/>
          <p:cNvSpPr>
            <a:spLocks noChangeShapeType="1"/>
          </p:cNvSpPr>
          <p:nvPr/>
        </p:nvSpPr>
        <p:spPr bwMode="auto">
          <a:xfrm>
            <a:off x="1417638" y="5060950"/>
            <a:ext cx="6659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63" name="Arc 42"/>
          <p:cNvSpPr>
            <a:spLocks/>
          </p:cNvSpPr>
          <p:nvPr/>
        </p:nvSpPr>
        <p:spPr bwMode="auto">
          <a:xfrm flipV="1">
            <a:off x="1417638" y="4722813"/>
            <a:ext cx="941387" cy="338137"/>
          </a:xfrm>
          <a:custGeom>
            <a:avLst/>
            <a:gdLst>
              <a:gd name="T0" fmla="*/ 0 w 21600"/>
              <a:gd name="T1" fmla="*/ 0 h 21600"/>
              <a:gd name="T2" fmla="*/ 941387 w 21600"/>
              <a:gd name="T3" fmla="*/ 338137 h 21600"/>
              <a:gd name="T4" fmla="*/ 0 w 21600"/>
              <a:gd name="T5" fmla="*/ 33813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4" name="Line 43"/>
          <p:cNvSpPr>
            <a:spLocks noChangeShapeType="1"/>
          </p:cNvSpPr>
          <p:nvPr/>
        </p:nvSpPr>
        <p:spPr bwMode="auto">
          <a:xfrm flipV="1">
            <a:off x="2359025" y="4413250"/>
            <a:ext cx="1157288" cy="509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65" name="Line 44"/>
          <p:cNvSpPr>
            <a:spLocks noChangeShapeType="1"/>
          </p:cNvSpPr>
          <p:nvPr/>
        </p:nvSpPr>
        <p:spPr bwMode="auto">
          <a:xfrm flipH="1">
            <a:off x="3505200" y="4413250"/>
            <a:ext cx="11113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66" name="Line 45"/>
          <p:cNvSpPr>
            <a:spLocks noChangeShapeType="1"/>
          </p:cNvSpPr>
          <p:nvPr/>
        </p:nvSpPr>
        <p:spPr bwMode="auto">
          <a:xfrm flipV="1">
            <a:off x="4467225" y="4019550"/>
            <a:ext cx="1665288" cy="733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67" name="Line 46"/>
          <p:cNvSpPr>
            <a:spLocks noChangeShapeType="1"/>
          </p:cNvSpPr>
          <p:nvPr/>
        </p:nvSpPr>
        <p:spPr bwMode="auto">
          <a:xfrm>
            <a:off x="6124575" y="4044950"/>
            <a:ext cx="0" cy="395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68" name="Line 47"/>
          <p:cNvSpPr>
            <a:spLocks noChangeShapeType="1"/>
          </p:cNvSpPr>
          <p:nvPr/>
        </p:nvSpPr>
        <p:spPr bwMode="auto">
          <a:xfrm flipV="1">
            <a:off x="6124575" y="4327525"/>
            <a:ext cx="290513" cy="112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69" name="Line 48"/>
          <p:cNvSpPr>
            <a:spLocks noChangeShapeType="1"/>
          </p:cNvSpPr>
          <p:nvPr/>
        </p:nvSpPr>
        <p:spPr bwMode="auto">
          <a:xfrm>
            <a:off x="6415088" y="4327525"/>
            <a:ext cx="0" cy="395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70" name="Line 49"/>
          <p:cNvSpPr>
            <a:spLocks noChangeShapeType="1"/>
          </p:cNvSpPr>
          <p:nvPr/>
        </p:nvSpPr>
        <p:spPr bwMode="auto">
          <a:xfrm flipV="1">
            <a:off x="6415088" y="4552950"/>
            <a:ext cx="361950" cy="16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71" name="Text Box 50"/>
          <p:cNvSpPr txBox="1">
            <a:spLocks noChangeArrowheads="1"/>
          </p:cNvSpPr>
          <p:nvPr/>
        </p:nvSpPr>
        <p:spPr bwMode="auto">
          <a:xfrm>
            <a:off x="838200" y="5091113"/>
            <a:ext cx="1411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Times New Roman" pitchFamily="18" charset="0"/>
              </a:rPr>
              <a:t>Slow start</a:t>
            </a:r>
          </a:p>
        </p:txBody>
      </p:sp>
      <p:sp>
        <p:nvSpPr>
          <p:cNvPr id="121872" name="Text Box 51"/>
          <p:cNvSpPr txBox="1">
            <a:spLocks noChangeArrowheads="1"/>
          </p:cNvSpPr>
          <p:nvPr/>
        </p:nvSpPr>
        <p:spPr bwMode="auto">
          <a:xfrm>
            <a:off x="2222500" y="5056188"/>
            <a:ext cx="1282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latin typeface="Times New Roman" pitchFamily="18" charset="0"/>
              </a:rPr>
              <a:t>Congestion </a:t>
            </a:r>
          </a:p>
          <a:p>
            <a:pPr algn="l" eaLnBrk="1" hangingPunct="1"/>
            <a:r>
              <a:rPr lang="en-US" sz="1800">
                <a:latin typeface="Times New Roman" pitchFamily="18" charset="0"/>
              </a:rPr>
              <a:t>avoidance</a:t>
            </a:r>
          </a:p>
        </p:txBody>
      </p:sp>
      <p:sp>
        <p:nvSpPr>
          <p:cNvPr id="121873" name="Text Box 52"/>
          <p:cNvSpPr txBox="1">
            <a:spLocks noChangeArrowheads="1"/>
          </p:cNvSpPr>
          <p:nvPr/>
        </p:nvSpPr>
        <p:spPr bwMode="auto">
          <a:xfrm>
            <a:off x="6834188" y="3962400"/>
            <a:ext cx="862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Times New Roman" pitchFamily="18" charset="0"/>
              </a:rPr>
              <a:t>drops</a:t>
            </a:r>
          </a:p>
        </p:txBody>
      </p:sp>
      <p:sp>
        <p:nvSpPr>
          <p:cNvPr id="121874" name="Line 53"/>
          <p:cNvSpPr>
            <a:spLocks noChangeShapeType="1"/>
          </p:cNvSpPr>
          <p:nvPr/>
        </p:nvSpPr>
        <p:spPr bwMode="auto">
          <a:xfrm flipH="1">
            <a:off x="6269038" y="4157663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1875" name="Line 54"/>
          <p:cNvSpPr>
            <a:spLocks noChangeShapeType="1"/>
          </p:cNvSpPr>
          <p:nvPr/>
        </p:nvSpPr>
        <p:spPr bwMode="auto">
          <a:xfrm flipH="1">
            <a:off x="6559550" y="4214813"/>
            <a:ext cx="361950" cy="22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1876" name="Text Box 55"/>
          <p:cNvSpPr txBox="1">
            <a:spLocks noChangeArrowheads="1"/>
          </p:cNvSpPr>
          <p:nvPr/>
        </p:nvSpPr>
        <p:spPr bwMode="auto">
          <a:xfrm>
            <a:off x="1836738" y="4052888"/>
            <a:ext cx="509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drop</a:t>
            </a:r>
          </a:p>
        </p:txBody>
      </p:sp>
      <p:sp>
        <p:nvSpPr>
          <p:cNvPr id="121877" name="Line 56"/>
          <p:cNvSpPr>
            <a:spLocks noChangeShapeType="1"/>
          </p:cNvSpPr>
          <p:nvPr/>
        </p:nvSpPr>
        <p:spPr bwMode="auto">
          <a:xfrm>
            <a:off x="2212975" y="4327525"/>
            <a:ext cx="73025" cy="28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1878" name="Line 57"/>
          <p:cNvSpPr>
            <a:spLocks noChangeShapeType="1"/>
          </p:cNvSpPr>
          <p:nvPr/>
        </p:nvSpPr>
        <p:spPr bwMode="auto">
          <a:xfrm>
            <a:off x="2359025" y="4695825"/>
            <a:ext cx="0" cy="227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79" name="Arc 58"/>
          <p:cNvSpPr>
            <a:spLocks/>
          </p:cNvSpPr>
          <p:nvPr/>
        </p:nvSpPr>
        <p:spPr bwMode="auto">
          <a:xfrm flipV="1">
            <a:off x="3505200" y="4724400"/>
            <a:ext cx="941388" cy="338138"/>
          </a:xfrm>
          <a:custGeom>
            <a:avLst/>
            <a:gdLst>
              <a:gd name="T0" fmla="*/ 0 w 21600"/>
              <a:gd name="T1" fmla="*/ 0 h 21600"/>
              <a:gd name="T2" fmla="*/ 941388 w 21600"/>
              <a:gd name="T3" fmla="*/ 338138 h 21600"/>
              <a:gd name="T4" fmla="*/ 0 w 21600"/>
              <a:gd name="T5" fmla="*/ 33813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80" name="Text Box 59"/>
          <p:cNvSpPr txBox="1">
            <a:spLocks noChangeArrowheads="1"/>
          </p:cNvSpPr>
          <p:nvPr/>
        </p:nvSpPr>
        <p:spPr bwMode="auto">
          <a:xfrm>
            <a:off x="3519488" y="5105400"/>
            <a:ext cx="900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Slow start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96400" cy="581025"/>
          </a:xfrm>
        </p:spPr>
        <p:txBody>
          <a:bodyPr/>
          <a:lstStyle/>
          <a:p>
            <a:r>
              <a:rPr lang="en-US" sz="3200" smtClean="0"/>
              <a:t>TCP Tahoe (old version of TCP)</a:t>
            </a:r>
          </a:p>
        </p:txBody>
      </p:sp>
      <p:sp>
        <p:nvSpPr>
          <p:cNvPr id="122883" name="Line 40"/>
          <p:cNvSpPr>
            <a:spLocks noChangeShapeType="1"/>
          </p:cNvSpPr>
          <p:nvPr/>
        </p:nvSpPr>
        <p:spPr bwMode="auto">
          <a:xfrm>
            <a:off x="1484313" y="3079750"/>
            <a:ext cx="0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84" name="Line 41"/>
          <p:cNvSpPr>
            <a:spLocks noChangeShapeType="1"/>
          </p:cNvSpPr>
          <p:nvPr/>
        </p:nvSpPr>
        <p:spPr bwMode="auto">
          <a:xfrm>
            <a:off x="1484313" y="3870325"/>
            <a:ext cx="6659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85" name="Arc 42"/>
          <p:cNvSpPr>
            <a:spLocks/>
          </p:cNvSpPr>
          <p:nvPr/>
        </p:nvSpPr>
        <p:spPr bwMode="auto">
          <a:xfrm flipV="1">
            <a:off x="1484313" y="3532188"/>
            <a:ext cx="941387" cy="338137"/>
          </a:xfrm>
          <a:custGeom>
            <a:avLst/>
            <a:gdLst>
              <a:gd name="T0" fmla="*/ 0 w 21600"/>
              <a:gd name="T1" fmla="*/ 0 h 21600"/>
              <a:gd name="T2" fmla="*/ 941387 w 21600"/>
              <a:gd name="T3" fmla="*/ 338137 h 21600"/>
              <a:gd name="T4" fmla="*/ 0 w 21600"/>
              <a:gd name="T5" fmla="*/ 33813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86" name="Line 43"/>
          <p:cNvSpPr>
            <a:spLocks noChangeShapeType="1"/>
          </p:cNvSpPr>
          <p:nvPr/>
        </p:nvSpPr>
        <p:spPr bwMode="auto">
          <a:xfrm flipV="1">
            <a:off x="2692400" y="3289300"/>
            <a:ext cx="1023938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87" name="Line 44"/>
          <p:cNvSpPr>
            <a:spLocks noChangeShapeType="1"/>
          </p:cNvSpPr>
          <p:nvPr/>
        </p:nvSpPr>
        <p:spPr bwMode="auto">
          <a:xfrm flipH="1">
            <a:off x="3667125" y="3308350"/>
            <a:ext cx="20638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88" name="Line 45"/>
          <p:cNvSpPr>
            <a:spLocks noChangeShapeType="1"/>
          </p:cNvSpPr>
          <p:nvPr/>
        </p:nvSpPr>
        <p:spPr bwMode="auto">
          <a:xfrm flipV="1">
            <a:off x="4533900" y="2828925"/>
            <a:ext cx="1665288" cy="733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89" name="Line 46"/>
          <p:cNvSpPr>
            <a:spLocks noChangeShapeType="1"/>
          </p:cNvSpPr>
          <p:nvPr/>
        </p:nvSpPr>
        <p:spPr bwMode="auto">
          <a:xfrm>
            <a:off x="6191250" y="2854325"/>
            <a:ext cx="19050" cy="1004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90" name="Text Box 50"/>
          <p:cNvSpPr txBox="1">
            <a:spLocks noChangeArrowheads="1"/>
          </p:cNvSpPr>
          <p:nvPr/>
        </p:nvSpPr>
        <p:spPr bwMode="auto">
          <a:xfrm>
            <a:off x="904875" y="3900488"/>
            <a:ext cx="1411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Times New Roman" pitchFamily="18" charset="0"/>
              </a:rPr>
              <a:t>Slow start</a:t>
            </a:r>
          </a:p>
        </p:txBody>
      </p:sp>
      <p:sp>
        <p:nvSpPr>
          <p:cNvPr id="122891" name="Text Box 51"/>
          <p:cNvSpPr txBox="1">
            <a:spLocks noChangeArrowheads="1"/>
          </p:cNvSpPr>
          <p:nvPr/>
        </p:nvSpPr>
        <p:spPr bwMode="auto">
          <a:xfrm>
            <a:off x="2289175" y="3865563"/>
            <a:ext cx="1282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latin typeface="Times New Roman" pitchFamily="18" charset="0"/>
              </a:rPr>
              <a:t>Congestion </a:t>
            </a:r>
          </a:p>
          <a:p>
            <a:pPr algn="l" eaLnBrk="1" hangingPunct="1"/>
            <a:r>
              <a:rPr lang="en-US" sz="1800">
                <a:latin typeface="Times New Roman" pitchFamily="18" charset="0"/>
              </a:rPr>
              <a:t>avoidance</a:t>
            </a:r>
          </a:p>
        </p:txBody>
      </p:sp>
      <p:sp>
        <p:nvSpPr>
          <p:cNvPr id="122892" name="Text Box 52"/>
          <p:cNvSpPr txBox="1">
            <a:spLocks noChangeArrowheads="1"/>
          </p:cNvSpPr>
          <p:nvPr/>
        </p:nvSpPr>
        <p:spPr bwMode="auto">
          <a:xfrm>
            <a:off x="6900863" y="2771775"/>
            <a:ext cx="862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Times New Roman" pitchFamily="18" charset="0"/>
              </a:rPr>
              <a:t>drops</a:t>
            </a:r>
          </a:p>
        </p:txBody>
      </p:sp>
      <p:sp>
        <p:nvSpPr>
          <p:cNvPr id="122893" name="Line 53"/>
          <p:cNvSpPr>
            <a:spLocks noChangeShapeType="1"/>
          </p:cNvSpPr>
          <p:nvPr/>
        </p:nvSpPr>
        <p:spPr bwMode="auto">
          <a:xfrm flipH="1">
            <a:off x="6335713" y="2967038"/>
            <a:ext cx="652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894" name="Text Box 55"/>
          <p:cNvSpPr txBox="1">
            <a:spLocks noChangeArrowheads="1"/>
          </p:cNvSpPr>
          <p:nvPr/>
        </p:nvSpPr>
        <p:spPr bwMode="auto">
          <a:xfrm>
            <a:off x="1903413" y="2862263"/>
            <a:ext cx="5095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drop</a:t>
            </a:r>
          </a:p>
        </p:txBody>
      </p:sp>
      <p:sp>
        <p:nvSpPr>
          <p:cNvPr id="122895" name="Line 56"/>
          <p:cNvSpPr>
            <a:spLocks noChangeShapeType="1"/>
          </p:cNvSpPr>
          <p:nvPr/>
        </p:nvSpPr>
        <p:spPr bwMode="auto">
          <a:xfrm>
            <a:off x="2279650" y="3136900"/>
            <a:ext cx="73025" cy="28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896" name="Line 57"/>
          <p:cNvSpPr>
            <a:spLocks noChangeShapeType="1"/>
          </p:cNvSpPr>
          <p:nvPr/>
        </p:nvSpPr>
        <p:spPr bwMode="auto">
          <a:xfrm>
            <a:off x="2425700" y="3524250"/>
            <a:ext cx="0" cy="322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97" name="Arc 58"/>
          <p:cNvSpPr>
            <a:spLocks/>
          </p:cNvSpPr>
          <p:nvPr/>
        </p:nvSpPr>
        <p:spPr bwMode="auto">
          <a:xfrm flipV="1">
            <a:off x="3571875" y="3533775"/>
            <a:ext cx="941388" cy="338138"/>
          </a:xfrm>
          <a:custGeom>
            <a:avLst/>
            <a:gdLst>
              <a:gd name="T0" fmla="*/ 0 w 21600"/>
              <a:gd name="T1" fmla="*/ 0 h 21600"/>
              <a:gd name="T2" fmla="*/ 941388 w 21600"/>
              <a:gd name="T3" fmla="*/ 338138 h 21600"/>
              <a:gd name="T4" fmla="*/ 0 w 21600"/>
              <a:gd name="T5" fmla="*/ 33813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898" name="Text Box 59"/>
          <p:cNvSpPr txBox="1">
            <a:spLocks noChangeArrowheads="1"/>
          </p:cNvSpPr>
          <p:nvPr/>
        </p:nvSpPr>
        <p:spPr bwMode="auto">
          <a:xfrm>
            <a:off x="3586163" y="3914775"/>
            <a:ext cx="9001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Slow start</a:t>
            </a:r>
          </a:p>
        </p:txBody>
      </p:sp>
      <p:sp>
        <p:nvSpPr>
          <p:cNvPr id="122899" name="Text Box 60"/>
          <p:cNvSpPr txBox="1">
            <a:spLocks noChangeArrowheads="1"/>
          </p:cNvSpPr>
          <p:nvPr/>
        </p:nvSpPr>
        <p:spPr bwMode="auto">
          <a:xfrm>
            <a:off x="774700" y="989013"/>
            <a:ext cx="3313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Enter slow start after every loss</a:t>
            </a:r>
          </a:p>
        </p:txBody>
      </p:sp>
      <p:sp>
        <p:nvSpPr>
          <p:cNvPr id="122900" name="Freeform 61"/>
          <p:cNvSpPr>
            <a:spLocks/>
          </p:cNvSpPr>
          <p:nvPr/>
        </p:nvSpPr>
        <p:spPr bwMode="auto">
          <a:xfrm>
            <a:off x="2419350" y="3714750"/>
            <a:ext cx="257175" cy="171450"/>
          </a:xfrm>
          <a:custGeom>
            <a:avLst/>
            <a:gdLst>
              <a:gd name="T0" fmla="*/ 0 w 162"/>
              <a:gd name="T1" fmla="*/ 78 h 78"/>
              <a:gd name="T2" fmla="*/ 132 w 162"/>
              <a:gd name="T3" fmla="*/ 42 h 78"/>
              <a:gd name="T4" fmla="*/ 162 w 162"/>
              <a:gd name="T5" fmla="*/ 0 h 78"/>
              <a:gd name="T6" fmla="*/ 0 60000 65536"/>
              <a:gd name="T7" fmla="*/ 0 60000 65536"/>
              <a:gd name="T8" fmla="*/ 0 60000 65536"/>
              <a:gd name="T9" fmla="*/ 0 w 162"/>
              <a:gd name="T10" fmla="*/ 0 h 78"/>
              <a:gd name="T11" fmla="*/ 162 w 162"/>
              <a:gd name="T12" fmla="*/ 78 h 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78">
                <a:moveTo>
                  <a:pt x="0" y="78"/>
                </a:moveTo>
                <a:cubicBezTo>
                  <a:pt x="52" y="66"/>
                  <a:pt x="105" y="55"/>
                  <a:pt x="132" y="42"/>
                </a:cubicBezTo>
                <a:cubicBezTo>
                  <a:pt x="159" y="29"/>
                  <a:pt x="157" y="7"/>
                  <a:pt x="16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2901" name="Arc 62"/>
          <p:cNvSpPr>
            <a:spLocks/>
          </p:cNvSpPr>
          <p:nvPr/>
        </p:nvSpPr>
        <p:spPr bwMode="auto">
          <a:xfrm flipV="1">
            <a:off x="6153150" y="3371850"/>
            <a:ext cx="1027113" cy="490538"/>
          </a:xfrm>
          <a:custGeom>
            <a:avLst/>
            <a:gdLst>
              <a:gd name="T0" fmla="*/ 0 w 21600"/>
              <a:gd name="T1" fmla="*/ 0 h 21600"/>
              <a:gd name="T2" fmla="*/ 1027113 w 21600"/>
              <a:gd name="T3" fmla="*/ 490538 h 21600"/>
              <a:gd name="T4" fmla="*/ 0 w 21600"/>
              <a:gd name="T5" fmla="*/ 49053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02" name="Line 63"/>
          <p:cNvSpPr>
            <a:spLocks noChangeShapeType="1"/>
          </p:cNvSpPr>
          <p:nvPr/>
        </p:nvSpPr>
        <p:spPr bwMode="auto">
          <a:xfrm flipV="1">
            <a:off x="7181850" y="3038475"/>
            <a:ext cx="66675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838200"/>
          </a:xfrm>
        </p:spPr>
        <p:txBody>
          <a:bodyPr/>
          <a:lstStyle/>
          <a:p>
            <a:r>
              <a:rPr lang="en-US" sz="2800" smtClean="0"/>
              <a:t>Summary of TCP congestion control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790575"/>
            <a:ext cx="7772400" cy="3048000"/>
          </a:xfrm>
        </p:spPr>
        <p:txBody>
          <a:bodyPr/>
          <a:lstStyle/>
          <a:p>
            <a:r>
              <a:rPr lang="en-US" sz="2000" smtClean="0"/>
              <a:t>Theme: probe the system. </a:t>
            </a:r>
          </a:p>
          <a:p>
            <a:pPr lvl="1"/>
            <a:r>
              <a:rPr lang="en-US" sz="1800" smtClean="0"/>
              <a:t>Slowly increase cwnd until there is a packet drop. That must imply that the cwnd size (or sum of windows sizes) is larger than the BWDP. </a:t>
            </a:r>
          </a:p>
          <a:p>
            <a:pPr lvl="1"/>
            <a:r>
              <a:rPr lang="en-US" sz="1800" smtClean="0"/>
              <a:t>Once a packet is dropped, then decrease the cwnd. And then continue to slowly increase.</a:t>
            </a:r>
          </a:p>
          <a:p>
            <a:r>
              <a:rPr lang="en-US" sz="2000" smtClean="0"/>
              <a:t>Two phases: </a:t>
            </a:r>
          </a:p>
          <a:p>
            <a:pPr lvl="1"/>
            <a:r>
              <a:rPr lang="en-US" sz="1800" smtClean="0"/>
              <a:t>slow start (to get to the ballpark of the correct cwnd)</a:t>
            </a:r>
          </a:p>
          <a:p>
            <a:pPr lvl="1"/>
            <a:r>
              <a:rPr lang="en-US" sz="1800" smtClean="0"/>
              <a:t>Congestion avoidance, to oscillate around the correct cwnd size.</a:t>
            </a:r>
          </a:p>
        </p:txBody>
      </p:sp>
      <p:sp>
        <p:nvSpPr>
          <p:cNvPr id="123908" name="Oval 4"/>
          <p:cNvSpPr>
            <a:spLocks noChangeArrowheads="1"/>
          </p:cNvSpPr>
          <p:nvPr/>
        </p:nvSpPr>
        <p:spPr bwMode="auto">
          <a:xfrm>
            <a:off x="1752600" y="4360863"/>
            <a:ext cx="990600" cy="990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>
                <a:latin typeface="Times New Roman" pitchFamily="18" charset="0"/>
              </a:rPr>
              <a:t>Connection</a:t>
            </a:r>
          </a:p>
          <a:p>
            <a:pPr eaLnBrk="1" hangingPunct="1"/>
            <a:r>
              <a:rPr lang="en-US">
                <a:latin typeface="Times New Roman" pitchFamily="18" charset="0"/>
              </a:rPr>
              <a:t>establishment</a:t>
            </a:r>
          </a:p>
        </p:txBody>
      </p:sp>
      <p:sp>
        <p:nvSpPr>
          <p:cNvPr id="123909" name="Oval 5"/>
          <p:cNvSpPr>
            <a:spLocks noChangeArrowheads="1"/>
          </p:cNvSpPr>
          <p:nvPr/>
        </p:nvSpPr>
        <p:spPr bwMode="auto">
          <a:xfrm>
            <a:off x="3276600" y="4360863"/>
            <a:ext cx="990600" cy="990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>
                <a:latin typeface="Times New Roman" pitchFamily="18" charset="0"/>
              </a:rPr>
              <a:t>Slow-start</a:t>
            </a:r>
          </a:p>
        </p:txBody>
      </p:sp>
      <p:sp>
        <p:nvSpPr>
          <p:cNvPr id="123910" name="Oval 6"/>
          <p:cNvSpPr>
            <a:spLocks noChangeArrowheads="1"/>
          </p:cNvSpPr>
          <p:nvPr/>
        </p:nvSpPr>
        <p:spPr bwMode="auto">
          <a:xfrm>
            <a:off x="5334000" y="4360863"/>
            <a:ext cx="990600" cy="990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>
                <a:latin typeface="Times New Roman" pitchFamily="18" charset="0"/>
              </a:rPr>
              <a:t>Congestion </a:t>
            </a:r>
          </a:p>
          <a:p>
            <a:pPr eaLnBrk="1" hangingPunct="1"/>
            <a:r>
              <a:rPr lang="en-US">
                <a:latin typeface="Times New Roman" pitchFamily="18" charset="0"/>
              </a:rPr>
              <a:t>avoidance</a:t>
            </a:r>
          </a:p>
        </p:txBody>
      </p:sp>
      <p:cxnSp>
        <p:nvCxnSpPr>
          <p:cNvPr id="123911" name="AutoShape 7"/>
          <p:cNvCxnSpPr>
            <a:cxnSpLocks noChangeShapeType="1"/>
            <a:stCxn id="123909" idx="7"/>
            <a:endCxn id="123910" idx="1"/>
          </p:cNvCxnSpPr>
          <p:nvPr/>
        </p:nvCxnSpPr>
        <p:spPr bwMode="auto">
          <a:xfrm rot="5400000" flipV="1">
            <a:off x="4799807" y="3828256"/>
            <a:ext cx="1588" cy="1355725"/>
          </a:xfrm>
          <a:prstGeom prst="curvedConnector3">
            <a:avLst>
              <a:gd name="adj1" fmla="val -2350000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4327525" y="40560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23913" name="Text Box 9"/>
          <p:cNvSpPr txBox="1">
            <a:spLocks noChangeArrowheads="1"/>
          </p:cNvSpPr>
          <p:nvPr/>
        </p:nvSpPr>
        <p:spPr bwMode="auto">
          <a:xfrm>
            <a:off x="4191000" y="3919538"/>
            <a:ext cx="12652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Cwnd&gt;ssthress</a:t>
            </a:r>
          </a:p>
          <a:p>
            <a:pPr algn="l" eaLnBrk="1" hangingPunct="1"/>
            <a:r>
              <a:rPr lang="en-US" sz="1400">
                <a:latin typeface="Times New Roman" pitchFamily="18" charset="0"/>
              </a:rPr>
              <a:t>Triple dup ack</a:t>
            </a:r>
          </a:p>
        </p:txBody>
      </p:sp>
      <p:cxnSp>
        <p:nvCxnSpPr>
          <p:cNvPr id="123914" name="AutoShape 10"/>
          <p:cNvCxnSpPr>
            <a:cxnSpLocks noChangeShapeType="1"/>
            <a:stCxn id="123910" idx="3"/>
            <a:endCxn id="123909" idx="5"/>
          </p:cNvCxnSpPr>
          <p:nvPr/>
        </p:nvCxnSpPr>
        <p:spPr bwMode="auto">
          <a:xfrm rot="5400000">
            <a:off x="4799807" y="4529931"/>
            <a:ext cx="1588" cy="1355725"/>
          </a:xfrm>
          <a:prstGeom prst="curvedConnector3">
            <a:avLst>
              <a:gd name="adj1" fmla="val 2350000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3915" name="Text Box 11"/>
          <p:cNvSpPr txBox="1">
            <a:spLocks noChangeArrowheads="1"/>
          </p:cNvSpPr>
          <p:nvPr/>
        </p:nvSpPr>
        <p:spPr bwMode="auto">
          <a:xfrm>
            <a:off x="4375150" y="5500688"/>
            <a:ext cx="88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latin typeface="Times New Roman" pitchFamily="18" charset="0"/>
              </a:rPr>
              <a:t>timeout</a:t>
            </a:r>
          </a:p>
        </p:txBody>
      </p:sp>
      <p:cxnSp>
        <p:nvCxnSpPr>
          <p:cNvPr id="123916" name="AutoShape 12"/>
          <p:cNvCxnSpPr>
            <a:cxnSpLocks noChangeShapeType="1"/>
            <a:stCxn id="123908" idx="6"/>
            <a:endCxn id="123909" idx="2"/>
          </p:cNvCxnSpPr>
          <p:nvPr/>
        </p:nvCxnSpPr>
        <p:spPr bwMode="auto">
          <a:xfrm>
            <a:off x="2743200" y="4856163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3917" name="Oval 13"/>
          <p:cNvSpPr>
            <a:spLocks noChangeArrowheads="1"/>
          </p:cNvSpPr>
          <p:nvPr/>
        </p:nvSpPr>
        <p:spPr bwMode="auto">
          <a:xfrm>
            <a:off x="4191000" y="5867400"/>
            <a:ext cx="990600" cy="990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>
                <a:latin typeface="Times New Roman" pitchFamily="18" charset="0"/>
              </a:rPr>
              <a:t>Connection</a:t>
            </a:r>
          </a:p>
          <a:p>
            <a:pPr eaLnBrk="1" hangingPunct="1"/>
            <a:r>
              <a:rPr lang="en-US">
                <a:latin typeface="Times New Roman" pitchFamily="18" charset="0"/>
              </a:rPr>
              <a:t>termination</a:t>
            </a:r>
          </a:p>
        </p:txBody>
      </p:sp>
      <p:cxnSp>
        <p:nvCxnSpPr>
          <p:cNvPr id="123918" name="AutoShape 14"/>
          <p:cNvCxnSpPr>
            <a:cxnSpLocks noChangeShapeType="1"/>
            <a:stCxn id="123909" idx="4"/>
            <a:endCxn id="123917" idx="1"/>
          </p:cNvCxnSpPr>
          <p:nvPr/>
        </p:nvCxnSpPr>
        <p:spPr bwMode="auto">
          <a:xfrm rot="16200000" flipH="1">
            <a:off x="3723482" y="5399881"/>
            <a:ext cx="660400" cy="563563"/>
          </a:xfrm>
          <a:prstGeom prst="curvedConnector3">
            <a:avLst>
              <a:gd name="adj1" fmla="val 6081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3919" name="AutoShape 15"/>
          <p:cNvCxnSpPr>
            <a:cxnSpLocks noChangeShapeType="1"/>
            <a:stCxn id="123910" idx="4"/>
            <a:endCxn id="123917" idx="7"/>
          </p:cNvCxnSpPr>
          <p:nvPr/>
        </p:nvCxnSpPr>
        <p:spPr bwMode="auto">
          <a:xfrm rot="5400000">
            <a:off x="5103019" y="5285582"/>
            <a:ext cx="660400" cy="792162"/>
          </a:xfrm>
          <a:prstGeom prst="curvedConnector3">
            <a:avLst>
              <a:gd name="adj1" fmla="val 682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762000"/>
          </a:xfrm>
        </p:spPr>
        <p:txBody>
          <a:bodyPr/>
          <a:lstStyle/>
          <a:p>
            <a:r>
              <a:rPr lang="en-US" smtClean="0"/>
              <a:t>Slow start state chart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4"/>
          <p:cNvSpPr>
            <a:spLocks noGrp="1" noChangeArrowheads="1"/>
          </p:cNvSpPr>
          <p:nvPr>
            <p:ph type="title"/>
          </p:nvPr>
        </p:nvSpPr>
        <p:spPr>
          <a:xfrm>
            <a:off x="542925" y="0"/>
            <a:ext cx="7772400" cy="638175"/>
          </a:xfrm>
        </p:spPr>
        <p:txBody>
          <a:bodyPr/>
          <a:lstStyle/>
          <a:p>
            <a:r>
              <a:rPr lang="en-US" sz="3600" smtClean="0"/>
              <a:t>Congestion avoidance state chart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smtClean="0"/>
              <a:t>TCP sender congestion control</a:t>
            </a:r>
          </a:p>
        </p:txBody>
      </p:sp>
      <p:graphicFrame>
        <p:nvGraphicFramePr>
          <p:cNvPr id="320863" name="Group 351"/>
          <p:cNvGraphicFramePr>
            <a:graphicFrameLocks noGrp="1"/>
          </p:cNvGraphicFramePr>
          <p:nvPr/>
        </p:nvGraphicFramePr>
        <p:xfrm>
          <a:off x="533400" y="1295400"/>
          <a:ext cx="7675563" cy="4605338"/>
        </p:xfrm>
        <a:graphic>
          <a:graphicData uri="http://schemas.openxmlformats.org/drawingml/2006/table">
            <a:tbl>
              <a:tblPr/>
              <a:tblGrid>
                <a:gridCol w="1320800"/>
                <a:gridCol w="1244600"/>
                <a:gridCol w="2714625"/>
                <a:gridCol w="2395538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State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Event 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TCP Sender Action 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Commentary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1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Slow Start (SS)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ACK receipt for previously unacked data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CongWin = CongWin + MSS,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If (CongWin &gt; Threshold)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  set state to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L Futura CondensedLight"/>
                          <a:ea typeface="Times New Roman" pitchFamily="18" charset="0"/>
                          <a:cs typeface="Arial" pitchFamily="34" charset="0"/>
                        </a:rPr>
                        <a:t>“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Congestion             Avoidance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L Futura CondensedLight"/>
                          <a:ea typeface="Times New Roman" pitchFamily="18" charset="0"/>
                          <a:cs typeface="Arial" pitchFamily="34" charset="0"/>
                        </a:rPr>
                        <a:t>”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Resulting in a doubling of CongWin every RTT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6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Congestion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Avoidance (CA)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ACK receipt for previously unacked data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CongWin = CongWin+MSS * (MSS/CongWin)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   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Additive increase, resulting in increase of CongWin  by 1 MSS every RTT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2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SS or CA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Loss event detected by triple duplicate ACK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Threshold = CongWin/2,     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CongWin = Threshold,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Set state to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L Futura CondensedLight"/>
                          <a:ea typeface="Times New Roman" pitchFamily="18" charset="0"/>
                          <a:cs typeface="Arial" pitchFamily="34" charset="0"/>
                        </a:rPr>
                        <a:t>“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Congestion Avoidance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L Futura CondensedLight"/>
                          <a:ea typeface="Times New Roman" pitchFamily="18" charset="0"/>
                          <a:cs typeface="Arial" pitchFamily="34" charset="0"/>
                        </a:rPr>
                        <a:t>”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Fast recovery, implementing multiplicative decrease. CongWin will not drop below 1 MSS.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7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SS or CA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Timeout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Threshold = CongWin/2,     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CongWin = 1 MSS,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Set state to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L Futura CondensedLight"/>
                          <a:ea typeface="Times New Roman" pitchFamily="18" charset="0"/>
                          <a:cs typeface="Arial" pitchFamily="34" charset="0"/>
                        </a:rPr>
                        <a:t>“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Slow Start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L Futura CondensedLight"/>
                          <a:ea typeface="Times New Roman" pitchFamily="18" charset="0"/>
                          <a:cs typeface="Arial" pitchFamily="34" charset="0"/>
                        </a:rPr>
                        <a:t>”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Enter slow start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SS or CA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Duplicate ACK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Increment duplicate ACK count for segment being acked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3400" algn="ctr"/>
                          <a:tab pos="1651000" algn="ctr"/>
                          <a:tab pos="2768600" algn="ctr"/>
                          <a:tab pos="3886200" algn="ctr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CongWin and Threshold not changed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UDP checksum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557463"/>
            <a:ext cx="3657600" cy="349567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Sender:</a:t>
            </a:r>
            <a:endParaRPr lang="en-US" sz="2400" smtClean="0"/>
          </a:p>
          <a:p>
            <a:r>
              <a:rPr lang="en-US" sz="2000" smtClean="0"/>
              <a:t>treat segment contents as sequence of 16-bit integers</a:t>
            </a:r>
          </a:p>
          <a:p>
            <a:r>
              <a:rPr lang="en-US" sz="2000" smtClean="0"/>
              <a:t>checksum: addition (1’s complement sum) of segment contents</a:t>
            </a:r>
          </a:p>
          <a:p>
            <a:r>
              <a:rPr lang="en-US" sz="2000" smtClean="0"/>
              <a:t>sender puts checksum value into UDP checksum field</a:t>
            </a:r>
          </a:p>
          <a:p>
            <a:pPr>
              <a:buFont typeface="ZapfDingbats" pitchFamily="82" charset="2"/>
              <a:buNone/>
            </a:pPr>
            <a:endParaRPr lang="en-US" sz="2400" smtClean="0"/>
          </a:p>
          <a:p>
            <a:endParaRPr lang="en-US" sz="2400" smtClean="0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552700"/>
            <a:ext cx="4057650" cy="32575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Receiver:</a:t>
            </a:r>
            <a:endParaRPr lang="en-US" sz="2400" smtClean="0"/>
          </a:p>
          <a:p>
            <a:r>
              <a:rPr lang="en-US" sz="2000" smtClean="0"/>
              <a:t>compute checksum of received segment</a:t>
            </a:r>
          </a:p>
          <a:p>
            <a:r>
              <a:rPr lang="en-US" sz="2000" smtClean="0"/>
              <a:t>check if computed checksum equals checksum field value:</a:t>
            </a:r>
          </a:p>
          <a:p>
            <a:pPr lvl="1"/>
            <a:r>
              <a:rPr lang="en-US" sz="2000" smtClean="0"/>
              <a:t>NO - error detected</a:t>
            </a:r>
          </a:p>
          <a:p>
            <a:pPr lvl="1"/>
            <a:r>
              <a:rPr lang="en-US" sz="2000" smtClean="0"/>
              <a:t>YES - no error detected. </a:t>
            </a:r>
            <a:r>
              <a:rPr lang="en-US" sz="2000" i="1" smtClean="0"/>
              <a:t>But maybe errors nonetheless?</a:t>
            </a:r>
            <a:r>
              <a:rPr lang="en-US" sz="2000" smtClean="0"/>
              <a:t> More later ….</a:t>
            </a:r>
          </a:p>
          <a:p>
            <a:endParaRPr lang="en-US" sz="2400" smtClean="0"/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695325" y="1457325"/>
            <a:ext cx="79248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400" u="sng">
                <a:solidFill>
                  <a:srgbClr val="FF0000"/>
                </a:solidFill>
              </a:rPr>
              <a:t>Goal:</a:t>
            </a:r>
            <a:r>
              <a:rPr lang="en-US" sz="2400"/>
              <a:t> detect “errors” (e.g., flipped bits) in transmitted segment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  <p:bldP spid="75780" grpId="0" build="p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0"/>
            <a:ext cx="7772400" cy="628650"/>
          </a:xfrm>
        </p:spPr>
        <p:txBody>
          <a:bodyPr/>
          <a:lstStyle/>
          <a:p>
            <a:r>
              <a:rPr lang="en-US" sz="3600" smtClean="0"/>
              <a:t>TCP Performance 1: ACK Clocking</a:t>
            </a:r>
          </a:p>
        </p:txBody>
      </p:sp>
      <p:sp>
        <p:nvSpPr>
          <p:cNvPr id="128003" name="Text Box 17"/>
          <p:cNvSpPr txBox="1">
            <a:spLocks noChangeArrowheads="1"/>
          </p:cNvSpPr>
          <p:nvPr/>
        </p:nvSpPr>
        <p:spPr bwMode="auto">
          <a:xfrm>
            <a:off x="1668463" y="912813"/>
            <a:ext cx="5549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What is the maximum data rate that TCP can send data?</a:t>
            </a:r>
          </a:p>
        </p:txBody>
      </p:sp>
      <p:sp>
        <p:nvSpPr>
          <p:cNvPr id="128004" name="Oval 4"/>
          <p:cNvSpPr>
            <a:spLocks noChangeArrowheads="1"/>
          </p:cNvSpPr>
          <p:nvPr/>
        </p:nvSpPr>
        <p:spPr bwMode="auto">
          <a:xfrm>
            <a:off x="0" y="3467100"/>
            <a:ext cx="436563" cy="352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005" name="Oval 5"/>
          <p:cNvSpPr>
            <a:spLocks noChangeArrowheads="1"/>
          </p:cNvSpPr>
          <p:nvPr/>
        </p:nvSpPr>
        <p:spPr bwMode="auto">
          <a:xfrm>
            <a:off x="3041650" y="3476625"/>
            <a:ext cx="436563" cy="352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006" name="Oval 6"/>
          <p:cNvSpPr>
            <a:spLocks noChangeArrowheads="1"/>
          </p:cNvSpPr>
          <p:nvPr/>
        </p:nvSpPr>
        <p:spPr bwMode="auto">
          <a:xfrm>
            <a:off x="5702300" y="3467100"/>
            <a:ext cx="436563" cy="352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007" name="Oval 7"/>
          <p:cNvSpPr>
            <a:spLocks noChangeArrowheads="1"/>
          </p:cNvSpPr>
          <p:nvPr/>
        </p:nvSpPr>
        <p:spPr bwMode="auto">
          <a:xfrm>
            <a:off x="8709025" y="3457575"/>
            <a:ext cx="434975" cy="352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8008" name="AutoShape 8"/>
          <p:cNvCxnSpPr>
            <a:cxnSpLocks noChangeShapeType="1"/>
            <a:stCxn id="128004" idx="6"/>
            <a:endCxn id="128005" idx="2"/>
          </p:cNvCxnSpPr>
          <p:nvPr/>
        </p:nvCxnSpPr>
        <p:spPr bwMode="auto">
          <a:xfrm>
            <a:off x="436563" y="3643313"/>
            <a:ext cx="2605087" cy="9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8009" name="AutoShape 9"/>
          <p:cNvCxnSpPr>
            <a:cxnSpLocks noChangeShapeType="1"/>
            <a:stCxn id="128005" idx="6"/>
            <a:endCxn id="128006" idx="2"/>
          </p:cNvCxnSpPr>
          <p:nvPr/>
        </p:nvCxnSpPr>
        <p:spPr bwMode="auto">
          <a:xfrm flipV="1">
            <a:off x="3478213" y="3643313"/>
            <a:ext cx="2224087" cy="9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8010" name="AutoShape 10"/>
          <p:cNvCxnSpPr>
            <a:cxnSpLocks noChangeShapeType="1"/>
            <a:stCxn id="128006" idx="6"/>
            <a:endCxn id="128007" idx="2"/>
          </p:cNvCxnSpPr>
          <p:nvPr/>
        </p:nvCxnSpPr>
        <p:spPr bwMode="auto">
          <a:xfrm flipV="1">
            <a:off x="6138863" y="3633788"/>
            <a:ext cx="2570162" cy="9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28011" name="Text Box 11"/>
          <p:cNvSpPr txBox="1">
            <a:spLocks noChangeArrowheads="1"/>
          </p:cNvSpPr>
          <p:nvPr/>
        </p:nvSpPr>
        <p:spPr bwMode="auto">
          <a:xfrm>
            <a:off x="3748088" y="2617788"/>
            <a:ext cx="906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10Mbps</a:t>
            </a:r>
          </a:p>
        </p:txBody>
      </p:sp>
      <p:sp>
        <p:nvSpPr>
          <p:cNvPr id="128012" name="Text Box 12"/>
          <p:cNvSpPr txBox="1">
            <a:spLocks noChangeArrowheads="1"/>
          </p:cNvSpPr>
          <p:nvPr/>
        </p:nvSpPr>
        <p:spPr bwMode="auto">
          <a:xfrm>
            <a:off x="1444625" y="2617788"/>
            <a:ext cx="741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1Gbps</a:t>
            </a:r>
          </a:p>
        </p:txBody>
      </p:sp>
      <p:sp>
        <p:nvSpPr>
          <p:cNvPr id="128013" name="Text Box 13"/>
          <p:cNvSpPr txBox="1">
            <a:spLocks noChangeArrowheads="1"/>
          </p:cNvSpPr>
          <p:nvPr/>
        </p:nvSpPr>
        <p:spPr bwMode="auto">
          <a:xfrm>
            <a:off x="6681788" y="2608263"/>
            <a:ext cx="738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1Gbps</a:t>
            </a:r>
          </a:p>
        </p:txBody>
      </p:sp>
      <p:sp>
        <p:nvSpPr>
          <p:cNvPr id="128014" name="Text Box 18"/>
          <p:cNvSpPr txBox="1">
            <a:spLocks noChangeArrowheads="1"/>
          </p:cNvSpPr>
          <p:nvPr/>
        </p:nvSpPr>
        <p:spPr bwMode="auto">
          <a:xfrm>
            <a:off x="58738" y="2598738"/>
            <a:ext cx="809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source</a:t>
            </a:r>
          </a:p>
        </p:txBody>
      </p:sp>
      <p:sp>
        <p:nvSpPr>
          <p:cNvPr id="128015" name="Text Box 19"/>
          <p:cNvSpPr txBox="1">
            <a:spLocks noChangeArrowheads="1"/>
          </p:cNvSpPr>
          <p:nvPr/>
        </p:nvSpPr>
        <p:spPr bwMode="auto">
          <a:xfrm>
            <a:off x="7862888" y="2617788"/>
            <a:ext cx="12398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destination</a:t>
            </a:r>
          </a:p>
        </p:txBody>
      </p:sp>
      <p:sp>
        <p:nvSpPr>
          <p:cNvPr id="546836" name="Text Box 20"/>
          <p:cNvSpPr txBox="1">
            <a:spLocks noChangeArrowheads="1"/>
          </p:cNvSpPr>
          <p:nvPr/>
        </p:nvSpPr>
        <p:spPr bwMode="auto">
          <a:xfrm>
            <a:off x="417513" y="3109913"/>
            <a:ext cx="2736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000"/>
              <a:t>Rate that pkts are sent = 1 Gbps/pkt size</a:t>
            </a:r>
          </a:p>
          <a:p>
            <a:pPr algn="l"/>
            <a:r>
              <a:rPr lang="en-US" sz="1000"/>
              <a:t>                                    = 1 pkt each 12 usec</a:t>
            </a:r>
          </a:p>
        </p:txBody>
      </p:sp>
      <p:sp>
        <p:nvSpPr>
          <p:cNvPr id="546839" name="Text Box 23"/>
          <p:cNvSpPr txBox="1">
            <a:spLocks noChangeArrowheads="1"/>
          </p:cNvSpPr>
          <p:nvPr/>
        </p:nvSpPr>
        <p:spPr bwMode="auto">
          <a:xfrm>
            <a:off x="3103563" y="3119438"/>
            <a:ext cx="2838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000"/>
              <a:t>Rate that pkts are sent = 10 Mbps/pkt size</a:t>
            </a:r>
          </a:p>
          <a:p>
            <a:pPr algn="l"/>
            <a:r>
              <a:rPr lang="en-US" sz="1000"/>
              <a:t>                                     = 1 pkt each 1.2 msec</a:t>
            </a:r>
          </a:p>
        </p:txBody>
      </p:sp>
      <p:sp>
        <p:nvSpPr>
          <p:cNvPr id="546841" name="Line 25"/>
          <p:cNvSpPr>
            <a:spLocks noChangeShapeType="1"/>
          </p:cNvSpPr>
          <p:nvPr/>
        </p:nvSpPr>
        <p:spPr bwMode="auto">
          <a:xfrm>
            <a:off x="1009650" y="3476625"/>
            <a:ext cx="752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46842" name="Line 26"/>
          <p:cNvSpPr>
            <a:spLocks noChangeShapeType="1"/>
          </p:cNvSpPr>
          <p:nvPr/>
        </p:nvSpPr>
        <p:spPr bwMode="auto">
          <a:xfrm>
            <a:off x="4000500" y="3486150"/>
            <a:ext cx="752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46843" name="Line 27"/>
          <p:cNvSpPr>
            <a:spLocks noChangeShapeType="1"/>
          </p:cNvSpPr>
          <p:nvPr/>
        </p:nvSpPr>
        <p:spPr bwMode="auto">
          <a:xfrm>
            <a:off x="6896100" y="3457575"/>
            <a:ext cx="752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46844" name="Text Box 28"/>
          <p:cNvSpPr txBox="1">
            <a:spLocks noChangeArrowheads="1"/>
          </p:cNvSpPr>
          <p:nvPr/>
        </p:nvSpPr>
        <p:spPr bwMode="auto">
          <a:xfrm>
            <a:off x="5770563" y="4043363"/>
            <a:ext cx="3516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000"/>
              <a:t>Rate that ACKs are sent: ACK 1 pkts = 10 Mbps/pkt size</a:t>
            </a:r>
          </a:p>
          <a:p>
            <a:pPr algn="l"/>
            <a:r>
              <a:rPr lang="en-US" sz="1000"/>
              <a:t>= 1 ACK every 1.2 msec</a:t>
            </a:r>
          </a:p>
        </p:txBody>
      </p:sp>
      <p:sp>
        <p:nvSpPr>
          <p:cNvPr id="546845" name="Text Box 29"/>
          <p:cNvSpPr txBox="1">
            <a:spLocks noChangeArrowheads="1"/>
          </p:cNvSpPr>
          <p:nvPr/>
        </p:nvSpPr>
        <p:spPr bwMode="auto">
          <a:xfrm>
            <a:off x="5856288" y="3052763"/>
            <a:ext cx="2838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000"/>
              <a:t>Rate that pkts are sent = 10 Mbps/pkt size</a:t>
            </a:r>
          </a:p>
          <a:p>
            <a:pPr algn="l"/>
            <a:r>
              <a:rPr lang="en-US" sz="1000"/>
              <a:t>                                     = 1 pkt each 1.2 msec</a:t>
            </a:r>
          </a:p>
        </p:txBody>
      </p:sp>
      <p:sp>
        <p:nvSpPr>
          <p:cNvPr id="546846" name="Line 30"/>
          <p:cNvSpPr>
            <a:spLocks noChangeShapeType="1"/>
          </p:cNvSpPr>
          <p:nvPr/>
        </p:nvSpPr>
        <p:spPr bwMode="auto">
          <a:xfrm flipH="1">
            <a:off x="4067175" y="4086225"/>
            <a:ext cx="676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46847" name="Text Box 31"/>
          <p:cNvSpPr txBox="1">
            <a:spLocks noChangeArrowheads="1"/>
          </p:cNvSpPr>
          <p:nvPr/>
        </p:nvSpPr>
        <p:spPr bwMode="auto">
          <a:xfrm>
            <a:off x="2655888" y="4481513"/>
            <a:ext cx="3516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000"/>
              <a:t>Rate that ACKs are sent: ACK 1 pkts = 10 Mbps/pkt size</a:t>
            </a:r>
          </a:p>
          <a:p>
            <a:pPr algn="l"/>
            <a:r>
              <a:rPr lang="en-US" sz="1000"/>
              <a:t>= 1 ACK every 1.2 msec</a:t>
            </a:r>
          </a:p>
        </p:txBody>
      </p:sp>
      <p:sp>
        <p:nvSpPr>
          <p:cNvPr id="546848" name="Line 32"/>
          <p:cNvSpPr>
            <a:spLocks noChangeShapeType="1"/>
          </p:cNvSpPr>
          <p:nvPr/>
        </p:nvSpPr>
        <p:spPr bwMode="auto">
          <a:xfrm flipH="1">
            <a:off x="6943725" y="3895725"/>
            <a:ext cx="676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46849" name="Line 33"/>
          <p:cNvSpPr>
            <a:spLocks noChangeShapeType="1"/>
          </p:cNvSpPr>
          <p:nvPr/>
        </p:nvSpPr>
        <p:spPr bwMode="auto">
          <a:xfrm flipH="1">
            <a:off x="1266825" y="4000500"/>
            <a:ext cx="6762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46850" name="Text Box 34"/>
          <p:cNvSpPr txBox="1">
            <a:spLocks noChangeArrowheads="1"/>
          </p:cNvSpPr>
          <p:nvPr/>
        </p:nvSpPr>
        <p:spPr bwMode="auto">
          <a:xfrm>
            <a:off x="0" y="4129088"/>
            <a:ext cx="3516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000"/>
              <a:t>Rate that ACKs are sent: ACK 1 pkts = 10 Mbps/pkt size</a:t>
            </a:r>
          </a:p>
          <a:p>
            <a:pPr algn="l"/>
            <a:r>
              <a:rPr lang="en-US" sz="1000"/>
              <a:t>= 1 ACK every 1.2 msec</a:t>
            </a:r>
          </a:p>
        </p:txBody>
      </p:sp>
      <p:sp>
        <p:nvSpPr>
          <p:cNvPr id="546851" name="Text Box 35"/>
          <p:cNvSpPr txBox="1">
            <a:spLocks noChangeArrowheads="1"/>
          </p:cNvSpPr>
          <p:nvPr/>
        </p:nvSpPr>
        <p:spPr bwMode="auto">
          <a:xfrm>
            <a:off x="341313" y="3033713"/>
            <a:ext cx="2843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000"/>
              <a:t>Rate that pkts are sent = 1 pkt for each ACK</a:t>
            </a:r>
          </a:p>
          <a:p>
            <a:pPr algn="l"/>
            <a:r>
              <a:rPr lang="en-US" sz="1000"/>
              <a:t> = 1 pkt every 1.2 msec</a:t>
            </a:r>
          </a:p>
        </p:txBody>
      </p:sp>
      <p:sp>
        <p:nvSpPr>
          <p:cNvPr id="546852" name="Text Box 36"/>
          <p:cNvSpPr txBox="1">
            <a:spLocks noChangeArrowheads="1"/>
          </p:cNvSpPr>
          <p:nvPr/>
        </p:nvSpPr>
        <p:spPr bwMode="auto">
          <a:xfrm>
            <a:off x="2919413" y="5246688"/>
            <a:ext cx="34766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The sending rate is the correct date rate. No congestion should occur!</a:t>
            </a:r>
          </a:p>
          <a:p>
            <a:r>
              <a:rPr lang="en-US" sz="1400"/>
              <a:t>This is due to ACK clocking; pkts are clocked our as fast as ACK arrive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36" grpId="0"/>
      <p:bldP spid="546836" grpId="1"/>
      <p:bldP spid="546839" grpId="0"/>
      <p:bldP spid="546841" grpId="0" animBg="1"/>
      <p:bldP spid="546842" grpId="0" animBg="1"/>
      <p:bldP spid="546843" grpId="0" animBg="1"/>
      <p:bldP spid="546844" grpId="0"/>
      <p:bldP spid="546845" grpId="0"/>
      <p:bldP spid="546846" grpId="0" animBg="1"/>
      <p:bldP spid="546847" grpId="0"/>
      <p:bldP spid="546848" grpId="0" animBg="1"/>
      <p:bldP spid="546849" grpId="0" animBg="1"/>
      <p:bldP spid="546850" grpId="0"/>
      <p:bldP spid="546851" grpId="0"/>
      <p:bldP spid="546852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7772400" cy="1143000"/>
          </a:xfrm>
        </p:spPr>
        <p:txBody>
          <a:bodyPr/>
          <a:lstStyle/>
          <a:p>
            <a:r>
              <a:rPr lang="en-US" smtClean="0"/>
              <a:t>TCP throughput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7772400" cy="1143000"/>
          </a:xfrm>
        </p:spPr>
        <p:txBody>
          <a:bodyPr/>
          <a:lstStyle/>
          <a:p>
            <a:r>
              <a:rPr lang="en-US" smtClean="0"/>
              <a:t>TCP throughput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7772400" cy="1143000"/>
          </a:xfrm>
        </p:spPr>
        <p:txBody>
          <a:bodyPr/>
          <a:lstStyle/>
          <a:p>
            <a:r>
              <a:rPr lang="en-US" smtClean="0"/>
              <a:t>TCP throughput</a:t>
            </a:r>
          </a:p>
        </p:txBody>
      </p:sp>
      <p:sp>
        <p:nvSpPr>
          <p:cNvPr id="131075" name="Line 4"/>
          <p:cNvSpPr>
            <a:spLocks noChangeShapeType="1"/>
          </p:cNvSpPr>
          <p:nvPr/>
        </p:nvSpPr>
        <p:spPr bwMode="auto">
          <a:xfrm flipV="1">
            <a:off x="2200275" y="1790700"/>
            <a:ext cx="1543050" cy="1257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1076" name="Line 5"/>
          <p:cNvSpPr>
            <a:spLocks noChangeShapeType="1"/>
          </p:cNvSpPr>
          <p:nvPr/>
        </p:nvSpPr>
        <p:spPr bwMode="auto">
          <a:xfrm>
            <a:off x="3743325" y="1790700"/>
            <a:ext cx="0" cy="128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1077" name="Line 7"/>
          <p:cNvSpPr>
            <a:spLocks noChangeShapeType="1"/>
          </p:cNvSpPr>
          <p:nvPr/>
        </p:nvSpPr>
        <p:spPr bwMode="auto">
          <a:xfrm flipV="1">
            <a:off x="3743325" y="1819275"/>
            <a:ext cx="1543050" cy="1257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1078" name="Line 8"/>
          <p:cNvSpPr>
            <a:spLocks noChangeShapeType="1"/>
          </p:cNvSpPr>
          <p:nvPr/>
        </p:nvSpPr>
        <p:spPr bwMode="auto">
          <a:xfrm>
            <a:off x="5286375" y="1819275"/>
            <a:ext cx="0" cy="128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1079" name="Line 9"/>
          <p:cNvSpPr>
            <a:spLocks noChangeShapeType="1"/>
          </p:cNvSpPr>
          <p:nvPr/>
        </p:nvSpPr>
        <p:spPr bwMode="auto">
          <a:xfrm flipV="1">
            <a:off x="5276850" y="1819275"/>
            <a:ext cx="1543050" cy="1257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1080" name="Line 10"/>
          <p:cNvSpPr>
            <a:spLocks noChangeShapeType="1"/>
          </p:cNvSpPr>
          <p:nvPr/>
        </p:nvSpPr>
        <p:spPr bwMode="auto">
          <a:xfrm>
            <a:off x="6819900" y="1819275"/>
            <a:ext cx="0" cy="1285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1081" name="Text Box 11"/>
          <p:cNvSpPr txBox="1">
            <a:spLocks noChangeArrowheads="1"/>
          </p:cNvSpPr>
          <p:nvPr/>
        </p:nvSpPr>
        <p:spPr bwMode="auto">
          <a:xfrm>
            <a:off x="552450" y="1598613"/>
            <a:ext cx="323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</a:t>
            </a:r>
          </a:p>
        </p:txBody>
      </p:sp>
      <p:sp>
        <p:nvSpPr>
          <p:cNvPr id="131082" name="Text Box 12"/>
          <p:cNvSpPr txBox="1">
            <a:spLocks noChangeArrowheads="1"/>
          </p:cNvSpPr>
          <p:nvPr/>
        </p:nvSpPr>
        <p:spPr bwMode="auto">
          <a:xfrm>
            <a:off x="457200" y="2892425"/>
            <a:ext cx="552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w/2</a:t>
            </a:r>
          </a:p>
        </p:txBody>
      </p:sp>
      <p:sp>
        <p:nvSpPr>
          <p:cNvPr id="131083" name="Line 13"/>
          <p:cNvSpPr>
            <a:spLocks noChangeShapeType="1"/>
          </p:cNvSpPr>
          <p:nvPr/>
        </p:nvSpPr>
        <p:spPr bwMode="auto">
          <a:xfrm flipV="1">
            <a:off x="876300" y="1790700"/>
            <a:ext cx="80867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1084" name="Line 14"/>
          <p:cNvSpPr>
            <a:spLocks noChangeShapeType="1"/>
          </p:cNvSpPr>
          <p:nvPr/>
        </p:nvSpPr>
        <p:spPr bwMode="auto">
          <a:xfrm flipV="1">
            <a:off x="885825" y="3076575"/>
            <a:ext cx="80867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1085" name="Line 15"/>
          <p:cNvSpPr>
            <a:spLocks noChangeShapeType="1"/>
          </p:cNvSpPr>
          <p:nvPr/>
        </p:nvSpPr>
        <p:spPr bwMode="auto">
          <a:xfrm flipV="1">
            <a:off x="819150" y="2409825"/>
            <a:ext cx="80867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1086" name="Text Box 16"/>
          <p:cNvSpPr txBox="1">
            <a:spLocks noChangeArrowheads="1"/>
          </p:cNvSpPr>
          <p:nvPr/>
        </p:nvSpPr>
        <p:spPr bwMode="auto">
          <a:xfrm>
            <a:off x="0" y="2017713"/>
            <a:ext cx="13319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Mean value</a:t>
            </a:r>
          </a:p>
          <a:p>
            <a:r>
              <a:rPr lang="en-US"/>
              <a:t>= (w+w/2)/2</a:t>
            </a:r>
          </a:p>
          <a:p>
            <a:r>
              <a:rPr lang="en-US"/>
              <a:t>= w*3/4</a:t>
            </a:r>
          </a:p>
        </p:txBody>
      </p:sp>
      <p:sp>
        <p:nvSpPr>
          <p:cNvPr id="131087" name="Text Box 17"/>
          <p:cNvSpPr txBox="1">
            <a:spLocks noChangeArrowheads="1"/>
          </p:cNvSpPr>
          <p:nvPr/>
        </p:nvSpPr>
        <p:spPr bwMode="auto">
          <a:xfrm>
            <a:off x="2022475" y="3579813"/>
            <a:ext cx="3489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Throughput = w/RTT = w*3/4/RTT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685800"/>
          </a:xfrm>
        </p:spPr>
        <p:txBody>
          <a:bodyPr/>
          <a:lstStyle/>
          <a:p>
            <a:r>
              <a:rPr lang="en-US" sz="3600" smtClean="0"/>
              <a:t>TCP Throughput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804863" y="817563"/>
            <a:ext cx="7235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How many packets sent during one cycle (i.e., one tooth of the saw-tooth)?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257175" y="1322388"/>
            <a:ext cx="52562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The “tooth” starts at w/2, increments by one, up to w</a:t>
            </a:r>
          </a:p>
          <a:p>
            <a:pPr algn="l"/>
            <a:r>
              <a:rPr lang="en-US"/>
              <a:t>w/2 + (w/2+1) + (w/2+2) + …. + (w/2+w/2)</a:t>
            </a:r>
          </a:p>
        </p:txBody>
      </p:sp>
      <p:graphicFrame>
        <p:nvGraphicFramePr>
          <p:cNvPr id="8194" name="Object 7"/>
          <p:cNvGraphicFramePr>
            <a:graphicFrameLocks noChangeAspect="1"/>
          </p:cNvGraphicFramePr>
          <p:nvPr/>
        </p:nvGraphicFramePr>
        <p:xfrm>
          <a:off x="415925" y="1111250"/>
          <a:ext cx="3825875" cy="1719263"/>
        </p:xfrm>
        <a:graphic>
          <a:graphicData uri="http://schemas.openxmlformats.org/presentationml/2006/ole">
            <p:oleObj spid="_x0000_s8194" name="Equation" r:id="rId4" imgW="749160" imgH="393480" progId="Equation.3">
              <p:embed/>
            </p:oleObj>
          </a:graphicData>
        </a:graphic>
      </p:graphicFrame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1536700" y="2303463"/>
            <a:ext cx="1423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w/2 +1 terms</a:t>
            </a:r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4260850" y="2000250"/>
            <a:ext cx="390048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= w/2 * (w/2+1) + (0+1+2+…w/2)</a:t>
            </a:r>
          </a:p>
          <a:p>
            <a:pPr algn="l"/>
            <a:r>
              <a:rPr lang="en-US"/>
              <a:t>= w/2 * (w/2+1) + (w/2*(w/2+1))/2</a:t>
            </a:r>
          </a:p>
          <a:p>
            <a:pPr algn="l"/>
            <a:r>
              <a:rPr lang="en-US"/>
              <a:t>= (w/2)^2 + w/2 + 1/2(w/2)^2 + 1/2w/2</a:t>
            </a:r>
          </a:p>
          <a:p>
            <a:pPr algn="l"/>
            <a:r>
              <a:rPr lang="en-US"/>
              <a:t>= 3/2(w/2)^2 + 3/2(w/2)</a:t>
            </a:r>
          </a:p>
          <a:p>
            <a:pPr algn="l"/>
            <a:r>
              <a:rPr lang="en-US"/>
              <a:t>~ 3/8 w^2</a:t>
            </a:r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-25400" y="3579813"/>
            <a:ext cx="46053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So one out of 3/8 w^2 packets is dropped.</a:t>
            </a:r>
          </a:p>
          <a:p>
            <a:pPr algn="l"/>
            <a:r>
              <a:rPr lang="en-US"/>
              <a:t>This gives a loss probability of p = 1/(3/8 w^2)</a:t>
            </a:r>
          </a:p>
          <a:p>
            <a:pPr algn="l"/>
            <a:r>
              <a:rPr lang="en-US"/>
              <a:t>Or w  = sqrt(8/3) / sqrt(p)</a:t>
            </a:r>
          </a:p>
        </p:txBody>
      </p:sp>
      <p:sp>
        <p:nvSpPr>
          <p:cNvPr id="8201" name="Text Box 11"/>
          <p:cNvSpPr txBox="1">
            <a:spLocks noChangeArrowheads="1"/>
          </p:cNvSpPr>
          <p:nvPr/>
        </p:nvSpPr>
        <p:spPr bwMode="auto">
          <a:xfrm>
            <a:off x="287338" y="4532313"/>
            <a:ext cx="2820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Combining with the first eq.</a:t>
            </a:r>
          </a:p>
        </p:txBody>
      </p:sp>
      <p:sp>
        <p:nvSpPr>
          <p:cNvPr id="8202" name="Text Box 12"/>
          <p:cNvSpPr txBox="1">
            <a:spLocks noChangeArrowheads="1"/>
          </p:cNvSpPr>
          <p:nvPr/>
        </p:nvSpPr>
        <p:spPr bwMode="auto">
          <a:xfrm>
            <a:off x="287338" y="5260975"/>
            <a:ext cx="5864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Throughput = w*3/4/RTT = sqrt(8/3)*3/4 / (RTT * sqrt(p))</a:t>
            </a:r>
          </a:p>
          <a:p>
            <a:pPr algn="l"/>
            <a:r>
              <a:rPr lang="en-US"/>
              <a:t>= sqrt(3/2) / (RTT * sqrt(p))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44513" y="1412875"/>
            <a:ext cx="7620000" cy="21907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Fairness goal:</a:t>
            </a:r>
            <a:r>
              <a:rPr lang="en-US" sz="2400" smtClean="0"/>
              <a:t> if K TCP sessions share same bottleneck link of bandwidth R, each should have average rate of R/K</a:t>
            </a:r>
          </a:p>
        </p:txBody>
      </p:sp>
      <p:grpSp>
        <p:nvGrpSpPr>
          <p:cNvPr id="9221" name="Group 44"/>
          <p:cNvGrpSpPr>
            <a:grpSpLocks/>
          </p:cNvGrpSpPr>
          <p:nvPr/>
        </p:nvGrpSpPr>
        <p:grpSpPr bwMode="auto">
          <a:xfrm>
            <a:off x="1676400" y="3048000"/>
            <a:ext cx="5016500" cy="2344738"/>
            <a:chOff x="2510" y="2444"/>
            <a:chExt cx="3160" cy="1477"/>
          </a:xfrm>
        </p:grpSpPr>
        <p:sp>
          <p:nvSpPr>
            <p:cNvPr id="9223" name="Line 2"/>
            <p:cNvSpPr>
              <a:spLocks noChangeShapeType="1"/>
            </p:cNvSpPr>
            <p:nvPr/>
          </p:nvSpPr>
          <p:spPr bwMode="auto">
            <a:xfrm>
              <a:off x="4422" y="3180"/>
              <a:ext cx="1218" cy="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218" name="Object 7"/>
            <p:cNvGraphicFramePr>
              <a:graphicFrameLocks noChangeAspect="1"/>
            </p:cNvGraphicFramePr>
            <p:nvPr/>
          </p:nvGraphicFramePr>
          <p:xfrm>
            <a:off x="2846" y="3284"/>
            <a:ext cx="407" cy="336"/>
          </p:xfrm>
          <a:graphic>
            <a:graphicData uri="http://schemas.openxmlformats.org/presentationml/2006/ole">
              <p:oleObj spid="_x0000_s9218" name="Clip" r:id="rId4" imgW="1307263" imgH="1084139" progId="">
                <p:embed/>
              </p:oleObj>
            </a:graphicData>
          </a:graphic>
        </p:graphicFrame>
        <p:sp>
          <p:nvSpPr>
            <p:cNvPr id="9224" name="Oval 8"/>
            <p:cNvSpPr>
              <a:spLocks noChangeArrowheads="1"/>
            </p:cNvSpPr>
            <p:nvPr/>
          </p:nvSpPr>
          <p:spPr bwMode="auto">
            <a:xfrm>
              <a:off x="3670" y="3144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5" name="Rectangle 9"/>
            <p:cNvSpPr>
              <a:spLocks noChangeArrowheads="1"/>
            </p:cNvSpPr>
            <p:nvPr/>
          </p:nvSpPr>
          <p:spPr bwMode="auto">
            <a:xfrm>
              <a:off x="3670" y="3101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226" name="Oval 10"/>
            <p:cNvSpPr>
              <a:spLocks noChangeArrowheads="1"/>
            </p:cNvSpPr>
            <p:nvPr/>
          </p:nvSpPr>
          <p:spPr bwMode="auto">
            <a:xfrm>
              <a:off x="3676" y="2957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227" name="Group 11"/>
            <p:cNvGrpSpPr>
              <a:grpSpLocks/>
            </p:cNvGrpSpPr>
            <p:nvPr/>
          </p:nvGrpSpPr>
          <p:grpSpPr bwMode="auto">
            <a:xfrm>
              <a:off x="3894" y="2976"/>
              <a:ext cx="314" cy="75"/>
              <a:chOff x="2208" y="2184"/>
              <a:chExt cx="176" cy="69"/>
            </a:xfrm>
          </p:grpSpPr>
          <p:grpSp>
            <p:nvGrpSpPr>
              <p:cNvPr id="9250" name="Group 12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9255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56" name="Line 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57" name="Line 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51" name="Group 16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9252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53" name="Line 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54" name="Line 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228" name="Oval 20"/>
            <p:cNvSpPr>
              <a:spLocks noChangeArrowheads="1"/>
            </p:cNvSpPr>
            <p:nvPr/>
          </p:nvSpPr>
          <p:spPr bwMode="auto">
            <a:xfrm>
              <a:off x="4846" y="3150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9" name="Line 21"/>
            <p:cNvSpPr>
              <a:spLocks noChangeShapeType="1"/>
            </p:cNvSpPr>
            <p:nvPr/>
          </p:nvSpPr>
          <p:spPr bwMode="auto">
            <a:xfrm>
              <a:off x="4852" y="3137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0" name="Rectangle 22"/>
            <p:cNvSpPr>
              <a:spLocks noChangeArrowheads="1"/>
            </p:cNvSpPr>
            <p:nvPr/>
          </p:nvSpPr>
          <p:spPr bwMode="auto">
            <a:xfrm>
              <a:off x="4852" y="3113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231" name="Oval 23"/>
            <p:cNvSpPr>
              <a:spLocks noChangeArrowheads="1"/>
            </p:cNvSpPr>
            <p:nvPr/>
          </p:nvSpPr>
          <p:spPr bwMode="auto">
            <a:xfrm>
              <a:off x="4858" y="2969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219" name="Object 24"/>
            <p:cNvGraphicFramePr>
              <a:graphicFrameLocks noChangeAspect="1"/>
            </p:cNvGraphicFramePr>
            <p:nvPr/>
          </p:nvGraphicFramePr>
          <p:xfrm>
            <a:off x="2816" y="2660"/>
            <a:ext cx="407" cy="336"/>
          </p:xfrm>
          <a:graphic>
            <a:graphicData uri="http://schemas.openxmlformats.org/presentationml/2006/ole">
              <p:oleObj spid="_x0000_s9219" name="Clip" r:id="rId5" imgW="1307263" imgH="1084139" progId="">
                <p:embed/>
              </p:oleObj>
            </a:graphicData>
          </a:graphic>
        </p:graphicFrame>
        <p:sp>
          <p:nvSpPr>
            <p:cNvPr id="9232" name="Rectangle 25"/>
            <p:cNvSpPr>
              <a:spLocks noChangeArrowheads="1"/>
            </p:cNvSpPr>
            <p:nvPr/>
          </p:nvSpPr>
          <p:spPr bwMode="auto">
            <a:xfrm>
              <a:off x="4647" y="3060"/>
              <a:ext cx="93" cy="12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3" name="Rectangle 26"/>
            <p:cNvSpPr>
              <a:spLocks noChangeArrowheads="1"/>
            </p:cNvSpPr>
            <p:nvPr/>
          </p:nvSpPr>
          <p:spPr bwMode="auto">
            <a:xfrm>
              <a:off x="4212" y="3099"/>
              <a:ext cx="93" cy="12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4" name="Rectangle 27"/>
            <p:cNvSpPr>
              <a:spLocks noChangeArrowheads="1"/>
            </p:cNvSpPr>
            <p:nvPr/>
          </p:nvSpPr>
          <p:spPr bwMode="auto">
            <a:xfrm>
              <a:off x="4395" y="3060"/>
              <a:ext cx="93" cy="12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5" name="Text Box 28"/>
            <p:cNvSpPr txBox="1">
              <a:spLocks noChangeArrowheads="1"/>
            </p:cNvSpPr>
            <p:nvPr/>
          </p:nvSpPr>
          <p:spPr bwMode="auto">
            <a:xfrm>
              <a:off x="2798" y="2444"/>
              <a:ext cx="12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/>
                <a:t>TCP connection 1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9236" name="Text Box 29"/>
            <p:cNvSpPr txBox="1">
              <a:spLocks noChangeArrowheads="1"/>
            </p:cNvSpPr>
            <p:nvPr/>
          </p:nvSpPr>
          <p:spPr bwMode="auto">
            <a:xfrm>
              <a:off x="3653" y="3344"/>
              <a:ext cx="837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bottleneck</a:t>
              </a:r>
            </a:p>
            <a:p>
              <a:r>
                <a:rPr lang="en-US" sz="1800"/>
                <a:t>router</a:t>
              </a:r>
            </a:p>
            <a:p>
              <a:r>
                <a:rPr lang="en-US" sz="1800"/>
                <a:t>capacity R</a:t>
              </a:r>
              <a:endParaRPr lang="en-US" sz="1800">
                <a:latin typeface="Times New Roman" pitchFamily="18" charset="0"/>
              </a:endParaRPr>
            </a:p>
          </p:txBody>
        </p:sp>
        <p:grpSp>
          <p:nvGrpSpPr>
            <p:cNvPr id="9237" name="Group 30"/>
            <p:cNvGrpSpPr>
              <a:grpSpLocks/>
            </p:cNvGrpSpPr>
            <p:nvPr/>
          </p:nvGrpSpPr>
          <p:grpSpPr bwMode="auto">
            <a:xfrm>
              <a:off x="5064" y="3006"/>
              <a:ext cx="314" cy="75"/>
              <a:chOff x="2208" y="2184"/>
              <a:chExt cx="176" cy="69"/>
            </a:xfrm>
          </p:grpSpPr>
          <p:grpSp>
            <p:nvGrpSpPr>
              <p:cNvPr id="9242" name="Group 31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9247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48" name="Line 3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49" name="Line 3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43" name="Group 35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9244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45" name="Line 3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46" name="Line 3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238" name="Text Box 39"/>
            <p:cNvSpPr txBox="1">
              <a:spLocks noChangeArrowheads="1"/>
            </p:cNvSpPr>
            <p:nvPr/>
          </p:nvSpPr>
          <p:spPr bwMode="auto">
            <a:xfrm>
              <a:off x="2510" y="3422"/>
              <a:ext cx="95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/>
                <a:t>TCP </a:t>
              </a:r>
            </a:p>
            <a:p>
              <a:pPr algn="l"/>
              <a:r>
                <a:rPr lang="en-US" sz="1800"/>
                <a:t>connection 2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9239" name="Freeform 40"/>
            <p:cNvSpPr>
              <a:spLocks/>
            </p:cNvSpPr>
            <p:nvPr/>
          </p:nvSpPr>
          <p:spPr bwMode="auto">
            <a:xfrm>
              <a:off x="3258" y="2730"/>
              <a:ext cx="2412" cy="453"/>
            </a:xfrm>
            <a:custGeom>
              <a:avLst/>
              <a:gdLst>
                <a:gd name="T0" fmla="*/ 0 w 2412"/>
                <a:gd name="T1" fmla="*/ 0 h 453"/>
                <a:gd name="T2" fmla="*/ 558 w 2412"/>
                <a:gd name="T3" fmla="*/ 390 h 453"/>
                <a:gd name="T4" fmla="*/ 2412 w 2412"/>
                <a:gd name="T5" fmla="*/ 432 h 453"/>
                <a:gd name="T6" fmla="*/ 0 60000 65536"/>
                <a:gd name="T7" fmla="*/ 0 60000 65536"/>
                <a:gd name="T8" fmla="*/ 0 60000 65536"/>
                <a:gd name="T9" fmla="*/ 0 w 2412"/>
                <a:gd name="T10" fmla="*/ 0 h 453"/>
                <a:gd name="T11" fmla="*/ 2412 w 2412"/>
                <a:gd name="T12" fmla="*/ 453 h 4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12" h="453">
                  <a:moveTo>
                    <a:pt x="0" y="0"/>
                  </a:moveTo>
                  <a:cubicBezTo>
                    <a:pt x="93" y="65"/>
                    <a:pt x="156" y="318"/>
                    <a:pt x="558" y="390"/>
                  </a:cubicBezTo>
                  <a:cubicBezTo>
                    <a:pt x="959" y="453"/>
                    <a:pt x="2026" y="423"/>
                    <a:pt x="2412" y="432"/>
                  </a:cubicBezTo>
                </a:path>
              </a:pathLst>
            </a:cu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0" name="Rectangle 41"/>
            <p:cNvSpPr>
              <a:spLocks noChangeArrowheads="1"/>
            </p:cNvSpPr>
            <p:nvPr/>
          </p:nvSpPr>
          <p:spPr bwMode="auto">
            <a:xfrm>
              <a:off x="4314" y="3099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1" name="Freeform 42"/>
            <p:cNvSpPr>
              <a:spLocks/>
            </p:cNvSpPr>
            <p:nvPr/>
          </p:nvSpPr>
          <p:spPr bwMode="auto">
            <a:xfrm>
              <a:off x="3222" y="3193"/>
              <a:ext cx="2412" cy="453"/>
            </a:xfrm>
            <a:custGeom>
              <a:avLst/>
              <a:gdLst>
                <a:gd name="T0" fmla="*/ 0 w 2412"/>
                <a:gd name="T1" fmla="*/ 453 h 453"/>
                <a:gd name="T2" fmla="*/ 558 w 2412"/>
                <a:gd name="T3" fmla="*/ 63 h 453"/>
                <a:gd name="T4" fmla="*/ 2412 w 2412"/>
                <a:gd name="T5" fmla="*/ 29 h 453"/>
                <a:gd name="T6" fmla="*/ 0 60000 65536"/>
                <a:gd name="T7" fmla="*/ 0 60000 65536"/>
                <a:gd name="T8" fmla="*/ 0 60000 65536"/>
                <a:gd name="T9" fmla="*/ 0 w 2412"/>
                <a:gd name="T10" fmla="*/ 0 h 453"/>
                <a:gd name="T11" fmla="*/ 2412 w 2412"/>
                <a:gd name="T12" fmla="*/ 453 h 4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12" h="453">
                  <a:moveTo>
                    <a:pt x="0" y="453"/>
                  </a:moveTo>
                  <a:cubicBezTo>
                    <a:pt x="93" y="388"/>
                    <a:pt x="156" y="134"/>
                    <a:pt x="558" y="63"/>
                  </a:cubicBezTo>
                  <a:cubicBezTo>
                    <a:pt x="959" y="0"/>
                    <a:pt x="2026" y="36"/>
                    <a:pt x="2412" y="2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2" name="Rectangle 4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smtClean="0"/>
              <a:t>TCP Fairness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is TCP fair?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00175"/>
            <a:ext cx="83058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/>
              <a:t>Two competing sessions:</a:t>
            </a:r>
          </a:p>
          <a:p>
            <a:r>
              <a:rPr lang="en-US" sz="2000" smtClean="0"/>
              <a:t>Additive increase gives slope of 1, as throughout increases</a:t>
            </a:r>
          </a:p>
          <a:p>
            <a:r>
              <a:rPr lang="en-US" sz="2000" smtClean="0"/>
              <a:t>multiplicative decrease decreases throughput proportionally </a:t>
            </a:r>
          </a:p>
        </p:txBody>
      </p:sp>
      <p:sp>
        <p:nvSpPr>
          <p:cNvPr id="132100" name="Line 4"/>
          <p:cNvSpPr>
            <a:spLocks noChangeShapeType="1"/>
          </p:cNvSpPr>
          <p:nvPr/>
        </p:nvSpPr>
        <p:spPr bwMode="auto">
          <a:xfrm>
            <a:off x="2400300" y="5848350"/>
            <a:ext cx="3638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01" name="Line 5"/>
          <p:cNvSpPr>
            <a:spLocks noChangeShapeType="1"/>
          </p:cNvSpPr>
          <p:nvPr/>
        </p:nvSpPr>
        <p:spPr bwMode="auto">
          <a:xfrm flipV="1">
            <a:off x="2400300" y="2752725"/>
            <a:ext cx="0" cy="3086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02" name="Line 6"/>
          <p:cNvSpPr>
            <a:spLocks noChangeShapeType="1"/>
          </p:cNvSpPr>
          <p:nvPr/>
        </p:nvSpPr>
        <p:spPr bwMode="auto">
          <a:xfrm rot="-2938105" flipH="1" flipV="1">
            <a:off x="1793875" y="4487863"/>
            <a:ext cx="3560763" cy="14287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03" name="Line 7"/>
          <p:cNvSpPr>
            <a:spLocks noChangeShapeType="1"/>
          </p:cNvSpPr>
          <p:nvPr/>
        </p:nvSpPr>
        <p:spPr bwMode="auto">
          <a:xfrm>
            <a:off x="2381250" y="3000375"/>
            <a:ext cx="2819400" cy="28098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2030413" y="2828925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R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32105" name="Text Box 9"/>
          <p:cNvSpPr txBox="1">
            <a:spLocks noChangeArrowheads="1"/>
          </p:cNvSpPr>
          <p:nvPr/>
        </p:nvSpPr>
        <p:spPr bwMode="auto">
          <a:xfrm>
            <a:off x="4983163" y="5876925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R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32106" name="Text Box 10"/>
          <p:cNvSpPr txBox="1">
            <a:spLocks noChangeArrowheads="1"/>
          </p:cNvSpPr>
          <p:nvPr/>
        </p:nvSpPr>
        <p:spPr bwMode="auto">
          <a:xfrm>
            <a:off x="3259138" y="2819400"/>
            <a:ext cx="3546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equal bandwidth share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32107" name="Text Box 11"/>
          <p:cNvSpPr txBox="1">
            <a:spLocks noChangeArrowheads="1"/>
          </p:cNvSpPr>
          <p:nvPr/>
        </p:nvSpPr>
        <p:spPr bwMode="auto">
          <a:xfrm>
            <a:off x="1839913" y="5857875"/>
            <a:ext cx="3546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Connection 1 throughput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132108" name="Text Box 12"/>
          <p:cNvSpPr txBox="1">
            <a:spLocks noChangeArrowheads="1"/>
          </p:cNvSpPr>
          <p:nvPr/>
        </p:nvSpPr>
        <p:spPr bwMode="auto">
          <a:xfrm rot="-5396642">
            <a:off x="424656" y="4396582"/>
            <a:ext cx="3546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Connection 2 throughput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215053" name="Line 13"/>
          <p:cNvSpPr>
            <a:spLocks noChangeShapeType="1"/>
          </p:cNvSpPr>
          <p:nvPr/>
        </p:nvSpPr>
        <p:spPr bwMode="auto">
          <a:xfrm rot="-2938105" flipH="1" flipV="1">
            <a:off x="3503612" y="5105401"/>
            <a:ext cx="1293813" cy="47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54" name="Text Box 14"/>
          <p:cNvSpPr txBox="1">
            <a:spLocks noChangeArrowheads="1"/>
          </p:cNvSpPr>
          <p:nvPr/>
        </p:nvSpPr>
        <p:spPr bwMode="auto">
          <a:xfrm>
            <a:off x="4173538" y="4676775"/>
            <a:ext cx="4537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congestion avoidance: additive increase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215055" name="Line 15"/>
          <p:cNvSpPr>
            <a:spLocks noChangeShapeType="1"/>
          </p:cNvSpPr>
          <p:nvPr/>
        </p:nvSpPr>
        <p:spPr bwMode="auto">
          <a:xfrm flipH="1">
            <a:off x="3390900" y="4638675"/>
            <a:ext cx="1171575" cy="631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56" name="Text Box 16"/>
          <p:cNvSpPr txBox="1">
            <a:spLocks noChangeArrowheads="1"/>
          </p:cNvSpPr>
          <p:nvPr/>
        </p:nvSpPr>
        <p:spPr bwMode="auto">
          <a:xfrm>
            <a:off x="4603750" y="4437063"/>
            <a:ext cx="3665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loss: decrease window by factor of 2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215057" name="Line 17"/>
          <p:cNvSpPr>
            <a:spLocks noChangeShapeType="1"/>
          </p:cNvSpPr>
          <p:nvPr/>
        </p:nvSpPr>
        <p:spPr bwMode="auto">
          <a:xfrm rot="-2938105" flipH="1" flipV="1">
            <a:off x="3182938" y="4778375"/>
            <a:ext cx="1303337" cy="238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58" name="Text Box 18"/>
          <p:cNvSpPr txBox="1">
            <a:spLocks noChangeArrowheads="1"/>
          </p:cNvSpPr>
          <p:nvPr/>
        </p:nvSpPr>
        <p:spPr bwMode="auto">
          <a:xfrm>
            <a:off x="3887788" y="4191000"/>
            <a:ext cx="4537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congestion avoidance: additive increase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215059" name="Line 19"/>
          <p:cNvSpPr>
            <a:spLocks noChangeShapeType="1"/>
          </p:cNvSpPr>
          <p:nvPr/>
        </p:nvSpPr>
        <p:spPr bwMode="auto">
          <a:xfrm flipH="1">
            <a:off x="3248025" y="4352925"/>
            <a:ext cx="981075" cy="765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60" name="Text Box 20"/>
          <p:cNvSpPr txBox="1">
            <a:spLocks noChangeArrowheads="1"/>
          </p:cNvSpPr>
          <p:nvPr/>
        </p:nvSpPr>
        <p:spPr bwMode="auto">
          <a:xfrm>
            <a:off x="4203700" y="3989388"/>
            <a:ext cx="3665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loss: decrease window by factor of 2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215061" name="Line 21"/>
          <p:cNvSpPr>
            <a:spLocks noChangeShapeType="1"/>
          </p:cNvSpPr>
          <p:nvPr/>
        </p:nvSpPr>
        <p:spPr bwMode="auto">
          <a:xfrm rot="-2938105" flipH="1" flipV="1">
            <a:off x="3039269" y="4631532"/>
            <a:ext cx="1279525" cy="14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62" name="Line 22"/>
          <p:cNvSpPr>
            <a:spLocks noChangeShapeType="1"/>
          </p:cNvSpPr>
          <p:nvPr/>
        </p:nvSpPr>
        <p:spPr bwMode="auto">
          <a:xfrm flipH="1">
            <a:off x="3181350" y="4171950"/>
            <a:ext cx="911225" cy="889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63" name="Line 23"/>
          <p:cNvSpPr>
            <a:spLocks noChangeShapeType="1"/>
          </p:cNvSpPr>
          <p:nvPr/>
        </p:nvSpPr>
        <p:spPr bwMode="auto">
          <a:xfrm rot="-2938105" flipH="1" flipV="1">
            <a:off x="2959894" y="4568032"/>
            <a:ext cx="1279525" cy="14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5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5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1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15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1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3" grpId="0" animBg="1"/>
      <p:bldP spid="215054" grpId="0" autoUpdateAnimBg="0"/>
      <p:bldP spid="215055" grpId="0" animBg="1"/>
      <p:bldP spid="215056" grpId="0" autoUpdateAnimBg="0"/>
      <p:bldP spid="215057" grpId="0" animBg="1"/>
      <p:bldP spid="215058" grpId="0" autoUpdateAnimBg="0"/>
      <p:bldP spid="215059" grpId="0" animBg="1"/>
      <p:bldP spid="215060" grpId="0" autoUpdateAnimBg="0"/>
      <p:bldP spid="215061" grpId="0" animBg="1"/>
      <p:bldP spid="215062" grpId="0" animBg="1"/>
      <p:bldP spid="215063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RTT unfairness</a:t>
            </a:r>
          </a:p>
        </p:txBody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1962150"/>
          </a:xfrm>
        </p:spPr>
        <p:txBody>
          <a:bodyPr/>
          <a:lstStyle/>
          <a:p>
            <a:r>
              <a:rPr lang="en-US" sz="2000" smtClean="0"/>
              <a:t>Throughput = sqrt(3/2) / (RTT * sqrt(p))</a:t>
            </a:r>
          </a:p>
          <a:p>
            <a:r>
              <a:rPr lang="en-US" sz="2000" smtClean="0"/>
              <a:t>A shorter RTT will get a higher throughput, even if the loss probability is the same</a:t>
            </a:r>
          </a:p>
          <a:p>
            <a:endParaRPr lang="en-US" sz="2000" smtClean="0"/>
          </a:p>
        </p:txBody>
      </p:sp>
      <p:sp>
        <p:nvSpPr>
          <p:cNvPr id="10248" name="Line 5"/>
          <p:cNvSpPr>
            <a:spLocks noChangeShapeType="1"/>
          </p:cNvSpPr>
          <p:nvPr/>
        </p:nvSpPr>
        <p:spPr bwMode="auto">
          <a:xfrm>
            <a:off x="3090863" y="4749800"/>
            <a:ext cx="1703387" cy="7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42" name="Object 6"/>
          <p:cNvGraphicFramePr>
            <a:graphicFrameLocks noChangeAspect="1"/>
          </p:cNvGraphicFramePr>
          <p:nvPr/>
        </p:nvGraphicFramePr>
        <p:xfrm>
          <a:off x="889000" y="4881563"/>
          <a:ext cx="568325" cy="425450"/>
        </p:xfrm>
        <a:graphic>
          <a:graphicData uri="http://schemas.openxmlformats.org/presentationml/2006/ole">
            <p:oleObj spid="_x0000_s10242" name="Clip" r:id="rId4" imgW="1307263" imgH="1084139" progId="">
              <p:embed/>
            </p:oleObj>
          </a:graphicData>
        </a:graphic>
      </p:graphicFrame>
      <p:sp>
        <p:nvSpPr>
          <p:cNvPr id="10249" name="Oval 7"/>
          <p:cNvSpPr>
            <a:spLocks noChangeArrowheads="1"/>
          </p:cNvSpPr>
          <p:nvPr/>
        </p:nvSpPr>
        <p:spPr bwMode="auto">
          <a:xfrm>
            <a:off x="2039938" y="4705350"/>
            <a:ext cx="1055687" cy="2936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Rectangle 8"/>
          <p:cNvSpPr>
            <a:spLocks noChangeArrowheads="1"/>
          </p:cNvSpPr>
          <p:nvPr/>
        </p:nvSpPr>
        <p:spPr bwMode="auto">
          <a:xfrm>
            <a:off x="2039938" y="4649788"/>
            <a:ext cx="1055687" cy="211137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251" name="Oval 9"/>
          <p:cNvSpPr>
            <a:spLocks noChangeArrowheads="1"/>
          </p:cNvSpPr>
          <p:nvPr/>
        </p:nvSpPr>
        <p:spPr bwMode="auto">
          <a:xfrm>
            <a:off x="2049463" y="4468813"/>
            <a:ext cx="1054100" cy="342900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52" name="Group 10"/>
          <p:cNvGrpSpPr>
            <a:grpSpLocks/>
          </p:cNvGrpSpPr>
          <p:nvPr/>
        </p:nvGrpSpPr>
        <p:grpSpPr bwMode="auto">
          <a:xfrm>
            <a:off x="2352675" y="4492625"/>
            <a:ext cx="439738" cy="95250"/>
            <a:chOff x="2208" y="2184"/>
            <a:chExt cx="176" cy="69"/>
          </a:xfrm>
        </p:grpSpPr>
        <p:grpSp>
          <p:nvGrpSpPr>
            <p:cNvPr id="10289" name="Group 11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10294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5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6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290" name="Group 15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10291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2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3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253" name="Oval 19"/>
          <p:cNvSpPr>
            <a:spLocks noChangeArrowheads="1"/>
          </p:cNvSpPr>
          <p:nvPr/>
        </p:nvSpPr>
        <p:spPr bwMode="auto">
          <a:xfrm>
            <a:off x="3684588" y="4713288"/>
            <a:ext cx="1054100" cy="293687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Line 20"/>
          <p:cNvSpPr>
            <a:spLocks noChangeShapeType="1"/>
          </p:cNvSpPr>
          <p:nvPr/>
        </p:nvSpPr>
        <p:spPr bwMode="auto">
          <a:xfrm>
            <a:off x="3692525" y="4695825"/>
            <a:ext cx="0" cy="182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Rectangle 21"/>
          <p:cNvSpPr>
            <a:spLocks noChangeArrowheads="1"/>
          </p:cNvSpPr>
          <p:nvPr/>
        </p:nvSpPr>
        <p:spPr bwMode="auto">
          <a:xfrm>
            <a:off x="3692525" y="4665663"/>
            <a:ext cx="1055688" cy="209550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256" name="Oval 22"/>
          <p:cNvSpPr>
            <a:spLocks noChangeArrowheads="1"/>
          </p:cNvSpPr>
          <p:nvPr/>
        </p:nvSpPr>
        <p:spPr bwMode="auto">
          <a:xfrm>
            <a:off x="3700463" y="4483100"/>
            <a:ext cx="1055687" cy="342900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43" name="Object 23"/>
          <p:cNvGraphicFramePr>
            <a:graphicFrameLocks noChangeAspect="1"/>
          </p:cNvGraphicFramePr>
          <p:nvPr/>
        </p:nvGraphicFramePr>
        <p:xfrm>
          <a:off x="846138" y="4092575"/>
          <a:ext cx="569912" cy="425450"/>
        </p:xfrm>
        <a:graphic>
          <a:graphicData uri="http://schemas.openxmlformats.org/presentationml/2006/ole">
            <p:oleObj spid="_x0000_s10243" name="Clip" r:id="rId5" imgW="1307263" imgH="1084139" progId="">
              <p:embed/>
            </p:oleObj>
          </a:graphicData>
        </a:graphic>
      </p:graphicFrame>
      <p:sp>
        <p:nvSpPr>
          <p:cNvPr id="10257" name="Rectangle 24"/>
          <p:cNvSpPr>
            <a:spLocks noChangeArrowheads="1"/>
          </p:cNvSpPr>
          <p:nvPr/>
        </p:nvSpPr>
        <p:spPr bwMode="auto">
          <a:xfrm>
            <a:off x="3405188" y="4598988"/>
            <a:ext cx="130175" cy="15875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Rectangle 25"/>
          <p:cNvSpPr>
            <a:spLocks noChangeArrowheads="1"/>
          </p:cNvSpPr>
          <p:nvPr/>
        </p:nvSpPr>
        <p:spPr bwMode="auto">
          <a:xfrm>
            <a:off x="2797175" y="4648200"/>
            <a:ext cx="130175" cy="15875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Rectangle 26"/>
          <p:cNvSpPr>
            <a:spLocks noChangeArrowheads="1"/>
          </p:cNvSpPr>
          <p:nvPr/>
        </p:nvSpPr>
        <p:spPr bwMode="auto">
          <a:xfrm>
            <a:off x="3054350" y="4598988"/>
            <a:ext cx="128588" cy="15875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Text Box 27"/>
          <p:cNvSpPr txBox="1">
            <a:spLocks noChangeArrowheads="1"/>
          </p:cNvSpPr>
          <p:nvPr/>
        </p:nvSpPr>
        <p:spPr bwMode="auto">
          <a:xfrm>
            <a:off x="822325" y="3819525"/>
            <a:ext cx="1966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/>
              <a:t>TCP connection 1</a:t>
            </a:r>
            <a:endParaRPr lang="en-US" sz="1800">
              <a:latin typeface="Times New Roman" pitchFamily="18" charset="0"/>
            </a:endParaRPr>
          </a:p>
        </p:txBody>
      </p:sp>
      <p:sp>
        <p:nvSpPr>
          <p:cNvPr id="10261" name="Text Box 28"/>
          <p:cNvSpPr txBox="1">
            <a:spLocks noChangeArrowheads="1"/>
          </p:cNvSpPr>
          <p:nvPr/>
        </p:nvSpPr>
        <p:spPr bwMode="auto">
          <a:xfrm>
            <a:off x="1936750" y="4957763"/>
            <a:ext cx="13287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bottleneck</a:t>
            </a:r>
          </a:p>
          <a:p>
            <a:r>
              <a:rPr lang="en-US" sz="1800"/>
              <a:t>router</a:t>
            </a:r>
          </a:p>
          <a:p>
            <a:r>
              <a:rPr lang="en-US" sz="1800"/>
              <a:t>capacity R</a:t>
            </a:r>
            <a:endParaRPr lang="en-US" sz="1800">
              <a:latin typeface="Times New Roman" pitchFamily="18" charset="0"/>
            </a:endParaRPr>
          </a:p>
        </p:txBody>
      </p:sp>
      <p:grpSp>
        <p:nvGrpSpPr>
          <p:cNvPr id="10262" name="Group 29"/>
          <p:cNvGrpSpPr>
            <a:grpSpLocks/>
          </p:cNvGrpSpPr>
          <p:nvPr/>
        </p:nvGrpSpPr>
        <p:grpSpPr bwMode="auto">
          <a:xfrm>
            <a:off x="3987800" y="4530725"/>
            <a:ext cx="439738" cy="95250"/>
            <a:chOff x="2208" y="2184"/>
            <a:chExt cx="176" cy="69"/>
          </a:xfrm>
        </p:grpSpPr>
        <p:grpSp>
          <p:nvGrpSpPr>
            <p:cNvPr id="10281" name="Group 30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10286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7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8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282" name="Group 34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10283" name="Line 3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4" name="Line 3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5" name="Line 3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263" name="Text Box 38"/>
          <p:cNvSpPr txBox="1">
            <a:spLocks noChangeArrowheads="1"/>
          </p:cNvSpPr>
          <p:nvPr/>
        </p:nvSpPr>
        <p:spPr bwMode="auto">
          <a:xfrm>
            <a:off x="419100" y="5056188"/>
            <a:ext cx="15224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/>
              <a:t>TCP </a:t>
            </a:r>
          </a:p>
          <a:p>
            <a:pPr algn="l"/>
            <a:r>
              <a:rPr lang="en-US" sz="1800"/>
              <a:t>connection 2</a:t>
            </a:r>
            <a:endParaRPr lang="en-US" sz="1800">
              <a:latin typeface="Times New Roman" pitchFamily="18" charset="0"/>
            </a:endParaRPr>
          </a:p>
        </p:txBody>
      </p:sp>
      <p:sp>
        <p:nvSpPr>
          <p:cNvPr id="10264" name="Freeform 39"/>
          <p:cNvSpPr>
            <a:spLocks/>
          </p:cNvSpPr>
          <p:nvPr/>
        </p:nvSpPr>
        <p:spPr bwMode="auto">
          <a:xfrm>
            <a:off x="1465263" y="4181475"/>
            <a:ext cx="3370262" cy="573088"/>
          </a:xfrm>
          <a:custGeom>
            <a:avLst/>
            <a:gdLst>
              <a:gd name="T0" fmla="*/ 0 w 2412"/>
              <a:gd name="T1" fmla="*/ 0 h 453"/>
              <a:gd name="T2" fmla="*/ 558 w 2412"/>
              <a:gd name="T3" fmla="*/ 390 h 453"/>
              <a:gd name="T4" fmla="*/ 2412 w 2412"/>
              <a:gd name="T5" fmla="*/ 432 h 453"/>
              <a:gd name="T6" fmla="*/ 0 60000 65536"/>
              <a:gd name="T7" fmla="*/ 0 60000 65536"/>
              <a:gd name="T8" fmla="*/ 0 60000 65536"/>
              <a:gd name="T9" fmla="*/ 0 w 2412"/>
              <a:gd name="T10" fmla="*/ 0 h 453"/>
              <a:gd name="T11" fmla="*/ 2412 w 2412"/>
              <a:gd name="T12" fmla="*/ 453 h 4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12" h="453">
                <a:moveTo>
                  <a:pt x="0" y="0"/>
                </a:moveTo>
                <a:cubicBezTo>
                  <a:pt x="93" y="65"/>
                  <a:pt x="156" y="318"/>
                  <a:pt x="558" y="390"/>
                </a:cubicBezTo>
                <a:cubicBezTo>
                  <a:pt x="959" y="453"/>
                  <a:pt x="2026" y="423"/>
                  <a:pt x="2412" y="432"/>
                </a:cubicBezTo>
              </a:path>
            </a:pathLst>
          </a:cu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5" name="Rectangle 40"/>
          <p:cNvSpPr>
            <a:spLocks noChangeArrowheads="1"/>
          </p:cNvSpPr>
          <p:nvPr/>
        </p:nvSpPr>
        <p:spPr bwMode="auto">
          <a:xfrm>
            <a:off x="2940050" y="4648200"/>
            <a:ext cx="130175" cy="1587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6" name="Freeform 41"/>
          <p:cNvSpPr>
            <a:spLocks/>
          </p:cNvSpPr>
          <p:nvPr/>
        </p:nvSpPr>
        <p:spPr bwMode="auto">
          <a:xfrm>
            <a:off x="1414463" y="4767263"/>
            <a:ext cx="3370262" cy="573087"/>
          </a:xfrm>
          <a:custGeom>
            <a:avLst/>
            <a:gdLst>
              <a:gd name="T0" fmla="*/ 0 w 2412"/>
              <a:gd name="T1" fmla="*/ 453 h 453"/>
              <a:gd name="T2" fmla="*/ 558 w 2412"/>
              <a:gd name="T3" fmla="*/ 63 h 453"/>
              <a:gd name="T4" fmla="*/ 2412 w 2412"/>
              <a:gd name="T5" fmla="*/ 29 h 453"/>
              <a:gd name="T6" fmla="*/ 0 60000 65536"/>
              <a:gd name="T7" fmla="*/ 0 60000 65536"/>
              <a:gd name="T8" fmla="*/ 0 60000 65536"/>
              <a:gd name="T9" fmla="*/ 0 w 2412"/>
              <a:gd name="T10" fmla="*/ 0 h 453"/>
              <a:gd name="T11" fmla="*/ 2412 w 2412"/>
              <a:gd name="T12" fmla="*/ 453 h 4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12" h="453">
                <a:moveTo>
                  <a:pt x="0" y="453"/>
                </a:moveTo>
                <a:cubicBezTo>
                  <a:pt x="93" y="388"/>
                  <a:pt x="156" y="134"/>
                  <a:pt x="558" y="63"/>
                </a:cubicBezTo>
                <a:cubicBezTo>
                  <a:pt x="959" y="0"/>
                  <a:pt x="2026" y="36"/>
                  <a:pt x="2412" y="29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44" name="Object 42"/>
          <p:cNvGraphicFramePr>
            <a:graphicFrameLocks noChangeAspect="1"/>
          </p:cNvGraphicFramePr>
          <p:nvPr/>
        </p:nvGraphicFramePr>
        <p:xfrm>
          <a:off x="5437188" y="3978275"/>
          <a:ext cx="569912" cy="425450"/>
        </p:xfrm>
        <a:graphic>
          <a:graphicData uri="http://schemas.openxmlformats.org/presentationml/2006/ole">
            <p:oleObj spid="_x0000_s10244" name="Clip" r:id="rId6" imgW="1307263" imgH="1084139" progId="">
              <p:embed/>
            </p:oleObj>
          </a:graphicData>
        </a:graphic>
      </p:graphicFrame>
      <p:sp>
        <p:nvSpPr>
          <p:cNvPr id="10267" name="Oval 43"/>
          <p:cNvSpPr>
            <a:spLocks noChangeArrowheads="1"/>
          </p:cNvSpPr>
          <p:nvPr/>
        </p:nvSpPr>
        <p:spPr bwMode="auto">
          <a:xfrm>
            <a:off x="6491288" y="4540250"/>
            <a:ext cx="1055687" cy="342900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68" name="Group 44"/>
          <p:cNvGrpSpPr>
            <a:grpSpLocks/>
          </p:cNvGrpSpPr>
          <p:nvPr/>
        </p:nvGrpSpPr>
        <p:grpSpPr bwMode="auto">
          <a:xfrm>
            <a:off x="6778625" y="4635500"/>
            <a:ext cx="439738" cy="95250"/>
            <a:chOff x="2208" y="2184"/>
            <a:chExt cx="176" cy="69"/>
          </a:xfrm>
        </p:grpSpPr>
        <p:grpSp>
          <p:nvGrpSpPr>
            <p:cNvPr id="10273" name="Group 45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10278" name="Line 4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9" name="Line 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0" name="Line 4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274" name="Group 49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10275" name="Line 5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6" name="Line 5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7" name="Line 5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10245" name="Object 53"/>
          <p:cNvGraphicFramePr>
            <a:graphicFrameLocks noChangeAspect="1"/>
          </p:cNvGraphicFramePr>
          <p:nvPr/>
        </p:nvGraphicFramePr>
        <p:xfrm>
          <a:off x="8032750" y="4176713"/>
          <a:ext cx="568325" cy="425450"/>
        </p:xfrm>
        <a:graphic>
          <a:graphicData uri="http://schemas.openxmlformats.org/presentationml/2006/ole">
            <p:oleObj spid="_x0000_s10245" name="Clip" r:id="rId7" imgW="1307263" imgH="1084139" progId="">
              <p:embed/>
            </p:oleObj>
          </a:graphicData>
        </a:graphic>
      </p:graphicFrame>
      <p:sp>
        <p:nvSpPr>
          <p:cNvPr id="10269" name="Line 54"/>
          <p:cNvSpPr>
            <a:spLocks noChangeShapeType="1"/>
          </p:cNvSpPr>
          <p:nvPr/>
        </p:nvSpPr>
        <p:spPr bwMode="auto">
          <a:xfrm flipV="1">
            <a:off x="4781550" y="4305300"/>
            <a:ext cx="781050" cy="40005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0" name="Line 55"/>
          <p:cNvSpPr>
            <a:spLocks noChangeShapeType="1"/>
          </p:cNvSpPr>
          <p:nvPr/>
        </p:nvSpPr>
        <p:spPr bwMode="auto">
          <a:xfrm flipV="1">
            <a:off x="4676775" y="4781550"/>
            <a:ext cx="2362200" cy="381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1" name="Line 56"/>
          <p:cNvSpPr>
            <a:spLocks noChangeShapeType="1"/>
          </p:cNvSpPr>
          <p:nvPr/>
        </p:nvSpPr>
        <p:spPr bwMode="auto">
          <a:xfrm flipV="1">
            <a:off x="7067550" y="4524375"/>
            <a:ext cx="1247775" cy="24765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17" name="Text Box 57"/>
          <p:cNvSpPr txBox="1">
            <a:spLocks noChangeArrowheads="1"/>
          </p:cNvSpPr>
          <p:nvPr/>
        </p:nvSpPr>
        <p:spPr bwMode="auto">
          <a:xfrm>
            <a:off x="204788" y="5875338"/>
            <a:ext cx="84693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400"/>
              <a:t>Two connections share the same bottleneck, so they share the same critical resources</a:t>
            </a:r>
          </a:p>
          <a:p>
            <a:pPr algn="l"/>
            <a:r>
              <a:rPr lang="en-US" sz="1400"/>
              <a:t>A yet the one with a shorter RTT receives higher throughput, and thus receives a higher fraction of the critical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7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smtClean="0"/>
              <a:t>Fairness (more)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38100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Fairness and UDP</a:t>
            </a: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400" smtClean="0"/>
              <a:t>Multimedia apps often do not use TCP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do not want rate throttled by congestion control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Instead use UDP: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pump audio/video at constant rate, tolerate packet loss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Research area: TCP friendly</a:t>
            </a:r>
          </a:p>
          <a:p>
            <a:pPr>
              <a:lnSpc>
                <a:spcPct val="90000"/>
              </a:lnSpc>
            </a:pPr>
            <a:endParaRPr lang="en-US" sz="2400" smtClean="0"/>
          </a:p>
        </p:txBody>
      </p:sp>
      <p:sp>
        <p:nvSpPr>
          <p:cNvPr id="275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143000"/>
            <a:ext cx="43434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Fairness and parallel TCP connections</a:t>
            </a: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400" smtClean="0"/>
              <a:t>nothing prevents app from opening parallel connections between 2 hosts.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Web browsers do this 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Example: link of rate R supporting 9 connections; 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new app asks for 1 TCP, gets rate R/10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new app asks for 11 TCPs, gets R/2 !</a:t>
            </a:r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610600" cy="1143000"/>
          </a:xfrm>
        </p:spPr>
        <p:txBody>
          <a:bodyPr/>
          <a:lstStyle/>
          <a:p>
            <a:r>
              <a:rPr lang="en-US" sz="3200" smtClean="0"/>
              <a:t>TCP problems: TCP over “long, fat pipes”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smtClean="0"/>
              <a:t>Example: 1500 byte segments, 100ms RTT, want 10 Gbps throughput</a:t>
            </a:r>
          </a:p>
          <a:p>
            <a:r>
              <a:rPr lang="en-US" sz="2400" smtClean="0"/>
              <a:t>Requires window size W = 83,333 in-flight segments</a:t>
            </a:r>
          </a:p>
          <a:p>
            <a:r>
              <a:rPr lang="en-US" sz="2400" smtClean="0"/>
              <a:t>Throughput in terms of loss rate:</a:t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endParaRPr lang="en-US" sz="2400" smtClean="0"/>
          </a:p>
          <a:p>
            <a:r>
              <a:rPr lang="en-US" sz="2400" smtClean="0">
                <a:latin typeface="MS Mincho" pitchFamily="49" charset="-128"/>
                <a:ea typeface="MS Mincho" pitchFamily="49" charset="-128"/>
              </a:rPr>
              <a:t>➜ </a:t>
            </a:r>
            <a:r>
              <a:rPr lang="en-US" sz="2400" smtClean="0"/>
              <a:t>p = 2</a:t>
            </a:r>
            <a:r>
              <a:rPr lang="el-GR" sz="2400" smtClean="0"/>
              <a:t>·</a:t>
            </a:r>
            <a:r>
              <a:rPr lang="en-US" sz="2400" smtClean="0"/>
              <a:t>10</a:t>
            </a:r>
            <a:r>
              <a:rPr lang="en-US" sz="2400" baseline="30000" smtClean="0"/>
              <a:t>-10</a:t>
            </a:r>
          </a:p>
          <a:p>
            <a:pPr lvl="1"/>
            <a:r>
              <a:rPr lang="en-US" sz="2000" i="1" smtClean="0"/>
              <a:t>Random loss from bit-errors on fiber links may have a higher loss probability</a:t>
            </a:r>
          </a:p>
          <a:p>
            <a:r>
              <a:rPr lang="en-US" sz="2400" smtClean="0"/>
              <a:t>New versions of TCP for high-speed</a:t>
            </a:r>
            <a:endParaRPr lang="en-US" sz="2400" baseline="30000" smtClean="0"/>
          </a:p>
          <a:p>
            <a:endParaRPr lang="en-US" sz="2400" smtClean="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276600" y="3714750"/>
            <a:ext cx="1562100" cy="973138"/>
            <a:chOff x="2064" y="2340"/>
            <a:chExt cx="984" cy="613"/>
          </a:xfrm>
        </p:grpSpPr>
        <p:sp>
          <p:nvSpPr>
            <p:cNvPr id="134149" name="AutoShape 5"/>
            <p:cNvSpPr>
              <a:spLocks noChangeAspect="1" noChangeArrowheads="1" noTextEdit="1"/>
            </p:cNvSpPr>
            <p:nvPr/>
          </p:nvSpPr>
          <p:spPr bwMode="auto">
            <a:xfrm>
              <a:off x="2064" y="2352"/>
              <a:ext cx="984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50" name="Line 7"/>
            <p:cNvSpPr>
              <a:spLocks noChangeShapeType="1"/>
            </p:cNvSpPr>
            <p:nvPr/>
          </p:nvSpPr>
          <p:spPr bwMode="auto">
            <a:xfrm flipV="1">
              <a:off x="2626" y="2815"/>
              <a:ext cx="28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51" name="Line 8"/>
            <p:cNvSpPr>
              <a:spLocks noChangeShapeType="1"/>
            </p:cNvSpPr>
            <p:nvPr/>
          </p:nvSpPr>
          <p:spPr bwMode="auto">
            <a:xfrm>
              <a:off x="2654" y="2820"/>
              <a:ext cx="40" cy="7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52" name="Line 9"/>
            <p:cNvSpPr>
              <a:spLocks noChangeShapeType="1"/>
            </p:cNvSpPr>
            <p:nvPr/>
          </p:nvSpPr>
          <p:spPr bwMode="auto">
            <a:xfrm flipV="1">
              <a:off x="2699" y="2675"/>
              <a:ext cx="53" cy="21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53" name="Line 10"/>
            <p:cNvSpPr>
              <a:spLocks noChangeShapeType="1"/>
            </p:cNvSpPr>
            <p:nvPr/>
          </p:nvSpPr>
          <p:spPr bwMode="auto">
            <a:xfrm>
              <a:off x="2752" y="2675"/>
              <a:ext cx="15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54" name="Line 11"/>
            <p:cNvSpPr>
              <a:spLocks noChangeShapeType="1"/>
            </p:cNvSpPr>
            <p:nvPr/>
          </p:nvSpPr>
          <p:spPr bwMode="auto">
            <a:xfrm>
              <a:off x="2100" y="2643"/>
              <a:ext cx="912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55" name="Rectangle 12"/>
            <p:cNvSpPr>
              <a:spLocks noChangeArrowheads="1"/>
            </p:cNvSpPr>
            <p:nvPr/>
          </p:nvSpPr>
          <p:spPr bwMode="auto">
            <a:xfrm>
              <a:off x="2826" y="2689"/>
              <a:ext cx="108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 i="1">
                  <a:solidFill>
                    <a:srgbClr val="000000"/>
                  </a:solidFill>
                  <a:latin typeface="Times New Roman" pitchFamily="18" charset="0"/>
                </a:rPr>
                <a:t>p</a:t>
              </a:r>
              <a:endParaRPr lang="en-US"/>
            </a:p>
          </p:txBody>
        </p:sp>
        <p:sp>
          <p:nvSpPr>
            <p:cNvPr id="134156" name="Rectangle 13"/>
            <p:cNvSpPr>
              <a:spLocks noChangeArrowheads="1"/>
            </p:cNvSpPr>
            <p:nvPr/>
          </p:nvSpPr>
          <p:spPr bwMode="auto">
            <a:xfrm>
              <a:off x="2260" y="2689"/>
              <a:ext cx="372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 i="1">
                  <a:solidFill>
                    <a:srgbClr val="000000"/>
                  </a:solidFill>
                  <a:latin typeface="Times New Roman" pitchFamily="18" charset="0"/>
                </a:rPr>
                <a:t>RTT</a:t>
              </a:r>
              <a:endParaRPr lang="en-US"/>
            </a:p>
          </p:txBody>
        </p:sp>
        <p:sp>
          <p:nvSpPr>
            <p:cNvPr id="134157" name="Rectangle 14"/>
            <p:cNvSpPr>
              <a:spLocks noChangeArrowheads="1"/>
            </p:cNvSpPr>
            <p:nvPr/>
          </p:nvSpPr>
          <p:spPr bwMode="auto">
            <a:xfrm>
              <a:off x="2635" y="2365"/>
              <a:ext cx="39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 i="1">
                  <a:solidFill>
                    <a:srgbClr val="000000"/>
                  </a:solidFill>
                  <a:latin typeface="Times New Roman" pitchFamily="18" charset="0"/>
                </a:rPr>
                <a:t>MSS</a:t>
              </a:r>
              <a:endParaRPr lang="en-US"/>
            </a:p>
          </p:txBody>
        </p:sp>
        <p:sp>
          <p:nvSpPr>
            <p:cNvPr id="134158" name="Rectangle 15"/>
            <p:cNvSpPr>
              <a:spLocks noChangeArrowheads="1"/>
            </p:cNvSpPr>
            <p:nvPr/>
          </p:nvSpPr>
          <p:spPr bwMode="auto">
            <a:xfrm>
              <a:off x="2566" y="2340"/>
              <a:ext cx="5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>
                  <a:solidFill>
                    <a:srgbClr val="000000"/>
                  </a:solidFill>
                  <a:latin typeface="Symbol" pitchFamily="18" charset="2"/>
                </a:rPr>
                <a:t>×</a:t>
              </a:r>
              <a:endParaRPr lang="en-US"/>
            </a:p>
          </p:txBody>
        </p:sp>
        <p:sp>
          <p:nvSpPr>
            <p:cNvPr id="134159" name="Rectangle 16"/>
            <p:cNvSpPr>
              <a:spLocks noChangeArrowheads="1"/>
            </p:cNvSpPr>
            <p:nvPr/>
          </p:nvSpPr>
          <p:spPr bwMode="auto">
            <a:xfrm>
              <a:off x="2304" y="2365"/>
              <a:ext cx="21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>
                  <a:solidFill>
                    <a:srgbClr val="000000"/>
                  </a:solidFill>
                  <a:latin typeface="Times New Roman" pitchFamily="18" charset="0"/>
                </a:rPr>
                <a:t>22</a:t>
              </a:r>
              <a:endParaRPr lang="en-US"/>
            </a:p>
          </p:txBody>
        </p:sp>
        <p:sp>
          <p:nvSpPr>
            <p:cNvPr id="134160" name="Rectangle 17"/>
            <p:cNvSpPr>
              <a:spLocks noChangeArrowheads="1"/>
            </p:cNvSpPr>
            <p:nvPr/>
          </p:nvSpPr>
          <p:spPr bwMode="auto">
            <a:xfrm>
              <a:off x="2247" y="2365"/>
              <a:ext cx="5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>
                  <a:solidFill>
                    <a:srgbClr val="000000"/>
                  </a:solidFill>
                  <a:latin typeface="Times New Roman" pitchFamily="18" charset="0"/>
                </a:rPr>
                <a:t>.</a:t>
              </a:r>
              <a:endParaRPr lang="en-US"/>
            </a:p>
          </p:txBody>
        </p:sp>
        <p:sp>
          <p:nvSpPr>
            <p:cNvPr id="134161" name="Rectangle 18"/>
            <p:cNvSpPr>
              <a:spLocks noChangeArrowheads="1"/>
            </p:cNvSpPr>
            <p:nvPr/>
          </p:nvSpPr>
          <p:spPr bwMode="auto">
            <a:xfrm>
              <a:off x="2138" y="2365"/>
              <a:ext cx="108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685800"/>
          </a:xfrm>
        </p:spPr>
        <p:txBody>
          <a:bodyPr/>
          <a:lstStyle/>
          <a:p>
            <a:r>
              <a:rPr lang="en-US" altLang="en-US" smtClean="0"/>
              <a:t>Internet Checksum Example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7772400" cy="2743200"/>
          </a:xfrm>
        </p:spPr>
        <p:txBody>
          <a:bodyPr/>
          <a:lstStyle/>
          <a:p>
            <a:r>
              <a:rPr lang="en-US" altLang="en-US" sz="2400" smtClean="0"/>
              <a:t>Note</a:t>
            </a:r>
          </a:p>
          <a:p>
            <a:pPr lvl="1"/>
            <a:r>
              <a:rPr lang="en-US" altLang="en-US" smtClean="0"/>
              <a:t>When adding numbers, a carryout from the most significant bit needs to be added to the result</a:t>
            </a:r>
          </a:p>
          <a:p>
            <a:pPr>
              <a:lnSpc>
                <a:spcPct val="130000"/>
              </a:lnSpc>
            </a:pPr>
            <a:r>
              <a:rPr lang="en-US" altLang="en-US" sz="2400" smtClean="0"/>
              <a:t>Example: add two 16-bit integers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905000" y="3981450"/>
            <a:ext cx="6400800" cy="2346325"/>
          </a:xfrm>
          <a:prstGeom prst="rect">
            <a:avLst/>
          </a:prstGeom>
          <a:noFill/>
          <a:ln w="9525">
            <a:noFill/>
            <a:miter lim="800000"/>
            <a:headEnd type="none" w="sm" len="med"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en-US" sz="2000" b="1">
                <a:solidFill>
                  <a:schemeClr val="bg1"/>
                </a:solidFill>
              </a:rPr>
              <a:t>1</a:t>
            </a:r>
            <a:r>
              <a:rPr lang="en-US" altLang="en-US" sz="2000" b="1"/>
              <a:t>  1  1  1  0  0  1  1  0  0  1  1  0  0  1  1  0</a:t>
            </a:r>
          </a:p>
          <a:p>
            <a:pPr algn="l"/>
            <a:r>
              <a:rPr lang="en-US" altLang="en-US" sz="2000" b="1">
                <a:solidFill>
                  <a:schemeClr val="bg1"/>
                </a:solidFill>
              </a:rPr>
              <a:t>1</a:t>
            </a:r>
            <a:r>
              <a:rPr lang="en-US" altLang="en-US" sz="2000" b="1"/>
              <a:t>  1  1  0  1  0  1  0  1  0  1  0  1  0  1  0  1</a:t>
            </a:r>
          </a:p>
          <a:p>
            <a:pPr algn="l">
              <a:lnSpc>
                <a:spcPct val="120000"/>
              </a:lnSpc>
            </a:pPr>
            <a:endParaRPr lang="en-US" altLang="en-US" sz="2000" b="1"/>
          </a:p>
          <a:p>
            <a:pPr algn="l"/>
            <a:r>
              <a:rPr lang="en-US" altLang="en-US" sz="2000" b="1"/>
              <a:t>1  1  0  1  1  1  0  1  1  1  0  1  1  1  0  1  1</a:t>
            </a:r>
          </a:p>
          <a:p>
            <a:pPr algn="l">
              <a:lnSpc>
                <a:spcPct val="120000"/>
              </a:lnSpc>
            </a:pPr>
            <a:endParaRPr lang="en-US" altLang="en-US" sz="2000" b="1"/>
          </a:p>
          <a:p>
            <a:pPr algn="l"/>
            <a:r>
              <a:rPr lang="en-US" altLang="en-US" sz="2000" b="1">
                <a:solidFill>
                  <a:schemeClr val="bg1"/>
                </a:solidFill>
              </a:rPr>
              <a:t>1</a:t>
            </a:r>
            <a:r>
              <a:rPr lang="en-US" altLang="en-US" sz="2000" b="1"/>
              <a:t>  1  0  1  1  1  0  1  1  1  0  1  1  1  1  0  0</a:t>
            </a:r>
          </a:p>
          <a:p>
            <a:pPr algn="l"/>
            <a:r>
              <a:rPr lang="en-US" altLang="en-US" sz="2000" b="1">
                <a:solidFill>
                  <a:schemeClr val="bg1"/>
                </a:solidFill>
              </a:rPr>
              <a:t>1</a:t>
            </a:r>
            <a:r>
              <a:rPr lang="en-US" altLang="en-US" sz="2000" b="1"/>
              <a:t>  0  1  0  0  0  1  0  0  0  1  0  0  0  0  1  1</a:t>
            </a:r>
            <a:endParaRPr lang="en-US" altLang="en-US" sz="2400" b="1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 flipH="1">
            <a:off x="1828800" y="4808538"/>
            <a:ext cx="647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1905000" y="4984750"/>
            <a:ext cx="3048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 type="none" w="sm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04800" y="4940300"/>
            <a:ext cx="1546225" cy="396875"/>
          </a:xfrm>
          <a:prstGeom prst="rect">
            <a:avLst/>
          </a:prstGeom>
          <a:noFill/>
          <a:ln w="9525">
            <a:noFill/>
            <a:miter lim="800000"/>
            <a:headEnd type="none" w="sm" len="med"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en-US" sz="2000"/>
              <a:t>wraparound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1214438" y="5548313"/>
            <a:ext cx="636587" cy="396875"/>
          </a:xfrm>
          <a:prstGeom prst="rect">
            <a:avLst/>
          </a:prstGeom>
          <a:noFill/>
          <a:ln w="9525">
            <a:noFill/>
            <a:miter lim="800000"/>
            <a:headEnd type="none" w="sm" len="med"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en-US" sz="2000"/>
              <a:t>sum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531813" y="5900738"/>
            <a:ext cx="1319212" cy="396875"/>
          </a:xfrm>
          <a:prstGeom prst="rect">
            <a:avLst/>
          </a:prstGeom>
          <a:noFill/>
          <a:ln w="9525">
            <a:noFill/>
            <a:miter lim="800000"/>
            <a:headEnd type="none" w="sm" len="med"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en-US" sz="2000"/>
              <a:t>checksum</a:t>
            </a:r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flipH="1">
            <a:off x="1828800" y="5527675"/>
            <a:ext cx="647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Freeform 11"/>
          <p:cNvSpPr>
            <a:spLocks/>
          </p:cNvSpPr>
          <p:nvPr/>
        </p:nvSpPr>
        <p:spPr bwMode="auto">
          <a:xfrm>
            <a:off x="2066925" y="5291138"/>
            <a:ext cx="6013450" cy="92075"/>
          </a:xfrm>
          <a:custGeom>
            <a:avLst/>
            <a:gdLst>
              <a:gd name="T0" fmla="*/ 0 w 3788"/>
              <a:gd name="T1" fmla="*/ 0 h 58"/>
              <a:gd name="T2" fmla="*/ 0 w 3788"/>
              <a:gd name="T3" fmla="*/ 58 h 58"/>
              <a:gd name="T4" fmla="*/ 3788 w 3788"/>
              <a:gd name="T5" fmla="*/ 58 h 58"/>
              <a:gd name="T6" fmla="*/ 0 60000 65536"/>
              <a:gd name="T7" fmla="*/ 0 60000 65536"/>
              <a:gd name="T8" fmla="*/ 0 60000 65536"/>
              <a:gd name="T9" fmla="*/ 0 w 3788"/>
              <a:gd name="T10" fmla="*/ 0 h 58"/>
              <a:gd name="T11" fmla="*/ 3788 w 3788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88" h="58">
                <a:moveTo>
                  <a:pt x="0" y="0"/>
                </a:moveTo>
                <a:lnTo>
                  <a:pt x="0" y="58"/>
                </a:lnTo>
                <a:lnTo>
                  <a:pt x="3788" y="58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 type="none" w="sm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TCP over wireless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smtClean="0"/>
              <a:t>In the simple case, wireless links have random losses. </a:t>
            </a:r>
          </a:p>
          <a:p>
            <a:r>
              <a:rPr lang="en-US" sz="2400" smtClean="0"/>
              <a:t>These random losses will result in a low throughput, even if there is little congestion.</a:t>
            </a:r>
          </a:p>
          <a:p>
            <a:r>
              <a:rPr lang="en-US" sz="2400" smtClean="0"/>
              <a:t>However, link layer retransmissions can dramatically reduce the loss probability</a:t>
            </a:r>
          </a:p>
          <a:p>
            <a:r>
              <a:rPr lang="en-US" sz="2400" smtClean="0"/>
              <a:t>Nonetheless, there are several problems</a:t>
            </a:r>
          </a:p>
          <a:p>
            <a:pPr lvl="1"/>
            <a:r>
              <a:rPr lang="en-US" sz="2000" smtClean="0"/>
              <a:t>Wireless connections might occasionally break. </a:t>
            </a:r>
          </a:p>
          <a:p>
            <a:pPr lvl="2"/>
            <a:r>
              <a:rPr lang="en-US" sz="1800" smtClean="0"/>
              <a:t>TCP behaves poorly in this case.</a:t>
            </a:r>
          </a:p>
          <a:p>
            <a:pPr lvl="1"/>
            <a:r>
              <a:rPr lang="en-US" sz="2000" smtClean="0"/>
              <a:t>The throughput of a wireless link may quickly vary</a:t>
            </a:r>
          </a:p>
          <a:p>
            <a:pPr lvl="2"/>
            <a:r>
              <a:rPr lang="en-US" sz="1800" smtClean="0"/>
              <a:t>TCP is not able to react quick enough to changes in the conditions of the wireless channel.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3: Summary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3413" y="1360488"/>
            <a:ext cx="4398962" cy="3952875"/>
          </a:xfrm>
        </p:spPr>
        <p:txBody>
          <a:bodyPr/>
          <a:lstStyle/>
          <a:p>
            <a:r>
              <a:rPr lang="en-US" sz="2400" smtClean="0"/>
              <a:t>principles behind transport layer services:</a:t>
            </a:r>
          </a:p>
          <a:p>
            <a:pPr lvl="1"/>
            <a:r>
              <a:rPr lang="en-US" smtClean="0"/>
              <a:t>multiplexing, demultiplexing</a:t>
            </a:r>
          </a:p>
          <a:p>
            <a:pPr lvl="1"/>
            <a:r>
              <a:rPr lang="en-US" smtClean="0"/>
              <a:t>reliable data transfer</a:t>
            </a:r>
          </a:p>
          <a:p>
            <a:pPr lvl="1"/>
            <a:r>
              <a:rPr lang="en-US" smtClean="0"/>
              <a:t>flow control</a:t>
            </a:r>
          </a:p>
          <a:p>
            <a:pPr lvl="1"/>
            <a:r>
              <a:rPr lang="en-US" smtClean="0"/>
              <a:t>congestion control</a:t>
            </a:r>
          </a:p>
          <a:p>
            <a:r>
              <a:rPr lang="en-US" sz="2400" smtClean="0"/>
              <a:t>instantiation and implementation in the Internet</a:t>
            </a:r>
          </a:p>
          <a:p>
            <a:pPr lvl="1"/>
            <a:r>
              <a:rPr lang="en-US" smtClean="0"/>
              <a:t>UDP</a:t>
            </a:r>
          </a:p>
          <a:p>
            <a:pPr lvl="1"/>
            <a:r>
              <a:rPr lang="en-US" smtClean="0"/>
              <a:t>TCP</a:t>
            </a:r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19713" y="3465513"/>
            <a:ext cx="3333750" cy="24574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Next:</a:t>
            </a:r>
            <a:endParaRPr lang="en-US" sz="2400" smtClean="0"/>
          </a:p>
          <a:p>
            <a:r>
              <a:rPr lang="en-US" sz="2400" smtClean="0"/>
              <a:t>leaving the network “edge” (application, transport layers)</a:t>
            </a:r>
          </a:p>
          <a:p>
            <a:r>
              <a:rPr lang="en-US" sz="2400" smtClean="0"/>
              <a:t>into the network “core”</a:t>
            </a:r>
          </a:p>
          <a:p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3 outline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smtClean="0"/>
              <a:t>3.1 Transport-layer services</a:t>
            </a:r>
          </a:p>
          <a:p>
            <a:r>
              <a:rPr lang="en-US" sz="2400" smtClean="0"/>
              <a:t>3.2 Multiplexing and demultiplexing</a:t>
            </a:r>
          </a:p>
          <a:p>
            <a:r>
              <a:rPr lang="en-US" sz="2400" smtClean="0"/>
              <a:t>3.3 Connectionless transport: UDP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3.4 Principles of reliable data transfer</a:t>
            </a:r>
            <a:endParaRPr lang="en-US" sz="2400" smtClean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 smtClean="0"/>
              <a:t>3.5 Connection-oriented transport: TCP</a:t>
            </a:r>
          </a:p>
          <a:p>
            <a:pPr lvl="1"/>
            <a:r>
              <a:rPr lang="en-US" sz="2000" smtClean="0"/>
              <a:t>segment structure</a:t>
            </a:r>
          </a:p>
          <a:p>
            <a:pPr lvl="1"/>
            <a:r>
              <a:rPr lang="en-US" sz="2000" smtClean="0"/>
              <a:t>reliable data transfer</a:t>
            </a:r>
          </a:p>
          <a:p>
            <a:pPr lvl="1"/>
            <a:r>
              <a:rPr lang="en-US" sz="2000" smtClean="0"/>
              <a:t>flow control</a:t>
            </a:r>
          </a:p>
          <a:p>
            <a:pPr lvl="1"/>
            <a:r>
              <a:rPr lang="en-US" sz="2000" smtClean="0"/>
              <a:t>connection management</a:t>
            </a:r>
          </a:p>
          <a:p>
            <a:r>
              <a:rPr lang="en-US" sz="2400" smtClean="0"/>
              <a:t>3.6 Principles of congestion control</a:t>
            </a:r>
          </a:p>
          <a:p>
            <a:r>
              <a:rPr lang="en-US" sz="2400" smtClean="0"/>
              <a:t>3.7 TCP congestion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Principles of reliable data transfer</a:t>
            </a:r>
            <a:endParaRPr lang="en-US" smtClean="0"/>
          </a:p>
        </p:txBody>
      </p:sp>
      <p:pic>
        <p:nvPicPr>
          <p:cNvPr id="25603" name="Picture 5" descr="rdt_serv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" y="2114550"/>
            <a:ext cx="7623175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3962400" y="3276600"/>
            <a:ext cx="4800600" cy="2209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Principles of Reliable data transfer</a:t>
            </a:r>
            <a:endParaRPr lang="en-US" smtClean="0"/>
          </a:p>
        </p:txBody>
      </p:sp>
      <p:pic>
        <p:nvPicPr>
          <p:cNvPr id="26627" name="Picture 5" descr="rdt_serv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" y="2114550"/>
            <a:ext cx="7623175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3962400" y="3352800"/>
            <a:ext cx="4648200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Principles of reliable data transfer</a:t>
            </a:r>
            <a:endParaRPr lang="en-US" smtClean="0"/>
          </a:p>
        </p:txBody>
      </p:sp>
      <p:pic>
        <p:nvPicPr>
          <p:cNvPr id="27651" name="Picture 5" descr="rdt_serv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" y="2114550"/>
            <a:ext cx="7623175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4114800" y="3400425"/>
            <a:ext cx="1181100" cy="1905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6924675" y="3429000"/>
            <a:ext cx="1562100" cy="2190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3895725" y="4400550"/>
            <a:ext cx="1181100" cy="1905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7315200" y="4429125"/>
            <a:ext cx="1181100" cy="1905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Reliable data transfer: getting started</a:t>
            </a:r>
            <a:endParaRPr lang="en-US" smtClean="0"/>
          </a:p>
        </p:txBody>
      </p:sp>
      <p:pic>
        <p:nvPicPr>
          <p:cNvPr id="28675" name="Picture 3" descr="rdt_par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2100" y="2652713"/>
            <a:ext cx="5969000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020763" y="3113088"/>
            <a:ext cx="83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send</a:t>
            </a:r>
          </a:p>
          <a:p>
            <a:r>
              <a:rPr lang="en-US" sz="2400">
                <a:solidFill>
                  <a:schemeClr val="accent2"/>
                </a:solidFill>
              </a:rPr>
              <a:t>side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7167563" y="3122613"/>
            <a:ext cx="12207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receive</a:t>
            </a:r>
          </a:p>
          <a:p>
            <a:r>
              <a:rPr lang="en-US" sz="2400">
                <a:solidFill>
                  <a:schemeClr val="accent2"/>
                </a:solidFill>
              </a:rPr>
              <a:t>side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7013" y="1460500"/>
            <a:ext cx="3965575" cy="1416050"/>
            <a:chOff x="143" y="920"/>
            <a:chExt cx="2498" cy="892"/>
          </a:xfrm>
        </p:grpSpPr>
        <p:sp>
          <p:nvSpPr>
            <p:cNvPr id="28694" name="Text Box 7"/>
            <p:cNvSpPr txBox="1">
              <a:spLocks noChangeArrowheads="1"/>
            </p:cNvSpPr>
            <p:nvPr/>
          </p:nvSpPr>
          <p:spPr bwMode="auto">
            <a:xfrm>
              <a:off x="143" y="920"/>
              <a:ext cx="2498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  <a:latin typeface="Courier New" pitchFamily="49" charset="0"/>
                </a:rPr>
                <a:t>rdt_send():</a:t>
              </a:r>
              <a:r>
                <a:rPr lang="en-US" sz="1800">
                  <a:latin typeface="Times New Roman" pitchFamily="18" charset="0"/>
                </a:rPr>
                <a:t> </a:t>
              </a:r>
              <a:r>
                <a:rPr lang="en-US" sz="1800"/>
                <a:t>called from above, (e.g., by app.). Passed data to </a:t>
              </a:r>
            </a:p>
            <a:p>
              <a:r>
                <a:rPr lang="en-US" sz="1800"/>
                <a:t>deliver to receiver upper layer</a:t>
              </a: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28695" name="Group 8"/>
            <p:cNvGrpSpPr>
              <a:grpSpLocks/>
            </p:cNvGrpSpPr>
            <p:nvPr/>
          </p:nvGrpSpPr>
          <p:grpSpPr bwMode="auto">
            <a:xfrm>
              <a:off x="240" y="930"/>
              <a:ext cx="2370" cy="882"/>
              <a:chOff x="240" y="942"/>
              <a:chExt cx="2370" cy="882"/>
            </a:xfrm>
          </p:grpSpPr>
          <p:sp>
            <p:nvSpPr>
              <p:cNvPr id="28696" name="Line 9"/>
              <p:cNvSpPr>
                <a:spLocks noChangeShapeType="1"/>
              </p:cNvSpPr>
              <p:nvPr/>
            </p:nvSpPr>
            <p:spPr bwMode="auto">
              <a:xfrm>
                <a:off x="942" y="1500"/>
                <a:ext cx="174" cy="32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7" name="Rectangle 10"/>
              <p:cNvSpPr>
                <a:spLocks noChangeArrowheads="1"/>
              </p:cNvSpPr>
              <p:nvPr/>
            </p:nvSpPr>
            <p:spPr bwMode="auto">
              <a:xfrm>
                <a:off x="240" y="942"/>
                <a:ext cx="2370" cy="55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76225" y="4381500"/>
            <a:ext cx="3762375" cy="1862138"/>
            <a:chOff x="174" y="2760"/>
            <a:chExt cx="2370" cy="1173"/>
          </a:xfrm>
        </p:grpSpPr>
        <p:sp>
          <p:nvSpPr>
            <p:cNvPr id="28690" name="Text Box 12"/>
            <p:cNvSpPr txBox="1">
              <a:spLocks noChangeArrowheads="1"/>
            </p:cNvSpPr>
            <p:nvPr/>
          </p:nvSpPr>
          <p:spPr bwMode="auto">
            <a:xfrm>
              <a:off x="233" y="3356"/>
              <a:ext cx="2144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  <a:latin typeface="Courier New" pitchFamily="49" charset="0"/>
                </a:rPr>
                <a:t>udt_send():</a:t>
              </a:r>
              <a:r>
                <a:rPr lang="en-US" sz="1800">
                  <a:latin typeface="Times New Roman" pitchFamily="18" charset="0"/>
                </a:rPr>
                <a:t> </a:t>
              </a:r>
              <a:r>
                <a:rPr lang="en-US" sz="1800"/>
                <a:t>called by rdt,</a:t>
              </a:r>
            </a:p>
            <a:p>
              <a:r>
                <a:rPr lang="en-US" sz="1800"/>
                <a:t>to transfer packet over </a:t>
              </a:r>
            </a:p>
            <a:p>
              <a:r>
                <a:rPr lang="en-US" sz="1800"/>
                <a:t>unreliable channel to receiver</a:t>
              </a: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28691" name="Group 13"/>
            <p:cNvGrpSpPr>
              <a:grpSpLocks/>
            </p:cNvGrpSpPr>
            <p:nvPr/>
          </p:nvGrpSpPr>
          <p:grpSpPr bwMode="auto">
            <a:xfrm>
              <a:off x="174" y="2760"/>
              <a:ext cx="2370" cy="1170"/>
              <a:chOff x="174" y="2760"/>
              <a:chExt cx="2370" cy="1170"/>
            </a:xfrm>
          </p:grpSpPr>
          <p:sp>
            <p:nvSpPr>
              <p:cNvPr id="28692" name="Line 14"/>
              <p:cNvSpPr>
                <a:spLocks noChangeShapeType="1"/>
              </p:cNvSpPr>
              <p:nvPr/>
            </p:nvSpPr>
            <p:spPr bwMode="auto">
              <a:xfrm flipV="1">
                <a:off x="882" y="2760"/>
                <a:ext cx="228" cy="60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3" name="Rectangle 15"/>
              <p:cNvSpPr>
                <a:spLocks noChangeArrowheads="1"/>
              </p:cNvSpPr>
              <p:nvPr/>
            </p:nvSpPr>
            <p:spPr bwMode="auto">
              <a:xfrm>
                <a:off x="174" y="3372"/>
                <a:ext cx="2370" cy="558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4922838" y="4362450"/>
            <a:ext cx="3965575" cy="1647825"/>
            <a:chOff x="3101" y="2748"/>
            <a:chExt cx="2498" cy="1038"/>
          </a:xfrm>
        </p:grpSpPr>
        <p:sp>
          <p:nvSpPr>
            <p:cNvPr id="28686" name="Text Box 17"/>
            <p:cNvSpPr txBox="1">
              <a:spLocks noChangeArrowheads="1"/>
            </p:cNvSpPr>
            <p:nvPr/>
          </p:nvSpPr>
          <p:spPr bwMode="auto">
            <a:xfrm>
              <a:off x="3101" y="3368"/>
              <a:ext cx="249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  <a:latin typeface="Courier New" pitchFamily="49" charset="0"/>
                </a:rPr>
                <a:t>rdt_rcv():</a:t>
              </a:r>
              <a:r>
                <a:rPr lang="en-US" sz="1800">
                  <a:latin typeface="Times New Roman" pitchFamily="18" charset="0"/>
                </a:rPr>
                <a:t> </a:t>
              </a:r>
              <a:r>
                <a:rPr lang="en-US" sz="1800"/>
                <a:t>called when packet arrives on rcv-side of channel</a:t>
              </a: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28687" name="Group 18"/>
            <p:cNvGrpSpPr>
              <a:grpSpLocks/>
            </p:cNvGrpSpPr>
            <p:nvPr/>
          </p:nvGrpSpPr>
          <p:grpSpPr bwMode="auto">
            <a:xfrm>
              <a:off x="3162" y="2748"/>
              <a:ext cx="2370" cy="1038"/>
              <a:chOff x="3162" y="2748"/>
              <a:chExt cx="2370" cy="1038"/>
            </a:xfrm>
          </p:grpSpPr>
          <p:sp>
            <p:nvSpPr>
              <p:cNvPr id="28688" name="Line 19"/>
              <p:cNvSpPr>
                <a:spLocks noChangeShapeType="1"/>
              </p:cNvSpPr>
              <p:nvPr/>
            </p:nvSpPr>
            <p:spPr bwMode="auto">
              <a:xfrm flipH="1" flipV="1">
                <a:off x="4596" y="2748"/>
                <a:ext cx="300" cy="63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89" name="Rectangle 20"/>
              <p:cNvSpPr>
                <a:spLocks noChangeArrowheads="1"/>
              </p:cNvSpPr>
              <p:nvPr/>
            </p:nvSpPr>
            <p:spPr bwMode="auto">
              <a:xfrm>
                <a:off x="3162" y="3390"/>
                <a:ext cx="2370" cy="39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4981575" y="1470025"/>
            <a:ext cx="3762375" cy="1349375"/>
            <a:chOff x="3138" y="926"/>
            <a:chExt cx="2370" cy="850"/>
          </a:xfrm>
        </p:grpSpPr>
        <p:sp>
          <p:nvSpPr>
            <p:cNvPr id="28682" name="Text Box 22"/>
            <p:cNvSpPr txBox="1">
              <a:spLocks noChangeArrowheads="1"/>
            </p:cNvSpPr>
            <p:nvPr/>
          </p:nvSpPr>
          <p:spPr bwMode="auto">
            <a:xfrm>
              <a:off x="3215" y="926"/>
              <a:ext cx="207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rgbClr val="FF0000"/>
                  </a:solidFill>
                  <a:latin typeface="Courier New" pitchFamily="49" charset="0"/>
                </a:rPr>
                <a:t>deliver_data():</a:t>
              </a:r>
              <a:r>
                <a:rPr lang="en-US" sz="1800">
                  <a:latin typeface="Times New Roman" pitchFamily="18" charset="0"/>
                </a:rPr>
                <a:t> </a:t>
              </a:r>
              <a:r>
                <a:rPr lang="en-US" sz="1800"/>
                <a:t>called by </a:t>
              </a:r>
              <a:r>
                <a:rPr lang="en-US" sz="1800" b="1">
                  <a:latin typeface="Courier New" pitchFamily="49" charset="0"/>
                </a:rPr>
                <a:t>rdt</a:t>
              </a:r>
              <a:r>
                <a:rPr lang="en-US" sz="1800"/>
                <a:t> to deliver data to upper</a:t>
              </a: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28683" name="Group 23"/>
            <p:cNvGrpSpPr>
              <a:grpSpLocks/>
            </p:cNvGrpSpPr>
            <p:nvPr/>
          </p:nvGrpSpPr>
          <p:grpSpPr bwMode="auto">
            <a:xfrm>
              <a:off x="3138" y="942"/>
              <a:ext cx="2370" cy="834"/>
              <a:chOff x="3138" y="942"/>
              <a:chExt cx="2370" cy="834"/>
            </a:xfrm>
          </p:grpSpPr>
          <p:sp>
            <p:nvSpPr>
              <p:cNvPr id="28684" name="Line 24"/>
              <p:cNvSpPr>
                <a:spLocks noChangeShapeType="1"/>
              </p:cNvSpPr>
              <p:nvPr/>
            </p:nvSpPr>
            <p:spPr bwMode="auto">
              <a:xfrm flipH="1">
                <a:off x="4560" y="1344"/>
                <a:ext cx="150" cy="43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85" name="Rectangle 25"/>
              <p:cNvSpPr>
                <a:spLocks noChangeArrowheads="1"/>
              </p:cNvSpPr>
              <p:nvPr/>
            </p:nvSpPr>
            <p:spPr bwMode="auto">
              <a:xfrm>
                <a:off x="3138" y="942"/>
                <a:ext cx="2370" cy="39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762000"/>
          </a:xfrm>
        </p:spPr>
        <p:txBody>
          <a:bodyPr/>
          <a:lstStyle/>
          <a:p>
            <a:r>
              <a:rPr lang="en-US" smtClean="0"/>
              <a:t>Transport Layer – Topics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Review: multiplexing, connection and connectionless transport, services provided by a transport layer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UDP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Reliable transport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Tools for reliable transport layer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Error detection, ACK/NACK, ARQ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Approaches to reliable transport 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Go-Back-N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Selective repeat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TCP 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Services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TCP: Connection setup, </a:t>
            </a:r>
            <a:r>
              <a:rPr lang="en-US" sz="1600" dirty="0" err="1" smtClean="0"/>
              <a:t>acks</a:t>
            </a:r>
            <a:r>
              <a:rPr lang="en-US" sz="1600" dirty="0" smtClean="0"/>
              <a:t> and </a:t>
            </a:r>
            <a:r>
              <a:rPr lang="en-US" sz="1600" dirty="0" err="1" smtClean="0"/>
              <a:t>seq</a:t>
            </a:r>
            <a:r>
              <a:rPr lang="en-US" sz="1600" dirty="0" smtClean="0"/>
              <a:t> num, timeout and triple-dup </a:t>
            </a:r>
            <a:r>
              <a:rPr lang="en-US" sz="1600" dirty="0" err="1" smtClean="0"/>
              <a:t>ack</a:t>
            </a:r>
            <a:r>
              <a:rPr lang="en-US" sz="1600" dirty="0" smtClean="0"/>
              <a:t>, slow-start, congestion avoidance.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9050"/>
            <a:ext cx="9001125" cy="619125"/>
          </a:xfrm>
        </p:spPr>
        <p:txBody>
          <a:bodyPr/>
          <a:lstStyle/>
          <a:p>
            <a:r>
              <a:rPr lang="en-US" sz="2800" smtClean="0"/>
              <a:t>Application implemented reliable data transfer </a:t>
            </a:r>
            <a:endParaRPr lang="en-US" sz="3200" smtClean="0"/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2400300" y="1495425"/>
            <a:ext cx="1390650" cy="5715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r>
              <a:rPr lang="en-US"/>
              <a:t>Main App</a:t>
            </a: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2571750" y="3028950"/>
            <a:ext cx="1076325" cy="29527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r>
              <a:rPr lang="en-US"/>
              <a:t>UDP</a:t>
            </a:r>
          </a:p>
        </p:txBody>
      </p:sp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2400300" y="2486025"/>
            <a:ext cx="1390650" cy="35242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r>
              <a:rPr lang="en-US"/>
              <a:t>communication</a:t>
            </a:r>
          </a:p>
        </p:txBody>
      </p:sp>
      <p:sp>
        <p:nvSpPr>
          <p:cNvPr id="29702" name="Rectangle 7"/>
          <p:cNvSpPr>
            <a:spLocks noChangeArrowheads="1"/>
          </p:cNvSpPr>
          <p:nvPr/>
        </p:nvSpPr>
        <p:spPr bwMode="auto">
          <a:xfrm>
            <a:off x="2371725" y="1047750"/>
            <a:ext cx="1457325" cy="180975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r>
              <a:rPr lang="en-US"/>
              <a:t>Application</a:t>
            </a:r>
          </a:p>
        </p:txBody>
      </p:sp>
      <p:sp>
        <p:nvSpPr>
          <p:cNvPr id="29703" name="Rectangle 8"/>
          <p:cNvSpPr>
            <a:spLocks noChangeArrowheads="1"/>
          </p:cNvSpPr>
          <p:nvPr/>
        </p:nvSpPr>
        <p:spPr bwMode="auto">
          <a:xfrm>
            <a:off x="6162675" y="1514475"/>
            <a:ext cx="1390650" cy="5715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r>
              <a:rPr lang="en-US"/>
              <a:t>Main App</a:t>
            </a:r>
          </a:p>
        </p:txBody>
      </p:sp>
      <p:sp>
        <p:nvSpPr>
          <p:cNvPr id="29704" name="Rectangle 9"/>
          <p:cNvSpPr>
            <a:spLocks noChangeArrowheads="1"/>
          </p:cNvSpPr>
          <p:nvPr/>
        </p:nvSpPr>
        <p:spPr bwMode="auto">
          <a:xfrm>
            <a:off x="6162675" y="2486025"/>
            <a:ext cx="1390650" cy="35242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r>
              <a:rPr lang="en-US"/>
              <a:t>communication</a:t>
            </a:r>
          </a:p>
        </p:txBody>
      </p:sp>
      <p:sp>
        <p:nvSpPr>
          <p:cNvPr id="29705" name="Rectangle 10"/>
          <p:cNvSpPr>
            <a:spLocks noChangeArrowheads="1"/>
          </p:cNvSpPr>
          <p:nvPr/>
        </p:nvSpPr>
        <p:spPr bwMode="auto">
          <a:xfrm>
            <a:off x="6134100" y="1028700"/>
            <a:ext cx="1457325" cy="18288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r>
              <a:rPr lang="en-US"/>
              <a:t>Application</a:t>
            </a:r>
          </a:p>
        </p:txBody>
      </p:sp>
      <p:sp>
        <p:nvSpPr>
          <p:cNvPr id="29706" name="Rectangle 11"/>
          <p:cNvSpPr>
            <a:spLocks noChangeArrowheads="1"/>
          </p:cNvSpPr>
          <p:nvPr/>
        </p:nvSpPr>
        <p:spPr bwMode="auto">
          <a:xfrm>
            <a:off x="6324600" y="3038475"/>
            <a:ext cx="1076325" cy="29527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r>
              <a:rPr lang="en-US"/>
              <a:t>UDP</a:t>
            </a:r>
          </a:p>
        </p:txBody>
      </p:sp>
      <p:sp>
        <p:nvSpPr>
          <p:cNvPr id="13" name="Can 12"/>
          <p:cNvSpPr/>
          <p:nvPr/>
        </p:nvSpPr>
        <p:spPr bwMode="auto">
          <a:xfrm rot="16200000">
            <a:off x="4791075" y="1809750"/>
            <a:ext cx="295275" cy="1438275"/>
          </a:xfrm>
          <a:prstGeom prst="can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none" lIns="0" tIns="0" rIns="0" bIns="0" anchor="ctr"/>
          <a:lstStyle/>
          <a:p>
            <a:pPr>
              <a:defRPr/>
            </a:pPr>
            <a:r>
              <a:rPr lang="en-US" sz="1400" dirty="0"/>
              <a:t>reliable channel</a:t>
            </a:r>
          </a:p>
        </p:txBody>
      </p:sp>
      <p:cxnSp>
        <p:nvCxnSpPr>
          <p:cNvPr id="29708" name="Shape 14"/>
          <p:cNvCxnSpPr>
            <a:cxnSpLocks noChangeShapeType="1"/>
            <a:stCxn id="29699" idx="2"/>
            <a:endCxn id="13" idx="1"/>
          </p:cNvCxnSpPr>
          <p:nvPr/>
        </p:nvCxnSpPr>
        <p:spPr bwMode="auto">
          <a:xfrm rot="16200000" flipH="1">
            <a:off x="3426618" y="1735932"/>
            <a:ext cx="461963" cy="1123950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9709" name="Shape 16"/>
          <p:cNvCxnSpPr>
            <a:cxnSpLocks noChangeShapeType="1"/>
            <a:stCxn id="13" idx="3"/>
            <a:endCxn id="29703" idx="2"/>
          </p:cNvCxnSpPr>
          <p:nvPr/>
        </p:nvCxnSpPr>
        <p:spPr bwMode="auto">
          <a:xfrm flipV="1">
            <a:off x="5657850" y="2085975"/>
            <a:ext cx="1200150" cy="442913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8" name="Can 17"/>
          <p:cNvSpPr/>
          <p:nvPr/>
        </p:nvSpPr>
        <p:spPr bwMode="auto">
          <a:xfrm rot="16200000">
            <a:off x="4819650" y="3009900"/>
            <a:ext cx="295275" cy="1724025"/>
          </a:xfrm>
          <a:prstGeom prst="can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none" lIns="0" tIns="0" rIns="0" bIns="0" anchor="ctr"/>
          <a:lstStyle/>
          <a:p>
            <a:pPr>
              <a:defRPr/>
            </a:pPr>
            <a:r>
              <a:rPr lang="en-US" sz="1400" dirty="0"/>
              <a:t>unreliable channel</a:t>
            </a:r>
          </a:p>
        </p:txBody>
      </p:sp>
      <p:cxnSp>
        <p:nvCxnSpPr>
          <p:cNvPr id="29711" name="Shape 18"/>
          <p:cNvCxnSpPr>
            <a:cxnSpLocks noChangeShapeType="1"/>
            <a:stCxn id="29700" idx="2"/>
            <a:endCxn id="18" idx="1"/>
          </p:cNvCxnSpPr>
          <p:nvPr/>
        </p:nvCxnSpPr>
        <p:spPr bwMode="auto">
          <a:xfrm rot="16200000" flipH="1">
            <a:off x="3333750" y="3100388"/>
            <a:ext cx="547688" cy="995362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9712" name="Shape 19"/>
          <p:cNvCxnSpPr>
            <a:cxnSpLocks noChangeShapeType="1"/>
            <a:stCxn id="18" idx="3"/>
            <a:endCxn id="29706" idx="2"/>
          </p:cNvCxnSpPr>
          <p:nvPr/>
        </p:nvCxnSpPr>
        <p:spPr bwMode="auto">
          <a:xfrm flipV="1">
            <a:off x="5829300" y="3333750"/>
            <a:ext cx="1033463" cy="538163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9713" name="Straight Arrow Connector 23"/>
          <p:cNvCxnSpPr>
            <a:cxnSpLocks noChangeShapeType="1"/>
            <a:stCxn id="29702" idx="2"/>
            <a:endCxn id="29700" idx="0"/>
          </p:cNvCxnSpPr>
          <p:nvPr/>
        </p:nvCxnSpPr>
        <p:spPr bwMode="auto">
          <a:xfrm rot="16200000" flipH="1">
            <a:off x="3019426" y="2938462"/>
            <a:ext cx="171450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9714" name="Straight Arrow Connector 25"/>
          <p:cNvCxnSpPr>
            <a:cxnSpLocks noChangeShapeType="1"/>
            <a:stCxn id="29704" idx="2"/>
            <a:endCxn id="29706" idx="0"/>
          </p:cNvCxnSpPr>
          <p:nvPr/>
        </p:nvCxnSpPr>
        <p:spPr bwMode="auto">
          <a:xfrm rot="16200000" flipH="1">
            <a:off x="6760369" y="2936081"/>
            <a:ext cx="200025" cy="47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29715" name="Straight Arrow Connector 27"/>
          <p:cNvCxnSpPr>
            <a:cxnSpLocks noChangeShapeType="1"/>
            <a:stCxn id="29699" idx="2"/>
            <a:endCxn id="29701" idx="0"/>
          </p:cNvCxnSpPr>
          <p:nvPr/>
        </p:nvCxnSpPr>
        <p:spPr bwMode="auto">
          <a:xfrm rot="5400000">
            <a:off x="2886076" y="2276475"/>
            <a:ext cx="419100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9716" name="Straight Arrow Connector 29"/>
          <p:cNvCxnSpPr>
            <a:cxnSpLocks noChangeShapeType="1"/>
            <a:stCxn id="29703" idx="2"/>
            <a:endCxn id="29704" idx="0"/>
          </p:cNvCxnSpPr>
          <p:nvPr/>
        </p:nvCxnSpPr>
        <p:spPr bwMode="auto">
          <a:xfrm rot="5400000">
            <a:off x="6657976" y="2286000"/>
            <a:ext cx="400050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9717" name="Straight Connector 33"/>
          <p:cNvCxnSpPr>
            <a:cxnSpLocks noChangeShapeType="1"/>
          </p:cNvCxnSpPr>
          <p:nvPr/>
        </p:nvCxnSpPr>
        <p:spPr bwMode="auto">
          <a:xfrm>
            <a:off x="352425" y="2914650"/>
            <a:ext cx="8543925" cy="1588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35" name="TextBox 34"/>
          <p:cNvSpPr txBox="1"/>
          <p:nvPr/>
        </p:nvSpPr>
        <p:spPr>
          <a:xfrm>
            <a:off x="933450" y="1695450"/>
            <a:ext cx="677108" cy="1155124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99FF"/>
                </a:solidFill>
              </a:rPr>
              <a:t>Application</a:t>
            </a:r>
          </a:p>
          <a:p>
            <a:pPr>
              <a:defRPr/>
            </a:pPr>
            <a:r>
              <a:rPr lang="en-US" dirty="0">
                <a:solidFill>
                  <a:srgbClr val="0099FF"/>
                </a:solidFill>
              </a:rPr>
              <a:t> Layer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33450" y="2933700"/>
            <a:ext cx="677108" cy="1055738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B050"/>
                </a:solidFill>
              </a:rPr>
              <a:t>Transport</a:t>
            </a:r>
          </a:p>
          <a:p>
            <a:pPr>
              <a:defRPr/>
            </a:pPr>
            <a:r>
              <a:rPr lang="en-US" dirty="0">
                <a:solidFill>
                  <a:srgbClr val="00B050"/>
                </a:solidFill>
              </a:rPr>
              <a:t>Layer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628650" y="4533900"/>
            <a:ext cx="75215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Pros and cons of implementing a reliable transport protocol in the application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81050" y="5010150"/>
            <a:ext cx="3257550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u="sng" dirty="0"/>
              <a:t>Cons</a:t>
            </a:r>
          </a:p>
          <a:p>
            <a:pPr marL="114300" indent="-114300" algn="l">
              <a:buFontTx/>
              <a:buChar char="-"/>
              <a:defRPr/>
            </a:pPr>
            <a:r>
              <a:rPr lang="en-US" sz="1400" dirty="0"/>
              <a:t>It is already done by the OS, why “reinvent the wheel.”</a:t>
            </a:r>
          </a:p>
          <a:p>
            <a:pPr marL="114300" indent="-114300" algn="l">
              <a:buFontTx/>
              <a:buChar char="-"/>
              <a:defRPr/>
            </a:pPr>
            <a:r>
              <a:rPr lang="en-US" sz="1400" dirty="0"/>
              <a:t>The OS might have higher priority than the application.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714875" y="5010150"/>
            <a:ext cx="325755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u="sng" dirty="0"/>
              <a:t>Pros</a:t>
            </a:r>
          </a:p>
          <a:p>
            <a:pPr marL="171450" indent="-171450" algn="l">
              <a:buFontTx/>
              <a:buChar char="-"/>
              <a:defRPr/>
            </a:pPr>
            <a:r>
              <a:rPr lang="en-US" sz="1400" dirty="0"/>
              <a:t>The OS’s TCP is designed to work in every scenario, but your app might only exist in specific scenarios</a:t>
            </a:r>
          </a:p>
          <a:p>
            <a:pPr marL="228600" lvl="1" indent="114300" algn="l">
              <a:buFontTx/>
              <a:buChar char="-"/>
              <a:defRPr/>
            </a:pPr>
            <a:r>
              <a:rPr lang="en-US" sz="1400" dirty="0"/>
              <a:t>Network storage device</a:t>
            </a:r>
          </a:p>
          <a:p>
            <a:pPr marL="228600" lvl="1" indent="114300" algn="l">
              <a:buFontTx/>
              <a:buChar char="-"/>
              <a:defRPr/>
            </a:pPr>
            <a:r>
              <a:rPr lang="en-US" sz="1400" dirty="0"/>
              <a:t>Mobile phone</a:t>
            </a:r>
          </a:p>
          <a:p>
            <a:pPr marL="228600" lvl="1" indent="114300" algn="l">
              <a:buFontTx/>
              <a:buChar char="-"/>
              <a:defRPr/>
            </a:pPr>
            <a:r>
              <a:rPr lang="en-US" sz="1400" dirty="0"/>
              <a:t>Cloud app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Reliable data transfer: getting started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4350" y="1304925"/>
            <a:ext cx="7258050" cy="3352800"/>
          </a:xfrm>
          <a:noFill/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We’ll:</a:t>
            </a:r>
            <a:endParaRPr lang="en-US" sz="2400" smtClean="0"/>
          </a:p>
          <a:p>
            <a:r>
              <a:rPr lang="en-US" sz="2400" smtClean="0"/>
              <a:t>incrementally develop sender, receiver sides of reliable data transfer protocol (rdt)</a:t>
            </a:r>
          </a:p>
          <a:p>
            <a:r>
              <a:rPr lang="en-US" sz="2400" smtClean="0"/>
              <a:t>consider only unidirectional data transfer</a:t>
            </a:r>
          </a:p>
          <a:p>
            <a:pPr lvl="1"/>
            <a:r>
              <a:rPr lang="en-US" sz="2000" smtClean="0"/>
              <a:t>but control info will flow on both directions!</a:t>
            </a:r>
          </a:p>
          <a:p>
            <a:r>
              <a:rPr lang="en-US" sz="2400" smtClean="0"/>
              <a:t>use finite state machines (FSM)  to specify sender, receiver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23825" y="4013200"/>
            <a:ext cx="8610600" cy="2168525"/>
            <a:chOff x="78" y="2528"/>
            <a:chExt cx="5424" cy="1366"/>
          </a:xfrm>
        </p:grpSpPr>
        <p:grpSp>
          <p:nvGrpSpPr>
            <p:cNvPr id="30725" name="Group 4"/>
            <p:cNvGrpSpPr>
              <a:grpSpLocks/>
            </p:cNvGrpSpPr>
            <p:nvPr/>
          </p:nvGrpSpPr>
          <p:grpSpPr bwMode="auto">
            <a:xfrm>
              <a:off x="1930" y="2910"/>
              <a:ext cx="578" cy="594"/>
              <a:chOff x="670" y="3294"/>
              <a:chExt cx="578" cy="594"/>
            </a:xfrm>
          </p:grpSpPr>
          <p:sp>
            <p:nvSpPr>
              <p:cNvPr id="30742" name="Oval 5"/>
              <p:cNvSpPr>
                <a:spLocks noChangeArrowheads="1"/>
              </p:cNvSpPr>
              <p:nvPr/>
            </p:nvSpPr>
            <p:spPr bwMode="auto">
              <a:xfrm>
                <a:off x="738" y="3294"/>
                <a:ext cx="510" cy="552"/>
              </a:xfrm>
              <a:prstGeom prst="ellipse">
                <a:avLst/>
              </a:prstGeom>
              <a:solidFill>
                <a:schemeClr val="accent2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3" name="Oval 6"/>
              <p:cNvSpPr>
                <a:spLocks noChangeArrowheads="1"/>
              </p:cNvSpPr>
              <p:nvPr/>
            </p:nvSpPr>
            <p:spPr bwMode="auto">
              <a:xfrm>
                <a:off x="690" y="3336"/>
                <a:ext cx="510" cy="55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4" name="Text Box 7"/>
              <p:cNvSpPr txBox="1">
                <a:spLocks noChangeArrowheads="1"/>
              </p:cNvSpPr>
              <p:nvPr/>
            </p:nvSpPr>
            <p:spPr bwMode="auto">
              <a:xfrm>
                <a:off x="670" y="3425"/>
                <a:ext cx="51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state</a:t>
                </a:r>
              </a:p>
              <a:p>
                <a:r>
                  <a:rPr lang="en-US" sz="2000"/>
                  <a:t>1</a:t>
                </a:r>
              </a:p>
            </p:txBody>
          </p:sp>
        </p:grpSp>
        <p:sp>
          <p:nvSpPr>
            <p:cNvPr id="30726" name="Freeform 8"/>
            <p:cNvSpPr>
              <a:spLocks/>
            </p:cNvSpPr>
            <p:nvPr/>
          </p:nvSpPr>
          <p:spPr bwMode="auto">
            <a:xfrm>
              <a:off x="2508" y="2922"/>
              <a:ext cx="2490" cy="180"/>
            </a:xfrm>
            <a:custGeom>
              <a:avLst/>
              <a:gdLst>
                <a:gd name="T0" fmla="*/ 0 w 1446"/>
                <a:gd name="T1" fmla="*/ 180 h 180"/>
                <a:gd name="T2" fmla="*/ 1446 w 1446"/>
                <a:gd name="T3" fmla="*/ 168 h 180"/>
                <a:gd name="T4" fmla="*/ 0 60000 65536"/>
                <a:gd name="T5" fmla="*/ 0 60000 65536"/>
                <a:gd name="T6" fmla="*/ 0 w 1446"/>
                <a:gd name="T7" fmla="*/ 0 h 180"/>
                <a:gd name="T8" fmla="*/ 1446 w 1446"/>
                <a:gd name="T9" fmla="*/ 180 h 1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46" h="180">
                  <a:moveTo>
                    <a:pt x="0" y="180"/>
                  </a:moveTo>
                  <a:cubicBezTo>
                    <a:pt x="540" y="30"/>
                    <a:pt x="972" y="0"/>
                    <a:pt x="1446" y="16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727" name="Group 9"/>
            <p:cNvGrpSpPr>
              <a:grpSpLocks/>
            </p:cNvGrpSpPr>
            <p:nvPr/>
          </p:nvGrpSpPr>
          <p:grpSpPr bwMode="auto">
            <a:xfrm>
              <a:off x="4924" y="2976"/>
              <a:ext cx="578" cy="594"/>
              <a:chOff x="670" y="3294"/>
              <a:chExt cx="578" cy="594"/>
            </a:xfrm>
          </p:grpSpPr>
          <p:sp>
            <p:nvSpPr>
              <p:cNvPr id="30739" name="Oval 10"/>
              <p:cNvSpPr>
                <a:spLocks noChangeArrowheads="1"/>
              </p:cNvSpPr>
              <p:nvPr/>
            </p:nvSpPr>
            <p:spPr bwMode="auto">
              <a:xfrm>
                <a:off x="738" y="3294"/>
                <a:ext cx="510" cy="552"/>
              </a:xfrm>
              <a:prstGeom prst="ellipse">
                <a:avLst/>
              </a:prstGeom>
              <a:solidFill>
                <a:schemeClr val="accent2"/>
              </a:solidFill>
              <a:ln w="1905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0" name="Oval 11"/>
              <p:cNvSpPr>
                <a:spLocks noChangeArrowheads="1"/>
              </p:cNvSpPr>
              <p:nvPr/>
            </p:nvSpPr>
            <p:spPr bwMode="auto">
              <a:xfrm>
                <a:off x="690" y="3336"/>
                <a:ext cx="510" cy="55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1" name="Text Box 12"/>
              <p:cNvSpPr txBox="1">
                <a:spLocks noChangeArrowheads="1"/>
              </p:cNvSpPr>
              <p:nvPr/>
            </p:nvSpPr>
            <p:spPr bwMode="auto">
              <a:xfrm>
                <a:off x="670" y="3425"/>
                <a:ext cx="514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/>
                  <a:t>state</a:t>
                </a:r>
              </a:p>
              <a:p>
                <a:r>
                  <a:rPr lang="en-US" sz="2000"/>
                  <a:t>2</a:t>
                </a:r>
              </a:p>
            </p:txBody>
          </p:sp>
        </p:grpSp>
        <p:sp>
          <p:nvSpPr>
            <p:cNvPr id="30728" name="Text Box 13"/>
            <p:cNvSpPr txBox="1">
              <a:spLocks noChangeArrowheads="1"/>
            </p:cNvSpPr>
            <p:nvPr/>
          </p:nvSpPr>
          <p:spPr bwMode="auto">
            <a:xfrm>
              <a:off x="2589" y="2528"/>
              <a:ext cx="211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event causing state transition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0729" name="Text Box 14"/>
            <p:cNvSpPr txBox="1">
              <a:spLocks noChangeArrowheads="1"/>
            </p:cNvSpPr>
            <p:nvPr/>
          </p:nvSpPr>
          <p:spPr bwMode="auto">
            <a:xfrm>
              <a:off x="2533" y="2714"/>
              <a:ext cx="23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actions taken on state transition</a:t>
              </a:r>
              <a:endParaRPr lang="en-US" sz="24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30730" name="Line 15"/>
            <p:cNvSpPr>
              <a:spLocks noChangeShapeType="1"/>
            </p:cNvSpPr>
            <p:nvPr/>
          </p:nvSpPr>
          <p:spPr bwMode="auto">
            <a:xfrm>
              <a:off x="2586" y="2742"/>
              <a:ext cx="213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1" name="Rectangle 16"/>
            <p:cNvSpPr>
              <a:spLocks noChangeArrowheads="1"/>
            </p:cNvSpPr>
            <p:nvPr/>
          </p:nvSpPr>
          <p:spPr bwMode="auto">
            <a:xfrm>
              <a:off x="78" y="2952"/>
              <a:ext cx="1746" cy="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r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sz="1800">
                  <a:solidFill>
                    <a:srgbClr val="FF0000"/>
                  </a:solidFill>
                </a:rPr>
                <a:t>state:</a:t>
              </a:r>
              <a:r>
                <a:rPr lang="en-US" sz="1800"/>
                <a:t> when in this “state” next state uniquely determined by next event</a:t>
              </a:r>
            </a:p>
          </p:txBody>
        </p:sp>
        <p:sp>
          <p:nvSpPr>
            <p:cNvPr id="30732" name="Freeform 17"/>
            <p:cNvSpPr>
              <a:spLocks/>
            </p:cNvSpPr>
            <p:nvPr/>
          </p:nvSpPr>
          <p:spPr bwMode="auto">
            <a:xfrm>
              <a:off x="2130" y="3504"/>
              <a:ext cx="60" cy="366"/>
            </a:xfrm>
            <a:custGeom>
              <a:avLst/>
              <a:gdLst>
                <a:gd name="T0" fmla="*/ 48 w 60"/>
                <a:gd name="T1" fmla="*/ 366 h 366"/>
                <a:gd name="T2" fmla="*/ 60 w 60"/>
                <a:gd name="T3" fmla="*/ 0 h 366"/>
                <a:gd name="T4" fmla="*/ 0 60000 65536"/>
                <a:gd name="T5" fmla="*/ 0 60000 65536"/>
                <a:gd name="T6" fmla="*/ 0 w 60"/>
                <a:gd name="T7" fmla="*/ 0 h 366"/>
                <a:gd name="T8" fmla="*/ 60 w 60"/>
                <a:gd name="T9" fmla="*/ 366 h 3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0" h="366">
                  <a:moveTo>
                    <a:pt x="48" y="366"/>
                  </a:moveTo>
                  <a:cubicBezTo>
                    <a:pt x="0" y="204"/>
                    <a:pt x="60" y="55"/>
                    <a:pt x="6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3" name="Freeform 18"/>
            <p:cNvSpPr>
              <a:spLocks/>
            </p:cNvSpPr>
            <p:nvPr/>
          </p:nvSpPr>
          <p:spPr bwMode="auto">
            <a:xfrm flipH="1" flipV="1">
              <a:off x="5370" y="3528"/>
              <a:ext cx="60" cy="366"/>
            </a:xfrm>
            <a:custGeom>
              <a:avLst/>
              <a:gdLst>
                <a:gd name="T0" fmla="*/ 48 w 60"/>
                <a:gd name="T1" fmla="*/ 366 h 366"/>
                <a:gd name="T2" fmla="*/ 60 w 60"/>
                <a:gd name="T3" fmla="*/ 0 h 366"/>
                <a:gd name="T4" fmla="*/ 0 60000 65536"/>
                <a:gd name="T5" fmla="*/ 0 60000 65536"/>
                <a:gd name="T6" fmla="*/ 0 w 60"/>
                <a:gd name="T7" fmla="*/ 0 h 366"/>
                <a:gd name="T8" fmla="*/ 60 w 60"/>
                <a:gd name="T9" fmla="*/ 366 h 36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0" h="366">
                  <a:moveTo>
                    <a:pt x="48" y="366"/>
                  </a:moveTo>
                  <a:cubicBezTo>
                    <a:pt x="0" y="204"/>
                    <a:pt x="60" y="55"/>
                    <a:pt x="6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4" name="Line 19"/>
            <p:cNvSpPr>
              <a:spLocks noChangeShapeType="1"/>
            </p:cNvSpPr>
            <p:nvPr/>
          </p:nvSpPr>
          <p:spPr bwMode="auto">
            <a:xfrm>
              <a:off x="2460" y="3342"/>
              <a:ext cx="990" cy="47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735" name="Group 20"/>
            <p:cNvGrpSpPr>
              <a:grpSpLocks/>
            </p:cNvGrpSpPr>
            <p:nvPr/>
          </p:nvGrpSpPr>
          <p:grpSpPr bwMode="auto">
            <a:xfrm>
              <a:off x="2886" y="3218"/>
              <a:ext cx="609" cy="423"/>
              <a:chOff x="3516" y="3260"/>
              <a:chExt cx="609" cy="423"/>
            </a:xfrm>
          </p:grpSpPr>
          <p:sp>
            <p:nvSpPr>
              <p:cNvPr id="30736" name="Text Box 21"/>
              <p:cNvSpPr txBox="1">
                <a:spLocks noChangeArrowheads="1"/>
              </p:cNvSpPr>
              <p:nvPr/>
            </p:nvSpPr>
            <p:spPr bwMode="auto">
              <a:xfrm>
                <a:off x="3564" y="3260"/>
                <a:ext cx="48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FF0000"/>
                    </a:solidFill>
                  </a:rPr>
                  <a:t>event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0737" name="Text Box 22"/>
              <p:cNvSpPr txBox="1">
                <a:spLocks noChangeArrowheads="1"/>
              </p:cNvSpPr>
              <p:nvPr/>
            </p:nvSpPr>
            <p:spPr bwMode="auto">
              <a:xfrm>
                <a:off x="3532" y="3452"/>
                <a:ext cx="59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FF0000"/>
                    </a:solidFill>
                  </a:rPr>
                  <a:t>actions</a:t>
                </a:r>
                <a:endParaRPr lang="en-US" sz="240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38" name="Line 23"/>
              <p:cNvSpPr>
                <a:spLocks noChangeShapeType="1"/>
              </p:cNvSpPr>
              <p:nvPr/>
            </p:nvSpPr>
            <p:spPr bwMode="auto">
              <a:xfrm>
                <a:off x="3516" y="3480"/>
                <a:ext cx="59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sz="3200" u="none" smtClean="0"/>
              <a:t>Rdt1.0: </a:t>
            </a:r>
            <a:r>
              <a:rPr lang="en-US" sz="2400" smtClean="0"/>
              <a:t>reliable transfer over a reliable channel</a:t>
            </a:r>
            <a:endParaRPr lang="en-US" smtClean="0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1331913"/>
            <a:ext cx="7896225" cy="3019425"/>
          </a:xfrm>
        </p:spPr>
        <p:txBody>
          <a:bodyPr/>
          <a:lstStyle/>
          <a:p>
            <a:r>
              <a:rPr lang="en-US" sz="2400" smtClean="0"/>
              <a:t>Assume that the underlying channel is perfectly reliable</a:t>
            </a:r>
          </a:p>
          <a:p>
            <a:pPr lvl="1"/>
            <a:r>
              <a:rPr lang="en-US" sz="2000" smtClean="0"/>
              <a:t>no bit errors</a:t>
            </a:r>
          </a:p>
          <a:p>
            <a:pPr lvl="1"/>
            <a:r>
              <a:rPr lang="en-US" sz="2000" smtClean="0"/>
              <a:t>no loss of packets</a:t>
            </a:r>
          </a:p>
          <a:p>
            <a:r>
              <a:rPr lang="en-US" sz="2400" smtClean="0"/>
              <a:t>Make separate FSMs for sender, receiver:</a:t>
            </a:r>
          </a:p>
          <a:p>
            <a:pPr lvl="1"/>
            <a:r>
              <a:rPr lang="en-US" sz="2000" smtClean="0"/>
              <a:t>sender sends data into underlying channel</a:t>
            </a:r>
          </a:p>
          <a:p>
            <a:pPr lvl="1"/>
            <a:r>
              <a:rPr lang="en-US" sz="2000" smtClean="0"/>
              <a:t>receiver read data from underlying channel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070100" y="4564063"/>
            <a:ext cx="2682875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dirty="0" smtClean="0">
                <a:latin typeface="Arial" pitchFamily="34" charset="0"/>
              </a:rPr>
              <a:t>segment = </a:t>
            </a:r>
            <a:r>
              <a:rPr lang="en-US" dirty="0" err="1">
                <a:latin typeface="Arial" pitchFamily="34" charset="0"/>
              </a:rPr>
              <a:t>make_pkt</a:t>
            </a:r>
            <a:r>
              <a:rPr lang="en-US" dirty="0">
                <a:latin typeface="Arial" pitchFamily="34" charset="0"/>
              </a:rPr>
              <a:t>(data)</a:t>
            </a:r>
          </a:p>
          <a:p>
            <a:pPr algn="l"/>
            <a:r>
              <a:rPr lang="en-US" dirty="0" err="1" smtClean="0">
                <a:latin typeface="Arial" pitchFamily="34" charset="0"/>
              </a:rPr>
              <a:t>udt_send</a:t>
            </a:r>
            <a:r>
              <a:rPr lang="en-US" dirty="0" smtClean="0">
                <a:latin typeface="Arial" pitchFamily="34" charset="0"/>
              </a:rPr>
              <a:t>(segment)</a:t>
            </a:r>
            <a:endParaRPr lang="en-US" dirty="0">
              <a:latin typeface="Times New Roman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84188" y="4230688"/>
            <a:ext cx="3800475" cy="1779587"/>
            <a:chOff x="305" y="2665"/>
            <a:chExt cx="2394" cy="1121"/>
          </a:xfrm>
        </p:grpSpPr>
        <p:sp>
          <p:nvSpPr>
            <p:cNvPr id="31760" name="Oval 6"/>
            <p:cNvSpPr>
              <a:spLocks noChangeArrowheads="1"/>
            </p:cNvSpPr>
            <p:nvPr/>
          </p:nvSpPr>
          <p:spPr bwMode="auto">
            <a:xfrm>
              <a:off x="509" y="2675"/>
              <a:ext cx="602" cy="637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1" name="Text Box 7"/>
            <p:cNvSpPr txBox="1">
              <a:spLocks noChangeArrowheads="1"/>
            </p:cNvSpPr>
            <p:nvPr/>
          </p:nvSpPr>
          <p:spPr bwMode="auto">
            <a:xfrm>
              <a:off x="469" y="2729"/>
              <a:ext cx="692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>
                  <a:latin typeface="Arial" pitchFamily="34" charset="0"/>
                </a:rPr>
                <a:t>Wait for call from above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31762" name="Freeform 8"/>
            <p:cNvSpPr>
              <a:spLocks/>
            </p:cNvSpPr>
            <p:nvPr/>
          </p:nvSpPr>
          <p:spPr bwMode="auto">
            <a:xfrm>
              <a:off x="1019" y="2665"/>
              <a:ext cx="385" cy="647"/>
            </a:xfrm>
            <a:custGeom>
              <a:avLst/>
              <a:gdLst>
                <a:gd name="T0" fmla="*/ 0 w 735"/>
                <a:gd name="T1" fmla="*/ 195 h 1080"/>
                <a:gd name="T2" fmla="*/ 0 w 735"/>
                <a:gd name="T3" fmla="*/ 855 h 1080"/>
                <a:gd name="T4" fmla="*/ 0 60000 65536"/>
                <a:gd name="T5" fmla="*/ 0 60000 65536"/>
                <a:gd name="T6" fmla="*/ 0 w 735"/>
                <a:gd name="T7" fmla="*/ 0 h 1080"/>
                <a:gd name="T8" fmla="*/ 735 w 735"/>
                <a:gd name="T9" fmla="*/ 1080 h 10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5" h="1080">
                  <a:moveTo>
                    <a:pt x="0" y="195"/>
                  </a:moveTo>
                  <a:cubicBezTo>
                    <a:pt x="690" y="0"/>
                    <a:pt x="735" y="1080"/>
                    <a:pt x="0" y="855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3" name="Text Box 9"/>
            <p:cNvSpPr txBox="1">
              <a:spLocks noChangeArrowheads="1"/>
            </p:cNvSpPr>
            <p:nvPr/>
          </p:nvSpPr>
          <p:spPr bwMode="auto">
            <a:xfrm>
              <a:off x="1278" y="2701"/>
              <a:ext cx="1421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dirty="0" err="1">
                  <a:latin typeface="Arial" pitchFamily="34" charset="0"/>
                </a:rPr>
                <a:t>rdt_send</a:t>
              </a:r>
              <a:r>
                <a:rPr lang="en-US" dirty="0">
                  <a:latin typeface="Arial" pitchFamily="34" charset="0"/>
                </a:rPr>
                <a:t>(data)</a:t>
              </a:r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31764" name="Line 10"/>
            <p:cNvSpPr>
              <a:spLocks noChangeShapeType="1"/>
            </p:cNvSpPr>
            <p:nvPr/>
          </p:nvSpPr>
          <p:spPr bwMode="auto">
            <a:xfrm>
              <a:off x="1341" y="2917"/>
              <a:ext cx="81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5" name="Line 11"/>
            <p:cNvSpPr>
              <a:spLocks noChangeShapeType="1"/>
            </p:cNvSpPr>
            <p:nvPr/>
          </p:nvSpPr>
          <p:spPr bwMode="auto">
            <a:xfrm>
              <a:off x="305" y="2665"/>
              <a:ext cx="243" cy="1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6" name="Text Box 12"/>
            <p:cNvSpPr txBox="1">
              <a:spLocks noChangeArrowheads="1"/>
            </p:cNvSpPr>
            <p:nvPr/>
          </p:nvSpPr>
          <p:spPr bwMode="auto">
            <a:xfrm>
              <a:off x="1314" y="3498"/>
              <a:ext cx="7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sender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792663" y="4216400"/>
            <a:ext cx="4351337" cy="1835150"/>
            <a:chOff x="3019" y="2656"/>
            <a:chExt cx="2741" cy="1156"/>
          </a:xfrm>
        </p:grpSpPr>
        <p:sp>
          <p:nvSpPr>
            <p:cNvPr id="31751" name="Text Box 14"/>
            <p:cNvSpPr txBox="1">
              <a:spLocks noChangeArrowheads="1"/>
            </p:cNvSpPr>
            <p:nvPr/>
          </p:nvSpPr>
          <p:spPr bwMode="auto">
            <a:xfrm>
              <a:off x="3991" y="2906"/>
              <a:ext cx="1769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dirty="0" smtClean="0">
                  <a:latin typeface="Arial" pitchFamily="34" charset="0"/>
                </a:rPr>
                <a:t>data = extract (segment)</a:t>
              </a:r>
              <a:endParaRPr lang="en-US" dirty="0">
                <a:latin typeface="Arial" pitchFamily="34" charset="0"/>
              </a:endParaRPr>
            </a:p>
            <a:p>
              <a:pPr algn="l"/>
              <a:r>
                <a:rPr lang="en-US" dirty="0" err="1">
                  <a:latin typeface="Arial" pitchFamily="34" charset="0"/>
                </a:rPr>
                <a:t>deliver_data</a:t>
              </a:r>
              <a:r>
                <a:rPr lang="en-US" dirty="0">
                  <a:latin typeface="Arial" pitchFamily="34" charset="0"/>
                </a:rPr>
                <a:t>(data)</a:t>
              </a:r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31752" name="Oval 15"/>
            <p:cNvSpPr>
              <a:spLocks noChangeArrowheads="1"/>
            </p:cNvSpPr>
            <p:nvPr/>
          </p:nvSpPr>
          <p:spPr bwMode="auto">
            <a:xfrm>
              <a:off x="3223" y="2666"/>
              <a:ext cx="602" cy="637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3" name="Text Box 16"/>
            <p:cNvSpPr txBox="1">
              <a:spLocks noChangeArrowheads="1"/>
            </p:cNvSpPr>
            <p:nvPr/>
          </p:nvSpPr>
          <p:spPr bwMode="auto">
            <a:xfrm>
              <a:off x="3183" y="2720"/>
              <a:ext cx="692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>
                  <a:latin typeface="Arial" pitchFamily="34" charset="0"/>
                </a:rPr>
                <a:t>Wait for call from below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31754" name="Freeform 17"/>
            <p:cNvSpPr>
              <a:spLocks/>
            </p:cNvSpPr>
            <p:nvPr/>
          </p:nvSpPr>
          <p:spPr bwMode="auto">
            <a:xfrm>
              <a:off x="3733" y="2656"/>
              <a:ext cx="385" cy="647"/>
            </a:xfrm>
            <a:custGeom>
              <a:avLst/>
              <a:gdLst>
                <a:gd name="T0" fmla="*/ 0 w 735"/>
                <a:gd name="T1" fmla="*/ 195 h 1080"/>
                <a:gd name="T2" fmla="*/ 0 w 735"/>
                <a:gd name="T3" fmla="*/ 855 h 1080"/>
                <a:gd name="T4" fmla="*/ 0 60000 65536"/>
                <a:gd name="T5" fmla="*/ 0 60000 65536"/>
                <a:gd name="T6" fmla="*/ 0 w 735"/>
                <a:gd name="T7" fmla="*/ 0 h 1080"/>
                <a:gd name="T8" fmla="*/ 735 w 735"/>
                <a:gd name="T9" fmla="*/ 1080 h 10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35" h="1080">
                  <a:moveTo>
                    <a:pt x="0" y="195"/>
                  </a:moveTo>
                  <a:cubicBezTo>
                    <a:pt x="690" y="0"/>
                    <a:pt x="735" y="1080"/>
                    <a:pt x="0" y="855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5" name="Text Box 18"/>
            <p:cNvSpPr txBox="1">
              <a:spLocks noChangeArrowheads="1"/>
            </p:cNvSpPr>
            <p:nvPr/>
          </p:nvSpPr>
          <p:spPr bwMode="auto">
            <a:xfrm>
              <a:off x="3992" y="2692"/>
              <a:ext cx="1421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>
                <a:latin typeface="Times New Roman" pitchFamily="18" charset="0"/>
              </a:endParaRPr>
            </a:p>
          </p:txBody>
        </p:sp>
        <p:sp>
          <p:nvSpPr>
            <p:cNvPr id="31756" name="Line 19"/>
            <p:cNvSpPr>
              <a:spLocks noChangeShapeType="1"/>
            </p:cNvSpPr>
            <p:nvPr/>
          </p:nvSpPr>
          <p:spPr bwMode="auto">
            <a:xfrm>
              <a:off x="4055" y="2908"/>
              <a:ext cx="81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7" name="Line 20"/>
            <p:cNvSpPr>
              <a:spLocks noChangeShapeType="1"/>
            </p:cNvSpPr>
            <p:nvPr/>
          </p:nvSpPr>
          <p:spPr bwMode="auto">
            <a:xfrm>
              <a:off x="3019" y="2656"/>
              <a:ext cx="243" cy="1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8" name="Rectangle 21"/>
            <p:cNvSpPr>
              <a:spLocks noChangeArrowheads="1"/>
            </p:cNvSpPr>
            <p:nvPr/>
          </p:nvSpPr>
          <p:spPr bwMode="auto">
            <a:xfrm>
              <a:off x="4001" y="2704"/>
              <a:ext cx="109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latin typeface="Arial" pitchFamily="34" charset="0"/>
                </a:rPr>
                <a:t>rdt_rcv</a:t>
              </a:r>
              <a:r>
                <a:rPr lang="en-US" dirty="0" smtClean="0">
                  <a:latin typeface="Arial" pitchFamily="34" charset="0"/>
                </a:rPr>
                <a:t>(segment)</a:t>
              </a:r>
              <a:endParaRPr lang="en-US" dirty="0">
                <a:latin typeface="Arial" pitchFamily="34" charset="0"/>
              </a:endParaRPr>
            </a:p>
          </p:txBody>
        </p:sp>
        <p:sp>
          <p:nvSpPr>
            <p:cNvPr id="31759" name="Text Box 22"/>
            <p:cNvSpPr txBox="1">
              <a:spLocks noChangeArrowheads="1"/>
            </p:cNvSpPr>
            <p:nvPr/>
          </p:nvSpPr>
          <p:spPr bwMode="auto">
            <a:xfrm>
              <a:off x="3823" y="3524"/>
              <a:ext cx="8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receiver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sz="3200" u="none" smtClean="0"/>
              <a:t>Rdt2.0: </a:t>
            </a:r>
            <a:r>
              <a:rPr lang="en-US" sz="3200" smtClean="0"/>
              <a:t>channel with bit errors</a:t>
            </a:r>
            <a:endParaRPr lang="en-US" smtClean="0"/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42975" y="1333500"/>
            <a:ext cx="7896225" cy="4448175"/>
          </a:xfrm>
        </p:spPr>
        <p:txBody>
          <a:bodyPr/>
          <a:lstStyle/>
          <a:p>
            <a:r>
              <a:rPr lang="en-US" sz="2400" smtClean="0"/>
              <a:t>underlying channel may flip bits in packets</a:t>
            </a:r>
          </a:p>
          <a:p>
            <a:pPr lvl="1"/>
            <a:r>
              <a:rPr lang="en-US" sz="2000" smtClean="0"/>
              <a:t>checksum to detect bit errors</a:t>
            </a:r>
          </a:p>
          <a:p>
            <a:r>
              <a:rPr lang="en-US" sz="2400" i="1" smtClean="0"/>
              <a:t>the</a:t>
            </a:r>
            <a:r>
              <a:rPr lang="en-US" sz="2400" smtClean="0"/>
              <a:t> question: how to recover from errors:</a:t>
            </a:r>
          </a:p>
          <a:p>
            <a:pPr lvl="1"/>
            <a:r>
              <a:rPr lang="en-US" sz="2000" i="1" smtClean="0">
                <a:solidFill>
                  <a:srgbClr val="FF0000"/>
                </a:solidFill>
              </a:rPr>
              <a:t>negative acknowledgements (NAKs):</a:t>
            </a:r>
            <a:r>
              <a:rPr lang="en-US" sz="2000" smtClean="0"/>
              <a:t> receiver explicitly tells sender that pkt had errors</a:t>
            </a:r>
          </a:p>
          <a:p>
            <a:pPr lvl="2"/>
            <a:r>
              <a:rPr lang="en-US" sz="1600" smtClean="0"/>
              <a:t>sender retransmits pkt on receipt of NAK</a:t>
            </a:r>
          </a:p>
          <a:p>
            <a:pPr lvl="1"/>
            <a:r>
              <a:rPr lang="en-US" i="1" smtClean="0">
                <a:solidFill>
                  <a:srgbClr val="FF0000"/>
                </a:solidFill>
              </a:rPr>
              <a:t>acknowledgements (ACKs):</a:t>
            </a:r>
            <a:r>
              <a:rPr lang="en-US" smtClean="0"/>
              <a:t> receiver explicitly tells sender that pkt received OK</a:t>
            </a:r>
          </a:p>
          <a:p>
            <a:r>
              <a:rPr lang="en-US" sz="2400" smtClean="0"/>
              <a:t>new mechanisms in </a:t>
            </a:r>
            <a:r>
              <a:rPr lang="en-US" sz="2400" b="1" smtClean="0">
                <a:latin typeface="Courier New" pitchFamily="49" charset="0"/>
              </a:rPr>
              <a:t>rdt2.0</a:t>
            </a:r>
            <a:r>
              <a:rPr lang="en-US" sz="2400" smtClean="0"/>
              <a:t> (beyond </a:t>
            </a:r>
            <a:r>
              <a:rPr lang="en-US" sz="2400" b="1" smtClean="0">
                <a:latin typeface="Courier New" pitchFamily="49" charset="0"/>
              </a:rPr>
              <a:t>rdt1.0</a:t>
            </a:r>
            <a:r>
              <a:rPr lang="en-US" sz="2400" smtClean="0"/>
              <a:t>):</a:t>
            </a:r>
          </a:p>
          <a:p>
            <a:pPr lvl="1"/>
            <a:r>
              <a:rPr lang="en-US" sz="2000" smtClean="0"/>
              <a:t>error detection</a:t>
            </a:r>
          </a:p>
          <a:p>
            <a:pPr lvl="1"/>
            <a:r>
              <a:rPr lang="en-US" sz="2000" smtClean="0"/>
              <a:t>receiver feedback: control msgs (ACK,NAK) rcvr-&gt;sender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rdt2.0: FSM specification</a:t>
            </a:r>
            <a:endParaRPr lang="en-US" dirty="0" smtClean="0"/>
          </a:p>
        </p:txBody>
      </p:sp>
      <p:sp>
        <p:nvSpPr>
          <p:cNvPr id="34819" name="Oval 3"/>
          <p:cNvSpPr>
            <a:spLocks noChangeArrowheads="1"/>
          </p:cNvSpPr>
          <p:nvPr/>
        </p:nvSpPr>
        <p:spPr bwMode="auto">
          <a:xfrm>
            <a:off x="696913" y="22098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95313" y="2293938"/>
            <a:ext cx="12001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latin typeface="Arial" pitchFamily="34" charset="0"/>
              </a:rPr>
              <a:t>Wait for call from above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dirty="0" err="1">
                <a:latin typeface="Arial" pitchFamily="34" charset="0"/>
              </a:rPr>
              <a:t>snkpkt</a:t>
            </a:r>
            <a:r>
              <a:rPr lang="en-US" dirty="0">
                <a:latin typeface="Arial" pitchFamily="34" charset="0"/>
              </a:rPr>
              <a:t> = </a:t>
            </a:r>
            <a:r>
              <a:rPr lang="en-US" dirty="0" err="1">
                <a:latin typeface="Arial" pitchFamily="34" charset="0"/>
              </a:rPr>
              <a:t>make_pkt</a:t>
            </a:r>
            <a:r>
              <a:rPr lang="en-US" dirty="0">
                <a:latin typeface="Arial" pitchFamily="34" charset="0"/>
              </a:rPr>
              <a:t>(data, checksum)</a:t>
            </a:r>
          </a:p>
          <a:p>
            <a:pPr algn="l"/>
            <a:r>
              <a:rPr lang="en-US" dirty="0" err="1">
                <a:latin typeface="Arial" pitchFamily="34" charset="0"/>
              </a:rPr>
              <a:t>udt_send</a:t>
            </a:r>
            <a:r>
              <a:rPr lang="en-US" dirty="0">
                <a:latin typeface="Arial" pitchFamily="34" charset="0"/>
              </a:rPr>
              <a:t>(</a:t>
            </a:r>
            <a:r>
              <a:rPr lang="en-US" dirty="0" err="1">
                <a:latin typeface="Arial" pitchFamily="34" charset="0"/>
              </a:rPr>
              <a:t>sndpkt</a:t>
            </a:r>
            <a:r>
              <a:rPr lang="en-US" dirty="0">
                <a:latin typeface="Arial" pitchFamily="34" charset="0"/>
              </a:rPr>
              <a:t>)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6319838" y="5314950"/>
            <a:ext cx="2143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dirty="0" smtClean="0">
                <a:latin typeface="Arial" pitchFamily="34" charset="0"/>
              </a:rPr>
              <a:t>extract(</a:t>
            </a:r>
            <a:r>
              <a:rPr lang="en-US" dirty="0" err="1" smtClean="0">
                <a:latin typeface="Arial" pitchFamily="34" charset="0"/>
              </a:rPr>
              <a:t>rcvpkt,data</a:t>
            </a:r>
            <a:r>
              <a:rPr lang="en-US" dirty="0" smtClean="0">
                <a:latin typeface="Arial" pitchFamily="34" charset="0"/>
              </a:rPr>
              <a:t>) </a:t>
            </a:r>
            <a:r>
              <a:rPr lang="en-US" dirty="0" err="1" smtClean="0">
                <a:latin typeface="Arial" pitchFamily="34" charset="0"/>
              </a:rPr>
              <a:t>deliver_data</a:t>
            </a:r>
            <a:r>
              <a:rPr lang="en-US" dirty="0" smtClean="0">
                <a:latin typeface="Arial" pitchFamily="34" charset="0"/>
              </a:rPr>
              <a:t>(data) </a:t>
            </a:r>
            <a:r>
              <a:rPr lang="en-US" dirty="0" err="1" smtClean="0">
                <a:latin typeface="Arial" pitchFamily="34" charset="0"/>
              </a:rPr>
              <a:t>udt_send</a:t>
            </a:r>
            <a:r>
              <a:rPr lang="en-US" dirty="0" smtClean="0">
                <a:latin typeface="Arial" pitchFamily="34" charset="0"/>
              </a:rPr>
              <a:t>(ACK</a:t>
            </a:r>
            <a:r>
              <a:rPr lang="en-US" dirty="0">
                <a:latin typeface="Arial" pitchFamily="34" charset="0"/>
              </a:rPr>
              <a:t>)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6402388" y="4819650"/>
            <a:ext cx="2157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dirty="0" err="1">
                <a:latin typeface="Arial" pitchFamily="34" charset="0"/>
              </a:rPr>
              <a:t>rdt_rcv</a:t>
            </a:r>
            <a:r>
              <a:rPr lang="en-US" dirty="0">
                <a:latin typeface="Arial" pitchFamily="34" charset="0"/>
              </a:rPr>
              <a:t>(</a:t>
            </a:r>
            <a:r>
              <a:rPr lang="en-US" dirty="0" err="1">
                <a:latin typeface="Arial" pitchFamily="34" charset="0"/>
              </a:rPr>
              <a:t>rcvpkt</a:t>
            </a:r>
            <a:r>
              <a:rPr lang="en-US" dirty="0">
                <a:latin typeface="Arial" pitchFamily="34" charset="0"/>
              </a:rPr>
              <a:t>) </a:t>
            </a:r>
            <a:r>
              <a:rPr lang="en-US" dirty="0" smtClean="0">
                <a:latin typeface="Arial" pitchFamily="34" charset="0"/>
              </a:rPr>
              <a:t>&amp;&amp; </a:t>
            </a:r>
            <a:r>
              <a:rPr lang="en-US" dirty="0" err="1" smtClean="0">
                <a:latin typeface="Arial" pitchFamily="34" charset="0"/>
              </a:rPr>
              <a:t>notcorrupt</a:t>
            </a:r>
            <a:r>
              <a:rPr lang="en-US" dirty="0" smtClean="0">
                <a:latin typeface="Arial" pitchFamily="34" charset="0"/>
              </a:rPr>
              <a:t>(</a:t>
            </a:r>
            <a:r>
              <a:rPr lang="en-US" dirty="0" err="1" smtClean="0">
                <a:latin typeface="Arial" pitchFamily="34" charset="0"/>
              </a:rPr>
              <a:t>rcvpkt</a:t>
            </a:r>
            <a:r>
              <a:rPr lang="en-US" dirty="0">
                <a:latin typeface="Arial" pitchFamily="34" charset="0"/>
              </a:rPr>
              <a:t>)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6419850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6" name="Freeform 10"/>
          <p:cNvSpPr>
            <a:spLocks/>
          </p:cNvSpPr>
          <p:nvPr/>
        </p:nvSpPr>
        <p:spPr bwMode="auto">
          <a:xfrm flipV="1">
            <a:off x="1057275" y="19796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283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47" name="Oval 23"/>
          <p:cNvSpPr>
            <a:spLocks noChangeArrowheads="1"/>
          </p:cNvSpPr>
          <p:nvPr/>
        </p:nvSpPr>
        <p:spPr bwMode="auto">
          <a:xfrm>
            <a:off x="2332038" y="2222500"/>
            <a:ext cx="985838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8" name="Text Box 24"/>
          <p:cNvSpPr txBox="1">
            <a:spLocks noChangeArrowheads="1"/>
          </p:cNvSpPr>
          <p:nvPr/>
        </p:nvSpPr>
        <p:spPr bwMode="auto">
          <a:xfrm>
            <a:off x="2292350" y="2297113"/>
            <a:ext cx="10747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latin typeface="Arial" pitchFamily="34" charset="0"/>
              </a:rPr>
              <a:t>Wait for ACK or NAK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4845" name="Oval 28"/>
          <p:cNvSpPr>
            <a:spLocks noChangeArrowheads="1"/>
          </p:cNvSpPr>
          <p:nvPr/>
        </p:nvSpPr>
        <p:spPr bwMode="auto">
          <a:xfrm>
            <a:off x="6764338" y="3568700"/>
            <a:ext cx="985838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6" name="Text Box 29"/>
          <p:cNvSpPr txBox="1">
            <a:spLocks noChangeArrowheads="1"/>
          </p:cNvSpPr>
          <p:nvPr/>
        </p:nvSpPr>
        <p:spPr bwMode="auto">
          <a:xfrm>
            <a:off x="6677025" y="3652838"/>
            <a:ext cx="12001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latin typeface="Arial" pitchFamily="34" charset="0"/>
              </a:rPr>
              <a:t>Wait for call from below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4839" name="Freeform 30"/>
          <p:cNvSpPr>
            <a:spLocks/>
          </p:cNvSpPr>
          <p:nvPr/>
        </p:nvSpPr>
        <p:spPr bwMode="auto">
          <a:xfrm flipV="1">
            <a:off x="6684963" y="4464050"/>
            <a:ext cx="1257300" cy="469900"/>
          </a:xfrm>
          <a:custGeom>
            <a:avLst/>
            <a:gdLst>
              <a:gd name="T0" fmla="*/ 361 w 1500"/>
              <a:gd name="T1" fmla="*/ 671 h 740"/>
              <a:gd name="T2" fmla="*/ 1017 w 1500"/>
              <a:gd name="T3" fmla="*/ 740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40" name="Text Box 31"/>
          <p:cNvSpPr txBox="1">
            <a:spLocks noChangeArrowheads="1"/>
          </p:cNvSpPr>
          <p:nvPr/>
        </p:nvSpPr>
        <p:spPr bwMode="auto">
          <a:xfrm>
            <a:off x="866775" y="4167188"/>
            <a:ext cx="1150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sender</a:t>
            </a:r>
          </a:p>
        </p:txBody>
      </p:sp>
      <p:sp>
        <p:nvSpPr>
          <p:cNvPr id="34841" name="Text Box 32"/>
          <p:cNvSpPr txBox="1">
            <a:spLocks noChangeArrowheads="1"/>
          </p:cNvSpPr>
          <p:nvPr/>
        </p:nvSpPr>
        <p:spPr bwMode="auto">
          <a:xfrm>
            <a:off x="6913563" y="1479550"/>
            <a:ext cx="1366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receiver</a:t>
            </a:r>
          </a:p>
        </p:txBody>
      </p:sp>
      <p:sp>
        <p:nvSpPr>
          <p:cNvPr id="34843" name="Text Box 34"/>
          <p:cNvSpPr txBox="1">
            <a:spLocks noChangeArrowheads="1"/>
          </p:cNvSpPr>
          <p:nvPr/>
        </p:nvSpPr>
        <p:spPr bwMode="auto">
          <a:xfrm>
            <a:off x="1031875" y="1212850"/>
            <a:ext cx="225583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dirty="0" err="1">
                <a:latin typeface="Arial" pitchFamily="34" charset="0"/>
              </a:rPr>
              <a:t>rdt_send</a:t>
            </a:r>
            <a:r>
              <a:rPr lang="en-US" dirty="0">
                <a:latin typeface="Arial" pitchFamily="34" charset="0"/>
              </a:rPr>
              <a:t>(data)</a:t>
            </a: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/>
      <p:bldP spid="34820" grpId="0"/>
      <p:bldP spid="34822" grpId="0" animBg="1"/>
      <p:bldP spid="34825" grpId="0" animBg="1"/>
      <p:bldP spid="34826" grpId="0" animBg="1"/>
      <p:bldP spid="34826" grpId="1" animBg="1"/>
      <p:bldP spid="34847" grpId="0" animBg="1"/>
      <p:bldP spid="34845" grpId="0" animBg="1"/>
      <p:bldP spid="34839" grpId="0" animBg="1"/>
      <p:bldP spid="34840" grpId="0"/>
      <p:bldP spid="3484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rdt2.0: FSM specification</a:t>
            </a:r>
            <a:endParaRPr lang="en-US" dirty="0" smtClean="0"/>
          </a:p>
        </p:txBody>
      </p:sp>
      <p:sp>
        <p:nvSpPr>
          <p:cNvPr id="34819" name="Oval 3"/>
          <p:cNvSpPr>
            <a:spLocks noChangeArrowheads="1"/>
          </p:cNvSpPr>
          <p:nvPr/>
        </p:nvSpPr>
        <p:spPr bwMode="auto">
          <a:xfrm>
            <a:off x="696913" y="22098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95313" y="2293938"/>
            <a:ext cx="12001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latin typeface="Arial" pitchFamily="34" charset="0"/>
              </a:rPr>
              <a:t>Wait for call from above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dirty="0" err="1">
                <a:latin typeface="Arial" pitchFamily="34" charset="0"/>
              </a:rPr>
              <a:t>snkpkt</a:t>
            </a:r>
            <a:r>
              <a:rPr lang="en-US" dirty="0">
                <a:latin typeface="Arial" pitchFamily="34" charset="0"/>
              </a:rPr>
              <a:t> = </a:t>
            </a:r>
            <a:r>
              <a:rPr lang="en-US" dirty="0" err="1">
                <a:latin typeface="Arial" pitchFamily="34" charset="0"/>
              </a:rPr>
              <a:t>make_pkt</a:t>
            </a:r>
            <a:r>
              <a:rPr lang="en-US" dirty="0">
                <a:latin typeface="Arial" pitchFamily="34" charset="0"/>
              </a:rPr>
              <a:t>(data, checksum)</a:t>
            </a:r>
          </a:p>
          <a:p>
            <a:pPr algn="l"/>
            <a:r>
              <a:rPr lang="en-US" dirty="0" err="1">
                <a:latin typeface="Arial" pitchFamily="34" charset="0"/>
              </a:rPr>
              <a:t>udt_send</a:t>
            </a:r>
            <a:r>
              <a:rPr lang="en-US" dirty="0">
                <a:latin typeface="Arial" pitchFamily="34" charset="0"/>
              </a:rPr>
              <a:t>(</a:t>
            </a:r>
            <a:r>
              <a:rPr lang="en-US" dirty="0" err="1">
                <a:latin typeface="Arial" pitchFamily="34" charset="0"/>
              </a:rPr>
              <a:t>sndpkt</a:t>
            </a:r>
            <a:r>
              <a:rPr lang="en-US" dirty="0">
                <a:latin typeface="Arial" pitchFamily="34" charset="0"/>
              </a:rPr>
              <a:t>)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6319838" y="5314950"/>
            <a:ext cx="2143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dirty="0" smtClean="0">
                <a:latin typeface="Arial" pitchFamily="34" charset="0"/>
              </a:rPr>
              <a:t>data = extract(</a:t>
            </a:r>
            <a:r>
              <a:rPr lang="en-US" dirty="0" err="1" smtClean="0">
                <a:latin typeface="Arial" pitchFamily="34" charset="0"/>
              </a:rPr>
              <a:t>rcvpkt</a:t>
            </a:r>
            <a:r>
              <a:rPr lang="en-US" dirty="0" smtClean="0">
                <a:latin typeface="Arial" pitchFamily="34" charset="0"/>
              </a:rPr>
              <a:t>)</a:t>
            </a:r>
            <a:endParaRPr lang="en-US" dirty="0">
              <a:latin typeface="Arial" pitchFamily="34" charset="0"/>
            </a:endParaRPr>
          </a:p>
          <a:p>
            <a:pPr algn="l"/>
            <a:r>
              <a:rPr lang="en-US" dirty="0" err="1">
                <a:latin typeface="Arial" pitchFamily="34" charset="0"/>
              </a:rPr>
              <a:t>deliver_data</a:t>
            </a:r>
            <a:r>
              <a:rPr lang="en-US" dirty="0">
                <a:latin typeface="Arial" pitchFamily="34" charset="0"/>
              </a:rPr>
              <a:t>(data)</a:t>
            </a:r>
          </a:p>
          <a:p>
            <a:pPr algn="l"/>
            <a:r>
              <a:rPr lang="en-US" dirty="0" err="1">
                <a:latin typeface="Arial" pitchFamily="34" charset="0"/>
              </a:rPr>
              <a:t>udt_send</a:t>
            </a:r>
            <a:r>
              <a:rPr lang="en-US" dirty="0">
                <a:latin typeface="Arial" pitchFamily="34" charset="0"/>
              </a:rPr>
              <a:t>(ACK)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6297613" y="4781550"/>
            <a:ext cx="2157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pitchFamily="34" charset="0"/>
              </a:rPr>
              <a:t>rdt_rcv(rcvpkt) &amp;&amp; </a:t>
            </a:r>
          </a:p>
          <a:p>
            <a:pPr algn="l"/>
            <a:r>
              <a:rPr lang="en-US">
                <a:latin typeface="Arial" pitchFamily="34" charset="0"/>
              </a:rPr>
              <a:t>   notcorrupt(rcvpkt)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6419850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6" name="Freeform 10"/>
          <p:cNvSpPr>
            <a:spLocks/>
          </p:cNvSpPr>
          <p:nvPr/>
        </p:nvSpPr>
        <p:spPr bwMode="auto">
          <a:xfrm flipV="1">
            <a:off x="1057275" y="19796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283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7" name="Freeform 11"/>
          <p:cNvSpPr>
            <a:spLocks/>
          </p:cNvSpPr>
          <p:nvPr/>
        </p:nvSpPr>
        <p:spPr bwMode="auto">
          <a:xfrm>
            <a:off x="1104900" y="3140075"/>
            <a:ext cx="1800225" cy="247650"/>
          </a:xfrm>
          <a:custGeom>
            <a:avLst/>
            <a:gdLst>
              <a:gd name="T0" fmla="*/ 0 w 2835"/>
              <a:gd name="T1" fmla="*/ 0 h 525"/>
              <a:gd name="T2" fmla="*/ 283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1071563" y="3492500"/>
            <a:ext cx="3548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dirty="0" err="1">
                <a:latin typeface="Arial" pitchFamily="34" charset="0"/>
              </a:rPr>
              <a:t>rdt_rcv</a:t>
            </a:r>
            <a:r>
              <a:rPr lang="en-US" dirty="0">
                <a:latin typeface="Arial" pitchFamily="34" charset="0"/>
              </a:rPr>
              <a:t>(</a:t>
            </a:r>
            <a:r>
              <a:rPr lang="en-US" dirty="0" err="1">
                <a:latin typeface="Arial" pitchFamily="34" charset="0"/>
              </a:rPr>
              <a:t>rcvpkt</a:t>
            </a:r>
            <a:r>
              <a:rPr lang="en-US" dirty="0">
                <a:latin typeface="Arial" pitchFamily="34" charset="0"/>
              </a:rPr>
              <a:t>) &amp;&amp; </a:t>
            </a:r>
            <a:r>
              <a:rPr lang="en-US" dirty="0" err="1">
                <a:latin typeface="Arial" pitchFamily="34" charset="0"/>
              </a:rPr>
              <a:t>isACK</a:t>
            </a:r>
            <a:r>
              <a:rPr lang="en-US" dirty="0">
                <a:latin typeface="Arial" pitchFamily="34" charset="0"/>
              </a:rPr>
              <a:t>(</a:t>
            </a:r>
            <a:r>
              <a:rPr lang="en-US" dirty="0" err="1">
                <a:latin typeface="Arial" pitchFamily="34" charset="0"/>
              </a:rPr>
              <a:t>rcvpkt</a:t>
            </a:r>
            <a:r>
              <a:rPr lang="en-US" dirty="0">
                <a:latin typeface="Arial" pitchFamily="34" charset="0"/>
              </a:rPr>
              <a:t>)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>
            <a:off x="1173163" y="3816349"/>
            <a:ext cx="29130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7" name="Oval 23"/>
          <p:cNvSpPr>
            <a:spLocks noChangeArrowheads="1"/>
          </p:cNvSpPr>
          <p:nvPr/>
        </p:nvSpPr>
        <p:spPr bwMode="auto">
          <a:xfrm>
            <a:off x="2332038" y="2222500"/>
            <a:ext cx="985838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8" name="Text Box 24"/>
          <p:cNvSpPr txBox="1">
            <a:spLocks noChangeArrowheads="1"/>
          </p:cNvSpPr>
          <p:nvPr/>
        </p:nvSpPr>
        <p:spPr bwMode="auto">
          <a:xfrm>
            <a:off x="2292350" y="2297113"/>
            <a:ext cx="10747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latin typeface="Arial" pitchFamily="34" charset="0"/>
              </a:rPr>
              <a:t>Wait for ACK or NAK</a:t>
            </a:r>
            <a:endParaRPr lang="en-US" dirty="0">
              <a:latin typeface="Times New Roman" pitchFamily="18" charset="0"/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6677025" y="3568700"/>
            <a:ext cx="1200150" cy="962025"/>
            <a:chOff x="1335" y="3347"/>
            <a:chExt cx="756" cy="606"/>
          </a:xfrm>
        </p:grpSpPr>
        <p:sp>
          <p:nvSpPr>
            <p:cNvPr id="34845" name="Oval 28"/>
            <p:cNvSpPr>
              <a:spLocks noChangeArrowheads="1"/>
            </p:cNvSpPr>
            <p:nvPr/>
          </p:nvSpPr>
          <p:spPr bwMode="auto">
            <a:xfrm>
              <a:off x="1390" y="3347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6" name="Text Box 29"/>
            <p:cNvSpPr txBox="1">
              <a:spLocks noChangeArrowheads="1"/>
            </p:cNvSpPr>
            <p:nvPr/>
          </p:nvSpPr>
          <p:spPr bwMode="auto">
            <a:xfrm>
              <a:off x="1335" y="3400"/>
              <a:ext cx="75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>
                  <a:latin typeface="Arial" pitchFamily="34" charset="0"/>
                </a:rPr>
                <a:t>Wait for call from below</a:t>
              </a:r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34839" name="Freeform 30"/>
          <p:cNvSpPr>
            <a:spLocks/>
          </p:cNvSpPr>
          <p:nvPr/>
        </p:nvSpPr>
        <p:spPr bwMode="auto">
          <a:xfrm flipV="1">
            <a:off x="6684963" y="4464050"/>
            <a:ext cx="1257300" cy="469900"/>
          </a:xfrm>
          <a:custGeom>
            <a:avLst/>
            <a:gdLst>
              <a:gd name="T0" fmla="*/ 361 w 1500"/>
              <a:gd name="T1" fmla="*/ 671 h 740"/>
              <a:gd name="T2" fmla="*/ 1017 w 1500"/>
              <a:gd name="T3" fmla="*/ 740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40" name="Text Box 31"/>
          <p:cNvSpPr txBox="1">
            <a:spLocks noChangeArrowheads="1"/>
          </p:cNvSpPr>
          <p:nvPr/>
        </p:nvSpPr>
        <p:spPr bwMode="auto">
          <a:xfrm>
            <a:off x="866775" y="4167188"/>
            <a:ext cx="1150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sender</a:t>
            </a:r>
          </a:p>
        </p:txBody>
      </p:sp>
      <p:sp>
        <p:nvSpPr>
          <p:cNvPr id="34841" name="Text Box 32"/>
          <p:cNvSpPr txBox="1">
            <a:spLocks noChangeArrowheads="1"/>
          </p:cNvSpPr>
          <p:nvPr/>
        </p:nvSpPr>
        <p:spPr bwMode="auto">
          <a:xfrm>
            <a:off x="6913563" y="1479550"/>
            <a:ext cx="1366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receiver</a:t>
            </a:r>
          </a:p>
        </p:txBody>
      </p:sp>
      <p:sp>
        <p:nvSpPr>
          <p:cNvPr id="34843" name="Text Box 34"/>
          <p:cNvSpPr txBox="1">
            <a:spLocks noChangeArrowheads="1"/>
          </p:cNvSpPr>
          <p:nvPr/>
        </p:nvSpPr>
        <p:spPr bwMode="auto">
          <a:xfrm>
            <a:off x="1031875" y="1212850"/>
            <a:ext cx="225583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dirty="0" err="1">
                <a:latin typeface="Arial" pitchFamily="34" charset="0"/>
              </a:rPr>
              <a:t>rdt_send</a:t>
            </a:r>
            <a:r>
              <a:rPr lang="en-US" dirty="0">
                <a:latin typeface="Arial" pitchFamily="34" charset="0"/>
              </a:rPr>
              <a:t>(data)</a:t>
            </a: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rdt2.0: FSM specification</a:t>
            </a:r>
            <a:endParaRPr lang="en-US" dirty="0" smtClean="0"/>
          </a:p>
        </p:txBody>
      </p:sp>
      <p:sp>
        <p:nvSpPr>
          <p:cNvPr id="34819" name="Oval 3"/>
          <p:cNvSpPr>
            <a:spLocks noChangeArrowheads="1"/>
          </p:cNvSpPr>
          <p:nvPr/>
        </p:nvSpPr>
        <p:spPr bwMode="auto">
          <a:xfrm>
            <a:off x="696913" y="2209800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95313" y="2293938"/>
            <a:ext cx="12001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latin typeface="Arial" pitchFamily="34" charset="0"/>
              </a:rPr>
              <a:t>Wait for call from above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004888" y="1490663"/>
            <a:ext cx="3643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dirty="0" err="1">
                <a:latin typeface="Arial" pitchFamily="34" charset="0"/>
              </a:rPr>
              <a:t>snkpkt</a:t>
            </a:r>
            <a:r>
              <a:rPr lang="en-US" dirty="0">
                <a:latin typeface="Arial" pitchFamily="34" charset="0"/>
              </a:rPr>
              <a:t> = </a:t>
            </a:r>
            <a:r>
              <a:rPr lang="en-US" dirty="0" err="1">
                <a:latin typeface="Arial" pitchFamily="34" charset="0"/>
              </a:rPr>
              <a:t>make_pkt</a:t>
            </a:r>
            <a:r>
              <a:rPr lang="en-US" dirty="0">
                <a:latin typeface="Arial" pitchFamily="34" charset="0"/>
              </a:rPr>
              <a:t>(data, checksum)</a:t>
            </a:r>
          </a:p>
          <a:p>
            <a:pPr algn="l"/>
            <a:r>
              <a:rPr lang="en-US" dirty="0" err="1">
                <a:latin typeface="Arial" pitchFamily="34" charset="0"/>
              </a:rPr>
              <a:t>udt_send</a:t>
            </a:r>
            <a:r>
              <a:rPr lang="en-US" dirty="0">
                <a:latin typeface="Arial" pitchFamily="34" charset="0"/>
              </a:rPr>
              <a:t>(</a:t>
            </a:r>
            <a:r>
              <a:rPr lang="en-US" dirty="0" err="1">
                <a:latin typeface="Arial" pitchFamily="34" charset="0"/>
              </a:rPr>
              <a:t>sndpkt</a:t>
            </a:r>
            <a:r>
              <a:rPr lang="en-US" dirty="0">
                <a:latin typeface="Arial" pitchFamily="34" charset="0"/>
              </a:rPr>
              <a:t>)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1109663" y="1535113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6319838" y="5314950"/>
            <a:ext cx="2143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dirty="0" smtClean="0">
                <a:latin typeface="Arial" pitchFamily="34" charset="0"/>
              </a:rPr>
              <a:t>data = extract(</a:t>
            </a:r>
            <a:r>
              <a:rPr lang="en-US" dirty="0" err="1" smtClean="0">
                <a:latin typeface="Arial" pitchFamily="34" charset="0"/>
              </a:rPr>
              <a:t>rcvpkt</a:t>
            </a:r>
            <a:r>
              <a:rPr lang="en-US" dirty="0" smtClean="0">
                <a:latin typeface="Arial" pitchFamily="34" charset="0"/>
              </a:rPr>
              <a:t>)</a:t>
            </a:r>
            <a:endParaRPr lang="en-US" dirty="0">
              <a:latin typeface="Arial" pitchFamily="34" charset="0"/>
            </a:endParaRPr>
          </a:p>
          <a:p>
            <a:pPr algn="l"/>
            <a:r>
              <a:rPr lang="en-US" dirty="0" err="1">
                <a:latin typeface="Arial" pitchFamily="34" charset="0"/>
              </a:rPr>
              <a:t>deliver_data</a:t>
            </a:r>
            <a:r>
              <a:rPr lang="en-US" dirty="0">
                <a:latin typeface="Arial" pitchFamily="34" charset="0"/>
              </a:rPr>
              <a:t>(data)</a:t>
            </a:r>
          </a:p>
          <a:p>
            <a:pPr algn="l"/>
            <a:r>
              <a:rPr lang="en-US" dirty="0" err="1">
                <a:latin typeface="Arial" pitchFamily="34" charset="0"/>
              </a:rPr>
              <a:t>udt_send</a:t>
            </a:r>
            <a:r>
              <a:rPr lang="en-US" dirty="0">
                <a:latin typeface="Arial" pitchFamily="34" charset="0"/>
              </a:rPr>
              <a:t>(ACK)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6297613" y="4781550"/>
            <a:ext cx="2157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pitchFamily="34" charset="0"/>
              </a:rPr>
              <a:t>rdt_rcv(rcvpkt) &amp;&amp; </a:t>
            </a:r>
          </a:p>
          <a:p>
            <a:pPr algn="l"/>
            <a:r>
              <a:rPr lang="en-US">
                <a:latin typeface="Arial" pitchFamily="34" charset="0"/>
              </a:rPr>
              <a:t>   notcorrupt(rcvpkt)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6419850" y="5370513"/>
            <a:ext cx="14890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6" name="Freeform 10"/>
          <p:cNvSpPr>
            <a:spLocks/>
          </p:cNvSpPr>
          <p:nvPr/>
        </p:nvSpPr>
        <p:spPr bwMode="auto">
          <a:xfrm flipV="1">
            <a:off x="1057275" y="1979613"/>
            <a:ext cx="1800225" cy="247650"/>
          </a:xfrm>
          <a:custGeom>
            <a:avLst/>
            <a:gdLst>
              <a:gd name="T0" fmla="*/ 0 w 2835"/>
              <a:gd name="T1" fmla="*/ 0 h 525"/>
              <a:gd name="T2" fmla="*/ 283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7" name="Freeform 11"/>
          <p:cNvSpPr>
            <a:spLocks/>
          </p:cNvSpPr>
          <p:nvPr/>
        </p:nvSpPr>
        <p:spPr bwMode="auto">
          <a:xfrm>
            <a:off x="1104900" y="3140075"/>
            <a:ext cx="1800225" cy="247650"/>
          </a:xfrm>
          <a:custGeom>
            <a:avLst/>
            <a:gdLst>
              <a:gd name="T0" fmla="*/ 0 w 2835"/>
              <a:gd name="T1" fmla="*/ 0 h 525"/>
              <a:gd name="T2" fmla="*/ 283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1071563" y="3492500"/>
            <a:ext cx="35480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dirty="0" err="1">
                <a:latin typeface="Arial" pitchFamily="34" charset="0"/>
              </a:rPr>
              <a:t>rdt_rcv</a:t>
            </a:r>
            <a:r>
              <a:rPr lang="en-US" dirty="0">
                <a:latin typeface="Arial" pitchFamily="34" charset="0"/>
              </a:rPr>
              <a:t>(</a:t>
            </a:r>
            <a:r>
              <a:rPr lang="en-US" dirty="0" err="1">
                <a:latin typeface="Arial" pitchFamily="34" charset="0"/>
              </a:rPr>
              <a:t>rcvpkt</a:t>
            </a:r>
            <a:r>
              <a:rPr lang="en-US" dirty="0">
                <a:latin typeface="Arial" pitchFamily="34" charset="0"/>
              </a:rPr>
              <a:t>) &amp;&amp; </a:t>
            </a:r>
            <a:r>
              <a:rPr lang="en-US" dirty="0" err="1">
                <a:latin typeface="Arial" pitchFamily="34" charset="0"/>
              </a:rPr>
              <a:t>isACK</a:t>
            </a:r>
            <a:r>
              <a:rPr lang="en-US" dirty="0">
                <a:latin typeface="Arial" pitchFamily="34" charset="0"/>
              </a:rPr>
              <a:t>(</a:t>
            </a:r>
            <a:r>
              <a:rPr lang="en-US" dirty="0" err="1">
                <a:latin typeface="Arial" pitchFamily="34" charset="0"/>
              </a:rPr>
              <a:t>rcvpkt</a:t>
            </a:r>
            <a:r>
              <a:rPr lang="en-US" dirty="0">
                <a:latin typeface="Arial" pitchFamily="34" charset="0"/>
              </a:rPr>
              <a:t>)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>
            <a:off x="1173163" y="3816349"/>
            <a:ext cx="29130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0" name="Freeform 14"/>
          <p:cNvSpPr>
            <a:spLocks/>
          </p:cNvSpPr>
          <p:nvPr/>
        </p:nvSpPr>
        <p:spPr bwMode="auto">
          <a:xfrm>
            <a:off x="3252788" y="2286000"/>
            <a:ext cx="466725" cy="893763"/>
          </a:xfrm>
          <a:custGeom>
            <a:avLst/>
            <a:gdLst>
              <a:gd name="T0" fmla="*/ 0 w 735"/>
              <a:gd name="T1" fmla="*/ 195 h 1080"/>
              <a:gd name="T2" fmla="*/ 0 w 735"/>
              <a:gd name="T3" fmla="*/ 855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3562350" y="2600325"/>
            <a:ext cx="17637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dirty="0" err="1">
                <a:latin typeface="Arial" pitchFamily="34" charset="0"/>
              </a:rPr>
              <a:t>udt_send</a:t>
            </a:r>
            <a:r>
              <a:rPr lang="en-US" dirty="0">
                <a:latin typeface="Arial" pitchFamily="34" charset="0"/>
              </a:rPr>
              <a:t>(</a:t>
            </a:r>
            <a:r>
              <a:rPr lang="en-US" dirty="0" err="1">
                <a:latin typeface="Arial" pitchFamily="34" charset="0"/>
              </a:rPr>
              <a:t>sndpkt</a:t>
            </a:r>
            <a:r>
              <a:rPr lang="en-US" dirty="0">
                <a:latin typeface="Arial" pitchFamily="34" charset="0"/>
              </a:rPr>
              <a:t>)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3536950" y="1925638"/>
            <a:ext cx="2085975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dirty="0" err="1">
                <a:latin typeface="Arial" pitchFamily="34" charset="0"/>
              </a:rPr>
              <a:t>rdt_rcv</a:t>
            </a:r>
            <a:r>
              <a:rPr lang="en-US" dirty="0">
                <a:latin typeface="Arial" pitchFamily="34" charset="0"/>
              </a:rPr>
              <a:t>(</a:t>
            </a:r>
            <a:r>
              <a:rPr lang="en-US" dirty="0" err="1">
                <a:latin typeface="Arial" pitchFamily="34" charset="0"/>
              </a:rPr>
              <a:t>rcvpkt</a:t>
            </a:r>
            <a:r>
              <a:rPr lang="en-US" dirty="0">
                <a:latin typeface="Arial" pitchFamily="34" charset="0"/>
              </a:rPr>
              <a:t>) </a:t>
            </a:r>
            <a:r>
              <a:rPr lang="en-US" dirty="0" smtClean="0">
                <a:latin typeface="Arial" pitchFamily="34" charset="0"/>
              </a:rPr>
              <a:t>&amp;&amp; </a:t>
            </a:r>
            <a:r>
              <a:rPr lang="en-US" dirty="0" err="1" smtClean="0">
                <a:latin typeface="Arial" pitchFamily="34" charset="0"/>
              </a:rPr>
              <a:t>isNAK</a:t>
            </a:r>
            <a:r>
              <a:rPr lang="en-US" dirty="0" smtClean="0">
                <a:latin typeface="Arial" pitchFamily="34" charset="0"/>
              </a:rPr>
              <a:t>(</a:t>
            </a:r>
            <a:r>
              <a:rPr lang="en-US" dirty="0" err="1" smtClean="0">
                <a:latin typeface="Arial" pitchFamily="34" charset="0"/>
              </a:rPr>
              <a:t>rcvpkt</a:t>
            </a:r>
            <a:r>
              <a:rPr lang="en-US" dirty="0" smtClean="0">
                <a:latin typeface="Arial" pitchFamily="34" charset="0"/>
              </a:rPr>
              <a:t>)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>
            <a:off x="3656013" y="26003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9" name="Text Box 19"/>
          <p:cNvSpPr txBox="1">
            <a:spLocks noChangeArrowheads="1"/>
          </p:cNvSpPr>
          <p:nvPr/>
        </p:nvSpPr>
        <p:spPr bwMode="auto">
          <a:xfrm>
            <a:off x="6573838" y="2954338"/>
            <a:ext cx="18288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dirty="0" err="1">
                <a:latin typeface="Arial" pitchFamily="34" charset="0"/>
              </a:rPr>
              <a:t>udt_send</a:t>
            </a:r>
            <a:r>
              <a:rPr lang="en-US" dirty="0">
                <a:latin typeface="Arial" pitchFamily="34" charset="0"/>
              </a:rPr>
              <a:t>(NAK)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4850" name="Text Box 20"/>
          <p:cNvSpPr txBox="1">
            <a:spLocks noChangeArrowheads="1"/>
          </p:cNvSpPr>
          <p:nvPr/>
        </p:nvSpPr>
        <p:spPr bwMode="auto">
          <a:xfrm>
            <a:off x="6578601" y="2352675"/>
            <a:ext cx="1919288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dirty="0" err="1">
                <a:latin typeface="Arial" pitchFamily="34" charset="0"/>
              </a:rPr>
              <a:t>rdt_rcv</a:t>
            </a:r>
            <a:r>
              <a:rPr lang="en-US" dirty="0">
                <a:latin typeface="Arial" pitchFamily="34" charset="0"/>
              </a:rPr>
              <a:t>(</a:t>
            </a:r>
            <a:r>
              <a:rPr lang="en-US" dirty="0" err="1">
                <a:latin typeface="Arial" pitchFamily="34" charset="0"/>
              </a:rPr>
              <a:t>rcvpkt</a:t>
            </a:r>
            <a:r>
              <a:rPr lang="en-US" dirty="0">
                <a:latin typeface="Arial" pitchFamily="34" charset="0"/>
              </a:rPr>
              <a:t>) </a:t>
            </a:r>
            <a:r>
              <a:rPr lang="en-US" dirty="0" smtClean="0">
                <a:latin typeface="Arial" pitchFamily="34" charset="0"/>
              </a:rPr>
              <a:t>&amp;&amp; corrupt(</a:t>
            </a:r>
            <a:r>
              <a:rPr lang="en-US" dirty="0" err="1" smtClean="0">
                <a:latin typeface="Arial" pitchFamily="34" charset="0"/>
              </a:rPr>
              <a:t>rcvpkt</a:t>
            </a:r>
            <a:r>
              <a:rPr lang="en-US" dirty="0">
                <a:latin typeface="Arial" pitchFamily="34" charset="0"/>
              </a:rPr>
              <a:t>)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4851" name="Line 21"/>
          <p:cNvSpPr>
            <a:spLocks noChangeShapeType="1"/>
          </p:cNvSpPr>
          <p:nvPr/>
        </p:nvSpPr>
        <p:spPr bwMode="auto">
          <a:xfrm>
            <a:off x="6673851" y="29559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7" name="Oval 23"/>
          <p:cNvSpPr>
            <a:spLocks noChangeArrowheads="1"/>
          </p:cNvSpPr>
          <p:nvPr/>
        </p:nvSpPr>
        <p:spPr bwMode="auto">
          <a:xfrm>
            <a:off x="2332038" y="2222500"/>
            <a:ext cx="985838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48" name="Text Box 24"/>
          <p:cNvSpPr txBox="1">
            <a:spLocks noChangeArrowheads="1"/>
          </p:cNvSpPr>
          <p:nvPr/>
        </p:nvSpPr>
        <p:spPr bwMode="auto">
          <a:xfrm>
            <a:off x="2292350" y="2297113"/>
            <a:ext cx="10747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latin typeface="Arial" pitchFamily="34" charset="0"/>
              </a:rPr>
              <a:t>Wait for ACK or NAK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4837" name="Freeform 26"/>
          <p:cNvSpPr>
            <a:spLocks/>
          </p:cNvSpPr>
          <p:nvPr/>
        </p:nvSpPr>
        <p:spPr bwMode="auto">
          <a:xfrm>
            <a:off x="6672263" y="3148013"/>
            <a:ext cx="1257300" cy="469900"/>
          </a:xfrm>
          <a:custGeom>
            <a:avLst/>
            <a:gdLst>
              <a:gd name="T0" fmla="*/ 361 w 1500"/>
              <a:gd name="T1" fmla="*/ 671 h 740"/>
              <a:gd name="T2" fmla="*/ 1017 w 1500"/>
              <a:gd name="T3" fmla="*/ 740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6677025" y="3568700"/>
            <a:ext cx="1200150" cy="962025"/>
            <a:chOff x="1335" y="3347"/>
            <a:chExt cx="756" cy="606"/>
          </a:xfrm>
        </p:grpSpPr>
        <p:sp>
          <p:nvSpPr>
            <p:cNvPr id="34845" name="Oval 28"/>
            <p:cNvSpPr>
              <a:spLocks noChangeArrowheads="1"/>
            </p:cNvSpPr>
            <p:nvPr/>
          </p:nvSpPr>
          <p:spPr bwMode="auto">
            <a:xfrm>
              <a:off x="1390" y="3347"/>
              <a:ext cx="621" cy="60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6" name="Text Box 29"/>
            <p:cNvSpPr txBox="1">
              <a:spLocks noChangeArrowheads="1"/>
            </p:cNvSpPr>
            <p:nvPr/>
          </p:nvSpPr>
          <p:spPr bwMode="auto">
            <a:xfrm>
              <a:off x="1335" y="3400"/>
              <a:ext cx="75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>
                  <a:latin typeface="Arial" pitchFamily="34" charset="0"/>
                </a:rPr>
                <a:t>Wait for call from below</a:t>
              </a:r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34839" name="Freeform 30"/>
          <p:cNvSpPr>
            <a:spLocks/>
          </p:cNvSpPr>
          <p:nvPr/>
        </p:nvSpPr>
        <p:spPr bwMode="auto">
          <a:xfrm flipV="1">
            <a:off x="6684963" y="4464050"/>
            <a:ext cx="1257300" cy="469900"/>
          </a:xfrm>
          <a:custGeom>
            <a:avLst/>
            <a:gdLst>
              <a:gd name="T0" fmla="*/ 361 w 1500"/>
              <a:gd name="T1" fmla="*/ 671 h 740"/>
              <a:gd name="T2" fmla="*/ 1017 w 1500"/>
              <a:gd name="T3" fmla="*/ 740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40" name="Text Box 31"/>
          <p:cNvSpPr txBox="1">
            <a:spLocks noChangeArrowheads="1"/>
          </p:cNvSpPr>
          <p:nvPr/>
        </p:nvSpPr>
        <p:spPr bwMode="auto">
          <a:xfrm>
            <a:off x="866775" y="4167188"/>
            <a:ext cx="1150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sender</a:t>
            </a:r>
          </a:p>
        </p:txBody>
      </p:sp>
      <p:sp>
        <p:nvSpPr>
          <p:cNvPr id="34841" name="Text Box 32"/>
          <p:cNvSpPr txBox="1">
            <a:spLocks noChangeArrowheads="1"/>
          </p:cNvSpPr>
          <p:nvPr/>
        </p:nvSpPr>
        <p:spPr bwMode="auto">
          <a:xfrm>
            <a:off x="6913563" y="1479550"/>
            <a:ext cx="1366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receiver</a:t>
            </a:r>
          </a:p>
        </p:txBody>
      </p:sp>
      <p:sp>
        <p:nvSpPr>
          <p:cNvPr id="34843" name="Text Box 34"/>
          <p:cNvSpPr txBox="1">
            <a:spLocks noChangeArrowheads="1"/>
          </p:cNvSpPr>
          <p:nvPr/>
        </p:nvSpPr>
        <p:spPr bwMode="auto">
          <a:xfrm>
            <a:off x="1031875" y="1212850"/>
            <a:ext cx="225583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dirty="0" err="1">
                <a:latin typeface="Arial" pitchFamily="34" charset="0"/>
              </a:rPr>
              <a:t>rdt_send</a:t>
            </a:r>
            <a:r>
              <a:rPr lang="en-US" dirty="0">
                <a:latin typeface="Arial" pitchFamily="34" charset="0"/>
              </a:rPr>
              <a:t>(data)</a:t>
            </a: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0" grpId="0" animBg="1"/>
      <p:bldP spid="34833" grpId="0" animBg="1"/>
      <p:bldP spid="34851" grpId="0" animBg="1"/>
      <p:bldP spid="3483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rdt2.0 has a fatal flaw!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What happens if ACK/NAK corrupted?</a:t>
            </a:r>
            <a:endParaRPr lang="en-US" sz="2400" smtClean="0"/>
          </a:p>
          <a:p>
            <a:r>
              <a:rPr lang="en-US" sz="2000" smtClean="0"/>
              <a:t>sender doesn’t know what happened at receiver!</a:t>
            </a:r>
          </a:p>
          <a:p>
            <a:r>
              <a:rPr lang="en-US" sz="2000" smtClean="0"/>
              <a:t>can’t just retransmit: possible duplicate</a:t>
            </a:r>
            <a:endParaRPr lang="en-US" sz="2400" smtClean="0"/>
          </a:p>
          <a:p>
            <a:pPr>
              <a:spcBef>
                <a:spcPct val="60000"/>
              </a:spcBef>
              <a:buFont typeface="ZapfDingbats" pitchFamily="82" charset="2"/>
              <a:buNone/>
            </a:pPr>
            <a:endParaRPr lang="en-US" sz="2000" smtClean="0"/>
          </a:p>
          <a:p>
            <a:pPr>
              <a:buFont typeface="ZapfDingbats" pitchFamily="82" charset="2"/>
              <a:buNone/>
            </a:pPr>
            <a:endParaRPr lang="en-US" sz="2400" smtClean="0"/>
          </a:p>
          <a:p>
            <a:pPr>
              <a:buFont typeface="ZapfDingbats" pitchFamily="82" charset="2"/>
              <a:buNone/>
            </a:pPr>
            <a:endParaRPr lang="en-US" sz="2400" smtClean="0"/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3810000" cy="25622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Handling duplicates: </a:t>
            </a:r>
          </a:p>
          <a:p>
            <a:r>
              <a:rPr lang="en-US" sz="2000" smtClean="0"/>
              <a:t>sender retransmits current pkt if ACK/NAK garbled</a:t>
            </a:r>
          </a:p>
          <a:p>
            <a:r>
              <a:rPr lang="en-US" sz="2000" smtClean="0"/>
              <a:t>sender adds </a:t>
            </a:r>
            <a:r>
              <a:rPr lang="en-US" sz="2000" i="1" smtClean="0">
                <a:solidFill>
                  <a:schemeClr val="accent2"/>
                </a:solidFill>
              </a:rPr>
              <a:t>sequence number</a:t>
            </a:r>
            <a:r>
              <a:rPr lang="en-US" sz="2000" smtClean="0"/>
              <a:t> to each pkt</a:t>
            </a:r>
          </a:p>
          <a:p>
            <a:r>
              <a:rPr lang="en-US" sz="2000" smtClean="0"/>
              <a:t>receiver discards (doesn’t deliver up) duplicate pkt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895850" y="4522788"/>
            <a:ext cx="3467100" cy="1401762"/>
            <a:chOff x="3084" y="2849"/>
            <a:chExt cx="2184" cy="883"/>
          </a:xfrm>
        </p:grpSpPr>
        <p:sp>
          <p:nvSpPr>
            <p:cNvPr id="35846" name="Text Box 5"/>
            <p:cNvSpPr txBox="1">
              <a:spLocks noChangeArrowheads="1"/>
            </p:cNvSpPr>
            <p:nvPr/>
          </p:nvSpPr>
          <p:spPr bwMode="auto">
            <a:xfrm>
              <a:off x="3139" y="3035"/>
              <a:ext cx="2071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000"/>
                <a:t>Sender sends one packet, </a:t>
              </a:r>
            </a:p>
            <a:p>
              <a:pPr algn="l"/>
              <a:r>
                <a:rPr lang="en-US" sz="2000"/>
                <a:t>then waits for receiver </a:t>
              </a:r>
            </a:p>
            <a:p>
              <a:pPr algn="l"/>
              <a:r>
                <a:rPr lang="en-US" sz="2000"/>
                <a:t>response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5847" name="Rectangle 6"/>
            <p:cNvSpPr>
              <a:spLocks noChangeArrowheads="1"/>
            </p:cNvSpPr>
            <p:nvPr/>
          </p:nvSpPr>
          <p:spPr bwMode="auto">
            <a:xfrm>
              <a:off x="3084" y="2952"/>
              <a:ext cx="2184" cy="78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848" name="Group 7"/>
            <p:cNvGrpSpPr>
              <a:grpSpLocks/>
            </p:cNvGrpSpPr>
            <p:nvPr/>
          </p:nvGrpSpPr>
          <p:grpSpPr bwMode="auto">
            <a:xfrm>
              <a:off x="3141" y="2849"/>
              <a:ext cx="1106" cy="250"/>
              <a:chOff x="2943" y="2669"/>
              <a:chExt cx="1106" cy="250"/>
            </a:xfrm>
          </p:grpSpPr>
          <p:sp>
            <p:nvSpPr>
              <p:cNvPr id="35849" name="Rectangle 8"/>
              <p:cNvSpPr>
                <a:spLocks noChangeArrowheads="1"/>
              </p:cNvSpPr>
              <p:nvPr/>
            </p:nvSpPr>
            <p:spPr bwMode="auto">
              <a:xfrm>
                <a:off x="2976" y="2712"/>
                <a:ext cx="1038" cy="17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0" name="Text Box 9"/>
              <p:cNvSpPr txBox="1">
                <a:spLocks noChangeArrowheads="1"/>
              </p:cNvSpPr>
              <p:nvPr/>
            </p:nvSpPr>
            <p:spPr bwMode="auto">
              <a:xfrm>
                <a:off x="2943" y="2669"/>
                <a:ext cx="110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stop and wait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238125"/>
            <a:ext cx="8277225" cy="1143000"/>
          </a:xfrm>
        </p:spPr>
        <p:txBody>
          <a:bodyPr/>
          <a:lstStyle/>
          <a:p>
            <a:r>
              <a:rPr lang="en-US" sz="3200" smtClean="0"/>
              <a:t>rdt2.1: sender, handles garbled ACK/NAKs</a:t>
            </a:r>
            <a:endParaRPr lang="en-US" smtClean="0"/>
          </a:p>
        </p:txBody>
      </p:sp>
      <p:sp>
        <p:nvSpPr>
          <p:cNvPr id="38915" name="Oval 3"/>
          <p:cNvSpPr>
            <a:spLocks noChangeArrowheads="1"/>
          </p:cNvSpPr>
          <p:nvPr/>
        </p:nvSpPr>
        <p:spPr bwMode="auto">
          <a:xfrm>
            <a:off x="2868613" y="2306638"/>
            <a:ext cx="901700" cy="83661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816225" y="2395538"/>
            <a:ext cx="10906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 dirty="0">
                <a:latin typeface="Arial" pitchFamily="34" charset="0"/>
              </a:rPr>
              <a:t>Wait for call 0 from above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124200" y="1577975"/>
            <a:ext cx="3694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dirty="0" err="1">
                <a:latin typeface="Arial" pitchFamily="34" charset="0"/>
              </a:rPr>
              <a:t>sndpkt</a:t>
            </a:r>
            <a:r>
              <a:rPr lang="en-US" dirty="0">
                <a:latin typeface="Arial" pitchFamily="34" charset="0"/>
              </a:rPr>
              <a:t> = </a:t>
            </a:r>
            <a:r>
              <a:rPr lang="en-US" dirty="0" err="1">
                <a:latin typeface="Arial" pitchFamily="34" charset="0"/>
              </a:rPr>
              <a:t>make_pkt</a:t>
            </a:r>
            <a:r>
              <a:rPr lang="en-US" dirty="0">
                <a:latin typeface="Arial" pitchFamily="34" charset="0"/>
              </a:rPr>
              <a:t>(0, data, checksum)</a:t>
            </a:r>
          </a:p>
          <a:p>
            <a:pPr algn="l"/>
            <a:r>
              <a:rPr lang="en-US" dirty="0" err="1">
                <a:latin typeface="Arial" pitchFamily="34" charset="0"/>
              </a:rPr>
              <a:t>udt_send</a:t>
            </a:r>
            <a:r>
              <a:rPr lang="en-US" dirty="0">
                <a:latin typeface="Arial" pitchFamily="34" charset="0"/>
              </a:rPr>
              <a:t>(</a:t>
            </a:r>
            <a:r>
              <a:rPr lang="en-US" dirty="0" err="1">
                <a:latin typeface="Arial" pitchFamily="34" charset="0"/>
              </a:rPr>
              <a:t>sndpkt</a:t>
            </a:r>
            <a:r>
              <a:rPr lang="en-US" dirty="0">
                <a:latin typeface="Arial" pitchFamily="34" charset="0"/>
              </a:rPr>
              <a:t>)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138488" y="1265238"/>
            <a:ext cx="2111375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dirty="0" err="1">
                <a:latin typeface="Arial" pitchFamily="34" charset="0"/>
              </a:rPr>
              <a:t>rdt_send</a:t>
            </a:r>
            <a:r>
              <a:rPr lang="en-US" dirty="0">
                <a:latin typeface="Arial" pitchFamily="34" charset="0"/>
              </a:rPr>
              <a:t>(data)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3255963" y="1630363"/>
            <a:ext cx="27352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9" name="Oval 11"/>
          <p:cNvSpPr>
            <a:spLocks noChangeArrowheads="1"/>
          </p:cNvSpPr>
          <p:nvPr/>
        </p:nvSpPr>
        <p:spPr bwMode="auto">
          <a:xfrm>
            <a:off x="4776427" y="2254250"/>
            <a:ext cx="937222" cy="86518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50" name="Text Box 12"/>
          <p:cNvSpPr txBox="1">
            <a:spLocks noChangeArrowheads="1"/>
          </p:cNvSpPr>
          <p:nvPr/>
        </p:nvSpPr>
        <p:spPr bwMode="auto">
          <a:xfrm>
            <a:off x="4702175" y="2315322"/>
            <a:ext cx="1089025" cy="65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 dirty="0">
                <a:latin typeface="Arial" pitchFamily="34" charset="0"/>
              </a:rPr>
              <a:t>Wait for ACK or NAK 0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38923" name="Freeform 13"/>
          <p:cNvSpPr>
            <a:spLocks/>
          </p:cNvSpPr>
          <p:nvPr/>
        </p:nvSpPr>
        <p:spPr bwMode="auto">
          <a:xfrm flipV="1">
            <a:off x="3425825" y="2132013"/>
            <a:ext cx="1482725" cy="220662"/>
          </a:xfrm>
          <a:custGeom>
            <a:avLst/>
            <a:gdLst>
              <a:gd name="T0" fmla="*/ 0 w 2835"/>
              <a:gd name="T1" fmla="*/ 0 h 525"/>
              <a:gd name="T2" fmla="*/ 283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24" name="Freeform 14"/>
          <p:cNvSpPr>
            <a:spLocks/>
          </p:cNvSpPr>
          <p:nvPr/>
        </p:nvSpPr>
        <p:spPr bwMode="auto">
          <a:xfrm rot="-1357180">
            <a:off x="5589588" y="2116138"/>
            <a:ext cx="466725" cy="685800"/>
          </a:xfrm>
          <a:custGeom>
            <a:avLst/>
            <a:gdLst>
              <a:gd name="T0" fmla="*/ 0 w 735"/>
              <a:gd name="T1" fmla="*/ 195 h 1080"/>
              <a:gd name="T2" fmla="*/ 0 w 735"/>
              <a:gd name="T3" fmla="*/ 855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25" name="Text Box 15"/>
          <p:cNvSpPr txBox="1">
            <a:spLocks noChangeArrowheads="1"/>
          </p:cNvSpPr>
          <p:nvPr/>
        </p:nvSpPr>
        <p:spPr bwMode="auto">
          <a:xfrm>
            <a:off x="5913438" y="2678113"/>
            <a:ext cx="2262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dirty="0" err="1">
                <a:latin typeface="Arial" pitchFamily="34" charset="0"/>
              </a:rPr>
              <a:t>udt_send</a:t>
            </a:r>
            <a:r>
              <a:rPr lang="en-US" dirty="0">
                <a:latin typeface="Arial" pitchFamily="34" charset="0"/>
              </a:rPr>
              <a:t>(</a:t>
            </a:r>
            <a:r>
              <a:rPr lang="en-US" dirty="0" err="1">
                <a:latin typeface="Arial" pitchFamily="34" charset="0"/>
              </a:rPr>
              <a:t>sndpkt</a:t>
            </a:r>
            <a:r>
              <a:rPr lang="en-US" dirty="0">
                <a:latin typeface="Arial" pitchFamily="34" charset="0"/>
              </a:rPr>
              <a:t>)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8926" name="Text Box 16"/>
          <p:cNvSpPr txBox="1">
            <a:spLocks noChangeArrowheads="1"/>
          </p:cNvSpPr>
          <p:nvPr/>
        </p:nvSpPr>
        <p:spPr bwMode="auto">
          <a:xfrm>
            <a:off x="5875338" y="1920875"/>
            <a:ext cx="19161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dirty="0" err="1">
                <a:latin typeface="Arial" pitchFamily="34" charset="0"/>
              </a:rPr>
              <a:t>rdt_rcv</a:t>
            </a:r>
            <a:r>
              <a:rPr lang="en-US" dirty="0">
                <a:latin typeface="Arial" pitchFamily="34" charset="0"/>
              </a:rPr>
              <a:t>(</a:t>
            </a:r>
            <a:r>
              <a:rPr lang="en-US" dirty="0" err="1">
                <a:latin typeface="Arial" pitchFamily="34" charset="0"/>
              </a:rPr>
              <a:t>rcvpkt</a:t>
            </a:r>
            <a:r>
              <a:rPr lang="en-US" dirty="0">
                <a:latin typeface="Arial" pitchFamily="34" charset="0"/>
              </a:rPr>
              <a:t>) &amp;&amp; </a:t>
            </a:r>
            <a:r>
              <a:rPr lang="en-US" dirty="0" smtClean="0">
                <a:latin typeface="Arial" pitchFamily="34" charset="0"/>
              </a:rPr>
              <a:t> (corrupt(</a:t>
            </a:r>
            <a:r>
              <a:rPr lang="en-US" dirty="0" err="1" smtClean="0">
                <a:latin typeface="Arial" pitchFamily="34" charset="0"/>
              </a:rPr>
              <a:t>rcvpkt</a:t>
            </a:r>
            <a:r>
              <a:rPr lang="en-US" dirty="0">
                <a:latin typeface="Arial" pitchFamily="34" charset="0"/>
              </a:rPr>
              <a:t>) </a:t>
            </a:r>
            <a:r>
              <a:rPr lang="en-US" dirty="0" smtClean="0">
                <a:latin typeface="Arial" pitchFamily="34" charset="0"/>
              </a:rPr>
              <a:t>|| </a:t>
            </a:r>
            <a:r>
              <a:rPr lang="en-US" dirty="0" err="1" smtClean="0">
                <a:latin typeface="Arial" pitchFamily="34" charset="0"/>
              </a:rPr>
              <a:t>isNAK</a:t>
            </a:r>
            <a:r>
              <a:rPr lang="en-US" dirty="0" smtClean="0">
                <a:latin typeface="Arial" pitchFamily="34" charset="0"/>
              </a:rPr>
              <a:t>(</a:t>
            </a:r>
            <a:r>
              <a:rPr lang="en-US" dirty="0" err="1" smtClean="0">
                <a:latin typeface="Arial" pitchFamily="34" charset="0"/>
              </a:rPr>
              <a:t>rcvpkt</a:t>
            </a:r>
            <a:r>
              <a:rPr lang="en-US" dirty="0">
                <a:latin typeface="Arial" pitchFamily="34" charset="0"/>
              </a:rPr>
              <a:t>) )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8927" name="Line 17"/>
          <p:cNvSpPr>
            <a:spLocks noChangeShapeType="1"/>
          </p:cNvSpPr>
          <p:nvPr/>
        </p:nvSpPr>
        <p:spPr bwMode="auto">
          <a:xfrm>
            <a:off x="6045200" y="2717800"/>
            <a:ext cx="143351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0" name="Freeform 20"/>
          <p:cNvSpPr>
            <a:spLocks/>
          </p:cNvSpPr>
          <p:nvPr/>
        </p:nvSpPr>
        <p:spPr bwMode="auto">
          <a:xfrm rot="5400000" flipH="1" flipV="1">
            <a:off x="4970462" y="3440113"/>
            <a:ext cx="1363663" cy="204788"/>
          </a:xfrm>
          <a:custGeom>
            <a:avLst/>
            <a:gdLst>
              <a:gd name="T0" fmla="*/ 0 w 2835"/>
              <a:gd name="T1" fmla="*/ 0 h 525"/>
              <a:gd name="T2" fmla="*/ 283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4" name="Text Box 24"/>
          <p:cNvSpPr txBox="1">
            <a:spLocks noChangeArrowheads="1"/>
          </p:cNvSpPr>
          <p:nvPr/>
        </p:nvSpPr>
        <p:spPr bwMode="auto">
          <a:xfrm>
            <a:off x="5692775" y="3173413"/>
            <a:ext cx="29956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dirty="0" err="1">
                <a:latin typeface="Arial" pitchFamily="34" charset="0"/>
              </a:rPr>
              <a:t>rdt_rcv</a:t>
            </a:r>
            <a:r>
              <a:rPr lang="en-US" dirty="0">
                <a:latin typeface="Arial" pitchFamily="34" charset="0"/>
              </a:rPr>
              <a:t>(</a:t>
            </a:r>
            <a:r>
              <a:rPr lang="en-US" dirty="0" err="1">
                <a:latin typeface="Arial" pitchFamily="34" charset="0"/>
              </a:rPr>
              <a:t>rcvpkt</a:t>
            </a:r>
            <a:r>
              <a:rPr lang="en-US" dirty="0">
                <a:latin typeface="Arial" pitchFamily="34" charset="0"/>
              </a:rPr>
              <a:t>) </a:t>
            </a:r>
            <a:r>
              <a:rPr lang="en-US" dirty="0" smtClean="0">
                <a:latin typeface="Arial" pitchFamily="34" charset="0"/>
              </a:rPr>
              <a:t>&amp;&amp; </a:t>
            </a:r>
            <a:r>
              <a:rPr lang="en-US" dirty="0" err="1">
                <a:latin typeface="Arial" pitchFamily="34" charset="0"/>
              </a:rPr>
              <a:t>notcorrupt</a:t>
            </a:r>
            <a:r>
              <a:rPr lang="en-US" dirty="0">
                <a:latin typeface="Arial" pitchFamily="34" charset="0"/>
              </a:rPr>
              <a:t>(</a:t>
            </a:r>
            <a:r>
              <a:rPr lang="en-US" dirty="0" err="1">
                <a:latin typeface="Arial" pitchFamily="34" charset="0"/>
              </a:rPr>
              <a:t>rcvpkt</a:t>
            </a:r>
            <a:r>
              <a:rPr lang="en-US" dirty="0" smtClean="0">
                <a:latin typeface="Arial" pitchFamily="34" charset="0"/>
              </a:rPr>
              <a:t>) &amp;&amp; </a:t>
            </a:r>
            <a:r>
              <a:rPr lang="en-US" dirty="0" err="1">
                <a:latin typeface="Arial" pitchFamily="34" charset="0"/>
              </a:rPr>
              <a:t>isACK</a:t>
            </a:r>
            <a:r>
              <a:rPr lang="en-US" dirty="0">
                <a:latin typeface="Arial" pitchFamily="34" charset="0"/>
              </a:rPr>
              <a:t>(</a:t>
            </a:r>
            <a:r>
              <a:rPr lang="en-US" dirty="0" err="1">
                <a:latin typeface="Arial" pitchFamily="34" charset="0"/>
              </a:rPr>
              <a:t>rcvpkt</a:t>
            </a:r>
            <a:r>
              <a:rPr lang="en-US" dirty="0">
                <a:latin typeface="Arial" pitchFamily="34" charset="0"/>
              </a:rPr>
              <a:t>) </a:t>
            </a:r>
          </a:p>
        </p:txBody>
      </p:sp>
      <p:sp>
        <p:nvSpPr>
          <p:cNvPr id="38935" name="Line 25"/>
          <p:cNvSpPr>
            <a:spLocks noChangeShapeType="1"/>
          </p:cNvSpPr>
          <p:nvPr/>
        </p:nvSpPr>
        <p:spPr bwMode="auto">
          <a:xfrm>
            <a:off x="5821363" y="39846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7" name="Oval 32"/>
          <p:cNvSpPr>
            <a:spLocks noChangeArrowheads="1"/>
          </p:cNvSpPr>
          <p:nvPr/>
        </p:nvSpPr>
        <p:spPr bwMode="auto">
          <a:xfrm>
            <a:off x="4989513" y="4200525"/>
            <a:ext cx="900113" cy="823913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48" name="Text Box 33"/>
          <p:cNvSpPr txBox="1">
            <a:spLocks noChangeArrowheads="1"/>
          </p:cNvSpPr>
          <p:nvPr/>
        </p:nvSpPr>
        <p:spPr bwMode="auto">
          <a:xfrm>
            <a:off x="4852988" y="4292600"/>
            <a:ext cx="111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 dirty="0">
                <a:latin typeface="Arial" pitchFamily="34" charset="0"/>
              </a:rPr>
              <a:t>Wait for</a:t>
            </a:r>
          </a:p>
          <a:p>
            <a:r>
              <a:rPr lang="en-US" sz="1400" dirty="0">
                <a:latin typeface="Arial" pitchFamily="34" charset="0"/>
              </a:rPr>
              <a:t> call 1 from above</a:t>
            </a:r>
            <a:endParaRPr lang="en-US" sz="1400" dirty="0">
              <a:latin typeface="Times New Roman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638175" y="2921000"/>
            <a:ext cx="6491288" cy="2843213"/>
            <a:chOff x="638175" y="2921000"/>
            <a:chExt cx="6491288" cy="2843213"/>
          </a:xfrm>
        </p:grpSpPr>
        <p:sp>
          <p:nvSpPr>
            <p:cNvPr id="38921" name="Freeform 9"/>
            <p:cNvSpPr>
              <a:spLocks/>
            </p:cNvSpPr>
            <p:nvPr/>
          </p:nvSpPr>
          <p:spPr bwMode="auto">
            <a:xfrm rot="-6989453">
              <a:off x="2179638" y="4603750"/>
              <a:ext cx="952500" cy="469900"/>
            </a:xfrm>
            <a:custGeom>
              <a:avLst/>
              <a:gdLst>
                <a:gd name="T0" fmla="*/ 361 w 1500"/>
                <a:gd name="T1" fmla="*/ 671 h 740"/>
                <a:gd name="T2" fmla="*/ 1017 w 1500"/>
                <a:gd name="T3" fmla="*/ 740 h 740"/>
                <a:gd name="T4" fmla="*/ 0 60000 65536"/>
                <a:gd name="T5" fmla="*/ 0 60000 65536"/>
                <a:gd name="T6" fmla="*/ 0 w 1500"/>
                <a:gd name="T7" fmla="*/ 0 h 740"/>
                <a:gd name="T8" fmla="*/ 1500 w 1500"/>
                <a:gd name="T9" fmla="*/ 740 h 7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00" h="740">
                  <a:moveTo>
                    <a:pt x="361" y="671"/>
                  </a:moveTo>
                  <a:cubicBezTo>
                    <a:pt x="0" y="0"/>
                    <a:pt x="1500" y="90"/>
                    <a:pt x="1017" y="74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8" name="Freeform 18"/>
            <p:cNvSpPr>
              <a:spLocks/>
            </p:cNvSpPr>
            <p:nvPr/>
          </p:nvSpPr>
          <p:spPr bwMode="auto">
            <a:xfrm rot="16200000" flipV="1">
              <a:off x="2201863" y="3492500"/>
              <a:ext cx="1266825" cy="123825"/>
            </a:xfrm>
            <a:custGeom>
              <a:avLst/>
              <a:gdLst>
                <a:gd name="T0" fmla="*/ 0 w 2835"/>
                <a:gd name="T1" fmla="*/ 0 h 525"/>
                <a:gd name="T2" fmla="*/ 2835 w 2835"/>
                <a:gd name="T3" fmla="*/ 0 h 525"/>
                <a:gd name="T4" fmla="*/ 0 60000 65536"/>
                <a:gd name="T5" fmla="*/ 0 60000 65536"/>
                <a:gd name="T6" fmla="*/ 0 w 2835"/>
                <a:gd name="T7" fmla="*/ 0 h 525"/>
                <a:gd name="T8" fmla="*/ 2835 w 2835"/>
                <a:gd name="T9" fmla="*/ 525 h 52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35" h="525">
                  <a:moveTo>
                    <a:pt x="0" y="0"/>
                  </a:moveTo>
                  <a:cubicBezTo>
                    <a:pt x="60" y="525"/>
                    <a:pt x="2835" y="495"/>
                    <a:pt x="2835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9" name="Freeform 19"/>
            <p:cNvSpPr>
              <a:spLocks/>
            </p:cNvSpPr>
            <p:nvPr/>
          </p:nvSpPr>
          <p:spPr bwMode="auto">
            <a:xfrm>
              <a:off x="3600450" y="4779963"/>
              <a:ext cx="1606550" cy="247650"/>
            </a:xfrm>
            <a:custGeom>
              <a:avLst/>
              <a:gdLst>
                <a:gd name="T0" fmla="*/ 0 w 2835"/>
                <a:gd name="T1" fmla="*/ 0 h 525"/>
                <a:gd name="T2" fmla="*/ 2835 w 2835"/>
                <a:gd name="T3" fmla="*/ 0 h 525"/>
                <a:gd name="T4" fmla="*/ 0 60000 65536"/>
                <a:gd name="T5" fmla="*/ 0 60000 65536"/>
                <a:gd name="T6" fmla="*/ 0 w 2835"/>
                <a:gd name="T7" fmla="*/ 0 h 525"/>
                <a:gd name="T8" fmla="*/ 2835 w 2835"/>
                <a:gd name="T9" fmla="*/ 525 h 52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835" h="525">
                  <a:moveTo>
                    <a:pt x="0" y="0"/>
                  </a:moveTo>
                  <a:cubicBezTo>
                    <a:pt x="60" y="525"/>
                    <a:pt x="2835" y="495"/>
                    <a:pt x="2835" y="0"/>
                  </a:cubicBez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1" name="Text Box 21"/>
            <p:cNvSpPr txBox="1">
              <a:spLocks noChangeArrowheads="1"/>
            </p:cNvSpPr>
            <p:nvPr/>
          </p:nvSpPr>
          <p:spPr bwMode="auto">
            <a:xfrm>
              <a:off x="3365500" y="5364163"/>
              <a:ext cx="376396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dirty="0" err="1">
                  <a:latin typeface="Arial" pitchFamily="34" charset="0"/>
                </a:rPr>
                <a:t>sndpkt</a:t>
              </a:r>
              <a:r>
                <a:rPr lang="en-US" dirty="0">
                  <a:latin typeface="Arial" pitchFamily="34" charset="0"/>
                </a:rPr>
                <a:t> = </a:t>
              </a:r>
              <a:r>
                <a:rPr lang="en-US" dirty="0" err="1">
                  <a:latin typeface="Arial" pitchFamily="34" charset="0"/>
                </a:rPr>
                <a:t>make_pkt</a:t>
              </a:r>
              <a:r>
                <a:rPr lang="en-US" dirty="0">
                  <a:latin typeface="Arial" pitchFamily="34" charset="0"/>
                </a:rPr>
                <a:t>(1, data, checksum)</a:t>
              </a:r>
            </a:p>
            <a:p>
              <a:pPr algn="l"/>
              <a:r>
                <a:rPr lang="en-US" dirty="0" err="1">
                  <a:latin typeface="Arial" pitchFamily="34" charset="0"/>
                </a:rPr>
                <a:t>udt_send</a:t>
              </a:r>
              <a:r>
                <a:rPr lang="en-US" dirty="0">
                  <a:latin typeface="Arial" pitchFamily="34" charset="0"/>
                </a:rPr>
                <a:t>(</a:t>
              </a:r>
              <a:r>
                <a:rPr lang="en-US" dirty="0" err="1">
                  <a:latin typeface="Arial" pitchFamily="34" charset="0"/>
                </a:rPr>
                <a:t>sndpkt</a:t>
              </a:r>
              <a:r>
                <a:rPr lang="en-US" dirty="0">
                  <a:latin typeface="Arial" pitchFamily="34" charset="0"/>
                </a:rPr>
                <a:t>)</a:t>
              </a:r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38932" name="Text Box 22"/>
            <p:cNvSpPr txBox="1">
              <a:spLocks noChangeArrowheads="1"/>
            </p:cNvSpPr>
            <p:nvPr/>
          </p:nvSpPr>
          <p:spPr bwMode="auto">
            <a:xfrm>
              <a:off x="3435350" y="5026025"/>
              <a:ext cx="2389188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dirty="0" err="1">
                  <a:latin typeface="Arial" pitchFamily="34" charset="0"/>
                </a:rPr>
                <a:t>rdt_send</a:t>
              </a:r>
              <a:r>
                <a:rPr lang="en-US" dirty="0">
                  <a:latin typeface="Arial" pitchFamily="34" charset="0"/>
                </a:rPr>
                <a:t>(data)</a:t>
              </a:r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38933" name="Line 23"/>
            <p:cNvSpPr>
              <a:spLocks noChangeShapeType="1"/>
            </p:cNvSpPr>
            <p:nvPr/>
          </p:nvSpPr>
          <p:spPr bwMode="auto">
            <a:xfrm>
              <a:off x="3482975" y="5378450"/>
              <a:ext cx="29035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6" name="Text Box 26"/>
            <p:cNvSpPr txBox="1">
              <a:spLocks noChangeArrowheads="1"/>
            </p:cNvSpPr>
            <p:nvPr/>
          </p:nvSpPr>
          <p:spPr bwMode="auto">
            <a:xfrm>
              <a:off x="720725" y="5435600"/>
              <a:ext cx="181927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pitchFamily="34" charset="0"/>
                </a:rPr>
                <a:t>udt_send(sndpkt)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38937" name="Text Box 27"/>
            <p:cNvSpPr txBox="1">
              <a:spLocks noChangeArrowheads="1"/>
            </p:cNvSpPr>
            <p:nvPr/>
          </p:nvSpPr>
          <p:spPr bwMode="auto">
            <a:xfrm>
              <a:off x="695325" y="4618038"/>
              <a:ext cx="2011363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>
                  <a:latin typeface="Arial" pitchFamily="34" charset="0"/>
                </a:rPr>
                <a:t>rdt_rcv(rcvpkt) &amp;&amp;  </a:t>
              </a:r>
            </a:p>
            <a:p>
              <a:pPr algn="l"/>
              <a:r>
                <a:rPr lang="en-US">
                  <a:latin typeface="Arial" pitchFamily="34" charset="0"/>
                </a:rPr>
                <a:t>( corrupt(rcvpkt) ||</a:t>
              </a:r>
            </a:p>
            <a:p>
              <a:pPr algn="l"/>
              <a:r>
                <a:rPr lang="en-US">
                  <a:latin typeface="Arial" pitchFamily="34" charset="0"/>
                </a:rPr>
                <a:t>isNAK(rcvpkt) )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38938" name="Line 28"/>
            <p:cNvSpPr>
              <a:spLocks noChangeShapeType="1"/>
            </p:cNvSpPr>
            <p:nvPr/>
          </p:nvSpPr>
          <p:spPr bwMode="auto">
            <a:xfrm>
              <a:off x="811213" y="5443538"/>
              <a:ext cx="155733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9" name="Text Box 29"/>
            <p:cNvSpPr txBox="1">
              <a:spLocks noChangeArrowheads="1"/>
            </p:cNvSpPr>
            <p:nvPr/>
          </p:nvSpPr>
          <p:spPr bwMode="auto">
            <a:xfrm>
              <a:off x="638175" y="3016250"/>
              <a:ext cx="2109788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dirty="0" err="1">
                  <a:latin typeface="Arial" pitchFamily="34" charset="0"/>
                </a:rPr>
                <a:t>rdt_rcv</a:t>
              </a:r>
              <a:r>
                <a:rPr lang="en-US" dirty="0">
                  <a:latin typeface="Arial" pitchFamily="34" charset="0"/>
                </a:rPr>
                <a:t>(</a:t>
              </a:r>
              <a:r>
                <a:rPr lang="en-US" dirty="0" err="1">
                  <a:latin typeface="Arial" pitchFamily="34" charset="0"/>
                </a:rPr>
                <a:t>rcvpkt</a:t>
              </a:r>
              <a:r>
                <a:rPr lang="en-US" dirty="0">
                  <a:latin typeface="Arial" pitchFamily="34" charset="0"/>
                </a:rPr>
                <a:t>)   </a:t>
              </a:r>
            </a:p>
            <a:p>
              <a:pPr algn="l"/>
              <a:r>
                <a:rPr lang="en-US" dirty="0">
                  <a:latin typeface="Arial" pitchFamily="34" charset="0"/>
                </a:rPr>
                <a:t>&amp;&amp; </a:t>
              </a:r>
              <a:r>
                <a:rPr lang="en-US" dirty="0" err="1">
                  <a:latin typeface="Arial" pitchFamily="34" charset="0"/>
                </a:rPr>
                <a:t>notcorrupt</a:t>
              </a:r>
              <a:r>
                <a:rPr lang="en-US" dirty="0">
                  <a:latin typeface="Arial" pitchFamily="34" charset="0"/>
                </a:rPr>
                <a:t>(</a:t>
              </a:r>
              <a:r>
                <a:rPr lang="en-US" dirty="0" err="1">
                  <a:latin typeface="Arial" pitchFamily="34" charset="0"/>
                </a:rPr>
                <a:t>rcvpkt</a:t>
              </a:r>
              <a:r>
                <a:rPr lang="en-US" dirty="0">
                  <a:latin typeface="Arial" pitchFamily="34" charset="0"/>
                </a:rPr>
                <a:t>) </a:t>
              </a:r>
            </a:p>
            <a:p>
              <a:pPr algn="l"/>
              <a:r>
                <a:rPr lang="en-US" dirty="0">
                  <a:latin typeface="Arial" pitchFamily="34" charset="0"/>
                </a:rPr>
                <a:t>&amp;&amp; </a:t>
              </a:r>
              <a:r>
                <a:rPr lang="en-US" dirty="0" err="1">
                  <a:latin typeface="Arial" pitchFamily="34" charset="0"/>
                </a:rPr>
                <a:t>isACK</a:t>
              </a:r>
              <a:r>
                <a:rPr lang="en-US" dirty="0">
                  <a:latin typeface="Arial" pitchFamily="34" charset="0"/>
                </a:rPr>
                <a:t>(</a:t>
              </a:r>
              <a:r>
                <a:rPr lang="en-US" dirty="0" err="1">
                  <a:latin typeface="Arial" pitchFamily="34" charset="0"/>
                </a:rPr>
                <a:t>rcvpkt</a:t>
              </a:r>
              <a:r>
                <a:rPr lang="en-US" dirty="0">
                  <a:latin typeface="Arial" pitchFamily="34" charset="0"/>
                </a:rPr>
                <a:t>)</a:t>
              </a:r>
              <a:r>
                <a:rPr lang="en-US" sz="1000" dirty="0">
                  <a:latin typeface="Arial" pitchFamily="34" charset="0"/>
                </a:rPr>
                <a:t> 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38940" name="Line 30"/>
            <p:cNvSpPr>
              <a:spLocks noChangeShapeType="1"/>
            </p:cNvSpPr>
            <p:nvPr/>
          </p:nvSpPr>
          <p:spPr bwMode="auto">
            <a:xfrm>
              <a:off x="782638" y="3854450"/>
              <a:ext cx="173831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34"/>
            <p:cNvGrpSpPr>
              <a:grpSpLocks/>
            </p:cNvGrpSpPr>
            <p:nvPr/>
          </p:nvGrpSpPr>
          <p:grpSpPr bwMode="auto">
            <a:xfrm>
              <a:off x="2663825" y="4146550"/>
              <a:ext cx="1046163" cy="823913"/>
              <a:chOff x="4916" y="3266"/>
              <a:chExt cx="659" cy="519"/>
            </a:xfrm>
          </p:grpSpPr>
          <p:sp>
            <p:nvSpPr>
              <p:cNvPr id="38945" name="Oval 35"/>
              <p:cNvSpPr>
                <a:spLocks noChangeArrowheads="1"/>
              </p:cNvSpPr>
              <p:nvPr/>
            </p:nvSpPr>
            <p:spPr bwMode="auto">
              <a:xfrm>
                <a:off x="4957" y="3266"/>
                <a:ext cx="567" cy="519"/>
              </a:xfrm>
              <a:prstGeom prst="ellipse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6" name="Text Box 36"/>
              <p:cNvSpPr txBox="1">
                <a:spLocks noChangeArrowheads="1"/>
              </p:cNvSpPr>
              <p:nvPr/>
            </p:nvSpPr>
            <p:spPr bwMode="auto">
              <a:xfrm>
                <a:off x="4916" y="3319"/>
                <a:ext cx="659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400">
                    <a:latin typeface="Arial" pitchFamily="34" charset="0"/>
                  </a:rPr>
                  <a:t>Wait for ACK or NAK 1</a:t>
                </a:r>
                <a:endParaRPr lang="en-US" sz="1400">
                  <a:latin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nimBg="1"/>
      <p:bldP spid="38919" grpId="0" animBg="1"/>
      <p:bldP spid="38949" grpId="0" animBg="1"/>
      <p:bldP spid="38923" grpId="0" animBg="1"/>
      <p:bldP spid="38924" grpId="0" animBg="1"/>
      <p:bldP spid="38927" grpId="0" animBg="1"/>
      <p:bldP spid="38930" grpId="0" animBg="1"/>
      <p:bldP spid="38935" grpId="0" animBg="1"/>
      <p:bldP spid="3894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3" name="Text Box 21"/>
          <p:cNvSpPr txBox="1">
            <a:spLocks noChangeArrowheads="1"/>
          </p:cNvSpPr>
          <p:nvPr/>
        </p:nvSpPr>
        <p:spPr bwMode="auto">
          <a:xfrm>
            <a:off x="3136900" y="1811338"/>
            <a:ext cx="347503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 dirty="0">
                <a:latin typeface="Arial" pitchFamily="34" charset="0"/>
              </a:rPr>
              <a:t>extract(</a:t>
            </a:r>
            <a:r>
              <a:rPr lang="en-US" sz="1400" dirty="0" err="1">
                <a:latin typeface="Arial" pitchFamily="34" charset="0"/>
              </a:rPr>
              <a:t>rcvpkt,data</a:t>
            </a:r>
            <a:r>
              <a:rPr lang="en-US" sz="1400" dirty="0">
                <a:latin typeface="Arial" pitchFamily="34" charset="0"/>
              </a:rPr>
              <a:t>)</a:t>
            </a:r>
          </a:p>
          <a:p>
            <a:pPr algn="l"/>
            <a:r>
              <a:rPr lang="en-US" sz="1400" dirty="0" err="1">
                <a:latin typeface="Arial" pitchFamily="34" charset="0"/>
              </a:rPr>
              <a:t>deliver_data</a:t>
            </a:r>
            <a:r>
              <a:rPr lang="en-US" sz="1400" dirty="0">
                <a:latin typeface="Arial" pitchFamily="34" charset="0"/>
              </a:rPr>
              <a:t>(data)</a:t>
            </a:r>
          </a:p>
          <a:p>
            <a:pPr algn="l"/>
            <a:r>
              <a:rPr lang="en-US" sz="1400" dirty="0" err="1">
                <a:latin typeface="Arial" pitchFamily="34" charset="0"/>
              </a:rPr>
              <a:t>sndpkt</a:t>
            </a:r>
            <a:r>
              <a:rPr lang="en-US" sz="1400" dirty="0">
                <a:latin typeface="Arial" pitchFamily="34" charset="0"/>
              </a:rPr>
              <a:t> = </a:t>
            </a:r>
            <a:r>
              <a:rPr lang="en-US" sz="1400" dirty="0" err="1">
                <a:latin typeface="Arial" pitchFamily="34" charset="0"/>
              </a:rPr>
              <a:t>make_pkt</a:t>
            </a:r>
            <a:r>
              <a:rPr lang="en-US" sz="1400" dirty="0">
                <a:latin typeface="Arial" pitchFamily="34" charset="0"/>
              </a:rPr>
              <a:t>(ACK, </a:t>
            </a:r>
            <a:r>
              <a:rPr lang="en-US" sz="1400" dirty="0" err="1">
                <a:latin typeface="Arial" pitchFamily="34" charset="0"/>
              </a:rPr>
              <a:t>chksum</a:t>
            </a:r>
            <a:r>
              <a:rPr lang="en-US" sz="1400" dirty="0">
                <a:latin typeface="Arial" pitchFamily="34" charset="0"/>
              </a:rPr>
              <a:t>)</a:t>
            </a:r>
          </a:p>
          <a:p>
            <a:pPr algn="l"/>
            <a:r>
              <a:rPr lang="en-US" sz="1400" dirty="0" err="1">
                <a:latin typeface="Arial" pitchFamily="34" charset="0"/>
              </a:rPr>
              <a:t>udt_send</a:t>
            </a:r>
            <a:r>
              <a:rPr lang="en-US" sz="1400" dirty="0">
                <a:latin typeface="Arial" pitchFamily="34" charset="0"/>
              </a:rPr>
              <a:t>(</a:t>
            </a:r>
            <a:r>
              <a:rPr lang="en-US" sz="1400" dirty="0" err="1">
                <a:latin typeface="Arial" pitchFamily="34" charset="0"/>
              </a:rPr>
              <a:t>sndpkt</a:t>
            </a:r>
            <a:r>
              <a:rPr lang="en-US" sz="1400" dirty="0">
                <a:latin typeface="Arial" pitchFamily="34" charset="0"/>
              </a:rPr>
              <a:t>)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28600"/>
            <a:ext cx="8324850" cy="1143000"/>
          </a:xfrm>
        </p:spPr>
        <p:txBody>
          <a:bodyPr/>
          <a:lstStyle/>
          <a:p>
            <a:r>
              <a:rPr lang="en-US" sz="3200" smtClean="0"/>
              <a:t>rdt2.1: receiver, handles garbled </a:t>
            </a:r>
            <a:r>
              <a:rPr lang="en-US" sz="2800" smtClean="0"/>
              <a:t>ACK/NAKs</a:t>
            </a:r>
            <a:endParaRPr lang="en-US" sz="3200" smtClean="0"/>
          </a:p>
        </p:txBody>
      </p:sp>
      <p:sp>
        <p:nvSpPr>
          <p:cNvPr id="39968" name="Oval 4"/>
          <p:cNvSpPr>
            <a:spLocks noChangeArrowheads="1"/>
          </p:cNvSpPr>
          <p:nvPr/>
        </p:nvSpPr>
        <p:spPr bwMode="auto">
          <a:xfrm>
            <a:off x="3038475" y="3352800"/>
            <a:ext cx="777875" cy="79533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9" name="Text Box 5"/>
          <p:cNvSpPr txBox="1">
            <a:spLocks noChangeArrowheads="1"/>
          </p:cNvSpPr>
          <p:nvPr/>
        </p:nvSpPr>
        <p:spPr bwMode="auto">
          <a:xfrm>
            <a:off x="3055938" y="3387725"/>
            <a:ext cx="800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 dirty="0">
                <a:latin typeface="Arial" pitchFamily="34" charset="0"/>
              </a:rPr>
              <a:t>Wait </a:t>
            </a:r>
            <a:r>
              <a:rPr lang="en-US" sz="1400" dirty="0" smtClean="0">
                <a:latin typeface="Arial" pitchFamily="34" charset="0"/>
              </a:rPr>
              <a:t>for 0 </a:t>
            </a:r>
            <a:r>
              <a:rPr lang="en-US" sz="1400" dirty="0">
                <a:latin typeface="Arial" pitchFamily="34" charset="0"/>
              </a:rPr>
              <a:t>from below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39941" name="Freeform 7"/>
          <p:cNvSpPr>
            <a:spLocks/>
          </p:cNvSpPr>
          <p:nvPr/>
        </p:nvSpPr>
        <p:spPr bwMode="auto">
          <a:xfrm flipV="1">
            <a:off x="3556000" y="2600325"/>
            <a:ext cx="1590675" cy="785813"/>
          </a:xfrm>
          <a:custGeom>
            <a:avLst/>
            <a:gdLst>
              <a:gd name="T0" fmla="*/ 0 w 2835"/>
              <a:gd name="T1" fmla="*/ 0 h 525"/>
              <a:gd name="T2" fmla="*/ 283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66" name="Oval 16"/>
          <p:cNvSpPr>
            <a:spLocks noChangeArrowheads="1"/>
          </p:cNvSpPr>
          <p:nvPr/>
        </p:nvSpPr>
        <p:spPr bwMode="auto">
          <a:xfrm>
            <a:off x="4737100" y="3387725"/>
            <a:ext cx="804863" cy="7969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7" name="Text Box 17"/>
          <p:cNvSpPr txBox="1">
            <a:spLocks noChangeArrowheads="1"/>
          </p:cNvSpPr>
          <p:nvPr/>
        </p:nvSpPr>
        <p:spPr bwMode="auto">
          <a:xfrm>
            <a:off x="4762500" y="3435350"/>
            <a:ext cx="800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 dirty="0">
                <a:latin typeface="Arial" pitchFamily="34" charset="0"/>
              </a:rPr>
              <a:t>Wait for </a:t>
            </a:r>
            <a:r>
              <a:rPr lang="en-US" sz="1400" dirty="0" smtClean="0">
                <a:latin typeface="Arial" pitchFamily="34" charset="0"/>
              </a:rPr>
              <a:t>1 </a:t>
            </a:r>
            <a:r>
              <a:rPr lang="en-US" sz="1400" dirty="0">
                <a:latin typeface="Arial" pitchFamily="34" charset="0"/>
              </a:rPr>
              <a:t>from below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39951" name="Text Box 19"/>
          <p:cNvSpPr txBox="1">
            <a:spLocks noChangeArrowheads="1"/>
          </p:cNvSpPr>
          <p:nvPr/>
        </p:nvSpPr>
        <p:spPr bwMode="auto">
          <a:xfrm>
            <a:off x="3124200" y="1284288"/>
            <a:ext cx="39814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 dirty="0" err="1">
                <a:latin typeface="Arial" pitchFamily="34" charset="0"/>
              </a:rPr>
              <a:t>rdt_rcv</a:t>
            </a:r>
            <a:r>
              <a:rPr lang="en-US" sz="1400" dirty="0">
                <a:latin typeface="Arial" pitchFamily="34" charset="0"/>
              </a:rPr>
              <a:t>(</a:t>
            </a:r>
            <a:r>
              <a:rPr lang="en-US" sz="1400" dirty="0" err="1">
                <a:latin typeface="Arial" pitchFamily="34" charset="0"/>
              </a:rPr>
              <a:t>rcvpkt</a:t>
            </a:r>
            <a:r>
              <a:rPr lang="en-US" sz="1400" dirty="0">
                <a:latin typeface="Arial" pitchFamily="34" charset="0"/>
              </a:rPr>
              <a:t>) &amp;&amp; </a:t>
            </a:r>
            <a:r>
              <a:rPr lang="en-US" sz="1400" dirty="0" smtClean="0">
                <a:latin typeface="Arial" pitchFamily="34" charset="0"/>
              </a:rPr>
              <a:t>!corrupt(</a:t>
            </a:r>
            <a:r>
              <a:rPr lang="en-US" sz="1400" dirty="0" err="1" smtClean="0">
                <a:latin typeface="Arial" pitchFamily="34" charset="0"/>
              </a:rPr>
              <a:t>rcvpkt</a:t>
            </a:r>
            <a:r>
              <a:rPr lang="en-US" sz="1400" dirty="0">
                <a:latin typeface="Arial" pitchFamily="34" charset="0"/>
              </a:rPr>
              <a:t>) </a:t>
            </a:r>
            <a:r>
              <a:rPr lang="en-US" sz="1400" dirty="0" smtClean="0">
                <a:latin typeface="Arial" pitchFamily="34" charset="0"/>
              </a:rPr>
              <a:t> </a:t>
            </a:r>
            <a:r>
              <a:rPr lang="en-US" sz="1400" dirty="0">
                <a:latin typeface="Arial" pitchFamily="34" charset="0"/>
              </a:rPr>
              <a:t>&amp;&amp; has_seq0(</a:t>
            </a:r>
            <a:r>
              <a:rPr lang="en-US" sz="1400" dirty="0" err="1">
                <a:latin typeface="Arial" pitchFamily="34" charset="0"/>
              </a:rPr>
              <a:t>rcvpkt</a:t>
            </a:r>
            <a:r>
              <a:rPr lang="en-US" sz="1400" dirty="0">
                <a:latin typeface="Arial" pitchFamily="34" charset="0"/>
              </a:rPr>
              <a:t>) 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39952" name="Line 20"/>
          <p:cNvSpPr>
            <a:spLocks noChangeShapeType="1"/>
          </p:cNvSpPr>
          <p:nvPr/>
        </p:nvSpPr>
        <p:spPr bwMode="auto">
          <a:xfrm>
            <a:off x="3233738" y="1844675"/>
            <a:ext cx="1914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68" grpId="0" animBg="1"/>
      <p:bldP spid="39941" grpId="0" animBg="1"/>
      <p:bldP spid="39966" grpId="0" animBg="1"/>
      <p:bldP spid="399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5750" y="0"/>
            <a:ext cx="7772400" cy="685800"/>
          </a:xfrm>
        </p:spPr>
        <p:txBody>
          <a:bodyPr/>
          <a:lstStyle/>
          <a:p>
            <a:r>
              <a:rPr lang="en-US" dirty="0" smtClean="0"/>
              <a:t>Transport Layer</a:t>
            </a:r>
            <a:endParaRPr lang="en-US" dirty="0"/>
          </a:p>
        </p:txBody>
      </p:sp>
      <p:grpSp>
        <p:nvGrpSpPr>
          <p:cNvPr id="214" name="Group 213"/>
          <p:cNvGrpSpPr/>
          <p:nvPr/>
        </p:nvGrpSpPr>
        <p:grpSpPr>
          <a:xfrm>
            <a:off x="810006" y="790576"/>
            <a:ext cx="7295769" cy="2647950"/>
            <a:chOff x="209931" y="781050"/>
            <a:chExt cx="8819768" cy="3112686"/>
          </a:xfrm>
        </p:grpSpPr>
        <p:grpSp>
          <p:nvGrpSpPr>
            <p:cNvPr id="164" name="Group 163"/>
            <p:cNvGrpSpPr/>
            <p:nvPr/>
          </p:nvGrpSpPr>
          <p:grpSpPr>
            <a:xfrm>
              <a:off x="6315456" y="2057316"/>
              <a:ext cx="1209293" cy="1188720"/>
              <a:chOff x="2372106" y="3800391"/>
              <a:chExt cx="1209293" cy="1188720"/>
            </a:xfrm>
          </p:grpSpPr>
          <p:grpSp>
            <p:nvGrpSpPr>
              <p:cNvPr id="165" name="Group 5"/>
              <p:cNvGrpSpPr>
                <a:grpSpLocks/>
              </p:cNvGrpSpPr>
              <p:nvPr/>
            </p:nvGrpSpPr>
            <p:grpSpPr bwMode="auto">
              <a:xfrm>
                <a:off x="2372106" y="3800391"/>
                <a:ext cx="1209293" cy="1188720"/>
                <a:chOff x="3010" y="757"/>
                <a:chExt cx="1351" cy="2355"/>
              </a:xfrm>
            </p:grpSpPr>
            <p:sp>
              <p:nvSpPr>
                <p:cNvPr id="167" name="Rectangle 6"/>
                <p:cNvSpPr>
                  <a:spLocks noChangeArrowheads="1"/>
                </p:cNvSpPr>
                <p:nvPr/>
              </p:nvSpPr>
              <p:spPr bwMode="auto">
                <a:xfrm>
                  <a:off x="3080" y="888"/>
                  <a:ext cx="1192" cy="2224"/>
                </a:xfrm>
                <a:prstGeom prst="rect">
                  <a:avLst/>
                </a:prstGeom>
                <a:solidFill>
                  <a:srgbClr val="FFFFFF"/>
                </a:solidFill>
                <a:ln w="38100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6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010" y="757"/>
                  <a:ext cx="1351" cy="23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0" fontAlgn="auto" latinLnBrk="0" hangingPunct="0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omic Sans MS" pitchFamily="66" charset="0"/>
                    </a:rPr>
                    <a:t>application</a:t>
                  </a:r>
                </a:p>
                <a:p>
                  <a:pPr marL="0" marR="0" lvl="0" indent="0" algn="ctr" defTabSz="914400" eaLnBrk="0" fontAlgn="auto" latinLnBrk="0" hangingPunct="0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omic Sans MS" pitchFamily="66" charset="0"/>
                    </a:rPr>
                    <a:t>transport</a:t>
                  </a:r>
                </a:p>
                <a:p>
                  <a:pPr marL="0" marR="0" lvl="0" indent="0" algn="ctr" defTabSz="914400" eaLnBrk="0" fontAlgn="auto" latinLnBrk="0" hangingPunct="0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omic Sans MS" pitchFamily="66" charset="0"/>
                    </a:rPr>
                    <a:t>network</a:t>
                  </a:r>
                </a:p>
                <a:p>
                  <a:pPr marL="0" marR="0" lvl="0" indent="0" algn="ctr" defTabSz="914400" eaLnBrk="0" fontAlgn="auto" latinLnBrk="0" hangingPunct="0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omic Sans MS" pitchFamily="66" charset="0"/>
                    </a:rPr>
                    <a:t>link</a:t>
                  </a:r>
                </a:p>
                <a:p>
                  <a:pPr marL="0" marR="0" lvl="0" indent="0" algn="ctr" defTabSz="914400" eaLnBrk="0" fontAlgn="auto" latinLnBrk="0" hangingPunct="0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omic Sans MS" pitchFamily="66" charset="0"/>
                    </a:rPr>
                    <a:t>physical</a:t>
                  </a:r>
                </a:p>
              </p:txBody>
            </p:sp>
            <p:sp>
              <p:nvSpPr>
                <p:cNvPr id="169" name="Line 8"/>
                <p:cNvSpPr>
                  <a:spLocks noChangeShapeType="1"/>
                </p:cNvSpPr>
                <p:nvPr/>
              </p:nvSpPr>
              <p:spPr bwMode="auto">
                <a:xfrm>
                  <a:off x="3076" y="1324"/>
                  <a:ext cx="1188" cy="0"/>
                </a:xfrm>
                <a:prstGeom prst="line">
                  <a:avLst/>
                </a:prstGeom>
                <a:noFill/>
                <a:ln w="38100">
                  <a:solidFill>
                    <a:srgbClr val="3333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0" name="Line 9"/>
                <p:cNvSpPr>
                  <a:spLocks noChangeShapeType="1"/>
                </p:cNvSpPr>
                <p:nvPr/>
              </p:nvSpPr>
              <p:spPr bwMode="auto">
                <a:xfrm>
                  <a:off x="3076" y="1768"/>
                  <a:ext cx="1188" cy="0"/>
                </a:xfrm>
                <a:prstGeom prst="line">
                  <a:avLst/>
                </a:prstGeom>
                <a:noFill/>
                <a:ln w="38100">
                  <a:solidFill>
                    <a:srgbClr val="3333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1" name="Line 10"/>
                <p:cNvSpPr>
                  <a:spLocks noChangeShapeType="1"/>
                </p:cNvSpPr>
                <p:nvPr/>
              </p:nvSpPr>
              <p:spPr bwMode="auto">
                <a:xfrm>
                  <a:off x="3076" y="2216"/>
                  <a:ext cx="1188" cy="0"/>
                </a:xfrm>
                <a:prstGeom prst="line">
                  <a:avLst/>
                </a:prstGeom>
                <a:noFill/>
                <a:ln w="38100">
                  <a:solidFill>
                    <a:srgbClr val="3333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2" name="Line 11"/>
                <p:cNvSpPr>
                  <a:spLocks noChangeShapeType="1"/>
                </p:cNvSpPr>
                <p:nvPr/>
              </p:nvSpPr>
              <p:spPr bwMode="auto">
                <a:xfrm>
                  <a:off x="3076" y="2664"/>
                  <a:ext cx="1188" cy="0"/>
                </a:xfrm>
                <a:prstGeom prst="line">
                  <a:avLst/>
                </a:prstGeom>
                <a:noFill/>
                <a:ln w="38100">
                  <a:solidFill>
                    <a:srgbClr val="3333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66" name="Rectangle 165"/>
              <p:cNvSpPr/>
              <p:nvPr/>
            </p:nvSpPr>
            <p:spPr bwMode="auto">
              <a:xfrm>
                <a:off x="2409825" y="3829050"/>
                <a:ext cx="1143000" cy="685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grpSp>
          <p:nvGrpSpPr>
            <p:cNvPr id="163" name="Group 162"/>
            <p:cNvGrpSpPr/>
            <p:nvPr/>
          </p:nvGrpSpPr>
          <p:grpSpPr>
            <a:xfrm>
              <a:off x="1724406" y="1895391"/>
              <a:ext cx="1209293" cy="1188720"/>
              <a:chOff x="2372106" y="3800391"/>
              <a:chExt cx="1209293" cy="1188720"/>
            </a:xfrm>
          </p:grpSpPr>
          <p:grpSp>
            <p:nvGrpSpPr>
              <p:cNvPr id="123" name="Group 5"/>
              <p:cNvGrpSpPr>
                <a:grpSpLocks/>
              </p:cNvGrpSpPr>
              <p:nvPr/>
            </p:nvGrpSpPr>
            <p:grpSpPr bwMode="auto">
              <a:xfrm>
                <a:off x="2372106" y="3800391"/>
                <a:ext cx="1209293" cy="1188720"/>
                <a:chOff x="3010" y="757"/>
                <a:chExt cx="1351" cy="2355"/>
              </a:xfrm>
            </p:grpSpPr>
            <p:sp>
              <p:nvSpPr>
                <p:cNvPr id="124" name="Rectangle 6"/>
                <p:cNvSpPr>
                  <a:spLocks noChangeArrowheads="1"/>
                </p:cNvSpPr>
                <p:nvPr/>
              </p:nvSpPr>
              <p:spPr bwMode="auto">
                <a:xfrm>
                  <a:off x="3080" y="888"/>
                  <a:ext cx="1192" cy="2224"/>
                </a:xfrm>
                <a:prstGeom prst="rect">
                  <a:avLst/>
                </a:prstGeom>
                <a:solidFill>
                  <a:srgbClr val="FFFFFF"/>
                </a:solidFill>
                <a:ln w="38100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010" y="757"/>
                  <a:ext cx="1351" cy="23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0" fontAlgn="auto" latinLnBrk="0" hangingPunct="0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omic Sans MS" pitchFamily="66" charset="0"/>
                    </a:rPr>
                    <a:t>application</a:t>
                  </a:r>
                </a:p>
                <a:p>
                  <a:pPr marL="0" marR="0" lvl="0" indent="0" algn="ctr" defTabSz="914400" eaLnBrk="0" fontAlgn="auto" latinLnBrk="0" hangingPunct="0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omic Sans MS" pitchFamily="66" charset="0"/>
                    </a:rPr>
                    <a:t>transport</a:t>
                  </a:r>
                </a:p>
                <a:p>
                  <a:pPr marL="0" marR="0" lvl="0" indent="0" algn="ctr" defTabSz="914400" eaLnBrk="0" fontAlgn="auto" latinLnBrk="0" hangingPunct="0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omic Sans MS" pitchFamily="66" charset="0"/>
                    </a:rPr>
                    <a:t>network</a:t>
                  </a:r>
                </a:p>
                <a:p>
                  <a:pPr marL="0" marR="0" lvl="0" indent="0" algn="ctr" defTabSz="914400" eaLnBrk="0" fontAlgn="auto" latinLnBrk="0" hangingPunct="0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omic Sans MS" pitchFamily="66" charset="0"/>
                    </a:rPr>
                    <a:t>link</a:t>
                  </a:r>
                </a:p>
                <a:p>
                  <a:pPr marL="0" marR="0" lvl="0" indent="0" algn="ctr" defTabSz="914400" eaLnBrk="0" fontAlgn="auto" latinLnBrk="0" hangingPunct="0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omic Sans MS" pitchFamily="66" charset="0"/>
                    </a:rPr>
                    <a:t>physical</a:t>
                  </a:r>
                </a:p>
              </p:txBody>
            </p:sp>
            <p:sp>
              <p:nvSpPr>
                <p:cNvPr id="126" name="Line 8"/>
                <p:cNvSpPr>
                  <a:spLocks noChangeShapeType="1"/>
                </p:cNvSpPr>
                <p:nvPr/>
              </p:nvSpPr>
              <p:spPr bwMode="auto">
                <a:xfrm>
                  <a:off x="3076" y="1324"/>
                  <a:ext cx="1188" cy="0"/>
                </a:xfrm>
                <a:prstGeom prst="line">
                  <a:avLst/>
                </a:prstGeom>
                <a:noFill/>
                <a:ln w="38100">
                  <a:solidFill>
                    <a:srgbClr val="3333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7" name="Line 9"/>
                <p:cNvSpPr>
                  <a:spLocks noChangeShapeType="1"/>
                </p:cNvSpPr>
                <p:nvPr/>
              </p:nvSpPr>
              <p:spPr bwMode="auto">
                <a:xfrm>
                  <a:off x="3076" y="1768"/>
                  <a:ext cx="1188" cy="0"/>
                </a:xfrm>
                <a:prstGeom prst="line">
                  <a:avLst/>
                </a:prstGeom>
                <a:noFill/>
                <a:ln w="38100">
                  <a:solidFill>
                    <a:srgbClr val="3333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8" name="Line 10"/>
                <p:cNvSpPr>
                  <a:spLocks noChangeShapeType="1"/>
                </p:cNvSpPr>
                <p:nvPr/>
              </p:nvSpPr>
              <p:spPr bwMode="auto">
                <a:xfrm>
                  <a:off x="3076" y="2216"/>
                  <a:ext cx="1188" cy="0"/>
                </a:xfrm>
                <a:prstGeom prst="line">
                  <a:avLst/>
                </a:prstGeom>
                <a:noFill/>
                <a:ln w="38100">
                  <a:solidFill>
                    <a:srgbClr val="3333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9" name="Line 11"/>
                <p:cNvSpPr>
                  <a:spLocks noChangeShapeType="1"/>
                </p:cNvSpPr>
                <p:nvPr/>
              </p:nvSpPr>
              <p:spPr bwMode="auto">
                <a:xfrm>
                  <a:off x="3076" y="2664"/>
                  <a:ext cx="1188" cy="0"/>
                </a:xfrm>
                <a:prstGeom prst="line">
                  <a:avLst/>
                </a:prstGeom>
                <a:noFill/>
                <a:ln w="38100">
                  <a:solidFill>
                    <a:srgbClr val="3333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51" name="Rectangle 150"/>
              <p:cNvSpPr/>
              <p:nvPr/>
            </p:nvSpPr>
            <p:spPr bwMode="auto">
              <a:xfrm>
                <a:off x="2409825" y="3829050"/>
                <a:ext cx="1143000" cy="6858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grpSp>
          <p:nvGrpSpPr>
            <p:cNvPr id="161" name="Group 160"/>
            <p:cNvGrpSpPr/>
            <p:nvPr/>
          </p:nvGrpSpPr>
          <p:grpSpPr>
            <a:xfrm>
              <a:off x="4800981" y="2705016"/>
              <a:ext cx="1209293" cy="1188720"/>
              <a:chOff x="5658231" y="3590841"/>
              <a:chExt cx="1209293" cy="1188720"/>
            </a:xfrm>
          </p:grpSpPr>
          <p:grpSp>
            <p:nvGrpSpPr>
              <p:cNvPr id="153" name="Group 5"/>
              <p:cNvGrpSpPr>
                <a:grpSpLocks/>
              </p:cNvGrpSpPr>
              <p:nvPr/>
            </p:nvGrpSpPr>
            <p:grpSpPr bwMode="auto">
              <a:xfrm>
                <a:off x="5658231" y="3590841"/>
                <a:ext cx="1209293" cy="1188720"/>
                <a:chOff x="3010" y="757"/>
                <a:chExt cx="1351" cy="2355"/>
              </a:xfrm>
            </p:grpSpPr>
            <p:sp>
              <p:nvSpPr>
                <p:cNvPr id="154" name="Rectangle 6"/>
                <p:cNvSpPr>
                  <a:spLocks noChangeArrowheads="1"/>
                </p:cNvSpPr>
                <p:nvPr/>
              </p:nvSpPr>
              <p:spPr bwMode="auto">
                <a:xfrm>
                  <a:off x="3080" y="888"/>
                  <a:ext cx="1192" cy="2224"/>
                </a:xfrm>
                <a:prstGeom prst="rect">
                  <a:avLst/>
                </a:prstGeom>
                <a:solidFill>
                  <a:srgbClr val="FFFFFF"/>
                </a:solidFill>
                <a:ln w="38100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010" y="757"/>
                  <a:ext cx="1351" cy="23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0" fontAlgn="auto" latinLnBrk="0" hangingPunct="0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omic Sans MS" pitchFamily="66" charset="0"/>
                    </a:rPr>
                    <a:t>application</a:t>
                  </a:r>
                </a:p>
                <a:p>
                  <a:pPr marL="0" marR="0" lvl="0" indent="0" algn="ctr" defTabSz="914400" eaLnBrk="0" fontAlgn="auto" latinLnBrk="0" hangingPunct="0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omic Sans MS" pitchFamily="66" charset="0"/>
                    </a:rPr>
                    <a:t>transport</a:t>
                  </a:r>
                </a:p>
                <a:p>
                  <a:pPr marL="0" marR="0" lvl="0" indent="0" algn="ctr" defTabSz="914400" eaLnBrk="0" fontAlgn="auto" latinLnBrk="0" hangingPunct="0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omic Sans MS" pitchFamily="66" charset="0"/>
                    </a:rPr>
                    <a:t>network</a:t>
                  </a:r>
                </a:p>
                <a:p>
                  <a:pPr marL="0" marR="0" lvl="0" indent="0" algn="ctr" defTabSz="914400" eaLnBrk="0" fontAlgn="auto" latinLnBrk="0" hangingPunct="0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omic Sans MS" pitchFamily="66" charset="0"/>
                    </a:rPr>
                    <a:t>link</a:t>
                  </a:r>
                </a:p>
                <a:p>
                  <a:pPr marL="0" marR="0" lvl="0" indent="0" algn="ctr" defTabSz="914400" eaLnBrk="0" fontAlgn="auto" latinLnBrk="0" hangingPunct="0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omic Sans MS" pitchFamily="66" charset="0"/>
                    </a:rPr>
                    <a:t>physical</a:t>
                  </a:r>
                </a:p>
              </p:txBody>
            </p:sp>
            <p:sp>
              <p:nvSpPr>
                <p:cNvPr id="156" name="Line 8"/>
                <p:cNvSpPr>
                  <a:spLocks noChangeShapeType="1"/>
                </p:cNvSpPr>
                <p:nvPr/>
              </p:nvSpPr>
              <p:spPr bwMode="auto">
                <a:xfrm>
                  <a:off x="3076" y="1324"/>
                  <a:ext cx="1188" cy="0"/>
                </a:xfrm>
                <a:prstGeom prst="line">
                  <a:avLst/>
                </a:prstGeom>
                <a:noFill/>
                <a:ln w="38100">
                  <a:solidFill>
                    <a:srgbClr val="3333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7" name="Line 9"/>
                <p:cNvSpPr>
                  <a:spLocks noChangeShapeType="1"/>
                </p:cNvSpPr>
                <p:nvPr/>
              </p:nvSpPr>
              <p:spPr bwMode="auto">
                <a:xfrm>
                  <a:off x="3076" y="1768"/>
                  <a:ext cx="1188" cy="0"/>
                </a:xfrm>
                <a:prstGeom prst="line">
                  <a:avLst/>
                </a:prstGeom>
                <a:noFill/>
                <a:ln w="38100">
                  <a:solidFill>
                    <a:srgbClr val="3333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8" name="Line 10"/>
                <p:cNvSpPr>
                  <a:spLocks noChangeShapeType="1"/>
                </p:cNvSpPr>
                <p:nvPr/>
              </p:nvSpPr>
              <p:spPr bwMode="auto">
                <a:xfrm>
                  <a:off x="3076" y="2216"/>
                  <a:ext cx="1188" cy="0"/>
                </a:xfrm>
                <a:prstGeom prst="line">
                  <a:avLst/>
                </a:prstGeom>
                <a:noFill/>
                <a:ln w="38100">
                  <a:solidFill>
                    <a:srgbClr val="3333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59" name="Line 11"/>
                <p:cNvSpPr>
                  <a:spLocks noChangeShapeType="1"/>
                </p:cNvSpPr>
                <p:nvPr/>
              </p:nvSpPr>
              <p:spPr bwMode="auto">
                <a:xfrm>
                  <a:off x="3076" y="2664"/>
                  <a:ext cx="1188" cy="0"/>
                </a:xfrm>
                <a:prstGeom prst="line">
                  <a:avLst/>
                </a:prstGeom>
                <a:noFill/>
                <a:ln w="38100">
                  <a:solidFill>
                    <a:srgbClr val="3333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60" name="Rectangle 159"/>
              <p:cNvSpPr/>
              <p:nvPr/>
            </p:nvSpPr>
            <p:spPr bwMode="auto">
              <a:xfrm>
                <a:off x="5676900" y="3609975"/>
                <a:ext cx="1143000" cy="46672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grpSp>
          <p:nvGrpSpPr>
            <p:cNvPr id="162" name="Group 161"/>
            <p:cNvGrpSpPr/>
            <p:nvPr/>
          </p:nvGrpSpPr>
          <p:grpSpPr>
            <a:xfrm>
              <a:off x="3057906" y="2590716"/>
              <a:ext cx="1209293" cy="1188720"/>
              <a:chOff x="3924681" y="4009941"/>
              <a:chExt cx="1209293" cy="1188720"/>
            </a:xfrm>
          </p:grpSpPr>
          <p:grpSp>
            <p:nvGrpSpPr>
              <p:cNvPr id="130" name="Group 5"/>
              <p:cNvGrpSpPr>
                <a:grpSpLocks/>
              </p:cNvGrpSpPr>
              <p:nvPr/>
            </p:nvGrpSpPr>
            <p:grpSpPr bwMode="auto">
              <a:xfrm>
                <a:off x="3924681" y="4009941"/>
                <a:ext cx="1209293" cy="1188720"/>
                <a:chOff x="3010" y="757"/>
                <a:chExt cx="1351" cy="2355"/>
              </a:xfrm>
            </p:grpSpPr>
            <p:sp>
              <p:nvSpPr>
                <p:cNvPr id="131" name="Rectangle 6"/>
                <p:cNvSpPr>
                  <a:spLocks noChangeArrowheads="1"/>
                </p:cNvSpPr>
                <p:nvPr/>
              </p:nvSpPr>
              <p:spPr bwMode="auto">
                <a:xfrm>
                  <a:off x="3080" y="888"/>
                  <a:ext cx="1192" cy="2224"/>
                </a:xfrm>
                <a:prstGeom prst="rect">
                  <a:avLst/>
                </a:prstGeom>
                <a:solidFill>
                  <a:srgbClr val="FFFFFF"/>
                </a:solidFill>
                <a:ln w="38100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010" y="757"/>
                  <a:ext cx="1351" cy="23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0" fontAlgn="auto" latinLnBrk="0" hangingPunct="0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omic Sans MS" pitchFamily="66" charset="0"/>
                    </a:rPr>
                    <a:t>application</a:t>
                  </a:r>
                </a:p>
                <a:p>
                  <a:pPr marL="0" marR="0" lvl="0" indent="0" algn="ctr" defTabSz="914400" eaLnBrk="0" fontAlgn="auto" latinLnBrk="0" hangingPunct="0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omic Sans MS" pitchFamily="66" charset="0"/>
                    </a:rPr>
                    <a:t>transport</a:t>
                  </a:r>
                </a:p>
                <a:p>
                  <a:pPr marL="0" marR="0" lvl="0" indent="0" algn="ctr" defTabSz="914400" eaLnBrk="0" fontAlgn="auto" latinLnBrk="0" hangingPunct="0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omic Sans MS" pitchFamily="66" charset="0"/>
                    </a:rPr>
                    <a:t>network</a:t>
                  </a:r>
                </a:p>
                <a:p>
                  <a:pPr marL="0" marR="0" lvl="0" indent="0" algn="ctr" defTabSz="914400" eaLnBrk="0" fontAlgn="auto" latinLnBrk="0" hangingPunct="0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omic Sans MS" pitchFamily="66" charset="0"/>
                    </a:rPr>
                    <a:t>link</a:t>
                  </a:r>
                </a:p>
                <a:p>
                  <a:pPr marL="0" marR="0" lvl="0" indent="0" algn="ctr" defTabSz="914400" eaLnBrk="0" fontAlgn="auto" latinLnBrk="0" hangingPunct="0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omic Sans MS" pitchFamily="66" charset="0"/>
                    </a:rPr>
                    <a:t>physical</a:t>
                  </a:r>
                </a:p>
              </p:txBody>
            </p:sp>
            <p:sp>
              <p:nvSpPr>
                <p:cNvPr id="133" name="Line 8"/>
                <p:cNvSpPr>
                  <a:spLocks noChangeShapeType="1"/>
                </p:cNvSpPr>
                <p:nvPr/>
              </p:nvSpPr>
              <p:spPr bwMode="auto">
                <a:xfrm>
                  <a:off x="3076" y="1324"/>
                  <a:ext cx="1188" cy="0"/>
                </a:xfrm>
                <a:prstGeom prst="line">
                  <a:avLst/>
                </a:prstGeom>
                <a:noFill/>
                <a:ln w="38100">
                  <a:solidFill>
                    <a:srgbClr val="3333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4" name="Line 9"/>
                <p:cNvSpPr>
                  <a:spLocks noChangeShapeType="1"/>
                </p:cNvSpPr>
                <p:nvPr/>
              </p:nvSpPr>
              <p:spPr bwMode="auto">
                <a:xfrm>
                  <a:off x="3076" y="1768"/>
                  <a:ext cx="1188" cy="0"/>
                </a:xfrm>
                <a:prstGeom prst="line">
                  <a:avLst/>
                </a:prstGeom>
                <a:noFill/>
                <a:ln w="38100">
                  <a:solidFill>
                    <a:srgbClr val="3333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5" name="Line 10"/>
                <p:cNvSpPr>
                  <a:spLocks noChangeShapeType="1"/>
                </p:cNvSpPr>
                <p:nvPr/>
              </p:nvSpPr>
              <p:spPr bwMode="auto">
                <a:xfrm>
                  <a:off x="3076" y="2216"/>
                  <a:ext cx="1188" cy="0"/>
                </a:xfrm>
                <a:prstGeom prst="line">
                  <a:avLst/>
                </a:prstGeom>
                <a:noFill/>
                <a:ln w="38100">
                  <a:solidFill>
                    <a:srgbClr val="3333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6" name="Line 11"/>
                <p:cNvSpPr>
                  <a:spLocks noChangeShapeType="1"/>
                </p:cNvSpPr>
                <p:nvPr/>
              </p:nvSpPr>
              <p:spPr bwMode="auto">
                <a:xfrm>
                  <a:off x="3076" y="2664"/>
                  <a:ext cx="1188" cy="0"/>
                </a:xfrm>
                <a:prstGeom prst="line">
                  <a:avLst/>
                </a:prstGeom>
                <a:noFill/>
                <a:ln w="38100">
                  <a:solidFill>
                    <a:srgbClr val="3333CC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52" name="Rectangle 151"/>
              <p:cNvSpPr/>
              <p:nvPr/>
            </p:nvSpPr>
            <p:spPr bwMode="auto">
              <a:xfrm>
                <a:off x="3943350" y="4029075"/>
                <a:ext cx="1143000" cy="46672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</p:grpSp>
        <p:graphicFrame>
          <p:nvGraphicFramePr>
            <p:cNvPr id="5" name="Object 7"/>
            <p:cNvGraphicFramePr>
              <a:graphicFrameLocks noChangeAspect="1"/>
            </p:cNvGraphicFramePr>
            <p:nvPr/>
          </p:nvGraphicFramePr>
          <p:xfrm>
            <a:off x="517525" y="971550"/>
            <a:ext cx="642938" cy="509588"/>
          </p:xfrm>
          <a:graphic>
            <a:graphicData uri="http://schemas.openxmlformats.org/presentationml/2006/ole">
              <p:oleObj spid="_x0000_s270338" name="Clip" r:id="rId4" imgW="1307263" imgH="1084139" progId="">
                <p:embed/>
              </p:oleObj>
            </a:graphicData>
          </a:graphic>
        </p:graphicFrame>
        <p:grpSp>
          <p:nvGrpSpPr>
            <p:cNvPr id="14" name="Group 5"/>
            <p:cNvGrpSpPr>
              <a:grpSpLocks/>
            </p:cNvGrpSpPr>
            <p:nvPr/>
          </p:nvGrpSpPr>
          <p:grpSpPr bwMode="auto">
            <a:xfrm>
              <a:off x="209931" y="1504866"/>
              <a:ext cx="1209293" cy="1188720"/>
              <a:chOff x="3010" y="757"/>
              <a:chExt cx="1351" cy="2355"/>
            </a:xfrm>
          </p:grpSpPr>
          <p:sp>
            <p:nvSpPr>
              <p:cNvPr id="15" name="Rectangle 6"/>
              <p:cNvSpPr>
                <a:spLocks noChangeArrowheads="1"/>
              </p:cNvSpPr>
              <p:nvPr/>
            </p:nvSpPr>
            <p:spPr bwMode="auto">
              <a:xfrm>
                <a:off x="3080" y="888"/>
                <a:ext cx="1192" cy="2224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Text Box 7"/>
              <p:cNvSpPr txBox="1">
                <a:spLocks noChangeArrowheads="1"/>
              </p:cNvSpPr>
              <p:nvPr/>
            </p:nvSpPr>
            <p:spPr bwMode="auto">
              <a:xfrm>
                <a:off x="3010" y="757"/>
                <a:ext cx="1351" cy="23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omic Sans MS" pitchFamily="66" charset="0"/>
                  </a:rPr>
                  <a:t>application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itchFamily="66" charset="0"/>
                  </a:rPr>
                  <a:t>transport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omic Sans MS" pitchFamily="66" charset="0"/>
                  </a:rPr>
                  <a:t>network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omic Sans MS" pitchFamily="66" charset="0"/>
                  </a:rPr>
                  <a:t>link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omic Sans MS" pitchFamily="66" charset="0"/>
                  </a:rPr>
                  <a:t>physical</a:t>
                </a:r>
              </a:p>
            </p:txBody>
          </p:sp>
          <p:sp>
            <p:nvSpPr>
              <p:cNvPr id="17" name="Line 8"/>
              <p:cNvSpPr>
                <a:spLocks noChangeShapeType="1"/>
              </p:cNvSpPr>
              <p:nvPr/>
            </p:nvSpPr>
            <p:spPr bwMode="auto">
              <a:xfrm>
                <a:off x="3076" y="1324"/>
                <a:ext cx="1188" cy="0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Line 9"/>
              <p:cNvSpPr>
                <a:spLocks noChangeShapeType="1"/>
              </p:cNvSpPr>
              <p:nvPr/>
            </p:nvSpPr>
            <p:spPr bwMode="auto">
              <a:xfrm>
                <a:off x="3076" y="1768"/>
                <a:ext cx="1188" cy="0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Line 10"/>
              <p:cNvSpPr>
                <a:spLocks noChangeShapeType="1"/>
              </p:cNvSpPr>
              <p:nvPr/>
            </p:nvSpPr>
            <p:spPr bwMode="auto">
              <a:xfrm>
                <a:off x="3076" y="2216"/>
                <a:ext cx="1188" cy="0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Line 11"/>
              <p:cNvSpPr>
                <a:spLocks noChangeShapeType="1"/>
              </p:cNvSpPr>
              <p:nvPr/>
            </p:nvSpPr>
            <p:spPr bwMode="auto">
              <a:xfrm>
                <a:off x="3076" y="2664"/>
                <a:ext cx="1188" cy="0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1" name="Group 35"/>
            <p:cNvGrpSpPr>
              <a:grpSpLocks/>
            </p:cNvGrpSpPr>
            <p:nvPr/>
          </p:nvGrpSpPr>
          <p:grpSpPr bwMode="auto">
            <a:xfrm>
              <a:off x="8305800" y="781050"/>
              <a:ext cx="280988" cy="663575"/>
              <a:chOff x="4180" y="783"/>
              <a:chExt cx="150" cy="307"/>
            </a:xfrm>
          </p:grpSpPr>
          <p:sp>
            <p:nvSpPr>
              <p:cNvPr id="22" name="AutoShape 3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3" name="Rectangle 3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4" name="Rectangle 3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5" name="AutoShape 3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6" name="Line 4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7" name="Line 4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8" name="Rectangle 4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29" name="Rectangle 4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</p:grpSp>
        <p:grpSp>
          <p:nvGrpSpPr>
            <p:cNvPr id="30" name="Group 13"/>
            <p:cNvGrpSpPr>
              <a:grpSpLocks/>
            </p:cNvGrpSpPr>
            <p:nvPr/>
          </p:nvGrpSpPr>
          <p:grpSpPr bwMode="auto">
            <a:xfrm>
              <a:off x="2020888" y="2279650"/>
              <a:ext cx="644525" cy="250825"/>
              <a:chOff x="3913" y="3140"/>
              <a:chExt cx="454" cy="176"/>
            </a:xfrm>
          </p:grpSpPr>
          <p:sp>
            <p:nvSpPr>
              <p:cNvPr id="31" name="Rectangle 14"/>
              <p:cNvSpPr>
                <a:spLocks noChangeArrowheads="1"/>
              </p:cNvSpPr>
              <p:nvPr/>
            </p:nvSpPr>
            <p:spPr bwMode="auto">
              <a:xfrm>
                <a:off x="3913" y="3228"/>
                <a:ext cx="407" cy="88"/>
              </a:xfrm>
              <a:prstGeom prst="rect">
                <a:avLst/>
              </a:prstGeom>
              <a:solidFill>
                <a:schemeClr val="hlink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 sz="1200"/>
              </a:p>
            </p:txBody>
          </p:sp>
          <p:sp>
            <p:nvSpPr>
              <p:cNvPr id="32" name="Freeform 15"/>
              <p:cNvSpPr>
                <a:spLocks/>
              </p:cNvSpPr>
              <p:nvPr/>
            </p:nvSpPr>
            <p:spPr bwMode="auto">
              <a:xfrm>
                <a:off x="3958" y="3145"/>
                <a:ext cx="409" cy="68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37" y="62"/>
                  </a:cxn>
                  <a:cxn ang="0">
                    <a:pos x="219" y="0"/>
                  </a:cxn>
                  <a:cxn ang="0">
                    <a:pos x="280" y="0"/>
                  </a:cxn>
                </a:cxnLst>
                <a:rect l="0" t="0" r="r" b="b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 sz="1200"/>
              </a:p>
            </p:txBody>
          </p:sp>
          <p:sp>
            <p:nvSpPr>
              <p:cNvPr id="33" name="Freeform 16"/>
              <p:cNvSpPr>
                <a:spLocks/>
              </p:cNvSpPr>
              <p:nvPr/>
            </p:nvSpPr>
            <p:spPr bwMode="auto">
              <a:xfrm>
                <a:off x="4044" y="3140"/>
                <a:ext cx="251" cy="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0" y="0"/>
                  </a:cxn>
                  <a:cxn ang="0">
                    <a:pos x="102" y="74"/>
                  </a:cxn>
                  <a:cxn ang="0">
                    <a:pos x="148" y="74"/>
                  </a:cxn>
                </a:cxnLst>
                <a:rect l="0" t="0" r="r" b="b"/>
                <a:pathLst>
                  <a:path w="148" h="74">
                    <a:moveTo>
                      <a:pt x="0" y="0"/>
                    </a:moveTo>
                    <a:lnTo>
                      <a:pt x="40" y="0"/>
                    </a:lnTo>
                    <a:lnTo>
                      <a:pt x="102" y="74"/>
                    </a:lnTo>
                    <a:lnTo>
                      <a:pt x="148" y="74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 sz="1200"/>
              </a:p>
            </p:txBody>
          </p:sp>
        </p:grpSp>
        <p:grpSp>
          <p:nvGrpSpPr>
            <p:cNvPr id="34" name="Group 13"/>
            <p:cNvGrpSpPr>
              <a:grpSpLocks/>
            </p:cNvGrpSpPr>
            <p:nvPr/>
          </p:nvGrpSpPr>
          <p:grpSpPr bwMode="auto">
            <a:xfrm>
              <a:off x="6611938" y="2327275"/>
              <a:ext cx="644525" cy="250825"/>
              <a:chOff x="3913" y="3140"/>
              <a:chExt cx="454" cy="176"/>
            </a:xfrm>
          </p:grpSpPr>
          <p:sp>
            <p:nvSpPr>
              <p:cNvPr id="35" name="Rectangle 14"/>
              <p:cNvSpPr>
                <a:spLocks noChangeArrowheads="1"/>
              </p:cNvSpPr>
              <p:nvPr/>
            </p:nvSpPr>
            <p:spPr bwMode="auto">
              <a:xfrm>
                <a:off x="3913" y="3228"/>
                <a:ext cx="407" cy="88"/>
              </a:xfrm>
              <a:prstGeom prst="rect">
                <a:avLst/>
              </a:prstGeom>
              <a:solidFill>
                <a:schemeClr val="hlink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 sz="1200"/>
              </a:p>
            </p:txBody>
          </p:sp>
          <p:sp>
            <p:nvSpPr>
              <p:cNvPr id="36" name="Freeform 15"/>
              <p:cNvSpPr>
                <a:spLocks/>
              </p:cNvSpPr>
              <p:nvPr/>
            </p:nvSpPr>
            <p:spPr bwMode="auto">
              <a:xfrm>
                <a:off x="3958" y="3145"/>
                <a:ext cx="409" cy="68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37" y="62"/>
                  </a:cxn>
                  <a:cxn ang="0">
                    <a:pos x="219" y="0"/>
                  </a:cxn>
                  <a:cxn ang="0">
                    <a:pos x="280" y="0"/>
                  </a:cxn>
                </a:cxnLst>
                <a:rect l="0" t="0" r="r" b="b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 sz="1200"/>
              </a:p>
            </p:txBody>
          </p:sp>
          <p:sp>
            <p:nvSpPr>
              <p:cNvPr id="37" name="Freeform 16"/>
              <p:cNvSpPr>
                <a:spLocks/>
              </p:cNvSpPr>
              <p:nvPr/>
            </p:nvSpPr>
            <p:spPr bwMode="auto">
              <a:xfrm>
                <a:off x="4044" y="3140"/>
                <a:ext cx="251" cy="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0" y="0"/>
                  </a:cxn>
                  <a:cxn ang="0">
                    <a:pos x="102" y="74"/>
                  </a:cxn>
                  <a:cxn ang="0">
                    <a:pos x="148" y="74"/>
                  </a:cxn>
                </a:cxnLst>
                <a:rect l="0" t="0" r="r" b="b"/>
                <a:pathLst>
                  <a:path w="148" h="74">
                    <a:moveTo>
                      <a:pt x="0" y="0"/>
                    </a:moveTo>
                    <a:lnTo>
                      <a:pt x="40" y="0"/>
                    </a:lnTo>
                    <a:lnTo>
                      <a:pt x="102" y="74"/>
                    </a:lnTo>
                    <a:lnTo>
                      <a:pt x="148" y="74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US" sz="1200"/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3257550" y="2619375"/>
              <a:ext cx="677863" cy="379413"/>
              <a:chOff x="4800600" y="3505200"/>
              <a:chExt cx="677863" cy="379413"/>
            </a:xfrm>
          </p:grpSpPr>
          <p:sp>
            <p:nvSpPr>
              <p:cNvPr id="95" name="Oval 77"/>
              <p:cNvSpPr>
                <a:spLocks noChangeArrowheads="1"/>
              </p:cNvSpPr>
              <p:nvPr/>
            </p:nvSpPr>
            <p:spPr bwMode="auto">
              <a:xfrm>
                <a:off x="4806249" y="3674310"/>
                <a:ext cx="672214" cy="21030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96" name="Line 78"/>
              <p:cNvSpPr>
                <a:spLocks noChangeShapeType="1"/>
              </p:cNvSpPr>
              <p:nvPr/>
            </p:nvSpPr>
            <p:spPr bwMode="auto">
              <a:xfrm>
                <a:off x="4806249" y="3656965"/>
                <a:ext cx="0" cy="1300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97" name="Line 79"/>
              <p:cNvSpPr>
                <a:spLocks noChangeShapeType="1"/>
              </p:cNvSpPr>
              <p:nvPr/>
            </p:nvSpPr>
            <p:spPr bwMode="auto">
              <a:xfrm>
                <a:off x="5478463" y="3656965"/>
                <a:ext cx="0" cy="1300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98" name="Rectangle 80"/>
              <p:cNvSpPr>
                <a:spLocks noChangeArrowheads="1"/>
              </p:cNvSpPr>
              <p:nvPr/>
            </p:nvSpPr>
            <p:spPr bwMode="auto">
              <a:xfrm>
                <a:off x="4806249" y="3656965"/>
                <a:ext cx="666565" cy="127916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1200"/>
              </a:p>
            </p:txBody>
          </p:sp>
          <p:sp>
            <p:nvSpPr>
              <p:cNvPr id="99" name="Oval 81"/>
              <p:cNvSpPr>
                <a:spLocks noChangeArrowheads="1"/>
              </p:cNvSpPr>
              <p:nvPr/>
            </p:nvSpPr>
            <p:spPr bwMode="auto">
              <a:xfrm>
                <a:off x="4800600" y="3505200"/>
                <a:ext cx="672214" cy="244992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grpSp>
            <p:nvGrpSpPr>
              <p:cNvPr id="100" name="Group 82"/>
              <p:cNvGrpSpPr>
                <a:grpSpLocks/>
              </p:cNvGrpSpPr>
              <p:nvPr/>
            </p:nvGrpSpPr>
            <p:grpSpPr bwMode="auto">
              <a:xfrm>
                <a:off x="4982025" y="3574070"/>
                <a:ext cx="331400" cy="106236"/>
                <a:chOff x="2848" y="848"/>
                <a:chExt cx="140" cy="98"/>
              </a:xfrm>
            </p:grpSpPr>
            <p:sp>
              <p:nvSpPr>
                <p:cNvPr id="105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106" name="Line 8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107" name="Line 8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</p:grpSp>
          <p:grpSp>
            <p:nvGrpSpPr>
              <p:cNvPr id="101" name="Group 86"/>
              <p:cNvGrpSpPr>
                <a:grpSpLocks/>
              </p:cNvGrpSpPr>
              <p:nvPr/>
            </p:nvGrpSpPr>
            <p:grpSpPr bwMode="auto">
              <a:xfrm flipV="1">
                <a:off x="4972500" y="3569898"/>
                <a:ext cx="331400" cy="106236"/>
                <a:chOff x="2848" y="848"/>
                <a:chExt cx="140" cy="98"/>
              </a:xfrm>
            </p:grpSpPr>
            <p:sp>
              <p:nvSpPr>
                <p:cNvPr id="102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103" name="Line 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104" name="Line 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</p:grpSp>
        </p:grpSp>
        <p:grpSp>
          <p:nvGrpSpPr>
            <p:cNvPr id="109" name="Group 108"/>
            <p:cNvGrpSpPr/>
            <p:nvPr/>
          </p:nvGrpSpPr>
          <p:grpSpPr>
            <a:xfrm>
              <a:off x="5057775" y="2667000"/>
              <a:ext cx="677863" cy="379413"/>
              <a:chOff x="4800600" y="3505200"/>
              <a:chExt cx="677863" cy="379413"/>
            </a:xfrm>
          </p:grpSpPr>
          <p:sp>
            <p:nvSpPr>
              <p:cNvPr id="110" name="Oval 77"/>
              <p:cNvSpPr>
                <a:spLocks noChangeArrowheads="1"/>
              </p:cNvSpPr>
              <p:nvPr/>
            </p:nvSpPr>
            <p:spPr bwMode="auto">
              <a:xfrm>
                <a:off x="4806249" y="3674310"/>
                <a:ext cx="672214" cy="21030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11" name="Line 78"/>
              <p:cNvSpPr>
                <a:spLocks noChangeShapeType="1"/>
              </p:cNvSpPr>
              <p:nvPr/>
            </p:nvSpPr>
            <p:spPr bwMode="auto">
              <a:xfrm>
                <a:off x="4806249" y="3656965"/>
                <a:ext cx="0" cy="1300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12" name="Line 79"/>
              <p:cNvSpPr>
                <a:spLocks noChangeShapeType="1"/>
              </p:cNvSpPr>
              <p:nvPr/>
            </p:nvSpPr>
            <p:spPr bwMode="auto">
              <a:xfrm>
                <a:off x="5478463" y="3656965"/>
                <a:ext cx="0" cy="1300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sp>
            <p:nvSpPr>
              <p:cNvPr id="113" name="Rectangle 80"/>
              <p:cNvSpPr>
                <a:spLocks noChangeArrowheads="1"/>
              </p:cNvSpPr>
              <p:nvPr/>
            </p:nvSpPr>
            <p:spPr bwMode="auto">
              <a:xfrm>
                <a:off x="4806249" y="3656965"/>
                <a:ext cx="666565" cy="127916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1200"/>
              </a:p>
            </p:txBody>
          </p:sp>
          <p:sp>
            <p:nvSpPr>
              <p:cNvPr id="114" name="Oval 81"/>
              <p:cNvSpPr>
                <a:spLocks noChangeArrowheads="1"/>
              </p:cNvSpPr>
              <p:nvPr/>
            </p:nvSpPr>
            <p:spPr bwMode="auto">
              <a:xfrm>
                <a:off x="4800600" y="3505200"/>
                <a:ext cx="672214" cy="244992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200"/>
              </a:p>
            </p:txBody>
          </p:sp>
          <p:grpSp>
            <p:nvGrpSpPr>
              <p:cNvPr id="115" name="Group 82"/>
              <p:cNvGrpSpPr>
                <a:grpSpLocks/>
              </p:cNvGrpSpPr>
              <p:nvPr/>
            </p:nvGrpSpPr>
            <p:grpSpPr bwMode="auto">
              <a:xfrm>
                <a:off x="4982025" y="3574035"/>
                <a:ext cx="331400" cy="106232"/>
                <a:chOff x="2848" y="848"/>
                <a:chExt cx="140" cy="98"/>
              </a:xfrm>
            </p:grpSpPr>
            <p:sp>
              <p:nvSpPr>
                <p:cNvPr id="120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121" name="Line 8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122" name="Line 8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</p:grpSp>
          <p:grpSp>
            <p:nvGrpSpPr>
              <p:cNvPr id="116" name="Group 86"/>
              <p:cNvGrpSpPr>
                <a:grpSpLocks/>
              </p:cNvGrpSpPr>
              <p:nvPr/>
            </p:nvGrpSpPr>
            <p:grpSpPr bwMode="auto">
              <a:xfrm flipV="1">
                <a:off x="4972500" y="3569937"/>
                <a:ext cx="331400" cy="106232"/>
                <a:chOff x="2848" y="848"/>
                <a:chExt cx="140" cy="98"/>
              </a:xfrm>
            </p:grpSpPr>
            <p:sp>
              <p:nvSpPr>
                <p:cNvPr id="117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118" name="Line 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  <p:sp>
              <p:nvSpPr>
                <p:cNvPr id="119" name="Line 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200"/>
                </a:p>
              </p:txBody>
            </p:sp>
          </p:grpSp>
        </p:grpSp>
        <p:grpSp>
          <p:nvGrpSpPr>
            <p:cNvPr id="173" name="Group 5"/>
            <p:cNvGrpSpPr>
              <a:grpSpLocks/>
            </p:cNvGrpSpPr>
            <p:nvPr/>
          </p:nvGrpSpPr>
          <p:grpSpPr bwMode="auto">
            <a:xfrm>
              <a:off x="7820406" y="1504866"/>
              <a:ext cx="1209293" cy="1188720"/>
              <a:chOff x="3010" y="757"/>
              <a:chExt cx="1351" cy="2355"/>
            </a:xfrm>
          </p:grpSpPr>
          <p:sp>
            <p:nvSpPr>
              <p:cNvPr id="174" name="Rectangle 6"/>
              <p:cNvSpPr>
                <a:spLocks noChangeArrowheads="1"/>
              </p:cNvSpPr>
              <p:nvPr/>
            </p:nvSpPr>
            <p:spPr bwMode="auto">
              <a:xfrm>
                <a:off x="3080" y="888"/>
                <a:ext cx="1192" cy="2224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5" name="Text Box 7"/>
              <p:cNvSpPr txBox="1">
                <a:spLocks noChangeArrowheads="1"/>
              </p:cNvSpPr>
              <p:nvPr/>
            </p:nvSpPr>
            <p:spPr bwMode="auto">
              <a:xfrm>
                <a:off x="3010" y="757"/>
                <a:ext cx="1351" cy="2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omic Sans MS" pitchFamily="66" charset="0"/>
                  </a:rPr>
                  <a:t>application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omic Sans MS" pitchFamily="66" charset="0"/>
                  </a:rPr>
                  <a:t>transport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omic Sans MS" pitchFamily="66" charset="0"/>
                  </a:rPr>
                  <a:t>network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omic Sans MS" pitchFamily="66" charset="0"/>
                  </a:rPr>
                  <a:t>link</a:t>
                </a:r>
              </a:p>
              <a:p>
                <a:pPr marL="0" marR="0" lvl="0" indent="0" algn="ctr" defTabSz="914400" eaLnBrk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omic Sans MS" pitchFamily="66" charset="0"/>
                  </a:rPr>
                  <a:t>physical</a:t>
                </a:r>
              </a:p>
            </p:txBody>
          </p:sp>
          <p:sp>
            <p:nvSpPr>
              <p:cNvPr id="176" name="Line 8"/>
              <p:cNvSpPr>
                <a:spLocks noChangeShapeType="1"/>
              </p:cNvSpPr>
              <p:nvPr/>
            </p:nvSpPr>
            <p:spPr bwMode="auto">
              <a:xfrm>
                <a:off x="3076" y="1324"/>
                <a:ext cx="1188" cy="0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7" name="Line 9"/>
              <p:cNvSpPr>
                <a:spLocks noChangeShapeType="1"/>
              </p:cNvSpPr>
              <p:nvPr/>
            </p:nvSpPr>
            <p:spPr bwMode="auto">
              <a:xfrm>
                <a:off x="3076" y="1768"/>
                <a:ext cx="1188" cy="0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8" name="Line 10"/>
              <p:cNvSpPr>
                <a:spLocks noChangeShapeType="1"/>
              </p:cNvSpPr>
              <p:nvPr/>
            </p:nvSpPr>
            <p:spPr bwMode="auto">
              <a:xfrm>
                <a:off x="3076" y="2216"/>
                <a:ext cx="1188" cy="0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9" name="Line 11"/>
              <p:cNvSpPr>
                <a:spLocks noChangeShapeType="1"/>
              </p:cNvSpPr>
              <p:nvPr/>
            </p:nvSpPr>
            <p:spPr bwMode="auto">
              <a:xfrm>
                <a:off x="3076" y="2664"/>
                <a:ext cx="1188" cy="0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181" name="Straight Arrow Connector 180"/>
            <p:cNvCxnSpPr/>
            <p:nvPr/>
          </p:nvCxnSpPr>
          <p:spPr bwMode="auto">
            <a:xfrm rot="16200000" flipH="1">
              <a:off x="1042988" y="1290637"/>
              <a:ext cx="1095375" cy="97155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182" name="Straight Arrow Connector 181"/>
            <p:cNvCxnSpPr/>
            <p:nvPr/>
          </p:nvCxnSpPr>
          <p:spPr bwMode="auto">
            <a:xfrm>
              <a:off x="2619375" y="2343150"/>
              <a:ext cx="736619" cy="31210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185" name="Straight Arrow Connector 184"/>
            <p:cNvCxnSpPr/>
            <p:nvPr/>
          </p:nvCxnSpPr>
          <p:spPr bwMode="auto">
            <a:xfrm>
              <a:off x="3924300" y="2771775"/>
              <a:ext cx="1133475" cy="1772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187" name="Straight Arrow Connector 186"/>
            <p:cNvCxnSpPr/>
            <p:nvPr/>
          </p:nvCxnSpPr>
          <p:spPr bwMode="auto">
            <a:xfrm flipV="1">
              <a:off x="5729989" y="2515395"/>
              <a:ext cx="881949" cy="27410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190" name="Straight Arrow Connector 189"/>
            <p:cNvCxnSpPr/>
            <p:nvPr/>
          </p:nvCxnSpPr>
          <p:spPr bwMode="auto">
            <a:xfrm rot="5400000" flipH="1" flipV="1">
              <a:off x="7189622" y="1234625"/>
              <a:ext cx="1167428" cy="106867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196" name="Straight Arrow Connector 195"/>
            <p:cNvCxnSpPr/>
            <p:nvPr/>
          </p:nvCxnSpPr>
          <p:spPr bwMode="auto">
            <a:xfrm flipV="1">
              <a:off x="1352550" y="1885950"/>
              <a:ext cx="65151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dash"/>
              <a:round/>
              <a:headEnd type="arrow" w="med" len="med"/>
              <a:tailEnd type="arrow"/>
            </a:ln>
            <a:effectLst/>
          </p:spPr>
        </p:cxnSp>
      </p:grpSp>
      <p:grpSp>
        <p:nvGrpSpPr>
          <p:cNvPr id="227" name="Group 226"/>
          <p:cNvGrpSpPr/>
          <p:nvPr/>
        </p:nvGrpSpPr>
        <p:grpSpPr>
          <a:xfrm>
            <a:off x="571500" y="4257675"/>
            <a:ext cx="7886700" cy="1276350"/>
            <a:chOff x="571500" y="4781550"/>
            <a:chExt cx="7886700" cy="1276350"/>
          </a:xfrm>
        </p:grpSpPr>
        <p:sp>
          <p:nvSpPr>
            <p:cNvPr id="208" name="Cloud Callout 207"/>
            <p:cNvSpPr/>
            <p:nvPr/>
          </p:nvSpPr>
          <p:spPr bwMode="auto">
            <a:xfrm>
              <a:off x="571500" y="5410122"/>
              <a:ext cx="7886700" cy="647778"/>
            </a:xfrm>
            <a:prstGeom prst="cloudCallout">
              <a:avLst>
                <a:gd name="adj1" fmla="val 101443"/>
                <a:gd name="adj2" fmla="val -6711"/>
              </a:avLst>
            </a:prstGeom>
            <a:solidFill>
              <a:srgbClr val="FF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00" name="Rounded Rectangle 199"/>
            <p:cNvSpPr/>
            <p:nvPr/>
          </p:nvSpPr>
          <p:spPr bwMode="auto">
            <a:xfrm>
              <a:off x="1368385" y="4781550"/>
              <a:ext cx="1429464" cy="454712"/>
            </a:xfrm>
            <a:prstGeom prst="round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Web Browser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/>
                <a:t>App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201" name="Rounded Rectangle 200"/>
            <p:cNvSpPr/>
            <p:nvPr/>
          </p:nvSpPr>
          <p:spPr bwMode="auto">
            <a:xfrm>
              <a:off x="6240066" y="4781550"/>
              <a:ext cx="1610201" cy="441338"/>
            </a:xfrm>
            <a:prstGeom prst="round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Google Server 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App</a:t>
              </a:r>
            </a:p>
          </p:txBody>
        </p:sp>
        <p:sp>
          <p:nvSpPr>
            <p:cNvPr id="202" name="Rounded Rectangle 201"/>
            <p:cNvSpPr/>
            <p:nvPr/>
          </p:nvSpPr>
          <p:spPr bwMode="auto">
            <a:xfrm>
              <a:off x="1360170" y="5577297"/>
              <a:ext cx="1429464" cy="242478"/>
            </a:xfrm>
            <a:prstGeom prst="round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200" dirty="0"/>
                <a:t>Transport</a:t>
              </a:r>
            </a:p>
          </p:txBody>
        </p:sp>
        <p:sp>
          <p:nvSpPr>
            <p:cNvPr id="203" name="Rounded Rectangle 202"/>
            <p:cNvSpPr/>
            <p:nvPr/>
          </p:nvSpPr>
          <p:spPr bwMode="auto">
            <a:xfrm>
              <a:off x="6330434" y="5577296"/>
              <a:ext cx="1429464" cy="252004"/>
            </a:xfrm>
            <a:prstGeom prst="round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Transport</a:t>
              </a:r>
            </a:p>
          </p:txBody>
        </p:sp>
        <p:cxnSp>
          <p:nvCxnSpPr>
            <p:cNvPr id="205" name="Straight Arrow Connector 204"/>
            <p:cNvCxnSpPr>
              <a:stCxn id="202" idx="3"/>
              <a:endCxn id="203" idx="1"/>
            </p:cNvCxnSpPr>
            <p:nvPr/>
          </p:nvCxnSpPr>
          <p:spPr bwMode="auto">
            <a:xfrm>
              <a:off x="2789634" y="5698536"/>
              <a:ext cx="3540800" cy="476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210" name="Straight Arrow Connector 209"/>
            <p:cNvCxnSpPr>
              <a:stCxn id="200" idx="2"/>
              <a:endCxn id="202" idx="0"/>
            </p:cNvCxnSpPr>
            <p:nvPr/>
          </p:nvCxnSpPr>
          <p:spPr bwMode="auto">
            <a:xfrm rot="5400000">
              <a:off x="1908493" y="5402672"/>
              <a:ext cx="341035" cy="821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211" name="Straight Arrow Connector 210"/>
            <p:cNvCxnSpPr>
              <a:stCxn id="201" idx="2"/>
              <a:endCxn id="203" idx="0"/>
            </p:cNvCxnSpPr>
            <p:nvPr/>
          </p:nvCxnSpPr>
          <p:spPr bwMode="auto">
            <a:xfrm rot="5400000">
              <a:off x="6867963" y="5400092"/>
              <a:ext cx="354408" cy="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</p:grpSp>
      <p:sp>
        <p:nvSpPr>
          <p:cNvPr id="226" name="TextBox 225"/>
          <p:cNvSpPr txBox="1"/>
          <p:nvPr/>
        </p:nvSpPr>
        <p:spPr>
          <a:xfrm>
            <a:off x="1562100" y="3667125"/>
            <a:ext cx="5759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Key transport layer service: Send messages between Apps</a:t>
            </a:r>
          </a:p>
          <a:p>
            <a:pPr algn="l"/>
            <a:r>
              <a:rPr lang="en-US" dirty="0" smtClean="0"/>
              <a:t>Just specify the destination and the message and that’s it</a:t>
            </a:r>
            <a:endParaRPr lang="en-US" dirty="0"/>
          </a:p>
        </p:txBody>
      </p:sp>
      <p:sp>
        <p:nvSpPr>
          <p:cNvPr id="228" name="TextBox 227"/>
          <p:cNvSpPr txBox="1"/>
          <p:nvPr/>
        </p:nvSpPr>
        <p:spPr>
          <a:xfrm>
            <a:off x="3933825" y="1438275"/>
            <a:ext cx="1080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messages</a:t>
            </a:r>
            <a:endParaRPr lang="en-US" dirty="0"/>
          </a:p>
        </p:txBody>
      </p:sp>
      <p:cxnSp>
        <p:nvCxnSpPr>
          <p:cNvPr id="230" name="Straight Arrow Connector 229"/>
          <p:cNvCxnSpPr>
            <a:stCxn id="228" idx="3"/>
          </p:cNvCxnSpPr>
          <p:nvPr/>
        </p:nvCxnSpPr>
        <p:spPr bwMode="auto">
          <a:xfrm>
            <a:off x="5014570" y="1607552"/>
            <a:ext cx="348005" cy="21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2" name="Straight Arrow Connector 231"/>
          <p:cNvCxnSpPr>
            <a:stCxn id="228" idx="1"/>
          </p:cNvCxnSpPr>
          <p:nvPr/>
        </p:nvCxnSpPr>
        <p:spPr bwMode="auto">
          <a:xfrm rot="10800000" flipV="1">
            <a:off x="3586353" y="1607551"/>
            <a:ext cx="347472" cy="21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33" name="~PP2946.WAV">
            <a:hlinkClick r:id="" action="ppaction://media"/>
          </p:cNvPr>
          <p:cNvPicPr>
            <a:picLocks noRot="1" noChangeAspect="1"/>
          </p:cNvPicPr>
          <p:nvPr>
            <a:wavAudioFile r:embed="rId2" name="~PP2946.WAV"/>
          </p:nvPr>
        </p:nvPicPr>
        <p:blipFill>
          <a:blip r:embed="rId5" cstate="print"/>
          <a:stretch>
            <a:fillRect/>
          </a:stretch>
        </p:blipFill>
        <p:spPr>
          <a:xfrm>
            <a:off x="8748713" y="6462713"/>
            <a:ext cx="304800" cy="304800"/>
          </a:xfrm>
          <a:prstGeom prst="rect">
            <a:avLst/>
          </a:prstGeom>
        </p:spPr>
      </p:pic>
      <p:grpSp>
        <p:nvGrpSpPr>
          <p:cNvPr id="180" name="Group 179"/>
          <p:cNvGrpSpPr/>
          <p:nvPr/>
        </p:nvGrpSpPr>
        <p:grpSpPr>
          <a:xfrm>
            <a:off x="1438275" y="5295900"/>
            <a:ext cx="6238875" cy="621030"/>
            <a:chOff x="1438275" y="5295900"/>
            <a:chExt cx="6238875" cy="621030"/>
          </a:xfrm>
        </p:grpSpPr>
        <p:sp>
          <p:nvSpPr>
            <p:cNvPr id="137" name="Rounded Rectangle 136"/>
            <p:cNvSpPr/>
            <p:nvPr/>
          </p:nvSpPr>
          <p:spPr bwMode="auto">
            <a:xfrm>
              <a:off x="1438275" y="5734050"/>
              <a:ext cx="1276350" cy="182880"/>
            </a:xfrm>
            <a:prstGeom prst="round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Network</a:t>
              </a:r>
            </a:p>
          </p:txBody>
        </p:sp>
        <p:sp>
          <p:nvSpPr>
            <p:cNvPr id="138" name="Rounded Rectangle 137"/>
            <p:cNvSpPr/>
            <p:nvPr/>
          </p:nvSpPr>
          <p:spPr bwMode="auto">
            <a:xfrm>
              <a:off x="6400800" y="5734050"/>
              <a:ext cx="1276350" cy="182880"/>
            </a:xfrm>
            <a:prstGeom prst="round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Network</a:t>
              </a:r>
            </a:p>
          </p:txBody>
        </p:sp>
        <p:cxnSp>
          <p:nvCxnSpPr>
            <p:cNvPr id="140" name="Straight Arrow Connector 139"/>
            <p:cNvCxnSpPr>
              <a:stCxn id="202" idx="2"/>
              <a:endCxn id="137" idx="0"/>
            </p:cNvCxnSpPr>
            <p:nvPr/>
          </p:nvCxnSpPr>
          <p:spPr bwMode="auto">
            <a:xfrm rot="16200000" flipH="1">
              <a:off x="1856601" y="5514201"/>
              <a:ext cx="438150" cy="154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141" name="Straight Arrow Connector 140"/>
            <p:cNvCxnSpPr>
              <a:stCxn id="203" idx="2"/>
              <a:endCxn id="138" idx="0"/>
            </p:cNvCxnSpPr>
            <p:nvPr/>
          </p:nvCxnSpPr>
          <p:spPr bwMode="auto">
            <a:xfrm rot="5400000">
              <a:off x="6827759" y="5516642"/>
              <a:ext cx="428625" cy="619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149" name="Straight Arrow Connector 148"/>
            <p:cNvCxnSpPr>
              <a:stCxn id="137" idx="3"/>
              <a:endCxn id="138" idx="1"/>
            </p:cNvCxnSpPr>
            <p:nvPr/>
          </p:nvCxnSpPr>
          <p:spPr bwMode="auto">
            <a:xfrm>
              <a:off x="2714625" y="5825490"/>
              <a:ext cx="3686175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dash"/>
              <a:round/>
              <a:headEnd type="arrow" w="med" len="med"/>
              <a:tailEnd type="arrow"/>
            </a:ln>
            <a:effectLst/>
          </p:spPr>
        </p:cxnSp>
      </p:grpSp>
      <p:sp>
        <p:nvSpPr>
          <p:cNvPr id="150" name="TextBox 149"/>
          <p:cNvSpPr txBox="1"/>
          <p:nvPr/>
        </p:nvSpPr>
        <p:spPr>
          <a:xfrm>
            <a:off x="476250" y="6057900"/>
            <a:ext cx="8701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Key service the transport layer requires: Network should attempt to deliver </a:t>
            </a:r>
            <a:r>
              <a:rPr lang="en-US" dirty="0" err="1" smtClean="0"/>
              <a:t>segements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3"/>
                </p:tgtEl>
              </p:cMediaNode>
            </p:audio>
          </p:childTnLst>
        </p:cTn>
      </p:par>
    </p:tnLst>
    <p:bldLst>
      <p:bldP spid="226" grpId="0"/>
      <p:bldP spid="15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63" name="Text Box 31"/>
          <p:cNvSpPr txBox="1">
            <a:spLocks noChangeArrowheads="1"/>
          </p:cNvSpPr>
          <p:nvPr/>
        </p:nvSpPr>
        <p:spPr bwMode="auto">
          <a:xfrm>
            <a:off x="201613" y="2940050"/>
            <a:ext cx="302736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 dirty="0" err="1">
                <a:latin typeface="Arial" pitchFamily="34" charset="0"/>
              </a:rPr>
              <a:t>sndpkt</a:t>
            </a:r>
            <a:r>
              <a:rPr lang="en-US" sz="1400" dirty="0">
                <a:latin typeface="Arial" pitchFamily="34" charset="0"/>
              </a:rPr>
              <a:t> = </a:t>
            </a:r>
            <a:r>
              <a:rPr lang="en-US" sz="1400" dirty="0" err="1">
                <a:latin typeface="Arial" pitchFamily="34" charset="0"/>
              </a:rPr>
              <a:t>make_pkt</a:t>
            </a:r>
            <a:r>
              <a:rPr lang="en-US" sz="1400" dirty="0">
                <a:latin typeface="Arial" pitchFamily="34" charset="0"/>
              </a:rPr>
              <a:t>(NAK, </a:t>
            </a:r>
            <a:r>
              <a:rPr lang="en-US" sz="1400" dirty="0" err="1">
                <a:latin typeface="Arial" pitchFamily="34" charset="0"/>
              </a:rPr>
              <a:t>chksum</a:t>
            </a:r>
            <a:r>
              <a:rPr lang="en-US" sz="1400" dirty="0">
                <a:latin typeface="Arial" pitchFamily="34" charset="0"/>
              </a:rPr>
              <a:t>)</a:t>
            </a:r>
          </a:p>
          <a:p>
            <a:pPr algn="l"/>
            <a:r>
              <a:rPr lang="en-US" sz="1400" dirty="0" err="1">
                <a:latin typeface="Arial" pitchFamily="34" charset="0"/>
              </a:rPr>
              <a:t>udt_send</a:t>
            </a:r>
            <a:r>
              <a:rPr lang="en-US" sz="1400" dirty="0">
                <a:latin typeface="Arial" pitchFamily="34" charset="0"/>
              </a:rPr>
              <a:t>(</a:t>
            </a:r>
            <a:r>
              <a:rPr lang="en-US" sz="1400" dirty="0" err="1">
                <a:latin typeface="Arial" pitchFamily="34" charset="0"/>
              </a:rPr>
              <a:t>sndpkt</a:t>
            </a:r>
            <a:r>
              <a:rPr lang="en-US" sz="1400" dirty="0">
                <a:latin typeface="Arial" pitchFamily="34" charset="0"/>
              </a:rPr>
              <a:t>)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39953" name="Text Box 21"/>
          <p:cNvSpPr txBox="1">
            <a:spLocks noChangeArrowheads="1"/>
          </p:cNvSpPr>
          <p:nvPr/>
        </p:nvSpPr>
        <p:spPr bwMode="auto">
          <a:xfrm>
            <a:off x="3136900" y="1811338"/>
            <a:ext cx="347503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 dirty="0">
                <a:latin typeface="Arial" pitchFamily="34" charset="0"/>
              </a:rPr>
              <a:t>extract(</a:t>
            </a:r>
            <a:r>
              <a:rPr lang="en-US" sz="1400" dirty="0" err="1">
                <a:latin typeface="Arial" pitchFamily="34" charset="0"/>
              </a:rPr>
              <a:t>rcvpkt,data</a:t>
            </a:r>
            <a:r>
              <a:rPr lang="en-US" sz="1400" dirty="0">
                <a:latin typeface="Arial" pitchFamily="34" charset="0"/>
              </a:rPr>
              <a:t>)</a:t>
            </a:r>
          </a:p>
          <a:p>
            <a:pPr algn="l"/>
            <a:r>
              <a:rPr lang="en-US" sz="1400" dirty="0" err="1">
                <a:latin typeface="Arial" pitchFamily="34" charset="0"/>
              </a:rPr>
              <a:t>deliver_data</a:t>
            </a:r>
            <a:r>
              <a:rPr lang="en-US" sz="1400" dirty="0">
                <a:latin typeface="Arial" pitchFamily="34" charset="0"/>
              </a:rPr>
              <a:t>(data)</a:t>
            </a:r>
          </a:p>
          <a:p>
            <a:pPr algn="l"/>
            <a:r>
              <a:rPr lang="en-US" sz="1400" dirty="0" err="1">
                <a:latin typeface="Arial" pitchFamily="34" charset="0"/>
              </a:rPr>
              <a:t>sndpkt</a:t>
            </a:r>
            <a:r>
              <a:rPr lang="en-US" sz="1400" dirty="0">
                <a:latin typeface="Arial" pitchFamily="34" charset="0"/>
              </a:rPr>
              <a:t> = </a:t>
            </a:r>
            <a:r>
              <a:rPr lang="en-US" sz="1400" dirty="0" err="1">
                <a:latin typeface="Arial" pitchFamily="34" charset="0"/>
              </a:rPr>
              <a:t>make_pkt</a:t>
            </a:r>
            <a:r>
              <a:rPr lang="en-US" sz="1400" dirty="0">
                <a:latin typeface="Arial" pitchFamily="34" charset="0"/>
              </a:rPr>
              <a:t>(ACK, </a:t>
            </a:r>
            <a:r>
              <a:rPr lang="en-US" sz="1400" dirty="0" err="1">
                <a:latin typeface="Arial" pitchFamily="34" charset="0"/>
              </a:rPr>
              <a:t>chksum</a:t>
            </a:r>
            <a:r>
              <a:rPr lang="en-US" sz="1400" dirty="0">
                <a:latin typeface="Arial" pitchFamily="34" charset="0"/>
              </a:rPr>
              <a:t>)</a:t>
            </a:r>
          </a:p>
          <a:p>
            <a:pPr algn="l"/>
            <a:r>
              <a:rPr lang="en-US" sz="1400" dirty="0" err="1">
                <a:latin typeface="Arial" pitchFamily="34" charset="0"/>
              </a:rPr>
              <a:t>udt_send</a:t>
            </a:r>
            <a:r>
              <a:rPr lang="en-US" sz="1400" dirty="0">
                <a:latin typeface="Arial" pitchFamily="34" charset="0"/>
              </a:rPr>
              <a:t>(</a:t>
            </a:r>
            <a:r>
              <a:rPr lang="en-US" sz="1400" dirty="0" err="1">
                <a:latin typeface="Arial" pitchFamily="34" charset="0"/>
              </a:rPr>
              <a:t>sndpkt</a:t>
            </a:r>
            <a:r>
              <a:rPr lang="en-US" sz="1400" dirty="0">
                <a:latin typeface="Arial" pitchFamily="34" charset="0"/>
              </a:rPr>
              <a:t>)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28600"/>
            <a:ext cx="8324850" cy="1143000"/>
          </a:xfrm>
        </p:spPr>
        <p:txBody>
          <a:bodyPr/>
          <a:lstStyle/>
          <a:p>
            <a:r>
              <a:rPr lang="en-US" sz="3200" smtClean="0"/>
              <a:t>rdt2.1: receiver, handles garbled </a:t>
            </a:r>
            <a:r>
              <a:rPr lang="en-US" sz="2800" smtClean="0"/>
              <a:t>ACK/NAKs</a:t>
            </a:r>
            <a:endParaRPr lang="en-US" sz="3200" smtClean="0"/>
          </a:p>
        </p:txBody>
      </p:sp>
      <p:sp>
        <p:nvSpPr>
          <p:cNvPr id="39968" name="Oval 4"/>
          <p:cNvSpPr>
            <a:spLocks noChangeArrowheads="1"/>
          </p:cNvSpPr>
          <p:nvPr/>
        </p:nvSpPr>
        <p:spPr bwMode="auto">
          <a:xfrm>
            <a:off x="3038475" y="3352800"/>
            <a:ext cx="777875" cy="79533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9" name="Text Box 5"/>
          <p:cNvSpPr txBox="1">
            <a:spLocks noChangeArrowheads="1"/>
          </p:cNvSpPr>
          <p:nvPr/>
        </p:nvSpPr>
        <p:spPr bwMode="auto">
          <a:xfrm>
            <a:off x="3055938" y="3387725"/>
            <a:ext cx="800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 dirty="0">
                <a:latin typeface="Arial" pitchFamily="34" charset="0"/>
              </a:rPr>
              <a:t>Wait </a:t>
            </a:r>
            <a:r>
              <a:rPr lang="en-US" sz="1400" dirty="0" smtClean="0">
                <a:latin typeface="Arial" pitchFamily="34" charset="0"/>
              </a:rPr>
              <a:t>for 0 </a:t>
            </a:r>
            <a:r>
              <a:rPr lang="en-US" sz="1400" dirty="0">
                <a:latin typeface="Arial" pitchFamily="34" charset="0"/>
              </a:rPr>
              <a:t>from below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39941" name="Freeform 7"/>
          <p:cNvSpPr>
            <a:spLocks/>
          </p:cNvSpPr>
          <p:nvPr/>
        </p:nvSpPr>
        <p:spPr bwMode="auto">
          <a:xfrm flipV="1">
            <a:off x="3556000" y="2600325"/>
            <a:ext cx="1590675" cy="785813"/>
          </a:xfrm>
          <a:custGeom>
            <a:avLst/>
            <a:gdLst>
              <a:gd name="T0" fmla="*/ 0 w 2835"/>
              <a:gd name="T1" fmla="*/ 0 h 525"/>
              <a:gd name="T2" fmla="*/ 283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66" name="Oval 16"/>
          <p:cNvSpPr>
            <a:spLocks noChangeArrowheads="1"/>
          </p:cNvSpPr>
          <p:nvPr/>
        </p:nvSpPr>
        <p:spPr bwMode="auto">
          <a:xfrm>
            <a:off x="4737100" y="3387725"/>
            <a:ext cx="804863" cy="7969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7" name="Text Box 17"/>
          <p:cNvSpPr txBox="1">
            <a:spLocks noChangeArrowheads="1"/>
          </p:cNvSpPr>
          <p:nvPr/>
        </p:nvSpPr>
        <p:spPr bwMode="auto">
          <a:xfrm>
            <a:off x="4762500" y="3435350"/>
            <a:ext cx="800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 dirty="0">
                <a:latin typeface="Arial" pitchFamily="34" charset="0"/>
              </a:rPr>
              <a:t>Wait for </a:t>
            </a:r>
            <a:r>
              <a:rPr lang="en-US" sz="1400" dirty="0" smtClean="0">
                <a:latin typeface="Arial" pitchFamily="34" charset="0"/>
              </a:rPr>
              <a:t>1 </a:t>
            </a:r>
            <a:r>
              <a:rPr lang="en-US" sz="1400" dirty="0">
                <a:latin typeface="Arial" pitchFamily="34" charset="0"/>
              </a:rPr>
              <a:t>from below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39951" name="Text Box 19"/>
          <p:cNvSpPr txBox="1">
            <a:spLocks noChangeArrowheads="1"/>
          </p:cNvSpPr>
          <p:nvPr/>
        </p:nvSpPr>
        <p:spPr bwMode="auto">
          <a:xfrm>
            <a:off x="3124200" y="1284288"/>
            <a:ext cx="39814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 dirty="0" err="1">
                <a:latin typeface="Arial" pitchFamily="34" charset="0"/>
              </a:rPr>
              <a:t>rdt_rcv</a:t>
            </a:r>
            <a:r>
              <a:rPr lang="en-US" sz="1400" dirty="0">
                <a:latin typeface="Arial" pitchFamily="34" charset="0"/>
              </a:rPr>
              <a:t>(</a:t>
            </a:r>
            <a:r>
              <a:rPr lang="en-US" sz="1400" dirty="0" err="1">
                <a:latin typeface="Arial" pitchFamily="34" charset="0"/>
              </a:rPr>
              <a:t>rcvpkt</a:t>
            </a:r>
            <a:r>
              <a:rPr lang="en-US" sz="1400" dirty="0">
                <a:latin typeface="Arial" pitchFamily="34" charset="0"/>
              </a:rPr>
              <a:t>) &amp;&amp; </a:t>
            </a:r>
            <a:r>
              <a:rPr lang="en-US" sz="1400" dirty="0" smtClean="0">
                <a:latin typeface="Arial" pitchFamily="34" charset="0"/>
              </a:rPr>
              <a:t>!corrupt(</a:t>
            </a:r>
            <a:r>
              <a:rPr lang="en-US" sz="1400" dirty="0" err="1" smtClean="0">
                <a:latin typeface="Arial" pitchFamily="34" charset="0"/>
              </a:rPr>
              <a:t>rcvpkt</a:t>
            </a:r>
            <a:r>
              <a:rPr lang="en-US" sz="1400" dirty="0">
                <a:latin typeface="Arial" pitchFamily="34" charset="0"/>
              </a:rPr>
              <a:t>) </a:t>
            </a:r>
            <a:r>
              <a:rPr lang="en-US" sz="1400" dirty="0" smtClean="0">
                <a:latin typeface="Arial" pitchFamily="34" charset="0"/>
              </a:rPr>
              <a:t> </a:t>
            </a:r>
            <a:r>
              <a:rPr lang="en-US" sz="1400" dirty="0">
                <a:latin typeface="Arial" pitchFamily="34" charset="0"/>
              </a:rPr>
              <a:t>&amp;&amp; has_seq0(</a:t>
            </a:r>
            <a:r>
              <a:rPr lang="en-US" sz="1400" dirty="0" err="1">
                <a:latin typeface="Arial" pitchFamily="34" charset="0"/>
              </a:rPr>
              <a:t>rcvpkt</a:t>
            </a:r>
            <a:r>
              <a:rPr lang="en-US" sz="1400" dirty="0">
                <a:latin typeface="Arial" pitchFamily="34" charset="0"/>
              </a:rPr>
              <a:t>) 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39952" name="Line 20"/>
          <p:cNvSpPr>
            <a:spLocks noChangeShapeType="1"/>
          </p:cNvSpPr>
          <p:nvPr/>
        </p:nvSpPr>
        <p:spPr bwMode="auto">
          <a:xfrm>
            <a:off x="3233738" y="1844675"/>
            <a:ext cx="1914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8" name="Text Box 26"/>
          <p:cNvSpPr txBox="1">
            <a:spLocks noChangeArrowheads="1"/>
          </p:cNvSpPr>
          <p:nvPr/>
        </p:nvSpPr>
        <p:spPr bwMode="auto">
          <a:xfrm>
            <a:off x="193675" y="3651250"/>
            <a:ext cx="18065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 dirty="0" err="1">
                <a:latin typeface="Arial" pitchFamily="34" charset="0"/>
              </a:rPr>
              <a:t>rdt_rcv</a:t>
            </a:r>
            <a:r>
              <a:rPr lang="en-US" sz="1400" dirty="0">
                <a:latin typeface="Arial" pitchFamily="34" charset="0"/>
              </a:rPr>
              <a:t>(</a:t>
            </a:r>
            <a:r>
              <a:rPr lang="en-US" sz="1400" dirty="0" err="1">
                <a:latin typeface="Arial" pitchFamily="34" charset="0"/>
              </a:rPr>
              <a:t>rcvpkt</a:t>
            </a:r>
            <a:r>
              <a:rPr lang="en-US" sz="1400" dirty="0">
                <a:latin typeface="Arial" pitchFamily="34" charset="0"/>
              </a:rPr>
              <a:t>) </a:t>
            </a:r>
            <a:r>
              <a:rPr lang="en-US" sz="1400" dirty="0" smtClean="0">
                <a:latin typeface="Arial" pitchFamily="34" charset="0"/>
              </a:rPr>
              <a:t>&amp;&amp;     ! corrupt(</a:t>
            </a:r>
            <a:r>
              <a:rPr lang="en-US" sz="1400" dirty="0" err="1" smtClean="0">
                <a:latin typeface="Arial" pitchFamily="34" charset="0"/>
              </a:rPr>
              <a:t>rcvpkt</a:t>
            </a:r>
            <a:r>
              <a:rPr lang="en-US" sz="1400" dirty="0">
                <a:latin typeface="Arial" pitchFamily="34" charset="0"/>
              </a:rPr>
              <a:t>) </a:t>
            </a:r>
            <a:r>
              <a:rPr lang="en-US" sz="1400" dirty="0" smtClean="0">
                <a:latin typeface="Arial" pitchFamily="34" charset="0"/>
              </a:rPr>
              <a:t>&amp;&amp;  </a:t>
            </a:r>
            <a:r>
              <a:rPr lang="en-US" sz="1400" dirty="0" err="1" smtClean="0">
                <a:latin typeface="Arial" pitchFamily="34" charset="0"/>
              </a:rPr>
              <a:t>seqnum</a:t>
            </a:r>
            <a:r>
              <a:rPr lang="en-US" sz="1400" dirty="0" smtClean="0">
                <a:latin typeface="Arial" pitchFamily="34" charset="0"/>
              </a:rPr>
              <a:t>(</a:t>
            </a:r>
            <a:r>
              <a:rPr lang="en-US" sz="1400" dirty="0" err="1" smtClean="0">
                <a:latin typeface="Arial" pitchFamily="34" charset="0"/>
              </a:rPr>
              <a:t>rcvpkt</a:t>
            </a:r>
            <a:r>
              <a:rPr lang="en-US" sz="1400" dirty="0" smtClean="0">
                <a:latin typeface="Arial" pitchFamily="34" charset="0"/>
              </a:rPr>
              <a:t>)==1</a:t>
            </a:r>
            <a:endParaRPr lang="en-US" sz="1400" dirty="0">
              <a:latin typeface="Arial" pitchFamily="34" charset="0"/>
            </a:endParaRPr>
          </a:p>
          <a:p>
            <a:endParaRPr lang="en-US" dirty="0">
              <a:latin typeface="Times New Roman" pitchFamily="18" charset="0"/>
            </a:endParaRPr>
          </a:p>
        </p:txBody>
      </p:sp>
      <p:sp>
        <p:nvSpPr>
          <p:cNvPr id="39959" name="Line 27"/>
          <p:cNvSpPr>
            <a:spLocks noChangeShapeType="1"/>
          </p:cNvSpPr>
          <p:nvPr/>
        </p:nvSpPr>
        <p:spPr bwMode="auto">
          <a:xfrm>
            <a:off x="277813" y="4359275"/>
            <a:ext cx="1938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0" name="Text Box 28"/>
          <p:cNvSpPr txBox="1">
            <a:spLocks noChangeArrowheads="1"/>
          </p:cNvSpPr>
          <p:nvPr/>
        </p:nvSpPr>
        <p:spPr bwMode="auto">
          <a:xfrm>
            <a:off x="141288" y="2598738"/>
            <a:ext cx="28717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 dirty="0" err="1">
                <a:latin typeface="Arial" pitchFamily="34" charset="0"/>
              </a:rPr>
              <a:t>rdt_rcv</a:t>
            </a:r>
            <a:r>
              <a:rPr lang="en-US" sz="1400" dirty="0">
                <a:latin typeface="Arial" pitchFamily="34" charset="0"/>
              </a:rPr>
              <a:t>(</a:t>
            </a:r>
            <a:r>
              <a:rPr lang="en-US" sz="1400" dirty="0" err="1">
                <a:latin typeface="Arial" pitchFamily="34" charset="0"/>
              </a:rPr>
              <a:t>rcvpkt</a:t>
            </a:r>
            <a:r>
              <a:rPr lang="en-US" sz="1400" dirty="0">
                <a:latin typeface="Arial" pitchFamily="34" charset="0"/>
              </a:rPr>
              <a:t>) &amp;&amp; (corrupt(</a:t>
            </a:r>
            <a:r>
              <a:rPr lang="en-US" sz="1400" dirty="0" err="1">
                <a:latin typeface="Arial" pitchFamily="34" charset="0"/>
              </a:rPr>
              <a:t>rcvpkt</a:t>
            </a:r>
            <a:r>
              <a:rPr lang="en-US" sz="1400" dirty="0">
                <a:latin typeface="Arial" pitchFamily="34" charset="0"/>
              </a:rPr>
              <a:t>)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39961" name="Line 29"/>
          <p:cNvSpPr>
            <a:spLocks noChangeShapeType="1"/>
          </p:cNvSpPr>
          <p:nvPr/>
        </p:nvSpPr>
        <p:spPr bwMode="auto">
          <a:xfrm>
            <a:off x="279400" y="2973388"/>
            <a:ext cx="19383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2" name="Text Box 30"/>
          <p:cNvSpPr txBox="1">
            <a:spLocks noChangeArrowheads="1"/>
          </p:cNvSpPr>
          <p:nvPr/>
        </p:nvSpPr>
        <p:spPr bwMode="auto">
          <a:xfrm>
            <a:off x="225425" y="4381500"/>
            <a:ext cx="29400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 dirty="0" err="1">
                <a:latin typeface="Arial" pitchFamily="34" charset="0"/>
              </a:rPr>
              <a:t>sndpkt</a:t>
            </a:r>
            <a:r>
              <a:rPr lang="en-US" sz="1400" dirty="0">
                <a:latin typeface="Arial" pitchFamily="34" charset="0"/>
              </a:rPr>
              <a:t> = </a:t>
            </a:r>
            <a:r>
              <a:rPr lang="en-US" sz="1400" dirty="0" err="1">
                <a:latin typeface="Arial" pitchFamily="34" charset="0"/>
              </a:rPr>
              <a:t>make_pkt</a:t>
            </a:r>
            <a:r>
              <a:rPr lang="en-US" sz="1400" dirty="0">
                <a:latin typeface="Arial" pitchFamily="34" charset="0"/>
              </a:rPr>
              <a:t>(ACK, </a:t>
            </a:r>
            <a:r>
              <a:rPr lang="en-US" sz="1400" dirty="0" err="1">
                <a:latin typeface="Arial" pitchFamily="34" charset="0"/>
              </a:rPr>
              <a:t>chksum</a:t>
            </a:r>
            <a:r>
              <a:rPr lang="en-US" sz="1400" dirty="0" smtClean="0">
                <a:latin typeface="Arial" pitchFamily="34" charset="0"/>
              </a:rPr>
              <a:t>) </a:t>
            </a:r>
            <a:r>
              <a:rPr lang="en-US" sz="1400" dirty="0" err="1" smtClean="0">
                <a:latin typeface="Arial" pitchFamily="34" charset="0"/>
              </a:rPr>
              <a:t>udt_send</a:t>
            </a:r>
            <a:r>
              <a:rPr lang="en-US" sz="1400" dirty="0" smtClean="0">
                <a:latin typeface="Arial" pitchFamily="34" charset="0"/>
              </a:rPr>
              <a:t>(</a:t>
            </a:r>
            <a:r>
              <a:rPr lang="en-US" sz="1400" dirty="0" err="1" smtClean="0">
                <a:latin typeface="Arial" pitchFamily="34" charset="0"/>
              </a:rPr>
              <a:t>sndpkt</a:t>
            </a:r>
            <a:r>
              <a:rPr lang="en-US" sz="1400" dirty="0">
                <a:latin typeface="Arial" pitchFamily="34" charset="0"/>
              </a:rPr>
              <a:t>)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39964" name="Freeform 32"/>
          <p:cNvSpPr>
            <a:spLocks/>
          </p:cNvSpPr>
          <p:nvPr/>
        </p:nvSpPr>
        <p:spPr bwMode="auto">
          <a:xfrm rot="20579453" flipH="1">
            <a:off x="2235200" y="3640138"/>
            <a:ext cx="839788" cy="863600"/>
          </a:xfrm>
          <a:custGeom>
            <a:avLst/>
            <a:gdLst>
              <a:gd name="T0" fmla="*/ 39 w 619"/>
              <a:gd name="T1" fmla="*/ 1136 h 1815"/>
              <a:gd name="T2" fmla="*/ 0 w 619"/>
              <a:gd name="T3" fmla="*/ 773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65" name="Freeform 33"/>
          <p:cNvSpPr>
            <a:spLocks/>
          </p:cNvSpPr>
          <p:nvPr/>
        </p:nvSpPr>
        <p:spPr bwMode="auto">
          <a:xfrm rot="1361013" flipH="1">
            <a:off x="2222500" y="2992438"/>
            <a:ext cx="839788" cy="863600"/>
          </a:xfrm>
          <a:custGeom>
            <a:avLst/>
            <a:gdLst>
              <a:gd name="T0" fmla="*/ 39 w 619"/>
              <a:gd name="T1" fmla="*/ 1136 h 1815"/>
              <a:gd name="T2" fmla="*/ 0 w 619"/>
              <a:gd name="T3" fmla="*/ 773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63" grpId="0"/>
      <p:bldP spid="39959" grpId="0" animBg="1"/>
      <p:bldP spid="39961" grpId="0" animBg="1"/>
      <p:bldP spid="39964" grpId="0" animBg="1"/>
      <p:bldP spid="3996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63" name="Text Box 31"/>
          <p:cNvSpPr txBox="1">
            <a:spLocks noChangeArrowheads="1"/>
          </p:cNvSpPr>
          <p:nvPr/>
        </p:nvSpPr>
        <p:spPr bwMode="auto">
          <a:xfrm>
            <a:off x="201613" y="2940050"/>
            <a:ext cx="302736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 dirty="0" err="1">
                <a:latin typeface="Arial" pitchFamily="34" charset="0"/>
              </a:rPr>
              <a:t>sndpkt</a:t>
            </a:r>
            <a:r>
              <a:rPr lang="en-US" sz="1400" dirty="0">
                <a:latin typeface="Arial" pitchFamily="34" charset="0"/>
              </a:rPr>
              <a:t> = </a:t>
            </a:r>
            <a:r>
              <a:rPr lang="en-US" sz="1400" dirty="0" err="1">
                <a:latin typeface="Arial" pitchFamily="34" charset="0"/>
              </a:rPr>
              <a:t>make_pkt</a:t>
            </a:r>
            <a:r>
              <a:rPr lang="en-US" sz="1400" dirty="0">
                <a:latin typeface="Arial" pitchFamily="34" charset="0"/>
              </a:rPr>
              <a:t>(NAK, </a:t>
            </a:r>
            <a:r>
              <a:rPr lang="en-US" sz="1400" dirty="0" err="1">
                <a:latin typeface="Arial" pitchFamily="34" charset="0"/>
              </a:rPr>
              <a:t>chksum</a:t>
            </a:r>
            <a:r>
              <a:rPr lang="en-US" sz="1400" dirty="0">
                <a:latin typeface="Arial" pitchFamily="34" charset="0"/>
              </a:rPr>
              <a:t>)</a:t>
            </a:r>
          </a:p>
          <a:p>
            <a:pPr algn="l"/>
            <a:r>
              <a:rPr lang="en-US" sz="1400" dirty="0" err="1">
                <a:latin typeface="Arial" pitchFamily="34" charset="0"/>
              </a:rPr>
              <a:t>udt_send</a:t>
            </a:r>
            <a:r>
              <a:rPr lang="en-US" sz="1400" dirty="0">
                <a:latin typeface="Arial" pitchFamily="34" charset="0"/>
              </a:rPr>
              <a:t>(</a:t>
            </a:r>
            <a:r>
              <a:rPr lang="en-US" sz="1400" dirty="0" err="1">
                <a:latin typeface="Arial" pitchFamily="34" charset="0"/>
              </a:rPr>
              <a:t>sndpkt</a:t>
            </a:r>
            <a:r>
              <a:rPr lang="en-US" sz="1400" dirty="0">
                <a:latin typeface="Arial" pitchFamily="34" charset="0"/>
              </a:rPr>
              <a:t>)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39953" name="Text Box 21"/>
          <p:cNvSpPr txBox="1">
            <a:spLocks noChangeArrowheads="1"/>
          </p:cNvSpPr>
          <p:nvPr/>
        </p:nvSpPr>
        <p:spPr bwMode="auto">
          <a:xfrm>
            <a:off x="3136900" y="1811338"/>
            <a:ext cx="347503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 dirty="0">
                <a:latin typeface="Arial" pitchFamily="34" charset="0"/>
              </a:rPr>
              <a:t>extract(</a:t>
            </a:r>
            <a:r>
              <a:rPr lang="en-US" sz="1400" dirty="0" err="1">
                <a:latin typeface="Arial" pitchFamily="34" charset="0"/>
              </a:rPr>
              <a:t>rcvpkt,data</a:t>
            </a:r>
            <a:r>
              <a:rPr lang="en-US" sz="1400" dirty="0">
                <a:latin typeface="Arial" pitchFamily="34" charset="0"/>
              </a:rPr>
              <a:t>)</a:t>
            </a:r>
          </a:p>
          <a:p>
            <a:pPr algn="l"/>
            <a:r>
              <a:rPr lang="en-US" sz="1400" dirty="0" err="1">
                <a:latin typeface="Arial" pitchFamily="34" charset="0"/>
              </a:rPr>
              <a:t>deliver_data</a:t>
            </a:r>
            <a:r>
              <a:rPr lang="en-US" sz="1400" dirty="0">
                <a:latin typeface="Arial" pitchFamily="34" charset="0"/>
              </a:rPr>
              <a:t>(data)</a:t>
            </a:r>
          </a:p>
          <a:p>
            <a:pPr algn="l"/>
            <a:r>
              <a:rPr lang="en-US" sz="1400" dirty="0" err="1">
                <a:latin typeface="Arial" pitchFamily="34" charset="0"/>
              </a:rPr>
              <a:t>sndpkt</a:t>
            </a:r>
            <a:r>
              <a:rPr lang="en-US" sz="1400" dirty="0">
                <a:latin typeface="Arial" pitchFamily="34" charset="0"/>
              </a:rPr>
              <a:t> = </a:t>
            </a:r>
            <a:r>
              <a:rPr lang="en-US" sz="1400" dirty="0" err="1">
                <a:latin typeface="Arial" pitchFamily="34" charset="0"/>
              </a:rPr>
              <a:t>make_pkt</a:t>
            </a:r>
            <a:r>
              <a:rPr lang="en-US" sz="1400" dirty="0">
                <a:latin typeface="Arial" pitchFamily="34" charset="0"/>
              </a:rPr>
              <a:t>(ACK, </a:t>
            </a:r>
            <a:r>
              <a:rPr lang="en-US" sz="1400" dirty="0" err="1">
                <a:latin typeface="Arial" pitchFamily="34" charset="0"/>
              </a:rPr>
              <a:t>chksum</a:t>
            </a:r>
            <a:r>
              <a:rPr lang="en-US" sz="1400" dirty="0">
                <a:latin typeface="Arial" pitchFamily="34" charset="0"/>
              </a:rPr>
              <a:t>)</a:t>
            </a:r>
          </a:p>
          <a:p>
            <a:pPr algn="l"/>
            <a:r>
              <a:rPr lang="en-US" sz="1400" dirty="0" err="1">
                <a:latin typeface="Arial" pitchFamily="34" charset="0"/>
              </a:rPr>
              <a:t>udt_send</a:t>
            </a:r>
            <a:r>
              <a:rPr lang="en-US" sz="1400" dirty="0">
                <a:latin typeface="Arial" pitchFamily="34" charset="0"/>
              </a:rPr>
              <a:t>(</a:t>
            </a:r>
            <a:r>
              <a:rPr lang="en-US" sz="1400" dirty="0" err="1">
                <a:latin typeface="Arial" pitchFamily="34" charset="0"/>
              </a:rPr>
              <a:t>sndpkt</a:t>
            </a:r>
            <a:r>
              <a:rPr lang="en-US" sz="1400" dirty="0">
                <a:latin typeface="Arial" pitchFamily="34" charset="0"/>
              </a:rPr>
              <a:t>)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28600"/>
            <a:ext cx="8324850" cy="1143000"/>
          </a:xfrm>
        </p:spPr>
        <p:txBody>
          <a:bodyPr/>
          <a:lstStyle/>
          <a:p>
            <a:r>
              <a:rPr lang="en-US" sz="3200" smtClean="0"/>
              <a:t>rdt2.1: receiver, handles garbled </a:t>
            </a:r>
            <a:r>
              <a:rPr lang="en-US" sz="2800" smtClean="0"/>
              <a:t>ACK/NAKs</a:t>
            </a:r>
            <a:endParaRPr lang="en-US" sz="3200" smtClean="0"/>
          </a:p>
        </p:txBody>
      </p:sp>
      <p:sp>
        <p:nvSpPr>
          <p:cNvPr id="39968" name="Oval 4"/>
          <p:cNvSpPr>
            <a:spLocks noChangeArrowheads="1"/>
          </p:cNvSpPr>
          <p:nvPr/>
        </p:nvSpPr>
        <p:spPr bwMode="auto">
          <a:xfrm>
            <a:off x="3038475" y="3352800"/>
            <a:ext cx="777875" cy="79533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9" name="Text Box 5"/>
          <p:cNvSpPr txBox="1">
            <a:spLocks noChangeArrowheads="1"/>
          </p:cNvSpPr>
          <p:nvPr/>
        </p:nvSpPr>
        <p:spPr bwMode="auto">
          <a:xfrm>
            <a:off x="3055938" y="3387725"/>
            <a:ext cx="800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 dirty="0">
                <a:latin typeface="Arial" pitchFamily="34" charset="0"/>
              </a:rPr>
              <a:t>Wait </a:t>
            </a:r>
            <a:r>
              <a:rPr lang="en-US" sz="1400" dirty="0" smtClean="0">
                <a:latin typeface="Arial" pitchFamily="34" charset="0"/>
              </a:rPr>
              <a:t>for 0 </a:t>
            </a:r>
            <a:r>
              <a:rPr lang="en-US" sz="1400" dirty="0">
                <a:latin typeface="Arial" pitchFamily="34" charset="0"/>
              </a:rPr>
              <a:t>from below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39941" name="Freeform 7"/>
          <p:cNvSpPr>
            <a:spLocks/>
          </p:cNvSpPr>
          <p:nvPr/>
        </p:nvSpPr>
        <p:spPr bwMode="auto">
          <a:xfrm flipV="1">
            <a:off x="3556000" y="2600325"/>
            <a:ext cx="1590675" cy="785813"/>
          </a:xfrm>
          <a:custGeom>
            <a:avLst/>
            <a:gdLst>
              <a:gd name="T0" fmla="*/ 0 w 2835"/>
              <a:gd name="T1" fmla="*/ 0 h 525"/>
              <a:gd name="T2" fmla="*/ 283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2" name="Text Box 8"/>
          <p:cNvSpPr txBox="1">
            <a:spLocks noChangeArrowheads="1"/>
          </p:cNvSpPr>
          <p:nvPr/>
        </p:nvSpPr>
        <p:spPr bwMode="auto">
          <a:xfrm>
            <a:off x="6116638" y="2959100"/>
            <a:ext cx="302736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 dirty="0" err="1">
                <a:latin typeface="Arial" pitchFamily="34" charset="0"/>
              </a:rPr>
              <a:t>sndpkt</a:t>
            </a:r>
            <a:r>
              <a:rPr lang="en-US" sz="1400" dirty="0">
                <a:latin typeface="Arial" pitchFamily="34" charset="0"/>
              </a:rPr>
              <a:t> = </a:t>
            </a:r>
            <a:r>
              <a:rPr lang="en-US" sz="1400" dirty="0" err="1">
                <a:latin typeface="Arial" pitchFamily="34" charset="0"/>
              </a:rPr>
              <a:t>make_pkt</a:t>
            </a:r>
            <a:r>
              <a:rPr lang="en-US" sz="1400" dirty="0">
                <a:latin typeface="Arial" pitchFamily="34" charset="0"/>
              </a:rPr>
              <a:t>(NAK, </a:t>
            </a:r>
            <a:r>
              <a:rPr lang="en-US" sz="1400" dirty="0" err="1">
                <a:latin typeface="Arial" pitchFamily="34" charset="0"/>
              </a:rPr>
              <a:t>chksum</a:t>
            </a:r>
            <a:r>
              <a:rPr lang="en-US" sz="1400" dirty="0">
                <a:latin typeface="Arial" pitchFamily="34" charset="0"/>
              </a:rPr>
              <a:t>)</a:t>
            </a:r>
          </a:p>
          <a:p>
            <a:pPr algn="l"/>
            <a:r>
              <a:rPr lang="en-US" sz="1400" dirty="0" err="1">
                <a:latin typeface="Arial" pitchFamily="34" charset="0"/>
              </a:rPr>
              <a:t>udt_send</a:t>
            </a:r>
            <a:r>
              <a:rPr lang="en-US" sz="1400" dirty="0">
                <a:latin typeface="Arial" pitchFamily="34" charset="0"/>
              </a:rPr>
              <a:t>(</a:t>
            </a:r>
            <a:r>
              <a:rPr lang="en-US" sz="1400" dirty="0" err="1">
                <a:latin typeface="Arial" pitchFamily="34" charset="0"/>
              </a:rPr>
              <a:t>sndpkt</a:t>
            </a:r>
            <a:r>
              <a:rPr lang="en-US" sz="1400" dirty="0">
                <a:latin typeface="Arial" pitchFamily="34" charset="0"/>
              </a:rPr>
              <a:t>)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39943" name="Text Box 9"/>
          <p:cNvSpPr txBox="1">
            <a:spLocks noChangeArrowheads="1"/>
          </p:cNvSpPr>
          <p:nvPr/>
        </p:nvSpPr>
        <p:spPr bwMode="auto">
          <a:xfrm>
            <a:off x="6119813" y="3671888"/>
            <a:ext cx="26241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pitchFamily="34" charset="0"/>
              </a:rPr>
              <a:t>rdt_rcv(rcvpkt) &amp;&amp; </a:t>
            </a:r>
          </a:p>
          <a:p>
            <a:pPr algn="l"/>
            <a:r>
              <a:rPr lang="en-US" sz="1400">
                <a:latin typeface="Arial" pitchFamily="34" charset="0"/>
              </a:rPr>
              <a:t>   not corrupt(rcvpkt) &amp;&amp;</a:t>
            </a:r>
          </a:p>
          <a:p>
            <a:pPr algn="l"/>
            <a:r>
              <a:rPr lang="en-US" sz="1400">
                <a:latin typeface="Arial" pitchFamily="34" charset="0"/>
              </a:rPr>
              <a:t>   has_seq0(rcvpkt)</a:t>
            </a:r>
          </a:p>
          <a:p>
            <a:endParaRPr lang="en-US">
              <a:latin typeface="Times New Roman" pitchFamily="18" charset="0"/>
            </a:endParaRPr>
          </a:p>
        </p:txBody>
      </p:sp>
      <p:sp>
        <p:nvSpPr>
          <p:cNvPr id="39944" name="Line 10"/>
          <p:cNvSpPr>
            <a:spLocks noChangeShapeType="1"/>
          </p:cNvSpPr>
          <p:nvPr/>
        </p:nvSpPr>
        <p:spPr bwMode="auto">
          <a:xfrm>
            <a:off x="6203950" y="4370388"/>
            <a:ext cx="19383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5" name="Freeform 11"/>
          <p:cNvSpPr>
            <a:spLocks/>
          </p:cNvSpPr>
          <p:nvPr/>
        </p:nvSpPr>
        <p:spPr bwMode="auto">
          <a:xfrm>
            <a:off x="3573463" y="4168775"/>
            <a:ext cx="1590675" cy="688975"/>
          </a:xfrm>
          <a:custGeom>
            <a:avLst/>
            <a:gdLst>
              <a:gd name="T0" fmla="*/ 0 w 2835"/>
              <a:gd name="T1" fmla="*/ 0 h 525"/>
              <a:gd name="T2" fmla="*/ 283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6" name="Text Box 12"/>
          <p:cNvSpPr txBox="1">
            <a:spLocks noChangeArrowheads="1"/>
          </p:cNvSpPr>
          <p:nvPr/>
        </p:nvSpPr>
        <p:spPr bwMode="auto">
          <a:xfrm>
            <a:off x="2962275" y="4749800"/>
            <a:ext cx="3581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 dirty="0" err="1">
                <a:latin typeface="Arial" pitchFamily="34" charset="0"/>
              </a:rPr>
              <a:t>rdt_rcv</a:t>
            </a:r>
            <a:r>
              <a:rPr lang="en-US" sz="1400" dirty="0">
                <a:latin typeface="Arial" pitchFamily="34" charset="0"/>
              </a:rPr>
              <a:t>(</a:t>
            </a:r>
            <a:r>
              <a:rPr lang="en-US" sz="1400" dirty="0" err="1">
                <a:latin typeface="Arial" pitchFamily="34" charset="0"/>
              </a:rPr>
              <a:t>rcvpkt</a:t>
            </a:r>
            <a:r>
              <a:rPr lang="en-US" sz="1400" dirty="0">
                <a:latin typeface="Arial" pitchFamily="34" charset="0"/>
              </a:rPr>
              <a:t>) &amp;&amp; </a:t>
            </a:r>
            <a:r>
              <a:rPr lang="en-US" sz="1400" dirty="0" smtClean="0">
                <a:latin typeface="Arial" pitchFamily="34" charset="0"/>
              </a:rPr>
              <a:t>!corrupt(</a:t>
            </a:r>
            <a:r>
              <a:rPr lang="en-US" sz="1400" dirty="0" err="1" smtClean="0">
                <a:latin typeface="Arial" pitchFamily="34" charset="0"/>
              </a:rPr>
              <a:t>rcvpkt</a:t>
            </a:r>
            <a:r>
              <a:rPr lang="en-US" sz="1400" dirty="0">
                <a:latin typeface="Arial" pitchFamily="34" charset="0"/>
              </a:rPr>
              <a:t>) </a:t>
            </a:r>
          </a:p>
          <a:p>
            <a:pPr algn="l"/>
            <a:r>
              <a:rPr lang="en-US" sz="1400" dirty="0">
                <a:latin typeface="Arial" pitchFamily="34" charset="0"/>
              </a:rPr>
              <a:t>  &amp;&amp; has_seq1(</a:t>
            </a:r>
            <a:r>
              <a:rPr lang="en-US" sz="1400" dirty="0" err="1">
                <a:latin typeface="Arial" pitchFamily="34" charset="0"/>
              </a:rPr>
              <a:t>rcvpkt</a:t>
            </a:r>
            <a:r>
              <a:rPr lang="en-US" sz="1400" dirty="0">
                <a:latin typeface="Arial" pitchFamily="34" charset="0"/>
              </a:rPr>
              <a:t>)</a:t>
            </a:r>
            <a:r>
              <a:rPr lang="en-US" dirty="0">
                <a:latin typeface="Arial" pitchFamily="34" charset="0"/>
              </a:rPr>
              <a:t> 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9947" name="Line 13"/>
          <p:cNvSpPr>
            <a:spLocks noChangeShapeType="1"/>
          </p:cNvSpPr>
          <p:nvPr/>
        </p:nvSpPr>
        <p:spPr bwMode="auto">
          <a:xfrm>
            <a:off x="3028950" y="5307013"/>
            <a:ext cx="28987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8" name="Text Box 14"/>
          <p:cNvSpPr txBox="1">
            <a:spLocks noChangeArrowheads="1"/>
          </p:cNvSpPr>
          <p:nvPr/>
        </p:nvSpPr>
        <p:spPr bwMode="auto">
          <a:xfrm>
            <a:off x="2971800" y="5362575"/>
            <a:ext cx="385286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pitchFamily="34" charset="0"/>
              </a:rPr>
              <a:t>extract(rcvpkt,data)</a:t>
            </a:r>
          </a:p>
          <a:p>
            <a:pPr algn="l"/>
            <a:r>
              <a:rPr lang="en-US" sz="1400">
                <a:latin typeface="Arial" pitchFamily="34" charset="0"/>
              </a:rPr>
              <a:t>deliver_data(data)</a:t>
            </a:r>
          </a:p>
          <a:p>
            <a:pPr algn="l"/>
            <a:r>
              <a:rPr lang="en-US" sz="1400">
                <a:latin typeface="Arial" pitchFamily="34" charset="0"/>
              </a:rPr>
              <a:t>sndpkt = make_pkt(ACK, chksum)</a:t>
            </a:r>
          </a:p>
          <a:p>
            <a:pPr algn="l"/>
            <a:r>
              <a:rPr lang="en-US" sz="1400">
                <a:latin typeface="Arial" pitchFamily="34" charset="0"/>
              </a:rPr>
              <a:t>udt_send(sndpkt)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9966" name="Oval 16"/>
          <p:cNvSpPr>
            <a:spLocks noChangeArrowheads="1"/>
          </p:cNvSpPr>
          <p:nvPr/>
        </p:nvSpPr>
        <p:spPr bwMode="auto">
          <a:xfrm>
            <a:off x="4737100" y="3387725"/>
            <a:ext cx="804863" cy="7969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7" name="Text Box 17"/>
          <p:cNvSpPr txBox="1">
            <a:spLocks noChangeArrowheads="1"/>
          </p:cNvSpPr>
          <p:nvPr/>
        </p:nvSpPr>
        <p:spPr bwMode="auto">
          <a:xfrm>
            <a:off x="4762500" y="3435350"/>
            <a:ext cx="800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 dirty="0">
                <a:latin typeface="Arial" pitchFamily="34" charset="0"/>
              </a:rPr>
              <a:t>Wait for </a:t>
            </a:r>
            <a:r>
              <a:rPr lang="en-US" sz="1400" dirty="0" smtClean="0">
                <a:latin typeface="Arial" pitchFamily="34" charset="0"/>
              </a:rPr>
              <a:t>1 </a:t>
            </a:r>
            <a:r>
              <a:rPr lang="en-US" sz="1400" dirty="0">
                <a:latin typeface="Arial" pitchFamily="34" charset="0"/>
              </a:rPr>
              <a:t>from below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39950" name="Freeform 18"/>
          <p:cNvSpPr>
            <a:spLocks/>
          </p:cNvSpPr>
          <p:nvPr/>
        </p:nvSpPr>
        <p:spPr bwMode="auto">
          <a:xfrm rot="-1361013">
            <a:off x="5437188" y="2979738"/>
            <a:ext cx="839787" cy="863600"/>
          </a:xfrm>
          <a:custGeom>
            <a:avLst/>
            <a:gdLst>
              <a:gd name="T0" fmla="*/ 39 w 619"/>
              <a:gd name="T1" fmla="*/ 1136 h 1815"/>
              <a:gd name="T2" fmla="*/ 0 w 619"/>
              <a:gd name="T3" fmla="*/ 773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51" name="Text Box 19"/>
          <p:cNvSpPr txBox="1">
            <a:spLocks noChangeArrowheads="1"/>
          </p:cNvSpPr>
          <p:nvPr/>
        </p:nvSpPr>
        <p:spPr bwMode="auto">
          <a:xfrm>
            <a:off x="3124200" y="1284288"/>
            <a:ext cx="39814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 dirty="0" err="1">
                <a:latin typeface="Arial" pitchFamily="34" charset="0"/>
              </a:rPr>
              <a:t>rdt_rcv</a:t>
            </a:r>
            <a:r>
              <a:rPr lang="en-US" sz="1400" dirty="0">
                <a:latin typeface="Arial" pitchFamily="34" charset="0"/>
              </a:rPr>
              <a:t>(</a:t>
            </a:r>
            <a:r>
              <a:rPr lang="en-US" sz="1400" dirty="0" err="1">
                <a:latin typeface="Arial" pitchFamily="34" charset="0"/>
              </a:rPr>
              <a:t>rcvpkt</a:t>
            </a:r>
            <a:r>
              <a:rPr lang="en-US" sz="1400" dirty="0">
                <a:latin typeface="Arial" pitchFamily="34" charset="0"/>
              </a:rPr>
              <a:t>) &amp;&amp; </a:t>
            </a:r>
            <a:r>
              <a:rPr lang="en-US" sz="1400" dirty="0" smtClean="0">
                <a:latin typeface="Arial" pitchFamily="34" charset="0"/>
              </a:rPr>
              <a:t>!corrupt(</a:t>
            </a:r>
            <a:r>
              <a:rPr lang="en-US" sz="1400" dirty="0" err="1" smtClean="0">
                <a:latin typeface="Arial" pitchFamily="34" charset="0"/>
              </a:rPr>
              <a:t>rcvpkt</a:t>
            </a:r>
            <a:r>
              <a:rPr lang="en-US" sz="1400" dirty="0">
                <a:latin typeface="Arial" pitchFamily="34" charset="0"/>
              </a:rPr>
              <a:t>) </a:t>
            </a:r>
            <a:r>
              <a:rPr lang="en-US" sz="1400" dirty="0" smtClean="0">
                <a:latin typeface="Arial" pitchFamily="34" charset="0"/>
              </a:rPr>
              <a:t> </a:t>
            </a:r>
            <a:r>
              <a:rPr lang="en-US" sz="1400" dirty="0">
                <a:latin typeface="Arial" pitchFamily="34" charset="0"/>
              </a:rPr>
              <a:t>&amp;&amp; has_seq0(</a:t>
            </a:r>
            <a:r>
              <a:rPr lang="en-US" sz="1400" dirty="0" err="1">
                <a:latin typeface="Arial" pitchFamily="34" charset="0"/>
              </a:rPr>
              <a:t>rcvpkt</a:t>
            </a:r>
            <a:r>
              <a:rPr lang="en-US" sz="1400" dirty="0">
                <a:latin typeface="Arial" pitchFamily="34" charset="0"/>
              </a:rPr>
              <a:t>) 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39952" name="Line 20"/>
          <p:cNvSpPr>
            <a:spLocks noChangeShapeType="1"/>
          </p:cNvSpPr>
          <p:nvPr/>
        </p:nvSpPr>
        <p:spPr bwMode="auto">
          <a:xfrm>
            <a:off x="3233738" y="1844675"/>
            <a:ext cx="1914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4" name="Freeform 22"/>
          <p:cNvSpPr>
            <a:spLocks/>
          </p:cNvSpPr>
          <p:nvPr/>
        </p:nvSpPr>
        <p:spPr bwMode="auto">
          <a:xfrm rot="1020547">
            <a:off x="5461000" y="3703638"/>
            <a:ext cx="839788" cy="863600"/>
          </a:xfrm>
          <a:custGeom>
            <a:avLst/>
            <a:gdLst>
              <a:gd name="T0" fmla="*/ 39 w 619"/>
              <a:gd name="T1" fmla="*/ 1136 h 1815"/>
              <a:gd name="T2" fmla="*/ 0 w 619"/>
              <a:gd name="T3" fmla="*/ 773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55" name="Text Box 23"/>
          <p:cNvSpPr txBox="1">
            <a:spLocks noChangeArrowheads="1"/>
          </p:cNvSpPr>
          <p:nvPr/>
        </p:nvSpPr>
        <p:spPr bwMode="auto">
          <a:xfrm>
            <a:off x="6067425" y="2662238"/>
            <a:ext cx="28717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pitchFamily="34" charset="0"/>
              </a:rPr>
              <a:t>rdt_rcv(rcvpkt) &amp;&amp; (corrupt(rcvpkt)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9956" name="Line 24"/>
          <p:cNvSpPr>
            <a:spLocks noChangeShapeType="1"/>
          </p:cNvSpPr>
          <p:nvPr/>
        </p:nvSpPr>
        <p:spPr bwMode="auto">
          <a:xfrm>
            <a:off x="6205538" y="2973388"/>
            <a:ext cx="1938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7" name="Text Box 25"/>
          <p:cNvSpPr txBox="1">
            <a:spLocks noChangeArrowheads="1"/>
          </p:cNvSpPr>
          <p:nvPr/>
        </p:nvSpPr>
        <p:spPr bwMode="auto">
          <a:xfrm>
            <a:off x="6075363" y="4424363"/>
            <a:ext cx="29400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pitchFamily="34" charset="0"/>
              </a:rPr>
              <a:t>sndpkt = make_pkt(ACK, chksum)</a:t>
            </a:r>
          </a:p>
          <a:p>
            <a:pPr algn="l"/>
            <a:r>
              <a:rPr lang="en-US" sz="1400">
                <a:latin typeface="Arial" pitchFamily="34" charset="0"/>
              </a:rPr>
              <a:t>udt_send(sndpkt)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9958" name="Text Box 26"/>
          <p:cNvSpPr txBox="1">
            <a:spLocks noChangeArrowheads="1"/>
          </p:cNvSpPr>
          <p:nvPr/>
        </p:nvSpPr>
        <p:spPr bwMode="auto">
          <a:xfrm>
            <a:off x="193675" y="3651250"/>
            <a:ext cx="18065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 dirty="0" err="1">
                <a:latin typeface="Arial" pitchFamily="34" charset="0"/>
              </a:rPr>
              <a:t>rdt_rcv</a:t>
            </a:r>
            <a:r>
              <a:rPr lang="en-US" sz="1400" dirty="0">
                <a:latin typeface="Arial" pitchFamily="34" charset="0"/>
              </a:rPr>
              <a:t>(</a:t>
            </a:r>
            <a:r>
              <a:rPr lang="en-US" sz="1400" dirty="0" err="1">
                <a:latin typeface="Arial" pitchFamily="34" charset="0"/>
              </a:rPr>
              <a:t>rcvpkt</a:t>
            </a:r>
            <a:r>
              <a:rPr lang="en-US" sz="1400" dirty="0">
                <a:latin typeface="Arial" pitchFamily="34" charset="0"/>
              </a:rPr>
              <a:t>) </a:t>
            </a:r>
            <a:r>
              <a:rPr lang="en-US" sz="1400" dirty="0" smtClean="0">
                <a:latin typeface="Arial" pitchFamily="34" charset="0"/>
              </a:rPr>
              <a:t>&amp;&amp;     ! corrupt(</a:t>
            </a:r>
            <a:r>
              <a:rPr lang="en-US" sz="1400" dirty="0" err="1" smtClean="0">
                <a:latin typeface="Arial" pitchFamily="34" charset="0"/>
              </a:rPr>
              <a:t>rcvpkt</a:t>
            </a:r>
            <a:r>
              <a:rPr lang="en-US" sz="1400" dirty="0">
                <a:latin typeface="Arial" pitchFamily="34" charset="0"/>
              </a:rPr>
              <a:t>) </a:t>
            </a:r>
            <a:r>
              <a:rPr lang="en-US" sz="1400" dirty="0" smtClean="0">
                <a:latin typeface="Arial" pitchFamily="34" charset="0"/>
              </a:rPr>
              <a:t>&amp;&amp;  </a:t>
            </a:r>
            <a:r>
              <a:rPr lang="en-US" sz="1400" dirty="0" err="1" smtClean="0">
                <a:latin typeface="Arial" pitchFamily="34" charset="0"/>
              </a:rPr>
              <a:t>seqnum</a:t>
            </a:r>
            <a:r>
              <a:rPr lang="en-US" sz="1400" dirty="0" smtClean="0">
                <a:latin typeface="Arial" pitchFamily="34" charset="0"/>
              </a:rPr>
              <a:t>(</a:t>
            </a:r>
            <a:r>
              <a:rPr lang="en-US" sz="1400" dirty="0" err="1" smtClean="0">
                <a:latin typeface="Arial" pitchFamily="34" charset="0"/>
              </a:rPr>
              <a:t>rcvpkt</a:t>
            </a:r>
            <a:r>
              <a:rPr lang="en-US" sz="1400" dirty="0" smtClean="0">
                <a:latin typeface="Arial" pitchFamily="34" charset="0"/>
              </a:rPr>
              <a:t>)==1</a:t>
            </a:r>
            <a:endParaRPr lang="en-US" sz="1400" dirty="0">
              <a:latin typeface="Arial" pitchFamily="34" charset="0"/>
            </a:endParaRPr>
          </a:p>
          <a:p>
            <a:endParaRPr lang="en-US" dirty="0">
              <a:latin typeface="Times New Roman" pitchFamily="18" charset="0"/>
            </a:endParaRPr>
          </a:p>
        </p:txBody>
      </p:sp>
      <p:sp>
        <p:nvSpPr>
          <p:cNvPr id="39959" name="Line 27"/>
          <p:cNvSpPr>
            <a:spLocks noChangeShapeType="1"/>
          </p:cNvSpPr>
          <p:nvPr/>
        </p:nvSpPr>
        <p:spPr bwMode="auto">
          <a:xfrm>
            <a:off x="277813" y="4359275"/>
            <a:ext cx="1938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0" name="Text Box 28"/>
          <p:cNvSpPr txBox="1">
            <a:spLocks noChangeArrowheads="1"/>
          </p:cNvSpPr>
          <p:nvPr/>
        </p:nvSpPr>
        <p:spPr bwMode="auto">
          <a:xfrm>
            <a:off x="141288" y="2598738"/>
            <a:ext cx="28717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 dirty="0" err="1">
                <a:latin typeface="Arial" pitchFamily="34" charset="0"/>
              </a:rPr>
              <a:t>rdt_rcv</a:t>
            </a:r>
            <a:r>
              <a:rPr lang="en-US" sz="1400" dirty="0">
                <a:latin typeface="Arial" pitchFamily="34" charset="0"/>
              </a:rPr>
              <a:t>(</a:t>
            </a:r>
            <a:r>
              <a:rPr lang="en-US" sz="1400" dirty="0" err="1">
                <a:latin typeface="Arial" pitchFamily="34" charset="0"/>
              </a:rPr>
              <a:t>rcvpkt</a:t>
            </a:r>
            <a:r>
              <a:rPr lang="en-US" sz="1400" dirty="0">
                <a:latin typeface="Arial" pitchFamily="34" charset="0"/>
              </a:rPr>
              <a:t>) &amp;&amp; (corrupt(</a:t>
            </a:r>
            <a:r>
              <a:rPr lang="en-US" sz="1400" dirty="0" err="1">
                <a:latin typeface="Arial" pitchFamily="34" charset="0"/>
              </a:rPr>
              <a:t>rcvpkt</a:t>
            </a:r>
            <a:r>
              <a:rPr lang="en-US" sz="1400" dirty="0">
                <a:latin typeface="Arial" pitchFamily="34" charset="0"/>
              </a:rPr>
              <a:t>)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39961" name="Line 29"/>
          <p:cNvSpPr>
            <a:spLocks noChangeShapeType="1"/>
          </p:cNvSpPr>
          <p:nvPr/>
        </p:nvSpPr>
        <p:spPr bwMode="auto">
          <a:xfrm>
            <a:off x="279400" y="2973388"/>
            <a:ext cx="19383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2" name="Text Box 30"/>
          <p:cNvSpPr txBox="1">
            <a:spLocks noChangeArrowheads="1"/>
          </p:cNvSpPr>
          <p:nvPr/>
        </p:nvSpPr>
        <p:spPr bwMode="auto">
          <a:xfrm>
            <a:off x="225425" y="4381500"/>
            <a:ext cx="29400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 dirty="0" err="1">
                <a:latin typeface="Arial" pitchFamily="34" charset="0"/>
              </a:rPr>
              <a:t>sndpkt</a:t>
            </a:r>
            <a:r>
              <a:rPr lang="en-US" sz="1400" dirty="0">
                <a:latin typeface="Arial" pitchFamily="34" charset="0"/>
              </a:rPr>
              <a:t> = </a:t>
            </a:r>
            <a:r>
              <a:rPr lang="en-US" sz="1400" dirty="0" err="1">
                <a:latin typeface="Arial" pitchFamily="34" charset="0"/>
              </a:rPr>
              <a:t>make_pkt</a:t>
            </a:r>
            <a:r>
              <a:rPr lang="en-US" sz="1400" dirty="0">
                <a:latin typeface="Arial" pitchFamily="34" charset="0"/>
              </a:rPr>
              <a:t>(ACK, </a:t>
            </a:r>
            <a:r>
              <a:rPr lang="en-US" sz="1400" dirty="0" err="1">
                <a:latin typeface="Arial" pitchFamily="34" charset="0"/>
              </a:rPr>
              <a:t>chksum</a:t>
            </a:r>
            <a:r>
              <a:rPr lang="en-US" sz="1400" dirty="0" smtClean="0">
                <a:latin typeface="Arial" pitchFamily="34" charset="0"/>
              </a:rPr>
              <a:t>) </a:t>
            </a:r>
            <a:r>
              <a:rPr lang="en-US" sz="1400" dirty="0" err="1" smtClean="0">
                <a:latin typeface="Arial" pitchFamily="34" charset="0"/>
              </a:rPr>
              <a:t>udt_send</a:t>
            </a:r>
            <a:r>
              <a:rPr lang="en-US" sz="1400" dirty="0" smtClean="0">
                <a:latin typeface="Arial" pitchFamily="34" charset="0"/>
              </a:rPr>
              <a:t>(</a:t>
            </a:r>
            <a:r>
              <a:rPr lang="en-US" sz="1400" dirty="0" err="1" smtClean="0">
                <a:latin typeface="Arial" pitchFamily="34" charset="0"/>
              </a:rPr>
              <a:t>sndpkt</a:t>
            </a:r>
            <a:r>
              <a:rPr lang="en-US" sz="1400" dirty="0">
                <a:latin typeface="Arial" pitchFamily="34" charset="0"/>
              </a:rPr>
              <a:t>)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39964" name="Freeform 32"/>
          <p:cNvSpPr>
            <a:spLocks/>
          </p:cNvSpPr>
          <p:nvPr/>
        </p:nvSpPr>
        <p:spPr bwMode="auto">
          <a:xfrm rot="20579453" flipH="1">
            <a:off x="2235200" y="3640138"/>
            <a:ext cx="839788" cy="863600"/>
          </a:xfrm>
          <a:custGeom>
            <a:avLst/>
            <a:gdLst>
              <a:gd name="T0" fmla="*/ 39 w 619"/>
              <a:gd name="T1" fmla="*/ 1136 h 1815"/>
              <a:gd name="T2" fmla="*/ 0 w 619"/>
              <a:gd name="T3" fmla="*/ 773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65" name="Freeform 33"/>
          <p:cNvSpPr>
            <a:spLocks/>
          </p:cNvSpPr>
          <p:nvPr/>
        </p:nvSpPr>
        <p:spPr bwMode="auto">
          <a:xfrm rot="1361013" flipH="1">
            <a:off x="2222500" y="2992438"/>
            <a:ext cx="839788" cy="863600"/>
          </a:xfrm>
          <a:custGeom>
            <a:avLst/>
            <a:gdLst>
              <a:gd name="T0" fmla="*/ 39 w 619"/>
              <a:gd name="T1" fmla="*/ 1136 h 1815"/>
              <a:gd name="T2" fmla="*/ 0 w 619"/>
              <a:gd name="T3" fmla="*/ 773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238125"/>
            <a:ext cx="8277225" cy="1143000"/>
          </a:xfrm>
        </p:spPr>
        <p:txBody>
          <a:bodyPr/>
          <a:lstStyle/>
          <a:p>
            <a:r>
              <a:rPr lang="en-US" sz="3200" smtClean="0"/>
              <a:t>rdt2.1: sender, handles garbled ACK/NAKs</a:t>
            </a:r>
            <a:endParaRPr lang="en-US" smtClean="0"/>
          </a:p>
        </p:txBody>
      </p:sp>
      <p:sp>
        <p:nvSpPr>
          <p:cNvPr id="38915" name="Oval 3"/>
          <p:cNvSpPr>
            <a:spLocks noChangeArrowheads="1"/>
          </p:cNvSpPr>
          <p:nvPr/>
        </p:nvSpPr>
        <p:spPr bwMode="auto">
          <a:xfrm>
            <a:off x="2868613" y="2306638"/>
            <a:ext cx="901700" cy="83661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816225" y="2395538"/>
            <a:ext cx="10906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>
                <a:latin typeface="Arial" pitchFamily="34" charset="0"/>
              </a:rPr>
              <a:t>Wait for call 0 from above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124200" y="1577975"/>
            <a:ext cx="3694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pitchFamily="34" charset="0"/>
              </a:rPr>
              <a:t>sndpkt = make_pkt(0, data, checksum)</a:t>
            </a:r>
          </a:p>
          <a:p>
            <a:pPr algn="l"/>
            <a:r>
              <a:rPr lang="en-US">
                <a:latin typeface="Arial" pitchFamily="34" charset="0"/>
              </a:rPr>
              <a:t>udt_send(sndpkt)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138488" y="1265238"/>
            <a:ext cx="2111375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pitchFamily="34" charset="0"/>
              </a:rPr>
              <a:t>rdt_send(data)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3255963" y="1630363"/>
            <a:ext cx="27352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2593975" y="2262188"/>
            <a:ext cx="377825" cy="1905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21" name="Freeform 9"/>
          <p:cNvSpPr>
            <a:spLocks/>
          </p:cNvSpPr>
          <p:nvPr/>
        </p:nvSpPr>
        <p:spPr bwMode="auto">
          <a:xfrm rot="-6989453">
            <a:off x="2179638" y="4603750"/>
            <a:ext cx="952500" cy="469900"/>
          </a:xfrm>
          <a:custGeom>
            <a:avLst/>
            <a:gdLst>
              <a:gd name="T0" fmla="*/ 361 w 1500"/>
              <a:gd name="T1" fmla="*/ 671 h 740"/>
              <a:gd name="T2" fmla="*/ 1017 w 1500"/>
              <a:gd name="T3" fmla="*/ 740 h 740"/>
              <a:gd name="T4" fmla="*/ 0 60000 65536"/>
              <a:gd name="T5" fmla="*/ 0 60000 65536"/>
              <a:gd name="T6" fmla="*/ 0 w 1500"/>
              <a:gd name="T7" fmla="*/ 0 h 740"/>
              <a:gd name="T8" fmla="*/ 1500 w 1500"/>
              <a:gd name="T9" fmla="*/ 740 h 7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8922" name="Group 10"/>
          <p:cNvGrpSpPr>
            <a:grpSpLocks/>
          </p:cNvGrpSpPr>
          <p:nvPr/>
        </p:nvGrpSpPr>
        <p:grpSpPr bwMode="auto">
          <a:xfrm>
            <a:off x="4702175" y="2254250"/>
            <a:ext cx="1089025" cy="865188"/>
            <a:chOff x="2848" y="1499"/>
            <a:chExt cx="660" cy="510"/>
          </a:xfrm>
        </p:grpSpPr>
        <p:sp>
          <p:nvSpPr>
            <p:cNvPr id="38949" name="Oval 11"/>
            <p:cNvSpPr>
              <a:spLocks noChangeArrowheads="1"/>
            </p:cNvSpPr>
            <p:nvPr/>
          </p:nvSpPr>
          <p:spPr bwMode="auto">
            <a:xfrm>
              <a:off x="2893" y="1499"/>
              <a:ext cx="568" cy="51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50" name="Text Box 12"/>
            <p:cNvSpPr txBox="1">
              <a:spLocks noChangeArrowheads="1"/>
            </p:cNvSpPr>
            <p:nvPr/>
          </p:nvSpPr>
          <p:spPr bwMode="auto">
            <a:xfrm>
              <a:off x="2848" y="1535"/>
              <a:ext cx="66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latin typeface="Arial" pitchFamily="34" charset="0"/>
                </a:rPr>
                <a:t>Wait for ACK or NAK 0</a:t>
              </a:r>
              <a:endParaRPr lang="en-US" sz="1400">
                <a:latin typeface="Times New Roman" pitchFamily="18" charset="0"/>
              </a:endParaRPr>
            </a:p>
          </p:txBody>
        </p:sp>
      </p:grpSp>
      <p:sp>
        <p:nvSpPr>
          <p:cNvPr id="38923" name="Freeform 13"/>
          <p:cNvSpPr>
            <a:spLocks/>
          </p:cNvSpPr>
          <p:nvPr/>
        </p:nvSpPr>
        <p:spPr bwMode="auto">
          <a:xfrm flipV="1">
            <a:off x="3425825" y="2132013"/>
            <a:ext cx="1482725" cy="220662"/>
          </a:xfrm>
          <a:custGeom>
            <a:avLst/>
            <a:gdLst>
              <a:gd name="T0" fmla="*/ 0 w 2835"/>
              <a:gd name="T1" fmla="*/ 0 h 525"/>
              <a:gd name="T2" fmla="*/ 283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24" name="Freeform 14"/>
          <p:cNvSpPr>
            <a:spLocks/>
          </p:cNvSpPr>
          <p:nvPr/>
        </p:nvSpPr>
        <p:spPr bwMode="auto">
          <a:xfrm rot="-1357180">
            <a:off x="5589588" y="2116138"/>
            <a:ext cx="466725" cy="685800"/>
          </a:xfrm>
          <a:custGeom>
            <a:avLst/>
            <a:gdLst>
              <a:gd name="T0" fmla="*/ 0 w 735"/>
              <a:gd name="T1" fmla="*/ 195 h 1080"/>
              <a:gd name="T2" fmla="*/ 0 w 735"/>
              <a:gd name="T3" fmla="*/ 855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25" name="Text Box 15"/>
          <p:cNvSpPr txBox="1">
            <a:spLocks noChangeArrowheads="1"/>
          </p:cNvSpPr>
          <p:nvPr/>
        </p:nvSpPr>
        <p:spPr bwMode="auto">
          <a:xfrm>
            <a:off x="5913438" y="2678113"/>
            <a:ext cx="2262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pitchFamily="34" charset="0"/>
              </a:rPr>
              <a:t>udt_send(sndpkt)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8926" name="Text Box 16"/>
          <p:cNvSpPr txBox="1">
            <a:spLocks noChangeArrowheads="1"/>
          </p:cNvSpPr>
          <p:nvPr/>
        </p:nvSpPr>
        <p:spPr bwMode="auto">
          <a:xfrm>
            <a:off x="5875338" y="1920875"/>
            <a:ext cx="25638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pitchFamily="34" charset="0"/>
              </a:rPr>
              <a:t>rdt_rcv(rcvpkt) &amp;&amp;  </a:t>
            </a:r>
          </a:p>
          <a:p>
            <a:pPr algn="l"/>
            <a:r>
              <a:rPr lang="en-US">
                <a:latin typeface="Arial" pitchFamily="34" charset="0"/>
              </a:rPr>
              <a:t>( corrupt(rcvpkt) ||</a:t>
            </a:r>
          </a:p>
          <a:p>
            <a:pPr algn="l"/>
            <a:r>
              <a:rPr lang="en-US">
                <a:latin typeface="Arial" pitchFamily="34" charset="0"/>
              </a:rPr>
              <a:t>isNAK(rcvpkt) 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8927" name="Line 17"/>
          <p:cNvSpPr>
            <a:spLocks noChangeShapeType="1"/>
          </p:cNvSpPr>
          <p:nvPr/>
        </p:nvSpPr>
        <p:spPr bwMode="auto">
          <a:xfrm>
            <a:off x="6045200" y="2717800"/>
            <a:ext cx="143351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8" name="Freeform 18"/>
          <p:cNvSpPr>
            <a:spLocks/>
          </p:cNvSpPr>
          <p:nvPr/>
        </p:nvSpPr>
        <p:spPr bwMode="auto">
          <a:xfrm rot="16200000" flipV="1">
            <a:off x="2201863" y="3492500"/>
            <a:ext cx="1266825" cy="123825"/>
          </a:xfrm>
          <a:custGeom>
            <a:avLst/>
            <a:gdLst>
              <a:gd name="T0" fmla="*/ 0 w 2835"/>
              <a:gd name="T1" fmla="*/ 0 h 525"/>
              <a:gd name="T2" fmla="*/ 283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29" name="Freeform 19"/>
          <p:cNvSpPr>
            <a:spLocks/>
          </p:cNvSpPr>
          <p:nvPr/>
        </p:nvSpPr>
        <p:spPr bwMode="auto">
          <a:xfrm>
            <a:off x="3600450" y="4779963"/>
            <a:ext cx="1606550" cy="247650"/>
          </a:xfrm>
          <a:custGeom>
            <a:avLst/>
            <a:gdLst>
              <a:gd name="T0" fmla="*/ 0 w 2835"/>
              <a:gd name="T1" fmla="*/ 0 h 525"/>
              <a:gd name="T2" fmla="*/ 283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0" name="Freeform 20"/>
          <p:cNvSpPr>
            <a:spLocks/>
          </p:cNvSpPr>
          <p:nvPr/>
        </p:nvSpPr>
        <p:spPr bwMode="auto">
          <a:xfrm rot="5400000" flipH="1" flipV="1">
            <a:off x="4970462" y="3440113"/>
            <a:ext cx="1363663" cy="204788"/>
          </a:xfrm>
          <a:custGeom>
            <a:avLst/>
            <a:gdLst>
              <a:gd name="T0" fmla="*/ 0 w 2835"/>
              <a:gd name="T1" fmla="*/ 0 h 525"/>
              <a:gd name="T2" fmla="*/ 283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1" name="Text Box 21"/>
          <p:cNvSpPr txBox="1">
            <a:spLocks noChangeArrowheads="1"/>
          </p:cNvSpPr>
          <p:nvPr/>
        </p:nvSpPr>
        <p:spPr bwMode="auto">
          <a:xfrm>
            <a:off x="3365500" y="5364163"/>
            <a:ext cx="3763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pitchFamily="34" charset="0"/>
              </a:rPr>
              <a:t>sndpkt = make_pkt(1, data, checksum)</a:t>
            </a:r>
          </a:p>
          <a:p>
            <a:pPr algn="l"/>
            <a:r>
              <a:rPr lang="en-US">
                <a:latin typeface="Arial" pitchFamily="34" charset="0"/>
              </a:rPr>
              <a:t>udt_send(sndpkt)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8932" name="Text Box 22"/>
          <p:cNvSpPr txBox="1">
            <a:spLocks noChangeArrowheads="1"/>
          </p:cNvSpPr>
          <p:nvPr/>
        </p:nvSpPr>
        <p:spPr bwMode="auto">
          <a:xfrm>
            <a:off x="3435350" y="5026025"/>
            <a:ext cx="23891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pitchFamily="34" charset="0"/>
              </a:rPr>
              <a:t>rdt_send(data)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8933" name="Line 23"/>
          <p:cNvSpPr>
            <a:spLocks noChangeShapeType="1"/>
          </p:cNvSpPr>
          <p:nvPr/>
        </p:nvSpPr>
        <p:spPr bwMode="auto">
          <a:xfrm>
            <a:off x="3482975" y="5378450"/>
            <a:ext cx="29035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4" name="Text Box 24"/>
          <p:cNvSpPr txBox="1">
            <a:spLocks noChangeArrowheads="1"/>
          </p:cNvSpPr>
          <p:nvPr/>
        </p:nvSpPr>
        <p:spPr bwMode="auto">
          <a:xfrm>
            <a:off x="5692775" y="3173413"/>
            <a:ext cx="29956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pitchFamily="34" charset="0"/>
              </a:rPr>
              <a:t>rdt_rcv(rcvpkt)   </a:t>
            </a:r>
          </a:p>
          <a:p>
            <a:pPr algn="l"/>
            <a:r>
              <a:rPr lang="en-US">
                <a:latin typeface="Arial" pitchFamily="34" charset="0"/>
              </a:rPr>
              <a:t>&amp;&amp; notcorrupt(rcvpkt) </a:t>
            </a:r>
          </a:p>
          <a:p>
            <a:pPr algn="l"/>
            <a:r>
              <a:rPr lang="en-US">
                <a:latin typeface="Arial" pitchFamily="34" charset="0"/>
              </a:rPr>
              <a:t>&amp;&amp; isACK(rcvpkt) </a:t>
            </a:r>
          </a:p>
        </p:txBody>
      </p:sp>
      <p:sp>
        <p:nvSpPr>
          <p:cNvPr id="38935" name="Line 25"/>
          <p:cNvSpPr>
            <a:spLocks noChangeShapeType="1"/>
          </p:cNvSpPr>
          <p:nvPr/>
        </p:nvSpPr>
        <p:spPr bwMode="auto">
          <a:xfrm>
            <a:off x="5821363" y="3984625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6" name="Text Box 26"/>
          <p:cNvSpPr txBox="1">
            <a:spLocks noChangeArrowheads="1"/>
          </p:cNvSpPr>
          <p:nvPr/>
        </p:nvSpPr>
        <p:spPr bwMode="auto">
          <a:xfrm>
            <a:off x="720725" y="5435600"/>
            <a:ext cx="18192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pitchFamily="34" charset="0"/>
              </a:rPr>
              <a:t>udt_send(sndpkt)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8937" name="Text Box 27"/>
          <p:cNvSpPr txBox="1">
            <a:spLocks noChangeArrowheads="1"/>
          </p:cNvSpPr>
          <p:nvPr/>
        </p:nvSpPr>
        <p:spPr bwMode="auto">
          <a:xfrm>
            <a:off x="695325" y="4618038"/>
            <a:ext cx="20113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pitchFamily="34" charset="0"/>
              </a:rPr>
              <a:t>rdt_rcv(rcvpkt) &amp;&amp;  </a:t>
            </a:r>
          </a:p>
          <a:p>
            <a:pPr algn="l"/>
            <a:r>
              <a:rPr lang="en-US">
                <a:latin typeface="Arial" pitchFamily="34" charset="0"/>
              </a:rPr>
              <a:t>( corrupt(rcvpkt) ||</a:t>
            </a:r>
          </a:p>
          <a:p>
            <a:pPr algn="l"/>
            <a:r>
              <a:rPr lang="en-US">
                <a:latin typeface="Arial" pitchFamily="34" charset="0"/>
              </a:rPr>
              <a:t>isNAK(rcvpkt) 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8938" name="Line 28"/>
          <p:cNvSpPr>
            <a:spLocks noChangeShapeType="1"/>
          </p:cNvSpPr>
          <p:nvPr/>
        </p:nvSpPr>
        <p:spPr bwMode="auto">
          <a:xfrm>
            <a:off x="811213" y="5443538"/>
            <a:ext cx="1557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9" name="Text Box 29"/>
          <p:cNvSpPr txBox="1">
            <a:spLocks noChangeArrowheads="1"/>
          </p:cNvSpPr>
          <p:nvPr/>
        </p:nvSpPr>
        <p:spPr bwMode="auto">
          <a:xfrm>
            <a:off x="638175" y="3016250"/>
            <a:ext cx="21097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pitchFamily="34" charset="0"/>
              </a:rPr>
              <a:t>rdt_rcv(rcvpkt)   </a:t>
            </a:r>
          </a:p>
          <a:p>
            <a:pPr algn="l"/>
            <a:r>
              <a:rPr lang="en-US">
                <a:latin typeface="Arial" pitchFamily="34" charset="0"/>
              </a:rPr>
              <a:t>&amp;&amp; notcorrupt(rcvpkt) </a:t>
            </a:r>
          </a:p>
          <a:p>
            <a:pPr algn="l"/>
            <a:r>
              <a:rPr lang="en-US">
                <a:latin typeface="Arial" pitchFamily="34" charset="0"/>
              </a:rPr>
              <a:t>&amp;&amp; isACK(rcvpkt)</a:t>
            </a:r>
            <a:r>
              <a:rPr lang="en-US" sz="1000">
                <a:latin typeface="Arial" pitchFamily="34" charset="0"/>
              </a:rPr>
              <a:t>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38940" name="Line 30"/>
          <p:cNvSpPr>
            <a:spLocks noChangeShapeType="1"/>
          </p:cNvSpPr>
          <p:nvPr/>
        </p:nvSpPr>
        <p:spPr bwMode="auto">
          <a:xfrm>
            <a:off x="782638" y="3854450"/>
            <a:ext cx="173831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8941" name="Group 31"/>
          <p:cNvGrpSpPr>
            <a:grpSpLocks/>
          </p:cNvGrpSpPr>
          <p:nvPr/>
        </p:nvGrpSpPr>
        <p:grpSpPr bwMode="auto">
          <a:xfrm>
            <a:off x="4852988" y="4200525"/>
            <a:ext cx="1117600" cy="823913"/>
            <a:chOff x="4156" y="2812"/>
            <a:chExt cx="704" cy="519"/>
          </a:xfrm>
        </p:grpSpPr>
        <p:sp>
          <p:nvSpPr>
            <p:cNvPr id="38947" name="Oval 32"/>
            <p:cNvSpPr>
              <a:spLocks noChangeArrowheads="1"/>
            </p:cNvSpPr>
            <p:nvPr/>
          </p:nvSpPr>
          <p:spPr bwMode="auto">
            <a:xfrm>
              <a:off x="4242" y="2812"/>
              <a:ext cx="567" cy="51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8" name="Text Box 33"/>
            <p:cNvSpPr txBox="1">
              <a:spLocks noChangeArrowheads="1"/>
            </p:cNvSpPr>
            <p:nvPr/>
          </p:nvSpPr>
          <p:spPr bwMode="auto">
            <a:xfrm>
              <a:off x="4156" y="2870"/>
              <a:ext cx="70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latin typeface="Arial" pitchFamily="34" charset="0"/>
                </a:rPr>
                <a:t>Wait for</a:t>
              </a:r>
            </a:p>
            <a:p>
              <a:r>
                <a:rPr lang="en-US" sz="1400">
                  <a:latin typeface="Arial" pitchFamily="34" charset="0"/>
                </a:rPr>
                <a:t> call 1 from above</a:t>
              </a:r>
              <a:endParaRPr lang="en-US" sz="1400">
                <a:latin typeface="Times New Roman" pitchFamily="18" charset="0"/>
              </a:endParaRPr>
            </a:p>
          </p:txBody>
        </p:sp>
      </p:grpSp>
      <p:grpSp>
        <p:nvGrpSpPr>
          <p:cNvPr id="38942" name="Group 34"/>
          <p:cNvGrpSpPr>
            <a:grpSpLocks/>
          </p:cNvGrpSpPr>
          <p:nvPr/>
        </p:nvGrpSpPr>
        <p:grpSpPr bwMode="auto">
          <a:xfrm>
            <a:off x="2663825" y="4146550"/>
            <a:ext cx="1046163" cy="823913"/>
            <a:chOff x="4916" y="3266"/>
            <a:chExt cx="659" cy="519"/>
          </a:xfrm>
        </p:grpSpPr>
        <p:sp>
          <p:nvSpPr>
            <p:cNvPr id="38945" name="Oval 35"/>
            <p:cNvSpPr>
              <a:spLocks noChangeArrowheads="1"/>
            </p:cNvSpPr>
            <p:nvPr/>
          </p:nvSpPr>
          <p:spPr bwMode="auto">
            <a:xfrm>
              <a:off x="4957" y="3266"/>
              <a:ext cx="567" cy="519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46" name="Text Box 36"/>
            <p:cNvSpPr txBox="1">
              <a:spLocks noChangeArrowheads="1"/>
            </p:cNvSpPr>
            <p:nvPr/>
          </p:nvSpPr>
          <p:spPr bwMode="auto">
            <a:xfrm>
              <a:off x="4916" y="3319"/>
              <a:ext cx="659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latin typeface="Arial" pitchFamily="34" charset="0"/>
                </a:rPr>
                <a:t>Wait for ACK or NAK 1</a:t>
              </a:r>
              <a:endParaRPr lang="en-US" sz="1400">
                <a:latin typeface="Times New Roman" pitchFamily="18" charset="0"/>
              </a:endParaRPr>
            </a:p>
          </p:txBody>
        </p:sp>
      </p:grpSp>
      <p:sp>
        <p:nvSpPr>
          <p:cNvPr id="38943" name="Text Box 37"/>
          <p:cNvSpPr txBox="1">
            <a:spLocks noChangeArrowheads="1"/>
          </p:cNvSpPr>
          <p:nvPr/>
        </p:nvSpPr>
        <p:spPr bwMode="auto">
          <a:xfrm>
            <a:off x="6203950" y="3994150"/>
            <a:ext cx="323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L</a:t>
            </a:r>
          </a:p>
        </p:txBody>
      </p:sp>
      <p:sp>
        <p:nvSpPr>
          <p:cNvPr id="38944" name="Text Box 38"/>
          <p:cNvSpPr txBox="1">
            <a:spLocks noChangeArrowheads="1"/>
          </p:cNvSpPr>
          <p:nvPr/>
        </p:nvSpPr>
        <p:spPr bwMode="auto">
          <a:xfrm>
            <a:off x="1354138" y="3868738"/>
            <a:ext cx="323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28600"/>
            <a:ext cx="8324850" cy="1143000"/>
          </a:xfrm>
        </p:spPr>
        <p:txBody>
          <a:bodyPr/>
          <a:lstStyle/>
          <a:p>
            <a:r>
              <a:rPr lang="en-US" sz="3200" smtClean="0"/>
              <a:t>rdt2.1: receiver, handles garbled </a:t>
            </a:r>
            <a:r>
              <a:rPr lang="en-US" sz="2800" smtClean="0"/>
              <a:t>ACK/NAKs</a:t>
            </a:r>
            <a:endParaRPr lang="en-US" sz="3200" smtClean="0"/>
          </a:p>
        </p:txBody>
      </p:sp>
      <p:grpSp>
        <p:nvGrpSpPr>
          <p:cNvPr id="39939" name="Group 3"/>
          <p:cNvGrpSpPr>
            <a:grpSpLocks/>
          </p:cNvGrpSpPr>
          <p:nvPr/>
        </p:nvGrpSpPr>
        <p:grpSpPr bwMode="auto">
          <a:xfrm>
            <a:off x="3038475" y="3352800"/>
            <a:ext cx="817563" cy="795338"/>
            <a:chOff x="963" y="1131"/>
            <a:chExt cx="515" cy="501"/>
          </a:xfrm>
        </p:grpSpPr>
        <p:sp>
          <p:nvSpPr>
            <p:cNvPr id="39968" name="Oval 4"/>
            <p:cNvSpPr>
              <a:spLocks noChangeArrowheads="1"/>
            </p:cNvSpPr>
            <p:nvPr/>
          </p:nvSpPr>
          <p:spPr bwMode="auto">
            <a:xfrm>
              <a:off x="963" y="1131"/>
              <a:ext cx="490" cy="50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9" name="Text Box 5"/>
            <p:cNvSpPr txBox="1">
              <a:spLocks noChangeArrowheads="1"/>
            </p:cNvSpPr>
            <p:nvPr/>
          </p:nvSpPr>
          <p:spPr bwMode="auto">
            <a:xfrm>
              <a:off x="974" y="1153"/>
              <a:ext cx="50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latin typeface="Arial" pitchFamily="34" charset="0"/>
                </a:rPr>
                <a:t>Wait for </a:t>
              </a:r>
            </a:p>
            <a:p>
              <a:r>
                <a:rPr lang="en-US" sz="1400">
                  <a:latin typeface="Arial" pitchFamily="34" charset="0"/>
                </a:rPr>
                <a:t>0 from below</a:t>
              </a:r>
              <a:endParaRPr lang="en-US" sz="1400">
                <a:latin typeface="Times New Roman" pitchFamily="18" charset="0"/>
              </a:endParaRPr>
            </a:p>
          </p:txBody>
        </p:sp>
      </p:grpSp>
      <p:sp>
        <p:nvSpPr>
          <p:cNvPr id="39940" name="Line 6"/>
          <p:cNvSpPr>
            <a:spLocks noChangeShapeType="1"/>
          </p:cNvSpPr>
          <p:nvPr/>
        </p:nvSpPr>
        <p:spPr bwMode="auto">
          <a:xfrm>
            <a:off x="2874963" y="2282825"/>
            <a:ext cx="419100" cy="107950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1" name="Freeform 7"/>
          <p:cNvSpPr>
            <a:spLocks/>
          </p:cNvSpPr>
          <p:nvPr/>
        </p:nvSpPr>
        <p:spPr bwMode="auto">
          <a:xfrm flipV="1">
            <a:off x="3556000" y="2600325"/>
            <a:ext cx="1590675" cy="785813"/>
          </a:xfrm>
          <a:custGeom>
            <a:avLst/>
            <a:gdLst>
              <a:gd name="T0" fmla="*/ 0 w 2835"/>
              <a:gd name="T1" fmla="*/ 0 h 525"/>
              <a:gd name="T2" fmla="*/ 283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2" name="Text Box 8"/>
          <p:cNvSpPr txBox="1">
            <a:spLocks noChangeArrowheads="1"/>
          </p:cNvSpPr>
          <p:nvPr/>
        </p:nvSpPr>
        <p:spPr bwMode="auto">
          <a:xfrm>
            <a:off x="6116638" y="2959100"/>
            <a:ext cx="302736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pitchFamily="34" charset="0"/>
              </a:rPr>
              <a:t>sndpkt = make_pkt(NAK, chksum)</a:t>
            </a:r>
          </a:p>
          <a:p>
            <a:pPr algn="l"/>
            <a:r>
              <a:rPr lang="en-US" sz="1400">
                <a:latin typeface="Arial" pitchFamily="34" charset="0"/>
              </a:rPr>
              <a:t>udt_send(sndpkt)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9943" name="Text Box 9"/>
          <p:cNvSpPr txBox="1">
            <a:spLocks noChangeArrowheads="1"/>
          </p:cNvSpPr>
          <p:nvPr/>
        </p:nvSpPr>
        <p:spPr bwMode="auto">
          <a:xfrm>
            <a:off x="6119813" y="3671888"/>
            <a:ext cx="26241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pitchFamily="34" charset="0"/>
              </a:rPr>
              <a:t>rdt_rcv(rcvpkt) &amp;&amp; </a:t>
            </a:r>
          </a:p>
          <a:p>
            <a:pPr algn="l"/>
            <a:r>
              <a:rPr lang="en-US" sz="1400">
                <a:latin typeface="Arial" pitchFamily="34" charset="0"/>
              </a:rPr>
              <a:t>   not corrupt(rcvpkt) &amp;&amp;</a:t>
            </a:r>
          </a:p>
          <a:p>
            <a:pPr algn="l"/>
            <a:r>
              <a:rPr lang="en-US" sz="1400">
                <a:latin typeface="Arial" pitchFamily="34" charset="0"/>
              </a:rPr>
              <a:t>   has_seq0(rcvpkt)</a:t>
            </a:r>
          </a:p>
          <a:p>
            <a:endParaRPr lang="en-US">
              <a:latin typeface="Times New Roman" pitchFamily="18" charset="0"/>
            </a:endParaRPr>
          </a:p>
        </p:txBody>
      </p:sp>
      <p:sp>
        <p:nvSpPr>
          <p:cNvPr id="39944" name="Line 10"/>
          <p:cNvSpPr>
            <a:spLocks noChangeShapeType="1"/>
          </p:cNvSpPr>
          <p:nvPr/>
        </p:nvSpPr>
        <p:spPr bwMode="auto">
          <a:xfrm>
            <a:off x="6203950" y="4370388"/>
            <a:ext cx="19383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5" name="Freeform 11"/>
          <p:cNvSpPr>
            <a:spLocks/>
          </p:cNvSpPr>
          <p:nvPr/>
        </p:nvSpPr>
        <p:spPr bwMode="auto">
          <a:xfrm>
            <a:off x="3573463" y="4168775"/>
            <a:ext cx="1590675" cy="688975"/>
          </a:xfrm>
          <a:custGeom>
            <a:avLst/>
            <a:gdLst>
              <a:gd name="T0" fmla="*/ 0 w 2835"/>
              <a:gd name="T1" fmla="*/ 0 h 525"/>
              <a:gd name="T2" fmla="*/ 283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6" name="Text Box 12"/>
          <p:cNvSpPr txBox="1">
            <a:spLocks noChangeArrowheads="1"/>
          </p:cNvSpPr>
          <p:nvPr/>
        </p:nvSpPr>
        <p:spPr bwMode="auto">
          <a:xfrm>
            <a:off x="2962275" y="4749800"/>
            <a:ext cx="3581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pitchFamily="34" charset="0"/>
              </a:rPr>
              <a:t>rdt_rcv(rcvpkt) &amp;&amp; notcorrupt(rcvpkt) </a:t>
            </a:r>
          </a:p>
          <a:p>
            <a:pPr algn="l"/>
            <a:r>
              <a:rPr lang="en-US" sz="1400">
                <a:latin typeface="Arial" pitchFamily="34" charset="0"/>
              </a:rPr>
              <a:t>  &amp;&amp; has_seq1(rcvpkt)</a:t>
            </a:r>
            <a:r>
              <a:rPr lang="en-US">
                <a:latin typeface="Arial" pitchFamily="34" charset="0"/>
              </a:rPr>
              <a:t> 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947" name="Line 13"/>
          <p:cNvSpPr>
            <a:spLocks noChangeShapeType="1"/>
          </p:cNvSpPr>
          <p:nvPr/>
        </p:nvSpPr>
        <p:spPr bwMode="auto">
          <a:xfrm>
            <a:off x="3028950" y="5307013"/>
            <a:ext cx="289877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8" name="Text Box 14"/>
          <p:cNvSpPr txBox="1">
            <a:spLocks noChangeArrowheads="1"/>
          </p:cNvSpPr>
          <p:nvPr/>
        </p:nvSpPr>
        <p:spPr bwMode="auto">
          <a:xfrm>
            <a:off x="2971800" y="5362575"/>
            <a:ext cx="385286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pitchFamily="34" charset="0"/>
              </a:rPr>
              <a:t>extract(rcvpkt,data)</a:t>
            </a:r>
          </a:p>
          <a:p>
            <a:pPr algn="l"/>
            <a:r>
              <a:rPr lang="en-US" sz="1400">
                <a:latin typeface="Arial" pitchFamily="34" charset="0"/>
              </a:rPr>
              <a:t>deliver_data(data)</a:t>
            </a:r>
          </a:p>
          <a:p>
            <a:pPr algn="l"/>
            <a:r>
              <a:rPr lang="en-US" sz="1400">
                <a:latin typeface="Arial" pitchFamily="34" charset="0"/>
              </a:rPr>
              <a:t>sndpkt = make_pkt(ACK, chksum)</a:t>
            </a:r>
          </a:p>
          <a:p>
            <a:pPr algn="l"/>
            <a:r>
              <a:rPr lang="en-US" sz="1400">
                <a:latin typeface="Arial" pitchFamily="34" charset="0"/>
              </a:rPr>
              <a:t>udt_send(sndpkt)</a:t>
            </a:r>
            <a:endParaRPr lang="en-US" sz="1400">
              <a:latin typeface="Times New Roman" pitchFamily="18" charset="0"/>
            </a:endParaRPr>
          </a:p>
        </p:txBody>
      </p:sp>
      <p:grpSp>
        <p:nvGrpSpPr>
          <p:cNvPr id="39949" name="Group 15"/>
          <p:cNvGrpSpPr>
            <a:grpSpLocks/>
          </p:cNvGrpSpPr>
          <p:nvPr/>
        </p:nvGrpSpPr>
        <p:grpSpPr bwMode="auto">
          <a:xfrm>
            <a:off x="4737100" y="3387725"/>
            <a:ext cx="825500" cy="796925"/>
            <a:chOff x="4398" y="3133"/>
            <a:chExt cx="520" cy="502"/>
          </a:xfrm>
        </p:grpSpPr>
        <p:sp>
          <p:nvSpPr>
            <p:cNvPr id="39966" name="Oval 16"/>
            <p:cNvSpPr>
              <a:spLocks noChangeArrowheads="1"/>
            </p:cNvSpPr>
            <p:nvPr/>
          </p:nvSpPr>
          <p:spPr bwMode="auto">
            <a:xfrm>
              <a:off x="4398" y="3133"/>
              <a:ext cx="507" cy="502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7" name="Text Box 17"/>
            <p:cNvSpPr txBox="1">
              <a:spLocks noChangeArrowheads="1"/>
            </p:cNvSpPr>
            <p:nvPr/>
          </p:nvSpPr>
          <p:spPr bwMode="auto">
            <a:xfrm>
              <a:off x="4414" y="3163"/>
              <a:ext cx="50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latin typeface="Arial" pitchFamily="34" charset="0"/>
                </a:rPr>
                <a:t>Wait for </a:t>
              </a:r>
            </a:p>
            <a:p>
              <a:r>
                <a:rPr lang="en-US" sz="1400">
                  <a:latin typeface="Arial" pitchFamily="34" charset="0"/>
                </a:rPr>
                <a:t>1 from below</a:t>
              </a:r>
              <a:endParaRPr lang="en-US" sz="1400">
                <a:latin typeface="Times New Roman" pitchFamily="18" charset="0"/>
              </a:endParaRPr>
            </a:p>
          </p:txBody>
        </p:sp>
      </p:grpSp>
      <p:sp>
        <p:nvSpPr>
          <p:cNvPr id="39950" name="Freeform 18"/>
          <p:cNvSpPr>
            <a:spLocks/>
          </p:cNvSpPr>
          <p:nvPr/>
        </p:nvSpPr>
        <p:spPr bwMode="auto">
          <a:xfrm rot="-1361013">
            <a:off x="5437188" y="2979738"/>
            <a:ext cx="839787" cy="863600"/>
          </a:xfrm>
          <a:custGeom>
            <a:avLst/>
            <a:gdLst>
              <a:gd name="T0" fmla="*/ 39 w 619"/>
              <a:gd name="T1" fmla="*/ 1136 h 1815"/>
              <a:gd name="T2" fmla="*/ 0 w 619"/>
              <a:gd name="T3" fmla="*/ 773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51" name="Text Box 19"/>
          <p:cNvSpPr txBox="1">
            <a:spLocks noChangeArrowheads="1"/>
          </p:cNvSpPr>
          <p:nvPr/>
        </p:nvSpPr>
        <p:spPr bwMode="auto">
          <a:xfrm>
            <a:off x="3124200" y="1284288"/>
            <a:ext cx="39814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pitchFamily="34" charset="0"/>
              </a:rPr>
              <a:t>rdt_rcv(rcvpkt) &amp;&amp; notcorrupt(rcvpkt) </a:t>
            </a:r>
          </a:p>
          <a:p>
            <a:pPr algn="l"/>
            <a:r>
              <a:rPr lang="en-US" sz="1400">
                <a:latin typeface="Arial" pitchFamily="34" charset="0"/>
              </a:rPr>
              <a:t>  &amp;&amp; has_seq0(rcvpkt) 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9952" name="Line 20"/>
          <p:cNvSpPr>
            <a:spLocks noChangeShapeType="1"/>
          </p:cNvSpPr>
          <p:nvPr/>
        </p:nvSpPr>
        <p:spPr bwMode="auto">
          <a:xfrm>
            <a:off x="3233738" y="1854200"/>
            <a:ext cx="1914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3" name="Text Box 21"/>
          <p:cNvSpPr txBox="1">
            <a:spLocks noChangeArrowheads="1"/>
          </p:cNvSpPr>
          <p:nvPr/>
        </p:nvSpPr>
        <p:spPr bwMode="auto">
          <a:xfrm>
            <a:off x="3136900" y="1811338"/>
            <a:ext cx="347503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pitchFamily="34" charset="0"/>
              </a:rPr>
              <a:t>extract(rcvpkt,data)</a:t>
            </a:r>
          </a:p>
          <a:p>
            <a:pPr algn="l"/>
            <a:r>
              <a:rPr lang="en-US" sz="1400">
                <a:latin typeface="Arial" pitchFamily="34" charset="0"/>
              </a:rPr>
              <a:t>deliver_data(data)</a:t>
            </a:r>
          </a:p>
          <a:p>
            <a:pPr algn="l"/>
            <a:r>
              <a:rPr lang="en-US" sz="1400">
                <a:latin typeface="Arial" pitchFamily="34" charset="0"/>
              </a:rPr>
              <a:t>sndpkt = make_pkt(ACK, chksum)</a:t>
            </a:r>
          </a:p>
          <a:p>
            <a:pPr algn="l"/>
            <a:r>
              <a:rPr lang="en-US" sz="1400">
                <a:latin typeface="Arial" pitchFamily="34" charset="0"/>
              </a:rPr>
              <a:t>udt_send(sndpkt)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9954" name="Freeform 22"/>
          <p:cNvSpPr>
            <a:spLocks/>
          </p:cNvSpPr>
          <p:nvPr/>
        </p:nvSpPr>
        <p:spPr bwMode="auto">
          <a:xfrm rot="1020547">
            <a:off x="5461000" y="3703638"/>
            <a:ext cx="839788" cy="863600"/>
          </a:xfrm>
          <a:custGeom>
            <a:avLst/>
            <a:gdLst>
              <a:gd name="T0" fmla="*/ 39 w 619"/>
              <a:gd name="T1" fmla="*/ 1136 h 1815"/>
              <a:gd name="T2" fmla="*/ 0 w 619"/>
              <a:gd name="T3" fmla="*/ 773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55" name="Text Box 23"/>
          <p:cNvSpPr txBox="1">
            <a:spLocks noChangeArrowheads="1"/>
          </p:cNvSpPr>
          <p:nvPr/>
        </p:nvSpPr>
        <p:spPr bwMode="auto">
          <a:xfrm>
            <a:off x="6067425" y="2662238"/>
            <a:ext cx="28717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pitchFamily="34" charset="0"/>
              </a:rPr>
              <a:t>rdt_rcv(rcvpkt) &amp;&amp; (corrupt(rcvpkt)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9956" name="Line 24"/>
          <p:cNvSpPr>
            <a:spLocks noChangeShapeType="1"/>
          </p:cNvSpPr>
          <p:nvPr/>
        </p:nvSpPr>
        <p:spPr bwMode="auto">
          <a:xfrm>
            <a:off x="6205538" y="2973388"/>
            <a:ext cx="1938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7" name="Text Box 25"/>
          <p:cNvSpPr txBox="1">
            <a:spLocks noChangeArrowheads="1"/>
          </p:cNvSpPr>
          <p:nvPr/>
        </p:nvSpPr>
        <p:spPr bwMode="auto">
          <a:xfrm>
            <a:off x="6075363" y="4424363"/>
            <a:ext cx="29400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pitchFamily="34" charset="0"/>
              </a:rPr>
              <a:t>sndpkt = make_pkt(ACK, chksum)</a:t>
            </a:r>
          </a:p>
          <a:p>
            <a:pPr algn="l"/>
            <a:r>
              <a:rPr lang="en-US" sz="1400">
                <a:latin typeface="Arial" pitchFamily="34" charset="0"/>
              </a:rPr>
              <a:t>udt_send(sndpkt)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9958" name="Text Box 26"/>
          <p:cNvSpPr txBox="1">
            <a:spLocks noChangeArrowheads="1"/>
          </p:cNvSpPr>
          <p:nvPr/>
        </p:nvSpPr>
        <p:spPr bwMode="auto">
          <a:xfrm>
            <a:off x="193675" y="3651250"/>
            <a:ext cx="26241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pitchFamily="34" charset="0"/>
              </a:rPr>
              <a:t>rdt_rcv(rcvpkt) &amp;&amp; </a:t>
            </a:r>
          </a:p>
          <a:p>
            <a:pPr algn="l"/>
            <a:r>
              <a:rPr lang="en-US" sz="1400">
                <a:latin typeface="Arial" pitchFamily="34" charset="0"/>
              </a:rPr>
              <a:t>   not corrupt(rcvpkt) &amp;&amp;</a:t>
            </a:r>
          </a:p>
          <a:p>
            <a:pPr algn="l"/>
            <a:r>
              <a:rPr lang="en-US" sz="1400">
                <a:latin typeface="Arial" pitchFamily="34" charset="0"/>
              </a:rPr>
              <a:t>   has_seq1(rcvpkt)</a:t>
            </a:r>
          </a:p>
          <a:p>
            <a:endParaRPr lang="en-US">
              <a:latin typeface="Times New Roman" pitchFamily="18" charset="0"/>
            </a:endParaRPr>
          </a:p>
        </p:txBody>
      </p:sp>
      <p:sp>
        <p:nvSpPr>
          <p:cNvPr id="39959" name="Line 27"/>
          <p:cNvSpPr>
            <a:spLocks noChangeShapeType="1"/>
          </p:cNvSpPr>
          <p:nvPr/>
        </p:nvSpPr>
        <p:spPr bwMode="auto">
          <a:xfrm>
            <a:off x="277813" y="4359275"/>
            <a:ext cx="19383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0" name="Text Box 28"/>
          <p:cNvSpPr txBox="1">
            <a:spLocks noChangeArrowheads="1"/>
          </p:cNvSpPr>
          <p:nvPr/>
        </p:nvSpPr>
        <p:spPr bwMode="auto">
          <a:xfrm>
            <a:off x="141288" y="2598738"/>
            <a:ext cx="28717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pitchFamily="34" charset="0"/>
              </a:rPr>
              <a:t>rdt_rcv(rcvpkt) &amp;&amp; (corrupt(rcvpkt)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9961" name="Line 29"/>
          <p:cNvSpPr>
            <a:spLocks noChangeShapeType="1"/>
          </p:cNvSpPr>
          <p:nvPr/>
        </p:nvSpPr>
        <p:spPr bwMode="auto">
          <a:xfrm>
            <a:off x="279400" y="2973388"/>
            <a:ext cx="19383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2" name="Text Box 30"/>
          <p:cNvSpPr txBox="1">
            <a:spLocks noChangeArrowheads="1"/>
          </p:cNvSpPr>
          <p:nvPr/>
        </p:nvSpPr>
        <p:spPr bwMode="auto">
          <a:xfrm>
            <a:off x="225425" y="4381500"/>
            <a:ext cx="29400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pitchFamily="34" charset="0"/>
              </a:rPr>
              <a:t>sndpkt = make_pkt(ACK, chksum)</a:t>
            </a:r>
          </a:p>
          <a:p>
            <a:pPr algn="l"/>
            <a:r>
              <a:rPr lang="en-US" sz="1400">
                <a:latin typeface="Arial" pitchFamily="34" charset="0"/>
              </a:rPr>
              <a:t>udt_send(sndpkt)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9963" name="Text Box 31"/>
          <p:cNvSpPr txBox="1">
            <a:spLocks noChangeArrowheads="1"/>
          </p:cNvSpPr>
          <p:nvPr/>
        </p:nvSpPr>
        <p:spPr bwMode="auto">
          <a:xfrm>
            <a:off x="201613" y="2940050"/>
            <a:ext cx="302736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pitchFamily="34" charset="0"/>
              </a:rPr>
              <a:t>sndpkt = make_pkt(NAK, chksum)</a:t>
            </a:r>
          </a:p>
          <a:p>
            <a:pPr algn="l"/>
            <a:r>
              <a:rPr lang="en-US" sz="1400">
                <a:latin typeface="Arial" pitchFamily="34" charset="0"/>
              </a:rPr>
              <a:t>udt_send(sndpkt)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39964" name="Freeform 32"/>
          <p:cNvSpPr>
            <a:spLocks/>
          </p:cNvSpPr>
          <p:nvPr/>
        </p:nvSpPr>
        <p:spPr bwMode="auto">
          <a:xfrm rot="20579453" flipH="1">
            <a:off x="2235200" y="3640138"/>
            <a:ext cx="839788" cy="863600"/>
          </a:xfrm>
          <a:custGeom>
            <a:avLst/>
            <a:gdLst>
              <a:gd name="T0" fmla="*/ 39 w 619"/>
              <a:gd name="T1" fmla="*/ 1136 h 1815"/>
              <a:gd name="T2" fmla="*/ 0 w 619"/>
              <a:gd name="T3" fmla="*/ 773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65" name="Freeform 33"/>
          <p:cNvSpPr>
            <a:spLocks/>
          </p:cNvSpPr>
          <p:nvPr/>
        </p:nvSpPr>
        <p:spPr bwMode="auto">
          <a:xfrm rot="1361013" flipH="1">
            <a:off x="2222500" y="2992438"/>
            <a:ext cx="839788" cy="863600"/>
          </a:xfrm>
          <a:custGeom>
            <a:avLst/>
            <a:gdLst>
              <a:gd name="T0" fmla="*/ 39 w 619"/>
              <a:gd name="T1" fmla="*/ 1136 h 1815"/>
              <a:gd name="T2" fmla="*/ 0 w 619"/>
              <a:gd name="T3" fmla="*/ 773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rdt2.1: discussion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Sender:</a:t>
            </a:r>
            <a:endParaRPr lang="en-US" sz="2400" smtClean="0"/>
          </a:p>
          <a:p>
            <a:r>
              <a:rPr lang="en-US" sz="2400" smtClean="0"/>
              <a:t>seq # added to pkt</a:t>
            </a:r>
          </a:p>
          <a:p>
            <a:r>
              <a:rPr lang="en-US" sz="2400" smtClean="0"/>
              <a:t>two seq. #’s (0,1) will suffice.  Why?</a:t>
            </a:r>
          </a:p>
          <a:p>
            <a:r>
              <a:rPr lang="en-US" sz="2400" smtClean="0"/>
              <a:t>must check if received ACK/NAK corrupted </a:t>
            </a:r>
          </a:p>
          <a:p>
            <a:r>
              <a:rPr lang="en-US" sz="2400" smtClean="0"/>
              <a:t>twice as many states</a:t>
            </a:r>
          </a:p>
          <a:p>
            <a:pPr lvl="1"/>
            <a:r>
              <a:rPr lang="en-US" sz="2000" smtClean="0"/>
              <a:t>state must “remember” whether “current” pkt has 0 or 1 seq. #</a:t>
            </a:r>
          </a:p>
          <a:p>
            <a:endParaRPr lang="en-US" sz="2400" smtClean="0"/>
          </a:p>
        </p:txBody>
      </p:sp>
      <p:sp>
        <p:nvSpPr>
          <p:cNvPr id="29389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Receiver:</a:t>
            </a:r>
            <a:endParaRPr lang="en-US" sz="2400" smtClean="0"/>
          </a:p>
          <a:p>
            <a:r>
              <a:rPr lang="en-US" sz="2400" smtClean="0"/>
              <a:t>must check if received packet is duplicate</a:t>
            </a:r>
          </a:p>
          <a:p>
            <a:pPr lvl="1"/>
            <a:r>
              <a:rPr lang="en-US" sz="2000" smtClean="0"/>
              <a:t>state indicates whether 0 or 1 is expected pkt seq #</a:t>
            </a:r>
          </a:p>
          <a:p>
            <a:r>
              <a:rPr lang="en-US" sz="2400" smtClean="0"/>
              <a:t>note: receiver can </a:t>
            </a:r>
            <a:r>
              <a:rPr lang="en-US" sz="2400" i="1" smtClean="0"/>
              <a:t>not</a:t>
            </a:r>
            <a:r>
              <a:rPr lang="en-US" sz="2400" smtClean="0"/>
              <a:t> know if its last ACK/NAK received OK at sender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rdt2.2: a NAK-free protocol</a:t>
            </a:r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9100" y="1581150"/>
            <a:ext cx="8064500" cy="2749550"/>
          </a:xfrm>
        </p:spPr>
        <p:txBody>
          <a:bodyPr/>
          <a:lstStyle/>
          <a:p>
            <a:r>
              <a:rPr lang="en-US" sz="2400" dirty="0" smtClean="0"/>
              <a:t>same functionality as rdt2.1, using ACKs only</a:t>
            </a:r>
          </a:p>
          <a:p>
            <a:r>
              <a:rPr lang="en-US" sz="2400" dirty="0" smtClean="0"/>
              <a:t>instead of NAK, receiver sends ACK for last </a:t>
            </a:r>
            <a:r>
              <a:rPr lang="en-US" sz="2400" dirty="0" err="1" smtClean="0"/>
              <a:t>pkt</a:t>
            </a:r>
            <a:r>
              <a:rPr lang="en-US" sz="2400" dirty="0" smtClean="0"/>
              <a:t> received OK</a:t>
            </a:r>
          </a:p>
          <a:p>
            <a:pPr lvl="1"/>
            <a:r>
              <a:rPr lang="en-US" sz="2000" dirty="0" smtClean="0"/>
              <a:t>receiver must </a:t>
            </a:r>
            <a:r>
              <a:rPr lang="en-US" sz="2000" i="1" dirty="0" smtClean="0"/>
              <a:t>explicitly</a:t>
            </a:r>
            <a:r>
              <a:rPr lang="en-US" sz="2000" dirty="0" smtClean="0"/>
              <a:t> include </a:t>
            </a:r>
            <a:r>
              <a:rPr lang="en-US" sz="2000" dirty="0" err="1" smtClean="0"/>
              <a:t>seq</a:t>
            </a:r>
            <a:r>
              <a:rPr lang="en-US" sz="2000" dirty="0" smtClean="0"/>
              <a:t> # of </a:t>
            </a:r>
            <a:r>
              <a:rPr lang="en-US" sz="2000" dirty="0" err="1" smtClean="0"/>
              <a:t>pkt</a:t>
            </a:r>
            <a:r>
              <a:rPr lang="en-US" sz="2000" dirty="0" smtClean="0"/>
              <a:t> being </a:t>
            </a:r>
            <a:r>
              <a:rPr lang="en-US" sz="2000" dirty="0" err="1" smtClean="0"/>
              <a:t>ACKed</a:t>
            </a:r>
            <a:r>
              <a:rPr lang="en-US" sz="2000" dirty="0" smtClean="0"/>
              <a:t> </a:t>
            </a:r>
          </a:p>
          <a:p>
            <a:r>
              <a:rPr lang="en-US" sz="2400" dirty="0" smtClean="0"/>
              <a:t>duplicate ACK at sender results in same action as NAK: </a:t>
            </a:r>
            <a:r>
              <a:rPr lang="en-US" sz="2400" i="1" dirty="0" smtClean="0"/>
              <a:t>retransmit current </a:t>
            </a:r>
            <a:r>
              <a:rPr lang="en-US" sz="2400" i="1" dirty="0" err="1" smtClean="0"/>
              <a:t>pkt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173038"/>
            <a:ext cx="7772400" cy="1143000"/>
          </a:xfrm>
        </p:spPr>
        <p:txBody>
          <a:bodyPr/>
          <a:lstStyle/>
          <a:p>
            <a:r>
              <a:rPr lang="en-US" sz="3200" smtClean="0"/>
              <a:t>rdt2.2: sender, receiver fragments</a:t>
            </a:r>
          </a:p>
        </p:txBody>
      </p:sp>
      <p:grpSp>
        <p:nvGrpSpPr>
          <p:cNvPr id="44035" name="Group 3"/>
          <p:cNvGrpSpPr>
            <a:grpSpLocks/>
          </p:cNvGrpSpPr>
          <p:nvPr/>
        </p:nvGrpSpPr>
        <p:grpSpPr bwMode="auto">
          <a:xfrm>
            <a:off x="2620963" y="2220913"/>
            <a:ext cx="1062037" cy="838200"/>
            <a:chOff x="1441" y="2062"/>
            <a:chExt cx="669" cy="528"/>
          </a:xfrm>
        </p:grpSpPr>
        <p:sp>
          <p:nvSpPr>
            <p:cNvPr id="44068" name="Oval 4"/>
            <p:cNvSpPr>
              <a:spLocks noChangeArrowheads="1"/>
            </p:cNvSpPr>
            <p:nvPr/>
          </p:nvSpPr>
          <p:spPr bwMode="auto">
            <a:xfrm>
              <a:off x="1483" y="2062"/>
              <a:ext cx="578" cy="52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69" name="Text Box 5"/>
            <p:cNvSpPr txBox="1">
              <a:spLocks noChangeArrowheads="1"/>
            </p:cNvSpPr>
            <p:nvPr/>
          </p:nvSpPr>
          <p:spPr bwMode="auto">
            <a:xfrm>
              <a:off x="1441" y="2110"/>
              <a:ext cx="669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latin typeface="Arial" pitchFamily="34" charset="0"/>
                </a:rPr>
                <a:t>Wait for call 0 from above</a:t>
              </a:r>
              <a:endParaRPr lang="en-US" sz="1400">
                <a:latin typeface="Times New Roman" pitchFamily="18" charset="0"/>
              </a:endParaRPr>
            </a:p>
          </p:txBody>
        </p:sp>
      </p:grpSp>
      <p:sp>
        <p:nvSpPr>
          <p:cNvPr id="44036" name="Text Box 6"/>
          <p:cNvSpPr txBox="1">
            <a:spLocks noChangeArrowheads="1"/>
          </p:cNvSpPr>
          <p:nvPr/>
        </p:nvSpPr>
        <p:spPr bwMode="auto">
          <a:xfrm>
            <a:off x="2957513" y="1519238"/>
            <a:ext cx="3722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pitchFamily="34" charset="0"/>
              </a:rPr>
              <a:t>sndpkt = make_pkt(0, data, checksum)</a:t>
            </a:r>
          </a:p>
          <a:p>
            <a:pPr algn="l"/>
            <a:r>
              <a:rPr lang="en-US">
                <a:latin typeface="Arial" pitchFamily="34" charset="0"/>
              </a:rPr>
              <a:t>udt_send(sndpkt)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4037" name="Text Box 7"/>
          <p:cNvSpPr txBox="1">
            <a:spLocks noChangeArrowheads="1"/>
          </p:cNvSpPr>
          <p:nvPr/>
        </p:nvSpPr>
        <p:spPr bwMode="auto">
          <a:xfrm>
            <a:off x="2970213" y="1238250"/>
            <a:ext cx="17240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pitchFamily="34" charset="0"/>
              </a:rPr>
              <a:t>rdt_send(data)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4038" name="Line 8"/>
          <p:cNvSpPr>
            <a:spLocks noChangeShapeType="1"/>
          </p:cNvSpPr>
          <p:nvPr/>
        </p:nvSpPr>
        <p:spPr bwMode="auto">
          <a:xfrm>
            <a:off x="3032125" y="1574800"/>
            <a:ext cx="35528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9" name="Line 9"/>
          <p:cNvSpPr>
            <a:spLocks noChangeShapeType="1"/>
          </p:cNvSpPr>
          <p:nvPr/>
        </p:nvSpPr>
        <p:spPr bwMode="auto">
          <a:xfrm>
            <a:off x="2427288" y="2084388"/>
            <a:ext cx="419100" cy="230187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40" name="Freeform 10"/>
          <p:cNvSpPr>
            <a:spLocks/>
          </p:cNvSpPr>
          <p:nvPr/>
        </p:nvSpPr>
        <p:spPr bwMode="auto">
          <a:xfrm flipV="1">
            <a:off x="3327400" y="2019300"/>
            <a:ext cx="1897063" cy="206375"/>
          </a:xfrm>
          <a:custGeom>
            <a:avLst/>
            <a:gdLst>
              <a:gd name="T0" fmla="*/ 0 w 2835"/>
              <a:gd name="T1" fmla="*/ 0 h 525"/>
              <a:gd name="T2" fmla="*/ 283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41" name="Freeform 11"/>
          <p:cNvSpPr>
            <a:spLocks/>
          </p:cNvSpPr>
          <p:nvPr/>
        </p:nvSpPr>
        <p:spPr bwMode="auto">
          <a:xfrm rot="-1357180">
            <a:off x="5802313" y="1944688"/>
            <a:ext cx="452437" cy="860425"/>
          </a:xfrm>
          <a:custGeom>
            <a:avLst/>
            <a:gdLst>
              <a:gd name="T0" fmla="*/ 0 w 735"/>
              <a:gd name="T1" fmla="*/ 195 h 1080"/>
              <a:gd name="T2" fmla="*/ 0 w 735"/>
              <a:gd name="T3" fmla="*/ 855 h 1080"/>
              <a:gd name="T4" fmla="*/ 0 60000 65536"/>
              <a:gd name="T5" fmla="*/ 0 60000 65536"/>
              <a:gd name="T6" fmla="*/ 0 w 735"/>
              <a:gd name="T7" fmla="*/ 0 h 1080"/>
              <a:gd name="T8" fmla="*/ 735 w 735"/>
              <a:gd name="T9" fmla="*/ 1080 h 10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35" h="1080">
                <a:moveTo>
                  <a:pt x="0" y="195"/>
                </a:moveTo>
                <a:cubicBezTo>
                  <a:pt x="690" y="0"/>
                  <a:pt x="735" y="1080"/>
                  <a:pt x="0" y="8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42" name="Text Box 12"/>
          <p:cNvSpPr txBox="1">
            <a:spLocks noChangeArrowheads="1"/>
          </p:cNvSpPr>
          <p:nvPr/>
        </p:nvSpPr>
        <p:spPr bwMode="auto">
          <a:xfrm>
            <a:off x="6315075" y="2651125"/>
            <a:ext cx="2124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b="1">
                <a:solidFill>
                  <a:srgbClr val="FF0000"/>
                </a:solidFill>
                <a:latin typeface="Arial" pitchFamily="34" charset="0"/>
              </a:rPr>
              <a:t>udt_send(sndpkt)</a:t>
            </a:r>
            <a:endParaRPr lang="en-US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4043" name="Text Box 13"/>
          <p:cNvSpPr txBox="1">
            <a:spLocks noChangeArrowheads="1"/>
          </p:cNvSpPr>
          <p:nvPr/>
        </p:nvSpPr>
        <p:spPr bwMode="auto">
          <a:xfrm>
            <a:off x="6218238" y="1863725"/>
            <a:ext cx="2717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pitchFamily="34" charset="0"/>
              </a:rPr>
              <a:t>rdt_rcv(rcvpkt) &amp;&amp;  </a:t>
            </a:r>
          </a:p>
          <a:p>
            <a:pPr algn="l"/>
            <a:r>
              <a:rPr lang="en-US">
                <a:latin typeface="Arial" pitchFamily="34" charset="0"/>
              </a:rPr>
              <a:t>( corrupt(rcvpkt) ||</a:t>
            </a:r>
          </a:p>
          <a:p>
            <a:pPr algn="l"/>
            <a:r>
              <a:rPr lang="en-US">
                <a:latin typeface="Arial" pitchFamily="34" charset="0"/>
              </a:rPr>
              <a:t>  </a:t>
            </a:r>
            <a:r>
              <a:rPr lang="en-US" b="1">
                <a:solidFill>
                  <a:srgbClr val="FF0000"/>
                </a:solidFill>
                <a:latin typeface="Arial" pitchFamily="34" charset="0"/>
              </a:rPr>
              <a:t>isACK(rcvpkt,1)</a:t>
            </a:r>
            <a:r>
              <a:rPr lang="en-US">
                <a:latin typeface="Arial" pitchFamily="34" charset="0"/>
              </a:rPr>
              <a:t> 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4044" name="Line 14"/>
          <p:cNvSpPr>
            <a:spLocks noChangeShapeType="1"/>
          </p:cNvSpPr>
          <p:nvPr/>
        </p:nvSpPr>
        <p:spPr bwMode="auto">
          <a:xfrm flipV="1">
            <a:off x="6418263" y="2644775"/>
            <a:ext cx="1420812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5" name="Freeform 15"/>
          <p:cNvSpPr>
            <a:spLocks/>
          </p:cNvSpPr>
          <p:nvPr/>
        </p:nvSpPr>
        <p:spPr bwMode="auto">
          <a:xfrm>
            <a:off x="5948363" y="2844800"/>
            <a:ext cx="203200" cy="1228725"/>
          </a:xfrm>
          <a:custGeom>
            <a:avLst/>
            <a:gdLst>
              <a:gd name="T0" fmla="*/ 67 w 128"/>
              <a:gd name="T1" fmla="*/ 774 h 774"/>
              <a:gd name="T2" fmla="*/ 0 w 128"/>
              <a:gd name="T3" fmla="*/ 0 h 774"/>
              <a:gd name="T4" fmla="*/ 0 60000 65536"/>
              <a:gd name="T5" fmla="*/ 0 60000 65536"/>
              <a:gd name="T6" fmla="*/ 0 w 128"/>
              <a:gd name="T7" fmla="*/ 0 h 774"/>
              <a:gd name="T8" fmla="*/ 128 w 128"/>
              <a:gd name="T9" fmla="*/ 774 h 7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8" h="774">
                <a:moveTo>
                  <a:pt x="67" y="774"/>
                </a:moveTo>
                <a:cubicBezTo>
                  <a:pt x="128" y="425"/>
                  <a:pt x="81" y="0"/>
                  <a:pt x="0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6" name="Text Box 16"/>
          <p:cNvSpPr txBox="1">
            <a:spLocks noChangeArrowheads="1"/>
          </p:cNvSpPr>
          <p:nvPr/>
        </p:nvSpPr>
        <p:spPr bwMode="auto">
          <a:xfrm>
            <a:off x="6092825" y="3255963"/>
            <a:ext cx="2413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pitchFamily="34" charset="0"/>
              </a:rPr>
              <a:t>rdt_rcv(rcvpkt)   </a:t>
            </a:r>
          </a:p>
          <a:p>
            <a:pPr algn="l"/>
            <a:r>
              <a:rPr lang="en-US">
                <a:latin typeface="Arial" pitchFamily="34" charset="0"/>
              </a:rPr>
              <a:t>&amp;&amp; notcorrupt(rcvpkt) </a:t>
            </a:r>
          </a:p>
          <a:p>
            <a:pPr algn="l"/>
            <a:r>
              <a:rPr lang="en-US">
                <a:latin typeface="Arial" pitchFamily="34" charset="0"/>
              </a:rPr>
              <a:t>&amp;&amp; </a:t>
            </a:r>
            <a:r>
              <a:rPr lang="en-US" b="1">
                <a:solidFill>
                  <a:srgbClr val="FF0000"/>
                </a:solidFill>
                <a:latin typeface="Arial" pitchFamily="34" charset="0"/>
              </a:rPr>
              <a:t>isACK(rcvpkt,0)</a:t>
            </a:r>
            <a:r>
              <a:rPr lang="en-US" sz="1000">
                <a:latin typeface="Arial" pitchFamily="34" charset="0"/>
              </a:rPr>
              <a:t>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4047" name="Line 17"/>
          <p:cNvSpPr>
            <a:spLocks noChangeShapeType="1"/>
          </p:cNvSpPr>
          <p:nvPr/>
        </p:nvSpPr>
        <p:spPr bwMode="auto">
          <a:xfrm>
            <a:off x="6181725" y="4079875"/>
            <a:ext cx="1863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4048" name="Group 18"/>
          <p:cNvGrpSpPr>
            <a:grpSpLocks/>
          </p:cNvGrpSpPr>
          <p:nvPr/>
        </p:nvGrpSpPr>
        <p:grpSpPr bwMode="auto">
          <a:xfrm>
            <a:off x="4976813" y="2166938"/>
            <a:ext cx="1062037" cy="838200"/>
            <a:chOff x="1441" y="2062"/>
            <a:chExt cx="669" cy="528"/>
          </a:xfrm>
        </p:grpSpPr>
        <p:sp>
          <p:nvSpPr>
            <p:cNvPr id="44066" name="Oval 19"/>
            <p:cNvSpPr>
              <a:spLocks noChangeArrowheads="1"/>
            </p:cNvSpPr>
            <p:nvPr/>
          </p:nvSpPr>
          <p:spPr bwMode="auto">
            <a:xfrm>
              <a:off x="1483" y="2062"/>
              <a:ext cx="578" cy="528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67" name="Text Box 20"/>
            <p:cNvSpPr txBox="1">
              <a:spLocks noChangeArrowheads="1"/>
            </p:cNvSpPr>
            <p:nvPr/>
          </p:nvSpPr>
          <p:spPr bwMode="auto">
            <a:xfrm>
              <a:off x="1441" y="2110"/>
              <a:ext cx="669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latin typeface="Arial" pitchFamily="34" charset="0"/>
                </a:rPr>
                <a:t>Wait for ACK</a:t>
              </a:r>
            </a:p>
            <a:p>
              <a:r>
                <a:rPr lang="en-US" sz="1400">
                  <a:latin typeface="Arial" pitchFamily="34" charset="0"/>
                </a:rPr>
                <a:t>0</a:t>
              </a:r>
              <a:endParaRPr lang="en-US" sz="1400">
                <a:latin typeface="Times New Roman" pitchFamily="18" charset="0"/>
              </a:endParaRPr>
            </a:p>
          </p:txBody>
        </p:sp>
      </p:grpSp>
      <p:sp>
        <p:nvSpPr>
          <p:cNvPr id="44049" name="Text Box 21"/>
          <p:cNvSpPr txBox="1">
            <a:spLocks noChangeArrowheads="1"/>
          </p:cNvSpPr>
          <p:nvPr/>
        </p:nvSpPr>
        <p:spPr bwMode="auto">
          <a:xfrm>
            <a:off x="3683000" y="2884488"/>
            <a:ext cx="1622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sender FSM</a:t>
            </a:r>
          </a:p>
          <a:p>
            <a:r>
              <a:rPr lang="en-US" sz="2000">
                <a:solidFill>
                  <a:schemeClr val="accent2"/>
                </a:solidFill>
              </a:rPr>
              <a:t>fragment</a:t>
            </a:r>
          </a:p>
        </p:txBody>
      </p:sp>
      <p:grpSp>
        <p:nvGrpSpPr>
          <p:cNvPr id="44050" name="Group 22"/>
          <p:cNvGrpSpPr>
            <a:grpSpLocks/>
          </p:cNvGrpSpPr>
          <p:nvPr/>
        </p:nvGrpSpPr>
        <p:grpSpPr bwMode="auto">
          <a:xfrm>
            <a:off x="2427288" y="4265613"/>
            <a:ext cx="847725" cy="795337"/>
            <a:chOff x="3570" y="3063"/>
            <a:chExt cx="534" cy="501"/>
          </a:xfrm>
        </p:grpSpPr>
        <p:sp>
          <p:nvSpPr>
            <p:cNvPr id="44064" name="Oval 23"/>
            <p:cNvSpPr>
              <a:spLocks noChangeArrowheads="1"/>
            </p:cNvSpPr>
            <p:nvPr/>
          </p:nvSpPr>
          <p:spPr bwMode="auto">
            <a:xfrm>
              <a:off x="3570" y="3063"/>
              <a:ext cx="534" cy="50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65" name="Text Box 24"/>
            <p:cNvSpPr txBox="1">
              <a:spLocks noChangeArrowheads="1"/>
            </p:cNvSpPr>
            <p:nvPr/>
          </p:nvSpPr>
          <p:spPr bwMode="auto">
            <a:xfrm>
              <a:off x="3597" y="3085"/>
              <a:ext cx="50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latin typeface="Arial" pitchFamily="34" charset="0"/>
                </a:rPr>
                <a:t>Wait for </a:t>
              </a:r>
            </a:p>
            <a:p>
              <a:r>
                <a:rPr lang="en-US" sz="1400">
                  <a:latin typeface="Arial" pitchFamily="34" charset="0"/>
                </a:rPr>
                <a:t>0 from below</a:t>
              </a:r>
              <a:endParaRPr lang="en-US" sz="1400">
                <a:latin typeface="Times New Roman" pitchFamily="18" charset="0"/>
              </a:endParaRPr>
            </a:p>
          </p:txBody>
        </p:sp>
      </p:grpSp>
      <p:sp>
        <p:nvSpPr>
          <p:cNvPr id="44051" name="Freeform 25"/>
          <p:cNvSpPr>
            <a:spLocks/>
          </p:cNvSpPr>
          <p:nvPr/>
        </p:nvSpPr>
        <p:spPr bwMode="auto">
          <a:xfrm>
            <a:off x="3055938" y="4156075"/>
            <a:ext cx="825500" cy="185738"/>
          </a:xfrm>
          <a:custGeom>
            <a:avLst/>
            <a:gdLst>
              <a:gd name="T0" fmla="*/ 0 w 520"/>
              <a:gd name="T1" fmla="*/ 117 h 117"/>
              <a:gd name="T2" fmla="*/ 520 w 520"/>
              <a:gd name="T3" fmla="*/ 17 h 117"/>
              <a:gd name="T4" fmla="*/ 0 60000 65536"/>
              <a:gd name="T5" fmla="*/ 0 60000 65536"/>
              <a:gd name="T6" fmla="*/ 0 w 520"/>
              <a:gd name="T7" fmla="*/ 0 h 117"/>
              <a:gd name="T8" fmla="*/ 520 w 520"/>
              <a:gd name="T9" fmla="*/ 117 h 11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20" h="117">
                <a:moveTo>
                  <a:pt x="0" y="117"/>
                </a:moveTo>
                <a:cubicBezTo>
                  <a:pt x="136" y="17"/>
                  <a:pt x="276" y="0"/>
                  <a:pt x="520" y="17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52" name="Freeform 26"/>
          <p:cNvSpPr>
            <a:spLocks/>
          </p:cNvSpPr>
          <p:nvPr/>
        </p:nvSpPr>
        <p:spPr bwMode="auto">
          <a:xfrm>
            <a:off x="3168650" y="4960938"/>
            <a:ext cx="2403475" cy="206375"/>
          </a:xfrm>
          <a:custGeom>
            <a:avLst/>
            <a:gdLst>
              <a:gd name="T0" fmla="*/ 0 w 1514"/>
              <a:gd name="T1" fmla="*/ 0 h 130"/>
              <a:gd name="T2" fmla="*/ 1514 w 1514"/>
              <a:gd name="T3" fmla="*/ 17 h 130"/>
              <a:gd name="T4" fmla="*/ 0 60000 65536"/>
              <a:gd name="T5" fmla="*/ 0 60000 65536"/>
              <a:gd name="T6" fmla="*/ 0 w 1514"/>
              <a:gd name="T7" fmla="*/ 0 h 130"/>
              <a:gd name="T8" fmla="*/ 1514 w 1514"/>
              <a:gd name="T9" fmla="*/ 130 h 1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14" h="130">
                <a:moveTo>
                  <a:pt x="0" y="0"/>
                </a:moveTo>
                <a:cubicBezTo>
                  <a:pt x="266" y="130"/>
                  <a:pt x="1322" y="113"/>
                  <a:pt x="1514" y="17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53" name="Text Box 27"/>
          <p:cNvSpPr txBox="1">
            <a:spLocks noChangeArrowheads="1"/>
          </p:cNvSpPr>
          <p:nvPr/>
        </p:nvSpPr>
        <p:spPr bwMode="auto">
          <a:xfrm>
            <a:off x="2935288" y="5106988"/>
            <a:ext cx="39401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pitchFamily="34" charset="0"/>
              </a:rPr>
              <a:t>rdt_rcv(rcvpkt) &amp;&amp; notcorrupt(rcvpkt) </a:t>
            </a:r>
          </a:p>
          <a:p>
            <a:pPr algn="l"/>
            <a:r>
              <a:rPr lang="en-US">
                <a:latin typeface="Arial" pitchFamily="34" charset="0"/>
              </a:rPr>
              <a:t>  &amp;&amp; has_seq1(rcvpkt) 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4054" name="Line 28"/>
          <p:cNvSpPr>
            <a:spLocks noChangeShapeType="1"/>
          </p:cNvSpPr>
          <p:nvPr/>
        </p:nvSpPr>
        <p:spPr bwMode="auto">
          <a:xfrm>
            <a:off x="3046413" y="5678488"/>
            <a:ext cx="1914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55" name="Text Box 29"/>
          <p:cNvSpPr txBox="1">
            <a:spLocks noChangeArrowheads="1"/>
          </p:cNvSpPr>
          <p:nvPr/>
        </p:nvSpPr>
        <p:spPr bwMode="auto">
          <a:xfrm>
            <a:off x="2903538" y="5664200"/>
            <a:ext cx="41751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pitchFamily="34" charset="0"/>
              </a:rPr>
              <a:t>extract(rcvpkt,data)</a:t>
            </a:r>
          </a:p>
          <a:p>
            <a:pPr algn="l"/>
            <a:r>
              <a:rPr lang="en-US">
                <a:latin typeface="Arial" pitchFamily="34" charset="0"/>
              </a:rPr>
              <a:t>deliver_data(data)</a:t>
            </a:r>
          </a:p>
          <a:p>
            <a:pPr algn="l"/>
            <a:r>
              <a:rPr lang="en-US" b="1">
                <a:solidFill>
                  <a:srgbClr val="FF0000"/>
                </a:solidFill>
                <a:latin typeface="Arial" pitchFamily="34" charset="0"/>
              </a:rPr>
              <a:t>sndpkt = make_pkt(ACK1, chksum)</a:t>
            </a:r>
          </a:p>
          <a:p>
            <a:pPr algn="l"/>
            <a:r>
              <a:rPr lang="en-US">
                <a:latin typeface="Arial" pitchFamily="34" charset="0"/>
              </a:rPr>
              <a:t>udt_send(sndpkt)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4056" name="Freeform 30"/>
          <p:cNvSpPr>
            <a:spLocks/>
          </p:cNvSpPr>
          <p:nvPr/>
        </p:nvSpPr>
        <p:spPr bwMode="auto">
          <a:xfrm flipH="1">
            <a:off x="1963738" y="3917950"/>
            <a:ext cx="490537" cy="1358900"/>
          </a:xfrm>
          <a:custGeom>
            <a:avLst/>
            <a:gdLst>
              <a:gd name="T0" fmla="*/ 39 w 619"/>
              <a:gd name="T1" fmla="*/ 1136 h 1815"/>
              <a:gd name="T2" fmla="*/ 0 w 619"/>
              <a:gd name="T3" fmla="*/ 773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57" name="Line 31"/>
          <p:cNvSpPr>
            <a:spLocks noChangeShapeType="1"/>
          </p:cNvSpPr>
          <p:nvPr/>
        </p:nvSpPr>
        <p:spPr bwMode="auto">
          <a:xfrm>
            <a:off x="90488" y="4660900"/>
            <a:ext cx="19240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58" name="Text Box 32"/>
          <p:cNvSpPr txBox="1">
            <a:spLocks noChangeArrowheads="1"/>
          </p:cNvSpPr>
          <p:nvPr/>
        </p:nvSpPr>
        <p:spPr bwMode="auto">
          <a:xfrm>
            <a:off x="9525" y="3824288"/>
            <a:ext cx="2360613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pitchFamily="34" charset="0"/>
              </a:rPr>
              <a:t>rdt_rcv(rcvpkt) &amp;&amp; </a:t>
            </a:r>
          </a:p>
          <a:p>
            <a:pPr algn="l"/>
            <a:r>
              <a:rPr lang="en-US">
                <a:latin typeface="Arial" pitchFamily="34" charset="0"/>
              </a:rPr>
              <a:t>   (corrupt(rcvpkt) ||</a:t>
            </a:r>
          </a:p>
          <a:p>
            <a:pPr algn="l"/>
            <a:r>
              <a:rPr lang="en-US">
                <a:latin typeface="Arial" pitchFamily="34" charset="0"/>
              </a:rPr>
              <a:t>     </a:t>
            </a:r>
            <a:r>
              <a:rPr lang="en-US" b="1">
                <a:solidFill>
                  <a:srgbClr val="FF0000"/>
                </a:solidFill>
                <a:latin typeface="Arial" pitchFamily="34" charset="0"/>
              </a:rPr>
              <a:t>has_seq1(rcvpkt))</a:t>
            </a:r>
            <a:endParaRPr lang="en-US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4059" name="Text Box 33"/>
          <p:cNvSpPr txBox="1">
            <a:spLocks noChangeArrowheads="1"/>
          </p:cNvSpPr>
          <p:nvPr/>
        </p:nvSpPr>
        <p:spPr bwMode="auto">
          <a:xfrm>
            <a:off x="0" y="4689475"/>
            <a:ext cx="20383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b="1">
                <a:solidFill>
                  <a:srgbClr val="FF0000"/>
                </a:solidFill>
                <a:latin typeface="Arial" pitchFamily="34" charset="0"/>
              </a:rPr>
              <a:t>udt_send(sndpkt)</a:t>
            </a:r>
            <a:endParaRPr lang="en-US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4060" name="Text Box 34"/>
          <p:cNvSpPr txBox="1">
            <a:spLocks noChangeArrowheads="1"/>
          </p:cNvSpPr>
          <p:nvPr/>
        </p:nvSpPr>
        <p:spPr bwMode="auto">
          <a:xfrm>
            <a:off x="3346450" y="4311650"/>
            <a:ext cx="1803400" cy="7016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receiver FSM</a:t>
            </a:r>
          </a:p>
          <a:p>
            <a:r>
              <a:rPr lang="en-US" sz="2000">
                <a:solidFill>
                  <a:schemeClr val="accent2"/>
                </a:solidFill>
              </a:rPr>
              <a:t>fragment</a:t>
            </a:r>
          </a:p>
        </p:txBody>
      </p:sp>
      <p:sp>
        <p:nvSpPr>
          <p:cNvPr id="44061" name="Line 35"/>
          <p:cNvSpPr>
            <a:spLocks noChangeShapeType="1"/>
          </p:cNvSpPr>
          <p:nvPr/>
        </p:nvSpPr>
        <p:spPr bwMode="auto">
          <a:xfrm>
            <a:off x="665163" y="2603500"/>
            <a:ext cx="7883525" cy="27574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62" name="Text Box 36"/>
          <p:cNvSpPr txBox="1">
            <a:spLocks noChangeArrowheads="1"/>
          </p:cNvSpPr>
          <p:nvPr/>
        </p:nvSpPr>
        <p:spPr bwMode="auto">
          <a:xfrm>
            <a:off x="6854825" y="4103688"/>
            <a:ext cx="379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Symbol" pitchFamily="18" charset="2"/>
              </a:rPr>
              <a:t>L</a:t>
            </a:r>
          </a:p>
        </p:txBody>
      </p:sp>
      <p:sp>
        <p:nvSpPr>
          <p:cNvPr id="44063" name="Text Box 37"/>
          <p:cNvSpPr txBox="1">
            <a:spLocks noChangeArrowheads="1"/>
          </p:cNvSpPr>
          <p:nvPr/>
        </p:nvSpPr>
        <p:spPr bwMode="auto">
          <a:xfrm>
            <a:off x="7091363" y="5905500"/>
            <a:ext cx="1763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>
                <a:solidFill>
                  <a:schemeClr val="accent2"/>
                </a:solidFill>
              </a:rPr>
              <a:t>What happens if a pkt is duplicated?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rdt3.0: channels with errors </a:t>
            </a:r>
            <a:r>
              <a:rPr lang="en-US" sz="3200" i="1" smtClean="0"/>
              <a:t>and</a:t>
            </a:r>
            <a:r>
              <a:rPr lang="en-US" sz="3200" smtClean="0"/>
              <a:t> loss</a:t>
            </a:r>
            <a:endParaRPr lang="en-US" smtClean="0"/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New assumption:</a:t>
            </a:r>
            <a:r>
              <a:rPr lang="en-US" sz="2400" smtClean="0"/>
              <a:t> underlying channel can also lose packets (data or ACKs)</a:t>
            </a:r>
          </a:p>
          <a:p>
            <a:pPr lvl="1"/>
            <a:r>
              <a:rPr lang="en-US" sz="2000" smtClean="0"/>
              <a:t>checksum, seq. #, ACKs, retransmissions will be of help, but not enough</a:t>
            </a:r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9575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Approach:</a:t>
            </a:r>
            <a:r>
              <a:rPr lang="en-US" sz="2400" smtClean="0"/>
              <a:t> sender waits “reasonable” amount of time for ACK </a:t>
            </a:r>
          </a:p>
          <a:p>
            <a:r>
              <a:rPr lang="en-US" sz="2000" smtClean="0"/>
              <a:t>retransmits if no ACK received in this time</a:t>
            </a:r>
          </a:p>
          <a:p>
            <a:r>
              <a:rPr lang="en-US" sz="2000" smtClean="0"/>
              <a:t>if pkt (or ACK) just delayed (not lost):</a:t>
            </a:r>
          </a:p>
          <a:p>
            <a:pPr lvl="1"/>
            <a:r>
              <a:rPr lang="en-US" sz="2000" smtClean="0"/>
              <a:t>retransmission will be  duplicate, but use of seq. #’s already handles this</a:t>
            </a:r>
            <a:endParaRPr lang="en-US" sz="1800" smtClean="0"/>
          </a:p>
          <a:p>
            <a:pPr lvl="1"/>
            <a:r>
              <a:rPr lang="en-US" sz="2000" smtClean="0"/>
              <a:t>receiver must specify seq # of pkt being ACKed</a:t>
            </a:r>
            <a:endParaRPr lang="en-US" sz="1800" smtClean="0"/>
          </a:p>
          <a:p>
            <a:r>
              <a:rPr lang="en-US" sz="2000" smtClean="0"/>
              <a:t>requires countdown timer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29" name="Text Box 29"/>
          <p:cNvSpPr txBox="1">
            <a:spLocks noChangeArrowheads="1"/>
          </p:cNvSpPr>
          <p:nvPr/>
        </p:nvSpPr>
        <p:spPr bwMode="auto">
          <a:xfrm>
            <a:off x="6300788" y="3798888"/>
            <a:ext cx="1514475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 dirty="0" err="1">
                <a:latin typeface="Arial" pitchFamily="34" charset="0"/>
              </a:rPr>
              <a:t>stop_timer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242888"/>
            <a:ext cx="3560763" cy="893762"/>
          </a:xfrm>
        </p:spPr>
        <p:txBody>
          <a:bodyPr/>
          <a:lstStyle/>
          <a:p>
            <a:r>
              <a:rPr lang="en-US" sz="3600" smtClean="0"/>
              <a:t>rdt3.0 sender</a:t>
            </a:r>
            <a:endParaRPr lang="en-US" smtClean="0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019425" y="1384300"/>
            <a:ext cx="38608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 dirty="0" err="1">
                <a:latin typeface="Arial" pitchFamily="34" charset="0"/>
              </a:rPr>
              <a:t>sndpkt</a:t>
            </a:r>
            <a:r>
              <a:rPr lang="en-US" sz="1400" dirty="0">
                <a:latin typeface="Arial" pitchFamily="34" charset="0"/>
              </a:rPr>
              <a:t> = </a:t>
            </a:r>
            <a:r>
              <a:rPr lang="en-US" sz="1400" dirty="0" err="1">
                <a:latin typeface="Arial" pitchFamily="34" charset="0"/>
              </a:rPr>
              <a:t>make_pkt</a:t>
            </a:r>
            <a:r>
              <a:rPr lang="en-US" sz="1400" dirty="0">
                <a:latin typeface="Arial" pitchFamily="34" charset="0"/>
              </a:rPr>
              <a:t>(0, data, checksum)</a:t>
            </a:r>
          </a:p>
          <a:p>
            <a:pPr algn="l"/>
            <a:r>
              <a:rPr lang="en-US" sz="1400" dirty="0" err="1">
                <a:latin typeface="Arial" pitchFamily="34" charset="0"/>
              </a:rPr>
              <a:t>udt_send</a:t>
            </a:r>
            <a:r>
              <a:rPr lang="en-US" sz="1400" dirty="0">
                <a:latin typeface="Arial" pitchFamily="34" charset="0"/>
              </a:rPr>
              <a:t>(</a:t>
            </a:r>
            <a:r>
              <a:rPr lang="en-US" sz="1400" dirty="0" err="1">
                <a:latin typeface="Arial" pitchFamily="34" charset="0"/>
              </a:rPr>
              <a:t>sndpkt</a:t>
            </a:r>
            <a:r>
              <a:rPr lang="en-US" sz="1400" dirty="0">
                <a:latin typeface="Arial" pitchFamily="34" charset="0"/>
              </a:rPr>
              <a:t>)</a:t>
            </a:r>
          </a:p>
          <a:p>
            <a:pPr algn="l"/>
            <a:r>
              <a:rPr lang="en-US" sz="1400" dirty="0" err="1">
                <a:latin typeface="Arial" pitchFamily="34" charset="0"/>
              </a:rPr>
              <a:t>start_timer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060700" y="1090613"/>
            <a:ext cx="17240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 dirty="0" err="1">
                <a:latin typeface="Arial" pitchFamily="34" charset="0"/>
              </a:rPr>
              <a:t>rdt_send</a:t>
            </a:r>
            <a:r>
              <a:rPr lang="en-US" sz="1400" dirty="0">
                <a:latin typeface="Arial" pitchFamily="34" charset="0"/>
              </a:rPr>
              <a:t>(data)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3162300" y="14287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360988" y="2090738"/>
            <a:ext cx="889000" cy="865187"/>
            <a:chOff x="445" y="1273"/>
            <a:chExt cx="560" cy="545"/>
          </a:xfrm>
        </p:grpSpPr>
        <p:sp>
          <p:nvSpPr>
            <p:cNvPr id="47158" name="Oval 8"/>
            <p:cNvSpPr>
              <a:spLocks noChangeArrowheads="1"/>
            </p:cNvSpPr>
            <p:nvPr/>
          </p:nvSpPr>
          <p:spPr bwMode="auto">
            <a:xfrm>
              <a:off x="445" y="1273"/>
              <a:ext cx="560" cy="54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9" name="Text Box 9"/>
            <p:cNvSpPr txBox="1">
              <a:spLocks noChangeArrowheads="1"/>
            </p:cNvSpPr>
            <p:nvPr/>
          </p:nvSpPr>
          <p:spPr bwMode="auto">
            <a:xfrm>
              <a:off x="499" y="1309"/>
              <a:ext cx="450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latin typeface="Arial" pitchFamily="34" charset="0"/>
                </a:rPr>
                <a:t>Wait for ACK0</a:t>
              </a:r>
              <a:endParaRPr lang="en-US" sz="1400">
                <a:latin typeface="Times New Roman" pitchFamily="18" charset="0"/>
              </a:endParaRPr>
            </a:p>
          </p:txBody>
        </p:sp>
      </p:grpSp>
      <p:sp>
        <p:nvSpPr>
          <p:cNvPr id="47112" name="Freeform 10"/>
          <p:cNvSpPr>
            <a:spLocks/>
          </p:cNvSpPr>
          <p:nvPr/>
        </p:nvSpPr>
        <p:spPr bwMode="auto">
          <a:xfrm flipV="1">
            <a:off x="3384550" y="2071688"/>
            <a:ext cx="2090738" cy="163512"/>
          </a:xfrm>
          <a:custGeom>
            <a:avLst/>
            <a:gdLst>
              <a:gd name="T0" fmla="*/ 0 w 2835"/>
              <a:gd name="T1" fmla="*/ 0 h 525"/>
              <a:gd name="T2" fmla="*/ 283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13" name="Freeform 11"/>
          <p:cNvSpPr>
            <a:spLocks/>
          </p:cNvSpPr>
          <p:nvPr/>
        </p:nvSpPr>
        <p:spPr bwMode="auto">
          <a:xfrm>
            <a:off x="6069013" y="1674813"/>
            <a:ext cx="871537" cy="666750"/>
          </a:xfrm>
          <a:custGeom>
            <a:avLst/>
            <a:gdLst>
              <a:gd name="T0" fmla="*/ 0 w 549"/>
              <a:gd name="T1" fmla="*/ 306 h 420"/>
              <a:gd name="T2" fmla="*/ 87 w 549"/>
              <a:gd name="T3" fmla="*/ 420 h 420"/>
              <a:gd name="T4" fmla="*/ 0 60000 65536"/>
              <a:gd name="T5" fmla="*/ 0 60000 65536"/>
              <a:gd name="T6" fmla="*/ 0 w 549"/>
              <a:gd name="T7" fmla="*/ 0 h 420"/>
              <a:gd name="T8" fmla="*/ 549 w 549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49" h="420">
                <a:moveTo>
                  <a:pt x="0" y="306"/>
                </a:moveTo>
                <a:cubicBezTo>
                  <a:pt x="78" y="0"/>
                  <a:pt x="549" y="315"/>
                  <a:pt x="87" y="42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14" name="Text Box 12"/>
          <p:cNvSpPr txBox="1">
            <a:spLocks noChangeArrowheads="1"/>
          </p:cNvSpPr>
          <p:nvPr/>
        </p:nvSpPr>
        <p:spPr bwMode="auto">
          <a:xfrm>
            <a:off x="6481763" y="1196975"/>
            <a:ext cx="17049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 dirty="0" err="1">
                <a:latin typeface="Arial" pitchFamily="34" charset="0"/>
              </a:rPr>
              <a:t>rdt_rcv</a:t>
            </a:r>
            <a:r>
              <a:rPr lang="en-US" sz="1400" dirty="0">
                <a:latin typeface="Arial" pitchFamily="34" charset="0"/>
              </a:rPr>
              <a:t>(</a:t>
            </a:r>
            <a:r>
              <a:rPr lang="en-US" sz="1400" dirty="0" err="1">
                <a:latin typeface="Arial" pitchFamily="34" charset="0"/>
              </a:rPr>
              <a:t>rcvpkt</a:t>
            </a:r>
            <a:r>
              <a:rPr lang="en-US" sz="1400" dirty="0">
                <a:latin typeface="Arial" pitchFamily="34" charset="0"/>
              </a:rPr>
              <a:t>) &amp;&amp;  </a:t>
            </a:r>
          </a:p>
          <a:p>
            <a:pPr algn="l"/>
            <a:r>
              <a:rPr lang="en-US" sz="1400" dirty="0">
                <a:latin typeface="Arial" pitchFamily="34" charset="0"/>
              </a:rPr>
              <a:t>( corrupt(</a:t>
            </a:r>
            <a:r>
              <a:rPr lang="en-US" sz="1400" dirty="0" err="1">
                <a:latin typeface="Arial" pitchFamily="34" charset="0"/>
              </a:rPr>
              <a:t>rcvpkt</a:t>
            </a:r>
            <a:r>
              <a:rPr lang="en-US" sz="1400" dirty="0">
                <a:latin typeface="Arial" pitchFamily="34" charset="0"/>
              </a:rPr>
              <a:t>) ||</a:t>
            </a:r>
          </a:p>
          <a:p>
            <a:pPr algn="l"/>
            <a:r>
              <a:rPr lang="en-US" sz="1400" dirty="0" err="1">
                <a:latin typeface="Arial" pitchFamily="34" charset="0"/>
              </a:rPr>
              <a:t>isACK</a:t>
            </a:r>
            <a:r>
              <a:rPr lang="en-US" sz="1400" dirty="0">
                <a:latin typeface="Arial" pitchFamily="34" charset="0"/>
              </a:rPr>
              <a:t>(rcvpkt,1) )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47115" name="Line 13"/>
          <p:cNvSpPr>
            <a:spLocks noChangeShapeType="1"/>
          </p:cNvSpPr>
          <p:nvPr/>
        </p:nvSpPr>
        <p:spPr bwMode="auto">
          <a:xfrm>
            <a:off x="6691313" y="1898650"/>
            <a:ext cx="13509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453063" y="4005263"/>
            <a:ext cx="1189037" cy="850900"/>
            <a:chOff x="4090" y="3230"/>
            <a:chExt cx="749" cy="536"/>
          </a:xfrm>
        </p:grpSpPr>
        <p:sp>
          <p:nvSpPr>
            <p:cNvPr id="47156" name="Oval 15"/>
            <p:cNvSpPr>
              <a:spLocks noChangeArrowheads="1"/>
            </p:cNvSpPr>
            <p:nvPr/>
          </p:nvSpPr>
          <p:spPr bwMode="auto">
            <a:xfrm>
              <a:off x="4159" y="3230"/>
              <a:ext cx="595" cy="5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7" name="Text Box 16"/>
            <p:cNvSpPr txBox="1">
              <a:spLocks noChangeArrowheads="1"/>
            </p:cNvSpPr>
            <p:nvPr/>
          </p:nvSpPr>
          <p:spPr bwMode="auto">
            <a:xfrm>
              <a:off x="4090" y="3270"/>
              <a:ext cx="749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latin typeface="Arial" pitchFamily="34" charset="0"/>
                </a:rPr>
                <a:t>Wait for </a:t>
              </a:r>
            </a:p>
            <a:p>
              <a:r>
                <a:rPr lang="en-US" sz="1400">
                  <a:latin typeface="Arial" pitchFamily="34" charset="0"/>
                </a:rPr>
                <a:t>call 1 from above</a:t>
              </a:r>
              <a:endParaRPr lang="en-US" sz="1400">
                <a:latin typeface="Times New Roman" pitchFamily="18" charset="0"/>
              </a:endParaRPr>
            </a:p>
          </p:txBody>
        </p:sp>
      </p:grpSp>
      <p:sp>
        <p:nvSpPr>
          <p:cNvPr id="47119" name="Freeform 19"/>
          <p:cNvSpPr>
            <a:spLocks/>
          </p:cNvSpPr>
          <p:nvPr/>
        </p:nvSpPr>
        <p:spPr bwMode="auto">
          <a:xfrm rot="5400000" flipH="1" flipV="1">
            <a:off x="5611019" y="3328194"/>
            <a:ext cx="1184275" cy="166687"/>
          </a:xfrm>
          <a:custGeom>
            <a:avLst/>
            <a:gdLst>
              <a:gd name="T0" fmla="*/ 0 w 2835"/>
              <a:gd name="T1" fmla="*/ 0 h 525"/>
              <a:gd name="T2" fmla="*/ 283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3" name="Text Box 23"/>
          <p:cNvSpPr txBox="1">
            <a:spLocks noChangeArrowheads="1"/>
          </p:cNvSpPr>
          <p:nvPr/>
        </p:nvSpPr>
        <p:spPr bwMode="auto">
          <a:xfrm>
            <a:off x="6280150" y="3106738"/>
            <a:ext cx="21494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 dirty="0" err="1">
                <a:latin typeface="Arial" pitchFamily="34" charset="0"/>
              </a:rPr>
              <a:t>rdt_rcv</a:t>
            </a:r>
            <a:r>
              <a:rPr lang="en-US" sz="1400" dirty="0">
                <a:latin typeface="Arial" pitchFamily="34" charset="0"/>
              </a:rPr>
              <a:t>(</a:t>
            </a:r>
            <a:r>
              <a:rPr lang="en-US" sz="1400" dirty="0" err="1">
                <a:latin typeface="Arial" pitchFamily="34" charset="0"/>
              </a:rPr>
              <a:t>rcvpkt</a:t>
            </a:r>
            <a:r>
              <a:rPr lang="en-US" sz="1400" dirty="0">
                <a:latin typeface="Arial" pitchFamily="34" charset="0"/>
              </a:rPr>
              <a:t>)   </a:t>
            </a:r>
          </a:p>
          <a:p>
            <a:pPr algn="l"/>
            <a:r>
              <a:rPr lang="en-US" sz="1400" dirty="0">
                <a:latin typeface="Arial" pitchFamily="34" charset="0"/>
              </a:rPr>
              <a:t>&amp;&amp; </a:t>
            </a:r>
            <a:r>
              <a:rPr lang="en-US" sz="1400" dirty="0" err="1">
                <a:latin typeface="Arial" pitchFamily="34" charset="0"/>
              </a:rPr>
              <a:t>notcorrupt</a:t>
            </a:r>
            <a:r>
              <a:rPr lang="en-US" sz="1400" dirty="0">
                <a:latin typeface="Arial" pitchFamily="34" charset="0"/>
              </a:rPr>
              <a:t>(</a:t>
            </a:r>
            <a:r>
              <a:rPr lang="en-US" sz="1400" dirty="0" err="1">
                <a:latin typeface="Arial" pitchFamily="34" charset="0"/>
              </a:rPr>
              <a:t>rcvpkt</a:t>
            </a:r>
            <a:r>
              <a:rPr lang="en-US" sz="1400" dirty="0">
                <a:latin typeface="Arial" pitchFamily="34" charset="0"/>
              </a:rPr>
              <a:t>) </a:t>
            </a:r>
          </a:p>
          <a:p>
            <a:pPr algn="l"/>
            <a:r>
              <a:rPr lang="en-US" sz="1400" dirty="0">
                <a:latin typeface="Arial" pitchFamily="34" charset="0"/>
              </a:rPr>
              <a:t>&amp;&amp; </a:t>
            </a:r>
            <a:r>
              <a:rPr lang="en-US" sz="1400" dirty="0" err="1">
                <a:latin typeface="Arial" pitchFamily="34" charset="0"/>
              </a:rPr>
              <a:t>isACK</a:t>
            </a:r>
            <a:r>
              <a:rPr lang="en-US" sz="1400" dirty="0">
                <a:latin typeface="Arial" pitchFamily="34" charset="0"/>
              </a:rPr>
              <a:t>(rcvpkt,0)</a:t>
            </a:r>
            <a:r>
              <a:rPr lang="en-US" sz="1000" dirty="0">
                <a:latin typeface="Arial" pitchFamily="34" charset="0"/>
              </a:rPr>
              <a:t> 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47124" name="Line 24"/>
          <p:cNvSpPr>
            <a:spLocks noChangeShapeType="1"/>
          </p:cNvSpPr>
          <p:nvPr/>
        </p:nvSpPr>
        <p:spPr bwMode="auto">
          <a:xfrm>
            <a:off x="6396038" y="3817938"/>
            <a:ext cx="14192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31" name="Freeform 31"/>
          <p:cNvSpPr>
            <a:spLocks/>
          </p:cNvSpPr>
          <p:nvPr/>
        </p:nvSpPr>
        <p:spPr bwMode="auto">
          <a:xfrm>
            <a:off x="6238875" y="2338388"/>
            <a:ext cx="461963" cy="682625"/>
          </a:xfrm>
          <a:custGeom>
            <a:avLst/>
            <a:gdLst>
              <a:gd name="T0" fmla="*/ 0 w 291"/>
              <a:gd name="T1" fmla="*/ 120 h 430"/>
              <a:gd name="T2" fmla="*/ 15 w 291"/>
              <a:gd name="T3" fmla="*/ 255 h 430"/>
              <a:gd name="T4" fmla="*/ 0 60000 65536"/>
              <a:gd name="T5" fmla="*/ 0 60000 65536"/>
              <a:gd name="T6" fmla="*/ 0 w 291"/>
              <a:gd name="T7" fmla="*/ 0 h 430"/>
              <a:gd name="T8" fmla="*/ 291 w 291"/>
              <a:gd name="T9" fmla="*/ 430 h 4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1" h="430">
                <a:moveTo>
                  <a:pt x="0" y="120"/>
                </a:moveTo>
                <a:cubicBezTo>
                  <a:pt x="291" y="0"/>
                  <a:pt x="259" y="430"/>
                  <a:pt x="15" y="2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32" name="Text Box 32"/>
          <p:cNvSpPr txBox="1">
            <a:spLocks noChangeArrowheads="1"/>
          </p:cNvSpPr>
          <p:nvPr/>
        </p:nvSpPr>
        <p:spPr bwMode="auto">
          <a:xfrm>
            <a:off x="6570663" y="2516188"/>
            <a:ext cx="21161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 dirty="0" err="1">
                <a:latin typeface="Arial" pitchFamily="34" charset="0"/>
              </a:rPr>
              <a:t>udt_send</a:t>
            </a:r>
            <a:r>
              <a:rPr lang="en-US" sz="1400" dirty="0">
                <a:latin typeface="Arial" pitchFamily="34" charset="0"/>
              </a:rPr>
              <a:t>(</a:t>
            </a:r>
            <a:r>
              <a:rPr lang="en-US" sz="1400" dirty="0" err="1">
                <a:latin typeface="Arial" pitchFamily="34" charset="0"/>
              </a:rPr>
              <a:t>sndpkt</a:t>
            </a:r>
            <a:r>
              <a:rPr lang="en-US" sz="1400" dirty="0">
                <a:latin typeface="Arial" pitchFamily="34" charset="0"/>
              </a:rPr>
              <a:t>)</a:t>
            </a:r>
          </a:p>
          <a:p>
            <a:pPr algn="l"/>
            <a:r>
              <a:rPr lang="en-US" sz="1400" dirty="0" err="1">
                <a:latin typeface="Arial" pitchFamily="34" charset="0"/>
              </a:rPr>
              <a:t>start_timer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47133" name="Text Box 33"/>
          <p:cNvSpPr txBox="1">
            <a:spLocks noChangeArrowheads="1"/>
          </p:cNvSpPr>
          <p:nvPr/>
        </p:nvSpPr>
        <p:spPr bwMode="auto">
          <a:xfrm>
            <a:off x="6592888" y="2279650"/>
            <a:ext cx="11144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 dirty="0">
                <a:latin typeface="Arial" pitchFamily="34" charset="0"/>
              </a:rPr>
              <a:t>timeout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47134" name="Line 34"/>
          <p:cNvSpPr>
            <a:spLocks noChangeShapeType="1"/>
          </p:cNvSpPr>
          <p:nvPr/>
        </p:nvSpPr>
        <p:spPr bwMode="auto">
          <a:xfrm>
            <a:off x="6681788" y="25336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2419350" y="2135188"/>
            <a:ext cx="1189038" cy="850900"/>
            <a:chOff x="4090" y="3230"/>
            <a:chExt cx="749" cy="536"/>
          </a:xfrm>
        </p:grpSpPr>
        <p:sp>
          <p:nvSpPr>
            <p:cNvPr id="47154" name="Oval 43"/>
            <p:cNvSpPr>
              <a:spLocks noChangeArrowheads="1"/>
            </p:cNvSpPr>
            <p:nvPr/>
          </p:nvSpPr>
          <p:spPr bwMode="auto">
            <a:xfrm>
              <a:off x="4159" y="3230"/>
              <a:ext cx="595" cy="5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5" name="Text Box 44"/>
            <p:cNvSpPr txBox="1">
              <a:spLocks noChangeArrowheads="1"/>
            </p:cNvSpPr>
            <p:nvPr/>
          </p:nvSpPr>
          <p:spPr bwMode="auto">
            <a:xfrm>
              <a:off x="4090" y="3270"/>
              <a:ext cx="749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latin typeface="Arial" pitchFamily="34" charset="0"/>
                </a:rPr>
                <a:t>Wait for </a:t>
              </a:r>
            </a:p>
            <a:p>
              <a:r>
                <a:rPr lang="en-US" sz="1400">
                  <a:latin typeface="Arial" pitchFamily="34" charset="0"/>
                </a:rPr>
                <a:t>call 0from above</a:t>
              </a:r>
              <a:endParaRPr lang="en-US" sz="14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9" grpId="0"/>
      <p:bldP spid="47108" grpId="0"/>
      <p:bldP spid="47109" grpId="0" animBg="1"/>
      <p:bldP spid="47112" grpId="0" animBg="1"/>
      <p:bldP spid="47113" grpId="0" animBg="1"/>
      <p:bldP spid="47115" grpId="0" animBg="1"/>
      <p:bldP spid="47119" grpId="0" animBg="1"/>
      <p:bldP spid="47123" grpId="0"/>
      <p:bldP spid="47124" grpId="0" animBg="1"/>
      <p:bldP spid="47131" grpId="0" animBg="1"/>
      <p:bldP spid="47132" grpId="0"/>
      <p:bldP spid="47133" grpId="0"/>
      <p:bldP spid="4713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242888"/>
            <a:ext cx="3560763" cy="893762"/>
          </a:xfrm>
        </p:spPr>
        <p:txBody>
          <a:bodyPr/>
          <a:lstStyle/>
          <a:p>
            <a:r>
              <a:rPr lang="en-US" sz="3600" smtClean="0"/>
              <a:t>rdt3.0 sender</a:t>
            </a:r>
            <a:endParaRPr lang="en-US" smtClean="0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019425" y="1384300"/>
            <a:ext cx="38608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 dirty="0" err="1">
                <a:latin typeface="Arial" pitchFamily="34" charset="0"/>
              </a:rPr>
              <a:t>sndpkt</a:t>
            </a:r>
            <a:r>
              <a:rPr lang="en-US" sz="1400" dirty="0">
                <a:latin typeface="Arial" pitchFamily="34" charset="0"/>
              </a:rPr>
              <a:t> = </a:t>
            </a:r>
            <a:r>
              <a:rPr lang="en-US" sz="1400" dirty="0" err="1">
                <a:latin typeface="Arial" pitchFamily="34" charset="0"/>
              </a:rPr>
              <a:t>make_pkt</a:t>
            </a:r>
            <a:r>
              <a:rPr lang="en-US" sz="1400" dirty="0">
                <a:latin typeface="Arial" pitchFamily="34" charset="0"/>
              </a:rPr>
              <a:t>(0, data, checksum)</a:t>
            </a:r>
          </a:p>
          <a:p>
            <a:pPr algn="l"/>
            <a:r>
              <a:rPr lang="en-US" sz="1400" dirty="0" err="1">
                <a:latin typeface="Arial" pitchFamily="34" charset="0"/>
              </a:rPr>
              <a:t>udt_send</a:t>
            </a:r>
            <a:r>
              <a:rPr lang="en-US" sz="1400" dirty="0">
                <a:latin typeface="Arial" pitchFamily="34" charset="0"/>
              </a:rPr>
              <a:t>(</a:t>
            </a:r>
            <a:r>
              <a:rPr lang="en-US" sz="1400" dirty="0" err="1">
                <a:latin typeface="Arial" pitchFamily="34" charset="0"/>
              </a:rPr>
              <a:t>sndpkt</a:t>
            </a:r>
            <a:r>
              <a:rPr lang="en-US" sz="1400" dirty="0">
                <a:latin typeface="Arial" pitchFamily="34" charset="0"/>
              </a:rPr>
              <a:t>)</a:t>
            </a:r>
          </a:p>
          <a:p>
            <a:pPr algn="l"/>
            <a:r>
              <a:rPr lang="en-US" sz="1400" dirty="0" err="1">
                <a:latin typeface="Arial" pitchFamily="34" charset="0"/>
              </a:rPr>
              <a:t>start_timer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060700" y="1090613"/>
            <a:ext cx="17240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pitchFamily="34" charset="0"/>
              </a:rPr>
              <a:t>rdt_send(data)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3162300" y="14287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2749550" y="1544638"/>
            <a:ext cx="157163" cy="576262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7111" name="Group 7"/>
          <p:cNvGrpSpPr>
            <a:grpSpLocks/>
          </p:cNvGrpSpPr>
          <p:nvPr/>
        </p:nvGrpSpPr>
        <p:grpSpPr bwMode="auto">
          <a:xfrm>
            <a:off x="5360988" y="2090738"/>
            <a:ext cx="889000" cy="865187"/>
            <a:chOff x="445" y="1273"/>
            <a:chExt cx="560" cy="545"/>
          </a:xfrm>
        </p:grpSpPr>
        <p:sp>
          <p:nvSpPr>
            <p:cNvPr id="47158" name="Oval 8"/>
            <p:cNvSpPr>
              <a:spLocks noChangeArrowheads="1"/>
            </p:cNvSpPr>
            <p:nvPr/>
          </p:nvSpPr>
          <p:spPr bwMode="auto">
            <a:xfrm>
              <a:off x="445" y="1273"/>
              <a:ext cx="560" cy="54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9" name="Text Box 9"/>
            <p:cNvSpPr txBox="1">
              <a:spLocks noChangeArrowheads="1"/>
            </p:cNvSpPr>
            <p:nvPr/>
          </p:nvSpPr>
          <p:spPr bwMode="auto">
            <a:xfrm>
              <a:off x="499" y="1309"/>
              <a:ext cx="450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latin typeface="Arial" pitchFamily="34" charset="0"/>
                </a:rPr>
                <a:t>Wait for ACK0</a:t>
              </a:r>
              <a:endParaRPr lang="en-US" sz="1400">
                <a:latin typeface="Times New Roman" pitchFamily="18" charset="0"/>
              </a:endParaRPr>
            </a:p>
          </p:txBody>
        </p:sp>
      </p:grpSp>
      <p:sp>
        <p:nvSpPr>
          <p:cNvPr id="47112" name="Freeform 10"/>
          <p:cNvSpPr>
            <a:spLocks/>
          </p:cNvSpPr>
          <p:nvPr/>
        </p:nvSpPr>
        <p:spPr bwMode="auto">
          <a:xfrm flipV="1">
            <a:off x="3384550" y="2071688"/>
            <a:ext cx="2090738" cy="163512"/>
          </a:xfrm>
          <a:custGeom>
            <a:avLst/>
            <a:gdLst>
              <a:gd name="T0" fmla="*/ 0 w 2835"/>
              <a:gd name="T1" fmla="*/ 0 h 525"/>
              <a:gd name="T2" fmla="*/ 283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13" name="Freeform 11"/>
          <p:cNvSpPr>
            <a:spLocks/>
          </p:cNvSpPr>
          <p:nvPr/>
        </p:nvSpPr>
        <p:spPr bwMode="auto">
          <a:xfrm>
            <a:off x="6069013" y="1674813"/>
            <a:ext cx="871537" cy="666750"/>
          </a:xfrm>
          <a:custGeom>
            <a:avLst/>
            <a:gdLst>
              <a:gd name="T0" fmla="*/ 0 w 549"/>
              <a:gd name="T1" fmla="*/ 306 h 420"/>
              <a:gd name="T2" fmla="*/ 87 w 549"/>
              <a:gd name="T3" fmla="*/ 420 h 420"/>
              <a:gd name="T4" fmla="*/ 0 60000 65536"/>
              <a:gd name="T5" fmla="*/ 0 60000 65536"/>
              <a:gd name="T6" fmla="*/ 0 w 549"/>
              <a:gd name="T7" fmla="*/ 0 h 420"/>
              <a:gd name="T8" fmla="*/ 549 w 549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49" h="420">
                <a:moveTo>
                  <a:pt x="0" y="306"/>
                </a:moveTo>
                <a:cubicBezTo>
                  <a:pt x="78" y="0"/>
                  <a:pt x="549" y="315"/>
                  <a:pt x="87" y="42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14" name="Text Box 12"/>
          <p:cNvSpPr txBox="1">
            <a:spLocks noChangeArrowheads="1"/>
          </p:cNvSpPr>
          <p:nvPr/>
        </p:nvSpPr>
        <p:spPr bwMode="auto">
          <a:xfrm>
            <a:off x="6481763" y="1196975"/>
            <a:ext cx="17049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pitchFamily="34" charset="0"/>
              </a:rPr>
              <a:t>rdt_rcv(rcvpkt) &amp;&amp;  </a:t>
            </a:r>
          </a:p>
          <a:p>
            <a:pPr algn="l"/>
            <a:r>
              <a:rPr lang="en-US" sz="1400">
                <a:latin typeface="Arial" pitchFamily="34" charset="0"/>
              </a:rPr>
              <a:t>( corrupt(rcvpkt) ||</a:t>
            </a:r>
          </a:p>
          <a:p>
            <a:pPr algn="l"/>
            <a:r>
              <a:rPr lang="en-US" sz="1400">
                <a:latin typeface="Arial" pitchFamily="34" charset="0"/>
              </a:rPr>
              <a:t>isACK(rcvpkt,1) 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47115" name="Line 13"/>
          <p:cNvSpPr>
            <a:spLocks noChangeShapeType="1"/>
          </p:cNvSpPr>
          <p:nvPr/>
        </p:nvSpPr>
        <p:spPr bwMode="auto">
          <a:xfrm>
            <a:off x="6691313" y="1898650"/>
            <a:ext cx="13509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7116" name="Group 14"/>
          <p:cNvGrpSpPr>
            <a:grpSpLocks/>
          </p:cNvGrpSpPr>
          <p:nvPr/>
        </p:nvGrpSpPr>
        <p:grpSpPr bwMode="auto">
          <a:xfrm>
            <a:off x="5453063" y="4005263"/>
            <a:ext cx="1189037" cy="850900"/>
            <a:chOff x="4090" y="3230"/>
            <a:chExt cx="749" cy="536"/>
          </a:xfrm>
        </p:grpSpPr>
        <p:sp>
          <p:nvSpPr>
            <p:cNvPr id="47156" name="Oval 15"/>
            <p:cNvSpPr>
              <a:spLocks noChangeArrowheads="1"/>
            </p:cNvSpPr>
            <p:nvPr/>
          </p:nvSpPr>
          <p:spPr bwMode="auto">
            <a:xfrm>
              <a:off x="4159" y="3230"/>
              <a:ext cx="595" cy="5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7" name="Text Box 16"/>
            <p:cNvSpPr txBox="1">
              <a:spLocks noChangeArrowheads="1"/>
            </p:cNvSpPr>
            <p:nvPr/>
          </p:nvSpPr>
          <p:spPr bwMode="auto">
            <a:xfrm>
              <a:off x="4090" y="3270"/>
              <a:ext cx="749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latin typeface="Arial" pitchFamily="34" charset="0"/>
                </a:rPr>
                <a:t>Wait for </a:t>
              </a:r>
            </a:p>
            <a:p>
              <a:r>
                <a:rPr lang="en-US" sz="1400">
                  <a:latin typeface="Arial" pitchFamily="34" charset="0"/>
                </a:rPr>
                <a:t>call 1 from above</a:t>
              </a:r>
              <a:endParaRPr lang="en-US" sz="1400">
                <a:latin typeface="Times New Roman" pitchFamily="18" charset="0"/>
              </a:endParaRPr>
            </a:p>
          </p:txBody>
        </p:sp>
      </p:grpSp>
      <p:sp>
        <p:nvSpPr>
          <p:cNvPr id="47117" name="Freeform 17"/>
          <p:cNvSpPr>
            <a:spLocks/>
          </p:cNvSpPr>
          <p:nvPr/>
        </p:nvSpPr>
        <p:spPr bwMode="auto">
          <a:xfrm rot="16200000" flipV="1">
            <a:off x="2140744" y="3402806"/>
            <a:ext cx="1254125" cy="150813"/>
          </a:xfrm>
          <a:custGeom>
            <a:avLst/>
            <a:gdLst>
              <a:gd name="T0" fmla="*/ 0 w 2835"/>
              <a:gd name="T1" fmla="*/ 0 h 525"/>
              <a:gd name="T2" fmla="*/ 283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18" name="Freeform 18"/>
          <p:cNvSpPr>
            <a:spLocks/>
          </p:cNvSpPr>
          <p:nvPr/>
        </p:nvSpPr>
        <p:spPr bwMode="auto">
          <a:xfrm>
            <a:off x="3370263" y="4738688"/>
            <a:ext cx="2312987" cy="274637"/>
          </a:xfrm>
          <a:custGeom>
            <a:avLst/>
            <a:gdLst>
              <a:gd name="T0" fmla="*/ 0 w 2835"/>
              <a:gd name="T1" fmla="*/ 0 h 525"/>
              <a:gd name="T2" fmla="*/ 283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9" name="Freeform 19"/>
          <p:cNvSpPr>
            <a:spLocks/>
          </p:cNvSpPr>
          <p:nvPr/>
        </p:nvSpPr>
        <p:spPr bwMode="auto">
          <a:xfrm rot="5400000" flipH="1" flipV="1">
            <a:off x="5611019" y="3328194"/>
            <a:ext cx="1184275" cy="166687"/>
          </a:xfrm>
          <a:custGeom>
            <a:avLst/>
            <a:gdLst>
              <a:gd name="T0" fmla="*/ 0 w 2835"/>
              <a:gd name="T1" fmla="*/ 0 h 525"/>
              <a:gd name="T2" fmla="*/ 283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0" name="Text Box 20"/>
          <p:cNvSpPr txBox="1">
            <a:spLocks noChangeArrowheads="1"/>
          </p:cNvSpPr>
          <p:nvPr/>
        </p:nvSpPr>
        <p:spPr bwMode="auto">
          <a:xfrm>
            <a:off x="3316288" y="5224463"/>
            <a:ext cx="34448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 dirty="0" err="1">
                <a:latin typeface="Arial" pitchFamily="34" charset="0"/>
              </a:rPr>
              <a:t>sndpkt</a:t>
            </a:r>
            <a:r>
              <a:rPr lang="en-US" sz="1400" dirty="0">
                <a:latin typeface="Arial" pitchFamily="34" charset="0"/>
              </a:rPr>
              <a:t> = </a:t>
            </a:r>
            <a:r>
              <a:rPr lang="en-US" sz="1400" dirty="0" err="1">
                <a:latin typeface="Arial" pitchFamily="34" charset="0"/>
              </a:rPr>
              <a:t>make_pkt</a:t>
            </a:r>
            <a:r>
              <a:rPr lang="en-US" sz="1400" dirty="0">
                <a:latin typeface="Arial" pitchFamily="34" charset="0"/>
              </a:rPr>
              <a:t>(1, data, checksum)</a:t>
            </a:r>
          </a:p>
          <a:p>
            <a:pPr algn="l"/>
            <a:r>
              <a:rPr lang="en-US" sz="1400" dirty="0" err="1">
                <a:latin typeface="Arial" pitchFamily="34" charset="0"/>
              </a:rPr>
              <a:t>udt_send</a:t>
            </a:r>
            <a:r>
              <a:rPr lang="en-US" sz="1400" dirty="0">
                <a:latin typeface="Arial" pitchFamily="34" charset="0"/>
              </a:rPr>
              <a:t>(</a:t>
            </a:r>
            <a:r>
              <a:rPr lang="en-US" sz="1400" dirty="0" err="1">
                <a:latin typeface="Arial" pitchFamily="34" charset="0"/>
              </a:rPr>
              <a:t>sndpkt</a:t>
            </a:r>
            <a:r>
              <a:rPr lang="en-US" sz="1400" dirty="0">
                <a:latin typeface="Arial" pitchFamily="34" charset="0"/>
              </a:rPr>
              <a:t>)</a:t>
            </a:r>
          </a:p>
          <a:p>
            <a:pPr algn="l"/>
            <a:r>
              <a:rPr lang="en-US" sz="1400" dirty="0" err="1">
                <a:latin typeface="Arial" pitchFamily="34" charset="0"/>
              </a:rPr>
              <a:t>start_timer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47121" name="Text Box 21"/>
          <p:cNvSpPr txBox="1">
            <a:spLocks noChangeArrowheads="1"/>
          </p:cNvSpPr>
          <p:nvPr/>
        </p:nvSpPr>
        <p:spPr bwMode="auto">
          <a:xfrm>
            <a:off x="3316288" y="4941888"/>
            <a:ext cx="17240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pitchFamily="34" charset="0"/>
              </a:rPr>
              <a:t>rdt_send(data)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47122" name="Line 22"/>
          <p:cNvSpPr>
            <a:spLocks noChangeShapeType="1"/>
          </p:cNvSpPr>
          <p:nvPr/>
        </p:nvSpPr>
        <p:spPr bwMode="auto">
          <a:xfrm>
            <a:off x="3435350" y="5253038"/>
            <a:ext cx="25987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3" name="Text Box 23"/>
          <p:cNvSpPr txBox="1">
            <a:spLocks noChangeArrowheads="1"/>
          </p:cNvSpPr>
          <p:nvPr/>
        </p:nvSpPr>
        <p:spPr bwMode="auto">
          <a:xfrm>
            <a:off x="6280150" y="3106738"/>
            <a:ext cx="21494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pitchFamily="34" charset="0"/>
              </a:rPr>
              <a:t>rdt_rcv(rcvpkt)   </a:t>
            </a:r>
          </a:p>
          <a:p>
            <a:pPr algn="l"/>
            <a:r>
              <a:rPr lang="en-US" sz="1400">
                <a:latin typeface="Arial" pitchFamily="34" charset="0"/>
              </a:rPr>
              <a:t>&amp;&amp; notcorrupt(rcvpkt) </a:t>
            </a:r>
          </a:p>
          <a:p>
            <a:pPr algn="l"/>
            <a:r>
              <a:rPr lang="en-US" sz="1400">
                <a:latin typeface="Arial" pitchFamily="34" charset="0"/>
              </a:rPr>
              <a:t>&amp;&amp; isACK(rcvpkt,0)</a:t>
            </a:r>
            <a:r>
              <a:rPr lang="en-US" sz="1000">
                <a:latin typeface="Arial" pitchFamily="34" charset="0"/>
              </a:rPr>
              <a:t>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7124" name="Line 24"/>
          <p:cNvSpPr>
            <a:spLocks noChangeShapeType="1"/>
          </p:cNvSpPr>
          <p:nvPr/>
        </p:nvSpPr>
        <p:spPr bwMode="auto">
          <a:xfrm>
            <a:off x="6396038" y="3817938"/>
            <a:ext cx="14192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5" name="Text Box 25"/>
          <p:cNvSpPr txBox="1">
            <a:spLocks noChangeArrowheads="1"/>
          </p:cNvSpPr>
          <p:nvPr/>
        </p:nvSpPr>
        <p:spPr bwMode="auto">
          <a:xfrm>
            <a:off x="1290638" y="5062538"/>
            <a:ext cx="16224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pitchFamily="34" charset="0"/>
              </a:rPr>
              <a:t>rdt_rcv(rcvpkt) &amp;&amp;  </a:t>
            </a:r>
          </a:p>
          <a:p>
            <a:pPr algn="l"/>
            <a:r>
              <a:rPr lang="en-US" sz="1400">
                <a:latin typeface="Arial" pitchFamily="34" charset="0"/>
              </a:rPr>
              <a:t>( corrupt(rcvpkt) ||</a:t>
            </a:r>
          </a:p>
          <a:p>
            <a:pPr algn="l"/>
            <a:r>
              <a:rPr lang="en-US" sz="1400">
                <a:latin typeface="Arial" pitchFamily="34" charset="0"/>
              </a:rPr>
              <a:t>isACK(rcvpkt,0) 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47126" name="Line 26"/>
          <p:cNvSpPr>
            <a:spLocks noChangeShapeType="1"/>
          </p:cNvSpPr>
          <p:nvPr/>
        </p:nvSpPr>
        <p:spPr bwMode="auto">
          <a:xfrm>
            <a:off x="1393825" y="5788025"/>
            <a:ext cx="12541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7" name="Text Box 27"/>
          <p:cNvSpPr txBox="1">
            <a:spLocks noChangeArrowheads="1"/>
          </p:cNvSpPr>
          <p:nvPr/>
        </p:nvSpPr>
        <p:spPr bwMode="auto">
          <a:xfrm>
            <a:off x="908050" y="2865438"/>
            <a:ext cx="19129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 dirty="0" err="1">
                <a:latin typeface="Arial" pitchFamily="34" charset="0"/>
              </a:rPr>
              <a:t>rdt_rcv</a:t>
            </a:r>
            <a:r>
              <a:rPr lang="en-US" sz="1400" dirty="0">
                <a:latin typeface="Arial" pitchFamily="34" charset="0"/>
              </a:rPr>
              <a:t>(</a:t>
            </a:r>
            <a:r>
              <a:rPr lang="en-US" sz="1400" dirty="0" err="1">
                <a:latin typeface="Arial" pitchFamily="34" charset="0"/>
              </a:rPr>
              <a:t>rcvpkt</a:t>
            </a:r>
            <a:r>
              <a:rPr lang="en-US" sz="1400" dirty="0">
                <a:latin typeface="Arial" pitchFamily="34" charset="0"/>
              </a:rPr>
              <a:t>)   </a:t>
            </a:r>
          </a:p>
          <a:p>
            <a:pPr algn="l"/>
            <a:r>
              <a:rPr lang="en-US" sz="1400" dirty="0">
                <a:latin typeface="Arial" pitchFamily="34" charset="0"/>
              </a:rPr>
              <a:t>&amp;&amp; </a:t>
            </a:r>
            <a:r>
              <a:rPr lang="en-US" sz="1400" dirty="0" err="1">
                <a:latin typeface="Arial" pitchFamily="34" charset="0"/>
              </a:rPr>
              <a:t>notcorrupt</a:t>
            </a:r>
            <a:r>
              <a:rPr lang="en-US" sz="1400" dirty="0">
                <a:latin typeface="Arial" pitchFamily="34" charset="0"/>
              </a:rPr>
              <a:t>(</a:t>
            </a:r>
            <a:r>
              <a:rPr lang="en-US" sz="1400" dirty="0" err="1">
                <a:latin typeface="Arial" pitchFamily="34" charset="0"/>
              </a:rPr>
              <a:t>rcvpkt</a:t>
            </a:r>
            <a:r>
              <a:rPr lang="en-US" sz="1400" dirty="0">
                <a:latin typeface="Arial" pitchFamily="34" charset="0"/>
              </a:rPr>
              <a:t>) </a:t>
            </a:r>
          </a:p>
          <a:p>
            <a:pPr algn="l"/>
            <a:r>
              <a:rPr lang="en-US" sz="1400" dirty="0">
                <a:latin typeface="Arial" pitchFamily="34" charset="0"/>
              </a:rPr>
              <a:t>&amp;&amp; </a:t>
            </a:r>
            <a:r>
              <a:rPr lang="en-US" sz="1400" dirty="0" err="1">
                <a:latin typeface="Arial" pitchFamily="34" charset="0"/>
              </a:rPr>
              <a:t>isACK</a:t>
            </a:r>
            <a:r>
              <a:rPr lang="en-US" sz="1400" dirty="0">
                <a:latin typeface="Arial" pitchFamily="34" charset="0"/>
              </a:rPr>
              <a:t>(rcvpkt,1)</a:t>
            </a:r>
            <a:r>
              <a:rPr lang="en-US" sz="1000" dirty="0">
                <a:latin typeface="Arial" pitchFamily="34" charset="0"/>
              </a:rPr>
              <a:t> 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47128" name="Line 28"/>
          <p:cNvSpPr>
            <a:spLocks noChangeShapeType="1"/>
          </p:cNvSpPr>
          <p:nvPr/>
        </p:nvSpPr>
        <p:spPr bwMode="auto">
          <a:xfrm>
            <a:off x="1035050" y="3605213"/>
            <a:ext cx="15176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9" name="Text Box 29"/>
          <p:cNvSpPr txBox="1">
            <a:spLocks noChangeArrowheads="1"/>
          </p:cNvSpPr>
          <p:nvPr/>
        </p:nvSpPr>
        <p:spPr bwMode="auto">
          <a:xfrm>
            <a:off x="6300788" y="3798888"/>
            <a:ext cx="1514475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pitchFamily="34" charset="0"/>
              </a:rPr>
              <a:t>stop_timer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47130" name="Text Box 30"/>
          <p:cNvSpPr txBox="1">
            <a:spLocks noChangeArrowheads="1"/>
          </p:cNvSpPr>
          <p:nvPr/>
        </p:nvSpPr>
        <p:spPr bwMode="auto">
          <a:xfrm>
            <a:off x="900113" y="3578225"/>
            <a:ext cx="1514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pitchFamily="34" charset="0"/>
              </a:rPr>
              <a:t>stop_timer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47131" name="Freeform 31"/>
          <p:cNvSpPr>
            <a:spLocks/>
          </p:cNvSpPr>
          <p:nvPr/>
        </p:nvSpPr>
        <p:spPr bwMode="auto">
          <a:xfrm>
            <a:off x="6238875" y="2338388"/>
            <a:ext cx="461963" cy="682625"/>
          </a:xfrm>
          <a:custGeom>
            <a:avLst/>
            <a:gdLst>
              <a:gd name="T0" fmla="*/ 0 w 291"/>
              <a:gd name="T1" fmla="*/ 120 h 430"/>
              <a:gd name="T2" fmla="*/ 15 w 291"/>
              <a:gd name="T3" fmla="*/ 255 h 430"/>
              <a:gd name="T4" fmla="*/ 0 60000 65536"/>
              <a:gd name="T5" fmla="*/ 0 60000 65536"/>
              <a:gd name="T6" fmla="*/ 0 w 291"/>
              <a:gd name="T7" fmla="*/ 0 h 430"/>
              <a:gd name="T8" fmla="*/ 291 w 291"/>
              <a:gd name="T9" fmla="*/ 430 h 4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1" h="430">
                <a:moveTo>
                  <a:pt x="0" y="120"/>
                </a:moveTo>
                <a:cubicBezTo>
                  <a:pt x="291" y="0"/>
                  <a:pt x="259" y="430"/>
                  <a:pt x="15" y="2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32" name="Text Box 32"/>
          <p:cNvSpPr txBox="1">
            <a:spLocks noChangeArrowheads="1"/>
          </p:cNvSpPr>
          <p:nvPr/>
        </p:nvSpPr>
        <p:spPr bwMode="auto">
          <a:xfrm>
            <a:off x="6570663" y="2516188"/>
            <a:ext cx="21161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pitchFamily="34" charset="0"/>
              </a:rPr>
              <a:t>udt_send(sndpkt)</a:t>
            </a:r>
          </a:p>
          <a:p>
            <a:pPr algn="l"/>
            <a:r>
              <a:rPr lang="en-US" sz="1400">
                <a:latin typeface="Arial" pitchFamily="34" charset="0"/>
              </a:rPr>
              <a:t>start_timer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47133" name="Text Box 33"/>
          <p:cNvSpPr txBox="1">
            <a:spLocks noChangeArrowheads="1"/>
          </p:cNvSpPr>
          <p:nvPr/>
        </p:nvSpPr>
        <p:spPr bwMode="auto">
          <a:xfrm>
            <a:off x="6592888" y="2279650"/>
            <a:ext cx="11144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pitchFamily="34" charset="0"/>
              </a:rPr>
              <a:t>timeout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47134" name="Line 34"/>
          <p:cNvSpPr>
            <a:spLocks noChangeShapeType="1"/>
          </p:cNvSpPr>
          <p:nvPr/>
        </p:nvSpPr>
        <p:spPr bwMode="auto">
          <a:xfrm>
            <a:off x="6681788" y="25336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35" name="Freeform 35"/>
          <p:cNvSpPr>
            <a:spLocks/>
          </p:cNvSpPr>
          <p:nvPr/>
        </p:nvSpPr>
        <p:spPr bwMode="auto">
          <a:xfrm>
            <a:off x="2230438" y="4702175"/>
            <a:ext cx="692150" cy="631825"/>
          </a:xfrm>
          <a:custGeom>
            <a:avLst/>
            <a:gdLst>
              <a:gd name="T0" fmla="*/ 436 w 436"/>
              <a:gd name="T1" fmla="*/ 101 h 398"/>
              <a:gd name="T2" fmla="*/ 300 w 436"/>
              <a:gd name="T3" fmla="*/ 0 h 398"/>
              <a:gd name="T4" fmla="*/ 0 60000 65536"/>
              <a:gd name="T5" fmla="*/ 0 60000 65536"/>
              <a:gd name="T6" fmla="*/ 0 w 436"/>
              <a:gd name="T7" fmla="*/ 0 h 398"/>
              <a:gd name="T8" fmla="*/ 436 w 436"/>
              <a:gd name="T9" fmla="*/ 398 h 39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36" h="398">
                <a:moveTo>
                  <a:pt x="436" y="101"/>
                </a:moveTo>
                <a:cubicBezTo>
                  <a:pt x="367" y="398"/>
                  <a:pt x="0" y="31"/>
                  <a:pt x="300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36" name="Freeform 36"/>
          <p:cNvSpPr>
            <a:spLocks/>
          </p:cNvSpPr>
          <p:nvPr/>
        </p:nvSpPr>
        <p:spPr bwMode="auto">
          <a:xfrm>
            <a:off x="2030413" y="4413250"/>
            <a:ext cx="571500" cy="420688"/>
          </a:xfrm>
          <a:custGeom>
            <a:avLst/>
            <a:gdLst>
              <a:gd name="T0" fmla="*/ 900 w 900"/>
              <a:gd name="T1" fmla="*/ 360 h 662"/>
              <a:gd name="T2" fmla="*/ 825 w 900"/>
              <a:gd name="T3" fmla="*/ 15 h 662"/>
              <a:gd name="T4" fmla="*/ 0 60000 65536"/>
              <a:gd name="T5" fmla="*/ 0 60000 65536"/>
              <a:gd name="T6" fmla="*/ 0 w 900"/>
              <a:gd name="T7" fmla="*/ 0 h 662"/>
              <a:gd name="T8" fmla="*/ 900 w 900"/>
              <a:gd name="T9" fmla="*/ 662 h 66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00" h="662">
                <a:moveTo>
                  <a:pt x="900" y="360"/>
                </a:moveTo>
                <a:cubicBezTo>
                  <a:pt x="171" y="662"/>
                  <a:pt x="0" y="0"/>
                  <a:pt x="825" y="1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37" name="Text Box 37"/>
          <p:cNvSpPr txBox="1">
            <a:spLocks noChangeArrowheads="1"/>
          </p:cNvSpPr>
          <p:nvPr/>
        </p:nvSpPr>
        <p:spPr bwMode="auto">
          <a:xfrm>
            <a:off x="628650" y="4460875"/>
            <a:ext cx="182403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pitchFamily="34" charset="0"/>
              </a:rPr>
              <a:t>udt_send(sndpkt)</a:t>
            </a:r>
          </a:p>
          <a:p>
            <a:pPr algn="l"/>
            <a:r>
              <a:rPr lang="en-US" sz="1400">
                <a:latin typeface="Arial" pitchFamily="34" charset="0"/>
              </a:rPr>
              <a:t>start_timer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47138" name="Text Box 38"/>
          <p:cNvSpPr txBox="1">
            <a:spLocks noChangeArrowheads="1"/>
          </p:cNvSpPr>
          <p:nvPr/>
        </p:nvSpPr>
        <p:spPr bwMode="auto">
          <a:xfrm>
            <a:off x="642938" y="4206875"/>
            <a:ext cx="11144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pitchFamily="34" charset="0"/>
              </a:rPr>
              <a:t>timeout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47139" name="Line 39"/>
          <p:cNvSpPr>
            <a:spLocks noChangeShapeType="1"/>
          </p:cNvSpPr>
          <p:nvPr/>
        </p:nvSpPr>
        <p:spPr bwMode="auto">
          <a:xfrm>
            <a:off x="746125" y="44894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40" name="Freeform 40"/>
          <p:cNvSpPr>
            <a:spLocks/>
          </p:cNvSpPr>
          <p:nvPr/>
        </p:nvSpPr>
        <p:spPr bwMode="auto">
          <a:xfrm>
            <a:off x="6426200" y="4373563"/>
            <a:ext cx="579438" cy="890587"/>
          </a:xfrm>
          <a:custGeom>
            <a:avLst/>
            <a:gdLst>
              <a:gd name="T0" fmla="*/ 31 w 322"/>
              <a:gd name="T1" fmla="*/ 120 h 483"/>
              <a:gd name="T2" fmla="*/ 0 w 322"/>
              <a:gd name="T3" fmla="*/ 183 h 483"/>
              <a:gd name="T4" fmla="*/ 0 60000 65536"/>
              <a:gd name="T5" fmla="*/ 0 60000 65536"/>
              <a:gd name="T6" fmla="*/ 0 w 322"/>
              <a:gd name="T7" fmla="*/ 0 h 483"/>
              <a:gd name="T8" fmla="*/ 322 w 322"/>
              <a:gd name="T9" fmla="*/ 483 h 48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2" h="483">
                <a:moveTo>
                  <a:pt x="31" y="120"/>
                </a:moveTo>
                <a:cubicBezTo>
                  <a:pt x="322" y="0"/>
                  <a:pt x="64" y="483"/>
                  <a:pt x="0" y="18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41" name="Text Box 41"/>
          <p:cNvSpPr txBox="1">
            <a:spLocks noChangeArrowheads="1"/>
          </p:cNvSpPr>
          <p:nvPr/>
        </p:nvSpPr>
        <p:spPr bwMode="auto">
          <a:xfrm>
            <a:off x="1036638" y="1874838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pitchFamily="34" charset="0"/>
              </a:rPr>
              <a:t>rdt_rcv(rcvpkt)</a:t>
            </a:r>
            <a:endParaRPr lang="en-US" sz="1400">
              <a:latin typeface="Times New Roman" pitchFamily="18" charset="0"/>
            </a:endParaRPr>
          </a:p>
        </p:txBody>
      </p:sp>
      <p:grpSp>
        <p:nvGrpSpPr>
          <p:cNvPr id="47142" name="Group 42"/>
          <p:cNvGrpSpPr>
            <a:grpSpLocks/>
          </p:cNvGrpSpPr>
          <p:nvPr/>
        </p:nvGrpSpPr>
        <p:grpSpPr bwMode="auto">
          <a:xfrm>
            <a:off x="2419350" y="2135188"/>
            <a:ext cx="1189038" cy="850900"/>
            <a:chOff x="4090" y="3230"/>
            <a:chExt cx="749" cy="536"/>
          </a:xfrm>
        </p:grpSpPr>
        <p:sp>
          <p:nvSpPr>
            <p:cNvPr id="47154" name="Oval 43"/>
            <p:cNvSpPr>
              <a:spLocks noChangeArrowheads="1"/>
            </p:cNvSpPr>
            <p:nvPr/>
          </p:nvSpPr>
          <p:spPr bwMode="auto">
            <a:xfrm>
              <a:off x="4159" y="3230"/>
              <a:ext cx="595" cy="5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5" name="Text Box 44"/>
            <p:cNvSpPr txBox="1">
              <a:spLocks noChangeArrowheads="1"/>
            </p:cNvSpPr>
            <p:nvPr/>
          </p:nvSpPr>
          <p:spPr bwMode="auto">
            <a:xfrm>
              <a:off x="4090" y="3270"/>
              <a:ext cx="749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 dirty="0">
                  <a:latin typeface="Arial" pitchFamily="34" charset="0"/>
                </a:rPr>
                <a:t>Wait for </a:t>
              </a:r>
            </a:p>
            <a:p>
              <a:r>
                <a:rPr lang="en-US" sz="1400" dirty="0">
                  <a:latin typeface="Arial" pitchFamily="34" charset="0"/>
                </a:rPr>
                <a:t>call 0from above</a:t>
              </a:r>
              <a:endParaRPr lang="en-US" sz="1400" dirty="0">
                <a:latin typeface="Times New Roman" pitchFamily="18" charset="0"/>
              </a:endParaRPr>
            </a:p>
          </p:txBody>
        </p:sp>
      </p:grpSp>
      <p:sp>
        <p:nvSpPr>
          <p:cNvPr id="47143" name="Line 45"/>
          <p:cNvSpPr>
            <a:spLocks noChangeShapeType="1"/>
          </p:cNvSpPr>
          <p:nvPr/>
        </p:nvSpPr>
        <p:spPr bwMode="auto">
          <a:xfrm>
            <a:off x="1123950" y="2160588"/>
            <a:ext cx="1101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7144" name="Group 46"/>
          <p:cNvGrpSpPr>
            <a:grpSpLocks/>
          </p:cNvGrpSpPr>
          <p:nvPr/>
        </p:nvGrpSpPr>
        <p:grpSpPr bwMode="auto">
          <a:xfrm>
            <a:off x="2630488" y="3989388"/>
            <a:ext cx="889000" cy="865187"/>
            <a:chOff x="445" y="1273"/>
            <a:chExt cx="560" cy="545"/>
          </a:xfrm>
        </p:grpSpPr>
        <p:sp>
          <p:nvSpPr>
            <p:cNvPr id="47152" name="Oval 47"/>
            <p:cNvSpPr>
              <a:spLocks noChangeArrowheads="1"/>
            </p:cNvSpPr>
            <p:nvPr/>
          </p:nvSpPr>
          <p:spPr bwMode="auto">
            <a:xfrm>
              <a:off x="445" y="1273"/>
              <a:ext cx="560" cy="54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3" name="Text Box 48"/>
            <p:cNvSpPr txBox="1">
              <a:spLocks noChangeArrowheads="1"/>
            </p:cNvSpPr>
            <p:nvPr/>
          </p:nvSpPr>
          <p:spPr bwMode="auto">
            <a:xfrm>
              <a:off x="499" y="1309"/>
              <a:ext cx="450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latin typeface="Arial" pitchFamily="34" charset="0"/>
                </a:rPr>
                <a:t>Wait for ACK1</a:t>
              </a:r>
              <a:endParaRPr lang="en-US" sz="1400">
                <a:latin typeface="Times New Roman" pitchFamily="18" charset="0"/>
              </a:endParaRPr>
            </a:p>
          </p:txBody>
        </p:sp>
      </p:grpSp>
      <p:sp>
        <p:nvSpPr>
          <p:cNvPr id="47145" name="Freeform 49"/>
          <p:cNvSpPr>
            <a:spLocks/>
          </p:cNvSpPr>
          <p:nvPr/>
        </p:nvSpPr>
        <p:spPr bwMode="auto">
          <a:xfrm flipH="1" flipV="1">
            <a:off x="2006600" y="1782763"/>
            <a:ext cx="579438" cy="890587"/>
          </a:xfrm>
          <a:custGeom>
            <a:avLst/>
            <a:gdLst>
              <a:gd name="T0" fmla="*/ 31 w 322"/>
              <a:gd name="T1" fmla="*/ 120 h 483"/>
              <a:gd name="T2" fmla="*/ 0 w 322"/>
              <a:gd name="T3" fmla="*/ 183 h 483"/>
              <a:gd name="T4" fmla="*/ 0 60000 65536"/>
              <a:gd name="T5" fmla="*/ 0 60000 65536"/>
              <a:gd name="T6" fmla="*/ 0 w 322"/>
              <a:gd name="T7" fmla="*/ 0 h 483"/>
              <a:gd name="T8" fmla="*/ 322 w 322"/>
              <a:gd name="T9" fmla="*/ 483 h 48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2" h="483">
                <a:moveTo>
                  <a:pt x="31" y="120"/>
                </a:moveTo>
                <a:cubicBezTo>
                  <a:pt x="322" y="0"/>
                  <a:pt x="64" y="483"/>
                  <a:pt x="0" y="18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47" name="Text Box 51"/>
          <p:cNvSpPr txBox="1">
            <a:spLocks noChangeArrowheads="1"/>
          </p:cNvSpPr>
          <p:nvPr/>
        </p:nvSpPr>
        <p:spPr bwMode="auto">
          <a:xfrm>
            <a:off x="6757988" y="4603750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pitchFamily="34" charset="0"/>
              </a:rPr>
              <a:t>rdt_rcv(rcvpkt)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47148" name="Line 52"/>
          <p:cNvSpPr>
            <a:spLocks noChangeShapeType="1"/>
          </p:cNvSpPr>
          <p:nvPr/>
        </p:nvSpPr>
        <p:spPr bwMode="auto">
          <a:xfrm>
            <a:off x="6845300" y="4889500"/>
            <a:ext cx="1101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smtClean="0"/>
              <a:t>Transport layer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r>
              <a:rPr lang="en-US" sz="2400" dirty="0" smtClean="0"/>
              <a:t>Transfers </a:t>
            </a:r>
            <a:r>
              <a:rPr lang="en-US" sz="2400" u="sng" dirty="0" smtClean="0"/>
              <a:t>messages</a:t>
            </a:r>
            <a:r>
              <a:rPr lang="en-US" sz="2400" dirty="0" smtClean="0"/>
              <a:t> between application in hosts</a:t>
            </a:r>
          </a:p>
          <a:p>
            <a:pPr lvl="1"/>
            <a:r>
              <a:rPr lang="en-US" sz="2000" dirty="0" smtClean="0"/>
              <a:t>For ftp you exchange files and directory information.</a:t>
            </a:r>
          </a:p>
          <a:p>
            <a:pPr lvl="1"/>
            <a:r>
              <a:rPr lang="en-US" sz="2000" dirty="0" smtClean="0"/>
              <a:t>For http you exchange requests and replies/files</a:t>
            </a:r>
          </a:p>
          <a:p>
            <a:pPr lvl="1"/>
            <a:r>
              <a:rPr lang="en-US" sz="2000" dirty="0" smtClean="0"/>
              <a:t>For </a:t>
            </a:r>
            <a:r>
              <a:rPr lang="en-US" sz="2000" dirty="0" err="1" smtClean="0"/>
              <a:t>smtp</a:t>
            </a:r>
            <a:r>
              <a:rPr lang="en-US" sz="2000" dirty="0" smtClean="0"/>
              <a:t> messages are exchanged</a:t>
            </a:r>
          </a:p>
          <a:p>
            <a:r>
              <a:rPr lang="en-US" sz="2400" dirty="0" smtClean="0"/>
              <a:t>Services </a:t>
            </a:r>
            <a:r>
              <a:rPr lang="en-US" sz="2400" u="sng" dirty="0" smtClean="0"/>
              <a:t>possibly</a:t>
            </a:r>
            <a:r>
              <a:rPr lang="en-US" sz="2400" dirty="0" smtClean="0"/>
              <a:t> provided</a:t>
            </a:r>
          </a:p>
          <a:p>
            <a:pPr lvl="1"/>
            <a:r>
              <a:rPr lang="en-US" sz="2000" dirty="0" smtClean="0"/>
              <a:t>Reliability</a:t>
            </a:r>
          </a:p>
          <a:p>
            <a:pPr lvl="1"/>
            <a:r>
              <a:rPr lang="en-US" sz="2000" dirty="0" smtClean="0"/>
              <a:t>Error detection/correction</a:t>
            </a:r>
          </a:p>
          <a:p>
            <a:pPr lvl="1"/>
            <a:r>
              <a:rPr lang="en-US" sz="2000" dirty="0" smtClean="0"/>
              <a:t>Flow/congestion control</a:t>
            </a:r>
          </a:p>
          <a:p>
            <a:pPr lvl="1"/>
            <a:r>
              <a:rPr lang="en-US" sz="2000" dirty="0" smtClean="0"/>
              <a:t>Multiplexing (support several messages being transported simultaneously)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212" name="Text Box 52"/>
          <p:cNvSpPr txBox="1">
            <a:spLocks noChangeArrowheads="1"/>
          </p:cNvSpPr>
          <p:nvPr/>
        </p:nvSpPr>
        <p:spPr bwMode="auto">
          <a:xfrm>
            <a:off x="5006975" y="3724275"/>
            <a:ext cx="1155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resend pkt1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rdt3.0 in action</a:t>
            </a:r>
            <a:endParaRPr lang="en-US" smtClean="0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41313" y="1493838"/>
            <a:ext cx="749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sender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2274888" y="1460500"/>
            <a:ext cx="873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receiver</a:t>
            </a:r>
          </a:p>
        </p:txBody>
      </p:sp>
      <p:sp>
        <p:nvSpPr>
          <p:cNvPr id="476166" name="Text Box 6"/>
          <p:cNvSpPr txBox="1">
            <a:spLocks noChangeArrowheads="1"/>
          </p:cNvSpPr>
          <p:nvPr/>
        </p:nvSpPr>
        <p:spPr bwMode="auto">
          <a:xfrm>
            <a:off x="147638" y="2047875"/>
            <a:ext cx="1001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send pkt0</a:t>
            </a:r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>
            <a:off x="1058863" y="1660525"/>
            <a:ext cx="0" cy="3592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2293938" y="1604963"/>
            <a:ext cx="0" cy="3592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544513" y="5207000"/>
            <a:ext cx="6048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476170" name="Text Box 10"/>
          <p:cNvSpPr txBox="1">
            <a:spLocks noChangeArrowheads="1"/>
          </p:cNvSpPr>
          <p:nvPr/>
        </p:nvSpPr>
        <p:spPr bwMode="auto">
          <a:xfrm>
            <a:off x="2293938" y="2473325"/>
            <a:ext cx="893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rec pkt0</a:t>
            </a:r>
          </a:p>
        </p:txBody>
      </p:sp>
      <p:sp>
        <p:nvSpPr>
          <p:cNvPr id="476171" name="Text Box 11"/>
          <p:cNvSpPr txBox="1">
            <a:spLocks noChangeArrowheads="1"/>
          </p:cNvSpPr>
          <p:nvPr/>
        </p:nvSpPr>
        <p:spPr bwMode="auto">
          <a:xfrm>
            <a:off x="2270125" y="2722563"/>
            <a:ext cx="1004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send ack0</a:t>
            </a:r>
          </a:p>
        </p:txBody>
      </p:sp>
      <p:sp>
        <p:nvSpPr>
          <p:cNvPr id="476172" name="Line 12"/>
          <p:cNvSpPr>
            <a:spLocks noChangeShapeType="1"/>
          </p:cNvSpPr>
          <p:nvPr/>
        </p:nvSpPr>
        <p:spPr bwMode="auto">
          <a:xfrm>
            <a:off x="1066800" y="2197100"/>
            <a:ext cx="1219200" cy="465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76173" name="Line 13"/>
          <p:cNvSpPr>
            <a:spLocks noChangeShapeType="1"/>
          </p:cNvSpPr>
          <p:nvPr/>
        </p:nvSpPr>
        <p:spPr bwMode="auto">
          <a:xfrm flipH="1">
            <a:off x="1082675" y="2824163"/>
            <a:ext cx="1179513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76174" name="Text Box 14"/>
          <p:cNvSpPr txBox="1">
            <a:spLocks noChangeArrowheads="1"/>
          </p:cNvSpPr>
          <p:nvPr/>
        </p:nvSpPr>
        <p:spPr bwMode="auto">
          <a:xfrm>
            <a:off x="176213" y="3186113"/>
            <a:ext cx="973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send pkt1</a:t>
            </a:r>
          </a:p>
        </p:txBody>
      </p:sp>
      <p:sp>
        <p:nvSpPr>
          <p:cNvPr id="476175" name="Line 15"/>
          <p:cNvSpPr>
            <a:spLocks noChangeShapeType="1"/>
          </p:cNvSpPr>
          <p:nvPr/>
        </p:nvSpPr>
        <p:spPr bwMode="auto">
          <a:xfrm>
            <a:off x="1066800" y="3238500"/>
            <a:ext cx="1219200" cy="465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76176" name="Text Box 16"/>
          <p:cNvSpPr txBox="1">
            <a:spLocks noChangeArrowheads="1"/>
          </p:cNvSpPr>
          <p:nvPr/>
        </p:nvSpPr>
        <p:spPr bwMode="auto">
          <a:xfrm>
            <a:off x="252413" y="2905125"/>
            <a:ext cx="896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rec ack0</a:t>
            </a:r>
          </a:p>
        </p:txBody>
      </p:sp>
      <p:sp>
        <p:nvSpPr>
          <p:cNvPr id="476177" name="Text Box 17"/>
          <p:cNvSpPr txBox="1">
            <a:spLocks noChangeArrowheads="1"/>
          </p:cNvSpPr>
          <p:nvPr/>
        </p:nvSpPr>
        <p:spPr bwMode="auto">
          <a:xfrm>
            <a:off x="2293938" y="3563938"/>
            <a:ext cx="865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rec pkt1</a:t>
            </a:r>
          </a:p>
        </p:txBody>
      </p:sp>
      <p:sp>
        <p:nvSpPr>
          <p:cNvPr id="476178" name="Text Box 18"/>
          <p:cNvSpPr txBox="1">
            <a:spLocks noChangeArrowheads="1"/>
          </p:cNvSpPr>
          <p:nvPr/>
        </p:nvSpPr>
        <p:spPr bwMode="auto">
          <a:xfrm>
            <a:off x="2293938" y="3859213"/>
            <a:ext cx="9763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send ack1</a:t>
            </a:r>
          </a:p>
        </p:txBody>
      </p:sp>
      <p:sp>
        <p:nvSpPr>
          <p:cNvPr id="476179" name="Line 19"/>
          <p:cNvSpPr>
            <a:spLocks noChangeShapeType="1"/>
          </p:cNvSpPr>
          <p:nvPr/>
        </p:nvSpPr>
        <p:spPr bwMode="auto">
          <a:xfrm flipH="1">
            <a:off x="1106488" y="3890963"/>
            <a:ext cx="1179512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76180" name="Text Box 20"/>
          <p:cNvSpPr txBox="1">
            <a:spLocks noChangeArrowheads="1"/>
          </p:cNvSpPr>
          <p:nvPr/>
        </p:nvSpPr>
        <p:spPr bwMode="auto">
          <a:xfrm>
            <a:off x="280988" y="3940175"/>
            <a:ext cx="868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rec ack1</a:t>
            </a:r>
          </a:p>
        </p:txBody>
      </p:sp>
      <p:sp>
        <p:nvSpPr>
          <p:cNvPr id="476181" name="Text Box 21"/>
          <p:cNvSpPr txBox="1">
            <a:spLocks noChangeArrowheads="1"/>
          </p:cNvSpPr>
          <p:nvPr/>
        </p:nvSpPr>
        <p:spPr bwMode="auto">
          <a:xfrm>
            <a:off x="176213" y="4237038"/>
            <a:ext cx="973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send pkt1</a:t>
            </a:r>
          </a:p>
        </p:txBody>
      </p:sp>
      <p:sp>
        <p:nvSpPr>
          <p:cNvPr id="476182" name="Line 22"/>
          <p:cNvSpPr>
            <a:spLocks noChangeShapeType="1"/>
          </p:cNvSpPr>
          <p:nvPr/>
        </p:nvSpPr>
        <p:spPr bwMode="auto">
          <a:xfrm>
            <a:off x="1106488" y="4403725"/>
            <a:ext cx="1155700" cy="441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76183" name="Text Box 23"/>
          <p:cNvSpPr txBox="1">
            <a:spLocks noChangeArrowheads="1"/>
          </p:cNvSpPr>
          <p:nvPr/>
        </p:nvSpPr>
        <p:spPr bwMode="auto">
          <a:xfrm>
            <a:off x="2293938" y="4686300"/>
            <a:ext cx="865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rec pkt1</a:t>
            </a:r>
          </a:p>
        </p:txBody>
      </p:sp>
      <p:sp>
        <p:nvSpPr>
          <p:cNvPr id="476184" name="Text Box 24"/>
          <p:cNvSpPr txBox="1">
            <a:spLocks noChangeArrowheads="1"/>
          </p:cNvSpPr>
          <p:nvPr/>
        </p:nvSpPr>
        <p:spPr bwMode="auto">
          <a:xfrm>
            <a:off x="5354638" y="1131888"/>
            <a:ext cx="749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sender</a:t>
            </a:r>
          </a:p>
        </p:txBody>
      </p:sp>
      <p:sp>
        <p:nvSpPr>
          <p:cNvPr id="476185" name="Text Box 25"/>
          <p:cNvSpPr txBox="1">
            <a:spLocks noChangeArrowheads="1"/>
          </p:cNvSpPr>
          <p:nvPr/>
        </p:nvSpPr>
        <p:spPr bwMode="auto">
          <a:xfrm>
            <a:off x="7288213" y="1098550"/>
            <a:ext cx="873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receiver</a:t>
            </a:r>
          </a:p>
        </p:txBody>
      </p:sp>
      <p:sp>
        <p:nvSpPr>
          <p:cNvPr id="476186" name="Text Box 26"/>
          <p:cNvSpPr txBox="1">
            <a:spLocks noChangeArrowheads="1"/>
          </p:cNvSpPr>
          <p:nvPr/>
        </p:nvSpPr>
        <p:spPr bwMode="auto">
          <a:xfrm>
            <a:off x="5160963" y="1685925"/>
            <a:ext cx="1001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send pkt0</a:t>
            </a:r>
          </a:p>
        </p:txBody>
      </p:sp>
      <p:sp>
        <p:nvSpPr>
          <p:cNvPr id="476187" name="Line 27"/>
          <p:cNvSpPr>
            <a:spLocks noChangeShapeType="1"/>
          </p:cNvSpPr>
          <p:nvPr/>
        </p:nvSpPr>
        <p:spPr bwMode="auto">
          <a:xfrm>
            <a:off x="6072188" y="1298575"/>
            <a:ext cx="0" cy="4300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76188" name="Line 28"/>
          <p:cNvSpPr>
            <a:spLocks noChangeShapeType="1"/>
          </p:cNvSpPr>
          <p:nvPr/>
        </p:nvSpPr>
        <p:spPr bwMode="auto">
          <a:xfrm flipH="1">
            <a:off x="7291388" y="1243013"/>
            <a:ext cx="15875" cy="4356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76189" name="Text Box 29"/>
          <p:cNvSpPr txBox="1">
            <a:spLocks noChangeArrowheads="1"/>
          </p:cNvSpPr>
          <p:nvPr/>
        </p:nvSpPr>
        <p:spPr bwMode="auto">
          <a:xfrm>
            <a:off x="5453063" y="5753100"/>
            <a:ext cx="6048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476190" name="Text Box 30"/>
          <p:cNvSpPr txBox="1">
            <a:spLocks noChangeArrowheads="1"/>
          </p:cNvSpPr>
          <p:nvPr/>
        </p:nvSpPr>
        <p:spPr bwMode="auto">
          <a:xfrm>
            <a:off x="7307263" y="2111375"/>
            <a:ext cx="893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rec pkt0</a:t>
            </a:r>
          </a:p>
        </p:txBody>
      </p:sp>
      <p:sp>
        <p:nvSpPr>
          <p:cNvPr id="476191" name="Text Box 31"/>
          <p:cNvSpPr txBox="1">
            <a:spLocks noChangeArrowheads="1"/>
          </p:cNvSpPr>
          <p:nvPr/>
        </p:nvSpPr>
        <p:spPr bwMode="auto">
          <a:xfrm>
            <a:off x="7283450" y="2360613"/>
            <a:ext cx="1004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send ack0</a:t>
            </a:r>
          </a:p>
        </p:txBody>
      </p:sp>
      <p:sp>
        <p:nvSpPr>
          <p:cNvPr id="476192" name="Line 32"/>
          <p:cNvSpPr>
            <a:spLocks noChangeShapeType="1"/>
          </p:cNvSpPr>
          <p:nvPr/>
        </p:nvSpPr>
        <p:spPr bwMode="auto">
          <a:xfrm>
            <a:off x="6080125" y="1835150"/>
            <a:ext cx="1219200" cy="465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76193" name="Line 33"/>
          <p:cNvSpPr>
            <a:spLocks noChangeShapeType="1"/>
          </p:cNvSpPr>
          <p:nvPr/>
        </p:nvSpPr>
        <p:spPr bwMode="auto">
          <a:xfrm flipH="1">
            <a:off x="6096000" y="2462213"/>
            <a:ext cx="1179513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76194" name="Text Box 34"/>
          <p:cNvSpPr txBox="1">
            <a:spLocks noChangeArrowheads="1"/>
          </p:cNvSpPr>
          <p:nvPr/>
        </p:nvSpPr>
        <p:spPr bwMode="auto">
          <a:xfrm>
            <a:off x="5189538" y="2657475"/>
            <a:ext cx="973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send pkt1</a:t>
            </a:r>
          </a:p>
        </p:txBody>
      </p:sp>
      <p:sp>
        <p:nvSpPr>
          <p:cNvPr id="48163" name="Line 35"/>
          <p:cNvSpPr>
            <a:spLocks noChangeShapeType="1"/>
          </p:cNvSpPr>
          <p:nvPr/>
        </p:nvSpPr>
        <p:spPr bwMode="auto">
          <a:xfrm>
            <a:off x="6080125" y="2876550"/>
            <a:ext cx="481013" cy="1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76196" name="Text Box 36"/>
          <p:cNvSpPr txBox="1">
            <a:spLocks noChangeArrowheads="1"/>
          </p:cNvSpPr>
          <p:nvPr/>
        </p:nvSpPr>
        <p:spPr bwMode="auto">
          <a:xfrm>
            <a:off x="5265738" y="2455863"/>
            <a:ext cx="896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rec ack0</a:t>
            </a:r>
          </a:p>
        </p:txBody>
      </p:sp>
      <p:sp>
        <p:nvSpPr>
          <p:cNvPr id="476201" name="Text Box 41"/>
          <p:cNvSpPr txBox="1">
            <a:spLocks noChangeArrowheads="1"/>
          </p:cNvSpPr>
          <p:nvPr/>
        </p:nvSpPr>
        <p:spPr bwMode="auto">
          <a:xfrm>
            <a:off x="5102225" y="4770438"/>
            <a:ext cx="1001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send pkt2</a:t>
            </a:r>
          </a:p>
        </p:txBody>
      </p:sp>
      <p:sp>
        <p:nvSpPr>
          <p:cNvPr id="476202" name="Line 42"/>
          <p:cNvSpPr>
            <a:spLocks noChangeShapeType="1"/>
          </p:cNvSpPr>
          <p:nvPr/>
        </p:nvSpPr>
        <p:spPr bwMode="auto">
          <a:xfrm>
            <a:off x="6119813" y="5000625"/>
            <a:ext cx="1155700" cy="441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76203" name="Text Box 43"/>
          <p:cNvSpPr txBox="1">
            <a:spLocks noChangeArrowheads="1"/>
          </p:cNvSpPr>
          <p:nvPr/>
        </p:nvSpPr>
        <p:spPr bwMode="auto">
          <a:xfrm>
            <a:off x="7299325" y="5294313"/>
            <a:ext cx="893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rec pkt2</a:t>
            </a:r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6521450" y="2911475"/>
            <a:ext cx="249238" cy="280988"/>
            <a:chOff x="4108" y="1834"/>
            <a:chExt cx="157" cy="177"/>
          </a:xfrm>
        </p:grpSpPr>
        <p:sp>
          <p:nvSpPr>
            <p:cNvPr id="48179" name="Line 44"/>
            <p:cNvSpPr>
              <a:spLocks noChangeShapeType="1"/>
            </p:cNvSpPr>
            <p:nvPr/>
          </p:nvSpPr>
          <p:spPr bwMode="auto">
            <a:xfrm>
              <a:off x="4154" y="1834"/>
              <a:ext cx="60" cy="17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180" name="Line 45"/>
            <p:cNvSpPr>
              <a:spLocks noChangeShapeType="1"/>
            </p:cNvSpPr>
            <p:nvPr/>
          </p:nvSpPr>
          <p:spPr bwMode="auto">
            <a:xfrm flipH="1">
              <a:off x="4108" y="1865"/>
              <a:ext cx="157" cy="12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76206" name="Line 46"/>
          <p:cNvSpPr>
            <a:spLocks noChangeShapeType="1"/>
          </p:cNvSpPr>
          <p:nvPr/>
        </p:nvSpPr>
        <p:spPr bwMode="auto">
          <a:xfrm>
            <a:off x="5383213" y="3794125"/>
            <a:ext cx="681037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76207" name="Line 47"/>
          <p:cNvSpPr>
            <a:spLocks noChangeShapeType="1"/>
          </p:cNvSpPr>
          <p:nvPr/>
        </p:nvSpPr>
        <p:spPr bwMode="auto">
          <a:xfrm>
            <a:off x="5407025" y="2871788"/>
            <a:ext cx="681038" cy="7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76208" name="Text Box 48"/>
          <p:cNvSpPr txBox="1">
            <a:spLocks noChangeArrowheads="1"/>
          </p:cNvSpPr>
          <p:nvPr/>
        </p:nvSpPr>
        <p:spPr bwMode="auto">
          <a:xfrm>
            <a:off x="5483225" y="3128963"/>
            <a:ext cx="484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TO</a:t>
            </a:r>
          </a:p>
        </p:txBody>
      </p:sp>
      <p:sp>
        <p:nvSpPr>
          <p:cNvPr id="476209" name="Line 49"/>
          <p:cNvSpPr>
            <a:spLocks noChangeShapeType="1"/>
          </p:cNvSpPr>
          <p:nvPr/>
        </p:nvSpPr>
        <p:spPr bwMode="auto">
          <a:xfrm flipH="1">
            <a:off x="5711825" y="3417888"/>
            <a:ext cx="7938" cy="392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76210" name="Line 50"/>
          <p:cNvSpPr>
            <a:spLocks noChangeShapeType="1"/>
          </p:cNvSpPr>
          <p:nvPr/>
        </p:nvSpPr>
        <p:spPr bwMode="auto">
          <a:xfrm flipV="1">
            <a:off x="5735638" y="2871788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76211" name="Line 51"/>
          <p:cNvSpPr>
            <a:spLocks noChangeShapeType="1"/>
          </p:cNvSpPr>
          <p:nvPr/>
        </p:nvSpPr>
        <p:spPr bwMode="auto">
          <a:xfrm>
            <a:off x="6064250" y="3821113"/>
            <a:ext cx="1155700" cy="441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76213" name="Line 53"/>
          <p:cNvSpPr>
            <a:spLocks noChangeShapeType="1"/>
          </p:cNvSpPr>
          <p:nvPr/>
        </p:nvSpPr>
        <p:spPr bwMode="auto">
          <a:xfrm flipH="1">
            <a:off x="6121400" y="4387850"/>
            <a:ext cx="1179513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76214" name="Text Box 54"/>
          <p:cNvSpPr txBox="1">
            <a:spLocks noChangeArrowheads="1"/>
          </p:cNvSpPr>
          <p:nvPr/>
        </p:nvSpPr>
        <p:spPr bwMode="auto">
          <a:xfrm>
            <a:off x="7315200" y="4108450"/>
            <a:ext cx="865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rec pkt1</a:t>
            </a:r>
          </a:p>
        </p:txBody>
      </p:sp>
      <p:sp>
        <p:nvSpPr>
          <p:cNvPr id="476215" name="Text Box 55"/>
          <p:cNvSpPr txBox="1">
            <a:spLocks noChangeArrowheads="1"/>
          </p:cNvSpPr>
          <p:nvPr/>
        </p:nvSpPr>
        <p:spPr bwMode="auto">
          <a:xfrm>
            <a:off x="7291388" y="4357688"/>
            <a:ext cx="9763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send ack1</a:t>
            </a:r>
          </a:p>
        </p:txBody>
      </p:sp>
      <p:sp>
        <p:nvSpPr>
          <p:cNvPr id="476216" name="Text Box 56"/>
          <p:cNvSpPr txBox="1">
            <a:spLocks noChangeArrowheads="1"/>
          </p:cNvSpPr>
          <p:nvPr/>
        </p:nvSpPr>
        <p:spPr bwMode="auto">
          <a:xfrm>
            <a:off x="5214938" y="4505325"/>
            <a:ext cx="868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rec ack1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212" grpId="0"/>
      <p:bldP spid="476166" grpId="0"/>
      <p:bldP spid="476170" grpId="0"/>
      <p:bldP spid="476171" grpId="0"/>
      <p:bldP spid="476172" grpId="0" animBg="1"/>
      <p:bldP spid="476173" grpId="0" animBg="1"/>
      <p:bldP spid="476174" grpId="0"/>
      <p:bldP spid="476175" grpId="0" animBg="1"/>
      <p:bldP spid="476176" grpId="0"/>
      <p:bldP spid="476177" grpId="0"/>
      <p:bldP spid="476178" grpId="0"/>
      <p:bldP spid="476179" grpId="0" animBg="1"/>
      <p:bldP spid="476180" grpId="0"/>
      <p:bldP spid="476181" grpId="0"/>
      <p:bldP spid="476182" grpId="0" animBg="1"/>
      <p:bldP spid="476183" grpId="0"/>
      <p:bldP spid="476184" grpId="0"/>
      <p:bldP spid="476185" grpId="0"/>
      <p:bldP spid="476186" grpId="0"/>
      <p:bldP spid="476187" grpId="0" animBg="1"/>
      <p:bldP spid="476188" grpId="0" animBg="1"/>
      <p:bldP spid="476189" grpId="0"/>
      <p:bldP spid="476190" grpId="0"/>
      <p:bldP spid="476191" grpId="0"/>
      <p:bldP spid="476192" grpId="0" animBg="1"/>
      <p:bldP spid="476193" grpId="0" animBg="1"/>
      <p:bldP spid="476194" grpId="0"/>
      <p:bldP spid="48163" grpId="0" animBg="1"/>
      <p:bldP spid="476196" grpId="0"/>
      <p:bldP spid="476201" grpId="0"/>
      <p:bldP spid="476202" grpId="0" animBg="1"/>
      <p:bldP spid="476203" grpId="0"/>
      <p:bldP spid="476206" grpId="0" animBg="1"/>
      <p:bldP spid="476207" grpId="0" animBg="1"/>
      <p:bldP spid="476208" grpId="0"/>
      <p:bldP spid="476209" grpId="0" animBg="1"/>
      <p:bldP spid="476210" grpId="0" animBg="1"/>
      <p:bldP spid="476211" grpId="0" animBg="1"/>
      <p:bldP spid="476213" grpId="0" animBg="1"/>
      <p:bldP spid="476214" grpId="0"/>
      <p:bldP spid="476215" grpId="0"/>
      <p:bldP spid="47621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rdt3.0 in action</a:t>
            </a:r>
            <a:endParaRPr lang="en-US" smtClean="0"/>
          </a:p>
        </p:txBody>
      </p:sp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236538" y="156527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9156" name="Text Box 6"/>
          <p:cNvSpPr txBox="1">
            <a:spLocks noChangeArrowheads="1"/>
          </p:cNvSpPr>
          <p:nvPr/>
        </p:nvSpPr>
        <p:spPr bwMode="auto">
          <a:xfrm>
            <a:off x="341313" y="1493838"/>
            <a:ext cx="749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sender</a:t>
            </a:r>
          </a:p>
        </p:txBody>
      </p:sp>
      <p:sp>
        <p:nvSpPr>
          <p:cNvPr id="49157" name="Text Box 7"/>
          <p:cNvSpPr txBox="1">
            <a:spLocks noChangeArrowheads="1"/>
          </p:cNvSpPr>
          <p:nvPr/>
        </p:nvSpPr>
        <p:spPr bwMode="auto">
          <a:xfrm>
            <a:off x="2274888" y="1460500"/>
            <a:ext cx="873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receiver</a:t>
            </a:r>
          </a:p>
        </p:txBody>
      </p:sp>
      <p:sp>
        <p:nvSpPr>
          <p:cNvPr id="49158" name="Line 8"/>
          <p:cNvSpPr>
            <a:spLocks noChangeShapeType="1"/>
          </p:cNvSpPr>
          <p:nvPr/>
        </p:nvSpPr>
        <p:spPr bwMode="auto">
          <a:xfrm>
            <a:off x="1058863" y="1660525"/>
            <a:ext cx="0" cy="4321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9159" name="Line 9"/>
          <p:cNvSpPr>
            <a:spLocks noChangeShapeType="1"/>
          </p:cNvSpPr>
          <p:nvPr/>
        </p:nvSpPr>
        <p:spPr bwMode="auto">
          <a:xfrm flipH="1">
            <a:off x="2278063" y="1604963"/>
            <a:ext cx="15875" cy="4475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9160" name="Text Box 10"/>
          <p:cNvSpPr txBox="1">
            <a:spLocks noChangeArrowheads="1"/>
          </p:cNvSpPr>
          <p:nvPr/>
        </p:nvSpPr>
        <p:spPr bwMode="auto">
          <a:xfrm>
            <a:off x="415925" y="5646738"/>
            <a:ext cx="604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300043" name="Text Box 11"/>
          <p:cNvSpPr txBox="1">
            <a:spLocks noChangeArrowheads="1"/>
          </p:cNvSpPr>
          <p:nvPr/>
        </p:nvSpPr>
        <p:spPr bwMode="auto">
          <a:xfrm>
            <a:off x="147638" y="2047875"/>
            <a:ext cx="1001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send pkt0</a:t>
            </a:r>
          </a:p>
        </p:txBody>
      </p:sp>
      <p:sp>
        <p:nvSpPr>
          <p:cNvPr id="300044" name="Text Box 12"/>
          <p:cNvSpPr txBox="1">
            <a:spLocks noChangeArrowheads="1"/>
          </p:cNvSpPr>
          <p:nvPr/>
        </p:nvSpPr>
        <p:spPr bwMode="auto">
          <a:xfrm>
            <a:off x="2293938" y="2473325"/>
            <a:ext cx="893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rec pkt0</a:t>
            </a:r>
          </a:p>
        </p:txBody>
      </p:sp>
      <p:sp>
        <p:nvSpPr>
          <p:cNvPr id="300045" name="Line 13"/>
          <p:cNvSpPr>
            <a:spLocks noChangeShapeType="1"/>
          </p:cNvSpPr>
          <p:nvPr/>
        </p:nvSpPr>
        <p:spPr bwMode="auto">
          <a:xfrm>
            <a:off x="1066800" y="2197100"/>
            <a:ext cx="1219200" cy="465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0046" name="Line 14"/>
          <p:cNvSpPr>
            <a:spLocks noChangeShapeType="1"/>
          </p:cNvSpPr>
          <p:nvPr/>
        </p:nvSpPr>
        <p:spPr bwMode="auto">
          <a:xfrm flipH="1">
            <a:off x="1082675" y="2816225"/>
            <a:ext cx="1179513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0047" name="Text Box 15"/>
          <p:cNvSpPr txBox="1">
            <a:spLocks noChangeArrowheads="1"/>
          </p:cNvSpPr>
          <p:nvPr/>
        </p:nvSpPr>
        <p:spPr bwMode="auto">
          <a:xfrm>
            <a:off x="2270125" y="2722563"/>
            <a:ext cx="1004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send ack0</a:t>
            </a:r>
          </a:p>
        </p:txBody>
      </p:sp>
      <p:sp>
        <p:nvSpPr>
          <p:cNvPr id="300048" name="Text Box 16"/>
          <p:cNvSpPr txBox="1">
            <a:spLocks noChangeArrowheads="1"/>
          </p:cNvSpPr>
          <p:nvPr/>
        </p:nvSpPr>
        <p:spPr bwMode="auto">
          <a:xfrm>
            <a:off x="0" y="2936875"/>
            <a:ext cx="896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rec ack0</a:t>
            </a:r>
          </a:p>
        </p:txBody>
      </p:sp>
      <p:sp>
        <p:nvSpPr>
          <p:cNvPr id="300049" name="Text Box 17"/>
          <p:cNvSpPr txBox="1">
            <a:spLocks noChangeArrowheads="1"/>
          </p:cNvSpPr>
          <p:nvPr/>
        </p:nvSpPr>
        <p:spPr bwMode="auto">
          <a:xfrm>
            <a:off x="0" y="3163888"/>
            <a:ext cx="973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send pkt1</a:t>
            </a:r>
          </a:p>
        </p:txBody>
      </p:sp>
      <p:sp>
        <p:nvSpPr>
          <p:cNvPr id="300050" name="Line 18"/>
          <p:cNvSpPr>
            <a:spLocks noChangeShapeType="1"/>
          </p:cNvSpPr>
          <p:nvPr/>
        </p:nvSpPr>
        <p:spPr bwMode="auto">
          <a:xfrm>
            <a:off x="1090613" y="3232150"/>
            <a:ext cx="1219200" cy="465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0051" name="Text Box 19"/>
          <p:cNvSpPr txBox="1">
            <a:spLocks noChangeArrowheads="1"/>
          </p:cNvSpPr>
          <p:nvPr/>
        </p:nvSpPr>
        <p:spPr bwMode="auto">
          <a:xfrm>
            <a:off x="2357438" y="3419475"/>
            <a:ext cx="865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rec pkt1</a:t>
            </a:r>
          </a:p>
        </p:txBody>
      </p:sp>
      <p:sp>
        <p:nvSpPr>
          <p:cNvPr id="300052" name="Line 20"/>
          <p:cNvSpPr>
            <a:spLocks noChangeShapeType="1"/>
          </p:cNvSpPr>
          <p:nvPr/>
        </p:nvSpPr>
        <p:spPr bwMode="auto">
          <a:xfrm flipH="1">
            <a:off x="1731963" y="3730625"/>
            <a:ext cx="54610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516063" y="3746500"/>
            <a:ext cx="249237" cy="280988"/>
            <a:chOff x="4108" y="1834"/>
            <a:chExt cx="157" cy="177"/>
          </a:xfrm>
        </p:grpSpPr>
        <p:sp>
          <p:nvSpPr>
            <p:cNvPr id="49225" name="Line 22"/>
            <p:cNvSpPr>
              <a:spLocks noChangeShapeType="1"/>
            </p:cNvSpPr>
            <p:nvPr/>
          </p:nvSpPr>
          <p:spPr bwMode="auto">
            <a:xfrm>
              <a:off x="4154" y="1834"/>
              <a:ext cx="60" cy="17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9226" name="Line 23"/>
            <p:cNvSpPr>
              <a:spLocks noChangeShapeType="1"/>
            </p:cNvSpPr>
            <p:nvPr/>
          </p:nvSpPr>
          <p:spPr bwMode="auto">
            <a:xfrm flipH="1">
              <a:off x="4108" y="1865"/>
              <a:ext cx="157" cy="12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00056" name="Text Box 24"/>
          <p:cNvSpPr txBox="1">
            <a:spLocks noChangeArrowheads="1"/>
          </p:cNvSpPr>
          <p:nvPr/>
        </p:nvSpPr>
        <p:spPr bwMode="auto">
          <a:xfrm>
            <a:off x="0" y="4246563"/>
            <a:ext cx="973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send pkt1</a:t>
            </a:r>
          </a:p>
        </p:txBody>
      </p:sp>
      <p:sp>
        <p:nvSpPr>
          <p:cNvPr id="300057" name="Line 25"/>
          <p:cNvSpPr>
            <a:spLocks noChangeShapeType="1"/>
          </p:cNvSpPr>
          <p:nvPr/>
        </p:nvSpPr>
        <p:spPr bwMode="auto">
          <a:xfrm>
            <a:off x="1090613" y="4314825"/>
            <a:ext cx="1219200" cy="465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0058" name="Text Box 26"/>
          <p:cNvSpPr txBox="1">
            <a:spLocks noChangeArrowheads="1"/>
          </p:cNvSpPr>
          <p:nvPr/>
        </p:nvSpPr>
        <p:spPr bwMode="auto">
          <a:xfrm>
            <a:off x="2357438" y="4502150"/>
            <a:ext cx="865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rec pkt1</a:t>
            </a:r>
          </a:p>
        </p:txBody>
      </p:sp>
      <p:sp>
        <p:nvSpPr>
          <p:cNvPr id="300059" name="Line 27"/>
          <p:cNvSpPr>
            <a:spLocks noChangeShapeType="1"/>
          </p:cNvSpPr>
          <p:nvPr/>
        </p:nvSpPr>
        <p:spPr bwMode="auto">
          <a:xfrm>
            <a:off x="322263" y="4291013"/>
            <a:ext cx="681037" cy="7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0060" name="Line 28"/>
          <p:cNvSpPr>
            <a:spLocks noChangeShapeType="1"/>
          </p:cNvSpPr>
          <p:nvPr/>
        </p:nvSpPr>
        <p:spPr bwMode="auto">
          <a:xfrm>
            <a:off x="346075" y="3368675"/>
            <a:ext cx="681038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0061" name="Text Box 29"/>
          <p:cNvSpPr txBox="1">
            <a:spLocks noChangeArrowheads="1"/>
          </p:cNvSpPr>
          <p:nvPr/>
        </p:nvSpPr>
        <p:spPr bwMode="auto">
          <a:xfrm>
            <a:off x="422275" y="3625850"/>
            <a:ext cx="484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TO</a:t>
            </a:r>
          </a:p>
        </p:txBody>
      </p:sp>
      <p:sp>
        <p:nvSpPr>
          <p:cNvPr id="300062" name="Line 30"/>
          <p:cNvSpPr>
            <a:spLocks noChangeShapeType="1"/>
          </p:cNvSpPr>
          <p:nvPr/>
        </p:nvSpPr>
        <p:spPr bwMode="auto">
          <a:xfrm flipH="1">
            <a:off x="650875" y="3914775"/>
            <a:ext cx="7938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0063" name="Line 31"/>
          <p:cNvSpPr>
            <a:spLocks noChangeShapeType="1"/>
          </p:cNvSpPr>
          <p:nvPr/>
        </p:nvSpPr>
        <p:spPr bwMode="auto">
          <a:xfrm flipV="1">
            <a:off x="674688" y="336867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0064" name="Line 32"/>
          <p:cNvSpPr>
            <a:spLocks noChangeShapeType="1"/>
          </p:cNvSpPr>
          <p:nvPr/>
        </p:nvSpPr>
        <p:spPr bwMode="auto">
          <a:xfrm flipH="1">
            <a:off x="1098550" y="4846638"/>
            <a:ext cx="1179513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0065" name="Text Box 33"/>
          <p:cNvSpPr txBox="1">
            <a:spLocks noChangeArrowheads="1"/>
          </p:cNvSpPr>
          <p:nvPr/>
        </p:nvSpPr>
        <p:spPr bwMode="auto">
          <a:xfrm>
            <a:off x="2286000" y="4752975"/>
            <a:ext cx="976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send ack1</a:t>
            </a:r>
          </a:p>
        </p:txBody>
      </p:sp>
      <p:sp>
        <p:nvSpPr>
          <p:cNvPr id="300066" name="Text Box 34"/>
          <p:cNvSpPr txBox="1">
            <a:spLocks noChangeArrowheads="1"/>
          </p:cNvSpPr>
          <p:nvPr/>
        </p:nvSpPr>
        <p:spPr bwMode="auto">
          <a:xfrm>
            <a:off x="0" y="5111750"/>
            <a:ext cx="1001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send pkt2</a:t>
            </a:r>
          </a:p>
        </p:txBody>
      </p:sp>
      <p:sp>
        <p:nvSpPr>
          <p:cNvPr id="300067" name="Line 35"/>
          <p:cNvSpPr>
            <a:spLocks noChangeShapeType="1"/>
          </p:cNvSpPr>
          <p:nvPr/>
        </p:nvSpPr>
        <p:spPr bwMode="auto">
          <a:xfrm>
            <a:off x="1090613" y="5180013"/>
            <a:ext cx="1219200" cy="465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0068" name="Text Box 36"/>
          <p:cNvSpPr txBox="1">
            <a:spLocks noChangeArrowheads="1"/>
          </p:cNvSpPr>
          <p:nvPr/>
        </p:nvSpPr>
        <p:spPr bwMode="auto">
          <a:xfrm>
            <a:off x="104775" y="4854575"/>
            <a:ext cx="868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rec ack1</a:t>
            </a:r>
          </a:p>
        </p:txBody>
      </p:sp>
      <p:sp>
        <p:nvSpPr>
          <p:cNvPr id="300069" name="Text Box 37"/>
          <p:cNvSpPr txBox="1">
            <a:spLocks noChangeArrowheads="1"/>
          </p:cNvSpPr>
          <p:nvPr/>
        </p:nvSpPr>
        <p:spPr bwMode="auto">
          <a:xfrm>
            <a:off x="2359025" y="3700463"/>
            <a:ext cx="976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send ack1</a:t>
            </a:r>
          </a:p>
        </p:txBody>
      </p:sp>
      <p:sp>
        <p:nvSpPr>
          <p:cNvPr id="49186" name="Text Box 38"/>
          <p:cNvSpPr txBox="1">
            <a:spLocks noChangeArrowheads="1"/>
          </p:cNvSpPr>
          <p:nvPr/>
        </p:nvSpPr>
        <p:spPr bwMode="auto">
          <a:xfrm>
            <a:off x="4951413" y="9398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9187" name="Text Box 39"/>
          <p:cNvSpPr txBox="1">
            <a:spLocks noChangeArrowheads="1"/>
          </p:cNvSpPr>
          <p:nvPr/>
        </p:nvSpPr>
        <p:spPr bwMode="auto">
          <a:xfrm>
            <a:off x="5056188" y="868363"/>
            <a:ext cx="749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sender</a:t>
            </a:r>
          </a:p>
        </p:txBody>
      </p:sp>
      <p:sp>
        <p:nvSpPr>
          <p:cNvPr id="49188" name="Text Box 40"/>
          <p:cNvSpPr txBox="1">
            <a:spLocks noChangeArrowheads="1"/>
          </p:cNvSpPr>
          <p:nvPr/>
        </p:nvSpPr>
        <p:spPr bwMode="auto">
          <a:xfrm>
            <a:off x="6989763" y="835025"/>
            <a:ext cx="873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receiver</a:t>
            </a:r>
          </a:p>
        </p:txBody>
      </p:sp>
      <p:sp>
        <p:nvSpPr>
          <p:cNvPr id="49189" name="Line 41"/>
          <p:cNvSpPr>
            <a:spLocks noChangeShapeType="1"/>
          </p:cNvSpPr>
          <p:nvPr/>
        </p:nvSpPr>
        <p:spPr bwMode="auto">
          <a:xfrm flipH="1">
            <a:off x="5765800" y="1035050"/>
            <a:ext cx="7938" cy="503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9190" name="Line 42"/>
          <p:cNvSpPr>
            <a:spLocks noChangeShapeType="1"/>
          </p:cNvSpPr>
          <p:nvPr/>
        </p:nvSpPr>
        <p:spPr bwMode="auto">
          <a:xfrm flipH="1">
            <a:off x="6977063" y="979488"/>
            <a:ext cx="31750" cy="518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9191" name="Text Box 43"/>
          <p:cNvSpPr txBox="1">
            <a:spLocks noChangeArrowheads="1"/>
          </p:cNvSpPr>
          <p:nvPr/>
        </p:nvSpPr>
        <p:spPr bwMode="auto">
          <a:xfrm>
            <a:off x="5091113" y="5848350"/>
            <a:ext cx="6048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300076" name="Text Box 44"/>
          <p:cNvSpPr txBox="1">
            <a:spLocks noChangeArrowheads="1"/>
          </p:cNvSpPr>
          <p:nvPr/>
        </p:nvSpPr>
        <p:spPr bwMode="auto">
          <a:xfrm>
            <a:off x="4862513" y="1422400"/>
            <a:ext cx="1001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send pkt0</a:t>
            </a:r>
          </a:p>
        </p:txBody>
      </p:sp>
      <p:sp>
        <p:nvSpPr>
          <p:cNvPr id="300077" name="Text Box 45"/>
          <p:cNvSpPr txBox="1">
            <a:spLocks noChangeArrowheads="1"/>
          </p:cNvSpPr>
          <p:nvPr/>
        </p:nvSpPr>
        <p:spPr bwMode="auto">
          <a:xfrm>
            <a:off x="7008813" y="1847850"/>
            <a:ext cx="893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rec pkt0</a:t>
            </a:r>
          </a:p>
        </p:txBody>
      </p:sp>
      <p:sp>
        <p:nvSpPr>
          <p:cNvPr id="300078" name="Line 46"/>
          <p:cNvSpPr>
            <a:spLocks noChangeShapeType="1"/>
          </p:cNvSpPr>
          <p:nvPr/>
        </p:nvSpPr>
        <p:spPr bwMode="auto">
          <a:xfrm>
            <a:off x="5781675" y="1571625"/>
            <a:ext cx="1219200" cy="465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0079" name="Line 47"/>
          <p:cNvSpPr>
            <a:spLocks noChangeShapeType="1"/>
          </p:cNvSpPr>
          <p:nvPr/>
        </p:nvSpPr>
        <p:spPr bwMode="auto">
          <a:xfrm flipH="1">
            <a:off x="5797550" y="2190750"/>
            <a:ext cx="1179513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0080" name="Text Box 48"/>
          <p:cNvSpPr txBox="1">
            <a:spLocks noChangeArrowheads="1"/>
          </p:cNvSpPr>
          <p:nvPr/>
        </p:nvSpPr>
        <p:spPr bwMode="auto">
          <a:xfrm>
            <a:off x="6985000" y="2097088"/>
            <a:ext cx="1004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send ack0</a:t>
            </a:r>
          </a:p>
        </p:txBody>
      </p:sp>
      <p:sp>
        <p:nvSpPr>
          <p:cNvPr id="300081" name="Text Box 49"/>
          <p:cNvSpPr txBox="1">
            <a:spLocks noChangeArrowheads="1"/>
          </p:cNvSpPr>
          <p:nvPr/>
        </p:nvSpPr>
        <p:spPr bwMode="auto">
          <a:xfrm>
            <a:off x="4714875" y="2311400"/>
            <a:ext cx="896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rec ack0</a:t>
            </a:r>
          </a:p>
        </p:txBody>
      </p:sp>
      <p:sp>
        <p:nvSpPr>
          <p:cNvPr id="300082" name="Text Box 50"/>
          <p:cNvSpPr txBox="1">
            <a:spLocks noChangeArrowheads="1"/>
          </p:cNvSpPr>
          <p:nvPr/>
        </p:nvSpPr>
        <p:spPr bwMode="auto">
          <a:xfrm>
            <a:off x="4714875" y="2538413"/>
            <a:ext cx="973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send pkt1</a:t>
            </a:r>
          </a:p>
        </p:txBody>
      </p:sp>
      <p:sp>
        <p:nvSpPr>
          <p:cNvPr id="300083" name="Line 51"/>
          <p:cNvSpPr>
            <a:spLocks noChangeShapeType="1"/>
          </p:cNvSpPr>
          <p:nvPr/>
        </p:nvSpPr>
        <p:spPr bwMode="auto">
          <a:xfrm>
            <a:off x="5805488" y="2606675"/>
            <a:ext cx="1219200" cy="465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0084" name="Text Box 52"/>
          <p:cNvSpPr txBox="1">
            <a:spLocks noChangeArrowheads="1"/>
          </p:cNvSpPr>
          <p:nvPr/>
        </p:nvSpPr>
        <p:spPr bwMode="auto">
          <a:xfrm>
            <a:off x="7072313" y="2794000"/>
            <a:ext cx="865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rec pkt1</a:t>
            </a:r>
          </a:p>
        </p:txBody>
      </p:sp>
      <p:sp>
        <p:nvSpPr>
          <p:cNvPr id="300085" name="Line 53"/>
          <p:cNvSpPr>
            <a:spLocks noChangeShapeType="1"/>
          </p:cNvSpPr>
          <p:nvPr/>
        </p:nvSpPr>
        <p:spPr bwMode="auto">
          <a:xfrm flipH="1">
            <a:off x="5748338" y="3208338"/>
            <a:ext cx="1244600" cy="771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0089" name="Text Box 57"/>
          <p:cNvSpPr txBox="1">
            <a:spLocks noChangeArrowheads="1"/>
          </p:cNvSpPr>
          <p:nvPr/>
        </p:nvSpPr>
        <p:spPr bwMode="auto">
          <a:xfrm>
            <a:off x="4794250" y="3387725"/>
            <a:ext cx="973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send pkt1</a:t>
            </a:r>
          </a:p>
        </p:txBody>
      </p:sp>
      <p:sp>
        <p:nvSpPr>
          <p:cNvPr id="300090" name="Line 58"/>
          <p:cNvSpPr>
            <a:spLocks noChangeShapeType="1"/>
          </p:cNvSpPr>
          <p:nvPr/>
        </p:nvSpPr>
        <p:spPr bwMode="auto">
          <a:xfrm>
            <a:off x="5781675" y="3497263"/>
            <a:ext cx="1219200" cy="465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0091" name="Text Box 59"/>
          <p:cNvSpPr txBox="1">
            <a:spLocks noChangeArrowheads="1"/>
          </p:cNvSpPr>
          <p:nvPr/>
        </p:nvSpPr>
        <p:spPr bwMode="auto">
          <a:xfrm>
            <a:off x="7072313" y="3876675"/>
            <a:ext cx="865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rec pkt1</a:t>
            </a:r>
          </a:p>
        </p:txBody>
      </p:sp>
      <p:sp>
        <p:nvSpPr>
          <p:cNvPr id="300092" name="Line 60"/>
          <p:cNvSpPr>
            <a:spLocks noChangeShapeType="1"/>
          </p:cNvSpPr>
          <p:nvPr/>
        </p:nvSpPr>
        <p:spPr bwMode="auto">
          <a:xfrm>
            <a:off x="5054600" y="3417888"/>
            <a:ext cx="681038" cy="7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0093" name="Line 61"/>
          <p:cNvSpPr>
            <a:spLocks noChangeShapeType="1"/>
          </p:cNvSpPr>
          <p:nvPr/>
        </p:nvSpPr>
        <p:spPr bwMode="auto">
          <a:xfrm>
            <a:off x="5060950" y="2743200"/>
            <a:ext cx="681038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0094" name="Text Box 62"/>
          <p:cNvSpPr txBox="1">
            <a:spLocks noChangeArrowheads="1"/>
          </p:cNvSpPr>
          <p:nvPr/>
        </p:nvSpPr>
        <p:spPr bwMode="auto">
          <a:xfrm>
            <a:off x="5137150" y="2887663"/>
            <a:ext cx="484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TO</a:t>
            </a:r>
          </a:p>
        </p:txBody>
      </p:sp>
      <p:sp>
        <p:nvSpPr>
          <p:cNvPr id="300095" name="Line 63"/>
          <p:cNvSpPr>
            <a:spLocks noChangeShapeType="1"/>
          </p:cNvSpPr>
          <p:nvPr/>
        </p:nvSpPr>
        <p:spPr bwMode="auto">
          <a:xfrm flipH="1">
            <a:off x="5373688" y="3176588"/>
            <a:ext cx="7937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0096" name="Line 64"/>
          <p:cNvSpPr>
            <a:spLocks noChangeShapeType="1"/>
          </p:cNvSpPr>
          <p:nvPr/>
        </p:nvSpPr>
        <p:spPr bwMode="auto">
          <a:xfrm flipV="1">
            <a:off x="5389563" y="2743200"/>
            <a:ext cx="0" cy="20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0097" name="Line 65"/>
          <p:cNvSpPr>
            <a:spLocks noChangeShapeType="1"/>
          </p:cNvSpPr>
          <p:nvPr/>
        </p:nvSpPr>
        <p:spPr bwMode="auto">
          <a:xfrm flipH="1">
            <a:off x="5813425" y="4221163"/>
            <a:ext cx="1179513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0098" name="Text Box 66"/>
          <p:cNvSpPr txBox="1">
            <a:spLocks noChangeArrowheads="1"/>
          </p:cNvSpPr>
          <p:nvPr/>
        </p:nvSpPr>
        <p:spPr bwMode="auto">
          <a:xfrm>
            <a:off x="7000875" y="4127500"/>
            <a:ext cx="976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send ack1</a:t>
            </a:r>
          </a:p>
        </p:txBody>
      </p:sp>
      <p:sp>
        <p:nvSpPr>
          <p:cNvPr id="300099" name="Text Box 67"/>
          <p:cNvSpPr txBox="1">
            <a:spLocks noChangeArrowheads="1"/>
          </p:cNvSpPr>
          <p:nvPr/>
        </p:nvSpPr>
        <p:spPr bwMode="auto">
          <a:xfrm>
            <a:off x="4714875" y="4648200"/>
            <a:ext cx="987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send pkt?</a:t>
            </a:r>
          </a:p>
        </p:txBody>
      </p:sp>
      <p:sp>
        <p:nvSpPr>
          <p:cNvPr id="300101" name="Text Box 69"/>
          <p:cNvSpPr txBox="1">
            <a:spLocks noChangeArrowheads="1"/>
          </p:cNvSpPr>
          <p:nvPr/>
        </p:nvSpPr>
        <p:spPr bwMode="auto">
          <a:xfrm>
            <a:off x="4883150" y="3706813"/>
            <a:ext cx="868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rec ack1</a:t>
            </a:r>
          </a:p>
        </p:txBody>
      </p:sp>
      <p:sp>
        <p:nvSpPr>
          <p:cNvPr id="300102" name="Text Box 70"/>
          <p:cNvSpPr txBox="1">
            <a:spLocks noChangeArrowheads="1"/>
          </p:cNvSpPr>
          <p:nvPr/>
        </p:nvSpPr>
        <p:spPr bwMode="auto">
          <a:xfrm>
            <a:off x="7073900" y="3074988"/>
            <a:ext cx="976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send ack1</a:t>
            </a:r>
          </a:p>
        </p:txBody>
      </p:sp>
      <p:sp>
        <p:nvSpPr>
          <p:cNvPr id="300103" name="Text Box 71"/>
          <p:cNvSpPr txBox="1">
            <a:spLocks noChangeArrowheads="1"/>
          </p:cNvSpPr>
          <p:nvPr/>
        </p:nvSpPr>
        <p:spPr bwMode="auto">
          <a:xfrm>
            <a:off x="4794250" y="3916363"/>
            <a:ext cx="1001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send pkt2</a:t>
            </a:r>
          </a:p>
        </p:txBody>
      </p:sp>
      <p:sp>
        <p:nvSpPr>
          <p:cNvPr id="300104" name="Line 72"/>
          <p:cNvSpPr>
            <a:spLocks noChangeShapeType="1"/>
          </p:cNvSpPr>
          <p:nvPr/>
        </p:nvSpPr>
        <p:spPr bwMode="auto">
          <a:xfrm>
            <a:off x="5813425" y="4081463"/>
            <a:ext cx="1219200" cy="465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0105" name="Text Box 73"/>
          <p:cNvSpPr txBox="1">
            <a:spLocks noChangeArrowheads="1"/>
          </p:cNvSpPr>
          <p:nvPr/>
        </p:nvSpPr>
        <p:spPr bwMode="auto">
          <a:xfrm>
            <a:off x="7088188" y="4421188"/>
            <a:ext cx="893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rec pkt2</a:t>
            </a:r>
          </a:p>
        </p:txBody>
      </p:sp>
      <p:sp>
        <p:nvSpPr>
          <p:cNvPr id="300106" name="Text Box 74"/>
          <p:cNvSpPr txBox="1">
            <a:spLocks noChangeArrowheads="1"/>
          </p:cNvSpPr>
          <p:nvPr/>
        </p:nvSpPr>
        <p:spPr bwMode="auto">
          <a:xfrm>
            <a:off x="4835525" y="4349750"/>
            <a:ext cx="868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rec ack1</a:t>
            </a:r>
          </a:p>
        </p:txBody>
      </p:sp>
      <p:sp>
        <p:nvSpPr>
          <p:cNvPr id="300107" name="Text Box 75"/>
          <p:cNvSpPr txBox="1">
            <a:spLocks noChangeArrowheads="1"/>
          </p:cNvSpPr>
          <p:nvPr/>
        </p:nvSpPr>
        <p:spPr bwMode="auto">
          <a:xfrm>
            <a:off x="3808413" y="4638675"/>
            <a:ext cx="1952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send no pkt (dupACK)</a:t>
            </a:r>
          </a:p>
        </p:txBody>
      </p:sp>
      <p:sp>
        <p:nvSpPr>
          <p:cNvPr id="300108" name="Line 76"/>
          <p:cNvSpPr>
            <a:spLocks noChangeShapeType="1"/>
          </p:cNvSpPr>
          <p:nvPr/>
        </p:nvSpPr>
        <p:spPr bwMode="auto">
          <a:xfrm flipH="1">
            <a:off x="5789613" y="4854575"/>
            <a:ext cx="1179512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0110" name="Text Box 78"/>
          <p:cNvSpPr txBox="1">
            <a:spLocks noChangeArrowheads="1"/>
          </p:cNvSpPr>
          <p:nvPr/>
        </p:nvSpPr>
        <p:spPr bwMode="auto">
          <a:xfrm>
            <a:off x="7040563" y="4697413"/>
            <a:ext cx="1004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send ack2</a:t>
            </a:r>
          </a:p>
        </p:txBody>
      </p:sp>
      <p:sp>
        <p:nvSpPr>
          <p:cNvPr id="300111" name="Line 79"/>
          <p:cNvSpPr>
            <a:spLocks noChangeShapeType="1"/>
          </p:cNvSpPr>
          <p:nvPr/>
        </p:nvSpPr>
        <p:spPr bwMode="auto">
          <a:xfrm>
            <a:off x="5805488" y="5284788"/>
            <a:ext cx="1219200" cy="465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0112" name="Text Box 80"/>
          <p:cNvSpPr txBox="1">
            <a:spLocks noChangeArrowheads="1"/>
          </p:cNvSpPr>
          <p:nvPr/>
        </p:nvSpPr>
        <p:spPr bwMode="auto">
          <a:xfrm>
            <a:off x="4746625" y="4941888"/>
            <a:ext cx="896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rec ack2</a:t>
            </a:r>
          </a:p>
        </p:txBody>
      </p:sp>
      <p:sp>
        <p:nvSpPr>
          <p:cNvPr id="300113" name="Text Box 81"/>
          <p:cNvSpPr txBox="1">
            <a:spLocks noChangeArrowheads="1"/>
          </p:cNvSpPr>
          <p:nvPr/>
        </p:nvSpPr>
        <p:spPr bwMode="auto">
          <a:xfrm>
            <a:off x="4673600" y="5183188"/>
            <a:ext cx="1001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/>
              <a:t>send pkt2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43" grpId="0"/>
      <p:bldP spid="300044" grpId="0"/>
      <p:bldP spid="300045" grpId="0" animBg="1"/>
      <p:bldP spid="300046" grpId="0" animBg="1"/>
      <p:bldP spid="300047" grpId="0"/>
      <p:bldP spid="300048" grpId="0"/>
      <p:bldP spid="300049" grpId="0"/>
      <p:bldP spid="300050" grpId="0" animBg="1"/>
      <p:bldP spid="300051" grpId="0"/>
      <p:bldP spid="300052" grpId="0" animBg="1"/>
      <p:bldP spid="300056" grpId="0"/>
      <p:bldP spid="300057" grpId="0" animBg="1"/>
      <p:bldP spid="300058" grpId="0"/>
      <p:bldP spid="300059" grpId="0" animBg="1"/>
      <p:bldP spid="300060" grpId="0" animBg="1"/>
      <p:bldP spid="300061" grpId="0"/>
      <p:bldP spid="300062" grpId="0" animBg="1"/>
      <p:bldP spid="300063" grpId="0" animBg="1"/>
      <p:bldP spid="300064" grpId="0" animBg="1"/>
      <p:bldP spid="300065" grpId="0"/>
      <p:bldP spid="300066" grpId="0"/>
      <p:bldP spid="300067" grpId="0" animBg="1"/>
      <p:bldP spid="300068" grpId="0"/>
      <p:bldP spid="300069" grpId="0"/>
      <p:bldP spid="300076" grpId="0"/>
      <p:bldP spid="300077" grpId="0"/>
      <p:bldP spid="300078" grpId="0" animBg="1"/>
      <p:bldP spid="300079" grpId="0" animBg="1"/>
      <p:bldP spid="300080" grpId="0"/>
      <p:bldP spid="300081" grpId="0"/>
      <p:bldP spid="300082" grpId="0"/>
      <p:bldP spid="300083" grpId="0" animBg="1"/>
      <p:bldP spid="300084" grpId="0"/>
      <p:bldP spid="300085" grpId="0" animBg="1"/>
      <p:bldP spid="300089" grpId="0"/>
      <p:bldP spid="300090" grpId="0" animBg="1"/>
      <p:bldP spid="300091" grpId="0"/>
      <p:bldP spid="300092" grpId="0" animBg="1"/>
      <p:bldP spid="300093" grpId="0" animBg="1"/>
      <p:bldP spid="300094" grpId="0"/>
      <p:bldP spid="300095" grpId="0" animBg="1"/>
      <p:bldP spid="300096" grpId="0" animBg="1"/>
      <p:bldP spid="300097" grpId="0" animBg="1"/>
      <p:bldP spid="300098" grpId="0"/>
      <p:bldP spid="300099" grpId="0"/>
      <p:bldP spid="300099" grpId="1"/>
      <p:bldP spid="300101" grpId="0"/>
      <p:bldP spid="300102" grpId="0"/>
      <p:bldP spid="300103" grpId="0"/>
      <p:bldP spid="300104" grpId="0" animBg="1"/>
      <p:bldP spid="300105" grpId="0"/>
      <p:bldP spid="300106" grpId="0"/>
      <p:bldP spid="300107" grpId="0"/>
      <p:bldP spid="300108" grpId="0" animBg="1"/>
      <p:bldP spid="300110" grpId="0"/>
      <p:bldP spid="300111" grpId="0" animBg="1"/>
      <p:bldP spid="300112" grpId="0"/>
      <p:bldP spid="3001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242888"/>
            <a:ext cx="3560763" cy="893762"/>
          </a:xfrm>
        </p:spPr>
        <p:txBody>
          <a:bodyPr/>
          <a:lstStyle/>
          <a:p>
            <a:r>
              <a:rPr lang="en-US" sz="3600" dirty="0" smtClean="0"/>
              <a:t>rdt3.0 sender</a:t>
            </a:r>
            <a:endParaRPr lang="en-US" dirty="0" smtClean="0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019425" y="1384300"/>
            <a:ext cx="38608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 dirty="0" err="1">
                <a:latin typeface="Arial" pitchFamily="34" charset="0"/>
              </a:rPr>
              <a:t>sndpkt</a:t>
            </a:r>
            <a:r>
              <a:rPr lang="en-US" sz="1400" dirty="0">
                <a:latin typeface="Arial" pitchFamily="34" charset="0"/>
              </a:rPr>
              <a:t> = </a:t>
            </a:r>
            <a:r>
              <a:rPr lang="en-US" sz="1400" dirty="0" err="1">
                <a:latin typeface="Arial" pitchFamily="34" charset="0"/>
              </a:rPr>
              <a:t>make_pkt</a:t>
            </a:r>
            <a:r>
              <a:rPr lang="en-US" sz="1400" dirty="0">
                <a:latin typeface="Arial" pitchFamily="34" charset="0"/>
              </a:rPr>
              <a:t>(0, data, checksum)</a:t>
            </a:r>
          </a:p>
          <a:p>
            <a:pPr algn="l"/>
            <a:r>
              <a:rPr lang="en-US" sz="1400" dirty="0" err="1">
                <a:latin typeface="Arial" pitchFamily="34" charset="0"/>
              </a:rPr>
              <a:t>udt_send</a:t>
            </a:r>
            <a:r>
              <a:rPr lang="en-US" sz="1400" dirty="0">
                <a:latin typeface="Arial" pitchFamily="34" charset="0"/>
              </a:rPr>
              <a:t>(</a:t>
            </a:r>
            <a:r>
              <a:rPr lang="en-US" sz="1400" dirty="0" err="1">
                <a:latin typeface="Arial" pitchFamily="34" charset="0"/>
              </a:rPr>
              <a:t>sndpkt</a:t>
            </a:r>
            <a:r>
              <a:rPr lang="en-US" sz="1400" dirty="0">
                <a:latin typeface="Arial" pitchFamily="34" charset="0"/>
              </a:rPr>
              <a:t>)</a:t>
            </a:r>
          </a:p>
          <a:p>
            <a:pPr algn="l"/>
            <a:r>
              <a:rPr lang="en-US" sz="1400" dirty="0" err="1">
                <a:latin typeface="Arial" pitchFamily="34" charset="0"/>
              </a:rPr>
              <a:t>start_timer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060700" y="1090613"/>
            <a:ext cx="17240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pitchFamily="34" charset="0"/>
              </a:rPr>
              <a:t>rdt_send(data)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3162300" y="14287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2749550" y="1544638"/>
            <a:ext cx="157163" cy="576262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360988" y="2090738"/>
            <a:ext cx="889000" cy="865187"/>
            <a:chOff x="445" y="1273"/>
            <a:chExt cx="560" cy="545"/>
          </a:xfrm>
        </p:grpSpPr>
        <p:sp>
          <p:nvSpPr>
            <p:cNvPr id="47158" name="Oval 8"/>
            <p:cNvSpPr>
              <a:spLocks noChangeArrowheads="1"/>
            </p:cNvSpPr>
            <p:nvPr/>
          </p:nvSpPr>
          <p:spPr bwMode="auto">
            <a:xfrm>
              <a:off x="445" y="1273"/>
              <a:ext cx="560" cy="54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9" name="Text Box 9"/>
            <p:cNvSpPr txBox="1">
              <a:spLocks noChangeArrowheads="1"/>
            </p:cNvSpPr>
            <p:nvPr/>
          </p:nvSpPr>
          <p:spPr bwMode="auto">
            <a:xfrm>
              <a:off x="499" y="1309"/>
              <a:ext cx="450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latin typeface="Arial" pitchFamily="34" charset="0"/>
                </a:rPr>
                <a:t>Wait for ACK0</a:t>
              </a:r>
              <a:endParaRPr lang="en-US" sz="1400">
                <a:latin typeface="Times New Roman" pitchFamily="18" charset="0"/>
              </a:endParaRPr>
            </a:p>
          </p:txBody>
        </p:sp>
      </p:grpSp>
      <p:sp>
        <p:nvSpPr>
          <p:cNvPr id="47112" name="Freeform 10"/>
          <p:cNvSpPr>
            <a:spLocks/>
          </p:cNvSpPr>
          <p:nvPr/>
        </p:nvSpPr>
        <p:spPr bwMode="auto">
          <a:xfrm flipV="1">
            <a:off x="3384550" y="2071688"/>
            <a:ext cx="2090738" cy="163512"/>
          </a:xfrm>
          <a:custGeom>
            <a:avLst/>
            <a:gdLst>
              <a:gd name="T0" fmla="*/ 0 w 2835"/>
              <a:gd name="T1" fmla="*/ 0 h 525"/>
              <a:gd name="T2" fmla="*/ 283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13" name="Freeform 11"/>
          <p:cNvSpPr>
            <a:spLocks/>
          </p:cNvSpPr>
          <p:nvPr/>
        </p:nvSpPr>
        <p:spPr bwMode="auto">
          <a:xfrm>
            <a:off x="6069013" y="1674813"/>
            <a:ext cx="871537" cy="666750"/>
          </a:xfrm>
          <a:custGeom>
            <a:avLst/>
            <a:gdLst>
              <a:gd name="T0" fmla="*/ 0 w 549"/>
              <a:gd name="T1" fmla="*/ 306 h 420"/>
              <a:gd name="T2" fmla="*/ 87 w 549"/>
              <a:gd name="T3" fmla="*/ 420 h 420"/>
              <a:gd name="T4" fmla="*/ 0 60000 65536"/>
              <a:gd name="T5" fmla="*/ 0 60000 65536"/>
              <a:gd name="T6" fmla="*/ 0 w 549"/>
              <a:gd name="T7" fmla="*/ 0 h 420"/>
              <a:gd name="T8" fmla="*/ 549 w 549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49" h="420">
                <a:moveTo>
                  <a:pt x="0" y="306"/>
                </a:moveTo>
                <a:cubicBezTo>
                  <a:pt x="78" y="0"/>
                  <a:pt x="549" y="315"/>
                  <a:pt x="87" y="42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14" name="Text Box 12"/>
          <p:cNvSpPr txBox="1">
            <a:spLocks noChangeArrowheads="1"/>
          </p:cNvSpPr>
          <p:nvPr/>
        </p:nvSpPr>
        <p:spPr bwMode="auto">
          <a:xfrm>
            <a:off x="6481763" y="1196975"/>
            <a:ext cx="17049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pitchFamily="34" charset="0"/>
              </a:rPr>
              <a:t>rdt_rcv(rcvpkt) &amp;&amp;  </a:t>
            </a:r>
          </a:p>
          <a:p>
            <a:pPr algn="l"/>
            <a:r>
              <a:rPr lang="en-US" sz="1400">
                <a:latin typeface="Arial" pitchFamily="34" charset="0"/>
              </a:rPr>
              <a:t>( corrupt(rcvpkt) ||</a:t>
            </a:r>
          </a:p>
          <a:p>
            <a:pPr algn="l"/>
            <a:r>
              <a:rPr lang="en-US" sz="1400">
                <a:latin typeface="Arial" pitchFamily="34" charset="0"/>
              </a:rPr>
              <a:t>isACK(rcvpkt,1) 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47115" name="Line 13"/>
          <p:cNvSpPr>
            <a:spLocks noChangeShapeType="1"/>
          </p:cNvSpPr>
          <p:nvPr/>
        </p:nvSpPr>
        <p:spPr bwMode="auto">
          <a:xfrm>
            <a:off x="6691313" y="1898650"/>
            <a:ext cx="13509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453063" y="4005263"/>
            <a:ext cx="1189037" cy="850900"/>
            <a:chOff x="4090" y="3230"/>
            <a:chExt cx="749" cy="536"/>
          </a:xfrm>
        </p:grpSpPr>
        <p:sp>
          <p:nvSpPr>
            <p:cNvPr id="47156" name="Oval 15"/>
            <p:cNvSpPr>
              <a:spLocks noChangeArrowheads="1"/>
            </p:cNvSpPr>
            <p:nvPr/>
          </p:nvSpPr>
          <p:spPr bwMode="auto">
            <a:xfrm>
              <a:off x="4159" y="3230"/>
              <a:ext cx="595" cy="5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7" name="Text Box 16"/>
            <p:cNvSpPr txBox="1">
              <a:spLocks noChangeArrowheads="1"/>
            </p:cNvSpPr>
            <p:nvPr/>
          </p:nvSpPr>
          <p:spPr bwMode="auto">
            <a:xfrm>
              <a:off x="4090" y="3270"/>
              <a:ext cx="749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latin typeface="Arial" pitchFamily="34" charset="0"/>
                </a:rPr>
                <a:t>Wait for </a:t>
              </a:r>
            </a:p>
            <a:p>
              <a:r>
                <a:rPr lang="en-US" sz="1400">
                  <a:latin typeface="Arial" pitchFamily="34" charset="0"/>
                </a:rPr>
                <a:t>call 1 from above</a:t>
              </a:r>
              <a:endParaRPr lang="en-US" sz="1400">
                <a:latin typeface="Times New Roman" pitchFamily="18" charset="0"/>
              </a:endParaRPr>
            </a:p>
          </p:txBody>
        </p:sp>
      </p:grpSp>
      <p:sp>
        <p:nvSpPr>
          <p:cNvPr id="47117" name="Freeform 17"/>
          <p:cNvSpPr>
            <a:spLocks/>
          </p:cNvSpPr>
          <p:nvPr/>
        </p:nvSpPr>
        <p:spPr bwMode="auto">
          <a:xfrm rot="16200000" flipV="1">
            <a:off x="2140744" y="3402806"/>
            <a:ext cx="1254125" cy="150813"/>
          </a:xfrm>
          <a:custGeom>
            <a:avLst/>
            <a:gdLst>
              <a:gd name="T0" fmla="*/ 0 w 2835"/>
              <a:gd name="T1" fmla="*/ 0 h 525"/>
              <a:gd name="T2" fmla="*/ 283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18" name="Freeform 18"/>
          <p:cNvSpPr>
            <a:spLocks/>
          </p:cNvSpPr>
          <p:nvPr/>
        </p:nvSpPr>
        <p:spPr bwMode="auto">
          <a:xfrm>
            <a:off x="3370263" y="4738688"/>
            <a:ext cx="2312987" cy="274637"/>
          </a:xfrm>
          <a:custGeom>
            <a:avLst/>
            <a:gdLst>
              <a:gd name="T0" fmla="*/ 0 w 2835"/>
              <a:gd name="T1" fmla="*/ 0 h 525"/>
              <a:gd name="T2" fmla="*/ 283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9" name="Freeform 19"/>
          <p:cNvSpPr>
            <a:spLocks/>
          </p:cNvSpPr>
          <p:nvPr/>
        </p:nvSpPr>
        <p:spPr bwMode="auto">
          <a:xfrm rot="5400000" flipH="1" flipV="1">
            <a:off x="5611019" y="3328194"/>
            <a:ext cx="1184275" cy="166687"/>
          </a:xfrm>
          <a:custGeom>
            <a:avLst/>
            <a:gdLst>
              <a:gd name="T0" fmla="*/ 0 w 2835"/>
              <a:gd name="T1" fmla="*/ 0 h 525"/>
              <a:gd name="T2" fmla="*/ 2835 w 2835"/>
              <a:gd name="T3" fmla="*/ 0 h 525"/>
              <a:gd name="T4" fmla="*/ 0 60000 65536"/>
              <a:gd name="T5" fmla="*/ 0 60000 65536"/>
              <a:gd name="T6" fmla="*/ 0 w 2835"/>
              <a:gd name="T7" fmla="*/ 0 h 525"/>
              <a:gd name="T8" fmla="*/ 2835 w 2835"/>
              <a:gd name="T9" fmla="*/ 525 h 5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35" h="525">
                <a:moveTo>
                  <a:pt x="0" y="0"/>
                </a:moveTo>
                <a:cubicBezTo>
                  <a:pt x="60" y="525"/>
                  <a:pt x="2835" y="495"/>
                  <a:pt x="2835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0" name="Text Box 20"/>
          <p:cNvSpPr txBox="1">
            <a:spLocks noChangeArrowheads="1"/>
          </p:cNvSpPr>
          <p:nvPr/>
        </p:nvSpPr>
        <p:spPr bwMode="auto">
          <a:xfrm>
            <a:off x="3316288" y="5224463"/>
            <a:ext cx="34448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 dirty="0" err="1">
                <a:latin typeface="Arial" pitchFamily="34" charset="0"/>
              </a:rPr>
              <a:t>sndpkt</a:t>
            </a:r>
            <a:r>
              <a:rPr lang="en-US" sz="1400" dirty="0">
                <a:latin typeface="Arial" pitchFamily="34" charset="0"/>
              </a:rPr>
              <a:t> = </a:t>
            </a:r>
            <a:r>
              <a:rPr lang="en-US" sz="1400" dirty="0" err="1">
                <a:latin typeface="Arial" pitchFamily="34" charset="0"/>
              </a:rPr>
              <a:t>make_pkt</a:t>
            </a:r>
            <a:r>
              <a:rPr lang="en-US" sz="1400" dirty="0">
                <a:latin typeface="Arial" pitchFamily="34" charset="0"/>
              </a:rPr>
              <a:t>(1, data, checksum)</a:t>
            </a:r>
          </a:p>
          <a:p>
            <a:pPr algn="l"/>
            <a:r>
              <a:rPr lang="en-US" sz="1400" dirty="0" err="1">
                <a:latin typeface="Arial" pitchFamily="34" charset="0"/>
              </a:rPr>
              <a:t>udt_send</a:t>
            </a:r>
            <a:r>
              <a:rPr lang="en-US" sz="1400" dirty="0">
                <a:latin typeface="Arial" pitchFamily="34" charset="0"/>
              </a:rPr>
              <a:t>(</a:t>
            </a:r>
            <a:r>
              <a:rPr lang="en-US" sz="1400" dirty="0" err="1">
                <a:latin typeface="Arial" pitchFamily="34" charset="0"/>
              </a:rPr>
              <a:t>sndpkt</a:t>
            </a:r>
            <a:r>
              <a:rPr lang="en-US" sz="1400" dirty="0">
                <a:latin typeface="Arial" pitchFamily="34" charset="0"/>
              </a:rPr>
              <a:t>)</a:t>
            </a:r>
          </a:p>
          <a:p>
            <a:pPr algn="l"/>
            <a:r>
              <a:rPr lang="en-US" sz="1400" dirty="0" err="1">
                <a:latin typeface="Arial" pitchFamily="34" charset="0"/>
              </a:rPr>
              <a:t>start_timer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47121" name="Text Box 21"/>
          <p:cNvSpPr txBox="1">
            <a:spLocks noChangeArrowheads="1"/>
          </p:cNvSpPr>
          <p:nvPr/>
        </p:nvSpPr>
        <p:spPr bwMode="auto">
          <a:xfrm>
            <a:off x="3316288" y="4941888"/>
            <a:ext cx="17240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pitchFamily="34" charset="0"/>
              </a:rPr>
              <a:t>rdt_send(data)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47122" name="Line 22"/>
          <p:cNvSpPr>
            <a:spLocks noChangeShapeType="1"/>
          </p:cNvSpPr>
          <p:nvPr/>
        </p:nvSpPr>
        <p:spPr bwMode="auto">
          <a:xfrm>
            <a:off x="3435350" y="5253038"/>
            <a:ext cx="25987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3" name="Text Box 23"/>
          <p:cNvSpPr txBox="1">
            <a:spLocks noChangeArrowheads="1"/>
          </p:cNvSpPr>
          <p:nvPr/>
        </p:nvSpPr>
        <p:spPr bwMode="auto">
          <a:xfrm>
            <a:off x="6280150" y="3106738"/>
            <a:ext cx="21494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pitchFamily="34" charset="0"/>
              </a:rPr>
              <a:t>rdt_rcv(rcvpkt)   </a:t>
            </a:r>
          </a:p>
          <a:p>
            <a:pPr algn="l"/>
            <a:r>
              <a:rPr lang="en-US" sz="1400">
                <a:latin typeface="Arial" pitchFamily="34" charset="0"/>
              </a:rPr>
              <a:t>&amp;&amp; notcorrupt(rcvpkt) </a:t>
            </a:r>
          </a:p>
          <a:p>
            <a:pPr algn="l"/>
            <a:r>
              <a:rPr lang="en-US" sz="1400">
                <a:latin typeface="Arial" pitchFamily="34" charset="0"/>
              </a:rPr>
              <a:t>&amp;&amp; isACK(rcvpkt,0)</a:t>
            </a:r>
            <a:r>
              <a:rPr lang="en-US" sz="1000">
                <a:latin typeface="Arial" pitchFamily="34" charset="0"/>
              </a:rPr>
              <a:t>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47124" name="Line 24"/>
          <p:cNvSpPr>
            <a:spLocks noChangeShapeType="1"/>
          </p:cNvSpPr>
          <p:nvPr/>
        </p:nvSpPr>
        <p:spPr bwMode="auto">
          <a:xfrm>
            <a:off x="6396038" y="3817938"/>
            <a:ext cx="14192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5" name="Text Box 25"/>
          <p:cNvSpPr txBox="1">
            <a:spLocks noChangeArrowheads="1"/>
          </p:cNvSpPr>
          <p:nvPr/>
        </p:nvSpPr>
        <p:spPr bwMode="auto">
          <a:xfrm>
            <a:off x="1290638" y="5062538"/>
            <a:ext cx="16224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pitchFamily="34" charset="0"/>
              </a:rPr>
              <a:t>rdt_rcv(rcvpkt) &amp;&amp;  </a:t>
            </a:r>
          </a:p>
          <a:p>
            <a:pPr algn="l"/>
            <a:r>
              <a:rPr lang="en-US" sz="1400">
                <a:latin typeface="Arial" pitchFamily="34" charset="0"/>
              </a:rPr>
              <a:t>( corrupt(rcvpkt) ||</a:t>
            </a:r>
          </a:p>
          <a:p>
            <a:pPr algn="l"/>
            <a:r>
              <a:rPr lang="en-US" sz="1400">
                <a:latin typeface="Arial" pitchFamily="34" charset="0"/>
              </a:rPr>
              <a:t>isACK(rcvpkt,0) 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47126" name="Line 26"/>
          <p:cNvSpPr>
            <a:spLocks noChangeShapeType="1"/>
          </p:cNvSpPr>
          <p:nvPr/>
        </p:nvSpPr>
        <p:spPr bwMode="auto">
          <a:xfrm>
            <a:off x="1393825" y="5788025"/>
            <a:ext cx="12541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7" name="Text Box 27"/>
          <p:cNvSpPr txBox="1">
            <a:spLocks noChangeArrowheads="1"/>
          </p:cNvSpPr>
          <p:nvPr/>
        </p:nvSpPr>
        <p:spPr bwMode="auto">
          <a:xfrm>
            <a:off x="908050" y="2865438"/>
            <a:ext cx="19129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 dirty="0" err="1">
                <a:latin typeface="Arial" pitchFamily="34" charset="0"/>
              </a:rPr>
              <a:t>rdt_rcv</a:t>
            </a:r>
            <a:r>
              <a:rPr lang="en-US" sz="1400" dirty="0">
                <a:latin typeface="Arial" pitchFamily="34" charset="0"/>
              </a:rPr>
              <a:t>(</a:t>
            </a:r>
            <a:r>
              <a:rPr lang="en-US" sz="1400" dirty="0" err="1">
                <a:latin typeface="Arial" pitchFamily="34" charset="0"/>
              </a:rPr>
              <a:t>rcvpkt</a:t>
            </a:r>
            <a:r>
              <a:rPr lang="en-US" sz="1400" dirty="0">
                <a:latin typeface="Arial" pitchFamily="34" charset="0"/>
              </a:rPr>
              <a:t>)   </a:t>
            </a:r>
          </a:p>
          <a:p>
            <a:pPr algn="l"/>
            <a:r>
              <a:rPr lang="en-US" sz="1400" dirty="0">
                <a:latin typeface="Arial" pitchFamily="34" charset="0"/>
              </a:rPr>
              <a:t>&amp;&amp; </a:t>
            </a:r>
            <a:r>
              <a:rPr lang="en-US" sz="1400" dirty="0" err="1">
                <a:latin typeface="Arial" pitchFamily="34" charset="0"/>
              </a:rPr>
              <a:t>notcorrupt</a:t>
            </a:r>
            <a:r>
              <a:rPr lang="en-US" sz="1400" dirty="0">
                <a:latin typeface="Arial" pitchFamily="34" charset="0"/>
              </a:rPr>
              <a:t>(</a:t>
            </a:r>
            <a:r>
              <a:rPr lang="en-US" sz="1400" dirty="0" err="1">
                <a:latin typeface="Arial" pitchFamily="34" charset="0"/>
              </a:rPr>
              <a:t>rcvpkt</a:t>
            </a:r>
            <a:r>
              <a:rPr lang="en-US" sz="1400" dirty="0">
                <a:latin typeface="Arial" pitchFamily="34" charset="0"/>
              </a:rPr>
              <a:t>) </a:t>
            </a:r>
          </a:p>
          <a:p>
            <a:pPr algn="l"/>
            <a:r>
              <a:rPr lang="en-US" sz="1400" dirty="0">
                <a:latin typeface="Arial" pitchFamily="34" charset="0"/>
              </a:rPr>
              <a:t>&amp;&amp; </a:t>
            </a:r>
            <a:r>
              <a:rPr lang="en-US" sz="1400" dirty="0" err="1">
                <a:latin typeface="Arial" pitchFamily="34" charset="0"/>
              </a:rPr>
              <a:t>isACK</a:t>
            </a:r>
            <a:r>
              <a:rPr lang="en-US" sz="1400" dirty="0">
                <a:latin typeface="Arial" pitchFamily="34" charset="0"/>
              </a:rPr>
              <a:t>(rcvpkt,1)</a:t>
            </a:r>
            <a:r>
              <a:rPr lang="en-US" sz="1000" dirty="0">
                <a:latin typeface="Arial" pitchFamily="34" charset="0"/>
              </a:rPr>
              <a:t> 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47128" name="Line 28"/>
          <p:cNvSpPr>
            <a:spLocks noChangeShapeType="1"/>
          </p:cNvSpPr>
          <p:nvPr/>
        </p:nvSpPr>
        <p:spPr bwMode="auto">
          <a:xfrm>
            <a:off x="1035050" y="3605213"/>
            <a:ext cx="15176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9" name="Text Box 29"/>
          <p:cNvSpPr txBox="1">
            <a:spLocks noChangeArrowheads="1"/>
          </p:cNvSpPr>
          <p:nvPr/>
        </p:nvSpPr>
        <p:spPr bwMode="auto">
          <a:xfrm>
            <a:off x="6300788" y="3798888"/>
            <a:ext cx="1514475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pitchFamily="34" charset="0"/>
              </a:rPr>
              <a:t>stop_timer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47130" name="Text Box 30"/>
          <p:cNvSpPr txBox="1">
            <a:spLocks noChangeArrowheads="1"/>
          </p:cNvSpPr>
          <p:nvPr/>
        </p:nvSpPr>
        <p:spPr bwMode="auto">
          <a:xfrm>
            <a:off x="900113" y="3578225"/>
            <a:ext cx="1514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pitchFamily="34" charset="0"/>
              </a:rPr>
              <a:t>stop_timer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47131" name="Freeform 31"/>
          <p:cNvSpPr>
            <a:spLocks/>
          </p:cNvSpPr>
          <p:nvPr/>
        </p:nvSpPr>
        <p:spPr bwMode="auto">
          <a:xfrm>
            <a:off x="6238875" y="2338388"/>
            <a:ext cx="461963" cy="682625"/>
          </a:xfrm>
          <a:custGeom>
            <a:avLst/>
            <a:gdLst>
              <a:gd name="T0" fmla="*/ 0 w 291"/>
              <a:gd name="T1" fmla="*/ 120 h 430"/>
              <a:gd name="T2" fmla="*/ 15 w 291"/>
              <a:gd name="T3" fmla="*/ 255 h 430"/>
              <a:gd name="T4" fmla="*/ 0 60000 65536"/>
              <a:gd name="T5" fmla="*/ 0 60000 65536"/>
              <a:gd name="T6" fmla="*/ 0 w 291"/>
              <a:gd name="T7" fmla="*/ 0 h 430"/>
              <a:gd name="T8" fmla="*/ 291 w 291"/>
              <a:gd name="T9" fmla="*/ 430 h 4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1" h="430">
                <a:moveTo>
                  <a:pt x="0" y="120"/>
                </a:moveTo>
                <a:cubicBezTo>
                  <a:pt x="291" y="0"/>
                  <a:pt x="259" y="430"/>
                  <a:pt x="15" y="25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32" name="Text Box 32"/>
          <p:cNvSpPr txBox="1">
            <a:spLocks noChangeArrowheads="1"/>
          </p:cNvSpPr>
          <p:nvPr/>
        </p:nvSpPr>
        <p:spPr bwMode="auto">
          <a:xfrm>
            <a:off x="6570663" y="2516188"/>
            <a:ext cx="21161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pitchFamily="34" charset="0"/>
              </a:rPr>
              <a:t>udt_send(sndpkt)</a:t>
            </a:r>
          </a:p>
          <a:p>
            <a:pPr algn="l"/>
            <a:r>
              <a:rPr lang="en-US" sz="1400">
                <a:latin typeface="Arial" pitchFamily="34" charset="0"/>
              </a:rPr>
              <a:t>start_timer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47133" name="Text Box 33"/>
          <p:cNvSpPr txBox="1">
            <a:spLocks noChangeArrowheads="1"/>
          </p:cNvSpPr>
          <p:nvPr/>
        </p:nvSpPr>
        <p:spPr bwMode="auto">
          <a:xfrm>
            <a:off x="6592888" y="2279650"/>
            <a:ext cx="11144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pitchFamily="34" charset="0"/>
              </a:rPr>
              <a:t>timeout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47134" name="Line 34"/>
          <p:cNvSpPr>
            <a:spLocks noChangeShapeType="1"/>
          </p:cNvSpPr>
          <p:nvPr/>
        </p:nvSpPr>
        <p:spPr bwMode="auto">
          <a:xfrm>
            <a:off x="6681788" y="25336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35" name="Freeform 35"/>
          <p:cNvSpPr>
            <a:spLocks/>
          </p:cNvSpPr>
          <p:nvPr/>
        </p:nvSpPr>
        <p:spPr bwMode="auto">
          <a:xfrm>
            <a:off x="2230438" y="4702175"/>
            <a:ext cx="692150" cy="631825"/>
          </a:xfrm>
          <a:custGeom>
            <a:avLst/>
            <a:gdLst>
              <a:gd name="T0" fmla="*/ 436 w 436"/>
              <a:gd name="T1" fmla="*/ 101 h 398"/>
              <a:gd name="T2" fmla="*/ 300 w 436"/>
              <a:gd name="T3" fmla="*/ 0 h 398"/>
              <a:gd name="T4" fmla="*/ 0 60000 65536"/>
              <a:gd name="T5" fmla="*/ 0 60000 65536"/>
              <a:gd name="T6" fmla="*/ 0 w 436"/>
              <a:gd name="T7" fmla="*/ 0 h 398"/>
              <a:gd name="T8" fmla="*/ 436 w 436"/>
              <a:gd name="T9" fmla="*/ 398 h 39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36" h="398">
                <a:moveTo>
                  <a:pt x="436" y="101"/>
                </a:moveTo>
                <a:cubicBezTo>
                  <a:pt x="367" y="398"/>
                  <a:pt x="0" y="31"/>
                  <a:pt x="300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36" name="Freeform 36"/>
          <p:cNvSpPr>
            <a:spLocks/>
          </p:cNvSpPr>
          <p:nvPr/>
        </p:nvSpPr>
        <p:spPr bwMode="auto">
          <a:xfrm>
            <a:off x="2030413" y="4413250"/>
            <a:ext cx="571500" cy="420688"/>
          </a:xfrm>
          <a:custGeom>
            <a:avLst/>
            <a:gdLst>
              <a:gd name="T0" fmla="*/ 900 w 900"/>
              <a:gd name="T1" fmla="*/ 360 h 662"/>
              <a:gd name="T2" fmla="*/ 825 w 900"/>
              <a:gd name="T3" fmla="*/ 15 h 662"/>
              <a:gd name="T4" fmla="*/ 0 60000 65536"/>
              <a:gd name="T5" fmla="*/ 0 60000 65536"/>
              <a:gd name="T6" fmla="*/ 0 w 900"/>
              <a:gd name="T7" fmla="*/ 0 h 662"/>
              <a:gd name="T8" fmla="*/ 900 w 900"/>
              <a:gd name="T9" fmla="*/ 662 h 66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00" h="662">
                <a:moveTo>
                  <a:pt x="900" y="360"/>
                </a:moveTo>
                <a:cubicBezTo>
                  <a:pt x="171" y="662"/>
                  <a:pt x="0" y="0"/>
                  <a:pt x="825" y="1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37" name="Text Box 37"/>
          <p:cNvSpPr txBox="1">
            <a:spLocks noChangeArrowheads="1"/>
          </p:cNvSpPr>
          <p:nvPr/>
        </p:nvSpPr>
        <p:spPr bwMode="auto">
          <a:xfrm>
            <a:off x="628650" y="4460875"/>
            <a:ext cx="182403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pitchFamily="34" charset="0"/>
              </a:rPr>
              <a:t>udt_send(sndpkt)</a:t>
            </a:r>
          </a:p>
          <a:p>
            <a:pPr algn="l"/>
            <a:r>
              <a:rPr lang="en-US" sz="1400">
                <a:latin typeface="Arial" pitchFamily="34" charset="0"/>
              </a:rPr>
              <a:t>start_timer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47138" name="Text Box 38"/>
          <p:cNvSpPr txBox="1">
            <a:spLocks noChangeArrowheads="1"/>
          </p:cNvSpPr>
          <p:nvPr/>
        </p:nvSpPr>
        <p:spPr bwMode="auto">
          <a:xfrm>
            <a:off x="642938" y="4206875"/>
            <a:ext cx="11144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pitchFamily="34" charset="0"/>
              </a:rPr>
              <a:t>timeout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47139" name="Line 39"/>
          <p:cNvSpPr>
            <a:spLocks noChangeShapeType="1"/>
          </p:cNvSpPr>
          <p:nvPr/>
        </p:nvSpPr>
        <p:spPr bwMode="auto">
          <a:xfrm>
            <a:off x="746125" y="4489450"/>
            <a:ext cx="990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40" name="Freeform 40"/>
          <p:cNvSpPr>
            <a:spLocks/>
          </p:cNvSpPr>
          <p:nvPr/>
        </p:nvSpPr>
        <p:spPr bwMode="auto">
          <a:xfrm>
            <a:off x="6426200" y="4373563"/>
            <a:ext cx="579438" cy="890587"/>
          </a:xfrm>
          <a:custGeom>
            <a:avLst/>
            <a:gdLst>
              <a:gd name="T0" fmla="*/ 31 w 322"/>
              <a:gd name="T1" fmla="*/ 120 h 483"/>
              <a:gd name="T2" fmla="*/ 0 w 322"/>
              <a:gd name="T3" fmla="*/ 183 h 483"/>
              <a:gd name="T4" fmla="*/ 0 60000 65536"/>
              <a:gd name="T5" fmla="*/ 0 60000 65536"/>
              <a:gd name="T6" fmla="*/ 0 w 322"/>
              <a:gd name="T7" fmla="*/ 0 h 483"/>
              <a:gd name="T8" fmla="*/ 322 w 322"/>
              <a:gd name="T9" fmla="*/ 483 h 48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2" h="483">
                <a:moveTo>
                  <a:pt x="31" y="120"/>
                </a:moveTo>
                <a:cubicBezTo>
                  <a:pt x="322" y="0"/>
                  <a:pt x="64" y="483"/>
                  <a:pt x="0" y="18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41" name="Text Box 41"/>
          <p:cNvSpPr txBox="1">
            <a:spLocks noChangeArrowheads="1"/>
          </p:cNvSpPr>
          <p:nvPr/>
        </p:nvSpPr>
        <p:spPr bwMode="auto">
          <a:xfrm>
            <a:off x="1036638" y="1874838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pitchFamily="34" charset="0"/>
              </a:rPr>
              <a:t>rdt_rcv(rcvpkt)</a:t>
            </a:r>
            <a:endParaRPr lang="en-US" sz="1400">
              <a:latin typeface="Times New Roman" pitchFamily="18" charset="0"/>
            </a:endParaRPr>
          </a:p>
        </p:txBody>
      </p: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2419350" y="2135188"/>
            <a:ext cx="1189038" cy="850900"/>
            <a:chOff x="4090" y="3230"/>
            <a:chExt cx="749" cy="536"/>
          </a:xfrm>
        </p:grpSpPr>
        <p:sp>
          <p:nvSpPr>
            <p:cNvPr id="47154" name="Oval 43"/>
            <p:cNvSpPr>
              <a:spLocks noChangeArrowheads="1"/>
            </p:cNvSpPr>
            <p:nvPr/>
          </p:nvSpPr>
          <p:spPr bwMode="auto">
            <a:xfrm>
              <a:off x="4159" y="3230"/>
              <a:ext cx="595" cy="53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5" name="Text Box 44"/>
            <p:cNvSpPr txBox="1">
              <a:spLocks noChangeArrowheads="1"/>
            </p:cNvSpPr>
            <p:nvPr/>
          </p:nvSpPr>
          <p:spPr bwMode="auto">
            <a:xfrm>
              <a:off x="4090" y="3270"/>
              <a:ext cx="749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 dirty="0">
                  <a:latin typeface="Arial" pitchFamily="34" charset="0"/>
                </a:rPr>
                <a:t>Wait for </a:t>
              </a:r>
            </a:p>
            <a:p>
              <a:r>
                <a:rPr lang="en-US" sz="1400" dirty="0">
                  <a:latin typeface="Arial" pitchFamily="34" charset="0"/>
                </a:rPr>
                <a:t>call 0from above</a:t>
              </a:r>
              <a:endParaRPr lang="en-US" sz="1400" dirty="0">
                <a:latin typeface="Times New Roman" pitchFamily="18" charset="0"/>
              </a:endParaRPr>
            </a:p>
          </p:txBody>
        </p:sp>
      </p:grpSp>
      <p:sp>
        <p:nvSpPr>
          <p:cNvPr id="47143" name="Line 45"/>
          <p:cNvSpPr>
            <a:spLocks noChangeShapeType="1"/>
          </p:cNvSpPr>
          <p:nvPr/>
        </p:nvSpPr>
        <p:spPr bwMode="auto">
          <a:xfrm>
            <a:off x="1123950" y="2160588"/>
            <a:ext cx="1101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2630488" y="3989388"/>
            <a:ext cx="889000" cy="865187"/>
            <a:chOff x="445" y="1273"/>
            <a:chExt cx="560" cy="545"/>
          </a:xfrm>
        </p:grpSpPr>
        <p:sp>
          <p:nvSpPr>
            <p:cNvPr id="47152" name="Oval 47"/>
            <p:cNvSpPr>
              <a:spLocks noChangeArrowheads="1"/>
            </p:cNvSpPr>
            <p:nvPr/>
          </p:nvSpPr>
          <p:spPr bwMode="auto">
            <a:xfrm>
              <a:off x="445" y="1273"/>
              <a:ext cx="560" cy="545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53" name="Text Box 48"/>
            <p:cNvSpPr txBox="1">
              <a:spLocks noChangeArrowheads="1"/>
            </p:cNvSpPr>
            <p:nvPr/>
          </p:nvSpPr>
          <p:spPr bwMode="auto">
            <a:xfrm>
              <a:off x="499" y="1309"/>
              <a:ext cx="450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latin typeface="Arial" pitchFamily="34" charset="0"/>
                </a:rPr>
                <a:t>Wait for ACK1</a:t>
              </a:r>
              <a:endParaRPr lang="en-US" sz="1400">
                <a:latin typeface="Times New Roman" pitchFamily="18" charset="0"/>
              </a:endParaRPr>
            </a:p>
          </p:txBody>
        </p:sp>
      </p:grpSp>
      <p:sp>
        <p:nvSpPr>
          <p:cNvPr id="47145" name="Freeform 49"/>
          <p:cNvSpPr>
            <a:spLocks/>
          </p:cNvSpPr>
          <p:nvPr/>
        </p:nvSpPr>
        <p:spPr bwMode="auto">
          <a:xfrm flipH="1" flipV="1">
            <a:off x="2006600" y="1782763"/>
            <a:ext cx="579438" cy="890587"/>
          </a:xfrm>
          <a:custGeom>
            <a:avLst/>
            <a:gdLst>
              <a:gd name="T0" fmla="*/ 31 w 322"/>
              <a:gd name="T1" fmla="*/ 120 h 483"/>
              <a:gd name="T2" fmla="*/ 0 w 322"/>
              <a:gd name="T3" fmla="*/ 183 h 483"/>
              <a:gd name="T4" fmla="*/ 0 60000 65536"/>
              <a:gd name="T5" fmla="*/ 0 60000 65536"/>
              <a:gd name="T6" fmla="*/ 0 w 322"/>
              <a:gd name="T7" fmla="*/ 0 h 483"/>
              <a:gd name="T8" fmla="*/ 322 w 322"/>
              <a:gd name="T9" fmla="*/ 483 h 48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2" h="483">
                <a:moveTo>
                  <a:pt x="31" y="120"/>
                </a:moveTo>
                <a:cubicBezTo>
                  <a:pt x="322" y="0"/>
                  <a:pt x="64" y="483"/>
                  <a:pt x="0" y="18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47" name="Text Box 51"/>
          <p:cNvSpPr txBox="1">
            <a:spLocks noChangeArrowheads="1"/>
          </p:cNvSpPr>
          <p:nvPr/>
        </p:nvSpPr>
        <p:spPr bwMode="auto">
          <a:xfrm>
            <a:off x="6757988" y="4603750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pitchFamily="34" charset="0"/>
              </a:rPr>
              <a:t>rdt_rcv(rcvpkt)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47148" name="Line 52"/>
          <p:cNvSpPr>
            <a:spLocks noChangeShapeType="1"/>
          </p:cNvSpPr>
          <p:nvPr/>
        </p:nvSpPr>
        <p:spPr bwMode="auto">
          <a:xfrm>
            <a:off x="6845300" y="4889500"/>
            <a:ext cx="11017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Performance of rdt3.0</a:t>
            </a:r>
            <a:endParaRPr lang="en-US" smtClean="0"/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4500" y="1357313"/>
            <a:ext cx="8388350" cy="41259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 smtClean="0"/>
              <a:t>rdt3.0 works, but performance stinks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ex: 1 </a:t>
            </a:r>
            <a:r>
              <a:rPr lang="en-US" sz="1800" dirty="0" err="1" smtClean="0"/>
              <a:t>Gbps</a:t>
            </a:r>
            <a:r>
              <a:rPr lang="en-US" sz="1800" dirty="0" smtClean="0"/>
              <a:t> link, 15 ms prop. delay, 8000 bit packet and 100bit ACK: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What is the total delay</a:t>
            </a:r>
          </a:p>
          <a:p>
            <a:pPr lvl="2">
              <a:lnSpc>
                <a:spcPct val="90000"/>
              </a:lnSpc>
            </a:pPr>
            <a:r>
              <a:rPr lang="en-US" sz="1400" dirty="0" smtClean="0"/>
              <a:t>Data transmission delay</a:t>
            </a:r>
          </a:p>
          <a:p>
            <a:pPr lvl="3">
              <a:lnSpc>
                <a:spcPct val="90000"/>
              </a:lnSpc>
            </a:pPr>
            <a:r>
              <a:rPr lang="en-US" sz="1400" dirty="0" smtClean="0"/>
              <a:t>8000/10</a:t>
            </a:r>
            <a:r>
              <a:rPr lang="en-US" sz="1400" baseline="30000" dirty="0" smtClean="0"/>
              <a:t>9</a:t>
            </a:r>
            <a:r>
              <a:rPr lang="en-US" sz="1400" dirty="0" smtClean="0"/>
              <a:t> = 8</a:t>
            </a:r>
            <a:r>
              <a:rPr lang="en-US" sz="1400" dirty="0" smtClean="0">
                <a:sym typeface="Symbol" pitchFamily="18" charset="2"/>
              </a:rPr>
              <a:t>10</a:t>
            </a:r>
            <a:r>
              <a:rPr lang="en-US" sz="1400" baseline="30000" dirty="0" smtClean="0">
                <a:sym typeface="Symbol" pitchFamily="18" charset="2"/>
              </a:rPr>
              <a:t>-6</a:t>
            </a:r>
          </a:p>
          <a:p>
            <a:pPr lvl="2">
              <a:lnSpc>
                <a:spcPct val="90000"/>
              </a:lnSpc>
            </a:pPr>
            <a:r>
              <a:rPr lang="en-US" sz="1400" dirty="0" smtClean="0">
                <a:sym typeface="Symbol" pitchFamily="18" charset="2"/>
              </a:rPr>
              <a:t>ACK Transmission delay</a:t>
            </a:r>
          </a:p>
          <a:p>
            <a:pPr lvl="3">
              <a:lnSpc>
                <a:spcPct val="90000"/>
              </a:lnSpc>
            </a:pPr>
            <a:r>
              <a:rPr lang="en-US" sz="1400" dirty="0" smtClean="0">
                <a:sym typeface="Symbol" pitchFamily="18" charset="2"/>
              </a:rPr>
              <a:t>100/10</a:t>
            </a:r>
            <a:r>
              <a:rPr lang="en-US" sz="1400" baseline="30000" dirty="0" smtClean="0">
                <a:sym typeface="Symbol" pitchFamily="18" charset="2"/>
              </a:rPr>
              <a:t>9</a:t>
            </a:r>
            <a:r>
              <a:rPr lang="en-US" sz="1400" dirty="0" smtClean="0">
                <a:sym typeface="Symbol" pitchFamily="18" charset="2"/>
              </a:rPr>
              <a:t> = 10</a:t>
            </a:r>
            <a:r>
              <a:rPr lang="en-US" sz="1400" baseline="30000" dirty="0" smtClean="0">
                <a:sym typeface="Symbol" pitchFamily="18" charset="2"/>
              </a:rPr>
              <a:t>-7</a:t>
            </a:r>
            <a:r>
              <a:rPr lang="en-US" sz="1400" dirty="0" smtClean="0">
                <a:sym typeface="Symbol" pitchFamily="18" charset="2"/>
              </a:rPr>
              <a:t> sec</a:t>
            </a:r>
          </a:p>
          <a:p>
            <a:pPr lvl="2">
              <a:lnSpc>
                <a:spcPct val="90000"/>
              </a:lnSpc>
            </a:pPr>
            <a:r>
              <a:rPr lang="en-US" sz="1400" dirty="0" smtClean="0">
                <a:sym typeface="Symbol" pitchFamily="18" charset="2"/>
              </a:rPr>
              <a:t>Total Delay </a:t>
            </a:r>
          </a:p>
          <a:p>
            <a:pPr lvl="3">
              <a:lnSpc>
                <a:spcPct val="90000"/>
              </a:lnSpc>
            </a:pPr>
            <a:r>
              <a:rPr lang="en-US" sz="1400" dirty="0" smtClean="0">
                <a:sym typeface="Symbol" pitchFamily="18" charset="2"/>
              </a:rPr>
              <a:t>215ms + .008 + .0001=30.0081ms</a:t>
            </a:r>
          </a:p>
          <a:p>
            <a:pPr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1800" dirty="0" smtClean="0"/>
              <a:t>Utilization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Time transmitting / total time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.008 / 30.0081 = 0.00027</a:t>
            </a:r>
          </a:p>
          <a:p>
            <a:pPr lvl="1">
              <a:lnSpc>
                <a:spcPct val="90000"/>
              </a:lnSpc>
            </a:pP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sz="1800" dirty="0" smtClean="0"/>
              <a:t>This is one </a:t>
            </a:r>
            <a:r>
              <a:rPr lang="en-US" sz="1800" dirty="0" err="1" smtClean="0"/>
              <a:t>pkt</a:t>
            </a:r>
            <a:r>
              <a:rPr lang="en-US" sz="1800" dirty="0" smtClean="0"/>
              <a:t> every 30msec or 33 </a:t>
            </a:r>
            <a:r>
              <a:rPr lang="en-US" sz="1800" dirty="0" err="1" smtClean="0"/>
              <a:t>kB</a:t>
            </a:r>
            <a:r>
              <a:rPr lang="en-US" sz="1800" dirty="0" smtClean="0"/>
              <a:t>/sec over a 1 </a:t>
            </a:r>
            <a:r>
              <a:rPr lang="en-US" sz="1800" dirty="0" err="1" smtClean="0"/>
              <a:t>Gbps</a:t>
            </a:r>
            <a:r>
              <a:rPr lang="en-US" sz="1800" dirty="0" smtClean="0"/>
              <a:t> link!</a:t>
            </a:r>
          </a:p>
          <a:p>
            <a:pPr>
              <a:lnSpc>
                <a:spcPct val="90000"/>
              </a:lnSpc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1800" dirty="0" smtClean="0"/>
              <a:t>Is this only a problem on fast links? That is, was this a problem in 1974 when data rates were very low?</a:t>
            </a:r>
          </a:p>
          <a:p>
            <a:pPr>
              <a:lnSpc>
                <a:spcPct val="90000"/>
              </a:lnSpc>
            </a:pPr>
            <a:endParaRPr lang="en-US" sz="1800" dirty="0" smtClean="0"/>
          </a:p>
        </p:txBody>
      </p:sp>
      <p:sp>
        <p:nvSpPr>
          <p:cNvPr id="50180" name="Text Box 13"/>
          <p:cNvSpPr txBox="1">
            <a:spLocks noChangeArrowheads="1"/>
          </p:cNvSpPr>
          <p:nvPr/>
        </p:nvSpPr>
        <p:spPr bwMode="auto">
          <a:xfrm>
            <a:off x="3309938" y="2774950"/>
            <a:ext cx="260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 </a:t>
            </a:r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rdt3.0: stop-and-wait operation</a:t>
            </a:r>
          </a:p>
        </p:txBody>
      </p:sp>
      <p:sp>
        <p:nvSpPr>
          <p:cNvPr id="1028" name="Line 3"/>
          <p:cNvSpPr>
            <a:spLocks noChangeShapeType="1"/>
          </p:cNvSpPr>
          <p:nvPr/>
        </p:nvSpPr>
        <p:spPr bwMode="auto">
          <a:xfrm>
            <a:off x="3557588" y="2001838"/>
            <a:ext cx="2227262" cy="922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233363" y="1797050"/>
            <a:ext cx="3232150" cy="3524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>
                <a:latin typeface="Arial" pitchFamily="34" charset="0"/>
              </a:rPr>
              <a:t>first packet bit transmitted, t = 0</a:t>
            </a:r>
          </a:p>
        </p:txBody>
      </p:sp>
      <p:sp>
        <p:nvSpPr>
          <p:cNvPr id="1030" name="Line 5"/>
          <p:cNvSpPr>
            <a:spLocks noChangeShapeType="1"/>
          </p:cNvSpPr>
          <p:nvPr/>
        </p:nvSpPr>
        <p:spPr bwMode="auto">
          <a:xfrm>
            <a:off x="3546475" y="1782763"/>
            <a:ext cx="23813" cy="2913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1" name="Line 6"/>
          <p:cNvSpPr>
            <a:spLocks noChangeShapeType="1"/>
          </p:cNvSpPr>
          <p:nvPr/>
        </p:nvSpPr>
        <p:spPr bwMode="auto">
          <a:xfrm>
            <a:off x="5773738" y="1795463"/>
            <a:ext cx="22225" cy="2890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3017838" y="1446213"/>
            <a:ext cx="885825" cy="3508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>
                <a:latin typeface="Arial" pitchFamily="34" charset="0"/>
              </a:rPr>
              <a:t>sender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5195888" y="1446213"/>
            <a:ext cx="946150" cy="3508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>
                <a:latin typeface="Arial" pitchFamily="34" charset="0"/>
              </a:rPr>
              <a:t>receiver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34" name="Line 9"/>
          <p:cNvSpPr>
            <a:spLocks noChangeShapeType="1"/>
          </p:cNvSpPr>
          <p:nvPr/>
        </p:nvSpPr>
        <p:spPr bwMode="auto">
          <a:xfrm>
            <a:off x="3570288" y="1997075"/>
            <a:ext cx="2190750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" name="Line 10"/>
          <p:cNvSpPr>
            <a:spLocks noChangeShapeType="1"/>
          </p:cNvSpPr>
          <p:nvPr/>
        </p:nvSpPr>
        <p:spPr bwMode="auto">
          <a:xfrm>
            <a:off x="3575050" y="4108450"/>
            <a:ext cx="219233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6" name="Line 11"/>
          <p:cNvSpPr>
            <a:spLocks noChangeShapeType="1"/>
          </p:cNvSpPr>
          <p:nvPr/>
        </p:nvSpPr>
        <p:spPr bwMode="auto">
          <a:xfrm flipV="1">
            <a:off x="3575050" y="3165475"/>
            <a:ext cx="2209800" cy="922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7" name="Freeform 12"/>
          <p:cNvSpPr>
            <a:spLocks/>
          </p:cNvSpPr>
          <p:nvPr/>
        </p:nvSpPr>
        <p:spPr bwMode="auto">
          <a:xfrm>
            <a:off x="3552825" y="1995488"/>
            <a:ext cx="2232025" cy="1155700"/>
          </a:xfrm>
          <a:custGeom>
            <a:avLst/>
            <a:gdLst>
              <a:gd name="T0" fmla="*/ 0 w 2902"/>
              <a:gd name="T1" fmla="*/ 0 h 1185"/>
              <a:gd name="T2" fmla="*/ 2895 w 2902"/>
              <a:gd name="T3" fmla="*/ 937 h 1185"/>
              <a:gd name="T4" fmla="*/ 2902 w 2902"/>
              <a:gd name="T5" fmla="*/ 1185 h 1185"/>
              <a:gd name="T6" fmla="*/ 0 w 2902"/>
              <a:gd name="T7" fmla="*/ 2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2"/>
              <a:gd name="T16" fmla="*/ 0 h 1185"/>
              <a:gd name="T17" fmla="*/ 2902 w 2902"/>
              <a:gd name="T18" fmla="*/ 1185 h 1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" name="Line 13"/>
          <p:cNvSpPr>
            <a:spLocks noChangeShapeType="1"/>
          </p:cNvSpPr>
          <p:nvPr/>
        </p:nvSpPr>
        <p:spPr bwMode="auto">
          <a:xfrm flipH="1">
            <a:off x="3408363" y="1995488"/>
            <a:ext cx="1317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" name="Line 14"/>
          <p:cNvSpPr>
            <a:spLocks noChangeShapeType="1"/>
          </p:cNvSpPr>
          <p:nvPr/>
        </p:nvSpPr>
        <p:spPr bwMode="auto">
          <a:xfrm flipH="1">
            <a:off x="3408363" y="2236788"/>
            <a:ext cx="1317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" name="Line 15"/>
          <p:cNvSpPr>
            <a:spLocks noChangeShapeType="1"/>
          </p:cNvSpPr>
          <p:nvPr/>
        </p:nvSpPr>
        <p:spPr bwMode="auto">
          <a:xfrm flipH="1">
            <a:off x="3419475" y="4095750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" name="Text Box 16"/>
          <p:cNvSpPr txBox="1">
            <a:spLocks noChangeArrowheads="1"/>
          </p:cNvSpPr>
          <p:nvPr/>
        </p:nvSpPr>
        <p:spPr bwMode="auto">
          <a:xfrm>
            <a:off x="2755900" y="2968625"/>
            <a:ext cx="847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>
                <a:solidFill>
                  <a:srgbClr val="FF0000"/>
                </a:solidFill>
                <a:latin typeface="Arial" pitchFamily="34" charset="0"/>
              </a:rPr>
              <a:t>RTT</a:t>
            </a:r>
            <a:r>
              <a:rPr lang="en-US" sz="1000">
                <a:latin typeface="Arial" pitchFamily="34" charset="0"/>
              </a:rPr>
              <a:t>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042" name="Line 17"/>
          <p:cNvSpPr>
            <a:spLocks noChangeShapeType="1"/>
          </p:cNvSpPr>
          <p:nvPr/>
        </p:nvSpPr>
        <p:spPr bwMode="auto">
          <a:xfrm>
            <a:off x="3443288" y="3276600"/>
            <a:ext cx="11112" cy="811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3" name="Line 18"/>
          <p:cNvSpPr>
            <a:spLocks noChangeShapeType="1"/>
          </p:cNvSpPr>
          <p:nvPr/>
        </p:nvSpPr>
        <p:spPr bwMode="auto">
          <a:xfrm flipV="1">
            <a:off x="3448050" y="2259013"/>
            <a:ext cx="3175" cy="768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4" name="Text Box 19"/>
          <p:cNvSpPr txBox="1">
            <a:spLocks noChangeArrowheads="1"/>
          </p:cNvSpPr>
          <p:nvPr/>
        </p:nvSpPr>
        <p:spPr bwMode="auto">
          <a:xfrm>
            <a:off x="0" y="2074863"/>
            <a:ext cx="3465513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>
                <a:latin typeface="Arial" pitchFamily="34" charset="0"/>
              </a:rPr>
              <a:t>last packet bit transmitted, </a:t>
            </a:r>
            <a:r>
              <a:rPr lang="en-US">
                <a:solidFill>
                  <a:srgbClr val="FF0000"/>
                </a:solidFill>
                <a:latin typeface="Arial" pitchFamily="34" charset="0"/>
              </a:rPr>
              <a:t>t = L / R</a:t>
            </a:r>
            <a:endParaRPr lang="en-US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45" name="Line 20"/>
          <p:cNvSpPr>
            <a:spLocks noChangeShapeType="1"/>
          </p:cNvSpPr>
          <p:nvPr/>
        </p:nvSpPr>
        <p:spPr bwMode="auto">
          <a:xfrm flipH="1">
            <a:off x="5761038" y="2909888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6" name="Text Box 21"/>
          <p:cNvSpPr txBox="1">
            <a:spLocks noChangeArrowheads="1"/>
          </p:cNvSpPr>
          <p:nvPr/>
        </p:nvSpPr>
        <p:spPr bwMode="auto">
          <a:xfrm>
            <a:off x="5842000" y="2733675"/>
            <a:ext cx="24257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pitchFamily="34" charset="0"/>
              </a:rPr>
              <a:t>first packet bit arrives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47" name="Line 22"/>
          <p:cNvSpPr>
            <a:spLocks noChangeShapeType="1"/>
          </p:cNvSpPr>
          <p:nvPr/>
        </p:nvSpPr>
        <p:spPr bwMode="auto">
          <a:xfrm>
            <a:off x="5784850" y="3159125"/>
            <a:ext cx="127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8" name="Text Box 23"/>
          <p:cNvSpPr txBox="1">
            <a:spLocks noChangeArrowheads="1"/>
          </p:cNvSpPr>
          <p:nvPr/>
        </p:nvSpPr>
        <p:spPr bwMode="auto">
          <a:xfrm>
            <a:off x="5848350" y="2986088"/>
            <a:ext cx="3114675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pitchFamily="34" charset="0"/>
              </a:rPr>
              <a:t>last packet bit arrives, send ACK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49" name="Text Box 24"/>
          <p:cNvSpPr txBox="1">
            <a:spLocks noChangeArrowheads="1"/>
          </p:cNvSpPr>
          <p:nvPr/>
        </p:nvSpPr>
        <p:spPr bwMode="auto">
          <a:xfrm>
            <a:off x="825500" y="3768725"/>
            <a:ext cx="268605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>
                <a:latin typeface="Arial" pitchFamily="34" charset="0"/>
              </a:rPr>
              <a:t>ACK arrives, send next </a:t>
            </a:r>
          </a:p>
          <a:p>
            <a:pPr algn="r"/>
            <a:r>
              <a:rPr lang="en-US">
                <a:latin typeface="Arial" pitchFamily="34" charset="0"/>
              </a:rPr>
              <a:t>packet, </a:t>
            </a:r>
            <a:r>
              <a:rPr lang="en-US">
                <a:solidFill>
                  <a:srgbClr val="FF0000"/>
                </a:solidFill>
                <a:latin typeface="Arial" pitchFamily="34" charset="0"/>
              </a:rPr>
              <a:t>t = RTT + L / R</a:t>
            </a:r>
            <a:endParaRPr lang="en-US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50" name="Freeform 25"/>
          <p:cNvSpPr>
            <a:spLocks/>
          </p:cNvSpPr>
          <p:nvPr/>
        </p:nvSpPr>
        <p:spPr bwMode="auto">
          <a:xfrm>
            <a:off x="3570288" y="4103688"/>
            <a:ext cx="1419225" cy="577850"/>
          </a:xfrm>
          <a:custGeom>
            <a:avLst/>
            <a:gdLst>
              <a:gd name="T0" fmla="*/ 0 w 1845"/>
              <a:gd name="T1" fmla="*/ 0 h 592"/>
              <a:gd name="T2" fmla="*/ 1845 w 1845"/>
              <a:gd name="T3" fmla="*/ 592 h 592"/>
              <a:gd name="T4" fmla="*/ 1095 w 1845"/>
              <a:gd name="T5" fmla="*/ 592 h 592"/>
              <a:gd name="T6" fmla="*/ 0 w 1845"/>
              <a:gd name="T7" fmla="*/ 247 h 592"/>
              <a:gd name="T8" fmla="*/ 0 w 1845"/>
              <a:gd name="T9" fmla="*/ 0 h 5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45"/>
              <a:gd name="T16" fmla="*/ 0 h 592"/>
              <a:gd name="T17" fmla="*/ 1845 w 1845"/>
              <a:gd name="T18" fmla="*/ 592 h 5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45" h="592">
                <a:moveTo>
                  <a:pt x="0" y="0"/>
                </a:moveTo>
                <a:lnTo>
                  <a:pt x="1845" y="592"/>
                </a:lnTo>
                <a:lnTo>
                  <a:pt x="1095" y="592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51" name="Group 26"/>
          <p:cNvGrpSpPr>
            <a:grpSpLocks/>
          </p:cNvGrpSpPr>
          <p:nvPr/>
        </p:nvGrpSpPr>
        <p:grpSpPr bwMode="auto">
          <a:xfrm>
            <a:off x="3563938" y="4095750"/>
            <a:ext cx="1281112" cy="534988"/>
            <a:chOff x="12315" y="13225"/>
            <a:chExt cx="2775" cy="913"/>
          </a:xfrm>
        </p:grpSpPr>
        <p:sp>
          <p:nvSpPr>
            <p:cNvPr id="1054" name="Line 27"/>
            <p:cNvSpPr>
              <a:spLocks noChangeShapeType="1"/>
            </p:cNvSpPr>
            <p:nvPr/>
          </p:nvSpPr>
          <p:spPr bwMode="auto">
            <a:xfrm>
              <a:off x="12315" y="13225"/>
              <a:ext cx="1587" cy="5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Line 28"/>
            <p:cNvSpPr>
              <a:spLocks noChangeShapeType="1"/>
            </p:cNvSpPr>
            <p:nvPr/>
          </p:nvSpPr>
          <p:spPr bwMode="auto">
            <a:xfrm>
              <a:off x="13915" y="13737"/>
              <a:ext cx="1175" cy="4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2" name="Line 29"/>
          <p:cNvSpPr>
            <a:spLocks noChangeShapeType="1"/>
          </p:cNvSpPr>
          <p:nvPr/>
        </p:nvSpPr>
        <p:spPr bwMode="auto">
          <a:xfrm>
            <a:off x="3563938" y="4337050"/>
            <a:ext cx="317500" cy="123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3" name="Line 30"/>
          <p:cNvSpPr>
            <a:spLocks noChangeShapeType="1"/>
          </p:cNvSpPr>
          <p:nvPr/>
        </p:nvSpPr>
        <p:spPr bwMode="auto">
          <a:xfrm>
            <a:off x="3887788" y="4460875"/>
            <a:ext cx="541337" cy="234950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026" name="Object 31"/>
          <p:cNvGraphicFramePr>
            <a:graphicFrameLocks noChangeAspect="1"/>
          </p:cNvGraphicFramePr>
          <p:nvPr/>
        </p:nvGraphicFramePr>
        <p:xfrm>
          <a:off x="1711325" y="5065713"/>
          <a:ext cx="5994400" cy="933450"/>
        </p:xfrm>
        <a:graphic>
          <a:graphicData uri="http://schemas.openxmlformats.org/presentationml/2006/ole">
            <p:oleObj spid="_x0000_s1026" name="Picture" r:id="rId4" imgW="3181320" imgH="49536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Pipelined protocols</a:t>
            </a:r>
            <a:endParaRPr lang="en-US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75" y="1304925"/>
            <a:ext cx="759142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Pipelining:</a:t>
            </a:r>
            <a:r>
              <a:rPr lang="en-US" sz="2400" smtClean="0"/>
              <a:t> sender allows multiple, “in-flight”, yet-to-be-acknowledged pkts</a:t>
            </a:r>
          </a:p>
          <a:p>
            <a:pPr lvl="1"/>
            <a:r>
              <a:rPr lang="en-US" sz="2000" smtClean="0"/>
              <a:t>range of sequence numbers must be increased</a:t>
            </a:r>
          </a:p>
          <a:p>
            <a:pPr lvl="1"/>
            <a:r>
              <a:rPr lang="en-US" sz="2000" smtClean="0"/>
              <a:t>buffering at sender and/or receiver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90550" y="5419725"/>
            <a:ext cx="8286750" cy="1076325"/>
          </a:xfrm>
        </p:spPr>
        <p:txBody>
          <a:bodyPr/>
          <a:lstStyle/>
          <a:p>
            <a:r>
              <a:rPr lang="en-US" sz="2400" smtClean="0"/>
              <a:t>Two generic forms of pipelined protocols: </a:t>
            </a:r>
            <a:r>
              <a:rPr lang="en-US" sz="2400" i="1" smtClean="0">
                <a:solidFill>
                  <a:srgbClr val="FF0000"/>
                </a:solidFill>
              </a:rPr>
              <a:t>go-Back-N, selective repeat</a:t>
            </a:r>
          </a:p>
        </p:txBody>
      </p:sp>
      <p:pic>
        <p:nvPicPr>
          <p:cNvPr id="51205" name="Picture 5" descr="rdt_pipeline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2588" y="2890838"/>
            <a:ext cx="6105525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Pipelining: increased utilization</a:t>
            </a:r>
          </a:p>
        </p:txBody>
      </p:sp>
      <p:sp>
        <p:nvSpPr>
          <p:cNvPr id="2052" name="Line 3"/>
          <p:cNvSpPr>
            <a:spLocks noChangeShapeType="1"/>
          </p:cNvSpPr>
          <p:nvPr/>
        </p:nvSpPr>
        <p:spPr bwMode="auto">
          <a:xfrm>
            <a:off x="3171825" y="1778000"/>
            <a:ext cx="2082800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0" y="1571625"/>
            <a:ext cx="3086100" cy="3540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>
                <a:latin typeface="Arial" pitchFamily="34" charset="0"/>
              </a:rPr>
              <a:t>first packet bit transmitted, t = 0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54" name="Line 5"/>
          <p:cNvSpPr>
            <a:spLocks noChangeShapeType="1"/>
          </p:cNvSpPr>
          <p:nvPr/>
        </p:nvSpPr>
        <p:spPr bwMode="auto">
          <a:xfrm>
            <a:off x="3162300" y="1555750"/>
            <a:ext cx="20638" cy="3284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5" name="Line 6"/>
          <p:cNvSpPr>
            <a:spLocks noChangeShapeType="1"/>
          </p:cNvSpPr>
          <p:nvPr/>
        </p:nvSpPr>
        <p:spPr bwMode="auto">
          <a:xfrm>
            <a:off x="5243513" y="1568450"/>
            <a:ext cx="22225" cy="3351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2701925" y="1228725"/>
            <a:ext cx="1042988" cy="355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>
                <a:latin typeface="Arial" pitchFamily="34" charset="0"/>
              </a:rPr>
              <a:t>sender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4730750" y="1228725"/>
            <a:ext cx="1108075" cy="355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>
                <a:latin typeface="Arial" pitchFamily="34" charset="0"/>
              </a:rPr>
              <a:t>receiver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58" name="Line 9"/>
          <p:cNvSpPr>
            <a:spLocks noChangeShapeType="1"/>
          </p:cNvSpPr>
          <p:nvPr/>
        </p:nvSpPr>
        <p:spPr bwMode="auto">
          <a:xfrm>
            <a:off x="3182938" y="1773238"/>
            <a:ext cx="2049462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9" name="Line 10"/>
          <p:cNvSpPr>
            <a:spLocks noChangeShapeType="1"/>
          </p:cNvSpPr>
          <p:nvPr/>
        </p:nvSpPr>
        <p:spPr bwMode="auto">
          <a:xfrm>
            <a:off x="3189288" y="3905250"/>
            <a:ext cx="2049462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0" name="Freeform 11"/>
          <p:cNvSpPr>
            <a:spLocks/>
          </p:cNvSpPr>
          <p:nvPr/>
        </p:nvSpPr>
        <p:spPr bwMode="auto">
          <a:xfrm>
            <a:off x="3167063" y="1770063"/>
            <a:ext cx="2087562" cy="1169987"/>
          </a:xfrm>
          <a:custGeom>
            <a:avLst/>
            <a:gdLst>
              <a:gd name="T0" fmla="*/ 0 w 2902"/>
              <a:gd name="T1" fmla="*/ 0 h 1185"/>
              <a:gd name="T2" fmla="*/ 2895 w 2902"/>
              <a:gd name="T3" fmla="*/ 937 h 1185"/>
              <a:gd name="T4" fmla="*/ 2902 w 2902"/>
              <a:gd name="T5" fmla="*/ 1185 h 1185"/>
              <a:gd name="T6" fmla="*/ 0 w 2902"/>
              <a:gd name="T7" fmla="*/ 2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2"/>
              <a:gd name="T16" fmla="*/ 0 h 1185"/>
              <a:gd name="T17" fmla="*/ 2902 w 2902"/>
              <a:gd name="T18" fmla="*/ 1185 h 1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1" name="Line 12"/>
          <p:cNvSpPr>
            <a:spLocks noChangeShapeType="1"/>
          </p:cNvSpPr>
          <p:nvPr/>
        </p:nvSpPr>
        <p:spPr bwMode="auto">
          <a:xfrm flipH="1">
            <a:off x="3032125" y="1770063"/>
            <a:ext cx="123825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2" name="Line 13"/>
          <p:cNvSpPr>
            <a:spLocks noChangeShapeType="1"/>
          </p:cNvSpPr>
          <p:nvPr/>
        </p:nvSpPr>
        <p:spPr bwMode="auto">
          <a:xfrm flipH="1">
            <a:off x="3032125" y="2014538"/>
            <a:ext cx="1238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3" name="Text Box 14"/>
          <p:cNvSpPr txBox="1">
            <a:spLocks noChangeArrowheads="1"/>
          </p:cNvSpPr>
          <p:nvPr/>
        </p:nvSpPr>
        <p:spPr bwMode="auto">
          <a:xfrm>
            <a:off x="2251075" y="2754313"/>
            <a:ext cx="9652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>
                <a:latin typeface="Arial" pitchFamily="34" charset="0"/>
              </a:rPr>
              <a:t>RTT 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64" name="Line 15"/>
          <p:cNvSpPr>
            <a:spLocks noChangeShapeType="1"/>
          </p:cNvSpPr>
          <p:nvPr/>
        </p:nvSpPr>
        <p:spPr bwMode="auto">
          <a:xfrm>
            <a:off x="3065463" y="3065463"/>
            <a:ext cx="9525" cy="820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5" name="Line 16"/>
          <p:cNvSpPr>
            <a:spLocks noChangeShapeType="1"/>
          </p:cNvSpPr>
          <p:nvPr/>
        </p:nvSpPr>
        <p:spPr bwMode="auto">
          <a:xfrm flipV="1">
            <a:off x="3070225" y="2036763"/>
            <a:ext cx="1588" cy="776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6" name="Text Box 17"/>
          <p:cNvSpPr txBox="1">
            <a:spLocks noChangeArrowheads="1"/>
          </p:cNvSpPr>
          <p:nvPr/>
        </p:nvSpPr>
        <p:spPr bwMode="auto">
          <a:xfrm>
            <a:off x="346075" y="1852613"/>
            <a:ext cx="274002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>
                <a:latin typeface="Arial" pitchFamily="34" charset="0"/>
              </a:rPr>
              <a:t>last bit transmitted, t = L / 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67" name="Line 18"/>
          <p:cNvSpPr>
            <a:spLocks noChangeShapeType="1"/>
          </p:cNvSpPr>
          <p:nvPr/>
        </p:nvSpPr>
        <p:spPr bwMode="auto">
          <a:xfrm flipH="1">
            <a:off x="5232400" y="2695575"/>
            <a:ext cx="1254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8" name="Text Box 19"/>
          <p:cNvSpPr txBox="1">
            <a:spLocks noChangeArrowheads="1"/>
          </p:cNvSpPr>
          <p:nvPr/>
        </p:nvSpPr>
        <p:spPr bwMode="auto">
          <a:xfrm>
            <a:off x="5308600" y="2517775"/>
            <a:ext cx="2641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pitchFamily="34" charset="0"/>
              </a:rPr>
              <a:t>first packet bit arrives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69" name="Line 20"/>
          <p:cNvSpPr>
            <a:spLocks noChangeShapeType="1"/>
          </p:cNvSpPr>
          <p:nvPr/>
        </p:nvSpPr>
        <p:spPr bwMode="auto">
          <a:xfrm>
            <a:off x="5254625" y="2946400"/>
            <a:ext cx="1190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0" name="Text Box 21"/>
          <p:cNvSpPr txBox="1">
            <a:spLocks noChangeArrowheads="1"/>
          </p:cNvSpPr>
          <p:nvPr/>
        </p:nvSpPr>
        <p:spPr bwMode="auto">
          <a:xfrm>
            <a:off x="5313363" y="2770188"/>
            <a:ext cx="35814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pitchFamily="34" charset="0"/>
              </a:rPr>
              <a:t>last packet bit arrives, send ACK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71" name="Text Box 22"/>
          <p:cNvSpPr txBox="1">
            <a:spLocks noChangeArrowheads="1"/>
          </p:cNvSpPr>
          <p:nvPr/>
        </p:nvSpPr>
        <p:spPr bwMode="auto">
          <a:xfrm>
            <a:off x="493713" y="3562350"/>
            <a:ext cx="2635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>
                <a:latin typeface="Arial" pitchFamily="34" charset="0"/>
              </a:rPr>
              <a:t>ACK arrives, send next </a:t>
            </a:r>
          </a:p>
          <a:p>
            <a:pPr algn="r"/>
            <a:r>
              <a:rPr lang="en-US">
                <a:latin typeface="Arial" pitchFamily="34" charset="0"/>
              </a:rPr>
              <a:t>packet, t = RTT + L / R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2072" name="Group 23"/>
          <p:cNvGrpSpPr>
            <a:grpSpLocks/>
          </p:cNvGrpSpPr>
          <p:nvPr/>
        </p:nvGrpSpPr>
        <p:grpSpPr bwMode="auto">
          <a:xfrm>
            <a:off x="3043238" y="3892550"/>
            <a:ext cx="1466850" cy="608013"/>
            <a:chOff x="12502" y="21425"/>
            <a:chExt cx="3400" cy="1025"/>
          </a:xfrm>
        </p:grpSpPr>
        <p:sp>
          <p:nvSpPr>
            <p:cNvPr id="2100" name="Line 24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Freeform 25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1845 w 1845"/>
                <a:gd name="T3" fmla="*/ 592 h 592"/>
                <a:gd name="T4" fmla="*/ 1095 w 1845"/>
                <a:gd name="T5" fmla="*/ 592 h 592"/>
                <a:gd name="T6" fmla="*/ 0 w 1845"/>
                <a:gd name="T7" fmla="*/ 247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5"/>
                <a:gd name="T16" fmla="*/ 0 h 592"/>
                <a:gd name="T17" fmla="*/ 1845 w 1845"/>
                <a:gd name="T18" fmla="*/ 592 h 5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02" name="Group 26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2105" name="Line 27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6" name="Line 28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03" name="Line 29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4" name="Line 30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73" name="Freeform 31"/>
          <p:cNvSpPr>
            <a:spLocks/>
          </p:cNvSpPr>
          <p:nvPr/>
        </p:nvSpPr>
        <p:spPr bwMode="auto">
          <a:xfrm>
            <a:off x="3171825" y="2022475"/>
            <a:ext cx="2087563" cy="1168400"/>
          </a:xfrm>
          <a:custGeom>
            <a:avLst/>
            <a:gdLst>
              <a:gd name="T0" fmla="*/ 0 w 2902"/>
              <a:gd name="T1" fmla="*/ 0 h 1185"/>
              <a:gd name="T2" fmla="*/ 2895 w 2902"/>
              <a:gd name="T3" fmla="*/ 937 h 1185"/>
              <a:gd name="T4" fmla="*/ 2902 w 2902"/>
              <a:gd name="T5" fmla="*/ 1185 h 1185"/>
              <a:gd name="T6" fmla="*/ 0 w 2902"/>
              <a:gd name="T7" fmla="*/ 2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2"/>
              <a:gd name="T16" fmla="*/ 0 h 1185"/>
              <a:gd name="T17" fmla="*/ 2902 w 2902"/>
              <a:gd name="T18" fmla="*/ 1185 h 1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4" name="Freeform 32"/>
          <p:cNvSpPr>
            <a:spLocks/>
          </p:cNvSpPr>
          <p:nvPr/>
        </p:nvSpPr>
        <p:spPr bwMode="auto">
          <a:xfrm>
            <a:off x="3171825" y="2273300"/>
            <a:ext cx="2087563" cy="1168400"/>
          </a:xfrm>
          <a:custGeom>
            <a:avLst/>
            <a:gdLst>
              <a:gd name="T0" fmla="*/ 0 w 2902"/>
              <a:gd name="T1" fmla="*/ 0 h 1185"/>
              <a:gd name="T2" fmla="*/ 2895 w 2902"/>
              <a:gd name="T3" fmla="*/ 937 h 1185"/>
              <a:gd name="T4" fmla="*/ 2902 w 2902"/>
              <a:gd name="T5" fmla="*/ 1185 h 1185"/>
              <a:gd name="T6" fmla="*/ 0 w 2902"/>
              <a:gd name="T7" fmla="*/ 247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02"/>
              <a:gd name="T16" fmla="*/ 0 h 1185"/>
              <a:gd name="T17" fmla="*/ 2902 w 2902"/>
              <a:gd name="T18" fmla="*/ 1185 h 1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5" name="Line 33"/>
          <p:cNvSpPr>
            <a:spLocks noChangeShapeType="1"/>
          </p:cNvSpPr>
          <p:nvPr/>
        </p:nvSpPr>
        <p:spPr bwMode="auto">
          <a:xfrm flipV="1">
            <a:off x="3189288" y="2954338"/>
            <a:ext cx="2065337" cy="931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76" name="Line 34"/>
          <p:cNvSpPr>
            <a:spLocks noChangeShapeType="1"/>
          </p:cNvSpPr>
          <p:nvPr/>
        </p:nvSpPr>
        <p:spPr bwMode="auto">
          <a:xfrm flipV="1">
            <a:off x="3189288" y="3205163"/>
            <a:ext cx="2065337" cy="931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77" name="Group 35"/>
          <p:cNvGrpSpPr>
            <a:grpSpLocks/>
          </p:cNvGrpSpPr>
          <p:nvPr/>
        </p:nvGrpSpPr>
        <p:grpSpPr bwMode="auto">
          <a:xfrm>
            <a:off x="3032125" y="4130675"/>
            <a:ext cx="1466850" cy="606425"/>
            <a:chOff x="12502" y="21425"/>
            <a:chExt cx="3400" cy="1025"/>
          </a:xfrm>
        </p:grpSpPr>
        <p:sp>
          <p:nvSpPr>
            <p:cNvPr id="2093" name="Line 36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4" name="Freeform 37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1845 w 1845"/>
                <a:gd name="T3" fmla="*/ 592 h 592"/>
                <a:gd name="T4" fmla="*/ 1095 w 1845"/>
                <a:gd name="T5" fmla="*/ 592 h 592"/>
                <a:gd name="T6" fmla="*/ 0 w 1845"/>
                <a:gd name="T7" fmla="*/ 247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5"/>
                <a:gd name="T16" fmla="*/ 0 h 592"/>
                <a:gd name="T17" fmla="*/ 1845 w 1845"/>
                <a:gd name="T18" fmla="*/ 592 h 5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95" name="Group 38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2098" name="Line 39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" name="Line 40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96" name="Line 41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7" name="Line 42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78" name="Group 43"/>
          <p:cNvGrpSpPr>
            <a:grpSpLocks/>
          </p:cNvGrpSpPr>
          <p:nvPr/>
        </p:nvGrpSpPr>
        <p:grpSpPr bwMode="auto">
          <a:xfrm>
            <a:off x="3043238" y="4381500"/>
            <a:ext cx="1466850" cy="606425"/>
            <a:chOff x="12502" y="21425"/>
            <a:chExt cx="3400" cy="1025"/>
          </a:xfrm>
        </p:grpSpPr>
        <p:sp>
          <p:nvSpPr>
            <p:cNvPr id="2086" name="Line 44"/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Freeform 45"/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1845 w 1845"/>
                <a:gd name="T3" fmla="*/ 592 h 592"/>
                <a:gd name="T4" fmla="*/ 1095 w 1845"/>
                <a:gd name="T5" fmla="*/ 592 h 592"/>
                <a:gd name="T6" fmla="*/ 0 w 1845"/>
                <a:gd name="T7" fmla="*/ 247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5"/>
                <a:gd name="T16" fmla="*/ 0 h 592"/>
                <a:gd name="T17" fmla="*/ 1845 w 1845"/>
                <a:gd name="T18" fmla="*/ 592 h 5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88" name="Group 46"/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2091" name="Line 47"/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2" name="Line 48"/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89" name="Line 49"/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0" name="Line 50"/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79" name="Line 51"/>
          <p:cNvSpPr>
            <a:spLocks noChangeShapeType="1"/>
          </p:cNvSpPr>
          <p:nvPr/>
        </p:nvSpPr>
        <p:spPr bwMode="auto">
          <a:xfrm flipV="1">
            <a:off x="3194050" y="3457575"/>
            <a:ext cx="2065338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0" name="Text Box 52"/>
          <p:cNvSpPr txBox="1">
            <a:spLocks noChangeArrowheads="1"/>
          </p:cNvSpPr>
          <p:nvPr/>
        </p:nvSpPr>
        <p:spPr bwMode="auto">
          <a:xfrm>
            <a:off x="5310188" y="3024188"/>
            <a:ext cx="3833812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pitchFamily="34" charset="0"/>
              </a:rPr>
              <a:t>last bit of 2</a:t>
            </a:r>
            <a:r>
              <a:rPr lang="en-US" baseline="30000">
                <a:latin typeface="Arial" pitchFamily="34" charset="0"/>
              </a:rPr>
              <a:t>nd</a:t>
            </a:r>
            <a:r>
              <a:rPr lang="en-US">
                <a:latin typeface="Arial" pitchFamily="34" charset="0"/>
              </a:rPr>
              <a:t> packet arrives, send ACK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81" name="Line 53"/>
          <p:cNvSpPr>
            <a:spLocks noChangeShapeType="1"/>
          </p:cNvSpPr>
          <p:nvPr/>
        </p:nvSpPr>
        <p:spPr bwMode="auto">
          <a:xfrm flipV="1">
            <a:off x="5254625" y="3182938"/>
            <a:ext cx="112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2" name="Line 54"/>
          <p:cNvSpPr>
            <a:spLocks noChangeShapeType="1"/>
          </p:cNvSpPr>
          <p:nvPr/>
        </p:nvSpPr>
        <p:spPr bwMode="auto">
          <a:xfrm flipV="1">
            <a:off x="5265738" y="3435350"/>
            <a:ext cx="1127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3" name="Text Box 55"/>
          <p:cNvSpPr txBox="1">
            <a:spLocks noChangeArrowheads="1"/>
          </p:cNvSpPr>
          <p:nvPr/>
        </p:nvSpPr>
        <p:spPr bwMode="auto">
          <a:xfrm>
            <a:off x="5305425" y="3257550"/>
            <a:ext cx="38385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latin typeface="Arial" pitchFamily="34" charset="0"/>
              </a:rPr>
              <a:t>last bit of 3</a:t>
            </a:r>
            <a:r>
              <a:rPr lang="en-US" baseline="30000">
                <a:latin typeface="Arial" pitchFamily="34" charset="0"/>
              </a:rPr>
              <a:t>rd</a:t>
            </a:r>
            <a:r>
              <a:rPr lang="en-US">
                <a:latin typeface="Arial" pitchFamily="34" charset="0"/>
              </a:rPr>
              <a:t> packet arrives, send ACK</a:t>
            </a:r>
            <a:endParaRPr lang="en-US">
              <a:latin typeface="Times New Roman" pitchFamily="18" charset="0"/>
            </a:endParaRPr>
          </a:p>
        </p:txBody>
      </p:sp>
      <p:graphicFrame>
        <p:nvGraphicFramePr>
          <p:cNvPr id="2050" name="Object 56"/>
          <p:cNvGraphicFramePr>
            <a:graphicFrameLocks noChangeAspect="1"/>
          </p:cNvGraphicFramePr>
          <p:nvPr/>
        </p:nvGraphicFramePr>
        <p:xfrm>
          <a:off x="1462088" y="5135563"/>
          <a:ext cx="5994400" cy="933450"/>
        </p:xfrm>
        <a:graphic>
          <a:graphicData uri="http://schemas.openxmlformats.org/presentationml/2006/ole">
            <p:oleObj spid="_x0000_s2050" name="Picture" r:id="rId4" imgW="3181320" imgH="495360" progId="Word.Picture.8">
              <p:embed/>
            </p:oleObj>
          </a:graphicData>
        </a:graphic>
      </p:graphicFrame>
      <p:sp>
        <p:nvSpPr>
          <p:cNvPr id="2084" name="Text Box 57"/>
          <p:cNvSpPr txBox="1">
            <a:spLocks noChangeArrowheads="1"/>
          </p:cNvSpPr>
          <p:nvPr/>
        </p:nvSpPr>
        <p:spPr bwMode="auto">
          <a:xfrm>
            <a:off x="6310313" y="4437063"/>
            <a:ext cx="2505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Increase utilization</a:t>
            </a:r>
          </a:p>
          <a:p>
            <a:r>
              <a:rPr lang="en-US" sz="2000">
                <a:solidFill>
                  <a:srgbClr val="FF0000"/>
                </a:solidFill>
              </a:rPr>
              <a:t>by a factor of 3!</a:t>
            </a:r>
          </a:p>
        </p:txBody>
      </p:sp>
      <p:sp>
        <p:nvSpPr>
          <p:cNvPr id="2085" name="Line 58"/>
          <p:cNvSpPr>
            <a:spLocks noChangeShapeType="1"/>
          </p:cNvSpPr>
          <p:nvPr/>
        </p:nvSpPr>
        <p:spPr bwMode="auto">
          <a:xfrm flipH="1">
            <a:off x="6386513" y="4821238"/>
            <a:ext cx="125412" cy="5127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Pipelining Protocols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Go-back-N: big </a:t>
            </a:r>
            <a:r>
              <a:rPr lang="en-US" sz="2400" u="sng" dirty="0" err="1" smtClean="0">
                <a:solidFill>
                  <a:srgbClr val="FF0000"/>
                </a:solidFill>
              </a:rPr>
              <a:t>pic</a:t>
            </a:r>
            <a:endParaRPr lang="en-US" sz="2400" u="sng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/>
              <a:t>Sender can have up to N </a:t>
            </a:r>
            <a:r>
              <a:rPr lang="en-US" sz="2400" dirty="0" err="1" smtClean="0"/>
              <a:t>unacked</a:t>
            </a:r>
            <a:r>
              <a:rPr lang="en-US" sz="2400" dirty="0" smtClean="0"/>
              <a:t> packets in pipeline</a:t>
            </a:r>
          </a:p>
          <a:p>
            <a:pPr>
              <a:lnSpc>
                <a:spcPct val="90000"/>
              </a:lnSpc>
            </a:pPr>
            <a:r>
              <a:rPr lang="en-US" sz="2400" dirty="0" err="1" smtClean="0"/>
              <a:t>Rcvr</a:t>
            </a:r>
            <a:r>
              <a:rPr lang="en-US" sz="2400" dirty="0" smtClean="0"/>
              <a:t> only sends cumulative </a:t>
            </a:r>
            <a:r>
              <a:rPr lang="en-US" sz="2400" dirty="0" err="1" smtClean="0"/>
              <a:t>acks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Doesn’t </a:t>
            </a:r>
            <a:r>
              <a:rPr lang="en-US" sz="2000" dirty="0" err="1" smtClean="0"/>
              <a:t>ack</a:t>
            </a:r>
            <a:r>
              <a:rPr lang="en-US" sz="2000" dirty="0" smtClean="0"/>
              <a:t> packet if there’s a gap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Sender has timer for oldest </a:t>
            </a:r>
            <a:r>
              <a:rPr lang="en-US" sz="2400" dirty="0" err="1" smtClean="0"/>
              <a:t>unacked</a:t>
            </a:r>
            <a:r>
              <a:rPr lang="en-US" sz="2400" dirty="0" smtClean="0"/>
              <a:t> packet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If timer expires, retransmit all </a:t>
            </a:r>
            <a:r>
              <a:rPr lang="en-US" sz="2000" dirty="0" err="1" smtClean="0"/>
              <a:t>unacked</a:t>
            </a:r>
            <a:r>
              <a:rPr lang="en-US" sz="2000" dirty="0" smtClean="0"/>
              <a:t> packets</a:t>
            </a:r>
          </a:p>
        </p:txBody>
      </p:sp>
      <p:sp>
        <p:nvSpPr>
          <p:cNvPr id="3399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Selective Repeat: big </a:t>
            </a:r>
            <a:r>
              <a:rPr lang="en-US" sz="2400" u="sng" dirty="0" err="1" smtClean="0">
                <a:solidFill>
                  <a:srgbClr val="FF0000"/>
                </a:solidFill>
              </a:rPr>
              <a:t>pic</a:t>
            </a:r>
            <a:endParaRPr lang="en-US" sz="2400" u="sng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/>
              <a:t>Sender can have up to N </a:t>
            </a:r>
            <a:r>
              <a:rPr lang="en-US" sz="2400" dirty="0" err="1" smtClean="0"/>
              <a:t>unacked</a:t>
            </a:r>
            <a:r>
              <a:rPr lang="en-US" sz="2400" dirty="0" smtClean="0"/>
              <a:t> packets in pipeline</a:t>
            </a:r>
          </a:p>
          <a:p>
            <a:pPr>
              <a:lnSpc>
                <a:spcPct val="90000"/>
              </a:lnSpc>
            </a:pPr>
            <a:r>
              <a:rPr lang="en-US" sz="2400" dirty="0" err="1" smtClean="0"/>
              <a:t>Rcvr</a:t>
            </a:r>
            <a:r>
              <a:rPr lang="en-US" sz="2400" dirty="0" smtClean="0"/>
              <a:t> </a:t>
            </a:r>
            <a:r>
              <a:rPr lang="en-US" sz="2400" dirty="0" err="1" smtClean="0"/>
              <a:t>acks</a:t>
            </a:r>
            <a:r>
              <a:rPr lang="en-US" sz="2400" dirty="0" smtClean="0"/>
              <a:t> individual packets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Sender maintains timer for each </a:t>
            </a:r>
            <a:r>
              <a:rPr lang="en-US" sz="2400" dirty="0" err="1" smtClean="0"/>
              <a:t>unacked</a:t>
            </a:r>
            <a:r>
              <a:rPr lang="en-US" sz="2400" dirty="0" smtClean="0"/>
              <a:t> packet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When timer expires, retransmit only </a:t>
            </a:r>
            <a:r>
              <a:rPr lang="en-US" sz="2000" dirty="0" err="1" smtClean="0"/>
              <a:t>unack</a:t>
            </a:r>
            <a:r>
              <a:rPr lang="en-US" sz="2000" dirty="0" smtClean="0"/>
              <a:t> packet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Go-Back-N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14450"/>
            <a:ext cx="8324850" cy="1219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Sender:</a:t>
            </a:r>
            <a:endParaRPr lang="en-US" sz="2400" smtClean="0"/>
          </a:p>
          <a:p>
            <a:r>
              <a:rPr lang="en-US" sz="2000" smtClean="0"/>
              <a:t>k-bit seq # in pkt header</a:t>
            </a:r>
          </a:p>
          <a:p>
            <a:r>
              <a:rPr lang="en-US" sz="2000" smtClean="0"/>
              <a:t>“window” of up to N, unack’ed pkts allowed</a:t>
            </a:r>
          </a:p>
          <a:p>
            <a:endParaRPr lang="en-US" sz="2400" smtClean="0"/>
          </a:p>
          <a:p>
            <a:endParaRPr lang="en-US" sz="2400" smtClean="0"/>
          </a:p>
        </p:txBody>
      </p:sp>
      <p:sp>
        <p:nvSpPr>
          <p:cNvPr id="305157" name="Rectangle 5"/>
          <p:cNvSpPr>
            <a:spLocks noChangeArrowheads="1"/>
          </p:cNvSpPr>
          <p:nvPr/>
        </p:nvSpPr>
        <p:spPr bwMode="auto">
          <a:xfrm>
            <a:off x="547688" y="2674938"/>
            <a:ext cx="83248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dirty="0"/>
              <a:t>ACK(n): ACKs all </a:t>
            </a:r>
            <a:r>
              <a:rPr lang="en-US" sz="2000" dirty="0" err="1"/>
              <a:t>pkts</a:t>
            </a:r>
            <a:r>
              <a:rPr lang="en-US" sz="2000" dirty="0"/>
              <a:t> up to, including </a:t>
            </a:r>
            <a:r>
              <a:rPr lang="en-US" sz="2000" dirty="0" err="1"/>
              <a:t>seq</a:t>
            </a:r>
            <a:r>
              <a:rPr lang="en-US" sz="2000" dirty="0"/>
              <a:t> # n - “cumulative ACK”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 dirty="0"/>
              <a:t>may receive duplicate ACKs (see receiver)</a:t>
            </a:r>
            <a:endParaRPr lang="en-US" sz="1800" dirty="0"/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dirty="0"/>
              <a:t>timer for each in-flight </a:t>
            </a:r>
            <a:r>
              <a:rPr lang="en-US" sz="2000" dirty="0" err="1"/>
              <a:t>pkt</a:t>
            </a:r>
            <a:endParaRPr lang="en-US" sz="2000" dirty="0"/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 i="1" dirty="0"/>
              <a:t>timeout(n):</a:t>
            </a:r>
            <a:r>
              <a:rPr lang="en-US" sz="2000" dirty="0"/>
              <a:t> retransmit </a:t>
            </a:r>
            <a:r>
              <a:rPr lang="en-US" sz="2000" dirty="0" err="1"/>
              <a:t>pkt</a:t>
            </a:r>
            <a:r>
              <a:rPr lang="en-US" sz="2000" dirty="0"/>
              <a:t> n and all higher </a:t>
            </a:r>
            <a:r>
              <a:rPr lang="en-US" sz="2000" dirty="0" err="1"/>
              <a:t>seq</a:t>
            </a:r>
            <a:r>
              <a:rPr lang="en-US" sz="2000" dirty="0"/>
              <a:t> # </a:t>
            </a:r>
            <a:r>
              <a:rPr lang="en-US" sz="2000" dirty="0" err="1"/>
              <a:t>pkts</a:t>
            </a:r>
            <a:r>
              <a:rPr lang="en-US" sz="2000" dirty="0"/>
              <a:t> in window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400" dirty="0"/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0"/>
            <a:ext cx="7772400" cy="733425"/>
          </a:xfrm>
        </p:spPr>
        <p:txBody>
          <a:bodyPr/>
          <a:lstStyle/>
          <a:p>
            <a:r>
              <a:rPr lang="en-US" smtClean="0"/>
              <a:t>Go-Back-N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5475288" y="412750"/>
            <a:ext cx="88900" cy="5207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5578475" y="514350"/>
            <a:ext cx="17605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/>
              <a:t>Pkt that could be sent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7507288" y="404813"/>
            <a:ext cx="88900" cy="5207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7675563" y="498475"/>
            <a:ext cx="10937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/>
              <a:t>unACKed pkt</a:t>
            </a: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7475538" y="989013"/>
            <a:ext cx="88900" cy="520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7610475" y="1114425"/>
            <a:ext cx="984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/>
              <a:t>Unused pkt</a:t>
            </a: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5443538" y="998538"/>
            <a:ext cx="88900" cy="5207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5546725" y="1100138"/>
            <a:ext cx="9350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/>
              <a:t>ACKed pkt</a:t>
            </a:r>
          </a:p>
        </p:txBody>
      </p:sp>
      <p:sp>
        <p:nvSpPr>
          <p:cNvPr id="480298" name="Text Box 42"/>
          <p:cNvSpPr txBox="1">
            <a:spLocks noChangeArrowheads="1"/>
          </p:cNvSpPr>
          <p:nvPr/>
        </p:nvSpPr>
        <p:spPr bwMode="auto">
          <a:xfrm>
            <a:off x="233363" y="2543175"/>
            <a:ext cx="992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send pkt</a:t>
            </a:r>
          </a:p>
        </p:txBody>
      </p:sp>
      <p:grpSp>
        <p:nvGrpSpPr>
          <p:cNvPr id="2" name="Group 246"/>
          <p:cNvGrpSpPr>
            <a:grpSpLocks/>
          </p:cNvGrpSpPr>
          <p:nvPr/>
        </p:nvGrpSpPr>
        <p:grpSpPr bwMode="auto">
          <a:xfrm>
            <a:off x="168275" y="2876550"/>
            <a:ext cx="6211888" cy="733425"/>
            <a:chOff x="106" y="1812"/>
            <a:chExt cx="3913" cy="462"/>
          </a:xfrm>
        </p:grpSpPr>
        <p:sp>
          <p:nvSpPr>
            <p:cNvPr id="55492" name="Text Box 37"/>
            <p:cNvSpPr txBox="1">
              <a:spLocks noChangeArrowheads="1"/>
            </p:cNvSpPr>
            <p:nvPr/>
          </p:nvSpPr>
          <p:spPr bwMode="auto">
            <a:xfrm>
              <a:off x="1171" y="2062"/>
              <a:ext cx="53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window</a:t>
              </a:r>
            </a:p>
          </p:txBody>
        </p:sp>
        <p:sp>
          <p:nvSpPr>
            <p:cNvPr id="55493" name="Line 38"/>
            <p:cNvSpPr>
              <a:spLocks noChangeShapeType="1"/>
            </p:cNvSpPr>
            <p:nvPr/>
          </p:nvSpPr>
          <p:spPr bwMode="auto">
            <a:xfrm>
              <a:off x="930" y="2044"/>
              <a:ext cx="0" cy="2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494" name="Line 39"/>
            <p:cNvSpPr>
              <a:spLocks noChangeShapeType="1"/>
            </p:cNvSpPr>
            <p:nvPr/>
          </p:nvSpPr>
          <p:spPr bwMode="auto">
            <a:xfrm>
              <a:off x="1935" y="2048"/>
              <a:ext cx="0" cy="2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495" name="Line 40"/>
            <p:cNvSpPr>
              <a:spLocks noChangeShapeType="1"/>
            </p:cNvSpPr>
            <p:nvPr/>
          </p:nvSpPr>
          <p:spPr bwMode="auto">
            <a:xfrm>
              <a:off x="1693" y="2176"/>
              <a:ext cx="2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496" name="Line 41"/>
            <p:cNvSpPr>
              <a:spLocks noChangeShapeType="1"/>
            </p:cNvSpPr>
            <p:nvPr/>
          </p:nvSpPr>
          <p:spPr bwMode="auto">
            <a:xfrm flipH="1">
              <a:off x="925" y="2189"/>
              <a:ext cx="25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497" name="Text Box 43"/>
            <p:cNvSpPr txBox="1">
              <a:spLocks noChangeArrowheads="1"/>
            </p:cNvSpPr>
            <p:nvPr/>
          </p:nvSpPr>
          <p:spPr bwMode="auto">
            <a:xfrm>
              <a:off x="106" y="1896"/>
              <a:ext cx="80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200"/>
                <a:t>1 unACKed pkts</a:t>
              </a:r>
            </a:p>
          </p:txBody>
        </p:sp>
        <p:sp>
          <p:nvSpPr>
            <p:cNvPr id="55498" name="Rectangle 62"/>
            <p:cNvSpPr>
              <a:spLocks noChangeArrowheads="1"/>
            </p:cNvSpPr>
            <p:nvPr/>
          </p:nvSpPr>
          <p:spPr bwMode="auto">
            <a:xfrm>
              <a:off x="920" y="1812"/>
              <a:ext cx="56" cy="2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99" name="Rectangle 63"/>
            <p:cNvSpPr>
              <a:spLocks noChangeArrowheads="1"/>
            </p:cNvSpPr>
            <p:nvPr/>
          </p:nvSpPr>
          <p:spPr bwMode="auto">
            <a:xfrm>
              <a:off x="1006" y="1812"/>
              <a:ext cx="56" cy="22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0" name="Rectangle 64"/>
            <p:cNvSpPr>
              <a:spLocks noChangeArrowheads="1"/>
            </p:cNvSpPr>
            <p:nvPr/>
          </p:nvSpPr>
          <p:spPr bwMode="auto">
            <a:xfrm>
              <a:off x="1092" y="1812"/>
              <a:ext cx="56" cy="22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1" name="Rectangle 65"/>
            <p:cNvSpPr>
              <a:spLocks noChangeArrowheads="1"/>
            </p:cNvSpPr>
            <p:nvPr/>
          </p:nvSpPr>
          <p:spPr bwMode="auto">
            <a:xfrm>
              <a:off x="1178" y="1812"/>
              <a:ext cx="56" cy="22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" name="Rectangle 66"/>
            <p:cNvSpPr>
              <a:spLocks noChangeArrowheads="1"/>
            </p:cNvSpPr>
            <p:nvPr/>
          </p:nvSpPr>
          <p:spPr bwMode="auto">
            <a:xfrm>
              <a:off x="1265" y="1812"/>
              <a:ext cx="56" cy="22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3" name="Rectangle 67"/>
            <p:cNvSpPr>
              <a:spLocks noChangeArrowheads="1"/>
            </p:cNvSpPr>
            <p:nvPr/>
          </p:nvSpPr>
          <p:spPr bwMode="auto">
            <a:xfrm>
              <a:off x="1351" y="1812"/>
              <a:ext cx="56" cy="22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4" name="Rectangle 68"/>
            <p:cNvSpPr>
              <a:spLocks noChangeArrowheads="1"/>
            </p:cNvSpPr>
            <p:nvPr/>
          </p:nvSpPr>
          <p:spPr bwMode="auto">
            <a:xfrm>
              <a:off x="1954" y="1812"/>
              <a:ext cx="56" cy="2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5" name="Rectangle 69"/>
            <p:cNvSpPr>
              <a:spLocks noChangeArrowheads="1"/>
            </p:cNvSpPr>
            <p:nvPr/>
          </p:nvSpPr>
          <p:spPr bwMode="auto">
            <a:xfrm>
              <a:off x="2041" y="1812"/>
              <a:ext cx="56" cy="2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6" name="Rectangle 70"/>
            <p:cNvSpPr>
              <a:spLocks noChangeArrowheads="1"/>
            </p:cNvSpPr>
            <p:nvPr/>
          </p:nvSpPr>
          <p:spPr bwMode="auto">
            <a:xfrm>
              <a:off x="2127" y="1812"/>
              <a:ext cx="56" cy="2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7" name="Rectangle 71"/>
            <p:cNvSpPr>
              <a:spLocks noChangeArrowheads="1"/>
            </p:cNvSpPr>
            <p:nvPr/>
          </p:nvSpPr>
          <p:spPr bwMode="auto">
            <a:xfrm>
              <a:off x="2213" y="1812"/>
              <a:ext cx="56" cy="2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8" name="Rectangle 72"/>
            <p:cNvSpPr>
              <a:spLocks noChangeArrowheads="1"/>
            </p:cNvSpPr>
            <p:nvPr/>
          </p:nvSpPr>
          <p:spPr bwMode="auto">
            <a:xfrm>
              <a:off x="2299" y="1812"/>
              <a:ext cx="56" cy="2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9" name="Rectangle 73"/>
            <p:cNvSpPr>
              <a:spLocks noChangeArrowheads="1"/>
            </p:cNvSpPr>
            <p:nvPr/>
          </p:nvSpPr>
          <p:spPr bwMode="auto">
            <a:xfrm>
              <a:off x="2386" y="1812"/>
              <a:ext cx="56" cy="2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10" name="Rectangle 74"/>
            <p:cNvSpPr>
              <a:spLocks noChangeArrowheads="1"/>
            </p:cNvSpPr>
            <p:nvPr/>
          </p:nvSpPr>
          <p:spPr bwMode="auto">
            <a:xfrm>
              <a:off x="1437" y="1812"/>
              <a:ext cx="56" cy="22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11" name="Rectangle 75"/>
            <p:cNvSpPr>
              <a:spLocks noChangeArrowheads="1"/>
            </p:cNvSpPr>
            <p:nvPr/>
          </p:nvSpPr>
          <p:spPr bwMode="auto">
            <a:xfrm>
              <a:off x="1523" y="1812"/>
              <a:ext cx="56" cy="22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12" name="Rectangle 76"/>
            <p:cNvSpPr>
              <a:spLocks noChangeArrowheads="1"/>
            </p:cNvSpPr>
            <p:nvPr/>
          </p:nvSpPr>
          <p:spPr bwMode="auto">
            <a:xfrm>
              <a:off x="1610" y="1812"/>
              <a:ext cx="56" cy="22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13" name="Rectangle 77"/>
            <p:cNvSpPr>
              <a:spLocks noChangeArrowheads="1"/>
            </p:cNvSpPr>
            <p:nvPr/>
          </p:nvSpPr>
          <p:spPr bwMode="auto">
            <a:xfrm>
              <a:off x="1696" y="1812"/>
              <a:ext cx="56" cy="22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14" name="Rectangle 78"/>
            <p:cNvSpPr>
              <a:spLocks noChangeArrowheads="1"/>
            </p:cNvSpPr>
            <p:nvPr/>
          </p:nvSpPr>
          <p:spPr bwMode="auto">
            <a:xfrm>
              <a:off x="1782" y="1812"/>
              <a:ext cx="56" cy="22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15" name="Rectangle 79"/>
            <p:cNvSpPr>
              <a:spLocks noChangeArrowheads="1"/>
            </p:cNvSpPr>
            <p:nvPr/>
          </p:nvSpPr>
          <p:spPr bwMode="auto">
            <a:xfrm>
              <a:off x="1868" y="1812"/>
              <a:ext cx="56" cy="22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16" name="Rectangle 80"/>
            <p:cNvSpPr>
              <a:spLocks noChangeArrowheads="1"/>
            </p:cNvSpPr>
            <p:nvPr/>
          </p:nvSpPr>
          <p:spPr bwMode="auto">
            <a:xfrm>
              <a:off x="2475" y="1812"/>
              <a:ext cx="56" cy="2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17" name="Rectangle 81"/>
            <p:cNvSpPr>
              <a:spLocks noChangeArrowheads="1"/>
            </p:cNvSpPr>
            <p:nvPr/>
          </p:nvSpPr>
          <p:spPr bwMode="auto">
            <a:xfrm>
              <a:off x="2562" y="1812"/>
              <a:ext cx="56" cy="2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18" name="Rectangle 82"/>
            <p:cNvSpPr>
              <a:spLocks noChangeArrowheads="1"/>
            </p:cNvSpPr>
            <p:nvPr/>
          </p:nvSpPr>
          <p:spPr bwMode="auto">
            <a:xfrm>
              <a:off x="2648" y="1812"/>
              <a:ext cx="56" cy="2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19" name="Rectangle 83"/>
            <p:cNvSpPr>
              <a:spLocks noChangeArrowheads="1"/>
            </p:cNvSpPr>
            <p:nvPr/>
          </p:nvSpPr>
          <p:spPr bwMode="auto">
            <a:xfrm>
              <a:off x="2734" y="1812"/>
              <a:ext cx="56" cy="2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20" name="Rectangle 84"/>
            <p:cNvSpPr>
              <a:spLocks noChangeArrowheads="1"/>
            </p:cNvSpPr>
            <p:nvPr/>
          </p:nvSpPr>
          <p:spPr bwMode="auto">
            <a:xfrm>
              <a:off x="2820" y="1812"/>
              <a:ext cx="56" cy="2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21" name="Rectangle 85"/>
            <p:cNvSpPr>
              <a:spLocks noChangeArrowheads="1"/>
            </p:cNvSpPr>
            <p:nvPr/>
          </p:nvSpPr>
          <p:spPr bwMode="auto">
            <a:xfrm>
              <a:off x="2907" y="1812"/>
              <a:ext cx="56" cy="2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22" name="Rectangle 86"/>
            <p:cNvSpPr>
              <a:spLocks noChangeArrowheads="1"/>
            </p:cNvSpPr>
            <p:nvPr/>
          </p:nvSpPr>
          <p:spPr bwMode="auto">
            <a:xfrm>
              <a:off x="3010" y="1812"/>
              <a:ext cx="56" cy="2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23" name="Rectangle 87"/>
            <p:cNvSpPr>
              <a:spLocks noChangeArrowheads="1"/>
            </p:cNvSpPr>
            <p:nvPr/>
          </p:nvSpPr>
          <p:spPr bwMode="auto">
            <a:xfrm>
              <a:off x="3097" y="1812"/>
              <a:ext cx="56" cy="2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24" name="Rectangle 88"/>
            <p:cNvSpPr>
              <a:spLocks noChangeArrowheads="1"/>
            </p:cNvSpPr>
            <p:nvPr/>
          </p:nvSpPr>
          <p:spPr bwMode="auto">
            <a:xfrm>
              <a:off x="3183" y="1812"/>
              <a:ext cx="56" cy="2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25" name="Rectangle 89"/>
            <p:cNvSpPr>
              <a:spLocks noChangeArrowheads="1"/>
            </p:cNvSpPr>
            <p:nvPr/>
          </p:nvSpPr>
          <p:spPr bwMode="auto">
            <a:xfrm>
              <a:off x="3269" y="1812"/>
              <a:ext cx="56" cy="2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26" name="Rectangle 90"/>
            <p:cNvSpPr>
              <a:spLocks noChangeArrowheads="1"/>
            </p:cNvSpPr>
            <p:nvPr/>
          </p:nvSpPr>
          <p:spPr bwMode="auto">
            <a:xfrm>
              <a:off x="3355" y="1812"/>
              <a:ext cx="56" cy="2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27" name="Rectangle 91"/>
            <p:cNvSpPr>
              <a:spLocks noChangeArrowheads="1"/>
            </p:cNvSpPr>
            <p:nvPr/>
          </p:nvSpPr>
          <p:spPr bwMode="auto">
            <a:xfrm>
              <a:off x="3442" y="1812"/>
              <a:ext cx="56" cy="2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28" name="Rectangle 92"/>
            <p:cNvSpPr>
              <a:spLocks noChangeArrowheads="1"/>
            </p:cNvSpPr>
            <p:nvPr/>
          </p:nvSpPr>
          <p:spPr bwMode="auto">
            <a:xfrm>
              <a:off x="3531" y="1812"/>
              <a:ext cx="56" cy="2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29" name="Rectangle 93"/>
            <p:cNvSpPr>
              <a:spLocks noChangeArrowheads="1"/>
            </p:cNvSpPr>
            <p:nvPr/>
          </p:nvSpPr>
          <p:spPr bwMode="auto">
            <a:xfrm>
              <a:off x="3618" y="1812"/>
              <a:ext cx="56" cy="2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30" name="Rectangle 94"/>
            <p:cNvSpPr>
              <a:spLocks noChangeArrowheads="1"/>
            </p:cNvSpPr>
            <p:nvPr/>
          </p:nvSpPr>
          <p:spPr bwMode="auto">
            <a:xfrm>
              <a:off x="3704" y="1812"/>
              <a:ext cx="56" cy="2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31" name="Rectangle 95"/>
            <p:cNvSpPr>
              <a:spLocks noChangeArrowheads="1"/>
            </p:cNvSpPr>
            <p:nvPr/>
          </p:nvSpPr>
          <p:spPr bwMode="auto">
            <a:xfrm>
              <a:off x="3790" y="1812"/>
              <a:ext cx="56" cy="2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32" name="Rectangle 96"/>
            <p:cNvSpPr>
              <a:spLocks noChangeArrowheads="1"/>
            </p:cNvSpPr>
            <p:nvPr/>
          </p:nvSpPr>
          <p:spPr bwMode="auto">
            <a:xfrm>
              <a:off x="3876" y="1812"/>
              <a:ext cx="56" cy="2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33" name="Rectangle 97"/>
            <p:cNvSpPr>
              <a:spLocks noChangeArrowheads="1"/>
            </p:cNvSpPr>
            <p:nvPr/>
          </p:nvSpPr>
          <p:spPr bwMode="auto">
            <a:xfrm>
              <a:off x="3963" y="1812"/>
              <a:ext cx="56" cy="2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45"/>
          <p:cNvGrpSpPr>
            <a:grpSpLocks/>
          </p:cNvGrpSpPr>
          <p:nvPr/>
        </p:nvGrpSpPr>
        <p:grpSpPr bwMode="auto">
          <a:xfrm>
            <a:off x="152400" y="1379538"/>
            <a:ext cx="6308725" cy="1431925"/>
            <a:chOff x="96" y="869"/>
            <a:chExt cx="3974" cy="902"/>
          </a:xfrm>
        </p:grpSpPr>
        <p:sp>
          <p:nvSpPr>
            <p:cNvPr id="55446" name="Rectangle 12"/>
            <p:cNvSpPr>
              <a:spLocks noChangeArrowheads="1"/>
            </p:cNvSpPr>
            <p:nvPr/>
          </p:nvSpPr>
          <p:spPr bwMode="auto">
            <a:xfrm>
              <a:off x="971" y="1141"/>
              <a:ext cx="56" cy="22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47" name="Rectangle 13"/>
            <p:cNvSpPr>
              <a:spLocks noChangeArrowheads="1"/>
            </p:cNvSpPr>
            <p:nvPr/>
          </p:nvSpPr>
          <p:spPr bwMode="auto">
            <a:xfrm>
              <a:off x="1057" y="1141"/>
              <a:ext cx="56" cy="22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48" name="Rectangle 14"/>
            <p:cNvSpPr>
              <a:spLocks noChangeArrowheads="1"/>
            </p:cNvSpPr>
            <p:nvPr/>
          </p:nvSpPr>
          <p:spPr bwMode="auto">
            <a:xfrm>
              <a:off x="1143" y="1141"/>
              <a:ext cx="56" cy="22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49" name="Rectangle 15"/>
            <p:cNvSpPr>
              <a:spLocks noChangeArrowheads="1"/>
            </p:cNvSpPr>
            <p:nvPr/>
          </p:nvSpPr>
          <p:spPr bwMode="auto">
            <a:xfrm>
              <a:off x="1229" y="1141"/>
              <a:ext cx="56" cy="22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50" name="Rectangle 16"/>
            <p:cNvSpPr>
              <a:spLocks noChangeArrowheads="1"/>
            </p:cNvSpPr>
            <p:nvPr/>
          </p:nvSpPr>
          <p:spPr bwMode="auto">
            <a:xfrm>
              <a:off x="1316" y="1141"/>
              <a:ext cx="56" cy="22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51" name="Rectangle 17"/>
            <p:cNvSpPr>
              <a:spLocks noChangeArrowheads="1"/>
            </p:cNvSpPr>
            <p:nvPr/>
          </p:nvSpPr>
          <p:spPr bwMode="auto">
            <a:xfrm>
              <a:off x="1402" y="1141"/>
              <a:ext cx="56" cy="22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52" name="Rectangle 18"/>
            <p:cNvSpPr>
              <a:spLocks noChangeArrowheads="1"/>
            </p:cNvSpPr>
            <p:nvPr/>
          </p:nvSpPr>
          <p:spPr bwMode="auto">
            <a:xfrm>
              <a:off x="2005" y="1141"/>
              <a:ext cx="56" cy="2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53" name="Rectangle 19"/>
            <p:cNvSpPr>
              <a:spLocks noChangeArrowheads="1"/>
            </p:cNvSpPr>
            <p:nvPr/>
          </p:nvSpPr>
          <p:spPr bwMode="auto">
            <a:xfrm>
              <a:off x="2092" y="1141"/>
              <a:ext cx="56" cy="2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54" name="Rectangle 20"/>
            <p:cNvSpPr>
              <a:spLocks noChangeArrowheads="1"/>
            </p:cNvSpPr>
            <p:nvPr/>
          </p:nvSpPr>
          <p:spPr bwMode="auto">
            <a:xfrm>
              <a:off x="2178" y="1141"/>
              <a:ext cx="56" cy="2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55" name="Rectangle 21"/>
            <p:cNvSpPr>
              <a:spLocks noChangeArrowheads="1"/>
            </p:cNvSpPr>
            <p:nvPr/>
          </p:nvSpPr>
          <p:spPr bwMode="auto">
            <a:xfrm>
              <a:off x="2264" y="1141"/>
              <a:ext cx="56" cy="2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56" name="Rectangle 22"/>
            <p:cNvSpPr>
              <a:spLocks noChangeArrowheads="1"/>
            </p:cNvSpPr>
            <p:nvPr/>
          </p:nvSpPr>
          <p:spPr bwMode="auto">
            <a:xfrm>
              <a:off x="2350" y="1141"/>
              <a:ext cx="56" cy="2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57" name="Rectangle 23"/>
            <p:cNvSpPr>
              <a:spLocks noChangeArrowheads="1"/>
            </p:cNvSpPr>
            <p:nvPr/>
          </p:nvSpPr>
          <p:spPr bwMode="auto">
            <a:xfrm>
              <a:off x="2437" y="1141"/>
              <a:ext cx="56" cy="2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58" name="Rectangle 24"/>
            <p:cNvSpPr>
              <a:spLocks noChangeArrowheads="1"/>
            </p:cNvSpPr>
            <p:nvPr/>
          </p:nvSpPr>
          <p:spPr bwMode="auto">
            <a:xfrm>
              <a:off x="1488" y="1141"/>
              <a:ext cx="56" cy="22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59" name="Rectangle 25"/>
            <p:cNvSpPr>
              <a:spLocks noChangeArrowheads="1"/>
            </p:cNvSpPr>
            <p:nvPr/>
          </p:nvSpPr>
          <p:spPr bwMode="auto">
            <a:xfrm>
              <a:off x="1574" y="1141"/>
              <a:ext cx="56" cy="22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60" name="Rectangle 26"/>
            <p:cNvSpPr>
              <a:spLocks noChangeArrowheads="1"/>
            </p:cNvSpPr>
            <p:nvPr/>
          </p:nvSpPr>
          <p:spPr bwMode="auto">
            <a:xfrm>
              <a:off x="1661" y="1141"/>
              <a:ext cx="56" cy="22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61" name="Rectangle 27"/>
            <p:cNvSpPr>
              <a:spLocks noChangeArrowheads="1"/>
            </p:cNvSpPr>
            <p:nvPr/>
          </p:nvSpPr>
          <p:spPr bwMode="auto">
            <a:xfrm>
              <a:off x="1747" y="1141"/>
              <a:ext cx="56" cy="22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62" name="Rectangle 28"/>
            <p:cNvSpPr>
              <a:spLocks noChangeArrowheads="1"/>
            </p:cNvSpPr>
            <p:nvPr/>
          </p:nvSpPr>
          <p:spPr bwMode="auto">
            <a:xfrm>
              <a:off x="1833" y="1141"/>
              <a:ext cx="56" cy="22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63" name="Rectangle 29"/>
            <p:cNvSpPr>
              <a:spLocks noChangeArrowheads="1"/>
            </p:cNvSpPr>
            <p:nvPr/>
          </p:nvSpPr>
          <p:spPr bwMode="auto">
            <a:xfrm>
              <a:off x="1919" y="1141"/>
              <a:ext cx="56" cy="22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64" name="Text Box 30"/>
            <p:cNvSpPr txBox="1">
              <a:spLocks noChangeArrowheads="1"/>
            </p:cNvSpPr>
            <p:nvPr/>
          </p:nvSpPr>
          <p:spPr bwMode="auto">
            <a:xfrm>
              <a:off x="220" y="1246"/>
              <a:ext cx="4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start</a:t>
              </a:r>
            </a:p>
          </p:txBody>
        </p:sp>
        <p:sp>
          <p:nvSpPr>
            <p:cNvPr id="55465" name="Text Box 31"/>
            <p:cNvSpPr txBox="1">
              <a:spLocks noChangeArrowheads="1"/>
            </p:cNvSpPr>
            <p:nvPr/>
          </p:nvSpPr>
          <p:spPr bwMode="auto">
            <a:xfrm>
              <a:off x="1206" y="1405"/>
              <a:ext cx="53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window</a:t>
              </a:r>
            </a:p>
            <a:p>
              <a:r>
                <a:rPr lang="en-US"/>
                <a:t>N=12</a:t>
              </a:r>
            </a:p>
          </p:txBody>
        </p:sp>
        <p:sp>
          <p:nvSpPr>
            <p:cNvPr id="55466" name="Line 32"/>
            <p:cNvSpPr>
              <a:spLocks noChangeShapeType="1"/>
            </p:cNvSpPr>
            <p:nvPr/>
          </p:nvSpPr>
          <p:spPr bwMode="auto">
            <a:xfrm>
              <a:off x="965" y="1388"/>
              <a:ext cx="0" cy="2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467" name="Line 33"/>
            <p:cNvSpPr>
              <a:spLocks noChangeShapeType="1"/>
            </p:cNvSpPr>
            <p:nvPr/>
          </p:nvSpPr>
          <p:spPr bwMode="auto">
            <a:xfrm>
              <a:off x="1970" y="1391"/>
              <a:ext cx="0" cy="2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468" name="Line 34"/>
            <p:cNvSpPr>
              <a:spLocks noChangeShapeType="1"/>
            </p:cNvSpPr>
            <p:nvPr/>
          </p:nvSpPr>
          <p:spPr bwMode="auto">
            <a:xfrm>
              <a:off x="1728" y="1519"/>
              <a:ext cx="2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469" name="Line 35"/>
            <p:cNvSpPr>
              <a:spLocks noChangeShapeType="1"/>
            </p:cNvSpPr>
            <p:nvPr/>
          </p:nvSpPr>
          <p:spPr bwMode="auto">
            <a:xfrm flipH="1">
              <a:off x="960" y="1533"/>
              <a:ext cx="25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470" name="Text Box 36"/>
            <p:cNvSpPr txBox="1">
              <a:spLocks noChangeArrowheads="1"/>
            </p:cNvSpPr>
            <p:nvPr/>
          </p:nvSpPr>
          <p:spPr bwMode="auto">
            <a:xfrm>
              <a:off x="96" y="1370"/>
              <a:ext cx="8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200"/>
                <a:t>0 unACKed pkts</a:t>
              </a:r>
            </a:p>
          </p:txBody>
        </p:sp>
        <p:sp>
          <p:nvSpPr>
            <p:cNvPr id="55471" name="Rectangle 44"/>
            <p:cNvSpPr>
              <a:spLocks noChangeArrowheads="1"/>
            </p:cNvSpPr>
            <p:nvPr/>
          </p:nvSpPr>
          <p:spPr bwMode="auto">
            <a:xfrm>
              <a:off x="2526" y="1141"/>
              <a:ext cx="56" cy="2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72" name="Rectangle 45"/>
            <p:cNvSpPr>
              <a:spLocks noChangeArrowheads="1"/>
            </p:cNvSpPr>
            <p:nvPr/>
          </p:nvSpPr>
          <p:spPr bwMode="auto">
            <a:xfrm>
              <a:off x="2613" y="1141"/>
              <a:ext cx="56" cy="2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73" name="Rectangle 46"/>
            <p:cNvSpPr>
              <a:spLocks noChangeArrowheads="1"/>
            </p:cNvSpPr>
            <p:nvPr/>
          </p:nvSpPr>
          <p:spPr bwMode="auto">
            <a:xfrm>
              <a:off x="2699" y="1141"/>
              <a:ext cx="56" cy="2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74" name="Rectangle 47"/>
            <p:cNvSpPr>
              <a:spLocks noChangeArrowheads="1"/>
            </p:cNvSpPr>
            <p:nvPr/>
          </p:nvSpPr>
          <p:spPr bwMode="auto">
            <a:xfrm>
              <a:off x="2785" y="1141"/>
              <a:ext cx="56" cy="2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75" name="Rectangle 48"/>
            <p:cNvSpPr>
              <a:spLocks noChangeArrowheads="1"/>
            </p:cNvSpPr>
            <p:nvPr/>
          </p:nvSpPr>
          <p:spPr bwMode="auto">
            <a:xfrm>
              <a:off x="2871" y="1141"/>
              <a:ext cx="56" cy="2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76" name="Rectangle 49"/>
            <p:cNvSpPr>
              <a:spLocks noChangeArrowheads="1"/>
            </p:cNvSpPr>
            <p:nvPr/>
          </p:nvSpPr>
          <p:spPr bwMode="auto">
            <a:xfrm>
              <a:off x="2958" y="1141"/>
              <a:ext cx="56" cy="2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77" name="Rectangle 50"/>
            <p:cNvSpPr>
              <a:spLocks noChangeArrowheads="1"/>
            </p:cNvSpPr>
            <p:nvPr/>
          </p:nvSpPr>
          <p:spPr bwMode="auto">
            <a:xfrm>
              <a:off x="3061" y="1141"/>
              <a:ext cx="56" cy="2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78" name="Rectangle 51"/>
            <p:cNvSpPr>
              <a:spLocks noChangeArrowheads="1"/>
            </p:cNvSpPr>
            <p:nvPr/>
          </p:nvSpPr>
          <p:spPr bwMode="auto">
            <a:xfrm>
              <a:off x="3148" y="1141"/>
              <a:ext cx="56" cy="2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79" name="Rectangle 52"/>
            <p:cNvSpPr>
              <a:spLocks noChangeArrowheads="1"/>
            </p:cNvSpPr>
            <p:nvPr/>
          </p:nvSpPr>
          <p:spPr bwMode="auto">
            <a:xfrm>
              <a:off x="3234" y="1141"/>
              <a:ext cx="56" cy="2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80" name="Rectangle 53"/>
            <p:cNvSpPr>
              <a:spLocks noChangeArrowheads="1"/>
            </p:cNvSpPr>
            <p:nvPr/>
          </p:nvSpPr>
          <p:spPr bwMode="auto">
            <a:xfrm>
              <a:off x="3320" y="1141"/>
              <a:ext cx="56" cy="2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81" name="Rectangle 54"/>
            <p:cNvSpPr>
              <a:spLocks noChangeArrowheads="1"/>
            </p:cNvSpPr>
            <p:nvPr/>
          </p:nvSpPr>
          <p:spPr bwMode="auto">
            <a:xfrm>
              <a:off x="3406" y="1141"/>
              <a:ext cx="56" cy="2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82" name="Rectangle 55"/>
            <p:cNvSpPr>
              <a:spLocks noChangeArrowheads="1"/>
            </p:cNvSpPr>
            <p:nvPr/>
          </p:nvSpPr>
          <p:spPr bwMode="auto">
            <a:xfrm>
              <a:off x="3493" y="1141"/>
              <a:ext cx="56" cy="2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83" name="Rectangle 56"/>
            <p:cNvSpPr>
              <a:spLocks noChangeArrowheads="1"/>
            </p:cNvSpPr>
            <p:nvPr/>
          </p:nvSpPr>
          <p:spPr bwMode="auto">
            <a:xfrm>
              <a:off x="3582" y="1141"/>
              <a:ext cx="56" cy="2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84" name="Rectangle 57"/>
            <p:cNvSpPr>
              <a:spLocks noChangeArrowheads="1"/>
            </p:cNvSpPr>
            <p:nvPr/>
          </p:nvSpPr>
          <p:spPr bwMode="auto">
            <a:xfrm>
              <a:off x="3669" y="1141"/>
              <a:ext cx="56" cy="2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85" name="Rectangle 58"/>
            <p:cNvSpPr>
              <a:spLocks noChangeArrowheads="1"/>
            </p:cNvSpPr>
            <p:nvPr/>
          </p:nvSpPr>
          <p:spPr bwMode="auto">
            <a:xfrm>
              <a:off x="3755" y="1141"/>
              <a:ext cx="56" cy="2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86" name="Rectangle 59"/>
            <p:cNvSpPr>
              <a:spLocks noChangeArrowheads="1"/>
            </p:cNvSpPr>
            <p:nvPr/>
          </p:nvSpPr>
          <p:spPr bwMode="auto">
            <a:xfrm>
              <a:off x="3841" y="1141"/>
              <a:ext cx="56" cy="2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87" name="Rectangle 60"/>
            <p:cNvSpPr>
              <a:spLocks noChangeArrowheads="1"/>
            </p:cNvSpPr>
            <p:nvPr/>
          </p:nvSpPr>
          <p:spPr bwMode="auto">
            <a:xfrm>
              <a:off x="3927" y="1141"/>
              <a:ext cx="56" cy="2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88" name="Rectangle 61"/>
            <p:cNvSpPr>
              <a:spLocks noChangeArrowheads="1"/>
            </p:cNvSpPr>
            <p:nvPr/>
          </p:nvSpPr>
          <p:spPr bwMode="auto">
            <a:xfrm>
              <a:off x="4014" y="1141"/>
              <a:ext cx="56" cy="2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89" name="Text Box 98"/>
            <p:cNvSpPr txBox="1">
              <a:spLocks noChangeArrowheads="1"/>
            </p:cNvSpPr>
            <p:nvPr/>
          </p:nvSpPr>
          <p:spPr bwMode="auto">
            <a:xfrm>
              <a:off x="1010" y="869"/>
              <a:ext cx="37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pkts</a:t>
              </a:r>
            </a:p>
          </p:txBody>
        </p:sp>
        <p:sp>
          <p:nvSpPr>
            <p:cNvPr id="55490" name="Line 99"/>
            <p:cNvSpPr>
              <a:spLocks noChangeShapeType="1"/>
            </p:cNvSpPr>
            <p:nvPr/>
          </p:nvSpPr>
          <p:spPr bwMode="auto">
            <a:xfrm>
              <a:off x="1319" y="979"/>
              <a:ext cx="96" cy="1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491" name="Line 100"/>
            <p:cNvSpPr>
              <a:spLocks noChangeShapeType="1"/>
            </p:cNvSpPr>
            <p:nvPr/>
          </p:nvSpPr>
          <p:spPr bwMode="auto">
            <a:xfrm flipH="1">
              <a:off x="1061" y="994"/>
              <a:ext cx="96" cy="1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1444625" y="4260850"/>
            <a:ext cx="1595438" cy="350838"/>
            <a:chOff x="1444625" y="4260850"/>
            <a:chExt cx="1595438" cy="350838"/>
          </a:xfrm>
        </p:grpSpPr>
        <p:sp>
          <p:nvSpPr>
            <p:cNvPr id="55310" name="Line 101"/>
            <p:cNvSpPr>
              <a:spLocks noChangeShapeType="1"/>
            </p:cNvSpPr>
            <p:nvPr/>
          </p:nvSpPr>
          <p:spPr bwMode="auto">
            <a:xfrm>
              <a:off x="1444625" y="4260850"/>
              <a:ext cx="0" cy="346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311" name="Line 102"/>
            <p:cNvSpPr>
              <a:spLocks noChangeShapeType="1"/>
            </p:cNvSpPr>
            <p:nvPr/>
          </p:nvSpPr>
          <p:spPr bwMode="auto">
            <a:xfrm>
              <a:off x="3040063" y="4265613"/>
              <a:ext cx="0" cy="346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80361" name="Text Box 105"/>
          <p:cNvSpPr txBox="1">
            <a:spLocks noChangeArrowheads="1"/>
          </p:cNvSpPr>
          <p:nvPr/>
        </p:nvSpPr>
        <p:spPr bwMode="auto">
          <a:xfrm>
            <a:off x="152400" y="3557588"/>
            <a:ext cx="1090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send pkts</a:t>
            </a:r>
          </a:p>
        </p:txBody>
      </p:sp>
      <p:grpSp>
        <p:nvGrpSpPr>
          <p:cNvPr id="4" name="Group 247"/>
          <p:cNvGrpSpPr>
            <a:grpSpLocks/>
          </p:cNvGrpSpPr>
          <p:nvPr/>
        </p:nvGrpSpPr>
        <p:grpSpPr bwMode="auto">
          <a:xfrm>
            <a:off x="136525" y="3397250"/>
            <a:ext cx="6211888" cy="1168400"/>
            <a:chOff x="86" y="2140"/>
            <a:chExt cx="3913" cy="736"/>
          </a:xfrm>
        </p:grpSpPr>
        <p:sp>
          <p:nvSpPr>
            <p:cNvPr id="55404" name="Text Box 11"/>
            <p:cNvSpPr txBox="1">
              <a:spLocks noChangeArrowheads="1"/>
            </p:cNvSpPr>
            <p:nvPr/>
          </p:nvSpPr>
          <p:spPr bwMode="auto">
            <a:xfrm>
              <a:off x="1126" y="2664"/>
              <a:ext cx="53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window</a:t>
              </a:r>
            </a:p>
          </p:txBody>
        </p:sp>
        <p:sp>
          <p:nvSpPr>
            <p:cNvPr id="55405" name="Line 103"/>
            <p:cNvSpPr>
              <a:spLocks noChangeShapeType="1"/>
            </p:cNvSpPr>
            <p:nvPr/>
          </p:nvSpPr>
          <p:spPr bwMode="auto">
            <a:xfrm>
              <a:off x="1673" y="2815"/>
              <a:ext cx="2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406" name="Line 104"/>
            <p:cNvSpPr>
              <a:spLocks noChangeShapeType="1"/>
            </p:cNvSpPr>
            <p:nvPr/>
          </p:nvSpPr>
          <p:spPr bwMode="auto">
            <a:xfrm flipH="1">
              <a:off x="905" y="2829"/>
              <a:ext cx="25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407" name="Text Box 106"/>
            <p:cNvSpPr txBox="1">
              <a:spLocks noChangeArrowheads="1"/>
            </p:cNvSpPr>
            <p:nvPr/>
          </p:nvSpPr>
          <p:spPr bwMode="auto">
            <a:xfrm>
              <a:off x="86" y="2536"/>
              <a:ext cx="84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200"/>
                <a:t>N unACKed pkts</a:t>
              </a:r>
            </a:p>
          </p:txBody>
        </p:sp>
        <p:sp>
          <p:nvSpPr>
            <p:cNvPr id="55408" name="Rectangle 107"/>
            <p:cNvSpPr>
              <a:spLocks noChangeArrowheads="1"/>
            </p:cNvSpPr>
            <p:nvPr/>
          </p:nvSpPr>
          <p:spPr bwMode="auto">
            <a:xfrm>
              <a:off x="900" y="2451"/>
              <a:ext cx="56" cy="2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09" name="Rectangle 108"/>
            <p:cNvSpPr>
              <a:spLocks noChangeArrowheads="1"/>
            </p:cNvSpPr>
            <p:nvPr/>
          </p:nvSpPr>
          <p:spPr bwMode="auto">
            <a:xfrm>
              <a:off x="986" y="2451"/>
              <a:ext cx="56" cy="2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10" name="Rectangle 109"/>
            <p:cNvSpPr>
              <a:spLocks noChangeArrowheads="1"/>
            </p:cNvSpPr>
            <p:nvPr/>
          </p:nvSpPr>
          <p:spPr bwMode="auto">
            <a:xfrm>
              <a:off x="1072" y="2451"/>
              <a:ext cx="56" cy="2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11" name="Rectangle 110"/>
            <p:cNvSpPr>
              <a:spLocks noChangeArrowheads="1"/>
            </p:cNvSpPr>
            <p:nvPr/>
          </p:nvSpPr>
          <p:spPr bwMode="auto">
            <a:xfrm>
              <a:off x="1158" y="2451"/>
              <a:ext cx="56" cy="2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12" name="Rectangle 111"/>
            <p:cNvSpPr>
              <a:spLocks noChangeArrowheads="1"/>
            </p:cNvSpPr>
            <p:nvPr/>
          </p:nvSpPr>
          <p:spPr bwMode="auto">
            <a:xfrm>
              <a:off x="1245" y="2451"/>
              <a:ext cx="56" cy="2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13" name="Rectangle 112"/>
            <p:cNvSpPr>
              <a:spLocks noChangeArrowheads="1"/>
            </p:cNvSpPr>
            <p:nvPr/>
          </p:nvSpPr>
          <p:spPr bwMode="auto">
            <a:xfrm>
              <a:off x="1331" y="2451"/>
              <a:ext cx="56" cy="2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14" name="Rectangle 113"/>
            <p:cNvSpPr>
              <a:spLocks noChangeArrowheads="1"/>
            </p:cNvSpPr>
            <p:nvPr/>
          </p:nvSpPr>
          <p:spPr bwMode="auto">
            <a:xfrm>
              <a:off x="1934" y="2451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15" name="Rectangle 114"/>
            <p:cNvSpPr>
              <a:spLocks noChangeArrowheads="1"/>
            </p:cNvSpPr>
            <p:nvPr/>
          </p:nvSpPr>
          <p:spPr bwMode="auto">
            <a:xfrm>
              <a:off x="2021" y="2451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16" name="Rectangle 115"/>
            <p:cNvSpPr>
              <a:spLocks noChangeArrowheads="1"/>
            </p:cNvSpPr>
            <p:nvPr/>
          </p:nvSpPr>
          <p:spPr bwMode="auto">
            <a:xfrm>
              <a:off x="2107" y="2451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17" name="Rectangle 116"/>
            <p:cNvSpPr>
              <a:spLocks noChangeArrowheads="1"/>
            </p:cNvSpPr>
            <p:nvPr/>
          </p:nvSpPr>
          <p:spPr bwMode="auto">
            <a:xfrm>
              <a:off x="2193" y="2451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18" name="Rectangle 117"/>
            <p:cNvSpPr>
              <a:spLocks noChangeArrowheads="1"/>
            </p:cNvSpPr>
            <p:nvPr/>
          </p:nvSpPr>
          <p:spPr bwMode="auto">
            <a:xfrm>
              <a:off x="2279" y="2451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19" name="Rectangle 118"/>
            <p:cNvSpPr>
              <a:spLocks noChangeArrowheads="1"/>
            </p:cNvSpPr>
            <p:nvPr/>
          </p:nvSpPr>
          <p:spPr bwMode="auto">
            <a:xfrm>
              <a:off x="2366" y="2451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20" name="Rectangle 119"/>
            <p:cNvSpPr>
              <a:spLocks noChangeArrowheads="1"/>
            </p:cNvSpPr>
            <p:nvPr/>
          </p:nvSpPr>
          <p:spPr bwMode="auto">
            <a:xfrm>
              <a:off x="1417" y="2451"/>
              <a:ext cx="56" cy="2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21" name="Rectangle 120"/>
            <p:cNvSpPr>
              <a:spLocks noChangeArrowheads="1"/>
            </p:cNvSpPr>
            <p:nvPr/>
          </p:nvSpPr>
          <p:spPr bwMode="auto">
            <a:xfrm>
              <a:off x="1503" y="2451"/>
              <a:ext cx="56" cy="2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22" name="Rectangle 121"/>
            <p:cNvSpPr>
              <a:spLocks noChangeArrowheads="1"/>
            </p:cNvSpPr>
            <p:nvPr/>
          </p:nvSpPr>
          <p:spPr bwMode="auto">
            <a:xfrm>
              <a:off x="1590" y="2451"/>
              <a:ext cx="56" cy="2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23" name="Rectangle 122"/>
            <p:cNvSpPr>
              <a:spLocks noChangeArrowheads="1"/>
            </p:cNvSpPr>
            <p:nvPr/>
          </p:nvSpPr>
          <p:spPr bwMode="auto">
            <a:xfrm>
              <a:off x="1676" y="2451"/>
              <a:ext cx="56" cy="2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24" name="Rectangle 123"/>
            <p:cNvSpPr>
              <a:spLocks noChangeArrowheads="1"/>
            </p:cNvSpPr>
            <p:nvPr/>
          </p:nvSpPr>
          <p:spPr bwMode="auto">
            <a:xfrm>
              <a:off x="1762" y="2451"/>
              <a:ext cx="56" cy="2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25" name="Rectangle 124"/>
            <p:cNvSpPr>
              <a:spLocks noChangeArrowheads="1"/>
            </p:cNvSpPr>
            <p:nvPr/>
          </p:nvSpPr>
          <p:spPr bwMode="auto">
            <a:xfrm>
              <a:off x="1848" y="2451"/>
              <a:ext cx="56" cy="2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26" name="Rectangle 125"/>
            <p:cNvSpPr>
              <a:spLocks noChangeArrowheads="1"/>
            </p:cNvSpPr>
            <p:nvPr/>
          </p:nvSpPr>
          <p:spPr bwMode="auto">
            <a:xfrm>
              <a:off x="2455" y="2451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27" name="Rectangle 126"/>
            <p:cNvSpPr>
              <a:spLocks noChangeArrowheads="1"/>
            </p:cNvSpPr>
            <p:nvPr/>
          </p:nvSpPr>
          <p:spPr bwMode="auto">
            <a:xfrm>
              <a:off x="2542" y="2451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28" name="Rectangle 127"/>
            <p:cNvSpPr>
              <a:spLocks noChangeArrowheads="1"/>
            </p:cNvSpPr>
            <p:nvPr/>
          </p:nvSpPr>
          <p:spPr bwMode="auto">
            <a:xfrm>
              <a:off x="2628" y="2451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29" name="Rectangle 128"/>
            <p:cNvSpPr>
              <a:spLocks noChangeArrowheads="1"/>
            </p:cNvSpPr>
            <p:nvPr/>
          </p:nvSpPr>
          <p:spPr bwMode="auto">
            <a:xfrm>
              <a:off x="2714" y="2451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30" name="Rectangle 129"/>
            <p:cNvSpPr>
              <a:spLocks noChangeArrowheads="1"/>
            </p:cNvSpPr>
            <p:nvPr/>
          </p:nvSpPr>
          <p:spPr bwMode="auto">
            <a:xfrm>
              <a:off x="2800" y="2451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31" name="Rectangle 130"/>
            <p:cNvSpPr>
              <a:spLocks noChangeArrowheads="1"/>
            </p:cNvSpPr>
            <p:nvPr/>
          </p:nvSpPr>
          <p:spPr bwMode="auto">
            <a:xfrm>
              <a:off x="2887" y="2451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32" name="Rectangle 131"/>
            <p:cNvSpPr>
              <a:spLocks noChangeArrowheads="1"/>
            </p:cNvSpPr>
            <p:nvPr/>
          </p:nvSpPr>
          <p:spPr bwMode="auto">
            <a:xfrm>
              <a:off x="2990" y="2451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33" name="Rectangle 132"/>
            <p:cNvSpPr>
              <a:spLocks noChangeArrowheads="1"/>
            </p:cNvSpPr>
            <p:nvPr/>
          </p:nvSpPr>
          <p:spPr bwMode="auto">
            <a:xfrm>
              <a:off x="3077" y="2451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34" name="Rectangle 133"/>
            <p:cNvSpPr>
              <a:spLocks noChangeArrowheads="1"/>
            </p:cNvSpPr>
            <p:nvPr/>
          </p:nvSpPr>
          <p:spPr bwMode="auto">
            <a:xfrm>
              <a:off x="3163" y="2451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35" name="Rectangle 134"/>
            <p:cNvSpPr>
              <a:spLocks noChangeArrowheads="1"/>
            </p:cNvSpPr>
            <p:nvPr/>
          </p:nvSpPr>
          <p:spPr bwMode="auto">
            <a:xfrm>
              <a:off x="3249" y="2451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36" name="Rectangle 135"/>
            <p:cNvSpPr>
              <a:spLocks noChangeArrowheads="1"/>
            </p:cNvSpPr>
            <p:nvPr/>
          </p:nvSpPr>
          <p:spPr bwMode="auto">
            <a:xfrm>
              <a:off x="3335" y="2451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37" name="Rectangle 136"/>
            <p:cNvSpPr>
              <a:spLocks noChangeArrowheads="1"/>
            </p:cNvSpPr>
            <p:nvPr/>
          </p:nvSpPr>
          <p:spPr bwMode="auto">
            <a:xfrm>
              <a:off x="3422" y="2451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38" name="Rectangle 137"/>
            <p:cNvSpPr>
              <a:spLocks noChangeArrowheads="1"/>
            </p:cNvSpPr>
            <p:nvPr/>
          </p:nvSpPr>
          <p:spPr bwMode="auto">
            <a:xfrm>
              <a:off x="3511" y="2451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39" name="Rectangle 138"/>
            <p:cNvSpPr>
              <a:spLocks noChangeArrowheads="1"/>
            </p:cNvSpPr>
            <p:nvPr/>
          </p:nvSpPr>
          <p:spPr bwMode="auto">
            <a:xfrm>
              <a:off x="3598" y="2451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40" name="Rectangle 139"/>
            <p:cNvSpPr>
              <a:spLocks noChangeArrowheads="1"/>
            </p:cNvSpPr>
            <p:nvPr/>
          </p:nvSpPr>
          <p:spPr bwMode="auto">
            <a:xfrm>
              <a:off x="3684" y="2451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41" name="Rectangle 140"/>
            <p:cNvSpPr>
              <a:spLocks noChangeArrowheads="1"/>
            </p:cNvSpPr>
            <p:nvPr/>
          </p:nvSpPr>
          <p:spPr bwMode="auto">
            <a:xfrm>
              <a:off x="3770" y="2451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42" name="Rectangle 141"/>
            <p:cNvSpPr>
              <a:spLocks noChangeArrowheads="1"/>
            </p:cNvSpPr>
            <p:nvPr/>
          </p:nvSpPr>
          <p:spPr bwMode="auto">
            <a:xfrm>
              <a:off x="3856" y="2451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43" name="Rectangle 142"/>
            <p:cNvSpPr>
              <a:spLocks noChangeArrowheads="1"/>
            </p:cNvSpPr>
            <p:nvPr/>
          </p:nvSpPr>
          <p:spPr bwMode="auto">
            <a:xfrm>
              <a:off x="3943" y="2451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44" name="Text Box 143"/>
            <p:cNvSpPr txBox="1">
              <a:spLocks noChangeArrowheads="1"/>
            </p:cNvSpPr>
            <p:nvPr/>
          </p:nvSpPr>
          <p:spPr bwMode="auto">
            <a:xfrm>
              <a:off x="2063" y="2140"/>
              <a:ext cx="101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Next pkt to be sent</a:t>
              </a:r>
            </a:p>
          </p:txBody>
        </p:sp>
        <p:sp>
          <p:nvSpPr>
            <p:cNvPr id="55445" name="Line 144"/>
            <p:cNvSpPr>
              <a:spLocks noChangeShapeType="1"/>
            </p:cNvSpPr>
            <p:nvPr/>
          </p:nvSpPr>
          <p:spPr bwMode="auto">
            <a:xfrm flipH="1">
              <a:off x="1971" y="2238"/>
              <a:ext cx="207" cy="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80406" name="Text Box 150"/>
          <p:cNvSpPr txBox="1">
            <a:spLocks noChangeArrowheads="1"/>
          </p:cNvSpPr>
          <p:nvPr/>
        </p:nvSpPr>
        <p:spPr bwMode="auto">
          <a:xfrm>
            <a:off x="76200" y="4572000"/>
            <a:ext cx="1306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ACK arrives</a:t>
            </a:r>
          </a:p>
        </p:txBody>
      </p:sp>
      <p:sp>
        <p:nvSpPr>
          <p:cNvPr id="55315" name="Text Box 188"/>
          <p:cNvSpPr txBox="1">
            <a:spLocks noChangeArrowheads="1"/>
          </p:cNvSpPr>
          <p:nvPr/>
        </p:nvSpPr>
        <p:spPr bwMode="auto">
          <a:xfrm>
            <a:off x="1952625" y="6257925"/>
            <a:ext cx="8524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window</a:t>
            </a:r>
          </a:p>
          <a:p>
            <a:r>
              <a:rPr lang="en-US" dirty="0"/>
              <a:t>N=12</a:t>
            </a:r>
          </a:p>
        </p:txBody>
      </p:sp>
      <p:sp>
        <p:nvSpPr>
          <p:cNvPr id="480449" name="Text Box 193"/>
          <p:cNvSpPr txBox="1">
            <a:spLocks noChangeArrowheads="1"/>
          </p:cNvSpPr>
          <p:nvPr/>
        </p:nvSpPr>
        <p:spPr bwMode="auto">
          <a:xfrm>
            <a:off x="138113" y="5580063"/>
            <a:ext cx="1035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Send pkt</a:t>
            </a:r>
          </a:p>
        </p:txBody>
      </p:sp>
      <p:grpSp>
        <p:nvGrpSpPr>
          <p:cNvPr id="5" name="Group 249"/>
          <p:cNvGrpSpPr>
            <a:grpSpLocks/>
          </p:cNvGrpSpPr>
          <p:nvPr/>
        </p:nvGrpSpPr>
        <p:grpSpPr bwMode="auto">
          <a:xfrm>
            <a:off x="0" y="5919788"/>
            <a:ext cx="6346825" cy="720725"/>
            <a:chOff x="0" y="3729"/>
            <a:chExt cx="3998" cy="454"/>
          </a:xfrm>
        </p:grpSpPr>
        <p:sp>
          <p:nvSpPr>
            <p:cNvPr id="55363" name="Line 189"/>
            <p:cNvSpPr>
              <a:spLocks noChangeShapeType="1"/>
            </p:cNvSpPr>
            <p:nvPr/>
          </p:nvSpPr>
          <p:spPr bwMode="auto">
            <a:xfrm>
              <a:off x="989" y="3962"/>
              <a:ext cx="0" cy="2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364" name="Line 190"/>
            <p:cNvSpPr>
              <a:spLocks noChangeShapeType="1"/>
            </p:cNvSpPr>
            <p:nvPr/>
          </p:nvSpPr>
          <p:spPr bwMode="auto">
            <a:xfrm>
              <a:off x="1994" y="3965"/>
              <a:ext cx="0" cy="2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365" name="Line 191"/>
            <p:cNvSpPr>
              <a:spLocks noChangeShapeType="1"/>
            </p:cNvSpPr>
            <p:nvPr/>
          </p:nvSpPr>
          <p:spPr bwMode="auto">
            <a:xfrm>
              <a:off x="1752" y="4093"/>
              <a:ext cx="2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366" name="Line 192"/>
            <p:cNvSpPr>
              <a:spLocks noChangeShapeType="1"/>
            </p:cNvSpPr>
            <p:nvPr/>
          </p:nvSpPr>
          <p:spPr bwMode="auto">
            <a:xfrm flipH="1">
              <a:off x="984" y="4107"/>
              <a:ext cx="25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367" name="Text Box 194"/>
            <p:cNvSpPr txBox="1">
              <a:spLocks noChangeArrowheads="1"/>
            </p:cNvSpPr>
            <p:nvPr/>
          </p:nvSpPr>
          <p:spPr bwMode="auto">
            <a:xfrm>
              <a:off x="0" y="3794"/>
              <a:ext cx="84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200"/>
                <a:t>N unACKed pkts</a:t>
              </a:r>
            </a:p>
          </p:txBody>
        </p:sp>
        <p:sp>
          <p:nvSpPr>
            <p:cNvPr id="55368" name="Rectangle 195"/>
            <p:cNvSpPr>
              <a:spLocks noChangeArrowheads="1"/>
            </p:cNvSpPr>
            <p:nvPr/>
          </p:nvSpPr>
          <p:spPr bwMode="auto">
            <a:xfrm>
              <a:off x="899" y="3729"/>
              <a:ext cx="56" cy="2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69" name="Rectangle 196"/>
            <p:cNvSpPr>
              <a:spLocks noChangeArrowheads="1"/>
            </p:cNvSpPr>
            <p:nvPr/>
          </p:nvSpPr>
          <p:spPr bwMode="auto">
            <a:xfrm>
              <a:off x="985" y="3729"/>
              <a:ext cx="56" cy="2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70" name="Rectangle 197"/>
            <p:cNvSpPr>
              <a:spLocks noChangeArrowheads="1"/>
            </p:cNvSpPr>
            <p:nvPr/>
          </p:nvSpPr>
          <p:spPr bwMode="auto">
            <a:xfrm>
              <a:off x="1071" y="3729"/>
              <a:ext cx="56" cy="2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71" name="Rectangle 198"/>
            <p:cNvSpPr>
              <a:spLocks noChangeArrowheads="1"/>
            </p:cNvSpPr>
            <p:nvPr/>
          </p:nvSpPr>
          <p:spPr bwMode="auto">
            <a:xfrm>
              <a:off x="1157" y="3729"/>
              <a:ext cx="56" cy="2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72" name="Rectangle 199"/>
            <p:cNvSpPr>
              <a:spLocks noChangeArrowheads="1"/>
            </p:cNvSpPr>
            <p:nvPr/>
          </p:nvSpPr>
          <p:spPr bwMode="auto">
            <a:xfrm>
              <a:off x="1244" y="3729"/>
              <a:ext cx="56" cy="2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73" name="Rectangle 200"/>
            <p:cNvSpPr>
              <a:spLocks noChangeArrowheads="1"/>
            </p:cNvSpPr>
            <p:nvPr/>
          </p:nvSpPr>
          <p:spPr bwMode="auto">
            <a:xfrm>
              <a:off x="1330" y="3729"/>
              <a:ext cx="56" cy="2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74" name="Rectangle 201"/>
            <p:cNvSpPr>
              <a:spLocks noChangeArrowheads="1"/>
            </p:cNvSpPr>
            <p:nvPr/>
          </p:nvSpPr>
          <p:spPr bwMode="auto">
            <a:xfrm>
              <a:off x="1933" y="3729"/>
              <a:ext cx="56" cy="22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75" name="Rectangle 202"/>
            <p:cNvSpPr>
              <a:spLocks noChangeArrowheads="1"/>
            </p:cNvSpPr>
            <p:nvPr/>
          </p:nvSpPr>
          <p:spPr bwMode="auto">
            <a:xfrm>
              <a:off x="2020" y="3729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76" name="Rectangle 203"/>
            <p:cNvSpPr>
              <a:spLocks noChangeArrowheads="1"/>
            </p:cNvSpPr>
            <p:nvPr/>
          </p:nvSpPr>
          <p:spPr bwMode="auto">
            <a:xfrm>
              <a:off x="2106" y="3729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77" name="Rectangle 204"/>
            <p:cNvSpPr>
              <a:spLocks noChangeArrowheads="1"/>
            </p:cNvSpPr>
            <p:nvPr/>
          </p:nvSpPr>
          <p:spPr bwMode="auto">
            <a:xfrm>
              <a:off x="2192" y="3729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78" name="Rectangle 205"/>
            <p:cNvSpPr>
              <a:spLocks noChangeArrowheads="1"/>
            </p:cNvSpPr>
            <p:nvPr/>
          </p:nvSpPr>
          <p:spPr bwMode="auto">
            <a:xfrm>
              <a:off x="2278" y="3729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79" name="Rectangle 206"/>
            <p:cNvSpPr>
              <a:spLocks noChangeArrowheads="1"/>
            </p:cNvSpPr>
            <p:nvPr/>
          </p:nvSpPr>
          <p:spPr bwMode="auto">
            <a:xfrm>
              <a:off x="2365" y="3729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80" name="Rectangle 207"/>
            <p:cNvSpPr>
              <a:spLocks noChangeArrowheads="1"/>
            </p:cNvSpPr>
            <p:nvPr/>
          </p:nvSpPr>
          <p:spPr bwMode="auto">
            <a:xfrm>
              <a:off x="1416" y="3729"/>
              <a:ext cx="56" cy="2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81" name="Rectangle 208"/>
            <p:cNvSpPr>
              <a:spLocks noChangeArrowheads="1"/>
            </p:cNvSpPr>
            <p:nvPr/>
          </p:nvSpPr>
          <p:spPr bwMode="auto">
            <a:xfrm>
              <a:off x="1502" y="3729"/>
              <a:ext cx="56" cy="2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82" name="Rectangle 209"/>
            <p:cNvSpPr>
              <a:spLocks noChangeArrowheads="1"/>
            </p:cNvSpPr>
            <p:nvPr/>
          </p:nvSpPr>
          <p:spPr bwMode="auto">
            <a:xfrm>
              <a:off x="1589" y="3729"/>
              <a:ext cx="56" cy="2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83" name="Rectangle 210"/>
            <p:cNvSpPr>
              <a:spLocks noChangeArrowheads="1"/>
            </p:cNvSpPr>
            <p:nvPr/>
          </p:nvSpPr>
          <p:spPr bwMode="auto">
            <a:xfrm>
              <a:off x="1675" y="3729"/>
              <a:ext cx="56" cy="2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84" name="Rectangle 211"/>
            <p:cNvSpPr>
              <a:spLocks noChangeArrowheads="1"/>
            </p:cNvSpPr>
            <p:nvPr/>
          </p:nvSpPr>
          <p:spPr bwMode="auto">
            <a:xfrm>
              <a:off x="1761" y="3729"/>
              <a:ext cx="56" cy="2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85" name="Rectangle 212"/>
            <p:cNvSpPr>
              <a:spLocks noChangeArrowheads="1"/>
            </p:cNvSpPr>
            <p:nvPr/>
          </p:nvSpPr>
          <p:spPr bwMode="auto">
            <a:xfrm>
              <a:off x="1847" y="3729"/>
              <a:ext cx="56" cy="2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86" name="Rectangle 213"/>
            <p:cNvSpPr>
              <a:spLocks noChangeArrowheads="1"/>
            </p:cNvSpPr>
            <p:nvPr/>
          </p:nvSpPr>
          <p:spPr bwMode="auto">
            <a:xfrm>
              <a:off x="2454" y="3729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87" name="Rectangle 214"/>
            <p:cNvSpPr>
              <a:spLocks noChangeArrowheads="1"/>
            </p:cNvSpPr>
            <p:nvPr/>
          </p:nvSpPr>
          <p:spPr bwMode="auto">
            <a:xfrm>
              <a:off x="2541" y="3729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88" name="Rectangle 215"/>
            <p:cNvSpPr>
              <a:spLocks noChangeArrowheads="1"/>
            </p:cNvSpPr>
            <p:nvPr/>
          </p:nvSpPr>
          <p:spPr bwMode="auto">
            <a:xfrm>
              <a:off x="2627" y="3729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89" name="Rectangle 216"/>
            <p:cNvSpPr>
              <a:spLocks noChangeArrowheads="1"/>
            </p:cNvSpPr>
            <p:nvPr/>
          </p:nvSpPr>
          <p:spPr bwMode="auto">
            <a:xfrm>
              <a:off x="2713" y="3729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0" name="Rectangle 217"/>
            <p:cNvSpPr>
              <a:spLocks noChangeArrowheads="1"/>
            </p:cNvSpPr>
            <p:nvPr/>
          </p:nvSpPr>
          <p:spPr bwMode="auto">
            <a:xfrm>
              <a:off x="2799" y="3729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1" name="Rectangle 218"/>
            <p:cNvSpPr>
              <a:spLocks noChangeArrowheads="1"/>
            </p:cNvSpPr>
            <p:nvPr/>
          </p:nvSpPr>
          <p:spPr bwMode="auto">
            <a:xfrm>
              <a:off x="2886" y="3729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2" name="Rectangle 219"/>
            <p:cNvSpPr>
              <a:spLocks noChangeArrowheads="1"/>
            </p:cNvSpPr>
            <p:nvPr/>
          </p:nvSpPr>
          <p:spPr bwMode="auto">
            <a:xfrm>
              <a:off x="2989" y="3729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3" name="Rectangle 220"/>
            <p:cNvSpPr>
              <a:spLocks noChangeArrowheads="1"/>
            </p:cNvSpPr>
            <p:nvPr/>
          </p:nvSpPr>
          <p:spPr bwMode="auto">
            <a:xfrm>
              <a:off x="3076" y="3729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4" name="Rectangle 221"/>
            <p:cNvSpPr>
              <a:spLocks noChangeArrowheads="1"/>
            </p:cNvSpPr>
            <p:nvPr/>
          </p:nvSpPr>
          <p:spPr bwMode="auto">
            <a:xfrm>
              <a:off x="3162" y="3729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5" name="Rectangle 222"/>
            <p:cNvSpPr>
              <a:spLocks noChangeArrowheads="1"/>
            </p:cNvSpPr>
            <p:nvPr/>
          </p:nvSpPr>
          <p:spPr bwMode="auto">
            <a:xfrm>
              <a:off x="3248" y="3729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6" name="Rectangle 223"/>
            <p:cNvSpPr>
              <a:spLocks noChangeArrowheads="1"/>
            </p:cNvSpPr>
            <p:nvPr/>
          </p:nvSpPr>
          <p:spPr bwMode="auto">
            <a:xfrm>
              <a:off x="3334" y="3729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7" name="Rectangle 224"/>
            <p:cNvSpPr>
              <a:spLocks noChangeArrowheads="1"/>
            </p:cNvSpPr>
            <p:nvPr/>
          </p:nvSpPr>
          <p:spPr bwMode="auto">
            <a:xfrm>
              <a:off x="3421" y="3729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8" name="Rectangle 225"/>
            <p:cNvSpPr>
              <a:spLocks noChangeArrowheads="1"/>
            </p:cNvSpPr>
            <p:nvPr/>
          </p:nvSpPr>
          <p:spPr bwMode="auto">
            <a:xfrm>
              <a:off x="3510" y="3729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9" name="Rectangle 226"/>
            <p:cNvSpPr>
              <a:spLocks noChangeArrowheads="1"/>
            </p:cNvSpPr>
            <p:nvPr/>
          </p:nvSpPr>
          <p:spPr bwMode="auto">
            <a:xfrm>
              <a:off x="3597" y="3729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00" name="Rectangle 227"/>
            <p:cNvSpPr>
              <a:spLocks noChangeArrowheads="1"/>
            </p:cNvSpPr>
            <p:nvPr/>
          </p:nvSpPr>
          <p:spPr bwMode="auto">
            <a:xfrm>
              <a:off x="3683" y="3729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01" name="Rectangle 228"/>
            <p:cNvSpPr>
              <a:spLocks noChangeArrowheads="1"/>
            </p:cNvSpPr>
            <p:nvPr/>
          </p:nvSpPr>
          <p:spPr bwMode="auto">
            <a:xfrm>
              <a:off x="3769" y="3729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02" name="Rectangle 229"/>
            <p:cNvSpPr>
              <a:spLocks noChangeArrowheads="1"/>
            </p:cNvSpPr>
            <p:nvPr/>
          </p:nvSpPr>
          <p:spPr bwMode="auto">
            <a:xfrm>
              <a:off x="3855" y="3729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03" name="Rectangle 230"/>
            <p:cNvSpPr>
              <a:spLocks noChangeArrowheads="1"/>
            </p:cNvSpPr>
            <p:nvPr/>
          </p:nvSpPr>
          <p:spPr bwMode="auto">
            <a:xfrm>
              <a:off x="3942" y="3729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48"/>
          <p:cNvGrpSpPr>
            <a:grpSpLocks/>
          </p:cNvGrpSpPr>
          <p:nvPr/>
        </p:nvGrpSpPr>
        <p:grpSpPr bwMode="auto">
          <a:xfrm>
            <a:off x="33338" y="4905375"/>
            <a:ext cx="6346825" cy="725488"/>
            <a:chOff x="21" y="3090"/>
            <a:chExt cx="3998" cy="457"/>
          </a:xfrm>
        </p:grpSpPr>
        <p:sp>
          <p:nvSpPr>
            <p:cNvPr id="55320" name="Text Box 145"/>
            <p:cNvSpPr txBox="1">
              <a:spLocks noChangeArrowheads="1"/>
            </p:cNvSpPr>
            <p:nvPr/>
          </p:nvSpPr>
          <p:spPr bwMode="auto">
            <a:xfrm>
              <a:off x="1251" y="3303"/>
              <a:ext cx="53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window</a:t>
              </a:r>
            </a:p>
          </p:txBody>
        </p:sp>
        <p:sp>
          <p:nvSpPr>
            <p:cNvPr id="55321" name="Line 146"/>
            <p:cNvSpPr>
              <a:spLocks noChangeShapeType="1"/>
            </p:cNvSpPr>
            <p:nvPr/>
          </p:nvSpPr>
          <p:spPr bwMode="auto">
            <a:xfrm>
              <a:off x="1010" y="3323"/>
              <a:ext cx="0" cy="2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322" name="Line 147"/>
            <p:cNvSpPr>
              <a:spLocks noChangeShapeType="1"/>
            </p:cNvSpPr>
            <p:nvPr/>
          </p:nvSpPr>
          <p:spPr bwMode="auto">
            <a:xfrm>
              <a:off x="2015" y="3326"/>
              <a:ext cx="0" cy="2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323" name="Line 148"/>
            <p:cNvSpPr>
              <a:spLocks noChangeShapeType="1"/>
            </p:cNvSpPr>
            <p:nvPr/>
          </p:nvSpPr>
          <p:spPr bwMode="auto">
            <a:xfrm>
              <a:off x="1773" y="3454"/>
              <a:ext cx="2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324" name="Line 149"/>
            <p:cNvSpPr>
              <a:spLocks noChangeShapeType="1"/>
            </p:cNvSpPr>
            <p:nvPr/>
          </p:nvSpPr>
          <p:spPr bwMode="auto">
            <a:xfrm flipH="1">
              <a:off x="1005" y="3468"/>
              <a:ext cx="25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325" name="Text Box 151"/>
            <p:cNvSpPr txBox="1">
              <a:spLocks noChangeArrowheads="1"/>
            </p:cNvSpPr>
            <p:nvPr/>
          </p:nvSpPr>
          <p:spPr bwMode="auto">
            <a:xfrm>
              <a:off x="21" y="3155"/>
              <a:ext cx="92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200"/>
                <a:t>N-1 unACKed pkts</a:t>
              </a:r>
            </a:p>
          </p:txBody>
        </p:sp>
        <p:sp>
          <p:nvSpPr>
            <p:cNvPr id="55326" name="Rectangle 152"/>
            <p:cNvSpPr>
              <a:spLocks noChangeArrowheads="1"/>
            </p:cNvSpPr>
            <p:nvPr/>
          </p:nvSpPr>
          <p:spPr bwMode="auto">
            <a:xfrm>
              <a:off x="920" y="3090"/>
              <a:ext cx="56" cy="2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7" name="Rectangle 153"/>
            <p:cNvSpPr>
              <a:spLocks noChangeArrowheads="1"/>
            </p:cNvSpPr>
            <p:nvPr/>
          </p:nvSpPr>
          <p:spPr bwMode="auto">
            <a:xfrm>
              <a:off x="1006" y="3090"/>
              <a:ext cx="56" cy="2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8" name="Rectangle 154"/>
            <p:cNvSpPr>
              <a:spLocks noChangeArrowheads="1"/>
            </p:cNvSpPr>
            <p:nvPr/>
          </p:nvSpPr>
          <p:spPr bwMode="auto">
            <a:xfrm>
              <a:off x="1092" y="3090"/>
              <a:ext cx="56" cy="2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9" name="Rectangle 155"/>
            <p:cNvSpPr>
              <a:spLocks noChangeArrowheads="1"/>
            </p:cNvSpPr>
            <p:nvPr/>
          </p:nvSpPr>
          <p:spPr bwMode="auto">
            <a:xfrm>
              <a:off x="1178" y="3090"/>
              <a:ext cx="56" cy="2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0" name="Rectangle 156"/>
            <p:cNvSpPr>
              <a:spLocks noChangeArrowheads="1"/>
            </p:cNvSpPr>
            <p:nvPr/>
          </p:nvSpPr>
          <p:spPr bwMode="auto">
            <a:xfrm>
              <a:off x="1265" y="3090"/>
              <a:ext cx="56" cy="2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1" name="Rectangle 157"/>
            <p:cNvSpPr>
              <a:spLocks noChangeArrowheads="1"/>
            </p:cNvSpPr>
            <p:nvPr/>
          </p:nvSpPr>
          <p:spPr bwMode="auto">
            <a:xfrm>
              <a:off x="1351" y="3090"/>
              <a:ext cx="56" cy="2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2" name="Rectangle 158"/>
            <p:cNvSpPr>
              <a:spLocks noChangeArrowheads="1"/>
            </p:cNvSpPr>
            <p:nvPr/>
          </p:nvSpPr>
          <p:spPr bwMode="auto">
            <a:xfrm>
              <a:off x="1954" y="3090"/>
              <a:ext cx="56" cy="2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3" name="Rectangle 159"/>
            <p:cNvSpPr>
              <a:spLocks noChangeArrowheads="1"/>
            </p:cNvSpPr>
            <p:nvPr/>
          </p:nvSpPr>
          <p:spPr bwMode="auto">
            <a:xfrm>
              <a:off x="2041" y="3090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4" name="Rectangle 160"/>
            <p:cNvSpPr>
              <a:spLocks noChangeArrowheads="1"/>
            </p:cNvSpPr>
            <p:nvPr/>
          </p:nvSpPr>
          <p:spPr bwMode="auto">
            <a:xfrm>
              <a:off x="2127" y="3090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5" name="Rectangle 161"/>
            <p:cNvSpPr>
              <a:spLocks noChangeArrowheads="1"/>
            </p:cNvSpPr>
            <p:nvPr/>
          </p:nvSpPr>
          <p:spPr bwMode="auto">
            <a:xfrm>
              <a:off x="2213" y="3090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6" name="Rectangle 162"/>
            <p:cNvSpPr>
              <a:spLocks noChangeArrowheads="1"/>
            </p:cNvSpPr>
            <p:nvPr/>
          </p:nvSpPr>
          <p:spPr bwMode="auto">
            <a:xfrm>
              <a:off x="2299" y="3090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7" name="Rectangle 163"/>
            <p:cNvSpPr>
              <a:spLocks noChangeArrowheads="1"/>
            </p:cNvSpPr>
            <p:nvPr/>
          </p:nvSpPr>
          <p:spPr bwMode="auto">
            <a:xfrm>
              <a:off x="2386" y="3090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8" name="Rectangle 164"/>
            <p:cNvSpPr>
              <a:spLocks noChangeArrowheads="1"/>
            </p:cNvSpPr>
            <p:nvPr/>
          </p:nvSpPr>
          <p:spPr bwMode="auto">
            <a:xfrm>
              <a:off x="1437" y="3090"/>
              <a:ext cx="56" cy="2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9" name="Rectangle 165"/>
            <p:cNvSpPr>
              <a:spLocks noChangeArrowheads="1"/>
            </p:cNvSpPr>
            <p:nvPr/>
          </p:nvSpPr>
          <p:spPr bwMode="auto">
            <a:xfrm>
              <a:off x="1523" y="3090"/>
              <a:ext cx="56" cy="2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40" name="Rectangle 166"/>
            <p:cNvSpPr>
              <a:spLocks noChangeArrowheads="1"/>
            </p:cNvSpPr>
            <p:nvPr/>
          </p:nvSpPr>
          <p:spPr bwMode="auto">
            <a:xfrm>
              <a:off x="1610" y="3090"/>
              <a:ext cx="56" cy="2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41" name="Rectangle 167"/>
            <p:cNvSpPr>
              <a:spLocks noChangeArrowheads="1"/>
            </p:cNvSpPr>
            <p:nvPr/>
          </p:nvSpPr>
          <p:spPr bwMode="auto">
            <a:xfrm>
              <a:off x="1696" y="3090"/>
              <a:ext cx="56" cy="2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42" name="Rectangle 168"/>
            <p:cNvSpPr>
              <a:spLocks noChangeArrowheads="1"/>
            </p:cNvSpPr>
            <p:nvPr/>
          </p:nvSpPr>
          <p:spPr bwMode="auto">
            <a:xfrm>
              <a:off x="1782" y="3090"/>
              <a:ext cx="56" cy="2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43" name="Rectangle 169"/>
            <p:cNvSpPr>
              <a:spLocks noChangeArrowheads="1"/>
            </p:cNvSpPr>
            <p:nvPr/>
          </p:nvSpPr>
          <p:spPr bwMode="auto">
            <a:xfrm>
              <a:off x="1868" y="3090"/>
              <a:ext cx="56" cy="2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44" name="Rectangle 170"/>
            <p:cNvSpPr>
              <a:spLocks noChangeArrowheads="1"/>
            </p:cNvSpPr>
            <p:nvPr/>
          </p:nvSpPr>
          <p:spPr bwMode="auto">
            <a:xfrm>
              <a:off x="2475" y="3090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45" name="Rectangle 171"/>
            <p:cNvSpPr>
              <a:spLocks noChangeArrowheads="1"/>
            </p:cNvSpPr>
            <p:nvPr/>
          </p:nvSpPr>
          <p:spPr bwMode="auto">
            <a:xfrm>
              <a:off x="2562" y="3090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46" name="Rectangle 172"/>
            <p:cNvSpPr>
              <a:spLocks noChangeArrowheads="1"/>
            </p:cNvSpPr>
            <p:nvPr/>
          </p:nvSpPr>
          <p:spPr bwMode="auto">
            <a:xfrm>
              <a:off x="2648" y="3090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47" name="Rectangle 173"/>
            <p:cNvSpPr>
              <a:spLocks noChangeArrowheads="1"/>
            </p:cNvSpPr>
            <p:nvPr/>
          </p:nvSpPr>
          <p:spPr bwMode="auto">
            <a:xfrm>
              <a:off x="2734" y="3090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48" name="Rectangle 174"/>
            <p:cNvSpPr>
              <a:spLocks noChangeArrowheads="1"/>
            </p:cNvSpPr>
            <p:nvPr/>
          </p:nvSpPr>
          <p:spPr bwMode="auto">
            <a:xfrm>
              <a:off x="2820" y="3090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49" name="Rectangle 175"/>
            <p:cNvSpPr>
              <a:spLocks noChangeArrowheads="1"/>
            </p:cNvSpPr>
            <p:nvPr/>
          </p:nvSpPr>
          <p:spPr bwMode="auto">
            <a:xfrm>
              <a:off x="2907" y="3090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50" name="Rectangle 176"/>
            <p:cNvSpPr>
              <a:spLocks noChangeArrowheads="1"/>
            </p:cNvSpPr>
            <p:nvPr/>
          </p:nvSpPr>
          <p:spPr bwMode="auto">
            <a:xfrm>
              <a:off x="3010" y="3090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51" name="Rectangle 177"/>
            <p:cNvSpPr>
              <a:spLocks noChangeArrowheads="1"/>
            </p:cNvSpPr>
            <p:nvPr/>
          </p:nvSpPr>
          <p:spPr bwMode="auto">
            <a:xfrm>
              <a:off x="3097" y="3090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52" name="Rectangle 178"/>
            <p:cNvSpPr>
              <a:spLocks noChangeArrowheads="1"/>
            </p:cNvSpPr>
            <p:nvPr/>
          </p:nvSpPr>
          <p:spPr bwMode="auto">
            <a:xfrm>
              <a:off x="3183" y="3090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53" name="Rectangle 179"/>
            <p:cNvSpPr>
              <a:spLocks noChangeArrowheads="1"/>
            </p:cNvSpPr>
            <p:nvPr/>
          </p:nvSpPr>
          <p:spPr bwMode="auto">
            <a:xfrm>
              <a:off x="3269" y="3090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54" name="Rectangle 180"/>
            <p:cNvSpPr>
              <a:spLocks noChangeArrowheads="1"/>
            </p:cNvSpPr>
            <p:nvPr/>
          </p:nvSpPr>
          <p:spPr bwMode="auto">
            <a:xfrm>
              <a:off x="3355" y="3090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55" name="Rectangle 181"/>
            <p:cNvSpPr>
              <a:spLocks noChangeArrowheads="1"/>
            </p:cNvSpPr>
            <p:nvPr/>
          </p:nvSpPr>
          <p:spPr bwMode="auto">
            <a:xfrm>
              <a:off x="3442" y="3090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56" name="Rectangle 182"/>
            <p:cNvSpPr>
              <a:spLocks noChangeArrowheads="1"/>
            </p:cNvSpPr>
            <p:nvPr/>
          </p:nvSpPr>
          <p:spPr bwMode="auto">
            <a:xfrm>
              <a:off x="3531" y="3090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57" name="Rectangle 183"/>
            <p:cNvSpPr>
              <a:spLocks noChangeArrowheads="1"/>
            </p:cNvSpPr>
            <p:nvPr/>
          </p:nvSpPr>
          <p:spPr bwMode="auto">
            <a:xfrm>
              <a:off x="3618" y="3090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58" name="Rectangle 184"/>
            <p:cNvSpPr>
              <a:spLocks noChangeArrowheads="1"/>
            </p:cNvSpPr>
            <p:nvPr/>
          </p:nvSpPr>
          <p:spPr bwMode="auto">
            <a:xfrm>
              <a:off x="3704" y="3090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59" name="Rectangle 185"/>
            <p:cNvSpPr>
              <a:spLocks noChangeArrowheads="1"/>
            </p:cNvSpPr>
            <p:nvPr/>
          </p:nvSpPr>
          <p:spPr bwMode="auto">
            <a:xfrm>
              <a:off x="3790" y="3090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60" name="Rectangle 186"/>
            <p:cNvSpPr>
              <a:spLocks noChangeArrowheads="1"/>
            </p:cNvSpPr>
            <p:nvPr/>
          </p:nvSpPr>
          <p:spPr bwMode="auto">
            <a:xfrm>
              <a:off x="3876" y="3090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61" name="Rectangle 187"/>
            <p:cNvSpPr>
              <a:spLocks noChangeArrowheads="1"/>
            </p:cNvSpPr>
            <p:nvPr/>
          </p:nvSpPr>
          <p:spPr bwMode="auto">
            <a:xfrm>
              <a:off x="3963" y="3090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62" name="Text Box 231"/>
            <p:cNvSpPr txBox="1">
              <a:spLocks noChangeArrowheads="1"/>
            </p:cNvSpPr>
            <p:nvPr/>
          </p:nvSpPr>
          <p:spPr bwMode="auto">
            <a:xfrm>
              <a:off x="2141" y="3335"/>
              <a:ext cx="98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Sliding window</a:t>
              </a:r>
            </a:p>
          </p:txBody>
        </p:sp>
      </p:grpSp>
      <p:sp>
        <p:nvSpPr>
          <p:cNvPr id="55319" name="Text Box 232"/>
          <p:cNvSpPr txBox="1">
            <a:spLocks noChangeArrowheads="1"/>
          </p:cNvSpPr>
          <p:nvPr/>
        </p:nvSpPr>
        <p:spPr bwMode="auto">
          <a:xfrm>
            <a:off x="6291263" y="0"/>
            <a:ext cx="147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State of pkts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298" grpId="0"/>
      <p:bldP spid="480361" grpId="0"/>
      <p:bldP spid="480406" grpId="0"/>
      <p:bldP spid="55315" grpId="0"/>
      <p:bldP spid="4804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/>
              <a:t>Connection oriented / connectionless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TCP supports the idea of a connection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Once listen and connect complete, there is a logical connection between the hosts.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One can determine if the message was sent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UDP is connectionless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Packets are just sent. There is no concept (supported by the transport layer) of a connection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But the application can make a connection over UDP. So the application is each host will support the hand-shaking and monitoring the state of the “connection.”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There are other transport layer protocols such as SCTP besides TCP and UDP, but TCP and UDP are the most popular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0"/>
            <a:ext cx="7772400" cy="733425"/>
          </a:xfrm>
        </p:spPr>
        <p:txBody>
          <a:bodyPr/>
          <a:lstStyle/>
          <a:p>
            <a:r>
              <a:rPr lang="en-US" smtClean="0"/>
              <a:t>Go-Back-N</a:t>
            </a:r>
          </a:p>
        </p:txBody>
      </p:sp>
      <p:sp>
        <p:nvSpPr>
          <p:cNvPr id="56323" name="Rectangle 126"/>
          <p:cNvSpPr>
            <a:spLocks noChangeArrowheads="1"/>
          </p:cNvSpPr>
          <p:nvPr/>
        </p:nvSpPr>
        <p:spPr bwMode="auto">
          <a:xfrm>
            <a:off x="4967288" y="125413"/>
            <a:ext cx="88900" cy="5207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4" name="Text Box 127"/>
          <p:cNvSpPr txBox="1">
            <a:spLocks noChangeArrowheads="1"/>
          </p:cNvSpPr>
          <p:nvPr/>
        </p:nvSpPr>
        <p:spPr bwMode="auto">
          <a:xfrm>
            <a:off x="5070475" y="227013"/>
            <a:ext cx="17605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/>
              <a:t>Pkt that could be sent</a:t>
            </a:r>
          </a:p>
        </p:txBody>
      </p:sp>
      <p:sp>
        <p:nvSpPr>
          <p:cNvPr id="56325" name="Rectangle 128"/>
          <p:cNvSpPr>
            <a:spLocks noChangeArrowheads="1"/>
          </p:cNvSpPr>
          <p:nvPr/>
        </p:nvSpPr>
        <p:spPr bwMode="auto">
          <a:xfrm>
            <a:off x="7245350" y="117475"/>
            <a:ext cx="88900" cy="5207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6" name="Text Box 129"/>
          <p:cNvSpPr txBox="1">
            <a:spLocks noChangeArrowheads="1"/>
          </p:cNvSpPr>
          <p:nvPr/>
        </p:nvSpPr>
        <p:spPr bwMode="auto">
          <a:xfrm>
            <a:off x="7413625" y="211138"/>
            <a:ext cx="10937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/>
              <a:t>unACKed pkt</a:t>
            </a:r>
          </a:p>
        </p:txBody>
      </p:sp>
      <p:sp>
        <p:nvSpPr>
          <p:cNvPr id="56327" name="Rectangle 130"/>
          <p:cNvSpPr>
            <a:spLocks noChangeArrowheads="1"/>
          </p:cNvSpPr>
          <p:nvPr/>
        </p:nvSpPr>
        <p:spPr bwMode="auto">
          <a:xfrm>
            <a:off x="7237413" y="846138"/>
            <a:ext cx="88900" cy="520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8" name="Text Box 131"/>
          <p:cNvSpPr txBox="1">
            <a:spLocks noChangeArrowheads="1"/>
          </p:cNvSpPr>
          <p:nvPr/>
        </p:nvSpPr>
        <p:spPr bwMode="auto">
          <a:xfrm>
            <a:off x="7372350" y="971550"/>
            <a:ext cx="984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/>
              <a:t>Unused pkt</a:t>
            </a:r>
          </a:p>
        </p:txBody>
      </p:sp>
      <p:sp>
        <p:nvSpPr>
          <p:cNvPr id="56329" name="Rectangle 132"/>
          <p:cNvSpPr>
            <a:spLocks noChangeArrowheads="1"/>
          </p:cNvSpPr>
          <p:nvPr/>
        </p:nvSpPr>
        <p:spPr bwMode="auto">
          <a:xfrm>
            <a:off x="4959350" y="855663"/>
            <a:ext cx="88900" cy="5207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0" name="Text Box 133"/>
          <p:cNvSpPr txBox="1">
            <a:spLocks noChangeArrowheads="1"/>
          </p:cNvSpPr>
          <p:nvPr/>
        </p:nvSpPr>
        <p:spPr bwMode="auto">
          <a:xfrm>
            <a:off x="5062538" y="957263"/>
            <a:ext cx="9350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/>
              <a:t>ACKed pkt</a:t>
            </a:r>
          </a:p>
        </p:txBody>
      </p:sp>
      <p:sp>
        <p:nvSpPr>
          <p:cNvPr id="56331" name="Text Box 223"/>
          <p:cNvSpPr txBox="1">
            <a:spLocks noChangeArrowheads="1"/>
          </p:cNvSpPr>
          <p:nvPr/>
        </p:nvSpPr>
        <p:spPr bwMode="auto">
          <a:xfrm>
            <a:off x="2057400" y="2085975"/>
            <a:ext cx="852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window</a:t>
            </a:r>
          </a:p>
        </p:txBody>
      </p:sp>
      <p:sp>
        <p:nvSpPr>
          <p:cNvPr id="56332" name="Line 224"/>
          <p:cNvSpPr>
            <a:spLocks noChangeShapeType="1"/>
          </p:cNvSpPr>
          <p:nvPr/>
        </p:nvSpPr>
        <p:spPr bwMode="auto">
          <a:xfrm>
            <a:off x="1674813" y="2117725"/>
            <a:ext cx="0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6333" name="Line 225"/>
          <p:cNvSpPr>
            <a:spLocks noChangeShapeType="1"/>
          </p:cNvSpPr>
          <p:nvPr/>
        </p:nvSpPr>
        <p:spPr bwMode="auto">
          <a:xfrm>
            <a:off x="3270250" y="2122488"/>
            <a:ext cx="0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6334" name="Line 226"/>
          <p:cNvSpPr>
            <a:spLocks noChangeShapeType="1"/>
          </p:cNvSpPr>
          <p:nvPr/>
        </p:nvSpPr>
        <p:spPr bwMode="auto">
          <a:xfrm>
            <a:off x="2886075" y="2325688"/>
            <a:ext cx="376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6335" name="Line 227"/>
          <p:cNvSpPr>
            <a:spLocks noChangeShapeType="1"/>
          </p:cNvSpPr>
          <p:nvPr/>
        </p:nvSpPr>
        <p:spPr bwMode="auto">
          <a:xfrm flipH="1">
            <a:off x="1666875" y="2347913"/>
            <a:ext cx="407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6336" name="Text Box 229"/>
          <p:cNvSpPr txBox="1">
            <a:spLocks noChangeArrowheads="1"/>
          </p:cNvSpPr>
          <p:nvPr/>
        </p:nvSpPr>
        <p:spPr bwMode="auto">
          <a:xfrm>
            <a:off x="112713" y="1803400"/>
            <a:ext cx="1336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/>
              <a:t>N unACKed pkts</a:t>
            </a:r>
          </a:p>
        </p:txBody>
      </p:sp>
      <p:sp>
        <p:nvSpPr>
          <p:cNvPr id="56337" name="Rectangle 230"/>
          <p:cNvSpPr>
            <a:spLocks noChangeArrowheads="1"/>
          </p:cNvSpPr>
          <p:nvPr/>
        </p:nvSpPr>
        <p:spPr bwMode="auto">
          <a:xfrm>
            <a:off x="1531938" y="1747838"/>
            <a:ext cx="88900" cy="357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8" name="Rectangle 231"/>
          <p:cNvSpPr>
            <a:spLocks noChangeArrowheads="1"/>
          </p:cNvSpPr>
          <p:nvPr/>
        </p:nvSpPr>
        <p:spPr bwMode="auto">
          <a:xfrm>
            <a:off x="1668463" y="1747838"/>
            <a:ext cx="88900" cy="3571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9" name="Rectangle 232"/>
          <p:cNvSpPr>
            <a:spLocks noChangeArrowheads="1"/>
          </p:cNvSpPr>
          <p:nvPr/>
        </p:nvSpPr>
        <p:spPr bwMode="auto">
          <a:xfrm>
            <a:off x="1804988" y="1747838"/>
            <a:ext cx="88900" cy="3571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0" name="Rectangle 233"/>
          <p:cNvSpPr>
            <a:spLocks noChangeArrowheads="1"/>
          </p:cNvSpPr>
          <p:nvPr/>
        </p:nvSpPr>
        <p:spPr bwMode="auto">
          <a:xfrm>
            <a:off x="1941513" y="1747838"/>
            <a:ext cx="88900" cy="3571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1" name="Rectangle 234"/>
          <p:cNvSpPr>
            <a:spLocks noChangeArrowheads="1"/>
          </p:cNvSpPr>
          <p:nvPr/>
        </p:nvSpPr>
        <p:spPr bwMode="auto">
          <a:xfrm>
            <a:off x="2079625" y="1747838"/>
            <a:ext cx="88900" cy="3571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2" name="Rectangle 235"/>
          <p:cNvSpPr>
            <a:spLocks noChangeArrowheads="1"/>
          </p:cNvSpPr>
          <p:nvPr/>
        </p:nvSpPr>
        <p:spPr bwMode="auto">
          <a:xfrm>
            <a:off x="2216150" y="1747838"/>
            <a:ext cx="88900" cy="3571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3" name="Rectangle 236"/>
          <p:cNvSpPr>
            <a:spLocks noChangeArrowheads="1"/>
          </p:cNvSpPr>
          <p:nvPr/>
        </p:nvSpPr>
        <p:spPr bwMode="auto">
          <a:xfrm>
            <a:off x="3173413" y="1747838"/>
            <a:ext cx="88900" cy="3571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4" name="Rectangle 237"/>
          <p:cNvSpPr>
            <a:spLocks noChangeArrowheads="1"/>
          </p:cNvSpPr>
          <p:nvPr/>
        </p:nvSpPr>
        <p:spPr bwMode="auto">
          <a:xfrm>
            <a:off x="3311525" y="1747838"/>
            <a:ext cx="88900" cy="357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5" name="Rectangle 238"/>
          <p:cNvSpPr>
            <a:spLocks noChangeArrowheads="1"/>
          </p:cNvSpPr>
          <p:nvPr/>
        </p:nvSpPr>
        <p:spPr bwMode="auto">
          <a:xfrm>
            <a:off x="3448050" y="1747838"/>
            <a:ext cx="88900" cy="357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6" name="Rectangle 239"/>
          <p:cNvSpPr>
            <a:spLocks noChangeArrowheads="1"/>
          </p:cNvSpPr>
          <p:nvPr/>
        </p:nvSpPr>
        <p:spPr bwMode="auto">
          <a:xfrm>
            <a:off x="3584575" y="1747838"/>
            <a:ext cx="88900" cy="357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7" name="Rectangle 240"/>
          <p:cNvSpPr>
            <a:spLocks noChangeArrowheads="1"/>
          </p:cNvSpPr>
          <p:nvPr/>
        </p:nvSpPr>
        <p:spPr bwMode="auto">
          <a:xfrm>
            <a:off x="3721100" y="1747838"/>
            <a:ext cx="88900" cy="357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8" name="Rectangle 241"/>
          <p:cNvSpPr>
            <a:spLocks noChangeArrowheads="1"/>
          </p:cNvSpPr>
          <p:nvPr/>
        </p:nvSpPr>
        <p:spPr bwMode="auto">
          <a:xfrm>
            <a:off x="3859213" y="1747838"/>
            <a:ext cx="88900" cy="357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49" name="Rectangle 242"/>
          <p:cNvSpPr>
            <a:spLocks noChangeArrowheads="1"/>
          </p:cNvSpPr>
          <p:nvPr/>
        </p:nvSpPr>
        <p:spPr bwMode="auto">
          <a:xfrm>
            <a:off x="2352675" y="1747838"/>
            <a:ext cx="88900" cy="3571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50" name="Rectangle 243"/>
          <p:cNvSpPr>
            <a:spLocks noChangeArrowheads="1"/>
          </p:cNvSpPr>
          <p:nvPr/>
        </p:nvSpPr>
        <p:spPr bwMode="auto">
          <a:xfrm>
            <a:off x="2489200" y="1747838"/>
            <a:ext cx="88900" cy="3571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51" name="Rectangle 244"/>
          <p:cNvSpPr>
            <a:spLocks noChangeArrowheads="1"/>
          </p:cNvSpPr>
          <p:nvPr/>
        </p:nvSpPr>
        <p:spPr bwMode="auto">
          <a:xfrm>
            <a:off x="2627313" y="1747838"/>
            <a:ext cx="88900" cy="3571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52" name="Rectangle 245"/>
          <p:cNvSpPr>
            <a:spLocks noChangeArrowheads="1"/>
          </p:cNvSpPr>
          <p:nvPr/>
        </p:nvSpPr>
        <p:spPr bwMode="auto">
          <a:xfrm>
            <a:off x="2763838" y="1747838"/>
            <a:ext cx="88900" cy="3571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53" name="Rectangle 246"/>
          <p:cNvSpPr>
            <a:spLocks noChangeArrowheads="1"/>
          </p:cNvSpPr>
          <p:nvPr/>
        </p:nvSpPr>
        <p:spPr bwMode="auto">
          <a:xfrm>
            <a:off x="2900363" y="1747838"/>
            <a:ext cx="88900" cy="3571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54" name="Rectangle 247"/>
          <p:cNvSpPr>
            <a:spLocks noChangeArrowheads="1"/>
          </p:cNvSpPr>
          <p:nvPr/>
        </p:nvSpPr>
        <p:spPr bwMode="auto">
          <a:xfrm>
            <a:off x="3036888" y="1747838"/>
            <a:ext cx="88900" cy="3571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55" name="Rectangle 248"/>
          <p:cNvSpPr>
            <a:spLocks noChangeArrowheads="1"/>
          </p:cNvSpPr>
          <p:nvPr/>
        </p:nvSpPr>
        <p:spPr bwMode="auto">
          <a:xfrm>
            <a:off x="4000500" y="1747838"/>
            <a:ext cx="88900" cy="357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56" name="Rectangle 249"/>
          <p:cNvSpPr>
            <a:spLocks noChangeArrowheads="1"/>
          </p:cNvSpPr>
          <p:nvPr/>
        </p:nvSpPr>
        <p:spPr bwMode="auto">
          <a:xfrm>
            <a:off x="4138613" y="1747838"/>
            <a:ext cx="88900" cy="357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57" name="Rectangle 250"/>
          <p:cNvSpPr>
            <a:spLocks noChangeArrowheads="1"/>
          </p:cNvSpPr>
          <p:nvPr/>
        </p:nvSpPr>
        <p:spPr bwMode="auto">
          <a:xfrm>
            <a:off x="4275138" y="1747838"/>
            <a:ext cx="88900" cy="357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58" name="Rectangle 251"/>
          <p:cNvSpPr>
            <a:spLocks noChangeArrowheads="1"/>
          </p:cNvSpPr>
          <p:nvPr/>
        </p:nvSpPr>
        <p:spPr bwMode="auto">
          <a:xfrm>
            <a:off x="4411663" y="1747838"/>
            <a:ext cx="88900" cy="357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59" name="Rectangle 252"/>
          <p:cNvSpPr>
            <a:spLocks noChangeArrowheads="1"/>
          </p:cNvSpPr>
          <p:nvPr/>
        </p:nvSpPr>
        <p:spPr bwMode="auto">
          <a:xfrm>
            <a:off x="4548188" y="1747838"/>
            <a:ext cx="88900" cy="357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60" name="Rectangle 253"/>
          <p:cNvSpPr>
            <a:spLocks noChangeArrowheads="1"/>
          </p:cNvSpPr>
          <p:nvPr/>
        </p:nvSpPr>
        <p:spPr bwMode="auto">
          <a:xfrm>
            <a:off x="4686300" y="1747838"/>
            <a:ext cx="88900" cy="357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61" name="Rectangle 254"/>
          <p:cNvSpPr>
            <a:spLocks noChangeArrowheads="1"/>
          </p:cNvSpPr>
          <p:nvPr/>
        </p:nvSpPr>
        <p:spPr bwMode="auto">
          <a:xfrm>
            <a:off x="4849813" y="1747838"/>
            <a:ext cx="88900" cy="357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62" name="Rectangle 255"/>
          <p:cNvSpPr>
            <a:spLocks noChangeArrowheads="1"/>
          </p:cNvSpPr>
          <p:nvPr/>
        </p:nvSpPr>
        <p:spPr bwMode="auto">
          <a:xfrm>
            <a:off x="4987925" y="1747838"/>
            <a:ext cx="88900" cy="357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63" name="Rectangle 256"/>
          <p:cNvSpPr>
            <a:spLocks noChangeArrowheads="1"/>
          </p:cNvSpPr>
          <p:nvPr/>
        </p:nvSpPr>
        <p:spPr bwMode="auto">
          <a:xfrm>
            <a:off x="5124450" y="1747838"/>
            <a:ext cx="88900" cy="357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64" name="Rectangle 257"/>
          <p:cNvSpPr>
            <a:spLocks noChangeArrowheads="1"/>
          </p:cNvSpPr>
          <p:nvPr/>
        </p:nvSpPr>
        <p:spPr bwMode="auto">
          <a:xfrm>
            <a:off x="5260975" y="1747838"/>
            <a:ext cx="88900" cy="357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65" name="Rectangle 258"/>
          <p:cNvSpPr>
            <a:spLocks noChangeArrowheads="1"/>
          </p:cNvSpPr>
          <p:nvPr/>
        </p:nvSpPr>
        <p:spPr bwMode="auto">
          <a:xfrm>
            <a:off x="5397500" y="1747838"/>
            <a:ext cx="88900" cy="357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66" name="Rectangle 259"/>
          <p:cNvSpPr>
            <a:spLocks noChangeArrowheads="1"/>
          </p:cNvSpPr>
          <p:nvPr/>
        </p:nvSpPr>
        <p:spPr bwMode="auto">
          <a:xfrm>
            <a:off x="5535613" y="1747838"/>
            <a:ext cx="88900" cy="357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67" name="Rectangle 260"/>
          <p:cNvSpPr>
            <a:spLocks noChangeArrowheads="1"/>
          </p:cNvSpPr>
          <p:nvPr/>
        </p:nvSpPr>
        <p:spPr bwMode="auto">
          <a:xfrm>
            <a:off x="5676900" y="1747838"/>
            <a:ext cx="88900" cy="357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68" name="Rectangle 261"/>
          <p:cNvSpPr>
            <a:spLocks noChangeArrowheads="1"/>
          </p:cNvSpPr>
          <p:nvPr/>
        </p:nvSpPr>
        <p:spPr bwMode="auto">
          <a:xfrm>
            <a:off x="5815013" y="1747838"/>
            <a:ext cx="88900" cy="357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69" name="Rectangle 262"/>
          <p:cNvSpPr>
            <a:spLocks noChangeArrowheads="1"/>
          </p:cNvSpPr>
          <p:nvPr/>
        </p:nvSpPr>
        <p:spPr bwMode="auto">
          <a:xfrm>
            <a:off x="5951538" y="1747838"/>
            <a:ext cx="88900" cy="357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70" name="Rectangle 263"/>
          <p:cNvSpPr>
            <a:spLocks noChangeArrowheads="1"/>
          </p:cNvSpPr>
          <p:nvPr/>
        </p:nvSpPr>
        <p:spPr bwMode="auto">
          <a:xfrm>
            <a:off x="6088063" y="1747838"/>
            <a:ext cx="88900" cy="357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71" name="Rectangle 264"/>
          <p:cNvSpPr>
            <a:spLocks noChangeArrowheads="1"/>
          </p:cNvSpPr>
          <p:nvPr/>
        </p:nvSpPr>
        <p:spPr bwMode="auto">
          <a:xfrm>
            <a:off x="6224588" y="1747838"/>
            <a:ext cx="88900" cy="357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72" name="Rectangle 265"/>
          <p:cNvSpPr>
            <a:spLocks noChangeArrowheads="1"/>
          </p:cNvSpPr>
          <p:nvPr/>
        </p:nvSpPr>
        <p:spPr bwMode="auto">
          <a:xfrm>
            <a:off x="6362700" y="1747838"/>
            <a:ext cx="88900" cy="357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48"/>
          <p:cNvGrpSpPr>
            <a:grpSpLocks/>
          </p:cNvGrpSpPr>
          <p:nvPr/>
        </p:nvGrpSpPr>
        <p:grpSpPr bwMode="auto">
          <a:xfrm>
            <a:off x="152400" y="2824163"/>
            <a:ext cx="6338888" cy="720725"/>
            <a:chOff x="96" y="1779"/>
            <a:chExt cx="3993" cy="454"/>
          </a:xfrm>
        </p:grpSpPr>
        <p:sp>
          <p:nvSpPr>
            <p:cNvPr id="56510" name="Text Box 267"/>
            <p:cNvSpPr txBox="1">
              <a:spLocks noChangeArrowheads="1"/>
            </p:cNvSpPr>
            <p:nvPr/>
          </p:nvSpPr>
          <p:spPr bwMode="auto">
            <a:xfrm>
              <a:off x="1406" y="1992"/>
              <a:ext cx="53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window</a:t>
              </a:r>
            </a:p>
          </p:txBody>
        </p:sp>
        <p:sp>
          <p:nvSpPr>
            <p:cNvPr id="56511" name="Line 268"/>
            <p:cNvSpPr>
              <a:spLocks noChangeShapeType="1"/>
            </p:cNvSpPr>
            <p:nvPr/>
          </p:nvSpPr>
          <p:spPr bwMode="auto">
            <a:xfrm>
              <a:off x="1165" y="2012"/>
              <a:ext cx="0" cy="2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6512" name="Line 269"/>
            <p:cNvSpPr>
              <a:spLocks noChangeShapeType="1"/>
            </p:cNvSpPr>
            <p:nvPr/>
          </p:nvSpPr>
          <p:spPr bwMode="auto">
            <a:xfrm>
              <a:off x="2170" y="2015"/>
              <a:ext cx="0" cy="2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6513" name="Line 270"/>
            <p:cNvSpPr>
              <a:spLocks noChangeShapeType="1"/>
            </p:cNvSpPr>
            <p:nvPr/>
          </p:nvSpPr>
          <p:spPr bwMode="auto">
            <a:xfrm>
              <a:off x="1928" y="2143"/>
              <a:ext cx="2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6514" name="Line 271"/>
            <p:cNvSpPr>
              <a:spLocks noChangeShapeType="1"/>
            </p:cNvSpPr>
            <p:nvPr/>
          </p:nvSpPr>
          <p:spPr bwMode="auto">
            <a:xfrm flipH="1">
              <a:off x="1160" y="2157"/>
              <a:ext cx="25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6515" name="Text Box 272"/>
            <p:cNvSpPr txBox="1">
              <a:spLocks noChangeArrowheads="1"/>
            </p:cNvSpPr>
            <p:nvPr/>
          </p:nvSpPr>
          <p:spPr bwMode="auto">
            <a:xfrm>
              <a:off x="96" y="1814"/>
              <a:ext cx="92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200"/>
                <a:t>N-1 unACKed pkts</a:t>
              </a:r>
            </a:p>
          </p:txBody>
        </p:sp>
        <p:sp>
          <p:nvSpPr>
            <p:cNvPr id="56516" name="Rectangle 273"/>
            <p:cNvSpPr>
              <a:spLocks noChangeArrowheads="1"/>
            </p:cNvSpPr>
            <p:nvPr/>
          </p:nvSpPr>
          <p:spPr bwMode="auto">
            <a:xfrm>
              <a:off x="990" y="1779"/>
              <a:ext cx="56" cy="2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17" name="Rectangle 274"/>
            <p:cNvSpPr>
              <a:spLocks noChangeArrowheads="1"/>
            </p:cNvSpPr>
            <p:nvPr/>
          </p:nvSpPr>
          <p:spPr bwMode="auto">
            <a:xfrm>
              <a:off x="1076" y="1779"/>
              <a:ext cx="56" cy="2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18" name="Rectangle 275"/>
            <p:cNvSpPr>
              <a:spLocks noChangeArrowheads="1"/>
            </p:cNvSpPr>
            <p:nvPr/>
          </p:nvSpPr>
          <p:spPr bwMode="auto">
            <a:xfrm>
              <a:off x="1162" y="1779"/>
              <a:ext cx="56" cy="2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19" name="Rectangle 276"/>
            <p:cNvSpPr>
              <a:spLocks noChangeArrowheads="1"/>
            </p:cNvSpPr>
            <p:nvPr/>
          </p:nvSpPr>
          <p:spPr bwMode="auto">
            <a:xfrm>
              <a:off x="1248" y="1779"/>
              <a:ext cx="56" cy="2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20" name="Rectangle 277"/>
            <p:cNvSpPr>
              <a:spLocks noChangeArrowheads="1"/>
            </p:cNvSpPr>
            <p:nvPr/>
          </p:nvSpPr>
          <p:spPr bwMode="auto">
            <a:xfrm>
              <a:off x="1335" y="1779"/>
              <a:ext cx="56" cy="2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21" name="Rectangle 278"/>
            <p:cNvSpPr>
              <a:spLocks noChangeArrowheads="1"/>
            </p:cNvSpPr>
            <p:nvPr/>
          </p:nvSpPr>
          <p:spPr bwMode="auto">
            <a:xfrm>
              <a:off x="1421" y="1779"/>
              <a:ext cx="56" cy="2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22" name="Rectangle 279"/>
            <p:cNvSpPr>
              <a:spLocks noChangeArrowheads="1"/>
            </p:cNvSpPr>
            <p:nvPr/>
          </p:nvSpPr>
          <p:spPr bwMode="auto">
            <a:xfrm>
              <a:off x="2024" y="1779"/>
              <a:ext cx="56" cy="22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23" name="Rectangle 280"/>
            <p:cNvSpPr>
              <a:spLocks noChangeArrowheads="1"/>
            </p:cNvSpPr>
            <p:nvPr/>
          </p:nvSpPr>
          <p:spPr bwMode="auto">
            <a:xfrm>
              <a:off x="2111" y="1779"/>
              <a:ext cx="56" cy="2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24" name="Rectangle 281"/>
            <p:cNvSpPr>
              <a:spLocks noChangeArrowheads="1"/>
            </p:cNvSpPr>
            <p:nvPr/>
          </p:nvSpPr>
          <p:spPr bwMode="auto">
            <a:xfrm>
              <a:off x="2197" y="1779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25" name="Rectangle 282"/>
            <p:cNvSpPr>
              <a:spLocks noChangeArrowheads="1"/>
            </p:cNvSpPr>
            <p:nvPr/>
          </p:nvSpPr>
          <p:spPr bwMode="auto">
            <a:xfrm>
              <a:off x="2283" y="1779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26" name="Rectangle 283"/>
            <p:cNvSpPr>
              <a:spLocks noChangeArrowheads="1"/>
            </p:cNvSpPr>
            <p:nvPr/>
          </p:nvSpPr>
          <p:spPr bwMode="auto">
            <a:xfrm>
              <a:off x="2369" y="1779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27" name="Rectangle 284"/>
            <p:cNvSpPr>
              <a:spLocks noChangeArrowheads="1"/>
            </p:cNvSpPr>
            <p:nvPr/>
          </p:nvSpPr>
          <p:spPr bwMode="auto">
            <a:xfrm>
              <a:off x="2456" y="1779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28" name="Rectangle 285"/>
            <p:cNvSpPr>
              <a:spLocks noChangeArrowheads="1"/>
            </p:cNvSpPr>
            <p:nvPr/>
          </p:nvSpPr>
          <p:spPr bwMode="auto">
            <a:xfrm>
              <a:off x="1507" y="1779"/>
              <a:ext cx="56" cy="2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29" name="Rectangle 286"/>
            <p:cNvSpPr>
              <a:spLocks noChangeArrowheads="1"/>
            </p:cNvSpPr>
            <p:nvPr/>
          </p:nvSpPr>
          <p:spPr bwMode="auto">
            <a:xfrm>
              <a:off x="1593" y="1779"/>
              <a:ext cx="56" cy="2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30" name="Rectangle 287"/>
            <p:cNvSpPr>
              <a:spLocks noChangeArrowheads="1"/>
            </p:cNvSpPr>
            <p:nvPr/>
          </p:nvSpPr>
          <p:spPr bwMode="auto">
            <a:xfrm>
              <a:off x="1680" y="1779"/>
              <a:ext cx="56" cy="2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31" name="Rectangle 288"/>
            <p:cNvSpPr>
              <a:spLocks noChangeArrowheads="1"/>
            </p:cNvSpPr>
            <p:nvPr/>
          </p:nvSpPr>
          <p:spPr bwMode="auto">
            <a:xfrm>
              <a:off x="1766" y="1779"/>
              <a:ext cx="56" cy="2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32" name="Rectangle 289"/>
            <p:cNvSpPr>
              <a:spLocks noChangeArrowheads="1"/>
            </p:cNvSpPr>
            <p:nvPr/>
          </p:nvSpPr>
          <p:spPr bwMode="auto">
            <a:xfrm>
              <a:off x="1852" y="1779"/>
              <a:ext cx="56" cy="2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33" name="Rectangle 290"/>
            <p:cNvSpPr>
              <a:spLocks noChangeArrowheads="1"/>
            </p:cNvSpPr>
            <p:nvPr/>
          </p:nvSpPr>
          <p:spPr bwMode="auto">
            <a:xfrm>
              <a:off x="1938" y="1779"/>
              <a:ext cx="56" cy="2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34" name="Rectangle 291"/>
            <p:cNvSpPr>
              <a:spLocks noChangeArrowheads="1"/>
            </p:cNvSpPr>
            <p:nvPr/>
          </p:nvSpPr>
          <p:spPr bwMode="auto">
            <a:xfrm>
              <a:off x="2545" y="1779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35" name="Rectangle 292"/>
            <p:cNvSpPr>
              <a:spLocks noChangeArrowheads="1"/>
            </p:cNvSpPr>
            <p:nvPr/>
          </p:nvSpPr>
          <p:spPr bwMode="auto">
            <a:xfrm>
              <a:off x="2632" y="1779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36" name="Rectangle 293"/>
            <p:cNvSpPr>
              <a:spLocks noChangeArrowheads="1"/>
            </p:cNvSpPr>
            <p:nvPr/>
          </p:nvSpPr>
          <p:spPr bwMode="auto">
            <a:xfrm>
              <a:off x="2718" y="1779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37" name="Rectangle 294"/>
            <p:cNvSpPr>
              <a:spLocks noChangeArrowheads="1"/>
            </p:cNvSpPr>
            <p:nvPr/>
          </p:nvSpPr>
          <p:spPr bwMode="auto">
            <a:xfrm>
              <a:off x="2804" y="1779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38" name="Rectangle 295"/>
            <p:cNvSpPr>
              <a:spLocks noChangeArrowheads="1"/>
            </p:cNvSpPr>
            <p:nvPr/>
          </p:nvSpPr>
          <p:spPr bwMode="auto">
            <a:xfrm>
              <a:off x="2890" y="1779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39" name="Rectangle 296"/>
            <p:cNvSpPr>
              <a:spLocks noChangeArrowheads="1"/>
            </p:cNvSpPr>
            <p:nvPr/>
          </p:nvSpPr>
          <p:spPr bwMode="auto">
            <a:xfrm>
              <a:off x="2977" y="1779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40" name="Rectangle 297"/>
            <p:cNvSpPr>
              <a:spLocks noChangeArrowheads="1"/>
            </p:cNvSpPr>
            <p:nvPr/>
          </p:nvSpPr>
          <p:spPr bwMode="auto">
            <a:xfrm>
              <a:off x="3080" y="1779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41" name="Rectangle 298"/>
            <p:cNvSpPr>
              <a:spLocks noChangeArrowheads="1"/>
            </p:cNvSpPr>
            <p:nvPr/>
          </p:nvSpPr>
          <p:spPr bwMode="auto">
            <a:xfrm>
              <a:off x="3167" y="1779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42" name="Rectangle 299"/>
            <p:cNvSpPr>
              <a:spLocks noChangeArrowheads="1"/>
            </p:cNvSpPr>
            <p:nvPr/>
          </p:nvSpPr>
          <p:spPr bwMode="auto">
            <a:xfrm>
              <a:off x="3253" y="1779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43" name="Rectangle 300"/>
            <p:cNvSpPr>
              <a:spLocks noChangeArrowheads="1"/>
            </p:cNvSpPr>
            <p:nvPr/>
          </p:nvSpPr>
          <p:spPr bwMode="auto">
            <a:xfrm>
              <a:off x="3339" y="1779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44" name="Rectangle 301"/>
            <p:cNvSpPr>
              <a:spLocks noChangeArrowheads="1"/>
            </p:cNvSpPr>
            <p:nvPr/>
          </p:nvSpPr>
          <p:spPr bwMode="auto">
            <a:xfrm>
              <a:off x="3425" y="1779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45" name="Rectangle 302"/>
            <p:cNvSpPr>
              <a:spLocks noChangeArrowheads="1"/>
            </p:cNvSpPr>
            <p:nvPr/>
          </p:nvSpPr>
          <p:spPr bwMode="auto">
            <a:xfrm>
              <a:off x="3512" y="1779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46" name="Rectangle 303"/>
            <p:cNvSpPr>
              <a:spLocks noChangeArrowheads="1"/>
            </p:cNvSpPr>
            <p:nvPr/>
          </p:nvSpPr>
          <p:spPr bwMode="auto">
            <a:xfrm>
              <a:off x="3601" y="1779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47" name="Rectangle 304"/>
            <p:cNvSpPr>
              <a:spLocks noChangeArrowheads="1"/>
            </p:cNvSpPr>
            <p:nvPr/>
          </p:nvSpPr>
          <p:spPr bwMode="auto">
            <a:xfrm>
              <a:off x="3688" y="1779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48" name="Rectangle 305"/>
            <p:cNvSpPr>
              <a:spLocks noChangeArrowheads="1"/>
            </p:cNvSpPr>
            <p:nvPr/>
          </p:nvSpPr>
          <p:spPr bwMode="auto">
            <a:xfrm>
              <a:off x="3774" y="1779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49" name="Rectangle 306"/>
            <p:cNvSpPr>
              <a:spLocks noChangeArrowheads="1"/>
            </p:cNvSpPr>
            <p:nvPr/>
          </p:nvSpPr>
          <p:spPr bwMode="auto">
            <a:xfrm>
              <a:off x="3860" y="1779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50" name="Rectangle 307"/>
            <p:cNvSpPr>
              <a:spLocks noChangeArrowheads="1"/>
            </p:cNvSpPr>
            <p:nvPr/>
          </p:nvSpPr>
          <p:spPr bwMode="auto">
            <a:xfrm>
              <a:off x="3946" y="1779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51" name="Rectangle 308"/>
            <p:cNvSpPr>
              <a:spLocks noChangeArrowheads="1"/>
            </p:cNvSpPr>
            <p:nvPr/>
          </p:nvSpPr>
          <p:spPr bwMode="auto">
            <a:xfrm>
              <a:off x="4033" y="1779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8517" name="Text Box 309"/>
          <p:cNvSpPr txBox="1">
            <a:spLocks noChangeArrowheads="1"/>
          </p:cNvSpPr>
          <p:nvPr/>
        </p:nvSpPr>
        <p:spPr bwMode="auto">
          <a:xfrm>
            <a:off x="147638" y="2400300"/>
            <a:ext cx="13065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ACK arrives</a:t>
            </a:r>
          </a:p>
        </p:txBody>
      </p:sp>
      <p:grpSp>
        <p:nvGrpSpPr>
          <p:cNvPr id="232" name="Group 231"/>
          <p:cNvGrpSpPr/>
          <p:nvPr/>
        </p:nvGrpSpPr>
        <p:grpSpPr>
          <a:xfrm>
            <a:off x="1857375" y="4203700"/>
            <a:ext cx="1595438" cy="350838"/>
            <a:chOff x="1857375" y="4203700"/>
            <a:chExt cx="1595438" cy="350838"/>
          </a:xfrm>
        </p:grpSpPr>
        <p:sp>
          <p:nvSpPr>
            <p:cNvPr id="56375" name="Line 310"/>
            <p:cNvSpPr>
              <a:spLocks noChangeShapeType="1"/>
            </p:cNvSpPr>
            <p:nvPr/>
          </p:nvSpPr>
          <p:spPr bwMode="auto">
            <a:xfrm>
              <a:off x="1857375" y="4203700"/>
              <a:ext cx="0" cy="346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6376" name="Line 311"/>
            <p:cNvSpPr>
              <a:spLocks noChangeShapeType="1"/>
            </p:cNvSpPr>
            <p:nvPr/>
          </p:nvSpPr>
          <p:spPr bwMode="auto">
            <a:xfrm>
              <a:off x="3452813" y="4208463"/>
              <a:ext cx="0" cy="346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78559" name="Text Box 351"/>
          <p:cNvSpPr txBox="1">
            <a:spLocks noChangeArrowheads="1"/>
          </p:cNvSpPr>
          <p:nvPr/>
        </p:nvSpPr>
        <p:spPr bwMode="auto">
          <a:xfrm>
            <a:off x="293688" y="3409950"/>
            <a:ext cx="1035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Send pkt</a:t>
            </a:r>
          </a:p>
        </p:txBody>
      </p:sp>
      <p:grpSp>
        <p:nvGrpSpPr>
          <p:cNvPr id="3" name="Group 449"/>
          <p:cNvGrpSpPr>
            <a:grpSpLocks/>
          </p:cNvGrpSpPr>
          <p:nvPr/>
        </p:nvGrpSpPr>
        <p:grpSpPr bwMode="auto">
          <a:xfrm>
            <a:off x="160338" y="3833813"/>
            <a:ext cx="6338887" cy="676275"/>
            <a:chOff x="101" y="2415"/>
            <a:chExt cx="3993" cy="426"/>
          </a:xfrm>
        </p:grpSpPr>
        <p:sp>
          <p:nvSpPr>
            <p:cNvPr id="56470" name="Line 312"/>
            <p:cNvSpPr>
              <a:spLocks noChangeShapeType="1"/>
            </p:cNvSpPr>
            <p:nvPr/>
          </p:nvSpPr>
          <p:spPr bwMode="auto">
            <a:xfrm>
              <a:off x="1933" y="2779"/>
              <a:ext cx="2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6471" name="Line 313"/>
            <p:cNvSpPr>
              <a:spLocks noChangeShapeType="1"/>
            </p:cNvSpPr>
            <p:nvPr/>
          </p:nvSpPr>
          <p:spPr bwMode="auto">
            <a:xfrm flipH="1">
              <a:off x="1165" y="2793"/>
              <a:ext cx="25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6472" name="Text Box 314"/>
            <p:cNvSpPr txBox="1">
              <a:spLocks noChangeArrowheads="1"/>
            </p:cNvSpPr>
            <p:nvPr/>
          </p:nvSpPr>
          <p:spPr bwMode="auto">
            <a:xfrm>
              <a:off x="101" y="2450"/>
              <a:ext cx="84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200"/>
                <a:t>N unACKed pkts</a:t>
              </a:r>
            </a:p>
          </p:txBody>
        </p:sp>
        <p:sp>
          <p:nvSpPr>
            <p:cNvPr id="56473" name="Rectangle 315"/>
            <p:cNvSpPr>
              <a:spLocks noChangeArrowheads="1"/>
            </p:cNvSpPr>
            <p:nvPr/>
          </p:nvSpPr>
          <p:spPr bwMode="auto">
            <a:xfrm>
              <a:off x="995" y="2415"/>
              <a:ext cx="56" cy="2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74" name="Rectangle 316"/>
            <p:cNvSpPr>
              <a:spLocks noChangeArrowheads="1"/>
            </p:cNvSpPr>
            <p:nvPr/>
          </p:nvSpPr>
          <p:spPr bwMode="auto">
            <a:xfrm>
              <a:off x="1081" y="2415"/>
              <a:ext cx="56" cy="2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75" name="Rectangle 317"/>
            <p:cNvSpPr>
              <a:spLocks noChangeArrowheads="1"/>
            </p:cNvSpPr>
            <p:nvPr/>
          </p:nvSpPr>
          <p:spPr bwMode="auto">
            <a:xfrm>
              <a:off x="1167" y="2415"/>
              <a:ext cx="56" cy="2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76" name="Rectangle 318"/>
            <p:cNvSpPr>
              <a:spLocks noChangeArrowheads="1"/>
            </p:cNvSpPr>
            <p:nvPr/>
          </p:nvSpPr>
          <p:spPr bwMode="auto">
            <a:xfrm>
              <a:off x="1253" y="2415"/>
              <a:ext cx="56" cy="2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77" name="Rectangle 319"/>
            <p:cNvSpPr>
              <a:spLocks noChangeArrowheads="1"/>
            </p:cNvSpPr>
            <p:nvPr/>
          </p:nvSpPr>
          <p:spPr bwMode="auto">
            <a:xfrm>
              <a:off x="1340" y="2415"/>
              <a:ext cx="56" cy="2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78" name="Rectangle 320"/>
            <p:cNvSpPr>
              <a:spLocks noChangeArrowheads="1"/>
            </p:cNvSpPr>
            <p:nvPr/>
          </p:nvSpPr>
          <p:spPr bwMode="auto">
            <a:xfrm>
              <a:off x="1426" y="2415"/>
              <a:ext cx="56" cy="2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79" name="Rectangle 321"/>
            <p:cNvSpPr>
              <a:spLocks noChangeArrowheads="1"/>
            </p:cNvSpPr>
            <p:nvPr/>
          </p:nvSpPr>
          <p:spPr bwMode="auto">
            <a:xfrm>
              <a:off x="2029" y="2415"/>
              <a:ext cx="56" cy="22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80" name="Rectangle 322"/>
            <p:cNvSpPr>
              <a:spLocks noChangeArrowheads="1"/>
            </p:cNvSpPr>
            <p:nvPr/>
          </p:nvSpPr>
          <p:spPr bwMode="auto">
            <a:xfrm>
              <a:off x="2116" y="2415"/>
              <a:ext cx="56" cy="2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81" name="Rectangle 323"/>
            <p:cNvSpPr>
              <a:spLocks noChangeArrowheads="1"/>
            </p:cNvSpPr>
            <p:nvPr/>
          </p:nvSpPr>
          <p:spPr bwMode="auto">
            <a:xfrm>
              <a:off x="2202" y="2415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82" name="Rectangle 324"/>
            <p:cNvSpPr>
              <a:spLocks noChangeArrowheads="1"/>
            </p:cNvSpPr>
            <p:nvPr/>
          </p:nvSpPr>
          <p:spPr bwMode="auto">
            <a:xfrm>
              <a:off x="2288" y="2415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83" name="Rectangle 325"/>
            <p:cNvSpPr>
              <a:spLocks noChangeArrowheads="1"/>
            </p:cNvSpPr>
            <p:nvPr/>
          </p:nvSpPr>
          <p:spPr bwMode="auto">
            <a:xfrm>
              <a:off x="2374" y="2415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84" name="Rectangle 326"/>
            <p:cNvSpPr>
              <a:spLocks noChangeArrowheads="1"/>
            </p:cNvSpPr>
            <p:nvPr/>
          </p:nvSpPr>
          <p:spPr bwMode="auto">
            <a:xfrm>
              <a:off x="2461" y="2415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85" name="Rectangle 327"/>
            <p:cNvSpPr>
              <a:spLocks noChangeArrowheads="1"/>
            </p:cNvSpPr>
            <p:nvPr/>
          </p:nvSpPr>
          <p:spPr bwMode="auto">
            <a:xfrm>
              <a:off x="1512" y="2415"/>
              <a:ext cx="56" cy="2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86" name="Rectangle 328"/>
            <p:cNvSpPr>
              <a:spLocks noChangeArrowheads="1"/>
            </p:cNvSpPr>
            <p:nvPr/>
          </p:nvSpPr>
          <p:spPr bwMode="auto">
            <a:xfrm>
              <a:off x="1598" y="2415"/>
              <a:ext cx="56" cy="2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87" name="Rectangle 329"/>
            <p:cNvSpPr>
              <a:spLocks noChangeArrowheads="1"/>
            </p:cNvSpPr>
            <p:nvPr/>
          </p:nvSpPr>
          <p:spPr bwMode="auto">
            <a:xfrm>
              <a:off x="1685" y="2415"/>
              <a:ext cx="56" cy="2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88" name="Rectangle 330"/>
            <p:cNvSpPr>
              <a:spLocks noChangeArrowheads="1"/>
            </p:cNvSpPr>
            <p:nvPr/>
          </p:nvSpPr>
          <p:spPr bwMode="auto">
            <a:xfrm>
              <a:off x="1771" y="2415"/>
              <a:ext cx="56" cy="2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89" name="Rectangle 331"/>
            <p:cNvSpPr>
              <a:spLocks noChangeArrowheads="1"/>
            </p:cNvSpPr>
            <p:nvPr/>
          </p:nvSpPr>
          <p:spPr bwMode="auto">
            <a:xfrm>
              <a:off x="1857" y="2415"/>
              <a:ext cx="56" cy="2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90" name="Rectangle 332"/>
            <p:cNvSpPr>
              <a:spLocks noChangeArrowheads="1"/>
            </p:cNvSpPr>
            <p:nvPr/>
          </p:nvSpPr>
          <p:spPr bwMode="auto">
            <a:xfrm>
              <a:off x="1943" y="2415"/>
              <a:ext cx="56" cy="2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91" name="Rectangle 333"/>
            <p:cNvSpPr>
              <a:spLocks noChangeArrowheads="1"/>
            </p:cNvSpPr>
            <p:nvPr/>
          </p:nvSpPr>
          <p:spPr bwMode="auto">
            <a:xfrm>
              <a:off x="2550" y="2415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92" name="Rectangle 334"/>
            <p:cNvSpPr>
              <a:spLocks noChangeArrowheads="1"/>
            </p:cNvSpPr>
            <p:nvPr/>
          </p:nvSpPr>
          <p:spPr bwMode="auto">
            <a:xfrm>
              <a:off x="2637" y="2415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93" name="Rectangle 335"/>
            <p:cNvSpPr>
              <a:spLocks noChangeArrowheads="1"/>
            </p:cNvSpPr>
            <p:nvPr/>
          </p:nvSpPr>
          <p:spPr bwMode="auto">
            <a:xfrm>
              <a:off x="2723" y="2415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94" name="Rectangle 336"/>
            <p:cNvSpPr>
              <a:spLocks noChangeArrowheads="1"/>
            </p:cNvSpPr>
            <p:nvPr/>
          </p:nvSpPr>
          <p:spPr bwMode="auto">
            <a:xfrm>
              <a:off x="2809" y="2415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95" name="Rectangle 337"/>
            <p:cNvSpPr>
              <a:spLocks noChangeArrowheads="1"/>
            </p:cNvSpPr>
            <p:nvPr/>
          </p:nvSpPr>
          <p:spPr bwMode="auto">
            <a:xfrm>
              <a:off x="2895" y="2415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96" name="Rectangle 338"/>
            <p:cNvSpPr>
              <a:spLocks noChangeArrowheads="1"/>
            </p:cNvSpPr>
            <p:nvPr/>
          </p:nvSpPr>
          <p:spPr bwMode="auto">
            <a:xfrm>
              <a:off x="2982" y="2415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97" name="Rectangle 339"/>
            <p:cNvSpPr>
              <a:spLocks noChangeArrowheads="1"/>
            </p:cNvSpPr>
            <p:nvPr/>
          </p:nvSpPr>
          <p:spPr bwMode="auto">
            <a:xfrm>
              <a:off x="3085" y="2415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98" name="Rectangle 340"/>
            <p:cNvSpPr>
              <a:spLocks noChangeArrowheads="1"/>
            </p:cNvSpPr>
            <p:nvPr/>
          </p:nvSpPr>
          <p:spPr bwMode="auto">
            <a:xfrm>
              <a:off x="3172" y="2415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99" name="Rectangle 341"/>
            <p:cNvSpPr>
              <a:spLocks noChangeArrowheads="1"/>
            </p:cNvSpPr>
            <p:nvPr/>
          </p:nvSpPr>
          <p:spPr bwMode="auto">
            <a:xfrm>
              <a:off x="3258" y="2415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00" name="Rectangle 342"/>
            <p:cNvSpPr>
              <a:spLocks noChangeArrowheads="1"/>
            </p:cNvSpPr>
            <p:nvPr/>
          </p:nvSpPr>
          <p:spPr bwMode="auto">
            <a:xfrm>
              <a:off x="3344" y="2415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01" name="Rectangle 343"/>
            <p:cNvSpPr>
              <a:spLocks noChangeArrowheads="1"/>
            </p:cNvSpPr>
            <p:nvPr/>
          </p:nvSpPr>
          <p:spPr bwMode="auto">
            <a:xfrm>
              <a:off x="3430" y="2415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02" name="Rectangle 344"/>
            <p:cNvSpPr>
              <a:spLocks noChangeArrowheads="1"/>
            </p:cNvSpPr>
            <p:nvPr/>
          </p:nvSpPr>
          <p:spPr bwMode="auto">
            <a:xfrm>
              <a:off x="3517" y="2415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03" name="Rectangle 345"/>
            <p:cNvSpPr>
              <a:spLocks noChangeArrowheads="1"/>
            </p:cNvSpPr>
            <p:nvPr/>
          </p:nvSpPr>
          <p:spPr bwMode="auto">
            <a:xfrm>
              <a:off x="3606" y="2415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04" name="Rectangle 346"/>
            <p:cNvSpPr>
              <a:spLocks noChangeArrowheads="1"/>
            </p:cNvSpPr>
            <p:nvPr/>
          </p:nvSpPr>
          <p:spPr bwMode="auto">
            <a:xfrm>
              <a:off x="3693" y="2415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05" name="Rectangle 347"/>
            <p:cNvSpPr>
              <a:spLocks noChangeArrowheads="1"/>
            </p:cNvSpPr>
            <p:nvPr/>
          </p:nvSpPr>
          <p:spPr bwMode="auto">
            <a:xfrm>
              <a:off x="3779" y="2415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06" name="Rectangle 348"/>
            <p:cNvSpPr>
              <a:spLocks noChangeArrowheads="1"/>
            </p:cNvSpPr>
            <p:nvPr/>
          </p:nvSpPr>
          <p:spPr bwMode="auto">
            <a:xfrm>
              <a:off x="3865" y="2415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07" name="Rectangle 349"/>
            <p:cNvSpPr>
              <a:spLocks noChangeArrowheads="1"/>
            </p:cNvSpPr>
            <p:nvPr/>
          </p:nvSpPr>
          <p:spPr bwMode="auto">
            <a:xfrm>
              <a:off x="3951" y="2415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08" name="Rectangle 350"/>
            <p:cNvSpPr>
              <a:spLocks noChangeArrowheads="1"/>
            </p:cNvSpPr>
            <p:nvPr/>
          </p:nvSpPr>
          <p:spPr bwMode="auto">
            <a:xfrm>
              <a:off x="4038" y="2415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509" name="Text Box 393"/>
            <p:cNvSpPr txBox="1">
              <a:spLocks noChangeArrowheads="1"/>
            </p:cNvSpPr>
            <p:nvPr/>
          </p:nvSpPr>
          <p:spPr bwMode="auto">
            <a:xfrm>
              <a:off x="1416" y="2629"/>
              <a:ext cx="53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window</a:t>
              </a:r>
            </a:p>
          </p:txBody>
        </p:sp>
      </p:grpSp>
      <p:grpSp>
        <p:nvGrpSpPr>
          <p:cNvPr id="4" name="Group 451"/>
          <p:cNvGrpSpPr>
            <a:grpSpLocks/>
          </p:cNvGrpSpPr>
          <p:nvPr/>
        </p:nvGrpSpPr>
        <p:grpSpPr bwMode="auto">
          <a:xfrm>
            <a:off x="193675" y="4979988"/>
            <a:ext cx="6338888" cy="719137"/>
            <a:chOff x="122" y="3137"/>
            <a:chExt cx="3993" cy="453"/>
          </a:xfrm>
        </p:grpSpPr>
        <p:sp>
          <p:nvSpPr>
            <p:cNvPr id="56428" name="Line 352"/>
            <p:cNvSpPr>
              <a:spLocks noChangeShapeType="1"/>
            </p:cNvSpPr>
            <p:nvPr/>
          </p:nvSpPr>
          <p:spPr bwMode="auto">
            <a:xfrm>
              <a:off x="1716" y="3355"/>
              <a:ext cx="0" cy="2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6429" name="Line 353"/>
            <p:cNvSpPr>
              <a:spLocks noChangeShapeType="1"/>
            </p:cNvSpPr>
            <p:nvPr/>
          </p:nvSpPr>
          <p:spPr bwMode="auto">
            <a:xfrm>
              <a:off x="2721" y="3358"/>
              <a:ext cx="0" cy="2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6430" name="Line 354"/>
            <p:cNvSpPr>
              <a:spLocks noChangeShapeType="1"/>
            </p:cNvSpPr>
            <p:nvPr/>
          </p:nvSpPr>
          <p:spPr bwMode="auto">
            <a:xfrm>
              <a:off x="2479" y="3486"/>
              <a:ext cx="2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6431" name="Line 355"/>
            <p:cNvSpPr>
              <a:spLocks noChangeShapeType="1"/>
            </p:cNvSpPr>
            <p:nvPr/>
          </p:nvSpPr>
          <p:spPr bwMode="auto">
            <a:xfrm flipH="1">
              <a:off x="1711" y="3500"/>
              <a:ext cx="25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6432" name="Text Box 356"/>
            <p:cNvSpPr txBox="1">
              <a:spLocks noChangeArrowheads="1"/>
            </p:cNvSpPr>
            <p:nvPr/>
          </p:nvSpPr>
          <p:spPr bwMode="auto">
            <a:xfrm>
              <a:off x="122" y="3172"/>
              <a:ext cx="84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200"/>
                <a:t>N unACKed pkts</a:t>
              </a:r>
            </a:p>
          </p:txBody>
        </p:sp>
        <p:sp>
          <p:nvSpPr>
            <p:cNvPr id="56433" name="Rectangle 357"/>
            <p:cNvSpPr>
              <a:spLocks noChangeArrowheads="1"/>
            </p:cNvSpPr>
            <p:nvPr/>
          </p:nvSpPr>
          <p:spPr bwMode="auto">
            <a:xfrm>
              <a:off x="1016" y="3137"/>
              <a:ext cx="56" cy="2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34" name="Rectangle 358"/>
            <p:cNvSpPr>
              <a:spLocks noChangeArrowheads="1"/>
            </p:cNvSpPr>
            <p:nvPr/>
          </p:nvSpPr>
          <p:spPr bwMode="auto">
            <a:xfrm>
              <a:off x="1102" y="3137"/>
              <a:ext cx="56" cy="2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35" name="Rectangle 359"/>
            <p:cNvSpPr>
              <a:spLocks noChangeArrowheads="1"/>
            </p:cNvSpPr>
            <p:nvPr/>
          </p:nvSpPr>
          <p:spPr bwMode="auto">
            <a:xfrm>
              <a:off x="1188" y="3137"/>
              <a:ext cx="56" cy="2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36" name="Rectangle 360"/>
            <p:cNvSpPr>
              <a:spLocks noChangeArrowheads="1"/>
            </p:cNvSpPr>
            <p:nvPr/>
          </p:nvSpPr>
          <p:spPr bwMode="auto">
            <a:xfrm>
              <a:off x="1274" y="3137"/>
              <a:ext cx="56" cy="2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37" name="Rectangle 361"/>
            <p:cNvSpPr>
              <a:spLocks noChangeArrowheads="1"/>
            </p:cNvSpPr>
            <p:nvPr/>
          </p:nvSpPr>
          <p:spPr bwMode="auto">
            <a:xfrm>
              <a:off x="1361" y="3137"/>
              <a:ext cx="56" cy="2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38" name="Rectangle 362"/>
            <p:cNvSpPr>
              <a:spLocks noChangeArrowheads="1"/>
            </p:cNvSpPr>
            <p:nvPr/>
          </p:nvSpPr>
          <p:spPr bwMode="auto">
            <a:xfrm>
              <a:off x="1447" y="3137"/>
              <a:ext cx="56" cy="2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39" name="Rectangle 363"/>
            <p:cNvSpPr>
              <a:spLocks noChangeArrowheads="1"/>
            </p:cNvSpPr>
            <p:nvPr/>
          </p:nvSpPr>
          <p:spPr bwMode="auto">
            <a:xfrm>
              <a:off x="2050" y="3137"/>
              <a:ext cx="56" cy="22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40" name="Rectangle 364"/>
            <p:cNvSpPr>
              <a:spLocks noChangeArrowheads="1"/>
            </p:cNvSpPr>
            <p:nvPr/>
          </p:nvSpPr>
          <p:spPr bwMode="auto">
            <a:xfrm>
              <a:off x="2137" y="3137"/>
              <a:ext cx="56" cy="2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41" name="Rectangle 365"/>
            <p:cNvSpPr>
              <a:spLocks noChangeArrowheads="1"/>
            </p:cNvSpPr>
            <p:nvPr/>
          </p:nvSpPr>
          <p:spPr bwMode="auto">
            <a:xfrm>
              <a:off x="2223" y="3137"/>
              <a:ext cx="56" cy="2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42" name="Rectangle 366"/>
            <p:cNvSpPr>
              <a:spLocks noChangeArrowheads="1"/>
            </p:cNvSpPr>
            <p:nvPr/>
          </p:nvSpPr>
          <p:spPr bwMode="auto">
            <a:xfrm>
              <a:off x="2309" y="3137"/>
              <a:ext cx="56" cy="2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43" name="Rectangle 367"/>
            <p:cNvSpPr>
              <a:spLocks noChangeArrowheads="1"/>
            </p:cNvSpPr>
            <p:nvPr/>
          </p:nvSpPr>
          <p:spPr bwMode="auto">
            <a:xfrm>
              <a:off x="2395" y="3137"/>
              <a:ext cx="56" cy="2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44" name="Rectangle 368"/>
            <p:cNvSpPr>
              <a:spLocks noChangeArrowheads="1"/>
            </p:cNvSpPr>
            <p:nvPr/>
          </p:nvSpPr>
          <p:spPr bwMode="auto">
            <a:xfrm>
              <a:off x="2482" y="3137"/>
              <a:ext cx="56" cy="2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45" name="Rectangle 369"/>
            <p:cNvSpPr>
              <a:spLocks noChangeArrowheads="1"/>
            </p:cNvSpPr>
            <p:nvPr/>
          </p:nvSpPr>
          <p:spPr bwMode="auto">
            <a:xfrm>
              <a:off x="1533" y="3137"/>
              <a:ext cx="56" cy="2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46" name="Rectangle 370"/>
            <p:cNvSpPr>
              <a:spLocks noChangeArrowheads="1"/>
            </p:cNvSpPr>
            <p:nvPr/>
          </p:nvSpPr>
          <p:spPr bwMode="auto">
            <a:xfrm>
              <a:off x="1619" y="3137"/>
              <a:ext cx="56" cy="2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47" name="Rectangle 371"/>
            <p:cNvSpPr>
              <a:spLocks noChangeArrowheads="1"/>
            </p:cNvSpPr>
            <p:nvPr/>
          </p:nvSpPr>
          <p:spPr bwMode="auto">
            <a:xfrm>
              <a:off x="1706" y="3137"/>
              <a:ext cx="56" cy="2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48" name="Rectangle 372"/>
            <p:cNvSpPr>
              <a:spLocks noChangeArrowheads="1"/>
            </p:cNvSpPr>
            <p:nvPr/>
          </p:nvSpPr>
          <p:spPr bwMode="auto">
            <a:xfrm>
              <a:off x="1792" y="3137"/>
              <a:ext cx="56" cy="2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49" name="Rectangle 373"/>
            <p:cNvSpPr>
              <a:spLocks noChangeArrowheads="1"/>
            </p:cNvSpPr>
            <p:nvPr/>
          </p:nvSpPr>
          <p:spPr bwMode="auto">
            <a:xfrm>
              <a:off x="1878" y="3137"/>
              <a:ext cx="56" cy="2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50" name="Rectangle 374"/>
            <p:cNvSpPr>
              <a:spLocks noChangeArrowheads="1"/>
            </p:cNvSpPr>
            <p:nvPr/>
          </p:nvSpPr>
          <p:spPr bwMode="auto">
            <a:xfrm>
              <a:off x="1964" y="3137"/>
              <a:ext cx="56" cy="2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51" name="Rectangle 375"/>
            <p:cNvSpPr>
              <a:spLocks noChangeArrowheads="1"/>
            </p:cNvSpPr>
            <p:nvPr/>
          </p:nvSpPr>
          <p:spPr bwMode="auto">
            <a:xfrm>
              <a:off x="2571" y="3137"/>
              <a:ext cx="56" cy="2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52" name="Rectangle 376"/>
            <p:cNvSpPr>
              <a:spLocks noChangeArrowheads="1"/>
            </p:cNvSpPr>
            <p:nvPr/>
          </p:nvSpPr>
          <p:spPr bwMode="auto">
            <a:xfrm>
              <a:off x="2658" y="3137"/>
              <a:ext cx="56" cy="2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53" name="Rectangle 377"/>
            <p:cNvSpPr>
              <a:spLocks noChangeArrowheads="1"/>
            </p:cNvSpPr>
            <p:nvPr/>
          </p:nvSpPr>
          <p:spPr bwMode="auto">
            <a:xfrm>
              <a:off x="2744" y="3137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54" name="Rectangle 378"/>
            <p:cNvSpPr>
              <a:spLocks noChangeArrowheads="1"/>
            </p:cNvSpPr>
            <p:nvPr/>
          </p:nvSpPr>
          <p:spPr bwMode="auto">
            <a:xfrm>
              <a:off x="2830" y="3137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55" name="Rectangle 379"/>
            <p:cNvSpPr>
              <a:spLocks noChangeArrowheads="1"/>
            </p:cNvSpPr>
            <p:nvPr/>
          </p:nvSpPr>
          <p:spPr bwMode="auto">
            <a:xfrm>
              <a:off x="2916" y="3137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56" name="Rectangle 380"/>
            <p:cNvSpPr>
              <a:spLocks noChangeArrowheads="1"/>
            </p:cNvSpPr>
            <p:nvPr/>
          </p:nvSpPr>
          <p:spPr bwMode="auto">
            <a:xfrm>
              <a:off x="3003" y="3137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57" name="Rectangle 381"/>
            <p:cNvSpPr>
              <a:spLocks noChangeArrowheads="1"/>
            </p:cNvSpPr>
            <p:nvPr/>
          </p:nvSpPr>
          <p:spPr bwMode="auto">
            <a:xfrm>
              <a:off x="3106" y="3137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58" name="Rectangle 382"/>
            <p:cNvSpPr>
              <a:spLocks noChangeArrowheads="1"/>
            </p:cNvSpPr>
            <p:nvPr/>
          </p:nvSpPr>
          <p:spPr bwMode="auto">
            <a:xfrm>
              <a:off x="3193" y="3137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59" name="Rectangle 383"/>
            <p:cNvSpPr>
              <a:spLocks noChangeArrowheads="1"/>
            </p:cNvSpPr>
            <p:nvPr/>
          </p:nvSpPr>
          <p:spPr bwMode="auto">
            <a:xfrm>
              <a:off x="3279" y="3137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60" name="Rectangle 384"/>
            <p:cNvSpPr>
              <a:spLocks noChangeArrowheads="1"/>
            </p:cNvSpPr>
            <p:nvPr/>
          </p:nvSpPr>
          <p:spPr bwMode="auto">
            <a:xfrm>
              <a:off x="3365" y="3137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61" name="Rectangle 385"/>
            <p:cNvSpPr>
              <a:spLocks noChangeArrowheads="1"/>
            </p:cNvSpPr>
            <p:nvPr/>
          </p:nvSpPr>
          <p:spPr bwMode="auto">
            <a:xfrm>
              <a:off x="3451" y="3137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62" name="Rectangle 386"/>
            <p:cNvSpPr>
              <a:spLocks noChangeArrowheads="1"/>
            </p:cNvSpPr>
            <p:nvPr/>
          </p:nvSpPr>
          <p:spPr bwMode="auto">
            <a:xfrm>
              <a:off x="3538" y="3137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63" name="Rectangle 387"/>
            <p:cNvSpPr>
              <a:spLocks noChangeArrowheads="1"/>
            </p:cNvSpPr>
            <p:nvPr/>
          </p:nvSpPr>
          <p:spPr bwMode="auto">
            <a:xfrm>
              <a:off x="3627" y="3137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64" name="Rectangle 388"/>
            <p:cNvSpPr>
              <a:spLocks noChangeArrowheads="1"/>
            </p:cNvSpPr>
            <p:nvPr/>
          </p:nvSpPr>
          <p:spPr bwMode="auto">
            <a:xfrm>
              <a:off x="3714" y="3137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65" name="Rectangle 389"/>
            <p:cNvSpPr>
              <a:spLocks noChangeArrowheads="1"/>
            </p:cNvSpPr>
            <p:nvPr/>
          </p:nvSpPr>
          <p:spPr bwMode="auto">
            <a:xfrm>
              <a:off x="3800" y="3137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66" name="Rectangle 390"/>
            <p:cNvSpPr>
              <a:spLocks noChangeArrowheads="1"/>
            </p:cNvSpPr>
            <p:nvPr/>
          </p:nvSpPr>
          <p:spPr bwMode="auto">
            <a:xfrm>
              <a:off x="3886" y="3137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67" name="Rectangle 391"/>
            <p:cNvSpPr>
              <a:spLocks noChangeArrowheads="1"/>
            </p:cNvSpPr>
            <p:nvPr/>
          </p:nvSpPr>
          <p:spPr bwMode="auto">
            <a:xfrm>
              <a:off x="3972" y="3137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68" name="Rectangle 392"/>
            <p:cNvSpPr>
              <a:spLocks noChangeArrowheads="1"/>
            </p:cNvSpPr>
            <p:nvPr/>
          </p:nvSpPr>
          <p:spPr bwMode="auto">
            <a:xfrm>
              <a:off x="4059" y="3137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69" name="Text Box 394"/>
            <p:cNvSpPr txBox="1">
              <a:spLocks noChangeArrowheads="1"/>
            </p:cNvSpPr>
            <p:nvPr/>
          </p:nvSpPr>
          <p:spPr bwMode="auto">
            <a:xfrm>
              <a:off x="1966" y="3378"/>
              <a:ext cx="53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window</a:t>
              </a:r>
            </a:p>
          </p:txBody>
        </p:sp>
      </p:grpSp>
      <p:sp>
        <p:nvSpPr>
          <p:cNvPr id="478608" name="Text Box 400"/>
          <p:cNvSpPr txBox="1">
            <a:spLocks noChangeArrowheads="1"/>
          </p:cNvSpPr>
          <p:nvPr/>
        </p:nvSpPr>
        <p:spPr bwMode="auto">
          <a:xfrm>
            <a:off x="61913" y="5640388"/>
            <a:ext cx="2671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No ACK arrives …. timeout</a:t>
            </a:r>
          </a:p>
        </p:txBody>
      </p:sp>
      <p:grpSp>
        <p:nvGrpSpPr>
          <p:cNvPr id="5" name="Group 452"/>
          <p:cNvGrpSpPr>
            <a:grpSpLocks/>
          </p:cNvGrpSpPr>
          <p:nvPr/>
        </p:nvGrpSpPr>
        <p:grpSpPr bwMode="auto">
          <a:xfrm>
            <a:off x="225425" y="6038850"/>
            <a:ext cx="6338888" cy="719138"/>
            <a:chOff x="142" y="3804"/>
            <a:chExt cx="3993" cy="453"/>
          </a:xfrm>
        </p:grpSpPr>
        <p:sp>
          <p:nvSpPr>
            <p:cNvPr id="56386" name="Line 403"/>
            <p:cNvSpPr>
              <a:spLocks noChangeShapeType="1"/>
            </p:cNvSpPr>
            <p:nvPr/>
          </p:nvSpPr>
          <p:spPr bwMode="auto">
            <a:xfrm>
              <a:off x="1736" y="4022"/>
              <a:ext cx="0" cy="2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6387" name="Line 404"/>
            <p:cNvSpPr>
              <a:spLocks noChangeShapeType="1"/>
            </p:cNvSpPr>
            <p:nvPr/>
          </p:nvSpPr>
          <p:spPr bwMode="auto">
            <a:xfrm>
              <a:off x="2741" y="4025"/>
              <a:ext cx="0" cy="2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6388" name="Line 405"/>
            <p:cNvSpPr>
              <a:spLocks noChangeShapeType="1"/>
            </p:cNvSpPr>
            <p:nvPr/>
          </p:nvSpPr>
          <p:spPr bwMode="auto">
            <a:xfrm>
              <a:off x="2499" y="4153"/>
              <a:ext cx="2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6389" name="Line 406"/>
            <p:cNvSpPr>
              <a:spLocks noChangeShapeType="1"/>
            </p:cNvSpPr>
            <p:nvPr/>
          </p:nvSpPr>
          <p:spPr bwMode="auto">
            <a:xfrm flipH="1">
              <a:off x="1731" y="4167"/>
              <a:ext cx="25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6390" name="Text Box 407"/>
            <p:cNvSpPr txBox="1">
              <a:spLocks noChangeArrowheads="1"/>
            </p:cNvSpPr>
            <p:nvPr/>
          </p:nvSpPr>
          <p:spPr bwMode="auto">
            <a:xfrm>
              <a:off x="142" y="3839"/>
              <a:ext cx="8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200"/>
                <a:t>0 unACKed pkts</a:t>
              </a:r>
            </a:p>
          </p:txBody>
        </p:sp>
        <p:sp>
          <p:nvSpPr>
            <p:cNvPr id="56391" name="Rectangle 408"/>
            <p:cNvSpPr>
              <a:spLocks noChangeArrowheads="1"/>
            </p:cNvSpPr>
            <p:nvPr/>
          </p:nvSpPr>
          <p:spPr bwMode="auto">
            <a:xfrm>
              <a:off x="1036" y="3804"/>
              <a:ext cx="56" cy="2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92" name="Rectangle 409"/>
            <p:cNvSpPr>
              <a:spLocks noChangeArrowheads="1"/>
            </p:cNvSpPr>
            <p:nvPr/>
          </p:nvSpPr>
          <p:spPr bwMode="auto">
            <a:xfrm>
              <a:off x="1122" y="3804"/>
              <a:ext cx="56" cy="2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93" name="Rectangle 410"/>
            <p:cNvSpPr>
              <a:spLocks noChangeArrowheads="1"/>
            </p:cNvSpPr>
            <p:nvPr/>
          </p:nvSpPr>
          <p:spPr bwMode="auto">
            <a:xfrm>
              <a:off x="1208" y="3804"/>
              <a:ext cx="56" cy="2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94" name="Rectangle 411"/>
            <p:cNvSpPr>
              <a:spLocks noChangeArrowheads="1"/>
            </p:cNvSpPr>
            <p:nvPr/>
          </p:nvSpPr>
          <p:spPr bwMode="auto">
            <a:xfrm>
              <a:off x="1294" y="3804"/>
              <a:ext cx="56" cy="2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95" name="Rectangle 412"/>
            <p:cNvSpPr>
              <a:spLocks noChangeArrowheads="1"/>
            </p:cNvSpPr>
            <p:nvPr/>
          </p:nvSpPr>
          <p:spPr bwMode="auto">
            <a:xfrm>
              <a:off x="1381" y="3804"/>
              <a:ext cx="56" cy="2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96" name="Rectangle 413"/>
            <p:cNvSpPr>
              <a:spLocks noChangeArrowheads="1"/>
            </p:cNvSpPr>
            <p:nvPr/>
          </p:nvSpPr>
          <p:spPr bwMode="auto">
            <a:xfrm>
              <a:off x="1467" y="3804"/>
              <a:ext cx="56" cy="2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97" name="Rectangle 414"/>
            <p:cNvSpPr>
              <a:spLocks noChangeArrowheads="1"/>
            </p:cNvSpPr>
            <p:nvPr/>
          </p:nvSpPr>
          <p:spPr bwMode="auto">
            <a:xfrm>
              <a:off x="2070" y="3804"/>
              <a:ext cx="56" cy="2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98" name="Rectangle 415"/>
            <p:cNvSpPr>
              <a:spLocks noChangeArrowheads="1"/>
            </p:cNvSpPr>
            <p:nvPr/>
          </p:nvSpPr>
          <p:spPr bwMode="auto">
            <a:xfrm>
              <a:off x="2157" y="3804"/>
              <a:ext cx="56" cy="2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99" name="Rectangle 416"/>
            <p:cNvSpPr>
              <a:spLocks noChangeArrowheads="1"/>
            </p:cNvSpPr>
            <p:nvPr/>
          </p:nvSpPr>
          <p:spPr bwMode="auto">
            <a:xfrm>
              <a:off x="2243" y="3804"/>
              <a:ext cx="56" cy="2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00" name="Rectangle 417"/>
            <p:cNvSpPr>
              <a:spLocks noChangeArrowheads="1"/>
            </p:cNvSpPr>
            <p:nvPr/>
          </p:nvSpPr>
          <p:spPr bwMode="auto">
            <a:xfrm>
              <a:off x="2329" y="3804"/>
              <a:ext cx="56" cy="2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01" name="Rectangle 418"/>
            <p:cNvSpPr>
              <a:spLocks noChangeArrowheads="1"/>
            </p:cNvSpPr>
            <p:nvPr/>
          </p:nvSpPr>
          <p:spPr bwMode="auto">
            <a:xfrm>
              <a:off x="2415" y="3804"/>
              <a:ext cx="56" cy="2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02" name="Rectangle 419"/>
            <p:cNvSpPr>
              <a:spLocks noChangeArrowheads="1"/>
            </p:cNvSpPr>
            <p:nvPr/>
          </p:nvSpPr>
          <p:spPr bwMode="auto">
            <a:xfrm>
              <a:off x="2502" y="3804"/>
              <a:ext cx="56" cy="2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03" name="Rectangle 420"/>
            <p:cNvSpPr>
              <a:spLocks noChangeArrowheads="1"/>
            </p:cNvSpPr>
            <p:nvPr/>
          </p:nvSpPr>
          <p:spPr bwMode="auto">
            <a:xfrm>
              <a:off x="1553" y="3804"/>
              <a:ext cx="56" cy="2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04" name="Rectangle 421"/>
            <p:cNvSpPr>
              <a:spLocks noChangeArrowheads="1"/>
            </p:cNvSpPr>
            <p:nvPr/>
          </p:nvSpPr>
          <p:spPr bwMode="auto">
            <a:xfrm>
              <a:off x="1639" y="3804"/>
              <a:ext cx="56" cy="2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05" name="Rectangle 422"/>
            <p:cNvSpPr>
              <a:spLocks noChangeArrowheads="1"/>
            </p:cNvSpPr>
            <p:nvPr/>
          </p:nvSpPr>
          <p:spPr bwMode="auto">
            <a:xfrm>
              <a:off x="1726" y="3804"/>
              <a:ext cx="56" cy="2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06" name="Rectangle 423"/>
            <p:cNvSpPr>
              <a:spLocks noChangeArrowheads="1"/>
            </p:cNvSpPr>
            <p:nvPr/>
          </p:nvSpPr>
          <p:spPr bwMode="auto">
            <a:xfrm>
              <a:off x="1812" y="3804"/>
              <a:ext cx="56" cy="2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07" name="Rectangle 424"/>
            <p:cNvSpPr>
              <a:spLocks noChangeArrowheads="1"/>
            </p:cNvSpPr>
            <p:nvPr/>
          </p:nvSpPr>
          <p:spPr bwMode="auto">
            <a:xfrm>
              <a:off x="1898" y="3804"/>
              <a:ext cx="56" cy="2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08" name="Rectangle 425"/>
            <p:cNvSpPr>
              <a:spLocks noChangeArrowheads="1"/>
            </p:cNvSpPr>
            <p:nvPr/>
          </p:nvSpPr>
          <p:spPr bwMode="auto">
            <a:xfrm>
              <a:off x="1984" y="3804"/>
              <a:ext cx="56" cy="2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09" name="Rectangle 426"/>
            <p:cNvSpPr>
              <a:spLocks noChangeArrowheads="1"/>
            </p:cNvSpPr>
            <p:nvPr/>
          </p:nvSpPr>
          <p:spPr bwMode="auto">
            <a:xfrm>
              <a:off x="2591" y="3804"/>
              <a:ext cx="56" cy="2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10" name="Rectangle 427"/>
            <p:cNvSpPr>
              <a:spLocks noChangeArrowheads="1"/>
            </p:cNvSpPr>
            <p:nvPr/>
          </p:nvSpPr>
          <p:spPr bwMode="auto">
            <a:xfrm>
              <a:off x="2678" y="3804"/>
              <a:ext cx="56" cy="22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11" name="Rectangle 428"/>
            <p:cNvSpPr>
              <a:spLocks noChangeArrowheads="1"/>
            </p:cNvSpPr>
            <p:nvPr/>
          </p:nvSpPr>
          <p:spPr bwMode="auto">
            <a:xfrm>
              <a:off x="2764" y="3804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12" name="Rectangle 429"/>
            <p:cNvSpPr>
              <a:spLocks noChangeArrowheads="1"/>
            </p:cNvSpPr>
            <p:nvPr/>
          </p:nvSpPr>
          <p:spPr bwMode="auto">
            <a:xfrm>
              <a:off x="2850" y="3804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13" name="Rectangle 430"/>
            <p:cNvSpPr>
              <a:spLocks noChangeArrowheads="1"/>
            </p:cNvSpPr>
            <p:nvPr/>
          </p:nvSpPr>
          <p:spPr bwMode="auto">
            <a:xfrm>
              <a:off x="2936" y="3804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14" name="Rectangle 431"/>
            <p:cNvSpPr>
              <a:spLocks noChangeArrowheads="1"/>
            </p:cNvSpPr>
            <p:nvPr/>
          </p:nvSpPr>
          <p:spPr bwMode="auto">
            <a:xfrm>
              <a:off x="3023" y="3804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15" name="Rectangle 432"/>
            <p:cNvSpPr>
              <a:spLocks noChangeArrowheads="1"/>
            </p:cNvSpPr>
            <p:nvPr/>
          </p:nvSpPr>
          <p:spPr bwMode="auto">
            <a:xfrm>
              <a:off x="3126" y="3804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16" name="Rectangle 433"/>
            <p:cNvSpPr>
              <a:spLocks noChangeArrowheads="1"/>
            </p:cNvSpPr>
            <p:nvPr/>
          </p:nvSpPr>
          <p:spPr bwMode="auto">
            <a:xfrm>
              <a:off x="3213" y="3804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17" name="Rectangle 434"/>
            <p:cNvSpPr>
              <a:spLocks noChangeArrowheads="1"/>
            </p:cNvSpPr>
            <p:nvPr/>
          </p:nvSpPr>
          <p:spPr bwMode="auto">
            <a:xfrm>
              <a:off x="3299" y="3804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18" name="Rectangle 435"/>
            <p:cNvSpPr>
              <a:spLocks noChangeArrowheads="1"/>
            </p:cNvSpPr>
            <p:nvPr/>
          </p:nvSpPr>
          <p:spPr bwMode="auto">
            <a:xfrm>
              <a:off x="3385" y="3804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19" name="Rectangle 436"/>
            <p:cNvSpPr>
              <a:spLocks noChangeArrowheads="1"/>
            </p:cNvSpPr>
            <p:nvPr/>
          </p:nvSpPr>
          <p:spPr bwMode="auto">
            <a:xfrm>
              <a:off x="3471" y="3804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20" name="Rectangle 437"/>
            <p:cNvSpPr>
              <a:spLocks noChangeArrowheads="1"/>
            </p:cNvSpPr>
            <p:nvPr/>
          </p:nvSpPr>
          <p:spPr bwMode="auto">
            <a:xfrm>
              <a:off x="3558" y="3804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21" name="Rectangle 438"/>
            <p:cNvSpPr>
              <a:spLocks noChangeArrowheads="1"/>
            </p:cNvSpPr>
            <p:nvPr/>
          </p:nvSpPr>
          <p:spPr bwMode="auto">
            <a:xfrm>
              <a:off x="3647" y="3804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22" name="Rectangle 439"/>
            <p:cNvSpPr>
              <a:spLocks noChangeArrowheads="1"/>
            </p:cNvSpPr>
            <p:nvPr/>
          </p:nvSpPr>
          <p:spPr bwMode="auto">
            <a:xfrm>
              <a:off x="3734" y="3804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23" name="Rectangle 440"/>
            <p:cNvSpPr>
              <a:spLocks noChangeArrowheads="1"/>
            </p:cNvSpPr>
            <p:nvPr/>
          </p:nvSpPr>
          <p:spPr bwMode="auto">
            <a:xfrm>
              <a:off x="3820" y="3804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24" name="Rectangle 441"/>
            <p:cNvSpPr>
              <a:spLocks noChangeArrowheads="1"/>
            </p:cNvSpPr>
            <p:nvPr/>
          </p:nvSpPr>
          <p:spPr bwMode="auto">
            <a:xfrm>
              <a:off x="3906" y="3804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25" name="Rectangle 442"/>
            <p:cNvSpPr>
              <a:spLocks noChangeArrowheads="1"/>
            </p:cNvSpPr>
            <p:nvPr/>
          </p:nvSpPr>
          <p:spPr bwMode="auto">
            <a:xfrm>
              <a:off x="3992" y="3804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26" name="Rectangle 443"/>
            <p:cNvSpPr>
              <a:spLocks noChangeArrowheads="1"/>
            </p:cNvSpPr>
            <p:nvPr/>
          </p:nvSpPr>
          <p:spPr bwMode="auto">
            <a:xfrm>
              <a:off x="4079" y="3804"/>
              <a:ext cx="56" cy="2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27" name="Text Box 444"/>
            <p:cNvSpPr txBox="1">
              <a:spLocks noChangeArrowheads="1"/>
            </p:cNvSpPr>
            <p:nvPr/>
          </p:nvSpPr>
          <p:spPr bwMode="auto">
            <a:xfrm>
              <a:off x="1986" y="4045"/>
              <a:ext cx="53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window</a:t>
              </a:r>
            </a:p>
          </p:txBody>
        </p:sp>
      </p:grpSp>
      <p:grpSp>
        <p:nvGrpSpPr>
          <p:cNvPr id="6" name="Group 450"/>
          <p:cNvGrpSpPr>
            <a:grpSpLocks/>
          </p:cNvGrpSpPr>
          <p:nvPr/>
        </p:nvGrpSpPr>
        <p:grpSpPr bwMode="auto">
          <a:xfrm>
            <a:off x="2374900" y="4579938"/>
            <a:ext cx="49213" cy="215900"/>
            <a:chOff x="1496" y="2885"/>
            <a:chExt cx="31" cy="136"/>
          </a:xfrm>
        </p:grpSpPr>
        <p:sp>
          <p:nvSpPr>
            <p:cNvPr id="56383" name="Oval 445"/>
            <p:cNvSpPr>
              <a:spLocks noChangeArrowheads="1"/>
            </p:cNvSpPr>
            <p:nvPr/>
          </p:nvSpPr>
          <p:spPr bwMode="auto">
            <a:xfrm>
              <a:off x="1496" y="2885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84" name="Oval 446"/>
            <p:cNvSpPr>
              <a:spLocks noChangeArrowheads="1"/>
            </p:cNvSpPr>
            <p:nvPr/>
          </p:nvSpPr>
          <p:spPr bwMode="auto">
            <a:xfrm>
              <a:off x="1497" y="2931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85" name="Oval 447"/>
            <p:cNvSpPr>
              <a:spLocks noChangeArrowheads="1"/>
            </p:cNvSpPr>
            <p:nvPr/>
          </p:nvSpPr>
          <p:spPr bwMode="auto">
            <a:xfrm>
              <a:off x="1498" y="2992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517" grpId="0"/>
      <p:bldP spid="478559" grpId="0"/>
      <p:bldP spid="47860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Go-Back-N</a:t>
            </a:r>
          </a:p>
        </p:txBody>
      </p:sp>
      <p:pic>
        <p:nvPicPr>
          <p:cNvPr id="305156" name="Picture 4" descr="gbn_seqn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88" y="2752725"/>
            <a:ext cx="8099425" cy="16303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1009650" y="2657475"/>
            <a:ext cx="1371600" cy="36195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214314" y="885825"/>
            <a:ext cx="4338636" cy="1428750"/>
            <a:chOff x="214314" y="885825"/>
            <a:chExt cx="4338636" cy="1428750"/>
          </a:xfrm>
        </p:grpSpPr>
        <p:grpSp>
          <p:nvGrpSpPr>
            <p:cNvPr id="28" name="Group 27"/>
            <p:cNvGrpSpPr/>
            <p:nvPr/>
          </p:nvGrpSpPr>
          <p:grpSpPr>
            <a:xfrm>
              <a:off x="214314" y="990601"/>
              <a:ext cx="4148136" cy="1066799"/>
              <a:chOff x="738188" y="2657475"/>
              <a:chExt cx="8099425" cy="1725613"/>
            </a:xfrm>
          </p:grpSpPr>
          <p:pic>
            <p:nvPicPr>
              <p:cNvPr id="29" name="Picture 4" descr="gbn_seqn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38188" y="2752725"/>
                <a:ext cx="8099425" cy="163036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" name="Rectangle 29"/>
              <p:cNvSpPr/>
              <p:nvPr/>
            </p:nvSpPr>
            <p:spPr bwMode="auto">
              <a:xfrm>
                <a:off x="1009650" y="2657475"/>
                <a:ext cx="1371600" cy="36195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rPr>
                  <a:t>base</a:t>
                </a:r>
              </a:p>
            </p:txBody>
          </p:sp>
        </p:grpSp>
        <p:sp>
          <p:nvSpPr>
            <p:cNvPr id="31" name="Rectangle 30"/>
            <p:cNvSpPr/>
            <p:nvPr/>
          </p:nvSpPr>
          <p:spPr bwMode="auto">
            <a:xfrm>
              <a:off x="2486025" y="885825"/>
              <a:ext cx="2066925" cy="142875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296863"/>
            <a:ext cx="7772400" cy="700087"/>
          </a:xfrm>
        </p:spPr>
        <p:txBody>
          <a:bodyPr/>
          <a:lstStyle/>
          <a:p>
            <a:r>
              <a:rPr lang="en-US" sz="3200" dirty="0"/>
              <a:t>GBN: sender extended FSM</a:t>
            </a: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535363" y="3743325"/>
            <a:ext cx="800100" cy="657225"/>
            <a:chOff x="1939" y="2515"/>
            <a:chExt cx="504" cy="414"/>
          </a:xfrm>
        </p:grpSpPr>
        <p:sp>
          <p:nvSpPr>
            <p:cNvPr id="306180" name="Oval 4"/>
            <p:cNvSpPr>
              <a:spLocks noChangeArrowheads="1"/>
            </p:cNvSpPr>
            <p:nvPr/>
          </p:nvSpPr>
          <p:spPr bwMode="auto">
            <a:xfrm>
              <a:off x="2004" y="2515"/>
              <a:ext cx="420" cy="414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181" name="Text Box 5"/>
            <p:cNvSpPr txBox="1">
              <a:spLocks noChangeArrowheads="1"/>
            </p:cNvSpPr>
            <p:nvPr/>
          </p:nvSpPr>
          <p:spPr bwMode="auto">
            <a:xfrm>
              <a:off x="1939" y="2611"/>
              <a:ext cx="504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>
                  <a:latin typeface="Arial" pitchFamily="34" charset="0"/>
                </a:rPr>
                <a:t>Wait</a:t>
              </a:r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306182" name="Line 6"/>
          <p:cNvSpPr>
            <a:spLocks noChangeShapeType="1"/>
          </p:cNvSpPr>
          <p:nvPr/>
        </p:nvSpPr>
        <p:spPr bwMode="auto">
          <a:xfrm>
            <a:off x="2028825" y="2830513"/>
            <a:ext cx="1624013" cy="1069975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6187" name="Text Box 11"/>
          <p:cNvSpPr txBox="1">
            <a:spLocks noChangeArrowheads="1"/>
          </p:cNvSpPr>
          <p:nvPr/>
        </p:nvSpPr>
        <p:spPr bwMode="auto">
          <a:xfrm>
            <a:off x="3194050" y="1069975"/>
            <a:ext cx="23336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 dirty="0" err="1">
                <a:latin typeface="Arial" pitchFamily="34" charset="0"/>
              </a:rPr>
              <a:t>rdt_send</a:t>
            </a:r>
            <a:r>
              <a:rPr lang="en-US" sz="1400" dirty="0">
                <a:latin typeface="Arial" pitchFamily="34" charset="0"/>
              </a:rPr>
              <a:t>(data)</a:t>
            </a:r>
            <a:r>
              <a:rPr lang="en-US" sz="1000" dirty="0">
                <a:latin typeface="Arial" pitchFamily="34" charset="0"/>
              </a:rPr>
              <a:t> 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306188" name="Line 12"/>
          <p:cNvSpPr>
            <a:spLocks noChangeShapeType="1"/>
          </p:cNvSpPr>
          <p:nvPr/>
        </p:nvSpPr>
        <p:spPr bwMode="auto">
          <a:xfrm>
            <a:off x="3302000" y="1389063"/>
            <a:ext cx="1914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6189" name="Text Box 13"/>
          <p:cNvSpPr txBox="1">
            <a:spLocks noChangeArrowheads="1"/>
          </p:cNvSpPr>
          <p:nvPr/>
        </p:nvSpPr>
        <p:spPr bwMode="auto">
          <a:xfrm>
            <a:off x="3194050" y="1411288"/>
            <a:ext cx="55213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 dirty="0">
                <a:latin typeface="Arial" pitchFamily="34" charset="0"/>
              </a:rPr>
              <a:t>if (</a:t>
            </a:r>
            <a:r>
              <a:rPr lang="en-US" sz="1400" dirty="0" err="1">
                <a:latin typeface="Arial" pitchFamily="34" charset="0"/>
              </a:rPr>
              <a:t>nextseqnum</a:t>
            </a:r>
            <a:r>
              <a:rPr lang="en-US" sz="1400" dirty="0">
                <a:latin typeface="Arial" pitchFamily="34" charset="0"/>
              </a:rPr>
              <a:t> &lt; </a:t>
            </a:r>
            <a:r>
              <a:rPr lang="en-US" sz="1400" dirty="0" err="1">
                <a:latin typeface="Arial" pitchFamily="34" charset="0"/>
              </a:rPr>
              <a:t>base+N</a:t>
            </a:r>
            <a:r>
              <a:rPr lang="en-US" sz="1400" dirty="0">
                <a:latin typeface="Arial" pitchFamily="34" charset="0"/>
              </a:rPr>
              <a:t>) {</a:t>
            </a:r>
          </a:p>
          <a:p>
            <a:pPr algn="l"/>
            <a:r>
              <a:rPr lang="en-US" sz="1400" dirty="0">
                <a:latin typeface="Arial" pitchFamily="34" charset="0"/>
              </a:rPr>
              <a:t>    </a:t>
            </a:r>
            <a:r>
              <a:rPr lang="en-US" sz="1400" dirty="0" err="1">
                <a:latin typeface="Arial" pitchFamily="34" charset="0"/>
              </a:rPr>
              <a:t>sndpkt</a:t>
            </a:r>
            <a:r>
              <a:rPr lang="en-US" sz="1400" dirty="0">
                <a:latin typeface="Arial" pitchFamily="34" charset="0"/>
              </a:rPr>
              <a:t>[</a:t>
            </a:r>
            <a:r>
              <a:rPr lang="en-US" sz="1400" dirty="0" err="1">
                <a:latin typeface="Arial" pitchFamily="34" charset="0"/>
              </a:rPr>
              <a:t>nextseqnum</a:t>
            </a:r>
            <a:r>
              <a:rPr lang="en-US" sz="1400" dirty="0">
                <a:latin typeface="Arial" pitchFamily="34" charset="0"/>
              </a:rPr>
              <a:t>] = </a:t>
            </a:r>
            <a:r>
              <a:rPr lang="en-US" sz="1400" dirty="0" err="1">
                <a:latin typeface="Arial" pitchFamily="34" charset="0"/>
              </a:rPr>
              <a:t>make_pkt</a:t>
            </a:r>
            <a:r>
              <a:rPr lang="en-US" sz="1400" dirty="0">
                <a:latin typeface="Arial" pitchFamily="34" charset="0"/>
              </a:rPr>
              <a:t>(</a:t>
            </a:r>
            <a:r>
              <a:rPr lang="en-US" sz="1400" dirty="0" err="1">
                <a:latin typeface="Arial" pitchFamily="34" charset="0"/>
              </a:rPr>
              <a:t>nextseqnum,data,chksum</a:t>
            </a:r>
            <a:r>
              <a:rPr lang="en-US" sz="1400" dirty="0">
                <a:latin typeface="Arial" pitchFamily="34" charset="0"/>
              </a:rPr>
              <a:t>)</a:t>
            </a:r>
          </a:p>
          <a:p>
            <a:pPr algn="l"/>
            <a:r>
              <a:rPr lang="en-US" sz="1400" dirty="0">
                <a:latin typeface="Arial" pitchFamily="34" charset="0"/>
              </a:rPr>
              <a:t>    </a:t>
            </a:r>
            <a:r>
              <a:rPr lang="en-US" sz="1400" dirty="0" err="1">
                <a:latin typeface="Arial" pitchFamily="34" charset="0"/>
              </a:rPr>
              <a:t>udt_send</a:t>
            </a:r>
            <a:r>
              <a:rPr lang="en-US" sz="1400" dirty="0">
                <a:latin typeface="Arial" pitchFamily="34" charset="0"/>
              </a:rPr>
              <a:t>(</a:t>
            </a:r>
            <a:r>
              <a:rPr lang="en-US" sz="1400" dirty="0" err="1">
                <a:latin typeface="Arial" pitchFamily="34" charset="0"/>
              </a:rPr>
              <a:t>sndpkt</a:t>
            </a:r>
            <a:r>
              <a:rPr lang="en-US" sz="1400" dirty="0">
                <a:latin typeface="Arial" pitchFamily="34" charset="0"/>
              </a:rPr>
              <a:t>[</a:t>
            </a:r>
            <a:r>
              <a:rPr lang="en-US" sz="1400" dirty="0" err="1">
                <a:latin typeface="Arial" pitchFamily="34" charset="0"/>
              </a:rPr>
              <a:t>nextseqnum</a:t>
            </a:r>
            <a:r>
              <a:rPr lang="en-US" sz="1400" dirty="0" smtClean="0">
                <a:latin typeface="Arial" pitchFamily="34" charset="0"/>
              </a:rPr>
              <a:t>])</a:t>
            </a:r>
          </a:p>
          <a:p>
            <a:pPr algn="l"/>
            <a:r>
              <a:rPr lang="en-US" sz="1400" dirty="0" smtClean="0">
                <a:latin typeface="Arial" pitchFamily="34" charset="0"/>
              </a:rPr>
              <a:t>    </a:t>
            </a:r>
            <a:r>
              <a:rPr lang="en-US" sz="1400" dirty="0" err="1" smtClean="0">
                <a:latin typeface="Arial" pitchFamily="34" charset="0"/>
              </a:rPr>
              <a:t>startTimer</a:t>
            </a:r>
            <a:r>
              <a:rPr lang="en-US" sz="1400" dirty="0" smtClean="0">
                <a:latin typeface="Arial" pitchFamily="34" charset="0"/>
              </a:rPr>
              <a:t>(</a:t>
            </a:r>
            <a:r>
              <a:rPr lang="en-US" sz="1400" dirty="0" err="1" smtClean="0">
                <a:latin typeface="Arial" pitchFamily="34" charset="0"/>
              </a:rPr>
              <a:t>nextseqnum</a:t>
            </a:r>
            <a:r>
              <a:rPr lang="en-US" sz="1400" dirty="0" smtClean="0">
                <a:latin typeface="Arial" pitchFamily="34" charset="0"/>
              </a:rPr>
              <a:t>)</a:t>
            </a:r>
          </a:p>
          <a:p>
            <a:pPr algn="l"/>
            <a:r>
              <a:rPr lang="en-US" sz="1400" dirty="0" smtClean="0">
                <a:latin typeface="Arial" pitchFamily="34" charset="0"/>
              </a:rPr>
              <a:t>    </a:t>
            </a:r>
            <a:r>
              <a:rPr lang="en-US" sz="1400" dirty="0" err="1">
                <a:latin typeface="Arial" pitchFamily="34" charset="0"/>
              </a:rPr>
              <a:t>nextseqnum</a:t>
            </a:r>
            <a:r>
              <a:rPr lang="en-US" sz="1400" dirty="0">
                <a:latin typeface="Arial" pitchFamily="34" charset="0"/>
              </a:rPr>
              <a:t>++</a:t>
            </a:r>
          </a:p>
          <a:p>
            <a:pPr algn="l"/>
            <a:r>
              <a:rPr lang="en-US" sz="1400" dirty="0" smtClean="0">
                <a:latin typeface="Arial" pitchFamily="34" charset="0"/>
              </a:rPr>
              <a:t>}</a:t>
            </a:r>
            <a:endParaRPr lang="en-US" sz="1400" dirty="0">
              <a:latin typeface="Arial" pitchFamily="34" charset="0"/>
            </a:endParaRPr>
          </a:p>
          <a:p>
            <a:pPr algn="l"/>
            <a:r>
              <a:rPr lang="en-US" sz="1400" dirty="0">
                <a:latin typeface="Arial" pitchFamily="34" charset="0"/>
              </a:rPr>
              <a:t>else</a:t>
            </a:r>
          </a:p>
          <a:p>
            <a:pPr algn="l"/>
            <a:r>
              <a:rPr lang="en-US" sz="1400" dirty="0">
                <a:latin typeface="Arial" pitchFamily="34" charset="0"/>
              </a:rPr>
              <a:t>  </a:t>
            </a:r>
            <a:r>
              <a:rPr lang="en-US" sz="1400" dirty="0" err="1">
                <a:latin typeface="Arial" pitchFamily="34" charset="0"/>
              </a:rPr>
              <a:t>refuse_data</a:t>
            </a:r>
            <a:r>
              <a:rPr lang="en-US" sz="1400" dirty="0">
                <a:latin typeface="Arial" pitchFamily="34" charset="0"/>
              </a:rPr>
              <a:t>(data)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306190" name="Freeform 14"/>
          <p:cNvSpPr>
            <a:spLocks/>
          </p:cNvSpPr>
          <p:nvPr/>
        </p:nvSpPr>
        <p:spPr bwMode="auto">
          <a:xfrm rot="5142103" flipH="1">
            <a:off x="3787776" y="2933700"/>
            <a:ext cx="393700" cy="1152525"/>
          </a:xfrm>
          <a:custGeom>
            <a:avLst/>
            <a:gdLst/>
            <a:ahLst/>
            <a:cxnLst>
              <a:cxn ang="0">
                <a:pos x="39" y="1136"/>
              </a:cxn>
              <a:cxn ang="0">
                <a:pos x="0" y="77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6191" name="Text Box 15"/>
          <p:cNvSpPr txBox="1">
            <a:spLocks noChangeArrowheads="1"/>
          </p:cNvSpPr>
          <p:nvPr/>
        </p:nvSpPr>
        <p:spPr bwMode="auto">
          <a:xfrm>
            <a:off x="3343275" y="5478463"/>
            <a:ext cx="314324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400" dirty="0" smtClean="0">
                <a:latin typeface="Arial" pitchFamily="34" charset="0"/>
              </a:rPr>
              <a:t>for </a:t>
            </a:r>
            <a:r>
              <a:rPr lang="en-US" sz="1400" dirty="0" err="1" smtClean="0">
                <a:latin typeface="Arial" pitchFamily="34" charset="0"/>
              </a:rPr>
              <a:t>i</a:t>
            </a:r>
            <a:r>
              <a:rPr lang="en-US" sz="1400" dirty="0" smtClean="0">
                <a:latin typeface="Arial" pitchFamily="34" charset="0"/>
              </a:rPr>
              <a:t> = base to </a:t>
            </a:r>
            <a:r>
              <a:rPr lang="en-US" sz="1400" dirty="0" err="1" smtClean="0">
                <a:latin typeface="Arial" pitchFamily="34" charset="0"/>
              </a:rPr>
              <a:t>getacknum</a:t>
            </a:r>
            <a:r>
              <a:rPr lang="en-US" sz="1400" dirty="0" smtClean="0">
                <a:latin typeface="Arial" pitchFamily="34" charset="0"/>
              </a:rPr>
              <a:t>(</a:t>
            </a:r>
            <a:r>
              <a:rPr lang="en-US" sz="1400" dirty="0" err="1" smtClean="0">
                <a:latin typeface="Arial" pitchFamily="34" charset="0"/>
              </a:rPr>
              <a:t>rcvpkt</a:t>
            </a:r>
            <a:r>
              <a:rPr lang="en-US" sz="1400" dirty="0" smtClean="0">
                <a:latin typeface="Arial" pitchFamily="34" charset="0"/>
              </a:rPr>
              <a:t>)  {      	</a:t>
            </a:r>
            <a:r>
              <a:rPr lang="en-US" sz="1400" dirty="0" err="1" smtClean="0">
                <a:latin typeface="Arial" pitchFamily="34" charset="0"/>
              </a:rPr>
              <a:t>stop_timer</a:t>
            </a:r>
            <a:r>
              <a:rPr lang="en-US" sz="1400" dirty="0" smtClean="0">
                <a:latin typeface="Arial" pitchFamily="34" charset="0"/>
              </a:rPr>
              <a:t>(</a:t>
            </a:r>
            <a:r>
              <a:rPr lang="en-US" sz="1400" dirty="0" err="1" smtClean="0">
                <a:latin typeface="Arial" pitchFamily="34" charset="0"/>
              </a:rPr>
              <a:t>i</a:t>
            </a:r>
            <a:r>
              <a:rPr lang="en-US" sz="1400" dirty="0" smtClean="0">
                <a:latin typeface="Arial" pitchFamily="34" charset="0"/>
              </a:rPr>
              <a:t>)</a:t>
            </a:r>
          </a:p>
          <a:p>
            <a:pPr algn="l"/>
            <a:r>
              <a:rPr lang="en-US" sz="1400" dirty="0" smtClean="0">
                <a:latin typeface="Arial" pitchFamily="34" charset="0"/>
              </a:rPr>
              <a:t>}</a:t>
            </a:r>
          </a:p>
          <a:p>
            <a:pPr algn="l"/>
            <a:r>
              <a:rPr lang="en-US" sz="1400" dirty="0" smtClean="0">
                <a:latin typeface="Arial" pitchFamily="34" charset="0"/>
              </a:rPr>
              <a:t>base </a:t>
            </a:r>
            <a:r>
              <a:rPr lang="en-US" sz="1400" dirty="0">
                <a:latin typeface="Arial" pitchFamily="34" charset="0"/>
              </a:rPr>
              <a:t>= </a:t>
            </a:r>
            <a:r>
              <a:rPr lang="en-US" sz="1400" dirty="0" err="1">
                <a:latin typeface="Arial" pitchFamily="34" charset="0"/>
              </a:rPr>
              <a:t>getacknum</a:t>
            </a:r>
            <a:r>
              <a:rPr lang="en-US" sz="1400" dirty="0">
                <a:latin typeface="Arial" pitchFamily="34" charset="0"/>
              </a:rPr>
              <a:t>(</a:t>
            </a:r>
            <a:r>
              <a:rPr lang="en-US" sz="1400" dirty="0" err="1">
                <a:latin typeface="Arial" pitchFamily="34" charset="0"/>
              </a:rPr>
              <a:t>rcvpkt</a:t>
            </a:r>
            <a:r>
              <a:rPr lang="en-US" sz="1400" dirty="0">
                <a:latin typeface="Arial" pitchFamily="34" charset="0"/>
              </a:rPr>
              <a:t>)+</a:t>
            </a:r>
            <a:r>
              <a:rPr lang="en-US" sz="1400" dirty="0" smtClean="0">
                <a:latin typeface="Arial" pitchFamily="34" charset="0"/>
              </a:rPr>
              <a:t>1</a:t>
            </a:r>
            <a:endParaRPr lang="en-US" sz="1400" dirty="0">
              <a:latin typeface="Arial" pitchFamily="34" charset="0"/>
            </a:endParaRPr>
          </a:p>
        </p:txBody>
      </p:sp>
      <p:sp>
        <p:nvSpPr>
          <p:cNvPr id="306192" name="Text Box 16"/>
          <p:cNvSpPr txBox="1">
            <a:spLocks noChangeArrowheads="1"/>
          </p:cNvSpPr>
          <p:nvPr/>
        </p:nvSpPr>
        <p:spPr bwMode="auto">
          <a:xfrm>
            <a:off x="3355975" y="5026025"/>
            <a:ext cx="2833688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 dirty="0" err="1">
                <a:latin typeface="Arial" pitchFamily="34" charset="0"/>
              </a:rPr>
              <a:t>rdt_rcv</a:t>
            </a:r>
            <a:r>
              <a:rPr lang="en-US" sz="1400" dirty="0">
                <a:latin typeface="Arial" pitchFamily="34" charset="0"/>
              </a:rPr>
              <a:t>(</a:t>
            </a:r>
            <a:r>
              <a:rPr lang="en-US" sz="1400" dirty="0" err="1">
                <a:latin typeface="Arial" pitchFamily="34" charset="0"/>
              </a:rPr>
              <a:t>rcvpkt</a:t>
            </a:r>
            <a:r>
              <a:rPr lang="en-US" sz="1400" dirty="0">
                <a:latin typeface="Arial" pitchFamily="34" charset="0"/>
              </a:rPr>
              <a:t>) </a:t>
            </a:r>
            <a:r>
              <a:rPr lang="en-US" sz="1400" dirty="0" smtClean="0">
                <a:latin typeface="Arial" pitchFamily="34" charset="0"/>
              </a:rPr>
              <a:t>&amp;&amp; !corrupt(</a:t>
            </a:r>
            <a:r>
              <a:rPr lang="en-US" sz="1400" dirty="0" err="1" smtClean="0">
                <a:latin typeface="Arial" pitchFamily="34" charset="0"/>
              </a:rPr>
              <a:t>rcvpkt</a:t>
            </a:r>
            <a:r>
              <a:rPr lang="en-US" sz="1400" dirty="0">
                <a:latin typeface="Arial" pitchFamily="34" charset="0"/>
              </a:rPr>
              <a:t>) </a:t>
            </a:r>
          </a:p>
          <a:p>
            <a:endParaRPr lang="en-US" sz="1400" dirty="0">
              <a:latin typeface="Times New Roman" pitchFamily="18" charset="0"/>
            </a:endParaRPr>
          </a:p>
        </p:txBody>
      </p:sp>
      <p:sp>
        <p:nvSpPr>
          <p:cNvPr id="306193" name="Line 17"/>
          <p:cNvSpPr>
            <a:spLocks noChangeShapeType="1"/>
          </p:cNvSpPr>
          <p:nvPr/>
        </p:nvSpPr>
        <p:spPr bwMode="auto">
          <a:xfrm>
            <a:off x="3448050" y="5502275"/>
            <a:ext cx="16192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6194" name="Freeform 18"/>
          <p:cNvSpPr>
            <a:spLocks/>
          </p:cNvSpPr>
          <p:nvPr/>
        </p:nvSpPr>
        <p:spPr bwMode="auto">
          <a:xfrm>
            <a:off x="3505200" y="4446588"/>
            <a:ext cx="1054100" cy="674687"/>
          </a:xfrm>
          <a:custGeom>
            <a:avLst/>
            <a:gdLst/>
            <a:ahLst/>
            <a:cxnLst>
              <a:cxn ang="0">
                <a:pos x="241" y="20"/>
              </a:cxn>
              <a:cxn ang="0">
                <a:pos x="388" y="0"/>
              </a:cxn>
            </a:cxnLst>
            <a:rect l="0" t="0" r="r" b="b"/>
            <a:pathLst>
              <a:path w="664" h="425">
                <a:moveTo>
                  <a:pt x="241" y="20"/>
                </a:moveTo>
                <a:cubicBezTo>
                  <a:pt x="0" y="393"/>
                  <a:pt x="664" y="425"/>
                  <a:pt x="388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6195" name="Line 19"/>
          <p:cNvSpPr>
            <a:spLocks noChangeShapeType="1"/>
          </p:cNvSpPr>
          <p:nvPr/>
        </p:nvSpPr>
        <p:spPr bwMode="auto">
          <a:xfrm>
            <a:off x="1614488" y="3257550"/>
            <a:ext cx="8032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6196" name="Text Box 20"/>
          <p:cNvSpPr txBox="1">
            <a:spLocks noChangeArrowheads="1"/>
          </p:cNvSpPr>
          <p:nvPr/>
        </p:nvSpPr>
        <p:spPr bwMode="auto">
          <a:xfrm>
            <a:off x="1487488" y="3227388"/>
            <a:ext cx="14859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 dirty="0">
                <a:latin typeface="Arial" pitchFamily="34" charset="0"/>
              </a:rPr>
              <a:t>base=1</a:t>
            </a:r>
          </a:p>
          <a:p>
            <a:pPr algn="l"/>
            <a:r>
              <a:rPr lang="en-US" sz="1400" dirty="0" err="1">
                <a:latin typeface="Arial" pitchFamily="34" charset="0"/>
              </a:rPr>
              <a:t>nextseqnum</a:t>
            </a:r>
            <a:r>
              <a:rPr lang="en-US" sz="1400" dirty="0">
                <a:latin typeface="Arial" pitchFamily="34" charset="0"/>
              </a:rPr>
              <a:t>=1</a:t>
            </a:r>
            <a:endParaRPr lang="en-US" sz="1400" dirty="0">
              <a:latin typeface="Times New Roman" pitchFamily="18" charset="0"/>
            </a:endParaRPr>
          </a:p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1506538" y="2979738"/>
            <a:ext cx="579437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 dirty="0" smtClean="0">
                <a:latin typeface="Arial" pitchFamily="34" charset="0"/>
              </a:rPr>
              <a:t>start</a:t>
            </a:r>
            <a:endParaRPr lang="en-US" sz="1400" dirty="0">
              <a:latin typeface="Times New Roman" pitchFamily="18" charset="0"/>
            </a:endParaRPr>
          </a:p>
          <a:p>
            <a:endParaRPr lang="en-US" sz="2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87" grpId="0"/>
      <p:bldP spid="306188" grpId="0" animBg="1"/>
      <p:bldP spid="306190" grpId="0" animBg="1"/>
      <p:bldP spid="306193" grpId="0" animBg="1"/>
      <p:bldP spid="30619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14314" y="885825"/>
            <a:ext cx="4338636" cy="1428750"/>
            <a:chOff x="214314" y="885825"/>
            <a:chExt cx="4338636" cy="1428750"/>
          </a:xfrm>
        </p:grpSpPr>
        <p:grpSp>
          <p:nvGrpSpPr>
            <p:cNvPr id="26" name="Group 27"/>
            <p:cNvGrpSpPr/>
            <p:nvPr/>
          </p:nvGrpSpPr>
          <p:grpSpPr>
            <a:xfrm>
              <a:off x="214314" y="990601"/>
              <a:ext cx="4148136" cy="1066799"/>
              <a:chOff x="738188" y="2657475"/>
              <a:chExt cx="8099425" cy="1725613"/>
            </a:xfrm>
          </p:grpSpPr>
          <p:pic>
            <p:nvPicPr>
              <p:cNvPr id="29" name="Picture 4" descr="gbn_seqn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38188" y="2752725"/>
                <a:ext cx="8099425" cy="163036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" name="Rectangle 29"/>
              <p:cNvSpPr/>
              <p:nvPr/>
            </p:nvSpPr>
            <p:spPr bwMode="auto">
              <a:xfrm>
                <a:off x="1009650" y="2657475"/>
                <a:ext cx="1371600" cy="36195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rPr>
                  <a:t>base</a:t>
                </a:r>
              </a:p>
            </p:txBody>
          </p:sp>
        </p:grpSp>
        <p:sp>
          <p:nvSpPr>
            <p:cNvPr id="28" name="Rectangle 27"/>
            <p:cNvSpPr/>
            <p:nvPr/>
          </p:nvSpPr>
          <p:spPr bwMode="auto">
            <a:xfrm>
              <a:off x="2486025" y="885825"/>
              <a:ext cx="2066925" cy="142875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296863"/>
            <a:ext cx="7772400" cy="700087"/>
          </a:xfrm>
        </p:spPr>
        <p:txBody>
          <a:bodyPr/>
          <a:lstStyle/>
          <a:p>
            <a:r>
              <a:rPr lang="en-US" sz="3200"/>
              <a:t>GBN: sender extended FSM</a:t>
            </a:r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535363" y="3743325"/>
            <a:ext cx="800100" cy="657225"/>
            <a:chOff x="1939" y="2515"/>
            <a:chExt cx="504" cy="414"/>
          </a:xfrm>
        </p:grpSpPr>
        <p:sp>
          <p:nvSpPr>
            <p:cNvPr id="306180" name="Oval 4"/>
            <p:cNvSpPr>
              <a:spLocks noChangeArrowheads="1"/>
            </p:cNvSpPr>
            <p:nvPr/>
          </p:nvSpPr>
          <p:spPr bwMode="auto">
            <a:xfrm>
              <a:off x="2004" y="2515"/>
              <a:ext cx="420" cy="414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6181" name="Text Box 5"/>
            <p:cNvSpPr txBox="1">
              <a:spLocks noChangeArrowheads="1"/>
            </p:cNvSpPr>
            <p:nvPr/>
          </p:nvSpPr>
          <p:spPr bwMode="auto">
            <a:xfrm>
              <a:off x="1939" y="2611"/>
              <a:ext cx="504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>
                  <a:latin typeface="Arial" pitchFamily="34" charset="0"/>
                </a:rPr>
                <a:t>Wait</a:t>
              </a:r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306182" name="Line 6"/>
          <p:cNvSpPr>
            <a:spLocks noChangeShapeType="1"/>
          </p:cNvSpPr>
          <p:nvPr/>
        </p:nvSpPr>
        <p:spPr bwMode="auto">
          <a:xfrm>
            <a:off x="2028825" y="2830513"/>
            <a:ext cx="1624013" cy="1069975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6183" name="Text Box 7"/>
          <p:cNvSpPr txBox="1">
            <a:spLocks noChangeArrowheads="1"/>
          </p:cNvSpPr>
          <p:nvPr/>
        </p:nvSpPr>
        <p:spPr bwMode="auto">
          <a:xfrm>
            <a:off x="4713288" y="3381375"/>
            <a:ext cx="277653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 dirty="0" err="1" smtClean="0">
                <a:latin typeface="Arial" pitchFamily="34" charset="0"/>
              </a:rPr>
              <a:t>udt_send</a:t>
            </a:r>
            <a:r>
              <a:rPr lang="en-US" sz="1400" dirty="0" smtClean="0">
                <a:latin typeface="Arial" pitchFamily="34" charset="0"/>
              </a:rPr>
              <a:t>(</a:t>
            </a:r>
            <a:r>
              <a:rPr lang="en-US" sz="1400" dirty="0" err="1" smtClean="0">
                <a:latin typeface="Arial" pitchFamily="34" charset="0"/>
              </a:rPr>
              <a:t>sndpkt</a:t>
            </a:r>
            <a:r>
              <a:rPr lang="en-US" sz="1400" dirty="0" smtClean="0">
                <a:latin typeface="Arial" pitchFamily="34" charset="0"/>
              </a:rPr>
              <a:t>[base])</a:t>
            </a:r>
          </a:p>
          <a:p>
            <a:pPr algn="l"/>
            <a:r>
              <a:rPr lang="en-US" sz="1400" dirty="0" err="1" smtClean="0">
                <a:latin typeface="Arial" pitchFamily="34" charset="0"/>
              </a:rPr>
              <a:t>startTimer</a:t>
            </a:r>
            <a:r>
              <a:rPr lang="en-US" sz="1400" dirty="0" smtClean="0">
                <a:latin typeface="Arial" pitchFamily="34" charset="0"/>
              </a:rPr>
              <a:t>(base)</a:t>
            </a:r>
            <a:endParaRPr lang="en-US" sz="1400" dirty="0">
              <a:latin typeface="Arial" pitchFamily="34" charset="0"/>
            </a:endParaRPr>
          </a:p>
          <a:p>
            <a:pPr algn="l"/>
            <a:r>
              <a:rPr lang="en-US" sz="1400" dirty="0" err="1">
                <a:latin typeface="Arial" pitchFamily="34" charset="0"/>
              </a:rPr>
              <a:t>udt_send</a:t>
            </a:r>
            <a:r>
              <a:rPr lang="en-US" sz="1400" dirty="0">
                <a:latin typeface="Arial" pitchFamily="34" charset="0"/>
              </a:rPr>
              <a:t>(</a:t>
            </a:r>
            <a:r>
              <a:rPr lang="en-US" sz="1400" dirty="0" err="1">
                <a:latin typeface="Arial" pitchFamily="34" charset="0"/>
              </a:rPr>
              <a:t>sndpkt</a:t>
            </a:r>
            <a:r>
              <a:rPr lang="en-US" sz="1400" dirty="0">
                <a:latin typeface="Arial" pitchFamily="34" charset="0"/>
              </a:rPr>
              <a:t>[base+1</a:t>
            </a:r>
            <a:r>
              <a:rPr lang="en-US" sz="1400" dirty="0" smtClean="0">
                <a:latin typeface="Arial" pitchFamily="34" charset="0"/>
              </a:rPr>
              <a:t>])</a:t>
            </a:r>
          </a:p>
          <a:p>
            <a:pPr algn="l"/>
            <a:r>
              <a:rPr lang="en-US" sz="1400" dirty="0" err="1" smtClean="0">
                <a:latin typeface="Arial" pitchFamily="34" charset="0"/>
              </a:rPr>
              <a:t>startTimer</a:t>
            </a:r>
            <a:r>
              <a:rPr lang="en-US" sz="1400" dirty="0" smtClean="0">
                <a:latin typeface="Arial" pitchFamily="34" charset="0"/>
              </a:rPr>
              <a:t>(base+1)</a:t>
            </a:r>
            <a:endParaRPr lang="en-US" sz="1400" dirty="0">
              <a:latin typeface="Arial" pitchFamily="34" charset="0"/>
            </a:endParaRPr>
          </a:p>
          <a:p>
            <a:pPr algn="l"/>
            <a:r>
              <a:rPr lang="en-US" sz="1400" dirty="0">
                <a:latin typeface="Arial" pitchFamily="34" charset="0"/>
              </a:rPr>
              <a:t>…</a:t>
            </a:r>
          </a:p>
          <a:p>
            <a:pPr algn="l"/>
            <a:r>
              <a:rPr lang="en-US" sz="1400" dirty="0" err="1">
                <a:latin typeface="Arial" pitchFamily="34" charset="0"/>
              </a:rPr>
              <a:t>udt_send</a:t>
            </a:r>
            <a:r>
              <a:rPr lang="en-US" sz="1400" dirty="0">
                <a:latin typeface="Arial" pitchFamily="34" charset="0"/>
              </a:rPr>
              <a:t>(</a:t>
            </a:r>
            <a:r>
              <a:rPr lang="en-US" sz="1400" dirty="0" err="1">
                <a:latin typeface="Arial" pitchFamily="34" charset="0"/>
              </a:rPr>
              <a:t>sndpkt</a:t>
            </a:r>
            <a:r>
              <a:rPr lang="en-US" sz="1400" dirty="0">
                <a:latin typeface="Arial" pitchFamily="34" charset="0"/>
              </a:rPr>
              <a:t>[nextseqnum-1</a:t>
            </a:r>
            <a:r>
              <a:rPr lang="en-US" sz="1400" dirty="0" smtClean="0">
                <a:latin typeface="Arial" pitchFamily="34" charset="0"/>
              </a:rPr>
              <a:t>])</a:t>
            </a:r>
          </a:p>
          <a:p>
            <a:pPr algn="l"/>
            <a:r>
              <a:rPr lang="en-US" sz="1400" dirty="0" err="1" smtClean="0">
                <a:latin typeface="Arial" pitchFamily="34" charset="0"/>
              </a:rPr>
              <a:t>startTimer</a:t>
            </a:r>
            <a:r>
              <a:rPr lang="en-US" sz="1400" dirty="0" smtClean="0">
                <a:latin typeface="Arial" pitchFamily="34" charset="0"/>
              </a:rPr>
              <a:t>(nextseqnum-1)</a:t>
            </a:r>
            <a:endParaRPr lang="en-US" sz="1400" dirty="0">
              <a:latin typeface="Arial" pitchFamily="34" charset="0"/>
            </a:endParaRPr>
          </a:p>
          <a:p>
            <a:endParaRPr lang="en-US" sz="1400" dirty="0">
              <a:latin typeface="Times New Roman" pitchFamily="18" charset="0"/>
            </a:endParaRPr>
          </a:p>
        </p:txBody>
      </p:sp>
      <p:sp>
        <p:nvSpPr>
          <p:cNvPr id="306184" name="Text Box 8"/>
          <p:cNvSpPr txBox="1">
            <a:spLocks noChangeArrowheads="1"/>
          </p:cNvSpPr>
          <p:nvPr/>
        </p:nvSpPr>
        <p:spPr bwMode="auto">
          <a:xfrm>
            <a:off x="4735513" y="3155950"/>
            <a:ext cx="1100137" cy="47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 dirty="0">
                <a:latin typeface="Arial" pitchFamily="34" charset="0"/>
              </a:rPr>
              <a:t>timeout</a:t>
            </a:r>
            <a:endParaRPr lang="en-US" sz="1400" dirty="0">
              <a:latin typeface="Times New Roman" pitchFamily="18" charset="0"/>
            </a:endParaRPr>
          </a:p>
          <a:p>
            <a:endParaRPr lang="en-US" sz="1400" dirty="0">
              <a:latin typeface="Times New Roman" pitchFamily="18" charset="0"/>
            </a:endParaRPr>
          </a:p>
        </p:txBody>
      </p:sp>
      <p:sp>
        <p:nvSpPr>
          <p:cNvPr id="306185" name="Line 9"/>
          <p:cNvSpPr>
            <a:spLocks noChangeShapeType="1"/>
          </p:cNvSpPr>
          <p:nvPr/>
        </p:nvSpPr>
        <p:spPr bwMode="auto">
          <a:xfrm>
            <a:off x="4819650" y="3432174"/>
            <a:ext cx="16192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6186" name="Freeform 10"/>
          <p:cNvSpPr>
            <a:spLocks/>
          </p:cNvSpPr>
          <p:nvPr/>
        </p:nvSpPr>
        <p:spPr bwMode="auto">
          <a:xfrm>
            <a:off x="4360863" y="3498850"/>
            <a:ext cx="393700" cy="1152525"/>
          </a:xfrm>
          <a:custGeom>
            <a:avLst/>
            <a:gdLst/>
            <a:ahLst/>
            <a:cxnLst>
              <a:cxn ang="0">
                <a:pos x="39" y="1136"/>
              </a:cxn>
              <a:cxn ang="0">
                <a:pos x="0" y="77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6187" name="Text Box 11"/>
          <p:cNvSpPr txBox="1">
            <a:spLocks noChangeArrowheads="1"/>
          </p:cNvSpPr>
          <p:nvPr/>
        </p:nvSpPr>
        <p:spPr bwMode="auto">
          <a:xfrm>
            <a:off x="3194050" y="1069975"/>
            <a:ext cx="23336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 dirty="0" err="1">
                <a:latin typeface="Arial" pitchFamily="34" charset="0"/>
              </a:rPr>
              <a:t>rdt_send</a:t>
            </a:r>
            <a:r>
              <a:rPr lang="en-US" sz="1400" dirty="0">
                <a:latin typeface="Arial" pitchFamily="34" charset="0"/>
              </a:rPr>
              <a:t>(data)</a:t>
            </a:r>
            <a:r>
              <a:rPr lang="en-US" sz="1000" dirty="0">
                <a:latin typeface="Arial" pitchFamily="34" charset="0"/>
              </a:rPr>
              <a:t> 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306188" name="Line 12"/>
          <p:cNvSpPr>
            <a:spLocks noChangeShapeType="1"/>
          </p:cNvSpPr>
          <p:nvPr/>
        </p:nvSpPr>
        <p:spPr bwMode="auto">
          <a:xfrm>
            <a:off x="3302000" y="1389063"/>
            <a:ext cx="1914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6189" name="Text Box 13"/>
          <p:cNvSpPr txBox="1">
            <a:spLocks noChangeArrowheads="1"/>
          </p:cNvSpPr>
          <p:nvPr/>
        </p:nvSpPr>
        <p:spPr bwMode="auto">
          <a:xfrm>
            <a:off x="3194050" y="1411288"/>
            <a:ext cx="55213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 dirty="0">
                <a:latin typeface="Arial" pitchFamily="34" charset="0"/>
              </a:rPr>
              <a:t>if (</a:t>
            </a:r>
            <a:r>
              <a:rPr lang="en-US" sz="1400" dirty="0" err="1">
                <a:latin typeface="Arial" pitchFamily="34" charset="0"/>
              </a:rPr>
              <a:t>nextseqnum</a:t>
            </a:r>
            <a:r>
              <a:rPr lang="en-US" sz="1400" dirty="0">
                <a:latin typeface="Arial" pitchFamily="34" charset="0"/>
              </a:rPr>
              <a:t> &lt; </a:t>
            </a:r>
            <a:r>
              <a:rPr lang="en-US" sz="1400" dirty="0" err="1">
                <a:latin typeface="Arial" pitchFamily="34" charset="0"/>
              </a:rPr>
              <a:t>base+N</a:t>
            </a:r>
            <a:r>
              <a:rPr lang="en-US" sz="1400" dirty="0">
                <a:latin typeface="Arial" pitchFamily="34" charset="0"/>
              </a:rPr>
              <a:t>) {</a:t>
            </a:r>
          </a:p>
          <a:p>
            <a:pPr algn="l"/>
            <a:r>
              <a:rPr lang="en-US" sz="1400" dirty="0">
                <a:latin typeface="Arial" pitchFamily="34" charset="0"/>
              </a:rPr>
              <a:t>    </a:t>
            </a:r>
            <a:r>
              <a:rPr lang="en-US" sz="1400" dirty="0" err="1">
                <a:latin typeface="Arial" pitchFamily="34" charset="0"/>
              </a:rPr>
              <a:t>sndpkt</a:t>
            </a:r>
            <a:r>
              <a:rPr lang="en-US" sz="1400" dirty="0">
                <a:latin typeface="Arial" pitchFamily="34" charset="0"/>
              </a:rPr>
              <a:t>[</a:t>
            </a:r>
            <a:r>
              <a:rPr lang="en-US" sz="1400" dirty="0" err="1">
                <a:latin typeface="Arial" pitchFamily="34" charset="0"/>
              </a:rPr>
              <a:t>nextseqnum</a:t>
            </a:r>
            <a:r>
              <a:rPr lang="en-US" sz="1400" dirty="0">
                <a:latin typeface="Arial" pitchFamily="34" charset="0"/>
              </a:rPr>
              <a:t>] = </a:t>
            </a:r>
            <a:r>
              <a:rPr lang="en-US" sz="1400" dirty="0" err="1">
                <a:latin typeface="Arial" pitchFamily="34" charset="0"/>
              </a:rPr>
              <a:t>make_pkt</a:t>
            </a:r>
            <a:r>
              <a:rPr lang="en-US" sz="1400" dirty="0">
                <a:latin typeface="Arial" pitchFamily="34" charset="0"/>
              </a:rPr>
              <a:t>(</a:t>
            </a:r>
            <a:r>
              <a:rPr lang="en-US" sz="1400" dirty="0" err="1">
                <a:latin typeface="Arial" pitchFamily="34" charset="0"/>
              </a:rPr>
              <a:t>nextseqnum,data,chksum</a:t>
            </a:r>
            <a:r>
              <a:rPr lang="en-US" sz="1400" dirty="0">
                <a:latin typeface="Arial" pitchFamily="34" charset="0"/>
              </a:rPr>
              <a:t>)</a:t>
            </a:r>
          </a:p>
          <a:p>
            <a:pPr algn="l"/>
            <a:r>
              <a:rPr lang="en-US" sz="1400" dirty="0">
                <a:latin typeface="Arial" pitchFamily="34" charset="0"/>
              </a:rPr>
              <a:t>    </a:t>
            </a:r>
            <a:r>
              <a:rPr lang="en-US" sz="1400" dirty="0" err="1">
                <a:latin typeface="Arial" pitchFamily="34" charset="0"/>
              </a:rPr>
              <a:t>udt_send</a:t>
            </a:r>
            <a:r>
              <a:rPr lang="en-US" sz="1400" dirty="0">
                <a:latin typeface="Arial" pitchFamily="34" charset="0"/>
              </a:rPr>
              <a:t>(</a:t>
            </a:r>
            <a:r>
              <a:rPr lang="en-US" sz="1400" dirty="0" err="1">
                <a:latin typeface="Arial" pitchFamily="34" charset="0"/>
              </a:rPr>
              <a:t>sndpkt</a:t>
            </a:r>
            <a:r>
              <a:rPr lang="en-US" sz="1400" dirty="0">
                <a:latin typeface="Arial" pitchFamily="34" charset="0"/>
              </a:rPr>
              <a:t>[</a:t>
            </a:r>
            <a:r>
              <a:rPr lang="en-US" sz="1400" dirty="0" err="1">
                <a:latin typeface="Arial" pitchFamily="34" charset="0"/>
              </a:rPr>
              <a:t>nextseqnum</a:t>
            </a:r>
            <a:r>
              <a:rPr lang="en-US" sz="1400" dirty="0" smtClean="0">
                <a:latin typeface="Arial" pitchFamily="34" charset="0"/>
              </a:rPr>
              <a:t>])</a:t>
            </a:r>
          </a:p>
          <a:p>
            <a:pPr algn="l"/>
            <a:r>
              <a:rPr lang="en-US" sz="1400" dirty="0" smtClean="0">
                <a:latin typeface="Arial" pitchFamily="34" charset="0"/>
              </a:rPr>
              <a:t>    </a:t>
            </a:r>
            <a:r>
              <a:rPr lang="en-US" sz="1400" dirty="0" err="1" smtClean="0">
                <a:latin typeface="Arial" pitchFamily="34" charset="0"/>
              </a:rPr>
              <a:t>startTimer</a:t>
            </a:r>
            <a:r>
              <a:rPr lang="en-US" sz="1400" dirty="0" smtClean="0">
                <a:latin typeface="Arial" pitchFamily="34" charset="0"/>
              </a:rPr>
              <a:t>(</a:t>
            </a:r>
            <a:r>
              <a:rPr lang="en-US" sz="1400" dirty="0" err="1" smtClean="0">
                <a:latin typeface="Arial" pitchFamily="34" charset="0"/>
              </a:rPr>
              <a:t>nextseqnum</a:t>
            </a:r>
            <a:r>
              <a:rPr lang="en-US" sz="1400" dirty="0" smtClean="0">
                <a:latin typeface="Arial" pitchFamily="34" charset="0"/>
              </a:rPr>
              <a:t>)</a:t>
            </a:r>
          </a:p>
          <a:p>
            <a:pPr algn="l"/>
            <a:r>
              <a:rPr lang="en-US" sz="1400" dirty="0" smtClean="0">
                <a:latin typeface="Arial" pitchFamily="34" charset="0"/>
              </a:rPr>
              <a:t>    </a:t>
            </a:r>
            <a:r>
              <a:rPr lang="en-US" sz="1400" dirty="0" err="1">
                <a:latin typeface="Arial" pitchFamily="34" charset="0"/>
              </a:rPr>
              <a:t>nextseqnum</a:t>
            </a:r>
            <a:r>
              <a:rPr lang="en-US" sz="1400" dirty="0">
                <a:latin typeface="Arial" pitchFamily="34" charset="0"/>
              </a:rPr>
              <a:t>++</a:t>
            </a:r>
          </a:p>
          <a:p>
            <a:pPr algn="l"/>
            <a:r>
              <a:rPr lang="en-US" sz="1400" dirty="0" smtClean="0">
                <a:latin typeface="Arial" pitchFamily="34" charset="0"/>
              </a:rPr>
              <a:t>}</a:t>
            </a:r>
            <a:endParaRPr lang="en-US" sz="1400" dirty="0">
              <a:latin typeface="Arial" pitchFamily="34" charset="0"/>
            </a:endParaRPr>
          </a:p>
          <a:p>
            <a:pPr algn="l"/>
            <a:r>
              <a:rPr lang="en-US" sz="1400" dirty="0">
                <a:latin typeface="Arial" pitchFamily="34" charset="0"/>
              </a:rPr>
              <a:t>else</a:t>
            </a:r>
          </a:p>
          <a:p>
            <a:pPr algn="l"/>
            <a:r>
              <a:rPr lang="en-US" sz="1400" dirty="0">
                <a:latin typeface="Arial" pitchFamily="34" charset="0"/>
              </a:rPr>
              <a:t>  </a:t>
            </a:r>
            <a:r>
              <a:rPr lang="en-US" sz="1400" dirty="0" err="1">
                <a:latin typeface="Arial" pitchFamily="34" charset="0"/>
              </a:rPr>
              <a:t>refuse_data</a:t>
            </a:r>
            <a:r>
              <a:rPr lang="en-US" sz="1400" dirty="0">
                <a:latin typeface="Arial" pitchFamily="34" charset="0"/>
              </a:rPr>
              <a:t>(data)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306190" name="Freeform 14"/>
          <p:cNvSpPr>
            <a:spLocks/>
          </p:cNvSpPr>
          <p:nvPr/>
        </p:nvSpPr>
        <p:spPr bwMode="auto">
          <a:xfrm rot="5142103" flipH="1">
            <a:off x="3787776" y="2933700"/>
            <a:ext cx="393700" cy="1152525"/>
          </a:xfrm>
          <a:custGeom>
            <a:avLst/>
            <a:gdLst/>
            <a:ahLst/>
            <a:cxnLst>
              <a:cxn ang="0">
                <a:pos x="39" y="1136"/>
              </a:cxn>
              <a:cxn ang="0">
                <a:pos x="0" y="77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6191" name="Text Box 15"/>
          <p:cNvSpPr txBox="1">
            <a:spLocks noChangeArrowheads="1"/>
          </p:cNvSpPr>
          <p:nvPr/>
        </p:nvSpPr>
        <p:spPr bwMode="auto">
          <a:xfrm>
            <a:off x="3343275" y="5478463"/>
            <a:ext cx="314324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1400" dirty="0" smtClean="0">
                <a:latin typeface="Arial" pitchFamily="34" charset="0"/>
              </a:rPr>
              <a:t>for </a:t>
            </a:r>
            <a:r>
              <a:rPr lang="en-US" sz="1400" dirty="0" err="1" smtClean="0">
                <a:latin typeface="Arial" pitchFamily="34" charset="0"/>
              </a:rPr>
              <a:t>i</a:t>
            </a:r>
            <a:r>
              <a:rPr lang="en-US" sz="1400" dirty="0" smtClean="0">
                <a:latin typeface="Arial" pitchFamily="34" charset="0"/>
              </a:rPr>
              <a:t> = base to </a:t>
            </a:r>
            <a:r>
              <a:rPr lang="en-US" sz="1400" dirty="0" err="1" smtClean="0">
                <a:latin typeface="Arial" pitchFamily="34" charset="0"/>
              </a:rPr>
              <a:t>getacknum</a:t>
            </a:r>
            <a:r>
              <a:rPr lang="en-US" sz="1400" dirty="0" smtClean="0">
                <a:latin typeface="Arial" pitchFamily="34" charset="0"/>
              </a:rPr>
              <a:t>(</a:t>
            </a:r>
            <a:r>
              <a:rPr lang="en-US" sz="1400" dirty="0" err="1" smtClean="0">
                <a:latin typeface="Arial" pitchFamily="34" charset="0"/>
              </a:rPr>
              <a:t>rcvpkt</a:t>
            </a:r>
            <a:r>
              <a:rPr lang="en-US" sz="1400" dirty="0" smtClean="0">
                <a:latin typeface="Arial" pitchFamily="34" charset="0"/>
              </a:rPr>
              <a:t>)  {      	</a:t>
            </a:r>
            <a:r>
              <a:rPr lang="en-US" sz="1400" dirty="0" err="1" smtClean="0">
                <a:latin typeface="Arial" pitchFamily="34" charset="0"/>
              </a:rPr>
              <a:t>stop_timer</a:t>
            </a:r>
            <a:r>
              <a:rPr lang="en-US" sz="1400" dirty="0" smtClean="0">
                <a:latin typeface="Arial" pitchFamily="34" charset="0"/>
              </a:rPr>
              <a:t>(</a:t>
            </a:r>
            <a:r>
              <a:rPr lang="en-US" sz="1400" dirty="0" err="1" smtClean="0">
                <a:latin typeface="Arial" pitchFamily="34" charset="0"/>
              </a:rPr>
              <a:t>i</a:t>
            </a:r>
            <a:r>
              <a:rPr lang="en-US" sz="1400" dirty="0" smtClean="0">
                <a:latin typeface="Arial" pitchFamily="34" charset="0"/>
              </a:rPr>
              <a:t>)</a:t>
            </a:r>
          </a:p>
          <a:p>
            <a:pPr algn="l"/>
            <a:r>
              <a:rPr lang="en-US" sz="1400" dirty="0" smtClean="0">
                <a:latin typeface="Arial" pitchFamily="34" charset="0"/>
              </a:rPr>
              <a:t>}</a:t>
            </a:r>
          </a:p>
          <a:p>
            <a:pPr algn="l"/>
            <a:r>
              <a:rPr lang="en-US" sz="1400" dirty="0" smtClean="0">
                <a:latin typeface="Arial" pitchFamily="34" charset="0"/>
              </a:rPr>
              <a:t>base </a:t>
            </a:r>
            <a:r>
              <a:rPr lang="en-US" sz="1400" dirty="0">
                <a:latin typeface="Arial" pitchFamily="34" charset="0"/>
              </a:rPr>
              <a:t>= </a:t>
            </a:r>
            <a:r>
              <a:rPr lang="en-US" sz="1400" dirty="0" err="1">
                <a:latin typeface="Arial" pitchFamily="34" charset="0"/>
              </a:rPr>
              <a:t>getacknum</a:t>
            </a:r>
            <a:r>
              <a:rPr lang="en-US" sz="1400" dirty="0">
                <a:latin typeface="Arial" pitchFamily="34" charset="0"/>
              </a:rPr>
              <a:t>(</a:t>
            </a:r>
            <a:r>
              <a:rPr lang="en-US" sz="1400" dirty="0" err="1">
                <a:latin typeface="Arial" pitchFamily="34" charset="0"/>
              </a:rPr>
              <a:t>rcvpkt</a:t>
            </a:r>
            <a:r>
              <a:rPr lang="en-US" sz="1400" dirty="0">
                <a:latin typeface="Arial" pitchFamily="34" charset="0"/>
              </a:rPr>
              <a:t>)+</a:t>
            </a:r>
            <a:r>
              <a:rPr lang="en-US" sz="1400" dirty="0" smtClean="0">
                <a:latin typeface="Arial" pitchFamily="34" charset="0"/>
              </a:rPr>
              <a:t>1</a:t>
            </a:r>
            <a:endParaRPr lang="en-US" sz="1400" dirty="0">
              <a:latin typeface="Arial" pitchFamily="34" charset="0"/>
            </a:endParaRPr>
          </a:p>
        </p:txBody>
      </p:sp>
      <p:sp>
        <p:nvSpPr>
          <p:cNvPr id="306192" name="Text Box 16"/>
          <p:cNvSpPr txBox="1">
            <a:spLocks noChangeArrowheads="1"/>
          </p:cNvSpPr>
          <p:nvPr/>
        </p:nvSpPr>
        <p:spPr bwMode="auto">
          <a:xfrm>
            <a:off x="3355975" y="5026025"/>
            <a:ext cx="2833688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 dirty="0" err="1">
                <a:latin typeface="Arial" pitchFamily="34" charset="0"/>
              </a:rPr>
              <a:t>rdt_rcv</a:t>
            </a:r>
            <a:r>
              <a:rPr lang="en-US" sz="1400" dirty="0">
                <a:latin typeface="Arial" pitchFamily="34" charset="0"/>
              </a:rPr>
              <a:t>(</a:t>
            </a:r>
            <a:r>
              <a:rPr lang="en-US" sz="1400" dirty="0" err="1">
                <a:latin typeface="Arial" pitchFamily="34" charset="0"/>
              </a:rPr>
              <a:t>rcvpkt</a:t>
            </a:r>
            <a:r>
              <a:rPr lang="en-US" sz="1400" dirty="0">
                <a:latin typeface="Arial" pitchFamily="34" charset="0"/>
              </a:rPr>
              <a:t>) </a:t>
            </a:r>
            <a:r>
              <a:rPr lang="en-US" sz="1400" dirty="0" smtClean="0">
                <a:latin typeface="Arial" pitchFamily="34" charset="0"/>
              </a:rPr>
              <a:t>&amp;&amp; !corrupt(</a:t>
            </a:r>
            <a:r>
              <a:rPr lang="en-US" sz="1400" dirty="0" err="1" smtClean="0">
                <a:latin typeface="Arial" pitchFamily="34" charset="0"/>
              </a:rPr>
              <a:t>rcvpkt</a:t>
            </a:r>
            <a:r>
              <a:rPr lang="en-US" sz="1400" dirty="0">
                <a:latin typeface="Arial" pitchFamily="34" charset="0"/>
              </a:rPr>
              <a:t>) </a:t>
            </a:r>
          </a:p>
          <a:p>
            <a:endParaRPr lang="en-US" sz="1400" dirty="0">
              <a:latin typeface="Times New Roman" pitchFamily="18" charset="0"/>
            </a:endParaRPr>
          </a:p>
        </p:txBody>
      </p:sp>
      <p:sp>
        <p:nvSpPr>
          <p:cNvPr id="306193" name="Line 17"/>
          <p:cNvSpPr>
            <a:spLocks noChangeShapeType="1"/>
          </p:cNvSpPr>
          <p:nvPr/>
        </p:nvSpPr>
        <p:spPr bwMode="auto">
          <a:xfrm>
            <a:off x="3448050" y="5502275"/>
            <a:ext cx="16192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6194" name="Freeform 18"/>
          <p:cNvSpPr>
            <a:spLocks/>
          </p:cNvSpPr>
          <p:nvPr/>
        </p:nvSpPr>
        <p:spPr bwMode="auto">
          <a:xfrm>
            <a:off x="3505200" y="4446588"/>
            <a:ext cx="1054100" cy="674687"/>
          </a:xfrm>
          <a:custGeom>
            <a:avLst/>
            <a:gdLst/>
            <a:ahLst/>
            <a:cxnLst>
              <a:cxn ang="0">
                <a:pos x="241" y="20"/>
              </a:cxn>
              <a:cxn ang="0">
                <a:pos x="388" y="0"/>
              </a:cxn>
            </a:cxnLst>
            <a:rect l="0" t="0" r="r" b="b"/>
            <a:pathLst>
              <a:path w="664" h="425">
                <a:moveTo>
                  <a:pt x="241" y="20"/>
                </a:moveTo>
                <a:cubicBezTo>
                  <a:pt x="0" y="393"/>
                  <a:pt x="664" y="425"/>
                  <a:pt x="388" y="0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6195" name="Line 19"/>
          <p:cNvSpPr>
            <a:spLocks noChangeShapeType="1"/>
          </p:cNvSpPr>
          <p:nvPr/>
        </p:nvSpPr>
        <p:spPr bwMode="auto">
          <a:xfrm>
            <a:off x="1614488" y="3257550"/>
            <a:ext cx="8032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6196" name="Text Box 20"/>
          <p:cNvSpPr txBox="1">
            <a:spLocks noChangeArrowheads="1"/>
          </p:cNvSpPr>
          <p:nvPr/>
        </p:nvSpPr>
        <p:spPr bwMode="auto">
          <a:xfrm>
            <a:off x="1487488" y="3227388"/>
            <a:ext cx="14859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 dirty="0">
                <a:latin typeface="Arial" pitchFamily="34" charset="0"/>
              </a:rPr>
              <a:t>base=1</a:t>
            </a:r>
          </a:p>
          <a:p>
            <a:pPr algn="l"/>
            <a:r>
              <a:rPr lang="en-US" sz="1400" dirty="0" err="1">
                <a:latin typeface="Arial" pitchFamily="34" charset="0"/>
              </a:rPr>
              <a:t>nextseqnum</a:t>
            </a:r>
            <a:r>
              <a:rPr lang="en-US" sz="1400" dirty="0">
                <a:latin typeface="Arial" pitchFamily="34" charset="0"/>
              </a:rPr>
              <a:t>=1</a:t>
            </a:r>
            <a:endParaRPr lang="en-US" sz="1400" dirty="0">
              <a:latin typeface="Times New Roman" pitchFamily="18" charset="0"/>
            </a:endParaRPr>
          </a:p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306197" name="Text Box 21"/>
          <p:cNvSpPr txBox="1">
            <a:spLocks noChangeArrowheads="1"/>
          </p:cNvSpPr>
          <p:nvPr/>
        </p:nvSpPr>
        <p:spPr bwMode="auto">
          <a:xfrm>
            <a:off x="1250950" y="4289425"/>
            <a:ext cx="20478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 dirty="0" err="1">
                <a:latin typeface="Arial" pitchFamily="34" charset="0"/>
              </a:rPr>
              <a:t>rdt_rcv</a:t>
            </a:r>
            <a:r>
              <a:rPr lang="en-US" sz="1400" dirty="0">
                <a:latin typeface="Arial" pitchFamily="34" charset="0"/>
              </a:rPr>
              <a:t>(</a:t>
            </a:r>
            <a:r>
              <a:rPr lang="en-US" sz="1400" dirty="0" err="1">
                <a:latin typeface="Arial" pitchFamily="34" charset="0"/>
              </a:rPr>
              <a:t>rcvpkt</a:t>
            </a:r>
            <a:r>
              <a:rPr lang="en-US" sz="1400" dirty="0">
                <a:latin typeface="Arial" pitchFamily="34" charset="0"/>
              </a:rPr>
              <a:t>) </a:t>
            </a:r>
          </a:p>
          <a:p>
            <a:pPr algn="l"/>
            <a:r>
              <a:rPr lang="en-US" sz="1400" dirty="0">
                <a:latin typeface="Arial" pitchFamily="34" charset="0"/>
              </a:rPr>
              <a:t>   &amp;&amp; corrupt(</a:t>
            </a:r>
            <a:r>
              <a:rPr lang="en-US" sz="1400" dirty="0" err="1">
                <a:latin typeface="Arial" pitchFamily="34" charset="0"/>
              </a:rPr>
              <a:t>rcvpkt</a:t>
            </a:r>
            <a:r>
              <a:rPr lang="en-US" sz="1400" dirty="0">
                <a:latin typeface="Arial" pitchFamily="34" charset="0"/>
              </a:rPr>
              <a:t>)</a:t>
            </a:r>
            <a:r>
              <a:rPr lang="en-US" sz="1000" dirty="0">
                <a:latin typeface="Arial" pitchFamily="34" charset="0"/>
              </a:rPr>
              <a:t> </a:t>
            </a:r>
          </a:p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306198" name="Line 22"/>
          <p:cNvSpPr>
            <a:spLocks noChangeShapeType="1"/>
          </p:cNvSpPr>
          <p:nvPr/>
        </p:nvSpPr>
        <p:spPr bwMode="auto">
          <a:xfrm flipV="1">
            <a:off x="1343025" y="4787900"/>
            <a:ext cx="15208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6199" name="Freeform 23"/>
          <p:cNvSpPr>
            <a:spLocks/>
          </p:cNvSpPr>
          <p:nvPr/>
        </p:nvSpPr>
        <p:spPr bwMode="auto">
          <a:xfrm>
            <a:off x="2898775" y="4221163"/>
            <a:ext cx="695325" cy="638175"/>
          </a:xfrm>
          <a:custGeom>
            <a:avLst/>
            <a:gdLst/>
            <a:ahLst/>
            <a:cxnLst>
              <a:cxn ang="0">
                <a:pos x="1005" y="0"/>
              </a:cxn>
              <a:cxn ang="0">
                <a:pos x="1095" y="165"/>
              </a:cxn>
            </a:cxnLst>
            <a:rect l="0" t="0" r="r" b="b"/>
            <a:pathLst>
              <a:path w="1095" h="1005">
                <a:moveTo>
                  <a:pt x="1005" y="0"/>
                </a:moveTo>
                <a:cubicBezTo>
                  <a:pt x="0" y="30"/>
                  <a:pt x="645" y="1005"/>
                  <a:pt x="1095" y="165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1506538" y="2979738"/>
            <a:ext cx="579437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 dirty="0" smtClean="0">
                <a:latin typeface="Arial" pitchFamily="34" charset="0"/>
              </a:rPr>
              <a:t>start</a:t>
            </a:r>
            <a:endParaRPr lang="en-US" sz="1400" dirty="0">
              <a:latin typeface="Times New Roman" pitchFamily="18" charset="0"/>
            </a:endParaRPr>
          </a:p>
          <a:p>
            <a:endParaRPr lang="en-US" sz="2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84" grpId="0"/>
      <p:bldP spid="306185" grpId="0" animBg="1"/>
      <p:bldP spid="306186" grpId="0" animBg="1"/>
      <p:bldP spid="306197" grpId="0"/>
      <p:bldP spid="306198" grpId="0" animBg="1"/>
      <p:bldP spid="30619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296863"/>
            <a:ext cx="8510587" cy="700087"/>
          </a:xfrm>
        </p:spPr>
        <p:txBody>
          <a:bodyPr/>
          <a:lstStyle/>
          <a:p>
            <a:r>
              <a:rPr lang="en-US" sz="3200" smtClean="0"/>
              <a:t>GBN: sender extended Activity Diagram</a:t>
            </a:r>
            <a:endParaRPr lang="en-US" smtClean="0"/>
          </a:p>
        </p:txBody>
      </p:sp>
      <p:sp>
        <p:nvSpPr>
          <p:cNvPr id="59395" name="AutoShape 3"/>
          <p:cNvSpPr>
            <a:spLocks noChangeArrowheads="1"/>
          </p:cNvSpPr>
          <p:nvPr/>
        </p:nvSpPr>
        <p:spPr bwMode="auto">
          <a:xfrm>
            <a:off x="1957388" y="1177925"/>
            <a:ext cx="1219200" cy="24765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200"/>
              <a:t>Waiting for file</a:t>
            </a:r>
          </a:p>
        </p:txBody>
      </p:sp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1797050" y="1728788"/>
            <a:ext cx="1709738" cy="51117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200"/>
              <a:t>Set N</a:t>
            </a:r>
          </a:p>
          <a:p>
            <a:r>
              <a:rPr lang="en-US" sz="1200"/>
              <a:t>Set NextPktToSend=0</a:t>
            </a:r>
          </a:p>
          <a:p>
            <a:r>
              <a:rPr lang="en-US" sz="1200"/>
              <a:t>Set LastACKed=-1</a:t>
            </a:r>
          </a:p>
        </p:txBody>
      </p:sp>
      <p:sp>
        <p:nvSpPr>
          <p:cNvPr id="59397" name="AutoShape 5"/>
          <p:cNvSpPr>
            <a:spLocks noChangeArrowheads="1"/>
          </p:cNvSpPr>
          <p:nvPr/>
        </p:nvSpPr>
        <p:spPr bwMode="auto">
          <a:xfrm>
            <a:off x="2365375" y="2879725"/>
            <a:ext cx="360363" cy="4572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384175" y="3657600"/>
            <a:ext cx="20685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NextPktToSend – LastACKed&lt;N</a:t>
            </a:r>
          </a:p>
        </p:txBody>
      </p:sp>
      <p:sp>
        <p:nvSpPr>
          <p:cNvPr id="59399" name="AutoShape 7"/>
          <p:cNvSpPr>
            <a:spLocks noChangeArrowheads="1"/>
          </p:cNvSpPr>
          <p:nvPr/>
        </p:nvSpPr>
        <p:spPr bwMode="auto">
          <a:xfrm>
            <a:off x="696913" y="4379913"/>
            <a:ext cx="4187825" cy="65722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200"/>
              <a:t>Send pkt[NextPktToSend] with SeqNum= NextPktToSend </a:t>
            </a:r>
          </a:p>
          <a:p>
            <a:r>
              <a:rPr lang="en-US" sz="1200"/>
              <a:t>NextPktToSend++</a:t>
            </a:r>
          </a:p>
          <a:p>
            <a:r>
              <a:rPr lang="en-US" sz="1200"/>
              <a:t>Set Timer(NextPktToSend) = Now + TO</a:t>
            </a:r>
          </a:p>
        </p:txBody>
      </p:sp>
      <p:cxnSp>
        <p:nvCxnSpPr>
          <p:cNvPr id="59400" name="AutoShape 8"/>
          <p:cNvCxnSpPr>
            <a:cxnSpLocks noChangeShapeType="1"/>
            <a:stCxn id="59399" idx="2"/>
            <a:endCxn id="59397" idx="0"/>
          </p:cNvCxnSpPr>
          <p:nvPr/>
        </p:nvCxnSpPr>
        <p:spPr bwMode="auto">
          <a:xfrm rot="16200000" flipV="1">
            <a:off x="1589881" y="3836194"/>
            <a:ext cx="2157413" cy="244475"/>
          </a:xfrm>
          <a:prstGeom prst="bentConnector5">
            <a:avLst>
              <a:gd name="adj1" fmla="val -10597"/>
              <a:gd name="adj2" fmla="val 1044153"/>
              <a:gd name="adj3" fmla="val 11059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9401" name="AutoShape 9"/>
          <p:cNvCxnSpPr>
            <a:cxnSpLocks noChangeShapeType="1"/>
            <a:stCxn id="59397" idx="2"/>
            <a:endCxn id="59399" idx="0"/>
          </p:cNvCxnSpPr>
          <p:nvPr/>
        </p:nvCxnSpPr>
        <p:spPr bwMode="auto">
          <a:xfrm>
            <a:off x="2546350" y="3336925"/>
            <a:ext cx="244475" cy="10429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9402" name="AutoShape 10"/>
          <p:cNvCxnSpPr>
            <a:cxnSpLocks noChangeShapeType="1"/>
            <a:stCxn id="59396" idx="2"/>
            <a:endCxn id="59397" idx="0"/>
          </p:cNvCxnSpPr>
          <p:nvPr/>
        </p:nvCxnSpPr>
        <p:spPr bwMode="auto">
          <a:xfrm flipH="1">
            <a:off x="2546350" y="2239963"/>
            <a:ext cx="106363" cy="639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9403" name="AutoShape 11"/>
          <p:cNvSpPr>
            <a:spLocks noChangeArrowheads="1"/>
          </p:cNvSpPr>
          <p:nvPr/>
        </p:nvSpPr>
        <p:spPr bwMode="auto">
          <a:xfrm>
            <a:off x="5389563" y="3630613"/>
            <a:ext cx="1709737" cy="51117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200"/>
              <a:t>Wait</a:t>
            </a:r>
          </a:p>
        </p:txBody>
      </p:sp>
      <p:sp>
        <p:nvSpPr>
          <p:cNvPr id="59404" name="AutoShape 12"/>
          <p:cNvSpPr>
            <a:spLocks noChangeArrowheads="1"/>
          </p:cNvSpPr>
          <p:nvPr/>
        </p:nvSpPr>
        <p:spPr bwMode="auto">
          <a:xfrm>
            <a:off x="5013325" y="5194300"/>
            <a:ext cx="2592388" cy="51117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200"/>
              <a:t>Clear Timers(LastACKed+1 to AN)</a:t>
            </a:r>
          </a:p>
          <a:p>
            <a:r>
              <a:rPr lang="en-US" sz="1200"/>
              <a:t>LastACKed = AN</a:t>
            </a:r>
          </a:p>
        </p:txBody>
      </p:sp>
      <p:cxnSp>
        <p:nvCxnSpPr>
          <p:cNvPr id="59405" name="AutoShape 13"/>
          <p:cNvCxnSpPr>
            <a:cxnSpLocks noChangeShapeType="1"/>
            <a:stCxn id="59403" idx="2"/>
            <a:endCxn id="59404" idx="0"/>
          </p:cNvCxnSpPr>
          <p:nvPr/>
        </p:nvCxnSpPr>
        <p:spPr bwMode="auto">
          <a:xfrm>
            <a:off x="6245225" y="4141788"/>
            <a:ext cx="65088" cy="1052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9406" name="Text Box 14"/>
          <p:cNvSpPr txBox="1">
            <a:spLocks noChangeArrowheads="1"/>
          </p:cNvSpPr>
          <p:nvPr/>
        </p:nvSpPr>
        <p:spPr bwMode="auto">
          <a:xfrm>
            <a:off x="6186488" y="4395788"/>
            <a:ext cx="20796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ACK arrived with ACKNum = AN</a:t>
            </a:r>
          </a:p>
        </p:txBody>
      </p:sp>
      <p:cxnSp>
        <p:nvCxnSpPr>
          <p:cNvPr id="59407" name="AutoShape 15"/>
          <p:cNvCxnSpPr>
            <a:cxnSpLocks noChangeShapeType="1"/>
            <a:stCxn id="59397" idx="2"/>
            <a:endCxn id="59403" idx="1"/>
          </p:cNvCxnSpPr>
          <p:nvPr/>
        </p:nvCxnSpPr>
        <p:spPr bwMode="auto">
          <a:xfrm>
            <a:off x="2546350" y="3336925"/>
            <a:ext cx="2843213" cy="549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9408" name="Text Box 16"/>
          <p:cNvSpPr txBox="1">
            <a:spLocks noChangeArrowheads="1"/>
          </p:cNvSpPr>
          <p:nvPr/>
        </p:nvSpPr>
        <p:spPr bwMode="auto">
          <a:xfrm>
            <a:off x="3714750" y="3271838"/>
            <a:ext cx="768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otherwise</a:t>
            </a:r>
          </a:p>
        </p:txBody>
      </p:sp>
      <p:cxnSp>
        <p:nvCxnSpPr>
          <p:cNvPr id="59409" name="AutoShape 17"/>
          <p:cNvCxnSpPr>
            <a:cxnSpLocks noChangeShapeType="1"/>
            <a:stCxn id="59404" idx="2"/>
            <a:endCxn id="59397" idx="0"/>
          </p:cNvCxnSpPr>
          <p:nvPr/>
        </p:nvCxnSpPr>
        <p:spPr bwMode="auto">
          <a:xfrm rot="16200000" flipV="1">
            <a:off x="3015457" y="2410618"/>
            <a:ext cx="2825750" cy="3763963"/>
          </a:xfrm>
          <a:prstGeom prst="bentConnector5">
            <a:avLst>
              <a:gd name="adj1" fmla="val -8088"/>
              <a:gd name="adj2" fmla="val 165329"/>
              <a:gd name="adj3" fmla="val 11488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9410" name="AutoShape 18"/>
          <p:cNvSpPr>
            <a:spLocks noChangeArrowheads="1"/>
          </p:cNvSpPr>
          <p:nvPr/>
        </p:nvSpPr>
        <p:spPr bwMode="auto">
          <a:xfrm>
            <a:off x="4846638" y="2579688"/>
            <a:ext cx="3689350" cy="51117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200"/>
              <a:t>Clear Timers(LastACKed+1 to NextPktToSend-1)</a:t>
            </a:r>
          </a:p>
          <a:p>
            <a:r>
              <a:rPr lang="en-US" sz="1200"/>
              <a:t>NextPktToSend = LastACKed+1</a:t>
            </a:r>
          </a:p>
        </p:txBody>
      </p:sp>
      <p:cxnSp>
        <p:nvCxnSpPr>
          <p:cNvPr id="59411" name="AutoShape 19"/>
          <p:cNvCxnSpPr>
            <a:cxnSpLocks noChangeShapeType="1"/>
            <a:stCxn id="59403" idx="3"/>
            <a:endCxn id="59410" idx="2"/>
          </p:cNvCxnSpPr>
          <p:nvPr/>
        </p:nvCxnSpPr>
        <p:spPr bwMode="auto">
          <a:xfrm flipH="1" flipV="1">
            <a:off x="6691313" y="3090863"/>
            <a:ext cx="407987" cy="795337"/>
          </a:xfrm>
          <a:prstGeom prst="bentConnector4">
            <a:avLst>
              <a:gd name="adj1" fmla="val -55644"/>
              <a:gd name="adj2" fmla="val 6606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9412" name="Text Box 20"/>
          <p:cNvSpPr txBox="1">
            <a:spLocks noChangeArrowheads="1"/>
          </p:cNvSpPr>
          <p:nvPr/>
        </p:nvSpPr>
        <p:spPr bwMode="auto">
          <a:xfrm>
            <a:off x="7043738" y="3287713"/>
            <a:ext cx="10112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Timer expires</a:t>
            </a:r>
          </a:p>
        </p:txBody>
      </p:sp>
      <p:cxnSp>
        <p:nvCxnSpPr>
          <p:cNvPr id="59413" name="AutoShape 21"/>
          <p:cNvCxnSpPr>
            <a:cxnSpLocks noChangeShapeType="1"/>
            <a:stCxn id="59410" idx="0"/>
            <a:endCxn id="59397" idx="0"/>
          </p:cNvCxnSpPr>
          <p:nvPr/>
        </p:nvCxnSpPr>
        <p:spPr bwMode="auto">
          <a:xfrm rot="-5400000" flipH="1" flipV="1">
            <a:off x="4468813" y="657225"/>
            <a:ext cx="300037" cy="4144963"/>
          </a:xfrm>
          <a:prstGeom prst="bentConnector3">
            <a:avLst>
              <a:gd name="adj1" fmla="val -7619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9414" name="AutoShape 22"/>
          <p:cNvCxnSpPr>
            <a:cxnSpLocks noChangeShapeType="1"/>
            <a:stCxn id="59395" idx="2"/>
            <a:endCxn id="59396" idx="0"/>
          </p:cNvCxnSpPr>
          <p:nvPr/>
        </p:nvCxnSpPr>
        <p:spPr bwMode="auto">
          <a:xfrm>
            <a:off x="2566988" y="1425575"/>
            <a:ext cx="85725" cy="303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296863"/>
            <a:ext cx="8510587" cy="700087"/>
          </a:xfrm>
        </p:spPr>
        <p:txBody>
          <a:bodyPr/>
          <a:lstStyle/>
          <a:p>
            <a:r>
              <a:rPr lang="en-US" sz="3200" smtClean="0"/>
              <a:t>GBN: Receiver Activity Diagram</a:t>
            </a:r>
            <a:endParaRPr lang="en-US" smtClean="0"/>
          </a:p>
        </p:txBody>
      </p:sp>
      <p:sp>
        <p:nvSpPr>
          <p:cNvPr id="60419" name="AutoShape 25"/>
          <p:cNvSpPr>
            <a:spLocks noChangeArrowheads="1"/>
          </p:cNvSpPr>
          <p:nvPr/>
        </p:nvSpPr>
        <p:spPr bwMode="auto">
          <a:xfrm>
            <a:off x="1957388" y="1177925"/>
            <a:ext cx="1219200" cy="24765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200"/>
              <a:t>start</a:t>
            </a:r>
          </a:p>
        </p:txBody>
      </p:sp>
      <p:sp>
        <p:nvSpPr>
          <p:cNvPr id="60420" name="AutoShape 26"/>
          <p:cNvSpPr>
            <a:spLocks noChangeArrowheads="1"/>
          </p:cNvSpPr>
          <p:nvPr/>
        </p:nvSpPr>
        <p:spPr bwMode="auto">
          <a:xfrm>
            <a:off x="1387475" y="1728788"/>
            <a:ext cx="2119313" cy="74453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200"/>
              <a:t>Set NextPktToRec = 0</a:t>
            </a:r>
          </a:p>
          <a:p>
            <a:r>
              <a:rPr lang="en-US" sz="1200"/>
              <a:t>Clear ReceiverBuffer</a:t>
            </a:r>
          </a:p>
          <a:p>
            <a:r>
              <a:rPr lang="en-US" sz="1200"/>
              <a:t>Clear ReceivedPkts</a:t>
            </a:r>
          </a:p>
          <a:p>
            <a:r>
              <a:rPr lang="en-US" sz="1200"/>
              <a:t>ReceiverBase = 0</a:t>
            </a:r>
          </a:p>
        </p:txBody>
      </p:sp>
      <p:sp>
        <p:nvSpPr>
          <p:cNvPr id="60421" name="AutoShape 27"/>
          <p:cNvSpPr>
            <a:spLocks noChangeArrowheads="1"/>
          </p:cNvSpPr>
          <p:nvPr/>
        </p:nvSpPr>
        <p:spPr bwMode="auto">
          <a:xfrm>
            <a:off x="2630488" y="4467225"/>
            <a:ext cx="360362" cy="4572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2" name="Text Box 28"/>
          <p:cNvSpPr txBox="1">
            <a:spLocks noChangeArrowheads="1"/>
          </p:cNvSpPr>
          <p:nvPr/>
        </p:nvSpPr>
        <p:spPr bwMode="auto">
          <a:xfrm>
            <a:off x="581025" y="5245100"/>
            <a:ext cx="2193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ReceivedPkts[NextPktToRec] == 1</a:t>
            </a:r>
          </a:p>
        </p:txBody>
      </p:sp>
      <p:sp>
        <p:nvSpPr>
          <p:cNvPr id="60423" name="AutoShape 30"/>
          <p:cNvSpPr>
            <a:spLocks noChangeArrowheads="1"/>
          </p:cNvSpPr>
          <p:nvPr/>
        </p:nvSpPr>
        <p:spPr bwMode="auto">
          <a:xfrm>
            <a:off x="1322388" y="5622925"/>
            <a:ext cx="2919412" cy="49688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200"/>
              <a:t>NextPktToRec++</a:t>
            </a:r>
          </a:p>
          <a:p>
            <a:r>
              <a:rPr lang="en-US" sz="1200"/>
              <a:t>Send pkt to app</a:t>
            </a:r>
          </a:p>
        </p:txBody>
      </p:sp>
      <p:cxnSp>
        <p:nvCxnSpPr>
          <p:cNvPr id="60424" name="AutoShape 32"/>
          <p:cNvCxnSpPr>
            <a:cxnSpLocks noChangeShapeType="1"/>
            <a:stCxn id="60421" idx="2"/>
            <a:endCxn id="60423" idx="0"/>
          </p:cNvCxnSpPr>
          <p:nvPr/>
        </p:nvCxnSpPr>
        <p:spPr bwMode="auto">
          <a:xfrm flipH="1">
            <a:off x="2782888" y="4924425"/>
            <a:ext cx="28575" cy="698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0425" name="AutoShape 34"/>
          <p:cNvSpPr>
            <a:spLocks noChangeArrowheads="1"/>
          </p:cNvSpPr>
          <p:nvPr/>
        </p:nvSpPr>
        <p:spPr bwMode="auto">
          <a:xfrm>
            <a:off x="5133975" y="4856163"/>
            <a:ext cx="3344863" cy="51117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200"/>
              <a:t>Send ACK with ACKNum = NextPktToRec - 1 </a:t>
            </a:r>
          </a:p>
        </p:txBody>
      </p:sp>
      <p:sp>
        <p:nvSpPr>
          <p:cNvPr id="60426" name="AutoShape 41"/>
          <p:cNvSpPr>
            <a:spLocks noChangeArrowheads="1"/>
          </p:cNvSpPr>
          <p:nvPr/>
        </p:nvSpPr>
        <p:spPr bwMode="auto">
          <a:xfrm>
            <a:off x="2392363" y="3595688"/>
            <a:ext cx="3689350" cy="43021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200"/>
              <a:t>Place Pkt in ReceiverBuffer[SeqNum]</a:t>
            </a:r>
          </a:p>
          <a:p>
            <a:r>
              <a:rPr lang="en-US" sz="1200"/>
              <a:t>ReceivedPkts[SeqNum]=1</a:t>
            </a:r>
          </a:p>
        </p:txBody>
      </p:sp>
      <p:cxnSp>
        <p:nvCxnSpPr>
          <p:cNvPr id="60427" name="AutoShape 45"/>
          <p:cNvCxnSpPr>
            <a:cxnSpLocks noChangeShapeType="1"/>
            <a:stCxn id="60419" idx="2"/>
            <a:endCxn id="60420" idx="0"/>
          </p:cNvCxnSpPr>
          <p:nvPr/>
        </p:nvCxnSpPr>
        <p:spPr bwMode="auto">
          <a:xfrm flipH="1">
            <a:off x="2447925" y="1425575"/>
            <a:ext cx="119063" cy="3032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0428" name="AutoShape 46"/>
          <p:cNvSpPr>
            <a:spLocks noChangeArrowheads="1"/>
          </p:cNvSpPr>
          <p:nvPr/>
        </p:nvSpPr>
        <p:spPr bwMode="auto">
          <a:xfrm>
            <a:off x="3130550" y="2892425"/>
            <a:ext cx="2100263" cy="45561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200"/>
              <a:t>wait</a:t>
            </a:r>
          </a:p>
        </p:txBody>
      </p:sp>
      <p:cxnSp>
        <p:nvCxnSpPr>
          <p:cNvPr id="60429" name="AutoShape 47"/>
          <p:cNvCxnSpPr>
            <a:cxnSpLocks noChangeShapeType="1"/>
            <a:stCxn id="60423" idx="2"/>
            <a:endCxn id="60421" idx="1"/>
          </p:cNvCxnSpPr>
          <p:nvPr/>
        </p:nvCxnSpPr>
        <p:spPr bwMode="auto">
          <a:xfrm rot="16200000" flipV="1">
            <a:off x="1994694" y="5331619"/>
            <a:ext cx="1423988" cy="152400"/>
          </a:xfrm>
          <a:prstGeom prst="bentConnector4">
            <a:avLst>
              <a:gd name="adj1" fmla="val -15940"/>
              <a:gd name="adj2" fmla="val 152291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60430" name="AutoShape 48"/>
          <p:cNvCxnSpPr>
            <a:cxnSpLocks noChangeShapeType="1"/>
            <a:stCxn id="60421" idx="3"/>
            <a:endCxn id="60425" idx="0"/>
          </p:cNvCxnSpPr>
          <p:nvPr/>
        </p:nvCxnSpPr>
        <p:spPr bwMode="auto">
          <a:xfrm>
            <a:off x="2990850" y="4695825"/>
            <a:ext cx="3816350" cy="16033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60431" name="Text Box 49"/>
          <p:cNvSpPr txBox="1">
            <a:spLocks noChangeArrowheads="1"/>
          </p:cNvSpPr>
          <p:nvPr/>
        </p:nvSpPr>
        <p:spPr bwMode="auto">
          <a:xfrm>
            <a:off x="3741738" y="4732338"/>
            <a:ext cx="768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otherwise</a:t>
            </a:r>
          </a:p>
        </p:txBody>
      </p:sp>
      <p:cxnSp>
        <p:nvCxnSpPr>
          <p:cNvPr id="60432" name="AutoShape 50"/>
          <p:cNvCxnSpPr>
            <a:cxnSpLocks noChangeShapeType="1"/>
            <a:stCxn id="60420" idx="2"/>
            <a:endCxn id="60428" idx="0"/>
          </p:cNvCxnSpPr>
          <p:nvPr/>
        </p:nvCxnSpPr>
        <p:spPr bwMode="auto">
          <a:xfrm rot="16200000" flipH="1">
            <a:off x="3105150" y="1816100"/>
            <a:ext cx="419100" cy="1733550"/>
          </a:xfrm>
          <a:prstGeom prst="bentConnector3">
            <a:avLst>
              <a:gd name="adj1" fmla="val 4962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60433" name="AutoShape 51"/>
          <p:cNvCxnSpPr>
            <a:cxnSpLocks noChangeShapeType="1"/>
            <a:stCxn id="60428" idx="2"/>
            <a:endCxn id="60426" idx="0"/>
          </p:cNvCxnSpPr>
          <p:nvPr/>
        </p:nvCxnSpPr>
        <p:spPr bwMode="auto">
          <a:xfrm>
            <a:off x="4181475" y="3348038"/>
            <a:ext cx="55563" cy="247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0434" name="AutoShape 52"/>
          <p:cNvCxnSpPr>
            <a:cxnSpLocks noChangeShapeType="1"/>
            <a:stCxn id="60426" idx="2"/>
            <a:endCxn id="60421" idx="0"/>
          </p:cNvCxnSpPr>
          <p:nvPr/>
        </p:nvCxnSpPr>
        <p:spPr bwMode="auto">
          <a:xfrm rot="5400000">
            <a:off x="3303588" y="3533775"/>
            <a:ext cx="441325" cy="1425575"/>
          </a:xfrm>
          <a:prstGeom prst="bentConnector3">
            <a:avLst>
              <a:gd name="adj1" fmla="val 4963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60435" name="AutoShape 53"/>
          <p:cNvCxnSpPr>
            <a:cxnSpLocks noChangeShapeType="1"/>
            <a:stCxn id="60425" idx="2"/>
            <a:endCxn id="60426" idx="3"/>
          </p:cNvCxnSpPr>
          <p:nvPr/>
        </p:nvCxnSpPr>
        <p:spPr bwMode="auto">
          <a:xfrm rot="16200000" flipV="1">
            <a:off x="5666582" y="4226719"/>
            <a:ext cx="1555750" cy="725487"/>
          </a:xfrm>
          <a:prstGeom prst="bentConnector4">
            <a:avLst>
              <a:gd name="adj1" fmla="val -14694"/>
              <a:gd name="adj2" fmla="val -26170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60436" name="Text Box 54"/>
          <p:cNvSpPr txBox="1">
            <a:spLocks noChangeArrowheads="1"/>
          </p:cNvSpPr>
          <p:nvPr/>
        </p:nvSpPr>
        <p:spPr bwMode="auto">
          <a:xfrm>
            <a:off x="4700588" y="6475413"/>
            <a:ext cx="36433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/>
              <a:t>Actually, there is not need for a receiver buffer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14314" y="885825"/>
            <a:ext cx="4338636" cy="1428750"/>
            <a:chOff x="214314" y="885825"/>
            <a:chExt cx="4338636" cy="1428750"/>
          </a:xfrm>
        </p:grpSpPr>
        <p:grpSp>
          <p:nvGrpSpPr>
            <p:cNvPr id="26" name="Group 27"/>
            <p:cNvGrpSpPr/>
            <p:nvPr/>
          </p:nvGrpSpPr>
          <p:grpSpPr>
            <a:xfrm>
              <a:off x="214314" y="990601"/>
              <a:ext cx="4148136" cy="1066799"/>
              <a:chOff x="738188" y="2657475"/>
              <a:chExt cx="8099425" cy="1725613"/>
            </a:xfrm>
          </p:grpSpPr>
          <p:pic>
            <p:nvPicPr>
              <p:cNvPr id="28" name="Picture 4" descr="gbn_seqnum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38188" y="2752725"/>
                <a:ext cx="8099425" cy="163036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" name="Rectangle 28"/>
              <p:cNvSpPr/>
              <p:nvPr/>
            </p:nvSpPr>
            <p:spPr bwMode="auto">
              <a:xfrm>
                <a:off x="1009650" y="2657475"/>
                <a:ext cx="1371600" cy="361950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5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mic Sans MS" pitchFamily="66" charset="0"/>
                  </a:rPr>
                  <a:t>base</a:t>
                </a:r>
              </a:p>
            </p:txBody>
          </p:sp>
        </p:grpSp>
        <p:sp>
          <p:nvSpPr>
            <p:cNvPr id="27" name="Rectangle 26"/>
            <p:cNvSpPr/>
            <p:nvPr/>
          </p:nvSpPr>
          <p:spPr bwMode="auto">
            <a:xfrm>
              <a:off x="2486025" y="885825"/>
              <a:ext cx="2066925" cy="142875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296863"/>
            <a:ext cx="7772400" cy="700087"/>
          </a:xfrm>
        </p:spPr>
        <p:txBody>
          <a:bodyPr/>
          <a:lstStyle/>
          <a:p>
            <a:r>
              <a:rPr lang="en-US" sz="3200" smtClean="0"/>
              <a:t>GBN: sender extended FSM</a:t>
            </a:r>
            <a:endParaRPr lang="en-US" smtClean="0"/>
          </a:p>
        </p:txBody>
      </p:sp>
      <p:grpSp>
        <p:nvGrpSpPr>
          <p:cNvPr id="61443" name="Group 3"/>
          <p:cNvGrpSpPr>
            <a:grpSpLocks/>
          </p:cNvGrpSpPr>
          <p:nvPr/>
        </p:nvGrpSpPr>
        <p:grpSpPr bwMode="auto">
          <a:xfrm>
            <a:off x="3535363" y="3743325"/>
            <a:ext cx="800100" cy="657225"/>
            <a:chOff x="1939" y="2515"/>
            <a:chExt cx="504" cy="414"/>
          </a:xfrm>
        </p:grpSpPr>
        <p:sp>
          <p:nvSpPr>
            <p:cNvPr id="61463" name="Oval 4"/>
            <p:cNvSpPr>
              <a:spLocks noChangeArrowheads="1"/>
            </p:cNvSpPr>
            <p:nvPr/>
          </p:nvSpPr>
          <p:spPr bwMode="auto">
            <a:xfrm>
              <a:off x="2004" y="2515"/>
              <a:ext cx="420" cy="414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64" name="Text Box 5"/>
            <p:cNvSpPr txBox="1">
              <a:spLocks noChangeArrowheads="1"/>
            </p:cNvSpPr>
            <p:nvPr/>
          </p:nvSpPr>
          <p:spPr bwMode="auto">
            <a:xfrm>
              <a:off x="1939" y="2611"/>
              <a:ext cx="504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>
                  <a:latin typeface="Arial" pitchFamily="34" charset="0"/>
                </a:rPr>
                <a:t>Wait</a:t>
              </a:r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61444" name="Line 6"/>
          <p:cNvSpPr>
            <a:spLocks noChangeShapeType="1"/>
          </p:cNvSpPr>
          <p:nvPr/>
        </p:nvSpPr>
        <p:spPr bwMode="auto">
          <a:xfrm>
            <a:off x="2028825" y="2830513"/>
            <a:ext cx="1624013" cy="1069975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45" name="Text Box 7"/>
          <p:cNvSpPr txBox="1">
            <a:spLocks noChangeArrowheads="1"/>
          </p:cNvSpPr>
          <p:nvPr/>
        </p:nvSpPr>
        <p:spPr bwMode="auto">
          <a:xfrm>
            <a:off x="4751388" y="3810000"/>
            <a:ext cx="2776537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pitchFamily="34" charset="0"/>
              </a:rPr>
              <a:t>start_timer</a:t>
            </a:r>
          </a:p>
          <a:p>
            <a:pPr algn="l"/>
            <a:r>
              <a:rPr lang="en-US" sz="1400">
                <a:latin typeface="Arial" pitchFamily="34" charset="0"/>
              </a:rPr>
              <a:t>udt_send(sndpkt[base])</a:t>
            </a:r>
          </a:p>
          <a:p>
            <a:pPr algn="l"/>
            <a:r>
              <a:rPr lang="en-US" sz="1400">
                <a:latin typeface="Arial" pitchFamily="34" charset="0"/>
              </a:rPr>
              <a:t>udt_send(sndpkt[base+1])</a:t>
            </a:r>
          </a:p>
          <a:p>
            <a:pPr algn="l"/>
            <a:r>
              <a:rPr lang="en-US" sz="1400">
                <a:latin typeface="Arial" pitchFamily="34" charset="0"/>
              </a:rPr>
              <a:t>…</a:t>
            </a:r>
          </a:p>
          <a:p>
            <a:pPr algn="l"/>
            <a:r>
              <a:rPr lang="en-US" sz="1400">
                <a:latin typeface="Arial" pitchFamily="34" charset="0"/>
              </a:rPr>
              <a:t>udt_send(sndpkt[nextseqnum-1])</a:t>
            </a:r>
          </a:p>
          <a:p>
            <a:endParaRPr lang="en-US" sz="1400">
              <a:latin typeface="Times New Roman" pitchFamily="18" charset="0"/>
            </a:endParaRPr>
          </a:p>
        </p:txBody>
      </p:sp>
      <p:sp>
        <p:nvSpPr>
          <p:cNvPr id="61446" name="Text Box 8"/>
          <p:cNvSpPr txBox="1">
            <a:spLocks noChangeArrowheads="1"/>
          </p:cNvSpPr>
          <p:nvPr/>
        </p:nvSpPr>
        <p:spPr bwMode="auto">
          <a:xfrm>
            <a:off x="4773613" y="3575050"/>
            <a:ext cx="11001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pitchFamily="34" charset="0"/>
              </a:rPr>
              <a:t>timeout</a:t>
            </a:r>
            <a:endParaRPr lang="en-US" sz="1400">
              <a:latin typeface="Times New Roman" pitchFamily="18" charset="0"/>
            </a:endParaRPr>
          </a:p>
          <a:p>
            <a:endParaRPr lang="en-US" sz="1400">
              <a:latin typeface="Times New Roman" pitchFamily="18" charset="0"/>
            </a:endParaRPr>
          </a:p>
        </p:txBody>
      </p:sp>
      <p:sp>
        <p:nvSpPr>
          <p:cNvPr id="61447" name="Line 9"/>
          <p:cNvSpPr>
            <a:spLocks noChangeShapeType="1"/>
          </p:cNvSpPr>
          <p:nvPr/>
        </p:nvSpPr>
        <p:spPr bwMode="auto">
          <a:xfrm>
            <a:off x="4857750" y="3851275"/>
            <a:ext cx="16192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48" name="Freeform 10"/>
          <p:cNvSpPr>
            <a:spLocks/>
          </p:cNvSpPr>
          <p:nvPr/>
        </p:nvSpPr>
        <p:spPr bwMode="auto">
          <a:xfrm>
            <a:off x="4360863" y="3498850"/>
            <a:ext cx="393700" cy="1152525"/>
          </a:xfrm>
          <a:custGeom>
            <a:avLst/>
            <a:gdLst>
              <a:gd name="T0" fmla="*/ 39 w 619"/>
              <a:gd name="T1" fmla="*/ 1136 h 1815"/>
              <a:gd name="T2" fmla="*/ 0 w 619"/>
              <a:gd name="T3" fmla="*/ 773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49" name="Text Box 11"/>
          <p:cNvSpPr txBox="1">
            <a:spLocks noChangeArrowheads="1"/>
          </p:cNvSpPr>
          <p:nvPr/>
        </p:nvSpPr>
        <p:spPr bwMode="auto">
          <a:xfrm>
            <a:off x="3194050" y="1069975"/>
            <a:ext cx="23336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pitchFamily="34" charset="0"/>
              </a:rPr>
              <a:t>rdt_send(data)</a:t>
            </a:r>
            <a:r>
              <a:rPr lang="en-US" sz="1000">
                <a:latin typeface="Arial" pitchFamily="34" charset="0"/>
              </a:rPr>
              <a:t>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1450" name="Line 12"/>
          <p:cNvSpPr>
            <a:spLocks noChangeShapeType="1"/>
          </p:cNvSpPr>
          <p:nvPr/>
        </p:nvSpPr>
        <p:spPr bwMode="auto">
          <a:xfrm>
            <a:off x="3302000" y="1389063"/>
            <a:ext cx="19145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1" name="Text Box 13"/>
          <p:cNvSpPr txBox="1">
            <a:spLocks noChangeArrowheads="1"/>
          </p:cNvSpPr>
          <p:nvPr/>
        </p:nvSpPr>
        <p:spPr bwMode="auto">
          <a:xfrm>
            <a:off x="3194050" y="1411288"/>
            <a:ext cx="55213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pitchFamily="34" charset="0"/>
              </a:rPr>
              <a:t>if (nextseqnum &lt; base+N) {</a:t>
            </a:r>
          </a:p>
          <a:p>
            <a:pPr algn="l"/>
            <a:r>
              <a:rPr lang="en-US" sz="1400">
                <a:latin typeface="Arial" pitchFamily="34" charset="0"/>
              </a:rPr>
              <a:t>    sndpkt[nextseqnum] = make_pkt(nextseqnum,data,chksum)</a:t>
            </a:r>
          </a:p>
          <a:p>
            <a:pPr algn="l"/>
            <a:r>
              <a:rPr lang="en-US" sz="1400">
                <a:latin typeface="Arial" pitchFamily="34" charset="0"/>
              </a:rPr>
              <a:t>    udt_send(sndpkt[nextseqnum])</a:t>
            </a:r>
          </a:p>
          <a:p>
            <a:pPr algn="l"/>
            <a:r>
              <a:rPr lang="en-US" sz="1400">
                <a:latin typeface="Arial" pitchFamily="34" charset="0"/>
              </a:rPr>
              <a:t>    if (base == nextseqnum)</a:t>
            </a:r>
          </a:p>
          <a:p>
            <a:pPr algn="l"/>
            <a:r>
              <a:rPr lang="en-US" sz="1400">
                <a:latin typeface="Arial" pitchFamily="34" charset="0"/>
              </a:rPr>
              <a:t>       start_timer</a:t>
            </a:r>
          </a:p>
          <a:p>
            <a:pPr algn="l"/>
            <a:r>
              <a:rPr lang="en-US" sz="1400">
                <a:latin typeface="Arial" pitchFamily="34" charset="0"/>
              </a:rPr>
              <a:t>    nextseqnum++</a:t>
            </a:r>
          </a:p>
          <a:p>
            <a:pPr algn="l"/>
            <a:r>
              <a:rPr lang="en-US" sz="1400">
                <a:latin typeface="Arial" pitchFamily="34" charset="0"/>
              </a:rPr>
              <a:t>    }</a:t>
            </a:r>
          </a:p>
          <a:p>
            <a:pPr algn="l"/>
            <a:r>
              <a:rPr lang="en-US" sz="1400">
                <a:latin typeface="Arial" pitchFamily="34" charset="0"/>
              </a:rPr>
              <a:t>else</a:t>
            </a:r>
          </a:p>
          <a:p>
            <a:pPr algn="l"/>
            <a:r>
              <a:rPr lang="en-US" sz="1400">
                <a:latin typeface="Arial" pitchFamily="34" charset="0"/>
              </a:rPr>
              <a:t>  refuse_data(data)</a:t>
            </a:r>
            <a:endParaRPr lang="en-US" sz="1400">
              <a:latin typeface="Times New Roman" pitchFamily="18" charset="0"/>
            </a:endParaRPr>
          </a:p>
        </p:txBody>
      </p:sp>
      <p:sp>
        <p:nvSpPr>
          <p:cNvPr id="61452" name="Freeform 14"/>
          <p:cNvSpPr>
            <a:spLocks/>
          </p:cNvSpPr>
          <p:nvPr/>
        </p:nvSpPr>
        <p:spPr bwMode="auto">
          <a:xfrm rot="5142103" flipH="1">
            <a:off x="3787776" y="2933700"/>
            <a:ext cx="393700" cy="1152525"/>
          </a:xfrm>
          <a:custGeom>
            <a:avLst/>
            <a:gdLst>
              <a:gd name="T0" fmla="*/ 39 w 619"/>
              <a:gd name="T1" fmla="*/ 1136 h 1815"/>
              <a:gd name="T2" fmla="*/ 0 w 619"/>
              <a:gd name="T3" fmla="*/ 773 h 1815"/>
              <a:gd name="T4" fmla="*/ 0 60000 65536"/>
              <a:gd name="T5" fmla="*/ 0 60000 65536"/>
              <a:gd name="T6" fmla="*/ 0 w 619"/>
              <a:gd name="T7" fmla="*/ 0 h 1815"/>
              <a:gd name="T8" fmla="*/ 619 w 619"/>
              <a:gd name="T9" fmla="*/ 1815 h 18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53" name="Text Box 15"/>
          <p:cNvSpPr txBox="1">
            <a:spLocks noChangeArrowheads="1"/>
          </p:cNvSpPr>
          <p:nvPr/>
        </p:nvSpPr>
        <p:spPr bwMode="auto">
          <a:xfrm>
            <a:off x="3343275" y="5478463"/>
            <a:ext cx="36861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 dirty="0">
                <a:latin typeface="Arial" pitchFamily="34" charset="0"/>
              </a:rPr>
              <a:t>base = </a:t>
            </a:r>
            <a:r>
              <a:rPr lang="en-US" sz="1400" dirty="0" err="1">
                <a:latin typeface="Arial" pitchFamily="34" charset="0"/>
              </a:rPr>
              <a:t>getacknum</a:t>
            </a:r>
            <a:r>
              <a:rPr lang="en-US" sz="1400" dirty="0">
                <a:latin typeface="Arial" pitchFamily="34" charset="0"/>
              </a:rPr>
              <a:t>(</a:t>
            </a:r>
            <a:r>
              <a:rPr lang="en-US" sz="1400" dirty="0" err="1">
                <a:latin typeface="Arial" pitchFamily="34" charset="0"/>
              </a:rPr>
              <a:t>rcvpkt</a:t>
            </a:r>
            <a:r>
              <a:rPr lang="en-US" sz="1400" dirty="0">
                <a:latin typeface="Arial" pitchFamily="34" charset="0"/>
              </a:rPr>
              <a:t>)+1</a:t>
            </a:r>
          </a:p>
          <a:p>
            <a:pPr algn="l"/>
            <a:r>
              <a:rPr lang="en-US" sz="1400" dirty="0">
                <a:latin typeface="Arial" pitchFamily="34" charset="0"/>
              </a:rPr>
              <a:t>If (base == </a:t>
            </a:r>
            <a:r>
              <a:rPr lang="en-US" sz="1400" dirty="0" err="1">
                <a:latin typeface="Arial" pitchFamily="34" charset="0"/>
              </a:rPr>
              <a:t>nextseqnum</a:t>
            </a:r>
            <a:r>
              <a:rPr lang="en-US" sz="1400" dirty="0">
                <a:latin typeface="Arial" pitchFamily="34" charset="0"/>
              </a:rPr>
              <a:t>)</a:t>
            </a:r>
          </a:p>
          <a:p>
            <a:pPr algn="l"/>
            <a:r>
              <a:rPr lang="en-US" sz="1400" dirty="0">
                <a:latin typeface="Arial" pitchFamily="34" charset="0"/>
              </a:rPr>
              <a:t>    </a:t>
            </a:r>
            <a:r>
              <a:rPr lang="en-US" sz="1400" dirty="0" err="1">
                <a:latin typeface="Arial" pitchFamily="34" charset="0"/>
              </a:rPr>
              <a:t>stop_timer</a:t>
            </a:r>
            <a:endParaRPr lang="en-US" sz="1400" dirty="0">
              <a:latin typeface="Arial" pitchFamily="34" charset="0"/>
            </a:endParaRPr>
          </a:p>
          <a:p>
            <a:pPr algn="l"/>
            <a:r>
              <a:rPr lang="en-US" sz="1400" dirty="0">
                <a:latin typeface="Arial" pitchFamily="34" charset="0"/>
              </a:rPr>
              <a:t>  else</a:t>
            </a:r>
          </a:p>
          <a:p>
            <a:pPr algn="l"/>
            <a:r>
              <a:rPr lang="en-US" sz="1400" dirty="0">
                <a:latin typeface="Arial" pitchFamily="34" charset="0"/>
              </a:rPr>
              <a:t>    </a:t>
            </a:r>
            <a:r>
              <a:rPr lang="en-US" sz="1400" dirty="0" err="1" smtClean="0">
                <a:latin typeface="Arial" pitchFamily="34" charset="0"/>
              </a:rPr>
              <a:t>restart_timer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61454" name="Text Box 16"/>
          <p:cNvSpPr txBox="1">
            <a:spLocks noChangeArrowheads="1"/>
          </p:cNvSpPr>
          <p:nvPr/>
        </p:nvSpPr>
        <p:spPr bwMode="auto">
          <a:xfrm>
            <a:off x="3355975" y="4978400"/>
            <a:ext cx="2833688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pitchFamily="34" charset="0"/>
              </a:rPr>
              <a:t>rdt_rcv(rcvpkt) &amp;&amp; </a:t>
            </a:r>
          </a:p>
          <a:p>
            <a:pPr algn="l"/>
            <a:r>
              <a:rPr lang="en-US" sz="1400">
                <a:latin typeface="Arial" pitchFamily="34" charset="0"/>
              </a:rPr>
              <a:t>   notcorrupt(rcvpkt) </a:t>
            </a:r>
          </a:p>
          <a:p>
            <a:endParaRPr lang="en-US" sz="1400">
              <a:latin typeface="Times New Roman" pitchFamily="18" charset="0"/>
            </a:endParaRPr>
          </a:p>
        </p:txBody>
      </p:sp>
      <p:sp>
        <p:nvSpPr>
          <p:cNvPr id="61455" name="Line 17"/>
          <p:cNvSpPr>
            <a:spLocks noChangeShapeType="1"/>
          </p:cNvSpPr>
          <p:nvPr/>
        </p:nvSpPr>
        <p:spPr bwMode="auto">
          <a:xfrm>
            <a:off x="3448050" y="5502275"/>
            <a:ext cx="16192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6" name="Freeform 18"/>
          <p:cNvSpPr>
            <a:spLocks/>
          </p:cNvSpPr>
          <p:nvPr/>
        </p:nvSpPr>
        <p:spPr bwMode="auto">
          <a:xfrm>
            <a:off x="3505200" y="4446588"/>
            <a:ext cx="1054100" cy="674687"/>
          </a:xfrm>
          <a:custGeom>
            <a:avLst/>
            <a:gdLst>
              <a:gd name="T0" fmla="*/ 241 w 664"/>
              <a:gd name="T1" fmla="*/ 20 h 425"/>
              <a:gd name="T2" fmla="*/ 388 w 664"/>
              <a:gd name="T3" fmla="*/ 0 h 425"/>
              <a:gd name="T4" fmla="*/ 0 60000 65536"/>
              <a:gd name="T5" fmla="*/ 0 60000 65536"/>
              <a:gd name="T6" fmla="*/ 0 w 664"/>
              <a:gd name="T7" fmla="*/ 0 h 425"/>
              <a:gd name="T8" fmla="*/ 664 w 664"/>
              <a:gd name="T9" fmla="*/ 425 h 4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4" h="425">
                <a:moveTo>
                  <a:pt x="241" y="20"/>
                </a:moveTo>
                <a:cubicBezTo>
                  <a:pt x="0" y="393"/>
                  <a:pt x="664" y="425"/>
                  <a:pt x="388" y="0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57" name="Line 19"/>
          <p:cNvSpPr>
            <a:spLocks noChangeShapeType="1"/>
          </p:cNvSpPr>
          <p:nvPr/>
        </p:nvSpPr>
        <p:spPr bwMode="auto">
          <a:xfrm>
            <a:off x="1614488" y="3257550"/>
            <a:ext cx="8032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58" name="Text Box 20"/>
          <p:cNvSpPr txBox="1">
            <a:spLocks noChangeArrowheads="1"/>
          </p:cNvSpPr>
          <p:nvPr/>
        </p:nvSpPr>
        <p:spPr bwMode="auto">
          <a:xfrm>
            <a:off x="1487488" y="3227388"/>
            <a:ext cx="14859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pitchFamily="34" charset="0"/>
              </a:rPr>
              <a:t>base=1</a:t>
            </a:r>
          </a:p>
          <a:p>
            <a:pPr algn="l"/>
            <a:r>
              <a:rPr lang="en-US" sz="1400">
                <a:latin typeface="Arial" pitchFamily="34" charset="0"/>
              </a:rPr>
              <a:t>nextseqnum=1</a:t>
            </a:r>
            <a:endParaRPr lang="en-US" sz="1400">
              <a:latin typeface="Times New Roman" pitchFamily="18" charset="0"/>
            </a:endParaRPr>
          </a:p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61459" name="Text Box 21"/>
          <p:cNvSpPr txBox="1">
            <a:spLocks noChangeArrowheads="1"/>
          </p:cNvSpPr>
          <p:nvPr/>
        </p:nvSpPr>
        <p:spPr bwMode="auto">
          <a:xfrm>
            <a:off x="1250950" y="4289425"/>
            <a:ext cx="20478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>
                <a:latin typeface="Arial" pitchFamily="34" charset="0"/>
              </a:rPr>
              <a:t>rdt_rcv(rcvpkt) </a:t>
            </a:r>
          </a:p>
          <a:p>
            <a:pPr algn="l"/>
            <a:r>
              <a:rPr lang="en-US" sz="1400">
                <a:latin typeface="Arial" pitchFamily="34" charset="0"/>
              </a:rPr>
              <a:t>   &amp;&amp; corrupt(rcvpkt)</a:t>
            </a:r>
            <a:r>
              <a:rPr lang="en-US" sz="1000">
                <a:latin typeface="Arial" pitchFamily="34" charset="0"/>
              </a:rPr>
              <a:t> </a:t>
            </a:r>
          </a:p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61460" name="Line 22"/>
          <p:cNvSpPr>
            <a:spLocks noChangeShapeType="1"/>
          </p:cNvSpPr>
          <p:nvPr/>
        </p:nvSpPr>
        <p:spPr bwMode="auto">
          <a:xfrm flipV="1">
            <a:off x="1343025" y="4787900"/>
            <a:ext cx="15208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61" name="Freeform 23"/>
          <p:cNvSpPr>
            <a:spLocks/>
          </p:cNvSpPr>
          <p:nvPr/>
        </p:nvSpPr>
        <p:spPr bwMode="auto">
          <a:xfrm>
            <a:off x="2898775" y="4221163"/>
            <a:ext cx="695325" cy="638175"/>
          </a:xfrm>
          <a:custGeom>
            <a:avLst/>
            <a:gdLst>
              <a:gd name="T0" fmla="*/ 1005 w 1095"/>
              <a:gd name="T1" fmla="*/ 0 h 1005"/>
              <a:gd name="T2" fmla="*/ 1095 w 1095"/>
              <a:gd name="T3" fmla="*/ 165 h 1005"/>
              <a:gd name="T4" fmla="*/ 0 60000 65536"/>
              <a:gd name="T5" fmla="*/ 0 60000 65536"/>
              <a:gd name="T6" fmla="*/ 0 w 1095"/>
              <a:gd name="T7" fmla="*/ 0 h 1005"/>
              <a:gd name="T8" fmla="*/ 1095 w 1095"/>
              <a:gd name="T9" fmla="*/ 1005 h 100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95" h="1005">
                <a:moveTo>
                  <a:pt x="1005" y="0"/>
                </a:moveTo>
                <a:cubicBezTo>
                  <a:pt x="0" y="30"/>
                  <a:pt x="645" y="1005"/>
                  <a:pt x="1095" y="165"/>
                </a:cubicBez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62" name="Text Box 24"/>
          <p:cNvSpPr txBox="1">
            <a:spLocks noChangeArrowheads="1"/>
          </p:cNvSpPr>
          <p:nvPr/>
        </p:nvSpPr>
        <p:spPr bwMode="auto">
          <a:xfrm>
            <a:off x="1530350" y="2927350"/>
            <a:ext cx="323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80631" y="766917"/>
            <a:ext cx="21210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Using only one timer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66675"/>
            <a:ext cx="7772400" cy="552450"/>
          </a:xfrm>
        </p:spPr>
        <p:txBody>
          <a:bodyPr/>
          <a:lstStyle/>
          <a:p>
            <a:r>
              <a:rPr lang="en-US" sz="3200" dirty="0"/>
              <a:t>GBN: receiver extended FSM</a:t>
            </a:r>
            <a:endParaRPr lang="en-US" dirty="0"/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801688" y="4375150"/>
            <a:ext cx="8148637" cy="28543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 dirty="0" err="1" smtClean="0"/>
              <a:t>CumACK</a:t>
            </a:r>
            <a:r>
              <a:rPr lang="en-US" sz="2000" dirty="0" smtClean="0"/>
              <a:t>-only</a:t>
            </a:r>
            <a:r>
              <a:rPr lang="en-US" sz="2000" dirty="0"/>
              <a:t>: always send ACK for correctly-received </a:t>
            </a:r>
            <a:r>
              <a:rPr lang="en-US" sz="2000" dirty="0" err="1"/>
              <a:t>pkt</a:t>
            </a:r>
            <a:r>
              <a:rPr lang="en-US" sz="2000" dirty="0"/>
              <a:t> with highest </a:t>
            </a:r>
            <a:r>
              <a:rPr lang="en-US" sz="2000" i="1" dirty="0">
                <a:solidFill>
                  <a:schemeClr val="accent2"/>
                </a:solidFill>
              </a:rPr>
              <a:t>in-order</a:t>
            </a:r>
            <a:r>
              <a:rPr lang="en-US" sz="2000" dirty="0"/>
              <a:t> </a:t>
            </a:r>
            <a:r>
              <a:rPr lang="en-US" sz="2000" dirty="0" err="1"/>
              <a:t>seq</a:t>
            </a:r>
            <a:r>
              <a:rPr lang="en-US" sz="2000" dirty="0"/>
              <a:t> #</a:t>
            </a:r>
          </a:p>
          <a:p>
            <a:pPr lvl="1"/>
            <a:r>
              <a:rPr lang="en-US" sz="1800" dirty="0"/>
              <a:t>may generate duplicate ACKs</a:t>
            </a:r>
          </a:p>
          <a:p>
            <a:pPr lvl="1"/>
            <a:r>
              <a:rPr lang="en-US" sz="1800" dirty="0"/>
              <a:t>need only remember </a:t>
            </a:r>
            <a:r>
              <a:rPr lang="en-US" sz="1800" b="1" dirty="0" err="1" smtClean="0">
                <a:latin typeface="Courier New" pitchFamily="49" charset="0"/>
              </a:rPr>
              <a:t>expectedSeqNum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2000" dirty="0" smtClean="0"/>
              <a:t>wrong </a:t>
            </a:r>
            <a:r>
              <a:rPr lang="en-US" sz="2000" dirty="0" err="1" smtClean="0"/>
              <a:t>seq</a:t>
            </a:r>
            <a:r>
              <a:rPr lang="en-US" sz="2000" dirty="0" smtClean="0"/>
              <a:t># arrives: </a:t>
            </a:r>
            <a:endParaRPr lang="en-US" sz="2000" dirty="0"/>
          </a:p>
          <a:p>
            <a:pPr lvl="1"/>
            <a:r>
              <a:rPr lang="en-US" sz="1800" dirty="0"/>
              <a:t>discard (don’t buffer) -&gt; </a:t>
            </a:r>
            <a:r>
              <a:rPr lang="en-US" sz="1800" dirty="0">
                <a:solidFill>
                  <a:srgbClr val="FF0000"/>
                </a:solidFill>
              </a:rPr>
              <a:t>no receiver buffering</a:t>
            </a:r>
            <a:r>
              <a:rPr lang="en-US" sz="1800" dirty="0"/>
              <a:t>!</a:t>
            </a:r>
          </a:p>
          <a:p>
            <a:pPr lvl="1"/>
            <a:r>
              <a:rPr lang="en-US" sz="1800" dirty="0"/>
              <a:t>Re-ACK </a:t>
            </a:r>
            <a:r>
              <a:rPr lang="en-US" sz="1800" dirty="0" err="1"/>
              <a:t>pkt</a:t>
            </a:r>
            <a:r>
              <a:rPr lang="en-US" sz="1800" dirty="0"/>
              <a:t> with highest in-order </a:t>
            </a:r>
            <a:r>
              <a:rPr lang="en-US" sz="1800" dirty="0" err="1"/>
              <a:t>seq</a:t>
            </a:r>
            <a:r>
              <a:rPr lang="en-US" sz="1800" dirty="0"/>
              <a:t> #</a:t>
            </a:r>
          </a:p>
        </p:txBody>
      </p:sp>
      <p:sp>
        <p:nvSpPr>
          <p:cNvPr id="307204" name="Oval 4"/>
          <p:cNvSpPr>
            <a:spLocks noChangeArrowheads="1"/>
          </p:cNvSpPr>
          <p:nvPr/>
        </p:nvSpPr>
        <p:spPr bwMode="auto">
          <a:xfrm>
            <a:off x="3159125" y="2698750"/>
            <a:ext cx="666750" cy="6572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05" name="Text Box 5"/>
          <p:cNvSpPr txBox="1">
            <a:spLocks noChangeArrowheads="1"/>
          </p:cNvSpPr>
          <p:nvPr/>
        </p:nvSpPr>
        <p:spPr bwMode="auto">
          <a:xfrm>
            <a:off x="3068638" y="2867025"/>
            <a:ext cx="8001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dirty="0">
                <a:latin typeface="Arial" pitchFamily="34" charset="0"/>
              </a:rPr>
              <a:t>Wait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07207" name="Text Box 7"/>
          <p:cNvSpPr txBox="1">
            <a:spLocks noChangeArrowheads="1"/>
          </p:cNvSpPr>
          <p:nvPr/>
        </p:nvSpPr>
        <p:spPr bwMode="auto">
          <a:xfrm>
            <a:off x="1824039" y="1801813"/>
            <a:ext cx="4529136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 dirty="0" err="1" smtClean="0">
                <a:latin typeface="Arial" pitchFamily="34" charset="0"/>
              </a:rPr>
              <a:t>sndpkt</a:t>
            </a:r>
            <a:r>
              <a:rPr lang="en-US" sz="1400" dirty="0" smtClean="0">
                <a:latin typeface="Arial" pitchFamily="34" charset="0"/>
              </a:rPr>
              <a:t> = </a:t>
            </a:r>
            <a:r>
              <a:rPr lang="en-US" sz="1400" dirty="0" err="1" smtClean="0">
                <a:latin typeface="Arial" pitchFamily="34" charset="0"/>
              </a:rPr>
              <a:t>make_pkt</a:t>
            </a:r>
            <a:r>
              <a:rPr lang="en-US" sz="1400" dirty="0" smtClean="0">
                <a:latin typeface="Arial" pitchFamily="34" charset="0"/>
              </a:rPr>
              <a:t>(expectedSeqNum-1,ACK,chksum)</a:t>
            </a:r>
          </a:p>
          <a:p>
            <a:pPr algn="l"/>
            <a:r>
              <a:rPr lang="en-US" sz="1400" dirty="0" err="1" smtClean="0">
                <a:latin typeface="Arial" pitchFamily="34" charset="0"/>
              </a:rPr>
              <a:t>udt_send</a:t>
            </a:r>
            <a:r>
              <a:rPr lang="en-US" sz="1400" dirty="0" smtClean="0">
                <a:latin typeface="Arial" pitchFamily="34" charset="0"/>
              </a:rPr>
              <a:t>(</a:t>
            </a:r>
            <a:r>
              <a:rPr lang="en-US" sz="1400" dirty="0" err="1" smtClean="0">
                <a:latin typeface="Arial" pitchFamily="34" charset="0"/>
              </a:rPr>
              <a:t>sndpkt</a:t>
            </a:r>
            <a:r>
              <a:rPr lang="en-US" sz="1400" dirty="0">
                <a:latin typeface="Arial" pitchFamily="34" charset="0"/>
              </a:rPr>
              <a:t>)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307208" name="Text Box 8"/>
          <p:cNvSpPr txBox="1">
            <a:spLocks noChangeArrowheads="1"/>
          </p:cNvSpPr>
          <p:nvPr/>
        </p:nvSpPr>
        <p:spPr bwMode="auto">
          <a:xfrm>
            <a:off x="1797049" y="1325563"/>
            <a:ext cx="4918076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 dirty="0" err="1" smtClean="0">
                <a:latin typeface="Arial" pitchFamily="34" charset="0"/>
              </a:rPr>
              <a:t>rdt_rcv</a:t>
            </a:r>
            <a:r>
              <a:rPr lang="en-US" sz="1400" dirty="0" smtClean="0">
                <a:latin typeface="Arial" pitchFamily="34" charset="0"/>
              </a:rPr>
              <a:t>(</a:t>
            </a:r>
            <a:r>
              <a:rPr lang="en-US" sz="1400" dirty="0" err="1" smtClean="0">
                <a:latin typeface="Arial" pitchFamily="34" charset="0"/>
              </a:rPr>
              <a:t>rcvpkt</a:t>
            </a:r>
            <a:r>
              <a:rPr lang="en-US" sz="1400" dirty="0" smtClean="0">
                <a:latin typeface="Arial" pitchFamily="34" charset="0"/>
              </a:rPr>
              <a:t>)  &amp;&amp; </a:t>
            </a:r>
          </a:p>
          <a:p>
            <a:pPr algn="l"/>
            <a:r>
              <a:rPr lang="en-US" sz="1400" dirty="0" smtClean="0">
                <a:latin typeface="Arial" pitchFamily="34" charset="0"/>
              </a:rPr>
              <a:t>(</a:t>
            </a:r>
            <a:r>
              <a:rPr lang="en-US" sz="1400" dirty="0" err="1" smtClean="0">
                <a:latin typeface="Arial" pitchFamily="34" charset="0"/>
              </a:rPr>
              <a:t>currupt</a:t>
            </a:r>
            <a:r>
              <a:rPr lang="en-US" sz="1400" dirty="0" smtClean="0">
                <a:latin typeface="Arial" pitchFamily="34" charset="0"/>
              </a:rPr>
              <a:t>(</a:t>
            </a:r>
            <a:r>
              <a:rPr lang="en-US" sz="1400" dirty="0" err="1" smtClean="0">
                <a:latin typeface="Arial" pitchFamily="34" charset="0"/>
              </a:rPr>
              <a:t>rcvpkt</a:t>
            </a:r>
            <a:r>
              <a:rPr lang="en-US" sz="1400" dirty="0" smtClean="0">
                <a:latin typeface="Arial" pitchFamily="34" charset="0"/>
              </a:rPr>
              <a:t>)   || </a:t>
            </a:r>
            <a:r>
              <a:rPr lang="en-US" sz="1400" dirty="0" err="1" smtClean="0">
                <a:latin typeface="Arial" pitchFamily="34" charset="0"/>
              </a:rPr>
              <a:t>seqNum</a:t>
            </a:r>
            <a:r>
              <a:rPr lang="en-US" sz="1400" dirty="0" smtClean="0">
                <a:latin typeface="Arial" pitchFamily="34" charset="0"/>
              </a:rPr>
              <a:t>(</a:t>
            </a:r>
            <a:r>
              <a:rPr lang="en-US" sz="1400" dirty="0" err="1" smtClean="0">
                <a:latin typeface="Arial" pitchFamily="34" charset="0"/>
              </a:rPr>
              <a:t>rcvpkt</a:t>
            </a:r>
            <a:r>
              <a:rPr lang="en-US" sz="1400" dirty="0" smtClean="0">
                <a:latin typeface="Arial" pitchFamily="34" charset="0"/>
              </a:rPr>
              <a:t>)!=</a:t>
            </a:r>
            <a:r>
              <a:rPr lang="en-US" sz="1400" dirty="0" err="1" smtClean="0">
                <a:latin typeface="Arial" pitchFamily="34" charset="0"/>
              </a:rPr>
              <a:t>expectedSeqNum</a:t>
            </a:r>
            <a:r>
              <a:rPr lang="en-US" sz="1400" dirty="0" smtClean="0">
                <a:latin typeface="Arial" pitchFamily="34" charset="0"/>
              </a:rPr>
              <a:t>)</a:t>
            </a:r>
            <a:endParaRPr lang="en-US" sz="1400" dirty="0" smtClean="0">
              <a:latin typeface="Times New Roman" pitchFamily="18" charset="0"/>
            </a:endParaRPr>
          </a:p>
          <a:p>
            <a:pPr algn="l"/>
            <a:r>
              <a:rPr lang="en-US" sz="1400" dirty="0" smtClean="0">
                <a:latin typeface="Arial" pitchFamily="34" charset="0"/>
              </a:rPr>
              <a:t> </a:t>
            </a:r>
          </a:p>
          <a:p>
            <a:endParaRPr lang="en-US" sz="2400" dirty="0">
              <a:latin typeface="Times New Roman" pitchFamily="18" charset="0"/>
            </a:endParaRPr>
          </a:p>
        </p:txBody>
      </p:sp>
      <p:sp>
        <p:nvSpPr>
          <p:cNvPr id="307209" name="Line 9"/>
          <p:cNvSpPr>
            <a:spLocks noChangeShapeType="1"/>
          </p:cNvSpPr>
          <p:nvPr/>
        </p:nvSpPr>
        <p:spPr bwMode="auto">
          <a:xfrm>
            <a:off x="1897063" y="1841499"/>
            <a:ext cx="443706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10" name="Freeform 10"/>
          <p:cNvSpPr>
            <a:spLocks/>
          </p:cNvSpPr>
          <p:nvPr/>
        </p:nvSpPr>
        <p:spPr bwMode="auto">
          <a:xfrm>
            <a:off x="3832225" y="2441575"/>
            <a:ext cx="828675" cy="1152525"/>
          </a:xfrm>
          <a:custGeom>
            <a:avLst/>
            <a:gdLst/>
            <a:ahLst/>
            <a:cxnLst>
              <a:cxn ang="0">
                <a:pos x="39" y="1136"/>
              </a:cxn>
              <a:cxn ang="0">
                <a:pos x="0" y="77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211" name="Text Box 11"/>
          <p:cNvSpPr txBox="1">
            <a:spLocks noChangeArrowheads="1"/>
          </p:cNvSpPr>
          <p:nvPr/>
        </p:nvSpPr>
        <p:spPr bwMode="auto">
          <a:xfrm>
            <a:off x="4325938" y="2363788"/>
            <a:ext cx="357028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 dirty="0" err="1">
                <a:latin typeface="Arial" pitchFamily="34" charset="0"/>
              </a:rPr>
              <a:t>rdt_rcv</a:t>
            </a:r>
            <a:r>
              <a:rPr lang="en-US" sz="1400" dirty="0">
                <a:latin typeface="Arial" pitchFamily="34" charset="0"/>
              </a:rPr>
              <a:t>(</a:t>
            </a:r>
            <a:r>
              <a:rPr lang="en-US" sz="1400" dirty="0" err="1">
                <a:latin typeface="Arial" pitchFamily="34" charset="0"/>
              </a:rPr>
              <a:t>rcvpkt</a:t>
            </a:r>
            <a:r>
              <a:rPr lang="en-US" sz="1400" dirty="0">
                <a:latin typeface="Arial" pitchFamily="34" charset="0"/>
              </a:rPr>
              <a:t>)</a:t>
            </a:r>
          </a:p>
          <a:p>
            <a:pPr algn="l"/>
            <a:r>
              <a:rPr lang="en-US" sz="1400" dirty="0">
                <a:latin typeface="Arial" pitchFamily="34" charset="0"/>
              </a:rPr>
              <a:t>  &amp;&amp; </a:t>
            </a:r>
            <a:r>
              <a:rPr lang="en-US" sz="1400" dirty="0" smtClean="0">
                <a:latin typeface="Arial" pitchFamily="34" charset="0"/>
              </a:rPr>
              <a:t>!</a:t>
            </a:r>
            <a:r>
              <a:rPr lang="en-US" sz="1400" dirty="0" err="1" smtClean="0">
                <a:latin typeface="Arial" pitchFamily="34" charset="0"/>
              </a:rPr>
              <a:t>currupt</a:t>
            </a:r>
            <a:r>
              <a:rPr lang="en-US" sz="1400" dirty="0" smtClean="0">
                <a:latin typeface="Arial" pitchFamily="34" charset="0"/>
              </a:rPr>
              <a:t>(</a:t>
            </a:r>
            <a:r>
              <a:rPr lang="en-US" sz="1400" dirty="0" err="1" smtClean="0">
                <a:latin typeface="Arial" pitchFamily="34" charset="0"/>
              </a:rPr>
              <a:t>rcvpkt</a:t>
            </a:r>
            <a:r>
              <a:rPr lang="en-US" sz="1400" dirty="0">
                <a:latin typeface="Arial" pitchFamily="34" charset="0"/>
              </a:rPr>
              <a:t>)</a:t>
            </a:r>
          </a:p>
          <a:p>
            <a:pPr algn="l"/>
            <a:r>
              <a:rPr lang="en-US" sz="1400" dirty="0">
                <a:latin typeface="Arial" pitchFamily="34" charset="0"/>
              </a:rPr>
              <a:t>  &amp;&amp; </a:t>
            </a:r>
            <a:r>
              <a:rPr lang="en-US" sz="1400" dirty="0" err="1" smtClean="0">
                <a:latin typeface="Arial" pitchFamily="34" charset="0"/>
              </a:rPr>
              <a:t>seqNum</a:t>
            </a:r>
            <a:r>
              <a:rPr lang="en-US" sz="1400" dirty="0" smtClean="0">
                <a:latin typeface="Arial" pitchFamily="34" charset="0"/>
              </a:rPr>
              <a:t>(</a:t>
            </a:r>
            <a:r>
              <a:rPr lang="en-US" sz="1400" dirty="0" err="1" smtClean="0">
                <a:latin typeface="Arial" pitchFamily="34" charset="0"/>
              </a:rPr>
              <a:t>rcvpkt</a:t>
            </a:r>
            <a:r>
              <a:rPr lang="en-US" sz="1400" dirty="0" smtClean="0">
                <a:latin typeface="Arial" pitchFamily="34" charset="0"/>
              </a:rPr>
              <a:t>)==</a:t>
            </a:r>
            <a:r>
              <a:rPr lang="en-US" sz="1400" dirty="0" err="1" smtClean="0">
                <a:latin typeface="Arial" pitchFamily="34" charset="0"/>
              </a:rPr>
              <a:t>expectedSeqNum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307212" name="Line 12"/>
          <p:cNvSpPr>
            <a:spLocks noChangeShapeType="1"/>
          </p:cNvSpPr>
          <p:nvPr/>
        </p:nvSpPr>
        <p:spPr bwMode="auto">
          <a:xfrm>
            <a:off x="4395788" y="3055938"/>
            <a:ext cx="31750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13" name="Text Box 13"/>
          <p:cNvSpPr txBox="1">
            <a:spLocks noChangeArrowheads="1"/>
          </p:cNvSpPr>
          <p:nvPr/>
        </p:nvSpPr>
        <p:spPr bwMode="auto">
          <a:xfrm>
            <a:off x="4330700" y="3098800"/>
            <a:ext cx="4314825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400" dirty="0">
                <a:latin typeface="Arial" pitchFamily="34" charset="0"/>
              </a:rPr>
              <a:t>extract(</a:t>
            </a:r>
            <a:r>
              <a:rPr lang="en-US" sz="1400" dirty="0" err="1">
                <a:latin typeface="Arial" pitchFamily="34" charset="0"/>
              </a:rPr>
              <a:t>rcvpkt,data</a:t>
            </a:r>
            <a:r>
              <a:rPr lang="en-US" sz="1400" dirty="0">
                <a:latin typeface="Arial" pitchFamily="34" charset="0"/>
              </a:rPr>
              <a:t>)</a:t>
            </a:r>
          </a:p>
          <a:p>
            <a:pPr algn="l"/>
            <a:r>
              <a:rPr lang="en-US" sz="1400" dirty="0" err="1">
                <a:latin typeface="Arial" pitchFamily="34" charset="0"/>
              </a:rPr>
              <a:t>deliver_data</a:t>
            </a:r>
            <a:r>
              <a:rPr lang="en-US" sz="1400" dirty="0">
                <a:latin typeface="Arial" pitchFamily="34" charset="0"/>
              </a:rPr>
              <a:t>(data)</a:t>
            </a:r>
          </a:p>
          <a:p>
            <a:pPr algn="l"/>
            <a:r>
              <a:rPr lang="en-US" sz="1400" dirty="0" err="1">
                <a:latin typeface="Arial" pitchFamily="34" charset="0"/>
              </a:rPr>
              <a:t>sndpkt</a:t>
            </a:r>
            <a:r>
              <a:rPr lang="en-US" sz="1400" dirty="0">
                <a:latin typeface="Arial" pitchFamily="34" charset="0"/>
              </a:rPr>
              <a:t> = </a:t>
            </a:r>
            <a:r>
              <a:rPr lang="en-US" sz="1400" dirty="0" err="1" smtClean="0">
                <a:latin typeface="Arial" pitchFamily="34" charset="0"/>
              </a:rPr>
              <a:t>make_pkt</a:t>
            </a:r>
            <a:r>
              <a:rPr lang="en-US" sz="1400" dirty="0" smtClean="0">
                <a:latin typeface="Arial" pitchFamily="34" charset="0"/>
              </a:rPr>
              <a:t>(</a:t>
            </a:r>
            <a:r>
              <a:rPr lang="en-US" sz="1400" dirty="0" err="1" smtClean="0">
                <a:latin typeface="Arial" pitchFamily="34" charset="0"/>
              </a:rPr>
              <a:t>expectedSeqNum,ACK,chksum</a:t>
            </a:r>
            <a:r>
              <a:rPr lang="en-US" sz="1400" dirty="0">
                <a:latin typeface="Arial" pitchFamily="34" charset="0"/>
              </a:rPr>
              <a:t>)</a:t>
            </a:r>
          </a:p>
          <a:p>
            <a:pPr algn="l"/>
            <a:r>
              <a:rPr lang="en-US" sz="1400" dirty="0" err="1">
                <a:latin typeface="Arial" pitchFamily="34" charset="0"/>
              </a:rPr>
              <a:t>udt_send</a:t>
            </a:r>
            <a:r>
              <a:rPr lang="en-US" sz="1400" dirty="0">
                <a:latin typeface="Arial" pitchFamily="34" charset="0"/>
              </a:rPr>
              <a:t>(</a:t>
            </a:r>
            <a:r>
              <a:rPr lang="en-US" sz="1400" dirty="0" err="1">
                <a:latin typeface="Arial" pitchFamily="34" charset="0"/>
              </a:rPr>
              <a:t>sndpkt</a:t>
            </a:r>
            <a:r>
              <a:rPr lang="en-US" sz="1400" dirty="0">
                <a:latin typeface="Arial" pitchFamily="34" charset="0"/>
              </a:rPr>
              <a:t>)</a:t>
            </a:r>
          </a:p>
          <a:p>
            <a:pPr algn="l"/>
            <a:r>
              <a:rPr lang="en-US" sz="1400" dirty="0" err="1" smtClean="0">
                <a:latin typeface="Arial" pitchFamily="34" charset="0"/>
              </a:rPr>
              <a:t>expectedSeqNum</a:t>
            </a:r>
            <a:r>
              <a:rPr lang="en-US" sz="1400" dirty="0">
                <a:latin typeface="Arial" pitchFamily="34" charset="0"/>
              </a:rPr>
              <a:t>++</a:t>
            </a:r>
            <a:endParaRPr lang="en-US" sz="1400" dirty="0">
              <a:latin typeface="Times New Roman" pitchFamily="18" charset="0"/>
            </a:endParaRPr>
          </a:p>
        </p:txBody>
      </p:sp>
      <p:sp>
        <p:nvSpPr>
          <p:cNvPr id="307214" name="Freeform 14"/>
          <p:cNvSpPr>
            <a:spLocks/>
          </p:cNvSpPr>
          <p:nvPr/>
        </p:nvSpPr>
        <p:spPr bwMode="auto">
          <a:xfrm rot="5142103" flipH="1">
            <a:off x="3305176" y="1917700"/>
            <a:ext cx="393700" cy="1152525"/>
          </a:xfrm>
          <a:custGeom>
            <a:avLst/>
            <a:gdLst/>
            <a:ahLst/>
            <a:cxnLst>
              <a:cxn ang="0">
                <a:pos x="39" y="1136"/>
              </a:cxn>
              <a:cxn ang="0">
                <a:pos x="0" y="773"/>
              </a:cxn>
            </a:cxnLst>
            <a:rect l="0" t="0" r="r" b="b"/>
            <a:pathLst>
              <a:path w="619" h="1815">
                <a:moveTo>
                  <a:pt x="39" y="1136"/>
                </a:moveTo>
                <a:cubicBezTo>
                  <a:pt x="619" y="1815"/>
                  <a:pt x="484" y="0"/>
                  <a:pt x="0" y="773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693739" y="2538413"/>
            <a:ext cx="2449511" cy="747712"/>
            <a:chOff x="693739" y="2538413"/>
            <a:chExt cx="2449511" cy="747712"/>
          </a:xfrm>
        </p:grpSpPr>
        <p:sp>
          <p:nvSpPr>
            <p:cNvPr id="307206" name="Line 6"/>
            <p:cNvSpPr>
              <a:spLocks noChangeShapeType="1"/>
            </p:cNvSpPr>
            <p:nvPr/>
          </p:nvSpPr>
          <p:spPr bwMode="auto">
            <a:xfrm>
              <a:off x="844550" y="2538413"/>
              <a:ext cx="2298700" cy="47466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15" name="Line 15"/>
            <p:cNvSpPr>
              <a:spLocks noChangeShapeType="1"/>
            </p:cNvSpPr>
            <p:nvPr/>
          </p:nvSpPr>
          <p:spPr bwMode="auto">
            <a:xfrm>
              <a:off x="784225" y="2951163"/>
              <a:ext cx="123825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16" name="Text Box 16"/>
            <p:cNvSpPr txBox="1">
              <a:spLocks noChangeArrowheads="1"/>
            </p:cNvSpPr>
            <p:nvPr/>
          </p:nvSpPr>
          <p:spPr bwMode="auto">
            <a:xfrm>
              <a:off x="693739" y="2971801"/>
              <a:ext cx="1887536" cy="314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400" dirty="0" err="1" smtClean="0">
                  <a:latin typeface="Arial" pitchFamily="34" charset="0"/>
                </a:rPr>
                <a:t>expectedSeqNum</a:t>
              </a:r>
              <a:r>
                <a:rPr lang="en-US" sz="1400" dirty="0" smtClean="0">
                  <a:latin typeface="Arial" pitchFamily="34" charset="0"/>
                </a:rPr>
                <a:t>=1</a:t>
              </a:r>
              <a:endParaRPr lang="en-US" sz="1400" dirty="0">
                <a:latin typeface="Arial" pitchFamily="34" charset="0"/>
              </a:endParaRPr>
            </a:p>
            <a:p>
              <a:pPr algn="l"/>
              <a:endParaRPr lang="en-US" sz="1400" dirty="0">
                <a:latin typeface="Times New Roman" pitchFamily="18" charset="0"/>
              </a:endParaRPr>
            </a:p>
            <a:p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711199" y="2668588"/>
              <a:ext cx="974725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400" dirty="0" smtClean="0">
                  <a:latin typeface="Arial" pitchFamily="34" charset="0"/>
                </a:rPr>
                <a:t>start up</a:t>
              </a:r>
              <a:endParaRPr lang="en-US" sz="1400" dirty="0">
                <a:latin typeface="Times New Roman" pitchFamily="18" charset="0"/>
              </a:endParaRPr>
            </a:p>
            <a:p>
              <a:endParaRPr lang="en-US" sz="2400" dirty="0">
                <a:latin typeface="Times New Roman" pitchFamily="18" charset="0"/>
              </a:endParaRPr>
            </a:p>
          </p:txBody>
        </p:sp>
      </p:grpSp>
      <p:sp>
        <p:nvSpPr>
          <p:cNvPr id="21" name="Rectangle 256"/>
          <p:cNvSpPr>
            <a:spLocks noChangeArrowheads="1"/>
          </p:cNvSpPr>
          <p:nvPr/>
        </p:nvSpPr>
        <p:spPr bwMode="auto">
          <a:xfrm>
            <a:off x="6181725" y="833438"/>
            <a:ext cx="88900" cy="357187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57"/>
          <p:cNvSpPr>
            <a:spLocks noChangeArrowheads="1"/>
          </p:cNvSpPr>
          <p:nvPr/>
        </p:nvSpPr>
        <p:spPr bwMode="auto">
          <a:xfrm>
            <a:off x="6318250" y="833438"/>
            <a:ext cx="88900" cy="357187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58"/>
          <p:cNvSpPr>
            <a:spLocks noChangeArrowheads="1"/>
          </p:cNvSpPr>
          <p:nvPr/>
        </p:nvSpPr>
        <p:spPr bwMode="auto">
          <a:xfrm>
            <a:off x="6454775" y="833438"/>
            <a:ext cx="88900" cy="357187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59"/>
          <p:cNvSpPr>
            <a:spLocks noChangeArrowheads="1"/>
          </p:cNvSpPr>
          <p:nvPr/>
        </p:nvSpPr>
        <p:spPr bwMode="auto">
          <a:xfrm>
            <a:off x="6592888" y="833438"/>
            <a:ext cx="88900" cy="357187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60"/>
          <p:cNvSpPr>
            <a:spLocks noChangeArrowheads="1"/>
          </p:cNvSpPr>
          <p:nvPr/>
        </p:nvSpPr>
        <p:spPr bwMode="auto">
          <a:xfrm>
            <a:off x="6734175" y="833438"/>
            <a:ext cx="88900" cy="357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61"/>
          <p:cNvSpPr>
            <a:spLocks noChangeArrowheads="1"/>
          </p:cNvSpPr>
          <p:nvPr/>
        </p:nvSpPr>
        <p:spPr bwMode="auto">
          <a:xfrm>
            <a:off x="6872288" y="833438"/>
            <a:ext cx="88900" cy="357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62"/>
          <p:cNvSpPr>
            <a:spLocks noChangeArrowheads="1"/>
          </p:cNvSpPr>
          <p:nvPr/>
        </p:nvSpPr>
        <p:spPr bwMode="auto">
          <a:xfrm>
            <a:off x="7008813" y="833438"/>
            <a:ext cx="88900" cy="357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63"/>
          <p:cNvSpPr>
            <a:spLocks noChangeArrowheads="1"/>
          </p:cNvSpPr>
          <p:nvPr/>
        </p:nvSpPr>
        <p:spPr bwMode="auto">
          <a:xfrm>
            <a:off x="7145338" y="833438"/>
            <a:ext cx="88900" cy="357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64"/>
          <p:cNvSpPr>
            <a:spLocks noChangeArrowheads="1"/>
          </p:cNvSpPr>
          <p:nvPr/>
        </p:nvSpPr>
        <p:spPr bwMode="auto">
          <a:xfrm>
            <a:off x="7281863" y="833438"/>
            <a:ext cx="88900" cy="357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265"/>
          <p:cNvSpPr>
            <a:spLocks noChangeArrowheads="1"/>
          </p:cNvSpPr>
          <p:nvPr/>
        </p:nvSpPr>
        <p:spPr bwMode="auto">
          <a:xfrm>
            <a:off x="7419975" y="833438"/>
            <a:ext cx="88900" cy="357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046591" y="202198"/>
            <a:ext cx="18133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 err="1" smtClean="0">
                <a:latin typeface="Arial" pitchFamily="34" charset="0"/>
              </a:rPr>
              <a:t>expectedSeqNum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2" name="Rectangle 265"/>
          <p:cNvSpPr>
            <a:spLocks noChangeArrowheads="1"/>
          </p:cNvSpPr>
          <p:nvPr/>
        </p:nvSpPr>
        <p:spPr bwMode="auto">
          <a:xfrm>
            <a:off x="7858125" y="528638"/>
            <a:ext cx="88900" cy="357187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265"/>
          <p:cNvSpPr>
            <a:spLocks noChangeArrowheads="1"/>
          </p:cNvSpPr>
          <p:nvPr/>
        </p:nvSpPr>
        <p:spPr bwMode="auto">
          <a:xfrm>
            <a:off x="7848600" y="966788"/>
            <a:ext cx="88900" cy="357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999216" y="535573"/>
            <a:ext cx="10951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latin typeface="Arial" pitchFamily="34" charset="0"/>
              </a:rPr>
              <a:t>Received 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029778" y="992773"/>
            <a:ext cx="11528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latin typeface="Arial" pitchFamily="34" charset="0"/>
              </a:rPr>
              <a:t>!Received </a:t>
            </a:r>
            <a:endParaRPr lang="en-US" dirty="0">
              <a:latin typeface="Times New Roman" pitchFamily="18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 rot="5400000">
            <a:off x="6629400" y="638175"/>
            <a:ext cx="28575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Rectangle 265"/>
          <p:cNvSpPr>
            <a:spLocks noChangeArrowheads="1"/>
          </p:cNvSpPr>
          <p:nvPr/>
        </p:nvSpPr>
        <p:spPr bwMode="auto">
          <a:xfrm>
            <a:off x="6734175" y="842963"/>
            <a:ext cx="88900" cy="357187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 bwMode="auto">
          <a:xfrm rot="5400000">
            <a:off x="6772275" y="638175"/>
            <a:ext cx="28575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4" grpId="0" animBg="1"/>
      <p:bldP spid="307205" grpId="0"/>
      <p:bldP spid="307209" grpId="0" animBg="1"/>
      <p:bldP spid="307210" grpId="0" animBg="1"/>
      <p:bldP spid="307212" grpId="0" animBg="1"/>
      <p:bldP spid="307214" grpId="0" animBg="1"/>
      <p:bldP spid="3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3" y="112713"/>
            <a:ext cx="7772400" cy="492125"/>
          </a:xfrm>
        </p:spPr>
        <p:txBody>
          <a:bodyPr/>
          <a:lstStyle/>
          <a:p>
            <a:r>
              <a:rPr lang="en-US" sz="2400" smtClean="0"/>
              <a:t>GBN in Action</a:t>
            </a:r>
            <a:endParaRPr lang="en-US" sz="2800" smtClean="0"/>
          </a:p>
        </p:txBody>
      </p:sp>
      <p:sp>
        <p:nvSpPr>
          <p:cNvPr id="63491" name="Text Box 4"/>
          <p:cNvSpPr txBox="1">
            <a:spLocks noChangeArrowheads="1"/>
          </p:cNvSpPr>
          <p:nvPr/>
        </p:nvSpPr>
        <p:spPr bwMode="auto">
          <a:xfrm>
            <a:off x="2051050" y="714375"/>
            <a:ext cx="828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sender</a:t>
            </a:r>
          </a:p>
        </p:txBody>
      </p:sp>
      <p:sp>
        <p:nvSpPr>
          <p:cNvPr id="63492" name="Text Box 5"/>
          <p:cNvSpPr txBox="1">
            <a:spLocks noChangeArrowheads="1"/>
          </p:cNvSpPr>
          <p:nvPr/>
        </p:nvSpPr>
        <p:spPr bwMode="auto">
          <a:xfrm>
            <a:off x="3844925" y="647700"/>
            <a:ext cx="974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receiver</a:t>
            </a:r>
          </a:p>
        </p:txBody>
      </p:sp>
      <p:sp>
        <p:nvSpPr>
          <p:cNvPr id="63493" name="Line 6"/>
          <p:cNvSpPr>
            <a:spLocks noChangeShapeType="1"/>
          </p:cNvSpPr>
          <p:nvPr/>
        </p:nvSpPr>
        <p:spPr bwMode="auto">
          <a:xfrm>
            <a:off x="2478088" y="1058863"/>
            <a:ext cx="7937" cy="5678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494" name="Line 7"/>
          <p:cNvSpPr>
            <a:spLocks noChangeShapeType="1"/>
          </p:cNvSpPr>
          <p:nvPr/>
        </p:nvSpPr>
        <p:spPr bwMode="auto">
          <a:xfrm>
            <a:off x="4314825" y="995363"/>
            <a:ext cx="49213" cy="5670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495" name="Text Box 8"/>
          <p:cNvSpPr txBox="1">
            <a:spLocks noChangeArrowheads="1"/>
          </p:cNvSpPr>
          <p:nvPr/>
        </p:nvSpPr>
        <p:spPr bwMode="auto">
          <a:xfrm>
            <a:off x="1533525" y="1357313"/>
            <a:ext cx="917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Send pkt0</a:t>
            </a:r>
          </a:p>
        </p:txBody>
      </p:sp>
      <p:sp>
        <p:nvSpPr>
          <p:cNvPr id="63496" name="Line 9"/>
          <p:cNvSpPr>
            <a:spLocks noChangeShapeType="1"/>
          </p:cNvSpPr>
          <p:nvPr/>
        </p:nvSpPr>
        <p:spPr bwMode="auto">
          <a:xfrm>
            <a:off x="2470150" y="1563688"/>
            <a:ext cx="18605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497" name="Text Box 10"/>
          <p:cNvSpPr txBox="1">
            <a:spLocks noChangeArrowheads="1"/>
          </p:cNvSpPr>
          <p:nvPr/>
        </p:nvSpPr>
        <p:spPr bwMode="auto">
          <a:xfrm>
            <a:off x="1533525" y="1665288"/>
            <a:ext cx="917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Send pkt2</a:t>
            </a:r>
          </a:p>
        </p:txBody>
      </p:sp>
      <p:sp>
        <p:nvSpPr>
          <p:cNvPr id="63498" name="Text Box 12"/>
          <p:cNvSpPr txBox="1">
            <a:spLocks noChangeArrowheads="1"/>
          </p:cNvSpPr>
          <p:nvPr/>
        </p:nvSpPr>
        <p:spPr bwMode="auto">
          <a:xfrm>
            <a:off x="1533525" y="1839913"/>
            <a:ext cx="917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Send pkt3</a:t>
            </a:r>
          </a:p>
        </p:txBody>
      </p:sp>
      <p:sp>
        <p:nvSpPr>
          <p:cNvPr id="63499" name="Line 17"/>
          <p:cNvSpPr>
            <a:spLocks noChangeShapeType="1"/>
          </p:cNvSpPr>
          <p:nvPr/>
        </p:nvSpPr>
        <p:spPr bwMode="auto">
          <a:xfrm>
            <a:off x="2470150" y="1700213"/>
            <a:ext cx="18605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500" name="Line 18"/>
          <p:cNvSpPr>
            <a:spLocks noChangeShapeType="1"/>
          </p:cNvSpPr>
          <p:nvPr/>
        </p:nvSpPr>
        <p:spPr bwMode="auto">
          <a:xfrm>
            <a:off x="2471738" y="1844675"/>
            <a:ext cx="18605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501" name="Line 19"/>
          <p:cNvSpPr>
            <a:spLocks noChangeShapeType="1"/>
          </p:cNvSpPr>
          <p:nvPr/>
        </p:nvSpPr>
        <p:spPr bwMode="auto">
          <a:xfrm>
            <a:off x="2471738" y="1979613"/>
            <a:ext cx="18605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502" name="Line 21"/>
          <p:cNvSpPr>
            <a:spLocks noChangeShapeType="1"/>
          </p:cNvSpPr>
          <p:nvPr/>
        </p:nvSpPr>
        <p:spPr bwMode="auto">
          <a:xfrm flipH="1">
            <a:off x="2486025" y="2012950"/>
            <a:ext cx="1812925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503" name="Line 22"/>
          <p:cNvSpPr>
            <a:spLocks noChangeShapeType="1"/>
          </p:cNvSpPr>
          <p:nvPr/>
        </p:nvSpPr>
        <p:spPr bwMode="auto">
          <a:xfrm flipH="1">
            <a:off x="2462213" y="2181225"/>
            <a:ext cx="1812925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504" name="Line 23"/>
          <p:cNvSpPr>
            <a:spLocks noChangeShapeType="1"/>
          </p:cNvSpPr>
          <p:nvPr/>
        </p:nvSpPr>
        <p:spPr bwMode="auto">
          <a:xfrm flipH="1">
            <a:off x="2470150" y="2325688"/>
            <a:ext cx="1812925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505" name="Line 24"/>
          <p:cNvSpPr>
            <a:spLocks noChangeShapeType="1"/>
          </p:cNvSpPr>
          <p:nvPr/>
        </p:nvSpPr>
        <p:spPr bwMode="auto">
          <a:xfrm flipH="1">
            <a:off x="2470150" y="2462213"/>
            <a:ext cx="1812925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506" name="Line 26"/>
          <p:cNvSpPr>
            <a:spLocks noChangeShapeType="1"/>
          </p:cNvSpPr>
          <p:nvPr/>
        </p:nvSpPr>
        <p:spPr bwMode="auto">
          <a:xfrm>
            <a:off x="2486025" y="2597150"/>
            <a:ext cx="18605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507" name="Line 27"/>
          <p:cNvSpPr>
            <a:spLocks noChangeShapeType="1"/>
          </p:cNvSpPr>
          <p:nvPr/>
        </p:nvSpPr>
        <p:spPr bwMode="auto">
          <a:xfrm>
            <a:off x="2486025" y="2774950"/>
            <a:ext cx="18605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508" name="Line 28"/>
          <p:cNvSpPr>
            <a:spLocks noChangeShapeType="1"/>
          </p:cNvSpPr>
          <p:nvPr/>
        </p:nvSpPr>
        <p:spPr bwMode="auto">
          <a:xfrm>
            <a:off x="2470150" y="2911475"/>
            <a:ext cx="1155700" cy="296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509" name="Line 29"/>
          <p:cNvSpPr>
            <a:spLocks noChangeShapeType="1"/>
          </p:cNvSpPr>
          <p:nvPr/>
        </p:nvSpPr>
        <p:spPr bwMode="auto">
          <a:xfrm>
            <a:off x="2478088" y="3030538"/>
            <a:ext cx="18605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510" name="Line 31"/>
          <p:cNvSpPr>
            <a:spLocks noChangeShapeType="1"/>
          </p:cNvSpPr>
          <p:nvPr/>
        </p:nvSpPr>
        <p:spPr bwMode="auto">
          <a:xfrm>
            <a:off x="3594100" y="3079750"/>
            <a:ext cx="127000" cy="2413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511" name="Line 32"/>
          <p:cNvSpPr>
            <a:spLocks noChangeShapeType="1"/>
          </p:cNvSpPr>
          <p:nvPr/>
        </p:nvSpPr>
        <p:spPr bwMode="auto">
          <a:xfrm flipH="1">
            <a:off x="3529013" y="3111500"/>
            <a:ext cx="217487" cy="2333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512" name="Line 33"/>
          <p:cNvSpPr>
            <a:spLocks noChangeShapeType="1"/>
          </p:cNvSpPr>
          <p:nvPr/>
        </p:nvSpPr>
        <p:spPr bwMode="auto">
          <a:xfrm flipH="1">
            <a:off x="2478088" y="3063875"/>
            <a:ext cx="1812925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513" name="Line 34"/>
          <p:cNvSpPr>
            <a:spLocks noChangeShapeType="1"/>
          </p:cNvSpPr>
          <p:nvPr/>
        </p:nvSpPr>
        <p:spPr bwMode="auto">
          <a:xfrm flipH="1">
            <a:off x="2486025" y="3224213"/>
            <a:ext cx="1812925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514" name="Line 35"/>
          <p:cNvSpPr>
            <a:spLocks noChangeShapeType="1"/>
          </p:cNvSpPr>
          <p:nvPr/>
        </p:nvSpPr>
        <p:spPr bwMode="auto">
          <a:xfrm>
            <a:off x="2493963" y="3640138"/>
            <a:ext cx="18605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515" name="Line 36"/>
          <p:cNvSpPr>
            <a:spLocks noChangeShapeType="1"/>
          </p:cNvSpPr>
          <p:nvPr/>
        </p:nvSpPr>
        <p:spPr bwMode="auto">
          <a:xfrm>
            <a:off x="2476500" y="3784600"/>
            <a:ext cx="18605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516" name="Line 37"/>
          <p:cNvSpPr>
            <a:spLocks noChangeShapeType="1"/>
          </p:cNvSpPr>
          <p:nvPr/>
        </p:nvSpPr>
        <p:spPr bwMode="auto">
          <a:xfrm flipH="1">
            <a:off x="2501900" y="3489325"/>
            <a:ext cx="1812925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517" name="Line 39"/>
          <p:cNvSpPr>
            <a:spLocks noChangeShapeType="1"/>
          </p:cNvSpPr>
          <p:nvPr/>
        </p:nvSpPr>
        <p:spPr bwMode="auto">
          <a:xfrm flipH="1">
            <a:off x="2486025" y="4106863"/>
            <a:ext cx="1812925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519" name="Line 42"/>
          <p:cNvSpPr>
            <a:spLocks noChangeShapeType="1"/>
          </p:cNvSpPr>
          <p:nvPr/>
        </p:nvSpPr>
        <p:spPr bwMode="auto">
          <a:xfrm flipH="1">
            <a:off x="2462213" y="4283075"/>
            <a:ext cx="1812925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520" name="Text Box 43"/>
          <p:cNvSpPr txBox="1">
            <a:spLocks noChangeArrowheads="1"/>
          </p:cNvSpPr>
          <p:nvPr/>
        </p:nvSpPr>
        <p:spPr bwMode="auto">
          <a:xfrm>
            <a:off x="1533525" y="2439988"/>
            <a:ext cx="917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Send pkt4</a:t>
            </a:r>
          </a:p>
        </p:txBody>
      </p:sp>
      <p:sp>
        <p:nvSpPr>
          <p:cNvPr id="63521" name="Text Box 44"/>
          <p:cNvSpPr txBox="1">
            <a:spLocks noChangeArrowheads="1"/>
          </p:cNvSpPr>
          <p:nvPr/>
        </p:nvSpPr>
        <p:spPr bwMode="auto">
          <a:xfrm>
            <a:off x="1533525" y="2566988"/>
            <a:ext cx="917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Send pkt5</a:t>
            </a:r>
          </a:p>
        </p:txBody>
      </p:sp>
      <p:sp>
        <p:nvSpPr>
          <p:cNvPr id="63522" name="Text Box 45"/>
          <p:cNvSpPr txBox="1">
            <a:spLocks noChangeArrowheads="1"/>
          </p:cNvSpPr>
          <p:nvPr/>
        </p:nvSpPr>
        <p:spPr bwMode="auto">
          <a:xfrm>
            <a:off x="1533525" y="2733675"/>
            <a:ext cx="9175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Send pkt6</a:t>
            </a:r>
          </a:p>
        </p:txBody>
      </p:sp>
      <p:sp>
        <p:nvSpPr>
          <p:cNvPr id="63523" name="Text Box 46"/>
          <p:cNvSpPr txBox="1">
            <a:spLocks noChangeArrowheads="1"/>
          </p:cNvSpPr>
          <p:nvPr/>
        </p:nvSpPr>
        <p:spPr bwMode="auto">
          <a:xfrm>
            <a:off x="1533525" y="2874963"/>
            <a:ext cx="917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Send pkt7</a:t>
            </a:r>
          </a:p>
        </p:txBody>
      </p:sp>
      <p:sp>
        <p:nvSpPr>
          <p:cNvPr id="63524" name="Text Box 47"/>
          <p:cNvSpPr txBox="1">
            <a:spLocks noChangeArrowheads="1"/>
          </p:cNvSpPr>
          <p:nvPr/>
        </p:nvSpPr>
        <p:spPr bwMode="auto">
          <a:xfrm>
            <a:off x="1525588" y="3482975"/>
            <a:ext cx="9175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Send pkt8</a:t>
            </a:r>
          </a:p>
        </p:txBody>
      </p:sp>
      <p:sp>
        <p:nvSpPr>
          <p:cNvPr id="63525" name="Text Box 48"/>
          <p:cNvSpPr txBox="1">
            <a:spLocks noChangeArrowheads="1"/>
          </p:cNvSpPr>
          <p:nvPr/>
        </p:nvSpPr>
        <p:spPr bwMode="auto">
          <a:xfrm>
            <a:off x="1549400" y="3706813"/>
            <a:ext cx="917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Send pkt9</a:t>
            </a:r>
          </a:p>
        </p:txBody>
      </p:sp>
      <p:sp>
        <p:nvSpPr>
          <p:cNvPr id="63528" name="Line 51"/>
          <p:cNvSpPr>
            <a:spLocks noChangeShapeType="1"/>
          </p:cNvSpPr>
          <p:nvPr/>
        </p:nvSpPr>
        <p:spPr bwMode="auto">
          <a:xfrm flipH="1">
            <a:off x="1035050" y="2911475"/>
            <a:ext cx="1443038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529" name="Line 52"/>
          <p:cNvSpPr>
            <a:spLocks noChangeShapeType="1"/>
          </p:cNvSpPr>
          <p:nvPr/>
        </p:nvSpPr>
        <p:spPr bwMode="auto">
          <a:xfrm flipH="1">
            <a:off x="1058863" y="5486400"/>
            <a:ext cx="1443037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530" name="Text Box 53"/>
          <p:cNvSpPr txBox="1">
            <a:spLocks noChangeArrowheads="1"/>
          </p:cNvSpPr>
          <p:nvPr/>
        </p:nvSpPr>
        <p:spPr bwMode="auto">
          <a:xfrm>
            <a:off x="849313" y="3890963"/>
            <a:ext cx="484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TO</a:t>
            </a:r>
          </a:p>
        </p:txBody>
      </p:sp>
      <p:sp>
        <p:nvSpPr>
          <p:cNvPr id="63531" name="Line 54"/>
          <p:cNvSpPr>
            <a:spLocks noChangeShapeType="1"/>
          </p:cNvSpPr>
          <p:nvPr/>
        </p:nvSpPr>
        <p:spPr bwMode="auto">
          <a:xfrm>
            <a:off x="1147763" y="4259263"/>
            <a:ext cx="7937" cy="1203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532" name="Line 55"/>
          <p:cNvSpPr>
            <a:spLocks noChangeShapeType="1"/>
          </p:cNvSpPr>
          <p:nvPr/>
        </p:nvSpPr>
        <p:spPr bwMode="auto">
          <a:xfrm flipV="1">
            <a:off x="1147763" y="2919413"/>
            <a:ext cx="0" cy="922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537" name="Line 62"/>
          <p:cNvSpPr>
            <a:spLocks noChangeShapeType="1"/>
          </p:cNvSpPr>
          <p:nvPr/>
        </p:nvSpPr>
        <p:spPr bwMode="auto">
          <a:xfrm>
            <a:off x="2511425" y="5475288"/>
            <a:ext cx="18605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538" name="Line 63"/>
          <p:cNvSpPr>
            <a:spLocks noChangeShapeType="1"/>
          </p:cNvSpPr>
          <p:nvPr/>
        </p:nvSpPr>
        <p:spPr bwMode="auto">
          <a:xfrm>
            <a:off x="2471738" y="5611813"/>
            <a:ext cx="18605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539" name="Line 64"/>
          <p:cNvSpPr>
            <a:spLocks noChangeShapeType="1"/>
          </p:cNvSpPr>
          <p:nvPr/>
        </p:nvSpPr>
        <p:spPr bwMode="auto">
          <a:xfrm>
            <a:off x="2463800" y="5773738"/>
            <a:ext cx="18605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540" name="Line 65"/>
          <p:cNvSpPr>
            <a:spLocks noChangeShapeType="1"/>
          </p:cNvSpPr>
          <p:nvPr/>
        </p:nvSpPr>
        <p:spPr bwMode="auto">
          <a:xfrm>
            <a:off x="2511425" y="5935663"/>
            <a:ext cx="18605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543" name="Text Box 68"/>
          <p:cNvSpPr txBox="1">
            <a:spLocks noChangeArrowheads="1"/>
          </p:cNvSpPr>
          <p:nvPr/>
        </p:nvSpPr>
        <p:spPr bwMode="auto">
          <a:xfrm>
            <a:off x="1541463" y="5305425"/>
            <a:ext cx="9175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Send pkt6</a:t>
            </a:r>
          </a:p>
        </p:txBody>
      </p:sp>
      <p:sp>
        <p:nvSpPr>
          <p:cNvPr id="63544" name="Text Box 69"/>
          <p:cNvSpPr txBox="1">
            <a:spLocks noChangeArrowheads="1"/>
          </p:cNvSpPr>
          <p:nvPr/>
        </p:nvSpPr>
        <p:spPr bwMode="auto">
          <a:xfrm>
            <a:off x="1533525" y="5473700"/>
            <a:ext cx="9175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Send pkt7</a:t>
            </a:r>
          </a:p>
        </p:txBody>
      </p:sp>
      <p:sp>
        <p:nvSpPr>
          <p:cNvPr id="63545" name="Text Box 70"/>
          <p:cNvSpPr txBox="1">
            <a:spLocks noChangeArrowheads="1"/>
          </p:cNvSpPr>
          <p:nvPr/>
        </p:nvSpPr>
        <p:spPr bwMode="auto">
          <a:xfrm>
            <a:off x="1541463" y="5618163"/>
            <a:ext cx="917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Send pkt8</a:t>
            </a:r>
          </a:p>
        </p:txBody>
      </p:sp>
      <p:sp>
        <p:nvSpPr>
          <p:cNvPr id="63546" name="Text Box 71"/>
          <p:cNvSpPr txBox="1">
            <a:spLocks noChangeArrowheads="1"/>
          </p:cNvSpPr>
          <p:nvPr/>
        </p:nvSpPr>
        <p:spPr bwMode="auto">
          <a:xfrm>
            <a:off x="1549400" y="5786438"/>
            <a:ext cx="917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Send pkt9</a:t>
            </a:r>
          </a:p>
        </p:txBody>
      </p:sp>
      <p:sp>
        <p:nvSpPr>
          <p:cNvPr id="63547" name="Text Box 72"/>
          <p:cNvSpPr txBox="1">
            <a:spLocks noChangeArrowheads="1"/>
          </p:cNvSpPr>
          <p:nvPr/>
        </p:nvSpPr>
        <p:spPr bwMode="auto">
          <a:xfrm>
            <a:off x="4572000" y="1763713"/>
            <a:ext cx="2270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err="1"/>
              <a:t>Rec</a:t>
            </a:r>
            <a:r>
              <a:rPr lang="en-US" sz="1000" dirty="0"/>
              <a:t> 0, give to app, and Send ACK=0</a:t>
            </a:r>
          </a:p>
        </p:txBody>
      </p:sp>
      <p:sp>
        <p:nvSpPr>
          <p:cNvPr id="63551" name="Line 85"/>
          <p:cNvSpPr>
            <a:spLocks noChangeShapeType="1"/>
          </p:cNvSpPr>
          <p:nvPr/>
        </p:nvSpPr>
        <p:spPr bwMode="auto">
          <a:xfrm flipH="1">
            <a:off x="2501900" y="5926138"/>
            <a:ext cx="1812925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552" name="Text Box 87"/>
          <p:cNvSpPr txBox="1">
            <a:spLocks noChangeArrowheads="1"/>
          </p:cNvSpPr>
          <p:nvPr/>
        </p:nvSpPr>
        <p:spPr bwMode="auto">
          <a:xfrm>
            <a:off x="4598988" y="1916113"/>
            <a:ext cx="2228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Rec 1, give to app, and Send ACK=1</a:t>
            </a:r>
          </a:p>
        </p:txBody>
      </p:sp>
      <p:sp>
        <p:nvSpPr>
          <p:cNvPr id="63553" name="Text Box 88"/>
          <p:cNvSpPr txBox="1">
            <a:spLocks noChangeArrowheads="1"/>
          </p:cNvSpPr>
          <p:nvPr/>
        </p:nvSpPr>
        <p:spPr bwMode="auto">
          <a:xfrm>
            <a:off x="4579938" y="2084388"/>
            <a:ext cx="2270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 err="1"/>
              <a:t>Rec</a:t>
            </a:r>
            <a:r>
              <a:rPr lang="en-US" sz="1000"/>
              <a:t> 2, give to app, and Send ACK=2</a:t>
            </a:r>
          </a:p>
        </p:txBody>
      </p:sp>
      <p:sp>
        <p:nvSpPr>
          <p:cNvPr id="63554" name="Text Box 89"/>
          <p:cNvSpPr txBox="1">
            <a:spLocks noChangeArrowheads="1"/>
          </p:cNvSpPr>
          <p:nvPr/>
        </p:nvSpPr>
        <p:spPr bwMode="auto">
          <a:xfrm>
            <a:off x="4587875" y="2293938"/>
            <a:ext cx="2270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Rec 3, give to app, and Send ACK=3</a:t>
            </a:r>
          </a:p>
        </p:txBody>
      </p:sp>
      <p:sp>
        <p:nvSpPr>
          <p:cNvPr id="63555" name="Text Box 90"/>
          <p:cNvSpPr txBox="1">
            <a:spLocks noChangeArrowheads="1"/>
          </p:cNvSpPr>
          <p:nvPr/>
        </p:nvSpPr>
        <p:spPr bwMode="auto">
          <a:xfrm>
            <a:off x="4587875" y="2806700"/>
            <a:ext cx="2270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Rec 4, give to app, and Send ACK=4</a:t>
            </a:r>
          </a:p>
        </p:txBody>
      </p:sp>
      <p:sp>
        <p:nvSpPr>
          <p:cNvPr id="63556" name="Text Box 91"/>
          <p:cNvSpPr txBox="1">
            <a:spLocks noChangeArrowheads="1"/>
          </p:cNvSpPr>
          <p:nvPr/>
        </p:nvSpPr>
        <p:spPr bwMode="auto">
          <a:xfrm>
            <a:off x="4572000" y="3079750"/>
            <a:ext cx="2270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Rec 5, give to app, and Send ACK=5</a:t>
            </a:r>
          </a:p>
        </p:txBody>
      </p:sp>
      <p:sp>
        <p:nvSpPr>
          <p:cNvPr id="63557" name="Text Box 92"/>
          <p:cNvSpPr txBox="1">
            <a:spLocks noChangeArrowheads="1"/>
          </p:cNvSpPr>
          <p:nvPr/>
        </p:nvSpPr>
        <p:spPr bwMode="auto">
          <a:xfrm>
            <a:off x="4665663" y="3368675"/>
            <a:ext cx="20685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Rec 7, discard, and Send ACK=5</a:t>
            </a:r>
          </a:p>
        </p:txBody>
      </p:sp>
      <p:sp>
        <p:nvSpPr>
          <p:cNvPr id="63558" name="Text Box 95"/>
          <p:cNvSpPr txBox="1">
            <a:spLocks noChangeArrowheads="1"/>
          </p:cNvSpPr>
          <p:nvPr/>
        </p:nvSpPr>
        <p:spPr bwMode="auto">
          <a:xfrm>
            <a:off x="4521200" y="3913188"/>
            <a:ext cx="20685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Rec 8, discard, and Send ACK=5</a:t>
            </a:r>
          </a:p>
        </p:txBody>
      </p:sp>
      <p:sp>
        <p:nvSpPr>
          <p:cNvPr id="63559" name="Text Box 96"/>
          <p:cNvSpPr txBox="1">
            <a:spLocks noChangeArrowheads="1"/>
          </p:cNvSpPr>
          <p:nvPr/>
        </p:nvSpPr>
        <p:spPr bwMode="auto">
          <a:xfrm>
            <a:off x="4464050" y="4170363"/>
            <a:ext cx="20685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Rec 9, discard, and Send ACK=5</a:t>
            </a:r>
          </a:p>
        </p:txBody>
      </p:sp>
      <p:sp>
        <p:nvSpPr>
          <p:cNvPr id="63564" name="Text Box 101"/>
          <p:cNvSpPr txBox="1">
            <a:spLocks noChangeArrowheads="1"/>
          </p:cNvSpPr>
          <p:nvPr/>
        </p:nvSpPr>
        <p:spPr bwMode="auto">
          <a:xfrm>
            <a:off x="4332288" y="5800725"/>
            <a:ext cx="2301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Rec 6, give to app,. and Send ACK=6</a:t>
            </a:r>
          </a:p>
        </p:txBody>
      </p:sp>
      <p:sp>
        <p:nvSpPr>
          <p:cNvPr id="63565" name="Text Box 102"/>
          <p:cNvSpPr txBox="1">
            <a:spLocks noChangeArrowheads="1"/>
          </p:cNvSpPr>
          <p:nvPr/>
        </p:nvSpPr>
        <p:spPr bwMode="auto">
          <a:xfrm>
            <a:off x="4443413" y="6008688"/>
            <a:ext cx="2301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Rec 7, give to app,. and Send ACK=7</a:t>
            </a:r>
          </a:p>
        </p:txBody>
      </p:sp>
      <p:sp>
        <p:nvSpPr>
          <p:cNvPr id="63566" name="Text Box 103"/>
          <p:cNvSpPr txBox="1">
            <a:spLocks noChangeArrowheads="1"/>
          </p:cNvSpPr>
          <p:nvPr/>
        </p:nvSpPr>
        <p:spPr bwMode="auto">
          <a:xfrm>
            <a:off x="4443413" y="6184900"/>
            <a:ext cx="2301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Rec 8, give to app,. and Send ACK=8</a:t>
            </a:r>
          </a:p>
        </p:txBody>
      </p:sp>
      <p:sp>
        <p:nvSpPr>
          <p:cNvPr id="63567" name="Text Box 104"/>
          <p:cNvSpPr txBox="1">
            <a:spLocks noChangeArrowheads="1"/>
          </p:cNvSpPr>
          <p:nvPr/>
        </p:nvSpPr>
        <p:spPr bwMode="auto">
          <a:xfrm>
            <a:off x="4451350" y="6465888"/>
            <a:ext cx="2301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Rec 9, give to app,. and Send ACK=9</a:t>
            </a:r>
          </a:p>
        </p:txBody>
      </p:sp>
      <p:sp>
        <p:nvSpPr>
          <p:cNvPr id="80" name="Text Box 8"/>
          <p:cNvSpPr txBox="1">
            <a:spLocks noChangeArrowheads="1"/>
          </p:cNvSpPr>
          <p:nvPr/>
        </p:nvSpPr>
        <p:spPr bwMode="auto">
          <a:xfrm>
            <a:off x="1533525" y="1509713"/>
            <a:ext cx="8996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Send </a:t>
            </a:r>
            <a:r>
              <a:rPr lang="en-US" sz="1200" dirty="0" smtClean="0"/>
              <a:t>pkt1</a:t>
            </a:r>
            <a:endParaRPr lang="en-US" sz="1200" dirty="0"/>
          </a:p>
        </p:txBody>
      </p:sp>
      <p:sp>
        <p:nvSpPr>
          <p:cNvPr id="81" name="Line 85"/>
          <p:cNvSpPr>
            <a:spLocks noChangeShapeType="1"/>
          </p:cNvSpPr>
          <p:nvPr/>
        </p:nvSpPr>
        <p:spPr bwMode="auto">
          <a:xfrm flipH="1">
            <a:off x="2501900" y="6107113"/>
            <a:ext cx="1812925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2" name="Line 85"/>
          <p:cNvSpPr>
            <a:spLocks noChangeShapeType="1"/>
          </p:cNvSpPr>
          <p:nvPr/>
        </p:nvSpPr>
        <p:spPr bwMode="auto">
          <a:xfrm flipH="1">
            <a:off x="2492375" y="6280150"/>
            <a:ext cx="1812925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3" name="Line 85"/>
          <p:cNvSpPr>
            <a:spLocks noChangeShapeType="1"/>
          </p:cNvSpPr>
          <p:nvPr/>
        </p:nvSpPr>
        <p:spPr bwMode="auto">
          <a:xfrm flipH="1">
            <a:off x="2482850" y="6432550"/>
            <a:ext cx="1812925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3" y="112713"/>
            <a:ext cx="7772400" cy="492125"/>
          </a:xfrm>
        </p:spPr>
        <p:txBody>
          <a:bodyPr/>
          <a:lstStyle/>
          <a:p>
            <a:r>
              <a:rPr lang="en-US" sz="2400" dirty="0" smtClean="0"/>
              <a:t>Optimal size of N in GBN (or selective repeat)</a:t>
            </a:r>
            <a:endParaRPr lang="en-US" sz="2800" dirty="0" smtClean="0"/>
          </a:p>
        </p:txBody>
      </p:sp>
      <p:sp>
        <p:nvSpPr>
          <p:cNvPr id="63491" name="Text Box 4"/>
          <p:cNvSpPr txBox="1">
            <a:spLocks noChangeArrowheads="1"/>
          </p:cNvSpPr>
          <p:nvPr/>
        </p:nvSpPr>
        <p:spPr bwMode="auto">
          <a:xfrm>
            <a:off x="1155700" y="714375"/>
            <a:ext cx="828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sender</a:t>
            </a:r>
          </a:p>
        </p:txBody>
      </p:sp>
      <p:sp>
        <p:nvSpPr>
          <p:cNvPr id="63492" name="Text Box 5"/>
          <p:cNvSpPr txBox="1">
            <a:spLocks noChangeArrowheads="1"/>
          </p:cNvSpPr>
          <p:nvPr/>
        </p:nvSpPr>
        <p:spPr bwMode="auto">
          <a:xfrm>
            <a:off x="3740150" y="685800"/>
            <a:ext cx="974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receiver</a:t>
            </a:r>
          </a:p>
        </p:txBody>
      </p:sp>
      <p:sp>
        <p:nvSpPr>
          <p:cNvPr id="63495" name="Text Box 8"/>
          <p:cNvSpPr txBox="1">
            <a:spLocks noChangeArrowheads="1"/>
          </p:cNvSpPr>
          <p:nvPr/>
        </p:nvSpPr>
        <p:spPr bwMode="auto">
          <a:xfrm>
            <a:off x="638175" y="1357313"/>
            <a:ext cx="917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Send pkt0</a:t>
            </a:r>
          </a:p>
        </p:txBody>
      </p:sp>
      <p:sp>
        <p:nvSpPr>
          <p:cNvPr id="63496" name="Line 9"/>
          <p:cNvSpPr>
            <a:spLocks noChangeShapeType="1"/>
          </p:cNvSpPr>
          <p:nvPr/>
        </p:nvSpPr>
        <p:spPr bwMode="auto">
          <a:xfrm>
            <a:off x="1574799" y="1563688"/>
            <a:ext cx="2625725" cy="608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497" name="Text Box 10"/>
          <p:cNvSpPr txBox="1">
            <a:spLocks noChangeArrowheads="1"/>
          </p:cNvSpPr>
          <p:nvPr/>
        </p:nvSpPr>
        <p:spPr bwMode="auto">
          <a:xfrm>
            <a:off x="638175" y="1665288"/>
            <a:ext cx="917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Send pkt2</a:t>
            </a:r>
          </a:p>
        </p:txBody>
      </p:sp>
      <p:sp>
        <p:nvSpPr>
          <p:cNvPr id="63498" name="Text Box 12"/>
          <p:cNvSpPr txBox="1">
            <a:spLocks noChangeArrowheads="1"/>
          </p:cNvSpPr>
          <p:nvPr/>
        </p:nvSpPr>
        <p:spPr bwMode="auto">
          <a:xfrm>
            <a:off x="638175" y="1839913"/>
            <a:ext cx="917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Send pkt3</a:t>
            </a:r>
          </a:p>
        </p:txBody>
      </p:sp>
      <p:sp>
        <p:nvSpPr>
          <p:cNvPr id="63499" name="Line 17"/>
          <p:cNvSpPr>
            <a:spLocks noChangeShapeType="1"/>
          </p:cNvSpPr>
          <p:nvPr/>
        </p:nvSpPr>
        <p:spPr bwMode="auto">
          <a:xfrm>
            <a:off x="1574799" y="1700212"/>
            <a:ext cx="2606675" cy="604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500" name="Line 18"/>
          <p:cNvSpPr>
            <a:spLocks noChangeShapeType="1"/>
          </p:cNvSpPr>
          <p:nvPr/>
        </p:nvSpPr>
        <p:spPr bwMode="auto">
          <a:xfrm>
            <a:off x="1576387" y="1844675"/>
            <a:ext cx="2633663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501" name="Line 19"/>
          <p:cNvSpPr>
            <a:spLocks noChangeShapeType="1"/>
          </p:cNvSpPr>
          <p:nvPr/>
        </p:nvSpPr>
        <p:spPr bwMode="auto">
          <a:xfrm>
            <a:off x="1576388" y="1979613"/>
            <a:ext cx="2633662" cy="60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502" name="Line 21"/>
          <p:cNvSpPr>
            <a:spLocks noChangeShapeType="1"/>
          </p:cNvSpPr>
          <p:nvPr/>
        </p:nvSpPr>
        <p:spPr bwMode="auto">
          <a:xfrm flipH="1">
            <a:off x="1571624" y="2190750"/>
            <a:ext cx="2609849" cy="1104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503" name="Line 22"/>
          <p:cNvSpPr>
            <a:spLocks noChangeShapeType="1"/>
          </p:cNvSpPr>
          <p:nvPr/>
        </p:nvSpPr>
        <p:spPr bwMode="auto">
          <a:xfrm flipH="1">
            <a:off x="1581150" y="2314574"/>
            <a:ext cx="2619374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504" name="Line 23"/>
          <p:cNvSpPr>
            <a:spLocks noChangeShapeType="1"/>
          </p:cNvSpPr>
          <p:nvPr/>
        </p:nvSpPr>
        <p:spPr bwMode="auto">
          <a:xfrm flipH="1">
            <a:off x="1562100" y="2457449"/>
            <a:ext cx="2638424" cy="1190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505" name="Line 24"/>
          <p:cNvSpPr>
            <a:spLocks noChangeShapeType="1"/>
          </p:cNvSpPr>
          <p:nvPr/>
        </p:nvSpPr>
        <p:spPr bwMode="auto">
          <a:xfrm flipH="1">
            <a:off x="1600199" y="2590799"/>
            <a:ext cx="2609849" cy="11906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520" name="Text Box 43"/>
          <p:cNvSpPr txBox="1">
            <a:spLocks noChangeArrowheads="1"/>
          </p:cNvSpPr>
          <p:nvPr/>
        </p:nvSpPr>
        <p:spPr bwMode="auto">
          <a:xfrm>
            <a:off x="638175" y="3135313"/>
            <a:ext cx="917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Send pkt4</a:t>
            </a:r>
          </a:p>
        </p:txBody>
      </p:sp>
      <p:sp>
        <p:nvSpPr>
          <p:cNvPr id="63521" name="Text Box 44"/>
          <p:cNvSpPr txBox="1">
            <a:spLocks noChangeArrowheads="1"/>
          </p:cNvSpPr>
          <p:nvPr/>
        </p:nvSpPr>
        <p:spPr bwMode="auto">
          <a:xfrm>
            <a:off x="638175" y="3262313"/>
            <a:ext cx="917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Send pkt5</a:t>
            </a:r>
          </a:p>
        </p:txBody>
      </p:sp>
      <p:sp>
        <p:nvSpPr>
          <p:cNvPr id="63522" name="Text Box 45"/>
          <p:cNvSpPr txBox="1">
            <a:spLocks noChangeArrowheads="1"/>
          </p:cNvSpPr>
          <p:nvPr/>
        </p:nvSpPr>
        <p:spPr bwMode="auto">
          <a:xfrm>
            <a:off x="638175" y="3429000"/>
            <a:ext cx="9175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Send pkt6</a:t>
            </a:r>
          </a:p>
        </p:txBody>
      </p:sp>
      <p:sp>
        <p:nvSpPr>
          <p:cNvPr id="63523" name="Text Box 46"/>
          <p:cNvSpPr txBox="1">
            <a:spLocks noChangeArrowheads="1"/>
          </p:cNvSpPr>
          <p:nvPr/>
        </p:nvSpPr>
        <p:spPr bwMode="auto">
          <a:xfrm>
            <a:off x="638175" y="3570288"/>
            <a:ext cx="917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Send pkt7</a:t>
            </a:r>
          </a:p>
        </p:txBody>
      </p:sp>
      <p:sp>
        <p:nvSpPr>
          <p:cNvPr id="63528" name="Line 51"/>
          <p:cNvSpPr>
            <a:spLocks noChangeShapeType="1"/>
          </p:cNvSpPr>
          <p:nvPr/>
        </p:nvSpPr>
        <p:spPr bwMode="auto">
          <a:xfrm flipH="1">
            <a:off x="130175" y="1539875"/>
            <a:ext cx="1443038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529" name="Line 52"/>
          <p:cNvSpPr>
            <a:spLocks noChangeShapeType="1"/>
          </p:cNvSpPr>
          <p:nvPr/>
        </p:nvSpPr>
        <p:spPr bwMode="auto">
          <a:xfrm flipH="1">
            <a:off x="125413" y="3257550"/>
            <a:ext cx="1443037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530" name="Text Box 53"/>
          <p:cNvSpPr txBox="1">
            <a:spLocks noChangeArrowheads="1"/>
          </p:cNvSpPr>
          <p:nvPr/>
        </p:nvSpPr>
        <p:spPr bwMode="auto">
          <a:xfrm>
            <a:off x="58738" y="2109788"/>
            <a:ext cx="5918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RTT</a:t>
            </a:r>
            <a:endParaRPr lang="en-US" dirty="0"/>
          </a:p>
        </p:txBody>
      </p:sp>
      <p:sp>
        <p:nvSpPr>
          <p:cNvPr id="63531" name="Line 54"/>
          <p:cNvSpPr>
            <a:spLocks noChangeShapeType="1"/>
          </p:cNvSpPr>
          <p:nvPr/>
        </p:nvSpPr>
        <p:spPr bwMode="auto">
          <a:xfrm flipH="1">
            <a:off x="298450" y="2419350"/>
            <a:ext cx="0" cy="881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532" name="Line 55"/>
          <p:cNvSpPr>
            <a:spLocks noChangeShapeType="1"/>
          </p:cNvSpPr>
          <p:nvPr/>
        </p:nvSpPr>
        <p:spPr bwMode="auto">
          <a:xfrm flipH="1" flipV="1">
            <a:off x="309561" y="1538286"/>
            <a:ext cx="0" cy="595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" name="Text Box 8"/>
          <p:cNvSpPr txBox="1">
            <a:spLocks noChangeArrowheads="1"/>
          </p:cNvSpPr>
          <p:nvPr/>
        </p:nvSpPr>
        <p:spPr bwMode="auto">
          <a:xfrm>
            <a:off x="638175" y="1509713"/>
            <a:ext cx="8996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Send </a:t>
            </a:r>
            <a:r>
              <a:rPr lang="en-US" sz="1200" dirty="0" smtClean="0"/>
              <a:t>pkt1</a:t>
            </a:r>
            <a:endParaRPr lang="en-US" sz="1200" dirty="0"/>
          </a:p>
        </p:txBody>
      </p:sp>
      <p:sp>
        <p:nvSpPr>
          <p:cNvPr id="68" name="Line 9"/>
          <p:cNvSpPr>
            <a:spLocks noChangeShapeType="1"/>
          </p:cNvSpPr>
          <p:nvPr/>
        </p:nvSpPr>
        <p:spPr bwMode="auto">
          <a:xfrm>
            <a:off x="1603374" y="3335338"/>
            <a:ext cx="2625725" cy="608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9" name="Line 17"/>
          <p:cNvSpPr>
            <a:spLocks noChangeShapeType="1"/>
          </p:cNvSpPr>
          <p:nvPr/>
        </p:nvSpPr>
        <p:spPr bwMode="auto">
          <a:xfrm>
            <a:off x="1603374" y="3471862"/>
            <a:ext cx="2606675" cy="604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0" name="Line 18"/>
          <p:cNvSpPr>
            <a:spLocks noChangeShapeType="1"/>
          </p:cNvSpPr>
          <p:nvPr/>
        </p:nvSpPr>
        <p:spPr bwMode="auto">
          <a:xfrm>
            <a:off x="1604962" y="3616325"/>
            <a:ext cx="2633663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1" name="Line 19"/>
          <p:cNvSpPr>
            <a:spLocks noChangeShapeType="1"/>
          </p:cNvSpPr>
          <p:nvPr/>
        </p:nvSpPr>
        <p:spPr bwMode="auto">
          <a:xfrm>
            <a:off x="1604963" y="3751263"/>
            <a:ext cx="2633662" cy="60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2" name="Line 6"/>
          <p:cNvSpPr>
            <a:spLocks noChangeShapeType="1"/>
          </p:cNvSpPr>
          <p:nvPr/>
        </p:nvSpPr>
        <p:spPr bwMode="auto">
          <a:xfrm>
            <a:off x="1573213" y="1058864"/>
            <a:ext cx="0" cy="4379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3" name="Line 7"/>
          <p:cNvSpPr>
            <a:spLocks noChangeShapeType="1"/>
          </p:cNvSpPr>
          <p:nvPr/>
        </p:nvSpPr>
        <p:spPr bwMode="auto">
          <a:xfrm>
            <a:off x="4181475" y="976313"/>
            <a:ext cx="45719" cy="446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228600"/>
            <a:ext cx="8343900" cy="457200"/>
          </a:xfrm>
        </p:spPr>
        <p:txBody>
          <a:bodyPr/>
          <a:lstStyle/>
          <a:p>
            <a:r>
              <a:rPr lang="en-US" u="none" dirty="0" smtClean="0"/>
              <a:t>TCP                 vs.       UDP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838200"/>
            <a:ext cx="4267200" cy="5105400"/>
          </a:xfrm>
        </p:spPr>
        <p:txBody>
          <a:bodyPr/>
          <a:lstStyle/>
          <a:p>
            <a:r>
              <a:rPr lang="en-US" sz="2000" dirty="0" smtClean="0"/>
              <a:t>Connection oriented</a:t>
            </a:r>
          </a:p>
          <a:p>
            <a:pPr lvl="1"/>
            <a:r>
              <a:rPr lang="en-US" sz="1800" dirty="0" smtClean="0"/>
              <a:t>Connections must be set up</a:t>
            </a:r>
          </a:p>
          <a:p>
            <a:pPr lvl="1"/>
            <a:r>
              <a:rPr lang="en-US" sz="1800" dirty="0" smtClean="0"/>
              <a:t>The state of the connection can be determined</a:t>
            </a:r>
          </a:p>
          <a:p>
            <a:r>
              <a:rPr lang="en-US" sz="2000" dirty="0" smtClean="0"/>
              <a:t>Flow/congestion control</a:t>
            </a:r>
          </a:p>
          <a:p>
            <a:pPr lvl="1"/>
            <a:r>
              <a:rPr lang="en-US" sz="1800" dirty="0" smtClean="0"/>
              <a:t>Limits congestion in the network and end hosts</a:t>
            </a:r>
          </a:p>
          <a:p>
            <a:pPr lvl="1"/>
            <a:r>
              <a:rPr lang="en-US" sz="1800" dirty="0" smtClean="0"/>
              <a:t>Control how fast data can be sent</a:t>
            </a:r>
          </a:p>
          <a:p>
            <a:r>
              <a:rPr lang="en-US" sz="2000" dirty="0" smtClean="0"/>
              <a:t>Larger Packet header</a:t>
            </a:r>
          </a:p>
          <a:p>
            <a:r>
              <a:rPr lang="en-US" sz="2000" dirty="0" smtClean="0"/>
              <a:t>Automatically retransmits lost packets and reports if the message was not successfully transmitted</a:t>
            </a:r>
          </a:p>
          <a:p>
            <a:r>
              <a:rPr lang="en-US" sz="2000" dirty="0" smtClean="0"/>
              <a:t>Check sum for error detection</a:t>
            </a:r>
          </a:p>
          <a:p>
            <a:pPr lvl="1"/>
            <a:endParaRPr lang="en-US" sz="1800" dirty="0" smtClean="0"/>
          </a:p>
        </p:txBody>
      </p:sp>
      <p:sp>
        <p:nvSpPr>
          <p:cNvPr id="4597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838200"/>
            <a:ext cx="4495800" cy="5257800"/>
          </a:xfrm>
        </p:spPr>
        <p:txBody>
          <a:bodyPr/>
          <a:lstStyle/>
          <a:p>
            <a:r>
              <a:rPr lang="en-US" sz="2000" dirty="0" smtClean="0"/>
              <a:t>Connectionless</a:t>
            </a:r>
          </a:p>
          <a:p>
            <a:pPr lvl="1"/>
            <a:r>
              <a:rPr lang="en-US" sz="1800" dirty="0" smtClean="0"/>
              <a:t>Connections do not need to be set-up</a:t>
            </a:r>
          </a:p>
          <a:p>
            <a:pPr lvl="1"/>
            <a:r>
              <a:rPr lang="en-US" sz="1800" dirty="0" smtClean="0"/>
              <a:t>No feedback provided as to whether packets were successfully delivered</a:t>
            </a:r>
          </a:p>
          <a:p>
            <a:r>
              <a:rPr lang="en-US" sz="2000" dirty="0" smtClean="0"/>
              <a:t>No flow/congestion control</a:t>
            </a:r>
          </a:p>
          <a:p>
            <a:pPr lvl="1"/>
            <a:r>
              <a:rPr lang="en-US" sz="1800" dirty="0" smtClean="0"/>
              <a:t>Could cause excessive congestion and unfair usage</a:t>
            </a:r>
          </a:p>
          <a:p>
            <a:pPr lvl="1"/>
            <a:r>
              <a:rPr lang="en-US" sz="1800" dirty="0" smtClean="0"/>
              <a:t>Data can be sent exactly when it needs to be</a:t>
            </a:r>
          </a:p>
          <a:p>
            <a:r>
              <a:rPr lang="en-US" sz="2000" dirty="0" smtClean="0"/>
              <a:t>Low overhead</a:t>
            </a:r>
          </a:p>
          <a:p>
            <a:r>
              <a:rPr lang="en-US" sz="2000" dirty="0" smtClean="0"/>
              <a:t>Check sum for error detection</a:t>
            </a:r>
          </a:p>
          <a:p>
            <a:endParaRPr lang="en-US" sz="2000" dirty="0" smtClean="0"/>
          </a:p>
          <a:p>
            <a:pPr lvl="1"/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3" y="112713"/>
            <a:ext cx="7772400" cy="492125"/>
          </a:xfrm>
        </p:spPr>
        <p:txBody>
          <a:bodyPr/>
          <a:lstStyle/>
          <a:p>
            <a:r>
              <a:rPr lang="en-US" sz="2400" dirty="0" smtClean="0"/>
              <a:t>Optimal size of N in GBN (or selective repeat)</a:t>
            </a:r>
            <a:endParaRPr lang="en-US" sz="2800" dirty="0" smtClean="0"/>
          </a:p>
        </p:txBody>
      </p:sp>
      <p:sp>
        <p:nvSpPr>
          <p:cNvPr id="63491" name="Text Box 4"/>
          <p:cNvSpPr txBox="1">
            <a:spLocks noChangeArrowheads="1"/>
          </p:cNvSpPr>
          <p:nvPr/>
        </p:nvSpPr>
        <p:spPr bwMode="auto">
          <a:xfrm>
            <a:off x="1146175" y="714375"/>
            <a:ext cx="828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sender</a:t>
            </a:r>
          </a:p>
        </p:txBody>
      </p:sp>
      <p:sp>
        <p:nvSpPr>
          <p:cNvPr id="63492" name="Text Box 5"/>
          <p:cNvSpPr txBox="1">
            <a:spLocks noChangeArrowheads="1"/>
          </p:cNvSpPr>
          <p:nvPr/>
        </p:nvSpPr>
        <p:spPr bwMode="auto">
          <a:xfrm>
            <a:off x="3730625" y="685800"/>
            <a:ext cx="974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receiver</a:t>
            </a:r>
          </a:p>
        </p:txBody>
      </p:sp>
      <p:sp>
        <p:nvSpPr>
          <p:cNvPr id="63493" name="Line 6"/>
          <p:cNvSpPr>
            <a:spLocks noChangeShapeType="1"/>
          </p:cNvSpPr>
          <p:nvPr/>
        </p:nvSpPr>
        <p:spPr bwMode="auto">
          <a:xfrm>
            <a:off x="1573213" y="1058864"/>
            <a:ext cx="0" cy="4379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494" name="Line 7"/>
          <p:cNvSpPr>
            <a:spLocks noChangeShapeType="1"/>
          </p:cNvSpPr>
          <p:nvPr/>
        </p:nvSpPr>
        <p:spPr bwMode="auto">
          <a:xfrm>
            <a:off x="4181475" y="976313"/>
            <a:ext cx="45719" cy="446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495" name="Text Box 8"/>
          <p:cNvSpPr txBox="1">
            <a:spLocks noChangeArrowheads="1"/>
          </p:cNvSpPr>
          <p:nvPr/>
        </p:nvSpPr>
        <p:spPr bwMode="auto">
          <a:xfrm>
            <a:off x="628650" y="1357313"/>
            <a:ext cx="917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Send pkt0</a:t>
            </a:r>
          </a:p>
        </p:txBody>
      </p:sp>
      <p:sp>
        <p:nvSpPr>
          <p:cNvPr id="63496" name="Line 9"/>
          <p:cNvSpPr>
            <a:spLocks noChangeShapeType="1"/>
          </p:cNvSpPr>
          <p:nvPr/>
        </p:nvSpPr>
        <p:spPr bwMode="auto">
          <a:xfrm>
            <a:off x="1565274" y="1563688"/>
            <a:ext cx="2625725" cy="6080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497" name="Text Box 10"/>
          <p:cNvSpPr txBox="1">
            <a:spLocks noChangeArrowheads="1"/>
          </p:cNvSpPr>
          <p:nvPr/>
        </p:nvSpPr>
        <p:spPr bwMode="auto">
          <a:xfrm>
            <a:off x="628650" y="1665288"/>
            <a:ext cx="917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Send pkt2</a:t>
            </a:r>
          </a:p>
        </p:txBody>
      </p:sp>
      <p:sp>
        <p:nvSpPr>
          <p:cNvPr id="63498" name="Text Box 12"/>
          <p:cNvSpPr txBox="1">
            <a:spLocks noChangeArrowheads="1"/>
          </p:cNvSpPr>
          <p:nvPr/>
        </p:nvSpPr>
        <p:spPr bwMode="auto">
          <a:xfrm>
            <a:off x="628650" y="1839913"/>
            <a:ext cx="917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Send pkt3</a:t>
            </a:r>
          </a:p>
        </p:txBody>
      </p:sp>
      <p:sp>
        <p:nvSpPr>
          <p:cNvPr id="63499" name="Line 17"/>
          <p:cNvSpPr>
            <a:spLocks noChangeShapeType="1"/>
          </p:cNvSpPr>
          <p:nvPr/>
        </p:nvSpPr>
        <p:spPr bwMode="auto">
          <a:xfrm>
            <a:off x="1565274" y="1700212"/>
            <a:ext cx="2606675" cy="6048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500" name="Line 18"/>
          <p:cNvSpPr>
            <a:spLocks noChangeShapeType="1"/>
          </p:cNvSpPr>
          <p:nvPr/>
        </p:nvSpPr>
        <p:spPr bwMode="auto">
          <a:xfrm>
            <a:off x="1566862" y="1844675"/>
            <a:ext cx="2633663" cy="6032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501" name="Line 19"/>
          <p:cNvSpPr>
            <a:spLocks noChangeShapeType="1"/>
          </p:cNvSpPr>
          <p:nvPr/>
        </p:nvSpPr>
        <p:spPr bwMode="auto">
          <a:xfrm>
            <a:off x="1566863" y="1979613"/>
            <a:ext cx="2633662" cy="6016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502" name="Line 21"/>
          <p:cNvSpPr>
            <a:spLocks noChangeShapeType="1"/>
          </p:cNvSpPr>
          <p:nvPr/>
        </p:nvSpPr>
        <p:spPr bwMode="auto">
          <a:xfrm flipH="1">
            <a:off x="1562099" y="2190750"/>
            <a:ext cx="2609849" cy="1104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503" name="Line 22"/>
          <p:cNvSpPr>
            <a:spLocks noChangeShapeType="1"/>
          </p:cNvSpPr>
          <p:nvPr/>
        </p:nvSpPr>
        <p:spPr bwMode="auto">
          <a:xfrm flipH="1">
            <a:off x="1571625" y="2314574"/>
            <a:ext cx="2619374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504" name="Line 23"/>
          <p:cNvSpPr>
            <a:spLocks noChangeShapeType="1"/>
          </p:cNvSpPr>
          <p:nvPr/>
        </p:nvSpPr>
        <p:spPr bwMode="auto">
          <a:xfrm flipH="1">
            <a:off x="1552575" y="2457449"/>
            <a:ext cx="2638424" cy="1190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505" name="Line 24"/>
          <p:cNvSpPr>
            <a:spLocks noChangeShapeType="1"/>
          </p:cNvSpPr>
          <p:nvPr/>
        </p:nvSpPr>
        <p:spPr bwMode="auto">
          <a:xfrm flipH="1">
            <a:off x="1590674" y="2590799"/>
            <a:ext cx="2609849" cy="11906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528" name="Line 51"/>
          <p:cNvSpPr>
            <a:spLocks noChangeShapeType="1"/>
          </p:cNvSpPr>
          <p:nvPr/>
        </p:nvSpPr>
        <p:spPr bwMode="auto">
          <a:xfrm flipH="1">
            <a:off x="120650" y="1539875"/>
            <a:ext cx="1443038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529" name="Line 52"/>
          <p:cNvSpPr>
            <a:spLocks noChangeShapeType="1"/>
          </p:cNvSpPr>
          <p:nvPr/>
        </p:nvSpPr>
        <p:spPr bwMode="auto">
          <a:xfrm flipH="1">
            <a:off x="115888" y="3257550"/>
            <a:ext cx="1443037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530" name="Text Box 53"/>
          <p:cNvSpPr txBox="1">
            <a:spLocks noChangeArrowheads="1"/>
          </p:cNvSpPr>
          <p:nvPr/>
        </p:nvSpPr>
        <p:spPr bwMode="auto">
          <a:xfrm>
            <a:off x="49213" y="2109788"/>
            <a:ext cx="59182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RTT</a:t>
            </a:r>
            <a:endParaRPr lang="en-US" dirty="0"/>
          </a:p>
        </p:txBody>
      </p:sp>
      <p:sp>
        <p:nvSpPr>
          <p:cNvPr id="63531" name="Line 54"/>
          <p:cNvSpPr>
            <a:spLocks noChangeShapeType="1"/>
          </p:cNvSpPr>
          <p:nvPr/>
        </p:nvSpPr>
        <p:spPr bwMode="auto">
          <a:xfrm flipH="1">
            <a:off x="288925" y="2419350"/>
            <a:ext cx="0" cy="881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3532" name="Line 55"/>
          <p:cNvSpPr>
            <a:spLocks noChangeShapeType="1"/>
          </p:cNvSpPr>
          <p:nvPr/>
        </p:nvSpPr>
        <p:spPr bwMode="auto">
          <a:xfrm flipH="1" flipV="1">
            <a:off x="300036" y="1538286"/>
            <a:ext cx="0" cy="595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" name="Text Box 8"/>
          <p:cNvSpPr txBox="1">
            <a:spLocks noChangeArrowheads="1"/>
          </p:cNvSpPr>
          <p:nvPr/>
        </p:nvSpPr>
        <p:spPr bwMode="auto">
          <a:xfrm>
            <a:off x="628650" y="1509713"/>
            <a:ext cx="89960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Send </a:t>
            </a:r>
            <a:r>
              <a:rPr lang="en-US" sz="1200" dirty="0" smtClean="0"/>
              <a:t>pkt1</a:t>
            </a:r>
            <a:endParaRPr lang="en-US" sz="1200" dirty="0"/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>
            <a:off x="1584324" y="2106613"/>
            <a:ext cx="2625725" cy="6080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" name="Line 17"/>
          <p:cNvSpPr>
            <a:spLocks noChangeShapeType="1"/>
          </p:cNvSpPr>
          <p:nvPr/>
        </p:nvSpPr>
        <p:spPr bwMode="auto">
          <a:xfrm>
            <a:off x="1584324" y="2243137"/>
            <a:ext cx="2606675" cy="6048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" name="Line 18"/>
          <p:cNvSpPr>
            <a:spLocks noChangeShapeType="1"/>
          </p:cNvSpPr>
          <p:nvPr/>
        </p:nvSpPr>
        <p:spPr bwMode="auto">
          <a:xfrm>
            <a:off x="1585912" y="2387600"/>
            <a:ext cx="2633663" cy="6032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1" name="Line 19"/>
          <p:cNvSpPr>
            <a:spLocks noChangeShapeType="1"/>
          </p:cNvSpPr>
          <p:nvPr/>
        </p:nvSpPr>
        <p:spPr bwMode="auto">
          <a:xfrm>
            <a:off x="1585913" y="2522538"/>
            <a:ext cx="2633662" cy="6016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" name="Line 9"/>
          <p:cNvSpPr>
            <a:spLocks noChangeShapeType="1"/>
          </p:cNvSpPr>
          <p:nvPr/>
        </p:nvSpPr>
        <p:spPr bwMode="auto">
          <a:xfrm>
            <a:off x="1584324" y="2620963"/>
            <a:ext cx="2625725" cy="6080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4" name="Line 17"/>
          <p:cNvSpPr>
            <a:spLocks noChangeShapeType="1"/>
          </p:cNvSpPr>
          <p:nvPr/>
        </p:nvSpPr>
        <p:spPr bwMode="auto">
          <a:xfrm>
            <a:off x="1584324" y="2757487"/>
            <a:ext cx="2606675" cy="6048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5" name="Line 18"/>
          <p:cNvSpPr>
            <a:spLocks noChangeShapeType="1"/>
          </p:cNvSpPr>
          <p:nvPr/>
        </p:nvSpPr>
        <p:spPr bwMode="auto">
          <a:xfrm>
            <a:off x="1585912" y="2901950"/>
            <a:ext cx="2633663" cy="6032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6" name="Line 19"/>
          <p:cNvSpPr>
            <a:spLocks noChangeShapeType="1"/>
          </p:cNvSpPr>
          <p:nvPr/>
        </p:nvSpPr>
        <p:spPr bwMode="auto">
          <a:xfrm>
            <a:off x="1585913" y="3036888"/>
            <a:ext cx="2633662" cy="6016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7" name="Line 19"/>
          <p:cNvSpPr>
            <a:spLocks noChangeShapeType="1"/>
          </p:cNvSpPr>
          <p:nvPr/>
        </p:nvSpPr>
        <p:spPr bwMode="auto">
          <a:xfrm>
            <a:off x="1604963" y="3160713"/>
            <a:ext cx="2633662" cy="6016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>
            <a:off x="1593849" y="3306763"/>
            <a:ext cx="2625725" cy="608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9" name="Line 17"/>
          <p:cNvSpPr>
            <a:spLocks noChangeShapeType="1"/>
          </p:cNvSpPr>
          <p:nvPr/>
        </p:nvSpPr>
        <p:spPr bwMode="auto">
          <a:xfrm>
            <a:off x="1593849" y="3471862"/>
            <a:ext cx="2606675" cy="604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0" name="Line 18"/>
          <p:cNvSpPr>
            <a:spLocks noChangeShapeType="1"/>
          </p:cNvSpPr>
          <p:nvPr/>
        </p:nvSpPr>
        <p:spPr bwMode="auto">
          <a:xfrm>
            <a:off x="1595437" y="3616325"/>
            <a:ext cx="2633663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1" name="Line 19"/>
          <p:cNvSpPr>
            <a:spLocks noChangeShapeType="1"/>
          </p:cNvSpPr>
          <p:nvPr/>
        </p:nvSpPr>
        <p:spPr bwMode="auto">
          <a:xfrm>
            <a:off x="1595438" y="3751263"/>
            <a:ext cx="2633662" cy="601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419601" y="1009650"/>
            <a:ext cx="47243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Q: How large should N be?</a:t>
            </a:r>
          </a:p>
          <a:p>
            <a:pPr algn="l"/>
            <a:r>
              <a:rPr lang="en-US" dirty="0" smtClean="0"/>
              <a:t>A: Large enough so that the transmitter is constantly transmitting.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How many </a:t>
            </a:r>
            <a:r>
              <a:rPr lang="en-US" dirty="0" err="1" smtClean="0"/>
              <a:t>pkts</a:t>
            </a:r>
            <a:r>
              <a:rPr lang="en-US" dirty="0" smtClean="0"/>
              <a:t> can be transmitted before the first ACK arrives?</a:t>
            </a:r>
          </a:p>
          <a:p>
            <a:r>
              <a:rPr lang="en-US" dirty="0" smtClean="0"/>
              <a:t>==</a:t>
            </a:r>
          </a:p>
          <a:p>
            <a:pPr algn="l"/>
            <a:r>
              <a:rPr lang="en-US" dirty="0" smtClean="0"/>
              <a:t>How many </a:t>
            </a:r>
            <a:r>
              <a:rPr lang="en-US" dirty="0" err="1" smtClean="0"/>
              <a:t>pkts</a:t>
            </a:r>
            <a:r>
              <a:rPr lang="en-US" dirty="0" smtClean="0"/>
              <a:t> can be transmitter in one RTT?</a:t>
            </a:r>
          </a:p>
          <a:p>
            <a:r>
              <a:rPr lang="en-US" dirty="0" smtClean="0"/>
              <a:t>N = RTT / </a:t>
            </a:r>
            <a:r>
              <a:rPr lang="en-US" smtClean="0"/>
              <a:t>(</a:t>
            </a:r>
            <a:r>
              <a:rPr lang="en-US" smtClean="0"/>
              <a:t>L/R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  <p:sp>
        <p:nvSpPr>
          <p:cNvPr id="43" name="TextBox 42"/>
          <p:cNvSpPr txBox="1"/>
          <p:nvPr/>
        </p:nvSpPr>
        <p:spPr>
          <a:xfrm>
            <a:off x="4676775" y="3695700"/>
            <a:ext cx="44672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This is only a first crack at the size of N:</a:t>
            </a:r>
          </a:p>
          <a:p>
            <a:pPr marL="114300" indent="-114300" algn="l">
              <a:buFont typeface="Arial" pitchFamily="34" charset="0"/>
              <a:buChar char="•"/>
            </a:pPr>
            <a:r>
              <a:rPr lang="en-US" dirty="0" smtClean="0"/>
              <a:t>What if there are other data transfers sharing the link?</a:t>
            </a:r>
          </a:p>
          <a:p>
            <a:pPr marL="114300" indent="-114300" algn="l">
              <a:buFont typeface="Arial" pitchFamily="34" charset="0"/>
              <a:buChar char="•"/>
            </a:pPr>
            <a:r>
              <a:rPr lang="en-US" dirty="0" smtClean="0"/>
              <a:t>What if the receiver has a slower link than the transmitter?</a:t>
            </a:r>
          </a:p>
          <a:p>
            <a:pPr marL="114300" indent="-114300" algn="l">
              <a:buFont typeface="Arial" pitchFamily="34" charset="0"/>
              <a:buChar char="•"/>
            </a:pPr>
            <a:r>
              <a:rPr lang="en-US" dirty="0" smtClean="0"/>
              <a:t>What if some intermediate link is the slowest?</a:t>
            </a:r>
          </a:p>
          <a:p>
            <a:pPr algn="l"/>
            <a:endParaRPr lang="en-US" dirty="0"/>
          </a:p>
        </p:txBody>
      </p:sp>
      <p:grpSp>
        <p:nvGrpSpPr>
          <p:cNvPr id="69" name="Group 68"/>
          <p:cNvGrpSpPr/>
          <p:nvPr/>
        </p:nvGrpSpPr>
        <p:grpSpPr>
          <a:xfrm>
            <a:off x="1800225" y="5819775"/>
            <a:ext cx="4200525" cy="528638"/>
            <a:chOff x="1800225" y="5819775"/>
            <a:chExt cx="4200525" cy="528638"/>
          </a:xfrm>
        </p:grpSpPr>
        <p:sp>
          <p:nvSpPr>
            <p:cNvPr id="44" name="Oval 43"/>
            <p:cNvSpPr/>
            <p:nvPr/>
          </p:nvSpPr>
          <p:spPr bwMode="auto">
            <a:xfrm>
              <a:off x="3676650" y="5862638"/>
              <a:ext cx="390525" cy="485775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1800225" y="5862638"/>
              <a:ext cx="1133475" cy="485775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sender</a:t>
              </a: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4724400" y="5862638"/>
              <a:ext cx="1276350" cy="485775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receiver</a:t>
              </a:r>
            </a:p>
          </p:txBody>
        </p:sp>
        <p:cxnSp>
          <p:nvCxnSpPr>
            <p:cNvPr id="47" name="Straight Arrow Connector 46"/>
            <p:cNvCxnSpPr>
              <a:stCxn id="45" idx="6"/>
              <a:endCxn id="44" idx="2"/>
            </p:cNvCxnSpPr>
            <p:nvPr/>
          </p:nvCxnSpPr>
          <p:spPr bwMode="auto">
            <a:xfrm>
              <a:off x="2933700" y="6105526"/>
              <a:ext cx="74295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8" name="Text Box 5"/>
            <p:cNvSpPr txBox="1">
              <a:spLocks noChangeArrowheads="1"/>
            </p:cNvSpPr>
            <p:nvPr/>
          </p:nvSpPr>
          <p:spPr bwMode="auto">
            <a:xfrm>
              <a:off x="2959100" y="5819775"/>
              <a:ext cx="74732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1Gbps</a:t>
              </a:r>
              <a:endParaRPr lang="en-US" dirty="0"/>
            </a:p>
          </p:txBody>
        </p:sp>
        <p:sp>
          <p:nvSpPr>
            <p:cNvPr id="49" name="Text Box 5"/>
            <p:cNvSpPr txBox="1">
              <a:spLocks noChangeArrowheads="1"/>
            </p:cNvSpPr>
            <p:nvPr/>
          </p:nvSpPr>
          <p:spPr bwMode="auto">
            <a:xfrm>
              <a:off x="3987800" y="5819775"/>
              <a:ext cx="78899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/>
                <a:t>1Mbps</a:t>
              </a:r>
              <a:endParaRPr lang="en-US" dirty="0"/>
            </a:p>
          </p:txBody>
        </p:sp>
        <p:cxnSp>
          <p:nvCxnSpPr>
            <p:cNvPr id="52" name="Straight Arrow Connector 51"/>
            <p:cNvCxnSpPr>
              <a:stCxn id="44" idx="6"/>
              <a:endCxn id="46" idx="2"/>
            </p:cNvCxnSpPr>
            <p:nvPr/>
          </p:nvCxnSpPr>
          <p:spPr bwMode="auto">
            <a:xfrm>
              <a:off x="4067175" y="6105526"/>
              <a:ext cx="657225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70" name="Group 69"/>
          <p:cNvGrpSpPr/>
          <p:nvPr/>
        </p:nvGrpSpPr>
        <p:grpSpPr>
          <a:xfrm>
            <a:off x="1790700" y="5819775"/>
            <a:ext cx="5229225" cy="547688"/>
            <a:chOff x="1952625" y="6572250"/>
            <a:chExt cx="5229225" cy="547688"/>
          </a:xfrm>
        </p:grpSpPr>
        <p:sp>
          <p:nvSpPr>
            <p:cNvPr id="57" name="Oval 56"/>
            <p:cNvSpPr/>
            <p:nvPr/>
          </p:nvSpPr>
          <p:spPr bwMode="auto">
            <a:xfrm>
              <a:off x="3829050" y="6624638"/>
              <a:ext cx="390525" cy="485775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1952625" y="6624638"/>
              <a:ext cx="1133475" cy="485775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sender</a:t>
              </a:r>
            </a:p>
          </p:txBody>
        </p:sp>
        <p:cxnSp>
          <p:nvCxnSpPr>
            <p:cNvPr id="60" name="Straight Arrow Connector 59"/>
            <p:cNvCxnSpPr>
              <a:stCxn id="58" idx="6"/>
              <a:endCxn id="57" idx="2"/>
            </p:cNvCxnSpPr>
            <p:nvPr/>
          </p:nvCxnSpPr>
          <p:spPr bwMode="auto">
            <a:xfrm>
              <a:off x="3086100" y="6867526"/>
              <a:ext cx="74295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1" name="Text Box 5"/>
            <p:cNvSpPr txBox="1">
              <a:spLocks noChangeArrowheads="1"/>
            </p:cNvSpPr>
            <p:nvPr/>
          </p:nvSpPr>
          <p:spPr bwMode="auto">
            <a:xfrm>
              <a:off x="3111500" y="6572250"/>
              <a:ext cx="74732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1Gbps</a:t>
              </a:r>
              <a:endParaRPr lang="en-US" dirty="0"/>
            </a:p>
          </p:txBody>
        </p:sp>
        <p:sp>
          <p:nvSpPr>
            <p:cNvPr id="62" name="Text Box 5"/>
            <p:cNvSpPr txBox="1">
              <a:spLocks noChangeArrowheads="1"/>
            </p:cNvSpPr>
            <p:nvPr/>
          </p:nvSpPr>
          <p:spPr bwMode="auto">
            <a:xfrm>
              <a:off x="4102100" y="6572250"/>
              <a:ext cx="78899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/>
                <a:t>1Mbps</a:t>
              </a:r>
              <a:endParaRPr lang="en-US" dirty="0"/>
            </a:p>
          </p:txBody>
        </p:sp>
        <p:cxnSp>
          <p:nvCxnSpPr>
            <p:cNvPr id="63" name="Straight Arrow Connector 62"/>
            <p:cNvCxnSpPr>
              <a:stCxn id="57" idx="6"/>
              <a:endCxn id="64" idx="2"/>
            </p:cNvCxnSpPr>
            <p:nvPr/>
          </p:nvCxnSpPr>
          <p:spPr bwMode="auto">
            <a:xfrm>
              <a:off x="4219575" y="6867526"/>
              <a:ext cx="638175" cy="952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4" name="Oval 63"/>
            <p:cNvSpPr/>
            <p:nvPr/>
          </p:nvSpPr>
          <p:spPr bwMode="auto">
            <a:xfrm>
              <a:off x="4857750" y="6634163"/>
              <a:ext cx="390525" cy="485775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5905500" y="6634163"/>
              <a:ext cx="1276350" cy="485775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rPr>
                <a:t>receiver</a:t>
              </a:r>
            </a:p>
          </p:txBody>
        </p:sp>
        <p:cxnSp>
          <p:nvCxnSpPr>
            <p:cNvPr id="66" name="Straight Arrow Connector 65"/>
            <p:cNvCxnSpPr>
              <a:stCxn id="64" idx="6"/>
              <a:endCxn id="65" idx="2"/>
            </p:cNvCxnSpPr>
            <p:nvPr/>
          </p:nvCxnSpPr>
          <p:spPr bwMode="auto">
            <a:xfrm>
              <a:off x="5248275" y="6877051"/>
              <a:ext cx="657225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8" name="Text Box 5"/>
            <p:cNvSpPr txBox="1">
              <a:spLocks noChangeArrowheads="1"/>
            </p:cNvSpPr>
            <p:nvPr/>
          </p:nvSpPr>
          <p:spPr bwMode="auto">
            <a:xfrm>
              <a:off x="5216525" y="6572250"/>
              <a:ext cx="74732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1Gbps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Selective Repeat</a:t>
            </a:r>
            <a:endParaRPr lang="en-US" dirty="0" smtClean="0"/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2450" y="1466850"/>
            <a:ext cx="7562850" cy="4648200"/>
          </a:xfrm>
        </p:spPr>
        <p:txBody>
          <a:bodyPr/>
          <a:lstStyle/>
          <a:p>
            <a:r>
              <a:rPr lang="en-US" sz="2400" dirty="0" smtClean="0"/>
              <a:t>receiver </a:t>
            </a:r>
            <a:r>
              <a:rPr lang="en-US" sz="2400" i="1" dirty="0" smtClean="0"/>
              <a:t>individually</a:t>
            </a:r>
            <a:r>
              <a:rPr lang="en-US" sz="2400" dirty="0" smtClean="0"/>
              <a:t> acknowledges all correctly received </a:t>
            </a:r>
            <a:r>
              <a:rPr lang="en-US" sz="2400" dirty="0" err="1" smtClean="0"/>
              <a:t>pkts</a:t>
            </a:r>
            <a:endParaRPr lang="en-US" sz="2400" dirty="0" smtClean="0"/>
          </a:p>
          <a:p>
            <a:pPr lvl="1"/>
            <a:r>
              <a:rPr lang="en-US" sz="2000" dirty="0" smtClean="0"/>
              <a:t>buffers </a:t>
            </a:r>
            <a:r>
              <a:rPr lang="en-US" sz="2000" dirty="0" err="1" smtClean="0"/>
              <a:t>pkts</a:t>
            </a:r>
            <a:r>
              <a:rPr lang="en-US" sz="2000" dirty="0" smtClean="0"/>
              <a:t>, as needed, for eventual in-order delivery to upper layer</a:t>
            </a:r>
          </a:p>
          <a:p>
            <a:r>
              <a:rPr lang="en-US" sz="2400" dirty="0" smtClean="0"/>
              <a:t>sender only resends </a:t>
            </a:r>
            <a:r>
              <a:rPr lang="en-US" sz="2400" dirty="0" err="1" smtClean="0"/>
              <a:t>pkts</a:t>
            </a:r>
            <a:r>
              <a:rPr lang="en-US" sz="2400" dirty="0" smtClean="0"/>
              <a:t> for which ACK is not received</a:t>
            </a:r>
          </a:p>
          <a:p>
            <a:pPr lvl="1"/>
            <a:r>
              <a:rPr lang="en-US" sz="2000" dirty="0" smtClean="0"/>
              <a:t>sender timer for each </a:t>
            </a:r>
            <a:r>
              <a:rPr lang="en-US" sz="2000" dirty="0" err="1" smtClean="0"/>
              <a:t>unACKed</a:t>
            </a:r>
            <a:r>
              <a:rPr lang="en-US" sz="2000" dirty="0" smtClean="0"/>
              <a:t> </a:t>
            </a:r>
            <a:r>
              <a:rPr lang="en-US" sz="2000" dirty="0" err="1" smtClean="0"/>
              <a:t>pkt</a:t>
            </a:r>
            <a:endParaRPr lang="en-US" sz="2000" dirty="0" smtClean="0"/>
          </a:p>
          <a:p>
            <a:r>
              <a:rPr lang="en-US" sz="2400" dirty="0" smtClean="0"/>
              <a:t>sender window</a:t>
            </a:r>
          </a:p>
          <a:p>
            <a:pPr lvl="1"/>
            <a:r>
              <a:rPr lang="en-US" sz="2000" dirty="0" smtClean="0"/>
              <a:t>N consecutive </a:t>
            </a:r>
            <a:r>
              <a:rPr lang="en-US" sz="2000" dirty="0" err="1" smtClean="0"/>
              <a:t>seq</a:t>
            </a:r>
            <a:r>
              <a:rPr lang="en-US" sz="2000" dirty="0" smtClean="0"/>
              <a:t> #’s</a:t>
            </a:r>
          </a:p>
          <a:p>
            <a:pPr lvl="1"/>
            <a:r>
              <a:rPr lang="en-US" sz="2000" dirty="0" smtClean="0"/>
              <a:t>again limits </a:t>
            </a:r>
            <a:r>
              <a:rPr lang="en-US" sz="2000" dirty="0" err="1" smtClean="0"/>
              <a:t>seq</a:t>
            </a:r>
            <a:r>
              <a:rPr lang="en-US" sz="2000" dirty="0" smtClean="0"/>
              <a:t> #s of sent, </a:t>
            </a:r>
            <a:r>
              <a:rPr lang="en-US" sz="2000" dirty="0" err="1" smtClean="0"/>
              <a:t>unACKed</a:t>
            </a:r>
            <a:r>
              <a:rPr lang="en-US" sz="2000" dirty="0" smtClean="0"/>
              <a:t> </a:t>
            </a:r>
            <a:r>
              <a:rPr lang="en-US" sz="2000" dirty="0" err="1" smtClean="0"/>
              <a:t>pkts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825"/>
            <a:ext cx="7772400" cy="342900"/>
          </a:xfrm>
        </p:spPr>
        <p:txBody>
          <a:bodyPr/>
          <a:lstStyle/>
          <a:p>
            <a:r>
              <a:rPr lang="en-US" dirty="0" smtClean="0"/>
              <a:t>Selective repeat in action</a:t>
            </a:r>
            <a:endParaRPr lang="en-US" dirty="0"/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6227763" y="393700"/>
            <a:ext cx="54864" cy="374904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6330950" y="495300"/>
            <a:ext cx="17605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dirty="0" err="1"/>
              <a:t>Pkt</a:t>
            </a:r>
            <a:r>
              <a:rPr lang="en-US" sz="1200" dirty="0"/>
              <a:t> that could be sent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8002588" y="404813"/>
            <a:ext cx="54864" cy="37490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8170863" y="498475"/>
            <a:ext cx="10937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/>
              <a:t>unACKed pkt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7970838" y="989013"/>
            <a:ext cx="54864" cy="3749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8105775" y="1114425"/>
            <a:ext cx="984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/>
              <a:t>Unused pkt</a:t>
            </a: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6196013" y="979488"/>
            <a:ext cx="54864" cy="374904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6299200" y="1081088"/>
            <a:ext cx="9350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/>
              <a:t>ACKed pkt</a:t>
            </a:r>
          </a:p>
        </p:txBody>
      </p:sp>
      <p:sp>
        <p:nvSpPr>
          <p:cNvPr id="29" name="Text Box 232"/>
          <p:cNvSpPr txBox="1">
            <a:spLocks noChangeArrowheads="1"/>
          </p:cNvSpPr>
          <p:nvPr/>
        </p:nvSpPr>
        <p:spPr bwMode="auto">
          <a:xfrm>
            <a:off x="6291263" y="0"/>
            <a:ext cx="147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State of pkts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86810" y="1374775"/>
            <a:ext cx="58737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827953" y="1374775"/>
            <a:ext cx="58737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969096" y="1374775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110239" y="1374775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251382" y="1374775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392525" y="1374775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533668" y="1374775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674813" y="1374775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22238" y="1374775"/>
            <a:ext cx="58737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63381" y="1374775"/>
            <a:ext cx="58737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404524" y="1374775"/>
            <a:ext cx="58737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545667" y="1374775"/>
            <a:ext cx="58737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2" name="Straight Connector 31"/>
          <p:cNvCxnSpPr/>
          <p:nvPr/>
        </p:nvCxnSpPr>
        <p:spPr bwMode="auto">
          <a:xfrm rot="5400000">
            <a:off x="-22066" y="1737360"/>
            <a:ext cx="27432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rot="5400000">
            <a:off x="797084" y="1718310"/>
            <a:ext cx="27432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180975" y="1609725"/>
            <a:ext cx="6976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Window</a:t>
            </a:r>
          </a:p>
          <a:p>
            <a:r>
              <a:rPr lang="en-US" sz="1100" dirty="0" smtClean="0"/>
              <a:t>N=6</a:t>
            </a:r>
            <a:endParaRPr lang="en-US" sz="1100" dirty="0"/>
          </a:p>
        </p:txBody>
      </p:sp>
      <p:cxnSp>
        <p:nvCxnSpPr>
          <p:cNvPr id="39" name="Straight Arrow Connector 38"/>
          <p:cNvCxnSpPr/>
          <p:nvPr/>
        </p:nvCxnSpPr>
        <p:spPr bwMode="auto">
          <a:xfrm>
            <a:off x="752475" y="1838325"/>
            <a:ext cx="200025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133350" y="1838325"/>
            <a:ext cx="200025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3048000" y="1476375"/>
            <a:ext cx="1543050" cy="361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5563610" y="2184400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5704753" y="2184400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5845896" y="2184400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3"/>
          <p:cNvSpPr>
            <a:spLocks noChangeArrowheads="1"/>
          </p:cNvSpPr>
          <p:nvPr/>
        </p:nvSpPr>
        <p:spPr bwMode="auto">
          <a:xfrm>
            <a:off x="5987039" y="2184400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auto">
          <a:xfrm>
            <a:off x="6128182" y="2184400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6269325" y="2184400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auto">
          <a:xfrm>
            <a:off x="6410468" y="2184400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6551613" y="2184400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3"/>
          <p:cNvSpPr>
            <a:spLocks noChangeArrowheads="1"/>
          </p:cNvSpPr>
          <p:nvPr/>
        </p:nvSpPr>
        <p:spPr bwMode="auto">
          <a:xfrm>
            <a:off x="4999038" y="2184400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5140181" y="2184400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5281324" y="2184400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5422467" y="2184400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2" name="Group 111"/>
          <p:cNvGrpSpPr/>
          <p:nvPr/>
        </p:nvGrpSpPr>
        <p:grpSpPr>
          <a:xfrm>
            <a:off x="4991100" y="2391569"/>
            <a:ext cx="838200" cy="468193"/>
            <a:chOff x="4991100" y="2391569"/>
            <a:chExt cx="838200" cy="468193"/>
          </a:xfrm>
        </p:grpSpPr>
        <p:cxnSp>
          <p:nvCxnSpPr>
            <p:cNvPr id="55" name="Straight Connector 54"/>
            <p:cNvCxnSpPr/>
            <p:nvPr/>
          </p:nvCxnSpPr>
          <p:spPr bwMode="auto">
            <a:xfrm rot="5400000">
              <a:off x="4854734" y="2546985"/>
              <a:ext cx="27432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 rot="5400000">
              <a:off x="5673884" y="2527935"/>
              <a:ext cx="27432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" name="TextBox 56"/>
            <p:cNvSpPr txBox="1"/>
            <p:nvPr/>
          </p:nvSpPr>
          <p:spPr>
            <a:xfrm>
              <a:off x="5076825" y="2428875"/>
              <a:ext cx="69762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Window</a:t>
              </a:r>
            </a:p>
            <a:p>
              <a:r>
                <a:rPr lang="en-US" sz="1100" dirty="0" smtClean="0"/>
                <a:t>N=6</a:t>
              </a:r>
              <a:endParaRPr lang="en-US" sz="1100" dirty="0"/>
            </a:p>
          </p:txBody>
        </p:sp>
        <p:cxnSp>
          <p:nvCxnSpPr>
            <p:cNvPr id="58" name="Straight Arrow Connector 57"/>
            <p:cNvCxnSpPr/>
            <p:nvPr/>
          </p:nvCxnSpPr>
          <p:spPr bwMode="auto">
            <a:xfrm>
              <a:off x="5629275" y="2647950"/>
              <a:ext cx="200025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9" name="Straight Arrow Connector 58"/>
            <p:cNvCxnSpPr/>
            <p:nvPr/>
          </p:nvCxnSpPr>
          <p:spPr bwMode="auto">
            <a:xfrm>
              <a:off x="5010150" y="2647950"/>
              <a:ext cx="200025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</p:grpSp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122238" y="1374746"/>
            <a:ext cx="58737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Rectangle 3"/>
          <p:cNvSpPr>
            <a:spLocks noChangeArrowheads="1"/>
          </p:cNvSpPr>
          <p:nvPr/>
        </p:nvSpPr>
        <p:spPr bwMode="auto">
          <a:xfrm>
            <a:off x="267496" y="1374746"/>
            <a:ext cx="58737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3"/>
          <p:cNvSpPr>
            <a:spLocks noChangeArrowheads="1"/>
          </p:cNvSpPr>
          <p:nvPr/>
        </p:nvSpPr>
        <p:spPr bwMode="auto">
          <a:xfrm>
            <a:off x="405608" y="1374746"/>
            <a:ext cx="58737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Rectangle 3"/>
          <p:cNvSpPr>
            <a:spLocks noChangeArrowheads="1"/>
          </p:cNvSpPr>
          <p:nvPr/>
        </p:nvSpPr>
        <p:spPr bwMode="auto">
          <a:xfrm>
            <a:off x="546103" y="1374746"/>
            <a:ext cx="58737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Rectangle 3"/>
          <p:cNvSpPr>
            <a:spLocks noChangeArrowheads="1"/>
          </p:cNvSpPr>
          <p:nvPr/>
        </p:nvSpPr>
        <p:spPr bwMode="auto">
          <a:xfrm>
            <a:off x="686595" y="1374746"/>
            <a:ext cx="58737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Rectangle 3"/>
          <p:cNvSpPr>
            <a:spLocks noChangeArrowheads="1"/>
          </p:cNvSpPr>
          <p:nvPr/>
        </p:nvSpPr>
        <p:spPr bwMode="auto">
          <a:xfrm>
            <a:off x="829469" y="1374746"/>
            <a:ext cx="58737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4" name="Straight Arrow Connector 73"/>
          <p:cNvCxnSpPr/>
          <p:nvPr/>
        </p:nvCxnSpPr>
        <p:spPr bwMode="auto">
          <a:xfrm>
            <a:off x="3048000" y="1588770"/>
            <a:ext cx="1543050" cy="361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5" name="Straight Arrow Connector 74"/>
          <p:cNvCxnSpPr/>
          <p:nvPr/>
        </p:nvCxnSpPr>
        <p:spPr bwMode="auto">
          <a:xfrm>
            <a:off x="3048000" y="1701165"/>
            <a:ext cx="1543050" cy="361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/>
          <p:nvPr/>
        </p:nvCxnSpPr>
        <p:spPr bwMode="auto">
          <a:xfrm>
            <a:off x="3048000" y="1813560"/>
            <a:ext cx="1543050" cy="361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7" name="Straight Arrow Connector 76"/>
          <p:cNvCxnSpPr/>
          <p:nvPr/>
        </p:nvCxnSpPr>
        <p:spPr bwMode="auto">
          <a:xfrm>
            <a:off x="3048000" y="1925955"/>
            <a:ext cx="1543050" cy="361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/>
          <p:nvPr/>
        </p:nvCxnSpPr>
        <p:spPr bwMode="auto">
          <a:xfrm>
            <a:off x="3048000" y="2038350"/>
            <a:ext cx="1543050" cy="361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9" name="Rectangle 9"/>
          <p:cNvSpPr>
            <a:spLocks noChangeArrowheads="1"/>
          </p:cNvSpPr>
          <p:nvPr/>
        </p:nvSpPr>
        <p:spPr bwMode="auto">
          <a:xfrm>
            <a:off x="6186488" y="1455738"/>
            <a:ext cx="54864" cy="374904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6280150" y="1509713"/>
            <a:ext cx="13612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dirty="0" smtClean="0"/>
              <a:t>Delivered to app</a:t>
            </a:r>
            <a:endParaRPr lang="en-US" sz="1200" dirty="0"/>
          </a:p>
        </p:txBody>
      </p:sp>
      <p:sp>
        <p:nvSpPr>
          <p:cNvPr id="81" name="Rectangle 3"/>
          <p:cNvSpPr>
            <a:spLocks noChangeArrowheads="1"/>
          </p:cNvSpPr>
          <p:nvPr/>
        </p:nvSpPr>
        <p:spPr bwMode="auto">
          <a:xfrm>
            <a:off x="4999038" y="2184365"/>
            <a:ext cx="58737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3" name="Straight Arrow Connector 82"/>
          <p:cNvCxnSpPr/>
          <p:nvPr/>
        </p:nvCxnSpPr>
        <p:spPr bwMode="auto">
          <a:xfrm rot="10800000" flipV="1">
            <a:off x="3048000" y="1838325"/>
            <a:ext cx="1524000" cy="8191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4" name="Rectangle 3"/>
          <p:cNvSpPr>
            <a:spLocks noChangeArrowheads="1"/>
          </p:cNvSpPr>
          <p:nvPr/>
        </p:nvSpPr>
        <p:spPr bwMode="auto">
          <a:xfrm>
            <a:off x="5144296" y="2184365"/>
            <a:ext cx="58737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5" name="Straight Arrow Connector 84"/>
          <p:cNvCxnSpPr/>
          <p:nvPr/>
        </p:nvCxnSpPr>
        <p:spPr bwMode="auto">
          <a:xfrm rot="10800000" flipV="1">
            <a:off x="3048000" y="1957387"/>
            <a:ext cx="1524000" cy="8191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6" name="Rectangle 3"/>
          <p:cNvSpPr>
            <a:spLocks noChangeArrowheads="1"/>
          </p:cNvSpPr>
          <p:nvPr/>
        </p:nvSpPr>
        <p:spPr bwMode="auto">
          <a:xfrm>
            <a:off x="5282407" y="2184365"/>
            <a:ext cx="58737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7" name="Straight Arrow Connector 86"/>
          <p:cNvCxnSpPr/>
          <p:nvPr/>
        </p:nvCxnSpPr>
        <p:spPr bwMode="auto">
          <a:xfrm rot="10800000" flipV="1">
            <a:off x="3048000" y="2076447"/>
            <a:ext cx="1524000" cy="8191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5422898" y="2184365"/>
            <a:ext cx="58737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9" name="Straight Arrow Connector 88"/>
          <p:cNvCxnSpPr/>
          <p:nvPr/>
        </p:nvCxnSpPr>
        <p:spPr bwMode="auto">
          <a:xfrm rot="10800000" flipV="1">
            <a:off x="3052763" y="2185983"/>
            <a:ext cx="1524000" cy="8191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0" name="Rectangle 3"/>
          <p:cNvSpPr>
            <a:spLocks noChangeArrowheads="1"/>
          </p:cNvSpPr>
          <p:nvPr/>
        </p:nvSpPr>
        <p:spPr bwMode="auto">
          <a:xfrm>
            <a:off x="5563392" y="2184365"/>
            <a:ext cx="58737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1" name="Straight Arrow Connector 90"/>
          <p:cNvCxnSpPr/>
          <p:nvPr/>
        </p:nvCxnSpPr>
        <p:spPr bwMode="auto">
          <a:xfrm rot="10800000" flipV="1">
            <a:off x="3052763" y="2285993"/>
            <a:ext cx="1524000" cy="8191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2" name="Rectangle 3"/>
          <p:cNvSpPr>
            <a:spLocks noChangeArrowheads="1"/>
          </p:cNvSpPr>
          <p:nvPr/>
        </p:nvSpPr>
        <p:spPr bwMode="auto">
          <a:xfrm>
            <a:off x="5706268" y="2184365"/>
            <a:ext cx="58737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3" name="Straight Arrow Connector 92"/>
          <p:cNvCxnSpPr/>
          <p:nvPr/>
        </p:nvCxnSpPr>
        <p:spPr bwMode="auto">
          <a:xfrm rot="10800000" flipV="1">
            <a:off x="3057525" y="2405055"/>
            <a:ext cx="1524000" cy="8191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13" name="Group 112"/>
          <p:cNvGrpSpPr/>
          <p:nvPr/>
        </p:nvGrpSpPr>
        <p:grpSpPr>
          <a:xfrm>
            <a:off x="5119224" y="2406405"/>
            <a:ext cx="838200" cy="468193"/>
            <a:chOff x="4991100" y="2391569"/>
            <a:chExt cx="838200" cy="468193"/>
          </a:xfrm>
        </p:grpSpPr>
        <p:cxnSp>
          <p:nvCxnSpPr>
            <p:cNvPr id="114" name="Straight Connector 113"/>
            <p:cNvCxnSpPr/>
            <p:nvPr/>
          </p:nvCxnSpPr>
          <p:spPr bwMode="auto">
            <a:xfrm rot="5400000">
              <a:off x="4854734" y="2546985"/>
              <a:ext cx="27432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/>
          </p:nvCxnSpPr>
          <p:spPr bwMode="auto">
            <a:xfrm rot="5400000">
              <a:off x="5673884" y="2527935"/>
              <a:ext cx="27432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6" name="TextBox 115"/>
            <p:cNvSpPr txBox="1"/>
            <p:nvPr/>
          </p:nvSpPr>
          <p:spPr>
            <a:xfrm>
              <a:off x="5076825" y="2428875"/>
              <a:ext cx="69762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Window</a:t>
              </a:r>
            </a:p>
            <a:p>
              <a:r>
                <a:rPr lang="en-US" sz="1100" dirty="0" smtClean="0"/>
                <a:t>N=6</a:t>
              </a:r>
              <a:endParaRPr lang="en-US" sz="1100" dirty="0"/>
            </a:p>
          </p:txBody>
        </p:sp>
        <p:cxnSp>
          <p:nvCxnSpPr>
            <p:cNvPr id="117" name="Straight Arrow Connector 116"/>
            <p:cNvCxnSpPr/>
            <p:nvPr/>
          </p:nvCxnSpPr>
          <p:spPr bwMode="auto">
            <a:xfrm>
              <a:off x="5629275" y="2647950"/>
              <a:ext cx="200025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8" name="Straight Arrow Connector 117"/>
            <p:cNvCxnSpPr/>
            <p:nvPr/>
          </p:nvCxnSpPr>
          <p:spPr bwMode="auto">
            <a:xfrm>
              <a:off x="5010150" y="2647950"/>
              <a:ext cx="200025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</p:grpSp>
      <p:grpSp>
        <p:nvGrpSpPr>
          <p:cNvPr id="119" name="Group 118"/>
          <p:cNvGrpSpPr/>
          <p:nvPr/>
        </p:nvGrpSpPr>
        <p:grpSpPr>
          <a:xfrm>
            <a:off x="5271624" y="2405057"/>
            <a:ext cx="838200" cy="468193"/>
            <a:chOff x="4991100" y="2391569"/>
            <a:chExt cx="838200" cy="468193"/>
          </a:xfrm>
        </p:grpSpPr>
        <p:cxnSp>
          <p:nvCxnSpPr>
            <p:cNvPr id="120" name="Straight Connector 119"/>
            <p:cNvCxnSpPr/>
            <p:nvPr/>
          </p:nvCxnSpPr>
          <p:spPr bwMode="auto">
            <a:xfrm rot="5400000">
              <a:off x="4854734" y="2546985"/>
              <a:ext cx="27432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Straight Connector 120"/>
            <p:cNvCxnSpPr/>
            <p:nvPr/>
          </p:nvCxnSpPr>
          <p:spPr bwMode="auto">
            <a:xfrm rot="5400000">
              <a:off x="5673884" y="2527935"/>
              <a:ext cx="27432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2" name="TextBox 121"/>
            <p:cNvSpPr txBox="1"/>
            <p:nvPr/>
          </p:nvSpPr>
          <p:spPr>
            <a:xfrm>
              <a:off x="5076825" y="2428875"/>
              <a:ext cx="69762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Window</a:t>
              </a:r>
            </a:p>
            <a:p>
              <a:r>
                <a:rPr lang="en-US" sz="1100" dirty="0" smtClean="0"/>
                <a:t>N=6</a:t>
              </a:r>
              <a:endParaRPr lang="en-US" sz="1100" dirty="0"/>
            </a:p>
          </p:txBody>
        </p:sp>
        <p:cxnSp>
          <p:nvCxnSpPr>
            <p:cNvPr id="123" name="Straight Arrow Connector 122"/>
            <p:cNvCxnSpPr/>
            <p:nvPr/>
          </p:nvCxnSpPr>
          <p:spPr bwMode="auto">
            <a:xfrm>
              <a:off x="5629275" y="2647950"/>
              <a:ext cx="200025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4" name="Straight Arrow Connector 123"/>
            <p:cNvCxnSpPr/>
            <p:nvPr/>
          </p:nvCxnSpPr>
          <p:spPr bwMode="auto">
            <a:xfrm>
              <a:off x="5010150" y="2647950"/>
              <a:ext cx="200025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</p:grpSp>
      <p:grpSp>
        <p:nvGrpSpPr>
          <p:cNvPr id="125" name="Group 124"/>
          <p:cNvGrpSpPr/>
          <p:nvPr/>
        </p:nvGrpSpPr>
        <p:grpSpPr>
          <a:xfrm>
            <a:off x="5407840" y="2395617"/>
            <a:ext cx="838200" cy="468193"/>
            <a:chOff x="4991100" y="2391569"/>
            <a:chExt cx="838200" cy="468193"/>
          </a:xfrm>
        </p:grpSpPr>
        <p:cxnSp>
          <p:nvCxnSpPr>
            <p:cNvPr id="126" name="Straight Connector 125"/>
            <p:cNvCxnSpPr/>
            <p:nvPr/>
          </p:nvCxnSpPr>
          <p:spPr bwMode="auto">
            <a:xfrm rot="5400000">
              <a:off x="4854734" y="2546985"/>
              <a:ext cx="27432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Straight Connector 126"/>
            <p:cNvCxnSpPr/>
            <p:nvPr/>
          </p:nvCxnSpPr>
          <p:spPr bwMode="auto">
            <a:xfrm rot="5400000">
              <a:off x="5673884" y="2527935"/>
              <a:ext cx="27432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8" name="TextBox 127"/>
            <p:cNvSpPr txBox="1"/>
            <p:nvPr/>
          </p:nvSpPr>
          <p:spPr>
            <a:xfrm>
              <a:off x="5076825" y="2428875"/>
              <a:ext cx="69762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Window</a:t>
              </a:r>
            </a:p>
            <a:p>
              <a:r>
                <a:rPr lang="en-US" sz="1100" dirty="0" smtClean="0"/>
                <a:t>N=6</a:t>
              </a:r>
              <a:endParaRPr lang="en-US" sz="1100" dirty="0"/>
            </a:p>
          </p:txBody>
        </p:sp>
        <p:cxnSp>
          <p:nvCxnSpPr>
            <p:cNvPr id="129" name="Straight Arrow Connector 128"/>
            <p:cNvCxnSpPr/>
            <p:nvPr/>
          </p:nvCxnSpPr>
          <p:spPr bwMode="auto">
            <a:xfrm>
              <a:off x="5629275" y="2647950"/>
              <a:ext cx="200025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0" name="Straight Arrow Connector 129"/>
            <p:cNvCxnSpPr/>
            <p:nvPr/>
          </p:nvCxnSpPr>
          <p:spPr bwMode="auto">
            <a:xfrm>
              <a:off x="5010150" y="2647950"/>
              <a:ext cx="200025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</p:grpSp>
      <p:grpSp>
        <p:nvGrpSpPr>
          <p:cNvPr id="131" name="Group 130"/>
          <p:cNvGrpSpPr/>
          <p:nvPr/>
        </p:nvGrpSpPr>
        <p:grpSpPr>
          <a:xfrm>
            <a:off x="5535964" y="2386177"/>
            <a:ext cx="838200" cy="468193"/>
            <a:chOff x="4991100" y="2391569"/>
            <a:chExt cx="838200" cy="468193"/>
          </a:xfrm>
        </p:grpSpPr>
        <p:cxnSp>
          <p:nvCxnSpPr>
            <p:cNvPr id="132" name="Straight Connector 131"/>
            <p:cNvCxnSpPr/>
            <p:nvPr/>
          </p:nvCxnSpPr>
          <p:spPr bwMode="auto">
            <a:xfrm rot="5400000">
              <a:off x="4854734" y="2546985"/>
              <a:ext cx="27432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" name="Straight Connector 132"/>
            <p:cNvCxnSpPr/>
            <p:nvPr/>
          </p:nvCxnSpPr>
          <p:spPr bwMode="auto">
            <a:xfrm rot="5400000">
              <a:off x="5673884" y="2527935"/>
              <a:ext cx="27432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4" name="TextBox 133"/>
            <p:cNvSpPr txBox="1"/>
            <p:nvPr/>
          </p:nvSpPr>
          <p:spPr>
            <a:xfrm>
              <a:off x="5076825" y="2428875"/>
              <a:ext cx="69762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Window</a:t>
              </a:r>
            </a:p>
            <a:p>
              <a:r>
                <a:rPr lang="en-US" sz="1100" dirty="0" smtClean="0"/>
                <a:t>N=6</a:t>
              </a:r>
              <a:endParaRPr lang="en-US" sz="1100" dirty="0"/>
            </a:p>
          </p:txBody>
        </p:sp>
        <p:cxnSp>
          <p:nvCxnSpPr>
            <p:cNvPr id="135" name="Straight Arrow Connector 134"/>
            <p:cNvCxnSpPr/>
            <p:nvPr/>
          </p:nvCxnSpPr>
          <p:spPr bwMode="auto">
            <a:xfrm>
              <a:off x="5629275" y="2647950"/>
              <a:ext cx="200025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6" name="Straight Arrow Connector 135"/>
            <p:cNvCxnSpPr/>
            <p:nvPr/>
          </p:nvCxnSpPr>
          <p:spPr bwMode="auto">
            <a:xfrm>
              <a:off x="5010150" y="2647950"/>
              <a:ext cx="200025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</p:grpSp>
      <p:grpSp>
        <p:nvGrpSpPr>
          <p:cNvPr id="137" name="Group 136"/>
          <p:cNvGrpSpPr/>
          <p:nvPr/>
        </p:nvGrpSpPr>
        <p:grpSpPr>
          <a:xfrm>
            <a:off x="5655996" y="2401013"/>
            <a:ext cx="838200" cy="468193"/>
            <a:chOff x="4991100" y="2391569"/>
            <a:chExt cx="838200" cy="468193"/>
          </a:xfrm>
        </p:grpSpPr>
        <p:cxnSp>
          <p:nvCxnSpPr>
            <p:cNvPr id="138" name="Straight Connector 137"/>
            <p:cNvCxnSpPr/>
            <p:nvPr/>
          </p:nvCxnSpPr>
          <p:spPr bwMode="auto">
            <a:xfrm rot="5400000">
              <a:off x="4854734" y="2546985"/>
              <a:ext cx="27432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" name="Straight Connector 138"/>
            <p:cNvCxnSpPr/>
            <p:nvPr/>
          </p:nvCxnSpPr>
          <p:spPr bwMode="auto">
            <a:xfrm rot="5400000">
              <a:off x="5673884" y="2527935"/>
              <a:ext cx="27432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0" name="TextBox 139"/>
            <p:cNvSpPr txBox="1"/>
            <p:nvPr/>
          </p:nvSpPr>
          <p:spPr>
            <a:xfrm>
              <a:off x="5076825" y="2428875"/>
              <a:ext cx="69762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Window</a:t>
              </a:r>
            </a:p>
            <a:p>
              <a:r>
                <a:rPr lang="en-US" sz="1100" dirty="0" smtClean="0"/>
                <a:t>N=6</a:t>
              </a:r>
              <a:endParaRPr lang="en-US" sz="1100" dirty="0"/>
            </a:p>
          </p:txBody>
        </p:sp>
        <p:cxnSp>
          <p:nvCxnSpPr>
            <p:cNvPr id="141" name="Straight Arrow Connector 140"/>
            <p:cNvCxnSpPr/>
            <p:nvPr/>
          </p:nvCxnSpPr>
          <p:spPr bwMode="auto">
            <a:xfrm>
              <a:off x="5629275" y="2647950"/>
              <a:ext cx="200025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2" name="Straight Arrow Connector 141"/>
            <p:cNvCxnSpPr/>
            <p:nvPr/>
          </p:nvCxnSpPr>
          <p:spPr bwMode="auto">
            <a:xfrm>
              <a:off x="5010150" y="2647950"/>
              <a:ext cx="200025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</p:grpSp>
      <p:grpSp>
        <p:nvGrpSpPr>
          <p:cNvPr id="143" name="Group 142"/>
          <p:cNvGrpSpPr/>
          <p:nvPr/>
        </p:nvGrpSpPr>
        <p:grpSpPr>
          <a:xfrm>
            <a:off x="5808396" y="2383481"/>
            <a:ext cx="838200" cy="468193"/>
            <a:chOff x="4991100" y="2391569"/>
            <a:chExt cx="838200" cy="468193"/>
          </a:xfrm>
        </p:grpSpPr>
        <p:cxnSp>
          <p:nvCxnSpPr>
            <p:cNvPr id="144" name="Straight Connector 143"/>
            <p:cNvCxnSpPr/>
            <p:nvPr/>
          </p:nvCxnSpPr>
          <p:spPr bwMode="auto">
            <a:xfrm rot="5400000">
              <a:off x="4854734" y="2546985"/>
              <a:ext cx="27432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" name="Straight Connector 144"/>
            <p:cNvCxnSpPr/>
            <p:nvPr/>
          </p:nvCxnSpPr>
          <p:spPr bwMode="auto">
            <a:xfrm rot="5400000">
              <a:off x="5673884" y="2527935"/>
              <a:ext cx="27432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6" name="TextBox 145"/>
            <p:cNvSpPr txBox="1"/>
            <p:nvPr/>
          </p:nvSpPr>
          <p:spPr>
            <a:xfrm>
              <a:off x="5076825" y="2428875"/>
              <a:ext cx="69762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Window</a:t>
              </a:r>
            </a:p>
            <a:p>
              <a:r>
                <a:rPr lang="en-US" sz="1100" dirty="0" smtClean="0"/>
                <a:t>N=6</a:t>
              </a:r>
              <a:endParaRPr lang="en-US" sz="1100" dirty="0"/>
            </a:p>
          </p:txBody>
        </p:sp>
        <p:cxnSp>
          <p:nvCxnSpPr>
            <p:cNvPr id="147" name="Straight Arrow Connector 146"/>
            <p:cNvCxnSpPr/>
            <p:nvPr/>
          </p:nvCxnSpPr>
          <p:spPr bwMode="auto">
            <a:xfrm>
              <a:off x="5629275" y="2647950"/>
              <a:ext cx="200025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8" name="Straight Arrow Connector 147"/>
            <p:cNvCxnSpPr/>
            <p:nvPr/>
          </p:nvCxnSpPr>
          <p:spPr bwMode="auto">
            <a:xfrm>
              <a:off x="5010150" y="2647950"/>
              <a:ext cx="200025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</p:grpSp>
      <p:sp>
        <p:nvSpPr>
          <p:cNvPr id="149" name="Rectangle 9"/>
          <p:cNvSpPr>
            <a:spLocks noChangeArrowheads="1"/>
          </p:cNvSpPr>
          <p:nvPr/>
        </p:nvSpPr>
        <p:spPr bwMode="auto">
          <a:xfrm>
            <a:off x="7973479" y="1462481"/>
            <a:ext cx="54864" cy="37490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" name="Text Box 8"/>
          <p:cNvSpPr txBox="1">
            <a:spLocks noChangeArrowheads="1"/>
          </p:cNvSpPr>
          <p:nvPr/>
        </p:nvSpPr>
        <p:spPr bwMode="auto">
          <a:xfrm>
            <a:off x="8159750" y="1421923"/>
            <a:ext cx="8531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dirty="0" err="1" smtClean="0"/>
              <a:t>ACKed</a:t>
            </a:r>
            <a:r>
              <a:rPr lang="en-US" sz="1200" dirty="0" smtClean="0"/>
              <a:t> + </a:t>
            </a:r>
          </a:p>
          <a:p>
            <a:pPr algn="l"/>
            <a:r>
              <a:rPr lang="en-US" sz="1200" dirty="0" smtClean="0"/>
              <a:t>Buffered</a:t>
            </a:r>
            <a:endParaRPr lang="en-US" sz="1200" dirty="0"/>
          </a:p>
        </p:txBody>
      </p:sp>
      <p:cxnSp>
        <p:nvCxnSpPr>
          <p:cNvPr id="155" name="Straight Arrow Connector 154"/>
          <p:cNvCxnSpPr/>
          <p:nvPr/>
        </p:nvCxnSpPr>
        <p:spPr bwMode="auto">
          <a:xfrm rot="5400000">
            <a:off x="300209" y="4100680"/>
            <a:ext cx="5467349" cy="472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6" name="Straight Arrow Connector 155"/>
          <p:cNvCxnSpPr/>
          <p:nvPr/>
        </p:nvCxnSpPr>
        <p:spPr bwMode="auto">
          <a:xfrm rot="16200000" flipH="1">
            <a:off x="1824038" y="4090985"/>
            <a:ext cx="55340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81" grpId="0" animBg="1"/>
      <p:bldP spid="84" grpId="0" animBg="1"/>
      <p:bldP spid="86" grpId="0" animBg="1"/>
      <p:bldP spid="88" grpId="0" animBg="1"/>
      <p:bldP spid="90" grpId="0" animBg="1"/>
      <p:bldP spid="9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825"/>
            <a:ext cx="7772400" cy="342900"/>
          </a:xfrm>
        </p:spPr>
        <p:txBody>
          <a:bodyPr/>
          <a:lstStyle/>
          <a:p>
            <a:r>
              <a:rPr lang="en-US" dirty="0" smtClean="0"/>
              <a:t>Selective repeat in action</a:t>
            </a:r>
            <a:endParaRPr lang="en-US" dirty="0"/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6227763" y="393700"/>
            <a:ext cx="54864" cy="374904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6330950" y="495300"/>
            <a:ext cx="17605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dirty="0" err="1"/>
              <a:t>Pkt</a:t>
            </a:r>
            <a:r>
              <a:rPr lang="en-US" sz="1200" dirty="0"/>
              <a:t> that could be sent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8002588" y="404813"/>
            <a:ext cx="54864" cy="37490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8170863" y="498475"/>
            <a:ext cx="10937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/>
              <a:t>unACKed pkt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7970838" y="989013"/>
            <a:ext cx="54864" cy="3749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8105775" y="1114425"/>
            <a:ext cx="984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dirty="0"/>
              <a:t>Unused </a:t>
            </a:r>
            <a:r>
              <a:rPr lang="en-US" sz="1200" dirty="0" err="1"/>
              <a:t>pkt</a:t>
            </a:r>
            <a:endParaRPr lang="en-US" sz="1200" dirty="0"/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6196013" y="979488"/>
            <a:ext cx="54864" cy="374904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6299200" y="1081088"/>
            <a:ext cx="9350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/>
              <a:t>ACKed pkt</a:t>
            </a:r>
          </a:p>
        </p:txBody>
      </p:sp>
      <p:sp>
        <p:nvSpPr>
          <p:cNvPr id="29" name="Text Box 232"/>
          <p:cNvSpPr txBox="1">
            <a:spLocks noChangeArrowheads="1"/>
          </p:cNvSpPr>
          <p:nvPr/>
        </p:nvSpPr>
        <p:spPr bwMode="auto">
          <a:xfrm>
            <a:off x="6291263" y="0"/>
            <a:ext cx="147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State of pkts</a:t>
            </a: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3048000" y="1476375"/>
            <a:ext cx="1543050" cy="361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5547426" y="3228272"/>
            <a:ext cx="58737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5688569" y="3228272"/>
            <a:ext cx="58737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5829712" y="3228272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3"/>
          <p:cNvSpPr>
            <a:spLocks noChangeArrowheads="1"/>
          </p:cNvSpPr>
          <p:nvPr/>
        </p:nvSpPr>
        <p:spPr bwMode="auto">
          <a:xfrm>
            <a:off x="5970855" y="3228272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auto">
          <a:xfrm>
            <a:off x="6111998" y="3228272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6253141" y="3228272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auto">
          <a:xfrm>
            <a:off x="6394284" y="3228272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6535429" y="3233668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3"/>
          <p:cNvSpPr>
            <a:spLocks noChangeArrowheads="1"/>
          </p:cNvSpPr>
          <p:nvPr/>
        </p:nvSpPr>
        <p:spPr bwMode="auto">
          <a:xfrm>
            <a:off x="4982854" y="3228272"/>
            <a:ext cx="58737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5123997" y="3228272"/>
            <a:ext cx="58737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5265140" y="3228272"/>
            <a:ext cx="58737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5406283" y="3228272"/>
            <a:ext cx="58737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85"/>
          <p:cNvGrpSpPr/>
          <p:nvPr/>
        </p:nvGrpSpPr>
        <p:grpSpPr>
          <a:xfrm>
            <a:off x="5776024" y="3435441"/>
            <a:ext cx="838200" cy="468193"/>
            <a:chOff x="5776024" y="3435441"/>
            <a:chExt cx="838200" cy="468193"/>
          </a:xfrm>
        </p:grpSpPr>
        <p:cxnSp>
          <p:nvCxnSpPr>
            <p:cNvPr id="55" name="Straight Connector 54"/>
            <p:cNvCxnSpPr/>
            <p:nvPr/>
          </p:nvCxnSpPr>
          <p:spPr bwMode="auto">
            <a:xfrm rot="5400000">
              <a:off x="5639658" y="3590857"/>
              <a:ext cx="27432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 rot="5400000">
              <a:off x="6458808" y="3571807"/>
              <a:ext cx="27432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" name="TextBox 56"/>
            <p:cNvSpPr txBox="1"/>
            <p:nvPr/>
          </p:nvSpPr>
          <p:spPr>
            <a:xfrm>
              <a:off x="5861749" y="3472747"/>
              <a:ext cx="69762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Window</a:t>
              </a:r>
            </a:p>
            <a:p>
              <a:r>
                <a:rPr lang="en-US" sz="1100" dirty="0" smtClean="0"/>
                <a:t>N=6</a:t>
              </a:r>
              <a:endParaRPr lang="en-US" sz="1100" dirty="0"/>
            </a:p>
          </p:txBody>
        </p:sp>
        <p:cxnSp>
          <p:nvCxnSpPr>
            <p:cNvPr id="58" name="Straight Arrow Connector 57"/>
            <p:cNvCxnSpPr/>
            <p:nvPr/>
          </p:nvCxnSpPr>
          <p:spPr bwMode="auto">
            <a:xfrm>
              <a:off x="6414199" y="3691822"/>
              <a:ext cx="200025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9" name="Straight Arrow Connector 58"/>
            <p:cNvCxnSpPr/>
            <p:nvPr/>
          </p:nvCxnSpPr>
          <p:spPr bwMode="auto">
            <a:xfrm>
              <a:off x="5795074" y="3691822"/>
              <a:ext cx="200025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</p:grpSp>
      <p:cxnSp>
        <p:nvCxnSpPr>
          <p:cNvPr id="74" name="Straight Arrow Connector 73"/>
          <p:cNvCxnSpPr/>
          <p:nvPr/>
        </p:nvCxnSpPr>
        <p:spPr bwMode="auto">
          <a:xfrm>
            <a:off x="3048000" y="1588770"/>
            <a:ext cx="1543050" cy="361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5" name="Straight Arrow Connector 74"/>
          <p:cNvCxnSpPr/>
          <p:nvPr/>
        </p:nvCxnSpPr>
        <p:spPr bwMode="auto">
          <a:xfrm>
            <a:off x="3048000" y="1701165"/>
            <a:ext cx="1543050" cy="361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/>
          <p:nvPr/>
        </p:nvCxnSpPr>
        <p:spPr bwMode="auto">
          <a:xfrm>
            <a:off x="3048000" y="1813560"/>
            <a:ext cx="1543050" cy="361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7" name="Straight Arrow Connector 76"/>
          <p:cNvCxnSpPr/>
          <p:nvPr/>
        </p:nvCxnSpPr>
        <p:spPr bwMode="auto">
          <a:xfrm>
            <a:off x="3048000" y="1925955"/>
            <a:ext cx="1543050" cy="361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/>
          <p:nvPr/>
        </p:nvCxnSpPr>
        <p:spPr bwMode="auto">
          <a:xfrm>
            <a:off x="3048000" y="2038350"/>
            <a:ext cx="1543050" cy="361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9" name="Rectangle 9"/>
          <p:cNvSpPr>
            <a:spLocks noChangeArrowheads="1"/>
          </p:cNvSpPr>
          <p:nvPr/>
        </p:nvSpPr>
        <p:spPr bwMode="auto">
          <a:xfrm>
            <a:off x="6186488" y="1455738"/>
            <a:ext cx="54864" cy="374904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6280150" y="1509713"/>
            <a:ext cx="13612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dirty="0" smtClean="0"/>
              <a:t>Delivered to app</a:t>
            </a:r>
            <a:endParaRPr lang="en-US" sz="1200" dirty="0"/>
          </a:p>
        </p:txBody>
      </p:sp>
      <p:cxnSp>
        <p:nvCxnSpPr>
          <p:cNvPr id="83" name="Straight Arrow Connector 82"/>
          <p:cNvCxnSpPr/>
          <p:nvPr/>
        </p:nvCxnSpPr>
        <p:spPr bwMode="auto">
          <a:xfrm rot="10800000" flipV="1">
            <a:off x="3048000" y="1838325"/>
            <a:ext cx="1524000" cy="8191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/>
          <p:nvPr/>
        </p:nvCxnSpPr>
        <p:spPr bwMode="auto">
          <a:xfrm rot="10800000" flipV="1">
            <a:off x="3048000" y="1957387"/>
            <a:ext cx="1524000" cy="8191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/>
          <p:cNvCxnSpPr/>
          <p:nvPr/>
        </p:nvCxnSpPr>
        <p:spPr bwMode="auto">
          <a:xfrm rot="10800000" flipV="1">
            <a:off x="3048000" y="2076447"/>
            <a:ext cx="1524000" cy="8191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/>
          <p:nvPr/>
        </p:nvCxnSpPr>
        <p:spPr bwMode="auto">
          <a:xfrm rot="10800000" flipV="1">
            <a:off x="3052763" y="2185983"/>
            <a:ext cx="1524000" cy="8191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rot="10800000" flipV="1">
            <a:off x="3052763" y="2285993"/>
            <a:ext cx="1524000" cy="8191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3" name="Straight Arrow Connector 92"/>
          <p:cNvCxnSpPr/>
          <p:nvPr/>
        </p:nvCxnSpPr>
        <p:spPr bwMode="auto">
          <a:xfrm rot="10800000" flipV="1">
            <a:off x="3057525" y="2405055"/>
            <a:ext cx="1524000" cy="8191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3" name="Rectangle 3"/>
          <p:cNvSpPr>
            <a:spLocks noChangeArrowheads="1"/>
          </p:cNvSpPr>
          <p:nvPr/>
        </p:nvSpPr>
        <p:spPr bwMode="auto">
          <a:xfrm>
            <a:off x="694902" y="2572397"/>
            <a:ext cx="58737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Rectangle 3"/>
          <p:cNvSpPr>
            <a:spLocks noChangeArrowheads="1"/>
          </p:cNvSpPr>
          <p:nvPr/>
        </p:nvSpPr>
        <p:spPr bwMode="auto">
          <a:xfrm>
            <a:off x="836045" y="2572397"/>
            <a:ext cx="58737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Rectangle 3"/>
          <p:cNvSpPr>
            <a:spLocks noChangeArrowheads="1"/>
          </p:cNvSpPr>
          <p:nvPr/>
        </p:nvSpPr>
        <p:spPr bwMode="auto">
          <a:xfrm>
            <a:off x="977188" y="2572397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" name="Rectangle 3"/>
          <p:cNvSpPr>
            <a:spLocks noChangeArrowheads="1"/>
          </p:cNvSpPr>
          <p:nvPr/>
        </p:nvSpPr>
        <p:spPr bwMode="auto">
          <a:xfrm>
            <a:off x="1118331" y="2572397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Rectangle 3"/>
          <p:cNvSpPr>
            <a:spLocks noChangeArrowheads="1"/>
          </p:cNvSpPr>
          <p:nvPr/>
        </p:nvSpPr>
        <p:spPr bwMode="auto">
          <a:xfrm>
            <a:off x="1259474" y="2572397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Rectangle 3"/>
          <p:cNvSpPr>
            <a:spLocks noChangeArrowheads="1"/>
          </p:cNvSpPr>
          <p:nvPr/>
        </p:nvSpPr>
        <p:spPr bwMode="auto">
          <a:xfrm>
            <a:off x="1400617" y="2572397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Rectangle 3"/>
          <p:cNvSpPr>
            <a:spLocks noChangeArrowheads="1"/>
          </p:cNvSpPr>
          <p:nvPr/>
        </p:nvSpPr>
        <p:spPr bwMode="auto">
          <a:xfrm>
            <a:off x="1541760" y="2572397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Rectangle 3"/>
          <p:cNvSpPr>
            <a:spLocks noChangeArrowheads="1"/>
          </p:cNvSpPr>
          <p:nvPr/>
        </p:nvSpPr>
        <p:spPr bwMode="auto">
          <a:xfrm>
            <a:off x="1682905" y="2572397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Rectangle 3"/>
          <p:cNvSpPr>
            <a:spLocks noChangeArrowheads="1"/>
          </p:cNvSpPr>
          <p:nvPr/>
        </p:nvSpPr>
        <p:spPr bwMode="auto">
          <a:xfrm>
            <a:off x="130330" y="2572397"/>
            <a:ext cx="58737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Rectangle 3"/>
          <p:cNvSpPr>
            <a:spLocks noChangeArrowheads="1"/>
          </p:cNvSpPr>
          <p:nvPr/>
        </p:nvSpPr>
        <p:spPr bwMode="auto">
          <a:xfrm>
            <a:off x="271473" y="2572397"/>
            <a:ext cx="58737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Rectangle 3"/>
          <p:cNvSpPr>
            <a:spLocks noChangeArrowheads="1"/>
          </p:cNvSpPr>
          <p:nvPr/>
        </p:nvSpPr>
        <p:spPr bwMode="auto">
          <a:xfrm>
            <a:off x="412616" y="2572397"/>
            <a:ext cx="58737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Rectangle 3"/>
          <p:cNvSpPr>
            <a:spLocks noChangeArrowheads="1"/>
          </p:cNvSpPr>
          <p:nvPr/>
        </p:nvSpPr>
        <p:spPr bwMode="auto">
          <a:xfrm>
            <a:off x="553759" y="2572397"/>
            <a:ext cx="58737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131"/>
          <p:cNvGrpSpPr/>
          <p:nvPr/>
        </p:nvGrpSpPr>
        <p:grpSpPr>
          <a:xfrm>
            <a:off x="122392" y="2779566"/>
            <a:ext cx="838200" cy="458668"/>
            <a:chOff x="122392" y="2779566"/>
            <a:chExt cx="838200" cy="458668"/>
          </a:xfrm>
        </p:grpSpPr>
        <p:cxnSp>
          <p:nvCxnSpPr>
            <p:cNvPr id="125" name="Straight Connector 124"/>
            <p:cNvCxnSpPr/>
            <p:nvPr/>
          </p:nvCxnSpPr>
          <p:spPr bwMode="auto">
            <a:xfrm rot="5400000">
              <a:off x="-13974" y="2934982"/>
              <a:ext cx="27432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" name="Straight Connector 125"/>
            <p:cNvCxnSpPr/>
            <p:nvPr/>
          </p:nvCxnSpPr>
          <p:spPr bwMode="auto">
            <a:xfrm rot="5400000">
              <a:off x="805176" y="2915932"/>
              <a:ext cx="27432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7" name="TextBox 126"/>
            <p:cNvSpPr txBox="1"/>
            <p:nvPr/>
          </p:nvSpPr>
          <p:spPr>
            <a:xfrm>
              <a:off x="189067" y="2807347"/>
              <a:ext cx="69762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Window</a:t>
              </a:r>
            </a:p>
            <a:p>
              <a:r>
                <a:rPr lang="en-US" sz="1100" dirty="0" smtClean="0"/>
                <a:t>N=6</a:t>
              </a:r>
              <a:endParaRPr lang="en-US" sz="1100" dirty="0"/>
            </a:p>
          </p:txBody>
        </p:sp>
        <p:cxnSp>
          <p:nvCxnSpPr>
            <p:cNvPr id="128" name="Straight Arrow Connector 127"/>
            <p:cNvCxnSpPr/>
            <p:nvPr/>
          </p:nvCxnSpPr>
          <p:spPr bwMode="auto">
            <a:xfrm>
              <a:off x="760567" y="3035947"/>
              <a:ext cx="200025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9" name="Straight Arrow Connector 128"/>
            <p:cNvCxnSpPr/>
            <p:nvPr/>
          </p:nvCxnSpPr>
          <p:spPr bwMode="auto">
            <a:xfrm>
              <a:off x="141442" y="3035947"/>
              <a:ext cx="200025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</p:grpSp>
      <p:cxnSp>
        <p:nvCxnSpPr>
          <p:cNvPr id="130" name="Straight Arrow Connector 129"/>
          <p:cNvCxnSpPr/>
          <p:nvPr/>
        </p:nvCxnSpPr>
        <p:spPr bwMode="auto">
          <a:xfrm>
            <a:off x="3056092" y="2657812"/>
            <a:ext cx="1543050" cy="361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1" name="Rectangle 3"/>
          <p:cNvSpPr>
            <a:spLocks noChangeArrowheads="1"/>
          </p:cNvSpPr>
          <p:nvPr/>
        </p:nvSpPr>
        <p:spPr bwMode="auto">
          <a:xfrm>
            <a:off x="129931" y="2569123"/>
            <a:ext cx="58737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32"/>
          <p:cNvGrpSpPr/>
          <p:nvPr/>
        </p:nvGrpSpPr>
        <p:grpSpPr>
          <a:xfrm>
            <a:off x="266700" y="2779566"/>
            <a:ext cx="838200" cy="458668"/>
            <a:chOff x="122392" y="2779566"/>
            <a:chExt cx="838200" cy="458668"/>
          </a:xfrm>
        </p:grpSpPr>
        <p:cxnSp>
          <p:nvCxnSpPr>
            <p:cNvPr id="134" name="Straight Connector 133"/>
            <p:cNvCxnSpPr/>
            <p:nvPr/>
          </p:nvCxnSpPr>
          <p:spPr bwMode="auto">
            <a:xfrm rot="5400000">
              <a:off x="-13974" y="2934982"/>
              <a:ext cx="27432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" name="Straight Connector 134"/>
            <p:cNvCxnSpPr/>
            <p:nvPr/>
          </p:nvCxnSpPr>
          <p:spPr bwMode="auto">
            <a:xfrm rot="5400000">
              <a:off x="805176" y="2915932"/>
              <a:ext cx="27432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6" name="TextBox 135"/>
            <p:cNvSpPr txBox="1"/>
            <p:nvPr/>
          </p:nvSpPr>
          <p:spPr>
            <a:xfrm>
              <a:off x="189067" y="2807347"/>
              <a:ext cx="69762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Window</a:t>
              </a:r>
            </a:p>
            <a:p>
              <a:r>
                <a:rPr lang="en-US" sz="1100" dirty="0" smtClean="0"/>
                <a:t>N=6</a:t>
              </a:r>
              <a:endParaRPr lang="en-US" sz="1100" dirty="0"/>
            </a:p>
          </p:txBody>
        </p:sp>
        <p:cxnSp>
          <p:nvCxnSpPr>
            <p:cNvPr id="137" name="Straight Arrow Connector 136"/>
            <p:cNvCxnSpPr/>
            <p:nvPr/>
          </p:nvCxnSpPr>
          <p:spPr bwMode="auto">
            <a:xfrm>
              <a:off x="760567" y="3035947"/>
              <a:ext cx="200025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8" name="Straight Arrow Connector 137"/>
            <p:cNvCxnSpPr/>
            <p:nvPr/>
          </p:nvCxnSpPr>
          <p:spPr bwMode="auto">
            <a:xfrm>
              <a:off x="141442" y="3035947"/>
              <a:ext cx="200025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</p:grpSp>
      <p:cxnSp>
        <p:nvCxnSpPr>
          <p:cNvPr id="139" name="Straight Arrow Connector 138"/>
          <p:cNvCxnSpPr/>
          <p:nvPr/>
        </p:nvCxnSpPr>
        <p:spPr bwMode="auto">
          <a:xfrm>
            <a:off x="3057591" y="2786402"/>
            <a:ext cx="732329" cy="1838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0" name="Rectangle 3"/>
          <p:cNvSpPr>
            <a:spLocks noChangeArrowheads="1"/>
          </p:cNvSpPr>
          <p:nvPr/>
        </p:nvSpPr>
        <p:spPr bwMode="auto">
          <a:xfrm>
            <a:off x="270909" y="2569123"/>
            <a:ext cx="58737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140"/>
          <p:cNvGrpSpPr/>
          <p:nvPr/>
        </p:nvGrpSpPr>
        <p:grpSpPr>
          <a:xfrm>
            <a:off x="394824" y="2779566"/>
            <a:ext cx="838200" cy="458668"/>
            <a:chOff x="122392" y="2779566"/>
            <a:chExt cx="838200" cy="458668"/>
          </a:xfrm>
        </p:grpSpPr>
        <p:cxnSp>
          <p:nvCxnSpPr>
            <p:cNvPr id="142" name="Straight Connector 141"/>
            <p:cNvCxnSpPr/>
            <p:nvPr/>
          </p:nvCxnSpPr>
          <p:spPr bwMode="auto">
            <a:xfrm rot="5400000">
              <a:off x="-13974" y="2934982"/>
              <a:ext cx="27432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" name="Straight Connector 142"/>
            <p:cNvCxnSpPr/>
            <p:nvPr/>
          </p:nvCxnSpPr>
          <p:spPr bwMode="auto">
            <a:xfrm rot="5400000">
              <a:off x="805176" y="2915932"/>
              <a:ext cx="27432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4" name="TextBox 143"/>
            <p:cNvSpPr txBox="1"/>
            <p:nvPr/>
          </p:nvSpPr>
          <p:spPr>
            <a:xfrm>
              <a:off x="189067" y="2807347"/>
              <a:ext cx="69762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Window</a:t>
              </a:r>
            </a:p>
            <a:p>
              <a:r>
                <a:rPr lang="en-US" sz="1100" dirty="0" smtClean="0"/>
                <a:t>N=6</a:t>
              </a:r>
              <a:endParaRPr lang="en-US" sz="1100" dirty="0"/>
            </a:p>
          </p:txBody>
        </p:sp>
        <p:cxnSp>
          <p:nvCxnSpPr>
            <p:cNvPr id="145" name="Straight Arrow Connector 144"/>
            <p:cNvCxnSpPr/>
            <p:nvPr/>
          </p:nvCxnSpPr>
          <p:spPr bwMode="auto">
            <a:xfrm>
              <a:off x="760567" y="3035947"/>
              <a:ext cx="200025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6" name="Straight Arrow Connector 145"/>
            <p:cNvCxnSpPr/>
            <p:nvPr/>
          </p:nvCxnSpPr>
          <p:spPr bwMode="auto">
            <a:xfrm>
              <a:off x="141442" y="3035947"/>
              <a:ext cx="200025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</p:grpSp>
      <p:cxnSp>
        <p:nvCxnSpPr>
          <p:cNvPr id="148" name="Straight Arrow Connector 147"/>
          <p:cNvCxnSpPr/>
          <p:nvPr/>
        </p:nvCxnSpPr>
        <p:spPr bwMode="auto">
          <a:xfrm>
            <a:off x="3053777" y="2903504"/>
            <a:ext cx="1543050" cy="361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9" name="Rectangle 3"/>
          <p:cNvSpPr>
            <a:spLocks noChangeArrowheads="1"/>
          </p:cNvSpPr>
          <p:nvPr/>
        </p:nvSpPr>
        <p:spPr bwMode="auto">
          <a:xfrm>
            <a:off x="411803" y="2571504"/>
            <a:ext cx="58737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50" name="Straight Arrow Connector 149"/>
          <p:cNvCxnSpPr/>
          <p:nvPr/>
        </p:nvCxnSpPr>
        <p:spPr bwMode="auto">
          <a:xfrm>
            <a:off x="3058139" y="3013064"/>
            <a:ext cx="1543050" cy="361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1" name="Rectangle 3"/>
          <p:cNvSpPr>
            <a:spLocks noChangeArrowheads="1"/>
          </p:cNvSpPr>
          <p:nvPr/>
        </p:nvSpPr>
        <p:spPr bwMode="auto">
          <a:xfrm>
            <a:off x="553730" y="2569123"/>
            <a:ext cx="58737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52" name="Straight Arrow Connector 151"/>
          <p:cNvCxnSpPr/>
          <p:nvPr/>
        </p:nvCxnSpPr>
        <p:spPr bwMode="auto">
          <a:xfrm>
            <a:off x="3059655" y="3112150"/>
            <a:ext cx="1543050" cy="361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3" name="Rectangle 3"/>
          <p:cNvSpPr>
            <a:spLocks noChangeArrowheads="1"/>
          </p:cNvSpPr>
          <p:nvPr/>
        </p:nvSpPr>
        <p:spPr bwMode="auto">
          <a:xfrm>
            <a:off x="694708" y="2569123"/>
            <a:ext cx="58737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54" name="Straight Arrow Connector 153"/>
          <p:cNvCxnSpPr/>
          <p:nvPr/>
        </p:nvCxnSpPr>
        <p:spPr bwMode="auto">
          <a:xfrm>
            <a:off x="3053544" y="3231714"/>
            <a:ext cx="1543050" cy="361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5" name="Rectangle 3"/>
          <p:cNvSpPr>
            <a:spLocks noChangeArrowheads="1"/>
          </p:cNvSpPr>
          <p:nvPr/>
        </p:nvSpPr>
        <p:spPr bwMode="auto">
          <a:xfrm>
            <a:off x="835686" y="2569123"/>
            <a:ext cx="58737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155"/>
          <p:cNvGrpSpPr/>
          <p:nvPr/>
        </p:nvGrpSpPr>
        <p:grpSpPr>
          <a:xfrm>
            <a:off x="522948" y="2779566"/>
            <a:ext cx="838200" cy="458668"/>
            <a:chOff x="122392" y="2779566"/>
            <a:chExt cx="838200" cy="458668"/>
          </a:xfrm>
        </p:grpSpPr>
        <p:cxnSp>
          <p:nvCxnSpPr>
            <p:cNvPr id="157" name="Straight Connector 156"/>
            <p:cNvCxnSpPr/>
            <p:nvPr/>
          </p:nvCxnSpPr>
          <p:spPr bwMode="auto">
            <a:xfrm rot="5400000">
              <a:off x="-13974" y="2934982"/>
              <a:ext cx="27432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" name="Straight Connector 157"/>
            <p:cNvCxnSpPr/>
            <p:nvPr/>
          </p:nvCxnSpPr>
          <p:spPr bwMode="auto">
            <a:xfrm rot="5400000">
              <a:off x="805176" y="2915932"/>
              <a:ext cx="27432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9" name="TextBox 158"/>
            <p:cNvSpPr txBox="1"/>
            <p:nvPr/>
          </p:nvSpPr>
          <p:spPr>
            <a:xfrm>
              <a:off x="189067" y="2807347"/>
              <a:ext cx="69762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Window</a:t>
              </a:r>
            </a:p>
            <a:p>
              <a:r>
                <a:rPr lang="en-US" sz="1100" dirty="0" smtClean="0"/>
                <a:t>N=6</a:t>
              </a:r>
              <a:endParaRPr lang="en-US" sz="1100" dirty="0"/>
            </a:p>
          </p:txBody>
        </p:sp>
        <p:cxnSp>
          <p:nvCxnSpPr>
            <p:cNvPr id="160" name="Straight Arrow Connector 159"/>
            <p:cNvCxnSpPr/>
            <p:nvPr/>
          </p:nvCxnSpPr>
          <p:spPr bwMode="auto">
            <a:xfrm>
              <a:off x="760567" y="3035947"/>
              <a:ext cx="200025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1" name="Straight Arrow Connector 160"/>
            <p:cNvCxnSpPr/>
            <p:nvPr/>
          </p:nvCxnSpPr>
          <p:spPr bwMode="auto">
            <a:xfrm>
              <a:off x="141442" y="3035947"/>
              <a:ext cx="200025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</p:grpSp>
      <p:grpSp>
        <p:nvGrpSpPr>
          <p:cNvPr id="10" name="Group 161"/>
          <p:cNvGrpSpPr/>
          <p:nvPr/>
        </p:nvGrpSpPr>
        <p:grpSpPr>
          <a:xfrm>
            <a:off x="651072" y="2779566"/>
            <a:ext cx="838200" cy="442484"/>
            <a:chOff x="122392" y="2779566"/>
            <a:chExt cx="838200" cy="442484"/>
          </a:xfrm>
        </p:grpSpPr>
        <p:cxnSp>
          <p:nvCxnSpPr>
            <p:cNvPr id="163" name="Straight Connector 162"/>
            <p:cNvCxnSpPr/>
            <p:nvPr/>
          </p:nvCxnSpPr>
          <p:spPr bwMode="auto">
            <a:xfrm rot="5400000">
              <a:off x="-13974" y="2934982"/>
              <a:ext cx="27432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Straight Connector 163"/>
            <p:cNvCxnSpPr/>
            <p:nvPr/>
          </p:nvCxnSpPr>
          <p:spPr bwMode="auto">
            <a:xfrm rot="5400000">
              <a:off x="805176" y="2915932"/>
              <a:ext cx="27432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5" name="TextBox 164"/>
            <p:cNvSpPr txBox="1"/>
            <p:nvPr/>
          </p:nvSpPr>
          <p:spPr>
            <a:xfrm>
              <a:off x="189067" y="2791163"/>
              <a:ext cx="69762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Window</a:t>
              </a:r>
            </a:p>
            <a:p>
              <a:r>
                <a:rPr lang="en-US" sz="1100" dirty="0" smtClean="0"/>
                <a:t>N=6</a:t>
              </a:r>
              <a:endParaRPr lang="en-US" sz="1100" dirty="0"/>
            </a:p>
          </p:txBody>
        </p:sp>
        <p:cxnSp>
          <p:nvCxnSpPr>
            <p:cNvPr id="166" name="Straight Arrow Connector 165"/>
            <p:cNvCxnSpPr/>
            <p:nvPr/>
          </p:nvCxnSpPr>
          <p:spPr bwMode="auto">
            <a:xfrm>
              <a:off x="760567" y="3035947"/>
              <a:ext cx="200025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7" name="Straight Arrow Connector 166"/>
            <p:cNvCxnSpPr/>
            <p:nvPr/>
          </p:nvCxnSpPr>
          <p:spPr bwMode="auto">
            <a:xfrm>
              <a:off x="141442" y="3035947"/>
              <a:ext cx="200025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</p:grpSp>
      <p:grpSp>
        <p:nvGrpSpPr>
          <p:cNvPr id="11" name="Group 167"/>
          <p:cNvGrpSpPr/>
          <p:nvPr/>
        </p:nvGrpSpPr>
        <p:grpSpPr>
          <a:xfrm>
            <a:off x="811564" y="2779566"/>
            <a:ext cx="838200" cy="458668"/>
            <a:chOff x="122392" y="2779566"/>
            <a:chExt cx="838200" cy="458668"/>
          </a:xfrm>
        </p:grpSpPr>
        <p:cxnSp>
          <p:nvCxnSpPr>
            <p:cNvPr id="169" name="Straight Connector 168"/>
            <p:cNvCxnSpPr/>
            <p:nvPr/>
          </p:nvCxnSpPr>
          <p:spPr bwMode="auto">
            <a:xfrm rot="5400000">
              <a:off x="-13974" y="2934982"/>
              <a:ext cx="27432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" name="Straight Connector 169"/>
            <p:cNvCxnSpPr/>
            <p:nvPr/>
          </p:nvCxnSpPr>
          <p:spPr bwMode="auto">
            <a:xfrm rot="5400000">
              <a:off x="805176" y="2915932"/>
              <a:ext cx="27432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1" name="TextBox 170"/>
            <p:cNvSpPr txBox="1"/>
            <p:nvPr/>
          </p:nvSpPr>
          <p:spPr>
            <a:xfrm>
              <a:off x="189067" y="2807347"/>
              <a:ext cx="69762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Window</a:t>
              </a:r>
            </a:p>
            <a:p>
              <a:r>
                <a:rPr lang="en-US" sz="1100" dirty="0" smtClean="0"/>
                <a:t>N=6</a:t>
              </a:r>
              <a:endParaRPr lang="en-US" sz="1100" dirty="0"/>
            </a:p>
          </p:txBody>
        </p:sp>
        <p:cxnSp>
          <p:nvCxnSpPr>
            <p:cNvPr id="172" name="Straight Arrow Connector 171"/>
            <p:cNvCxnSpPr/>
            <p:nvPr/>
          </p:nvCxnSpPr>
          <p:spPr bwMode="auto">
            <a:xfrm>
              <a:off x="760567" y="3035947"/>
              <a:ext cx="200025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3" name="Straight Arrow Connector 172"/>
            <p:cNvCxnSpPr/>
            <p:nvPr/>
          </p:nvCxnSpPr>
          <p:spPr bwMode="auto">
            <a:xfrm>
              <a:off x="141442" y="3035947"/>
              <a:ext cx="200025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</p:grpSp>
      <p:grpSp>
        <p:nvGrpSpPr>
          <p:cNvPr id="12" name="Group 173"/>
          <p:cNvGrpSpPr/>
          <p:nvPr/>
        </p:nvGrpSpPr>
        <p:grpSpPr>
          <a:xfrm>
            <a:off x="955872" y="2779566"/>
            <a:ext cx="838200" cy="458668"/>
            <a:chOff x="122392" y="2779566"/>
            <a:chExt cx="838200" cy="458668"/>
          </a:xfrm>
        </p:grpSpPr>
        <p:cxnSp>
          <p:nvCxnSpPr>
            <p:cNvPr id="175" name="Straight Connector 174"/>
            <p:cNvCxnSpPr/>
            <p:nvPr/>
          </p:nvCxnSpPr>
          <p:spPr bwMode="auto">
            <a:xfrm rot="5400000">
              <a:off x="-13974" y="2934982"/>
              <a:ext cx="27432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6" name="Straight Connector 175"/>
            <p:cNvCxnSpPr/>
            <p:nvPr/>
          </p:nvCxnSpPr>
          <p:spPr bwMode="auto">
            <a:xfrm rot="5400000">
              <a:off x="805176" y="2915932"/>
              <a:ext cx="27432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7" name="TextBox 176"/>
            <p:cNvSpPr txBox="1"/>
            <p:nvPr/>
          </p:nvSpPr>
          <p:spPr>
            <a:xfrm>
              <a:off x="189067" y="2807347"/>
              <a:ext cx="69762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Window</a:t>
              </a:r>
            </a:p>
            <a:p>
              <a:r>
                <a:rPr lang="en-US" sz="1100" dirty="0" smtClean="0"/>
                <a:t>N=6</a:t>
              </a:r>
              <a:endParaRPr lang="en-US" sz="1100" dirty="0"/>
            </a:p>
          </p:txBody>
        </p:sp>
        <p:cxnSp>
          <p:nvCxnSpPr>
            <p:cNvPr id="178" name="Straight Arrow Connector 177"/>
            <p:cNvCxnSpPr/>
            <p:nvPr/>
          </p:nvCxnSpPr>
          <p:spPr bwMode="auto">
            <a:xfrm>
              <a:off x="760567" y="3035947"/>
              <a:ext cx="200025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9" name="Straight Arrow Connector 178"/>
            <p:cNvCxnSpPr/>
            <p:nvPr/>
          </p:nvCxnSpPr>
          <p:spPr bwMode="auto">
            <a:xfrm>
              <a:off x="141442" y="3035947"/>
              <a:ext cx="200025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</p:grpSp>
      <p:sp>
        <p:nvSpPr>
          <p:cNvPr id="181" name="Rectangle 9"/>
          <p:cNvSpPr>
            <a:spLocks noChangeArrowheads="1"/>
          </p:cNvSpPr>
          <p:nvPr/>
        </p:nvSpPr>
        <p:spPr bwMode="auto">
          <a:xfrm>
            <a:off x="7973479" y="1462481"/>
            <a:ext cx="54864" cy="37490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Text Box 8"/>
          <p:cNvSpPr txBox="1">
            <a:spLocks noChangeArrowheads="1"/>
          </p:cNvSpPr>
          <p:nvPr/>
        </p:nvSpPr>
        <p:spPr bwMode="auto">
          <a:xfrm>
            <a:off x="8159750" y="1421923"/>
            <a:ext cx="8531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dirty="0" err="1" smtClean="0"/>
              <a:t>ACKed</a:t>
            </a:r>
            <a:r>
              <a:rPr lang="en-US" sz="1200" dirty="0" smtClean="0"/>
              <a:t> + </a:t>
            </a:r>
          </a:p>
          <a:p>
            <a:pPr algn="l"/>
            <a:r>
              <a:rPr lang="en-US" sz="1200" dirty="0" smtClean="0"/>
              <a:t>Buffered</a:t>
            </a:r>
            <a:endParaRPr lang="en-US" sz="1200" dirty="0"/>
          </a:p>
        </p:txBody>
      </p:sp>
      <p:sp>
        <p:nvSpPr>
          <p:cNvPr id="194" name="Rectangle 3"/>
          <p:cNvSpPr>
            <a:spLocks noChangeArrowheads="1"/>
          </p:cNvSpPr>
          <p:nvPr/>
        </p:nvSpPr>
        <p:spPr bwMode="auto">
          <a:xfrm>
            <a:off x="1827213" y="2562957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" name="Rectangle 3"/>
          <p:cNvSpPr>
            <a:spLocks noChangeArrowheads="1"/>
          </p:cNvSpPr>
          <p:nvPr/>
        </p:nvSpPr>
        <p:spPr bwMode="auto">
          <a:xfrm>
            <a:off x="6663553" y="3233668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" name="Rectangle 3"/>
          <p:cNvSpPr>
            <a:spLocks noChangeArrowheads="1"/>
          </p:cNvSpPr>
          <p:nvPr/>
        </p:nvSpPr>
        <p:spPr bwMode="auto">
          <a:xfrm>
            <a:off x="6807861" y="3233668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" name="Rectangle 3"/>
          <p:cNvSpPr>
            <a:spLocks noChangeArrowheads="1"/>
          </p:cNvSpPr>
          <p:nvPr/>
        </p:nvSpPr>
        <p:spPr bwMode="auto">
          <a:xfrm>
            <a:off x="6944077" y="3233668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" name="Rectangle 3"/>
          <p:cNvSpPr>
            <a:spLocks noChangeArrowheads="1"/>
          </p:cNvSpPr>
          <p:nvPr/>
        </p:nvSpPr>
        <p:spPr bwMode="auto">
          <a:xfrm>
            <a:off x="7096477" y="3233668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9" name="Rectangle 3"/>
          <p:cNvSpPr>
            <a:spLocks noChangeArrowheads="1"/>
          </p:cNvSpPr>
          <p:nvPr/>
        </p:nvSpPr>
        <p:spPr bwMode="auto">
          <a:xfrm>
            <a:off x="1947245" y="2561609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0" name="Rectangle 3"/>
          <p:cNvSpPr>
            <a:spLocks noChangeArrowheads="1"/>
          </p:cNvSpPr>
          <p:nvPr/>
        </p:nvSpPr>
        <p:spPr bwMode="auto">
          <a:xfrm>
            <a:off x="2083461" y="2560261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" name="Rectangle 3"/>
          <p:cNvSpPr>
            <a:spLocks noChangeArrowheads="1"/>
          </p:cNvSpPr>
          <p:nvPr/>
        </p:nvSpPr>
        <p:spPr bwMode="auto">
          <a:xfrm>
            <a:off x="1408764" y="2560265"/>
            <a:ext cx="58737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" name="Rectangle 3"/>
          <p:cNvSpPr>
            <a:spLocks noChangeArrowheads="1"/>
          </p:cNvSpPr>
          <p:nvPr/>
        </p:nvSpPr>
        <p:spPr bwMode="auto">
          <a:xfrm>
            <a:off x="1544980" y="2560265"/>
            <a:ext cx="58737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" name="Rectangle 3"/>
          <p:cNvSpPr>
            <a:spLocks noChangeArrowheads="1"/>
          </p:cNvSpPr>
          <p:nvPr/>
        </p:nvSpPr>
        <p:spPr bwMode="auto">
          <a:xfrm>
            <a:off x="1681196" y="2560265"/>
            <a:ext cx="58737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7" name="Rectangle 3"/>
          <p:cNvSpPr>
            <a:spLocks noChangeArrowheads="1"/>
          </p:cNvSpPr>
          <p:nvPr/>
        </p:nvSpPr>
        <p:spPr bwMode="auto">
          <a:xfrm>
            <a:off x="2219677" y="2564309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Rectangle 3"/>
          <p:cNvSpPr>
            <a:spLocks noChangeArrowheads="1"/>
          </p:cNvSpPr>
          <p:nvPr/>
        </p:nvSpPr>
        <p:spPr bwMode="auto">
          <a:xfrm>
            <a:off x="2355893" y="2564309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2" name="Rectangle 3"/>
          <p:cNvSpPr>
            <a:spLocks noChangeArrowheads="1"/>
          </p:cNvSpPr>
          <p:nvPr/>
        </p:nvSpPr>
        <p:spPr bwMode="auto">
          <a:xfrm>
            <a:off x="2475925" y="2564309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8" name="Rectangle 3"/>
          <p:cNvSpPr>
            <a:spLocks noChangeArrowheads="1"/>
          </p:cNvSpPr>
          <p:nvPr/>
        </p:nvSpPr>
        <p:spPr bwMode="auto">
          <a:xfrm>
            <a:off x="2620233" y="2564309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74" name="Straight Arrow Connector 173"/>
          <p:cNvCxnSpPr/>
          <p:nvPr/>
        </p:nvCxnSpPr>
        <p:spPr bwMode="auto">
          <a:xfrm rot="5400000">
            <a:off x="300209" y="4100680"/>
            <a:ext cx="5467349" cy="472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6" name="Straight Arrow Connector 185"/>
          <p:cNvCxnSpPr/>
          <p:nvPr/>
        </p:nvCxnSpPr>
        <p:spPr bwMode="auto">
          <a:xfrm rot="16200000" flipH="1">
            <a:off x="1824038" y="4090985"/>
            <a:ext cx="55340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7" name="Rectangle 3"/>
          <p:cNvSpPr>
            <a:spLocks noChangeArrowheads="1"/>
          </p:cNvSpPr>
          <p:nvPr/>
        </p:nvSpPr>
        <p:spPr bwMode="auto">
          <a:xfrm>
            <a:off x="978771" y="2563815"/>
            <a:ext cx="58737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1" name="Rectangle 3"/>
          <p:cNvSpPr>
            <a:spLocks noChangeArrowheads="1"/>
          </p:cNvSpPr>
          <p:nvPr/>
        </p:nvSpPr>
        <p:spPr bwMode="auto">
          <a:xfrm>
            <a:off x="1122130" y="2563899"/>
            <a:ext cx="58737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2" name="Rectangle 3"/>
          <p:cNvSpPr>
            <a:spLocks noChangeArrowheads="1"/>
          </p:cNvSpPr>
          <p:nvPr/>
        </p:nvSpPr>
        <p:spPr bwMode="auto">
          <a:xfrm>
            <a:off x="1266438" y="2562068"/>
            <a:ext cx="58737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3" name="Rectangle 3"/>
          <p:cNvSpPr>
            <a:spLocks noChangeArrowheads="1"/>
          </p:cNvSpPr>
          <p:nvPr/>
        </p:nvSpPr>
        <p:spPr bwMode="auto">
          <a:xfrm>
            <a:off x="975840" y="2560265"/>
            <a:ext cx="58737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" name="Rectangle 3"/>
          <p:cNvSpPr>
            <a:spLocks noChangeArrowheads="1"/>
          </p:cNvSpPr>
          <p:nvPr/>
        </p:nvSpPr>
        <p:spPr bwMode="auto">
          <a:xfrm>
            <a:off x="1120148" y="2560265"/>
            <a:ext cx="58737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" name="Rectangle 3"/>
          <p:cNvSpPr>
            <a:spLocks noChangeArrowheads="1"/>
          </p:cNvSpPr>
          <p:nvPr/>
        </p:nvSpPr>
        <p:spPr bwMode="auto">
          <a:xfrm>
            <a:off x="1264456" y="2560265"/>
            <a:ext cx="58737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40" grpId="0" animBg="1"/>
      <p:bldP spid="149" grpId="0" animBg="1"/>
      <p:bldP spid="151" grpId="0" animBg="1"/>
      <p:bldP spid="153" grpId="0" animBg="1"/>
      <p:bldP spid="155" grpId="0" animBg="1"/>
      <p:bldP spid="208" grpId="0" animBg="1"/>
      <p:bldP spid="209" grpId="0" animBg="1"/>
      <p:bldP spid="210" grpId="0" animBg="1"/>
      <p:bldP spid="187" grpId="0" animBg="1"/>
      <p:bldP spid="201" grpId="0" animBg="1"/>
      <p:bldP spid="202" grpId="0" animBg="1"/>
      <p:bldP spid="193" grpId="0" animBg="1"/>
      <p:bldP spid="206" grpId="0" animBg="1"/>
      <p:bldP spid="20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825"/>
            <a:ext cx="7772400" cy="342900"/>
          </a:xfrm>
        </p:spPr>
        <p:txBody>
          <a:bodyPr/>
          <a:lstStyle/>
          <a:p>
            <a:r>
              <a:rPr lang="en-US" dirty="0" smtClean="0"/>
              <a:t>Selective repeat in action</a:t>
            </a:r>
            <a:endParaRPr lang="en-US" dirty="0"/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6227763" y="393700"/>
            <a:ext cx="54864" cy="374904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6330950" y="495300"/>
            <a:ext cx="17605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dirty="0" err="1"/>
              <a:t>Pkt</a:t>
            </a:r>
            <a:r>
              <a:rPr lang="en-US" sz="1200" dirty="0"/>
              <a:t> that could be sent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8002588" y="404813"/>
            <a:ext cx="54864" cy="37490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8170863" y="498475"/>
            <a:ext cx="10937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/>
              <a:t>unACKed pkt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7970838" y="989013"/>
            <a:ext cx="54864" cy="3749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8105775" y="1114425"/>
            <a:ext cx="984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dirty="0"/>
              <a:t>Unused </a:t>
            </a:r>
            <a:r>
              <a:rPr lang="en-US" sz="1200" dirty="0" err="1"/>
              <a:t>pkt</a:t>
            </a:r>
            <a:endParaRPr lang="en-US" sz="1200" dirty="0"/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6196013" y="979488"/>
            <a:ext cx="54864" cy="374904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6299200" y="1081088"/>
            <a:ext cx="9350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/>
              <a:t>ACKed pkt</a:t>
            </a:r>
          </a:p>
        </p:txBody>
      </p:sp>
      <p:sp>
        <p:nvSpPr>
          <p:cNvPr id="29" name="Text Box 232"/>
          <p:cNvSpPr txBox="1">
            <a:spLocks noChangeArrowheads="1"/>
          </p:cNvSpPr>
          <p:nvPr/>
        </p:nvSpPr>
        <p:spPr bwMode="auto">
          <a:xfrm>
            <a:off x="6291263" y="0"/>
            <a:ext cx="147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State of pkts</a:t>
            </a: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3048000" y="1476375"/>
            <a:ext cx="1543050" cy="361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5547426" y="3228272"/>
            <a:ext cx="58737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5688569" y="3228272"/>
            <a:ext cx="58737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5829712" y="3228272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3"/>
          <p:cNvSpPr>
            <a:spLocks noChangeArrowheads="1"/>
          </p:cNvSpPr>
          <p:nvPr/>
        </p:nvSpPr>
        <p:spPr bwMode="auto">
          <a:xfrm>
            <a:off x="5970855" y="3228272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auto">
          <a:xfrm>
            <a:off x="6111998" y="3228272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6253141" y="3228272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auto">
          <a:xfrm>
            <a:off x="6394284" y="3228272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6535429" y="3233668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3"/>
          <p:cNvSpPr>
            <a:spLocks noChangeArrowheads="1"/>
          </p:cNvSpPr>
          <p:nvPr/>
        </p:nvSpPr>
        <p:spPr bwMode="auto">
          <a:xfrm>
            <a:off x="4982854" y="3228272"/>
            <a:ext cx="58737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5123997" y="3228272"/>
            <a:ext cx="58737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5265140" y="3228272"/>
            <a:ext cx="58737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5406283" y="3228272"/>
            <a:ext cx="58737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6" name="Group 185"/>
          <p:cNvGrpSpPr/>
          <p:nvPr/>
        </p:nvGrpSpPr>
        <p:grpSpPr>
          <a:xfrm>
            <a:off x="5776024" y="3435441"/>
            <a:ext cx="838200" cy="468193"/>
            <a:chOff x="5776024" y="3435441"/>
            <a:chExt cx="838200" cy="468193"/>
          </a:xfrm>
        </p:grpSpPr>
        <p:cxnSp>
          <p:nvCxnSpPr>
            <p:cNvPr id="55" name="Straight Connector 54"/>
            <p:cNvCxnSpPr/>
            <p:nvPr/>
          </p:nvCxnSpPr>
          <p:spPr bwMode="auto">
            <a:xfrm rot="5400000">
              <a:off x="5639658" y="3590857"/>
              <a:ext cx="27432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 rot="5400000">
              <a:off x="6458808" y="3571807"/>
              <a:ext cx="27432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" name="TextBox 56"/>
            <p:cNvSpPr txBox="1"/>
            <p:nvPr/>
          </p:nvSpPr>
          <p:spPr>
            <a:xfrm>
              <a:off x="5861749" y="3472747"/>
              <a:ext cx="69762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Window</a:t>
              </a:r>
            </a:p>
            <a:p>
              <a:r>
                <a:rPr lang="en-US" sz="1100" dirty="0" smtClean="0"/>
                <a:t>N=6</a:t>
              </a:r>
              <a:endParaRPr lang="en-US" sz="1100" dirty="0"/>
            </a:p>
          </p:txBody>
        </p:sp>
        <p:cxnSp>
          <p:nvCxnSpPr>
            <p:cNvPr id="58" name="Straight Arrow Connector 57"/>
            <p:cNvCxnSpPr/>
            <p:nvPr/>
          </p:nvCxnSpPr>
          <p:spPr bwMode="auto">
            <a:xfrm>
              <a:off x="6414199" y="3691822"/>
              <a:ext cx="200025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9" name="Straight Arrow Connector 58"/>
            <p:cNvCxnSpPr/>
            <p:nvPr/>
          </p:nvCxnSpPr>
          <p:spPr bwMode="auto">
            <a:xfrm>
              <a:off x="5795074" y="3691822"/>
              <a:ext cx="200025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</p:grpSp>
      <p:cxnSp>
        <p:nvCxnSpPr>
          <p:cNvPr id="74" name="Straight Arrow Connector 73"/>
          <p:cNvCxnSpPr/>
          <p:nvPr/>
        </p:nvCxnSpPr>
        <p:spPr bwMode="auto">
          <a:xfrm>
            <a:off x="3048000" y="1588770"/>
            <a:ext cx="1543050" cy="361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5" name="Straight Arrow Connector 74"/>
          <p:cNvCxnSpPr/>
          <p:nvPr/>
        </p:nvCxnSpPr>
        <p:spPr bwMode="auto">
          <a:xfrm>
            <a:off x="3048000" y="1701165"/>
            <a:ext cx="1543050" cy="361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/>
          <p:nvPr/>
        </p:nvCxnSpPr>
        <p:spPr bwMode="auto">
          <a:xfrm>
            <a:off x="3048000" y="1813560"/>
            <a:ext cx="1543050" cy="361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7" name="Straight Arrow Connector 76"/>
          <p:cNvCxnSpPr/>
          <p:nvPr/>
        </p:nvCxnSpPr>
        <p:spPr bwMode="auto">
          <a:xfrm>
            <a:off x="3048000" y="1925955"/>
            <a:ext cx="1543050" cy="361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/>
          <p:nvPr/>
        </p:nvCxnSpPr>
        <p:spPr bwMode="auto">
          <a:xfrm>
            <a:off x="3048000" y="2038350"/>
            <a:ext cx="1543050" cy="361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9" name="Rectangle 9"/>
          <p:cNvSpPr>
            <a:spLocks noChangeArrowheads="1"/>
          </p:cNvSpPr>
          <p:nvPr/>
        </p:nvSpPr>
        <p:spPr bwMode="auto">
          <a:xfrm>
            <a:off x="6186488" y="1455738"/>
            <a:ext cx="54864" cy="374904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6280150" y="1509713"/>
            <a:ext cx="13612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dirty="0" smtClean="0"/>
              <a:t>Delivered to app</a:t>
            </a:r>
            <a:endParaRPr lang="en-US" sz="1200" dirty="0"/>
          </a:p>
        </p:txBody>
      </p:sp>
      <p:cxnSp>
        <p:nvCxnSpPr>
          <p:cNvPr id="83" name="Straight Arrow Connector 82"/>
          <p:cNvCxnSpPr/>
          <p:nvPr/>
        </p:nvCxnSpPr>
        <p:spPr bwMode="auto">
          <a:xfrm rot="10800000" flipV="1">
            <a:off x="3048000" y="1838325"/>
            <a:ext cx="1524000" cy="8191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/>
          <p:nvPr/>
        </p:nvCxnSpPr>
        <p:spPr bwMode="auto">
          <a:xfrm rot="10800000" flipV="1">
            <a:off x="3048000" y="1957387"/>
            <a:ext cx="1524000" cy="8191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/>
          <p:cNvCxnSpPr/>
          <p:nvPr/>
        </p:nvCxnSpPr>
        <p:spPr bwMode="auto">
          <a:xfrm rot="10800000" flipV="1">
            <a:off x="3048000" y="2076447"/>
            <a:ext cx="1524000" cy="8191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/>
          <p:nvPr/>
        </p:nvCxnSpPr>
        <p:spPr bwMode="auto">
          <a:xfrm rot="10800000" flipV="1">
            <a:off x="3052763" y="2185983"/>
            <a:ext cx="1524000" cy="8191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rot="10800000" flipV="1">
            <a:off x="3052763" y="2285993"/>
            <a:ext cx="1524000" cy="8191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3" name="Straight Arrow Connector 92"/>
          <p:cNvCxnSpPr/>
          <p:nvPr/>
        </p:nvCxnSpPr>
        <p:spPr bwMode="auto">
          <a:xfrm rot="10800000" flipV="1">
            <a:off x="3057525" y="2405055"/>
            <a:ext cx="1524000" cy="8191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3" name="Rectangle 3"/>
          <p:cNvSpPr>
            <a:spLocks noChangeArrowheads="1"/>
          </p:cNvSpPr>
          <p:nvPr/>
        </p:nvSpPr>
        <p:spPr bwMode="auto">
          <a:xfrm>
            <a:off x="694902" y="2572397"/>
            <a:ext cx="58737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Rectangle 3"/>
          <p:cNvSpPr>
            <a:spLocks noChangeArrowheads="1"/>
          </p:cNvSpPr>
          <p:nvPr/>
        </p:nvSpPr>
        <p:spPr bwMode="auto">
          <a:xfrm>
            <a:off x="836045" y="2572397"/>
            <a:ext cx="58737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Rectangle 3"/>
          <p:cNvSpPr>
            <a:spLocks noChangeArrowheads="1"/>
          </p:cNvSpPr>
          <p:nvPr/>
        </p:nvSpPr>
        <p:spPr bwMode="auto">
          <a:xfrm>
            <a:off x="977188" y="2572397"/>
            <a:ext cx="58737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" name="Rectangle 3"/>
          <p:cNvSpPr>
            <a:spLocks noChangeArrowheads="1"/>
          </p:cNvSpPr>
          <p:nvPr/>
        </p:nvSpPr>
        <p:spPr bwMode="auto">
          <a:xfrm>
            <a:off x="1118331" y="2572397"/>
            <a:ext cx="58737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Rectangle 3"/>
          <p:cNvSpPr>
            <a:spLocks noChangeArrowheads="1"/>
          </p:cNvSpPr>
          <p:nvPr/>
        </p:nvSpPr>
        <p:spPr bwMode="auto">
          <a:xfrm>
            <a:off x="1259474" y="2572397"/>
            <a:ext cx="58737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Rectangle 3"/>
          <p:cNvSpPr>
            <a:spLocks noChangeArrowheads="1"/>
          </p:cNvSpPr>
          <p:nvPr/>
        </p:nvSpPr>
        <p:spPr bwMode="auto">
          <a:xfrm>
            <a:off x="1400617" y="2572397"/>
            <a:ext cx="58737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Rectangle 3"/>
          <p:cNvSpPr>
            <a:spLocks noChangeArrowheads="1"/>
          </p:cNvSpPr>
          <p:nvPr/>
        </p:nvSpPr>
        <p:spPr bwMode="auto">
          <a:xfrm>
            <a:off x="1541760" y="2572397"/>
            <a:ext cx="58737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Rectangle 3"/>
          <p:cNvSpPr>
            <a:spLocks noChangeArrowheads="1"/>
          </p:cNvSpPr>
          <p:nvPr/>
        </p:nvSpPr>
        <p:spPr bwMode="auto">
          <a:xfrm>
            <a:off x="1682905" y="2572397"/>
            <a:ext cx="58737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Rectangle 3"/>
          <p:cNvSpPr>
            <a:spLocks noChangeArrowheads="1"/>
          </p:cNvSpPr>
          <p:nvPr/>
        </p:nvSpPr>
        <p:spPr bwMode="auto">
          <a:xfrm>
            <a:off x="130330" y="2572397"/>
            <a:ext cx="58737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Rectangle 3"/>
          <p:cNvSpPr>
            <a:spLocks noChangeArrowheads="1"/>
          </p:cNvSpPr>
          <p:nvPr/>
        </p:nvSpPr>
        <p:spPr bwMode="auto">
          <a:xfrm>
            <a:off x="271473" y="2572397"/>
            <a:ext cx="58737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Rectangle 3"/>
          <p:cNvSpPr>
            <a:spLocks noChangeArrowheads="1"/>
          </p:cNvSpPr>
          <p:nvPr/>
        </p:nvSpPr>
        <p:spPr bwMode="auto">
          <a:xfrm>
            <a:off x="412616" y="2572397"/>
            <a:ext cx="58737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Rectangle 3"/>
          <p:cNvSpPr>
            <a:spLocks noChangeArrowheads="1"/>
          </p:cNvSpPr>
          <p:nvPr/>
        </p:nvSpPr>
        <p:spPr bwMode="auto">
          <a:xfrm>
            <a:off x="553759" y="2572397"/>
            <a:ext cx="58737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30" name="Straight Arrow Connector 129"/>
          <p:cNvCxnSpPr/>
          <p:nvPr/>
        </p:nvCxnSpPr>
        <p:spPr bwMode="auto">
          <a:xfrm>
            <a:off x="3056092" y="2657812"/>
            <a:ext cx="1543050" cy="361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1" name="Rectangle 3"/>
          <p:cNvSpPr>
            <a:spLocks noChangeArrowheads="1"/>
          </p:cNvSpPr>
          <p:nvPr/>
        </p:nvSpPr>
        <p:spPr bwMode="auto">
          <a:xfrm>
            <a:off x="129931" y="2569123"/>
            <a:ext cx="58737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39" name="Straight Arrow Connector 138"/>
          <p:cNvCxnSpPr/>
          <p:nvPr/>
        </p:nvCxnSpPr>
        <p:spPr bwMode="auto">
          <a:xfrm>
            <a:off x="3057591" y="2786402"/>
            <a:ext cx="732329" cy="1838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0" name="Rectangle 3"/>
          <p:cNvSpPr>
            <a:spLocks noChangeArrowheads="1"/>
          </p:cNvSpPr>
          <p:nvPr/>
        </p:nvSpPr>
        <p:spPr bwMode="auto">
          <a:xfrm>
            <a:off x="270909" y="2569123"/>
            <a:ext cx="58737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Arrow Connector 147"/>
          <p:cNvCxnSpPr/>
          <p:nvPr/>
        </p:nvCxnSpPr>
        <p:spPr bwMode="auto">
          <a:xfrm>
            <a:off x="3053777" y="2903504"/>
            <a:ext cx="1543050" cy="361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9" name="Rectangle 3"/>
          <p:cNvSpPr>
            <a:spLocks noChangeArrowheads="1"/>
          </p:cNvSpPr>
          <p:nvPr/>
        </p:nvSpPr>
        <p:spPr bwMode="auto">
          <a:xfrm>
            <a:off x="411803" y="2571504"/>
            <a:ext cx="58737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50" name="Straight Arrow Connector 149"/>
          <p:cNvCxnSpPr/>
          <p:nvPr/>
        </p:nvCxnSpPr>
        <p:spPr bwMode="auto">
          <a:xfrm>
            <a:off x="3058139" y="3013064"/>
            <a:ext cx="1543050" cy="361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1" name="Rectangle 3"/>
          <p:cNvSpPr>
            <a:spLocks noChangeArrowheads="1"/>
          </p:cNvSpPr>
          <p:nvPr/>
        </p:nvSpPr>
        <p:spPr bwMode="auto">
          <a:xfrm>
            <a:off x="553730" y="2569123"/>
            <a:ext cx="58737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52" name="Straight Arrow Connector 151"/>
          <p:cNvCxnSpPr/>
          <p:nvPr/>
        </p:nvCxnSpPr>
        <p:spPr bwMode="auto">
          <a:xfrm>
            <a:off x="3059655" y="3112150"/>
            <a:ext cx="1543050" cy="361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3" name="Rectangle 3"/>
          <p:cNvSpPr>
            <a:spLocks noChangeArrowheads="1"/>
          </p:cNvSpPr>
          <p:nvPr/>
        </p:nvSpPr>
        <p:spPr bwMode="auto">
          <a:xfrm>
            <a:off x="694708" y="2569123"/>
            <a:ext cx="58737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54" name="Straight Arrow Connector 153"/>
          <p:cNvCxnSpPr/>
          <p:nvPr/>
        </p:nvCxnSpPr>
        <p:spPr bwMode="auto">
          <a:xfrm>
            <a:off x="3053544" y="3231714"/>
            <a:ext cx="1543050" cy="361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5" name="Rectangle 3"/>
          <p:cNvSpPr>
            <a:spLocks noChangeArrowheads="1"/>
          </p:cNvSpPr>
          <p:nvPr/>
        </p:nvSpPr>
        <p:spPr bwMode="auto">
          <a:xfrm>
            <a:off x="835686" y="2569123"/>
            <a:ext cx="58737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" name="Group 173"/>
          <p:cNvGrpSpPr/>
          <p:nvPr/>
        </p:nvGrpSpPr>
        <p:grpSpPr>
          <a:xfrm>
            <a:off x="955872" y="2779566"/>
            <a:ext cx="838200" cy="458668"/>
            <a:chOff x="122392" y="2779566"/>
            <a:chExt cx="838200" cy="458668"/>
          </a:xfrm>
        </p:grpSpPr>
        <p:cxnSp>
          <p:nvCxnSpPr>
            <p:cNvPr id="175" name="Straight Connector 174"/>
            <p:cNvCxnSpPr/>
            <p:nvPr/>
          </p:nvCxnSpPr>
          <p:spPr bwMode="auto">
            <a:xfrm rot="5400000">
              <a:off x="-13974" y="2934982"/>
              <a:ext cx="27432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6" name="Straight Connector 175"/>
            <p:cNvCxnSpPr/>
            <p:nvPr/>
          </p:nvCxnSpPr>
          <p:spPr bwMode="auto">
            <a:xfrm rot="5400000">
              <a:off x="805176" y="2915932"/>
              <a:ext cx="27432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7" name="TextBox 176"/>
            <p:cNvSpPr txBox="1"/>
            <p:nvPr/>
          </p:nvSpPr>
          <p:spPr>
            <a:xfrm>
              <a:off x="189067" y="2807347"/>
              <a:ext cx="69762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Window</a:t>
              </a:r>
            </a:p>
            <a:p>
              <a:r>
                <a:rPr lang="en-US" sz="1100" dirty="0" smtClean="0"/>
                <a:t>N=6</a:t>
              </a:r>
              <a:endParaRPr lang="en-US" sz="1100" dirty="0"/>
            </a:p>
          </p:txBody>
        </p:sp>
        <p:cxnSp>
          <p:nvCxnSpPr>
            <p:cNvPr id="178" name="Straight Arrow Connector 177"/>
            <p:cNvCxnSpPr/>
            <p:nvPr/>
          </p:nvCxnSpPr>
          <p:spPr bwMode="auto">
            <a:xfrm>
              <a:off x="760567" y="3035947"/>
              <a:ext cx="200025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9" name="Straight Arrow Connector 178"/>
            <p:cNvCxnSpPr/>
            <p:nvPr/>
          </p:nvCxnSpPr>
          <p:spPr bwMode="auto">
            <a:xfrm>
              <a:off x="141442" y="3035947"/>
              <a:ext cx="200025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</p:grpSp>
      <p:sp>
        <p:nvSpPr>
          <p:cNvPr id="180" name="Rectangle 3"/>
          <p:cNvSpPr>
            <a:spLocks noChangeArrowheads="1"/>
          </p:cNvSpPr>
          <p:nvPr/>
        </p:nvSpPr>
        <p:spPr bwMode="auto">
          <a:xfrm>
            <a:off x="5829547" y="3223594"/>
            <a:ext cx="58737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1" name="Rectangle 9"/>
          <p:cNvSpPr>
            <a:spLocks noChangeArrowheads="1"/>
          </p:cNvSpPr>
          <p:nvPr/>
        </p:nvSpPr>
        <p:spPr bwMode="auto">
          <a:xfrm>
            <a:off x="7973479" y="1462481"/>
            <a:ext cx="54864" cy="37490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Text Box 8"/>
          <p:cNvSpPr txBox="1">
            <a:spLocks noChangeArrowheads="1"/>
          </p:cNvSpPr>
          <p:nvPr/>
        </p:nvSpPr>
        <p:spPr bwMode="auto">
          <a:xfrm>
            <a:off x="8159750" y="1421923"/>
            <a:ext cx="8531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dirty="0" err="1" smtClean="0"/>
              <a:t>ACKed</a:t>
            </a:r>
            <a:r>
              <a:rPr lang="en-US" sz="1200" dirty="0" smtClean="0"/>
              <a:t> + </a:t>
            </a:r>
          </a:p>
          <a:p>
            <a:pPr algn="l"/>
            <a:r>
              <a:rPr lang="en-US" sz="1200" dirty="0" smtClean="0"/>
              <a:t>Buffered</a:t>
            </a:r>
            <a:endParaRPr lang="en-US" sz="1200" dirty="0"/>
          </a:p>
        </p:txBody>
      </p:sp>
      <p:cxnSp>
        <p:nvCxnSpPr>
          <p:cNvPr id="183" name="Straight Arrow Connector 182"/>
          <p:cNvCxnSpPr/>
          <p:nvPr/>
        </p:nvCxnSpPr>
        <p:spPr bwMode="auto">
          <a:xfrm rot="10800000" flipV="1">
            <a:off x="3056092" y="3044038"/>
            <a:ext cx="1524000" cy="8191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4" name="Straight Arrow Connector 183"/>
          <p:cNvCxnSpPr/>
          <p:nvPr/>
        </p:nvCxnSpPr>
        <p:spPr bwMode="auto">
          <a:xfrm rot="10800000" flipV="1">
            <a:off x="3048000" y="3262524"/>
            <a:ext cx="1524000" cy="8191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5" name="Rectangle 3"/>
          <p:cNvSpPr>
            <a:spLocks noChangeArrowheads="1"/>
          </p:cNvSpPr>
          <p:nvPr/>
        </p:nvSpPr>
        <p:spPr bwMode="auto">
          <a:xfrm>
            <a:off x="6111820" y="3227526"/>
            <a:ext cx="58737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7" name="Group 186"/>
          <p:cNvGrpSpPr/>
          <p:nvPr/>
        </p:nvGrpSpPr>
        <p:grpSpPr>
          <a:xfrm>
            <a:off x="5928424" y="3434093"/>
            <a:ext cx="838200" cy="468193"/>
            <a:chOff x="5776024" y="3435441"/>
            <a:chExt cx="838200" cy="468193"/>
          </a:xfrm>
        </p:grpSpPr>
        <p:cxnSp>
          <p:nvCxnSpPr>
            <p:cNvPr id="188" name="Straight Connector 187"/>
            <p:cNvCxnSpPr/>
            <p:nvPr/>
          </p:nvCxnSpPr>
          <p:spPr bwMode="auto">
            <a:xfrm rot="5400000">
              <a:off x="5639658" y="3590857"/>
              <a:ext cx="27432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9" name="Straight Connector 188"/>
            <p:cNvCxnSpPr/>
            <p:nvPr/>
          </p:nvCxnSpPr>
          <p:spPr bwMode="auto">
            <a:xfrm rot="5400000">
              <a:off x="6458808" y="3571807"/>
              <a:ext cx="27432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0" name="TextBox 189"/>
            <p:cNvSpPr txBox="1"/>
            <p:nvPr/>
          </p:nvSpPr>
          <p:spPr>
            <a:xfrm>
              <a:off x="5861749" y="3472747"/>
              <a:ext cx="69762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Window</a:t>
              </a:r>
            </a:p>
            <a:p>
              <a:r>
                <a:rPr lang="en-US" sz="1100" dirty="0" smtClean="0"/>
                <a:t>N=6</a:t>
              </a:r>
              <a:endParaRPr lang="en-US" sz="1100" dirty="0"/>
            </a:p>
          </p:txBody>
        </p:sp>
        <p:cxnSp>
          <p:nvCxnSpPr>
            <p:cNvPr id="191" name="Straight Arrow Connector 190"/>
            <p:cNvCxnSpPr/>
            <p:nvPr/>
          </p:nvCxnSpPr>
          <p:spPr bwMode="auto">
            <a:xfrm>
              <a:off x="6414199" y="3691822"/>
              <a:ext cx="200025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2" name="Straight Arrow Connector 191"/>
            <p:cNvCxnSpPr/>
            <p:nvPr/>
          </p:nvCxnSpPr>
          <p:spPr bwMode="auto">
            <a:xfrm>
              <a:off x="5795074" y="3691822"/>
              <a:ext cx="200025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</p:grpSp>
      <p:sp>
        <p:nvSpPr>
          <p:cNvPr id="194" name="Rectangle 3"/>
          <p:cNvSpPr>
            <a:spLocks noChangeArrowheads="1"/>
          </p:cNvSpPr>
          <p:nvPr/>
        </p:nvSpPr>
        <p:spPr bwMode="auto">
          <a:xfrm>
            <a:off x="1827213" y="2562957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" name="Rectangle 3"/>
          <p:cNvSpPr>
            <a:spLocks noChangeArrowheads="1"/>
          </p:cNvSpPr>
          <p:nvPr/>
        </p:nvSpPr>
        <p:spPr bwMode="auto">
          <a:xfrm>
            <a:off x="6663553" y="3233668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" name="Rectangle 3"/>
          <p:cNvSpPr>
            <a:spLocks noChangeArrowheads="1"/>
          </p:cNvSpPr>
          <p:nvPr/>
        </p:nvSpPr>
        <p:spPr bwMode="auto">
          <a:xfrm>
            <a:off x="6807861" y="3233668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" name="Rectangle 3"/>
          <p:cNvSpPr>
            <a:spLocks noChangeArrowheads="1"/>
          </p:cNvSpPr>
          <p:nvPr/>
        </p:nvSpPr>
        <p:spPr bwMode="auto">
          <a:xfrm>
            <a:off x="6944077" y="3233668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" name="Rectangle 3"/>
          <p:cNvSpPr>
            <a:spLocks noChangeArrowheads="1"/>
          </p:cNvSpPr>
          <p:nvPr/>
        </p:nvSpPr>
        <p:spPr bwMode="auto">
          <a:xfrm>
            <a:off x="7096477" y="3233668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9" name="Rectangle 3"/>
          <p:cNvSpPr>
            <a:spLocks noChangeArrowheads="1"/>
          </p:cNvSpPr>
          <p:nvPr/>
        </p:nvSpPr>
        <p:spPr bwMode="auto">
          <a:xfrm>
            <a:off x="1947245" y="2561609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0" name="Rectangle 3"/>
          <p:cNvSpPr>
            <a:spLocks noChangeArrowheads="1"/>
          </p:cNvSpPr>
          <p:nvPr/>
        </p:nvSpPr>
        <p:spPr bwMode="auto">
          <a:xfrm>
            <a:off x="2083461" y="2560261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1" name="Straight Arrow Connector 210"/>
          <p:cNvCxnSpPr/>
          <p:nvPr/>
        </p:nvCxnSpPr>
        <p:spPr bwMode="auto">
          <a:xfrm rot="10800000" flipV="1">
            <a:off x="3062836" y="3374464"/>
            <a:ext cx="1524000" cy="8191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2" name="Rectangle 3"/>
          <p:cNvSpPr>
            <a:spLocks noChangeArrowheads="1"/>
          </p:cNvSpPr>
          <p:nvPr/>
        </p:nvSpPr>
        <p:spPr bwMode="auto">
          <a:xfrm>
            <a:off x="6252315" y="3232456"/>
            <a:ext cx="58737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3" name="Straight Arrow Connector 212"/>
          <p:cNvCxnSpPr/>
          <p:nvPr/>
        </p:nvCxnSpPr>
        <p:spPr bwMode="auto">
          <a:xfrm rot="10800000" flipV="1">
            <a:off x="3053396" y="3486404"/>
            <a:ext cx="1524000" cy="8191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4" name="Rectangle 3"/>
          <p:cNvSpPr>
            <a:spLocks noChangeArrowheads="1"/>
          </p:cNvSpPr>
          <p:nvPr/>
        </p:nvSpPr>
        <p:spPr bwMode="auto">
          <a:xfrm>
            <a:off x="6396623" y="3232456"/>
            <a:ext cx="58737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5" name="Straight Arrow Connector 214"/>
          <p:cNvCxnSpPr/>
          <p:nvPr/>
        </p:nvCxnSpPr>
        <p:spPr bwMode="auto">
          <a:xfrm rot="10800000" flipV="1">
            <a:off x="3052048" y="3606436"/>
            <a:ext cx="1524000" cy="8191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6" name="Rectangle 3"/>
          <p:cNvSpPr>
            <a:spLocks noChangeArrowheads="1"/>
          </p:cNvSpPr>
          <p:nvPr/>
        </p:nvSpPr>
        <p:spPr bwMode="auto">
          <a:xfrm>
            <a:off x="6532839" y="3232456"/>
            <a:ext cx="58737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7" name="Straight Arrow Connector 216"/>
          <p:cNvCxnSpPr/>
          <p:nvPr/>
        </p:nvCxnSpPr>
        <p:spPr bwMode="auto">
          <a:xfrm>
            <a:off x="3069728" y="3862892"/>
            <a:ext cx="1543050" cy="361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8" name="Rectangle 3"/>
          <p:cNvSpPr>
            <a:spLocks noChangeArrowheads="1"/>
          </p:cNvSpPr>
          <p:nvPr/>
        </p:nvSpPr>
        <p:spPr bwMode="auto">
          <a:xfrm>
            <a:off x="975840" y="2571049"/>
            <a:ext cx="58737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9" name="Group 218"/>
          <p:cNvGrpSpPr/>
          <p:nvPr/>
        </p:nvGrpSpPr>
        <p:grpSpPr>
          <a:xfrm>
            <a:off x="1100180" y="2826770"/>
            <a:ext cx="838200" cy="458668"/>
            <a:chOff x="122392" y="2779566"/>
            <a:chExt cx="838200" cy="458668"/>
          </a:xfrm>
        </p:grpSpPr>
        <p:cxnSp>
          <p:nvCxnSpPr>
            <p:cNvPr id="220" name="Straight Connector 219"/>
            <p:cNvCxnSpPr/>
            <p:nvPr/>
          </p:nvCxnSpPr>
          <p:spPr bwMode="auto">
            <a:xfrm rot="5400000">
              <a:off x="-13974" y="2934982"/>
              <a:ext cx="27432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1" name="Straight Connector 220"/>
            <p:cNvCxnSpPr/>
            <p:nvPr/>
          </p:nvCxnSpPr>
          <p:spPr bwMode="auto">
            <a:xfrm rot="5400000">
              <a:off x="805176" y="2915932"/>
              <a:ext cx="27432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2" name="TextBox 221"/>
            <p:cNvSpPr txBox="1"/>
            <p:nvPr/>
          </p:nvSpPr>
          <p:spPr>
            <a:xfrm>
              <a:off x="189067" y="2807347"/>
              <a:ext cx="69762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Window</a:t>
              </a:r>
            </a:p>
            <a:p>
              <a:r>
                <a:rPr lang="en-US" sz="1100" dirty="0" smtClean="0"/>
                <a:t>N=6</a:t>
              </a:r>
              <a:endParaRPr lang="en-US" sz="1100" dirty="0"/>
            </a:p>
          </p:txBody>
        </p:sp>
        <p:cxnSp>
          <p:nvCxnSpPr>
            <p:cNvPr id="223" name="Straight Arrow Connector 222"/>
            <p:cNvCxnSpPr/>
            <p:nvPr/>
          </p:nvCxnSpPr>
          <p:spPr bwMode="auto">
            <a:xfrm>
              <a:off x="760567" y="3035947"/>
              <a:ext cx="200025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4" name="Straight Arrow Connector 223"/>
            <p:cNvCxnSpPr/>
            <p:nvPr/>
          </p:nvCxnSpPr>
          <p:spPr bwMode="auto">
            <a:xfrm>
              <a:off x="141442" y="3035947"/>
              <a:ext cx="200025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</p:grpSp>
      <p:sp>
        <p:nvSpPr>
          <p:cNvPr id="225" name="Rectangle 3"/>
          <p:cNvSpPr>
            <a:spLocks noChangeArrowheads="1"/>
          </p:cNvSpPr>
          <p:nvPr/>
        </p:nvSpPr>
        <p:spPr bwMode="auto">
          <a:xfrm>
            <a:off x="1833957" y="2561609"/>
            <a:ext cx="58737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" name="Rectangle 3"/>
          <p:cNvSpPr>
            <a:spLocks noChangeArrowheads="1"/>
          </p:cNvSpPr>
          <p:nvPr/>
        </p:nvSpPr>
        <p:spPr bwMode="auto">
          <a:xfrm>
            <a:off x="1832609" y="2560261"/>
            <a:ext cx="58737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27" name="Straight Arrow Connector 226"/>
          <p:cNvCxnSpPr/>
          <p:nvPr/>
        </p:nvCxnSpPr>
        <p:spPr bwMode="auto">
          <a:xfrm rot="10800000" flipV="1">
            <a:off x="3064184" y="4233567"/>
            <a:ext cx="1524000" cy="8191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8" name="Rectangle 3"/>
          <p:cNvSpPr>
            <a:spLocks noChangeArrowheads="1"/>
          </p:cNvSpPr>
          <p:nvPr/>
        </p:nvSpPr>
        <p:spPr bwMode="auto">
          <a:xfrm>
            <a:off x="6660963" y="3239200"/>
            <a:ext cx="58737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9" name="Rectangle 3"/>
          <p:cNvSpPr>
            <a:spLocks noChangeArrowheads="1"/>
          </p:cNvSpPr>
          <p:nvPr/>
        </p:nvSpPr>
        <p:spPr bwMode="auto">
          <a:xfrm>
            <a:off x="1260258" y="2570902"/>
            <a:ext cx="58737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0" name="Rectangle 3"/>
          <p:cNvSpPr>
            <a:spLocks noChangeArrowheads="1"/>
          </p:cNvSpPr>
          <p:nvPr/>
        </p:nvSpPr>
        <p:spPr bwMode="auto">
          <a:xfrm>
            <a:off x="1397906" y="2566140"/>
            <a:ext cx="58737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1" name="Rectangle 3"/>
          <p:cNvSpPr>
            <a:spLocks noChangeArrowheads="1"/>
          </p:cNvSpPr>
          <p:nvPr/>
        </p:nvSpPr>
        <p:spPr bwMode="auto">
          <a:xfrm>
            <a:off x="1539833" y="2568521"/>
            <a:ext cx="58737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2" name="Rectangle 3"/>
          <p:cNvSpPr>
            <a:spLocks noChangeArrowheads="1"/>
          </p:cNvSpPr>
          <p:nvPr/>
        </p:nvSpPr>
        <p:spPr bwMode="auto">
          <a:xfrm>
            <a:off x="1684141" y="2566140"/>
            <a:ext cx="58737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3" name="Rectangle 3"/>
          <p:cNvSpPr>
            <a:spLocks noChangeArrowheads="1"/>
          </p:cNvSpPr>
          <p:nvPr/>
        </p:nvSpPr>
        <p:spPr bwMode="auto">
          <a:xfrm>
            <a:off x="1829398" y="2556616"/>
            <a:ext cx="58737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4" name="Rectangle 3"/>
          <p:cNvSpPr>
            <a:spLocks noChangeArrowheads="1"/>
          </p:cNvSpPr>
          <p:nvPr/>
        </p:nvSpPr>
        <p:spPr bwMode="auto">
          <a:xfrm>
            <a:off x="2219677" y="2564309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" name="Rectangle 3"/>
          <p:cNvSpPr>
            <a:spLocks noChangeArrowheads="1"/>
          </p:cNvSpPr>
          <p:nvPr/>
        </p:nvSpPr>
        <p:spPr bwMode="auto">
          <a:xfrm>
            <a:off x="2355893" y="2564309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" name="Rectangle 3"/>
          <p:cNvSpPr>
            <a:spLocks noChangeArrowheads="1"/>
          </p:cNvSpPr>
          <p:nvPr/>
        </p:nvSpPr>
        <p:spPr bwMode="auto">
          <a:xfrm>
            <a:off x="2475925" y="2564309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7" name="Rectangle 3"/>
          <p:cNvSpPr>
            <a:spLocks noChangeArrowheads="1"/>
          </p:cNvSpPr>
          <p:nvPr/>
        </p:nvSpPr>
        <p:spPr bwMode="auto">
          <a:xfrm>
            <a:off x="2620233" y="2564309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38" name="Straight Arrow Connector 237"/>
          <p:cNvCxnSpPr/>
          <p:nvPr/>
        </p:nvCxnSpPr>
        <p:spPr bwMode="auto">
          <a:xfrm rot="5400000">
            <a:off x="300209" y="4100680"/>
            <a:ext cx="5467349" cy="472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9" name="Straight Arrow Connector 238"/>
          <p:cNvCxnSpPr/>
          <p:nvPr/>
        </p:nvCxnSpPr>
        <p:spPr bwMode="auto">
          <a:xfrm rot="16200000" flipH="1">
            <a:off x="1824038" y="4090985"/>
            <a:ext cx="55340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animBg="1"/>
      <p:bldP spid="185" grpId="0" animBg="1"/>
      <p:bldP spid="212" grpId="0" animBg="1"/>
      <p:bldP spid="214" grpId="0" animBg="1"/>
      <p:bldP spid="216" grpId="0" animBg="1"/>
      <p:bldP spid="218" grpId="0" animBg="1"/>
      <p:bldP spid="225" grpId="0" animBg="1"/>
      <p:bldP spid="226" grpId="0" animBg="1"/>
      <p:bldP spid="228" grpId="0" animBg="1"/>
      <p:bldP spid="229" grpId="0" animBg="1"/>
      <p:bldP spid="230" grpId="0" animBg="1"/>
      <p:bldP spid="232" grpId="0" animBg="1"/>
      <p:bldP spid="23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825"/>
            <a:ext cx="7772400" cy="342900"/>
          </a:xfrm>
        </p:spPr>
        <p:txBody>
          <a:bodyPr/>
          <a:lstStyle/>
          <a:p>
            <a:r>
              <a:rPr lang="en-US" dirty="0" smtClean="0"/>
              <a:t>Selective repeat in action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rot="5400000">
            <a:off x="300209" y="4100680"/>
            <a:ext cx="5467349" cy="472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rot="16200000" flipH="1">
            <a:off x="1824038" y="4090985"/>
            <a:ext cx="553402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6227763" y="393700"/>
            <a:ext cx="54864" cy="374904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6330950" y="495300"/>
            <a:ext cx="17605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dirty="0" err="1"/>
              <a:t>Pkt</a:t>
            </a:r>
            <a:r>
              <a:rPr lang="en-US" sz="1200" dirty="0"/>
              <a:t> that could be sent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8002588" y="404813"/>
            <a:ext cx="54864" cy="37490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8170863" y="498475"/>
            <a:ext cx="10937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/>
              <a:t>unACKed pkt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7970838" y="989013"/>
            <a:ext cx="54864" cy="3749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8105775" y="1114425"/>
            <a:ext cx="984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dirty="0"/>
              <a:t>Unused </a:t>
            </a:r>
            <a:r>
              <a:rPr lang="en-US" sz="1200" dirty="0" err="1"/>
              <a:t>pkt</a:t>
            </a:r>
            <a:endParaRPr lang="en-US" sz="1200" dirty="0"/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6196013" y="979488"/>
            <a:ext cx="54864" cy="374904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6299200" y="1081088"/>
            <a:ext cx="9350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/>
              <a:t>ACKed pkt</a:t>
            </a:r>
          </a:p>
        </p:txBody>
      </p:sp>
      <p:sp>
        <p:nvSpPr>
          <p:cNvPr id="29" name="Text Box 232"/>
          <p:cNvSpPr txBox="1">
            <a:spLocks noChangeArrowheads="1"/>
          </p:cNvSpPr>
          <p:nvPr/>
        </p:nvSpPr>
        <p:spPr bwMode="auto">
          <a:xfrm>
            <a:off x="6291263" y="0"/>
            <a:ext cx="147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State of pkts</a:t>
            </a:r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5547426" y="3228272"/>
            <a:ext cx="58737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5688569" y="3228272"/>
            <a:ext cx="58737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5829712" y="3228272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3"/>
          <p:cNvSpPr>
            <a:spLocks noChangeArrowheads="1"/>
          </p:cNvSpPr>
          <p:nvPr/>
        </p:nvSpPr>
        <p:spPr bwMode="auto">
          <a:xfrm>
            <a:off x="5970855" y="3228272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auto">
          <a:xfrm>
            <a:off x="6111998" y="3228272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6253141" y="3228272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auto">
          <a:xfrm>
            <a:off x="6394284" y="3228272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6535429" y="3233668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3"/>
          <p:cNvSpPr>
            <a:spLocks noChangeArrowheads="1"/>
          </p:cNvSpPr>
          <p:nvPr/>
        </p:nvSpPr>
        <p:spPr bwMode="auto">
          <a:xfrm>
            <a:off x="4982854" y="3228272"/>
            <a:ext cx="58737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5123997" y="3228272"/>
            <a:ext cx="58737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5265140" y="3228272"/>
            <a:ext cx="58737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5406283" y="3228272"/>
            <a:ext cx="58737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2" name="Group 241"/>
          <p:cNvGrpSpPr/>
          <p:nvPr/>
        </p:nvGrpSpPr>
        <p:grpSpPr>
          <a:xfrm>
            <a:off x="3031816" y="6210216"/>
            <a:ext cx="1543050" cy="923925"/>
            <a:chOff x="3015632" y="6210216"/>
            <a:chExt cx="1543050" cy="923925"/>
          </a:xfrm>
        </p:grpSpPr>
        <p:cxnSp>
          <p:nvCxnSpPr>
            <p:cNvPr id="42" name="Straight Arrow Connector 41"/>
            <p:cNvCxnSpPr/>
            <p:nvPr/>
          </p:nvCxnSpPr>
          <p:spPr bwMode="auto">
            <a:xfrm>
              <a:off x="3015632" y="6210216"/>
              <a:ext cx="1543050" cy="3619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4" name="Straight Arrow Connector 73"/>
            <p:cNvCxnSpPr/>
            <p:nvPr/>
          </p:nvCxnSpPr>
          <p:spPr bwMode="auto">
            <a:xfrm>
              <a:off x="3015632" y="6322611"/>
              <a:ext cx="1543050" cy="3619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5" name="Straight Arrow Connector 74"/>
            <p:cNvCxnSpPr/>
            <p:nvPr/>
          </p:nvCxnSpPr>
          <p:spPr bwMode="auto">
            <a:xfrm>
              <a:off x="3015632" y="6435006"/>
              <a:ext cx="1543050" cy="3619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6" name="Straight Arrow Connector 75"/>
            <p:cNvCxnSpPr/>
            <p:nvPr/>
          </p:nvCxnSpPr>
          <p:spPr bwMode="auto">
            <a:xfrm>
              <a:off x="3015632" y="6547401"/>
              <a:ext cx="1543050" cy="3619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7" name="Straight Arrow Connector 76"/>
            <p:cNvCxnSpPr/>
            <p:nvPr/>
          </p:nvCxnSpPr>
          <p:spPr bwMode="auto">
            <a:xfrm>
              <a:off x="3015632" y="6659796"/>
              <a:ext cx="1543050" cy="3619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8" name="Straight Arrow Connector 77"/>
            <p:cNvCxnSpPr/>
            <p:nvPr/>
          </p:nvCxnSpPr>
          <p:spPr bwMode="auto">
            <a:xfrm>
              <a:off x="3015632" y="6772191"/>
              <a:ext cx="1543050" cy="3619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79" name="Rectangle 9"/>
          <p:cNvSpPr>
            <a:spLocks noChangeArrowheads="1"/>
          </p:cNvSpPr>
          <p:nvPr/>
        </p:nvSpPr>
        <p:spPr bwMode="auto">
          <a:xfrm>
            <a:off x="6186488" y="1455738"/>
            <a:ext cx="54864" cy="374904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6280150" y="1509713"/>
            <a:ext cx="13612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dirty="0" smtClean="0"/>
              <a:t>Delivered to app</a:t>
            </a:r>
            <a:endParaRPr lang="en-US" sz="1200" dirty="0"/>
          </a:p>
        </p:txBody>
      </p:sp>
      <p:cxnSp>
        <p:nvCxnSpPr>
          <p:cNvPr id="83" name="Straight Arrow Connector 82"/>
          <p:cNvCxnSpPr/>
          <p:nvPr/>
        </p:nvCxnSpPr>
        <p:spPr bwMode="auto">
          <a:xfrm rot="10800000" flipV="1">
            <a:off x="3048000" y="1838325"/>
            <a:ext cx="1524000" cy="8191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/>
          <p:nvPr/>
        </p:nvCxnSpPr>
        <p:spPr bwMode="auto">
          <a:xfrm rot="10800000" flipV="1">
            <a:off x="3048000" y="1957387"/>
            <a:ext cx="1524000" cy="8191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/>
          <p:cNvCxnSpPr/>
          <p:nvPr/>
        </p:nvCxnSpPr>
        <p:spPr bwMode="auto">
          <a:xfrm rot="10800000" flipV="1">
            <a:off x="3048000" y="2076447"/>
            <a:ext cx="1524000" cy="8191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/>
          <p:nvPr/>
        </p:nvCxnSpPr>
        <p:spPr bwMode="auto">
          <a:xfrm rot="10800000" flipV="1">
            <a:off x="3052763" y="2185983"/>
            <a:ext cx="1524000" cy="8191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rot="10800000" flipV="1">
            <a:off x="3052763" y="2285993"/>
            <a:ext cx="1524000" cy="8191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3" name="Straight Arrow Connector 92"/>
          <p:cNvCxnSpPr/>
          <p:nvPr/>
        </p:nvCxnSpPr>
        <p:spPr bwMode="auto">
          <a:xfrm rot="10800000" flipV="1">
            <a:off x="3057525" y="2405055"/>
            <a:ext cx="1524000" cy="8191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3" name="Rectangle 3"/>
          <p:cNvSpPr>
            <a:spLocks noChangeArrowheads="1"/>
          </p:cNvSpPr>
          <p:nvPr/>
        </p:nvSpPr>
        <p:spPr bwMode="auto">
          <a:xfrm>
            <a:off x="694902" y="2572397"/>
            <a:ext cx="58737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Rectangle 3"/>
          <p:cNvSpPr>
            <a:spLocks noChangeArrowheads="1"/>
          </p:cNvSpPr>
          <p:nvPr/>
        </p:nvSpPr>
        <p:spPr bwMode="auto">
          <a:xfrm>
            <a:off x="836045" y="2572397"/>
            <a:ext cx="58737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Rectangle 3"/>
          <p:cNvSpPr>
            <a:spLocks noChangeArrowheads="1"/>
          </p:cNvSpPr>
          <p:nvPr/>
        </p:nvSpPr>
        <p:spPr bwMode="auto">
          <a:xfrm>
            <a:off x="977188" y="2572397"/>
            <a:ext cx="58737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" name="Rectangle 3"/>
          <p:cNvSpPr>
            <a:spLocks noChangeArrowheads="1"/>
          </p:cNvSpPr>
          <p:nvPr/>
        </p:nvSpPr>
        <p:spPr bwMode="auto">
          <a:xfrm>
            <a:off x="1118331" y="2572397"/>
            <a:ext cx="58737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Rectangle 3"/>
          <p:cNvSpPr>
            <a:spLocks noChangeArrowheads="1"/>
          </p:cNvSpPr>
          <p:nvPr/>
        </p:nvSpPr>
        <p:spPr bwMode="auto">
          <a:xfrm>
            <a:off x="1259474" y="2572397"/>
            <a:ext cx="58737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Rectangle 3"/>
          <p:cNvSpPr>
            <a:spLocks noChangeArrowheads="1"/>
          </p:cNvSpPr>
          <p:nvPr/>
        </p:nvSpPr>
        <p:spPr bwMode="auto">
          <a:xfrm>
            <a:off x="1400617" y="2572397"/>
            <a:ext cx="58737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Rectangle 3"/>
          <p:cNvSpPr>
            <a:spLocks noChangeArrowheads="1"/>
          </p:cNvSpPr>
          <p:nvPr/>
        </p:nvSpPr>
        <p:spPr bwMode="auto">
          <a:xfrm>
            <a:off x="1541760" y="2572397"/>
            <a:ext cx="58737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Rectangle 3"/>
          <p:cNvSpPr>
            <a:spLocks noChangeArrowheads="1"/>
          </p:cNvSpPr>
          <p:nvPr/>
        </p:nvSpPr>
        <p:spPr bwMode="auto">
          <a:xfrm>
            <a:off x="1682905" y="2572397"/>
            <a:ext cx="58737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Rectangle 3"/>
          <p:cNvSpPr>
            <a:spLocks noChangeArrowheads="1"/>
          </p:cNvSpPr>
          <p:nvPr/>
        </p:nvSpPr>
        <p:spPr bwMode="auto">
          <a:xfrm>
            <a:off x="130330" y="2572397"/>
            <a:ext cx="58737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Rectangle 3"/>
          <p:cNvSpPr>
            <a:spLocks noChangeArrowheads="1"/>
          </p:cNvSpPr>
          <p:nvPr/>
        </p:nvSpPr>
        <p:spPr bwMode="auto">
          <a:xfrm>
            <a:off x="271473" y="2572397"/>
            <a:ext cx="58737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Rectangle 3"/>
          <p:cNvSpPr>
            <a:spLocks noChangeArrowheads="1"/>
          </p:cNvSpPr>
          <p:nvPr/>
        </p:nvSpPr>
        <p:spPr bwMode="auto">
          <a:xfrm>
            <a:off x="412616" y="2572397"/>
            <a:ext cx="58737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Rectangle 3"/>
          <p:cNvSpPr>
            <a:spLocks noChangeArrowheads="1"/>
          </p:cNvSpPr>
          <p:nvPr/>
        </p:nvSpPr>
        <p:spPr bwMode="auto">
          <a:xfrm>
            <a:off x="553759" y="2572397"/>
            <a:ext cx="58737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30" name="Straight Arrow Connector 129"/>
          <p:cNvCxnSpPr/>
          <p:nvPr/>
        </p:nvCxnSpPr>
        <p:spPr bwMode="auto">
          <a:xfrm>
            <a:off x="3056092" y="2657812"/>
            <a:ext cx="1543050" cy="361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1" name="Rectangle 3"/>
          <p:cNvSpPr>
            <a:spLocks noChangeArrowheads="1"/>
          </p:cNvSpPr>
          <p:nvPr/>
        </p:nvSpPr>
        <p:spPr bwMode="auto">
          <a:xfrm>
            <a:off x="129931" y="2569123"/>
            <a:ext cx="58737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39" name="Straight Arrow Connector 138"/>
          <p:cNvCxnSpPr/>
          <p:nvPr/>
        </p:nvCxnSpPr>
        <p:spPr bwMode="auto">
          <a:xfrm>
            <a:off x="3057591" y="2786402"/>
            <a:ext cx="732329" cy="1838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0" name="Rectangle 3"/>
          <p:cNvSpPr>
            <a:spLocks noChangeArrowheads="1"/>
          </p:cNvSpPr>
          <p:nvPr/>
        </p:nvSpPr>
        <p:spPr bwMode="auto">
          <a:xfrm>
            <a:off x="270909" y="2569123"/>
            <a:ext cx="58737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Arrow Connector 147"/>
          <p:cNvCxnSpPr/>
          <p:nvPr/>
        </p:nvCxnSpPr>
        <p:spPr bwMode="auto">
          <a:xfrm>
            <a:off x="3053777" y="2903504"/>
            <a:ext cx="1543050" cy="361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9" name="Rectangle 3"/>
          <p:cNvSpPr>
            <a:spLocks noChangeArrowheads="1"/>
          </p:cNvSpPr>
          <p:nvPr/>
        </p:nvSpPr>
        <p:spPr bwMode="auto">
          <a:xfrm>
            <a:off x="411803" y="2571504"/>
            <a:ext cx="58737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50" name="Straight Arrow Connector 149"/>
          <p:cNvCxnSpPr/>
          <p:nvPr/>
        </p:nvCxnSpPr>
        <p:spPr bwMode="auto">
          <a:xfrm>
            <a:off x="3058139" y="3013064"/>
            <a:ext cx="1543050" cy="361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1" name="Rectangle 3"/>
          <p:cNvSpPr>
            <a:spLocks noChangeArrowheads="1"/>
          </p:cNvSpPr>
          <p:nvPr/>
        </p:nvSpPr>
        <p:spPr bwMode="auto">
          <a:xfrm>
            <a:off x="553730" y="2569123"/>
            <a:ext cx="58737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52" name="Straight Arrow Connector 151"/>
          <p:cNvCxnSpPr/>
          <p:nvPr/>
        </p:nvCxnSpPr>
        <p:spPr bwMode="auto">
          <a:xfrm>
            <a:off x="3059655" y="3112150"/>
            <a:ext cx="1543050" cy="361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3" name="Rectangle 3"/>
          <p:cNvSpPr>
            <a:spLocks noChangeArrowheads="1"/>
          </p:cNvSpPr>
          <p:nvPr/>
        </p:nvSpPr>
        <p:spPr bwMode="auto">
          <a:xfrm>
            <a:off x="694708" y="2569123"/>
            <a:ext cx="58737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54" name="Straight Arrow Connector 153"/>
          <p:cNvCxnSpPr/>
          <p:nvPr/>
        </p:nvCxnSpPr>
        <p:spPr bwMode="auto">
          <a:xfrm>
            <a:off x="3053544" y="3231714"/>
            <a:ext cx="1543050" cy="361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5" name="Rectangle 3"/>
          <p:cNvSpPr>
            <a:spLocks noChangeArrowheads="1"/>
          </p:cNvSpPr>
          <p:nvPr/>
        </p:nvSpPr>
        <p:spPr bwMode="auto">
          <a:xfrm>
            <a:off x="835686" y="2569123"/>
            <a:ext cx="58737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" name="Rectangle 3"/>
          <p:cNvSpPr>
            <a:spLocks noChangeArrowheads="1"/>
          </p:cNvSpPr>
          <p:nvPr/>
        </p:nvSpPr>
        <p:spPr bwMode="auto">
          <a:xfrm>
            <a:off x="5829547" y="3223594"/>
            <a:ext cx="58737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1" name="Rectangle 9"/>
          <p:cNvSpPr>
            <a:spLocks noChangeArrowheads="1"/>
          </p:cNvSpPr>
          <p:nvPr/>
        </p:nvSpPr>
        <p:spPr bwMode="auto">
          <a:xfrm>
            <a:off x="7973479" y="1462481"/>
            <a:ext cx="54864" cy="37490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Text Box 8"/>
          <p:cNvSpPr txBox="1">
            <a:spLocks noChangeArrowheads="1"/>
          </p:cNvSpPr>
          <p:nvPr/>
        </p:nvSpPr>
        <p:spPr bwMode="auto">
          <a:xfrm>
            <a:off x="8159750" y="1421923"/>
            <a:ext cx="8531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dirty="0" err="1" smtClean="0"/>
              <a:t>ACKed</a:t>
            </a:r>
            <a:r>
              <a:rPr lang="en-US" sz="1200" dirty="0" smtClean="0"/>
              <a:t> + </a:t>
            </a:r>
          </a:p>
          <a:p>
            <a:pPr algn="l"/>
            <a:r>
              <a:rPr lang="en-US" sz="1200" dirty="0" smtClean="0"/>
              <a:t>Buffered</a:t>
            </a:r>
            <a:endParaRPr lang="en-US" sz="1200" dirty="0"/>
          </a:p>
        </p:txBody>
      </p:sp>
      <p:cxnSp>
        <p:nvCxnSpPr>
          <p:cNvPr id="183" name="Straight Arrow Connector 182"/>
          <p:cNvCxnSpPr/>
          <p:nvPr/>
        </p:nvCxnSpPr>
        <p:spPr bwMode="auto">
          <a:xfrm rot="10800000" flipV="1">
            <a:off x="3056092" y="3044038"/>
            <a:ext cx="1524000" cy="8191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4" name="Straight Arrow Connector 183"/>
          <p:cNvCxnSpPr/>
          <p:nvPr/>
        </p:nvCxnSpPr>
        <p:spPr bwMode="auto">
          <a:xfrm rot="10800000" flipV="1">
            <a:off x="3048000" y="3262524"/>
            <a:ext cx="1524000" cy="8191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5" name="Rectangle 3"/>
          <p:cNvSpPr>
            <a:spLocks noChangeArrowheads="1"/>
          </p:cNvSpPr>
          <p:nvPr/>
        </p:nvSpPr>
        <p:spPr bwMode="auto">
          <a:xfrm>
            <a:off x="6111820" y="3227526"/>
            <a:ext cx="58737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86"/>
          <p:cNvGrpSpPr/>
          <p:nvPr/>
        </p:nvGrpSpPr>
        <p:grpSpPr>
          <a:xfrm>
            <a:off x="5928424" y="3434093"/>
            <a:ext cx="838200" cy="468193"/>
            <a:chOff x="5776024" y="3435441"/>
            <a:chExt cx="838200" cy="468193"/>
          </a:xfrm>
        </p:grpSpPr>
        <p:cxnSp>
          <p:nvCxnSpPr>
            <p:cNvPr id="188" name="Straight Connector 187"/>
            <p:cNvCxnSpPr/>
            <p:nvPr/>
          </p:nvCxnSpPr>
          <p:spPr bwMode="auto">
            <a:xfrm rot="5400000">
              <a:off x="5639658" y="3590857"/>
              <a:ext cx="27432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9" name="Straight Connector 188"/>
            <p:cNvCxnSpPr/>
            <p:nvPr/>
          </p:nvCxnSpPr>
          <p:spPr bwMode="auto">
            <a:xfrm rot="5400000">
              <a:off x="6458808" y="3571807"/>
              <a:ext cx="27432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0" name="TextBox 189"/>
            <p:cNvSpPr txBox="1"/>
            <p:nvPr/>
          </p:nvSpPr>
          <p:spPr>
            <a:xfrm>
              <a:off x="5861749" y="3472747"/>
              <a:ext cx="69762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Window</a:t>
              </a:r>
            </a:p>
            <a:p>
              <a:r>
                <a:rPr lang="en-US" sz="1100" dirty="0" smtClean="0"/>
                <a:t>N=6</a:t>
              </a:r>
              <a:endParaRPr lang="en-US" sz="1100" dirty="0"/>
            </a:p>
          </p:txBody>
        </p:sp>
        <p:cxnSp>
          <p:nvCxnSpPr>
            <p:cNvPr id="191" name="Straight Arrow Connector 190"/>
            <p:cNvCxnSpPr/>
            <p:nvPr/>
          </p:nvCxnSpPr>
          <p:spPr bwMode="auto">
            <a:xfrm>
              <a:off x="6414199" y="3691822"/>
              <a:ext cx="200025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2" name="Straight Arrow Connector 191"/>
            <p:cNvCxnSpPr/>
            <p:nvPr/>
          </p:nvCxnSpPr>
          <p:spPr bwMode="auto">
            <a:xfrm>
              <a:off x="5795074" y="3691822"/>
              <a:ext cx="200025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</p:grpSp>
      <p:sp>
        <p:nvSpPr>
          <p:cNvPr id="194" name="Rectangle 3"/>
          <p:cNvSpPr>
            <a:spLocks noChangeArrowheads="1"/>
          </p:cNvSpPr>
          <p:nvPr/>
        </p:nvSpPr>
        <p:spPr bwMode="auto">
          <a:xfrm>
            <a:off x="1827213" y="2562957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" name="Rectangle 3"/>
          <p:cNvSpPr>
            <a:spLocks noChangeArrowheads="1"/>
          </p:cNvSpPr>
          <p:nvPr/>
        </p:nvSpPr>
        <p:spPr bwMode="auto">
          <a:xfrm>
            <a:off x="6663553" y="3233668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" name="Rectangle 3"/>
          <p:cNvSpPr>
            <a:spLocks noChangeArrowheads="1"/>
          </p:cNvSpPr>
          <p:nvPr/>
        </p:nvSpPr>
        <p:spPr bwMode="auto">
          <a:xfrm>
            <a:off x="6807861" y="3233668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7" name="Rectangle 3"/>
          <p:cNvSpPr>
            <a:spLocks noChangeArrowheads="1"/>
          </p:cNvSpPr>
          <p:nvPr/>
        </p:nvSpPr>
        <p:spPr bwMode="auto">
          <a:xfrm>
            <a:off x="6944077" y="3233668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8" name="Rectangle 3"/>
          <p:cNvSpPr>
            <a:spLocks noChangeArrowheads="1"/>
          </p:cNvSpPr>
          <p:nvPr/>
        </p:nvSpPr>
        <p:spPr bwMode="auto">
          <a:xfrm>
            <a:off x="7096477" y="3233668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9" name="Rectangle 3"/>
          <p:cNvSpPr>
            <a:spLocks noChangeArrowheads="1"/>
          </p:cNvSpPr>
          <p:nvPr/>
        </p:nvSpPr>
        <p:spPr bwMode="auto">
          <a:xfrm>
            <a:off x="1947245" y="2564309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0" name="Rectangle 3"/>
          <p:cNvSpPr>
            <a:spLocks noChangeArrowheads="1"/>
          </p:cNvSpPr>
          <p:nvPr/>
        </p:nvSpPr>
        <p:spPr bwMode="auto">
          <a:xfrm>
            <a:off x="2083461" y="2564309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1" name="Straight Arrow Connector 210"/>
          <p:cNvCxnSpPr/>
          <p:nvPr/>
        </p:nvCxnSpPr>
        <p:spPr bwMode="auto">
          <a:xfrm rot="10800000" flipV="1">
            <a:off x="3062836" y="3374464"/>
            <a:ext cx="1524000" cy="8191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2" name="Rectangle 3"/>
          <p:cNvSpPr>
            <a:spLocks noChangeArrowheads="1"/>
          </p:cNvSpPr>
          <p:nvPr/>
        </p:nvSpPr>
        <p:spPr bwMode="auto">
          <a:xfrm>
            <a:off x="6252315" y="3232456"/>
            <a:ext cx="58737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3" name="Straight Arrow Connector 212"/>
          <p:cNvCxnSpPr/>
          <p:nvPr/>
        </p:nvCxnSpPr>
        <p:spPr bwMode="auto">
          <a:xfrm rot="10800000" flipV="1">
            <a:off x="3053396" y="3486404"/>
            <a:ext cx="1524000" cy="8191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4" name="Rectangle 3"/>
          <p:cNvSpPr>
            <a:spLocks noChangeArrowheads="1"/>
          </p:cNvSpPr>
          <p:nvPr/>
        </p:nvSpPr>
        <p:spPr bwMode="auto">
          <a:xfrm>
            <a:off x="6396623" y="3232456"/>
            <a:ext cx="58737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5" name="Straight Arrow Connector 214"/>
          <p:cNvCxnSpPr/>
          <p:nvPr/>
        </p:nvCxnSpPr>
        <p:spPr bwMode="auto">
          <a:xfrm rot="10800000" flipV="1">
            <a:off x="3052048" y="3606436"/>
            <a:ext cx="1524000" cy="8191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6" name="Rectangle 3"/>
          <p:cNvSpPr>
            <a:spLocks noChangeArrowheads="1"/>
          </p:cNvSpPr>
          <p:nvPr/>
        </p:nvSpPr>
        <p:spPr bwMode="auto">
          <a:xfrm>
            <a:off x="6532839" y="3232456"/>
            <a:ext cx="58737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7" name="Straight Arrow Connector 216"/>
          <p:cNvCxnSpPr/>
          <p:nvPr/>
        </p:nvCxnSpPr>
        <p:spPr bwMode="auto">
          <a:xfrm>
            <a:off x="3069728" y="3862892"/>
            <a:ext cx="1543050" cy="361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8" name="Rectangle 3"/>
          <p:cNvSpPr>
            <a:spLocks noChangeArrowheads="1"/>
          </p:cNvSpPr>
          <p:nvPr/>
        </p:nvSpPr>
        <p:spPr bwMode="auto">
          <a:xfrm>
            <a:off x="975840" y="2571049"/>
            <a:ext cx="58737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218"/>
          <p:cNvGrpSpPr/>
          <p:nvPr/>
        </p:nvGrpSpPr>
        <p:grpSpPr>
          <a:xfrm>
            <a:off x="1100180" y="2826770"/>
            <a:ext cx="838200" cy="458668"/>
            <a:chOff x="122392" y="2779566"/>
            <a:chExt cx="838200" cy="458668"/>
          </a:xfrm>
        </p:grpSpPr>
        <p:cxnSp>
          <p:nvCxnSpPr>
            <p:cNvPr id="220" name="Straight Connector 219"/>
            <p:cNvCxnSpPr/>
            <p:nvPr/>
          </p:nvCxnSpPr>
          <p:spPr bwMode="auto">
            <a:xfrm rot="5400000">
              <a:off x="-13974" y="2934982"/>
              <a:ext cx="27432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1" name="Straight Connector 220"/>
            <p:cNvCxnSpPr/>
            <p:nvPr/>
          </p:nvCxnSpPr>
          <p:spPr bwMode="auto">
            <a:xfrm rot="5400000">
              <a:off x="805176" y="2915932"/>
              <a:ext cx="27432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2" name="TextBox 221"/>
            <p:cNvSpPr txBox="1"/>
            <p:nvPr/>
          </p:nvSpPr>
          <p:spPr>
            <a:xfrm>
              <a:off x="189067" y="2807347"/>
              <a:ext cx="69762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Window</a:t>
              </a:r>
            </a:p>
            <a:p>
              <a:r>
                <a:rPr lang="en-US" sz="1100" dirty="0" smtClean="0"/>
                <a:t>N=6</a:t>
              </a:r>
              <a:endParaRPr lang="en-US" sz="1100" dirty="0"/>
            </a:p>
          </p:txBody>
        </p:sp>
        <p:cxnSp>
          <p:nvCxnSpPr>
            <p:cNvPr id="223" name="Straight Arrow Connector 222"/>
            <p:cNvCxnSpPr/>
            <p:nvPr/>
          </p:nvCxnSpPr>
          <p:spPr bwMode="auto">
            <a:xfrm>
              <a:off x="760567" y="3035947"/>
              <a:ext cx="200025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4" name="Straight Arrow Connector 223"/>
            <p:cNvCxnSpPr/>
            <p:nvPr/>
          </p:nvCxnSpPr>
          <p:spPr bwMode="auto">
            <a:xfrm>
              <a:off x="141442" y="3035947"/>
              <a:ext cx="200025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</p:grpSp>
      <p:sp>
        <p:nvSpPr>
          <p:cNvPr id="225" name="Rectangle 3"/>
          <p:cNvSpPr>
            <a:spLocks noChangeArrowheads="1"/>
          </p:cNvSpPr>
          <p:nvPr/>
        </p:nvSpPr>
        <p:spPr bwMode="auto">
          <a:xfrm>
            <a:off x="1833957" y="2561609"/>
            <a:ext cx="58737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" name="Rectangle 3"/>
          <p:cNvSpPr>
            <a:spLocks noChangeArrowheads="1"/>
          </p:cNvSpPr>
          <p:nvPr/>
        </p:nvSpPr>
        <p:spPr bwMode="auto">
          <a:xfrm>
            <a:off x="1832609" y="2560261"/>
            <a:ext cx="58737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27" name="Straight Arrow Connector 226"/>
          <p:cNvCxnSpPr/>
          <p:nvPr/>
        </p:nvCxnSpPr>
        <p:spPr bwMode="auto">
          <a:xfrm rot="10800000" flipV="1">
            <a:off x="3064184" y="4233567"/>
            <a:ext cx="1524000" cy="8191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8" name="Rectangle 3"/>
          <p:cNvSpPr>
            <a:spLocks noChangeArrowheads="1"/>
          </p:cNvSpPr>
          <p:nvPr/>
        </p:nvSpPr>
        <p:spPr bwMode="auto">
          <a:xfrm>
            <a:off x="6660963" y="3239200"/>
            <a:ext cx="58737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9" name="Rectangle 3"/>
          <p:cNvSpPr>
            <a:spLocks noChangeArrowheads="1"/>
          </p:cNvSpPr>
          <p:nvPr/>
        </p:nvSpPr>
        <p:spPr bwMode="auto">
          <a:xfrm>
            <a:off x="1260258" y="2570902"/>
            <a:ext cx="58737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0" name="Rectangle 3"/>
          <p:cNvSpPr>
            <a:spLocks noChangeArrowheads="1"/>
          </p:cNvSpPr>
          <p:nvPr/>
        </p:nvSpPr>
        <p:spPr bwMode="auto">
          <a:xfrm>
            <a:off x="1397906" y="2566140"/>
            <a:ext cx="58737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1" name="Rectangle 3"/>
          <p:cNvSpPr>
            <a:spLocks noChangeArrowheads="1"/>
          </p:cNvSpPr>
          <p:nvPr/>
        </p:nvSpPr>
        <p:spPr bwMode="auto">
          <a:xfrm>
            <a:off x="1539833" y="2568521"/>
            <a:ext cx="58737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2" name="Rectangle 3"/>
          <p:cNvSpPr>
            <a:spLocks noChangeArrowheads="1"/>
          </p:cNvSpPr>
          <p:nvPr/>
        </p:nvSpPr>
        <p:spPr bwMode="auto">
          <a:xfrm>
            <a:off x="1684141" y="2566140"/>
            <a:ext cx="58737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3" name="Rectangle 3"/>
          <p:cNvSpPr>
            <a:spLocks noChangeArrowheads="1"/>
          </p:cNvSpPr>
          <p:nvPr/>
        </p:nvSpPr>
        <p:spPr bwMode="auto">
          <a:xfrm>
            <a:off x="1829398" y="2556616"/>
            <a:ext cx="58737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5" name="TextBox 124"/>
          <p:cNvSpPr txBox="1"/>
          <p:nvPr/>
        </p:nvSpPr>
        <p:spPr>
          <a:xfrm>
            <a:off x="2557082" y="3957009"/>
            <a:ext cx="487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</a:t>
            </a:r>
            <a:endParaRPr lang="en-US" dirty="0"/>
          </a:p>
        </p:txBody>
      </p:sp>
      <p:cxnSp>
        <p:nvCxnSpPr>
          <p:cNvPr id="127" name="Straight Connector 126"/>
          <p:cNvCxnSpPr/>
          <p:nvPr/>
        </p:nvCxnSpPr>
        <p:spPr bwMode="auto">
          <a:xfrm>
            <a:off x="2613727" y="2751292"/>
            <a:ext cx="445062" cy="161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127"/>
          <p:cNvCxnSpPr/>
          <p:nvPr/>
        </p:nvCxnSpPr>
        <p:spPr bwMode="auto">
          <a:xfrm>
            <a:off x="2654188" y="5227455"/>
            <a:ext cx="372233" cy="80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Arrow Connector 131"/>
          <p:cNvCxnSpPr/>
          <p:nvPr/>
        </p:nvCxnSpPr>
        <p:spPr bwMode="auto">
          <a:xfrm rot="5400000" flipH="1" flipV="1">
            <a:off x="2221261" y="3370335"/>
            <a:ext cx="117334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4" name="Straight Arrow Connector 133"/>
          <p:cNvCxnSpPr>
            <a:stCxn id="125" idx="2"/>
          </p:cNvCxnSpPr>
          <p:nvPr/>
        </p:nvCxnSpPr>
        <p:spPr bwMode="auto">
          <a:xfrm rot="16200000" flipH="1">
            <a:off x="2330906" y="4765556"/>
            <a:ext cx="93998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4" name="Straight Arrow Connector 143"/>
          <p:cNvCxnSpPr/>
          <p:nvPr/>
        </p:nvCxnSpPr>
        <p:spPr bwMode="auto">
          <a:xfrm>
            <a:off x="3061636" y="5238538"/>
            <a:ext cx="1543050" cy="361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7" name="Straight Arrow Connector 146"/>
          <p:cNvCxnSpPr/>
          <p:nvPr/>
        </p:nvCxnSpPr>
        <p:spPr bwMode="auto">
          <a:xfrm rot="10800000" flipV="1">
            <a:off x="2994054" y="5593029"/>
            <a:ext cx="1553671" cy="5973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7" name="Rectangle 3"/>
          <p:cNvSpPr>
            <a:spLocks noChangeArrowheads="1"/>
          </p:cNvSpPr>
          <p:nvPr/>
        </p:nvSpPr>
        <p:spPr bwMode="auto">
          <a:xfrm>
            <a:off x="1125075" y="2571049"/>
            <a:ext cx="58737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6" name="Group 186"/>
          <p:cNvGrpSpPr/>
          <p:nvPr/>
        </p:nvGrpSpPr>
        <p:grpSpPr>
          <a:xfrm>
            <a:off x="6752460" y="3432745"/>
            <a:ext cx="838200" cy="468193"/>
            <a:chOff x="5776024" y="3435441"/>
            <a:chExt cx="838200" cy="468193"/>
          </a:xfrm>
        </p:grpSpPr>
        <p:cxnSp>
          <p:nvCxnSpPr>
            <p:cNvPr id="167" name="Straight Connector 166"/>
            <p:cNvCxnSpPr/>
            <p:nvPr/>
          </p:nvCxnSpPr>
          <p:spPr bwMode="auto">
            <a:xfrm rot="5400000">
              <a:off x="5639658" y="3590857"/>
              <a:ext cx="27432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" name="Straight Connector 167"/>
            <p:cNvCxnSpPr/>
            <p:nvPr/>
          </p:nvCxnSpPr>
          <p:spPr bwMode="auto">
            <a:xfrm rot="5400000">
              <a:off x="6458808" y="3571807"/>
              <a:ext cx="27432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9" name="TextBox 168"/>
            <p:cNvSpPr txBox="1"/>
            <p:nvPr/>
          </p:nvSpPr>
          <p:spPr>
            <a:xfrm>
              <a:off x="5861749" y="3472747"/>
              <a:ext cx="69762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Window</a:t>
              </a:r>
            </a:p>
            <a:p>
              <a:r>
                <a:rPr lang="en-US" sz="1100" dirty="0" smtClean="0"/>
                <a:t>N=6</a:t>
              </a:r>
              <a:endParaRPr lang="en-US" sz="1100" dirty="0"/>
            </a:p>
          </p:txBody>
        </p:sp>
        <p:cxnSp>
          <p:nvCxnSpPr>
            <p:cNvPr id="170" name="Straight Arrow Connector 169"/>
            <p:cNvCxnSpPr/>
            <p:nvPr/>
          </p:nvCxnSpPr>
          <p:spPr bwMode="auto">
            <a:xfrm>
              <a:off x="6414199" y="3691822"/>
              <a:ext cx="200025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1" name="Straight Arrow Connector 170"/>
            <p:cNvCxnSpPr/>
            <p:nvPr/>
          </p:nvCxnSpPr>
          <p:spPr bwMode="auto">
            <a:xfrm>
              <a:off x="5795074" y="3691822"/>
              <a:ext cx="200025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</p:grpSp>
      <p:grpSp>
        <p:nvGrpSpPr>
          <p:cNvPr id="173" name="Group 218"/>
          <p:cNvGrpSpPr/>
          <p:nvPr/>
        </p:nvGrpSpPr>
        <p:grpSpPr>
          <a:xfrm>
            <a:off x="1916124" y="2801146"/>
            <a:ext cx="838200" cy="458668"/>
            <a:chOff x="122392" y="2779566"/>
            <a:chExt cx="838200" cy="458668"/>
          </a:xfrm>
        </p:grpSpPr>
        <p:cxnSp>
          <p:nvCxnSpPr>
            <p:cNvPr id="174" name="Straight Connector 173"/>
            <p:cNvCxnSpPr/>
            <p:nvPr/>
          </p:nvCxnSpPr>
          <p:spPr bwMode="auto">
            <a:xfrm rot="5400000">
              <a:off x="-13974" y="2934982"/>
              <a:ext cx="27432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6" name="Straight Connector 185"/>
            <p:cNvCxnSpPr/>
            <p:nvPr/>
          </p:nvCxnSpPr>
          <p:spPr bwMode="auto">
            <a:xfrm rot="5400000">
              <a:off x="805176" y="2915932"/>
              <a:ext cx="27432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7" name="TextBox 186"/>
            <p:cNvSpPr txBox="1"/>
            <p:nvPr/>
          </p:nvSpPr>
          <p:spPr>
            <a:xfrm>
              <a:off x="189067" y="2807347"/>
              <a:ext cx="69762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Window</a:t>
              </a:r>
            </a:p>
            <a:p>
              <a:r>
                <a:rPr lang="en-US" sz="1100" dirty="0" smtClean="0"/>
                <a:t>N=6</a:t>
              </a:r>
              <a:endParaRPr lang="en-US" sz="1100" dirty="0"/>
            </a:p>
          </p:txBody>
        </p:sp>
        <p:cxnSp>
          <p:nvCxnSpPr>
            <p:cNvPr id="193" name="Straight Arrow Connector 192"/>
            <p:cNvCxnSpPr/>
            <p:nvPr/>
          </p:nvCxnSpPr>
          <p:spPr bwMode="auto">
            <a:xfrm>
              <a:off x="760567" y="3035947"/>
              <a:ext cx="200025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1" name="Straight Arrow Connector 200"/>
            <p:cNvCxnSpPr/>
            <p:nvPr/>
          </p:nvCxnSpPr>
          <p:spPr bwMode="auto">
            <a:xfrm>
              <a:off x="141442" y="3035947"/>
              <a:ext cx="200025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</p:grpSp>
      <p:sp>
        <p:nvSpPr>
          <p:cNvPr id="202" name="Rectangle 3"/>
          <p:cNvSpPr>
            <a:spLocks noChangeArrowheads="1"/>
          </p:cNvSpPr>
          <p:nvPr/>
        </p:nvSpPr>
        <p:spPr bwMode="auto">
          <a:xfrm>
            <a:off x="2219677" y="2564309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3" name="Rectangle 3"/>
          <p:cNvSpPr>
            <a:spLocks noChangeArrowheads="1"/>
          </p:cNvSpPr>
          <p:nvPr/>
        </p:nvSpPr>
        <p:spPr bwMode="auto">
          <a:xfrm>
            <a:off x="2355893" y="2564309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" name="Rectangle 3"/>
          <p:cNvSpPr>
            <a:spLocks noChangeArrowheads="1"/>
          </p:cNvSpPr>
          <p:nvPr/>
        </p:nvSpPr>
        <p:spPr bwMode="auto">
          <a:xfrm>
            <a:off x="2475925" y="2564309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" name="Rectangle 3"/>
          <p:cNvSpPr>
            <a:spLocks noChangeArrowheads="1"/>
          </p:cNvSpPr>
          <p:nvPr/>
        </p:nvSpPr>
        <p:spPr bwMode="auto">
          <a:xfrm>
            <a:off x="2620233" y="2564309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4" name="Group 233"/>
          <p:cNvGrpSpPr/>
          <p:nvPr/>
        </p:nvGrpSpPr>
        <p:grpSpPr>
          <a:xfrm>
            <a:off x="1945897" y="2571053"/>
            <a:ext cx="731725" cy="228600"/>
            <a:chOff x="1945897" y="2279741"/>
            <a:chExt cx="731725" cy="228600"/>
          </a:xfrm>
        </p:grpSpPr>
        <p:sp>
          <p:nvSpPr>
            <p:cNvPr id="206" name="Rectangle 3"/>
            <p:cNvSpPr>
              <a:spLocks noChangeArrowheads="1"/>
            </p:cNvSpPr>
            <p:nvPr/>
          </p:nvSpPr>
          <p:spPr bwMode="auto">
            <a:xfrm>
              <a:off x="1945897" y="2279741"/>
              <a:ext cx="58737" cy="2286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" name="Rectangle 3"/>
            <p:cNvSpPr>
              <a:spLocks noChangeArrowheads="1"/>
            </p:cNvSpPr>
            <p:nvPr/>
          </p:nvSpPr>
          <p:spPr bwMode="auto">
            <a:xfrm>
              <a:off x="2082113" y="2279741"/>
              <a:ext cx="58737" cy="2286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" name="Rectangle 3"/>
            <p:cNvSpPr>
              <a:spLocks noChangeArrowheads="1"/>
            </p:cNvSpPr>
            <p:nvPr/>
          </p:nvSpPr>
          <p:spPr bwMode="auto">
            <a:xfrm>
              <a:off x="2218329" y="2279741"/>
              <a:ext cx="58737" cy="2286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" name="Rectangle 3"/>
            <p:cNvSpPr>
              <a:spLocks noChangeArrowheads="1"/>
            </p:cNvSpPr>
            <p:nvPr/>
          </p:nvSpPr>
          <p:spPr bwMode="auto">
            <a:xfrm>
              <a:off x="2354545" y="2279741"/>
              <a:ext cx="58737" cy="2286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" name="Rectangle 3"/>
            <p:cNvSpPr>
              <a:spLocks noChangeArrowheads="1"/>
            </p:cNvSpPr>
            <p:nvPr/>
          </p:nvSpPr>
          <p:spPr bwMode="auto">
            <a:xfrm>
              <a:off x="2474577" y="2279741"/>
              <a:ext cx="58737" cy="2286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" name="Rectangle 3"/>
            <p:cNvSpPr>
              <a:spLocks noChangeArrowheads="1"/>
            </p:cNvSpPr>
            <p:nvPr/>
          </p:nvSpPr>
          <p:spPr bwMode="auto">
            <a:xfrm>
              <a:off x="2618885" y="2279741"/>
              <a:ext cx="58737" cy="2286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1952641" y="2561613"/>
            <a:ext cx="731725" cy="228600"/>
            <a:chOff x="1945897" y="2279741"/>
            <a:chExt cx="731725" cy="228600"/>
          </a:xfrm>
        </p:grpSpPr>
        <p:sp>
          <p:nvSpPr>
            <p:cNvPr id="236" name="Rectangle 3"/>
            <p:cNvSpPr>
              <a:spLocks noChangeArrowheads="1"/>
            </p:cNvSpPr>
            <p:nvPr/>
          </p:nvSpPr>
          <p:spPr bwMode="auto">
            <a:xfrm>
              <a:off x="1945897" y="2279741"/>
              <a:ext cx="58737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" name="Rectangle 3"/>
            <p:cNvSpPr>
              <a:spLocks noChangeArrowheads="1"/>
            </p:cNvSpPr>
            <p:nvPr/>
          </p:nvSpPr>
          <p:spPr bwMode="auto">
            <a:xfrm>
              <a:off x="2082113" y="2279741"/>
              <a:ext cx="58737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" name="Rectangle 3"/>
            <p:cNvSpPr>
              <a:spLocks noChangeArrowheads="1"/>
            </p:cNvSpPr>
            <p:nvPr/>
          </p:nvSpPr>
          <p:spPr bwMode="auto">
            <a:xfrm>
              <a:off x="2218329" y="2279741"/>
              <a:ext cx="58737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" name="Rectangle 3"/>
            <p:cNvSpPr>
              <a:spLocks noChangeArrowheads="1"/>
            </p:cNvSpPr>
            <p:nvPr/>
          </p:nvSpPr>
          <p:spPr bwMode="auto">
            <a:xfrm>
              <a:off x="2354545" y="2279741"/>
              <a:ext cx="58737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" name="Rectangle 3"/>
            <p:cNvSpPr>
              <a:spLocks noChangeArrowheads="1"/>
            </p:cNvSpPr>
            <p:nvPr/>
          </p:nvSpPr>
          <p:spPr bwMode="auto">
            <a:xfrm>
              <a:off x="2474577" y="2279741"/>
              <a:ext cx="58737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" name="Rectangle 3"/>
            <p:cNvSpPr>
              <a:spLocks noChangeArrowheads="1"/>
            </p:cNvSpPr>
            <p:nvPr/>
          </p:nvSpPr>
          <p:spPr bwMode="auto">
            <a:xfrm>
              <a:off x="2618885" y="2279741"/>
              <a:ext cx="58737" cy="2286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3" name="Rectangle 242"/>
          <p:cNvSpPr/>
          <p:nvPr/>
        </p:nvSpPr>
        <p:spPr bwMode="auto">
          <a:xfrm>
            <a:off x="5922169" y="3198019"/>
            <a:ext cx="833437" cy="29051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165" name="Group 164"/>
          <p:cNvGrpSpPr/>
          <p:nvPr/>
        </p:nvGrpSpPr>
        <p:grpSpPr>
          <a:xfrm>
            <a:off x="5969095" y="3229564"/>
            <a:ext cx="764093" cy="228600"/>
            <a:chOff x="5981000" y="2920034"/>
            <a:chExt cx="764093" cy="228600"/>
          </a:xfrm>
        </p:grpSpPr>
        <p:sp>
          <p:nvSpPr>
            <p:cNvPr id="159" name="Rectangle 3"/>
            <p:cNvSpPr>
              <a:spLocks noChangeArrowheads="1"/>
            </p:cNvSpPr>
            <p:nvPr/>
          </p:nvSpPr>
          <p:spPr bwMode="auto">
            <a:xfrm>
              <a:off x="5981000" y="2920034"/>
              <a:ext cx="58737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Rectangle 3"/>
            <p:cNvSpPr>
              <a:spLocks noChangeArrowheads="1"/>
            </p:cNvSpPr>
            <p:nvPr/>
          </p:nvSpPr>
          <p:spPr bwMode="auto">
            <a:xfrm>
              <a:off x="6125308" y="2920034"/>
              <a:ext cx="58737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Rectangle 3"/>
            <p:cNvSpPr>
              <a:spLocks noChangeArrowheads="1"/>
            </p:cNvSpPr>
            <p:nvPr/>
          </p:nvSpPr>
          <p:spPr bwMode="auto">
            <a:xfrm>
              <a:off x="6261524" y="2920034"/>
              <a:ext cx="58737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" name="Rectangle 3"/>
            <p:cNvSpPr>
              <a:spLocks noChangeArrowheads="1"/>
            </p:cNvSpPr>
            <p:nvPr/>
          </p:nvSpPr>
          <p:spPr bwMode="auto">
            <a:xfrm>
              <a:off x="6405832" y="2920034"/>
              <a:ext cx="58737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Rectangle 3"/>
            <p:cNvSpPr>
              <a:spLocks noChangeArrowheads="1"/>
            </p:cNvSpPr>
            <p:nvPr/>
          </p:nvSpPr>
          <p:spPr bwMode="auto">
            <a:xfrm>
              <a:off x="6542048" y="2920034"/>
              <a:ext cx="58737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Rectangle 3"/>
            <p:cNvSpPr>
              <a:spLocks noChangeArrowheads="1"/>
            </p:cNvSpPr>
            <p:nvPr/>
          </p:nvSpPr>
          <p:spPr bwMode="auto">
            <a:xfrm>
              <a:off x="6686356" y="2920034"/>
              <a:ext cx="58737" cy="2286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6" name="Rectangle 3"/>
          <p:cNvSpPr>
            <a:spLocks noChangeArrowheads="1"/>
          </p:cNvSpPr>
          <p:nvPr/>
        </p:nvSpPr>
        <p:spPr bwMode="auto">
          <a:xfrm>
            <a:off x="1123328" y="2583122"/>
            <a:ext cx="58737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47" name="Straight Arrow Connector 246"/>
          <p:cNvCxnSpPr/>
          <p:nvPr/>
        </p:nvCxnSpPr>
        <p:spPr bwMode="auto">
          <a:xfrm>
            <a:off x="3048000" y="1476375"/>
            <a:ext cx="1543050" cy="361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8" name="Straight Arrow Connector 247"/>
          <p:cNvCxnSpPr/>
          <p:nvPr/>
        </p:nvCxnSpPr>
        <p:spPr bwMode="auto">
          <a:xfrm>
            <a:off x="3048000" y="1588770"/>
            <a:ext cx="1543050" cy="361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9" name="Straight Arrow Connector 248"/>
          <p:cNvCxnSpPr/>
          <p:nvPr/>
        </p:nvCxnSpPr>
        <p:spPr bwMode="auto">
          <a:xfrm>
            <a:off x="3048000" y="1701165"/>
            <a:ext cx="1543050" cy="361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0" name="Straight Arrow Connector 249"/>
          <p:cNvCxnSpPr/>
          <p:nvPr/>
        </p:nvCxnSpPr>
        <p:spPr bwMode="auto">
          <a:xfrm>
            <a:off x="3048000" y="1813560"/>
            <a:ext cx="1543050" cy="361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1" name="Straight Arrow Connector 250"/>
          <p:cNvCxnSpPr/>
          <p:nvPr/>
        </p:nvCxnSpPr>
        <p:spPr bwMode="auto">
          <a:xfrm>
            <a:off x="3048000" y="1925955"/>
            <a:ext cx="1543050" cy="361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2" name="Straight Arrow Connector 251"/>
          <p:cNvCxnSpPr/>
          <p:nvPr/>
        </p:nvCxnSpPr>
        <p:spPr bwMode="auto">
          <a:xfrm>
            <a:off x="3048000" y="2038350"/>
            <a:ext cx="1543050" cy="361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2" name="Rectangle 3"/>
          <p:cNvSpPr>
            <a:spLocks noChangeArrowheads="1"/>
          </p:cNvSpPr>
          <p:nvPr/>
        </p:nvSpPr>
        <p:spPr bwMode="auto">
          <a:xfrm>
            <a:off x="1124676" y="2574786"/>
            <a:ext cx="58737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  <p:bldP spid="243" grpId="0" animBg="1"/>
      <p:bldP spid="246" grpId="0" animBg="1"/>
      <p:bldP spid="17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247650"/>
            <a:ext cx="7772400" cy="838200"/>
          </a:xfrm>
        </p:spPr>
        <p:txBody>
          <a:bodyPr/>
          <a:lstStyle/>
          <a:p>
            <a:r>
              <a:rPr lang="en-US" smtClean="0"/>
              <a:t>Selective repeat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data from above :</a:t>
            </a:r>
            <a:endParaRPr lang="en-US" sz="1600" dirty="0" smtClean="0"/>
          </a:p>
          <a:p>
            <a:r>
              <a:rPr lang="en-US" sz="1400" dirty="0" smtClean="0"/>
              <a:t>if next available </a:t>
            </a:r>
            <a:r>
              <a:rPr lang="en-US" sz="1400" dirty="0" err="1" smtClean="0"/>
              <a:t>seq</a:t>
            </a:r>
            <a:r>
              <a:rPr lang="en-US" sz="1400" dirty="0" smtClean="0"/>
              <a:t> # in window, send </a:t>
            </a:r>
            <a:r>
              <a:rPr lang="en-US" sz="1400" dirty="0" err="1" smtClean="0"/>
              <a:t>pkt</a:t>
            </a:r>
            <a:endParaRPr lang="en-US" sz="1400" dirty="0" smtClean="0"/>
          </a:p>
          <a:p>
            <a:pPr>
              <a:buFont typeface="ZapfDingbats" pitchFamily="82" charset="2"/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timeout(n):</a:t>
            </a:r>
            <a:endParaRPr lang="en-US" sz="1600" dirty="0" smtClean="0"/>
          </a:p>
          <a:p>
            <a:r>
              <a:rPr lang="en-US" sz="1400" dirty="0" smtClean="0"/>
              <a:t>resend </a:t>
            </a:r>
            <a:r>
              <a:rPr lang="en-US" sz="1400" dirty="0" err="1" smtClean="0"/>
              <a:t>pkt</a:t>
            </a:r>
            <a:r>
              <a:rPr lang="en-US" sz="1400" dirty="0" smtClean="0"/>
              <a:t> n, restart timer</a:t>
            </a:r>
          </a:p>
          <a:p>
            <a:pPr>
              <a:buFont typeface="ZapfDingbats" pitchFamily="82" charset="2"/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ACK(n) </a:t>
            </a:r>
            <a:r>
              <a:rPr lang="en-US" sz="1400" dirty="0" smtClean="0"/>
              <a:t>in </a:t>
            </a:r>
            <a:r>
              <a:rPr lang="en-US" sz="1100" dirty="0" smtClean="0"/>
              <a:t>[</a:t>
            </a:r>
            <a:r>
              <a:rPr lang="en-US" sz="1100" dirty="0" err="1" smtClean="0"/>
              <a:t>sendbase,sendbase+N</a:t>
            </a:r>
            <a:r>
              <a:rPr lang="en-US" sz="1100" dirty="0" smtClean="0"/>
              <a:t>]:</a:t>
            </a:r>
            <a:endParaRPr lang="en-US" sz="1400" dirty="0" smtClean="0"/>
          </a:p>
          <a:p>
            <a:r>
              <a:rPr lang="en-US" sz="1400" dirty="0" smtClean="0"/>
              <a:t>mark </a:t>
            </a:r>
            <a:r>
              <a:rPr lang="en-US" sz="1400" dirty="0" err="1" smtClean="0"/>
              <a:t>pkt</a:t>
            </a:r>
            <a:r>
              <a:rPr lang="en-US" sz="1400" dirty="0" smtClean="0"/>
              <a:t> n as received</a:t>
            </a:r>
          </a:p>
          <a:p>
            <a:r>
              <a:rPr lang="en-US" sz="1400" dirty="0" smtClean="0"/>
              <a:t>if n smallest </a:t>
            </a:r>
            <a:r>
              <a:rPr lang="en-US" sz="1400" dirty="0" err="1" smtClean="0"/>
              <a:t>unACKed</a:t>
            </a:r>
            <a:r>
              <a:rPr lang="en-US" sz="1400" dirty="0" smtClean="0"/>
              <a:t> </a:t>
            </a:r>
            <a:r>
              <a:rPr lang="en-US" sz="1400" dirty="0" err="1" smtClean="0"/>
              <a:t>pkt</a:t>
            </a:r>
            <a:r>
              <a:rPr lang="en-US" sz="1400" dirty="0" smtClean="0"/>
              <a:t>, advance window base to next </a:t>
            </a:r>
            <a:r>
              <a:rPr lang="en-US" sz="1400" dirty="0" err="1" smtClean="0"/>
              <a:t>unACKed</a:t>
            </a:r>
            <a:r>
              <a:rPr lang="en-US" sz="1400" dirty="0" smtClean="0"/>
              <a:t> </a:t>
            </a:r>
            <a:r>
              <a:rPr lang="en-US" sz="1400" dirty="0" err="1" smtClean="0"/>
              <a:t>seq</a:t>
            </a:r>
            <a:r>
              <a:rPr lang="en-US" sz="1400" dirty="0" smtClean="0"/>
              <a:t> # </a:t>
            </a:r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495300" y="1457326"/>
            <a:ext cx="3838575" cy="2782902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7589" name="Group 5"/>
          <p:cNvGrpSpPr>
            <a:grpSpLocks/>
          </p:cNvGrpSpPr>
          <p:nvPr/>
        </p:nvGrpSpPr>
        <p:grpSpPr bwMode="auto">
          <a:xfrm>
            <a:off x="703263" y="1208088"/>
            <a:ext cx="1150937" cy="457200"/>
            <a:chOff x="1103" y="3929"/>
            <a:chExt cx="725" cy="288"/>
          </a:xfrm>
        </p:grpSpPr>
        <p:sp>
          <p:nvSpPr>
            <p:cNvPr id="67595" name="Rectangle 6"/>
            <p:cNvSpPr>
              <a:spLocks noChangeArrowheads="1"/>
            </p:cNvSpPr>
            <p:nvPr/>
          </p:nvSpPr>
          <p:spPr bwMode="auto">
            <a:xfrm>
              <a:off x="1146" y="3984"/>
              <a:ext cx="612" cy="1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6" name="Text Box 7"/>
            <p:cNvSpPr txBox="1">
              <a:spLocks noChangeArrowheads="1"/>
            </p:cNvSpPr>
            <p:nvPr/>
          </p:nvSpPr>
          <p:spPr bwMode="auto">
            <a:xfrm>
              <a:off x="1103" y="3929"/>
              <a:ext cx="7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sender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67590" name="Rectangle 8"/>
          <p:cNvSpPr>
            <a:spLocks noChangeArrowheads="1"/>
          </p:cNvSpPr>
          <p:nvPr/>
        </p:nvSpPr>
        <p:spPr bwMode="auto">
          <a:xfrm>
            <a:off x="5000625" y="1581150"/>
            <a:ext cx="3810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>
                <a:solidFill>
                  <a:srgbClr val="FF0000"/>
                </a:solidFill>
              </a:rPr>
              <a:t>pkt n in </a:t>
            </a:r>
            <a:r>
              <a:rPr lang="en-US" sz="1100">
                <a:solidFill>
                  <a:srgbClr val="FF0000"/>
                </a:solidFill>
              </a:rPr>
              <a:t>[rcvbase, rcvbase+N-1]</a:t>
            </a:r>
            <a:endParaRPr lang="en-US"/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1400"/>
              <a:t>send ACK(n)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1400"/>
              <a:t>out-of-order: buffer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1400"/>
              <a:t>in-order: deliver (also deliver buffered, in-order pkts), advance window to next not-yet-received pkt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>
                <a:solidFill>
                  <a:srgbClr val="FF0000"/>
                </a:solidFill>
              </a:rPr>
              <a:t>pkt n in </a:t>
            </a:r>
            <a:r>
              <a:rPr lang="en-US" sz="1100">
                <a:solidFill>
                  <a:srgbClr val="FF0000"/>
                </a:solidFill>
              </a:rPr>
              <a:t>[rcvbase-N,rcvbase-1]</a:t>
            </a:r>
            <a:endParaRPr lang="en-US"/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1400"/>
              <a:t>ACK(n)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>
                <a:solidFill>
                  <a:srgbClr val="FF0000"/>
                </a:solidFill>
              </a:rPr>
              <a:t>otherwise:</a:t>
            </a:r>
            <a:r>
              <a:rPr lang="en-US" sz="1400">
                <a:solidFill>
                  <a:srgbClr val="FF0000"/>
                </a:solidFill>
              </a:rPr>
              <a:t> 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1400"/>
              <a:t>ignore </a:t>
            </a:r>
            <a:endParaRPr lang="en-US"/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/>
          </a:p>
        </p:txBody>
      </p:sp>
      <p:sp>
        <p:nvSpPr>
          <p:cNvPr id="67591" name="Rectangle 9"/>
          <p:cNvSpPr>
            <a:spLocks noChangeArrowheads="1"/>
          </p:cNvSpPr>
          <p:nvPr/>
        </p:nvSpPr>
        <p:spPr bwMode="auto">
          <a:xfrm>
            <a:off x="4962525" y="1438276"/>
            <a:ext cx="3838575" cy="2818136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7592" name="Group 10"/>
          <p:cNvGrpSpPr>
            <a:grpSpLocks/>
          </p:cNvGrpSpPr>
          <p:nvPr/>
        </p:nvGrpSpPr>
        <p:grpSpPr bwMode="auto">
          <a:xfrm>
            <a:off x="5186363" y="1179513"/>
            <a:ext cx="1366837" cy="457200"/>
            <a:chOff x="3339" y="191"/>
            <a:chExt cx="861" cy="288"/>
          </a:xfrm>
        </p:grpSpPr>
        <p:sp>
          <p:nvSpPr>
            <p:cNvPr id="67593" name="Rectangle 11"/>
            <p:cNvSpPr>
              <a:spLocks noChangeArrowheads="1"/>
            </p:cNvSpPr>
            <p:nvPr/>
          </p:nvSpPr>
          <p:spPr bwMode="auto">
            <a:xfrm>
              <a:off x="3360" y="264"/>
              <a:ext cx="822" cy="1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4" name="Text Box 12"/>
            <p:cNvSpPr txBox="1">
              <a:spLocks noChangeArrowheads="1"/>
            </p:cNvSpPr>
            <p:nvPr/>
          </p:nvSpPr>
          <p:spPr bwMode="auto">
            <a:xfrm>
              <a:off x="3339" y="191"/>
              <a:ext cx="8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accent2"/>
                  </a:solidFill>
                </a:rPr>
                <a:t>receiver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854923" y="5550685"/>
            <a:ext cx="58737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996066" y="5550685"/>
            <a:ext cx="58737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137209" y="5550685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6278352" y="5550685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419495" y="5550685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6560638" y="5550685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701781" y="5550685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6842926" y="5556081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5290351" y="5550685"/>
            <a:ext cx="58737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5431494" y="5550685"/>
            <a:ext cx="58737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5572637" y="5550685"/>
            <a:ext cx="58737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5713780" y="5550685"/>
            <a:ext cx="58737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1091411" y="5388424"/>
            <a:ext cx="58737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1232554" y="5388424"/>
            <a:ext cx="58737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1373697" y="5388424"/>
            <a:ext cx="58737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1514840" y="5388424"/>
            <a:ext cx="58737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1655983" y="5388424"/>
            <a:ext cx="58737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1797126" y="5388424"/>
            <a:ext cx="58737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1938269" y="5388424"/>
            <a:ext cx="58737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2079414" y="5388424"/>
            <a:ext cx="58737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526839" y="5388424"/>
            <a:ext cx="58737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667982" y="5388424"/>
            <a:ext cx="58737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809125" y="5388424"/>
            <a:ext cx="58737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950268" y="5388424"/>
            <a:ext cx="58737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auto">
          <a:xfrm>
            <a:off x="526440" y="5385150"/>
            <a:ext cx="58737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auto">
          <a:xfrm>
            <a:off x="667418" y="5385150"/>
            <a:ext cx="58737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3"/>
          <p:cNvSpPr>
            <a:spLocks noChangeArrowheads="1"/>
          </p:cNvSpPr>
          <p:nvPr/>
        </p:nvSpPr>
        <p:spPr bwMode="auto">
          <a:xfrm>
            <a:off x="808312" y="5387531"/>
            <a:ext cx="58737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950239" y="5385150"/>
            <a:ext cx="58737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1091217" y="5385150"/>
            <a:ext cx="58737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3"/>
          <p:cNvSpPr>
            <a:spLocks noChangeArrowheads="1"/>
          </p:cNvSpPr>
          <p:nvPr/>
        </p:nvSpPr>
        <p:spPr bwMode="auto">
          <a:xfrm>
            <a:off x="1232195" y="5385150"/>
            <a:ext cx="58737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Rectangle 3"/>
          <p:cNvSpPr>
            <a:spLocks noChangeArrowheads="1"/>
          </p:cNvSpPr>
          <p:nvPr/>
        </p:nvSpPr>
        <p:spPr bwMode="auto">
          <a:xfrm>
            <a:off x="6137044" y="5546007"/>
            <a:ext cx="58737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3"/>
          <p:cNvSpPr>
            <a:spLocks noChangeArrowheads="1"/>
          </p:cNvSpPr>
          <p:nvPr/>
        </p:nvSpPr>
        <p:spPr bwMode="auto">
          <a:xfrm>
            <a:off x="6419317" y="5549939"/>
            <a:ext cx="58737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6235921" y="5756506"/>
            <a:ext cx="838200" cy="468193"/>
            <a:chOff x="5776024" y="3435441"/>
            <a:chExt cx="838200" cy="468193"/>
          </a:xfrm>
        </p:grpSpPr>
        <p:cxnSp>
          <p:nvCxnSpPr>
            <p:cNvPr id="69" name="Straight Connector 68"/>
            <p:cNvCxnSpPr/>
            <p:nvPr/>
          </p:nvCxnSpPr>
          <p:spPr bwMode="auto">
            <a:xfrm rot="5400000">
              <a:off x="5639658" y="3590857"/>
              <a:ext cx="27432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rot="5400000">
              <a:off x="6458808" y="3571807"/>
              <a:ext cx="27432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1" name="TextBox 70"/>
            <p:cNvSpPr txBox="1"/>
            <p:nvPr/>
          </p:nvSpPr>
          <p:spPr>
            <a:xfrm>
              <a:off x="5861749" y="3472747"/>
              <a:ext cx="69762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Window</a:t>
              </a:r>
            </a:p>
            <a:p>
              <a:r>
                <a:rPr lang="en-US" sz="1100" dirty="0" smtClean="0"/>
                <a:t>N=6</a:t>
              </a:r>
              <a:endParaRPr lang="en-US" sz="1100" dirty="0"/>
            </a:p>
          </p:txBody>
        </p:sp>
        <p:cxnSp>
          <p:nvCxnSpPr>
            <p:cNvPr id="72" name="Straight Arrow Connector 71"/>
            <p:cNvCxnSpPr/>
            <p:nvPr/>
          </p:nvCxnSpPr>
          <p:spPr bwMode="auto">
            <a:xfrm>
              <a:off x="6414199" y="3691822"/>
              <a:ext cx="200025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3" name="Straight Arrow Connector 72"/>
            <p:cNvCxnSpPr/>
            <p:nvPr/>
          </p:nvCxnSpPr>
          <p:spPr bwMode="auto">
            <a:xfrm>
              <a:off x="5795074" y="3691822"/>
              <a:ext cx="200025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</p:grpSp>
      <p:sp>
        <p:nvSpPr>
          <p:cNvPr id="74" name="Rectangle 3"/>
          <p:cNvSpPr>
            <a:spLocks noChangeArrowheads="1"/>
          </p:cNvSpPr>
          <p:nvPr/>
        </p:nvSpPr>
        <p:spPr bwMode="auto">
          <a:xfrm>
            <a:off x="2223722" y="5378984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Rectangle 3"/>
          <p:cNvSpPr>
            <a:spLocks noChangeArrowheads="1"/>
          </p:cNvSpPr>
          <p:nvPr/>
        </p:nvSpPr>
        <p:spPr bwMode="auto">
          <a:xfrm>
            <a:off x="6971050" y="5556081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Rectangle 3"/>
          <p:cNvSpPr>
            <a:spLocks noChangeArrowheads="1"/>
          </p:cNvSpPr>
          <p:nvPr/>
        </p:nvSpPr>
        <p:spPr bwMode="auto">
          <a:xfrm>
            <a:off x="7115358" y="5556081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Rectangle 3"/>
          <p:cNvSpPr>
            <a:spLocks noChangeArrowheads="1"/>
          </p:cNvSpPr>
          <p:nvPr/>
        </p:nvSpPr>
        <p:spPr bwMode="auto">
          <a:xfrm>
            <a:off x="7251574" y="5556081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Rectangle 3"/>
          <p:cNvSpPr>
            <a:spLocks noChangeArrowheads="1"/>
          </p:cNvSpPr>
          <p:nvPr/>
        </p:nvSpPr>
        <p:spPr bwMode="auto">
          <a:xfrm>
            <a:off x="7403974" y="5556081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Rectangle 3"/>
          <p:cNvSpPr>
            <a:spLocks noChangeArrowheads="1"/>
          </p:cNvSpPr>
          <p:nvPr/>
        </p:nvSpPr>
        <p:spPr bwMode="auto">
          <a:xfrm>
            <a:off x="2343754" y="5377636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Rectangle 3"/>
          <p:cNvSpPr>
            <a:spLocks noChangeArrowheads="1"/>
          </p:cNvSpPr>
          <p:nvPr/>
        </p:nvSpPr>
        <p:spPr bwMode="auto">
          <a:xfrm>
            <a:off x="2479970" y="5376288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Rectangle 3"/>
          <p:cNvSpPr>
            <a:spLocks noChangeArrowheads="1"/>
          </p:cNvSpPr>
          <p:nvPr/>
        </p:nvSpPr>
        <p:spPr bwMode="auto">
          <a:xfrm>
            <a:off x="6559812" y="5554869"/>
            <a:ext cx="58737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Rectangle 3"/>
          <p:cNvSpPr>
            <a:spLocks noChangeArrowheads="1"/>
          </p:cNvSpPr>
          <p:nvPr/>
        </p:nvSpPr>
        <p:spPr bwMode="auto">
          <a:xfrm>
            <a:off x="6704120" y="5554869"/>
            <a:ext cx="58737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Rectangle 3"/>
          <p:cNvSpPr>
            <a:spLocks noChangeArrowheads="1"/>
          </p:cNvSpPr>
          <p:nvPr/>
        </p:nvSpPr>
        <p:spPr bwMode="auto">
          <a:xfrm>
            <a:off x="6840336" y="5554869"/>
            <a:ext cx="58737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Rectangle 3"/>
          <p:cNvSpPr>
            <a:spLocks noChangeArrowheads="1"/>
          </p:cNvSpPr>
          <p:nvPr/>
        </p:nvSpPr>
        <p:spPr bwMode="auto">
          <a:xfrm>
            <a:off x="1372349" y="5387076"/>
            <a:ext cx="58737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5" name="Group 84"/>
          <p:cNvGrpSpPr/>
          <p:nvPr/>
        </p:nvGrpSpPr>
        <p:grpSpPr>
          <a:xfrm>
            <a:off x="1496689" y="5642797"/>
            <a:ext cx="838200" cy="458668"/>
            <a:chOff x="122392" y="2779566"/>
            <a:chExt cx="838200" cy="458668"/>
          </a:xfrm>
        </p:grpSpPr>
        <p:cxnSp>
          <p:nvCxnSpPr>
            <p:cNvPr id="86" name="Straight Connector 85"/>
            <p:cNvCxnSpPr/>
            <p:nvPr/>
          </p:nvCxnSpPr>
          <p:spPr bwMode="auto">
            <a:xfrm rot="5400000">
              <a:off x="-13974" y="2934982"/>
              <a:ext cx="27432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 rot="5400000">
              <a:off x="805176" y="2915932"/>
              <a:ext cx="27432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8" name="TextBox 87"/>
            <p:cNvSpPr txBox="1"/>
            <p:nvPr/>
          </p:nvSpPr>
          <p:spPr>
            <a:xfrm>
              <a:off x="189067" y="2807347"/>
              <a:ext cx="69762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Window</a:t>
              </a:r>
            </a:p>
            <a:p>
              <a:r>
                <a:rPr lang="en-US" sz="1100" dirty="0" smtClean="0"/>
                <a:t>N=6</a:t>
              </a:r>
              <a:endParaRPr lang="en-US" sz="1100" dirty="0"/>
            </a:p>
          </p:txBody>
        </p:sp>
        <p:cxnSp>
          <p:nvCxnSpPr>
            <p:cNvPr id="89" name="Straight Arrow Connector 88"/>
            <p:cNvCxnSpPr/>
            <p:nvPr/>
          </p:nvCxnSpPr>
          <p:spPr bwMode="auto">
            <a:xfrm>
              <a:off x="760567" y="3035947"/>
              <a:ext cx="200025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0" name="Straight Arrow Connector 89"/>
            <p:cNvCxnSpPr/>
            <p:nvPr/>
          </p:nvCxnSpPr>
          <p:spPr bwMode="auto">
            <a:xfrm>
              <a:off x="141442" y="3035947"/>
              <a:ext cx="200025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</p:grpSp>
      <p:sp>
        <p:nvSpPr>
          <p:cNvPr id="91" name="Rectangle 3"/>
          <p:cNvSpPr>
            <a:spLocks noChangeArrowheads="1"/>
          </p:cNvSpPr>
          <p:nvPr/>
        </p:nvSpPr>
        <p:spPr bwMode="auto">
          <a:xfrm>
            <a:off x="2230466" y="5377636"/>
            <a:ext cx="58737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Rectangle 3"/>
          <p:cNvSpPr>
            <a:spLocks noChangeArrowheads="1"/>
          </p:cNvSpPr>
          <p:nvPr/>
        </p:nvSpPr>
        <p:spPr bwMode="auto">
          <a:xfrm>
            <a:off x="2229118" y="5376288"/>
            <a:ext cx="58737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Rectangle 3"/>
          <p:cNvSpPr>
            <a:spLocks noChangeArrowheads="1"/>
          </p:cNvSpPr>
          <p:nvPr/>
        </p:nvSpPr>
        <p:spPr bwMode="auto">
          <a:xfrm>
            <a:off x="6968460" y="5561613"/>
            <a:ext cx="58737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Rectangle 3"/>
          <p:cNvSpPr>
            <a:spLocks noChangeArrowheads="1"/>
          </p:cNvSpPr>
          <p:nvPr/>
        </p:nvSpPr>
        <p:spPr bwMode="auto">
          <a:xfrm>
            <a:off x="1656767" y="5386929"/>
            <a:ext cx="58737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Rectangle 3"/>
          <p:cNvSpPr>
            <a:spLocks noChangeArrowheads="1"/>
          </p:cNvSpPr>
          <p:nvPr/>
        </p:nvSpPr>
        <p:spPr bwMode="auto">
          <a:xfrm>
            <a:off x="1794415" y="5382167"/>
            <a:ext cx="58737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Rectangle 3"/>
          <p:cNvSpPr>
            <a:spLocks noChangeArrowheads="1"/>
          </p:cNvSpPr>
          <p:nvPr/>
        </p:nvSpPr>
        <p:spPr bwMode="auto">
          <a:xfrm>
            <a:off x="1936342" y="5384548"/>
            <a:ext cx="58737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Rectangle 3"/>
          <p:cNvSpPr>
            <a:spLocks noChangeArrowheads="1"/>
          </p:cNvSpPr>
          <p:nvPr/>
        </p:nvSpPr>
        <p:spPr bwMode="auto">
          <a:xfrm>
            <a:off x="2080650" y="5382167"/>
            <a:ext cx="58737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Rectangle 3"/>
          <p:cNvSpPr>
            <a:spLocks noChangeArrowheads="1"/>
          </p:cNvSpPr>
          <p:nvPr/>
        </p:nvSpPr>
        <p:spPr bwMode="auto">
          <a:xfrm>
            <a:off x="2225907" y="5372643"/>
            <a:ext cx="58737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Rectangle 3"/>
          <p:cNvSpPr>
            <a:spLocks noChangeArrowheads="1"/>
          </p:cNvSpPr>
          <p:nvPr/>
        </p:nvSpPr>
        <p:spPr bwMode="auto">
          <a:xfrm>
            <a:off x="2616186" y="5380336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Rectangle 3"/>
          <p:cNvSpPr>
            <a:spLocks noChangeArrowheads="1"/>
          </p:cNvSpPr>
          <p:nvPr/>
        </p:nvSpPr>
        <p:spPr bwMode="auto">
          <a:xfrm>
            <a:off x="2752402" y="5380336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" name="Rectangle 3"/>
          <p:cNvSpPr>
            <a:spLocks noChangeArrowheads="1"/>
          </p:cNvSpPr>
          <p:nvPr/>
        </p:nvSpPr>
        <p:spPr bwMode="auto">
          <a:xfrm>
            <a:off x="2872434" y="5380336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" name="Rectangle 3"/>
          <p:cNvSpPr>
            <a:spLocks noChangeArrowheads="1"/>
          </p:cNvSpPr>
          <p:nvPr/>
        </p:nvSpPr>
        <p:spPr bwMode="auto">
          <a:xfrm>
            <a:off x="3016742" y="5380336"/>
            <a:ext cx="58737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4" name="Straight Arrow Connector 103"/>
          <p:cNvCxnSpPr/>
          <p:nvPr/>
        </p:nvCxnSpPr>
        <p:spPr bwMode="auto">
          <a:xfrm rot="16200000" flipH="1">
            <a:off x="2892903" y="5619918"/>
            <a:ext cx="1634591" cy="80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/>
          <p:nvPr/>
        </p:nvCxnSpPr>
        <p:spPr bwMode="auto">
          <a:xfrm rot="16200000" flipH="1">
            <a:off x="4009605" y="5611827"/>
            <a:ext cx="1634591" cy="80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/>
          <p:nvPr/>
        </p:nvCxnSpPr>
        <p:spPr bwMode="auto">
          <a:xfrm>
            <a:off x="3698060" y="4976602"/>
            <a:ext cx="1132885" cy="3560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1" name="Straight Arrow Connector 110"/>
          <p:cNvCxnSpPr/>
          <p:nvPr/>
        </p:nvCxnSpPr>
        <p:spPr bwMode="auto">
          <a:xfrm rot="10800000" flipV="1">
            <a:off x="3714245" y="5308375"/>
            <a:ext cx="1092425" cy="3317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/>
          <p:nvPr/>
        </p:nvCxnSpPr>
        <p:spPr bwMode="auto">
          <a:xfrm>
            <a:off x="3712896" y="5072358"/>
            <a:ext cx="1132885" cy="3560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7" name="Straight Arrow Connector 116"/>
          <p:cNvCxnSpPr/>
          <p:nvPr/>
        </p:nvCxnSpPr>
        <p:spPr bwMode="auto">
          <a:xfrm rot="10800000" flipV="1">
            <a:off x="3729081" y="5404131"/>
            <a:ext cx="1092425" cy="3317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/>
          <p:nvPr/>
        </p:nvCxnSpPr>
        <p:spPr bwMode="auto">
          <a:xfrm>
            <a:off x="3711548" y="5143838"/>
            <a:ext cx="1132885" cy="3560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9" name="Straight Arrow Connector 118"/>
          <p:cNvCxnSpPr/>
          <p:nvPr/>
        </p:nvCxnSpPr>
        <p:spPr bwMode="auto">
          <a:xfrm rot="10800000" flipV="1">
            <a:off x="3727733" y="5475611"/>
            <a:ext cx="1092425" cy="3317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0" name="Straight Arrow Connector 119"/>
          <p:cNvCxnSpPr/>
          <p:nvPr/>
        </p:nvCxnSpPr>
        <p:spPr bwMode="auto">
          <a:xfrm>
            <a:off x="3710200" y="5215318"/>
            <a:ext cx="1132885" cy="3560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1" name="Straight Arrow Connector 120"/>
          <p:cNvCxnSpPr/>
          <p:nvPr/>
        </p:nvCxnSpPr>
        <p:spPr bwMode="auto">
          <a:xfrm rot="10800000" flipV="1">
            <a:off x="3726385" y="5547091"/>
            <a:ext cx="1092425" cy="3317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2" name="Straight Arrow Connector 121"/>
          <p:cNvCxnSpPr/>
          <p:nvPr/>
        </p:nvCxnSpPr>
        <p:spPr bwMode="auto">
          <a:xfrm>
            <a:off x="3716944" y="5278706"/>
            <a:ext cx="1132885" cy="3560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3" name="Straight Arrow Connector 122"/>
          <p:cNvCxnSpPr/>
          <p:nvPr/>
        </p:nvCxnSpPr>
        <p:spPr bwMode="auto">
          <a:xfrm rot="10800000" flipV="1">
            <a:off x="3733129" y="5610479"/>
            <a:ext cx="1092425" cy="3317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/>
          <p:nvPr/>
        </p:nvCxnSpPr>
        <p:spPr bwMode="auto">
          <a:xfrm>
            <a:off x="3707504" y="5334002"/>
            <a:ext cx="1132885" cy="3560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5" name="Straight Arrow Connector 124"/>
          <p:cNvCxnSpPr/>
          <p:nvPr/>
        </p:nvCxnSpPr>
        <p:spPr bwMode="auto">
          <a:xfrm rot="10800000" flipV="1">
            <a:off x="3723689" y="5665775"/>
            <a:ext cx="1092425" cy="3317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6" name="TextBox 125"/>
          <p:cNvSpPr txBox="1"/>
          <p:nvPr/>
        </p:nvSpPr>
        <p:spPr>
          <a:xfrm>
            <a:off x="1165253" y="4798577"/>
            <a:ext cx="7889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sendbase</a:t>
            </a:r>
            <a:endParaRPr lang="en-US" sz="1100" dirty="0"/>
          </a:p>
        </p:txBody>
      </p:sp>
      <p:cxnSp>
        <p:nvCxnSpPr>
          <p:cNvPr id="128" name="Straight Arrow Connector 127"/>
          <p:cNvCxnSpPr/>
          <p:nvPr/>
        </p:nvCxnSpPr>
        <p:spPr bwMode="auto">
          <a:xfrm rot="5400000">
            <a:off x="1444429" y="5199132"/>
            <a:ext cx="218485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9" name="TextBox 128"/>
          <p:cNvSpPr txBox="1"/>
          <p:nvPr/>
        </p:nvSpPr>
        <p:spPr>
          <a:xfrm>
            <a:off x="5913929" y="4967161"/>
            <a:ext cx="694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rcvbase</a:t>
            </a:r>
            <a:endParaRPr lang="en-US" sz="1100" dirty="0"/>
          </a:p>
        </p:txBody>
      </p:sp>
      <p:cxnSp>
        <p:nvCxnSpPr>
          <p:cNvPr id="130" name="Straight Arrow Connector 129"/>
          <p:cNvCxnSpPr/>
          <p:nvPr/>
        </p:nvCxnSpPr>
        <p:spPr bwMode="auto">
          <a:xfrm rot="5400000">
            <a:off x="6193105" y="5367716"/>
            <a:ext cx="218485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3825"/>
            <a:ext cx="9363075" cy="704850"/>
          </a:xfrm>
        </p:spPr>
        <p:txBody>
          <a:bodyPr/>
          <a:lstStyle/>
          <a:p>
            <a:r>
              <a:rPr lang="en-US" sz="3200" smtClean="0"/>
              <a:t>Summary of transport layer tools used so far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ACK and NACK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Sequence numbers (and no NACK)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Time out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Sliding window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Optimal size = ?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Cumulative ACK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Buffer at the receiver is optional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Selective ACK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Requires buffering at the receiver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3 outline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smtClean="0"/>
              <a:t>3.1 Transport-layer services</a:t>
            </a:r>
          </a:p>
          <a:p>
            <a:r>
              <a:rPr lang="en-US" sz="2400" smtClean="0"/>
              <a:t>3.2 Multiplexing and demultiplexing</a:t>
            </a:r>
          </a:p>
          <a:p>
            <a:r>
              <a:rPr lang="en-US" sz="2400" smtClean="0"/>
              <a:t>3.3 Connectionless transport: UDP</a:t>
            </a:r>
          </a:p>
          <a:p>
            <a:r>
              <a:rPr lang="en-US" sz="2400" smtClean="0"/>
              <a:t>3.4 Principles of reliable data transfer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 smtClean="0">
                <a:solidFill>
                  <a:srgbClr val="FF0000"/>
                </a:solidFill>
              </a:rPr>
              <a:t>3.5 Connection-oriented transport: TCP</a:t>
            </a:r>
          </a:p>
          <a:p>
            <a:pPr lvl="1"/>
            <a:r>
              <a:rPr lang="en-US" sz="2000" smtClean="0"/>
              <a:t>segment structure</a:t>
            </a:r>
          </a:p>
          <a:p>
            <a:pPr lvl="1"/>
            <a:r>
              <a:rPr lang="en-US" sz="2000" smtClean="0"/>
              <a:t>reliable data transfer</a:t>
            </a:r>
          </a:p>
          <a:p>
            <a:pPr lvl="1"/>
            <a:r>
              <a:rPr lang="en-US" sz="2000" smtClean="0"/>
              <a:t>flow control</a:t>
            </a:r>
          </a:p>
          <a:p>
            <a:pPr lvl="1"/>
            <a:r>
              <a:rPr lang="en-US" sz="2000" smtClean="0"/>
              <a:t>connection management</a:t>
            </a:r>
          </a:p>
          <a:p>
            <a:r>
              <a:rPr lang="en-US" sz="2400" smtClean="0"/>
              <a:t>3.6 Principles of congestion control</a:t>
            </a:r>
          </a:p>
          <a:p>
            <a:r>
              <a:rPr lang="en-US" sz="2400" smtClean="0"/>
              <a:t>3.7 TCP congestion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to other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0500"/>
            <a:ext cx="8159750" cy="733425"/>
          </a:xfrm>
        </p:spPr>
        <p:txBody>
          <a:bodyPr/>
          <a:lstStyle/>
          <a:p>
            <a:r>
              <a:rPr lang="en-US" sz="3600" dirty="0" smtClean="0"/>
              <a:t>Applications and Transport Protocols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33675" y="1495425"/>
            <a:ext cx="1247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Application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0982" y="1495425"/>
            <a:ext cx="1396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TCP or UDP?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9736" y="1864519"/>
            <a:ext cx="755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SMTP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53286" y="2244208"/>
            <a:ext cx="808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Telnet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93361" y="2574132"/>
            <a:ext cx="728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79122" y="2905126"/>
            <a:ext cx="5565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FTP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90641" y="3541750"/>
            <a:ext cx="1533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Multimedia streaming via </a:t>
            </a:r>
            <a:r>
              <a:rPr lang="en-US" dirty="0" err="1" smtClean="0"/>
              <a:t>youtude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90641" y="4375247"/>
            <a:ext cx="1533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VoIP via Skype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90641" y="4991100"/>
            <a:ext cx="1533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DNS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62488" y="4991100"/>
            <a:ext cx="1533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UDP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662488" y="4498357"/>
            <a:ext cx="1533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UDP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662488" y="3852864"/>
            <a:ext cx="1533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TCP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729163" y="2905126"/>
            <a:ext cx="1533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TCP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00588" y="2574132"/>
            <a:ext cx="1533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TCP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662488" y="2244208"/>
            <a:ext cx="1533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TCP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662488" y="1864519"/>
            <a:ext cx="1533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TCP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590641" y="3236120"/>
            <a:ext cx="1533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NFS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710113" y="3236120"/>
            <a:ext cx="1533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TCP or UDP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2428875" y="1838325"/>
            <a:ext cx="39243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2428875" y="2219325"/>
            <a:ext cx="39243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2428875" y="2571750"/>
            <a:ext cx="39243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2428875" y="2924175"/>
            <a:ext cx="39243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2428875" y="3238500"/>
            <a:ext cx="39243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2428875" y="3581400"/>
            <a:ext cx="39243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2428875" y="4391025"/>
            <a:ext cx="39243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2428875" y="4991100"/>
            <a:ext cx="39243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2428875" y="5305425"/>
            <a:ext cx="39243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rot="16200000" flipV="1">
            <a:off x="690564" y="3567114"/>
            <a:ext cx="3476626" cy="19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rot="16200000" flipV="1">
            <a:off x="4605339" y="3557589"/>
            <a:ext cx="3476626" cy="19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rot="16200000" flipV="1">
            <a:off x="2557463" y="3424238"/>
            <a:ext cx="3752851" cy="285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43875" cy="1143000"/>
          </a:xfrm>
        </p:spPr>
        <p:txBody>
          <a:bodyPr/>
          <a:lstStyle/>
          <a:p>
            <a:r>
              <a:rPr lang="en-US" smtClean="0"/>
              <a:t>TCP: Overview</a:t>
            </a:r>
            <a:r>
              <a:rPr lang="en-US" u="none" smtClean="0"/>
              <a:t>   </a:t>
            </a:r>
            <a:r>
              <a:rPr lang="en-US" sz="2000" u="none" smtClean="0"/>
              <a:t>RFCs: 793, 1122, 1323, 2018, 2581</a:t>
            </a:r>
            <a:endParaRPr lang="en-US" smtClean="0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10125" y="1552575"/>
            <a:ext cx="3895725" cy="4648200"/>
          </a:xfrm>
        </p:spPr>
        <p:txBody>
          <a:bodyPr/>
          <a:lstStyle/>
          <a:p>
            <a:r>
              <a:rPr lang="en-US" sz="2400" smtClean="0">
                <a:solidFill>
                  <a:srgbClr val="FF0000"/>
                </a:solidFill>
              </a:rPr>
              <a:t>full duplex data:</a:t>
            </a:r>
            <a:endParaRPr lang="en-US" sz="2400" smtClean="0"/>
          </a:p>
          <a:p>
            <a:pPr lvl="1"/>
            <a:r>
              <a:rPr lang="en-US" sz="2000" smtClean="0"/>
              <a:t>bi-directional data flow in same connection</a:t>
            </a:r>
          </a:p>
          <a:p>
            <a:pPr lvl="1"/>
            <a:r>
              <a:rPr lang="en-US" sz="2000" smtClean="0"/>
              <a:t>MSS: maximum segment size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connection-oriented:</a:t>
            </a:r>
            <a:r>
              <a:rPr lang="en-US" sz="2400" smtClean="0"/>
              <a:t> </a:t>
            </a:r>
          </a:p>
          <a:p>
            <a:pPr lvl="1"/>
            <a:r>
              <a:rPr lang="en-US" sz="2000" smtClean="0"/>
              <a:t>handshaking (exchange of control msgs) init’s sender, receiver state before data exchange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flow controlled:</a:t>
            </a:r>
          </a:p>
          <a:p>
            <a:pPr lvl="1"/>
            <a:r>
              <a:rPr lang="en-US" sz="2000" smtClean="0"/>
              <a:t>sender will not overwhelm receiver</a:t>
            </a:r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1500" y="1543050"/>
            <a:ext cx="3981450" cy="4648200"/>
          </a:xfrm>
        </p:spPr>
        <p:txBody>
          <a:bodyPr/>
          <a:lstStyle/>
          <a:p>
            <a:r>
              <a:rPr lang="en-US" sz="2400" smtClean="0">
                <a:solidFill>
                  <a:srgbClr val="FF0000"/>
                </a:solidFill>
              </a:rPr>
              <a:t>point-to-point:</a:t>
            </a:r>
            <a:endParaRPr lang="en-US" sz="2400" smtClean="0"/>
          </a:p>
          <a:p>
            <a:pPr lvl="1"/>
            <a:r>
              <a:rPr lang="en-US" sz="2000" smtClean="0"/>
              <a:t>one sender, one receiver</a:t>
            </a:r>
            <a:r>
              <a:rPr lang="en-US" sz="200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reliable, in-order </a:t>
            </a:r>
            <a:r>
              <a:rPr lang="en-US" sz="2400" i="1" smtClean="0">
                <a:solidFill>
                  <a:srgbClr val="FF0000"/>
                </a:solidFill>
              </a:rPr>
              <a:t>byte steam:</a:t>
            </a:r>
            <a:endParaRPr lang="en-US" sz="2400" i="1" smtClean="0"/>
          </a:p>
          <a:p>
            <a:r>
              <a:rPr lang="en-US" sz="2400" smtClean="0">
                <a:solidFill>
                  <a:srgbClr val="FF0000"/>
                </a:solidFill>
              </a:rPr>
              <a:t>Pipelined and time-varying window size:</a:t>
            </a:r>
            <a:endParaRPr lang="en-US" sz="2400" smtClean="0"/>
          </a:p>
          <a:p>
            <a:pPr lvl="1"/>
            <a:r>
              <a:rPr lang="en-US" sz="2000" smtClean="0"/>
              <a:t>TCP congestion and flow control set window size</a:t>
            </a:r>
          </a:p>
          <a:p>
            <a:r>
              <a:rPr lang="en-US" sz="2400" i="1" smtClean="0">
                <a:solidFill>
                  <a:srgbClr val="FF0000"/>
                </a:solidFill>
              </a:rPr>
              <a:t>send &amp; receive buffers</a:t>
            </a:r>
            <a:endParaRPr lang="en-US" sz="2400" i="1" smtClean="0"/>
          </a:p>
          <a:p>
            <a:endParaRPr lang="en-US" sz="2400" smtClean="0"/>
          </a:p>
        </p:txBody>
      </p:sp>
      <p:graphicFrame>
        <p:nvGraphicFramePr>
          <p:cNvPr id="185349" name="Object 5"/>
          <p:cNvGraphicFramePr>
            <a:graphicFrameLocks noChangeAspect="1"/>
          </p:cNvGraphicFramePr>
          <p:nvPr/>
        </p:nvGraphicFramePr>
        <p:xfrm>
          <a:off x="-490538" y="5421313"/>
          <a:ext cx="6026151" cy="1023937"/>
        </p:xfrm>
        <a:graphic>
          <a:graphicData uri="http://schemas.openxmlformats.org/presentationml/2006/ole">
            <p:oleObj spid="_x0000_s3074" name="VISIO" r:id="rId4" imgW="6602400" imgH="112284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0500"/>
            <a:ext cx="7772400" cy="781050"/>
          </a:xfrm>
        </p:spPr>
        <p:txBody>
          <a:bodyPr/>
          <a:lstStyle/>
          <a:p>
            <a:r>
              <a:rPr lang="en-US" sz="3600" smtClean="0"/>
              <a:t>TCP segment structure</a:t>
            </a:r>
            <a:endParaRPr lang="en-US" smtClean="0"/>
          </a:p>
        </p:txBody>
      </p:sp>
      <p:grpSp>
        <p:nvGrpSpPr>
          <p:cNvPr id="71683" name="Group 3"/>
          <p:cNvGrpSpPr>
            <a:grpSpLocks/>
          </p:cNvGrpSpPr>
          <p:nvPr/>
        </p:nvGrpSpPr>
        <p:grpSpPr bwMode="auto">
          <a:xfrm>
            <a:off x="2759075" y="1103313"/>
            <a:ext cx="4089400" cy="5330825"/>
            <a:chOff x="2818" y="659"/>
            <a:chExt cx="2576" cy="3358"/>
          </a:xfrm>
        </p:grpSpPr>
        <p:sp>
          <p:nvSpPr>
            <p:cNvPr id="71702" name="Rectangle 4"/>
            <p:cNvSpPr>
              <a:spLocks noChangeArrowheads="1"/>
            </p:cNvSpPr>
            <p:nvPr/>
          </p:nvSpPr>
          <p:spPr bwMode="auto">
            <a:xfrm>
              <a:off x="2905" y="917"/>
              <a:ext cx="2489" cy="3039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3" name="Rectangle 5"/>
            <p:cNvSpPr>
              <a:spLocks noChangeArrowheads="1"/>
            </p:cNvSpPr>
            <p:nvPr/>
          </p:nvSpPr>
          <p:spPr bwMode="auto">
            <a:xfrm>
              <a:off x="2851" y="990"/>
              <a:ext cx="2489" cy="30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1704" name="Text Box 6"/>
            <p:cNvSpPr txBox="1">
              <a:spLocks noChangeArrowheads="1"/>
            </p:cNvSpPr>
            <p:nvPr/>
          </p:nvSpPr>
          <p:spPr bwMode="auto">
            <a:xfrm>
              <a:off x="2886" y="968"/>
              <a:ext cx="11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source port #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1705" name="Text Box 7"/>
            <p:cNvSpPr txBox="1">
              <a:spLocks noChangeArrowheads="1"/>
            </p:cNvSpPr>
            <p:nvPr/>
          </p:nvSpPr>
          <p:spPr bwMode="auto">
            <a:xfrm>
              <a:off x="4198" y="971"/>
              <a:ext cx="10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dest port #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71706" name="Line 8"/>
            <p:cNvSpPr>
              <a:spLocks noChangeShapeType="1"/>
            </p:cNvSpPr>
            <p:nvPr/>
          </p:nvSpPr>
          <p:spPr bwMode="auto">
            <a:xfrm>
              <a:off x="2853" y="1226"/>
              <a:ext cx="2486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7" name="Line 9"/>
            <p:cNvSpPr>
              <a:spLocks noChangeShapeType="1"/>
            </p:cNvSpPr>
            <p:nvPr/>
          </p:nvSpPr>
          <p:spPr bwMode="auto">
            <a:xfrm flipV="1">
              <a:off x="2849" y="146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8" name="Line 10"/>
            <p:cNvSpPr>
              <a:spLocks noChangeShapeType="1"/>
            </p:cNvSpPr>
            <p:nvPr/>
          </p:nvSpPr>
          <p:spPr bwMode="auto">
            <a:xfrm flipV="1">
              <a:off x="4075" y="990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9" name="Text Box 11"/>
            <p:cNvSpPr txBox="1">
              <a:spLocks noChangeArrowheads="1"/>
            </p:cNvSpPr>
            <p:nvPr/>
          </p:nvSpPr>
          <p:spPr bwMode="auto">
            <a:xfrm>
              <a:off x="3758" y="659"/>
              <a:ext cx="5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32 bits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1710" name="Line 12"/>
            <p:cNvSpPr>
              <a:spLocks noChangeShapeType="1"/>
            </p:cNvSpPr>
            <p:nvPr/>
          </p:nvSpPr>
          <p:spPr bwMode="auto">
            <a:xfrm>
              <a:off x="4417" y="811"/>
              <a:ext cx="899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1" name="Line 13"/>
            <p:cNvSpPr>
              <a:spLocks noChangeShapeType="1"/>
            </p:cNvSpPr>
            <p:nvPr/>
          </p:nvSpPr>
          <p:spPr bwMode="auto">
            <a:xfrm rot="10800000">
              <a:off x="2837" y="818"/>
              <a:ext cx="8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2" name="Text Box 14"/>
            <p:cNvSpPr txBox="1">
              <a:spLocks noChangeArrowheads="1"/>
            </p:cNvSpPr>
            <p:nvPr/>
          </p:nvSpPr>
          <p:spPr bwMode="auto">
            <a:xfrm>
              <a:off x="3475" y="2845"/>
              <a:ext cx="1341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application</a:t>
              </a:r>
            </a:p>
            <a:p>
              <a:r>
                <a:rPr lang="en-US" sz="2000"/>
                <a:t>data </a:t>
              </a:r>
            </a:p>
            <a:p>
              <a:r>
                <a:rPr lang="en-US" sz="2000"/>
                <a:t>(variable length)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1713" name="Text Box 15"/>
            <p:cNvSpPr txBox="1">
              <a:spLocks noChangeArrowheads="1"/>
            </p:cNvSpPr>
            <p:nvPr/>
          </p:nvSpPr>
          <p:spPr bwMode="auto">
            <a:xfrm>
              <a:off x="3250" y="1213"/>
              <a:ext cx="156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sequence number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1714" name="Line 16"/>
            <p:cNvSpPr>
              <a:spLocks noChangeShapeType="1"/>
            </p:cNvSpPr>
            <p:nvPr/>
          </p:nvSpPr>
          <p:spPr bwMode="auto">
            <a:xfrm flipV="1">
              <a:off x="2855" y="17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5" name="Text Box 17"/>
            <p:cNvSpPr txBox="1">
              <a:spLocks noChangeArrowheads="1"/>
            </p:cNvSpPr>
            <p:nvPr/>
          </p:nvSpPr>
          <p:spPr bwMode="auto">
            <a:xfrm>
              <a:off x="2998" y="1465"/>
              <a:ext cx="21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acknowledgement number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71716" name="Line 18"/>
            <p:cNvSpPr>
              <a:spLocks noChangeShapeType="1"/>
            </p:cNvSpPr>
            <p:nvPr/>
          </p:nvSpPr>
          <p:spPr bwMode="auto">
            <a:xfrm flipV="1">
              <a:off x="2852" y="1954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7" name="Line 19"/>
            <p:cNvSpPr>
              <a:spLocks noChangeShapeType="1"/>
            </p:cNvSpPr>
            <p:nvPr/>
          </p:nvSpPr>
          <p:spPr bwMode="auto">
            <a:xfrm flipV="1">
              <a:off x="2849" y="2200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8" name="Line 20"/>
            <p:cNvSpPr>
              <a:spLocks noChangeShapeType="1"/>
            </p:cNvSpPr>
            <p:nvPr/>
          </p:nvSpPr>
          <p:spPr bwMode="auto">
            <a:xfrm flipV="1">
              <a:off x="2849" y="2554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9" name="Line 21"/>
            <p:cNvSpPr>
              <a:spLocks noChangeShapeType="1"/>
            </p:cNvSpPr>
            <p:nvPr/>
          </p:nvSpPr>
          <p:spPr bwMode="auto">
            <a:xfrm flipH="1" flipV="1">
              <a:off x="4084" y="1707"/>
              <a:ext cx="3" cy="4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20" name="Text Box 22"/>
            <p:cNvSpPr txBox="1">
              <a:spLocks noChangeArrowheads="1"/>
            </p:cNvSpPr>
            <p:nvPr/>
          </p:nvSpPr>
          <p:spPr bwMode="auto">
            <a:xfrm>
              <a:off x="4126" y="1712"/>
              <a:ext cx="11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Receive window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71721" name="Text Box 23"/>
            <p:cNvSpPr txBox="1">
              <a:spLocks noChangeArrowheads="1"/>
            </p:cNvSpPr>
            <p:nvPr/>
          </p:nvSpPr>
          <p:spPr bwMode="auto">
            <a:xfrm>
              <a:off x="4177" y="1961"/>
              <a:ext cx="112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Urg data pnter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71722" name="Text Box 24"/>
            <p:cNvSpPr txBox="1">
              <a:spLocks noChangeArrowheads="1"/>
            </p:cNvSpPr>
            <p:nvPr/>
          </p:nvSpPr>
          <p:spPr bwMode="auto">
            <a:xfrm>
              <a:off x="3084" y="1949"/>
              <a:ext cx="7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checksum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71723" name="Text Box 25"/>
            <p:cNvSpPr txBox="1">
              <a:spLocks noChangeArrowheads="1"/>
            </p:cNvSpPr>
            <p:nvPr/>
          </p:nvSpPr>
          <p:spPr bwMode="auto">
            <a:xfrm>
              <a:off x="3935" y="1730"/>
              <a:ext cx="1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1724" name="Line 26"/>
            <p:cNvSpPr>
              <a:spLocks noChangeShapeType="1"/>
            </p:cNvSpPr>
            <p:nvPr/>
          </p:nvSpPr>
          <p:spPr bwMode="auto">
            <a:xfrm flipV="1">
              <a:off x="3985" y="1701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25" name="Line 27"/>
            <p:cNvSpPr>
              <a:spLocks noChangeShapeType="1"/>
            </p:cNvSpPr>
            <p:nvPr/>
          </p:nvSpPr>
          <p:spPr bwMode="auto">
            <a:xfrm flipV="1">
              <a:off x="3883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26" name="Line 28"/>
            <p:cNvSpPr>
              <a:spLocks noChangeShapeType="1"/>
            </p:cNvSpPr>
            <p:nvPr/>
          </p:nvSpPr>
          <p:spPr bwMode="auto">
            <a:xfrm flipV="1">
              <a:off x="3778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27" name="Line 29"/>
            <p:cNvSpPr>
              <a:spLocks noChangeShapeType="1"/>
            </p:cNvSpPr>
            <p:nvPr/>
          </p:nvSpPr>
          <p:spPr bwMode="auto">
            <a:xfrm flipV="1">
              <a:off x="3676" y="1707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28" name="Line 30"/>
            <p:cNvSpPr>
              <a:spLocks noChangeShapeType="1"/>
            </p:cNvSpPr>
            <p:nvPr/>
          </p:nvSpPr>
          <p:spPr bwMode="auto">
            <a:xfrm flipV="1">
              <a:off x="3577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29" name="Line 31"/>
            <p:cNvSpPr>
              <a:spLocks noChangeShapeType="1"/>
            </p:cNvSpPr>
            <p:nvPr/>
          </p:nvSpPr>
          <p:spPr bwMode="auto">
            <a:xfrm flipV="1">
              <a:off x="3469" y="1710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30" name="Text Box 32"/>
            <p:cNvSpPr txBox="1">
              <a:spLocks noChangeArrowheads="1"/>
            </p:cNvSpPr>
            <p:nvPr/>
          </p:nvSpPr>
          <p:spPr bwMode="auto">
            <a:xfrm>
              <a:off x="3828" y="1727"/>
              <a:ext cx="20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1731" name="Text Box 33"/>
            <p:cNvSpPr txBox="1">
              <a:spLocks noChangeArrowheads="1"/>
            </p:cNvSpPr>
            <p:nvPr/>
          </p:nvSpPr>
          <p:spPr bwMode="auto">
            <a:xfrm>
              <a:off x="3727" y="1727"/>
              <a:ext cx="1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1732" name="Text Box 34"/>
            <p:cNvSpPr txBox="1">
              <a:spLocks noChangeArrowheads="1"/>
            </p:cNvSpPr>
            <p:nvPr/>
          </p:nvSpPr>
          <p:spPr bwMode="auto">
            <a:xfrm>
              <a:off x="3628" y="1724"/>
              <a:ext cx="18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1733" name="Text Box 35"/>
            <p:cNvSpPr txBox="1">
              <a:spLocks noChangeArrowheads="1"/>
            </p:cNvSpPr>
            <p:nvPr/>
          </p:nvSpPr>
          <p:spPr bwMode="auto">
            <a:xfrm>
              <a:off x="3519" y="1724"/>
              <a:ext cx="21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1734" name="Text Box 36"/>
            <p:cNvSpPr txBox="1">
              <a:spLocks noChangeArrowheads="1"/>
            </p:cNvSpPr>
            <p:nvPr/>
          </p:nvSpPr>
          <p:spPr bwMode="auto">
            <a:xfrm>
              <a:off x="3417" y="1724"/>
              <a:ext cx="21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U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1735" name="Text Box 37"/>
            <p:cNvSpPr txBox="1">
              <a:spLocks noChangeArrowheads="1"/>
            </p:cNvSpPr>
            <p:nvPr/>
          </p:nvSpPr>
          <p:spPr bwMode="auto">
            <a:xfrm>
              <a:off x="2818" y="1665"/>
              <a:ext cx="36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head</a:t>
              </a:r>
            </a:p>
            <a:p>
              <a:r>
                <a:rPr lang="en-US" sz="1400"/>
                <a:t>len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71736" name="Text Box 38"/>
            <p:cNvSpPr txBox="1">
              <a:spLocks noChangeArrowheads="1"/>
            </p:cNvSpPr>
            <p:nvPr/>
          </p:nvSpPr>
          <p:spPr bwMode="auto">
            <a:xfrm>
              <a:off x="3121" y="1665"/>
              <a:ext cx="35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not</a:t>
              </a:r>
            </a:p>
            <a:p>
              <a:r>
                <a:rPr lang="en-US" sz="1400"/>
                <a:t>used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71737" name="Line 39"/>
            <p:cNvSpPr>
              <a:spLocks noChangeShapeType="1"/>
            </p:cNvSpPr>
            <p:nvPr/>
          </p:nvSpPr>
          <p:spPr bwMode="auto">
            <a:xfrm flipV="1">
              <a:off x="3151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38" name="Text Box 40"/>
            <p:cNvSpPr txBox="1">
              <a:spLocks noChangeArrowheads="1"/>
            </p:cNvSpPr>
            <p:nvPr/>
          </p:nvSpPr>
          <p:spPr bwMode="auto">
            <a:xfrm>
              <a:off x="3098" y="2266"/>
              <a:ext cx="19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Options (variable length)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149225" y="1431925"/>
            <a:ext cx="4556125" cy="3390900"/>
            <a:chOff x="94" y="902"/>
            <a:chExt cx="2870" cy="2136"/>
          </a:xfrm>
        </p:grpSpPr>
        <p:sp>
          <p:nvSpPr>
            <p:cNvPr id="71694" name="Text Box 41"/>
            <p:cNvSpPr txBox="1">
              <a:spLocks noChangeArrowheads="1"/>
            </p:cNvSpPr>
            <p:nvPr/>
          </p:nvSpPr>
          <p:spPr bwMode="auto">
            <a:xfrm>
              <a:off x="112" y="902"/>
              <a:ext cx="144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800"/>
                <a:t>URG: urgent data </a:t>
              </a:r>
            </a:p>
            <a:p>
              <a:pPr algn="r"/>
              <a:r>
                <a:rPr lang="en-US" sz="1800"/>
                <a:t>(generally not used)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71695" name="Text Box 42"/>
            <p:cNvSpPr txBox="1">
              <a:spLocks noChangeArrowheads="1"/>
            </p:cNvSpPr>
            <p:nvPr/>
          </p:nvSpPr>
          <p:spPr bwMode="auto">
            <a:xfrm>
              <a:off x="597" y="1358"/>
              <a:ext cx="92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800"/>
                <a:t>ACK: ACK #</a:t>
              </a:r>
            </a:p>
            <a:p>
              <a:pPr algn="r"/>
              <a:r>
                <a:rPr lang="en-US" sz="1800"/>
                <a:t>valid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71696" name="Text Box 43"/>
            <p:cNvSpPr txBox="1">
              <a:spLocks noChangeArrowheads="1"/>
            </p:cNvSpPr>
            <p:nvPr/>
          </p:nvSpPr>
          <p:spPr bwMode="auto">
            <a:xfrm>
              <a:off x="94" y="1784"/>
              <a:ext cx="144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800"/>
                <a:t>PSH: push data now</a:t>
              </a:r>
            </a:p>
            <a:p>
              <a:pPr algn="r"/>
              <a:r>
                <a:rPr lang="en-US" sz="1800"/>
                <a:t>(generally not used)</a:t>
              </a:r>
            </a:p>
          </p:txBody>
        </p:sp>
        <p:sp>
          <p:nvSpPr>
            <p:cNvPr id="71697" name="Text Box 44"/>
            <p:cNvSpPr txBox="1">
              <a:spLocks noChangeArrowheads="1"/>
            </p:cNvSpPr>
            <p:nvPr/>
          </p:nvSpPr>
          <p:spPr bwMode="auto">
            <a:xfrm>
              <a:off x="300" y="2288"/>
              <a:ext cx="1247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800"/>
                <a:t>RST, SYN, FIN:</a:t>
              </a:r>
            </a:p>
            <a:p>
              <a:pPr algn="r"/>
              <a:r>
                <a:rPr lang="en-US" sz="1800"/>
                <a:t>connection estab</a:t>
              </a:r>
            </a:p>
            <a:p>
              <a:pPr algn="r"/>
              <a:r>
                <a:rPr lang="en-US" sz="1800"/>
                <a:t>(setup, teardown</a:t>
              </a:r>
            </a:p>
            <a:p>
              <a:pPr algn="r"/>
              <a:r>
                <a:rPr lang="en-US" sz="1800"/>
                <a:t>commands)</a:t>
              </a:r>
            </a:p>
          </p:txBody>
        </p:sp>
        <p:sp>
          <p:nvSpPr>
            <p:cNvPr id="71698" name="Line 45"/>
            <p:cNvSpPr>
              <a:spLocks noChangeShapeType="1"/>
            </p:cNvSpPr>
            <p:nvPr/>
          </p:nvSpPr>
          <p:spPr bwMode="auto">
            <a:xfrm>
              <a:off x="1494" y="1134"/>
              <a:ext cx="942" cy="60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9" name="Line 46"/>
            <p:cNvSpPr>
              <a:spLocks noChangeShapeType="1"/>
            </p:cNvSpPr>
            <p:nvPr/>
          </p:nvSpPr>
          <p:spPr bwMode="auto">
            <a:xfrm>
              <a:off x="1476" y="1560"/>
              <a:ext cx="1038" cy="22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0" name="Line 47"/>
            <p:cNvSpPr>
              <a:spLocks noChangeShapeType="1"/>
            </p:cNvSpPr>
            <p:nvPr/>
          </p:nvSpPr>
          <p:spPr bwMode="auto">
            <a:xfrm flipV="1">
              <a:off x="1482" y="1782"/>
              <a:ext cx="1158" cy="2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1" name="Freeform 48"/>
            <p:cNvSpPr>
              <a:spLocks/>
            </p:cNvSpPr>
            <p:nvPr/>
          </p:nvSpPr>
          <p:spPr bwMode="auto">
            <a:xfrm>
              <a:off x="1506" y="1956"/>
              <a:ext cx="1458" cy="444"/>
            </a:xfrm>
            <a:custGeom>
              <a:avLst/>
              <a:gdLst>
                <a:gd name="T0" fmla="*/ 0 w 1458"/>
                <a:gd name="T1" fmla="*/ 444 h 444"/>
                <a:gd name="T2" fmla="*/ 1248 w 1458"/>
                <a:gd name="T3" fmla="*/ 0 h 444"/>
                <a:gd name="T4" fmla="*/ 1458 w 1458"/>
                <a:gd name="T5" fmla="*/ 6 h 444"/>
                <a:gd name="T6" fmla="*/ 0 60000 65536"/>
                <a:gd name="T7" fmla="*/ 0 60000 65536"/>
                <a:gd name="T8" fmla="*/ 0 60000 65536"/>
                <a:gd name="T9" fmla="*/ 0 w 1458"/>
                <a:gd name="T10" fmla="*/ 0 h 444"/>
                <a:gd name="T11" fmla="*/ 1458 w 1458"/>
                <a:gd name="T12" fmla="*/ 444 h 4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58" h="444">
                  <a:moveTo>
                    <a:pt x="0" y="444"/>
                  </a:moveTo>
                  <a:lnTo>
                    <a:pt x="1248" y="0"/>
                  </a:lnTo>
                  <a:lnTo>
                    <a:pt x="1458" y="6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6419" name="Text Box 51"/>
          <p:cNvSpPr txBox="1">
            <a:spLocks noChangeArrowheads="1"/>
          </p:cNvSpPr>
          <p:nvPr/>
        </p:nvSpPr>
        <p:spPr bwMode="auto">
          <a:xfrm>
            <a:off x="995363" y="4965700"/>
            <a:ext cx="1352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800"/>
              <a:t>Internet</a:t>
            </a:r>
          </a:p>
          <a:p>
            <a:pPr algn="r"/>
            <a:r>
              <a:rPr lang="en-US" sz="1800"/>
              <a:t>checksum</a:t>
            </a:r>
          </a:p>
          <a:p>
            <a:pPr algn="r"/>
            <a:r>
              <a:rPr lang="en-US" sz="1800"/>
              <a:t>(as in UDP)</a:t>
            </a:r>
          </a:p>
        </p:txBody>
      </p:sp>
      <p:sp>
        <p:nvSpPr>
          <p:cNvPr id="186420" name="Line 52"/>
          <p:cNvSpPr>
            <a:spLocks noChangeShapeType="1"/>
          </p:cNvSpPr>
          <p:nvPr/>
        </p:nvSpPr>
        <p:spPr bwMode="auto">
          <a:xfrm flipV="1">
            <a:off x="2266950" y="3429000"/>
            <a:ext cx="2105025" cy="1981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6686550" y="3013075"/>
            <a:ext cx="2100263" cy="915988"/>
            <a:chOff x="4212" y="1898"/>
            <a:chExt cx="1323" cy="577"/>
          </a:xfrm>
        </p:grpSpPr>
        <p:sp>
          <p:nvSpPr>
            <p:cNvPr id="71692" name="Text Box 49"/>
            <p:cNvSpPr txBox="1">
              <a:spLocks noChangeArrowheads="1"/>
            </p:cNvSpPr>
            <p:nvPr/>
          </p:nvSpPr>
          <p:spPr bwMode="auto">
            <a:xfrm>
              <a:off x="4686" y="1898"/>
              <a:ext cx="84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/>
                <a:t># bytes </a:t>
              </a:r>
            </a:p>
            <a:p>
              <a:pPr algn="l"/>
              <a:r>
                <a:rPr lang="en-US" sz="1800"/>
                <a:t>rcvr willing</a:t>
              </a:r>
            </a:p>
            <a:p>
              <a:pPr algn="l"/>
              <a:r>
                <a:rPr lang="en-US" sz="1800"/>
                <a:t>to accept</a:t>
              </a:r>
            </a:p>
          </p:txBody>
        </p:sp>
        <p:sp>
          <p:nvSpPr>
            <p:cNvPr id="71693" name="Line 53"/>
            <p:cNvSpPr>
              <a:spLocks noChangeShapeType="1"/>
            </p:cNvSpPr>
            <p:nvPr/>
          </p:nvSpPr>
          <p:spPr bwMode="auto">
            <a:xfrm flipH="1" flipV="1">
              <a:off x="4212" y="1902"/>
              <a:ext cx="510" cy="29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6581775" y="1527175"/>
            <a:ext cx="2371725" cy="1190625"/>
            <a:chOff x="4146" y="962"/>
            <a:chExt cx="1494" cy="750"/>
          </a:xfrm>
        </p:grpSpPr>
        <p:sp>
          <p:nvSpPr>
            <p:cNvPr id="71689" name="Text Box 50"/>
            <p:cNvSpPr txBox="1">
              <a:spLocks noChangeArrowheads="1"/>
            </p:cNvSpPr>
            <p:nvPr/>
          </p:nvSpPr>
          <p:spPr bwMode="auto">
            <a:xfrm>
              <a:off x="4493" y="962"/>
              <a:ext cx="1147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/>
                <a:t>counting</a:t>
              </a:r>
            </a:p>
            <a:p>
              <a:pPr algn="l"/>
              <a:r>
                <a:rPr lang="en-US" sz="1800"/>
                <a:t>by bytes </a:t>
              </a:r>
            </a:p>
            <a:p>
              <a:pPr algn="l"/>
              <a:r>
                <a:rPr lang="en-US" sz="1800"/>
                <a:t>of data</a:t>
              </a:r>
            </a:p>
            <a:p>
              <a:pPr algn="l"/>
              <a:r>
                <a:rPr lang="en-US" sz="1800"/>
                <a:t>(not segments!)</a:t>
              </a:r>
            </a:p>
          </p:txBody>
        </p:sp>
        <p:sp>
          <p:nvSpPr>
            <p:cNvPr id="71690" name="Line 54"/>
            <p:cNvSpPr>
              <a:spLocks noChangeShapeType="1"/>
            </p:cNvSpPr>
            <p:nvPr/>
          </p:nvSpPr>
          <p:spPr bwMode="auto">
            <a:xfrm flipH="1">
              <a:off x="4170" y="1086"/>
              <a:ext cx="348" cy="55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1" name="Line 55"/>
            <p:cNvSpPr>
              <a:spLocks noChangeShapeType="1"/>
            </p:cNvSpPr>
            <p:nvPr/>
          </p:nvSpPr>
          <p:spPr bwMode="auto">
            <a:xfrm flipH="1">
              <a:off x="4146" y="1080"/>
              <a:ext cx="360" cy="33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419" grpId="0"/>
      <p:bldP spid="186420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TCP seq. #’s and ACKs</a:t>
            </a:r>
          </a:p>
        </p:txBody>
      </p:sp>
      <p:sp>
        <p:nvSpPr>
          <p:cNvPr id="1873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52425" y="1295400"/>
            <a:ext cx="325755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1600" u="sng" smtClean="0">
                <a:solidFill>
                  <a:srgbClr val="FF0000"/>
                </a:solidFill>
              </a:rPr>
              <a:t>Seq. #’s:</a:t>
            </a:r>
            <a:endParaRPr lang="en-US" sz="1600" smtClean="0"/>
          </a:p>
          <a:p>
            <a:pPr lvl="1"/>
            <a:r>
              <a:rPr lang="en-US" sz="1600" smtClean="0"/>
              <a:t>byte stream “number” of first byte in segment’s data</a:t>
            </a:r>
          </a:p>
          <a:p>
            <a:pPr lvl="1"/>
            <a:r>
              <a:rPr lang="en-US" sz="1600" smtClean="0"/>
              <a:t>It can be used as a pointer for placing the received data in the receiver buffer</a:t>
            </a:r>
            <a:endParaRPr lang="en-US" sz="1400" smtClean="0"/>
          </a:p>
          <a:p>
            <a:pPr>
              <a:buFont typeface="ZapfDingbats" pitchFamily="82" charset="2"/>
              <a:buNone/>
            </a:pPr>
            <a:r>
              <a:rPr lang="en-US" sz="1600" u="sng" smtClean="0">
                <a:solidFill>
                  <a:srgbClr val="FF0000"/>
                </a:solidFill>
              </a:rPr>
              <a:t>ACKs:</a:t>
            </a:r>
            <a:endParaRPr lang="en-US" sz="1600" smtClean="0"/>
          </a:p>
          <a:p>
            <a:pPr lvl="1"/>
            <a:r>
              <a:rPr lang="en-US" sz="1600" smtClean="0"/>
              <a:t>seq # of next byte expected from other side</a:t>
            </a:r>
          </a:p>
          <a:p>
            <a:pPr lvl="1"/>
            <a:r>
              <a:rPr lang="en-US" sz="1600" smtClean="0"/>
              <a:t>cumulative ACK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800475" y="1322388"/>
            <a:ext cx="5151438" cy="4906962"/>
            <a:chOff x="2394" y="833"/>
            <a:chExt cx="3245" cy="3091"/>
          </a:xfrm>
        </p:grpSpPr>
        <p:sp>
          <p:nvSpPr>
            <p:cNvPr id="4103" name="Line 2"/>
            <p:cNvSpPr>
              <a:spLocks noChangeShapeType="1"/>
            </p:cNvSpPr>
            <p:nvPr/>
          </p:nvSpPr>
          <p:spPr bwMode="auto">
            <a:xfrm>
              <a:off x="3132" y="2952"/>
              <a:ext cx="1758" cy="35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" name="Line 3"/>
            <p:cNvSpPr>
              <a:spLocks noChangeShapeType="1"/>
            </p:cNvSpPr>
            <p:nvPr/>
          </p:nvSpPr>
          <p:spPr bwMode="auto">
            <a:xfrm>
              <a:off x="3084" y="1410"/>
              <a:ext cx="1650" cy="36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098" name="Object 6"/>
            <p:cNvGraphicFramePr>
              <a:graphicFrameLocks noChangeAspect="1"/>
            </p:cNvGraphicFramePr>
            <p:nvPr/>
          </p:nvGraphicFramePr>
          <p:xfrm>
            <a:off x="2604" y="887"/>
            <a:ext cx="382" cy="303"/>
          </p:xfrm>
          <a:graphic>
            <a:graphicData uri="http://schemas.openxmlformats.org/presentationml/2006/ole">
              <p:oleObj spid="_x0000_s4098" name="Clip" r:id="rId4" imgW="1307263" imgH="1084139" progId="">
                <p:embed/>
              </p:oleObj>
            </a:graphicData>
          </a:graphic>
        </p:graphicFrame>
        <p:graphicFrame>
          <p:nvGraphicFramePr>
            <p:cNvPr id="4099" name="Object 7"/>
            <p:cNvGraphicFramePr>
              <a:graphicFrameLocks noChangeAspect="1"/>
            </p:cNvGraphicFramePr>
            <p:nvPr/>
          </p:nvGraphicFramePr>
          <p:xfrm>
            <a:off x="4824" y="833"/>
            <a:ext cx="382" cy="303"/>
          </p:xfrm>
          <a:graphic>
            <a:graphicData uri="http://schemas.openxmlformats.org/presentationml/2006/ole">
              <p:oleObj spid="_x0000_s4099" name="Clip" r:id="rId5" imgW="1307263" imgH="1084139" progId="">
                <p:embed/>
              </p:oleObj>
            </a:graphicData>
          </a:graphic>
        </p:graphicFrame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3013" y="920"/>
              <a:ext cx="5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Host A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4106" name="Text Box 9"/>
            <p:cNvSpPr txBox="1">
              <a:spLocks noChangeArrowheads="1"/>
            </p:cNvSpPr>
            <p:nvPr/>
          </p:nvSpPr>
          <p:spPr bwMode="auto">
            <a:xfrm>
              <a:off x="4268" y="914"/>
              <a:ext cx="5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Host B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4107" name="Text Box 10"/>
            <p:cNvSpPr txBox="1">
              <a:spLocks noChangeArrowheads="1"/>
            </p:cNvSpPr>
            <p:nvPr/>
          </p:nvSpPr>
          <p:spPr bwMode="auto">
            <a:xfrm rot="706751">
              <a:off x="3138" y="1399"/>
              <a:ext cx="152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pitchFamily="34" charset="0"/>
                </a:rPr>
                <a:t>Seq=42, ACK=79, data = ‘C’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4108" name="Text Box 11"/>
            <p:cNvSpPr txBox="1">
              <a:spLocks noChangeArrowheads="1"/>
            </p:cNvSpPr>
            <p:nvPr/>
          </p:nvSpPr>
          <p:spPr bwMode="auto">
            <a:xfrm rot="-844223">
              <a:off x="3173" y="2065"/>
              <a:ext cx="152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pitchFamily="34" charset="0"/>
                </a:rPr>
                <a:t>Seq=79, ACK=43, data = ‘C’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4109" name="Text Box 12"/>
            <p:cNvSpPr txBox="1">
              <a:spLocks noChangeArrowheads="1"/>
            </p:cNvSpPr>
            <p:nvPr/>
          </p:nvSpPr>
          <p:spPr bwMode="auto">
            <a:xfrm rot="683987">
              <a:off x="3212" y="2847"/>
              <a:ext cx="98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400">
                  <a:latin typeface="Arial" pitchFamily="34" charset="0"/>
                </a:rPr>
                <a:t>Seq=43, ACK=80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4110" name="Text Box 13"/>
            <p:cNvSpPr txBox="1">
              <a:spLocks noChangeArrowheads="1"/>
            </p:cNvSpPr>
            <p:nvPr/>
          </p:nvSpPr>
          <p:spPr bwMode="auto">
            <a:xfrm>
              <a:off x="2534" y="1217"/>
              <a:ext cx="443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User</a:t>
              </a:r>
            </a:p>
            <a:p>
              <a:r>
                <a:rPr lang="en-US"/>
                <a:t>types</a:t>
              </a:r>
            </a:p>
            <a:p>
              <a:r>
                <a:rPr lang="en-US"/>
                <a:t>‘C’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4111" name="Text Box 14"/>
            <p:cNvSpPr txBox="1">
              <a:spLocks noChangeArrowheads="1"/>
            </p:cNvSpPr>
            <p:nvPr/>
          </p:nvSpPr>
          <p:spPr bwMode="auto">
            <a:xfrm>
              <a:off x="2394" y="2549"/>
              <a:ext cx="728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host ACKs</a:t>
              </a:r>
            </a:p>
            <a:p>
              <a:r>
                <a:rPr lang="en-US"/>
                <a:t>receipt </a:t>
              </a:r>
            </a:p>
            <a:p>
              <a:r>
                <a:rPr lang="en-US"/>
                <a:t>of echoed</a:t>
              </a:r>
            </a:p>
            <a:p>
              <a:r>
                <a:rPr lang="en-US"/>
                <a:t>‘C’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4112" name="Text Box 15"/>
            <p:cNvSpPr txBox="1">
              <a:spLocks noChangeArrowheads="1"/>
            </p:cNvSpPr>
            <p:nvPr/>
          </p:nvSpPr>
          <p:spPr bwMode="auto">
            <a:xfrm>
              <a:off x="4722" y="1631"/>
              <a:ext cx="728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host ACKs</a:t>
              </a:r>
            </a:p>
            <a:p>
              <a:r>
                <a:rPr lang="en-US"/>
                <a:t>receipt of</a:t>
              </a:r>
            </a:p>
            <a:p>
              <a:r>
                <a:rPr lang="en-US"/>
                <a:t>‘C’, echoes</a:t>
              </a:r>
            </a:p>
            <a:p>
              <a:r>
                <a:rPr lang="en-US"/>
                <a:t>back ‘C’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4113" name="Line 16"/>
            <p:cNvSpPr>
              <a:spLocks noChangeShapeType="1"/>
            </p:cNvSpPr>
            <p:nvPr/>
          </p:nvSpPr>
          <p:spPr bwMode="auto">
            <a:xfrm flipH="1">
              <a:off x="3078" y="2016"/>
              <a:ext cx="1644" cy="50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4" name="Line 17"/>
            <p:cNvSpPr>
              <a:spLocks noChangeShapeType="1"/>
            </p:cNvSpPr>
            <p:nvPr/>
          </p:nvSpPr>
          <p:spPr bwMode="auto">
            <a:xfrm flipH="1">
              <a:off x="5430" y="1080"/>
              <a:ext cx="0" cy="28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15" name="Group 18"/>
            <p:cNvGrpSpPr>
              <a:grpSpLocks/>
            </p:cNvGrpSpPr>
            <p:nvPr/>
          </p:nvGrpSpPr>
          <p:grpSpPr bwMode="auto">
            <a:xfrm>
              <a:off x="5224" y="3482"/>
              <a:ext cx="415" cy="231"/>
              <a:chOff x="3304" y="3530"/>
              <a:chExt cx="415" cy="231"/>
            </a:xfrm>
          </p:grpSpPr>
          <p:sp>
            <p:nvSpPr>
              <p:cNvPr id="4117" name="Rectangle 19"/>
              <p:cNvSpPr>
                <a:spLocks noChangeArrowheads="1"/>
              </p:cNvSpPr>
              <p:nvPr/>
            </p:nvSpPr>
            <p:spPr bwMode="auto">
              <a:xfrm>
                <a:off x="3342" y="3576"/>
                <a:ext cx="324" cy="15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8" name="Text Box 20"/>
              <p:cNvSpPr txBox="1">
                <a:spLocks noChangeArrowheads="1"/>
              </p:cNvSpPr>
              <p:nvPr/>
            </p:nvSpPr>
            <p:spPr bwMode="auto">
              <a:xfrm>
                <a:off x="3304" y="3530"/>
                <a:ext cx="41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rgbClr val="FF0000"/>
                    </a:solidFill>
                  </a:rPr>
                  <a:t>time</a:t>
                </a:r>
                <a:endParaRPr lang="en-US" sz="1000">
                  <a:latin typeface="Times New Roman" pitchFamily="18" charset="0"/>
                </a:endParaRPr>
              </a:p>
            </p:txBody>
          </p:sp>
        </p:grpSp>
        <p:sp>
          <p:nvSpPr>
            <p:cNvPr id="4116" name="Text Box 21"/>
            <p:cNvSpPr txBox="1">
              <a:spLocks noChangeArrowheads="1"/>
            </p:cNvSpPr>
            <p:nvPr/>
          </p:nvSpPr>
          <p:spPr bwMode="auto">
            <a:xfrm>
              <a:off x="3397" y="3650"/>
              <a:ext cx="15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simple telnet scenario</a:t>
              </a:r>
              <a:endParaRPr lang="en-US" sz="10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25463" y="0"/>
            <a:ext cx="7772400" cy="501650"/>
          </a:xfrm>
        </p:spPr>
        <p:txBody>
          <a:bodyPr/>
          <a:lstStyle/>
          <a:p>
            <a:r>
              <a:rPr lang="en-US" sz="3600" smtClean="0"/>
              <a:t>Seq no and ACKs</a:t>
            </a:r>
          </a:p>
        </p:txBody>
      </p:sp>
      <p:sp>
        <p:nvSpPr>
          <p:cNvPr id="72707" name="Line 4"/>
          <p:cNvSpPr>
            <a:spLocks noChangeShapeType="1"/>
          </p:cNvSpPr>
          <p:nvPr/>
        </p:nvSpPr>
        <p:spPr bwMode="auto">
          <a:xfrm>
            <a:off x="3328988" y="1862138"/>
            <a:ext cx="0" cy="421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2708" name="Line 5"/>
          <p:cNvSpPr>
            <a:spLocks noChangeShapeType="1"/>
          </p:cNvSpPr>
          <p:nvPr/>
        </p:nvSpPr>
        <p:spPr bwMode="auto">
          <a:xfrm>
            <a:off x="6080125" y="1806575"/>
            <a:ext cx="0" cy="421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2709" name="Text Box 26"/>
          <p:cNvSpPr txBox="1">
            <a:spLocks noChangeArrowheads="1"/>
          </p:cNvSpPr>
          <p:nvPr/>
        </p:nvSpPr>
        <p:spPr bwMode="auto">
          <a:xfrm>
            <a:off x="2454275" y="1308100"/>
            <a:ext cx="377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110</a:t>
            </a:r>
          </a:p>
        </p:txBody>
      </p:sp>
      <p:sp>
        <p:nvSpPr>
          <p:cNvPr id="72710" name="Text Box 24"/>
          <p:cNvSpPr txBox="1">
            <a:spLocks noChangeArrowheads="1"/>
          </p:cNvSpPr>
          <p:nvPr/>
        </p:nvSpPr>
        <p:spPr bwMode="auto">
          <a:xfrm>
            <a:off x="1957388" y="1308100"/>
            <a:ext cx="396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108</a:t>
            </a:r>
          </a:p>
        </p:txBody>
      </p:sp>
      <p:sp>
        <p:nvSpPr>
          <p:cNvPr id="72711" name="Rectangle 6"/>
          <p:cNvSpPr>
            <a:spLocks noChangeArrowheads="1"/>
          </p:cNvSpPr>
          <p:nvPr/>
        </p:nvSpPr>
        <p:spPr bwMode="auto">
          <a:xfrm>
            <a:off x="358775" y="1531938"/>
            <a:ext cx="233363" cy="328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H</a:t>
            </a:r>
          </a:p>
        </p:txBody>
      </p:sp>
      <p:sp>
        <p:nvSpPr>
          <p:cNvPr id="72712" name="Rectangle 7"/>
          <p:cNvSpPr>
            <a:spLocks noChangeArrowheads="1"/>
          </p:cNvSpPr>
          <p:nvPr/>
        </p:nvSpPr>
        <p:spPr bwMode="auto">
          <a:xfrm>
            <a:off x="598488" y="1531938"/>
            <a:ext cx="233362" cy="328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E</a:t>
            </a:r>
          </a:p>
        </p:txBody>
      </p:sp>
      <p:sp>
        <p:nvSpPr>
          <p:cNvPr id="72713" name="Rectangle 8"/>
          <p:cNvSpPr>
            <a:spLocks noChangeArrowheads="1"/>
          </p:cNvSpPr>
          <p:nvPr/>
        </p:nvSpPr>
        <p:spPr bwMode="auto">
          <a:xfrm>
            <a:off x="841375" y="1531938"/>
            <a:ext cx="233363" cy="328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L</a:t>
            </a:r>
          </a:p>
        </p:txBody>
      </p:sp>
      <p:sp>
        <p:nvSpPr>
          <p:cNvPr id="72714" name="Rectangle 9"/>
          <p:cNvSpPr>
            <a:spLocks noChangeArrowheads="1"/>
          </p:cNvSpPr>
          <p:nvPr/>
        </p:nvSpPr>
        <p:spPr bwMode="auto">
          <a:xfrm>
            <a:off x="1073150" y="1531938"/>
            <a:ext cx="233363" cy="328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L</a:t>
            </a:r>
          </a:p>
        </p:txBody>
      </p:sp>
      <p:sp>
        <p:nvSpPr>
          <p:cNvPr id="72715" name="Rectangle 10"/>
          <p:cNvSpPr>
            <a:spLocks noChangeArrowheads="1"/>
          </p:cNvSpPr>
          <p:nvPr/>
        </p:nvSpPr>
        <p:spPr bwMode="auto">
          <a:xfrm>
            <a:off x="1322388" y="1531938"/>
            <a:ext cx="234950" cy="328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O</a:t>
            </a:r>
          </a:p>
        </p:txBody>
      </p:sp>
      <p:sp>
        <p:nvSpPr>
          <p:cNvPr id="72716" name="Rectangle 11"/>
          <p:cNvSpPr>
            <a:spLocks noChangeArrowheads="1"/>
          </p:cNvSpPr>
          <p:nvPr/>
        </p:nvSpPr>
        <p:spPr bwMode="auto">
          <a:xfrm>
            <a:off x="1547813" y="1531938"/>
            <a:ext cx="233362" cy="328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 </a:t>
            </a:r>
          </a:p>
        </p:txBody>
      </p:sp>
      <p:sp>
        <p:nvSpPr>
          <p:cNvPr id="72717" name="Rectangle 12"/>
          <p:cNvSpPr>
            <a:spLocks noChangeArrowheads="1"/>
          </p:cNvSpPr>
          <p:nvPr/>
        </p:nvSpPr>
        <p:spPr bwMode="auto">
          <a:xfrm>
            <a:off x="1779588" y="1531938"/>
            <a:ext cx="233362" cy="328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W</a:t>
            </a:r>
          </a:p>
        </p:txBody>
      </p:sp>
      <p:sp>
        <p:nvSpPr>
          <p:cNvPr id="72718" name="Rectangle 13"/>
          <p:cNvSpPr>
            <a:spLocks noChangeArrowheads="1"/>
          </p:cNvSpPr>
          <p:nvPr/>
        </p:nvSpPr>
        <p:spPr bwMode="auto">
          <a:xfrm>
            <a:off x="2020888" y="1531938"/>
            <a:ext cx="233362" cy="328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O</a:t>
            </a:r>
          </a:p>
        </p:txBody>
      </p:sp>
      <p:sp>
        <p:nvSpPr>
          <p:cNvPr id="72719" name="Rectangle 14"/>
          <p:cNvSpPr>
            <a:spLocks noChangeArrowheads="1"/>
          </p:cNvSpPr>
          <p:nvPr/>
        </p:nvSpPr>
        <p:spPr bwMode="auto">
          <a:xfrm>
            <a:off x="2235200" y="1531938"/>
            <a:ext cx="233363" cy="328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R</a:t>
            </a:r>
          </a:p>
        </p:txBody>
      </p:sp>
      <p:sp>
        <p:nvSpPr>
          <p:cNvPr id="72720" name="Rectangle 15"/>
          <p:cNvSpPr>
            <a:spLocks noChangeArrowheads="1"/>
          </p:cNvSpPr>
          <p:nvPr/>
        </p:nvSpPr>
        <p:spPr bwMode="auto">
          <a:xfrm>
            <a:off x="2484438" y="1531938"/>
            <a:ext cx="233362" cy="328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L</a:t>
            </a:r>
          </a:p>
        </p:txBody>
      </p:sp>
      <p:sp>
        <p:nvSpPr>
          <p:cNvPr id="72721" name="Rectangle 16"/>
          <p:cNvSpPr>
            <a:spLocks noChangeArrowheads="1"/>
          </p:cNvSpPr>
          <p:nvPr/>
        </p:nvSpPr>
        <p:spPr bwMode="auto">
          <a:xfrm>
            <a:off x="2709863" y="1531938"/>
            <a:ext cx="233362" cy="328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D</a:t>
            </a:r>
          </a:p>
        </p:txBody>
      </p:sp>
      <p:sp>
        <p:nvSpPr>
          <p:cNvPr id="72722" name="Text Box 17"/>
          <p:cNvSpPr txBox="1">
            <a:spLocks noChangeArrowheads="1"/>
          </p:cNvSpPr>
          <p:nvPr/>
        </p:nvSpPr>
        <p:spPr bwMode="auto">
          <a:xfrm>
            <a:off x="241300" y="1308100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101</a:t>
            </a:r>
          </a:p>
        </p:txBody>
      </p:sp>
      <p:sp>
        <p:nvSpPr>
          <p:cNvPr id="72723" name="Text Box 18"/>
          <p:cNvSpPr txBox="1">
            <a:spLocks noChangeArrowheads="1"/>
          </p:cNvSpPr>
          <p:nvPr/>
        </p:nvSpPr>
        <p:spPr bwMode="auto">
          <a:xfrm>
            <a:off x="468313" y="1308100"/>
            <a:ext cx="396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102</a:t>
            </a:r>
          </a:p>
        </p:txBody>
      </p:sp>
      <p:sp>
        <p:nvSpPr>
          <p:cNvPr id="72724" name="Text Box 19"/>
          <p:cNvSpPr txBox="1">
            <a:spLocks noChangeArrowheads="1"/>
          </p:cNvSpPr>
          <p:nvPr/>
        </p:nvSpPr>
        <p:spPr bwMode="auto">
          <a:xfrm>
            <a:off x="715963" y="1308100"/>
            <a:ext cx="396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103</a:t>
            </a:r>
          </a:p>
        </p:txBody>
      </p:sp>
      <p:sp>
        <p:nvSpPr>
          <p:cNvPr id="72725" name="Text Box 20"/>
          <p:cNvSpPr txBox="1">
            <a:spLocks noChangeArrowheads="1"/>
          </p:cNvSpPr>
          <p:nvPr/>
        </p:nvSpPr>
        <p:spPr bwMode="auto">
          <a:xfrm>
            <a:off x="965200" y="1308100"/>
            <a:ext cx="396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104</a:t>
            </a:r>
          </a:p>
        </p:txBody>
      </p:sp>
      <p:sp>
        <p:nvSpPr>
          <p:cNvPr id="72726" name="Text Box 21"/>
          <p:cNvSpPr txBox="1">
            <a:spLocks noChangeArrowheads="1"/>
          </p:cNvSpPr>
          <p:nvPr/>
        </p:nvSpPr>
        <p:spPr bwMode="auto">
          <a:xfrm>
            <a:off x="1212850" y="1308100"/>
            <a:ext cx="396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105</a:t>
            </a:r>
          </a:p>
        </p:txBody>
      </p:sp>
      <p:sp>
        <p:nvSpPr>
          <p:cNvPr id="72727" name="Text Box 22"/>
          <p:cNvSpPr txBox="1">
            <a:spLocks noChangeArrowheads="1"/>
          </p:cNvSpPr>
          <p:nvPr/>
        </p:nvSpPr>
        <p:spPr bwMode="auto">
          <a:xfrm>
            <a:off x="1462088" y="1308100"/>
            <a:ext cx="396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106</a:t>
            </a:r>
          </a:p>
        </p:txBody>
      </p:sp>
      <p:sp>
        <p:nvSpPr>
          <p:cNvPr id="72728" name="Text Box 23"/>
          <p:cNvSpPr txBox="1">
            <a:spLocks noChangeArrowheads="1"/>
          </p:cNvSpPr>
          <p:nvPr/>
        </p:nvSpPr>
        <p:spPr bwMode="auto">
          <a:xfrm>
            <a:off x="1709738" y="1308100"/>
            <a:ext cx="3952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107</a:t>
            </a:r>
          </a:p>
        </p:txBody>
      </p:sp>
      <p:sp>
        <p:nvSpPr>
          <p:cNvPr id="72729" name="Text Box 25"/>
          <p:cNvSpPr txBox="1">
            <a:spLocks noChangeArrowheads="1"/>
          </p:cNvSpPr>
          <p:nvPr/>
        </p:nvSpPr>
        <p:spPr bwMode="auto">
          <a:xfrm>
            <a:off x="2205038" y="1308100"/>
            <a:ext cx="396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109</a:t>
            </a:r>
          </a:p>
        </p:txBody>
      </p:sp>
      <p:sp>
        <p:nvSpPr>
          <p:cNvPr id="72730" name="Text Box 27"/>
          <p:cNvSpPr txBox="1">
            <a:spLocks noChangeArrowheads="1"/>
          </p:cNvSpPr>
          <p:nvPr/>
        </p:nvSpPr>
        <p:spPr bwMode="auto">
          <a:xfrm>
            <a:off x="2682875" y="1308100"/>
            <a:ext cx="35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111</a:t>
            </a:r>
          </a:p>
        </p:txBody>
      </p:sp>
      <p:sp>
        <p:nvSpPr>
          <p:cNvPr id="72731" name="Text Box 28"/>
          <p:cNvSpPr txBox="1">
            <a:spLocks noChangeArrowheads="1"/>
          </p:cNvSpPr>
          <p:nvPr/>
        </p:nvSpPr>
        <p:spPr bwMode="auto">
          <a:xfrm>
            <a:off x="336550" y="690563"/>
            <a:ext cx="1484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Byte numbers</a:t>
            </a:r>
          </a:p>
        </p:txBody>
      </p:sp>
      <p:sp>
        <p:nvSpPr>
          <p:cNvPr id="72732" name="Line 29"/>
          <p:cNvSpPr>
            <a:spLocks noChangeShapeType="1"/>
          </p:cNvSpPr>
          <p:nvPr/>
        </p:nvSpPr>
        <p:spPr bwMode="auto">
          <a:xfrm flipH="1">
            <a:off x="930275" y="977900"/>
            <a:ext cx="23813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2733" name="Line 31"/>
          <p:cNvSpPr>
            <a:spLocks noChangeShapeType="1"/>
          </p:cNvSpPr>
          <p:nvPr/>
        </p:nvSpPr>
        <p:spPr bwMode="auto">
          <a:xfrm>
            <a:off x="3328988" y="2309813"/>
            <a:ext cx="2767012" cy="344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2734" name="Text Box 37"/>
          <p:cNvSpPr txBox="1">
            <a:spLocks noChangeArrowheads="1"/>
          </p:cNvSpPr>
          <p:nvPr/>
        </p:nvSpPr>
        <p:spPr bwMode="auto">
          <a:xfrm>
            <a:off x="3959225" y="1719263"/>
            <a:ext cx="1406525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Seq no: 101</a:t>
            </a:r>
          </a:p>
          <a:p>
            <a:r>
              <a:rPr lang="en-US" sz="1000"/>
              <a:t>ACK no: 12</a:t>
            </a:r>
          </a:p>
          <a:p>
            <a:r>
              <a:rPr lang="en-US" sz="1000"/>
              <a:t>Data: HEL</a:t>
            </a:r>
          </a:p>
          <a:p>
            <a:r>
              <a:rPr lang="en-US" sz="1000"/>
              <a:t>Length: 3</a:t>
            </a:r>
          </a:p>
        </p:txBody>
      </p:sp>
      <p:sp>
        <p:nvSpPr>
          <p:cNvPr id="501821" name="Line 61"/>
          <p:cNvSpPr>
            <a:spLocks noChangeShapeType="1"/>
          </p:cNvSpPr>
          <p:nvPr/>
        </p:nvSpPr>
        <p:spPr bwMode="auto">
          <a:xfrm flipH="1">
            <a:off x="3336925" y="3048000"/>
            <a:ext cx="2751138" cy="64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01822" name="Text Box 62"/>
          <p:cNvSpPr txBox="1">
            <a:spLocks noChangeArrowheads="1"/>
          </p:cNvSpPr>
          <p:nvPr/>
        </p:nvSpPr>
        <p:spPr bwMode="auto">
          <a:xfrm>
            <a:off x="3662363" y="2762250"/>
            <a:ext cx="1406525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Seq no: 12</a:t>
            </a:r>
          </a:p>
          <a:p>
            <a:r>
              <a:rPr lang="en-US" sz="1000"/>
              <a:t>ACK no:         </a:t>
            </a:r>
          </a:p>
          <a:p>
            <a:r>
              <a:rPr lang="en-US" sz="1000"/>
              <a:t>Data: </a:t>
            </a:r>
          </a:p>
          <a:p>
            <a:r>
              <a:rPr lang="en-US" sz="1000"/>
              <a:t>Length: 0</a:t>
            </a:r>
          </a:p>
        </p:txBody>
      </p:sp>
      <p:sp>
        <p:nvSpPr>
          <p:cNvPr id="501823" name="Line 63"/>
          <p:cNvSpPr>
            <a:spLocks noChangeShapeType="1"/>
          </p:cNvSpPr>
          <p:nvPr/>
        </p:nvSpPr>
        <p:spPr bwMode="auto">
          <a:xfrm>
            <a:off x="3336925" y="4241800"/>
            <a:ext cx="2767013" cy="344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01824" name="Text Box 64"/>
          <p:cNvSpPr txBox="1">
            <a:spLocks noChangeArrowheads="1"/>
          </p:cNvSpPr>
          <p:nvPr/>
        </p:nvSpPr>
        <p:spPr bwMode="auto">
          <a:xfrm>
            <a:off x="4103688" y="3725863"/>
            <a:ext cx="1406525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Seq no: 104</a:t>
            </a:r>
          </a:p>
          <a:p>
            <a:r>
              <a:rPr lang="en-US" sz="1000"/>
              <a:t>ACK no: 12</a:t>
            </a:r>
          </a:p>
          <a:p>
            <a:r>
              <a:rPr lang="en-US" sz="1000"/>
              <a:t>Data: LO W</a:t>
            </a:r>
          </a:p>
          <a:p>
            <a:r>
              <a:rPr lang="en-US" sz="1000"/>
              <a:t>Length: 4</a:t>
            </a:r>
          </a:p>
        </p:txBody>
      </p:sp>
      <p:sp>
        <p:nvSpPr>
          <p:cNvPr id="501825" name="Line 65"/>
          <p:cNvSpPr>
            <a:spLocks noChangeShapeType="1"/>
          </p:cNvSpPr>
          <p:nvPr/>
        </p:nvSpPr>
        <p:spPr bwMode="auto">
          <a:xfrm flipH="1">
            <a:off x="3344863" y="4933950"/>
            <a:ext cx="2751137" cy="64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01826" name="Text Box 66"/>
          <p:cNvSpPr txBox="1">
            <a:spLocks noChangeArrowheads="1"/>
          </p:cNvSpPr>
          <p:nvPr/>
        </p:nvSpPr>
        <p:spPr bwMode="auto">
          <a:xfrm>
            <a:off x="3694113" y="4646613"/>
            <a:ext cx="1406525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Seq no: 12</a:t>
            </a:r>
          </a:p>
          <a:p>
            <a:r>
              <a:rPr lang="en-US" sz="1000"/>
              <a:t>ACK no:</a:t>
            </a:r>
          </a:p>
          <a:p>
            <a:r>
              <a:rPr lang="en-US" sz="1000"/>
              <a:t>Data: </a:t>
            </a:r>
          </a:p>
          <a:p>
            <a:r>
              <a:rPr lang="en-US" sz="1000"/>
              <a:t>Length: 0</a:t>
            </a:r>
          </a:p>
        </p:txBody>
      </p:sp>
      <p:sp>
        <p:nvSpPr>
          <p:cNvPr id="501827" name="Text Box 67"/>
          <p:cNvSpPr txBox="1">
            <a:spLocks noChangeArrowheads="1"/>
          </p:cNvSpPr>
          <p:nvPr/>
        </p:nvSpPr>
        <p:spPr bwMode="auto">
          <a:xfrm>
            <a:off x="4538663" y="2928938"/>
            <a:ext cx="396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104</a:t>
            </a:r>
          </a:p>
        </p:txBody>
      </p:sp>
      <p:sp>
        <p:nvSpPr>
          <p:cNvPr id="501828" name="Text Box 68"/>
          <p:cNvSpPr txBox="1">
            <a:spLocks noChangeArrowheads="1"/>
          </p:cNvSpPr>
          <p:nvPr/>
        </p:nvSpPr>
        <p:spPr bwMode="auto">
          <a:xfrm>
            <a:off x="4579938" y="4799013"/>
            <a:ext cx="396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108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1" grpId="0" animBg="1"/>
      <p:bldP spid="501822" grpId="0" animBg="1"/>
      <p:bldP spid="501823" grpId="0" animBg="1"/>
      <p:bldP spid="501824" grpId="0" animBg="1"/>
      <p:bldP spid="501825" grpId="0" animBg="1"/>
      <p:bldP spid="501826" grpId="0" animBg="1"/>
      <p:bldP spid="501827" grpId="0"/>
      <p:bldP spid="501828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525463" y="0"/>
            <a:ext cx="7772400" cy="501650"/>
          </a:xfrm>
        </p:spPr>
        <p:txBody>
          <a:bodyPr/>
          <a:lstStyle/>
          <a:p>
            <a:r>
              <a:rPr lang="en-US" sz="3600" smtClean="0"/>
              <a:t>Seq no and ACKs - bidirectional</a:t>
            </a:r>
          </a:p>
        </p:txBody>
      </p:sp>
      <p:sp>
        <p:nvSpPr>
          <p:cNvPr id="73731" name="Text Box 5"/>
          <p:cNvSpPr txBox="1">
            <a:spLocks noChangeArrowheads="1"/>
          </p:cNvSpPr>
          <p:nvPr/>
        </p:nvSpPr>
        <p:spPr bwMode="auto">
          <a:xfrm>
            <a:off x="2454275" y="1308100"/>
            <a:ext cx="377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110</a:t>
            </a:r>
          </a:p>
        </p:txBody>
      </p:sp>
      <p:sp>
        <p:nvSpPr>
          <p:cNvPr id="73732" name="Text Box 6"/>
          <p:cNvSpPr txBox="1">
            <a:spLocks noChangeArrowheads="1"/>
          </p:cNvSpPr>
          <p:nvPr/>
        </p:nvSpPr>
        <p:spPr bwMode="auto">
          <a:xfrm>
            <a:off x="1957388" y="1308100"/>
            <a:ext cx="396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108</a:t>
            </a:r>
          </a:p>
        </p:txBody>
      </p:sp>
      <p:sp>
        <p:nvSpPr>
          <p:cNvPr id="73733" name="Rectangle 7"/>
          <p:cNvSpPr>
            <a:spLocks noChangeArrowheads="1"/>
          </p:cNvSpPr>
          <p:nvPr/>
        </p:nvSpPr>
        <p:spPr bwMode="auto">
          <a:xfrm>
            <a:off x="358775" y="1531938"/>
            <a:ext cx="233363" cy="328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H</a:t>
            </a:r>
          </a:p>
        </p:txBody>
      </p:sp>
      <p:sp>
        <p:nvSpPr>
          <p:cNvPr id="73734" name="Rectangle 8"/>
          <p:cNvSpPr>
            <a:spLocks noChangeArrowheads="1"/>
          </p:cNvSpPr>
          <p:nvPr/>
        </p:nvSpPr>
        <p:spPr bwMode="auto">
          <a:xfrm>
            <a:off x="598488" y="1531938"/>
            <a:ext cx="233362" cy="328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E</a:t>
            </a:r>
          </a:p>
        </p:txBody>
      </p:sp>
      <p:sp>
        <p:nvSpPr>
          <p:cNvPr id="73735" name="Rectangle 9"/>
          <p:cNvSpPr>
            <a:spLocks noChangeArrowheads="1"/>
          </p:cNvSpPr>
          <p:nvPr/>
        </p:nvSpPr>
        <p:spPr bwMode="auto">
          <a:xfrm>
            <a:off x="841375" y="1531938"/>
            <a:ext cx="233363" cy="328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L</a:t>
            </a:r>
          </a:p>
        </p:txBody>
      </p:sp>
      <p:sp>
        <p:nvSpPr>
          <p:cNvPr id="73736" name="Rectangle 10"/>
          <p:cNvSpPr>
            <a:spLocks noChangeArrowheads="1"/>
          </p:cNvSpPr>
          <p:nvPr/>
        </p:nvSpPr>
        <p:spPr bwMode="auto">
          <a:xfrm>
            <a:off x="1073150" y="1531938"/>
            <a:ext cx="233363" cy="328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L</a:t>
            </a:r>
          </a:p>
        </p:txBody>
      </p:sp>
      <p:sp>
        <p:nvSpPr>
          <p:cNvPr id="73737" name="Rectangle 11"/>
          <p:cNvSpPr>
            <a:spLocks noChangeArrowheads="1"/>
          </p:cNvSpPr>
          <p:nvPr/>
        </p:nvSpPr>
        <p:spPr bwMode="auto">
          <a:xfrm>
            <a:off x="1322388" y="1531938"/>
            <a:ext cx="234950" cy="328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O</a:t>
            </a:r>
          </a:p>
        </p:txBody>
      </p:sp>
      <p:sp>
        <p:nvSpPr>
          <p:cNvPr id="73738" name="Rectangle 12"/>
          <p:cNvSpPr>
            <a:spLocks noChangeArrowheads="1"/>
          </p:cNvSpPr>
          <p:nvPr/>
        </p:nvSpPr>
        <p:spPr bwMode="auto">
          <a:xfrm>
            <a:off x="1547813" y="1531938"/>
            <a:ext cx="233362" cy="328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 </a:t>
            </a:r>
          </a:p>
        </p:txBody>
      </p:sp>
      <p:sp>
        <p:nvSpPr>
          <p:cNvPr id="73739" name="Rectangle 13"/>
          <p:cNvSpPr>
            <a:spLocks noChangeArrowheads="1"/>
          </p:cNvSpPr>
          <p:nvPr/>
        </p:nvSpPr>
        <p:spPr bwMode="auto">
          <a:xfrm>
            <a:off x="1779588" y="1531938"/>
            <a:ext cx="233362" cy="328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W</a:t>
            </a:r>
          </a:p>
        </p:txBody>
      </p:sp>
      <p:sp>
        <p:nvSpPr>
          <p:cNvPr id="73740" name="Rectangle 14"/>
          <p:cNvSpPr>
            <a:spLocks noChangeArrowheads="1"/>
          </p:cNvSpPr>
          <p:nvPr/>
        </p:nvSpPr>
        <p:spPr bwMode="auto">
          <a:xfrm>
            <a:off x="2020888" y="1531938"/>
            <a:ext cx="233362" cy="328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O</a:t>
            </a:r>
          </a:p>
        </p:txBody>
      </p:sp>
      <p:sp>
        <p:nvSpPr>
          <p:cNvPr id="73741" name="Rectangle 15"/>
          <p:cNvSpPr>
            <a:spLocks noChangeArrowheads="1"/>
          </p:cNvSpPr>
          <p:nvPr/>
        </p:nvSpPr>
        <p:spPr bwMode="auto">
          <a:xfrm>
            <a:off x="2235200" y="1531938"/>
            <a:ext cx="233363" cy="328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R</a:t>
            </a:r>
          </a:p>
        </p:txBody>
      </p:sp>
      <p:sp>
        <p:nvSpPr>
          <p:cNvPr id="73742" name="Rectangle 16"/>
          <p:cNvSpPr>
            <a:spLocks noChangeArrowheads="1"/>
          </p:cNvSpPr>
          <p:nvPr/>
        </p:nvSpPr>
        <p:spPr bwMode="auto">
          <a:xfrm>
            <a:off x="2484438" y="1531938"/>
            <a:ext cx="233362" cy="328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L</a:t>
            </a:r>
          </a:p>
        </p:txBody>
      </p:sp>
      <p:sp>
        <p:nvSpPr>
          <p:cNvPr id="73743" name="Rectangle 17"/>
          <p:cNvSpPr>
            <a:spLocks noChangeArrowheads="1"/>
          </p:cNvSpPr>
          <p:nvPr/>
        </p:nvSpPr>
        <p:spPr bwMode="auto">
          <a:xfrm>
            <a:off x="2709863" y="1531938"/>
            <a:ext cx="233362" cy="328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D</a:t>
            </a:r>
          </a:p>
        </p:txBody>
      </p:sp>
      <p:sp>
        <p:nvSpPr>
          <p:cNvPr id="73744" name="Text Box 18"/>
          <p:cNvSpPr txBox="1">
            <a:spLocks noChangeArrowheads="1"/>
          </p:cNvSpPr>
          <p:nvPr/>
        </p:nvSpPr>
        <p:spPr bwMode="auto">
          <a:xfrm>
            <a:off x="241300" y="1308100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101</a:t>
            </a:r>
          </a:p>
        </p:txBody>
      </p:sp>
      <p:sp>
        <p:nvSpPr>
          <p:cNvPr id="73745" name="Text Box 19"/>
          <p:cNvSpPr txBox="1">
            <a:spLocks noChangeArrowheads="1"/>
          </p:cNvSpPr>
          <p:nvPr/>
        </p:nvSpPr>
        <p:spPr bwMode="auto">
          <a:xfrm>
            <a:off x="468313" y="1308100"/>
            <a:ext cx="396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102</a:t>
            </a:r>
          </a:p>
        </p:txBody>
      </p:sp>
      <p:sp>
        <p:nvSpPr>
          <p:cNvPr id="73746" name="Text Box 20"/>
          <p:cNvSpPr txBox="1">
            <a:spLocks noChangeArrowheads="1"/>
          </p:cNvSpPr>
          <p:nvPr/>
        </p:nvSpPr>
        <p:spPr bwMode="auto">
          <a:xfrm>
            <a:off x="715963" y="1308100"/>
            <a:ext cx="396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103</a:t>
            </a:r>
          </a:p>
        </p:txBody>
      </p:sp>
      <p:sp>
        <p:nvSpPr>
          <p:cNvPr id="73747" name="Text Box 21"/>
          <p:cNvSpPr txBox="1">
            <a:spLocks noChangeArrowheads="1"/>
          </p:cNvSpPr>
          <p:nvPr/>
        </p:nvSpPr>
        <p:spPr bwMode="auto">
          <a:xfrm>
            <a:off x="965200" y="1308100"/>
            <a:ext cx="396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104</a:t>
            </a:r>
          </a:p>
        </p:txBody>
      </p:sp>
      <p:sp>
        <p:nvSpPr>
          <p:cNvPr id="73748" name="Text Box 22"/>
          <p:cNvSpPr txBox="1">
            <a:spLocks noChangeArrowheads="1"/>
          </p:cNvSpPr>
          <p:nvPr/>
        </p:nvSpPr>
        <p:spPr bwMode="auto">
          <a:xfrm>
            <a:off x="1212850" y="1308100"/>
            <a:ext cx="396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105</a:t>
            </a:r>
          </a:p>
        </p:txBody>
      </p:sp>
      <p:sp>
        <p:nvSpPr>
          <p:cNvPr id="73749" name="Text Box 23"/>
          <p:cNvSpPr txBox="1">
            <a:spLocks noChangeArrowheads="1"/>
          </p:cNvSpPr>
          <p:nvPr/>
        </p:nvSpPr>
        <p:spPr bwMode="auto">
          <a:xfrm>
            <a:off x="1462088" y="1308100"/>
            <a:ext cx="396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106</a:t>
            </a:r>
          </a:p>
        </p:txBody>
      </p:sp>
      <p:sp>
        <p:nvSpPr>
          <p:cNvPr id="73750" name="Text Box 24"/>
          <p:cNvSpPr txBox="1">
            <a:spLocks noChangeArrowheads="1"/>
          </p:cNvSpPr>
          <p:nvPr/>
        </p:nvSpPr>
        <p:spPr bwMode="auto">
          <a:xfrm>
            <a:off x="1709738" y="1308100"/>
            <a:ext cx="3952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107</a:t>
            </a:r>
          </a:p>
        </p:txBody>
      </p:sp>
      <p:sp>
        <p:nvSpPr>
          <p:cNvPr id="73751" name="Text Box 25"/>
          <p:cNvSpPr txBox="1">
            <a:spLocks noChangeArrowheads="1"/>
          </p:cNvSpPr>
          <p:nvPr/>
        </p:nvSpPr>
        <p:spPr bwMode="auto">
          <a:xfrm>
            <a:off x="2205038" y="1308100"/>
            <a:ext cx="396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109</a:t>
            </a:r>
          </a:p>
        </p:txBody>
      </p:sp>
      <p:sp>
        <p:nvSpPr>
          <p:cNvPr id="73752" name="Text Box 26"/>
          <p:cNvSpPr txBox="1">
            <a:spLocks noChangeArrowheads="1"/>
          </p:cNvSpPr>
          <p:nvPr/>
        </p:nvSpPr>
        <p:spPr bwMode="auto">
          <a:xfrm>
            <a:off x="2682875" y="1308100"/>
            <a:ext cx="35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111</a:t>
            </a:r>
          </a:p>
        </p:txBody>
      </p:sp>
      <p:sp>
        <p:nvSpPr>
          <p:cNvPr id="73753" name="Text Box 27"/>
          <p:cNvSpPr txBox="1">
            <a:spLocks noChangeArrowheads="1"/>
          </p:cNvSpPr>
          <p:nvPr/>
        </p:nvSpPr>
        <p:spPr bwMode="auto">
          <a:xfrm>
            <a:off x="336550" y="690563"/>
            <a:ext cx="1484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Byte numbers</a:t>
            </a:r>
          </a:p>
        </p:txBody>
      </p:sp>
      <p:sp>
        <p:nvSpPr>
          <p:cNvPr id="73754" name="Line 28"/>
          <p:cNvSpPr>
            <a:spLocks noChangeShapeType="1"/>
          </p:cNvSpPr>
          <p:nvPr/>
        </p:nvSpPr>
        <p:spPr bwMode="auto">
          <a:xfrm flipH="1">
            <a:off x="930275" y="977900"/>
            <a:ext cx="23813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3755" name="Rectangle 34"/>
          <p:cNvSpPr>
            <a:spLocks noChangeArrowheads="1"/>
          </p:cNvSpPr>
          <p:nvPr/>
        </p:nvSpPr>
        <p:spPr bwMode="auto">
          <a:xfrm>
            <a:off x="6302375" y="1484313"/>
            <a:ext cx="233363" cy="328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G</a:t>
            </a:r>
          </a:p>
        </p:txBody>
      </p:sp>
      <p:sp>
        <p:nvSpPr>
          <p:cNvPr id="73756" name="Rectangle 35"/>
          <p:cNvSpPr>
            <a:spLocks noChangeArrowheads="1"/>
          </p:cNvSpPr>
          <p:nvPr/>
        </p:nvSpPr>
        <p:spPr bwMode="auto">
          <a:xfrm>
            <a:off x="6542088" y="1484313"/>
            <a:ext cx="233362" cy="328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O</a:t>
            </a:r>
          </a:p>
        </p:txBody>
      </p:sp>
      <p:sp>
        <p:nvSpPr>
          <p:cNvPr id="73757" name="Rectangle 36"/>
          <p:cNvSpPr>
            <a:spLocks noChangeArrowheads="1"/>
          </p:cNvSpPr>
          <p:nvPr/>
        </p:nvSpPr>
        <p:spPr bwMode="auto">
          <a:xfrm>
            <a:off x="6784975" y="1484313"/>
            <a:ext cx="233363" cy="328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O</a:t>
            </a:r>
          </a:p>
        </p:txBody>
      </p:sp>
      <p:sp>
        <p:nvSpPr>
          <p:cNvPr id="73758" name="Rectangle 37"/>
          <p:cNvSpPr>
            <a:spLocks noChangeArrowheads="1"/>
          </p:cNvSpPr>
          <p:nvPr/>
        </p:nvSpPr>
        <p:spPr bwMode="auto">
          <a:xfrm>
            <a:off x="7016750" y="1484313"/>
            <a:ext cx="233363" cy="328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D</a:t>
            </a:r>
          </a:p>
        </p:txBody>
      </p:sp>
      <p:sp>
        <p:nvSpPr>
          <p:cNvPr id="73759" name="Rectangle 38"/>
          <p:cNvSpPr>
            <a:spLocks noChangeArrowheads="1"/>
          </p:cNvSpPr>
          <p:nvPr/>
        </p:nvSpPr>
        <p:spPr bwMode="auto">
          <a:xfrm>
            <a:off x="7265988" y="1484313"/>
            <a:ext cx="234950" cy="328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B</a:t>
            </a:r>
          </a:p>
        </p:txBody>
      </p:sp>
      <p:sp>
        <p:nvSpPr>
          <p:cNvPr id="73760" name="Rectangle 39"/>
          <p:cNvSpPr>
            <a:spLocks noChangeArrowheads="1"/>
          </p:cNvSpPr>
          <p:nvPr/>
        </p:nvSpPr>
        <p:spPr bwMode="auto">
          <a:xfrm>
            <a:off x="7491413" y="1484313"/>
            <a:ext cx="233362" cy="328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 U</a:t>
            </a:r>
          </a:p>
        </p:txBody>
      </p:sp>
      <p:sp>
        <p:nvSpPr>
          <p:cNvPr id="73761" name="Rectangle 40"/>
          <p:cNvSpPr>
            <a:spLocks noChangeArrowheads="1"/>
          </p:cNvSpPr>
          <p:nvPr/>
        </p:nvSpPr>
        <p:spPr bwMode="auto">
          <a:xfrm>
            <a:off x="7723188" y="1484313"/>
            <a:ext cx="233362" cy="328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Y</a:t>
            </a:r>
          </a:p>
        </p:txBody>
      </p:sp>
      <p:sp>
        <p:nvSpPr>
          <p:cNvPr id="73762" name="Text Box 41"/>
          <p:cNvSpPr txBox="1">
            <a:spLocks noChangeArrowheads="1"/>
          </p:cNvSpPr>
          <p:nvPr/>
        </p:nvSpPr>
        <p:spPr bwMode="auto">
          <a:xfrm>
            <a:off x="6213475" y="1260475"/>
            <a:ext cx="319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12</a:t>
            </a:r>
          </a:p>
        </p:txBody>
      </p:sp>
      <p:sp>
        <p:nvSpPr>
          <p:cNvPr id="73763" name="Text Box 42"/>
          <p:cNvSpPr txBox="1">
            <a:spLocks noChangeArrowheads="1"/>
          </p:cNvSpPr>
          <p:nvPr/>
        </p:nvSpPr>
        <p:spPr bwMode="auto">
          <a:xfrm>
            <a:off x="6450013" y="1260475"/>
            <a:ext cx="319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13</a:t>
            </a:r>
          </a:p>
        </p:txBody>
      </p:sp>
      <p:sp>
        <p:nvSpPr>
          <p:cNvPr id="73764" name="Text Box 43"/>
          <p:cNvSpPr txBox="1">
            <a:spLocks noChangeArrowheads="1"/>
          </p:cNvSpPr>
          <p:nvPr/>
        </p:nvSpPr>
        <p:spPr bwMode="auto">
          <a:xfrm>
            <a:off x="6697663" y="1260475"/>
            <a:ext cx="319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14</a:t>
            </a:r>
          </a:p>
        </p:txBody>
      </p:sp>
      <p:sp>
        <p:nvSpPr>
          <p:cNvPr id="73765" name="Text Box 44"/>
          <p:cNvSpPr txBox="1">
            <a:spLocks noChangeArrowheads="1"/>
          </p:cNvSpPr>
          <p:nvPr/>
        </p:nvSpPr>
        <p:spPr bwMode="auto">
          <a:xfrm>
            <a:off x="6946900" y="1260475"/>
            <a:ext cx="319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15</a:t>
            </a:r>
          </a:p>
        </p:txBody>
      </p:sp>
      <p:sp>
        <p:nvSpPr>
          <p:cNvPr id="73766" name="Text Box 45"/>
          <p:cNvSpPr txBox="1">
            <a:spLocks noChangeArrowheads="1"/>
          </p:cNvSpPr>
          <p:nvPr/>
        </p:nvSpPr>
        <p:spPr bwMode="auto">
          <a:xfrm>
            <a:off x="7194550" y="1260475"/>
            <a:ext cx="319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16</a:t>
            </a:r>
          </a:p>
        </p:txBody>
      </p:sp>
      <p:sp>
        <p:nvSpPr>
          <p:cNvPr id="73767" name="Text Box 46"/>
          <p:cNvSpPr txBox="1">
            <a:spLocks noChangeArrowheads="1"/>
          </p:cNvSpPr>
          <p:nvPr/>
        </p:nvSpPr>
        <p:spPr bwMode="auto">
          <a:xfrm>
            <a:off x="7443788" y="1260475"/>
            <a:ext cx="319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17</a:t>
            </a:r>
          </a:p>
        </p:txBody>
      </p:sp>
      <p:sp>
        <p:nvSpPr>
          <p:cNvPr id="73768" name="Text Box 47"/>
          <p:cNvSpPr txBox="1">
            <a:spLocks noChangeArrowheads="1"/>
          </p:cNvSpPr>
          <p:nvPr/>
        </p:nvSpPr>
        <p:spPr bwMode="auto">
          <a:xfrm>
            <a:off x="7691438" y="1260475"/>
            <a:ext cx="319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18</a:t>
            </a:r>
          </a:p>
        </p:txBody>
      </p:sp>
      <p:sp>
        <p:nvSpPr>
          <p:cNvPr id="73769" name="Line 48"/>
          <p:cNvSpPr>
            <a:spLocks noChangeShapeType="1"/>
          </p:cNvSpPr>
          <p:nvPr/>
        </p:nvSpPr>
        <p:spPr bwMode="auto">
          <a:xfrm>
            <a:off x="3328988" y="1862138"/>
            <a:ext cx="0" cy="421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3770" name="Line 49"/>
          <p:cNvSpPr>
            <a:spLocks noChangeShapeType="1"/>
          </p:cNvSpPr>
          <p:nvPr/>
        </p:nvSpPr>
        <p:spPr bwMode="auto">
          <a:xfrm>
            <a:off x="6080125" y="1806575"/>
            <a:ext cx="0" cy="421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3771" name="Line 50"/>
          <p:cNvSpPr>
            <a:spLocks noChangeShapeType="1"/>
          </p:cNvSpPr>
          <p:nvPr/>
        </p:nvSpPr>
        <p:spPr bwMode="auto">
          <a:xfrm>
            <a:off x="3328988" y="2309813"/>
            <a:ext cx="2767012" cy="344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3772" name="Text Box 51"/>
          <p:cNvSpPr txBox="1">
            <a:spLocks noChangeArrowheads="1"/>
          </p:cNvSpPr>
          <p:nvPr/>
        </p:nvSpPr>
        <p:spPr bwMode="auto">
          <a:xfrm>
            <a:off x="3959225" y="1719263"/>
            <a:ext cx="1406525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Seq no: 101</a:t>
            </a:r>
          </a:p>
          <a:p>
            <a:r>
              <a:rPr lang="en-US" sz="1000"/>
              <a:t>ACK no: 12</a:t>
            </a:r>
          </a:p>
          <a:p>
            <a:r>
              <a:rPr lang="en-US" sz="1000"/>
              <a:t>Data: HEL</a:t>
            </a:r>
          </a:p>
          <a:p>
            <a:r>
              <a:rPr lang="en-US" sz="1000"/>
              <a:t>Length: 3</a:t>
            </a:r>
          </a:p>
        </p:txBody>
      </p:sp>
      <p:sp>
        <p:nvSpPr>
          <p:cNvPr id="503860" name="Line 52"/>
          <p:cNvSpPr>
            <a:spLocks noChangeShapeType="1"/>
          </p:cNvSpPr>
          <p:nvPr/>
        </p:nvSpPr>
        <p:spPr bwMode="auto">
          <a:xfrm flipH="1">
            <a:off x="3336925" y="3048000"/>
            <a:ext cx="2751138" cy="64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03861" name="Text Box 53"/>
          <p:cNvSpPr txBox="1">
            <a:spLocks noChangeArrowheads="1"/>
          </p:cNvSpPr>
          <p:nvPr/>
        </p:nvSpPr>
        <p:spPr bwMode="auto">
          <a:xfrm>
            <a:off x="3662363" y="2762250"/>
            <a:ext cx="1406525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Seq no: </a:t>
            </a:r>
          </a:p>
          <a:p>
            <a:r>
              <a:rPr lang="en-US" sz="1000"/>
              <a:t>ACK no:</a:t>
            </a:r>
          </a:p>
          <a:p>
            <a:r>
              <a:rPr lang="en-US" sz="1000"/>
              <a:t>Data: GOOD</a:t>
            </a:r>
          </a:p>
          <a:p>
            <a:r>
              <a:rPr lang="en-US" sz="1000"/>
              <a:t>Length: 4</a:t>
            </a:r>
          </a:p>
        </p:txBody>
      </p:sp>
      <p:sp>
        <p:nvSpPr>
          <p:cNvPr id="503862" name="Line 54"/>
          <p:cNvSpPr>
            <a:spLocks noChangeShapeType="1"/>
          </p:cNvSpPr>
          <p:nvPr/>
        </p:nvSpPr>
        <p:spPr bwMode="auto">
          <a:xfrm>
            <a:off x="3336925" y="4241800"/>
            <a:ext cx="2767013" cy="344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03863" name="Text Box 55"/>
          <p:cNvSpPr txBox="1">
            <a:spLocks noChangeArrowheads="1"/>
          </p:cNvSpPr>
          <p:nvPr/>
        </p:nvSpPr>
        <p:spPr bwMode="auto">
          <a:xfrm>
            <a:off x="4103688" y="3725863"/>
            <a:ext cx="1406525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Seq no: </a:t>
            </a:r>
          </a:p>
          <a:p>
            <a:r>
              <a:rPr lang="en-US" sz="1000"/>
              <a:t>ACK no: </a:t>
            </a:r>
          </a:p>
          <a:p>
            <a:r>
              <a:rPr lang="en-US" sz="1000"/>
              <a:t>Data: LO W</a:t>
            </a:r>
          </a:p>
          <a:p>
            <a:r>
              <a:rPr lang="en-US" sz="1000"/>
              <a:t>Length: 4</a:t>
            </a:r>
          </a:p>
        </p:txBody>
      </p:sp>
      <p:sp>
        <p:nvSpPr>
          <p:cNvPr id="503864" name="Line 56"/>
          <p:cNvSpPr>
            <a:spLocks noChangeShapeType="1"/>
          </p:cNvSpPr>
          <p:nvPr/>
        </p:nvSpPr>
        <p:spPr bwMode="auto">
          <a:xfrm flipH="1">
            <a:off x="3344863" y="4933950"/>
            <a:ext cx="2751137" cy="64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03865" name="Text Box 57"/>
          <p:cNvSpPr txBox="1">
            <a:spLocks noChangeArrowheads="1"/>
          </p:cNvSpPr>
          <p:nvPr/>
        </p:nvSpPr>
        <p:spPr bwMode="auto">
          <a:xfrm>
            <a:off x="3694113" y="4646613"/>
            <a:ext cx="1406525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Seq no: </a:t>
            </a:r>
          </a:p>
          <a:p>
            <a:r>
              <a:rPr lang="en-US" sz="1000"/>
              <a:t>ACK no: </a:t>
            </a:r>
          </a:p>
          <a:p>
            <a:r>
              <a:rPr lang="en-US" sz="1000"/>
              <a:t>Data: BU</a:t>
            </a:r>
          </a:p>
          <a:p>
            <a:r>
              <a:rPr lang="en-US" sz="1000"/>
              <a:t>Length: 2</a:t>
            </a:r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4521200" y="2744788"/>
            <a:ext cx="896938" cy="2328862"/>
            <a:chOff x="2848" y="1729"/>
            <a:chExt cx="565" cy="1467"/>
          </a:xfrm>
        </p:grpSpPr>
        <p:sp>
          <p:nvSpPr>
            <p:cNvPr id="73780" name="Text Box 58"/>
            <p:cNvSpPr txBox="1">
              <a:spLocks noChangeArrowheads="1"/>
            </p:cNvSpPr>
            <p:nvPr/>
          </p:nvSpPr>
          <p:spPr bwMode="auto">
            <a:xfrm>
              <a:off x="2851" y="1729"/>
              <a:ext cx="21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12</a:t>
              </a:r>
            </a:p>
          </p:txBody>
        </p:sp>
        <p:sp>
          <p:nvSpPr>
            <p:cNvPr id="73781" name="Text Box 59"/>
            <p:cNvSpPr txBox="1">
              <a:spLocks noChangeArrowheads="1"/>
            </p:cNvSpPr>
            <p:nvPr/>
          </p:nvSpPr>
          <p:spPr bwMode="auto">
            <a:xfrm>
              <a:off x="2848" y="1840"/>
              <a:ext cx="27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104</a:t>
              </a:r>
            </a:p>
          </p:txBody>
        </p:sp>
        <p:sp>
          <p:nvSpPr>
            <p:cNvPr id="73782" name="Text Box 60"/>
            <p:cNvSpPr txBox="1">
              <a:spLocks noChangeArrowheads="1"/>
            </p:cNvSpPr>
            <p:nvPr/>
          </p:nvSpPr>
          <p:spPr bwMode="auto">
            <a:xfrm>
              <a:off x="3136" y="2335"/>
              <a:ext cx="27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104</a:t>
              </a:r>
            </a:p>
          </p:txBody>
        </p:sp>
        <p:sp>
          <p:nvSpPr>
            <p:cNvPr id="73783" name="Text Box 61"/>
            <p:cNvSpPr txBox="1">
              <a:spLocks noChangeArrowheads="1"/>
            </p:cNvSpPr>
            <p:nvPr/>
          </p:nvSpPr>
          <p:spPr bwMode="auto">
            <a:xfrm>
              <a:off x="3140" y="2436"/>
              <a:ext cx="21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16</a:t>
              </a:r>
            </a:p>
          </p:txBody>
        </p:sp>
        <p:sp>
          <p:nvSpPr>
            <p:cNvPr id="73784" name="Text Box 62"/>
            <p:cNvSpPr txBox="1">
              <a:spLocks noChangeArrowheads="1"/>
            </p:cNvSpPr>
            <p:nvPr/>
          </p:nvSpPr>
          <p:spPr bwMode="auto">
            <a:xfrm>
              <a:off x="2877" y="3023"/>
              <a:ext cx="27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108</a:t>
              </a:r>
            </a:p>
          </p:txBody>
        </p:sp>
        <p:sp>
          <p:nvSpPr>
            <p:cNvPr id="73785" name="Text Box 64"/>
            <p:cNvSpPr txBox="1">
              <a:spLocks noChangeArrowheads="1"/>
            </p:cNvSpPr>
            <p:nvPr/>
          </p:nvSpPr>
          <p:spPr bwMode="auto">
            <a:xfrm>
              <a:off x="2887" y="2926"/>
              <a:ext cx="21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16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60" grpId="0" animBg="1"/>
      <p:bldP spid="503861" grpId="0" animBg="1"/>
      <p:bldP spid="503862" grpId="0" animBg="1"/>
      <p:bldP spid="503863" grpId="0" animBg="1"/>
      <p:bldP spid="503864" grpId="0" animBg="1"/>
      <p:bldP spid="50386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42925" y="133350"/>
            <a:ext cx="7772400" cy="1143000"/>
          </a:xfrm>
        </p:spPr>
        <p:txBody>
          <a:bodyPr/>
          <a:lstStyle/>
          <a:p>
            <a:r>
              <a:rPr lang="en-US" sz="3600" smtClean="0"/>
              <a:t>TCP Round Trip Time and Timeout</a:t>
            </a:r>
            <a:endParaRPr lang="en-US" smtClean="0"/>
          </a:p>
        </p:txBody>
      </p:sp>
      <p:sp>
        <p:nvSpPr>
          <p:cNvPr id="250883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581025" y="1381125"/>
            <a:ext cx="3381375" cy="4648200"/>
          </a:xfrm>
        </p:spPr>
        <p:txBody>
          <a:bodyPr/>
          <a:lstStyle/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sz="1800" u="sng" smtClean="0">
                <a:solidFill>
                  <a:srgbClr val="FF0000"/>
                </a:solidFill>
              </a:rPr>
              <a:t>Q:</a:t>
            </a:r>
            <a:r>
              <a:rPr lang="en-US" sz="1800" smtClean="0"/>
              <a:t> how to set TCP timeout value (RTO)?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If RTO is too short: premature timeout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unnecessary retransmissions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If RTO is too long: </a:t>
            </a:r>
          </a:p>
          <a:p>
            <a:pPr lvl="1">
              <a:lnSpc>
                <a:spcPct val="80000"/>
              </a:lnSpc>
            </a:pPr>
            <a:r>
              <a:rPr lang="en-US" sz="1400" smtClean="0"/>
              <a:t>slow reaction to segment loss</a:t>
            </a:r>
          </a:p>
          <a:p>
            <a:pPr>
              <a:lnSpc>
                <a:spcPct val="80000"/>
              </a:lnSpc>
            </a:pPr>
            <a:endParaRPr lang="en-US" sz="1600" smtClean="0"/>
          </a:p>
          <a:p>
            <a:pPr>
              <a:lnSpc>
                <a:spcPct val="80000"/>
              </a:lnSpc>
            </a:pPr>
            <a:r>
              <a:rPr lang="en-US" sz="1600" smtClean="0"/>
              <a:t>Can RTT be used?</a:t>
            </a:r>
          </a:p>
          <a:p>
            <a:pPr lvl="1">
              <a:lnSpc>
                <a:spcPct val="80000"/>
              </a:lnSpc>
            </a:pPr>
            <a:r>
              <a:rPr lang="en-US" sz="1400" smtClean="0"/>
              <a:t>No, RTT varies, there is no single RTT</a:t>
            </a:r>
          </a:p>
          <a:p>
            <a:pPr lvl="1">
              <a:lnSpc>
                <a:spcPct val="80000"/>
              </a:lnSpc>
            </a:pPr>
            <a:r>
              <a:rPr lang="en-US" sz="1400" smtClean="0"/>
              <a:t>Why does RTT varying?</a:t>
            </a:r>
          </a:p>
          <a:p>
            <a:pPr lvl="2">
              <a:lnSpc>
                <a:spcPct val="80000"/>
              </a:lnSpc>
            </a:pPr>
            <a:r>
              <a:rPr lang="en-US" sz="1200" smtClean="0"/>
              <a:t>Because statistical multiplexing results in queuing</a:t>
            </a:r>
          </a:p>
          <a:p>
            <a:pPr>
              <a:lnSpc>
                <a:spcPct val="80000"/>
              </a:lnSpc>
            </a:pPr>
            <a:r>
              <a:rPr lang="en-US" sz="1600" smtClean="0"/>
              <a:t>How about using the average RTT?</a:t>
            </a:r>
          </a:p>
          <a:p>
            <a:pPr lvl="1">
              <a:lnSpc>
                <a:spcPct val="80000"/>
              </a:lnSpc>
            </a:pPr>
            <a:r>
              <a:rPr lang="en-US" sz="1400" smtClean="0"/>
              <a:t>The average is too small, since half of the RTTs are larger the average</a:t>
            </a:r>
          </a:p>
        </p:txBody>
      </p:sp>
      <p:sp>
        <p:nvSpPr>
          <p:cNvPr id="250884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200525" y="1352550"/>
            <a:ext cx="450532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Q:</a:t>
            </a:r>
            <a:r>
              <a:rPr lang="en-US" sz="2400" smtClean="0"/>
              <a:t> how to estimate RTT?</a:t>
            </a:r>
          </a:p>
          <a:p>
            <a:r>
              <a:rPr lang="en-US" sz="2000" b="1" smtClean="0">
                <a:solidFill>
                  <a:schemeClr val="accent2"/>
                </a:solidFill>
                <a:latin typeface="Courier New" pitchFamily="49" charset="0"/>
              </a:rPr>
              <a:t>SampleRTT</a:t>
            </a:r>
            <a:r>
              <a:rPr lang="en-US" sz="2000" smtClean="0">
                <a:solidFill>
                  <a:schemeClr val="accent2"/>
                </a:solidFill>
              </a:rPr>
              <a:t>:</a:t>
            </a:r>
            <a:r>
              <a:rPr lang="en-US" sz="2000" smtClean="0"/>
              <a:t> measured time from segment transmission until ACK receipt</a:t>
            </a:r>
          </a:p>
          <a:p>
            <a:pPr lvl="1"/>
            <a:r>
              <a:rPr lang="en-US" sz="2000" smtClean="0"/>
              <a:t>ignore retransmissions</a:t>
            </a:r>
          </a:p>
          <a:p>
            <a:r>
              <a:rPr lang="en-US" sz="2000" b="1" smtClean="0">
                <a:latin typeface="Courier New" pitchFamily="49" charset="0"/>
              </a:rPr>
              <a:t>SampleRTT</a:t>
            </a:r>
            <a:r>
              <a:rPr lang="en-US" sz="2000" smtClean="0"/>
              <a:t> will vary, want estimated RTT “smoother”</a:t>
            </a:r>
            <a:endParaRPr lang="en-US" sz="2400" smtClean="0"/>
          </a:p>
          <a:p>
            <a:pPr lvl="1"/>
            <a:r>
              <a:rPr lang="en-US" sz="2000" smtClean="0"/>
              <a:t>average several recent measurements, not just current </a:t>
            </a:r>
            <a:r>
              <a:rPr lang="en-US" sz="2000" b="1" smtClean="0">
                <a:latin typeface="Courier New" pitchFamily="49" charset="0"/>
              </a:rPr>
              <a:t>SampleRTT</a:t>
            </a: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133350"/>
            <a:ext cx="7772400" cy="1143000"/>
          </a:xfrm>
        </p:spPr>
        <p:txBody>
          <a:bodyPr/>
          <a:lstStyle/>
          <a:p>
            <a:r>
              <a:rPr lang="en-US" sz="3600" smtClean="0"/>
              <a:t>TCP Round Trip Time and Timeout</a:t>
            </a:r>
            <a:endParaRPr lang="en-US" smtClean="0"/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533400" y="1447800"/>
            <a:ext cx="7515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ourier New" pitchFamily="49" charset="0"/>
              </a:rPr>
              <a:t>EstimatedRTT = (1- </a:t>
            </a:r>
            <a:r>
              <a:rPr lang="en-US" sz="2000" b="1">
                <a:latin typeface="Courier New" pitchFamily="49" charset="0"/>
                <a:sym typeface="Symbol" pitchFamily="18" charset="2"/>
              </a:rPr>
              <a:t></a:t>
            </a:r>
            <a:r>
              <a:rPr lang="en-US" sz="2000" b="1">
                <a:latin typeface="Courier New" pitchFamily="49" charset="0"/>
              </a:rPr>
              <a:t>)*EstimatedRTT + </a:t>
            </a:r>
            <a:r>
              <a:rPr lang="en-US" sz="2000" b="1">
                <a:latin typeface="Courier New" pitchFamily="49" charset="0"/>
                <a:sym typeface="Symbol" pitchFamily="18" charset="2"/>
              </a:rPr>
              <a:t></a:t>
            </a:r>
            <a:r>
              <a:rPr lang="en-US" sz="2000" b="1">
                <a:latin typeface="Courier New" pitchFamily="49" charset="0"/>
              </a:rPr>
              <a:t>*SampleRTT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219200" y="2133600"/>
            <a:ext cx="70675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Exponential weighted moving average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influence of past sample decreases exponentially fast</a:t>
            </a: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/>
              <a:t>typical value: </a:t>
            </a:r>
            <a:r>
              <a:rPr lang="en-US" sz="2000" b="1">
                <a:latin typeface="Courier New" pitchFamily="49" charset="0"/>
                <a:sym typeface="Symbol" pitchFamily="18" charset="2"/>
              </a:rPr>
              <a:t> =</a:t>
            </a:r>
            <a:r>
              <a:rPr lang="en-US" sz="2000"/>
              <a:t> 0.125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Example RTT estimation:</a:t>
            </a: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538" y="1049338"/>
            <a:ext cx="7739062" cy="529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133350"/>
            <a:ext cx="7772400" cy="1143000"/>
          </a:xfrm>
        </p:spPr>
        <p:txBody>
          <a:bodyPr/>
          <a:lstStyle/>
          <a:p>
            <a:r>
              <a:rPr lang="en-US" sz="3600" smtClean="0"/>
              <a:t>TCP Round Trip Time and Timeout</a:t>
            </a:r>
            <a:endParaRPr lang="en-US" smtClean="0"/>
          </a:p>
        </p:txBody>
      </p:sp>
      <p:sp>
        <p:nvSpPr>
          <p:cNvPr id="2539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95400"/>
            <a:ext cx="7639050" cy="14954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u="sng" smtClean="0">
                <a:solidFill>
                  <a:srgbClr val="FF0000"/>
                </a:solidFill>
              </a:rPr>
              <a:t>Setting the timeout (RTO)</a:t>
            </a:r>
            <a:endParaRPr lang="en-US" sz="2400" smtClean="0"/>
          </a:p>
          <a:p>
            <a:pPr>
              <a:spcBef>
                <a:spcPct val="50000"/>
              </a:spcBef>
            </a:pPr>
            <a:r>
              <a:rPr lang="en-US" sz="2000" b="1" smtClean="0">
                <a:latin typeface="Courier New" pitchFamily="49" charset="0"/>
              </a:rPr>
              <a:t>RTO = EstimtedRTT</a:t>
            </a:r>
            <a:r>
              <a:rPr lang="en-US" sz="2000" smtClean="0"/>
              <a:t> plus “safety margin”</a:t>
            </a:r>
          </a:p>
          <a:p>
            <a:pPr lvl="1"/>
            <a:r>
              <a:rPr lang="en-US" sz="1800" smtClean="0"/>
              <a:t>large variation in </a:t>
            </a:r>
            <a:r>
              <a:rPr lang="en-US" sz="1800" b="1" smtClean="0">
                <a:latin typeface="Courier New" pitchFamily="49" charset="0"/>
              </a:rPr>
              <a:t>EstimatedRTT -&gt;</a:t>
            </a:r>
            <a:r>
              <a:rPr lang="en-US" sz="1800" smtClean="0"/>
              <a:t> larger safety margin</a:t>
            </a:r>
          </a:p>
          <a:p>
            <a:r>
              <a:rPr lang="en-US" sz="2000" smtClean="0"/>
              <a:t>first estimate of how much SampleRTT deviates from EstimatedRTT: </a:t>
            </a:r>
          </a:p>
        </p:txBody>
      </p:sp>
      <p:sp>
        <p:nvSpPr>
          <p:cNvPr id="253958" name="Text Box 6"/>
          <p:cNvSpPr txBox="1">
            <a:spLocks noChangeArrowheads="1"/>
          </p:cNvSpPr>
          <p:nvPr/>
        </p:nvSpPr>
        <p:spPr bwMode="auto">
          <a:xfrm>
            <a:off x="1447800" y="5486400"/>
            <a:ext cx="4603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ourier New" pitchFamily="49" charset="0"/>
              </a:rPr>
              <a:t>RTO = EstimatedRTT + 4*DevRTT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253959" name="Text Box 7"/>
          <p:cNvSpPr txBox="1">
            <a:spLocks noChangeArrowheads="1"/>
          </p:cNvSpPr>
          <p:nvPr/>
        </p:nvSpPr>
        <p:spPr bwMode="auto">
          <a:xfrm>
            <a:off x="914400" y="3429000"/>
            <a:ext cx="6975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b="1">
                <a:latin typeface="Courier New" pitchFamily="49" charset="0"/>
              </a:rPr>
              <a:t>DevRTT = (1-</a:t>
            </a:r>
            <a:r>
              <a:rPr lang="en-US" sz="2000" b="1">
                <a:latin typeface="Courier New" pitchFamily="49" charset="0"/>
                <a:sym typeface="Symbol" pitchFamily="18" charset="2"/>
              </a:rPr>
              <a:t></a:t>
            </a:r>
            <a:r>
              <a:rPr lang="en-US" sz="2000" b="1">
                <a:latin typeface="Courier New" pitchFamily="49" charset="0"/>
              </a:rPr>
              <a:t>)*DevRTT +</a:t>
            </a:r>
          </a:p>
          <a:p>
            <a:pPr algn="l"/>
            <a:r>
              <a:rPr lang="en-US" sz="2000" b="1">
                <a:latin typeface="Courier New" pitchFamily="49" charset="0"/>
              </a:rPr>
              <a:t>             </a:t>
            </a:r>
            <a:r>
              <a:rPr lang="en-US" sz="2000" b="1">
                <a:latin typeface="Courier New" pitchFamily="49" charset="0"/>
                <a:sym typeface="Symbol" pitchFamily="18" charset="2"/>
              </a:rPr>
              <a:t></a:t>
            </a:r>
            <a:r>
              <a:rPr lang="en-US" sz="2000" b="1">
                <a:latin typeface="Courier New" pitchFamily="49" charset="0"/>
              </a:rPr>
              <a:t>*|SampleRTT-EstimatedRTT|</a:t>
            </a:r>
          </a:p>
          <a:p>
            <a:pPr algn="l"/>
            <a:endParaRPr lang="en-US" sz="2000" b="1">
              <a:latin typeface="Courier New" pitchFamily="49" charset="0"/>
            </a:endParaRPr>
          </a:p>
          <a:p>
            <a:pPr algn="l"/>
            <a:r>
              <a:rPr lang="en-US" sz="2000" b="1">
                <a:latin typeface="Courier New" pitchFamily="49" charset="0"/>
              </a:rPr>
              <a:t>(typically, </a:t>
            </a:r>
            <a:r>
              <a:rPr lang="en-US" sz="2000" b="1">
                <a:latin typeface="Courier New" pitchFamily="49" charset="0"/>
                <a:sym typeface="Symbol" pitchFamily="18" charset="2"/>
              </a:rPr>
              <a:t> = 0.25)</a:t>
            </a:r>
          </a:p>
        </p:txBody>
      </p:sp>
      <p:sp>
        <p:nvSpPr>
          <p:cNvPr id="253960" name="Text Box 8"/>
          <p:cNvSpPr txBox="1">
            <a:spLocks noChangeArrowheads="1"/>
          </p:cNvSpPr>
          <p:nvPr/>
        </p:nvSpPr>
        <p:spPr bwMode="auto">
          <a:xfrm>
            <a:off x="381000" y="4953000"/>
            <a:ext cx="3344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 </a:t>
            </a:r>
            <a:r>
              <a:rPr lang="en-US" sz="2000">
                <a:solidFill>
                  <a:srgbClr val="FF0000"/>
                </a:solidFill>
              </a:rPr>
              <a:t>Then set timeout interval: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8" grpId="0"/>
      <p:bldP spid="253960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TCP Round Trip Time and Timeout</a:t>
            </a:r>
          </a:p>
        </p:txBody>
      </p:sp>
      <p:sp>
        <p:nvSpPr>
          <p:cNvPr id="494596" name="Text Box 4"/>
          <p:cNvSpPr txBox="1">
            <a:spLocks noChangeArrowheads="1"/>
          </p:cNvSpPr>
          <p:nvPr/>
        </p:nvSpPr>
        <p:spPr bwMode="auto">
          <a:xfrm>
            <a:off x="741363" y="1836738"/>
            <a:ext cx="4603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ourier New" pitchFamily="49" charset="0"/>
              </a:rPr>
              <a:t>RTO = EstimatedRTT + 4*DevRTT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78852" name="Text Box 5"/>
          <p:cNvSpPr txBox="1">
            <a:spLocks noChangeArrowheads="1"/>
          </p:cNvSpPr>
          <p:nvPr/>
        </p:nvSpPr>
        <p:spPr bwMode="auto">
          <a:xfrm>
            <a:off x="5900738" y="1828800"/>
            <a:ext cx="2293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Might not always work</a:t>
            </a:r>
          </a:p>
        </p:txBody>
      </p:sp>
      <p:sp>
        <p:nvSpPr>
          <p:cNvPr id="494598" name="Text Box 6"/>
          <p:cNvSpPr txBox="1">
            <a:spLocks noChangeArrowheads="1"/>
          </p:cNvSpPr>
          <p:nvPr/>
        </p:nvSpPr>
        <p:spPr bwMode="auto">
          <a:xfrm>
            <a:off x="1114425" y="2727325"/>
            <a:ext cx="6584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ourier New" pitchFamily="49" charset="0"/>
              </a:rPr>
              <a:t>RTO = max(MinRTO, EstimatedRTT + 4*DevRTT)</a:t>
            </a:r>
            <a:endParaRPr lang="en-US" sz="1000">
              <a:latin typeface="Times New Roman" pitchFamily="18" charset="0"/>
            </a:endParaRPr>
          </a:p>
        </p:txBody>
      </p:sp>
      <p:sp>
        <p:nvSpPr>
          <p:cNvPr id="494599" name="Text Box 7"/>
          <p:cNvSpPr txBox="1">
            <a:spLocks noChangeArrowheads="1"/>
          </p:cNvSpPr>
          <p:nvPr/>
        </p:nvSpPr>
        <p:spPr bwMode="auto">
          <a:xfrm>
            <a:off x="2103438" y="3273425"/>
            <a:ext cx="33337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MinRTO = 250 ms for Linux</a:t>
            </a:r>
          </a:p>
          <a:p>
            <a:r>
              <a:rPr lang="en-US"/>
              <a:t>                     500 ms for windows</a:t>
            </a:r>
          </a:p>
          <a:p>
            <a:r>
              <a:rPr lang="en-US"/>
              <a:t>            1 sec for BSD</a:t>
            </a:r>
          </a:p>
        </p:txBody>
      </p:sp>
      <p:sp>
        <p:nvSpPr>
          <p:cNvPr id="494600" name="Text Box 8"/>
          <p:cNvSpPr txBox="1">
            <a:spLocks noChangeArrowheads="1"/>
          </p:cNvSpPr>
          <p:nvPr/>
        </p:nvSpPr>
        <p:spPr bwMode="auto">
          <a:xfrm>
            <a:off x="522288" y="4460875"/>
            <a:ext cx="320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So in most cases RTO = minRTO</a:t>
            </a:r>
          </a:p>
        </p:txBody>
      </p:sp>
      <p:sp>
        <p:nvSpPr>
          <p:cNvPr id="494601" name="Text Box 9"/>
          <p:cNvSpPr txBox="1">
            <a:spLocks noChangeArrowheads="1"/>
          </p:cNvSpPr>
          <p:nvPr/>
        </p:nvSpPr>
        <p:spPr bwMode="auto">
          <a:xfrm>
            <a:off x="484188" y="5149850"/>
            <a:ext cx="798671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Actually, when RTO&gt;MinRTO, the performance is quite bad; there are many spurious timeouts.</a:t>
            </a:r>
          </a:p>
          <a:p>
            <a:pPr algn="l"/>
            <a:r>
              <a:rPr lang="en-US"/>
              <a:t>Note that RTO was computed in an ad hoc way. It is really a signal processing and queuing theory question…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596" grpId="0"/>
      <p:bldP spid="494598" grpId="0"/>
      <p:bldP spid="494598" grpId="1"/>
      <p:bldP spid="494599" grpId="0"/>
      <p:bldP spid="4946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0"/>
            <a:ext cx="7772400" cy="760413"/>
          </a:xfrm>
        </p:spPr>
        <p:txBody>
          <a:bodyPr/>
          <a:lstStyle/>
          <a:p>
            <a:r>
              <a:rPr lang="en-US" smtClean="0"/>
              <a:t>Multiplexing with ports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7710488" y="2305050"/>
            <a:ext cx="86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Client</a:t>
            </a:r>
          </a:p>
          <a:p>
            <a:r>
              <a:rPr lang="en-US">
                <a:solidFill>
                  <a:schemeClr val="accent2"/>
                </a:solidFill>
              </a:rPr>
              <a:t>IP:B</a:t>
            </a:r>
          </a:p>
        </p:txBody>
      </p:sp>
      <p:grpSp>
        <p:nvGrpSpPr>
          <p:cNvPr id="18498" name="Group 6"/>
          <p:cNvGrpSpPr>
            <a:grpSpLocks/>
          </p:cNvGrpSpPr>
          <p:nvPr/>
        </p:nvGrpSpPr>
        <p:grpSpPr bwMode="auto">
          <a:xfrm>
            <a:off x="1457325" y="3162300"/>
            <a:ext cx="1011238" cy="1428750"/>
            <a:chOff x="608" y="2454"/>
            <a:chExt cx="1261" cy="900"/>
          </a:xfrm>
        </p:grpSpPr>
        <p:sp>
          <p:nvSpPr>
            <p:cNvPr id="18504" name="Rectangle 7"/>
            <p:cNvSpPr>
              <a:spLocks noChangeArrowheads="1"/>
            </p:cNvSpPr>
            <p:nvPr/>
          </p:nvSpPr>
          <p:spPr bwMode="auto">
            <a:xfrm>
              <a:off x="608" y="2454"/>
              <a:ext cx="1261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18505" name="Rectangle 8"/>
            <p:cNvSpPr>
              <a:spLocks noChangeArrowheads="1"/>
            </p:cNvSpPr>
            <p:nvPr/>
          </p:nvSpPr>
          <p:spPr bwMode="auto">
            <a:xfrm>
              <a:off x="608" y="2754"/>
              <a:ext cx="1261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  <p:sp>
          <p:nvSpPr>
            <p:cNvPr id="18506" name="Rectangle 9"/>
            <p:cNvSpPr>
              <a:spLocks noChangeArrowheads="1"/>
            </p:cNvSpPr>
            <p:nvPr/>
          </p:nvSpPr>
          <p:spPr bwMode="auto">
            <a:xfrm>
              <a:off x="608" y="3054"/>
              <a:ext cx="1261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n-US"/>
            </a:p>
          </p:txBody>
        </p:sp>
      </p:grpSp>
      <p:grpSp>
        <p:nvGrpSpPr>
          <p:cNvPr id="18499" name="Group 12"/>
          <p:cNvGrpSpPr>
            <a:grpSpLocks/>
          </p:cNvGrpSpPr>
          <p:nvPr/>
        </p:nvGrpSpPr>
        <p:grpSpPr bwMode="auto">
          <a:xfrm>
            <a:off x="1725613" y="3232150"/>
            <a:ext cx="598488" cy="500063"/>
            <a:chOff x="2614" y="2862"/>
            <a:chExt cx="377" cy="315"/>
          </a:xfrm>
        </p:grpSpPr>
        <p:sp>
          <p:nvSpPr>
            <p:cNvPr id="18502" name="Rectangle 13"/>
            <p:cNvSpPr>
              <a:spLocks noChangeArrowheads="1"/>
            </p:cNvSpPr>
            <p:nvPr/>
          </p:nvSpPr>
          <p:spPr bwMode="auto">
            <a:xfrm>
              <a:off x="2614" y="3054"/>
              <a:ext cx="377" cy="12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3" name="Oval 14"/>
            <p:cNvSpPr>
              <a:spLocks noChangeArrowheads="1"/>
            </p:cNvSpPr>
            <p:nvPr/>
          </p:nvSpPr>
          <p:spPr bwMode="auto">
            <a:xfrm>
              <a:off x="2614" y="2862"/>
              <a:ext cx="377" cy="19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P1</a:t>
              </a:r>
            </a:p>
          </p:txBody>
        </p:sp>
      </p:grpSp>
      <p:sp>
        <p:nvSpPr>
          <p:cNvPr id="18500" name="Text Box 15"/>
          <p:cNvSpPr txBox="1">
            <a:spLocks noChangeArrowheads="1"/>
          </p:cNvSpPr>
          <p:nvPr/>
        </p:nvSpPr>
        <p:spPr bwMode="auto">
          <a:xfrm>
            <a:off x="1503363" y="2349500"/>
            <a:ext cx="8683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client</a:t>
            </a:r>
          </a:p>
          <a:p>
            <a:r>
              <a:rPr lang="en-US" sz="2000" dirty="0">
                <a:solidFill>
                  <a:schemeClr val="accent2"/>
                </a:solidFill>
              </a:rPr>
              <a:t> IP: A</a:t>
            </a:r>
          </a:p>
        </p:txBody>
      </p:sp>
      <p:sp>
        <p:nvSpPr>
          <p:cNvPr id="18501" name="Line 16"/>
          <p:cNvSpPr>
            <a:spLocks noChangeShapeType="1"/>
          </p:cNvSpPr>
          <p:nvPr/>
        </p:nvSpPr>
        <p:spPr bwMode="auto">
          <a:xfrm>
            <a:off x="1914525" y="3616325"/>
            <a:ext cx="0" cy="13271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37" name="Group 18"/>
          <p:cNvGrpSpPr>
            <a:grpSpLocks/>
          </p:cNvGrpSpPr>
          <p:nvPr/>
        </p:nvGrpSpPr>
        <p:grpSpPr bwMode="auto">
          <a:xfrm>
            <a:off x="7575550" y="3201988"/>
            <a:ext cx="598488" cy="500062"/>
            <a:chOff x="2614" y="2862"/>
            <a:chExt cx="377" cy="315"/>
          </a:xfrm>
        </p:grpSpPr>
        <p:sp>
          <p:nvSpPr>
            <p:cNvPr id="18496" name="Rectangle 19"/>
            <p:cNvSpPr>
              <a:spLocks noChangeArrowheads="1"/>
            </p:cNvSpPr>
            <p:nvPr/>
          </p:nvSpPr>
          <p:spPr bwMode="auto">
            <a:xfrm>
              <a:off x="2614" y="3054"/>
              <a:ext cx="377" cy="12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7" name="Oval 20"/>
            <p:cNvSpPr>
              <a:spLocks noChangeArrowheads="1"/>
            </p:cNvSpPr>
            <p:nvPr/>
          </p:nvSpPr>
          <p:spPr bwMode="auto">
            <a:xfrm>
              <a:off x="2614" y="2862"/>
              <a:ext cx="377" cy="19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P1</a:t>
              </a:r>
            </a:p>
          </p:txBody>
        </p:sp>
      </p:grpSp>
      <p:grpSp>
        <p:nvGrpSpPr>
          <p:cNvPr id="18438" name="Group 21"/>
          <p:cNvGrpSpPr>
            <a:grpSpLocks/>
          </p:cNvGrpSpPr>
          <p:nvPr/>
        </p:nvGrpSpPr>
        <p:grpSpPr bwMode="auto">
          <a:xfrm>
            <a:off x="6934200" y="3162300"/>
            <a:ext cx="1503363" cy="1428750"/>
            <a:chOff x="608" y="2454"/>
            <a:chExt cx="1261" cy="900"/>
          </a:xfrm>
        </p:grpSpPr>
        <p:sp>
          <p:nvSpPr>
            <p:cNvPr id="18491" name="Rectangle 22"/>
            <p:cNvSpPr>
              <a:spLocks noChangeArrowheads="1"/>
            </p:cNvSpPr>
            <p:nvPr/>
          </p:nvSpPr>
          <p:spPr bwMode="auto">
            <a:xfrm>
              <a:off x="608" y="2454"/>
              <a:ext cx="1261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2" name="Rectangle 23"/>
            <p:cNvSpPr>
              <a:spLocks noChangeArrowheads="1"/>
            </p:cNvSpPr>
            <p:nvPr/>
          </p:nvSpPr>
          <p:spPr bwMode="auto">
            <a:xfrm>
              <a:off x="608" y="2754"/>
              <a:ext cx="1261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3" name="Rectangle 24"/>
            <p:cNvSpPr>
              <a:spLocks noChangeArrowheads="1"/>
            </p:cNvSpPr>
            <p:nvPr/>
          </p:nvSpPr>
          <p:spPr bwMode="auto">
            <a:xfrm>
              <a:off x="608" y="3054"/>
              <a:ext cx="1261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39" name="Group 27"/>
          <p:cNvGrpSpPr>
            <a:grpSpLocks/>
          </p:cNvGrpSpPr>
          <p:nvPr/>
        </p:nvGrpSpPr>
        <p:grpSpPr bwMode="auto">
          <a:xfrm>
            <a:off x="7035800" y="3225800"/>
            <a:ext cx="598488" cy="500063"/>
            <a:chOff x="2614" y="2862"/>
            <a:chExt cx="377" cy="315"/>
          </a:xfrm>
        </p:grpSpPr>
        <p:sp>
          <p:nvSpPr>
            <p:cNvPr id="18489" name="Rectangle 28"/>
            <p:cNvSpPr>
              <a:spLocks noChangeArrowheads="1"/>
            </p:cNvSpPr>
            <p:nvPr/>
          </p:nvSpPr>
          <p:spPr bwMode="auto">
            <a:xfrm>
              <a:off x="2614" y="3054"/>
              <a:ext cx="377" cy="12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0" name="Oval 29"/>
            <p:cNvSpPr>
              <a:spLocks noChangeArrowheads="1"/>
            </p:cNvSpPr>
            <p:nvPr/>
          </p:nvSpPr>
          <p:spPr bwMode="auto">
            <a:xfrm>
              <a:off x="2614" y="2862"/>
              <a:ext cx="377" cy="19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P2</a:t>
              </a:r>
            </a:p>
          </p:txBody>
        </p:sp>
      </p:grpSp>
      <p:sp>
        <p:nvSpPr>
          <p:cNvPr id="18440" name="Line 31"/>
          <p:cNvSpPr>
            <a:spLocks noChangeShapeType="1"/>
          </p:cNvSpPr>
          <p:nvPr/>
        </p:nvSpPr>
        <p:spPr bwMode="auto">
          <a:xfrm flipH="1">
            <a:off x="8086725" y="3619500"/>
            <a:ext cx="0" cy="12096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Rectangle 32"/>
          <p:cNvSpPr>
            <a:spLocks noChangeArrowheads="1"/>
          </p:cNvSpPr>
          <p:nvPr/>
        </p:nvSpPr>
        <p:spPr bwMode="auto">
          <a:xfrm>
            <a:off x="3733800" y="3162300"/>
            <a:ext cx="1981200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18442" name="Rectangle 33"/>
          <p:cNvSpPr>
            <a:spLocks noChangeArrowheads="1"/>
          </p:cNvSpPr>
          <p:nvPr/>
        </p:nvSpPr>
        <p:spPr bwMode="auto">
          <a:xfrm>
            <a:off x="3733800" y="3619500"/>
            <a:ext cx="1981200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18443" name="Rectangle 34"/>
          <p:cNvSpPr>
            <a:spLocks noChangeArrowheads="1"/>
          </p:cNvSpPr>
          <p:nvPr/>
        </p:nvSpPr>
        <p:spPr bwMode="auto">
          <a:xfrm>
            <a:off x="3733800" y="4114800"/>
            <a:ext cx="1981200" cy="4762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grpSp>
        <p:nvGrpSpPr>
          <p:cNvPr id="18446" name="Group 37"/>
          <p:cNvGrpSpPr>
            <a:grpSpLocks/>
          </p:cNvGrpSpPr>
          <p:nvPr/>
        </p:nvGrpSpPr>
        <p:grpSpPr bwMode="auto">
          <a:xfrm>
            <a:off x="3810000" y="3238500"/>
            <a:ext cx="571500" cy="500063"/>
            <a:chOff x="2614" y="2862"/>
            <a:chExt cx="377" cy="315"/>
          </a:xfrm>
        </p:grpSpPr>
        <p:sp>
          <p:nvSpPr>
            <p:cNvPr id="18487" name="Rectangle 38"/>
            <p:cNvSpPr>
              <a:spLocks noChangeArrowheads="1"/>
            </p:cNvSpPr>
            <p:nvPr/>
          </p:nvSpPr>
          <p:spPr bwMode="auto">
            <a:xfrm>
              <a:off x="2614" y="3054"/>
              <a:ext cx="377" cy="12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8" name="Oval 39"/>
            <p:cNvSpPr>
              <a:spLocks noChangeArrowheads="1"/>
            </p:cNvSpPr>
            <p:nvPr/>
          </p:nvSpPr>
          <p:spPr bwMode="auto">
            <a:xfrm>
              <a:off x="2614" y="2862"/>
              <a:ext cx="377" cy="19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P4</a:t>
              </a:r>
            </a:p>
          </p:txBody>
        </p:sp>
      </p:grpSp>
      <p:sp>
        <p:nvSpPr>
          <p:cNvPr id="18447" name="Text Box 40"/>
          <p:cNvSpPr txBox="1">
            <a:spLocks noChangeArrowheads="1"/>
          </p:cNvSpPr>
          <p:nvPr/>
        </p:nvSpPr>
        <p:spPr bwMode="auto">
          <a:xfrm>
            <a:off x="4319588" y="2378075"/>
            <a:ext cx="955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server</a:t>
            </a:r>
          </a:p>
          <a:p>
            <a:r>
              <a:rPr lang="en-US" sz="2000" dirty="0">
                <a:solidFill>
                  <a:schemeClr val="accent2"/>
                </a:solidFill>
              </a:rPr>
              <a:t>IP: C</a:t>
            </a:r>
          </a:p>
        </p:txBody>
      </p:sp>
      <p:sp>
        <p:nvSpPr>
          <p:cNvPr id="18450" name="Line 49"/>
          <p:cNvSpPr>
            <a:spLocks noChangeShapeType="1"/>
          </p:cNvSpPr>
          <p:nvPr/>
        </p:nvSpPr>
        <p:spPr bwMode="auto">
          <a:xfrm flipH="1" flipV="1">
            <a:off x="4571999" y="3695700"/>
            <a:ext cx="0" cy="11620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Line 50"/>
          <p:cNvSpPr>
            <a:spLocks noChangeShapeType="1"/>
          </p:cNvSpPr>
          <p:nvPr/>
        </p:nvSpPr>
        <p:spPr bwMode="auto">
          <a:xfrm>
            <a:off x="4572000" y="4838700"/>
            <a:ext cx="3505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Line 51"/>
          <p:cNvSpPr>
            <a:spLocks noChangeShapeType="1"/>
          </p:cNvSpPr>
          <p:nvPr/>
        </p:nvSpPr>
        <p:spPr bwMode="auto">
          <a:xfrm flipH="1">
            <a:off x="4135756" y="3667126"/>
            <a:ext cx="0" cy="132397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Line 53"/>
          <p:cNvSpPr>
            <a:spLocks noChangeShapeType="1"/>
          </p:cNvSpPr>
          <p:nvPr/>
        </p:nvSpPr>
        <p:spPr bwMode="auto">
          <a:xfrm flipV="1">
            <a:off x="1905000" y="4954905"/>
            <a:ext cx="22288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4" name="Rectangle 55"/>
          <p:cNvSpPr>
            <a:spLocks noChangeArrowheads="1"/>
          </p:cNvSpPr>
          <p:nvPr/>
        </p:nvSpPr>
        <p:spPr bwMode="auto">
          <a:xfrm>
            <a:off x="2676525" y="4391025"/>
            <a:ext cx="9906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SP: 9157</a:t>
            </a:r>
          </a:p>
        </p:txBody>
      </p:sp>
      <p:sp>
        <p:nvSpPr>
          <p:cNvPr id="18455" name="Rectangle 56"/>
          <p:cNvSpPr>
            <a:spLocks noChangeArrowheads="1"/>
          </p:cNvSpPr>
          <p:nvPr/>
        </p:nvSpPr>
        <p:spPr bwMode="auto">
          <a:xfrm>
            <a:off x="2676525" y="4695825"/>
            <a:ext cx="9906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DP: 80</a:t>
            </a:r>
          </a:p>
        </p:txBody>
      </p:sp>
      <p:sp>
        <p:nvSpPr>
          <p:cNvPr id="18456" name="Rectangle 57"/>
          <p:cNvSpPr>
            <a:spLocks noChangeArrowheads="1"/>
          </p:cNvSpPr>
          <p:nvPr/>
        </p:nvSpPr>
        <p:spPr bwMode="auto">
          <a:xfrm>
            <a:off x="2676525" y="5000625"/>
            <a:ext cx="9906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57" name="Group 89"/>
          <p:cNvGrpSpPr>
            <a:grpSpLocks/>
          </p:cNvGrpSpPr>
          <p:nvPr/>
        </p:nvGrpSpPr>
        <p:grpSpPr bwMode="auto">
          <a:xfrm>
            <a:off x="6248400" y="4762500"/>
            <a:ext cx="990600" cy="914400"/>
            <a:chOff x="3936" y="2784"/>
            <a:chExt cx="624" cy="576"/>
          </a:xfrm>
        </p:grpSpPr>
        <p:sp>
          <p:nvSpPr>
            <p:cNvPr id="18484" name="Rectangle 63"/>
            <p:cNvSpPr>
              <a:spLocks noChangeArrowheads="1"/>
            </p:cNvSpPr>
            <p:nvPr/>
          </p:nvSpPr>
          <p:spPr bwMode="auto">
            <a:xfrm>
              <a:off x="3936" y="2784"/>
              <a:ext cx="62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SP: 9157</a:t>
              </a:r>
            </a:p>
          </p:txBody>
        </p:sp>
        <p:sp>
          <p:nvSpPr>
            <p:cNvPr id="18485" name="Rectangle 64"/>
            <p:cNvSpPr>
              <a:spLocks noChangeArrowheads="1"/>
            </p:cNvSpPr>
            <p:nvPr/>
          </p:nvSpPr>
          <p:spPr bwMode="auto">
            <a:xfrm>
              <a:off x="3936" y="2976"/>
              <a:ext cx="62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DP: 80</a:t>
              </a:r>
            </a:p>
          </p:txBody>
        </p:sp>
        <p:sp>
          <p:nvSpPr>
            <p:cNvPr id="18486" name="Rectangle 65"/>
            <p:cNvSpPr>
              <a:spLocks noChangeArrowheads="1"/>
            </p:cNvSpPr>
            <p:nvPr/>
          </p:nvSpPr>
          <p:spPr bwMode="auto">
            <a:xfrm>
              <a:off x="3936" y="3168"/>
              <a:ext cx="62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58" name="Group 66"/>
          <p:cNvGrpSpPr>
            <a:grpSpLocks/>
          </p:cNvGrpSpPr>
          <p:nvPr/>
        </p:nvGrpSpPr>
        <p:grpSpPr bwMode="auto">
          <a:xfrm>
            <a:off x="4419600" y="3238500"/>
            <a:ext cx="571500" cy="500063"/>
            <a:chOff x="2614" y="2862"/>
            <a:chExt cx="377" cy="315"/>
          </a:xfrm>
        </p:grpSpPr>
        <p:sp>
          <p:nvSpPr>
            <p:cNvPr id="18482" name="Rectangle 67"/>
            <p:cNvSpPr>
              <a:spLocks noChangeArrowheads="1"/>
            </p:cNvSpPr>
            <p:nvPr/>
          </p:nvSpPr>
          <p:spPr bwMode="auto">
            <a:xfrm>
              <a:off x="2614" y="3054"/>
              <a:ext cx="377" cy="12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3" name="Oval 68"/>
            <p:cNvSpPr>
              <a:spLocks noChangeArrowheads="1"/>
            </p:cNvSpPr>
            <p:nvPr/>
          </p:nvSpPr>
          <p:spPr bwMode="auto">
            <a:xfrm>
              <a:off x="2614" y="2862"/>
              <a:ext cx="377" cy="19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P5</a:t>
              </a:r>
            </a:p>
          </p:txBody>
        </p:sp>
      </p:grpSp>
      <p:grpSp>
        <p:nvGrpSpPr>
          <p:cNvPr id="18459" name="Group 69"/>
          <p:cNvGrpSpPr>
            <a:grpSpLocks/>
          </p:cNvGrpSpPr>
          <p:nvPr/>
        </p:nvGrpSpPr>
        <p:grpSpPr bwMode="auto">
          <a:xfrm>
            <a:off x="5022850" y="3227388"/>
            <a:ext cx="571500" cy="500062"/>
            <a:chOff x="2614" y="2862"/>
            <a:chExt cx="377" cy="315"/>
          </a:xfrm>
        </p:grpSpPr>
        <p:sp>
          <p:nvSpPr>
            <p:cNvPr id="18480" name="Rectangle 70"/>
            <p:cNvSpPr>
              <a:spLocks noChangeArrowheads="1"/>
            </p:cNvSpPr>
            <p:nvPr/>
          </p:nvSpPr>
          <p:spPr bwMode="auto">
            <a:xfrm>
              <a:off x="2614" y="3054"/>
              <a:ext cx="377" cy="12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1" name="Oval 71"/>
            <p:cNvSpPr>
              <a:spLocks noChangeArrowheads="1"/>
            </p:cNvSpPr>
            <p:nvPr/>
          </p:nvSpPr>
          <p:spPr bwMode="auto">
            <a:xfrm>
              <a:off x="2614" y="2862"/>
              <a:ext cx="377" cy="19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P6</a:t>
              </a:r>
            </a:p>
          </p:txBody>
        </p:sp>
      </p:grpSp>
      <p:grpSp>
        <p:nvGrpSpPr>
          <p:cNvPr id="18460" name="Group 72"/>
          <p:cNvGrpSpPr>
            <a:grpSpLocks/>
          </p:cNvGrpSpPr>
          <p:nvPr/>
        </p:nvGrpSpPr>
        <p:grpSpPr bwMode="auto">
          <a:xfrm>
            <a:off x="7740650" y="3240088"/>
            <a:ext cx="598488" cy="500062"/>
            <a:chOff x="2614" y="2862"/>
            <a:chExt cx="377" cy="315"/>
          </a:xfrm>
        </p:grpSpPr>
        <p:sp>
          <p:nvSpPr>
            <p:cNvPr id="18478" name="Rectangle 73"/>
            <p:cNvSpPr>
              <a:spLocks noChangeArrowheads="1"/>
            </p:cNvSpPr>
            <p:nvPr/>
          </p:nvSpPr>
          <p:spPr bwMode="auto">
            <a:xfrm>
              <a:off x="2614" y="3054"/>
              <a:ext cx="377" cy="12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9" name="Oval 74"/>
            <p:cNvSpPr>
              <a:spLocks noChangeArrowheads="1"/>
            </p:cNvSpPr>
            <p:nvPr/>
          </p:nvSpPr>
          <p:spPr bwMode="auto">
            <a:xfrm>
              <a:off x="2614" y="2862"/>
              <a:ext cx="377" cy="192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P3</a:t>
              </a:r>
            </a:p>
          </p:txBody>
        </p:sp>
      </p:grpSp>
      <p:sp>
        <p:nvSpPr>
          <p:cNvPr id="18461" name="Line 75"/>
          <p:cNvSpPr>
            <a:spLocks noChangeShapeType="1"/>
          </p:cNvSpPr>
          <p:nvPr/>
        </p:nvSpPr>
        <p:spPr bwMode="auto">
          <a:xfrm flipH="1">
            <a:off x="7372350" y="3695700"/>
            <a:ext cx="0" cy="990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462" name="Line 76"/>
          <p:cNvSpPr>
            <a:spLocks noChangeShapeType="1"/>
          </p:cNvSpPr>
          <p:nvPr/>
        </p:nvSpPr>
        <p:spPr bwMode="auto">
          <a:xfrm>
            <a:off x="5334000" y="4686300"/>
            <a:ext cx="2057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3" name="Line 78"/>
          <p:cNvSpPr>
            <a:spLocks noChangeShapeType="1"/>
          </p:cNvSpPr>
          <p:nvPr/>
        </p:nvSpPr>
        <p:spPr bwMode="auto">
          <a:xfrm flipH="1" flipV="1">
            <a:off x="5333999" y="3695700"/>
            <a:ext cx="0" cy="10001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4" name="Rectangle 79"/>
          <p:cNvSpPr>
            <a:spLocks noChangeArrowheads="1"/>
          </p:cNvSpPr>
          <p:nvPr/>
        </p:nvSpPr>
        <p:spPr bwMode="auto">
          <a:xfrm>
            <a:off x="2676525" y="5305425"/>
            <a:ext cx="9906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5" name="Rectangle 80"/>
          <p:cNvSpPr>
            <a:spLocks noChangeArrowheads="1"/>
          </p:cNvSpPr>
          <p:nvPr/>
        </p:nvSpPr>
        <p:spPr bwMode="auto">
          <a:xfrm>
            <a:off x="6248400" y="5676900"/>
            <a:ext cx="9906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D-IP:C</a:t>
            </a:r>
          </a:p>
        </p:txBody>
      </p:sp>
      <p:sp>
        <p:nvSpPr>
          <p:cNvPr id="18466" name="Text Box 81"/>
          <p:cNvSpPr txBox="1">
            <a:spLocks noChangeArrowheads="1"/>
          </p:cNvSpPr>
          <p:nvPr/>
        </p:nvSpPr>
        <p:spPr bwMode="auto">
          <a:xfrm>
            <a:off x="2813050" y="4913313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467" name="Text Box 82"/>
          <p:cNvSpPr txBox="1">
            <a:spLocks noChangeArrowheads="1"/>
          </p:cNvSpPr>
          <p:nvPr/>
        </p:nvSpPr>
        <p:spPr bwMode="auto">
          <a:xfrm>
            <a:off x="2752725" y="5000625"/>
            <a:ext cx="8969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S-IP: A</a:t>
            </a:r>
          </a:p>
        </p:txBody>
      </p:sp>
      <p:sp>
        <p:nvSpPr>
          <p:cNvPr id="18468" name="Text Box 84"/>
          <p:cNvSpPr txBox="1">
            <a:spLocks noChangeArrowheads="1"/>
          </p:cNvSpPr>
          <p:nvPr/>
        </p:nvSpPr>
        <p:spPr bwMode="auto">
          <a:xfrm>
            <a:off x="2752725" y="5305425"/>
            <a:ext cx="814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D-IP:C</a:t>
            </a:r>
          </a:p>
        </p:txBody>
      </p:sp>
      <p:sp>
        <p:nvSpPr>
          <p:cNvPr id="18469" name="Text Box 86"/>
          <p:cNvSpPr txBox="1">
            <a:spLocks noChangeArrowheads="1"/>
          </p:cNvSpPr>
          <p:nvPr/>
        </p:nvSpPr>
        <p:spPr bwMode="auto">
          <a:xfrm>
            <a:off x="6335713" y="5372100"/>
            <a:ext cx="876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S-IP: B</a:t>
            </a:r>
          </a:p>
        </p:txBody>
      </p:sp>
      <p:grpSp>
        <p:nvGrpSpPr>
          <p:cNvPr id="18470" name="Group 90"/>
          <p:cNvGrpSpPr>
            <a:grpSpLocks/>
          </p:cNvGrpSpPr>
          <p:nvPr/>
        </p:nvGrpSpPr>
        <p:grpSpPr bwMode="auto">
          <a:xfrm>
            <a:off x="5791200" y="2924175"/>
            <a:ext cx="990600" cy="914400"/>
            <a:chOff x="3936" y="2784"/>
            <a:chExt cx="624" cy="576"/>
          </a:xfrm>
        </p:grpSpPr>
        <p:sp>
          <p:nvSpPr>
            <p:cNvPr id="18475" name="Rectangle 91"/>
            <p:cNvSpPr>
              <a:spLocks noChangeArrowheads="1"/>
            </p:cNvSpPr>
            <p:nvPr/>
          </p:nvSpPr>
          <p:spPr bwMode="auto">
            <a:xfrm>
              <a:off x="3936" y="2784"/>
              <a:ext cx="62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SP: 5775</a:t>
              </a:r>
            </a:p>
          </p:txBody>
        </p:sp>
        <p:sp>
          <p:nvSpPr>
            <p:cNvPr id="18476" name="Rectangle 92"/>
            <p:cNvSpPr>
              <a:spLocks noChangeArrowheads="1"/>
            </p:cNvSpPr>
            <p:nvPr/>
          </p:nvSpPr>
          <p:spPr bwMode="auto">
            <a:xfrm>
              <a:off x="3936" y="2976"/>
              <a:ext cx="62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DP: 80</a:t>
              </a:r>
            </a:p>
          </p:txBody>
        </p:sp>
        <p:sp>
          <p:nvSpPr>
            <p:cNvPr id="18477" name="Rectangle 93"/>
            <p:cNvSpPr>
              <a:spLocks noChangeArrowheads="1"/>
            </p:cNvSpPr>
            <p:nvPr/>
          </p:nvSpPr>
          <p:spPr bwMode="auto">
            <a:xfrm>
              <a:off x="3936" y="3168"/>
              <a:ext cx="62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71" name="Rectangle 94"/>
          <p:cNvSpPr>
            <a:spLocks noChangeArrowheads="1"/>
          </p:cNvSpPr>
          <p:nvPr/>
        </p:nvSpPr>
        <p:spPr bwMode="auto">
          <a:xfrm>
            <a:off x="5791200" y="3838575"/>
            <a:ext cx="9906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D-IP:C</a:t>
            </a:r>
          </a:p>
        </p:txBody>
      </p:sp>
      <p:sp>
        <p:nvSpPr>
          <p:cNvPr id="18472" name="Rectangle 95"/>
          <p:cNvSpPr>
            <a:spLocks noChangeArrowheads="1"/>
          </p:cNvSpPr>
          <p:nvPr/>
        </p:nvSpPr>
        <p:spPr bwMode="auto">
          <a:xfrm>
            <a:off x="5867400" y="3533775"/>
            <a:ext cx="876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S-IP: B</a:t>
            </a:r>
          </a:p>
        </p:txBody>
      </p:sp>
      <p:sp>
        <p:nvSpPr>
          <p:cNvPr id="18473" name="Line 97"/>
          <p:cNvSpPr>
            <a:spLocks noChangeShapeType="1"/>
          </p:cNvSpPr>
          <p:nvPr/>
        </p:nvSpPr>
        <p:spPr bwMode="auto">
          <a:xfrm flipH="1">
            <a:off x="6172200" y="44577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474" name="Text Box 98"/>
          <p:cNvSpPr txBox="1">
            <a:spLocks noChangeArrowheads="1"/>
          </p:cNvSpPr>
          <p:nvPr/>
        </p:nvSpPr>
        <p:spPr bwMode="auto">
          <a:xfrm>
            <a:off x="147638" y="876300"/>
            <a:ext cx="80343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/>
              <a:t>Transport layer packet headers always contain source and destination port</a:t>
            </a:r>
          </a:p>
          <a:p>
            <a:pPr algn="l"/>
            <a:r>
              <a:rPr lang="en-US" dirty="0"/>
              <a:t>IP headers have source and destination </a:t>
            </a:r>
            <a:r>
              <a:rPr lang="en-US" dirty="0" smtClean="0"/>
              <a:t>IPs</a:t>
            </a:r>
          </a:p>
          <a:p>
            <a:pPr algn="l"/>
            <a:r>
              <a:rPr lang="en-US" dirty="0" smtClean="0"/>
              <a:t>When a message is sent, the destination port must be known. However, the source port could be selected by the OS.</a:t>
            </a:r>
            <a:endParaRPr lang="en-US" dirty="0"/>
          </a:p>
        </p:txBody>
      </p:sp>
      <p:grpSp>
        <p:nvGrpSpPr>
          <p:cNvPr id="78" name="Group 6"/>
          <p:cNvGrpSpPr>
            <a:grpSpLocks/>
          </p:cNvGrpSpPr>
          <p:nvPr/>
        </p:nvGrpSpPr>
        <p:grpSpPr bwMode="auto">
          <a:xfrm>
            <a:off x="142875" y="3162300"/>
            <a:ext cx="1011238" cy="1428750"/>
            <a:chOff x="608" y="2454"/>
            <a:chExt cx="1261" cy="900"/>
          </a:xfrm>
        </p:grpSpPr>
        <p:sp>
          <p:nvSpPr>
            <p:cNvPr id="84" name="Rectangle 7"/>
            <p:cNvSpPr>
              <a:spLocks noChangeArrowheads="1"/>
            </p:cNvSpPr>
            <p:nvPr/>
          </p:nvSpPr>
          <p:spPr bwMode="auto">
            <a:xfrm>
              <a:off x="608" y="2454"/>
              <a:ext cx="1261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dirty="0" smtClean="0"/>
                <a:t>App</a:t>
              </a:r>
              <a:endParaRPr lang="en-US" dirty="0"/>
            </a:p>
          </p:txBody>
        </p:sp>
        <p:sp>
          <p:nvSpPr>
            <p:cNvPr id="85" name="Rectangle 8"/>
            <p:cNvSpPr>
              <a:spLocks noChangeArrowheads="1"/>
            </p:cNvSpPr>
            <p:nvPr/>
          </p:nvSpPr>
          <p:spPr bwMode="auto">
            <a:xfrm>
              <a:off x="608" y="2754"/>
              <a:ext cx="1261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dirty="0" smtClean="0"/>
                <a:t>Transport</a:t>
              </a:r>
              <a:endParaRPr lang="en-US" dirty="0"/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608" y="3054"/>
              <a:ext cx="1261" cy="3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r>
                <a:rPr lang="en-US" dirty="0" smtClean="0"/>
                <a:t>Network</a:t>
              </a:r>
              <a:endParaRPr lang="en-US" dirty="0"/>
            </a:p>
          </p:txBody>
        </p:sp>
      </p:grpSp>
      <p:sp>
        <p:nvSpPr>
          <p:cNvPr id="72" name="Rectangle 79"/>
          <p:cNvSpPr>
            <a:spLocks noChangeArrowheads="1"/>
          </p:cNvSpPr>
          <p:nvPr/>
        </p:nvSpPr>
        <p:spPr bwMode="auto">
          <a:xfrm>
            <a:off x="2676525" y="5610225"/>
            <a:ext cx="9906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Text Box 84"/>
          <p:cNvSpPr txBox="1">
            <a:spLocks noChangeArrowheads="1"/>
          </p:cNvSpPr>
          <p:nvPr/>
        </p:nvSpPr>
        <p:spPr bwMode="auto">
          <a:xfrm>
            <a:off x="2895600" y="5581650"/>
            <a:ext cx="5549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TCP</a:t>
            </a:r>
            <a:endParaRPr lang="en-US" dirty="0"/>
          </a:p>
        </p:txBody>
      </p:sp>
      <p:sp>
        <p:nvSpPr>
          <p:cNvPr id="74" name="Rectangle 79"/>
          <p:cNvSpPr>
            <a:spLocks noChangeArrowheads="1"/>
          </p:cNvSpPr>
          <p:nvPr/>
        </p:nvSpPr>
        <p:spPr bwMode="auto">
          <a:xfrm>
            <a:off x="6248400" y="5981700"/>
            <a:ext cx="9906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Text Box 84"/>
          <p:cNvSpPr txBox="1">
            <a:spLocks noChangeArrowheads="1"/>
          </p:cNvSpPr>
          <p:nvPr/>
        </p:nvSpPr>
        <p:spPr bwMode="auto">
          <a:xfrm>
            <a:off x="6467475" y="5953125"/>
            <a:ext cx="5549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TCP</a:t>
            </a:r>
            <a:endParaRPr lang="en-US" dirty="0"/>
          </a:p>
        </p:txBody>
      </p:sp>
      <p:sp>
        <p:nvSpPr>
          <p:cNvPr id="76" name="Rectangle 79"/>
          <p:cNvSpPr>
            <a:spLocks noChangeArrowheads="1"/>
          </p:cNvSpPr>
          <p:nvPr/>
        </p:nvSpPr>
        <p:spPr bwMode="auto">
          <a:xfrm>
            <a:off x="5791200" y="4143375"/>
            <a:ext cx="990600" cy="304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Text Box 84"/>
          <p:cNvSpPr txBox="1">
            <a:spLocks noChangeArrowheads="1"/>
          </p:cNvSpPr>
          <p:nvPr/>
        </p:nvSpPr>
        <p:spPr bwMode="auto">
          <a:xfrm>
            <a:off x="6010275" y="4114800"/>
            <a:ext cx="5549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TCP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RTO details</a:t>
            </a:r>
          </a:p>
        </p:txBody>
      </p:sp>
      <p:sp>
        <p:nvSpPr>
          <p:cNvPr id="7987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27025" y="1370013"/>
            <a:ext cx="4083050" cy="4648200"/>
          </a:xfrm>
        </p:spPr>
        <p:txBody>
          <a:bodyPr/>
          <a:lstStyle/>
          <a:p>
            <a:r>
              <a:rPr lang="en-US" sz="2000" dirty="0" smtClean="0"/>
              <a:t>When a </a:t>
            </a:r>
            <a:r>
              <a:rPr lang="en-US" sz="2000" dirty="0" err="1" smtClean="0"/>
              <a:t>pkt</a:t>
            </a:r>
            <a:r>
              <a:rPr lang="en-US" sz="2000" dirty="0" smtClean="0"/>
              <a:t> is sent, the timer is started, unless it is already running.</a:t>
            </a:r>
          </a:p>
          <a:p>
            <a:r>
              <a:rPr lang="en-US" sz="2000" dirty="0" smtClean="0"/>
              <a:t>When a new ACK is received, the timer is restarted</a:t>
            </a:r>
          </a:p>
          <a:p>
            <a:r>
              <a:rPr lang="en-US" sz="2000" dirty="0" smtClean="0"/>
              <a:t>Thus, the timer is for the oldest </a:t>
            </a:r>
            <a:r>
              <a:rPr lang="en-US" sz="2000" dirty="0" err="1" smtClean="0"/>
              <a:t>unACKed</a:t>
            </a:r>
            <a:r>
              <a:rPr lang="en-US" sz="2000" dirty="0" smtClean="0"/>
              <a:t> </a:t>
            </a:r>
            <a:r>
              <a:rPr lang="en-US" sz="2000" dirty="0" err="1" smtClean="0"/>
              <a:t>pkt</a:t>
            </a:r>
            <a:endParaRPr lang="en-US" sz="2000" dirty="0" smtClean="0"/>
          </a:p>
          <a:p>
            <a:pPr lvl="1"/>
            <a:r>
              <a:rPr lang="en-US" sz="1800" dirty="0" smtClean="0"/>
              <a:t>Q: if RTO=RTT+</a:t>
            </a:r>
            <a:r>
              <a:rPr lang="en-US" sz="1800" dirty="0" smtClean="0">
                <a:sym typeface="Symbol" pitchFamily="18" charset="2"/>
              </a:rPr>
              <a:t>, are there many spurious timeouts?</a:t>
            </a:r>
          </a:p>
          <a:p>
            <a:pPr lvl="1"/>
            <a:r>
              <a:rPr lang="en-US" sz="1800" dirty="0" smtClean="0">
                <a:sym typeface="Symbol" pitchFamily="18" charset="2"/>
              </a:rPr>
              <a:t>A: Not necessarily</a:t>
            </a:r>
          </a:p>
          <a:p>
            <a:endParaRPr lang="en-US" sz="2000" dirty="0" smtClean="0"/>
          </a:p>
        </p:txBody>
      </p:sp>
      <p:sp>
        <p:nvSpPr>
          <p:cNvPr id="79876" name="Line 7"/>
          <p:cNvSpPr>
            <a:spLocks noChangeShapeType="1"/>
          </p:cNvSpPr>
          <p:nvPr/>
        </p:nvSpPr>
        <p:spPr bwMode="auto">
          <a:xfrm>
            <a:off x="7156450" y="400050"/>
            <a:ext cx="7938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77" name="Line 8"/>
          <p:cNvSpPr>
            <a:spLocks noChangeShapeType="1"/>
          </p:cNvSpPr>
          <p:nvPr/>
        </p:nvSpPr>
        <p:spPr bwMode="auto">
          <a:xfrm>
            <a:off x="8304213" y="360363"/>
            <a:ext cx="7937" cy="2519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78" name="Line 9"/>
          <p:cNvSpPr>
            <a:spLocks noChangeShapeType="1"/>
          </p:cNvSpPr>
          <p:nvPr/>
        </p:nvSpPr>
        <p:spPr bwMode="auto">
          <a:xfrm>
            <a:off x="7140575" y="641350"/>
            <a:ext cx="1163638" cy="22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79" name="Line 10"/>
          <p:cNvSpPr>
            <a:spLocks noChangeShapeType="1"/>
          </p:cNvSpPr>
          <p:nvPr/>
        </p:nvSpPr>
        <p:spPr bwMode="auto">
          <a:xfrm flipH="1">
            <a:off x="7148513" y="881063"/>
            <a:ext cx="1139825" cy="22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80" name="Line 11"/>
          <p:cNvSpPr>
            <a:spLocks noChangeShapeType="1"/>
          </p:cNvSpPr>
          <p:nvPr/>
        </p:nvSpPr>
        <p:spPr bwMode="auto">
          <a:xfrm>
            <a:off x="7132638" y="793750"/>
            <a:ext cx="1163637" cy="22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81" name="Line 12"/>
          <p:cNvSpPr>
            <a:spLocks noChangeShapeType="1"/>
          </p:cNvSpPr>
          <p:nvPr/>
        </p:nvSpPr>
        <p:spPr bwMode="auto">
          <a:xfrm>
            <a:off x="7140575" y="930275"/>
            <a:ext cx="1163638" cy="22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9882" name="Line 13"/>
          <p:cNvSpPr>
            <a:spLocks noChangeShapeType="1"/>
          </p:cNvSpPr>
          <p:nvPr/>
        </p:nvSpPr>
        <p:spPr bwMode="auto">
          <a:xfrm>
            <a:off x="7148513" y="1139825"/>
            <a:ext cx="1163637" cy="22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57038" name="Line 14"/>
          <p:cNvSpPr>
            <a:spLocks noChangeShapeType="1"/>
          </p:cNvSpPr>
          <p:nvPr/>
        </p:nvSpPr>
        <p:spPr bwMode="auto">
          <a:xfrm flipH="1">
            <a:off x="7148513" y="1057275"/>
            <a:ext cx="1139825" cy="22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6621463" y="1122363"/>
            <a:ext cx="511175" cy="488950"/>
            <a:chOff x="4226" y="1339"/>
            <a:chExt cx="322" cy="308"/>
          </a:xfrm>
        </p:grpSpPr>
        <p:sp>
          <p:nvSpPr>
            <p:cNvPr id="79910" name="Line 18"/>
            <p:cNvSpPr>
              <a:spLocks noChangeShapeType="1"/>
            </p:cNvSpPr>
            <p:nvPr/>
          </p:nvSpPr>
          <p:spPr bwMode="auto">
            <a:xfrm flipH="1" flipV="1">
              <a:off x="4260" y="1339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911" name="Line 19"/>
            <p:cNvSpPr>
              <a:spLocks noChangeShapeType="1"/>
            </p:cNvSpPr>
            <p:nvPr/>
          </p:nvSpPr>
          <p:spPr bwMode="auto">
            <a:xfrm flipH="1" flipV="1">
              <a:off x="4240" y="1647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912" name="Text Box 20"/>
            <p:cNvSpPr txBox="1">
              <a:spLocks noChangeArrowheads="1"/>
            </p:cNvSpPr>
            <p:nvPr/>
          </p:nvSpPr>
          <p:spPr bwMode="auto">
            <a:xfrm>
              <a:off x="4226" y="1424"/>
              <a:ext cx="2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/>
                <a:t>RTO</a:t>
              </a:r>
            </a:p>
          </p:txBody>
        </p:sp>
        <p:sp>
          <p:nvSpPr>
            <p:cNvPr id="79913" name="Line 21"/>
            <p:cNvSpPr>
              <a:spLocks noChangeShapeType="1"/>
            </p:cNvSpPr>
            <p:nvPr/>
          </p:nvSpPr>
          <p:spPr bwMode="auto">
            <a:xfrm flipV="1">
              <a:off x="4361" y="1344"/>
              <a:ext cx="0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914" name="Line 22"/>
            <p:cNvSpPr>
              <a:spLocks noChangeShapeType="1"/>
            </p:cNvSpPr>
            <p:nvPr/>
          </p:nvSpPr>
          <p:spPr bwMode="auto">
            <a:xfrm>
              <a:off x="4351" y="1571"/>
              <a:ext cx="0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57047" name="Text Box 23"/>
          <p:cNvSpPr txBox="1">
            <a:spLocks noChangeArrowheads="1"/>
          </p:cNvSpPr>
          <p:nvPr/>
        </p:nvSpPr>
        <p:spPr bwMode="auto">
          <a:xfrm>
            <a:off x="5280025" y="584200"/>
            <a:ext cx="1219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ACK arrives, and so RTO timer is restarted</a:t>
            </a: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6670675" y="1274763"/>
            <a:ext cx="511175" cy="488950"/>
            <a:chOff x="4232" y="1430"/>
            <a:chExt cx="322" cy="308"/>
          </a:xfrm>
        </p:grpSpPr>
        <p:sp>
          <p:nvSpPr>
            <p:cNvPr id="79905" name="Line 24"/>
            <p:cNvSpPr>
              <a:spLocks noChangeShapeType="1"/>
            </p:cNvSpPr>
            <p:nvPr/>
          </p:nvSpPr>
          <p:spPr bwMode="auto">
            <a:xfrm flipH="1" flipV="1">
              <a:off x="4266" y="143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906" name="Line 25"/>
            <p:cNvSpPr>
              <a:spLocks noChangeShapeType="1"/>
            </p:cNvSpPr>
            <p:nvPr/>
          </p:nvSpPr>
          <p:spPr bwMode="auto">
            <a:xfrm flipH="1" flipV="1">
              <a:off x="4246" y="173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907" name="Text Box 26"/>
            <p:cNvSpPr txBox="1">
              <a:spLocks noChangeArrowheads="1"/>
            </p:cNvSpPr>
            <p:nvPr/>
          </p:nvSpPr>
          <p:spPr bwMode="auto">
            <a:xfrm>
              <a:off x="4232" y="1515"/>
              <a:ext cx="2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/>
                <a:t>RTO</a:t>
              </a:r>
            </a:p>
          </p:txBody>
        </p:sp>
        <p:sp>
          <p:nvSpPr>
            <p:cNvPr id="79908" name="Line 27"/>
            <p:cNvSpPr>
              <a:spLocks noChangeShapeType="1"/>
            </p:cNvSpPr>
            <p:nvPr/>
          </p:nvSpPr>
          <p:spPr bwMode="auto">
            <a:xfrm flipV="1">
              <a:off x="4367" y="1435"/>
              <a:ext cx="0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909" name="Line 28"/>
            <p:cNvSpPr>
              <a:spLocks noChangeShapeType="1"/>
            </p:cNvSpPr>
            <p:nvPr/>
          </p:nvSpPr>
          <p:spPr bwMode="auto">
            <a:xfrm>
              <a:off x="4357" y="1662"/>
              <a:ext cx="0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57055" name="Line 31"/>
          <p:cNvSpPr>
            <a:spLocks noChangeShapeType="1"/>
          </p:cNvSpPr>
          <p:nvPr/>
        </p:nvSpPr>
        <p:spPr bwMode="auto">
          <a:xfrm>
            <a:off x="7180263" y="1292225"/>
            <a:ext cx="1163637" cy="22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57056" name="Line 32"/>
          <p:cNvSpPr>
            <a:spLocks noChangeShapeType="1"/>
          </p:cNvSpPr>
          <p:nvPr/>
        </p:nvSpPr>
        <p:spPr bwMode="auto">
          <a:xfrm flipH="1">
            <a:off x="7180263" y="1217613"/>
            <a:ext cx="1139825" cy="22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6662738" y="1466850"/>
            <a:ext cx="511175" cy="488950"/>
            <a:chOff x="4232" y="1430"/>
            <a:chExt cx="322" cy="308"/>
          </a:xfrm>
        </p:grpSpPr>
        <p:sp>
          <p:nvSpPr>
            <p:cNvPr id="79900" name="Line 34"/>
            <p:cNvSpPr>
              <a:spLocks noChangeShapeType="1"/>
            </p:cNvSpPr>
            <p:nvPr/>
          </p:nvSpPr>
          <p:spPr bwMode="auto">
            <a:xfrm flipH="1" flipV="1">
              <a:off x="4266" y="143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901" name="Line 35"/>
            <p:cNvSpPr>
              <a:spLocks noChangeShapeType="1"/>
            </p:cNvSpPr>
            <p:nvPr/>
          </p:nvSpPr>
          <p:spPr bwMode="auto">
            <a:xfrm flipH="1" flipV="1">
              <a:off x="4246" y="173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902" name="Text Box 36"/>
            <p:cNvSpPr txBox="1">
              <a:spLocks noChangeArrowheads="1"/>
            </p:cNvSpPr>
            <p:nvPr/>
          </p:nvSpPr>
          <p:spPr bwMode="auto">
            <a:xfrm>
              <a:off x="4232" y="1515"/>
              <a:ext cx="2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/>
                <a:t>RTO</a:t>
              </a:r>
            </a:p>
          </p:txBody>
        </p:sp>
        <p:sp>
          <p:nvSpPr>
            <p:cNvPr id="79903" name="Line 37"/>
            <p:cNvSpPr>
              <a:spLocks noChangeShapeType="1"/>
            </p:cNvSpPr>
            <p:nvPr/>
          </p:nvSpPr>
          <p:spPr bwMode="auto">
            <a:xfrm flipV="1">
              <a:off x="4367" y="1435"/>
              <a:ext cx="0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904" name="Line 38"/>
            <p:cNvSpPr>
              <a:spLocks noChangeShapeType="1"/>
            </p:cNvSpPr>
            <p:nvPr/>
          </p:nvSpPr>
          <p:spPr bwMode="auto">
            <a:xfrm>
              <a:off x="4357" y="1662"/>
              <a:ext cx="0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57063" name="Line 39"/>
          <p:cNvSpPr>
            <a:spLocks noChangeShapeType="1"/>
          </p:cNvSpPr>
          <p:nvPr/>
        </p:nvSpPr>
        <p:spPr bwMode="auto">
          <a:xfrm>
            <a:off x="7188200" y="1476375"/>
            <a:ext cx="1163638" cy="223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57064" name="Line 40"/>
          <p:cNvSpPr>
            <a:spLocks noChangeShapeType="1"/>
          </p:cNvSpPr>
          <p:nvPr/>
        </p:nvSpPr>
        <p:spPr bwMode="auto">
          <a:xfrm flipH="1">
            <a:off x="7188200" y="1427163"/>
            <a:ext cx="1139825" cy="22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6662738" y="1692275"/>
            <a:ext cx="511175" cy="488950"/>
            <a:chOff x="4232" y="1430"/>
            <a:chExt cx="322" cy="308"/>
          </a:xfrm>
        </p:grpSpPr>
        <p:sp>
          <p:nvSpPr>
            <p:cNvPr id="79895" name="Line 42"/>
            <p:cNvSpPr>
              <a:spLocks noChangeShapeType="1"/>
            </p:cNvSpPr>
            <p:nvPr/>
          </p:nvSpPr>
          <p:spPr bwMode="auto">
            <a:xfrm flipH="1" flipV="1">
              <a:off x="4266" y="143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896" name="Line 43"/>
            <p:cNvSpPr>
              <a:spLocks noChangeShapeType="1"/>
            </p:cNvSpPr>
            <p:nvPr/>
          </p:nvSpPr>
          <p:spPr bwMode="auto">
            <a:xfrm flipH="1" flipV="1">
              <a:off x="4246" y="173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897" name="Text Box 44"/>
            <p:cNvSpPr txBox="1">
              <a:spLocks noChangeArrowheads="1"/>
            </p:cNvSpPr>
            <p:nvPr/>
          </p:nvSpPr>
          <p:spPr bwMode="auto">
            <a:xfrm>
              <a:off x="4232" y="1515"/>
              <a:ext cx="267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/>
                <a:t>RTO</a:t>
              </a:r>
            </a:p>
          </p:txBody>
        </p:sp>
        <p:sp>
          <p:nvSpPr>
            <p:cNvPr id="79898" name="Line 45"/>
            <p:cNvSpPr>
              <a:spLocks noChangeShapeType="1"/>
            </p:cNvSpPr>
            <p:nvPr/>
          </p:nvSpPr>
          <p:spPr bwMode="auto">
            <a:xfrm flipV="1">
              <a:off x="4367" y="1435"/>
              <a:ext cx="0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899" name="Line 46"/>
            <p:cNvSpPr>
              <a:spLocks noChangeShapeType="1"/>
            </p:cNvSpPr>
            <p:nvPr/>
          </p:nvSpPr>
          <p:spPr bwMode="auto">
            <a:xfrm>
              <a:off x="4357" y="1662"/>
              <a:ext cx="0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57071" name="Text Box 47"/>
          <p:cNvSpPr txBox="1">
            <a:spLocks noChangeArrowheads="1"/>
          </p:cNvSpPr>
          <p:nvPr/>
        </p:nvSpPr>
        <p:spPr bwMode="auto">
          <a:xfrm>
            <a:off x="4857750" y="3095625"/>
            <a:ext cx="4094163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3363" indent="-233363" algn="l">
              <a:buFontTx/>
              <a:buChar char="•"/>
            </a:pPr>
            <a:r>
              <a:rPr lang="en-US"/>
              <a:t>This shifting of the RTO means that even if RTO&lt;RTT, there might not be a timeout.</a:t>
            </a:r>
          </a:p>
          <a:p>
            <a:pPr marL="233363" indent="-233363" algn="l">
              <a:buFontTx/>
              <a:buChar char="•"/>
            </a:pPr>
            <a:r>
              <a:rPr lang="en-US"/>
              <a:t>However, for the first packet sent, the timer is started. If RTO&lt;RTT of this first packet, then there will be a spurious timeout.</a:t>
            </a:r>
          </a:p>
        </p:txBody>
      </p:sp>
      <p:sp>
        <p:nvSpPr>
          <p:cNvPr id="257072" name="Text Box 48"/>
          <p:cNvSpPr txBox="1">
            <a:spLocks noChangeArrowheads="1"/>
          </p:cNvSpPr>
          <p:nvPr/>
        </p:nvSpPr>
        <p:spPr bwMode="auto">
          <a:xfrm>
            <a:off x="333375" y="5446713"/>
            <a:ext cx="8377238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8925" indent="-288925" algn="l">
              <a:buFontTx/>
              <a:buChar char="•"/>
            </a:pPr>
            <a:r>
              <a:rPr lang="en-US" sz="1400"/>
              <a:t>While it is implementation dependent, some implementations estimate RTT only once per RTT. </a:t>
            </a:r>
          </a:p>
          <a:p>
            <a:pPr marL="288925" indent="-288925" algn="l">
              <a:buFontTx/>
              <a:buChar char="•"/>
            </a:pPr>
            <a:r>
              <a:rPr lang="en-US" sz="1400"/>
              <a:t>The RTT of every pkt is not measured. </a:t>
            </a:r>
          </a:p>
          <a:p>
            <a:pPr marL="288925" indent="-288925" algn="l">
              <a:buFontTx/>
              <a:buChar char="•"/>
            </a:pPr>
            <a:r>
              <a:rPr lang="en-US" sz="1400"/>
              <a:t>Instead, if no RTT is being measured, then the RTT of the next pkt is measured. But the RTT of retransmitted pkts is not measured</a:t>
            </a:r>
          </a:p>
          <a:p>
            <a:pPr marL="288925" indent="-288925" algn="l">
              <a:buFontTx/>
              <a:buChar char="•"/>
            </a:pPr>
            <a:r>
              <a:rPr lang="en-US" sz="1400"/>
              <a:t>Some versions of TCP measure RTT more often.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38" grpId="0" animBg="1"/>
      <p:bldP spid="257047" grpId="0"/>
      <p:bldP spid="257055" grpId="0" animBg="1"/>
      <p:bldP spid="257056" grpId="0" animBg="1"/>
      <p:bldP spid="257056" grpId="1" animBg="1"/>
      <p:bldP spid="257063" grpId="0" animBg="1"/>
      <p:bldP spid="257064" grpId="0" animBg="1"/>
      <p:bldP spid="257064" grpId="1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7772400" cy="652463"/>
          </a:xfrm>
        </p:spPr>
        <p:txBody>
          <a:bodyPr/>
          <a:lstStyle/>
          <a:p>
            <a:r>
              <a:rPr lang="en-US" sz="3600" smtClean="0"/>
              <a:t>Lost Detection</a:t>
            </a:r>
          </a:p>
        </p:txBody>
      </p:sp>
      <p:sp>
        <p:nvSpPr>
          <p:cNvPr id="80899" name="Text Box 4"/>
          <p:cNvSpPr txBox="1">
            <a:spLocks noChangeArrowheads="1"/>
          </p:cNvSpPr>
          <p:nvPr/>
        </p:nvSpPr>
        <p:spPr bwMode="auto">
          <a:xfrm>
            <a:off x="801688" y="763588"/>
            <a:ext cx="749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sender</a:t>
            </a:r>
          </a:p>
        </p:txBody>
      </p:sp>
      <p:sp>
        <p:nvSpPr>
          <p:cNvPr id="80900" name="Text Box 5"/>
          <p:cNvSpPr txBox="1">
            <a:spLocks noChangeArrowheads="1"/>
          </p:cNvSpPr>
          <p:nvPr/>
        </p:nvSpPr>
        <p:spPr bwMode="auto">
          <a:xfrm>
            <a:off x="2136775" y="696913"/>
            <a:ext cx="873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receiver</a:t>
            </a:r>
          </a:p>
        </p:txBody>
      </p:sp>
      <p:sp>
        <p:nvSpPr>
          <p:cNvPr id="80901" name="Line 6"/>
          <p:cNvSpPr>
            <a:spLocks noChangeShapeType="1"/>
          </p:cNvSpPr>
          <p:nvPr/>
        </p:nvSpPr>
        <p:spPr bwMode="auto">
          <a:xfrm>
            <a:off x="1185863" y="1082675"/>
            <a:ext cx="6350" cy="5678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02" name="Line 7"/>
          <p:cNvSpPr>
            <a:spLocks noChangeShapeType="1"/>
          </p:cNvSpPr>
          <p:nvPr/>
        </p:nvSpPr>
        <p:spPr bwMode="auto">
          <a:xfrm>
            <a:off x="2555875" y="1019175"/>
            <a:ext cx="36513" cy="5670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03" name="Text Box 8"/>
          <p:cNvSpPr txBox="1">
            <a:spLocks noChangeArrowheads="1"/>
          </p:cNvSpPr>
          <p:nvPr/>
        </p:nvSpPr>
        <p:spPr bwMode="auto">
          <a:xfrm>
            <a:off x="425450" y="1404938"/>
            <a:ext cx="7953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Send pkt0</a:t>
            </a:r>
          </a:p>
        </p:txBody>
      </p:sp>
      <p:sp>
        <p:nvSpPr>
          <p:cNvPr id="80904" name="Line 9"/>
          <p:cNvSpPr>
            <a:spLocks noChangeShapeType="1"/>
          </p:cNvSpPr>
          <p:nvPr/>
        </p:nvSpPr>
        <p:spPr bwMode="auto">
          <a:xfrm>
            <a:off x="1181100" y="1587500"/>
            <a:ext cx="13906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05" name="Text Box 10"/>
          <p:cNvSpPr txBox="1">
            <a:spLocks noChangeArrowheads="1"/>
          </p:cNvSpPr>
          <p:nvPr/>
        </p:nvSpPr>
        <p:spPr bwMode="auto">
          <a:xfrm>
            <a:off x="425450" y="1579563"/>
            <a:ext cx="7953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Send pkt2</a:t>
            </a:r>
          </a:p>
        </p:txBody>
      </p:sp>
      <p:sp>
        <p:nvSpPr>
          <p:cNvPr id="80906" name="Text Box 11"/>
          <p:cNvSpPr txBox="1">
            <a:spLocks noChangeArrowheads="1"/>
          </p:cNvSpPr>
          <p:nvPr/>
        </p:nvSpPr>
        <p:spPr bwMode="auto">
          <a:xfrm>
            <a:off x="425450" y="1754188"/>
            <a:ext cx="7953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Send pkt3</a:t>
            </a:r>
          </a:p>
        </p:txBody>
      </p:sp>
      <p:sp>
        <p:nvSpPr>
          <p:cNvPr id="80907" name="Line 12"/>
          <p:cNvSpPr>
            <a:spLocks noChangeShapeType="1"/>
          </p:cNvSpPr>
          <p:nvPr/>
        </p:nvSpPr>
        <p:spPr bwMode="auto">
          <a:xfrm>
            <a:off x="1181100" y="1724025"/>
            <a:ext cx="13906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08" name="Line 13"/>
          <p:cNvSpPr>
            <a:spLocks noChangeShapeType="1"/>
          </p:cNvSpPr>
          <p:nvPr/>
        </p:nvSpPr>
        <p:spPr bwMode="auto">
          <a:xfrm>
            <a:off x="1181100" y="1868488"/>
            <a:ext cx="1392238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09" name="Line 14"/>
          <p:cNvSpPr>
            <a:spLocks noChangeShapeType="1"/>
          </p:cNvSpPr>
          <p:nvPr/>
        </p:nvSpPr>
        <p:spPr bwMode="auto">
          <a:xfrm>
            <a:off x="1181100" y="2003425"/>
            <a:ext cx="1392238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10" name="Line 15"/>
          <p:cNvSpPr>
            <a:spLocks noChangeShapeType="1"/>
          </p:cNvSpPr>
          <p:nvPr/>
        </p:nvSpPr>
        <p:spPr bwMode="auto">
          <a:xfrm flipH="1">
            <a:off x="1192213" y="2036763"/>
            <a:ext cx="1355725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11" name="Line 16"/>
          <p:cNvSpPr>
            <a:spLocks noChangeShapeType="1"/>
          </p:cNvSpPr>
          <p:nvPr/>
        </p:nvSpPr>
        <p:spPr bwMode="auto">
          <a:xfrm flipH="1">
            <a:off x="1174750" y="2205038"/>
            <a:ext cx="1355725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12" name="Line 17"/>
          <p:cNvSpPr>
            <a:spLocks noChangeShapeType="1"/>
          </p:cNvSpPr>
          <p:nvPr/>
        </p:nvSpPr>
        <p:spPr bwMode="auto">
          <a:xfrm flipH="1">
            <a:off x="1181100" y="2349500"/>
            <a:ext cx="1354138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13" name="Line 18"/>
          <p:cNvSpPr>
            <a:spLocks noChangeShapeType="1"/>
          </p:cNvSpPr>
          <p:nvPr/>
        </p:nvSpPr>
        <p:spPr bwMode="auto">
          <a:xfrm flipH="1">
            <a:off x="1181100" y="2486025"/>
            <a:ext cx="1354138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14" name="Line 19"/>
          <p:cNvSpPr>
            <a:spLocks noChangeShapeType="1"/>
          </p:cNvSpPr>
          <p:nvPr/>
        </p:nvSpPr>
        <p:spPr bwMode="auto">
          <a:xfrm>
            <a:off x="1192213" y="2620963"/>
            <a:ext cx="13906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15" name="Line 20"/>
          <p:cNvSpPr>
            <a:spLocks noChangeShapeType="1"/>
          </p:cNvSpPr>
          <p:nvPr/>
        </p:nvSpPr>
        <p:spPr bwMode="auto">
          <a:xfrm>
            <a:off x="1192213" y="2798763"/>
            <a:ext cx="13906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16" name="Line 21"/>
          <p:cNvSpPr>
            <a:spLocks noChangeShapeType="1"/>
          </p:cNvSpPr>
          <p:nvPr/>
        </p:nvSpPr>
        <p:spPr bwMode="auto">
          <a:xfrm>
            <a:off x="1181100" y="2935288"/>
            <a:ext cx="863600" cy="296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17" name="Line 22"/>
          <p:cNvSpPr>
            <a:spLocks noChangeShapeType="1"/>
          </p:cNvSpPr>
          <p:nvPr/>
        </p:nvSpPr>
        <p:spPr bwMode="auto">
          <a:xfrm>
            <a:off x="1185863" y="3054350"/>
            <a:ext cx="1392237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18" name="Line 23"/>
          <p:cNvSpPr>
            <a:spLocks noChangeShapeType="1"/>
          </p:cNvSpPr>
          <p:nvPr/>
        </p:nvSpPr>
        <p:spPr bwMode="auto">
          <a:xfrm>
            <a:off x="2020888" y="3103563"/>
            <a:ext cx="95250" cy="2413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19" name="Line 24"/>
          <p:cNvSpPr>
            <a:spLocks noChangeShapeType="1"/>
          </p:cNvSpPr>
          <p:nvPr/>
        </p:nvSpPr>
        <p:spPr bwMode="auto">
          <a:xfrm flipH="1">
            <a:off x="1971675" y="3135313"/>
            <a:ext cx="163513" cy="2333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20" name="Line 25"/>
          <p:cNvSpPr>
            <a:spLocks noChangeShapeType="1"/>
          </p:cNvSpPr>
          <p:nvPr/>
        </p:nvSpPr>
        <p:spPr bwMode="auto">
          <a:xfrm flipH="1">
            <a:off x="1185863" y="3087688"/>
            <a:ext cx="1355725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21" name="Line 26"/>
          <p:cNvSpPr>
            <a:spLocks noChangeShapeType="1"/>
          </p:cNvSpPr>
          <p:nvPr/>
        </p:nvSpPr>
        <p:spPr bwMode="auto">
          <a:xfrm flipH="1">
            <a:off x="1192213" y="3248025"/>
            <a:ext cx="1355725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22" name="Line 27"/>
          <p:cNvSpPr>
            <a:spLocks noChangeShapeType="1"/>
          </p:cNvSpPr>
          <p:nvPr/>
        </p:nvSpPr>
        <p:spPr bwMode="auto">
          <a:xfrm>
            <a:off x="1198563" y="3663950"/>
            <a:ext cx="13906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23" name="Line 28"/>
          <p:cNvSpPr>
            <a:spLocks noChangeShapeType="1"/>
          </p:cNvSpPr>
          <p:nvPr/>
        </p:nvSpPr>
        <p:spPr bwMode="auto">
          <a:xfrm>
            <a:off x="1185863" y="3808413"/>
            <a:ext cx="13906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24" name="Line 29"/>
          <p:cNvSpPr>
            <a:spLocks noChangeShapeType="1"/>
          </p:cNvSpPr>
          <p:nvPr/>
        </p:nvSpPr>
        <p:spPr bwMode="auto">
          <a:xfrm flipH="1">
            <a:off x="1203325" y="3513138"/>
            <a:ext cx="1355725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25" name="Line 30"/>
          <p:cNvSpPr>
            <a:spLocks noChangeShapeType="1"/>
          </p:cNvSpPr>
          <p:nvPr/>
        </p:nvSpPr>
        <p:spPr bwMode="auto">
          <a:xfrm flipH="1">
            <a:off x="1192213" y="4130675"/>
            <a:ext cx="1355725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26" name="Line 31"/>
          <p:cNvSpPr>
            <a:spLocks noChangeShapeType="1"/>
          </p:cNvSpPr>
          <p:nvPr/>
        </p:nvSpPr>
        <p:spPr bwMode="auto">
          <a:xfrm>
            <a:off x="1192213" y="4089400"/>
            <a:ext cx="13906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27" name="Line 32"/>
          <p:cNvSpPr>
            <a:spLocks noChangeShapeType="1"/>
          </p:cNvSpPr>
          <p:nvPr/>
        </p:nvSpPr>
        <p:spPr bwMode="auto">
          <a:xfrm flipH="1">
            <a:off x="1174750" y="4306888"/>
            <a:ext cx="1355725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28" name="Text Box 33"/>
          <p:cNvSpPr txBox="1">
            <a:spLocks noChangeArrowheads="1"/>
          </p:cNvSpPr>
          <p:nvPr/>
        </p:nvSpPr>
        <p:spPr bwMode="auto">
          <a:xfrm>
            <a:off x="425450" y="2487613"/>
            <a:ext cx="7953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Send pkt4</a:t>
            </a:r>
          </a:p>
        </p:txBody>
      </p:sp>
      <p:sp>
        <p:nvSpPr>
          <p:cNvPr id="80929" name="Text Box 34"/>
          <p:cNvSpPr txBox="1">
            <a:spLocks noChangeArrowheads="1"/>
          </p:cNvSpPr>
          <p:nvPr/>
        </p:nvSpPr>
        <p:spPr bwMode="auto">
          <a:xfrm>
            <a:off x="425450" y="2614613"/>
            <a:ext cx="7953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Send pkt5</a:t>
            </a:r>
          </a:p>
        </p:txBody>
      </p:sp>
      <p:sp>
        <p:nvSpPr>
          <p:cNvPr id="80930" name="Text Box 35"/>
          <p:cNvSpPr txBox="1">
            <a:spLocks noChangeArrowheads="1"/>
          </p:cNvSpPr>
          <p:nvPr/>
        </p:nvSpPr>
        <p:spPr bwMode="auto">
          <a:xfrm>
            <a:off x="425450" y="2781300"/>
            <a:ext cx="7953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Send pkt6</a:t>
            </a:r>
          </a:p>
        </p:txBody>
      </p:sp>
      <p:sp>
        <p:nvSpPr>
          <p:cNvPr id="80931" name="Text Box 36"/>
          <p:cNvSpPr txBox="1">
            <a:spLocks noChangeArrowheads="1"/>
          </p:cNvSpPr>
          <p:nvPr/>
        </p:nvSpPr>
        <p:spPr bwMode="auto">
          <a:xfrm>
            <a:off x="425450" y="2922588"/>
            <a:ext cx="7953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Send pkt7</a:t>
            </a:r>
          </a:p>
        </p:txBody>
      </p:sp>
      <p:sp>
        <p:nvSpPr>
          <p:cNvPr id="80932" name="Text Box 37"/>
          <p:cNvSpPr txBox="1">
            <a:spLocks noChangeArrowheads="1"/>
          </p:cNvSpPr>
          <p:nvPr/>
        </p:nvSpPr>
        <p:spPr bwMode="auto">
          <a:xfrm>
            <a:off x="419100" y="3530600"/>
            <a:ext cx="7953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Send pkt8</a:t>
            </a:r>
          </a:p>
        </p:txBody>
      </p:sp>
      <p:sp>
        <p:nvSpPr>
          <p:cNvPr id="80933" name="Text Box 38"/>
          <p:cNvSpPr txBox="1">
            <a:spLocks noChangeArrowheads="1"/>
          </p:cNvSpPr>
          <p:nvPr/>
        </p:nvSpPr>
        <p:spPr bwMode="auto">
          <a:xfrm>
            <a:off x="436563" y="3754438"/>
            <a:ext cx="7953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Send pkt9</a:t>
            </a:r>
          </a:p>
        </p:txBody>
      </p:sp>
      <p:sp>
        <p:nvSpPr>
          <p:cNvPr id="80934" name="Text Box 39"/>
          <p:cNvSpPr txBox="1">
            <a:spLocks noChangeArrowheads="1"/>
          </p:cNvSpPr>
          <p:nvPr/>
        </p:nvSpPr>
        <p:spPr bwMode="auto">
          <a:xfrm>
            <a:off x="409575" y="3979863"/>
            <a:ext cx="8524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Send pkt10</a:t>
            </a:r>
          </a:p>
        </p:txBody>
      </p:sp>
      <p:sp>
        <p:nvSpPr>
          <p:cNvPr id="80935" name="Text Box 40"/>
          <p:cNvSpPr txBox="1">
            <a:spLocks noChangeArrowheads="1"/>
          </p:cNvSpPr>
          <p:nvPr/>
        </p:nvSpPr>
        <p:spPr bwMode="auto">
          <a:xfrm>
            <a:off x="431800" y="4541838"/>
            <a:ext cx="831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Send pkt11</a:t>
            </a:r>
          </a:p>
        </p:txBody>
      </p:sp>
      <p:sp>
        <p:nvSpPr>
          <p:cNvPr id="80936" name="Line 41"/>
          <p:cNvSpPr>
            <a:spLocks noChangeShapeType="1"/>
          </p:cNvSpPr>
          <p:nvPr/>
        </p:nvSpPr>
        <p:spPr bwMode="auto">
          <a:xfrm flipH="1">
            <a:off x="107950" y="2935288"/>
            <a:ext cx="1077913" cy="7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37" name="Line 42"/>
          <p:cNvSpPr>
            <a:spLocks noChangeShapeType="1"/>
          </p:cNvSpPr>
          <p:nvPr/>
        </p:nvSpPr>
        <p:spPr bwMode="auto">
          <a:xfrm flipH="1">
            <a:off x="125413" y="5510213"/>
            <a:ext cx="1077912" cy="7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38" name="Text Box 43"/>
          <p:cNvSpPr txBox="1">
            <a:spLocks noChangeArrowheads="1"/>
          </p:cNvSpPr>
          <p:nvPr/>
        </p:nvSpPr>
        <p:spPr bwMode="auto">
          <a:xfrm>
            <a:off x="-73025" y="3940175"/>
            <a:ext cx="446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TO</a:t>
            </a:r>
          </a:p>
        </p:txBody>
      </p:sp>
      <p:sp>
        <p:nvSpPr>
          <p:cNvPr id="80939" name="Line 44"/>
          <p:cNvSpPr>
            <a:spLocks noChangeShapeType="1"/>
          </p:cNvSpPr>
          <p:nvPr/>
        </p:nvSpPr>
        <p:spPr bwMode="auto">
          <a:xfrm>
            <a:off x="192088" y="4283075"/>
            <a:ext cx="4762" cy="1203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40" name="Line 45"/>
          <p:cNvSpPr>
            <a:spLocks noChangeShapeType="1"/>
          </p:cNvSpPr>
          <p:nvPr/>
        </p:nvSpPr>
        <p:spPr bwMode="auto">
          <a:xfrm flipV="1">
            <a:off x="192088" y="2943225"/>
            <a:ext cx="0" cy="922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41" name="Line 46"/>
          <p:cNvSpPr>
            <a:spLocks noChangeShapeType="1"/>
          </p:cNvSpPr>
          <p:nvPr/>
        </p:nvSpPr>
        <p:spPr bwMode="auto">
          <a:xfrm flipH="1">
            <a:off x="1203325" y="4554538"/>
            <a:ext cx="1355725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42" name="Line 47"/>
          <p:cNvSpPr>
            <a:spLocks noChangeShapeType="1"/>
          </p:cNvSpPr>
          <p:nvPr/>
        </p:nvSpPr>
        <p:spPr bwMode="auto">
          <a:xfrm>
            <a:off x="1203325" y="5091113"/>
            <a:ext cx="1392238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43" name="Line 48"/>
          <p:cNvSpPr>
            <a:spLocks noChangeShapeType="1"/>
          </p:cNvSpPr>
          <p:nvPr/>
        </p:nvSpPr>
        <p:spPr bwMode="auto">
          <a:xfrm>
            <a:off x="1192213" y="4697413"/>
            <a:ext cx="13906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44" name="Line 49"/>
          <p:cNvSpPr>
            <a:spLocks noChangeShapeType="1"/>
          </p:cNvSpPr>
          <p:nvPr/>
        </p:nvSpPr>
        <p:spPr bwMode="auto">
          <a:xfrm>
            <a:off x="1203325" y="4897438"/>
            <a:ext cx="1392238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45" name="Line 50"/>
          <p:cNvSpPr>
            <a:spLocks noChangeShapeType="1"/>
          </p:cNvSpPr>
          <p:nvPr/>
        </p:nvSpPr>
        <p:spPr bwMode="auto">
          <a:xfrm>
            <a:off x="1211263" y="5499100"/>
            <a:ext cx="13906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46" name="Line 51"/>
          <p:cNvSpPr>
            <a:spLocks noChangeShapeType="1"/>
          </p:cNvSpPr>
          <p:nvPr/>
        </p:nvSpPr>
        <p:spPr bwMode="auto">
          <a:xfrm>
            <a:off x="1181100" y="5635625"/>
            <a:ext cx="1392238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47" name="Line 52"/>
          <p:cNvSpPr>
            <a:spLocks noChangeShapeType="1"/>
          </p:cNvSpPr>
          <p:nvPr/>
        </p:nvSpPr>
        <p:spPr bwMode="auto">
          <a:xfrm>
            <a:off x="1176338" y="5797550"/>
            <a:ext cx="13906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48" name="Line 53"/>
          <p:cNvSpPr>
            <a:spLocks noChangeShapeType="1"/>
          </p:cNvSpPr>
          <p:nvPr/>
        </p:nvSpPr>
        <p:spPr bwMode="auto">
          <a:xfrm>
            <a:off x="1211263" y="5959475"/>
            <a:ext cx="13906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49" name="Text Box 54"/>
          <p:cNvSpPr txBox="1">
            <a:spLocks noChangeArrowheads="1"/>
          </p:cNvSpPr>
          <p:nvPr/>
        </p:nvSpPr>
        <p:spPr bwMode="auto">
          <a:xfrm>
            <a:off x="422275" y="4775200"/>
            <a:ext cx="8524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Send pkt12</a:t>
            </a:r>
          </a:p>
        </p:txBody>
      </p:sp>
      <p:sp>
        <p:nvSpPr>
          <p:cNvPr id="80950" name="Text Box 55"/>
          <p:cNvSpPr txBox="1">
            <a:spLocks noChangeArrowheads="1"/>
          </p:cNvSpPr>
          <p:nvPr/>
        </p:nvSpPr>
        <p:spPr bwMode="auto">
          <a:xfrm>
            <a:off x="403225" y="4959350"/>
            <a:ext cx="8524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Send pkt13</a:t>
            </a:r>
          </a:p>
        </p:txBody>
      </p:sp>
      <p:sp>
        <p:nvSpPr>
          <p:cNvPr id="80951" name="Text Box 56"/>
          <p:cNvSpPr txBox="1">
            <a:spLocks noChangeArrowheads="1"/>
          </p:cNvSpPr>
          <p:nvPr/>
        </p:nvSpPr>
        <p:spPr bwMode="auto">
          <a:xfrm>
            <a:off x="430213" y="5353050"/>
            <a:ext cx="7953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Send pkt6</a:t>
            </a:r>
          </a:p>
        </p:txBody>
      </p:sp>
      <p:sp>
        <p:nvSpPr>
          <p:cNvPr id="80952" name="Text Box 57"/>
          <p:cNvSpPr txBox="1">
            <a:spLocks noChangeArrowheads="1"/>
          </p:cNvSpPr>
          <p:nvPr/>
        </p:nvSpPr>
        <p:spPr bwMode="auto">
          <a:xfrm>
            <a:off x="423863" y="5521325"/>
            <a:ext cx="7953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Send pkt7</a:t>
            </a:r>
          </a:p>
        </p:txBody>
      </p:sp>
      <p:sp>
        <p:nvSpPr>
          <p:cNvPr id="80953" name="Text Box 58"/>
          <p:cNvSpPr txBox="1">
            <a:spLocks noChangeArrowheads="1"/>
          </p:cNvSpPr>
          <p:nvPr/>
        </p:nvSpPr>
        <p:spPr bwMode="auto">
          <a:xfrm>
            <a:off x="430213" y="5665788"/>
            <a:ext cx="7953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Send pkt8</a:t>
            </a:r>
          </a:p>
        </p:txBody>
      </p:sp>
      <p:sp>
        <p:nvSpPr>
          <p:cNvPr id="80954" name="Text Box 59"/>
          <p:cNvSpPr txBox="1">
            <a:spLocks noChangeArrowheads="1"/>
          </p:cNvSpPr>
          <p:nvPr/>
        </p:nvSpPr>
        <p:spPr bwMode="auto">
          <a:xfrm>
            <a:off x="436563" y="5834063"/>
            <a:ext cx="7953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Send pkt9</a:t>
            </a:r>
          </a:p>
        </p:txBody>
      </p:sp>
      <p:sp>
        <p:nvSpPr>
          <p:cNvPr id="80955" name="Text Box 60"/>
          <p:cNvSpPr txBox="1">
            <a:spLocks noChangeArrowheads="1"/>
          </p:cNvSpPr>
          <p:nvPr/>
        </p:nvSpPr>
        <p:spPr bwMode="auto">
          <a:xfrm>
            <a:off x="2579688" y="1800225"/>
            <a:ext cx="22336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Rec 0, give to app, and Send ACK no= 1</a:t>
            </a:r>
          </a:p>
        </p:txBody>
      </p:sp>
      <p:sp>
        <p:nvSpPr>
          <p:cNvPr id="80956" name="Line 61"/>
          <p:cNvSpPr>
            <a:spLocks noChangeShapeType="1"/>
          </p:cNvSpPr>
          <p:nvPr/>
        </p:nvSpPr>
        <p:spPr bwMode="auto">
          <a:xfrm flipH="1">
            <a:off x="1222375" y="5172075"/>
            <a:ext cx="1355725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57" name="Line 62"/>
          <p:cNvSpPr>
            <a:spLocks noChangeShapeType="1"/>
          </p:cNvSpPr>
          <p:nvPr/>
        </p:nvSpPr>
        <p:spPr bwMode="auto">
          <a:xfrm flipH="1">
            <a:off x="1198563" y="5364163"/>
            <a:ext cx="1355725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58" name="Line 63"/>
          <p:cNvSpPr>
            <a:spLocks noChangeShapeType="1"/>
          </p:cNvSpPr>
          <p:nvPr/>
        </p:nvSpPr>
        <p:spPr bwMode="auto">
          <a:xfrm flipH="1">
            <a:off x="1198563" y="5532438"/>
            <a:ext cx="1355725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59" name="Line 64"/>
          <p:cNvSpPr>
            <a:spLocks noChangeShapeType="1"/>
          </p:cNvSpPr>
          <p:nvPr/>
        </p:nvSpPr>
        <p:spPr bwMode="auto">
          <a:xfrm flipH="1">
            <a:off x="1203325" y="5949950"/>
            <a:ext cx="1355725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0960" name="Text Box 65"/>
          <p:cNvSpPr txBox="1">
            <a:spLocks noChangeArrowheads="1"/>
          </p:cNvSpPr>
          <p:nvPr/>
        </p:nvSpPr>
        <p:spPr bwMode="auto">
          <a:xfrm>
            <a:off x="2579688" y="1952625"/>
            <a:ext cx="22336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Rec 1, give to app, and Send ACK no= 2</a:t>
            </a:r>
          </a:p>
        </p:txBody>
      </p:sp>
      <p:sp>
        <p:nvSpPr>
          <p:cNvPr id="80961" name="Text Box 66"/>
          <p:cNvSpPr txBox="1">
            <a:spLocks noChangeArrowheads="1"/>
          </p:cNvSpPr>
          <p:nvPr/>
        </p:nvSpPr>
        <p:spPr bwMode="auto">
          <a:xfrm>
            <a:off x="2579688" y="2120900"/>
            <a:ext cx="22875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Rec 2, give to app, and Send ACK no = 3</a:t>
            </a:r>
          </a:p>
        </p:txBody>
      </p:sp>
      <p:sp>
        <p:nvSpPr>
          <p:cNvPr id="80962" name="Text Box 67"/>
          <p:cNvSpPr txBox="1">
            <a:spLocks noChangeArrowheads="1"/>
          </p:cNvSpPr>
          <p:nvPr/>
        </p:nvSpPr>
        <p:spPr bwMode="auto">
          <a:xfrm>
            <a:off x="2579688" y="2330450"/>
            <a:ext cx="22526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Rec 3, give to app, and Send ACK no =4</a:t>
            </a:r>
          </a:p>
        </p:txBody>
      </p:sp>
      <p:sp>
        <p:nvSpPr>
          <p:cNvPr id="80963" name="Text Box 68"/>
          <p:cNvSpPr txBox="1">
            <a:spLocks noChangeArrowheads="1"/>
          </p:cNvSpPr>
          <p:nvPr/>
        </p:nvSpPr>
        <p:spPr bwMode="auto">
          <a:xfrm>
            <a:off x="2579688" y="2843213"/>
            <a:ext cx="22875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Rec 4, give to app, and Send ACK no = 5</a:t>
            </a:r>
          </a:p>
        </p:txBody>
      </p:sp>
      <p:sp>
        <p:nvSpPr>
          <p:cNvPr id="80964" name="Text Box 69"/>
          <p:cNvSpPr txBox="1">
            <a:spLocks noChangeArrowheads="1"/>
          </p:cNvSpPr>
          <p:nvPr/>
        </p:nvSpPr>
        <p:spPr bwMode="auto">
          <a:xfrm>
            <a:off x="2579688" y="3116263"/>
            <a:ext cx="22875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Rec 5, give to app, and Send ACK no = 6</a:t>
            </a:r>
          </a:p>
        </p:txBody>
      </p:sp>
      <p:sp>
        <p:nvSpPr>
          <p:cNvPr id="80965" name="Text Box 70"/>
          <p:cNvSpPr txBox="1">
            <a:spLocks noChangeArrowheads="1"/>
          </p:cNvSpPr>
          <p:nvPr/>
        </p:nvSpPr>
        <p:spPr bwMode="auto">
          <a:xfrm>
            <a:off x="2579688" y="3405188"/>
            <a:ext cx="2470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Rec 7, save in buffer, and Send ACK no = 6</a:t>
            </a:r>
          </a:p>
        </p:txBody>
      </p:sp>
      <p:sp>
        <p:nvSpPr>
          <p:cNvPr id="80966" name="Text Box 71"/>
          <p:cNvSpPr txBox="1">
            <a:spLocks noChangeArrowheads="1"/>
          </p:cNvSpPr>
          <p:nvPr/>
        </p:nvSpPr>
        <p:spPr bwMode="auto">
          <a:xfrm>
            <a:off x="2579688" y="3949700"/>
            <a:ext cx="2470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Rec 8, save in buffer, and Send ACK no = 6</a:t>
            </a:r>
          </a:p>
        </p:txBody>
      </p:sp>
      <p:sp>
        <p:nvSpPr>
          <p:cNvPr id="80967" name="Text Box 72"/>
          <p:cNvSpPr txBox="1">
            <a:spLocks noChangeArrowheads="1"/>
          </p:cNvSpPr>
          <p:nvPr/>
        </p:nvSpPr>
        <p:spPr bwMode="auto">
          <a:xfrm>
            <a:off x="2579688" y="4206875"/>
            <a:ext cx="2470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Rec 9, save in buffer, and Send ACK no = 6</a:t>
            </a:r>
          </a:p>
        </p:txBody>
      </p:sp>
      <p:sp>
        <p:nvSpPr>
          <p:cNvPr id="80968" name="Text Box 73"/>
          <p:cNvSpPr txBox="1">
            <a:spLocks noChangeArrowheads="1"/>
          </p:cNvSpPr>
          <p:nvPr/>
        </p:nvSpPr>
        <p:spPr bwMode="auto">
          <a:xfrm>
            <a:off x="2579688" y="4479925"/>
            <a:ext cx="25209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Rec 10, save in buffer, and Send ACK no = 6</a:t>
            </a:r>
          </a:p>
        </p:txBody>
      </p:sp>
      <p:sp>
        <p:nvSpPr>
          <p:cNvPr id="80969" name="Text Box 74"/>
          <p:cNvSpPr txBox="1">
            <a:spLocks noChangeArrowheads="1"/>
          </p:cNvSpPr>
          <p:nvPr/>
        </p:nvSpPr>
        <p:spPr bwMode="auto">
          <a:xfrm>
            <a:off x="2579688" y="5041900"/>
            <a:ext cx="2501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Rec 11, save in buffer, and Send ACK no = 6</a:t>
            </a:r>
          </a:p>
        </p:txBody>
      </p:sp>
      <p:sp>
        <p:nvSpPr>
          <p:cNvPr id="80970" name="Text Box 75"/>
          <p:cNvSpPr txBox="1">
            <a:spLocks noChangeArrowheads="1"/>
          </p:cNvSpPr>
          <p:nvPr/>
        </p:nvSpPr>
        <p:spPr bwMode="auto">
          <a:xfrm>
            <a:off x="2579688" y="5275263"/>
            <a:ext cx="2486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Rec 12, save in buffer, and Send ACK no= 6</a:t>
            </a:r>
          </a:p>
        </p:txBody>
      </p:sp>
      <p:sp>
        <p:nvSpPr>
          <p:cNvPr id="80971" name="Text Box 76"/>
          <p:cNvSpPr txBox="1">
            <a:spLocks noChangeArrowheads="1"/>
          </p:cNvSpPr>
          <p:nvPr/>
        </p:nvSpPr>
        <p:spPr bwMode="auto">
          <a:xfrm>
            <a:off x="2579688" y="5500688"/>
            <a:ext cx="24511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Rec 13, save in buffer, and Send ACK no=6</a:t>
            </a:r>
          </a:p>
        </p:txBody>
      </p:sp>
      <p:sp>
        <p:nvSpPr>
          <p:cNvPr id="80972" name="Text Box 77"/>
          <p:cNvSpPr txBox="1">
            <a:spLocks noChangeArrowheads="1"/>
          </p:cNvSpPr>
          <p:nvPr/>
        </p:nvSpPr>
        <p:spPr bwMode="auto">
          <a:xfrm>
            <a:off x="2579688" y="5837238"/>
            <a:ext cx="23320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Rec 6, give to app,. and Send ACK no =14</a:t>
            </a:r>
          </a:p>
        </p:txBody>
      </p:sp>
      <p:sp>
        <p:nvSpPr>
          <p:cNvPr id="80973" name="Text Box 78"/>
          <p:cNvSpPr txBox="1">
            <a:spLocks noChangeArrowheads="1"/>
          </p:cNvSpPr>
          <p:nvPr/>
        </p:nvSpPr>
        <p:spPr bwMode="auto">
          <a:xfrm>
            <a:off x="2579688" y="6045200"/>
            <a:ext cx="23320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Rec 7, give to app,. and Send ACK no =14</a:t>
            </a:r>
          </a:p>
        </p:txBody>
      </p:sp>
      <p:sp>
        <p:nvSpPr>
          <p:cNvPr id="80974" name="Text Box 79"/>
          <p:cNvSpPr txBox="1">
            <a:spLocks noChangeArrowheads="1"/>
          </p:cNvSpPr>
          <p:nvPr/>
        </p:nvSpPr>
        <p:spPr bwMode="auto">
          <a:xfrm>
            <a:off x="2579688" y="6221413"/>
            <a:ext cx="23320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Rec 8, give to app,. and Send ACK no =14</a:t>
            </a:r>
          </a:p>
        </p:txBody>
      </p:sp>
      <p:sp>
        <p:nvSpPr>
          <p:cNvPr id="80975" name="Text Box 80"/>
          <p:cNvSpPr txBox="1">
            <a:spLocks noChangeArrowheads="1"/>
          </p:cNvSpPr>
          <p:nvPr/>
        </p:nvSpPr>
        <p:spPr bwMode="auto">
          <a:xfrm>
            <a:off x="2579688" y="6502400"/>
            <a:ext cx="22971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Rec 9, give to app,. and Send ACK no=14</a:t>
            </a:r>
          </a:p>
        </p:txBody>
      </p:sp>
      <p:sp>
        <p:nvSpPr>
          <p:cNvPr id="495697" name="Text Box 81"/>
          <p:cNvSpPr txBox="1">
            <a:spLocks noChangeArrowheads="1"/>
          </p:cNvSpPr>
          <p:nvPr/>
        </p:nvSpPr>
        <p:spPr bwMode="auto">
          <a:xfrm>
            <a:off x="4946650" y="506413"/>
            <a:ext cx="40290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8275" indent="-168275" algn="l">
              <a:buFontTx/>
              <a:buChar char="•"/>
            </a:pPr>
            <a:r>
              <a:rPr lang="en-US" sz="1200"/>
              <a:t>It took a long time to detect the loss with RTO</a:t>
            </a:r>
          </a:p>
          <a:p>
            <a:pPr marL="168275" indent="-168275" algn="l">
              <a:buFontTx/>
              <a:buChar char="•"/>
            </a:pPr>
            <a:r>
              <a:rPr lang="en-US" sz="1200"/>
              <a:t>But by examining the ACK no, it is possible to determine that pkt 6 was lost</a:t>
            </a:r>
          </a:p>
          <a:p>
            <a:pPr marL="168275" indent="-168275" algn="l">
              <a:buFontTx/>
              <a:buChar char="•"/>
            </a:pPr>
            <a:r>
              <a:rPr lang="en-US" sz="1200"/>
              <a:t>Specifically, receiving two ACKs with ACK no=6 indicates that segment 6 was lost</a:t>
            </a:r>
          </a:p>
          <a:p>
            <a:pPr marL="168275" indent="-168275" algn="l">
              <a:buFontTx/>
              <a:buChar char="•"/>
            </a:pPr>
            <a:r>
              <a:rPr lang="en-US" sz="1200"/>
              <a:t>A more conservative approach is to wait for 4 of the same ACK no (</a:t>
            </a:r>
            <a:r>
              <a:rPr lang="en-US" sz="1200">
                <a:solidFill>
                  <a:srgbClr val="FF0000"/>
                </a:solidFill>
              </a:rPr>
              <a:t>triple-duplicate ACKs</a:t>
            </a:r>
            <a:r>
              <a:rPr lang="en-US" sz="1200"/>
              <a:t>), to decide that a packet was lost</a:t>
            </a:r>
          </a:p>
          <a:p>
            <a:pPr marL="168275" indent="-168275" algn="l">
              <a:buFontTx/>
              <a:buChar char="•"/>
            </a:pPr>
            <a:r>
              <a:rPr lang="en-US" sz="1200"/>
              <a:t>This is called fast retransmit</a:t>
            </a:r>
          </a:p>
          <a:p>
            <a:pPr marL="168275" indent="-168275" algn="l">
              <a:buFontTx/>
              <a:buChar char="•"/>
            </a:pPr>
            <a:r>
              <a:rPr lang="en-US" sz="1200"/>
              <a:t>Triple dup-ACK is like a NACK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89"/>
          <p:cNvSpPr txBox="1">
            <a:spLocks noChangeArrowheads="1"/>
          </p:cNvSpPr>
          <p:nvPr/>
        </p:nvSpPr>
        <p:spPr bwMode="auto">
          <a:xfrm>
            <a:off x="3417888" y="5440363"/>
            <a:ext cx="8524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Send pkt14</a:t>
            </a:r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7772400" cy="652463"/>
          </a:xfrm>
        </p:spPr>
        <p:txBody>
          <a:bodyPr/>
          <a:lstStyle/>
          <a:p>
            <a:r>
              <a:rPr lang="en-US" sz="3600" smtClean="0"/>
              <a:t>Fast Retransmit</a:t>
            </a:r>
          </a:p>
        </p:txBody>
      </p:sp>
      <p:sp>
        <p:nvSpPr>
          <p:cNvPr id="81924" name="Text Box 3"/>
          <p:cNvSpPr txBox="1">
            <a:spLocks noChangeArrowheads="1"/>
          </p:cNvSpPr>
          <p:nvPr/>
        </p:nvSpPr>
        <p:spPr bwMode="auto">
          <a:xfrm>
            <a:off x="3817938" y="690563"/>
            <a:ext cx="749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sender</a:t>
            </a:r>
          </a:p>
        </p:txBody>
      </p:sp>
      <p:sp>
        <p:nvSpPr>
          <p:cNvPr id="81925" name="Text Box 4"/>
          <p:cNvSpPr txBox="1">
            <a:spLocks noChangeArrowheads="1"/>
          </p:cNvSpPr>
          <p:nvPr/>
        </p:nvSpPr>
        <p:spPr bwMode="auto">
          <a:xfrm>
            <a:off x="5153025" y="623888"/>
            <a:ext cx="873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receiver</a:t>
            </a:r>
          </a:p>
        </p:txBody>
      </p:sp>
      <p:sp>
        <p:nvSpPr>
          <p:cNvPr id="81926" name="Line 5"/>
          <p:cNvSpPr>
            <a:spLocks noChangeShapeType="1"/>
          </p:cNvSpPr>
          <p:nvPr/>
        </p:nvSpPr>
        <p:spPr bwMode="auto">
          <a:xfrm>
            <a:off x="4202113" y="1009650"/>
            <a:ext cx="6350" cy="5678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27" name="Line 6"/>
          <p:cNvSpPr>
            <a:spLocks noChangeShapeType="1"/>
          </p:cNvSpPr>
          <p:nvPr/>
        </p:nvSpPr>
        <p:spPr bwMode="auto">
          <a:xfrm>
            <a:off x="5572125" y="946150"/>
            <a:ext cx="36513" cy="5670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28" name="Text Box 7"/>
          <p:cNvSpPr txBox="1">
            <a:spLocks noChangeArrowheads="1"/>
          </p:cNvSpPr>
          <p:nvPr/>
        </p:nvSpPr>
        <p:spPr bwMode="auto">
          <a:xfrm>
            <a:off x="3441700" y="1331913"/>
            <a:ext cx="7953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Send pkt0</a:t>
            </a:r>
          </a:p>
        </p:txBody>
      </p:sp>
      <p:sp>
        <p:nvSpPr>
          <p:cNvPr id="81929" name="Line 8"/>
          <p:cNvSpPr>
            <a:spLocks noChangeShapeType="1"/>
          </p:cNvSpPr>
          <p:nvPr/>
        </p:nvSpPr>
        <p:spPr bwMode="auto">
          <a:xfrm>
            <a:off x="4197350" y="1514475"/>
            <a:ext cx="13906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30" name="Text Box 9"/>
          <p:cNvSpPr txBox="1">
            <a:spLocks noChangeArrowheads="1"/>
          </p:cNvSpPr>
          <p:nvPr/>
        </p:nvSpPr>
        <p:spPr bwMode="auto">
          <a:xfrm>
            <a:off x="3441700" y="1506538"/>
            <a:ext cx="7953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Send pkt2</a:t>
            </a:r>
          </a:p>
        </p:txBody>
      </p:sp>
      <p:sp>
        <p:nvSpPr>
          <p:cNvPr id="81931" name="Text Box 10"/>
          <p:cNvSpPr txBox="1">
            <a:spLocks noChangeArrowheads="1"/>
          </p:cNvSpPr>
          <p:nvPr/>
        </p:nvSpPr>
        <p:spPr bwMode="auto">
          <a:xfrm>
            <a:off x="3441700" y="1681163"/>
            <a:ext cx="7953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Send pkt3</a:t>
            </a:r>
          </a:p>
        </p:txBody>
      </p:sp>
      <p:sp>
        <p:nvSpPr>
          <p:cNvPr id="81932" name="Line 11"/>
          <p:cNvSpPr>
            <a:spLocks noChangeShapeType="1"/>
          </p:cNvSpPr>
          <p:nvPr/>
        </p:nvSpPr>
        <p:spPr bwMode="auto">
          <a:xfrm>
            <a:off x="4197350" y="1651000"/>
            <a:ext cx="13906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33" name="Line 12"/>
          <p:cNvSpPr>
            <a:spLocks noChangeShapeType="1"/>
          </p:cNvSpPr>
          <p:nvPr/>
        </p:nvSpPr>
        <p:spPr bwMode="auto">
          <a:xfrm>
            <a:off x="4197350" y="1795463"/>
            <a:ext cx="1392238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34" name="Line 13"/>
          <p:cNvSpPr>
            <a:spLocks noChangeShapeType="1"/>
          </p:cNvSpPr>
          <p:nvPr/>
        </p:nvSpPr>
        <p:spPr bwMode="auto">
          <a:xfrm>
            <a:off x="4197350" y="1930400"/>
            <a:ext cx="1392238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35" name="Line 14"/>
          <p:cNvSpPr>
            <a:spLocks noChangeShapeType="1"/>
          </p:cNvSpPr>
          <p:nvPr/>
        </p:nvSpPr>
        <p:spPr bwMode="auto">
          <a:xfrm flipH="1">
            <a:off x="4208463" y="1963738"/>
            <a:ext cx="1355725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36" name="Line 15"/>
          <p:cNvSpPr>
            <a:spLocks noChangeShapeType="1"/>
          </p:cNvSpPr>
          <p:nvPr/>
        </p:nvSpPr>
        <p:spPr bwMode="auto">
          <a:xfrm flipH="1">
            <a:off x="4191000" y="2132013"/>
            <a:ext cx="1355725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37" name="Line 16"/>
          <p:cNvSpPr>
            <a:spLocks noChangeShapeType="1"/>
          </p:cNvSpPr>
          <p:nvPr/>
        </p:nvSpPr>
        <p:spPr bwMode="auto">
          <a:xfrm flipH="1">
            <a:off x="4197350" y="2276475"/>
            <a:ext cx="1354138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38" name="Line 17"/>
          <p:cNvSpPr>
            <a:spLocks noChangeShapeType="1"/>
          </p:cNvSpPr>
          <p:nvPr/>
        </p:nvSpPr>
        <p:spPr bwMode="auto">
          <a:xfrm flipH="1">
            <a:off x="4197350" y="2413000"/>
            <a:ext cx="1354138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39" name="Line 18"/>
          <p:cNvSpPr>
            <a:spLocks noChangeShapeType="1"/>
          </p:cNvSpPr>
          <p:nvPr/>
        </p:nvSpPr>
        <p:spPr bwMode="auto">
          <a:xfrm>
            <a:off x="4208463" y="2547938"/>
            <a:ext cx="13906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40" name="Line 19"/>
          <p:cNvSpPr>
            <a:spLocks noChangeShapeType="1"/>
          </p:cNvSpPr>
          <p:nvPr/>
        </p:nvSpPr>
        <p:spPr bwMode="auto">
          <a:xfrm>
            <a:off x="4208463" y="2725738"/>
            <a:ext cx="13906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41" name="Line 20"/>
          <p:cNvSpPr>
            <a:spLocks noChangeShapeType="1"/>
          </p:cNvSpPr>
          <p:nvPr/>
        </p:nvSpPr>
        <p:spPr bwMode="auto">
          <a:xfrm>
            <a:off x="4197350" y="2862263"/>
            <a:ext cx="863600" cy="296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42" name="Line 21"/>
          <p:cNvSpPr>
            <a:spLocks noChangeShapeType="1"/>
          </p:cNvSpPr>
          <p:nvPr/>
        </p:nvSpPr>
        <p:spPr bwMode="auto">
          <a:xfrm>
            <a:off x="4202113" y="2981325"/>
            <a:ext cx="1392237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43" name="Line 22"/>
          <p:cNvSpPr>
            <a:spLocks noChangeShapeType="1"/>
          </p:cNvSpPr>
          <p:nvPr/>
        </p:nvSpPr>
        <p:spPr bwMode="auto">
          <a:xfrm>
            <a:off x="5037138" y="3030538"/>
            <a:ext cx="95250" cy="2413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44" name="Line 23"/>
          <p:cNvSpPr>
            <a:spLocks noChangeShapeType="1"/>
          </p:cNvSpPr>
          <p:nvPr/>
        </p:nvSpPr>
        <p:spPr bwMode="auto">
          <a:xfrm flipH="1">
            <a:off x="4987925" y="3062288"/>
            <a:ext cx="163513" cy="2333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45" name="Line 24"/>
          <p:cNvSpPr>
            <a:spLocks noChangeShapeType="1"/>
          </p:cNvSpPr>
          <p:nvPr/>
        </p:nvSpPr>
        <p:spPr bwMode="auto">
          <a:xfrm flipH="1">
            <a:off x="4202113" y="3014663"/>
            <a:ext cx="1355725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46" name="Line 25"/>
          <p:cNvSpPr>
            <a:spLocks noChangeShapeType="1"/>
          </p:cNvSpPr>
          <p:nvPr/>
        </p:nvSpPr>
        <p:spPr bwMode="auto">
          <a:xfrm flipH="1">
            <a:off x="4208463" y="3175000"/>
            <a:ext cx="1355725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47" name="Line 26"/>
          <p:cNvSpPr>
            <a:spLocks noChangeShapeType="1"/>
          </p:cNvSpPr>
          <p:nvPr/>
        </p:nvSpPr>
        <p:spPr bwMode="auto">
          <a:xfrm>
            <a:off x="4214813" y="3590925"/>
            <a:ext cx="13906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48" name="Line 27"/>
          <p:cNvSpPr>
            <a:spLocks noChangeShapeType="1"/>
          </p:cNvSpPr>
          <p:nvPr/>
        </p:nvSpPr>
        <p:spPr bwMode="auto">
          <a:xfrm>
            <a:off x="4202113" y="3735388"/>
            <a:ext cx="13906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49" name="Line 28"/>
          <p:cNvSpPr>
            <a:spLocks noChangeShapeType="1"/>
          </p:cNvSpPr>
          <p:nvPr/>
        </p:nvSpPr>
        <p:spPr bwMode="auto">
          <a:xfrm flipH="1">
            <a:off x="4219575" y="3440113"/>
            <a:ext cx="1355725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50" name="Line 29"/>
          <p:cNvSpPr>
            <a:spLocks noChangeShapeType="1"/>
          </p:cNvSpPr>
          <p:nvPr/>
        </p:nvSpPr>
        <p:spPr bwMode="auto">
          <a:xfrm flipH="1">
            <a:off x="4208463" y="4057650"/>
            <a:ext cx="1355725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51" name="Line 30"/>
          <p:cNvSpPr>
            <a:spLocks noChangeShapeType="1"/>
          </p:cNvSpPr>
          <p:nvPr/>
        </p:nvSpPr>
        <p:spPr bwMode="auto">
          <a:xfrm>
            <a:off x="4208463" y="4016375"/>
            <a:ext cx="13906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52" name="Line 31"/>
          <p:cNvSpPr>
            <a:spLocks noChangeShapeType="1"/>
          </p:cNvSpPr>
          <p:nvPr/>
        </p:nvSpPr>
        <p:spPr bwMode="auto">
          <a:xfrm flipH="1">
            <a:off x="4191000" y="4233863"/>
            <a:ext cx="1355725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53" name="Text Box 32"/>
          <p:cNvSpPr txBox="1">
            <a:spLocks noChangeArrowheads="1"/>
          </p:cNvSpPr>
          <p:nvPr/>
        </p:nvSpPr>
        <p:spPr bwMode="auto">
          <a:xfrm>
            <a:off x="3441700" y="2414588"/>
            <a:ext cx="7953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Send pkt4</a:t>
            </a:r>
          </a:p>
        </p:txBody>
      </p:sp>
      <p:sp>
        <p:nvSpPr>
          <p:cNvPr id="81954" name="Text Box 33"/>
          <p:cNvSpPr txBox="1">
            <a:spLocks noChangeArrowheads="1"/>
          </p:cNvSpPr>
          <p:nvPr/>
        </p:nvSpPr>
        <p:spPr bwMode="auto">
          <a:xfrm>
            <a:off x="3441700" y="2541588"/>
            <a:ext cx="7953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Send pkt5</a:t>
            </a:r>
          </a:p>
        </p:txBody>
      </p:sp>
      <p:sp>
        <p:nvSpPr>
          <p:cNvPr id="81955" name="Text Box 34"/>
          <p:cNvSpPr txBox="1">
            <a:spLocks noChangeArrowheads="1"/>
          </p:cNvSpPr>
          <p:nvPr/>
        </p:nvSpPr>
        <p:spPr bwMode="auto">
          <a:xfrm>
            <a:off x="3441700" y="2708275"/>
            <a:ext cx="7953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Send pkt6</a:t>
            </a:r>
          </a:p>
        </p:txBody>
      </p:sp>
      <p:sp>
        <p:nvSpPr>
          <p:cNvPr id="81956" name="Text Box 35"/>
          <p:cNvSpPr txBox="1">
            <a:spLocks noChangeArrowheads="1"/>
          </p:cNvSpPr>
          <p:nvPr/>
        </p:nvSpPr>
        <p:spPr bwMode="auto">
          <a:xfrm>
            <a:off x="3441700" y="2849563"/>
            <a:ext cx="7953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Send pkt7</a:t>
            </a:r>
          </a:p>
        </p:txBody>
      </p:sp>
      <p:sp>
        <p:nvSpPr>
          <p:cNvPr id="81957" name="Text Box 36"/>
          <p:cNvSpPr txBox="1">
            <a:spLocks noChangeArrowheads="1"/>
          </p:cNvSpPr>
          <p:nvPr/>
        </p:nvSpPr>
        <p:spPr bwMode="auto">
          <a:xfrm>
            <a:off x="3435350" y="3457575"/>
            <a:ext cx="7953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Send pkt8</a:t>
            </a:r>
          </a:p>
        </p:txBody>
      </p:sp>
      <p:sp>
        <p:nvSpPr>
          <p:cNvPr id="81958" name="Text Box 37"/>
          <p:cNvSpPr txBox="1">
            <a:spLocks noChangeArrowheads="1"/>
          </p:cNvSpPr>
          <p:nvPr/>
        </p:nvSpPr>
        <p:spPr bwMode="auto">
          <a:xfrm>
            <a:off x="3452813" y="3681413"/>
            <a:ext cx="7953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Send pkt9</a:t>
            </a:r>
          </a:p>
        </p:txBody>
      </p:sp>
      <p:sp>
        <p:nvSpPr>
          <p:cNvPr id="81959" name="Text Box 38"/>
          <p:cNvSpPr txBox="1">
            <a:spLocks noChangeArrowheads="1"/>
          </p:cNvSpPr>
          <p:nvPr/>
        </p:nvSpPr>
        <p:spPr bwMode="auto">
          <a:xfrm>
            <a:off x="3425825" y="3906838"/>
            <a:ext cx="8524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Send pkt10</a:t>
            </a:r>
          </a:p>
        </p:txBody>
      </p:sp>
      <p:sp>
        <p:nvSpPr>
          <p:cNvPr id="81960" name="Text Box 39"/>
          <p:cNvSpPr txBox="1">
            <a:spLocks noChangeArrowheads="1"/>
          </p:cNvSpPr>
          <p:nvPr/>
        </p:nvSpPr>
        <p:spPr bwMode="auto">
          <a:xfrm>
            <a:off x="3448050" y="4468813"/>
            <a:ext cx="831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Send pkt11</a:t>
            </a:r>
          </a:p>
        </p:txBody>
      </p:sp>
      <p:sp>
        <p:nvSpPr>
          <p:cNvPr id="81961" name="Line 45"/>
          <p:cNvSpPr>
            <a:spLocks noChangeShapeType="1"/>
          </p:cNvSpPr>
          <p:nvPr/>
        </p:nvSpPr>
        <p:spPr bwMode="auto">
          <a:xfrm flipH="1">
            <a:off x="4219575" y="4481513"/>
            <a:ext cx="1355725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62" name="Line 46"/>
          <p:cNvSpPr>
            <a:spLocks noChangeShapeType="1"/>
          </p:cNvSpPr>
          <p:nvPr/>
        </p:nvSpPr>
        <p:spPr bwMode="auto">
          <a:xfrm>
            <a:off x="4219575" y="5018088"/>
            <a:ext cx="1392238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63" name="Line 47"/>
          <p:cNvSpPr>
            <a:spLocks noChangeShapeType="1"/>
          </p:cNvSpPr>
          <p:nvPr/>
        </p:nvSpPr>
        <p:spPr bwMode="auto">
          <a:xfrm>
            <a:off x="4208463" y="4624388"/>
            <a:ext cx="13906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64" name="Line 48"/>
          <p:cNvSpPr>
            <a:spLocks noChangeShapeType="1"/>
          </p:cNvSpPr>
          <p:nvPr/>
        </p:nvSpPr>
        <p:spPr bwMode="auto">
          <a:xfrm>
            <a:off x="4219575" y="4824413"/>
            <a:ext cx="1392238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65" name="Line 49"/>
          <p:cNvSpPr>
            <a:spLocks noChangeShapeType="1"/>
          </p:cNvSpPr>
          <p:nvPr/>
        </p:nvSpPr>
        <p:spPr bwMode="auto">
          <a:xfrm>
            <a:off x="4227513" y="5426075"/>
            <a:ext cx="13906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66" name="Line 50"/>
          <p:cNvSpPr>
            <a:spLocks noChangeShapeType="1"/>
          </p:cNvSpPr>
          <p:nvPr/>
        </p:nvSpPr>
        <p:spPr bwMode="auto">
          <a:xfrm>
            <a:off x="4197350" y="5562600"/>
            <a:ext cx="1392238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67" name="Line 51"/>
          <p:cNvSpPr>
            <a:spLocks noChangeShapeType="1"/>
          </p:cNvSpPr>
          <p:nvPr/>
        </p:nvSpPr>
        <p:spPr bwMode="auto">
          <a:xfrm>
            <a:off x="4192588" y="5724525"/>
            <a:ext cx="13906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68" name="Line 52"/>
          <p:cNvSpPr>
            <a:spLocks noChangeShapeType="1"/>
          </p:cNvSpPr>
          <p:nvPr/>
        </p:nvSpPr>
        <p:spPr bwMode="auto">
          <a:xfrm>
            <a:off x="4227513" y="5886450"/>
            <a:ext cx="139065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69" name="Text Box 53"/>
          <p:cNvSpPr txBox="1">
            <a:spLocks noChangeArrowheads="1"/>
          </p:cNvSpPr>
          <p:nvPr/>
        </p:nvSpPr>
        <p:spPr bwMode="auto">
          <a:xfrm>
            <a:off x="3467100" y="4702175"/>
            <a:ext cx="7953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FF0000"/>
                </a:solidFill>
              </a:rPr>
              <a:t>Send pkt6</a:t>
            </a:r>
          </a:p>
        </p:txBody>
      </p:sp>
      <p:sp>
        <p:nvSpPr>
          <p:cNvPr id="81970" name="Text Box 54"/>
          <p:cNvSpPr txBox="1">
            <a:spLocks noChangeArrowheads="1"/>
          </p:cNvSpPr>
          <p:nvPr/>
        </p:nvSpPr>
        <p:spPr bwMode="auto">
          <a:xfrm>
            <a:off x="3419475" y="4886325"/>
            <a:ext cx="8524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Send pkt12</a:t>
            </a:r>
          </a:p>
        </p:txBody>
      </p:sp>
      <p:sp>
        <p:nvSpPr>
          <p:cNvPr id="81971" name="Text Box 55"/>
          <p:cNvSpPr txBox="1">
            <a:spLocks noChangeArrowheads="1"/>
          </p:cNvSpPr>
          <p:nvPr/>
        </p:nvSpPr>
        <p:spPr bwMode="auto">
          <a:xfrm>
            <a:off x="3417888" y="5280025"/>
            <a:ext cx="8524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Send pkt13</a:t>
            </a:r>
          </a:p>
        </p:txBody>
      </p:sp>
      <p:sp>
        <p:nvSpPr>
          <p:cNvPr id="81972" name="Text Box 57"/>
          <p:cNvSpPr txBox="1">
            <a:spLocks noChangeArrowheads="1"/>
          </p:cNvSpPr>
          <p:nvPr/>
        </p:nvSpPr>
        <p:spPr bwMode="auto">
          <a:xfrm>
            <a:off x="3417888" y="5592763"/>
            <a:ext cx="8524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Send pkt15</a:t>
            </a:r>
          </a:p>
        </p:txBody>
      </p:sp>
      <p:sp>
        <p:nvSpPr>
          <p:cNvPr id="81973" name="Text Box 58"/>
          <p:cNvSpPr txBox="1">
            <a:spLocks noChangeArrowheads="1"/>
          </p:cNvSpPr>
          <p:nvPr/>
        </p:nvSpPr>
        <p:spPr bwMode="auto">
          <a:xfrm>
            <a:off x="3424238" y="5761038"/>
            <a:ext cx="8524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/>
              <a:t>Send pkt16</a:t>
            </a:r>
          </a:p>
        </p:txBody>
      </p:sp>
      <p:sp>
        <p:nvSpPr>
          <p:cNvPr id="81974" name="Text Box 59"/>
          <p:cNvSpPr txBox="1">
            <a:spLocks noChangeArrowheads="1"/>
          </p:cNvSpPr>
          <p:nvPr/>
        </p:nvSpPr>
        <p:spPr bwMode="auto">
          <a:xfrm>
            <a:off x="5572125" y="1727200"/>
            <a:ext cx="22336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Rec 0, give to app, and Send ACK no= 1</a:t>
            </a:r>
          </a:p>
        </p:txBody>
      </p:sp>
      <p:sp>
        <p:nvSpPr>
          <p:cNvPr id="81975" name="Line 60"/>
          <p:cNvSpPr>
            <a:spLocks noChangeShapeType="1"/>
          </p:cNvSpPr>
          <p:nvPr/>
        </p:nvSpPr>
        <p:spPr bwMode="auto">
          <a:xfrm flipH="1">
            <a:off x="4238625" y="5099050"/>
            <a:ext cx="1355725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76" name="Line 61"/>
          <p:cNvSpPr>
            <a:spLocks noChangeShapeType="1"/>
          </p:cNvSpPr>
          <p:nvPr/>
        </p:nvSpPr>
        <p:spPr bwMode="auto">
          <a:xfrm flipH="1">
            <a:off x="4214813" y="5291138"/>
            <a:ext cx="1355725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77" name="Line 62"/>
          <p:cNvSpPr>
            <a:spLocks noChangeShapeType="1"/>
          </p:cNvSpPr>
          <p:nvPr/>
        </p:nvSpPr>
        <p:spPr bwMode="auto">
          <a:xfrm flipH="1">
            <a:off x="4214813" y="5459413"/>
            <a:ext cx="1355725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78" name="Line 63"/>
          <p:cNvSpPr>
            <a:spLocks noChangeShapeType="1"/>
          </p:cNvSpPr>
          <p:nvPr/>
        </p:nvSpPr>
        <p:spPr bwMode="auto">
          <a:xfrm flipH="1">
            <a:off x="4219575" y="5876925"/>
            <a:ext cx="1355725" cy="577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79" name="Text Box 64"/>
          <p:cNvSpPr txBox="1">
            <a:spLocks noChangeArrowheads="1"/>
          </p:cNvSpPr>
          <p:nvPr/>
        </p:nvSpPr>
        <p:spPr bwMode="auto">
          <a:xfrm>
            <a:off x="5572125" y="1879600"/>
            <a:ext cx="22336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Rec 1, give to app, and Send ACK no= 2</a:t>
            </a:r>
          </a:p>
        </p:txBody>
      </p:sp>
      <p:sp>
        <p:nvSpPr>
          <p:cNvPr id="81980" name="Text Box 65"/>
          <p:cNvSpPr txBox="1">
            <a:spLocks noChangeArrowheads="1"/>
          </p:cNvSpPr>
          <p:nvPr/>
        </p:nvSpPr>
        <p:spPr bwMode="auto">
          <a:xfrm>
            <a:off x="5572125" y="2047875"/>
            <a:ext cx="22875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Rec 2, give to app, and Send ACK no = 3</a:t>
            </a:r>
          </a:p>
        </p:txBody>
      </p:sp>
      <p:sp>
        <p:nvSpPr>
          <p:cNvPr id="81981" name="Text Box 66"/>
          <p:cNvSpPr txBox="1">
            <a:spLocks noChangeArrowheads="1"/>
          </p:cNvSpPr>
          <p:nvPr/>
        </p:nvSpPr>
        <p:spPr bwMode="auto">
          <a:xfrm>
            <a:off x="5572125" y="2257425"/>
            <a:ext cx="22526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Rec 3, give to app, and Send ACK no =4</a:t>
            </a:r>
          </a:p>
        </p:txBody>
      </p:sp>
      <p:sp>
        <p:nvSpPr>
          <p:cNvPr id="81982" name="Text Box 67"/>
          <p:cNvSpPr txBox="1">
            <a:spLocks noChangeArrowheads="1"/>
          </p:cNvSpPr>
          <p:nvPr/>
        </p:nvSpPr>
        <p:spPr bwMode="auto">
          <a:xfrm>
            <a:off x="5572125" y="2770188"/>
            <a:ext cx="22875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Rec 4, give to app, and Send ACK no = 5</a:t>
            </a:r>
          </a:p>
        </p:txBody>
      </p:sp>
      <p:sp>
        <p:nvSpPr>
          <p:cNvPr id="81983" name="Text Box 68"/>
          <p:cNvSpPr txBox="1">
            <a:spLocks noChangeArrowheads="1"/>
          </p:cNvSpPr>
          <p:nvPr/>
        </p:nvSpPr>
        <p:spPr bwMode="auto">
          <a:xfrm>
            <a:off x="5572125" y="3043238"/>
            <a:ext cx="22875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Rec 5, give to app, and Send ACK no = 6</a:t>
            </a:r>
          </a:p>
        </p:txBody>
      </p:sp>
      <p:sp>
        <p:nvSpPr>
          <p:cNvPr id="81984" name="Text Box 69"/>
          <p:cNvSpPr txBox="1">
            <a:spLocks noChangeArrowheads="1"/>
          </p:cNvSpPr>
          <p:nvPr/>
        </p:nvSpPr>
        <p:spPr bwMode="auto">
          <a:xfrm>
            <a:off x="5572125" y="3332163"/>
            <a:ext cx="2470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Rec 7, save in buffer, and Send ACK no = 6</a:t>
            </a:r>
          </a:p>
        </p:txBody>
      </p:sp>
      <p:sp>
        <p:nvSpPr>
          <p:cNvPr id="81985" name="Text Box 70"/>
          <p:cNvSpPr txBox="1">
            <a:spLocks noChangeArrowheads="1"/>
          </p:cNvSpPr>
          <p:nvPr/>
        </p:nvSpPr>
        <p:spPr bwMode="auto">
          <a:xfrm>
            <a:off x="5572125" y="3876675"/>
            <a:ext cx="2470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Rec 8, save in buffer, and Send ACK no = 6</a:t>
            </a:r>
          </a:p>
        </p:txBody>
      </p:sp>
      <p:sp>
        <p:nvSpPr>
          <p:cNvPr id="81986" name="Text Box 71"/>
          <p:cNvSpPr txBox="1">
            <a:spLocks noChangeArrowheads="1"/>
          </p:cNvSpPr>
          <p:nvPr/>
        </p:nvSpPr>
        <p:spPr bwMode="auto">
          <a:xfrm>
            <a:off x="5572125" y="4133850"/>
            <a:ext cx="2470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Rec 9, save in buffer, and Send ACK no = 6</a:t>
            </a:r>
          </a:p>
        </p:txBody>
      </p:sp>
      <p:sp>
        <p:nvSpPr>
          <p:cNvPr id="81987" name="Text Box 72"/>
          <p:cNvSpPr txBox="1">
            <a:spLocks noChangeArrowheads="1"/>
          </p:cNvSpPr>
          <p:nvPr/>
        </p:nvSpPr>
        <p:spPr bwMode="auto">
          <a:xfrm>
            <a:off x="5572125" y="4406900"/>
            <a:ext cx="25209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Rec 10, save in buffer, and Send ACK no = 6</a:t>
            </a:r>
          </a:p>
        </p:txBody>
      </p:sp>
      <p:sp>
        <p:nvSpPr>
          <p:cNvPr id="81988" name="Text Box 73"/>
          <p:cNvSpPr txBox="1">
            <a:spLocks noChangeArrowheads="1"/>
          </p:cNvSpPr>
          <p:nvPr/>
        </p:nvSpPr>
        <p:spPr bwMode="auto">
          <a:xfrm>
            <a:off x="5572125" y="4968875"/>
            <a:ext cx="2501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Rec 11, save in buffer, and Send ACK no = 6</a:t>
            </a:r>
          </a:p>
        </p:txBody>
      </p:sp>
      <p:sp>
        <p:nvSpPr>
          <p:cNvPr id="81989" name="Text Box 74"/>
          <p:cNvSpPr txBox="1">
            <a:spLocks noChangeArrowheads="1"/>
          </p:cNvSpPr>
          <p:nvPr/>
        </p:nvSpPr>
        <p:spPr bwMode="auto">
          <a:xfrm>
            <a:off x="5572125" y="5202238"/>
            <a:ext cx="2330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Rec 6, save in buffer, and Send ACK= 12</a:t>
            </a:r>
          </a:p>
        </p:txBody>
      </p:sp>
      <p:sp>
        <p:nvSpPr>
          <p:cNvPr id="81990" name="Text Box 75"/>
          <p:cNvSpPr txBox="1">
            <a:spLocks noChangeArrowheads="1"/>
          </p:cNvSpPr>
          <p:nvPr/>
        </p:nvSpPr>
        <p:spPr bwMode="auto">
          <a:xfrm>
            <a:off x="5546725" y="5427663"/>
            <a:ext cx="23463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Rec 12, save in buffer, and Send ACK=13</a:t>
            </a:r>
          </a:p>
        </p:txBody>
      </p:sp>
      <p:sp>
        <p:nvSpPr>
          <p:cNvPr id="81991" name="Text Box 76"/>
          <p:cNvSpPr txBox="1">
            <a:spLocks noChangeArrowheads="1"/>
          </p:cNvSpPr>
          <p:nvPr/>
        </p:nvSpPr>
        <p:spPr bwMode="auto">
          <a:xfrm>
            <a:off x="5546725" y="5764213"/>
            <a:ext cx="21923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Rec 13, give to app,. and Send ACK=14</a:t>
            </a:r>
          </a:p>
        </p:txBody>
      </p:sp>
      <p:sp>
        <p:nvSpPr>
          <p:cNvPr id="81992" name="Text Box 77"/>
          <p:cNvSpPr txBox="1">
            <a:spLocks noChangeArrowheads="1"/>
          </p:cNvSpPr>
          <p:nvPr/>
        </p:nvSpPr>
        <p:spPr bwMode="auto">
          <a:xfrm>
            <a:off x="5546725" y="5972175"/>
            <a:ext cx="21923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Rec 14, give to app,. and Send ACK=15</a:t>
            </a:r>
          </a:p>
        </p:txBody>
      </p:sp>
      <p:sp>
        <p:nvSpPr>
          <p:cNvPr id="81993" name="Text Box 78"/>
          <p:cNvSpPr txBox="1">
            <a:spLocks noChangeArrowheads="1"/>
          </p:cNvSpPr>
          <p:nvPr/>
        </p:nvSpPr>
        <p:spPr bwMode="auto">
          <a:xfrm>
            <a:off x="5546725" y="6148388"/>
            <a:ext cx="21923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Rec 15, give to app,. and Send ACK=16</a:t>
            </a:r>
          </a:p>
        </p:txBody>
      </p:sp>
      <p:sp>
        <p:nvSpPr>
          <p:cNvPr id="81994" name="Text Box 79"/>
          <p:cNvSpPr txBox="1">
            <a:spLocks noChangeArrowheads="1"/>
          </p:cNvSpPr>
          <p:nvPr/>
        </p:nvSpPr>
        <p:spPr bwMode="auto">
          <a:xfrm>
            <a:off x="5546725" y="6429375"/>
            <a:ext cx="21923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Rec 16, give to app,. and Send ACK=17</a:t>
            </a:r>
          </a:p>
        </p:txBody>
      </p:sp>
      <p:sp>
        <p:nvSpPr>
          <p:cNvPr id="81995" name="Text Box 81"/>
          <p:cNvSpPr txBox="1">
            <a:spLocks noChangeArrowheads="1"/>
          </p:cNvSpPr>
          <p:nvPr/>
        </p:nvSpPr>
        <p:spPr bwMode="auto">
          <a:xfrm>
            <a:off x="1362075" y="3865563"/>
            <a:ext cx="11795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first dup-ACK</a:t>
            </a:r>
          </a:p>
        </p:txBody>
      </p:sp>
      <p:sp>
        <p:nvSpPr>
          <p:cNvPr id="81996" name="Text Box 82"/>
          <p:cNvSpPr txBox="1">
            <a:spLocks noChangeArrowheads="1"/>
          </p:cNvSpPr>
          <p:nvPr/>
        </p:nvSpPr>
        <p:spPr bwMode="auto">
          <a:xfrm>
            <a:off x="1260475" y="4494213"/>
            <a:ext cx="13239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second dup-ACK</a:t>
            </a:r>
          </a:p>
        </p:txBody>
      </p:sp>
      <p:sp>
        <p:nvSpPr>
          <p:cNvPr id="81997" name="Text Box 83"/>
          <p:cNvSpPr txBox="1">
            <a:spLocks noChangeArrowheads="1"/>
          </p:cNvSpPr>
          <p:nvPr/>
        </p:nvSpPr>
        <p:spPr bwMode="auto">
          <a:xfrm>
            <a:off x="1343025" y="4697413"/>
            <a:ext cx="1203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third dup-ACK</a:t>
            </a:r>
          </a:p>
        </p:txBody>
      </p:sp>
      <p:sp>
        <p:nvSpPr>
          <p:cNvPr id="81998" name="Line 84"/>
          <p:cNvSpPr>
            <a:spLocks noChangeShapeType="1"/>
          </p:cNvSpPr>
          <p:nvPr/>
        </p:nvSpPr>
        <p:spPr bwMode="auto">
          <a:xfrm flipV="1">
            <a:off x="2486025" y="3970338"/>
            <a:ext cx="1565275" cy="3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99" name="Line 85"/>
          <p:cNvSpPr>
            <a:spLocks noChangeShapeType="1"/>
          </p:cNvSpPr>
          <p:nvPr/>
        </p:nvSpPr>
        <p:spPr bwMode="auto">
          <a:xfrm flipV="1">
            <a:off x="2533650" y="4637088"/>
            <a:ext cx="1565275" cy="3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2000" name="Line 86"/>
          <p:cNvSpPr>
            <a:spLocks noChangeShapeType="1"/>
          </p:cNvSpPr>
          <p:nvPr/>
        </p:nvSpPr>
        <p:spPr bwMode="auto">
          <a:xfrm flipV="1">
            <a:off x="2541588" y="4772025"/>
            <a:ext cx="1565275" cy="3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2001" name="Line 87"/>
          <p:cNvSpPr>
            <a:spLocks noChangeShapeType="1"/>
          </p:cNvSpPr>
          <p:nvPr/>
        </p:nvSpPr>
        <p:spPr bwMode="auto">
          <a:xfrm flipV="1">
            <a:off x="2559050" y="4884738"/>
            <a:ext cx="164465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2002" name="Text Box 88"/>
          <p:cNvSpPr txBox="1">
            <a:spLocks noChangeArrowheads="1"/>
          </p:cNvSpPr>
          <p:nvPr/>
        </p:nvSpPr>
        <p:spPr bwMode="auto">
          <a:xfrm>
            <a:off x="1187450" y="5130800"/>
            <a:ext cx="1393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Retransmit pkt 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TCP ACK generation</a:t>
            </a:r>
            <a:r>
              <a:rPr lang="en-US" u="none" smtClean="0"/>
              <a:t> </a:t>
            </a:r>
            <a:r>
              <a:rPr lang="en-US" sz="2400" u="none" smtClean="0"/>
              <a:t>[RFC 1122, RFC 2581]</a:t>
            </a:r>
            <a:endParaRPr lang="en-US" smtClean="0"/>
          </a:p>
        </p:txBody>
      </p:sp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752475" y="1554163"/>
            <a:ext cx="3346450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  <a:latin typeface="Arial" pitchFamily="34" charset="0"/>
              </a:rPr>
              <a:t>Event at Receiver</a:t>
            </a:r>
            <a:endParaRPr lang="en-US" sz="1800">
              <a:latin typeface="Arial" pitchFamily="34" charset="0"/>
            </a:endParaRPr>
          </a:p>
          <a:p>
            <a:pPr algn="l"/>
            <a:endParaRPr lang="en-US" sz="1800">
              <a:latin typeface="Arial" pitchFamily="34" charset="0"/>
            </a:endParaRPr>
          </a:p>
          <a:p>
            <a:pPr algn="l"/>
            <a:r>
              <a:rPr lang="en-US" sz="1800">
                <a:latin typeface="Arial" pitchFamily="34" charset="0"/>
              </a:rPr>
              <a:t>Arrival of in-order segment with</a:t>
            </a:r>
          </a:p>
          <a:p>
            <a:pPr algn="l"/>
            <a:r>
              <a:rPr lang="en-US" sz="1800">
                <a:latin typeface="Arial" pitchFamily="34" charset="0"/>
              </a:rPr>
              <a:t>expected seq #. All data up to</a:t>
            </a:r>
          </a:p>
          <a:p>
            <a:pPr algn="l"/>
            <a:r>
              <a:rPr lang="en-US" sz="1800">
                <a:latin typeface="Arial" pitchFamily="34" charset="0"/>
              </a:rPr>
              <a:t>expected seq # already ACKed</a:t>
            </a:r>
          </a:p>
          <a:p>
            <a:pPr algn="l"/>
            <a:endParaRPr lang="en-US" sz="1800">
              <a:latin typeface="Arial" pitchFamily="34" charset="0"/>
            </a:endParaRPr>
          </a:p>
          <a:p>
            <a:pPr algn="l"/>
            <a:r>
              <a:rPr lang="en-US" sz="1800">
                <a:latin typeface="Arial" pitchFamily="34" charset="0"/>
              </a:rPr>
              <a:t>Arrival of in-order segment with</a:t>
            </a:r>
          </a:p>
          <a:p>
            <a:pPr algn="l"/>
            <a:r>
              <a:rPr lang="en-US" sz="1800">
                <a:latin typeface="Arial" pitchFamily="34" charset="0"/>
              </a:rPr>
              <a:t>expected seq #. One other </a:t>
            </a:r>
          </a:p>
          <a:p>
            <a:pPr algn="l"/>
            <a:r>
              <a:rPr lang="en-US" sz="1800">
                <a:latin typeface="Arial" pitchFamily="34" charset="0"/>
              </a:rPr>
              <a:t>segment has ACK pending</a:t>
            </a:r>
          </a:p>
          <a:p>
            <a:pPr algn="l"/>
            <a:endParaRPr lang="en-US" sz="1800">
              <a:latin typeface="Arial" pitchFamily="34" charset="0"/>
            </a:endParaRPr>
          </a:p>
          <a:p>
            <a:pPr algn="l"/>
            <a:r>
              <a:rPr lang="en-US" sz="1800">
                <a:latin typeface="Arial" pitchFamily="34" charset="0"/>
              </a:rPr>
              <a:t>Arrival of out-of-order segment</a:t>
            </a:r>
          </a:p>
          <a:p>
            <a:pPr algn="l"/>
            <a:r>
              <a:rPr lang="en-US" sz="1800">
                <a:latin typeface="Arial" pitchFamily="34" charset="0"/>
              </a:rPr>
              <a:t>higher-than-expect seq. # .</a:t>
            </a:r>
          </a:p>
          <a:p>
            <a:pPr algn="l"/>
            <a:r>
              <a:rPr lang="en-US" sz="1800">
                <a:latin typeface="Arial" pitchFamily="34" charset="0"/>
              </a:rPr>
              <a:t>Gap detected</a:t>
            </a:r>
          </a:p>
          <a:p>
            <a:pPr algn="l"/>
            <a:endParaRPr lang="en-US" sz="1800">
              <a:latin typeface="Arial" pitchFamily="34" charset="0"/>
            </a:endParaRPr>
          </a:p>
          <a:p>
            <a:pPr algn="l"/>
            <a:r>
              <a:rPr lang="en-US" sz="1800">
                <a:latin typeface="Arial" pitchFamily="34" charset="0"/>
              </a:rPr>
              <a:t>Arrival of segment that </a:t>
            </a:r>
          </a:p>
          <a:p>
            <a:pPr algn="l"/>
            <a:r>
              <a:rPr lang="en-US" sz="1800">
                <a:latin typeface="Arial" pitchFamily="34" charset="0"/>
              </a:rPr>
              <a:t>partially or completely fills gap</a:t>
            </a:r>
          </a:p>
          <a:p>
            <a:pPr algn="l"/>
            <a:endParaRPr lang="en-US" sz="1800">
              <a:latin typeface="Arial" pitchFamily="34" charset="0"/>
            </a:endParaRPr>
          </a:p>
          <a:p>
            <a:pPr algn="l"/>
            <a:endParaRPr lang="en-US" sz="1000">
              <a:latin typeface="Times New Roman" pitchFamily="18" charset="0"/>
            </a:endParaRPr>
          </a:p>
        </p:txBody>
      </p:sp>
      <p:sp>
        <p:nvSpPr>
          <p:cNvPr id="190468" name="Text Box 4"/>
          <p:cNvSpPr txBox="1">
            <a:spLocks noChangeArrowheads="1"/>
          </p:cNvSpPr>
          <p:nvPr/>
        </p:nvSpPr>
        <p:spPr bwMode="auto">
          <a:xfrm>
            <a:off x="4514850" y="1544638"/>
            <a:ext cx="4070350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  <a:latin typeface="Arial" pitchFamily="34" charset="0"/>
              </a:rPr>
              <a:t>TCP Receiver action</a:t>
            </a:r>
            <a:endParaRPr lang="en-US" sz="1800">
              <a:latin typeface="Arial" pitchFamily="34" charset="0"/>
            </a:endParaRPr>
          </a:p>
          <a:p>
            <a:pPr algn="l"/>
            <a:endParaRPr lang="en-US" sz="1800">
              <a:latin typeface="Arial" pitchFamily="34" charset="0"/>
            </a:endParaRPr>
          </a:p>
          <a:p>
            <a:pPr algn="l"/>
            <a:r>
              <a:rPr lang="en-US" sz="1800">
                <a:latin typeface="Arial" pitchFamily="34" charset="0"/>
              </a:rPr>
              <a:t>Delayed ACK. Wait up to 500ms</a:t>
            </a:r>
          </a:p>
          <a:p>
            <a:pPr algn="l"/>
            <a:r>
              <a:rPr lang="en-US" sz="1800">
                <a:latin typeface="Arial" pitchFamily="34" charset="0"/>
              </a:rPr>
              <a:t>for next segment. If no next segment,</a:t>
            </a:r>
          </a:p>
          <a:p>
            <a:pPr algn="l"/>
            <a:r>
              <a:rPr lang="en-US" sz="1800">
                <a:latin typeface="Arial" pitchFamily="34" charset="0"/>
              </a:rPr>
              <a:t>send ACK</a:t>
            </a:r>
          </a:p>
          <a:p>
            <a:pPr algn="l"/>
            <a:endParaRPr lang="en-US" sz="1800">
              <a:latin typeface="Arial" pitchFamily="34" charset="0"/>
            </a:endParaRPr>
          </a:p>
          <a:p>
            <a:pPr algn="l"/>
            <a:r>
              <a:rPr lang="en-US" sz="1800">
                <a:latin typeface="Arial" pitchFamily="34" charset="0"/>
              </a:rPr>
              <a:t>Immediately send single cumulative </a:t>
            </a:r>
          </a:p>
          <a:p>
            <a:pPr algn="l"/>
            <a:r>
              <a:rPr lang="en-US" sz="1800">
                <a:latin typeface="Arial" pitchFamily="34" charset="0"/>
              </a:rPr>
              <a:t>ACK, ACKing both in-order segments </a:t>
            </a:r>
          </a:p>
          <a:p>
            <a:pPr algn="l"/>
            <a:endParaRPr lang="en-US" sz="1800">
              <a:latin typeface="Arial" pitchFamily="34" charset="0"/>
            </a:endParaRPr>
          </a:p>
          <a:p>
            <a:pPr algn="l"/>
            <a:endParaRPr lang="en-US" sz="1800">
              <a:latin typeface="Arial" pitchFamily="34" charset="0"/>
            </a:endParaRPr>
          </a:p>
          <a:p>
            <a:pPr algn="l"/>
            <a:r>
              <a:rPr lang="en-US" sz="1800">
                <a:latin typeface="Arial" pitchFamily="34" charset="0"/>
              </a:rPr>
              <a:t>Immediately send </a:t>
            </a:r>
            <a:r>
              <a:rPr lang="en-US" sz="1800" i="1">
                <a:solidFill>
                  <a:srgbClr val="FF0000"/>
                </a:solidFill>
                <a:latin typeface="Arial" pitchFamily="34" charset="0"/>
              </a:rPr>
              <a:t>duplicate ACK</a:t>
            </a:r>
            <a:r>
              <a:rPr lang="en-US" sz="1800">
                <a:latin typeface="Arial" pitchFamily="34" charset="0"/>
              </a:rPr>
              <a:t>, </a:t>
            </a:r>
          </a:p>
          <a:p>
            <a:pPr algn="l"/>
            <a:r>
              <a:rPr lang="en-US" sz="1800">
                <a:latin typeface="Arial" pitchFamily="34" charset="0"/>
              </a:rPr>
              <a:t>indicating seq. # of next expected byte</a:t>
            </a:r>
          </a:p>
          <a:p>
            <a:pPr algn="l"/>
            <a:endParaRPr lang="en-US" sz="1800">
              <a:latin typeface="Arial" pitchFamily="34" charset="0"/>
            </a:endParaRPr>
          </a:p>
          <a:p>
            <a:pPr algn="l"/>
            <a:endParaRPr lang="en-US" sz="1800">
              <a:latin typeface="Arial" pitchFamily="34" charset="0"/>
            </a:endParaRPr>
          </a:p>
          <a:p>
            <a:pPr algn="l"/>
            <a:r>
              <a:rPr lang="en-US" sz="1800">
                <a:latin typeface="Arial" pitchFamily="34" charset="0"/>
              </a:rPr>
              <a:t>Immediate send ACK, provided that</a:t>
            </a:r>
          </a:p>
          <a:p>
            <a:pPr algn="l"/>
            <a:r>
              <a:rPr lang="en-US" sz="1800">
                <a:latin typeface="Arial" pitchFamily="34" charset="0"/>
              </a:rPr>
              <a:t>segment starts at lower end of gap</a:t>
            </a:r>
          </a:p>
          <a:p>
            <a:pPr algn="l"/>
            <a:endParaRPr lang="en-US" sz="1800">
              <a:latin typeface="Arial" pitchFamily="34" charset="0"/>
            </a:endParaRPr>
          </a:p>
          <a:p>
            <a:pPr algn="l"/>
            <a:endParaRPr lang="en-US" sz="1000">
              <a:latin typeface="Times New Roman" pitchFamily="18" charset="0"/>
            </a:endParaRPr>
          </a:p>
        </p:txBody>
      </p:sp>
      <p:sp>
        <p:nvSpPr>
          <p:cNvPr id="82949" name="Line 5"/>
          <p:cNvSpPr>
            <a:spLocks noChangeShapeType="1"/>
          </p:cNvSpPr>
          <p:nvPr/>
        </p:nvSpPr>
        <p:spPr bwMode="auto">
          <a:xfrm>
            <a:off x="876300" y="2009775"/>
            <a:ext cx="7467600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0" name="Line 6"/>
          <p:cNvSpPr>
            <a:spLocks noChangeShapeType="1"/>
          </p:cNvSpPr>
          <p:nvPr/>
        </p:nvSpPr>
        <p:spPr bwMode="auto">
          <a:xfrm flipV="1">
            <a:off x="847725" y="3190875"/>
            <a:ext cx="74771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1" name="Line 7"/>
          <p:cNvSpPr>
            <a:spLocks noChangeShapeType="1"/>
          </p:cNvSpPr>
          <p:nvPr/>
        </p:nvSpPr>
        <p:spPr bwMode="auto">
          <a:xfrm>
            <a:off x="857250" y="4305300"/>
            <a:ext cx="75057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2" name="Line 8"/>
          <p:cNvSpPr>
            <a:spLocks noChangeShapeType="1"/>
          </p:cNvSpPr>
          <p:nvPr/>
        </p:nvSpPr>
        <p:spPr bwMode="auto">
          <a:xfrm>
            <a:off x="866775" y="5410200"/>
            <a:ext cx="7486650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3" name="Line 9"/>
          <p:cNvSpPr>
            <a:spLocks noChangeShapeType="1"/>
          </p:cNvSpPr>
          <p:nvPr/>
        </p:nvSpPr>
        <p:spPr bwMode="auto">
          <a:xfrm>
            <a:off x="4324350" y="1704975"/>
            <a:ext cx="0" cy="43529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3 outline</a:t>
            </a:r>
          </a:p>
        </p:txBody>
      </p:sp>
      <p:sp>
        <p:nvSpPr>
          <p:cNvPr id="83971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smtClean="0"/>
              <a:t>3.1 Transport-layer services</a:t>
            </a:r>
          </a:p>
          <a:p>
            <a:r>
              <a:rPr lang="en-US" sz="2400" smtClean="0"/>
              <a:t>3.2 Multiplexing and demultiplexing</a:t>
            </a:r>
          </a:p>
          <a:p>
            <a:r>
              <a:rPr lang="en-US" sz="2400" smtClean="0"/>
              <a:t>3.3 Connectionless transport: UDP</a:t>
            </a:r>
          </a:p>
          <a:p>
            <a:r>
              <a:rPr lang="en-US" sz="2400" smtClean="0"/>
              <a:t>3.4 Principles of reliable data transfer</a:t>
            </a:r>
          </a:p>
        </p:txBody>
      </p:sp>
      <p:sp>
        <p:nvSpPr>
          <p:cNvPr id="83972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 smtClean="0"/>
              <a:t>3.5 Connection-oriented transport: TCP</a:t>
            </a:r>
            <a:endParaRPr lang="en-US" sz="2400" smtClean="0">
              <a:solidFill>
                <a:srgbClr val="FF0000"/>
              </a:solidFill>
            </a:endParaRPr>
          </a:p>
          <a:p>
            <a:pPr lvl="1"/>
            <a:r>
              <a:rPr lang="en-US" sz="2000" smtClean="0"/>
              <a:t>segment structure</a:t>
            </a:r>
          </a:p>
          <a:p>
            <a:pPr lvl="1"/>
            <a:r>
              <a:rPr lang="en-US" sz="2000" smtClean="0"/>
              <a:t>reliable data transfer</a:t>
            </a:r>
          </a:p>
          <a:p>
            <a:pPr lvl="1"/>
            <a:r>
              <a:rPr lang="en-US" sz="2000" smtClean="0">
                <a:solidFill>
                  <a:srgbClr val="FF0000"/>
                </a:solidFill>
              </a:rPr>
              <a:t>flow control</a:t>
            </a:r>
            <a:endParaRPr lang="en-US" sz="2000" smtClean="0"/>
          </a:p>
          <a:p>
            <a:pPr lvl="1"/>
            <a:r>
              <a:rPr lang="en-US" sz="2000" smtClean="0"/>
              <a:t>connection management</a:t>
            </a:r>
          </a:p>
          <a:p>
            <a:r>
              <a:rPr lang="en-US" sz="2400" smtClean="0"/>
              <a:t>3.6 Principles of congestion control</a:t>
            </a:r>
          </a:p>
          <a:p>
            <a:r>
              <a:rPr lang="en-US" sz="2400" smtClean="0"/>
              <a:t>3.7 TCP congestion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0500"/>
            <a:ext cx="7772400" cy="781050"/>
          </a:xfrm>
        </p:spPr>
        <p:txBody>
          <a:bodyPr/>
          <a:lstStyle/>
          <a:p>
            <a:r>
              <a:rPr lang="en-US" sz="3600" smtClean="0"/>
              <a:t>TCP segment structure</a:t>
            </a:r>
            <a:endParaRPr lang="en-US" smtClean="0"/>
          </a:p>
        </p:txBody>
      </p:sp>
      <p:grpSp>
        <p:nvGrpSpPr>
          <p:cNvPr id="84995" name="Group 3"/>
          <p:cNvGrpSpPr>
            <a:grpSpLocks/>
          </p:cNvGrpSpPr>
          <p:nvPr/>
        </p:nvGrpSpPr>
        <p:grpSpPr bwMode="auto">
          <a:xfrm>
            <a:off x="2759075" y="1103313"/>
            <a:ext cx="4089400" cy="5330825"/>
            <a:chOff x="2818" y="659"/>
            <a:chExt cx="2576" cy="3358"/>
          </a:xfrm>
        </p:grpSpPr>
        <p:sp>
          <p:nvSpPr>
            <p:cNvPr id="85014" name="Rectangle 4"/>
            <p:cNvSpPr>
              <a:spLocks noChangeArrowheads="1"/>
            </p:cNvSpPr>
            <p:nvPr/>
          </p:nvSpPr>
          <p:spPr bwMode="auto">
            <a:xfrm>
              <a:off x="2905" y="917"/>
              <a:ext cx="2489" cy="3039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5" name="Rectangle 5"/>
            <p:cNvSpPr>
              <a:spLocks noChangeArrowheads="1"/>
            </p:cNvSpPr>
            <p:nvPr/>
          </p:nvSpPr>
          <p:spPr bwMode="auto">
            <a:xfrm>
              <a:off x="2851" y="990"/>
              <a:ext cx="2489" cy="30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5016" name="Text Box 6"/>
            <p:cNvSpPr txBox="1">
              <a:spLocks noChangeArrowheads="1"/>
            </p:cNvSpPr>
            <p:nvPr/>
          </p:nvSpPr>
          <p:spPr bwMode="auto">
            <a:xfrm>
              <a:off x="2886" y="968"/>
              <a:ext cx="11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source port #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5017" name="Text Box 7"/>
            <p:cNvSpPr txBox="1">
              <a:spLocks noChangeArrowheads="1"/>
            </p:cNvSpPr>
            <p:nvPr/>
          </p:nvSpPr>
          <p:spPr bwMode="auto">
            <a:xfrm>
              <a:off x="4198" y="971"/>
              <a:ext cx="10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dest port #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85018" name="Line 8"/>
            <p:cNvSpPr>
              <a:spLocks noChangeShapeType="1"/>
            </p:cNvSpPr>
            <p:nvPr/>
          </p:nvSpPr>
          <p:spPr bwMode="auto">
            <a:xfrm>
              <a:off x="2853" y="1226"/>
              <a:ext cx="2486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9" name="Line 9"/>
            <p:cNvSpPr>
              <a:spLocks noChangeShapeType="1"/>
            </p:cNvSpPr>
            <p:nvPr/>
          </p:nvSpPr>
          <p:spPr bwMode="auto">
            <a:xfrm flipV="1">
              <a:off x="2849" y="146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0" name="Line 10"/>
            <p:cNvSpPr>
              <a:spLocks noChangeShapeType="1"/>
            </p:cNvSpPr>
            <p:nvPr/>
          </p:nvSpPr>
          <p:spPr bwMode="auto">
            <a:xfrm flipV="1">
              <a:off x="4075" y="990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1" name="Text Box 11"/>
            <p:cNvSpPr txBox="1">
              <a:spLocks noChangeArrowheads="1"/>
            </p:cNvSpPr>
            <p:nvPr/>
          </p:nvSpPr>
          <p:spPr bwMode="auto">
            <a:xfrm>
              <a:off x="3758" y="659"/>
              <a:ext cx="5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32 bits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5022" name="Line 12"/>
            <p:cNvSpPr>
              <a:spLocks noChangeShapeType="1"/>
            </p:cNvSpPr>
            <p:nvPr/>
          </p:nvSpPr>
          <p:spPr bwMode="auto">
            <a:xfrm>
              <a:off x="4417" y="811"/>
              <a:ext cx="899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3" name="Line 13"/>
            <p:cNvSpPr>
              <a:spLocks noChangeShapeType="1"/>
            </p:cNvSpPr>
            <p:nvPr/>
          </p:nvSpPr>
          <p:spPr bwMode="auto">
            <a:xfrm rot="10800000">
              <a:off x="2837" y="818"/>
              <a:ext cx="8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4" name="Text Box 14"/>
            <p:cNvSpPr txBox="1">
              <a:spLocks noChangeArrowheads="1"/>
            </p:cNvSpPr>
            <p:nvPr/>
          </p:nvSpPr>
          <p:spPr bwMode="auto">
            <a:xfrm>
              <a:off x="3475" y="2845"/>
              <a:ext cx="1341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application</a:t>
              </a:r>
            </a:p>
            <a:p>
              <a:r>
                <a:rPr lang="en-US" sz="2000"/>
                <a:t>data </a:t>
              </a:r>
            </a:p>
            <a:p>
              <a:r>
                <a:rPr lang="en-US" sz="2000"/>
                <a:t>(variable length)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5025" name="Text Box 15"/>
            <p:cNvSpPr txBox="1">
              <a:spLocks noChangeArrowheads="1"/>
            </p:cNvSpPr>
            <p:nvPr/>
          </p:nvSpPr>
          <p:spPr bwMode="auto">
            <a:xfrm>
              <a:off x="3250" y="1213"/>
              <a:ext cx="156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sequence number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5026" name="Line 16"/>
            <p:cNvSpPr>
              <a:spLocks noChangeShapeType="1"/>
            </p:cNvSpPr>
            <p:nvPr/>
          </p:nvSpPr>
          <p:spPr bwMode="auto">
            <a:xfrm flipV="1">
              <a:off x="2855" y="17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7" name="Text Box 17"/>
            <p:cNvSpPr txBox="1">
              <a:spLocks noChangeArrowheads="1"/>
            </p:cNvSpPr>
            <p:nvPr/>
          </p:nvSpPr>
          <p:spPr bwMode="auto">
            <a:xfrm>
              <a:off x="2998" y="1465"/>
              <a:ext cx="21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acknowledgement number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85028" name="Line 18"/>
            <p:cNvSpPr>
              <a:spLocks noChangeShapeType="1"/>
            </p:cNvSpPr>
            <p:nvPr/>
          </p:nvSpPr>
          <p:spPr bwMode="auto">
            <a:xfrm flipV="1">
              <a:off x="2852" y="1954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9" name="Line 19"/>
            <p:cNvSpPr>
              <a:spLocks noChangeShapeType="1"/>
            </p:cNvSpPr>
            <p:nvPr/>
          </p:nvSpPr>
          <p:spPr bwMode="auto">
            <a:xfrm flipV="1">
              <a:off x="2849" y="2200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0" name="Line 20"/>
            <p:cNvSpPr>
              <a:spLocks noChangeShapeType="1"/>
            </p:cNvSpPr>
            <p:nvPr/>
          </p:nvSpPr>
          <p:spPr bwMode="auto">
            <a:xfrm flipV="1">
              <a:off x="2849" y="2554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1" name="Line 21"/>
            <p:cNvSpPr>
              <a:spLocks noChangeShapeType="1"/>
            </p:cNvSpPr>
            <p:nvPr/>
          </p:nvSpPr>
          <p:spPr bwMode="auto">
            <a:xfrm flipH="1" flipV="1">
              <a:off x="4084" y="1707"/>
              <a:ext cx="3" cy="4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2" name="Text Box 22"/>
            <p:cNvSpPr txBox="1">
              <a:spLocks noChangeArrowheads="1"/>
            </p:cNvSpPr>
            <p:nvPr/>
          </p:nvSpPr>
          <p:spPr bwMode="auto">
            <a:xfrm>
              <a:off x="4057" y="1697"/>
              <a:ext cx="12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</a:rPr>
                <a:t>Receive window</a:t>
              </a:r>
              <a:endParaRPr lang="en-US" sz="20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85033" name="Text Box 23"/>
            <p:cNvSpPr txBox="1">
              <a:spLocks noChangeArrowheads="1"/>
            </p:cNvSpPr>
            <p:nvPr/>
          </p:nvSpPr>
          <p:spPr bwMode="auto">
            <a:xfrm>
              <a:off x="4177" y="1961"/>
              <a:ext cx="112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Urg data pnter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85034" name="Text Box 24"/>
            <p:cNvSpPr txBox="1">
              <a:spLocks noChangeArrowheads="1"/>
            </p:cNvSpPr>
            <p:nvPr/>
          </p:nvSpPr>
          <p:spPr bwMode="auto">
            <a:xfrm>
              <a:off x="3084" y="1949"/>
              <a:ext cx="7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checksum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85035" name="Text Box 25"/>
            <p:cNvSpPr txBox="1">
              <a:spLocks noChangeArrowheads="1"/>
            </p:cNvSpPr>
            <p:nvPr/>
          </p:nvSpPr>
          <p:spPr bwMode="auto">
            <a:xfrm>
              <a:off x="3935" y="1730"/>
              <a:ext cx="1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5036" name="Line 26"/>
            <p:cNvSpPr>
              <a:spLocks noChangeShapeType="1"/>
            </p:cNvSpPr>
            <p:nvPr/>
          </p:nvSpPr>
          <p:spPr bwMode="auto">
            <a:xfrm flipV="1">
              <a:off x="3985" y="1701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7" name="Line 27"/>
            <p:cNvSpPr>
              <a:spLocks noChangeShapeType="1"/>
            </p:cNvSpPr>
            <p:nvPr/>
          </p:nvSpPr>
          <p:spPr bwMode="auto">
            <a:xfrm flipV="1">
              <a:off x="3883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8" name="Line 28"/>
            <p:cNvSpPr>
              <a:spLocks noChangeShapeType="1"/>
            </p:cNvSpPr>
            <p:nvPr/>
          </p:nvSpPr>
          <p:spPr bwMode="auto">
            <a:xfrm flipV="1">
              <a:off x="3778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39" name="Line 29"/>
            <p:cNvSpPr>
              <a:spLocks noChangeShapeType="1"/>
            </p:cNvSpPr>
            <p:nvPr/>
          </p:nvSpPr>
          <p:spPr bwMode="auto">
            <a:xfrm flipV="1">
              <a:off x="3676" y="1707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0" name="Line 30"/>
            <p:cNvSpPr>
              <a:spLocks noChangeShapeType="1"/>
            </p:cNvSpPr>
            <p:nvPr/>
          </p:nvSpPr>
          <p:spPr bwMode="auto">
            <a:xfrm flipV="1">
              <a:off x="3577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1" name="Line 31"/>
            <p:cNvSpPr>
              <a:spLocks noChangeShapeType="1"/>
            </p:cNvSpPr>
            <p:nvPr/>
          </p:nvSpPr>
          <p:spPr bwMode="auto">
            <a:xfrm flipV="1">
              <a:off x="3469" y="1710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42" name="Text Box 32"/>
            <p:cNvSpPr txBox="1">
              <a:spLocks noChangeArrowheads="1"/>
            </p:cNvSpPr>
            <p:nvPr/>
          </p:nvSpPr>
          <p:spPr bwMode="auto">
            <a:xfrm>
              <a:off x="3828" y="1727"/>
              <a:ext cx="20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5043" name="Text Box 33"/>
            <p:cNvSpPr txBox="1">
              <a:spLocks noChangeArrowheads="1"/>
            </p:cNvSpPr>
            <p:nvPr/>
          </p:nvSpPr>
          <p:spPr bwMode="auto">
            <a:xfrm>
              <a:off x="3727" y="1727"/>
              <a:ext cx="1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5044" name="Text Box 34"/>
            <p:cNvSpPr txBox="1">
              <a:spLocks noChangeArrowheads="1"/>
            </p:cNvSpPr>
            <p:nvPr/>
          </p:nvSpPr>
          <p:spPr bwMode="auto">
            <a:xfrm>
              <a:off x="3628" y="1724"/>
              <a:ext cx="18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5045" name="Text Box 35"/>
            <p:cNvSpPr txBox="1">
              <a:spLocks noChangeArrowheads="1"/>
            </p:cNvSpPr>
            <p:nvPr/>
          </p:nvSpPr>
          <p:spPr bwMode="auto">
            <a:xfrm>
              <a:off x="3519" y="1724"/>
              <a:ext cx="21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5046" name="Text Box 36"/>
            <p:cNvSpPr txBox="1">
              <a:spLocks noChangeArrowheads="1"/>
            </p:cNvSpPr>
            <p:nvPr/>
          </p:nvSpPr>
          <p:spPr bwMode="auto">
            <a:xfrm>
              <a:off x="3417" y="1724"/>
              <a:ext cx="21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U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5047" name="Text Box 37"/>
            <p:cNvSpPr txBox="1">
              <a:spLocks noChangeArrowheads="1"/>
            </p:cNvSpPr>
            <p:nvPr/>
          </p:nvSpPr>
          <p:spPr bwMode="auto">
            <a:xfrm>
              <a:off x="2818" y="1665"/>
              <a:ext cx="36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head</a:t>
              </a:r>
            </a:p>
            <a:p>
              <a:r>
                <a:rPr lang="en-US" sz="1400"/>
                <a:t>len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85048" name="Text Box 38"/>
            <p:cNvSpPr txBox="1">
              <a:spLocks noChangeArrowheads="1"/>
            </p:cNvSpPr>
            <p:nvPr/>
          </p:nvSpPr>
          <p:spPr bwMode="auto">
            <a:xfrm>
              <a:off x="3121" y="1665"/>
              <a:ext cx="35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not</a:t>
              </a:r>
            </a:p>
            <a:p>
              <a:r>
                <a:rPr lang="en-US" sz="1400"/>
                <a:t>used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85049" name="Line 39"/>
            <p:cNvSpPr>
              <a:spLocks noChangeShapeType="1"/>
            </p:cNvSpPr>
            <p:nvPr/>
          </p:nvSpPr>
          <p:spPr bwMode="auto">
            <a:xfrm flipV="1">
              <a:off x="3151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50" name="Text Box 40"/>
            <p:cNvSpPr txBox="1">
              <a:spLocks noChangeArrowheads="1"/>
            </p:cNvSpPr>
            <p:nvPr/>
          </p:nvSpPr>
          <p:spPr bwMode="auto">
            <a:xfrm>
              <a:off x="3098" y="2266"/>
              <a:ext cx="19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Options (variable length)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84996" name="Group 41"/>
          <p:cNvGrpSpPr>
            <a:grpSpLocks/>
          </p:cNvGrpSpPr>
          <p:nvPr/>
        </p:nvGrpSpPr>
        <p:grpSpPr bwMode="auto">
          <a:xfrm>
            <a:off x="149225" y="1431925"/>
            <a:ext cx="4556125" cy="3390900"/>
            <a:chOff x="94" y="902"/>
            <a:chExt cx="2870" cy="2136"/>
          </a:xfrm>
        </p:grpSpPr>
        <p:sp>
          <p:nvSpPr>
            <p:cNvPr id="85006" name="Text Box 42"/>
            <p:cNvSpPr txBox="1">
              <a:spLocks noChangeArrowheads="1"/>
            </p:cNvSpPr>
            <p:nvPr/>
          </p:nvSpPr>
          <p:spPr bwMode="auto">
            <a:xfrm>
              <a:off x="112" y="902"/>
              <a:ext cx="144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800"/>
                <a:t>URG: urgent data </a:t>
              </a:r>
            </a:p>
            <a:p>
              <a:pPr algn="r"/>
              <a:r>
                <a:rPr lang="en-US" sz="1800"/>
                <a:t>(generally not used)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85007" name="Text Box 43"/>
            <p:cNvSpPr txBox="1">
              <a:spLocks noChangeArrowheads="1"/>
            </p:cNvSpPr>
            <p:nvPr/>
          </p:nvSpPr>
          <p:spPr bwMode="auto">
            <a:xfrm>
              <a:off x="597" y="1358"/>
              <a:ext cx="92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800"/>
                <a:t>ACK: ACK #</a:t>
              </a:r>
            </a:p>
            <a:p>
              <a:pPr algn="r"/>
              <a:r>
                <a:rPr lang="en-US" sz="1800"/>
                <a:t>valid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85008" name="Text Box 44"/>
            <p:cNvSpPr txBox="1">
              <a:spLocks noChangeArrowheads="1"/>
            </p:cNvSpPr>
            <p:nvPr/>
          </p:nvSpPr>
          <p:spPr bwMode="auto">
            <a:xfrm>
              <a:off x="94" y="1784"/>
              <a:ext cx="144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800"/>
                <a:t>PSH: push data now</a:t>
              </a:r>
            </a:p>
            <a:p>
              <a:pPr algn="r"/>
              <a:r>
                <a:rPr lang="en-US" sz="1800"/>
                <a:t>(generally not used)</a:t>
              </a:r>
            </a:p>
          </p:txBody>
        </p:sp>
        <p:sp>
          <p:nvSpPr>
            <p:cNvPr id="85009" name="Text Box 45"/>
            <p:cNvSpPr txBox="1">
              <a:spLocks noChangeArrowheads="1"/>
            </p:cNvSpPr>
            <p:nvPr/>
          </p:nvSpPr>
          <p:spPr bwMode="auto">
            <a:xfrm>
              <a:off x="300" y="2288"/>
              <a:ext cx="1247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800"/>
                <a:t>RST, SYN, FIN:</a:t>
              </a:r>
            </a:p>
            <a:p>
              <a:pPr algn="r"/>
              <a:r>
                <a:rPr lang="en-US" sz="1800"/>
                <a:t>connection estab</a:t>
              </a:r>
            </a:p>
            <a:p>
              <a:pPr algn="r"/>
              <a:r>
                <a:rPr lang="en-US" sz="1800"/>
                <a:t>(setup, teardown</a:t>
              </a:r>
            </a:p>
            <a:p>
              <a:pPr algn="r"/>
              <a:r>
                <a:rPr lang="en-US" sz="1800"/>
                <a:t>commands)</a:t>
              </a:r>
            </a:p>
          </p:txBody>
        </p:sp>
        <p:sp>
          <p:nvSpPr>
            <p:cNvPr id="85010" name="Line 46"/>
            <p:cNvSpPr>
              <a:spLocks noChangeShapeType="1"/>
            </p:cNvSpPr>
            <p:nvPr/>
          </p:nvSpPr>
          <p:spPr bwMode="auto">
            <a:xfrm>
              <a:off x="1494" y="1134"/>
              <a:ext cx="942" cy="60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1" name="Line 47"/>
            <p:cNvSpPr>
              <a:spLocks noChangeShapeType="1"/>
            </p:cNvSpPr>
            <p:nvPr/>
          </p:nvSpPr>
          <p:spPr bwMode="auto">
            <a:xfrm>
              <a:off x="1476" y="1560"/>
              <a:ext cx="1038" cy="22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2" name="Line 48"/>
            <p:cNvSpPr>
              <a:spLocks noChangeShapeType="1"/>
            </p:cNvSpPr>
            <p:nvPr/>
          </p:nvSpPr>
          <p:spPr bwMode="auto">
            <a:xfrm flipV="1">
              <a:off x="1482" y="1782"/>
              <a:ext cx="1158" cy="2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3" name="Freeform 49"/>
            <p:cNvSpPr>
              <a:spLocks/>
            </p:cNvSpPr>
            <p:nvPr/>
          </p:nvSpPr>
          <p:spPr bwMode="auto">
            <a:xfrm>
              <a:off x="1506" y="1956"/>
              <a:ext cx="1458" cy="444"/>
            </a:xfrm>
            <a:custGeom>
              <a:avLst/>
              <a:gdLst>
                <a:gd name="T0" fmla="*/ 0 w 1458"/>
                <a:gd name="T1" fmla="*/ 444 h 444"/>
                <a:gd name="T2" fmla="*/ 1248 w 1458"/>
                <a:gd name="T3" fmla="*/ 0 h 444"/>
                <a:gd name="T4" fmla="*/ 1458 w 1458"/>
                <a:gd name="T5" fmla="*/ 6 h 444"/>
                <a:gd name="T6" fmla="*/ 0 60000 65536"/>
                <a:gd name="T7" fmla="*/ 0 60000 65536"/>
                <a:gd name="T8" fmla="*/ 0 60000 65536"/>
                <a:gd name="T9" fmla="*/ 0 w 1458"/>
                <a:gd name="T10" fmla="*/ 0 h 444"/>
                <a:gd name="T11" fmla="*/ 1458 w 1458"/>
                <a:gd name="T12" fmla="*/ 444 h 4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58" h="444">
                  <a:moveTo>
                    <a:pt x="0" y="444"/>
                  </a:moveTo>
                  <a:lnTo>
                    <a:pt x="1248" y="0"/>
                  </a:lnTo>
                  <a:lnTo>
                    <a:pt x="1458" y="6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997" name="Text Box 50"/>
          <p:cNvSpPr txBox="1">
            <a:spLocks noChangeArrowheads="1"/>
          </p:cNvSpPr>
          <p:nvPr/>
        </p:nvSpPr>
        <p:spPr bwMode="auto">
          <a:xfrm>
            <a:off x="995363" y="4965700"/>
            <a:ext cx="1352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800"/>
              <a:t>Internet</a:t>
            </a:r>
          </a:p>
          <a:p>
            <a:pPr algn="r"/>
            <a:r>
              <a:rPr lang="en-US" sz="1800"/>
              <a:t>checksum</a:t>
            </a:r>
          </a:p>
          <a:p>
            <a:pPr algn="r"/>
            <a:r>
              <a:rPr lang="en-US" sz="1800"/>
              <a:t>(as in UDP)</a:t>
            </a:r>
          </a:p>
        </p:txBody>
      </p:sp>
      <p:sp>
        <p:nvSpPr>
          <p:cNvPr id="84998" name="Line 51"/>
          <p:cNvSpPr>
            <a:spLocks noChangeShapeType="1"/>
          </p:cNvSpPr>
          <p:nvPr/>
        </p:nvSpPr>
        <p:spPr bwMode="auto">
          <a:xfrm flipV="1">
            <a:off x="2266950" y="3429000"/>
            <a:ext cx="2105025" cy="1981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4999" name="Group 52"/>
          <p:cNvGrpSpPr>
            <a:grpSpLocks/>
          </p:cNvGrpSpPr>
          <p:nvPr/>
        </p:nvGrpSpPr>
        <p:grpSpPr bwMode="auto">
          <a:xfrm>
            <a:off x="6686550" y="3013075"/>
            <a:ext cx="2100263" cy="915988"/>
            <a:chOff x="4212" y="1898"/>
            <a:chExt cx="1323" cy="577"/>
          </a:xfrm>
        </p:grpSpPr>
        <p:sp>
          <p:nvSpPr>
            <p:cNvPr id="85004" name="Text Box 53"/>
            <p:cNvSpPr txBox="1">
              <a:spLocks noChangeArrowheads="1"/>
            </p:cNvSpPr>
            <p:nvPr/>
          </p:nvSpPr>
          <p:spPr bwMode="auto">
            <a:xfrm>
              <a:off x="4686" y="1898"/>
              <a:ext cx="84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/>
                <a:t># bytes </a:t>
              </a:r>
            </a:p>
            <a:p>
              <a:pPr algn="l"/>
              <a:r>
                <a:rPr lang="en-US" sz="1800"/>
                <a:t>rcvr willing</a:t>
              </a:r>
            </a:p>
            <a:p>
              <a:pPr algn="l"/>
              <a:r>
                <a:rPr lang="en-US" sz="1800"/>
                <a:t>to accept</a:t>
              </a:r>
            </a:p>
          </p:txBody>
        </p:sp>
        <p:sp>
          <p:nvSpPr>
            <p:cNvPr id="85005" name="Line 54"/>
            <p:cNvSpPr>
              <a:spLocks noChangeShapeType="1"/>
            </p:cNvSpPr>
            <p:nvPr/>
          </p:nvSpPr>
          <p:spPr bwMode="auto">
            <a:xfrm flipH="1" flipV="1">
              <a:off x="4212" y="1902"/>
              <a:ext cx="510" cy="29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5000" name="Group 55"/>
          <p:cNvGrpSpPr>
            <a:grpSpLocks/>
          </p:cNvGrpSpPr>
          <p:nvPr/>
        </p:nvGrpSpPr>
        <p:grpSpPr bwMode="auto">
          <a:xfrm>
            <a:off x="6581775" y="1527175"/>
            <a:ext cx="2371725" cy="1190625"/>
            <a:chOff x="4146" y="962"/>
            <a:chExt cx="1494" cy="750"/>
          </a:xfrm>
        </p:grpSpPr>
        <p:sp>
          <p:nvSpPr>
            <p:cNvPr id="85001" name="Text Box 56"/>
            <p:cNvSpPr txBox="1">
              <a:spLocks noChangeArrowheads="1"/>
            </p:cNvSpPr>
            <p:nvPr/>
          </p:nvSpPr>
          <p:spPr bwMode="auto">
            <a:xfrm>
              <a:off x="4493" y="962"/>
              <a:ext cx="1147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/>
                <a:t>counting</a:t>
              </a:r>
            </a:p>
            <a:p>
              <a:pPr algn="l"/>
              <a:r>
                <a:rPr lang="en-US" sz="1800"/>
                <a:t>by bytes </a:t>
              </a:r>
            </a:p>
            <a:p>
              <a:pPr algn="l"/>
              <a:r>
                <a:rPr lang="en-US" sz="1800"/>
                <a:t>of data</a:t>
              </a:r>
            </a:p>
            <a:p>
              <a:pPr algn="l"/>
              <a:r>
                <a:rPr lang="en-US" sz="1800"/>
                <a:t>(not segments!)</a:t>
              </a:r>
            </a:p>
          </p:txBody>
        </p:sp>
        <p:sp>
          <p:nvSpPr>
            <p:cNvPr id="85002" name="Line 57"/>
            <p:cNvSpPr>
              <a:spLocks noChangeShapeType="1"/>
            </p:cNvSpPr>
            <p:nvPr/>
          </p:nvSpPr>
          <p:spPr bwMode="auto">
            <a:xfrm flipH="1">
              <a:off x="4170" y="1086"/>
              <a:ext cx="348" cy="55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3" name="Line 58"/>
            <p:cNvSpPr>
              <a:spLocks noChangeShapeType="1"/>
            </p:cNvSpPr>
            <p:nvPr/>
          </p:nvSpPr>
          <p:spPr bwMode="auto">
            <a:xfrm flipH="1">
              <a:off x="4146" y="1080"/>
              <a:ext cx="360" cy="33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TCP Flow Control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810000" cy="129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/>
              <a:t>receive side of TCP connection has a receive buffer:</a:t>
            </a: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3276600"/>
            <a:ext cx="3810000" cy="2895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/>
              <a:t>speed-matching service: matching the send rate to the receiving app’s drain rate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The sender never has more than a receiver windows worth of bytes unACKed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This way, the receiver buffer will never overflow</a:t>
            </a:r>
          </a:p>
          <a:p>
            <a:pPr>
              <a:lnSpc>
                <a:spcPct val="90000"/>
              </a:lnSpc>
            </a:pPr>
            <a:endParaRPr lang="en-US" sz="2000" smtClean="0"/>
          </a:p>
        </p:txBody>
      </p:sp>
      <p:pic>
        <p:nvPicPr>
          <p:cNvPr id="262149" name="Picture 5" descr="rcvw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971800"/>
            <a:ext cx="4800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151" name="Rectangle 7"/>
          <p:cNvSpPr>
            <a:spLocks noChangeArrowheads="1"/>
          </p:cNvSpPr>
          <p:nvPr/>
        </p:nvSpPr>
        <p:spPr bwMode="auto">
          <a:xfrm>
            <a:off x="457200" y="4953000"/>
            <a:ext cx="3810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400"/>
              <a:t>app process may be slow at reading from buffer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181600" y="1066800"/>
            <a:ext cx="3057525" cy="1692275"/>
            <a:chOff x="564" y="803"/>
            <a:chExt cx="1926" cy="1066"/>
          </a:xfrm>
        </p:grpSpPr>
        <p:sp>
          <p:nvSpPr>
            <p:cNvPr id="86024" name="Rectangle 9"/>
            <p:cNvSpPr>
              <a:spLocks noChangeArrowheads="1"/>
            </p:cNvSpPr>
            <p:nvPr/>
          </p:nvSpPr>
          <p:spPr bwMode="auto">
            <a:xfrm>
              <a:off x="564" y="948"/>
              <a:ext cx="1926" cy="90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5" name="Text Box 10"/>
            <p:cNvSpPr txBox="1">
              <a:spLocks noChangeArrowheads="1"/>
            </p:cNvSpPr>
            <p:nvPr/>
          </p:nvSpPr>
          <p:spPr bwMode="auto">
            <a:xfrm>
              <a:off x="618" y="1043"/>
              <a:ext cx="1809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sender won’t overflow</a:t>
              </a:r>
            </a:p>
            <a:p>
              <a:r>
                <a:rPr lang="en-US" sz="2000"/>
                <a:t>receiver’s buffer by</a:t>
              </a:r>
            </a:p>
            <a:p>
              <a:r>
                <a:rPr lang="en-US" sz="2000"/>
                <a:t>transmitting too much,</a:t>
              </a:r>
            </a:p>
            <a:p>
              <a:r>
                <a:rPr lang="en-US" sz="2000"/>
                <a:t> too fast</a:t>
              </a:r>
              <a:endParaRPr lang="en-US" sz="1000">
                <a:latin typeface="Times New Roman" pitchFamily="18" charset="0"/>
              </a:endParaRPr>
            </a:p>
          </p:txBody>
        </p:sp>
        <p:grpSp>
          <p:nvGrpSpPr>
            <p:cNvPr id="86026" name="Group 11"/>
            <p:cNvGrpSpPr>
              <a:grpSpLocks/>
            </p:cNvGrpSpPr>
            <p:nvPr/>
          </p:nvGrpSpPr>
          <p:grpSpPr bwMode="auto">
            <a:xfrm>
              <a:off x="604" y="803"/>
              <a:ext cx="1193" cy="288"/>
              <a:chOff x="3448" y="305"/>
              <a:chExt cx="1193" cy="288"/>
            </a:xfrm>
          </p:grpSpPr>
          <p:sp>
            <p:nvSpPr>
              <p:cNvPr id="86027" name="Rectangle 12"/>
              <p:cNvSpPr>
                <a:spLocks noChangeArrowheads="1"/>
              </p:cNvSpPr>
              <p:nvPr/>
            </p:nvSpPr>
            <p:spPr bwMode="auto">
              <a:xfrm>
                <a:off x="3486" y="330"/>
                <a:ext cx="1134" cy="22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28" name="Text Box 13"/>
              <p:cNvSpPr txBox="1">
                <a:spLocks noChangeArrowheads="1"/>
              </p:cNvSpPr>
              <p:nvPr/>
            </p:nvSpPr>
            <p:spPr bwMode="auto">
              <a:xfrm>
                <a:off x="3448" y="305"/>
                <a:ext cx="119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rgbClr val="FF0000"/>
                    </a:solidFill>
                  </a:rPr>
                  <a:t>flow control</a:t>
                </a:r>
                <a:endParaRPr lang="en-US" sz="1000">
                  <a:latin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7" grpId="0" build="p"/>
      <p:bldP spid="262148" grpId="0" build="p"/>
      <p:bldP spid="262151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6250"/>
          </a:xfrm>
        </p:spPr>
        <p:txBody>
          <a:bodyPr/>
          <a:lstStyle/>
          <a:p>
            <a:r>
              <a:rPr lang="en-US" sz="2400" smtClean="0"/>
              <a:t>Flow control – so the receive doesn’t get overwhelmed.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86525" y="685800"/>
            <a:ext cx="2819400" cy="1066800"/>
          </a:xfrm>
        </p:spPr>
        <p:txBody>
          <a:bodyPr/>
          <a:lstStyle/>
          <a:p>
            <a:r>
              <a:rPr lang="en-US" sz="1400" smtClean="0"/>
              <a:t>The number of unacknowledged packets must be less than the receiver window.</a:t>
            </a:r>
          </a:p>
          <a:p>
            <a:r>
              <a:rPr lang="en-US" sz="1400" smtClean="0"/>
              <a:t>As the receivers buffer fills, decreases the receiver window.</a:t>
            </a:r>
          </a:p>
        </p:txBody>
      </p:sp>
      <p:sp>
        <p:nvSpPr>
          <p:cNvPr id="87044" name="Line 4"/>
          <p:cNvSpPr>
            <a:spLocks noChangeShapeType="1"/>
          </p:cNvSpPr>
          <p:nvPr/>
        </p:nvSpPr>
        <p:spPr bwMode="auto">
          <a:xfrm>
            <a:off x="104775" y="1130300"/>
            <a:ext cx="0" cy="663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45" name="Line 5"/>
          <p:cNvSpPr>
            <a:spLocks noChangeShapeType="1"/>
          </p:cNvSpPr>
          <p:nvPr/>
        </p:nvSpPr>
        <p:spPr bwMode="auto">
          <a:xfrm>
            <a:off x="2162175" y="1212850"/>
            <a:ext cx="0" cy="663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46" name="Line 6"/>
          <p:cNvSpPr>
            <a:spLocks noChangeShapeType="1"/>
          </p:cNvSpPr>
          <p:nvPr/>
        </p:nvSpPr>
        <p:spPr bwMode="auto">
          <a:xfrm>
            <a:off x="104775" y="1462088"/>
            <a:ext cx="2057400" cy="3317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180975" y="938213"/>
            <a:ext cx="1903413" cy="6397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latin typeface="Times New Roman" pitchFamily="18" charset="0"/>
              </a:rPr>
              <a:t>Seq#=20</a:t>
            </a:r>
          </a:p>
          <a:p>
            <a:pPr algn="l" eaLnBrk="1" hangingPunct="1"/>
            <a:r>
              <a:rPr lang="en-US" sz="1200">
                <a:latin typeface="Times New Roman" pitchFamily="18" charset="0"/>
              </a:rPr>
              <a:t>Ack#=1001</a:t>
            </a:r>
          </a:p>
          <a:p>
            <a:pPr algn="l" eaLnBrk="1" hangingPunct="1"/>
            <a:r>
              <a:rPr lang="en-US" sz="1200">
                <a:latin typeface="Times New Roman" pitchFamily="18" charset="0"/>
              </a:rPr>
              <a:t>Data = ‘Hi’, size = 2 (bytes)</a:t>
            </a:r>
          </a:p>
        </p:txBody>
      </p:sp>
      <p:sp>
        <p:nvSpPr>
          <p:cNvPr id="507912" name="Line 8"/>
          <p:cNvSpPr>
            <a:spLocks noChangeShapeType="1"/>
          </p:cNvSpPr>
          <p:nvPr/>
        </p:nvSpPr>
        <p:spPr bwMode="auto">
          <a:xfrm flipH="1">
            <a:off x="104775" y="2954338"/>
            <a:ext cx="2057400" cy="3317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7913" name="Text Box 9"/>
          <p:cNvSpPr txBox="1">
            <a:spLocks noChangeArrowheads="1"/>
          </p:cNvSpPr>
          <p:nvPr/>
        </p:nvSpPr>
        <p:spPr bwMode="auto">
          <a:xfrm>
            <a:off x="561975" y="2941638"/>
            <a:ext cx="822325" cy="701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Seq#=1001</a:t>
            </a:r>
          </a:p>
          <a:p>
            <a:pPr algn="l" eaLnBrk="1" hangingPunct="1"/>
            <a:r>
              <a:rPr lang="en-US" sz="1000">
                <a:latin typeface="Times New Roman" pitchFamily="18" charset="0"/>
              </a:rPr>
              <a:t>Ack#=24</a:t>
            </a:r>
          </a:p>
          <a:p>
            <a:pPr algn="l" eaLnBrk="1" hangingPunct="1"/>
            <a:r>
              <a:rPr lang="en-US" sz="1000">
                <a:latin typeface="Times New Roman" pitchFamily="18" charset="0"/>
              </a:rPr>
              <a:t>Data size =0</a:t>
            </a:r>
          </a:p>
          <a:p>
            <a:pPr algn="l" eaLnBrk="1" hangingPunct="1"/>
            <a:r>
              <a:rPr lang="en-US" sz="1000">
                <a:latin typeface="Times New Roman" pitchFamily="18" charset="0"/>
              </a:rPr>
              <a:t>Rwin=0</a:t>
            </a:r>
          </a:p>
        </p:txBody>
      </p:sp>
      <p:sp>
        <p:nvSpPr>
          <p:cNvPr id="507914" name="Line 10"/>
          <p:cNvSpPr>
            <a:spLocks noChangeShapeType="1"/>
          </p:cNvSpPr>
          <p:nvPr/>
        </p:nvSpPr>
        <p:spPr bwMode="auto">
          <a:xfrm>
            <a:off x="104775" y="2457450"/>
            <a:ext cx="2057400" cy="4968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7915" name="Text Box 11"/>
          <p:cNvSpPr txBox="1">
            <a:spLocks noChangeArrowheads="1"/>
          </p:cNvSpPr>
          <p:nvPr/>
        </p:nvSpPr>
        <p:spPr bwMode="auto">
          <a:xfrm>
            <a:off x="257175" y="2208213"/>
            <a:ext cx="1928813" cy="6397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latin typeface="Times New Roman" pitchFamily="18" charset="0"/>
              </a:rPr>
              <a:t>Seq#=22</a:t>
            </a:r>
          </a:p>
          <a:p>
            <a:pPr algn="l" eaLnBrk="1" hangingPunct="1"/>
            <a:r>
              <a:rPr lang="en-US" sz="1200">
                <a:latin typeface="Times New Roman" pitchFamily="18" charset="0"/>
              </a:rPr>
              <a:t>Ack#=1001</a:t>
            </a:r>
          </a:p>
          <a:p>
            <a:pPr algn="l" eaLnBrk="1" hangingPunct="1"/>
            <a:r>
              <a:rPr lang="en-US" sz="1200">
                <a:latin typeface="Times New Roman" pitchFamily="18" charset="0"/>
              </a:rPr>
              <a:t>Data = ‘By’, size = 2 (bytes)</a:t>
            </a:r>
          </a:p>
        </p:txBody>
      </p:sp>
      <p:sp>
        <p:nvSpPr>
          <p:cNvPr id="507916" name="Line 12"/>
          <p:cNvSpPr>
            <a:spLocks noChangeShapeType="1"/>
          </p:cNvSpPr>
          <p:nvPr/>
        </p:nvSpPr>
        <p:spPr bwMode="auto">
          <a:xfrm>
            <a:off x="104775" y="4945063"/>
            <a:ext cx="2057400" cy="9128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7917" name="Text Box 13"/>
          <p:cNvSpPr txBox="1">
            <a:spLocks noChangeArrowheads="1"/>
          </p:cNvSpPr>
          <p:nvPr/>
        </p:nvSpPr>
        <p:spPr bwMode="auto">
          <a:xfrm>
            <a:off x="485775" y="5002213"/>
            <a:ext cx="1819275" cy="6397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latin typeface="Times New Roman" pitchFamily="18" charset="0"/>
              </a:rPr>
              <a:t>Seq#=4</a:t>
            </a:r>
          </a:p>
          <a:p>
            <a:pPr algn="l" eaLnBrk="1" hangingPunct="1"/>
            <a:r>
              <a:rPr lang="en-US" sz="1200">
                <a:latin typeface="Times New Roman" pitchFamily="18" charset="0"/>
              </a:rPr>
              <a:t>Ack#=1001</a:t>
            </a:r>
          </a:p>
          <a:p>
            <a:pPr algn="l" eaLnBrk="1" hangingPunct="1"/>
            <a:r>
              <a:rPr lang="en-US" sz="1200">
                <a:latin typeface="Times New Roman" pitchFamily="18" charset="0"/>
              </a:rPr>
              <a:t>Data = ‘e’, size = 1 (bytes)</a:t>
            </a:r>
          </a:p>
        </p:txBody>
      </p:sp>
      <p:sp>
        <p:nvSpPr>
          <p:cNvPr id="507918" name="Line 14"/>
          <p:cNvSpPr>
            <a:spLocks noChangeShapeType="1"/>
          </p:cNvSpPr>
          <p:nvPr/>
        </p:nvSpPr>
        <p:spPr bwMode="auto">
          <a:xfrm flipH="1">
            <a:off x="104775" y="1793875"/>
            <a:ext cx="2057400" cy="249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7919" name="Text Box 15"/>
          <p:cNvSpPr txBox="1">
            <a:spLocks noChangeArrowheads="1"/>
          </p:cNvSpPr>
          <p:nvPr/>
        </p:nvSpPr>
        <p:spPr bwMode="auto">
          <a:xfrm>
            <a:off x="333375" y="1616075"/>
            <a:ext cx="757238" cy="6381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900">
                <a:latin typeface="Times New Roman" pitchFamily="18" charset="0"/>
              </a:rPr>
              <a:t>Seq#=1001</a:t>
            </a:r>
          </a:p>
          <a:p>
            <a:pPr algn="l" eaLnBrk="1" hangingPunct="1"/>
            <a:r>
              <a:rPr lang="en-US" sz="900">
                <a:latin typeface="Times New Roman" pitchFamily="18" charset="0"/>
              </a:rPr>
              <a:t>Ack#=22</a:t>
            </a:r>
          </a:p>
          <a:p>
            <a:pPr algn="l" eaLnBrk="1" hangingPunct="1"/>
            <a:r>
              <a:rPr lang="en-US" sz="900">
                <a:latin typeface="Times New Roman" pitchFamily="18" charset="0"/>
              </a:rPr>
              <a:t>Data size =0</a:t>
            </a:r>
          </a:p>
          <a:p>
            <a:pPr algn="l" eaLnBrk="1" hangingPunct="1"/>
            <a:r>
              <a:rPr lang="en-US" sz="900">
                <a:latin typeface="Times New Roman" pitchFamily="18" charset="0"/>
              </a:rPr>
              <a:t>Rwin=2</a:t>
            </a:r>
          </a:p>
        </p:txBody>
      </p:sp>
      <p:sp>
        <p:nvSpPr>
          <p:cNvPr id="507993" name="Line 89"/>
          <p:cNvSpPr>
            <a:spLocks noChangeShapeType="1"/>
          </p:cNvSpPr>
          <p:nvPr/>
        </p:nvSpPr>
        <p:spPr bwMode="auto">
          <a:xfrm flipH="1">
            <a:off x="104775" y="4365625"/>
            <a:ext cx="2057400" cy="3317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7994" name="Text Box 90"/>
          <p:cNvSpPr txBox="1">
            <a:spLocks noChangeArrowheads="1"/>
          </p:cNvSpPr>
          <p:nvPr/>
        </p:nvSpPr>
        <p:spPr bwMode="auto">
          <a:xfrm>
            <a:off x="947738" y="4102100"/>
            <a:ext cx="822325" cy="701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Seq#=1001</a:t>
            </a:r>
          </a:p>
          <a:p>
            <a:pPr algn="l" eaLnBrk="1" hangingPunct="1"/>
            <a:r>
              <a:rPr lang="en-US" sz="1000">
                <a:latin typeface="Times New Roman" pitchFamily="18" charset="0"/>
              </a:rPr>
              <a:t>Ack#=24</a:t>
            </a:r>
          </a:p>
          <a:p>
            <a:pPr algn="l" eaLnBrk="1" hangingPunct="1"/>
            <a:r>
              <a:rPr lang="en-US" sz="1000">
                <a:latin typeface="Times New Roman" pitchFamily="18" charset="0"/>
              </a:rPr>
              <a:t>Data size =0</a:t>
            </a:r>
          </a:p>
          <a:p>
            <a:pPr algn="l" eaLnBrk="1" hangingPunct="1"/>
            <a:r>
              <a:rPr lang="en-US" sz="1000">
                <a:latin typeface="Times New Roman" pitchFamily="18" charset="0"/>
              </a:rPr>
              <a:t>Rwin=9</a:t>
            </a:r>
          </a:p>
        </p:txBody>
      </p:sp>
      <p:sp>
        <p:nvSpPr>
          <p:cNvPr id="87058" name="Rectangle 16"/>
          <p:cNvSpPr>
            <a:spLocks noChangeArrowheads="1"/>
          </p:cNvSpPr>
          <p:nvPr/>
        </p:nvSpPr>
        <p:spPr bwMode="auto">
          <a:xfrm>
            <a:off x="3330575" y="1628775"/>
            <a:ext cx="2976563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latin typeface="Times New Roman" pitchFamily="18" charset="0"/>
            </a:endParaRPr>
          </a:p>
        </p:txBody>
      </p:sp>
      <p:sp>
        <p:nvSpPr>
          <p:cNvPr id="87059" name="Line 17"/>
          <p:cNvSpPr>
            <a:spLocks noChangeShapeType="1"/>
          </p:cNvSpPr>
          <p:nvPr/>
        </p:nvSpPr>
        <p:spPr bwMode="auto">
          <a:xfrm>
            <a:off x="3663950" y="162877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60" name="Line 18"/>
          <p:cNvSpPr>
            <a:spLocks noChangeShapeType="1"/>
          </p:cNvSpPr>
          <p:nvPr/>
        </p:nvSpPr>
        <p:spPr bwMode="auto">
          <a:xfrm>
            <a:off x="3998913" y="162877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61" name="Line 19"/>
          <p:cNvSpPr>
            <a:spLocks noChangeShapeType="1"/>
          </p:cNvSpPr>
          <p:nvPr/>
        </p:nvSpPr>
        <p:spPr bwMode="auto">
          <a:xfrm>
            <a:off x="4332288" y="162877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62" name="Line 20"/>
          <p:cNvSpPr>
            <a:spLocks noChangeShapeType="1"/>
          </p:cNvSpPr>
          <p:nvPr/>
        </p:nvSpPr>
        <p:spPr bwMode="auto">
          <a:xfrm>
            <a:off x="4665663" y="162877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63" name="Line 21"/>
          <p:cNvSpPr>
            <a:spLocks noChangeShapeType="1"/>
          </p:cNvSpPr>
          <p:nvPr/>
        </p:nvSpPr>
        <p:spPr bwMode="auto">
          <a:xfrm>
            <a:off x="5000625" y="162877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64" name="Line 22"/>
          <p:cNvSpPr>
            <a:spLocks noChangeShapeType="1"/>
          </p:cNvSpPr>
          <p:nvPr/>
        </p:nvSpPr>
        <p:spPr bwMode="auto">
          <a:xfrm>
            <a:off x="5334000" y="162877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65" name="Line 23"/>
          <p:cNvSpPr>
            <a:spLocks noChangeShapeType="1"/>
          </p:cNvSpPr>
          <p:nvPr/>
        </p:nvSpPr>
        <p:spPr bwMode="auto">
          <a:xfrm>
            <a:off x="5667375" y="162877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66" name="Line 24"/>
          <p:cNvSpPr>
            <a:spLocks noChangeShapeType="1"/>
          </p:cNvSpPr>
          <p:nvPr/>
        </p:nvSpPr>
        <p:spPr bwMode="auto">
          <a:xfrm>
            <a:off x="6002338" y="162877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67" name="Line 25"/>
          <p:cNvSpPr>
            <a:spLocks noChangeShapeType="1"/>
          </p:cNvSpPr>
          <p:nvPr/>
        </p:nvSpPr>
        <p:spPr bwMode="auto">
          <a:xfrm>
            <a:off x="6335713" y="162877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68" name="Text Box 26"/>
          <p:cNvSpPr txBox="1">
            <a:spLocks noChangeArrowheads="1"/>
          </p:cNvSpPr>
          <p:nvPr/>
        </p:nvSpPr>
        <p:spPr bwMode="auto">
          <a:xfrm>
            <a:off x="3344863" y="1374775"/>
            <a:ext cx="311150" cy="244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15</a:t>
            </a:r>
          </a:p>
        </p:txBody>
      </p:sp>
      <p:sp>
        <p:nvSpPr>
          <p:cNvPr id="87069" name="Text Box 27"/>
          <p:cNvSpPr txBox="1">
            <a:spLocks noChangeArrowheads="1"/>
          </p:cNvSpPr>
          <p:nvPr/>
        </p:nvSpPr>
        <p:spPr bwMode="auto">
          <a:xfrm>
            <a:off x="2800350" y="1636713"/>
            <a:ext cx="557213" cy="27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latin typeface="Times New Roman" pitchFamily="18" charset="0"/>
              </a:rPr>
              <a:t>buffer</a:t>
            </a:r>
          </a:p>
        </p:txBody>
      </p:sp>
      <p:sp>
        <p:nvSpPr>
          <p:cNvPr id="87070" name="Text Box 28"/>
          <p:cNvSpPr txBox="1">
            <a:spLocks noChangeArrowheads="1"/>
          </p:cNvSpPr>
          <p:nvPr/>
        </p:nvSpPr>
        <p:spPr bwMode="auto">
          <a:xfrm>
            <a:off x="2889250" y="1344613"/>
            <a:ext cx="441325" cy="228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900">
                <a:latin typeface="Times New Roman" pitchFamily="18" charset="0"/>
              </a:rPr>
              <a:t>Seq #</a:t>
            </a:r>
          </a:p>
        </p:txBody>
      </p:sp>
      <p:sp>
        <p:nvSpPr>
          <p:cNvPr id="87071" name="Line 29"/>
          <p:cNvSpPr>
            <a:spLocks noChangeShapeType="1"/>
          </p:cNvSpPr>
          <p:nvPr/>
        </p:nvSpPr>
        <p:spPr bwMode="auto">
          <a:xfrm flipH="1">
            <a:off x="3497263" y="1193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7072" name="Text Box 30"/>
          <p:cNvSpPr txBox="1">
            <a:spLocks noChangeArrowheads="1"/>
          </p:cNvSpPr>
          <p:nvPr/>
        </p:nvSpPr>
        <p:spPr bwMode="auto">
          <a:xfrm>
            <a:off x="3051175" y="908050"/>
            <a:ext cx="1301750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latin typeface="Times New Roman" pitchFamily="18" charset="0"/>
              </a:rPr>
              <a:t>SYN had seq#=14</a:t>
            </a:r>
          </a:p>
        </p:txBody>
      </p:sp>
      <p:sp>
        <p:nvSpPr>
          <p:cNvPr id="87073" name="Text Box 31"/>
          <p:cNvSpPr txBox="1">
            <a:spLocks noChangeArrowheads="1"/>
          </p:cNvSpPr>
          <p:nvPr/>
        </p:nvSpPr>
        <p:spPr bwMode="auto">
          <a:xfrm>
            <a:off x="3678238" y="1363663"/>
            <a:ext cx="311150" cy="244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16</a:t>
            </a:r>
          </a:p>
        </p:txBody>
      </p:sp>
      <p:sp>
        <p:nvSpPr>
          <p:cNvPr id="87074" name="Text Box 32"/>
          <p:cNvSpPr txBox="1">
            <a:spLocks noChangeArrowheads="1"/>
          </p:cNvSpPr>
          <p:nvPr/>
        </p:nvSpPr>
        <p:spPr bwMode="auto">
          <a:xfrm>
            <a:off x="4011613" y="1363663"/>
            <a:ext cx="311150" cy="244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17</a:t>
            </a:r>
          </a:p>
        </p:txBody>
      </p:sp>
      <p:sp>
        <p:nvSpPr>
          <p:cNvPr id="87075" name="Text Box 33"/>
          <p:cNvSpPr txBox="1">
            <a:spLocks noChangeArrowheads="1"/>
          </p:cNvSpPr>
          <p:nvPr/>
        </p:nvSpPr>
        <p:spPr bwMode="auto">
          <a:xfrm>
            <a:off x="4384675" y="1363663"/>
            <a:ext cx="311150" cy="244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18</a:t>
            </a:r>
          </a:p>
        </p:txBody>
      </p:sp>
      <p:sp>
        <p:nvSpPr>
          <p:cNvPr id="87076" name="Text Box 34"/>
          <p:cNvSpPr txBox="1">
            <a:spLocks noChangeArrowheads="1"/>
          </p:cNvSpPr>
          <p:nvPr/>
        </p:nvSpPr>
        <p:spPr bwMode="auto">
          <a:xfrm>
            <a:off x="4721225" y="1363663"/>
            <a:ext cx="311150" cy="244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19</a:t>
            </a:r>
          </a:p>
        </p:txBody>
      </p:sp>
      <p:sp>
        <p:nvSpPr>
          <p:cNvPr id="87077" name="Text Box 35"/>
          <p:cNvSpPr txBox="1">
            <a:spLocks noChangeArrowheads="1"/>
          </p:cNvSpPr>
          <p:nvPr/>
        </p:nvSpPr>
        <p:spPr bwMode="auto">
          <a:xfrm>
            <a:off x="5056188" y="1363663"/>
            <a:ext cx="311150" cy="244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20</a:t>
            </a:r>
          </a:p>
        </p:txBody>
      </p:sp>
      <p:sp>
        <p:nvSpPr>
          <p:cNvPr id="87078" name="Text Box 36"/>
          <p:cNvSpPr txBox="1">
            <a:spLocks noChangeArrowheads="1"/>
          </p:cNvSpPr>
          <p:nvPr/>
        </p:nvSpPr>
        <p:spPr bwMode="auto">
          <a:xfrm>
            <a:off x="5348288" y="1363663"/>
            <a:ext cx="311150" cy="244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21</a:t>
            </a:r>
          </a:p>
        </p:txBody>
      </p:sp>
      <p:sp>
        <p:nvSpPr>
          <p:cNvPr id="87079" name="Text Box 37"/>
          <p:cNvSpPr txBox="1">
            <a:spLocks noChangeArrowheads="1"/>
          </p:cNvSpPr>
          <p:nvPr/>
        </p:nvSpPr>
        <p:spPr bwMode="auto">
          <a:xfrm>
            <a:off x="5737225" y="1363663"/>
            <a:ext cx="311150" cy="244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22</a:t>
            </a:r>
          </a:p>
        </p:txBody>
      </p:sp>
      <p:sp>
        <p:nvSpPr>
          <p:cNvPr id="87080" name="Text Box 38"/>
          <p:cNvSpPr txBox="1">
            <a:spLocks noChangeArrowheads="1"/>
          </p:cNvSpPr>
          <p:nvPr/>
        </p:nvSpPr>
        <p:spPr bwMode="auto">
          <a:xfrm>
            <a:off x="3400425" y="1625600"/>
            <a:ext cx="31115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latin typeface="Times New Roman" pitchFamily="18" charset="0"/>
              </a:rPr>
              <a:t>S</a:t>
            </a:r>
          </a:p>
        </p:txBody>
      </p:sp>
      <p:sp>
        <p:nvSpPr>
          <p:cNvPr id="87081" name="Text Box 39"/>
          <p:cNvSpPr txBox="1">
            <a:spLocks noChangeArrowheads="1"/>
          </p:cNvSpPr>
          <p:nvPr/>
        </p:nvSpPr>
        <p:spPr bwMode="auto">
          <a:xfrm>
            <a:off x="3775075" y="1625600"/>
            <a:ext cx="24765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latin typeface="Times New Roman" pitchFamily="18" charset="0"/>
              </a:rPr>
              <a:t>t</a:t>
            </a:r>
          </a:p>
        </p:txBody>
      </p:sp>
      <p:sp>
        <p:nvSpPr>
          <p:cNvPr id="87082" name="Text Box 40"/>
          <p:cNvSpPr txBox="1">
            <a:spLocks noChangeArrowheads="1"/>
          </p:cNvSpPr>
          <p:nvPr/>
        </p:nvSpPr>
        <p:spPr bwMode="auto">
          <a:xfrm>
            <a:off x="4052888" y="1625600"/>
            <a:ext cx="28575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latin typeface="Times New Roman" pitchFamily="18" charset="0"/>
              </a:rPr>
              <a:t>e</a:t>
            </a:r>
          </a:p>
        </p:txBody>
      </p:sp>
      <p:sp>
        <p:nvSpPr>
          <p:cNvPr id="87083" name="Text Box 41"/>
          <p:cNvSpPr txBox="1">
            <a:spLocks noChangeArrowheads="1"/>
          </p:cNvSpPr>
          <p:nvPr/>
        </p:nvSpPr>
        <p:spPr bwMode="auto">
          <a:xfrm>
            <a:off x="4387850" y="1625600"/>
            <a:ext cx="29845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latin typeface="Times New Roman" pitchFamily="18" charset="0"/>
              </a:rPr>
              <a:t>v</a:t>
            </a:r>
          </a:p>
        </p:txBody>
      </p:sp>
      <p:sp>
        <p:nvSpPr>
          <p:cNvPr id="87084" name="Text Box 42"/>
          <p:cNvSpPr txBox="1">
            <a:spLocks noChangeArrowheads="1"/>
          </p:cNvSpPr>
          <p:nvPr/>
        </p:nvSpPr>
        <p:spPr bwMode="auto">
          <a:xfrm>
            <a:off x="4711700" y="1616075"/>
            <a:ext cx="28575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latin typeface="Times New Roman" pitchFamily="18" charset="0"/>
              </a:rPr>
              <a:t>e</a:t>
            </a:r>
          </a:p>
        </p:txBody>
      </p:sp>
      <p:sp>
        <p:nvSpPr>
          <p:cNvPr id="87085" name="Text Box 43"/>
          <p:cNvSpPr txBox="1">
            <a:spLocks noChangeArrowheads="1"/>
          </p:cNvSpPr>
          <p:nvPr/>
        </p:nvSpPr>
        <p:spPr bwMode="auto">
          <a:xfrm>
            <a:off x="5026025" y="1625600"/>
            <a:ext cx="34925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latin typeface="Times New Roman" pitchFamily="18" charset="0"/>
              </a:rPr>
              <a:t>H</a:t>
            </a:r>
          </a:p>
        </p:txBody>
      </p:sp>
      <p:sp>
        <p:nvSpPr>
          <p:cNvPr id="87086" name="Text Box 44"/>
          <p:cNvSpPr txBox="1">
            <a:spLocks noChangeArrowheads="1"/>
          </p:cNvSpPr>
          <p:nvPr/>
        </p:nvSpPr>
        <p:spPr bwMode="auto">
          <a:xfrm>
            <a:off x="5360988" y="1625600"/>
            <a:ext cx="24765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latin typeface="Times New Roman" pitchFamily="18" charset="0"/>
              </a:rPr>
              <a:t>i</a:t>
            </a:r>
          </a:p>
        </p:txBody>
      </p:sp>
      <p:grpSp>
        <p:nvGrpSpPr>
          <p:cNvPr id="2" name="Group 111"/>
          <p:cNvGrpSpPr>
            <a:grpSpLocks/>
          </p:cNvGrpSpPr>
          <p:nvPr/>
        </p:nvGrpSpPr>
        <p:grpSpPr bwMode="auto">
          <a:xfrm>
            <a:off x="3357563" y="2190750"/>
            <a:ext cx="2976562" cy="782638"/>
            <a:chOff x="2115" y="1380"/>
            <a:chExt cx="1875" cy="493"/>
          </a:xfrm>
        </p:grpSpPr>
        <p:sp>
          <p:nvSpPr>
            <p:cNvPr id="87128" name="Rectangle 45"/>
            <p:cNvSpPr>
              <a:spLocks noChangeArrowheads="1"/>
            </p:cNvSpPr>
            <p:nvPr/>
          </p:nvSpPr>
          <p:spPr bwMode="auto">
            <a:xfrm>
              <a:off x="2115" y="1644"/>
              <a:ext cx="1875" cy="1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87129" name="Line 46"/>
            <p:cNvSpPr>
              <a:spLocks noChangeShapeType="1"/>
            </p:cNvSpPr>
            <p:nvPr/>
          </p:nvSpPr>
          <p:spPr bwMode="auto">
            <a:xfrm>
              <a:off x="2325" y="1644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30" name="Line 47"/>
            <p:cNvSpPr>
              <a:spLocks noChangeShapeType="1"/>
            </p:cNvSpPr>
            <p:nvPr/>
          </p:nvSpPr>
          <p:spPr bwMode="auto">
            <a:xfrm>
              <a:off x="2535" y="1644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31" name="Line 48"/>
            <p:cNvSpPr>
              <a:spLocks noChangeShapeType="1"/>
            </p:cNvSpPr>
            <p:nvPr/>
          </p:nvSpPr>
          <p:spPr bwMode="auto">
            <a:xfrm>
              <a:off x="2746" y="1644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32" name="Line 49"/>
            <p:cNvSpPr>
              <a:spLocks noChangeShapeType="1"/>
            </p:cNvSpPr>
            <p:nvPr/>
          </p:nvSpPr>
          <p:spPr bwMode="auto">
            <a:xfrm>
              <a:off x="2956" y="1644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33" name="Line 50"/>
            <p:cNvSpPr>
              <a:spLocks noChangeShapeType="1"/>
            </p:cNvSpPr>
            <p:nvPr/>
          </p:nvSpPr>
          <p:spPr bwMode="auto">
            <a:xfrm>
              <a:off x="3166" y="1644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34" name="Line 51"/>
            <p:cNvSpPr>
              <a:spLocks noChangeShapeType="1"/>
            </p:cNvSpPr>
            <p:nvPr/>
          </p:nvSpPr>
          <p:spPr bwMode="auto">
            <a:xfrm>
              <a:off x="3377" y="1644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35" name="Line 52"/>
            <p:cNvSpPr>
              <a:spLocks noChangeShapeType="1"/>
            </p:cNvSpPr>
            <p:nvPr/>
          </p:nvSpPr>
          <p:spPr bwMode="auto">
            <a:xfrm>
              <a:off x="3587" y="1644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36" name="Line 53"/>
            <p:cNvSpPr>
              <a:spLocks noChangeShapeType="1"/>
            </p:cNvSpPr>
            <p:nvPr/>
          </p:nvSpPr>
          <p:spPr bwMode="auto">
            <a:xfrm>
              <a:off x="3797" y="1644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37" name="Text Box 54"/>
            <p:cNvSpPr txBox="1">
              <a:spLocks noChangeArrowheads="1"/>
            </p:cNvSpPr>
            <p:nvPr/>
          </p:nvSpPr>
          <p:spPr bwMode="auto">
            <a:xfrm>
              <a:off x="2159" y="1642"/>
              <a:ext cx="196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87138" name="Text Box 55"/>
            <p:cNvSpPr txBox="1">
              <a:spLocks noChangeArrowheads="1"/>
            </p:cNvSpPr>
            <p:nvPr/>
          </p:nvSpPr>
          <p:spPr bwMode="auto">
            <a:xfrm>
              <a:off x="2395" y="1642"/>
              <a:ext cx="156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87139" name="Text Box 56"/>
            <p:cNvSpPr txBox="1">
              <a:spLocks noChangeArrowheads="1"/>
            </p:cNvSpPr>
            <p:nvPr/>
          </p:nvSpPr>
          <p:spPr bwMode="auto">
            <a:xfrm>
              <a:off x="2570" y="1642"/>
              <a:ext cx="180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87140" name="Text Box 57"/>
            <p:cNvSpPr txBox="1">
              <a:spLocks noChangeArrowheads="1"/>
            </p:cNvSpPr>
            <p:nvPr/>
          </p:nvSpPr>
          <p:spPr bwMode="auto">
            <a:xfrm>
              <a:off x="2781" y="1642"/>
              <a:ext cx="188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>
                  <a:latin typeface="Times New Roman" pitchFamily="18" charset="0"/>
                </a:rPr>
                <a:t>v</a:t>
              </a:r>
            </a:p>
          </p:txBody>
        </p:sp>
        <p:sp>
          <p:nvSpPr>
            <p:cNvPr id="87141" name="Text Box 58"/>
            <p:cNvSpPr txBox="1">
              <a:spLocks noChangeArrowheads="1"/>
            </p:cNvSpPr>
            <p:nvPr/>
          </p:nvSpPr>
          <p:spPr bwMode="auto">
            <a:xfrm>
              <a:off x="2984" y="1636"/>
              <a:ext cx="180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87142" name="Text Box 59"/>
            <p:cNvSpPr txBox="1">
              <a:spLocks noChangeArrowheads="1"/>
            </p:cNvSpPr>
            <p:nvPr/>
          </p:nvSpPr>
          <p:spPr bwMode="auto">
            <a:xfrm>
              <a:off x="3183" y="1642"/>
              <a:ext cx="220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>
                  <a:latin typeface="Times New Roman" pitchFamily="18" charset="0"/>
                </a:rPr>
                <a:t>H</a:t>
              </a:r>
            </a:p>
          </p:txBody>
        </p:sp>
        <p:sp>
          <p:nvSpPr>
            <p:cNvPr id="87143" name="Text Box 60"/>
            <p:cNvSpPr txBox="1">
              <a:spLocks noChangeArrowheads="1"/>
            </p:cNvSpPr>
            <p:nvPr/>
          </p:nvSpPr>
          <p:spPr bwMode="auto">
            <a:xfrm>
              <a:off x="3393" y="1642"/>
              <a:ext cx="156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87144" name="Text Box 61"/>
            <p:cNvSpPr txBox="1">
              <a:spLocks noChangeArrowheads="1"/>
            </p:cNvSpPr>
            <p:nvPr/>
          </p:nvSpPr>
          <p:spPr bwMode="auto">
            <a:xfrm>
              <a:off x="3621" y="1642"/>
              <a:ext cx="212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87145" name="Text Box 62"/>
            <p:cNvSpPr txBox="1">
              <a:spLocks noChangeArrowheads="1"/>
            </p:cNvSpPr>
            <p:nvPr/>
          </p:nvSpPr>
          <p:spPr bwMode="auto">
            <a:xfrm>
              <a:off x="3797" y="1642"/>
              <a:ext cx="188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87146" name="Text Box 63"/>
            <p:cNvSpPr txBox="1">
              <a:spLocks noChangeArrowheads="1"/>
            </p:cNvSpPr>
            <p:nvPr/>
          </p:nvSpPr>
          <p:spPr bwMode="auto">
            <a:xfrm>
              <a:off x="2115" y="1387"/>
              <a:ext cx="196" cy="1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000">
                  <a:latin typeface="Times New Roman" pitchFamily="18" charset="0"/>
                </a:rPr>
                <a:t>15</a:t>
              </a:r>
            </a:p>
          </p:txBody>
        </p:sp>
        <p:sp>
          <p:nvSpPr>
            <p:cNvPr id="87147" name="Text Box 64"/>
            <p:cNvSpPr txBox="1">
              <a:spLocks noChangeArrowheads="1"/>
            </p:cNvSpPr>
            <p:nvPr/>
          </p:nvSpPr>
          <p:spPr bwMode="auto">
            <a:xfrm>
              <a:off x="2326" y="1380"/>
              <a:ext cx="196" cy="1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000">
                  <a:latin typeface="Times New Roman" pitchFamily="18" charset="0"/>
                </a:rPr>
                <a:t>16</a:t>
              </a:r>
            </a:p>
          </p:txBody>
        </p:sp>
        <p:sp>
          <p:nvSpPr>
            <p:cNvPr id="87148" name="Text Box 65"/>
            <p:cNvSpPr txBox="1">
              <a:spLocks noChangeArrowheads="1"/>
            </p:cNvSpPr>
            <p:nvPr/>
          </p:nvSpPr>
          <p:spPr bwMode="auto">
            <a:xfrm>
              <a:off x="2535" y="1380"/>
              <a:ext cx="196" cy="1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000">
                  <a:latin typeface="Times New Roman" pitchFamily="18" charset="0"/>
                </a:rPr>
                <a:t>17</a:t>
              </a:r>
            </a:p>
          </p:txBody>
        </p:sp>
        <p:sp>
          <p:nvSpPr>
            <p:cNvPr id="87149" name="Text Box 66"/>
            <p:cNvSpPr txBox="1">
              <a:spLocks noChangeArrowheads="1"/>
            </p:cNvSpPr>
            <p:nvPr/>
          </p:nvSpPr>
          <p:spPr bwMode="auto">
            <a:xfrm>
              <a:off x="2770" y="1380"/>
              <a:ext cx="196" cy="1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000">
                  <a:latin typeface="Times New Roman" pitchFamily="18" charset="0"/>
                </a:rPr>
                <a:t>18</a:t>
              </a:r>
            </a:p>
          </p:txBody>
        </p:sp>
        <p:sp>
          <p:nvSpPr>
            <p:cNvPr id="87150" name="Text Box 67"/>
            <p:cNvSpPr txBox="1">
              <a:spLocks noChangeArrowheads="1"/>
            </p:cNvSpPr>
            <p:nvPr/>
          </p:nvSpPr>
          <p:spPr bwMode="auto">
            <a:xfrm>
              <a:off x="2982" y="1380"/>
              <a:ext cx="196" cy="1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000">
                  <a:latin typeface="Times New Roman" pitchFamily="18" charset="0"/>
                </a:rPr>
                <a:t>19</a:t>
              </a:r>
            </a:p>
          </p:txBody>
        </p:sp>
        <p:sp>
          <p:nvSpPr>
            <p:cNvPr id="87151" name="Text Box 68"/>
            <p:cNvSpPr txBox="1">
              <a:spLocks noChangeArrowheads="1"/>
            </p:cNvSpPr>
            <p:nvPr/>
          </p:nvSpPr>
          <p:spPr bwMode="auto">
            <a:xfrm>
              <a:off x="3193" y="1380"/>
              <a:ext cx="196" cy="1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000">
                  <a:latin typeface="Times New Roman" pitchFamily="18" charset="0"/>
                </a:rPr>
                <a:t>20</a:t>
              </a:r>
            </a:p>
          </p:txBody>
        </p:sp>
        <p:sp>
          <p:nvSpPr>
            <p:cNvPr id="87152" name="Text Box 69"/>
            <p:cNvSpPr txBox="1">
              <a:spLocks noChangeArrowheads="1"/>
            </p:cNvSpPr>
            <p:nvPr/>
          </p:nvSpPr>
          <p:spPr bwMode="auto">
            <a:xfrm>
              <a:off x="3377" y="1380"/>
              <a:ext cx="196" cy="1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000">
                  <a:latin typeface="Times New Roman" pitchFamily="18" charset="0"/>
                </a:rPr>
                <a:t>21</a:t>
              </a:r>
            </a:p>
          </p:txBody>
        </p:sp>
        <p:sp>
          <p:nvSpPr>
            <p:cNvPr id="87153" name="Text Box 70"/>
            <p:cNvSpPr txBox="1">
              <a:spLocks noChangeArrowheads="1"/>
            </p:cNvSpPr>
            <p:nvPr/>
          </p:nvSpPr>
          <p:spPr bwMode="auto">
            <a:xfrm>
              <a:off x="3621" y="1380"/>
              <a:ext cx="196" cy="1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000">
                  <a:latin typeface="Times New Roman" pitchFamily="18" charset="0"/>
                </a:rPr>
                <a:t>22</a:t>
              </a:r>
            </a:p>
          </p:txBody>
        </p:sp>
      </p:grpSp>
      <p:grpSp>
        <p:nvGrpSpPr>
          <p:cNvPr id="3" name="Group 114"/>
          <p:cNvGrpSpPr>
            <a:grpSpLocks/>
          </p:cNvGrpSpPr>
          <p:nvPr/>
        </p:nvGrpSpPr>
        <p:grpSpPr bwMode="auto">
          <a:xfrm>
            <a:off x="3067050" y="3581400"/>
            <a:ext cx="3209925" cy="876300"/>
            <a:chOff x="1932" y="2256"/>
            <a:chExt cx="2022" cy="552"/>
          </a:xfrm>
        </p:grpSpPr>
        <p:sp>
          <p:nvSpPr>
            <p:cNvPr id="87110" name="Rectangle 71"/>
            <p:cNvSpPr>
              <a:spLocks noChangeArrowheads="1"/>
            </p:cNvSpPr>
            <p:nvPr/>
          </p:nvSpPr>
          <p:spPr bwMode="auto">
            <a:xfrm>
              <a:off x="2080" y="2616"/>
              <a:ext cx="1874" cy="1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87111" name="Line 72"/>
            <p:cNvSpPr>
              <a:spLocks noChangeShapeType="1"/>
            </p:cNvSpPr>
            <p:nvPr/>
          </p:nvSpPr>
          <p:spPr bwMode="auto">
            <a:xfrm>
              <a:off x="2290" y="261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12" name="Line 73"/>
            <p:cNvSpPr>
              <a:spLocks noChangeShapeType="1"/>
            </p:cNvSpPr>
            <p:nvPr/>
          </p:nvSpPr>
          <p:spPr bwMode="auto">
            <a:xfrm>
              <a:off x="2500" y="261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13" name="Line 74"/>
            <p:cNvSpPr>
              <a:spLocks noChangeShapeType="1"/>
            </p:cNvSpPr>
            <p:nvPr/>
          </p:nvSpPr>
          <p:spPr bwMode="auto">
            <a:xfrm>
              <a:off x="2711" y="261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14" name="Line 75"/>
            <p:cNvSpPr>
              <a:spLocks noChangeShapeType="1"/>
            </p:cNvSpPr>
            <p:nvPr/>
          </p:nvSpPr>
          <p:spPr bwMode="auto">
            <a:xfrm>
              <a:off x="2921" y="261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15" name="Line 76"/>
            <p:cNvSpPr>
              <a:spLocks noChangeShapeType="1"/>
            </p:cNvSpPr>
            <p:nvPr/>
          </p:nvSpPr>
          <p:spPr bwMode="auto">
            <a:xfrm>
              <a:off x="3131" y="261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16" name="Line 77"/>
            <p:cNvSpPr>
              <a:spLocks noChangeShapeType="1"/>
            </p:cNvSpPr>
            <p:nvPr/>
          </p:nvSpPr>
          <p:spPr bwMode="auto">
            <a:xfrm>
              <a:off x="3342" y="261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17" name="Line 78"/>
            <p:cNvSpPr>
              <a:spLocks noChangeShapeType="1"/>
            </p:cNvSpPr>
            <p:nvPr/>
          </p:nvSpPr>
          <p:spPr bwMode="auto">
            <a:xfrm>
              <a:off x="3552" y="261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18" name="Line 79"/>
            <p:cNvSpPr>
              <a:spLocks noChangeShapeType="1"/>
            </p:cNvSpPr>
            <p:nvPr/>
          </p:nvSpPr>
          <p:spPr bwMode="auto">
            <a:xfrm>
              <a:off x="3762" y="261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19" name="Text Box 80"/>
            <p:cNvSpPr txBox="1">
              <a:spLocks noChangeArrowheads="1"/>
            </p:cNvSpPr>
            <p:nvPr/>
          </p:nvSpPr>
          <p:spPr bwMode="auto">
            <a:xfrm>
              <a:off x="2080" y="2455"/>
              <a:ext cx="196" cy="1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000">
                  <a:latin typeface="Times New Roman" pitchFamily="18" charset="0"/>
                </a:rPr>
                <a:t>24</a:t>
              </a:r>
            </a:p>
          </p:txBody>
        </p:sp>
        <p:sp>
          <p:nvSpPr>
            <p:cNvPr id="87120" name="Text Box 81"/>
            <p:cNvSpPr txBox="1">
              <a:spLocks noChangeArrowheads="1"/>
            </p:cNvSpPr>
            <p:nvPr/>
          </p:nvSpPr>
          <p:spPr bwMode="auto">
            <a:xfrm>
              <a:off x="2290" y="2448"/>
              <a:ext cx="196" cy="1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000">
                  <a:latin typeface="Times New Roman" pitchFamily="18" charset="0"/>
                </a:rPr>
                <a:t>25</a:t>
              </a:r>
            </a:p>
          </p:txBody>
        </p:sp>
        <p:sp>
          <p:nvSpPr>
            <p:cNvPr id="87121" name="Text Box 82"/>
            <p:cNvSpPr txBox="1">
              <a:spLocks noChangeArrowheads="1"/>
            </p:cNvSpPr>
            <p:nvPr/>
          </p:nvSpPr>
          <p:spPr bwMode="auto">
            <a:xfrm>
              <a:off x="2500" y="2448"/>
              <a:ext cx="196" cy="1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000">
                  <a:latin typeface="Times New Roman" pitchFamily="18" charset="0"/>
                </a:rPr>
                <a:t>26</a:t>
              </a:r>
            </a:p>
          </p:txBody>
        </p:sp>
        <p:sp>
          <p:nvSpPr>
            <p:cNvPr id="87122" name="Text Box 83"/>
            <p:cNvSpPr txBox="1">
              <a:spLocks noChangeArrowheads="1"/>
            </p:cNvSpPr>
            <p:nvPr/>
          </p:nvSpPr>
          <p:spPr bwMode="auto">
            <a:xfrm>
              <a:off x="2735" y="2448"/>
              <a:ext cx="196" cy="1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000">
                  <a:latin typeface="Times New Roman" pitchFamily="18" charset="0"/>
                </a:rPr>
                <a:t>27</a:t>
              </a:r>
            </a:p>
          </p:txBody>
        </p:sp>
        <p:sp>
          <p:nvSpPr>
            <p:cNvPr id="87123" name="Text Box 84"/>
            <p:cNvSpPr txBox="1">
              <a:spLocks noChangeArrowheads="1"/>
            </p:cNvSpPr>
            <p:nvPr/>
          </p:nvSpPr>
          <p:spPr bwMode="auto">
            <a:xfrm>
              <a:off x="2947" y="2448"/>
              <a:ext cx="196" cy="1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000">
                  <a:latin typeface="Times New Roman" pitchFamily="18" charset="0"/>
                </a:rPr>
                <a:t>28</a:t>
              </a:r>
            </a:p>
          </p:txBody>
        </p:sp>
        <p:sp>
          <p:nvSpPr>
            <p:cNvPr id="87124" name="Text Box 85"/>
            <p:cNvSpPr txBox="1">
              <a:spLocks noChangeArrowheads="1"/>
            </p:cNvSpPr>
            <p:nvPr/>
          </p:nvSpPr>
          <p:spPr bwMode="auto">
            <a:xfrm>
              <a:off x="3158" y="2448"/>
              <a:ext cx="196" cy="1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000">
                  <a:latin typeface="Times New Roman" pitchFamily="18" charset="0"/>
                </a:rPr>
                <a:t>29</a:t>
              </a:r>
            </a:p>
          </p:txBody>
        </p:sp>
        <p:sp>
          <p:nvSpPr>
            <p:cNvPr id="87125" name="Text Box 86"/>
            <p:cNvSpPr txBox="1">
              <a:spLocks noChangeArrowheads="1"/>
            </p:cNvSpPr>
            <p:nvPr/>
          </p:nvSpPr>
          <p:spPr bwMode="auto">
            <a:xfrm>
              <a:off x="3342" y="2448"/>
              <a:ext cx="196" cy="1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000">
                  <a:latin typeface="Times New Roman" pitchFamily="18" charset="0"/>
                </a:rPr>
                <a:t>30</a:t>
              </a:r>
            </a:p>
          </p:txBody>
        </p:sp>
        <p:sp>
          <p:nvSpPr>
            <p:cNvPr id="87126" name="Text Box 87"/>
            <p:cNvSpPr txBox="1">
              <a:spLocks noChangeArrowheads="1"/>
            </p:cNvSpPr>
            <p:nvPr/>
          </p:nvSpPr>
          <p:spPr bwMode="auto">
            <a:xfrm>
              <a:off x="3587" y="2448"/>
              <a:ext cx="196" cy="1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000">
                  <a:latin typeface="Times New Roman" pitchFamily="18" charset="0"/>
                </a:rPr>
                <a:t>31</a:t>
              </a:r>
            </a:p>
          </p:txBody>
        </p:sp>
        <p:sp>
          <p:nvSpPr>
            <p:cNvPr id="87127" name="Text Box 88"/>
            <p:cNvSpPr txBox="1">
              <a:spLocks noChangeArrowheads="1"/>
            </p:cNvSpPr>
            <p:nvPr/>
          </p:nvSpPr>
          <p:spPr bwMode="auto">
            <a:xfrm>
              <a:off x="1932" y="2256"/>
              <a:ext cx="15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>
                  <a:latin typeface="Times New Roman" pitchFamily="18" charset="0"/>
                </a:rPr>
                <a:t>Application reads buffer</a:t>
              </a:r>
            </a:p>
          </p:txBody>
        </p:sp>
      </p:grpSp>
      <p:grpSp>
        <p:nvGrpSpPr>
          <p:cNvPr id="4" name="Group 115"/>
          <p:cNvGrpSpPr>
            <a:grpSpLocks/>
          </p:cNvGrpSpPr>
          <p:nvPr/>
        </p:nvGrpSpPr>
        <p:grpSpPr bwMode="auto">
          <a:xfrm>
            <a:off x="3302000" y="5086350"/>
            <a:ext cx="2974975" cy="608013"/>
            <a:chOff x="2080" y="3204"/>
            <a:chExt cx="1874" cy="383"/>
          </a:xfrm>
        </p:grpSpPr>
        <p:sp>
          <p:nvSpPr>
            <p:cNvPr id="87092" name="Rectangle 91"/>
            <p:cNvSpPr>
              <a:spLocks noChangeArrowheads="1"/>
            </p:cNvSpPr>
            <p:nvPr/>
          </p:nvSpPr>
          <p:spPr bwMode="auto">
            <a:xfrm>
              <a:off x="2080" y="3372"/>
              <a:ext cx="1874" cy="1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87093" name="Line 92"/>
            <p:cNvSpPr>
              <a:spLocks noChangeShapeType="1"/>
            </p:cNvSpPr>
            <p:nvPr/>
          </p:nvSpPr>
          <p:spPr bwMode="auto">
            <a:xfrm>
              <a:off x="2290" y="337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94" name="Line 93"/>
            <p:cNvSpPr>
              <a:spLocks noChangeShapeType="1"/>
            </p:cNvSpPr>
            <p:nvPr/>
          </p:nvSpPr>
          <p:spPr bwMode="auto">
            <a:xfrm>
              <a:off x="2500" y="337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95" name="Line 94"/>
            <p:cNvSpPr>
              <a:spLocks noChangeShapeType="1"/>
            </p:cNvSpPr>
            <p:nvPr/>
          </p:nvSpPr>
          <p:spPr bwMode="auto">
            <a:xfrm>
              <a:off x="2711" y="337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96" name="Line 95"/>
            <p:cNvSpPr>
              <a:spLocks noChangeShapeType="1"/>
            </p:cNvSpPr>
            <p:nvPr/>
          </p:nvSpPr>
          <p:spPr bwMode="auto">
            <a:xfrm>
              <a:off x="2921" y="337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97" name="Line 96"/>
            <p:cNvSpPr>
              <a:spLocks noChangeShapeType="1"/>
            </p:cNvSpPr>
            <p:nvPr/>
          </p:nvSpPr>
          <p:spPr bwMode="auto">
            <a:xfrm>
              <a:off x="3131" y="337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98" name="Line 97"/>
            <p:cNvSpPr>
              <a:spLocks noChangeShapeType="1"/>
            </p:cNvSpPr>
            <p:nvPr/>
          </p:nvSpPr>
          <p:spPr bwMode="auto">
            <a:xfrm>
              <a:off x="3342" y="337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99" name="Line 98"/>
            <p:cNvSpPr>
              <a:spLocks noChangeShapeType="1"/>
            </p:cNvSpPr>
            <p:nvPr/>
          </p:nvSpPr>
          <p:spPr bwMode="auto">
            <a:xfrm>
              <a:off x="3552" y="337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00" name="Line 99"/>
            <p:cNvSpPr>
              <a:spLocks noChangeShapeType="1"/>
            </p:cNvSpPr>
            <p:nvPr/>
          </p:nvSpPr>
          <p:spPr bwMode="auto">
            <a:xfrm>
              <a:off x="3762" y="337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101" name="Text Box 100"/>
            <p:cNvSpPr txBox="1">
              <a:spLocks noChangeArrowheads="1"/>
            </p:cNvSpPr>
            <p:nvPr/>
          </p:nvSpPr>
          <p:spPr bwMode="auto">
            <a:xfrm>
              <a:off x="2080" y="3211"/>
              <a:ext cx="196" cy="1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000">
                  <a:latin typeface="Times New Roman" pitchFamily="18" charset="0"/>
                </a:rPr>
                <a:t>24</a:t>
              </a:r>
            </a:p>
          </p:txBody>
        </p:sp>
        <p:sp>
          <p:nvSpPr>
            <p:cNvPr id="87102" name="Text Box 101"/>
            <p:cNvSpPr txBox="1">
              <a:spLocks noChangeArrowheads="1"/>
            </p:cNvSpPr>
            <p:nvPr/>
          </p:nvSpPr>
          <p:spPr bwMode="auto">
            <a:xfrm>
              <a:off x="2290" y="3204"/>
              <a:ext cx="196" cy="1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000">
                  <a:latin typeface="Times New Roman" pitchFamily="18" charset="0"/>
                </a:rPr>
                <a:t>25</a:t>
              </a:r>
            </a:p>
          </p:txBody>
        </p:sp>
        <p:sp>
          <p:nvSpPr>
            <p:cNvPr id="87103" name="Text Box 102"/>
            <p:cNvSpPr txBox="1">
              <a:spLocks noChangeArrowheads="1"/>
            </p:cNvSpPr>
            <p:nvPr/>
          </p:nvSpPr>
          <p:spPr bwMode="auto">
            <a:xfrm>
              <a:off x="2500" y="3204"/>
              <a:ext cx="196" cy="1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000">
                  <a:latin typeface="Times New Roman" pitchFamily="18" charset="0"/>
                </a:rPr>
                <a:t>26</a:t>
              </a:r>
            </a:p>
          </p:txBody>
        </p:sp>
        <p:sp>
          <p:nvSpPr>
            <p:cNvPr id="87104" name="Text Box 103"/>
            <p:cNvSpPr txBox="1">
              <a:spLocks noChangeArrowheads="1"/>
            </p:cNvSpPr>
            <p:nvPr/>
          </p:nvSpPr>
          <p:spPr bwMode="auto">
            <a:xfrm>
              <a:off x="2735" y="3204"/>
              <a:ext cx="196" cy="1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000">
                  <a:latin typeface="Times New Roman" pitchFamily="18" charset="0"/>
                </a:rPr>
                <a:t>27</a:t>
              </a:r>
            </a:p>
          </p:txBody>
        </p:sp>
        <p:sp>
          <p:nvSpPr>
            <p:cNvPr id="87105" name="Text Box 104"/>
            <p:cNvSpPr txBox="1">
              <a:spLocks noChangeArrowheads="1"/>
            </p:cNvSpPr>
            <p:nvPr/>
          </p:nvSpPr>
          <p:spPr bwMode="auto">
            <a:xfrm>
              <a:off x="2947" y="3204"/>
              <a:ext cx="196" cy="1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000">
                  <a:latin typeface="Times New Roman" pitchFamily="18" charset="0"/>
                </a:rPr>
                <a:t>28</a:t>
              </a:r>
            </a:p>
          </p:txBody>
        </p:sp>
        <p:sp>
          <p:nvSpPr>
            <p:cNvPr id="87106" name="Text Box 105"/>
            <p:cNvSpPr txBox="1">
              <a:spLocks noChangeArrowheads="1"/>
            </p:cNvSpPr>
            <p:nvPr/>
          </p:nvSpPr>
          <p:spPr bwMode="auto">
            <a:xfrm>
              <a:off x="3158" y="3204"/>
              <a:ext cx="196" cy="1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000">
                  <a:latin typeface="Times New Roman" pitchFamily="18" charset="0"/>
                </a:rPr>
                <a:t>29</a:t>
              </a:r>
            </a:p>
          </p:txBody>
        </p:sp>
        <p:sp>
          <p:nvSpPr>
            <p:cNvPr id="87107" name="Text Box 106"/>
            <p:cNvSpPr txBox="1">
              <a:spLocks noChangeArrowheads="1"/>
            </p:cNvSpPr>
            <p:nvPr/>
          </p:nvSpPr>
          <p:spPr bwMode="auto">
            <a:xfrm>
              <a:off x="3342" y="3204"/>
              <a:ext cx="196" cy="1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000">
                  <a:latin typeface="Times New Roman" pitchFamily="18" charset="0"/>
                </a:rPr>
                <a:t>30</a:t>
              </a:r>
            </a:p>
          </p:txBody>
        </p:sp>
        <p:sp>
          <p:nvSpPr>
            <p:cNvPr id="87108" name="Text Box 107"/>
            <p:cNvSpPr txBox="1">
              <a:spLocks noChangeArrowheads="1"/>
            </p:cNvSpPr>
            <p:nvPr/>
          </p:nvSpPr>
          <p:spPr bwMode="auto">
            <a:xfrm>
              <a:off x="3587" y="3204"/>
              <a:ext cx="196" cy="15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000">
                  <a:latin typeface="Times New Roman" pitchFamily="18" charset="0"/>
                </a:rPr>
                <a:t>31</a:t>
              </a:r>
            </a:p>
          </p:txBody>
        </p:sp>
        <p:sp>
          <p:nvSpPr>
            <p:cNvPr id="87109" name="Text Box 108"/>
            <p:cNvSpPr txBox="1">
              <a:spLocks noChangeArrowheads="1"/>
            </p:cNvSpPr>
            <p:nvPr/>
          </p:nvSpPr>
          <p:spPr bwMode="auto">
            <a:xfrm>
              <a:off x="2094" y="3356"/>
              <a:ext cx="180" cy="23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>
                  <a:latin typeface="Times New Roman" pitchFamily="18" charset="0"/>
                </a:rPr>
                <a:t>e</a:t>
              </a:r>
            </a:p>
          </p:txBody>
        </p:sp>
      </p:grpSp>
      <p:sp>
        <p:nvSpPr>
          <p:cNvPr id="508016" name="Text Box 112"/>
          <p:cNvSpPr txBox="1">
            <a:spLocks noChangeArrowheads="1"/>
          </p:cNvSpPr>
          <p:nvPr/>
        </p:nvSpPr>
        <p:spPr bwMode="auto">
          <a:xfrm>
            <a:off x="2274888" y="3181350"/>
            <a:ext cx="1516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The rBuffer is full</a:t>
            </a:r>
          </a:p>
        </p:txBody>
      </p:sp>
      <p:sp>
        <p:nvSpPr>
          <p:cNvPr id="508017" name="Line 113"/>
          <p:cNvSpPr>
            <a:spLocks noChangeShapeType="1"/>
          </p:cNvSpPr>
          <p:nvPr/>
        </p:nvSpPr>
        <p:spPr bwMode="auto">
          <a:xfrm flipH="1">
            <a:off x="1228725" y="3362325"/>
            <a:ext cx="962025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12" grpId="0" animBg="1"/>
      <p:bldP spid="507913" grpId="0"/>
      <p:bldP spid="507914" grpId="0" animBg="1"/>
      <p:bldP spid="507915" grpId="0"/>
      <p:bldP spid="507916" grpId="0" animBg="1"/>
      <p:bldP spid="507917" grpId="0"/>
      <p:bldP spid="507918" grpId="0" animBg="1"/>
      <p:bldP spid="507919" grpId="0"/>
      <p:bldP spid="507993" grpId="0" animBg="1"/>
      <p:bldP spid="507994" grpId="0"/>
      <p:bldP spid="508016" grpId="0"/>
      <p:bldP spid="508017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Line 4"/>
          <p:cNvSpPr>
            <a:spLocks noChangeShapeType="1"/>
          </p:cNvSpPr>
          <p:nvPr/>
        </p:nvSpPr>
        <p:spPr bwMode="auto">
          <a:xfrm>
            <a:off x="381000" y="533400"/>
            <a:ext cx="0" cy="609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67" name="Line 5"/>
          <p:cNvSpPr>
            <a:spLocks noChangeShapeType="1"/>
          </p:cNvSpPr>
          <p:nvPr/>
        </p:nvSpPr>
        <p:spPr bwMode="auto">
          <a:xfrm>
            <a:off x="2438400" y="609600"/>
            <a:ext cx="0" cy="609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68" name="Line 6"/>
          <p:cNvSpPr>
            <a:spLocks noChangeShapeType="1"/>
          </p:cNvSpPr>
          <p:nvPr/>
        </p:nvSpPr>
        <p:spPr bwMode="auto">
          <a:xfrm>
            <a:off x="381000" y="838200"/>
            <a:ext cx="20574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8069" name="Text Box 7"/>
          <p:cNvSpPr txBox="1">
            <a:spLocks noChangeArrowheads="1"/>
          </p:cNvSpPr>
          <p:nvPr/>
        </p:nvSpPr>
        <p:spPr bwMode="auto">
          <a:xfrm>
            <a:off x="457200" y="381000"/>
            <a:ext cx="1619250" cy="549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Seq#=20</a:t>
            </a:r>
          </a:p>
          <a:p>
            <a:pPr algn="l" eaLnBrk="1" hangingPunct="1"/>
            <a:r>
              <a:rPr lang="en-US" sz="1000">
                <a:latin typeface="Times New Roman" pitchFamily="18" charset="0"/>
              </a:rPr>
              <a:t>Ack#=1001</a:t>
            </a:r>
          </a:p>
          <a:p>
            <a:pPr algn="l" eaLnBrk="1" hangingPunct="1"/>
            <a:r>
              <a:rPr lang="en-US" sz="1000">
                <a:latin typeface="Times New Roman" pitchFamily="18" charset="0"/>
              </a:rPr>
              <a:t>Data = ‘Hi’, size = 2 (bytes)</a:t>
            </a:r>
          </a:p>
        </p:txBody>
      </p:sp>
      <p:sp>
        <p:nvSpPr>
          <p:cNvPr id="88070" name="Line 8"/>
          <p:cNvSpPr>
            <a:spLocks noChangeShapeType="1"/>
          </p:cNvSpPr>
          <p:nvPr/>
        </p:nvSpPr>
        <p:spPr bwMode="auto">
          <a:xfrm flipH="1">
            <a:off x="381000" y="2209800"/>
            <a:ext cx="20574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8071" name="Text Box 9"/>
          <p:cNvSpPr txBox="1">
            <a:spLocks noChangeArrowheads="1"/>
          </p:cNvSpPr>
          <p:nvPr/>
        </p:nvSpPr>
        <p:spPr bwMode="auto">
          <a:xfrm>
            <a:off x="838200" y="2209800"/>
            <a:ext cx="757238" cy="6381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900">
                <a:latin typeface="Times New Roman" pitchFamily="18" charset="0"/>
              </a:rPr>
              <a:t>Seq#=1001</a:t>
            </a:r>
          </a:p>
          <a:p>
            <a:pPr algn="l" eaLnBrk="1" hangingPunct="1"/>
            <a:r>
              <a:rPr lang="en-US" sz="900">
                <a:latin typeface="Times New Roman" pitchFamily="18" charset="0"/>
              </a:rPr>
              <a:t>Ack#=24</a:t>
            </a:r>
          </a:p>
          <a:p>
            <a:pPr algn="l" eaLnBrk="1" hangingPunct="1"/>
            <a:r>
              <a:rPr lang="en-US" sz="900">
                <a:latin typeface="Times New Roman" pitchFamily="18" charset="0"/>
              </a:rPr>
              <a:t>Data size =0</a:t>
            </a:r>
          </a:p>
          <a:p>
            <a:pPr algn="l" eaLnBrk="1" hangingPunct="1"/>
            <a:r>
              <a:rPr lang="en-US" sz="900">
                <a:latin typeface="Times New Roman" pitchFamily="18" charset="0"/>
              </a:rPr>
              <a:t>Rwin=0</a:t>
            </a:r>
          </a:p>
        </p:txBody>
      </p:sp>
      <p:sp>
        <p:nvSpPr>
          <p:cNvPr id="88072" name="Line 10"/>
          <p:cNvSpPr>
            <a:spLocks noChangeShapeType="1"/>
          </p:cNvSpPr>
          <p:nvPr/>
        </p:nvSpPr>
        <p:spPr bwMode="auto">
          <a:xfrm>
            <a:off x="381000" y="1752600"/>
            <a:ext cx="2057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8073" name="Text Box 11"/>
          <p:cNvSpPr txBox="1">
            <a:spLocks noChangeArrowheads="1"/>
          </p:cNvSpPr>
          <p:nvPr/>
        </p:nvSpPr>
        <p:spPr bwMode="auto">
          <a:xfrm>
            <a:off x="533400" y="1547813"/>
            <a:ext cx="1639888" cy="549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Seq#=22</a:t>
            </a:r>
          </a:p>
          <a:p>
            <a:pPr algn="l" eaLnBrk="1" hangingPunct="1"/>
            <a:r>
              <a:rPr lang="en-US" sz="1000">
                <a:latin typeface="Times New Roman" pitchFamily="18" charset="0"/>
              </a:rPr>
              <a:t>Ack#=1001</a:t>
            </a:r>
          </a:p>
          <a:p>
            <a:pPr algn="l" eaLnBrk="1" hangingPunct="1"/>
            <a:r>
              <a:rPr lang="en-US" sz="1000">
                <a:latin typeface="Times New Roman" pitchFamily="18" charset="0"/>
              </a:rPr>
              <a:t>Data = ‘By’, size = 2 (bytes)</a:t>
            </a:r>
          </a:p>
        </p:txBody>
      </p:sp>
      <p:sp>
        <p:nvSpPr>
          <p:cNvPr id="88074" name="Line 14"/>
          <p:cNvSpPr>
            <a:spLocks noChangeShapeType="1"/>
          </p:cNvSpPr>
          <p:nvPr/>
        </p:nvSpPr>
        <p:spPr bwMode="auto">
          <a:xfrm flipH="1">
            <a:off x="381000" y="1143000"/>
            <a:ext cx="20574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8075" name="Text Box 15"/>
          <p:cNvSpPr txBox="1">
            <a:spLocks noChangeArrowheads="1"/>
          </p:cNvSpPr>
          <p:nvPr/>
        </p:nvSpPr>
        <p:spPr bwMode="auto">
          <a:xfrm>
            <a:off x="609600" y="990600"/>
            <a:ext cx="690563" cy="581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800">
                <a:latin typeface="Times New Roman" pitchFamily="18" charset="0"/>
              </a:rPr>
              <a:t>Seq#=1001</a:t>
            </a:r>
          </a:p>
          <a:p>
            <a:pPr algn="l" eaLnBrk="1" hangingPunct="1"/>
            <a:r>
              <a:rPr lang="en-US" sz="800">
                <a:latin typeface="Times New Roman" pitchFamily="18" charset="0"/>
              </a:rPr>
              <a:t>Ack#=22</a:t>
            </a:r>
          </a:p>
          <a:p>
            <a:pPr algn="l" eaLnBrk="1" hangingPunct="1"/>
            <a:r>
              <a:rPr lang="en-US" sz="800">
                <a:latin typeface="Times New Roman" pitchFamily="18" charset="0"/>
              </a:rPr>
              <a:t>Data size =0</a:t>
            </a:r>
          </a:p>
          <a:p>
            <a:pPr algn="l" eaLnBrk="1" hangingPunct="1"/>
            <a:r>
              <a:rPr lang="en-US" sz="800">
                <a:latin typeface="Times New Roman" pitchFamily="18" charset="0"/>
              </a:rPr>
              <a:t>Rwin=2</a:t>
            </a:r>
          </a:p>
        </p:txBody>
      </p:sp>
      <p:sp>
        <p:nvSpPr>
          <p:cNvPr id="88076" name="Text Box 27"/>
          <p:cNvSpPr txBox="1">
            <a:spLocks noChangeArrowheads="1"/>
          </p:cNvSpPr>
          <p:nvPr/>
        </p:nvSpPr>
        <p:spPr bwMode="auto">
          <a:xfrm>
            <a:off x="3009900" y="1023938"/>
            <a:ext cx="682625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latin typeface="Times New Roman" pitchFamily="18" charset="0"/>
              </a:rPr>
              <a:t>buffer</a:t>
            </a:r>
          </a:p>
        </p:txBody>
      </p:sp>
      <p:grpSp>
        <p:nvGrpSpPr>
          <p:cNvPr id="2" name="Group 124"/>
          <p:cNvGrpSpPr>
            <a:grpSpLocks/>
          </p:cNvGrpSpPr>
          <p:nvPr/>
        </p:nvGrpSpPr>
        <p:grpSpPr bwMode="auto">
          <a:xfrm>
            <a:off x="762000" y="3276600"/>
            <a:ext cx="1676400" cy="685800"/>
            <a:chOff x="480" y="2064"/>
            <a:chExt cx="1056" cy="432"/>
          </a:xfrm>
        </p:grpSpPr>
        <p:sp>
          <p:nvSpPr>
            <p:cNvPr id="88187" name="Line 89"/>
            <p:cNvSpPr>
              <a:spLocks noChangeShapeType="1"/>
            </p:cNvSpPr>
            <p:nvPr/>
          </p:nvSpPr>
          <p:spPr bwMode="auto">
            <a:xfrm flipH="1">
              <a:off x="672" y="2208"/>
              <a:ext cx="864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88" name="Text Box 90"/>
            <p:cNvSpPr txBox="1">
              <a:spLocks noChangeArrowheads="1"/>
            </p:cNvSpPr>
            <p:nvPr/>
          </p:nvSpPr>
          <p:spPr bwMode="auto">
            <a:xfrm>
              <a:off x="771" y="2064"/>
              <a:ext cx="477" cy="40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900">
                  <a:latin typeface="Times New Roman" pitchFamily="18" charset="0"/>
                </a:rPr>
                <a:t>Seq#=1001</a:t>
              </a:r>
            </a:p>
            <a:p>
              <a:pPr algn="l" eaLnBrk="1" hangingPunct="1"/>
              <a:r>
                <a:rPr lang="en-US" sz="900">
                  <a:latin typeface="Times New Roman" pitchFamily="18" charset="0"/>
                </a:rPr>
                <a:t>Ack#=24</a:t>
              </a:r>
            </a:p>
            <a:p>
              <a:pPr algn="l" eaLnBrk="1" hangingPunct="1"/>
              <a:r>
                <a:rPr lang="en-US" sz="900">
                  <a:latin typeface="Times New Roman" pitchFamily="18" charset="0"/>
                </a:rPr>
                <a:t>Data size =0</a:t>
              </a:r>
            </a:p>
            <a:p>
              <a:pPr algn="l" eaLnBrk="1" hangingPunct="1"/>
              <a:r>
                <a:rPr lang="en-US" sz="900">
                  <a:latin typeface="Times New Roman" pitchFamily="18" charset="0"/>
                </a:rPr>
                <a:t>Rwin=9</a:t>
              </a:r>
            </a:p>
          </p:txBody>
        </p:sp>
        <p:sp>
          <p:nvSpPr>
            <p:cNvPr id="88189" name="Line 91"/>
            <p:cNvSpPr>
              <a:spLocks noChangeShapeType="1"/>
            </p:cNvSpPr>
            <p:nvPr/>
          </p:nvSpPr>
          <p:spPr bwMode="auto">
            <a:xfrm>
              <a:off x="480" y="2208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90" name="Line 92"/>
            <p:cNvSpPr>
              <a:spLocks noChangeShapeType="1"/>
            </p:cNvSpPr>
            <p:nvPr/>
          </p:nvSpPr>
          <p:spPr bwMode="auto">
            <a:xfrm flipH="1">
              <a:off x="486" y="2181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29"/>
          <p:cNvGrpSpPr>
            <a:grpSpLocks/>
          </p:cNvGrpSpPr>
          <p:nvPr/>
        </p:nvGrpSpPr>
        <p:grpSpPr bwMode="auto">
          <a:xfrm>
            <a:off x="381000" y="5334000"/>
            <a:ext cx="2057400" cy="638175"/>
            <a:chOff x="240" y="3360"/>
            <a:chExt cx="1296" cy="402"/>
          </a:xfrm>
        </p:grpSpPr>
        <p:sp>
          <p:nvSpPr>
            <p:cNvPr id="88185" name="Line 93"/>
            <p:cNvSpPr>
              <a:spLocks noChangeShapeType="1"/>
            </p:cNvSpPr>
            <p:nvPr/>
          </p:nvSpPr>
          <p:spPr bwMode="auto">
            <a:xfrm flipH="1">
              <a:off x="240" y="3504"/>
              <a:ext cx="1296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86" name="Text Box 94"/>
            <p:cNvSpPr txBox="1">
              <a:spLocks noChangeArrowheads="1"/>
            </p:cNvSpPr>
            <p:nvPr/>
          </p:nvSpPr>
          <p:spPr bwMode="auto">
            <a:xfrm>
              <a:off x="771" y="3360"/>
              <a:ext cx="477" cy="40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900">
                  <a:latin typeface="Times New Roman" pitchFamily="18" charset="0"/>
                </a:rPr>
                <a:t>Seq#=1001</a:t>
              </a:r>
            </a:p>
            <a:p>
              <a:pPr algn="l" eaLnBrk="1" hangingPunct="1"/>
              <a:r>
                <a:rPr lang="en-US" sz="900">
                  <a:latin typeface="Times New Roman" pitchFamily="18" charset="0"/>
                </a:rPr>
                <a:t>Ack#=24</a:t>
              </a:r>
            </a:p>
            <a:p>
              <a:pPr algn="l" eaLnBrk="1" hangingPunct="1"/>
              <a:r>
                <a:rPr lang="en-US" sz="900">
                  <a:latin typeface="Times New Roman" pitchFamily="18" charset="0"/>
                </a:rPr>
                <a:t>Data size =0</a:t>
              </a:r>
            </a:p>
            <a:p>
              <a:pPr algn="l" eaLnBrk="1" hangingPunct="1"/>
              <a:r>
                <a:rPr lang="en-US" sz="900">
                  <a:latin typeface="Times New Roman" pitchFamily="18" charset="0"/>
                </a:rPr>
                <a:t>Rwin=9</a:t>
              </a:r>
            </a:p>
          </p:txBody>
        </p:sp>
      </p:grpSp>
      <p:grpSp>
        <p:nvGrpSpPr>
          <p:cNvPr id="4" name="Group 127"/>
          <p:cNvGrpSpPr>
            <a:grpSpLocks/>
          </p:cNvGrpSpPr>
          <p:nvPr/>
        </p:nvGrpSpPr>
        <p:grpSpPr bwMode="auto">
          <a:xfrm>
            <a:off x="-63500" y="2514600"/>
            <a:ext cx="444500" cy="1905000"/>
            <a:chOff x="-40" y="1584"/>
            <a:chExt cx="280" cy="1200"/>
          </a:xfrm>
        </p:grpSpPr>
        <p:sp>
          <p:nvSpPr>
            <p:cNvPr id="88180" name="Line 95"/>
            <p:cNvSpPr>
              <a:spLocks noChangeShapeType="1"/>
            </p:cNvSpPr>
            <p:nvPr/>
          </p:nvSpPr>
          <p:spPr bwMode="auto">
            <a:xfrm>
              <a:off x="0" y="158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81" name="Line 96"/>
            <p:cNvSpPr>
              <a:spLocks noChangeShapeType="1"/>
            </p:cNvSpPr>
            <p:nvPr/>
          </p:nvSpPr>
          <p:spPr bwMode="auto">
            <a:xfrm flipH="1">
              <a:off x="0" y="278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82" name="Text Box 97"/>
            <p:cNvSpPr txBox="1">
              <a:spLocks noChangeArrowheads="1"/>
            </p:cNvSpPr>
            <p:nvPr/>
          </p:nvSpPr>
          <p:spPr bwMode="auto">
            <a:xfrm>
              <a:off x="-40" y="2040"/>
              <a:ext cx="2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>
                  <a:latin typeface="Times New Roman" pitchFamily="18" charset="0"/>
                </a:rPr>
                <a:t>3 s</a:t>
              </a:r>
            </a:p>
          </p:txBody>
        </p:sp>
        <p:sp>
          <p:nvSpPr>
            <p:cNvPr id="88183" name="Line 98"/>
            <p:cNvSpPr>
              <a:spLocks noChangeShapeType="1"/>
            </p:cNvSpPr>
            <p:nvPr/>
          </p:nvSpPr>
          <p:spPr bwMode="auto">
            <a:xfrm>
              <a:off x="96" y="230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84" name="Line 99"/>
            <p:cNvSpPr>
              <a:spLocks noChangeShapeType="1"/>
            </p:cNvSpPr>
            <p:nvPr/>
          </p:nvSpPr>
          <p:spPr bwMode="auto">
            <a:xfrm flipV="1">
              <a:off x="96" y="158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30"/>
          <p:cNvGrpSpPr>
            <a:grpSpLocks/>
          </p:cNvGrpSpPr>
          <p:nvPr/>
        </p:nvGrpSpPr>
        <p:grpSpPr bwMode="auto">
          <a:xfrm>
            <a:off x="381000" y="5867400"/>
            <a:ext cx="2057400" cy="838200"/>
            <a:chOff x="240" y="3696"/>
            <a:chExt cx="1296" cy="528"/>
          </a:xfrm>
        </p:grpSpPr>
        <p:sp>
          <p:nvSpPr>
            <p:cNvPr id="88178" name="Line 100"/>
            <p:cNvSpPr>
              <a:spLocks noChangeShapeType="1"/>
            </p:cNvSpPr>
            <p:nvPr/>
          </p:nvSpPr>
          <p:spPr bwMode="auto">
            <a:xfrm>
              <a:off x="240" y="3696"/>
              <a:ext cx="1296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79" name="Text Box 101"/>
            <p:cNvSpPr txBox="1">
              <a:spLocks noChangeArrowheads="1"/>
            </p:cNvSpPr>
            <p:nvPr/>
          </p:nvSpPr>
          <p:spPr bwMode="auto">
            <a:xfrm>
              <a:off x="480" y="3744"/>
              <a:ext cx="976" cy="34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000">
                  <a:latin typeface="Times New Roman" pitchFamily="18" charset="0"/>
                </a:rPr>
                <a:t>Seq#=4</a:t>
              </a:r>
            </a:p>
            <a:p>
              <a:pPr algn="l" eaLnBrk="1" hangingPunct="1"/>
              <a:r>
                <a:rPr lang="en-US" sz="1000">
                  <a:latin typeface="Times New Roman" pitchFamily="18" charset="0"/>
                </a:rPr>
                <a:t>Ack#=1001</a:t>
              </a:r>
            </a:p>
            <a:p>
              <a:pPr algn="l" eaLnBrk="1" hangingPunct="1"/>
              <a:r>
                <a:rPr lang="en-US" sz="1000">
                  <a:latin typeface="Times New Roman" pitchFamily="18" charset="0"/>
                </a:rPr>
                <a:t>Data = ‘e’, size = 1 (bytes)</a:t>
              </a:r>
            </a:p>
          </p:txBody>
        </p:sp>
      </p:grpSp>
      <p:sp>
        <p:nvSpPr>
          <p:cNvPr id="88081" name="Rectangle 16"/>
          <p:cNvSpPr>
            <a:spLocks noChangeArrowheads="1"/>
          </p:cNvSpPr>
          <p:nvPr/>
        </p:nvSpPr>
        <p:spPr bwMode="auto">
          <a:xfrm>
            <a:off x="3765550" y="1019175"/>
            <a:ext cx="3121025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latin typeface="Times New Roman" pitchFamily="18" charset="0"/>
            </a:endParaRPr>
          </a:p>
        </p:txBody>
      </p:sp>
      <p:sp>
        <p:nvSpPr>
          <p:cNvPr id="88082" name="Line 17"/>
          <p:cNvSpPr>
            <a:spLocks noChangeShapeType="1"/>
          </p:cNvSpPr>
          <p:nvPr/>
        </p:nvSpPr>
        <p:spPr bwMode="auto">
          <a:xfrm>
            <a:off x="4116388" y="101917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83" name="Line 18"/>
          <p:cNvSpPr>
            <a:spLocks noChangeShapeType="1"/>
          </p:cNvSpPr>
          <p:nvPr/>
        </p:nvSpPr>
        <p:spPr bwMode="auto">
          <a:xfrm>
            <a:off x="4465638" y="101917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84" name="Line 19"/>
          <p:cNvSpPr>
            <a:spLocks noChangeShapeType="1"/>
          </p:cNvSpPr>
          <p:nvPr/>
        </p:nvSpPr>
        <p:spPr bwMode="auto">
          <a:xfrm>
            <a:off x="4816475" y="101917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85" name="Line 20"/>
          <p:cNvSpPr>
            <a:spLocks noChangeShapeType="1"/>
          </p:cNvSpPr>
          <p:nvPr/>
        </p:nvSpPr>
        <p:spPr bwMode="auto">
          <a:xfrm>
            <a:off x="5165725" y="101917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86" name="Line 21"/>
          <p:cNvSpPr>
            <a:spLocks noChangeShapeType="1"/>
          </p:cNvSpPr>
          <p:nvPr/>
        </p:nvSpPr>
        <p:spPr bwMode="auto">
          <a:xfrm>
            <a:off x="5516563" y="101917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87" name="Line 22"/>
          <p:cNvSpPr>
            <a:spLocks noChangeShapeType="1"/>
          </p:cNvSpPr>
          <p:nvPr/>
        </p:nvSpPr>
        <p:spPr bwMode="auto">
          <a:xfrm>
            <a:off x="5865813" y="101917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88" name="Line 23"/>
          <p:cNvSpPr>
            <a:spLocks noChangeShapeType="1"/>
          </p:cNvSpPr>
          <p:nvPr/>
        </p:nvSpPr>
        <p:spPr bwMode="auto">
          <a:xfrm>
            <a:off x="6216650" y="101917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89" name="Line 24"/>
          <p:cNvSpPr>
            <a:spLocks noChangeShapeType="1"/>
          </p:cNvSpPr>
          <p:nvPr/>
        </p:nvSpPr>
        <p:spPr bwMode="auto">
          <a:xfrm>
            <a:off x="6565900" y="101917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90" name="Line 25"/>
          <p:cNvSpPr>
            <a:spLocks noChangeShapeType="1"/>
          </p:cNvSpPr>
          <p:nvPr/>
        </p:nvSpPr>
        <p:spPr bwMode="auto">
          <a:xfrm>
            <a:off x="6916738" y="101917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91" name="Text Box 26"/>
          <p:cNvSpPr txBox="1">
            <a:spLocks noChangeArrowheads="1"/>
          </p:cNvSpPr>
          <p:nvPr/>
        </p:nvSpPr>
        <p:spPr bwMode="auto">
          <a:xfrm>
            <a:off x="3779838" y="741363"/>
            <a:ext cx="336550" cy="27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latin typeface="Times New Roman" pitchFamily="18" charset="0"/>
              </a:rPr>
              <a:t>15</a:t>
            </a:r>
          </a:p>
        </p:txBody>
      </p:sp>
      <p:sp>
        <p:nvSpPr>
          <p:cNvPr id="88092" name="Text Box 28"/>
          <p:cNvSpPr txBox="1">
            <a:spLocks noChangeArrowheads="1"/>
          </p:cNvSpPr>
          <p:nvPr/>
        </p:nvSpPr>
        <p:spPr bwMode="auto">
          <a:xfrm>
            <a:off x="3303588" y="722313"/>
            <a:ext cx="469900" cy="244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Seq #</a:t>
            </a:r>
          </a:p>
        </p:txBody>
      </p:sp>
      <p:sp>
        <p:nvSpPr>
          <p:cNvPr id="88093" name="Line 29"/>
          <p:cNvSpPr>
            <a:spLocks noChangeShapeType="1"/>
          </p:cNvSpPr>
          <p:nvPr/>
        </p:nvSpPr>
        <p:spPr bwMode="auto">
          <a:xfrm flipH="1">
            <a:off x="3940175" y="584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8094" name="Text Box 30"/>
          <p:cNvSpPr txBox="1">
            <a:spLocks noChangeArrowheads="1"/>
          </p:cNvSpPr>
          <p:nvPr/>
        </p:nvSpPr>
        <p:spPr bwMode="auto">
          <a:xfrm>
            <a:off x="3473450" y="273050"/>
            <a:ext cx="1490663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SYN had seq#=14</a:t>
            </a:r>
          </a:p>
        </p:txBody>
      </p:sp>
      <p:sp>
        <p:nvSpPr>
          <p:cNvPr id="88095" name="Text Box 31"/>
          <p:cNvSpPr txBox="1">
            <a:spLocks noChangeArrowheads="1"/>
          </p:cNvSpPr>
          <p:nvPr/>
        </p:nvSpPr>
        <p:spPr bwMode="auto">
          <a:xfrm>
            <a:off x="4130675" y="730250"/>
            <a:ext cx="336550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latin typeface="Times New Roman" pitchFamily="18" charset="0"/>
              </a:rPr>
              <a:t>16</a:t>
            </a:r>
          </a:p>
        </p:txBody>
      </p:sp>
      <p:sp>
        <p:nvSpPr>
          <p:cNvPr id="88096" name="Text Box 32"/>
          <p:cNvSpPr txBox="1">
            <a:spLocks noChangeArrowheads="1"/>
          </p:cNvSpPr>
          <p:nvPr/>
        </p:nvSpPr>
        <p:spPr bwMode="auto">
          <a:xfrm>
            <a:off x="4479925" y="730250"/>
            <a:ext cx="336550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latin typeface="Times New Roman" pitchFamily="18" charset="0"/>
              </a:rPr>
              <a:t>17</a:t>
            </a:r>
          </a:p>
        </p:txBody>
      </p:sp>
      <p:sp>
        <p:nvSpPr>
          <p:cNvPr id="88097" name="Text Box 33"/>
          <p:cNvSpPr txBox="1">
            <a:spLocks noChangeArrowheads="1"/>
          </p:cNvSpPr>
          <p:nvPr/>
        </p:nvSpPr>
        <p:spPr bwMode="auto">
          <a:xfrm>
            <a:off x="4872038" y="730250"/>
            <a:ext cx="336550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latin typeface="Times New Roman" pitchFamily="18" charset="0"/>
              </a:rPr>
              <a:t>18</a:t>
            </a:r>
          </a:p>
        </p:txBody>
      </p:sp>
      <p:sp>
        <p:nvSpPr>
          <p:cNvPr id="88098" name="Text Box 34"/>
          <p:cNvSpPr txBox="1">
            <a:spLocks noChangeArrowheads="1"/>
          </p:cNvSpPr>
          <p:nvPr/>
        </p:nvSpPr>
        <p:spPr bwMode="auto">
          <a:xfrm>
            <a:off x="5224463" y="730250"/>
            <a:ext cx="336550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latin typeface="Times New Roman" pitchFamily="18" charset="0"/>
              </a:rPr>
              <a:t>19</a:t>
            </a:r>
          </a:p>
        </p:txBody>
      </p:sp>
      <p:sp>
        <p:nvSpPr>
          <p:cNvPr id="88099" name="Text Box 35"/>
          <p:cNvSpPr txBox="1">
            <a:spLocks noChangeArrowheads="1"/>
          </p:cNvSpPr>
          <p:nvPr/>
        </p:nvSpPr>
        <p:spPr bwMode="auto">
          <a:xfrm>
            <a:off x="5573713" y="730250"/>
            <a:ext cx="336550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latin typeface="Times New Roman" pitchFamily="18" charset="0"/>
              </a:rPr>
              <a:t>20</a:t>
            </a:r>
          </a:p>
        </p:txBody>
      </p:sp>
      <p:sp>
        <p:nvSpPr>
          <p:cNvPr id="88100" name="Text Box 36"/>
          <p:cNvSpPr txBox="1">
            <a:spLocks noChangeArrowheads="1"/>
          </p:cNvSpPr>
          <p:nvPr/>
        </p:nvSpPr>
        <p:spPr bwMode="auto">
          <a:xfrm>
            <a:off x="5880100" y="730250"/>
            <a:ext cx="336550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latin typeface="Times New Roman" pitchFamily="18" charset="0"/>
              </a:rPr>
              <a:t>21</a:t>
            </a:r>
          </a:p>
        </p:txBody>
      </p:sp>
      <p:sp>
        <p:nvSpPr>
          <p:cNvPr id="88101" name="Text Box 37"/>
          <p:cNvSpPr txBox="1">
            <a:spLocks noChangeArrowheads="1"/>
          </p:cNvSpPr>
          <p:nvPr/>
        </p:nvSpPr>
        <p:spPr bwMode="auto">
          <a:xfrm>
            <a:off x="6289675" y="730250"/>
            <a:ext cx="336550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latin typeface="Times New Roman" pitchFamily="18" charset="0"/>
              </a:rPr>
              <a:t>22</a:t>
            </a:r>
          </a:p>
        </p:txBody>
      </p:sp>
      <p:sp>
        <p:nvSpPr>
          <p:cNvPr id="88102" name="Text Box 38"/>
          <p:cNvSpPr txBox="1">
            <a:spLocks noChangeArrowheads="1"/>
          </p:cNvSpPr>
          <p:nvPr/>
        </p:nvSpPr>
        <p:spPr bwMode="auto">
          <a:xfrm>
            <a:off x="3840163" y="992188"/>
            <a:ext cx="325437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latin typeface="Times New Roman" pitchFamily="18" charset="0"/>
              </a:rPr>
              <a:t>S</a:t>
            </a:r>
          </a:p>
        </p:txBody>
      </p:sp>
      <p:sp>
        <p:nvSpPr>
          <p:cNvPr id="88103" name="Text Box 39"/>
          <p:cNvSpPr txBox="1">
            <a:spLocks noChangeArrowheads="1"/>
          </p:cNvSpPr>
          <p:nvPr/>
        </p:nvSpPr>
        <p:spPr bwMode="auto">
          <a:xfrm>
            <a:off x="4232275" y="992188"/>
            <a:ext cx="2540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latin typeface="Times New Roman" pitchFamily="18" charset="0"/>
              </a:rPr>
              <a:t>t</a:t>
            </a:r>
          </a:p>
        </p:txBody>
      </p:sp>
      <p:sp>
        <p:nvSpPr>
          <p:cNvPr id="88104" name="Text Box 40"/>
          <p:cNvSpPr txBox="1">
            <a:spLocks noChangeArrowheads="1"/>
          </p:cNvSpPr>
          <p:nvPr/>
        </p:nvSpPr>
        <p:spPr bwMode="auto">
          <a:xfrm>
            <a:off x="4524375" y="992188"/>
            <a:ext cx="296863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latin typeface="Times New Roman" pitchFamily="18" charset="0"/>
              </a:rPr>
              <a:t>e</a:t>
            </a:r>
          </a:p>
        </p:txBody>
      </p:sp>
      <p:sp>
        <p:nvSpPr>
          <p:cNvPr id="88105" name="Text Box 41"/>
          <p:cNvSpPr txBox="1">
            <a:spLocks noChangeArrowheads="1"/>
          </p:cNvSpPr>
          <p:nvPr/>
        </p:nvSpPr>
        <p:spPr bwMode="auto">
          <a:xfrm>
            <a:off x="4873625" y="992188"/>
            <a:ext cx="31115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latin typeface="Times New Roman" pitchFamily="18" charset="0"/>
              </a:rPr>
              <a:t>v</a:t>
            </a:r>
          </a:p>
        </p:txBody>
      </p:sp>
      <p:sp>
        <p:nvSpPr>
          <p:cNvPr id="88106" name="Text Box 42"/>
          <p:cNvSpPr txBox="1">
            <a:spLocks noChangeArrowheads="1"/>
          </p:cNvSpPr>
          <p:nvPr/>
        </p:nvSpPr>
        <p:spPr bwMode="auto">
          <a:xfrm>
            <a:off x="5213350" y="982663"/>
            <a:ext cx="296863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latin typeface="Times New Roman" pitchFamily="18" charset="0"/>
              </a:rPr>
              <a:t>e</a:t>
            </a:r>
          </a:p>
        </p:txBody>
      </p:sp>
      <p:sp>
        <p:nvSpPr>
          <p:cNvPr id="88107" name="Text Box 43"/>
          <p:cNvSpPr txBox="1">
            <a:spLocks noChangeArrowheads="1"/>
          </p:cNvSpPr>
          <p:nvPr/>
        </p:nvSpPr>
        <p:spPr bwMode="auto">
          <a:xfrm>
            <a:off x="5543550" y="992188"/>
            <a:ext cx="3683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latin typeface="Times New Roman" pitchFamily="18" charset="0"/>
              </a:rPr>
              <a:t>H</a:t>
            </a:r>
          </a:p>
        </p:txBody>
      </p:sp>
      <p:sp>
        <p:nvSpPr>
          <p:cNvPr id="88108" name="Text Box 44"/>
          <p:cNvSpPr txBox="1">
            <a:spLocks noChangeArrowheads="1"/>
          </p:cNvSpPr>
          <p:nvPr/>
        </p:nvSpPr>
        <p:spPr bwMode="auto">
          <a:xfrm>
            <a:off x="5894388" y="992188"/>
            <a:ext cx="2540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latin typeface="Times New Roman" pitchFamily="18" charset="0"/>
              </a:rPr>
              <a:t>i</a:t>
            </a:r>
          </a:p>
        </p:txBody>
      </p:sp>
      <p:sp>
        <p:nvSpPr>
          <p:cNvPr id="88109" name="Rectangle 45"/>
          <p:cNvSpPr>
            <a:spLocks noChangeArrowheads="1"/>
          </p:cNvSpPr>
          <p:nvPr/>
        </p:nvSpPr>
        <p:spPr bwMode="auto">
          <a:xfrm>
            <a:off x="3794125" y="2000250"/>
            <a:ext cx="3119438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000">
              <a:latin typeface="Times New Roman" pitchFamily="18" charset="0"/>
            </a:endParaRPr>
          </a:p>
        </p:txBody>
      </p:sp>
      <p:sp>
        <p:nvSpPr>
          <p:cNvPr id="88110" name="Line 46"/>
          <p:cNvSpPr>
            <a:spLocks noChangeShapeType="1"/>
          </p:cNvSpPr>
          <p:nvPr/>
        </p:nvSpPr>
        <p:spPr bwMode="auto">
          <a:xfrm>
            <a:off x="4143375" y="200025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11" name="Line 47"/>
          <p:cNvSpPr>
            <a:spLocks noChangeShapeType="1"/>
          </p:cNvSpPr>
          <p:nvPr/>
        </p:nvSpPr>
        <p:spPr bwMode="auto">
          <a:xfrm>
            <a:off x="4494213" y="200025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12" name="Line 48"/>
          <p:cNvSpPr>
            <a:spLocks noChangeShapeType="1"/>
          </p:cNvSpPr>
          <p:nvPr/>
        </p:nvSpPr>
        <p:spPr bwMode="auto">
          <a:xfrm>
            <a:off x="4843463" y="200025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13" name="Line 49"/>
          <p:cNvSpPr>
            <a:spLocks noChangeShapeType="1"/>
          </p:cNvSpPr>
          <p:nvPr/>
        </p:nvSpPr>
        <p:spPr bwMode="auto">
          <a:xfrm>
            <a:off x="5194300" y="200025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14" name="Line 50"/>
          <p:cNvSpPr>
            <a:spLocks noChangeShapeType="1"/>
          </p:cNvSpPr>
          <p:nvPr/>
        </p:nvSpPr>
        <p:spPr bwMode="auto">
          <a:xfrm>
            <a:off x="5543550" y="200025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15" name="Line 51"/>
          <p:cNvSpPr>
            <a:spLocks noChangeShapeType="1"/>
          </p:cNvSpPr>
          <p:nvPr/>
        </p:nvSpPr>
        <p:spPr bwMode="auto">
          <a:xfrm>
            <a:off x="5894388" y="200025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16" name="Line 52"/>
          <p:cNvSpPr>
            <a:spLocks noChangeShapeType="1"/>
          </p:cNvSpPr>
          <p:nvPr/>
        </p:nvSpPr>
        <p:spPr bwMode="auto">
          <a:xfrm>
            <a:off x="6245225" y="200025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17" name="Line 53"/>
          <p:cNvSpPr>
            <a:spLocks noChangeShapeType="1"/>
          </p:cNvSpPr>
          <p:nvPr/>
        </p:nvSpPr>
        <p:spPr bwMode="auto">
          <a:xfrm>
            <a:off x="6594475" y="200025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18" name="Text Box 54"/>
          <p:cNvSpPr txBox="1">
            <a:spLocks noChangeArrowheads="1"/>
          </p:cNvSpPr>
          <p:nvPr/>
        </p:nvSpPr>
        <p:spPr bwMode="auto">
          <a:xfrm>
            <a:off x="3867150" y="1973263"/>
            <a:ext cx="325438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latin typeface="Times New Roman" pitchFamily="18" charset="0"/>
              </a:rPr>
              <a:t>S</a:t>
            </a:r>
          </a:p>
        </p:txBody>
      </p:sp>
      <p:sp>
        <p:nvSpPr>
          <p:cNvPr id="88119" name="Text Box 55"/>
          <p:cNvSpPr txBox="1">
            <a:spLocks noChangeArrowheads="1"/>
          </p:cNvSpPr>
          <p:nvPr/>
        </p:nvSpPr>
        <p:spPr bwMode="auto">
          <a:xfrm>
            <a:off x="4260850" y="1973263"/>
            <a:ext cx="2540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latin typeface="Times New Roman" pitchFamily="18" charset="0"/>
              </a:rPr>
              <a:t>t</a:t>
            </a:r>
          </a:p>
        </p:txBody>
      </p:sp>
      <p:sp>
        <p:nvSpPr>
          <p:cNvPr id="88120" name="Text Box 56"/>
          <p:cNvSpPr txBox="1">
            <a:spLocks noChangeArrowheads="1"/>
          </p:cNvSpPr>
          <p:nvPr/>
        </p:nvSpPr>
        <p:spPr bwMode="auto">
          <a:xfrm>
            <a:off x="4551363" y="1973263"/>
            <a:ext cx="296862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latin typeface="Times New Roman" pitchFamily="18" charset="0"/>
              </a:rPr>
              <a:t>e</a:t>
            </a:r>
          </a:p>
        </p:txBody>
      </p:sp>
      <p:sp>
        <p:nvSpPr>
          <p:cNvPr id="88121" name="Text Box 57"/>
          <p:cNvSpPr txBox="1">
            <a:spLocks noChangeArrowheads="1"/>
          </p:cNvSpPr>
          <p:nvPr/>
        </p:nvSpPr>
        <p:spPr bwMode="auto">
          <a:xfrm>
            <a:off x="4902200" y="1973263"/>
            <a:ext cx="31115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latin typeface="Times New Roman" pitchFamily="18" charset="0"/>
              </a:rPr>
              <a:t>v</a:t>
            </a:r>
          </a:p>
        </p:txBody>
      </p:sp>
      <p:sp>
        <p:nvSpPr>
          <p:cNvPr id="88122" name="Text Box 58"/>
          <p:cNvSpPr txBox="1">
            <a:spLocks noChangeArrowheads="1"/>
          </p:cNvSpPr>
          <p:nvPr/>
        </p:nvSpPr>
        <p:spPr bwMode="auto">
          <a:xfrm>
            <a:off x="5241925" y="1963738"/>
            <a:ext cx="296863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latin typeface="Times New Roman" pitchFamily="18" charset="0"/>
              </a:rPr>
              <a:t>e</a:t>
            </a:r>
          </a:p>
        </p:txBody>
      </p:sp>
      <p:sp>
        <p:nvSpPr>
          <p:cNvPr id="88123" name="Text Box 59"/>
          <p:cNvSpPr txBox="1">
            <a:spLocks noChangeArrowheads="1"/>
          </p:cNvSpPr>
          <p:nvPr/>
        </p:nvSpPr>
        <p:spPr bwMode="auto">
          <a:xfrm>
            <a:off x="5572125" y="1973263"/>
            <a:ext cx="3683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latin typeface="Times New Roman" pitchFamily="18" charset="0"/>
              </a:rPr>
              <a:t>H</a:t>
            </a:r>
          </a:p>
        </p:txBody>
      </p:sp>
      <p:sp>
        <p:nvSpPr>
          <p:cNvPr id="88124" name="Text Box 60"/>
          <p:cNvSpPr txBox="1">
            <a:spLocks noChangeArrowheads="1"/>
          </p:cNvSpPr>
          <p:nvPr/>
        </p:nvSpPr>
        <p:spPr bwMode="auto">
          <a:xfrm>
            <a:off x="5921375" y="1973263"/>
            <a:ext cx="2540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latin typeface="Times New Roman" pitchFamily="18" charset="0"/>
              </a:rPr>
              <a:t>i</a:t>
            </a:r>
          </a:p>
        </p:txBody>
      </p:sp>
      <p:sp>
        <p:nvSpPr>
          <p:cNvPr id="88125" name="Text Box 61"/>
          <p:cNvSpPr txBox="1">
            <a:spLocks noChangeArrowheads="1"/>
          </p:cNvSpPr>
          <p:nvPr/>
        </p:nvSpPr>
        <p:spPr bwMode="auto">
          <a:xfrm>
            <a:off x="6302375" y="1973263"/>
            <a:ext cx="354013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latin typeface="Times New Roman" pitchFamily="18" charset="0"/>
              </a:rPr>
              <a:t>B</a:t>
            </a:r>
          </a:p>
        </p:txBody>
      </p:sp>
      <p:sp>
        <p:nvSpPr>
          <p:cNvPr id="88126" name="Text Box 62"/>
          <p:cNvSpPr txBox="1">
            <a:spLocks noChangeArrowheads="1"/>
          </p:cNvSpPr>
          <p:nvPr/>
        </p:nvSpPr>
        <p:spPr bwMode="auto">
          <a:xfrm>
            <a:off x="6594475" y="1973263"/>
            <a:ext cx="31115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latin typeface="Times New Roman" pitchFamily="18" charset="0"/>
              </a:rPr>
              <a:t>y</a:t>
            </a:r>
          </a:p>
        </p:txBody>
      </p:sp>
      <p:sp>
        <p:nvSpPr>
          <p:cNvPr id="88127" name="Text Box 63"/>
          <p:cNvSpPr txBox="1">
            <a:spLocks noChangeArrowheads="1"/>
          </p:cNvSpPr>
          <p:nvPr/>
        </p:nvSpPr>
        <p:spPr bwMode="auto">
          <a:xfrm>
            <a:off x="3794125" y="1568450"/>
            <a:ext cx="336550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latin typeface="Times New Roman" pitchFamily="18" charset="0"/>
              </a:rPr>
              <a:t>15</a:t>
            </a:r>
          </a:p>
        </p:txBody>
      </p:sp>
      <p:sp>
        <p:nvSpPr>
          <p:cNvPr id="88128" name="Text Box 64"/>
          <p:cNvSpPr txBox="1">
            <a:spLocks noChangeArrowheads="1"/>
          </p:cNvSpPr>
          <p:nvPr/>
        </p:nvSpPr>
        <p:spPr bwMode="auto">
          <a:xfrm>
            <a:off x="4143375" y="1557338"/>
            <a:ext cx="336550" cy="27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latin typeface="Times New Roman" pitchFamily="18" charset="0"/>
              </a:rPr>
              <a:t>16</a:t>
            </a:r>
          </a:p>
        </p:txBody>
      </p:sp>
      <p:sp>
        <p:nvSpPr>
          <p:cNvPr id="88129" name="Text Box 65"/>
          <p:cNvSpPr txBox="1">
            <a:spLocks noChangeArrowheads="1"/>
          </p:cNvSpPr>
          <p:nvPr/>
        </p:nvSpPr>
        <p:spPr bwMode="auto">
          <a:xfrm>
            <a:off x="4494213" y="1557338"/>
            <a:ext cx="336550" cy="27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latin typeface="Times New Roman" pitchFamily="18" charset="0"/>
              </a:rPr>
              <a:t>17</a:t>
            </a:r>
          </a:p>
        </p:txBody>
      </p:sp>
      <p:sp>
        <p:nvSpPr>
          <p:cNvPr id="88130" name="Text Box 66"/>
          <p:cNvSpPr txBox="1">
            <a:spLocks noChangeArrowheads="1"/>
          </p:cNvSpPr>
          <p:nvPr/>
        </p:nvSpPr>
        <p:spPr bwMode="auto">
          <a:xfrm>
            <a:off x="4884738" y="1557338"/>
            <a:ext cx="336550" cy="27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latin typeface="Times New Roman" pitchFamily="18" charset="0"/>
              </a:rPr>
              <a:t>18</a:t>
            </a:r>
          </a:p>
        </p:txBody>
      </p:sp>
      <p:sp>
        <p:nvSpPr>
          <p:cNvPr id="88131" name="Text Box 67"/>
          <p:cNvSpPr txBox="1">
            <a:spLocks noChangeArrowheads="1"/>
          </p:cNvSpPr>
          <p:nvPr/>
        </p:nvSpPr>
        <p:spPr bwMode="auto">
          <a:xfrm>
            <a:off x="5237163" y="1557338"/>
            <a:ext cx="336550" cy="27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latin typeface="Times New Roman" pitchFamily="18" charset="0"/>
              </a:rPr>
              <a:t>19</a:t>
            </a:r>
          </a:p>
        </p:txBody>
      </p:sp>
      <p:sp>
        <p:nvSpPr>
          <p:cNvPr id="88132" name="Text Box 68"/>
          <p:cNvSpPr txBox="1">
            <a:spLocks noChangeArrowheads="1"/>
          </p:cNvSpPr>
          <p:nvPr/>
        </p:nvSpPr>
        <p:spPr bwMode="auto">
          <a:xfrm>
            <a:off x="5588000" y="1557338"/>
            <a:ext cx="336550" cy="27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latin typeface="Times New Roman" pitchFamily="18" charset="0"/>
              </a:rPr>
              <a:t>20</a:t>
            </a:r>
          </a:p>
        </p:txBody>
      </p:sp>
      <p:sp>
        <p:nvSpPr>
          <p:cNvPr id="88133" name="Text Box 69"/>
          <p:cNvSpPr txBox="1">
            <a:spLocks noChangeArrowheads="1"/>
          </p:cNvSpPr>
          <p:nvPr/>
        </p:nvSpPr>
        <p:spPr bwMode="auto">
          <a:xfrm>
            <a:off x="5894388" y="1557338"/>
            <a:ext cx="336550" cy="27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latin typeface="Times New Roman" pitchFamily="18" charset="0"/>
              </a:rPr>
              <a:t>21</a:t>
            </a:r>
          </a:p>
        </p:txBody>
      </p:sp>
      <p:sp>
        <p:nvSpPr>
          <p:cNvPr id="88134" name="Text Box 70"/>
          <p:cNvSpPr txBox="1">
            <a:spLocks noChangeArrowheads="1"/>
          </p:cNvSpPr>
          <p:nvPr/>
        </p:nvSpPr>
        <p:spPr bwMode="auto">
          <a:xfrm>
            <a:off x="6302375" y="1557338"/>
            <a:ext cx="336550" cy="27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latin typeface="Times New Roman" pitchFamily="18" charset="0"/>
              </a:rPr>
              <a:t>22</a:t>
            </a:r>
          </a:p>
        </p:txBody>
      </p:sp>
      <p:grpSp>
        <p:nvGrpSpPr>
          <p:cNvPr id="6" name="Group 125"/>
          <p:cNvGrpSpPr>
            <a:grpSpLocks/>
          </p:cNvGrpSpPr>
          <p:nvPr/>
        </p:nvGrpSpPr>
        <p:grpSpPr bwMode="auto">
          <a:xfrm>
            <a:off x="3489325" y="2700338"/>
            <a:ext cx="3367088" cy="900112"/>
            <a:chOff x="2198" y="1701"/>
            <a:chExt cx="2121" cy="567"/>
          </a:xfrm>
        </p:grpSpPr>
        <p:sp>
          <p:nvSpPr>
            <p:cNvPr id="88160" name="Rectangle 71"/>
            <p:cNvSpPr>
              <a:spLocks noChangeArrowheads="1"/>
            </p:cNvSpPr>
            <p:nvPr/>
          </p:nvSpPr>
          <p:spPr bwMode="auto">
            <a:xfrm>
              <a:off x="2353" y="2076"/>
              <a:ext cx="1966" cy="1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88161" name="Line 72"/>
            <p:cNvSpPr>
              <a:spLocks noChangeShapeType="1"/>
            </p:cNvSpPr>
            <p:nvPr/>
          </p:nvSpPr>
          <p:spPr bwMode="auto">
            <a:xfrm>
              <a:off x="2573" y="207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62" name="Line 73"/>
            <p:cNvSpPr>
              <a:spLocks noChangeShapeType="1"/>
            </p:cNvSpPr>
            <p:nvPr/>
          </p:nvSpPr>
          <p:spPr bwMode="auto">
            <a:xfrm>
              <a:off x="2794" y="207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63" name="Line 74"/>
            <p:cNvSpPr>
              <a:spLocks noChangeShapeType="1"/>
            </p:cNvSpPr>
            <p:nvPr/>
          </p:nvSpPr>
          <p:spPr bwMode="auto">
            <a:xfrm>
              <a:off x="3015" y="207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64" name="Line 75"/>
            <p:cNvSpPr>
              <a:spLocks noChangeShapeType="1"/>
            </p:cNvSpPr>
            <p:nvPr/>
          </p:nvSpPr>
          <p:spPr bwMode="auto">
            <a:xfrm>
              <a:off x="3235" y="207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65" name="Line 76"/>
            <p:cNvSpPr>
              <a:spLocks noChangeShapeType="1"/>
            </p:cNvSpPr>
            <p:nvPr/>
          </p:nvSpPr>
          <p:spPr bwMode="auto">
            <a:xfrm>
              <a:off x="3456" y="207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66" name="Line 77"/>
            <p:cNvSpPr>
              <a:spLocks noChangeShapeType="1"/>
            </p:cNvSpPr>
            <p:nvPr/>
          </p:nvSpPr>
          <p:spPr bwMode="auto">
            <a:xfrm>
              <a:off x="3676" y="207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67" name="Line 78"/>
            <p:cNvSpPr>
              <a:spLocks noChangeShapeType="1"/>
            </p:cNvSpPr>
            <p:nvPr/>
          </p:nvSpPr>
          <p:spPr bwMode="auto">
            <a:xfrm>
              <a:off x="3897" y="207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68" name="Line 79"/>
            <p:cNvSpPr>
              <a:spLocks noChangeShapeType="1"/>
            </p:cNvSpPr>
            <p:nvPr/>
          </p:nvSpPr>
          <p:spPr bwMode="auto">
            <a:xfrm>
              <a:off x="4117" y="207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69" name="Text Box 80"/>
            <p:cNvSpPr txBox="1">
              <a:spLocks noChangeArrowheads="1"/>
            </p:cNvSpPr>
            <p:nvPr/>
          </p:nvSpPr>
          <p:spPr bwMode="auto">
            <a:xfrm>
              <a:off x="2353" y="1900"/>
              <a:ext cx="212" cy="17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200">
                  <a:latin typeface="Times New Roman" pitchFamily="18" charset="0"/>
                </a:rPr>
                <a:t>24</a:t>
              </a:r>
            </a:p>
          </p:txBody>
        </p:sp>
        <p:sp>
          <p:nvSpPr>
            <p:cNvPr id="88170" name="Text Box 81"/>
            <p:cNvSpPr txBox="1">
              <a:spLocks noChangeArrowheads="1"/>
            </p:cNvSpPr>
            <p:nvPr/>
          </p:nvSpPr>
          <p:spPr bwMode="auto">
            <a:xfrm>
              <a:off x="2573" y="1893"/>
              <a:ext cx="212" cy="17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200">
                  <a:latin typeface="Times New Roman" pitchFamily="18" charset="0"/>
                </a:rPr>
                <a:t>25</a:t>
              </a:r>
            </a:p>
          </p:txBody>
        </p:sp>
        <p:sp>
          <p:nvSpPr>
            <p:cNvPr id="88171" name="Text Box 82"/>
            <p:cNvSpPr txBox="1">
              <a:spLocks noChangeArrowheads="1"/>
            </p:cNvSpPr>
            <p:nvPr/>
          </p:nvSpPr>
          <p:spPr bwMode="auto">
            <a:xfrm>
              <a:off x="2794" y="1893"/>
              <a:ext cx="212" cy="17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200">
                  <a:latin typeface="Times New Roman" pitchFamily="18" charset="0"/>
                </a:rPr>
                <a:t>26</a:t>
              </a:r>
            </a:p>
          </p:txBody>
        </p:sp>
        <p:sp>
          <p:nvSpPr>
            <p:cNvPr id="88172" name="Text Box 83"/>
            <p:cNvSpPr txBox="1">
              <a:spLocks noChangeArrowheads="1"/>
            </p:cNvSpPr>
            <p:nvPr/>
          </p:nvSpPr>
          <p:spPr bwMode="auto">
            <a:xfrm>
              <a:off x="3041" y="1893"/>
              <a:ext cx="212" cy="17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200">
                  <a:latin typeface="Times New Roman" pitchFamily="18" charset="0"/>
                </a:rPr>
                <a:t>27</a:t>
              </a:r>
            </a:p>
          </p:txBody>
        </p:sp>
        <p:sp>
          <p:nvSpPr>
            <p:cNvPr id="88173" name="Text Box 84"/>
            <p:cNvSpPr txBox="1">
              <a:spLocks noChangeArrowheads="1"/>
            </p:cNvSpPr>
            <p:nvPr/>
          </p:nvSpPr>
          <p:spPr bwMode="auto">
            <a:xfrm>
              <a:off x="3263" y="1893"/>
              <a:ext cx="212" cy="17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200">
                  <a:latin typeface="Times New Roman" pitchFamily="18" charset="0"/>
                </a:rPr>
                <a:t>28</a:t>
              </a:r>
            </a:p>
          </p:txBody>
        </p:sp>
        <p:sp>
          <p:nvSpPr>
            <p:cNvPr id="88174" name="Text Box 85"/>
            <p:cNvSpPr txBox="1">
              <a:spLocks noChangeArrowheads="1"/>
            </p:cNvSpPr>
            <p:nvPr/>
          </p:nvSpPr>
          <p:spPr bwMode="auto">
            <a:xfrm>
              <a:off x="3483" y="1893"/>
              <a:ext cx="212" cy="17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200">
                  <a:latin typeface="Times New Roman" pitchFamily="18" charset="0"/>
                </a:rPr>
                <a:t>29</a:t>
              </a:r>
            </a:p>
          </p:txBody>
        </p:sp>
        <p:sp>
          <p:nvSpPr>
            <p:cNvPr id="88175" name="Text Box 86"/>
            <p:cNvSpPr txBox="1">
              <a:spLocks noChangeArrowheads="1"/>
            </p:cNvSpPr>
            <p:nvPr/>
          </p:nvSpPr>
          <p:spPr bwMode="auto">
            <a:xfrm>
              <a:off x="3676" y="1893"/>
              <a:ext cx="212" cy="17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200">
                  <a:latin typeface="Times New Roman" pitchFamily="18" charset="0"/>
                </a:rPr>
                <a:t>30</a:t>
              </a:r>
            </a:p>
          </p:txBody>
        </p:sp>
        <p:sp>
          <p:nvSpPr>
            <p:cNvPr id="88176" name="Text Box 87"/>
            <p:cNvSpPr txBox="1">
              <a:spLocks noChangeArrowheads="1"/>
            </p:cNvSpPr>
            <p:nvPr/>
          </p:nvSpPr>
          <p:spPr bwMode="auto">
            <a:xfrm>
              <a:off x="3934" y="1893"/>
              <a:ext cx="212" cy="17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200">
                  <a:latin typeface="Times New Roman" pitchFamily="18" charset="0"/>
                </a:rPr>
                <a:t>31</a:t>
              </a:r>
            </a:p>
          </p:txBody>
        </p:sp>
        <p:sp>
          <p:nvSpPr>
            <p:cNvPr id="88177" name="Text Box 88"/>
            <p:cNvSpPr txBox="1">
              <a:spLocks noChangeArrowheads="1"/>
            </p:cNvSpPr>
            <p:nvPr/>
          </p:nvSpPr>
          <p:spPr bwMode="auto">
            <a:xfrm>
              <a:off x="2198" y="1701"/>
              <a:ext cx="16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000">
                  <a:latin typeface="Times New Roman" pitchFamily="18" charset="0"/>
                </a:rPr>
                <a:t>Application reads buffer</a:t>
              </a:r>
            </a:p>
          </p:txBody>
        </p:sp>
      </p:grpSp>
      <p:grpSp>
        <p:nvGrpSpPr>
          <p:cNvPr id="7" name="Group 131"/>
          <p:cNvGrpSpPr>
            <a:grpSpLocks/>
          </p:cNvGrpSpPr>
          <p:nvPr/>
        </p:nvGrpSpPr>
        <p:grpSpPr bwMode="auto">
          <a:xfrm>
            <a:off x="3617913" y="5999163"/>
            <a:ext cx="3121025" cy="638175"/>
            <a:chOff x="2279" y="3779"/>
            <a:chExt cx="1966" cy="402"/>
          </a:xfrm>
        </p:grpSpPr>
        <p:sp>
          <p:nvSpPr>
            <p:cNvPr id="88142" name="Rectangle 102"/>
            <p:cNvSpPr>
              <a:spLocks noChangeArrowheads="1"/>
            </p:cNvSpPr>
            <p:nvPr/>
          </p:nvSpPr>
          <p:spPr bwMode="auto">
            <a:xfrm>
              <a:off x="2279" y="3962"/>
              <a:ext cx="1966" cy="19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88143" name="Line 103"/>
            <p:cNvSpPr>
              <a:spLocks noChangeShapeType="1"/>
            </p:cNvSpPr>
            <p:nvPr/>
          </p:nvSpPr>
          <p:spPr bwMode="auto">
            <a:xfrm>
              <a:off x="2500" y="396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44" name="Line 104"/>
            <p:cNvSpPr>
              <a:spLocks noChangeShapeType="1"/>
            </p:cNvSpPr>
            <p:nvPr/>
          </p:nvSpPr>
          <p:spPr bwMode="auto">
            <a:xfrm>
              <a:off x="2720" y="396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45" name="Line 105"/>
            <p:cNvSpPr>
              <a:spLocks noChangeShapeType="1"/>
            </p:cNvSpPr>
            <p:nvPr/>
          </p:nvSpPr>
          <p:spPr bwMode="auto">
            <a:xfrm>
              <a:off x="2941" y="396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46" name="Line 106"/>
            <p:cNvSpPr>
              <a:spLocks noChangeShapeType="1"/>
            </p:cNvSpPr>
            <p:nvPr/>
          </p:nvSpPr>
          <p:spPr bwMode="auto">
            <a:xfrm>
              <a:off x="3162" y="396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47" name="Line 107"/>
            <p:cNvSpPr>
              <a:spLocks noChangeShapeType="1"/>
            </p:cNvSpPr>
            <p:nvPr/>
          </p:nvSpPr>
          <p:spPr bwMode="auto">
            <a:xfrm>
              <a:off x="3382" y="396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48" name="Line 108"/>
            <p:cNvSpPr>
              <a:spLocks noChangeShapeType="1"/>
            </p:cNvSpPr>
            <p:nvPr/>
          </p:nvSpPr>
          <p:spPr bwMode="auto">
            <a:xfrm>
              <a:off x="3603" y="396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49" name="Line 109"/>
            <p:cNvSpPr>
              <a:spLocks noChangeShapeType="1"/>
            </p:cNvSpPr>
            <p:nvPr/>
          </p:nvSpPr>
          <p:spPr bwMode="auto">
            <a:xfrm>
              <a:off x="3823" y="396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50" name="Line 110"/>
            <p:cNvSpPr>
              <a:spLocks noChangeShapeType="1"/>
            </p:cNvSpPr>
            <p:nvPr/>
          </p:nvSpPr>
          <p:spPr bwMode="auto">
            <a:xfrm>
              <a:off x="4044" y="3962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51" name="Text Box 111"/>
            <p:cNvSpPr txBox="1">
              <a:spLocks noChangeArrowheads="1"/>
            </p:cNvSpPr>
            <p:nvPr/>
          </p:nvSpPr>
          <p:spPr bwMode="auto">
            <a:xfrm>
              <a:off x="2279" y="3786"/>
              <a:ext cx="212" cy="17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200">
                  <a:latin typeface="Times New Roman" pitchFamily="18" charset="0"/>
                </a:rPr>
                <a:t>24</a:t>
              </a:r>
            </a:p>
          </p:txBody>
        </p:sp>
        <p:sp>
          <p:nvSpPr>
            <p:cNvPr id="88152" name="Text Box 112"/>
            <p:cNvSpPr txBox="1">
              <a:spLocks noChangeArrowheads="1"/>
            </p:cNvSpPr>
            <p:nvPr/>
          </p:nvSpPr>
          <p:spPr bwMode="auto">
            <a:xfrm>
              <a:off x="2500" y="3779"/>
              <a:ext cx="212" cy="17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200">
                  <a:latin typeface="Times New Roman" pitchFamily="18" charset="0"/>
                </a:rPr>
                <a:t>25</a:t>
              </a:r>
            </a:p>
          </p:txBody>
        </p:sp>
        <p:sp>
          <p:nvSpPr>
            <p:cNvPr id="88153" name="Text Box 113"/>
            <p:cNvSpPr txBox="1">
              <a:spLocks noChangeArrowheads="1"/>
            </p:cNvSpPr>
            <p:nvPr/>
          </p:nvSpPr>
          <p:spPr bwMode="auto">
            <a:xfrm>
              <a:off x="2720" y="3779"/>
              <a:ext cx="212" cy="17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200">
                  <a:latin typeface="Times New Roman" pitchFamily="18" charset="0"/>
                </a:rPr>
                <a:t>26</a:t>
              </a:r>
            </a:p>
          </p:txBody>
        </p:sp>
        <p:sp>
          <p:nvSpPr>
            <p:cNvPr id="88154" name="Text Box 114"/>
            <p:cNvSpPr txBox="1">
              <a:spLocks noChangeArrowheads="1"/>
            </p:cNvSpPr>
            <p:nvPr/>
          </p:nvSpPr>
          <p:spPr bwMode="auto">
            <a:xfrm>
              <a:off x="2967" y="3779"/>
              <a:ext cx="212" cy="17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200">
                  <a:latin typeface="Times New Roman" pitchFamily="18" charset="0"/>
                </a:rPr>
                <a:t>27</a:t>
              </a:r>
            </a:p>
          </p:txBody>
        </p:sp>
        <p:sp>
          <p:nvSpPr>
            <p:cNvPr id="88155" name="Text Box 115"/>
            <p:cNvSpPr txBox="1">
              <a:spLocks noChangeArrowheads="1"/>
            </p:cNvSpPr>
            <p:nvPr/>
          </p:nvSpPr>
          <p:spPr bwMode="auto">
            <a:xfrm>
              <a:off x="3189" y="3779"/>
              <a:ext cx="212" cy="17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200">
                  <a:latin typeface="Times New Roman" pitchFamily="18" charset="0"/>
                </a:rPr>
                <a:t>28</a:t>
              </a:r>
            </a:p>
          </p:txBody>
        </p:sp>
        <p:sp>
          <p:nvSpPr>
            <p:cNvPr id="88156" name="Text Box 116"/>
            <p:cNvSpPr txBox="1">
              <a:spLocks noChangeArrowheads="1"/>
            </p:cNvSpPr>
            <p:nvPr/>
          </p:nvSpPr>
          <p:spPr bwMode="auto">
            <a:xfrm>
              <a:off x="3410" y="3779"/>
              <a:ext cx="212" cy="17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200">
                  <a:latin typeface="Times New Roman" pitchFamily="18" charset="0"/>
                </a:rPr>
                <a:t>29</a:t>
              </a:r>
            </a:p>
          </p:txBody>
        </p:sp>
        <p:sp>
          <p:nvSpPr>
            <p:cNvPr id="88157" name="Text Box 117"/>
            <p:cNvSpPr txBox="1">
              <a:spLocks noChangeArrowheads="1"/>
            </p:cNvSpPr>
            <p:nvPr/>
          </p:nvSpPr>
          <p:spPr bwMode="auto">
            <a:xfrm>
              <a:off x="3603" y="3779"/>
              <a:ext cx="212" cy="17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200">
                  <a:latin typeface="Times New Roman" pitchFamily="18" charset="0"/>
                </a:rPr>
                <a:t>30</a:t>
              </a:r>
            </a:p>
          </p:txBody>
        </p:sp>
        <p:sp>
          <p:nvSpPr>
            <p:cNvPr id="88158" name="Text Box 118"/>
            <p:cNvSpPr txBox="1">
              <a:spLocks noChangeArrowheads="1"/>
            </p:cNvSpPr>
            <p:nvPr/>
          </p:nvSpPr>
          <p:spPr bwMode="auto">
            <a:xfrm>
              <a:off x="3860" y="3779"/>
              <a:ext cx="212" cy="17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200">
                  <a:latin typeface="Times New Roman" pitchFamily="18" charset="0"/>
                </a:rPr>
                <a:t>31</a:t>
              </a:r>
            </a:p>
          </p:txBody>
        </p:sp>
        <p:sp>
          <p:nvSpPr>
            <p:cNvPr id="88159" name="Text Box 119"/>
            <p:cNvSpPr txBox="1">
              <a:spLocks noChangeArrowheads="1"/>
            </p:cNvSpPr>
            <p:nvPr/>
          </p:nvSpPr>
          <p:spPr bwMode="auto">
            <a:xfrm>
              <a:off x="2295" y="3931"/>
              <a:ext cx="187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000">
                  <a:latin typeface="Times New Roman" pitchFamily="18" charset="0"/>
                </a:rPr>
                <a:t>e</a:t>
              </a:r>
            </a:p>
          </p:txBody>
        </p:sp>
      </p:grpSp>
      <p:grpSp>
        <p:nvGrpSpPr>
          <p:cNvPr id="8" name="Group 128"/>
          <p:cNvGrpSpPr>
            <a:grpSpLocks/>
          </p:cNvGrpSpPr>
          <p:nvPr/>
        </p:nvGrpSpPr>
        <p:grpSpPr bwMode="auto">
          <a:xfrm>
            <a:off x="381000" y="4308475"/>
            <a:ext cx="4054475" cy="949325"/>
            <a:chOff x="240" y="2714"/>
            <a:chExt cx="2554" cy="598"/>
          </a:xfrm>
        </p:grpSpPr>
        <p:sp>
          <p:nvSpPr>
            <p:cNvPr id="88138" name="Line 12"/>
            <p:cNvSpPr>
              <a:spLocks noChangeShapeType="1"/>
            </p:cNvSpPr>
            <p:nvPr/>
          </p:nvSpPr>
          <p:spPr bwMode="auto">
            <a:xfrm>
              <a:off x="240" y="2784"/>
              <a:ext cx="1296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39" name="Text Box 13"/>
            <p:cNvSpPr txBox="1">
              <a:spLocks noChangeArrowheads="1"/>
            </p:cNvSpPr>
            <p:nvPr/>
          </p:nvSpPr>
          <p:spPr bwMode="auto">
            <a:xfrm>
              <a:off x="416" y="2736"/>
              <a:ext cx="886" cy="34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000">
                  <a:latin typeface="Times New Roman" pitchFamily="18" charset="0"/>
                </a:rPr>
                <a:t>Seq#=4</a:t>
              </a:r>
            </a:p>
            <a:p>
              <a:pPr algn="l" eaLnBrk="1" hangingPunct="1"/>
              <a:r>
                <a:rPr lang="en-US" sz="1000">
                  <a:latin typeface="Times New Roman" pitchFamily="18" charset="0"/>
                </a:rPr>
                <a:t>Ack#=1001</a:t>
              </a:r>
            </a:p>
            <a:p>
              <a:pPr algn="l" eaLnBrk="1" hangingPunct="1"/>
              <a:r>
                <a:rPr lang="en-US" sz="1000">
                  <a:latin typeface="Times New Roman" pitchFamily="18" charset="0"/>
                </a:rPr>
                <a:t>Data = , size = 0 (bytes)</a:t>
              </a:r>
            </a:p>
          </p:txBody>
        </p:sp>
        <p:sp>
          <p:nvSpPr>
            <p:cNvPr id="88140" name="Text Box 120"/>
            <p:cNvSpPr txBox="1">
              <a:spLocks noChangeArrowheads="1"/>
            </p:cNvSpPr>
            <p:nvPr/>
          </p:nvSpPr>
          <p:spPr bwMode="auto">
            <a:xfrm>
              <a:off x="1574" y="2714"/>
              <a:ext cx="12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latin typeface="Times New Roman" pitchFamily="18" charset="0"/>
                </a:rPr>
                <a:t>window probe</a:t>
              </a:r>
            </a:p>
          </p:txBody>
        </p:sp>
        <p:sp>
          <p:nvSpPr>
            <p:cNvPr id="88141" name="Line 121"/>
            <p:cNvSpPr>
              <a:spLocks noChangeShapeType="1"/>
            </p:cNvSpPr>
            <p:nvPr/>
          </p:nvSpPr>
          <p:spPr bwMode="auto">
            <a:xfrm flipH="1">
              <a:off x="1296" y="2928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Line 4"/>
          <p:cNvSpPr>
            <a:spLocks noChangeShapeType="1"/>
          </p:cNvSpPr>
          <p:nvPr/>
        </p:nvSpPr>
        <p:spPr bwMode="auto">
          <a:xfrm>
            <a:off x="381000" y="533400"/>
            <a:ext cx="0" cy="609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091" name="Line 5"/>
          <p:cNvSpPr>
            <a:spLocks noChangeShapeType="1"/>
          </p:cNvSpPr>
          <p:nvPr/>
        </p:nvSpPr>
        <p:spPr bwMode="auto">
          <a:xfrm>
            <a:off x="2438400" y="609600"/>
            <a:ext cx="0" cy="609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092" name="Line 6"/>
          <p:cNvSpPr>
            <a:spLocks noChangeShapeType="1"/>
          </p:cNvSpPr>
          <p:nvPr/>
        </p:nvSpPr>
        <p:spPr bwMode="auto">
          <a:xfrm>
            <a:off x="381000" y="838200"/>
            <a:ext cx="20574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9093" name="Text Box 7"/>
          <p:cNvSpPr txBox="1">
            <a:spLocks noChangeArrowheads="1"/>
          </p:cNvSpPr>
          <p:nvPr/>
        </p:nvSpPr>
        <p:spPr bwMode="auto">
          <a:xfrm>
            <a:off x="457200" y="381000"/>
            <a:ext cx="1619250" cy="549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Seq#=20</a:t>
            </a:r>
          </a:p>
          <a:p>
            <a:pPr algn="l" eaLnBrk="1" hangingPunct="1"/>
            <a:r>
              <a:rPr lang="en-US" sz="1000">
                <a:latin typeface="Times New Roman" pitchFamily="18" charset="0"/>
              </a:rPr>
              <a:t>Ack#=1001</a:t>
            </a:r>
          </a:p>
          <a:p>
            <a:pPr algn="l" eaLnBrk="1" hangingPunct="1"/>
            <a:r>
              <a:rPr lang="en-US" sz="1000">
                <a:latin typeface="Times New Roman" pitchFamily="18" charset="0"/>
              </a:rPr>
              <a:t>Data = ‘Hi’, size = 2 (bytes)</a:t>
            </a:r>
          </a:p>
        </p:txBody>
      </p:sp>
      <p:sp>
        <p:nvSpPr>
          <p:cNvPr id="89094" name="Line 8"/>
          <p:cNvSpPr>
            <a:spLocks noChangeShapeType="1"/>
          </p:cNvSpPr>
          <p:nvPr/>
        </p:nvSpPr>
        <p:spPr bwMode="auto">
          <a:xfrm flipH="1">
            <a:off x="381000" y="2209800"/>
            <a:ext cx="20574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9095" name="Text Box 9"/>
          <p:cNvSpPr txBox="1">
            <a:spLocks noChangeArrowheads="1"/>
          </p:cNvSpPr>
          <p:nvPr/>
        </p:nvSpPr>
        <p:spPr bwMode="auto">
          <a:xfrm>
            <a:off x="838200" y="2209800"/>
            <a:ext cx="757238" cy="6381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900">
                <a:latin typeface="Times New Roman" pitchFamily="18" charset="0"/>
              </a:rPr>
              <a:t>Seq#=1001</a:t>
            </a:r>
          </a:p>
          <a:p>
            <a:pPr algn="l" eaLnBrk="1" hangingPunct="1"/>
            <a:r>
              <a:rPr lang="en-US" sz="900">
                <a:latin typeface="Times New Roman" pitchFamily="18" charset="0"/>
              </a:rPr>
              <a:t>Ack#=24</a:t>
            </a:r>
          </a:p>
          <a:p>
            <a:pPr algn="l" eaLnBrk="1" hangingPunct="1"/>
            <a:r>
              <a:rPr lang="en-US" sz="900">
                <a:latin typeface="Times New Roman" pitchFamily="18" charset="0"/>
              </a:rPr>
              <a:t>Data size =0</a:t>
            </a:r>
          </a:p>
          <a:p>
            <a:pPr algn="l" eaLnBrk="1" hangingPunct="1"/>
            <a:r>
              <a:rPr lang="en-US" sz="900">
                <a:latin typeface="Times New Roman" pitchFamily="18" charset="0"/>
              </a:rPr>
              <a:t>Rwin=0</a:t>
            </a:r>
          </a:p>
        </p:txBody>
      </p:sp>
      <p:sp>
        <p:nvSpPr>
          <p:cNvPr id="89096" name="Line 10"/>
          <p:cNvSpPr>
            <a:spLocks noChangeShapeType="1"/>
          </p:cNvSpPr>
          <p:nvPr/>
        </p:nvSpPr>
        <p:spPr bwMode="auto">
          <a:xfrm>
            <a:off x="381000" y="1752600"/>
            <a:ext cx="2057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9097" name="Text Box 11"/>
          <p:cNvSpPr txBox="1">
            <a:spLocks noChangeArrowheads="1"/>
          </p:cNvSpPr>
          <p:nvPr/>
        </p:nvSpPr>
        <p:spPr bwMode="auto">
          <a:xfrm>
            <a:off x="533400" y="1547813"/>
            <a:ext cx="1639888" cy="549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000">
                <a:latin typeface="Times New Roman" pitchFamily="18" charset="0"/>
              </a:rPr>
              <a:t>Seq#=22</a:t>
            </a:r>
          </a:p>
          <a:p>
            <a:pPr algn="l" eaLnBrk="1" hangingPunct="1"/>
            <a:r>
              <a:rPr lang="en-US" sz="1000">
                <a:latin typeface="Times New Roman" pitchFamily="18" charset="0"/>
              </a:rPr>
              <a:t>Ack#=1001</a:t>
            </a:r>
          </a:p>
          <a:p>
            <a:pPr algn="l" eaLnBrk="1" hangingPunct="1"/>
            <a:r>
              <a:rPr lang="en-US" sz="1000">
                <a:latin typeface="Times New Roman" pitchFamily="18" charset="0"/>
              </a:rPr>
              <a:t>Data = ‘By’, size = 2 (bytes)</a:t>
            </a:r>
          </a:p>
        </p:txBody>
      </p:sp>
      <p:sp>
        <p:nvSpPr>
          <p:cNvPr id="89098" name="Line 14"/>
          <p:cNvSpPr>
            <a:spLocks noChangeShapeType="1"/>
          </p:cNvSpPr>
          <p:nvPr/>
        </p:nvSpPr>
        <p:spPr bwMode="auto">
          <a:xfrm flipH="1">
            <a:off x="381000" y="1143000"/>
            <a:ext cx="20574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9099" name="Text Box 15"/>
          <p:cNvSpPr txBox="1">
            <a:spLocks noChangeArrowheads="1"/>
          </p:cNvSpPr>
          <p:nvPr/>
        </p:nvSpPr>
        <p:spPr bwMode="auto">
          <a:xfrm>
            <a:off x="609600" y="990600"/>
            <a:ext cx="690563" cy="581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800">
                <a:latin typeface="Times New Roman" pitchFamily="18" charset="0"/>
              </a:rPr>
              <a:t>Seq#=1001</a:t>
            </a:r>
          </a:p>
          <a:p>
            <a:pPr algn="l" eaLnBrk="1" hangingPunct="1"/>
            <a:r>
              <a:rPr lang="en-US" sz="800">
                <a:latin typeface="Times New Roman" pitchFamily="18" charset="0"/>
              </a:rPr>
              <a:t>Ack#=22</a:t>
            </a:r>
          </a:p>
          <a:p>
            <a:pPr algn="l" eaLnBrk="1" hangingPunct="1"/>
            <a:r>
              <a:rPr lang="en-US" sz="800">
                <a:latin typeface="Times New Roman" pitchFamily="18" charset="0"/>
              </a:rPr>
              <a:t>Data size =0</a:t>
            </a:r>
          </a:p>
          <a:p>
            <a:pPr algn="l" eaLnBrk="1" hangingPunct="1"/>
            <a:r>
              <a:rPr lang="en-US" sz="800">
                <a:latin typeface="Times New Roman" pitchFamily="18" charset="0"/>
              </a:rPr>
              <a:t>Rwin=2</a:t>
            </a:r>
          </a:p>
        </p:txBody>
      </p:sp>
      <p:sp>
        <p:nvSpPr>
          <p:cNvPr id="89100" name="Rectangle 16"/>
          <p:cNvSpPr>
            <a:spLocks noChangeArrowheads="1"/>
          </p:cNvSpPr>
          <p:nvPr/>
        </p:nvSpPr>
        <p:spPr bwMode="auto">
          <a:xfrm>
            <a:off x="3392488" y="1076325"/>
            <a:ext cx="4075112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89101" name="Line 17"/>
          <p:cNvSpPr>
            <a:spLocks noChangeShapeType="1"/>
          </p:cNvSpPr>
          <p:nvPr/>
        </p:nvSpPr>
        <p:spPr bwMode="auto">
          <a:xfrm>
            <a:off x="3849688" y="107632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2" name="Line 18"/>
          <p:cNvSpPr>
            <a:spLocks noChangeShapeType="1"/>
          </p:cNvSpPr>
          <p:nvPr/>
        </p:nvSpPr>
        <p:spPr bwMode="auto">
          <a:xfrm>
            <a:off x="4306888" y="107632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3" name="Line 19"/>
          <p:cNvSpPr>
            <a:spLocks noChangeShapeType="1"/>
          </p:cNvSpPr>
          <p:nvPr/>
        </p:nvSpPr>
        <p:spPr bwMode="auto">
          <a:xfrm>
            <a:off x="4764088" y="107632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4" name="Line 20"/>
          <p:cNvSpPr>
            <a:spLocks noChangeShapeType="1"/>
          </p:cNvSpPr>
          <p:nvPr/>
        </p:nvSpPr>
        <p:spPr bwMode="auto">
          <a:xfrm>
            <a:off x="5221288" y="107632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5" name="Line 21"/>
          <p:cNvSpPr>
            <a:spLocks noChangeShapeType="1"/>
          </p:cNvSpPr>
          <p:nvPr/>
        </p:nvSpPr>
        <p:spPr bwMode="auto">
          <a:xfrm>
            <a:off x="5678488" y="107632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6" name="Line 22"/>
          <p:cNvSpPr>
            <a:spLocks noChangeShapeType="1"/>
          </p:cNvSpPr>
          <p:nvPr/>
        </p:nvSpPr>
        <p:spPr bwMode="auto">
          <a:xfrm>
            <a:off x="6135688" y="107632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7" name="Line 23"/>
          <p:cNvSpPr>
            <a:spLocks noChangeShapeType="1"/>
          </p:cNvSpPr>
          <p:nvPr/>
        </p:nvSpPr>
        <p:spPr bwMode="auto">
          <a:xfrm>
            <a:off x="6592888" y="107632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8" name="Line 24"/>
          <p:cNvSpPr>
            <a:spLocks noChangeShapeType="1"/>
          </p:cNvSpPr>
          <p:nvPr/>
        </p:nvSpPr>
        <p:spPr bwMode="auto">
          <a:xfrm>
            <a:off x="7050088" y="107632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09" name="Line 25"/>
          <p:cNvSpPr>
            <a:spLocks noChangeShapeType="1"/>
          </p:cNvSpPr>
          <p:nvPr/>
        </p:nvSpPr>
        <p:spPr bwMode="auto">
          <a:xfrm>
            <a:off x="7507288" y="1076325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10" name="Text Box 26"/>
          <p:cNvSpPr txBox="1">
            <a:spLocks noChangeArrowheads="1"/>
          </p:cNvSpPr>
          <p:nvPr/>
        </p:nvSpPr>
        <p:spPr bwMode="auto">
          <a:xfrm>
            <a:off x="3411538" y="773113"/>
            <a:ext cx="361950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15</a:t>
            </a:r>
          </a:p>
        </p:txBody>
      </p:sp>
      <p:sp>
        <p:nvSpPr>
          <p:cNvPr id="89111" name="Text Box 27"/>
          <p:cNvSpPr txBox="1">
            <a:spLocks noChangeArrowheads="1"/>
          </p:cNvSpPr>
          <p:nvPr/>
        </p:nvSpPr>
        <p:spPr bwMode="auto">
          <a:xfrm>
            <a:off x="2667000" y="1033463"/>
            <a:ext cx="682625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latin typeface="Times New Roman" pitchFamily="18" charset="0"/>
              </a:rPr>
              <a:t>buffer</a:t>
            </a:r>
          </a:p>
        </p:txBody>
      </p:sp>
      <p:sp>
        <p:nvSpPr>
          <p:cNvPr id="89112" name="Text Box 28"/>
          <p:cNvSpPr txBox="1">
            <a:spLocks noChangeArrowheads="1"/>
          </p:cNvSpPr>
          <p:nvPr/>
        </p:nvSpPr>
        <p:spPr bwMode="auto">
          <a:xfrm>
            <a:off x="2789238" y="755650"/>
            <a:ext cx="527050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200">
                <a:latin typeface="Times New Roman" pitchFamily="18" charset="0"/>
              </a:rPr>
              <a:t>Seq #</a:t>
            </a:r>
          </a:p>
        </p:txBody>
      </p:sp>
      <p:sp>
        <p:nvSpPr>
          <p:cNvPr id="89113" name="Line 29"/>
          <p:cNvSpPr>
            <a:spLocks noChangeShapeType="1"/>
          </p:cNvSpPr>
          <p:nvPr/>
        </p:nvSpPr>
        <p:spPr bwMode="auto">
          <a:xfrm flipH="1">
            <a:off x="3621088" y="64135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9114" name="Text Box 30"/>
          <p:cNvSpPr txBox="1">
            <a:spLocks noChangeArrowheads="1"/>
          </p:cNvSpPr>
          <p:nvPr/>
        </p:nvSpPr>
        <p:spPr bwMode="auto">
          <a:xfrm>
            <a:off x="3011488" y="304800"/>
            <a:ext cx="1674812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latin typeface="Times New Roman" pitchFamily="18" charset="0"/>
              </a:rPr>
              <a:t>SYN had seq#=14</a:t>
            </a:r>
          </a:p>
        </p:txBody>
      </p:sp>
      <p:sp>
        <p:nvSpPr>
          <p:cNvPr id="89115" name="Text Box 31"/>
          <p:cNvSpPr txBox="1">
            <a:spLocks noChangeArrowheads="1"/>
          </p:cNvSpPr>
          <p:nvPr/>
        </p:nvSpPr>
        <p:spPr bwMode="auto">
          <a:xfrm>
            <a:off x="3868738" y="762000"/>
            <a:ext cx="361950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16</a:t>
            </a:r>
          </a:p>
        </p:txBody>
      </p:sp>
      <p:sp>
        <p:nvSpPr>
          <p:cNvPr id="89116" name="Text Box 32"/>
          <p:cNvSpPr txBox="1">
            <a:spLocks noChangeArrowheads="1"/>
          </p:cNvSpPr>
          <p:nvPr/>
        </p:nvSpPr>
        <p:spPr bwMode="auto">
          <a:xfrm>
            <a:off x="4325938" y="762000"/>
            <a:ext cx="361950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17</a:t>
            </a:r>
          </a:p>
        </p:txBody>
      </p:sp>
      <p:sp>
        <p:nvSpPr>
          <p:cNvPr id="89117" name="Text Box 33"/>
          <p:cNvSpPr txBox="1">
            <a:spLocks noChangeArrowheads="1"/>
          </p:cNvSpPr>
          <p:nvPr/>
        </p:nvSpPr>
        <p:spPr bwMode="auto">
          <a:xfrm>
            <a:off x="4837113" y="762000"/>
            <a:ext cx="361950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18</a:t>
            </a:r>
          </a:p>
        </p:txBody>
      </p:sp>
      <p:sp>
        <p:nvSpPr>
          <p:cNvPr id="89118" name="Text Box 34"/>
          <p:cNvSpPr txBox="1">
            <a:spLocks noChangeArrowheads="1"/>
          </p:cNvSpPr>
          <p:nvPr/>
        </p:nvSpPr>
        <p:spPr bwMode="auto">
          <a:xfrm>
            <a:off x="5297488" y="762000"/>
            <a:ext cx="361950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19</a:t>
            </a:r>
          </a:p>
        </p:txBody>
      </p:sp>
      <p:sp>
        <p:nvSpPr>
          <p:cNvPr id="89119" name="Text Box 35"/>
          <p:cNvSpPr txBox="1">
            <a:spLocks noChangeArrowheads="1"/>
          </p:cNvSpPr>
          <p:nvPr/>
        </p:nvSpPr>
        <p:spPr bwMode="auto">
          <a:xfrm>
            <a:off x="5754688" y="762000"/>
            <a:ext cx="361950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20</a:t>
            </a:r>
          </a:p>
        </p:txBody>
      </p:sp>
      <p:sp>
        <p:nvSpPr>
          <p:cNvPr id="89120" name="Text Box 36"/>
          <p:cNvSpPr txBox="1">
            <a:spLocks noChangeArrowheads="1"/>
          </p:cNvSpPr>
          <p:nvPr/>
        </p:nvSpPr>
        <p:spPr bwMode="auto">
          <a:xfrm>
            <a:off x="6154738" y="762000"/>
            <a:ext cx="361950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21</a:t>
            </a:r>
          </a:p>
        </p:txBody>
      </p:sp>
      <p:sp>
        <p:nvSpPr>
          <p:cNvPr id="89121" name="Text Box 37"/>
          <p:cNvSpPr txBox="1">
            <a:spLocks noChangeArrowheads="1"/>
          </p:cNvSpPr>
          <p:nvPr/>
        </p:nvSpPr>
        <p:spPr bwMode="auto">
          <a:xfrm>
            <a:off x="6688138" y="762000"/>
            <a:ext cx="361950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22</a:t>
            </a:r>
          </a:p>
        </p:txBody>
      </p:sp>
      <p:sp>
        <p:nvSpPr>
          <p:cNvPr id="89122" name="Text Box 38"/>
          <p:cNvSpPr txBox="1">
            <a:spLocks noChangeArrowheads="1"/>
          </p:cNvSpPr>
          <p:nvPr/>
        </p:nvSpPr>
        <p:spPr bwMode="auto">
          <a:xfrm>
            <a:off x="3489325" y="1000125"/>
            <a:ext cx="354013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Times New Roman" pitchFamily="18" charset="0"/>
              </a:rPr>
              <a:t>S</a:t>
            </a:r>
          </a:p>
        </p:txBody>
      </p:sp>
      <p:sp>
        <p:nvSpPr>
          <p:cNvPr id="89123" name="Text Box 39"/>
          <p:cNvSpPr txBox="1">
            <a:spLocks noChangeArrowheads="1"/>
          </p:cNvSpPr>
          <p:nvPr/>
        </p:nvSpPr>
        <p:spPr bwMode="auto">
          <a:xfrm>
            <a:off x="4002088" y="1000125"/>
            <a:ext cx="268287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Times New Roman" pitchFamily="18" charset="0"/>
              </a:rPr>
              <a:t>t</a:t>
            </a:r>
          </a:p>
        </p:txBody>
      </p:sp>
      <p:sp>
        <p:nvSpPr>
          <p:cNvPr id="89124" name="Text Box 40"/>
          <p:cNvSpPr txBox="1">
            <a:spLocks noChangeArrowheads="1"/>
          </p:cNvSpPr>
          <p:nvPr/>
        </p:nvSpPr>
        <p:spPr bwMode="auto">
          <a:xfrm>
            <a:off x="4383088" y="1000125"/>
            <a:ext cx="319087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Times New Roman" pitchFamily="18" charset="0"/>
              </a:rPr>
              <a:t>e</a:t>
            </a:r>
          </a:p>
        </p:txBody>
      </p:sp>
      <p:sp>
        <p:nvSpPr>
          <p:cNvPr id="89125" name="Text Box 41"/>
          <p:cNvSpPr txBox="1">
            <a:spLocks noChangeArrowheads="1"/>
          </p:cNvSpPr>
          <p:nvPr/>
        </p:nvSpPr>
        <p:spPr bwMode="auto">
          <a:xfrm>
            <a:off x="4840288" y="1000125"/>
            <a:ext cx="3365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Times New Roman" pitchFamily="18" charset="0"/>
              </a:rPr>
              <a:t>v</a:t>
            </a:r>
          </a:p>
        </p:txBody>
      </p:sp>
      <p:sp>
        <p:nvSpPr>
          <p:cNvPr id="89126" name="Text Box 42"/>
          <p:cNvSpPr txBox="1">
            <a:spLocks noChangeArrowheads="1"/>
          </p:cNvSpPr>
          <p:nvPr/>
        </p:nvSpPr>
        <p:spPr bwMode="auto">
          <a:xfrm>
            <a:off x="5283200" y="990600"/>
            <a:ext cx="319088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Times New Roman" pitchFamily="18" charset="0"/>
              </a:rPr>
              <a:t>e</a:t>
            </a:r>
          </a:p>
        </p:txBody>
      </p:sp>
      <p:sp>
        <p:nvSpPr>
          <p:cNvPr id="89127" name="Text Box 43"/>
          <p:cNvSpPr txBox="1">
            <a:spLocks noChangeArrowheads="1"/>
          </p:cNvSpPr>
          <p:nvPr/>
        </p:nvSpPr>
        <p:spPr bwMode="auto">
          <a:xfrm>
            <a:off x="5715000" y="1000125"/>
            <a:ext cx="404813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Times New Roman" pitchFamily="18" charset="0"/>
              </a:rPr>
              <a:t>H</a:t>
            </a:r>
          </a:p>
        </p:txBody>
      </p:sp>
      <p:sp>
        <p:nvSpPr>
          <p:cNvPr id="89128" name="Text Box 44"/>
          <p:cNvSpPr txBox="1">
            <a:spLocks noChangeArrowheads="1"/>
          </p:cNvSpPr>
          <p:nvPr/>
        </p:nvSpPr>
        <p:spPr bwMode="auto">
          <a:xfrm>
            <a:off x="6172200" y="1000125"/>
            <a:ext cx="268288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Times New Roman" pitchFamily="18" charset="0"/>
              </a:rPr>
              <a:t>i</a:t>
            </a:r>
          </a:p>
        </p:txBody>
      </p:sp>
      <p:sp>
        <p:nvSpPr>
          <p:cNvPr id="89129" name="Rectangle 45"/>
          <p:cNvSpPr>
            <a:spLocks noChangeArrowheads="1"/>
          </p:cNvSpPr>
          <p:nvPr/>
        </p:nvSpPr>
        <p:spPr bwMode="auto">
          <a:xfrm>
            <a:off x="3429000" y="2057400"/>
            <a:ext cx="4075113" cy="304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89130" name="Line 46"/>
          <p:cNvSpPr>
            <a:spLocks noChangeShapeType="1"/>
          </p:cNvSpPr>
          <p:nvPr/>
        </p:nvSpPr>
        <p:spPr bwMode="auto">
          <a:xfrm>
            <a:off x="3886200" y="20574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31" name="Line 47"/>
          <p:cNvSpPr>
            <a:spLocks noChangeShapeType="1"/>
          </p:cNvSpPr>
          <p:nvPr/>
        </p:nvSpPr>
        <p:spPr bwMode="auto">
          <a:xfrm>
            <a:off x="4343400" y="20574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32" name="Line 48"/>
          <p:cNvSpPr>
            <a:spLocks noChangeShapeType="1"/>
          </p:cNvSpPr>
          <p:nvPr/>
        </p:nvSpPr>
        <p:spPr bwMode="auto">
          <a:xfrm>
            <a:off x="4800600" y="20574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33" name="Line 49"/>
          <p:cNvSpPr>
            <a:spLocks noChangeShapeType="1"/>
          </p:cNvSpPr>
          <p:nvPr/>
        </p:nvSpPr>
        <p:spPr bwMode="auto">
          <a:xfrm>
            <a:off x="5257800" y="20574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34" name="Line 50"/>
          <p:cNvSpPr>
            <a:spLocks noChangeShapeType="1"/>
          </p:cNvSpPr>
          <p:nvPr/>
        </p:nvSpPr>
        <p:spPr bwMode="auto">
          <a:xfrm>
            <a:off x="5715000" y="20574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35" name="Line 51"/>
          <p:cNvSpPr>
            <a:spLocks noChangeShapeType="1"/>
          </p:cNvSpPr>
          <p:nvPr/>
        </p:nvSpPr>
        <p:spPr bwMode="auto">
          <a:xfrm>
            <a:off x="6172200" y="20574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36" name="Line 52"/>
          <p:cNvSpPr>
            <a:spLocks noChangeShapeType="1"/>
          </p:cNvSpPr>
          <p:nvPr/>
        </p:nvSpPr>
        <p:spPr bwMode="auto">
          <a:xfrm>
            <a:off x="6629400" y="20574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37" name="Line 53"/>
          <p:cNvSpPr>
            <a:spLocks noChangeShapeType="1"/>
          </p:cNvSpPr>
          <p:nvPr/>
        </p:nvSpPr>
        <p:spPr bwMode="auto">
          <a:xfrm>
            <a:off x="7086600" y="20574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138" name="Text Box 54"/>
          <p:cNvSpPr txBox="1">
            <a:spLocks noChangeArrowheads="1"/>
          </p:cNvSpPr>
          <p:nvPr/>
        </p:nvSpPr>
        <p:spPr bwMode="auto">
          <a:xfrm>
            <a:off x="3525838" y="1981200"/>
            <a:ext cx="354012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Times New Roman" pitchFamily="18" charset="0"/>
              </a:rPr>
              <a:t>S</a:t>
            </a:r>
          </a:p>
        </p:txBody>
      </p:sp>
      <p:sp>
        <p:nvSpPr>
          <p:cNvPr id="89139" name="Text Box 55"/>
          <p:cNvSpPr txBox="1">
            <a:spLocks noChangeArrowheads="1"/>
          </p:cNvSpPr>
          <p:nvPr/>
        </p:nvSpPr>
        <p:spPr bwMode="auto">
          <a:xfrm>
            <a:off x="4038600" y="1981200"/>
            <a:ext cx="268288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Times New Roman" pitchFamily="18" charset="0"/>
              </a:rPr>
              <a:t>t</a:t>
            </a:r>
          </a:p>
        </p:txBody>
      </p:sp>
      <p:sp>
        <p:nvSpPr>
          <p:cNvPr id="89140" name="Text Box 56"/>
          <p:cNvSpPr txBox="1">
            <a:spLocks noChangeArrowheads="1"/>
          </p:cNvSpPr>
          <p:nvPr/>
        </p:nvSpPr>
        <p:spPr bwMode="auto">
          <a:xfrm>
            <a:off x="4419600" y="1981200"/>
            <a:ext cx="319088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Times New Roman" pitchFamily="18" charset="0"/>
              </a:rPr>
              <a:t>e</a:t>
            </a:r>
          </a:p>
        </p:txBody>
      </p:sp>
      <p:sp>
        <p:nvSpPr>
          <p:cNvPr id="89141" name="Text Box 57"/>
          <p:cNvSpPr txBox="1">
            <a:spLocks noChangeArrowheads="1"/>
          </p:cNvSpPr>
          <p:nvPr/>
        </p:nvSpPr>
        <p:spPr bwMode="auto">
          <a:xfrm>
            <a:off x="4876800" y="1981200"/>
            <a:ext cx="3365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Times New Roman" pitchFamily="18" charset="0"/>
              </a:rPr>
              <a:t>v</a:t>
            </a:r>
          </a:p>
        </p:txBody>
      </p:sp>
      <p:sp>
        <p:nvSpPr>
          <p:cNvPr id="89142" name="Text Box 58"/>
          <p:cNvSpPr txBox="1">
            <a:spLocks noChangeArrowheads="1"/>
          </p:cNvSpPr>
          <p:nvPr/>
        </p:nvSpPr>
        <p:spPr bwMode="auto">
          <a:xfrm>
            <a:off x="5319713" y="1971675"/>
            <a:ext cx="319087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Times New Roman" pitchFamily="18" charset="0"/>
              </a:rPr>
              <a:t>e</a:t>
            </a:r>
          </a:p>
        </p:txBody>
      </p:sp>
      <p:sp>
        <p:nvSpPr>
          <p:cNvPr id="89143" name="Text Box 59"/>
          <p:cNvSpPr txBox="1">
            <a:spLocks noChangeArrowheads="1"/>
          </p:cNvSpPr>
          <p:nvPr/>
        </p:nvSpPr>
        <p:spPr bwMode="auto">
          <a:xfrm>
            <a:off x="5751513" y="1981200"/>
            <a:ext cx="404812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Times New Roman" pitchFamily="18" charset="0"/>
              </a:rPr>
              <a:t>H</a:t>
            </a:r>
          </a:p>
        </p:txBody>
      </p:sp>
      <p:sp>
        <p:nvSpPr>
          <p:cNvPr id="89144" name="Text Box 60"/>
          <p:cNvSpPr txBox="1">
            <a:spLocks noChangeArrowheads="1"/>
          </p:cNvSpPr>
          <p:nvPr/>
        </p:nvSpPr>
        <p:spPr bwMode="auto">
          <a:xfrm>
            <a:off x="6208713" y="1981200"/>
            <a:ext cx="268287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Times New Roman" pitchFamily="18" charset="0"/>
              </a:rPr>
              <a:t>i</a:t>
            </a:r>
          </a:p>
        </p:txBody>
      </p:sp>
      <p:sp>
        <p:nvSpPr>
          <p:cNvPr id="89145" name="Text Box 61"/>
          <p:cNvSpPr txBox="1">
            <a:spLocks noChangeArrowheads="1"/>
          </p:cNvSpPr>
          <p:nvPr/>
        </p:nvSpPr>
        <p:spPr bwMode="auto">
          <a:xfrm>
            <a:off x="6705600" y="1981200"/>
            <a:ext cx="3873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Times New Roman" pitchFamily="18" charset="0"/>
              </a:rPr>
              <a:t>B</a:t>
            </a:r>
          </a:p>
        </p:txBody>
      </p:sp>
      <p:sp>
        <p:nvSpPr>
          <p:cNvPr id="89146" name="Text Box 62"/>
          <p:cNvSpPr txBox="1">
            <a:spLocks noChangeArrowheads="1"/>
          </p:cNvSpPr>
          <p:nvPr/>
        </p:nvSpPr>
        <p:spPr bwMode="auto">
          <a:xfrm>
            <a:off x="7086600" y="1981200"/>
            <a:ext cx="3365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Times New Roman" pitchFamily="18" charset="0"/>
              </a:rPr>
              <a:t>y</a:t>
            </a:r>
          </a:p>
        </p:txBody>
      </p:sp>
      <p:sp>
        <p:nvSpPr>
          <p:cNvPr id="89147" name="Text Box 63"/>
          <p:cNvSpPr txBox="1">
            <a:spLocks noChangeArrowheads="1"/>
          </p:cNvSpPr>
          <p:nvPr/>
        </p:nvSpPr>
        <p:spPr bwMode="auto">
          <a:xfrm>
            <a:off x="3429000" y="1600200"/>
            <a:ext cx="361950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15</a:t>
            </a:r>
          </a:p>
        </p:txBody>
      </p:sp>
      <p:sp>
        <p:nvSpPr>
          <p:cNvPr id="89148" name="Text Box 64"/>
          <p:cNvSpPr txBox="1">
            <a:spLocks noChangeArrowheads="1"/>
          </p:cNvSpPr>
          <p:nvPr/>
        </p:nvSpPr>
        <p:spPr bwMode="auto">
          <a:xfrm>
            <a:off x="3886200" y="1589088"/>
            <a:ext cx="361950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16</a:t>
            </a:r>
          </a:p>
        </p:txBody>
      </p:sp>
      <p:sp>
        <p:nvSpPr>
          <p:cNvPr id="89149" name="Text Box 65"/>
          <p:cNvSpPr txBox="1">
            <a:spLocks noChangeArrowheads="1"/>
          </p:cNvSpPr>
          <p:nvPr/>
        </p:nvSpPr>
        <p:spPr bwMode="auto">
          <a:xfrm>
            <a:off x="4343400" y="1589088"/>
            <a:ext cx="361950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17</a:t>
            </a:r>
          </a:p>
        </p:txBody>
      </p:sp>
      <p:sp>
        <p:nvSpPr>
          <p:cNvPr id="89150" name="Text Box 66"/>
          <p:cNvSpPr txBox="1">
            <a:spLocks noChangeArrowheads="1"/>
          </p:cNvSpPr>
          <p:nvPr/>
        </p:nvSpPr>
        <p:spPr bwMode="auto">
          <a:xfrm>
            <a:off x="4854575" y="1589088"/>
            <a:ext cx="361950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18</a:t>
            </a:r>
          </a:p>
        </p:txBody>
      </p:sp>
      <p:sp>
        <p:nvSpPr>
          <p:cNvPr id="89151" name="Text Box 67"/>
          <p:cNvSpPr txBox="1">
            <a:spLocks noChangeArrowheads="1"/>
          </p:cNvSpPr>
          <p:nvPr/>
        </p:nvSpPr>
        <p:spPr bwMode="auto">
          <a:xfrm>
            <a:off x="5314950" y="1589088"/>
            <a:ext cx="361950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19</a:t>
            </a:r>
          </a:p>
        </p:txBody>
      </p:sp>
      <p:sp>
        <p:nvSpPr>
          <p:cNvPr id="89152" name="Text Box 68"/>
          <p:cNvSpPr txBox="1">
            <a:spLocks noChangeArrowheads="1"/>
          </p:cNvSpPr>
          <p:nvPr/>
        </p:nvSpPr>
        <p:spPr bwMode="auto">
          <a:xfrm>
            <a:off x="5772150" y="1589088"/>
            <a:ext cx="361950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20</a:t>
            </a:r>
          </a:p>
        </p:txBody>
      </p:sp>
      <p:sp>
        <p:nvSpPr>
          <p:cNvPr id="89153" name="Text Box 69"/>
          <p:cNvSpPr txBox="1">
            <a:spLocks noChangeArrowheads="1"/>
          </p:cNvSpPr>
          <p:nvPr/>
        </p:nvSpPr>
        <p:spPr bwMode="auto">
          <a:xfrm>
            <a:off x="6172200" y="1589088"/>
            <a:ext cx="361950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21</a:t>
            </a:r>
          </a:p>
        </p:txBody>
      </p:sp>
      <p:sp>
        <p:nvSpPr>
          <p:cNvPr id="89154" name="Text Box 70"/>
          <p:cNvSpPr txBox="1">
            <a:spLocks noChangeArrowheads="1"/>
          </p:cNvSpPr>
          <p:nvPr/>
        </p:nvSpPr>
        <p:spPr bwMode="auto">
          <a:xfrm>
            <a:off x="6705600" y="1589088"/>
            <a:ext cx="361950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>
                <a:latin typeface="Times New Roman" pitchFamily="18" charset="0"/>
              </a:rPr>
              <a:t>22</a:t>
            </a:r>
          </a:p>
        </p:txBody>
      </p:sp>
      <p:grpSp>
        <p:nvGrpSpPr>
          <p:cNvPr id="2" name="Group 92"/>
          <p:cNvGrpSpPr>
            <a:grpSpLocks/>
          </p:cNvGrpSpPr>
          <p:nvPr/>
        </p:nvGrpSpPr>
        <p:grpSpPr bwMode="auto">
          <a:xfrm>
            <a:off x="-63500" y="2514600"/>
            <a:ext cx="2425700" cy="1539875"/>
            <a:chOff x="-40" y="1584"/>
            <a:chExt cx="1528" cy="970"/>
          </a:xfrm>
        </p:grpSpPr>
        <p:sp>
          <p:nvSpPr>
            <p:cNvPr id="89176" name="Line 12"/>
            <p:cNvSpPr>
              <a:spLocks noChangeShapeType="1"/>
            </p:cNvSpPr>
            <p:nvPr/>
          </p:nvSpPr>
          <p:spPr bwMode="auto">
            <a:xfrm>
              <a:off x="240" y="2256"/>
              <a:ext cx="1248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77" name="Text Box 13"/>
            <p:cNvSpPr txBox="1">
              <a:spLocks noChangeArrowheads="1"/>
            </p:cNvSpPr>
            <p:nvPr/>
          </p:nvSpPr>
          <p:spPr bwMode="auto">
            <a:xfrm>
              <a:off x="416" y="2208"/>
              <a:ext cx="886" cy="34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000">
                  <a:latin typeface="Times New Roman" pitchFamily="18" charset="0"/>
                </a:rPr>
                <a:t>Seq#=4</a:t>
              </a:r>
            </a:p>
            <a:p>
              <a:pPr algn="l" eaLnBrk="1" hangingPunct="1"/>
              <a:r>
                <a:rPr lang="en-US" sz="1000">
                  <a:latin typeface="Times New Roman" pitchFamily="18" charset="0"/>
                </a:rPr>
                <a:t>Ack#=1001</a:t>
              </a:r>
            </a:p>
            <a:p>
              <a:pPr algn="l" eaLnBrk="1" hangingPunct="1"/>
              <a:r>
                <a:rPr lang="en-US" sz="1000">
                  <a:latin typeface="Times New Roman" pitchFamily="18" charset="0"/>
                </a:rPr>
                <a:t>Data = , size = 0 (bytes)</a:t>
              </a:r>
            </a:p>
          </p:txBody>
        </p:sp>
        <p:sp>
          <p:nvSpPr>
            <p:cNvPr id="89178" name="Line 71"/>
            <p:cNvSpPr>
              <a:spLocks noChangeShapeType="1"/>
            </p:cNvSpPr>
            <p:nvPr/>
          </p:nvSpPr>
          <p:spPr bwMode="auto">
            <a:xfrm>
              <a:off x="0" y="158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79" name="Line 72"/>
            <p:cNvSpPr>
              <a:spLocks noChangeShapeType="1"/>
            </p:cNvSpPr>
            <p:nvPr/>
          </p:nvSpPr>
          <p:spPr bwMode="auto">
            <a:xfrm flipH="1">
              <a:off x="0" y="225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80" name="Text Box 73"/>
            <p:cNvSpPr txBox="1">
              <a:spLocks noChangeArrowheads="1"/>
            </p:cNvSpPr>
            <p:nvPr/>
          </p:nvSpPr>
          <p:spPr bwMode="auto">
            <a:xfrm>
              <a:off x="-40" y="1824"/>
              <a:ext cx="2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>
                  <a:latin typeface="Times New Roman" pitchFamily="18" charset="0"/>
                </a:rPr>
                <a:t>3 s</a:t>
              </a:r>
            </a:p>
          </p:txBody>
        </p:sp>
        <p:sp>
          <p:nvSpPr>
            <p:cNvPr id="89181" name="Line 74"/>
            <p:cNvSpPr>
              <a:spLocks noChangeShapeType="1"/>
            </p:cNvSpPr>
            <p:nvPr/>
          </p:nvSpPr>
          <p:spPr bwMode="auto">
            <a:xfrm>
              <a:off x="96" y="20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82" name="Line 75"/>
            <p:cNvSpPr>
              <a:spLocks noChangeShapeType="1"/>
            </p:cNvSpPr>
            <p:nvPr/>
          </p:nvSpPr>
          <p:spPr bwMode="auto">
            <a:xfrm flipV="1">
              <a:off x="96" y="158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3"/>
          <p:cNvGrpSpPr>
            <a:grpSpLocks/>
          </p:cNvGrpSpPr>
          <p:nvPr/>
        </p:nvGrpSpPr>
        <p:grpSpPr bwMode="auto">
          <a:xfrm>
            <a:off x="381000" y="3962400"/>
            <a:ext cx="2057400" cy="638175"/>
            <a:chOff x="240" y="2496"/>
            <a:chExt cx="1296" cy="402"/>
          </a:xfrm>
        </p:grpSpPr>
        <p:sp>
          <p:nvSpPr>
            <p:cNvPr id="89174" name="Line 76"/>
            <p:cNvSpPr>
              <a:spLocks noChangeShapeType="1"/>
            </p:cNvSpPr>
            <p:nvPr/>
          </p:nvSpPr>
          <p:spPr bwMode="auto">
            <a:xfrm flipH="1">
              <a:off x="240" y="2496"/>
              <a:ext cx="12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75" name="Text Box 77"/>
            <p:cNvSpPr txBox="1">
              <a:spLocks noChangeArrowheads="1"/>
            </p:cNvSpPr>
            <p:nvPr/>
          </p:nvSpPr>
          <p:spPr bwMode="auto">
            <a:xfrm>
              <a:off x="528" y="2496"/>
              <a:ext cx="477" cy="40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900">
                  <a:latin typeface="Times New Roman" pitchFamily="18" charset="0"/>
                </a:rPr>
                <a:t>Seq#=1001</a:t>
              </a:r>
            </a:p>
            <a:p>
              <a:pPr algn="l" eaLnBrk="1" hangingPunct="1"/>
              <a:r>
                <a:rPr lang="en-US" sz="900">
                  <a:latin typeface="Times New Roman" pitchFamily="18" charset="0"/>
                </a:rPr>
                <a:t>Ack#=24</a:t>
              </a:r>
            </a:p>
            <a:p>
              <a:pPr algn="l" eaLnBrk="1" hangingPunct="1"/>
              <a:r>
                <a:rPr lang="en-US" sz="900">
                  <a:latin typeface="Times New Roman" pitchFamily="18" charset="0"/>
                </a:rPr>
                <a:t>Data size =0</a:t>
              </a:r>
            </a:p>
            <a:p>
              <a:pPr algn="l" eaLnBrk="1" hangingPunct="1"/>
              <a:r>
                <a:rPr lang="en-US" sz="900">
                  <a:latin typeface="Times New Roman" pitchFamily="18" charset="0"/>
                </a:rPr>
                <a:t>Rwin=0</a:t>
              </a:r>
            </a:p>
          </p:txBody>
        </p:sp>
      </p:grpSp>
      <p:grpSp>
        <p:nvGrpSpPr>
          <p:cNvPr id="4" name="Group 97"/>
          <p:cNvGrpSpPr>
            <a:grpSpLocks/>
          </p:cNvGrpSpPr>
          <p:nvPr/>
        </p:nvGrpSpPr>
        <p:grpSpPr bwMode="auto">
          <a:xfrm>
            <a:off x="-76200" y="4267200"/>
            <a:ext cx="444500" cy="1066800"/>
            <a:chOff x="-48" y="2688"/>
            <a:chExt cx="280" cy="672"/>
          </a:xfrm>
        </p:grpSpPr>
        <p:sp>
          <p:nvSpPr>
            <p:cNvPr id="89169" name="Line 78"/>
            <p:cNvSpPr>
              <a:spLocks noChangeShapeType="1"/>
            </p:cNvSpPr>
            <p:nvPr/>
          </p:nvSpPr>
          <p:spPr bwMode="auto">
            <a:xfrm>
              <a:off x="-8" y="268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70" name="Line 79"/>
            <p:cNvSpPr>
              <a:spLocks noChangeShapeType="1"/>
            </p:cNvSpPr>
            <p:nvPr/>
          </p:nvSpPr>
          <p:spPr bwMode="auto">
            <a:xfrm flipH="1">
              <a:off x="-8" y="336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71" name="Text Box 80"/>
            <p:cNvSpPr txBox="1">
              <a:spLocks noChangeArrowheads="1"/>
            </p:cNvSpPr>
            <p:nvPr/>
          </p:nvSpPr>
          <p:spPr bwMode="auto">
            <a:xfrm>
              <a:off x="-48" y="2928"/>
              <a:ext cx="2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800">
                  <a:latin typeface="Times New Roman" pitchFamily="18" charset="0"/>
                </a:rPr>
                <a:t>6 s</a:t>
              </a:r>
            </a:p>
          </p:txBody>
        </p:sp>
        <p:sp>
          <p:nvSpPr>
            <p:cNvPr id="89172" name="Line 81"/>
            <p:cNvSpPr>
              <a:spLocks noChangeShapeType="1"/>
            </p:cNvSpPr>
            <p:nvPr/>
          </p:nvSpPr>
          <p:spPr bwMode="auto">
            <a:xfrm>
              <a:off x="88" y="316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73" name="Line 82"/>
            <p:cNvSpPr>
              <a:spLocks noChangeShapeType="1"/>
            </p:cNvSpPr>
            <p:nvPr/>
          </p:nvSpPr>
          <p:spPr bwMode="auto">
            <a:xfrm flipV="1">
              <a:off x="88" y="268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98"/>
          <p:cNvGrpSpPr>
            <a:grpSpLocks/>
          </p:cNvGrpSpPr>
          <p:nvPr/>
        </p:nvGrpSpPr>
        <p:grpSpPr bwMode="auto">
          <a:xfrm>
            <a:off x="381000" y="5257800"/>
            <a:ext cx="1981200" cy="549275"/>
            <a:chOff x="240" y="3312"/>
            <a:chExt cx="1248" cy="346"/>
          </a:xfrm>
        </p:grpSpPr>
        <p:sp>
          <p:nvSpPr>
            <p:cNvPr id="89167" name="Line 83"/>
            <p:cNvSpPr>
              <a:spLocks noChangeShapeType="1"/>
            </p:cNvSpPr>
            <p:nvPr/>
          </p:nvSpPr>
          <p:spPr bwMode="auto">
            <a:xfrm>
              <a:off x="240" y="3360"/>
              <a:ext cx="1248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68" name="Text Box 84"/>
            <p:cNvSpPr txBox="1">
              <a:spLocks noChangeArrowheads="1"/>
            </p:cNvSpPr>
            <p:nvPr/>
          </p:nvSpPr>
          <p:spPr bwMode="auto">
            <a:xfrm>
              <a:off x="416" y="3312"/>
              <a:ext cx="886" cy="34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000">
                  <a:latin typeface="Times New Roman" pitchFamily="18" charset="0"/>
                </a:rPr>
                <a:t>Seq#=4</a:t>
              </a:r>
            </a:p>
            <a:p>
              <a:pPr algn="l" eaLnBrk="1" hangingPunct="1"/>
              <a:r>
                <a:rPr lang="en-US" sz="1000">
                  <a:latin typeface="Times New Roman" pitchFamily="18" charset="0"/>
                </a:rPr>
                <a:t>Ack#=1001</a:t>
              </a:r>
            </a:p>
            <a:p>
              <a:pPr algn="l" eaLnBrk="1" hangingPunct="1"/>
              <a:r>
                <a:rPr lang="en-US" sz="1000">
                  <a:latin typeface="Times New Roman" pitchFamily="18" charset="0"/>
                </a:rPr>
                <a:t>Data = , size = 0 (bytes)</a:t>
              </a:r>
            </a:p>
          </p:txBody>
        </p:sp>
      </p:grpSp>
      <p:sp>
        <p:nvSpPr>
          <p:cNvPr id="510037" name="Line 85"/>
          <p:cNvSpPr>
            <a:spLocks noChangeShapeType="1"/>
          </p:cNvSpPr>
          <p:nvPr/>
        </p:nvSpPr>
        <p:spPr bwMode="auto">
          <a:xfrm flipH="1">
            <a:off x="381000" y="5715000"/>
            <a:ext cx="20574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0038" name="Oval 86"/>
          <p:cNvSpPr>
            <a:spLocks noChangeArrowheads="1"/>
          </p:cNvSpPr>
          <p:nvPr/>
        </p:nvSpPr>
        <p:spPr bwMode="auto">
          <a:xfrm>
            <a:off x="1066800" y="6096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0039" name="Oval 87"/>
          <p:cNvSpPr>
            <a:spLocks noChangeArrowheads="1"/>
          </p:cNvSpPr>
          <p:nvPr/>
        </p:nvSpPr>
        <p:spPr bwMode="auto">
          <a:xfrm>
            <a:off x="1066800" y="6553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0040" name="Oval 88"/>
          <p:cNvSpPr>
            <a:spLocks noChangeArrowheads="1"/>
          </p:cNvSpPr>
          <p:nvPr/>
        </p:nvSpPr>
        <p:spPr bwMode="auto">
          <a:xfrm>
            <a:off x="1066800" y="632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0041" name="Text Box 89"/>
          <p:cNvSpPr txBox="1">
            <a:spLocks noChangeArrowheads="1"/>
          </p:cNvSpPr>
          <p:nvPr/>
        </p:nvSpPr>
        <p:spPr bwMode="auto">
          <a:xfrm>
            <a:off x="3200400" y="5029200"/>
            <a:ext cx="5751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Times New Roman" pitchFamily="18" charset="0"/>
              </a:rPr>
              <a:t>Max time between probes is 60 or 64 seconds</a:t>
            </a:r>
          </a:p>
        </p:txBody>
      </p:sp>
      <p:grpSp>
        <p:nvGrpSpPr>
          <p:cNvPr id="6" name="Group 96"/>
          <p:cNvGrpSpPr>
            <a:grpSpLocks/>
          </p:cNvGrpSpPr>
          <p:nvPr/>
        </p:nvGrpSpPr>
        <p:grpSpPr bwMode="auto">
          <a:xfrm>
            <a:off x="1362075" y="4162425"/>
            <a:ext cx="2960688" cy="314325"/>
            <a:chOff x="858" y="2622"/>
            <a:chExt cx="1865" cy="198"/>
          </a:xfrm>
        </p:grpSpPr>
        <p:sp>
          <p:nvSpPr>
            <p:cNvPr id="89165" name="Text Box 94"/>
            <p:cNvSpPr txBox="1">
              <a:spLocks noChangeArrowheads="1"/>
            </p:cNvSpPr>
            <p:nvPr/>
          </p:nvSpPr>
          <p:spPr bwMode="auto">
            <a:xfrm>
              <a:off x="1618" y="2622"/>
              <a:ext cx="110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The buffer is still full</a:t>
              </a:r>
            </a:p>
          </p:txBody>
        </p:sp>
        <p:sp>
          <p:nvSpPr>
            <p:cNvPr id="89166" name="Line 95"/>
            <p:cNvSpPr>
              <a:spLocks noChangeShapeType="1"/>
            </p:cNvSpPr>
            <p:nvPr/>
          </p:nvSpPr>
          <p:spPr bwMode="auto">
            <a:xfrm flipH="1">
              <a:off x="858" y="2712"/>
              <a:ext cx="804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037" grpId="0" animBg="1"/>
      <p:bldP spid="510038" grpId="0" animBg="1"/>
      <p:bldP spid="510039" grpId="0" animBg="1"/>
      <p:bldP spid="510040" grpId="0" animBg="1"/>
      <p:bldP spid="5100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multiplexing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66825"/>
            <a:ext cx="91821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/>
              <a:t>HTTP usually has port 80 as the destination, but you can make a web server listen on any port that is not already used by another application</a:t>
            </a:r>
          </a:p>
          <a:p>
            <a:pPr marL="742950" lvl="1" indent="-28575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/>
              <a:t>ICANN registered ports (0-1024)</a:t>
            </a:r>
          </a:p>
          <a:p>
            <a:pPr marL="742950" lvl="1" indent="-28575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/>
              <a:t>HTTP: 80</a:t>
            </a:r>
          </a:p>
          <a:p>
            <a:pPr marL="742950" lvl="1" indent="-28575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/>
              <a:t>HTTP over SSL: 443</a:t>
            </a:r>
          </a:p>
          <a:p>
            <a:pPr marL="742950" lvl="1" indent="-28575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/>
              <a:t>FTP: 21</a:t>
            </a:r>
          </a:p>
          <a:p>
            <a:pPr marL="742950" lvl="1" indent="-28575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/>
              <a:t>Telnet: 23</a:t>
            </a:r>
          </a:p>
          <a:p>
            <a:pPr marL="742950" lvl="1" indent="-28575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/>
              <a:t>DNS: 53</a:t>
            </a:r>
          </a:p>
          <a:p>
            <a:pPr marL="742950" lvl="1" indent="-28575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/>
              <a:t>Microsoft server: 3389</a:t>
            </a:r>
          </a:p>
          <a:p>
            <a:pPr marL="742950" lvl="1" indent="-28575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/>
              <a:t>…</a:t>
            </a:r>
          </a:p>
          <a:p>
            <a:pPr marL="285750" indent="-28575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/>
              <a:t>Typically, only one application can listen on a port at a time (tools such as PCAP can be used to listen on ports that are already in use. </a:t>
            </a:r>
            <a:r>
              <a:rPr lang="en-US" sz="1400" dirty="0" err="1" smtClean="0"/>
              <a:t>Wireshark</a:t>
            </a:r>
            <a:r>
              <a:rPr lang="en-US" sz="1400" dirty="0" smtClean="0"/>
              <a:t> uses PCAP)</a:t>
            </a:r>
          </a:p>
          <a:p>
            <a:pPr marL="285750" indent="-28575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/>
              <a:t>For TCP, you cannot control the source port; the OS sets it. For UDP, you can set the source port. </a:t>
            </a:r>
          </a:p>
          <a:p>
            <a:pPr marL="285750" indent="-28575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/>
              <a:t>A connection is defined as a 5 </a:t>
            </a:r>
            <a:r>
              <a:rPr lang="en-US" sz="1400" dirty="0" err="1" smtClean="0"/>
              <a:t>tuple</a:t>
            </a:r>
            <a:r>
              <a:rPr lang="en-US" sz="1400" dirty="0" smtClean="0"/>
              <a:t>: source IP, source port, destination IP, and destination port, and transport protocol.</a:t>
            </a:r>
          </a:p>
          <a:p>
            <a:pPr marL="285750" indent="-28575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/>
              <a:t>NATs make use to these five pieces of information. NATs are discussed in detail in Chapter 4, but they are dependent on transport layer</a:t>
            </a:r>
          </a:p>
          <a:p>
            <a:pPr marL="285750" indent="-285750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/>
              <a:t>Since connections are defined by ports and addresses, there cross layer dependencies (the transport layer cannot </a:t>
            </a:r>
            <a:r>
              <a:rPr lang="en-US" sz="1400" dirty="0" err="1" smtClean="0"/>
              <a:t>demultiplex</a:t>
            </a:r>
            <a:r>
              <a:rPr lang="en-US" sz="1400" dirty="0" smtClean="0"/>
              <a:t> without knowledge of the IP addresses, with is a concept of a different layer.)</a:t>
            </a:r>
          </a:p>
          <a:p>
            <a:pPr marL="285750" indent="-285750" algn="l">
              <a:spcAft>
                <a:spcPts val="600"/>
              </a:spcAft>
              <a:buFont typeface="Arial" pitchFamily="34" charset="0"/>
              <a:buChar char="•"/>
            </a:pPr>
            <a:endParaRPr lang="en-US" sz="1400" dirty="0"/>
          </a:p>
        </p:txBody>
      </p:sp>
      <p:pic>
        <p:nvPicPr>
          <p:cNvPr id="520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7475" y="1900237"/>
            <a:ext cx="1595438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Receiver window</a:t>
            </a:r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400175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/>
              <a:t>The receiver window field is 16 bits.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Default receiver window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By default, the receiver window is in units of bytes. 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Hence 64KB is max receiver size for any (default) implementation.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Is that enough?</a:t>
            </a:r>
          </a:p>
          <a:p>
            <a:pPr lvl="2">
              <a:lnSpc>
                <a:spcPct val="90000"/>
              </a:lnSpc>
            </a:pPr>
            <a:r>
              <a:rPr lang="en-US" sz="1600" smtClean="0"/>
              <a:t>Recall that the optimal window size is the bandwidth delay product.</a:t>
            </a:r>
          </a:p>
          <a:p>
            <a:pPr lvl="2">
              <a:lnSpc>
                <a:spcPct val="90000"/>
              </a:lnSpc>
            </a:pPr>
            <a:r>
              <a:rPr lang="en-US" sz="1600" smtClean="0"/>
              <a:t>Suppose the bit-rate is 100Mbps = 12.5MBps</a:t>
            </a:r>
          </a:p>
          <a:p>
            <a:pPr lvl="2">
              <a:lnSpc>
                <a:spcPct val="90000"/>
              </a:lnSpc>
            </a:pPr>
            <a:r>
              <a:rPr lang="en-US" sz="1600" smtClean="0"/>
              <a:t>2^16 / 12.5M = 0.005 = 5msec</a:t>
            </a:r>
          </a:p>
          <a:p>
            <a:pPr lvl="2">
              <a:lnSpc>
                <a:spcPct val="90000"/>
              </a:lnSpc>
            </a:pPr>
            <a:r>
              <a:rPr lang="en-US" sz="1600" smtClean="0"/>
              <a:t>If RTT is greater than 5 msec, then the receiver window will force the window to be less than optimal</a:t>
            </a:r>
          </a:p>
          <a:p>
            <a:pPr lvl="2">
              <a:lnSpc>
                <a:spcPct val="90000"/>
              </a:lnSpc>
            </a:pPr>
            <a:r>
              <a:rPr lang="en-US" sz="1600" smtClean="0"/>
              <a:t>Windows 2K had a default window size of 12KB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Receiver window scale 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During SYN, one option is Receiver window scale. 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This option provides the amount to shift the Receiver window.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Eg. Is rec win scale = 4 and rec win=10, then real receiver window is 10&lt;&lt;4 = 160 bytes.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3 outline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smtClean="0"/>
              <a:t>3.1 Transport-layer services</a:t>
            </a:r>
          </a:p>
          <a:p>
            <a:r>
              <a:rPr lang="en-US" sz="2400" smtClean="0"/>
              <a:t>3.2 Multiplexing and demultiplexing</a:t>
            </a:r>
          </a:p>
          <a:p>
            <a:r>
              <a:rPr lang="en-US" sz="2400" smtClean="0"/>
              <a:t>3.3 Connectionless transport: UDP</a:t>
            </a:r>
          </a:p>
          <a:p>
            <a:r>
              <a:rPr lang="en-US" sz="2400" smtClean="0"/>
              <a:t>3.4 Principles of reliable data transfer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 smtClean="0"/>
              <a:t>3.5 Connection-oriented transport: TCP</a:t>
            </a:r>
            <a:endParaRPr lang="en-US" sz="2400" smtClean="0">
              <a:solidFill>
                <a:srgbClr val="FF0000"/>
              </a:solidFill>
            </a:endParaRPr>
          </a:p>
          <a:p>
            <a:pPr lvl="1"/>
            <a:r>
              <a:rPr lang="en-US" sz="2000" smtClean="0"/>
              <a:t>segment structure</a:t>
            </a:r>
          </a:p>
          <a:p>
            <a:pPr lvl="1"/>
            <a:r>
              <a:rPr lang="en-US" sz="2000" smtClean="0"/>
              <a:t>reliable data transfer</a:t>
            </a:r>
          </a:p>
          <a:p>
            <a:pPr lvl="1"/>
            <a:r>
              <a:rPr lang="en-US" sz="2000" smtClean="0"/>
              <a:t>flow control</a:t>
            </a:r>
            <a:endParaRPr lang="en-US" sz="2000" b="1" smtClean="0"/>
          </a:p>
          <a:p>
            <a:pPr lvl="1"/>
            <a:r>
              <a:rPr lang="en-US" sz="2000" smtClean="0">
                <a:solidFill>
                  <a:srgbClr val="FF0000"/>
                </a:solidFill>
              </a:rPr>
              <a:t>connection management</a:t>
            </a:r>
            <a:endParaRPr lang="en-US" sz="2000" smtClean="0"/>
          </a:p>
          <a:p>
            <a:r>
              <a:rPr lang="en-US" sz="2400" smtClean="0"/>
              <a:t>3.6 Principles of congestion control</a:t>
            </a:r>
          </a:p>
          <a:p>
            <a:r>
              <a:rPr lang="en-US" sz="2400" smtClean="0"/>
              <a:t>3.7 TCP congestion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895350"/>
          </a:xfrm>
        </p:spPr>
        <p:txBody>
          <a:bodyPr/>
          <a:lstStyle/>
          <a:p>
            <a:r>
              <a:rPr lang="en-US" sz="3200" smtClean="0"/>
              <a:t>TCP Connection Management</a:t>
            </a:r>
            <a:endParaRPr lang="en-US" smtClean="0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38100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Recall:</a:t>
            </a:r>
            <a:r>
              <a:rPr lang="en-US" sz="2400" smtClean="0"/>
              <a:t> </a:t>
            </a:r>
            <a:r>
              <a:rPr lang="en-US" sz="2000" smtClean="0"/>
              <a:t>TCP sender, receiver establish “connection” before exchanging data segments</a:t>
            </a:r>
          </a:p>
          <a:p>
            <a:r>
              <a:rPr lang="en-US" sz="2000" smtClean="0"/>
              <a:t>initialize TCP variables:</a:t>
            </a:r>
            <a:endParaRPr lang="en-US" sz="2400" smtClean="0"/>
          </a:p>
          <a:p>
            <a:pPr lvl="1"/>
            <a:r>
              <a:rPr lang="en-US" sz="2000" smtClean="0"/>
              <a:t>seq. #s</a:t>
            </a:r>
          </a:p>
          <a:p>
            <a:pPr lvl="1"/>
            <a:r>
              <a:rPr lang="en-US" sz="2000" smtClean="0"/>
              <a:t>buffers, flow control info (e.g. </a:t>
            </a:r>
            <a:r>
              <a:rPr lang="en-US" sz="2000" b="1" smtClean="0">
                <a:latin typeface="Courier New" pitchFamily="49" charset="0"/>
              </a:rPr>
              <a:t>RcvWindow</a:t>
            </a:r>
            <a:r>
              <a:rPr lang="en-US" sz="2000" smtClean="0"/>
              <a:t>)</a:t>
            </a:r>
          </a:p>
          <a:p>
            <a:pPr lvl="1"/>
            <a:r>
              <a:rPr lang="en-US" sz="2000" smtClean="0"/>
              <a:t>Establish options and versions of TCP</a:t>
            </a:r>
          </a:p>
          <a:p>
            <a:endParaRPr lang="en-US" sz="1600" smtClean="0">
              <a:latin typeface="Arial" pitchFamily="34" charset="0"/>
            </a:endParaRPr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838200"/>
            <a:ext cx="4114800" cy="50482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u="sng" smtClean="0">
                <a:solidFill>
                  <a:srgbClr val="FF0000"/>
                </a:solidFill>
              </a:rPr>
              <a:t>Three way handshake:</a:t>
            </a:r>
            <a:endParaRPr lang="en-US" sz="2400" smtClean="0"/>
          </a:p>
          <a:p>
            <a:pPr>
              <a:spcBef>
                <a:spcPct val="60000"/>
              </a:spcBef>
              <a:buFont typeface="ZapfDingbats" pitchFamily="82" charset="2"/>
              <a:buNone/>
            </a:pPr>
            <a:r>
              <a:rPr lang="en-US" sz="2000" u="sng" smtClean="0">
                <a:solidFill>
                  <a:srgbClr val="FF0000"/>
                </a:solidFill>
              </a:rPr>
              <a:t>Step 1:</a:t>
            </a:r>
            <a:r>
              <a:rPr lang="en-US" sz="2400" smtClean="0"/>
              <a:t> </a:t>
            </a:r>
            <a:r>
              <a:rPr lang="en-US" sz="2000" smtClean="0"/>
              <a:t>client host sends TCP SYN segment to server</a:t>
            </a:r>
          </a:p>
          <a:p>
            <a:pPr lvl="1"/>
            <a:r>
              <a:rPr lang="en-US" sz="2000" smtClean="0"/>
              <a:t>specifies initial seq #</a:t>
            </a:r>
          </a:p>
          <a:p>
            <a:pPr lvl="1"/>
            <a:r>
              <a:rPr lang="en-US" sz="2000" smtClean="0"/>
              <a:t>no data</a:t>
            </a:r>
          </a:p>
          <a:p>
            <a:pPr>
              <a:buFont typeface="ZapfDingbats" pitchFamily="82" charset="2"/>
              <a:buNone/>
            </a:pPr>
            <a:r>
              <a:rPr lang="en-US" sz="2000" u="sng" smtClean="0">
                <a:solidFill>
                  <a:srgbClr val="FF0000"/>
                </a:solidFill>
              </a:rPr>
              <a:t>Step 2:</a:t>
            </a:r>
            <a:r>
              <a:rPr lang="en-US" sz="2400" smtClean="0"/>
              <a:t> </a:t>
            </a:r>
            <a:r>
              <a:rPr lang="en-US" sz="2000" smtClean="0"/>
              <a:t>server host receives SYN, replies with SYNACK segment</a:t>
            </a:r>
          </a:p>
          <a:p>
            <a:pPr lvl="1">
              <a:spcBef>
                <a:spcPct val="40000"/>
              </a:spcBef>
            </a:pPr>
            <a:r>
              <a:rPr lang="en-US" sz="2000" smtClean="0"/>
              <a:t>server allocates buffers</a:t>
            </a:r>
          </a:p>
          <a:p>
            <a:pPr lvl="1"/>
            <a:r>
              <a:rPr lang="en-US" sz="2000" smtClean="0"/>
              <a:t>specifies server initial seq. #</a:t>
            </a:r>
          </a:p>
          <a:p>
            <a:pPr>
              <a:buFont typeface="ZapfDingbats" pitchFamily="82" charset="2"/>
              <a:buNone/>
            </a:pPr>
            <a:r>
              <a:rPr lang="en-US" sz="2000" u="sng" smtClean="0">
                <a:solidFill>
                  <a:srgbClr val="FF0000"/>
                </a:solidFill>
              </a:rPr>
              <a:t>Step 3:</a:t>
            </a:r>
            <a:r>
              <a:rPr lang="en-US" sz="2000" smtClean="0"/>
              <a:t> client receives SYNACK, replies with ACK segment, which may contain data</a:t>
            </a:r>
          </a:p>
          <a:p>
            <a:pPr>
              <a:spcBef>
                <a:spcPct val="60000"/>
              </a:spcBef>
              <a:buFont typeface="ZapfDingbats" pitchFamily="82" charset="2"/>
              <a:buNone/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0500"/>
            <a:ext cx="7772400" cy="781050"/>
          </a:xfrm>
        </p:spPr>
        <p:txBody>
          <a:bodyPr/>
          <a:lstStyle/>
          <a:p>
            <a:r>
              <a:rPr lang="en-US" sz="3600" smtClean="0"/>
              <a:t>TCP segment structure</a:t>
            </a:r>
            <a:endParaRPr lang="en-US" smtClean="0"/>
          </a:p>
        </p:txBody>
      </p:sp>
      <p:grpSp>
        <p:nvGrpSpPr>
          <p:cNvPr id="93187" name="Group 3"/>
          <p:cNvGrpSpPr>
            <a:grpSpLocks/>
          </p:cNvGrpSpPr>
          <p:nvPr/>
        </p:nvGrpSpPr>
        <p:grpSpPr bwMode="auto">
          <a:xfrm>
            <a:off x="2759075" y="1103313"/>
            <a:ext cx="4089400" cy="5330825"/>
            <a:chOff x="2818" y="659"/>
            <a:chExt cx="2576" cy="3358"/>
          </a:xfrm>
        </p:grpSpPr>
        <p:sp>
          <p:nvSpPr>
            <p:cNvPr id="93206" name="Rectangle 4"/>
            <p:cNvSpPr>
              <a:spLocks noChangeArrowheads="1"/>
            </p:cNvSpPr>
            <p:nvPr/>
          </p:nvSpPr>
          <p:spPr bwMode="auto">
            <a:xfrm>
              <a:off x="2905" y="917"/>
              <a:ext cx="2489" cy="3039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7" name="Rectangle 5"/>
            <p:cNvSpPr>
              <a:spLocks noChangeArrowheads="1"/>
            </p:cNvSpPr>
            <p:nvPr/>
          </p:nvSpPr>
          <p:spPr bwMode="auto">
            <a:xfrm>
              <a:off x="2851" y="990"/>
              <a:ext cx="2489" cy="30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3208" name="Text Box 6"/>
            <p:cNvSpPr txBox="1">
              <a:spLocks noChangeArrowheads="1"/>
            </p:cNvSpPr>
            <p:nvPr/>
          </p:nvSpPr>
          <p:spPr bwMode="auto">
            <a:xfrm>
              <a:off x="2886" y="968"/>
              <a:ext cx="11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source port #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3209" name="Text Box 7"/>
            <p:cNvSpPr txBox="1">
              <a:spLocks noChangeArrowheads="1"/>
            </p:cNvSpPr>
            <p:nvPr/>
          </p:nvSpPr>
          <p:spPr bwMode="auto">
            <a:xfrm>
              <a:off x="4198" y="971"/>
              <a:ext cx="10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dest port #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93210" name="Line 8"/>
            <p:cNvSpPr>
              <a:spLocks noChangeShapeType="1"/>
            </p:cNvSpPr>
            <p:nvPr/>
          </p:nvSpPr>
          <p:spPr bwMode="auto">
            <a:xfrm>
              <a:off x="2853" y="1226"/>
              <a:ext cx="2486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1" name="Line 9"/>
            <p:cNvSpPr>
              <a:spLocks noChangeShapeType="1"/>
            </p:cNvSpPr>
            <p:nvPr/>
          </p:nvSpPr>
          <p:spPr bwMode="auto">
            <a:xfrm flipV="1">
              <a:off x="2849" y="146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2" name="Line 10"/>
            <p:cNvSpPr>
              <a:spLocks noChangeShapeType="1"/>
            </p:cNvSpPr>
            <p:nvPr/>
          </p:nvSpPr>
          <p:spPr bwMode="auto">
            <a:xfrm flipV="1">
              <a:off x="4075" y="990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3" name="Text Box 11"/>
            <p:cNvSpPr txBox="1">
              <a:spLocks noChangeArrowheads="1"/>
            </p:cNvSpPr>
            <p:nvPr/>
          </p:nvSpPr>
          <p:spPr bwMode="auto">
            <a:xfrm>
              <a:off x="3758" y="659"/>
              <a:ext cx="5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32 bits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3214" name="Line 12"/>
            <p:cNvSpPr>
              <a:spLocks noChangeShapeType="1"/>
            </p:cNvSpPr>
            <p:nvPr/>
          </p:nvSpPr>
          <p:spPr bwMode="auto">
            <a:xfrm>
              <a:off x="4417" y="811"/>
              <a:ext cx="899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5" name="Line 13"/>
            <p:cNvSpPr>
              <a:spLocks noChangeShapeType="1"/>
            </p:cNvSpPr>
            <p:nvPr/>
          </p:nvSpPr>
          <p:spPr bwMode="auto">
            <a:xfrm rot="10800000">
              <a:off x="2837" y="818"/>
              <a:ext cx="8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6" name="Text Box 14"/>
            <p:cNvSpPr txBox="1">
              <a:spLocks noChangeArrowheads="1"/>
            </p:cNvSpPr>
            <p:nvPr/>
          </p:nvSpPr>
          <p:spPr bwMode="auto">
            <a:xfrm>
              <a:off x="3475" y="2845"/>
              <a:ext cx="1341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application</a:t>
              </a:r>
            </a:p>
            <a:p>
              <a:r>
                <a:rPr lang="en-US" sz="2000"/>
                <a:t>data </a:t>
              </a:r>
            </a:p>
            <a:p>
              <a:r>
                <a:rPr lang="en-US" sz="2000"/>
                <a:t>(variable length)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3217" name="Text Box 15"/>
            <p:cNvSpPr txBox="1">
              <a:spLocks noChangeArrowheads="1"/>
            </p:cNvSpPr>
            <p:nvPr/>
          </p:nvSpPr>
          <p:spPr bwMode="auto">
            <a:xfrm>
              <a:off x="3250" y="1213"/>
              <a:ext cx="156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sequence number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3218" name="Line 16"/>
            <p:cNvSpPr>
              <a:spLocks noChangeShapeType="1"/>
            </p:cNvSpPr>
            <p:nvPr/>
          </p:nvSpPr>
          <p:spPr bwMode="auto">
            <a:xfrm flipV="1">
              <a:off x="2855" y="17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19" name="Text Box 17"/>
            <p:cNvSpPr txBox="1">
              <a:spLocks noChangeArrowheads="1"/>
            </p:cNvSpPr>
            <p:nvPr/>
          </p:nvSpPr>
          <p:spPr bwMode="auto">
            <a:xfrm>
              <a:off x="2998" y="1465"/>
              <a:ext cx="214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/>
                <a:t>acknowledgement number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93220" name="Line 18"/>
            <p:cNvSpPr>
              <a:spLocks noChangeShapeType="1"/>
            </p:cNvSpPr>
            <p:nvPr/>
          </p:nvSpPr>
          <p:spPr bwMode="auto">
            <a:xfrm flipV="1">
              <a:off x="2852" y="1954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21" name="Line 19"/>
            <p:cNvSpPr>
              <a:spLocks noChangeShapeType="1"/>
            </p:cNvSpPr>
            <p:nvPr/>
          </p:nvSpPr>
          <p:spPr bwMode="auto">
            <a:xfrm flipV="1">
              <a:off x="2849" y="2200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22" name="Line 20"/>
            <p:cNvSpPr>
              <a:spLocks noChangeShapeType="1"/>
            </p:cNvSpPr>
            <p:nvPr/>
          </p:nvSpPr>
          <p:spPr bwMode="auto">
            <a:xfrm flipV="1">
              <a:off x="2849" y="2554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23" name="Line 21"/>
            <p:cNvSpPr>
              <a:spLocks noChangeShapeType="1"/>
            </p:cNvSpPr>
            <p:nvPr/>
          </p:nvSpPr>
          <p:spPr bwMode="auto">
            <a:xfrm flipH="1" flipV="1">
              <a:off x="4084" y="1707"/>
              <a:ext cx="3" cy="4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24" name="Text Box 22"/>
            <p:cNvSpPr txBox="1">
              <a:spLocks noChangeArrowheads="1"/>
            </p:cNvSpPr>
            <p:nvPr/>
          </p:nvSpPr>
          <p:spPr bwMode="auto">
            <a:xfrm>
              <a:off x="4069" y="1697"/>
              <a:ext cx="125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Receive window</a:t>
              </a:r>
            </a:p>
          </p:txBody>
        </p:sp>
        <p:sp>
          <p:nvSpPr>
            <p:cNvPr id="93225" name="Text Box 23"/>
            <p:cNvSpPr txBox="1">
              <a:spLocks noChangeArrowheads="1"/>
            </p:cNvSpPr>
            <p:nvPr/>
          </p:nvSpPr>
          <p:spPr bwMode="auto">
            <a:xfrm>
              <a:off x="4177" y="1961"/>
              <a:ext cx="112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Urg data pnter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93226" name="Text Box 24"/>
            <p:cNvSpPr txBox="1">
              <a:spLocks noChangeArrowheads="1"/>
            </p:cNvSpPr>
            <p:nvPr/>
          </p:nvSpPr>
          <p:spPr bwMode="auto">
            <a:xfrm>
              <a:off x="3084" y="1949"/>
              <a:ext cx="76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checksum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93227" name="Text Box 25"/>
            <p:cNvSpPr txBox="1">
              <a:spLocks noChangeArrowheads="1"/>
            </p:cNvSpPr>
            <p:nvPr/>
          </p:nvSpPr>
          <p:spPr bwMode="auto">
            <a:xfrm>
              <a:off x="3935" y="1730"/>
              <a:ext cx="1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3228" name="Line 26"/>
            <p:cNvSpPr>
              <a:spLocks noChangeShapeType="1"/>
            </p:cNvSpPr>
            <p:nvPr/>
          </p:nvSpPr>
          <p:spPr bwMode="auto">
            <a:xfrm flipV="1">
              <a:off x="3985" y="1701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29" name="Line 27"/>
            <p:cNvSpPr>
              <a:spLocks noChangeShapeType="1"/>
            </p:cNvSpPr>
            <p:nvPr/>
          </p:nvSpPr>
          <p:spPr bwMode="auto">
            <a:xfrm flipV="1">
              <a:off x="3883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30" name="Line 28"/>
            <p:cNvSpPr>
              <a:spLocks noChangeShapeType="1"/>
            </p:cNvSpPr>
            <p:nvPr/>
          </p:nvSpPr>
          <p:spPr bwMode="auto">
            <a:xfrm flipV="1">
              <a:off x="3778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31" name="Line 29"/>
            <p:cNvSpPr>
              <a:spLocks noChangeShapeType="1"/>
            </p:cNvSpPr>
            <p:nvPr/>
          </p:nvSpPr>
          <p:spPr bwMode="auto">
            <a:xfrm flipV="1">
              <a:off x="3676" y="1707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32" name="Line 30"/>
            <p:cNvSpPr>
              <a:spLocks noChangeShapeType="1"/>
            </p:cNvSpPr>
            <p:nvPr/>
          </p:nvSpPr>
          <p:spPr bwMode="auto">
            <a:xfrm flipV="1">
              <a:off x="3577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33" name="Line 31"/>
            <p:cNvSpPr>
              <a:spLocks noChangeShapeType="1"/>
            </p:cNvSpPr>
            <p:nvPr/>
          </p:nvSpPr>
          <p:spPr bwMode="auto">
            <a:xfrm flipV="1">
              <a:off x="3469" y="1710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34" name="Text Box 32"/>
            <p:cNvSpPr txBox="1">
              <a:spLocks noChangeArrowheads="1"/>
            </p:cNvSpPr>
            <p:nvPr/>
          </p:nvSpPr>
          <p:spPr bwMode="auto">
            <a:xfrm>
              <a:off x="3828" y="1727"/>
              <a:ext cx="20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3235" name="Text Box 33"/>
            <p:cNvSpPr txBox="1">
              <a:spLocks noChangeArrowheads="1"/>
            </p:cNvSpPr>
            <p:nvPr/>
          </p:nvSpPr>
          <p:spPr bwMode="auto">
            <a:xfrm>
              <a:off x="3727" y="1727"/>
              <a:ext cx="19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R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3236" name="Text Box 34"/>
            <p:cNvSpPr txBox="1">
              <a:spLocks noChangeArrowheads="1"/>
            </p:cNvSpPr>
            <p:nvPr/>
          </p:nvSpPr>
          <p:spPr bwMode="auto">
            <a:xfrm>
              <a:off x="3628" y="1724"/>
              <a:ext cx="18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3237" name="Text Box 35"/>
            <p:cNvSpPr txBox="1">
              <a:spLocks noChangeArrowheads="1"/>
            </p:cNvSpPr>
            <p:nvPr/>
          </p:nvSpPr>
          <p:spPr bwMode="auto">
            <a:xfrm>
              <a:off x="3519" y="1724"/>
              <a:ext cx="21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3238" name="Text Box 36"/>
            <p:cNvSpPr txBox="1">
              <a:spLocks noChangeArrowheads="1"/>
            </p:cNvSpPr>
            <p:nvPr/>
          </p:nvSpPr>
          <p:spPr bwMode="auto">
            <a:xfrm>
              <a:off x="3417" y="1724"/>
              <a:ext cx="21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U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3239" name="Text Box 37"/>
            <p:cNvSpPr txBox="1">
              <a:spLocks noChangeArrowheads="1"/>
            </p:cNvSpPr>
            <p:nvPr/>
          </p:nvSpPr>
          <p:spPr bwMode="auto">
            <a:xfrm>
              <a:off x="2818" y="1665"/>
              <a:ext cx="36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head</a:t>
              </a:r>
            </a:p>
            <a:p>
              <a:r>
                <a:rPr lang="en-US" sz="1400"/>
                <a:t>len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93240" name="Text Box 38"/>
            <p:cNvSpPr txBox="1">
              <a:spLocks noChangeArrowheads="1"/>
            </p:cNvSpPr>
            <p:nvPr/>
          </p:nvSpPr>
          <p:spPr bwMode="auto">
            <a:xfrm>
              <a:off x="3121" y="1665"/>
              <a:ext cx="35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not</a:t>
              </a:r>
            </a:p>
            <a:p>
              <a:r>
                <a:rPr lang="en-US" sz="1400"/>
                <a:t>used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93241" name="Line 39"/>
            <p:cNvSpPr>
              <a:spLocks noChangeShapeType="1"/>
            </p:cNvSpPr>
            <p:nvPr/>
          </p:nvSpPr>
          <p:spPr bwMode="auto">
            <a:xfrm flipV="1">
              <a:off x="3151" y="1704"/>
              <a:ext cx="0" cy="2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42" name="Text Box 40"/>
            <p:cNvSpPr txBox="1">
              <a:spLocks noChangeArrowheads="1"/>
            </p:cNvSpPr>
            <p:nvPr/>
          </p:nvSpPr>
          <p:spPr bwMode="auto">
            <a:xfrm>
              <a:off x="3098" y="2266"/>
              <a:ext cx="196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Options (variable length)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93188" name="Group 41"/>
          <p:cNvGrpSpPr>
            <a:grpSpLocks/>
          </p:cNvGrpSpPr>
          <p:nvPr/>
        </p:nvGrpSpPr>
        <p:grpSpPr bwMode="auto">
          <a:xfrm>
            <a:off x="149225" y="1431925"/>
            <a:ext cx="4556125" cy="3390900"/>
            <a:chOff x="94" y="902"/>
            <a:chExt cx="2870" cy="2136"/>
          </a:xfrm>
        </p:grpSpPr>
        <p:sp>
          <p:nvSpPr>
            <p:cNvPr id="93198" name="Text Box 42"/>
            <p:cNvSpPr txBox="1">
              <a:spLocks noChangeArrowheads="1"/>
            </p:cNvSpPr>
            <p:nvPr/>
          </p:nvSpPr>
          <p:spPr bwMode="auto">
            <a:xfrm>
              <a:off x="112" y="902"/>
              <a:ext cx="144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800"/>
                <a:t>URG: urgent data </a:t>
              </a:r>
            </a:p>
            <a:p>
              <a:pPr algn="r"/>
              <a:r>
                <a:rPr lang="en-US" sz="1800"/>
                <a:t>(generally not used)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93199" name="Text Box 43"/>
            <p:cNvSpPr txBox="1">
              <a:spLocks noChangeArrowheads="1"/>
            </p:cNvSpPr>
            <p:nvPr/>
          </p:nvSpPr>
          <p:spPr bwMode="auto">
            <a:xfrm>
              <a:off x="597" y="1358"/>
              <a:ext cx="92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800">
                  <a:solidFill>
                    <a:srgbClr val="FF0000"/>
                  </a:solidFill>
                </a:rPr>
                <a:t>ACK: ACK #</a:t>
              </a:r>
            </a:p>
            <a:p>
              <a:pPr algn="r"/>
              <a:r>
                <a:rPr lang="en-US" sz="1800">
                  <a:solidFill>
                    <a:srgbClr val="FF0000"/>
                  </a:solidFill>
                </a:rPr>
                <a:t>valid</a:t>
              </a:r>
              <a:endParaRPr lang="en-US" sz="10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93200" name="Text Box 44"/>
            <p:cNvSpPr txBox="1">
              <a:spLocks noChangeArrowheads="1"/>
            </p:cNvSpPr>
            <p:nvPr/>
          </p:nvSpPr>
          <p:spPr bwMode="auto">
            <a:xfrm>
              <a:off x="94" y="1784"/>
              <a:ext cx="144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800"/>
                <a:t>PSH: push data now</a:t>
              </a:r>
            </a:p>
            <a:p>
              <a:pPr algn="r"/>
              <a:r>
                <a:rPr lang="en-US" sz="1800"/>
                <a:t>(generally not used)</a:t>
              </a:r>
            </a:p>
          </p:txBody>
        </p:sp>
        <p:sp>
          <p:nvSpPr>
            <p:cNvPr id="93201" name="Text Box 45"/>
            <p:cNvSpPr txBox="1">
              <a:spLocks noChangeArrowheads="1"/>
            </p:cNvSpPr>
            <p:nvPr/>
          </p:nvSpPr>
          <p:spPr bwMode="auto">
            <a:xfrm>
              <a:off x="300" y="2288"/>
              <a:ext cx="1247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800"/>
                <a:t>RST, </a:t>
              </a:r>
              <a:r>
                <a:rPr lang="en-US" sz="1800">
                  <a:solidFill>
                    <a:srgbClr val="FF0000"/>
                  </a:solidFill>
                </a:rPr>
                <a:t>SYN</a:t>
              </a:r>
              <a:r>
                <a:rPr lang="en-US" sz="1800"/>
                <a:t>, FIN:</a:t>
              </a:r>
            </a:p>
            <a:p>
              <a:pPr algn="r"/>
              <a:r>
                <a:rPr lang="en-US" sz="1800"/>
                <a:t>connection estab</a:t>
              </a:r>
            </a:p>
            <a:p>
              <a:pPr algn="r"/>
              <a:r>
                <a:rPr lang="en-US" sz="1800"/>
                <a:t>(setup, teardown</a:t>
              </a:r>
            </a:p>
            <a:p>
              <a:pPr algn="r"/>
              <a:r>
                <a:rPr lang="en-US" sz="1800"/>
                <a:t>commands)</a:t>
              </a:r>
            </a:p>
          </p:txBody>
        </p:sp>
        <p:sp>
          <p:nvSpPr>
            <p:cNvPr id="93202" name="Line 46"/>
            <p:cNvSpPr>
              <a:spLocks noChangeShapeType="1"/>
            </p:cNvSpPr>
            <p:nvPr/>
          </p:nvSpPr>
          <p:spPr bwMode="auto">
            <a:xfrm>
              <a:off x="1494" y="1134"/>
              <a:ext cx="942" cy="60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3" name="Line 47"/>
            <p:cNvSpPr>
              <a:spLocks noChangeShapeType="1"/>
            </p:cNvSpPr>
            <p:nvPr/>
          </p:nvSpPr>
          <p:spPr bwMode="auto">
            <a:xfrm>
              <a:off x="1476" y="1560"/>
              <a:ext cx="1038" cy="22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4" name="Line 48"/>
            <p:cNvSpPr>
              <a:spLocks noChangeShapeType="1"/>
            </p:cNvSpPr>
            <p:nvPr/>
          </p:nvSpPr>
          <p:spPr bwMode="auto">
            <a:xfrm flipV="1">
              <a:off x="1482" y="1782"/>
              <a:ext cx="1158" cy="2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5" name="Freeform 49"/>
            <p:cNvSpPr>
              <a:spLocks/>
            </p:cNvSpPr>
            <p:nvPr/>
          </p:nvSpPr>
          <p:spPr bwMode="auto">
            <a:xfrm>
              <a:off x="1506" y="1956"/>
              <a:ext cx="1458" cy="444"/>
            </a:xfrm>
            <a:custGeom>
              <a:avLst/>
              <a:gdLst>
                <a:gd name="T0" fmla="*/ 0 w 1458"/>
                <a:gd name="T1" fmla="*/ 444 h 444"/>
                <a:gd name="T2" fmla="*/ 1248 w 1458"/>
                <a:gd name="T3" fmla="*/ 0 h 444"/>
                <a:gd name="T4" fmla="*/ 1458 w 1458"/>
                <a:gd name="T5" fmla="*/ 6 h 444"/>
                <a:gd name="T6" fmla="*/ 0 60000 65536"/>
                <a:gd name="T7" fmla="*/ 0 60000 65536"/>
                <a:gd name="T8" fmla="*/ 0 60000 65536"/>
                <a:gd name="T9" fmla="*/ 0 w 1458"/>
                <a:gd name="T10" fmla="*/ 0 h 444"/>
                <a:gd name="T11" fmla="*/ 1458 w 1458"/>
                <a:gd name="T12" fmla="*/ 444 h 4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58" h="444">
                  <a:moveTo>
                    <a:pt x="0" y="444"/>
                  </a:moveTo>
                  <a:lnTo>
                    <a:pt x="1248" y="0"/>
                  </a:lnTo>
                  <a:lnTo>
                    <a:pt x="1458" y="6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3189" name="Text Box 50"/>
          <p:cNvSpPr txBox="1">
            <a:spLocks noChangeArrowheads="1"/>
          </p:cNvSpPr>
          <p:nvPr/>
        </p:nvSpPr>
        <p:spPr bwMode="auto">
          <a:xfrm>
            <a:off x="995363" y="4965700"/>
            <a:ext cx="1352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800"/>
              <a:t>Internet</a:t>
            </a:r>
          </a:p>
          <a:p>
            <a:pPr algn="r"/>
            <a:r>
              <a:rPr lang="en-US" sz="1800"/>
              <a:t>checksum</a:t>
            </a:r>
          </a:p>
          <a:p>
            <a:pPr algn="r"/>
            <a:r>
              <a:rPr lang="en-US" sz="1800"/>
              <a:t>(as in UDP)</a:t>
            </a:r>
          </a:p>
        </p:txBody>
      </p:sp>
      <p:sp>
        <p:nvSpPr>
          <p:cNvPr id="93190" name="Line 51"/>
          <p:cNvSpPr>
            <a:spLocks noChangeShapeType="1"/>
          </p:cNvSpPr>
          <p:nvPr/>
        </p:nvSpPr>
        <p:spPr bwMode="auto">
          <a:xfrm flipV="1">
            <a:off x="2266950" y="3429000"/>
            <a:ext cx="2105025" cy="1981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3191" name="Group 52"/>
          <p:cNvGrpSpPr>
            <a:grpSpLocks/>
          </p:cNvGrpSpPr>
          <p:nvPr/>
        </p:nvGrpSpPr>
        <p:grpSpPr bwMode="auto">
          <a:xfrm>
            <a:off x="6686550" y="3013075"/>
            <a:ext cx="2100263" cy="915988"/>
            <a:chOff x="4212" y="1898"/>
            <a:chExt cx="1323" cy="577"/>
          </a:xfrm>
        </p:grpSpPr>
        <p:sp>
          <p:nvSpPr>
            <p:cNvPr id="93196" name="Text Box 53"/>
            <p:cNvSpPr txBox="1">
              <a:spLocks noChangeArrowheads="1"/>
            </p:cNvSpPr>
            <p:nvPr/>
          </p:nvSpPr>
          <p:spPr bwMode="auto">
            <a:xfrm>
              <a:off x="4686" y="1898"/>
              <a:ext cx="84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/>
                <a:t># bytes </a:t>
              </a:r>
            </a:p>
            <a:p>
              <a:pPr algn="l"/>
              <a:r>
                <a:rPr lang="en-US" sz="1800"/>
                <a:t>rcvr willing</a:t>
              </a:r>
            </a:p>
            <a:p>
              <a:pPr algn="l"/>
              <a:r>
                <a:rPr lang="en-US" sz="1800"/>
                <a:t>to accept</a:t>
              </a:r>
            </a:p>
          </p:txBody>
        </p:sp>
        <p:sp>
          <p:nvSpPr>
            <p:cNvPr id="93197" name="Line 54"/>
            <p:cNvSpPr>
              <a:spLocks noChangeShapeType="1"/>
            </p:cNvSpPr>
            <p:nvPr/>
          </p:nvSpPr>
          <p:spPr bwMode="auto">
            <a:xfrm flipH="1" flipV="1">
              <a:off x="4212" y="1902"/>
              <a:ext cx="510" cy="29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3192" name="Group 55"/>
          <p:cNvGrpSpPr>
            <a:grpSpLocks/>
          </p:cNvGrpSpPr>
          <p:nvPr/>
        </p:nvGrpSpPr>
        <p:grpSpPr bwMode="auto">
          <a:xfrm>
            <a:off x="6581775" y="1527175"/>
            <a:ext cx="2371725" cy="1190625"/>
            <a:chOff x="4146" y="962"/>
            <a:chExt cx="1494" cy="750"/>
          </a:xfrm>
        </p:grpSpPr>
        <p:sp>
          <p:nvSpPr>
            <p:cNvPr id="93193" name="Text Box 56"/>
            <p:cNvSpPr txBox="1">
              <a:spLocks noChangeArrowheads="1"/>
            </p:cNvSpPr>
            <p:nvPr/>
          </p:nvSpPr>
          <p:spPr bwMode="auto">
            <a:xfrm>
              <a:off x="4493" y="962"/>
              <a:ext cx="1147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/>
                <a:t>counting</a:t>
              </a:r>
            </a:p>
            <a:p>
              <a:pPr algn="l"/>
              <a:r>
                <a:rPr lang="en-US" sz="1800"/>
                <a:t>by bytes </a:t>
              </a:r>
            </a:p>
            <a:p>
              <a:pPr algn="l"/>
              <a:r>
                <a:rPr lang="en-US" sz="1800"/>
                <a:t>of data</a:t>
              </a:r>
            </a:p>
            <a:p>
              <a:pPr algn="l"/>
              <a:r>
                <a:rPr lang="en-US" sz="1800"/>
                <a:t>(not segments!)</a:t>
              </a:r>
            </a:p>
          </p:txBody>
        </p:sp>
        <p:sp>
          <p:nvSpPr>
            <p:cNvPr id="93194" name="Line 57"/>
            <p:cNvSpPr>
              <a:spLocks noChangeShapeType="1"/>
            </p:cNvSpPr>
            <p:nvPr/>
          </p:nvSpPr>
          <p:spPr bwMode="auto">
            <a:xfrm flipH="1">
              <a:off x="4170" y="1086"/>
              <a:ext cx="348" cy="55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95" name="Line 58"/>
            <p:cNvSpPr>
              <a:spLocks noChangeShapeType="1"/>
            </p:cNvSpPr>
            <p:nvPr/>
          </p:nvSpPr>
          <p:spPr bwMode="auto">
            <a:xfrm flipH="1">
              <a:off x="4146" y="1080"/>
              <a:ext cx="360" cy="33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42875"/>
            <a:ext cx="7772400" cy="523875"/>
          </a:xfrm>
        </p:spPr>
        <p:txBody>
          <a:bodyPr/>
          <a:lstStyle/>
          <a:p>
            <a:r>
              <a:rPr lang="en-US" sz="3600" smtClean="0"/>
              <a:t>Connection establishment</a:t>
            </a:r>
          </a:p>
        </p:txBody>
      </p:sp>
      <p:sp>
        <p:nvSpPr>
          <p:cNvPr id="94211" name="Line 5"/>
          <p:cNvSpPr>
            <a:spLocks noChangeShapeType="1"/>
          </p:cNvSpPr>
          <p:nvPr/>
        </p:nvSpPr>
        <p:spPr bwMode="auto">
          <a:xfrm>
            <a:off x="1703388" y="2362200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12" name="Line 6"/>
          <p:cNvSpPr>
            <a:spLocks noChangeShapeType="1"/>
          </p:cNvSpPr>
          <p:nvPr/>
        </p:nvSpPr>
        <p:spPr bwMode="auto">
          <a:xfrm>
            <a:off x="6646863" y="2143125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213" name="Line 7"/>
          <p:cNvSpPr>
            <a:spLocks noChangeShapeType="1"/>
          </p:cNvSpPr>
          <p:nvPr/>
        </p:nvSpPr>
        <p:spPr bwMode="auto">
          <a:xfrm>
            <a:off x="1703388" y="2590800"/>
            <a:ext cx="4895850" cy="800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4214" name="Text Box 9"/>
          <p:cNvSpPr txBox="1">
            <a:spLocks noChangeArrowheads="1"/>
          </p:cNvSpPr>
          <p:nvPr/>
        </p:nvSpPr>
        <p:spPr bwMode="auto">
          <a:xfrm>
            <a:off x="2382838" y="2090738"/>
            <a:ext cx="1365250" cy="95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1400"/>
              <a:t>Seq no=2197</a:t>
            </a:r>
          </a:p>
          <a:p>
            <a:pPr algn="l" eaLnBrk="1" hangingPunct="1"/>
            <a:r>
              <a:rPr lang="en-US" sz="1400"/>
              <a:t>Ack no = xxxx</a:t>
            </a:r>
          </a:p>
          <a:p>
            <a:pPr algn="l" eaLnBrk="1" hangingPunct="1"/>
            <a:r>
              <a:rPr lang="en-US" sz="1400"/>
              <a:t>SYN=1</a:t>
            </a:r>
          </a:p>
          <a:p>
            <a:pPr algn="l" eaLnBrk="1" hangingPunct="1"/>
            <a:r>
              <a:rPr lang="en-US" sz="1400"/>
              <a:t>ACK=0</a:t>
            </a:r>
          </a:p>
        </p:txBody>
      </p:sp>
      <p:sp>
        <p:nvSpPr>
          <p:cNvPr id="94215" name="Text Box 14"/>
          <p:cNvSpPr txBox="1">
            <a:spLocks noChangeArrowheads="1"/>
          </p:cNvSpPr>
          <p:nvPr/>
        </p:nvSpPr>
        <p:spPr bwMode="auto">
          <a:xfrm>
            <a:off x="152400" y="2327275"/>
            <a:ext cx="1481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>
                <a:latin typeface="Times New Roman" pitchFamily="18" charset="0"/>
              </a:rPr>
              <a:t>Send SYN</a:t>
            </a:r>
          </a:p>
        </p:txBody>
      </p:sp>
      <p:sp>
        <p:nvSpPr>
          <p:cNvPr id="94216" name="Text Box 17"/>
          <p:cNvSpPr txBox="1">
            <a:spLocks noChangeArrowheads="1"/>
          </p:cNvSpPr>
          <p:nvPr/>
        </p:nvSpPr>
        <p:spPr bwMode="auto">
          <a:xfrm>
            <a:off x="4013200" y="2224088"/>
            <a:ext cx="2460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Reset the sequence number</a:t>
            </a:r>
          </a:p>
        </p:txBody>
      </p:sp>
      <p:sp>
        <p:nvSpPr>
          <p:cNvPr id="94217" name="Line 18"/>
          <p:cNvSpPr>
            <a:spLocks noChangeShapeType="1"/>
          </p:cNvSpPr>
          <p:nvPr/>
        </p:nvSpPr>
        <p:spPr bwMode="auto">
          <a:xfrm flipH="1">
            <a:off x="3076575" y="2381250"/>
            <a:ext cx="94297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4218" name="Text Box 19"/>
          <p:cNvSpPr txBox="1">
            <a:spLocks noChangeArrowheads="1"/>
          </p:cNvSpPr>
          <p:nvPr/>
        </p:nvSpPr>
        <p:spPr bwMode="auto">
          <a:xfrm>
            <a:off x="4322763" y="2519363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The ACK no is invalid</a:t>
            </a:r>
          </a:p>
        </p:txBody>
      </p:sp>
      <p:sp>
        <p:nvSpPr>
          <p:cNvPr id="94219" name="Line 20"/>
          <p:cNvSpPr>
            <a:spLocks noChangeShapeType="1"/>
          </p:cNvSpPr>
          <p:nvPr/>
        </p:nvSpPr>
        <p:spPr bwMode="auto">
          <a:xfrm flipH="1">
            <a:off x="3114675" y="2733675"/>
            <a:ext cx="1247775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741488" y="3203575"/>
            <a:ext cx="7402512" cy="1654175"/>
            <a:chOff x="1097" y="2018"/>
            <a:chExt cx="4663" cy="1042"/>
          </a:xfrm>
        </p:grpSpPr>
        <p:sp>
          <p:nvSpPr>
            <p:cNvPr id="94227" name="Line 10"/>
            <p:cNvSpPr>
              <a:spLocks noChangeShapeType="1"/>
            </p:cNvSpPr>
            <p:nvPr/>
          </p:nvSpPr>
          <p:spPr bwMode="auto">
            <a:xfrm flipH="1">
              <a:off x="1097" y="2220"/>
              <a:ext cx="3132" cy="8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28" name="Text Box 11"/>
            <p:cNvSpPr txBox="1">
              <a:spLocks noChangeArrowheads="1"/>
            </p:cNvSpPr>
            <p:nvPr/>
          </p:nvSpPr>
          <p:spPr bwMode="auto">
            <a:xfrm>
              <a:off x="1183" y="2253"/>
              <a:ext cx="867" cy="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/>
                <a:t>Seq no = 12</a:t>
              </a:r>
            </a:p>
            <a:p>
              <a:pPr algn="l" eaLnBrk="1" hangingPunct="1"/>
              <a:r>
                <a:rPr lang="en-US" sz="1400"/>
                <a:t>ACK no = 2198</a:t>
              </a:r>
            </a:p>
            <a:p>
              <a:pPr algn="l" eaLnBrk="1" hangingPunct="1"/>
              <a:r>
                <a:rPr lang="en-US" sz="1400"/>
                <a:t>SYN=1</a:t>
              </a:r>
            </a:p>
            <a:p>
              <a:pPr algn="l" eaLnBrk="1" hangingPunct="1"/>
              <a:r>
                <a:rPr lang="en-US" sz="1400"/>
                <a:t>ACK=1</a:t>
              </a:r>
            </a:p>
          </p:txBody>
        </p:sp>
        <p:sp>
          <p:nvSpPr>
            <p:cNvPr id="94229" name="Text Box 21"/>
            <p:cNvSpPr txBox="1">
              <a:spLocks noChangeArrowheads="1"/>
            </p:cNvSpPr>
            <p:nvPr/>
          </p:nvSpPr>
          <p:spPr bwMode="auto">
            <a:xfrm>
              <a:off x="4309" y="2018"/>
              <a:ext cx="14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latin typeface="Times New Roman" pitchFamily="18" charset="0"/>
                </a:rPr>
                <a:t>Send SYN-ACK </a:t>
              </a:r>
            </a:p>
          </p:txBody>
        </p:sp>
        <p:sp>
          <p:nvSpPr>
            <p:cNvPr id="94230" name="Text Box 22"/>
            <p:cNvSpPr txBox="1">
              <a:spLocks noChangeArrowheads="1"/>
            </p:cNvSpPr>
            <p:nvPr/>
          </p:nvSpPr>
          <p:spPr bwMode="auto">
            <a:xfrm>
              <a:off x="2383" y="2073"/>
              <a:ext cx="1516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Although no new data has arrived, the ACK no is incremented (2197 + 1) </a:t>
              </a:r>
            </a:p>
          </p:txBody>
        </p:sp>
        <p:sp>
          <p:nvSpPr>
            <p:cNvPr id="94231" name="Line 23"/>
            <p:cNvSpPr>
              <a:spLocks noChangeShapeType="1"/>
            </p:cNvSpPr>
            <p:nvPr/>
          </p:nvSpPr>
          <p:spPr bwMode="auto">
            <a:xfrm flipH="1">
              <a:off x="2016" y="2322"/>
              <a:ext cx="486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76200" y="4537075"/>
            <a:ext cx="6570663" cy="1616075"/>
            <a:chOff x="48" y="2858"/>
            <a:chExt cx="4139" cy="1018"/>
          </a:xfrm>
        </p:grpSpPr>
        <p:sp>
          <p:nvSpPr>
            <p:cNvPr id="94222" name="Line 12"/>
            <p:cNvSpPr>
              <a:spLocks noChangeShapeType="1"/>
            </p:cNvSpPr>
            <p:nvPr/>
          </p:nvSpPr>
          <p:spPr bwMode="auto">
            <a:xfrm>
              <a:off x="1073" y="3168"/>
              <a:ext cx="3114" cy="7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23" name="Text Box 13"/>
            <p:cNvSpPr txBox="1">
              <a:spLocks noChangeArrowheads="1"/>
            </p:cNvSpPr>
            <p:nvPr/>
          </p:nvSpPr>
          <p:spPr bwMode="auto">
            <a:xfrm>
              <a:off x="1189" y="3267"/>
              <a:ext cx="847" cy="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1400"/>
                <a:t>Seq no = 2198</a:t>
              </a:r>
            </a:p>
            <a:p>
              <a:pPr algn="l" eaLnBrk="1" hangingPunct="1"/>
              <a:r>
                <a:rPr lang="en-US" sz="1400"/>
                <a:t>ACK no = 13</a:t>
              </a:r>
            </a:p>
            <a:p>
              <a:pPr algn="l" eaLnBrk="1" hangingPunct="1"/>
              <a:r>
                <a:rPr lang="en-US" sz="1400"/>
                <a:t>SYN = 0</a:t>
              </a:r>
            </a:p>
            <a:p>
              <a:pPr algn="l" eaLnBrk="1" hangingPunct="1"/>
              <a:r>
                <a:rPr lang="en-US" sz="1400"/>
                <a:t>ACK =1</a:t>
              </a:r>
            </a:p>
          </p:txBody>
        </p:sp>
        <p:sp>
          <p:nvSpPr>
            <p:cNvPr id="94224" name="Text Box 15"/>
            <p:cNvSpPr txBox="1">
              <a:spLocks noChangeArrowheads="1"/>
            </p:cNvSpPr>
            <p:nvPr/>
          </p:nvSpPr>
          <p:spPr bwMode="auto">
            <a:xfrm>
              <a:off x="48" y="2858"/>
              <a:ext cx="100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>
                  <a:latin typeface="Times New Roman" pitchFamily="18" charset="0"/>
                </a:rPr>
                <a:t>Send ACK </a:t>
              </a:r>
            </a:p>
            <a:p>
              <a:pPr algn="l" eaLnBrk="1" hangingPunct="1"/>
              <a:r>
                <a:rPr lang="en-US" sz="2400">
                  <a:latin typeface="Times New Roman" pitchFamily="18" charset="0"/>
                </a:rPr>
                <a:t>(for syn)</a:t>
              </a:r>
            </a:p>
          </p:txBody>
        </p:sp>
        <p:sp>
          <p:nvSpPr>
            <p:cNvPr id="94225" name="Rectangle 25"/>
            <p:cNvSpPr>
              <a:spLocks noChangeArrowheads="1"/>
            </p:cNvSpPr>
            <p:nvPr/>
          </p:nvSpPr>
          <p:spPr bwMode="auto">
            <a:xfrm>
              <a:off x="2407" y="2996"/>
              <a:ext cx="1768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Although no new data has arrived, the ACK no is incremented (2197 + 1)</a:t>
              </a:r>
            </a:p>
          </p:txBody>
        </p:sp>
        <p:sp>
          <p:nvSpPr>
            <p:cNvPr id="94226" name="Line 26"/>
            <p:cNvSpPr>
              <a:spLocks noChangeShapeType="1"/>
            </p:cNvSpPr>
            <p:nvPr/>
          </p:nvSpPr>
          <p:spPr bwMode="auto">
            <a:xfrm flipH="1">
              <a:off x="1902" y="3216"/>
              <a:ext cx="7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733425"/>
          </a:xfrm>
        </p:spPr>
        <p:txBody>
          <a:bodyPr/>
          <a:lstStyle/>
          <a:p>
            <a:r>
              <a:rPr lang="en-US" smtClean="0"/>
              <a:t>Connection with losses</a:t>
            </a:r>
          </a:p>
        </p:txBody>
      </p:sp>
      <p:sp>
        <p:nvSpPr>
          <p:cNvPr id="95235" name="Line 4"/>
          <p:cNvSpPr>
            <a:spLocks noChangeShapeType="1"/>
          </p:cNvSpPr>
          <p:nvPr/>
        </p:nvSpPr>
        <p:spPr bwMode="auto">
          <a:xfrm flipH="1">
            <a:off x="1458913" y="1171575"/>
            <a:ext cx="9525" cy="526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5236" name="Line 5"/>
          <p:cNvSpPr>
            <a:spLocks noChangeShapeType="1"/>
          </p:cNvSpPr>
          <p:nvPr/>
        </p:nvSpPr>
        <p:spPr bwMode="auto">
          <a:xfrm flipH="1">
            <a:off x="3725863" y="1038225"/>
            <a:ext cx="9525" cy="526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506538" y="1122363"/>
            <a:ext cx="2209800" cy="411162"/>
            <a:chOff x="1470" y="701"/>
            <a:chExt cx="1392" cy="259"/>
          </a:xfrm>
        </p:grpSpPr>
        <p:sp>
          <p:nvSpPr>
            <p:cNvPr id="95276" name="Line 6"/>
            <p:cNvSpPr>
              <a:spLocks noChangeShapeType="1"/>
            </p:cNvSpPr>
            <p:nvPr/>
          </p:nvSpPr>
          <p:spPr bwMode="auto">
            <a:xfrm>
              <a:off x="1470" y="864"/>
              <a:ext cx="13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277" name="Text Box 7"/>
            <p:cNvSpPr txBox="1">
              <a:spLocks noChangeArrowheads="1"/>
            </p:cNvSpPr>
            <p:nvPr/>
          </p:nvSpPr>
          <p:spPr bwMode="auto">
            <a:xfrm>
              <a:off x="1553" y="701"/>
              <a:ext cx="3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SYN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239963" y="1533525"/>
            <a:ext cx="1485900" cy="371475"/>
            <a:chOff x="1932" y="960"/>
            <a:chExt cx="936" cy="234"/>
          </a:xfrm>
        </p:grpSpPr>
        <p:sp>
          <p:nvSpPr>
            <p:cNvPr id="95273" name="Line 8"/>
            <p:cNvSpPr>
              <a:spLocks noChangeShapeType="1"/>
            </p:cNvSpPr>
            <p:nvPr/>
          </p:nvSpPr>
          <p:spPr bwMode="auto">
            <a:xfrm flipH="1">
              <a:off x="2058" y="960"/>
              <a:ext cx="810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274" name="Line 9"/>
            <p:cNvSpPr>
              <a:spLocks noChangeShapeType="1"/>
            </p:cNvSpPr>
            <p:nvPr/>
          </p:nvSpPr>
          <p:spPr bwMode="auto">
            <a:xfrm>
              <a:off x="1932" y="1038"/>
              <a:ext cx="162" cy="1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275" name="Line 10"/>
            <p:cNvSpPr>
              <a:spLocks noChangeShapeType="1"/>
            </p:cNvSpPr>
            <p:nvPr/>
          </p:nvSpPr>
          <p:spPr bwMode="auto">
            <a:xfrm flipV="1">
              <a:off x="1932" y="1032"/>
              <a:ext cx="144" cy="16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16108" name="Line 12"/>
          <p:cNvSpPr>
            <a:spLocks noChangeShapeType="1"/>
          </p:cNvSpPr>
          <p:nvPr/>
        </p:nvSpPr>
        <p:spPr bwMode="auto">
          <a:xfrm flipH="1">
            <a:off x="801688" y="1371600"/>
            <a:ext cx="62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669925" y="1570038"/>
            <a:ext cx="750888" cy="544512"/>
            <a:chOff x="422" y="989"/>
            <a:chExt cx="473" cy="343"/>
          </a:xfrm>
        </p:grpSpPr>
        <p:sp>
          <p:nvSpPr>
            <p:cNvPr id="95271" name="Text Box 11"/>
            <p:cNvSpPr txBox="1">
              <a:spLocks noChangeArrowheads="1"/>
            </p:cNvSpPr>
            <p:nvPr/>
          </p:nvSpPr>
          <p:spPr bwMode="auto">
            <a:xfrm>
              <a:off x="422" y="989"/>
              <a:ext cx="43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 sec</a:t>
              </a:r>
            </a:p>
          </p:txBody>
        </p:sp>
        <p:sp>
          <p:nvSpPr>
            <p:cNvPr id="95272" name="Line 13"/>
            <p:cNvSpPr>
              <a:spLocks noChangeShapeType="1"/>
            </p:cNvSpPr>
            <p:nvPr/>
          </p:nvSpPr>
          <p:spPr bwMode="auto">
            <a:xfrm flipH="1">
              <a:off x="499" y="1332"/>
              <a:ext cx="3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497013" y="1874838"/>
            <a:ext cx="2209800" cy="411162"/>
            <a:chOff x="1470" y="701"/>
            <a:chExt cx="1392" cy="259"/>
          </a:xfrm>
        </p:grpSpPr>
        <p:sp>
          <p:nvSpPr>
            <p:cNvPr id="95269" name="Line 16"/>
            <p:cNvSpPr>
              <a:spLocks noChangeShapeType="1"/>
            </p:cNvSpPr>
            <p:nvPr/>
          </p:nvSpPr>
          <p:spPr bwMode="auto">
            <a:xfrm>
              <a:off x="1470" y="864"/>
              <a:ext cx="13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270" name="Text Box 17"/>
            <p:cNvSpPr txBox="1">
              <a:spLocks noChangeArrowheads="1"/>
            </p:cNvSpPr>
            <p:nvPr/>
          </p:nvSpPr>
          <p:spPr bwMode="auto">
            <a:xfrm>
              <a:off x="1553" y="701"/>
              <a:ext cx="3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SYN</a:t>
              </a:r>
            </a:p>
          </p:txBody>
        </p:sp>
      </p:grpSp>
      <p:sp>
        <p:nvSpPr>
          <p:cNvPr id="516115" name="Text Box 19"/>
          <p:cNvSpPr txBox="1">
            <a:spLocks noChangeArrowheads="1"/>
          </p:cNvSpPr>
          <p:nvPr/>
        </p:nvSpPr>
        <p:spPr bwMode="auto">
          <a:xfrm>
            <a:off x="377825" y="2408238"/>
            <a:ext cx="1154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2x3=6 sec</a:t>
            </a:r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2239963" y="2343150"/>
            <a:ext cx="1485900" cy="371475"/>
            <a:chOff x="1932" y="960"/>
            <a:chExt cx="936" cy="234"/>
          </a:xfrm>
        </p:grpSpPr>
        <p:sp>
          <p:nvSpPr>
            <p:cNvPr id="95266" name="Line 21"/>
            <p:cNvSpPr>
              <a:spLocks noChangeShapeType="1"/>
            </p:cNvSpPr>
            <p:nvPr/>
          </p:nvSpPr>
          <p:spPr bwMode="auto">
            <a:xfrm flipH="1">
              <a:off x="2058" y="960"/>
              <a:ext cx="810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267" name="Line 22"/>
            <p:cNvSpPr>
              <a:spLocks noChangeShapeType="1"/>
            </p:cNvSpPr>
            <p:nvPr/>
          </p:nvSpPr>
          <p:spPr bwMode="auto">
            <a:xfrm>
              <a:off x="1932" y="1038"/>
              <a:ext cx="162" cy="1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268" name="Line 23"/>
            <p:cNvSpPr>
              <a:spLocks noChangeShapeType="1"/>
            </p:cNvSpPr>
            <p:nvPr/>
          </p:nvSpPr>
          <p:spPr bwMode="auto">
            <a:xfrm flipV="1">
              <a:off x="1932" y="1032"/>
              <a:ext cx="144" cy="16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1439863" y="2855913"/>
            <a:ext cx="2209800" cy="411162"/>
            <a:chOff x="1470" y="701"/>
            <a:chExt cx="1392" cy="259"/>
          </a:xfrm>
        </p:grpSpPr>
        <p:sp>
          <p:nvSpPr>
            <p:cNvPr id="95264" name="Line 25"/>
            <p:cNvSpPr>
              <a:spLocks noChangeShapeType="1"/>
            </p:cNvSpPr>
            <p:nvPr/>
          </p:nvSpPr>
          <p:spPr bwMode="auto">
            <a:xfrm>
              <a:off x="1470" y="864"/>
              <a:ext cx="13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265" name="Text Box 26"/>
            <p:cNvSpPr txBox="1">
              <a:spLocks noChangeArrowheads="1"/>
            </p:cNvSpPr>
            <p:nvPr/>
          </p:nvSpPr>
          <p:spPr bwMode="auto">
            <a:xfrm>
              <a:off x="1553" y="701"/>
              <a:ext cx="3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SYN</a:t>
              </a:r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2239963" y="3429000"/>
            <a:ext cx="1485900" cy="371475"/>
            <a:chOff x="1932" y="960"/>
            <a:chExt cx="936" cy="234"/>
          </a:xfrm>
        </p:grpSpPr>
        <p:sp>
          <p:nvSpPr>
            <p:cNvPr id="95261" name="Line 28"/>
            <p:cNvSpPr>
              <a:spLocks noChangeShapeType="1"/>
            </p:cNvSpPr>
            <p:nvPr/>
          </p:nvSpPr>
          <p:spPr bwMode="auto">
            <a:xfrm flipH="1">
              <a:off x="2058" y="960"/>
              <a:ext cx="810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262" name="Line 29"/>
            <p:cNvSpPr>
              <a:spLocks noChangeShapeType="1"/>
            </p:cNvSpPr>
            <p:nvPr/>
          </p:nvSpPr>
          <p:spPr bwMode="auto">
            <a:xfrm>
              <a:off x="1932" y="1038"/>
              <a:ext cx="162" cy="1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263" name="Line 30"/>
            <p:cNvSpPr>
              <a:spLocks noChangeShapeType="1"/>
            </p:cNvSpPr>
            <p:nvPr/>
          </p:nvSpPr>
          <p:spPr bwMode="auto">
            <a:xfrm flipV="1">
              <a:off x="1932" y="1032"/>
              <a:ext cx="144" cy="16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16127" name="Text Box 31"/>
          <p:cNvSpPr txBox="1">
            <a:spLocks noChangeArrowheads="1"/>
          </p:cNvSpPr>
          <p:nvPr/>
        </p:nvSpPr>
        <p:spPr bwMode="auto">
          <a:xfrm>
            <a:off x="452438" y="3522663"/>
            <a:ext cx="774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12 sec</a:t>
            </a:r>
          </a:p>
        </p:txBody>
      </p:sp>
      <p:grpSp>
        <p:nvGrpSpPr>
          <p:cNvPr id="9" name="Group 44"/>
          <p:cNvGrpSpPr>
            <a:grpSpLocks/>
          </p:cNvGrpSpPr>
          <p:nvPr/>
        </p:nvGrpSpPr>
        <p:grpSpPr bwMode="auto">
          <a:xfrm>
            <a:off x="601663" y="4276725"/>
            <a:ext cx="114300" cy="603250"/>
            <a:chOff x="900" y="2688"/>
            <a:chExt cx="72" cy="380"/>
          </a:xfrm>
        </p:grpSpPr>
        <p:sp>
          <p:nvSpPr>
            <p:cNvPr id="95258" name="Oval 32"/>
            <p:cNvSpPr>
              <a:spLocks noChangeArrowheads="1"/>
            </p:cNvSpPr>
            <p:nvPr/>
          </p:nvSpPr>
          <p:spPr bwMode="auto">
            <a:xfrm>
              <a:off x="900" y="2688"/>
              <a:ext cx="72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59" name="Oval 33"/>
            <p:cNvSpPr>
              <a:spLocks noChangeArrowheads="1"/>
            </p:cNvSpPr>
            <p:nvPr/>
          </p:nvSpPr>
          <p:spPr bwMode="auto">
            <a:xfrm>
              <a:off x="900" y="2838"/>
              <a:ext cx="72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60" name="Oval 34"/>
            <p:cNvSpPr>
              <a:spLocks noChangeArrowheads="1"/>
            </p:cNvSpPr>
            <p:nvPr/>
          </p:nvSpPr>
          <p:spPr bwMode="auto">
            <a:xfrm>
              <a:off x="900" y="3012"/>
              <a:ext cx="72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35"/>
          <p:cNvGrpSpPr>
            <a:grpSpLocks/>
          </p:cNvGrpSpPr>
          <p:nvPr/>
        </p:nvGrpSpPr>
        <p:grpSpPr bwMode="auto">
          <a:xfrm>
            <a:off x="1468438" y="4865688"/>
            <a:ext cx="2209800" cy="411162"/>
            <a:chOff x="1470" y="701"/>
            <a:chExt cx="1392" cy="259"/>
          </a:xfrm>
        </p:grpSpPr>
        <p:sp>
          <p:nvSpPr>
            <p:cNvPr id="95256" name="Line 36"/>
            <p:cNvSpPr>
              <a:spLocks noChangeShapeType="1"/>
            </p:cNvSpPr>
            <p:nvPr/>
          </p:nvSpPr>
          <p:spPr bwMode="auto">
            <a:xfrm>
              <a:off x="1470" y="864"/>
              <a:ext cx="13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257" name="Text Box 37"/>
            <p:cNvSpPr txBox="1">
              <a:spLocks noChangeArrowheads="1"/>
            </p:cNvSpPr>
            <p:nvPr/>
          </p:nvSpPr>
          <p:spPr bwMode="auto">
            <a:xfrm>
              <a:off x="1553" y="701"/>
              <a:ext cx="3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SYN</a:t>
              </a:r>
            </a:p>
          </p:txBody>
        </p:sp>
      </p:grpSp>
      <p:grpSp>
        <p:nvGrpSpPr>
          <p:cNvPr id="11" name="Group 38"/>
          <p:cNvGrpSpPr>
            <a:grpSpLocks/>
          </p:cNvGrpSpPr>
          <p:nvPr/>
        </p:nvGrpSpPr>
        <p:grpSpPr bwMode="auto">
          <a:xfrm>
            <a:off x="2278063" y="5381625"/>
            <a:ext cx="1485900" cy="371475"/>
            <a:chOff x="1932" y="960"/>
            <a:chExt cx="936" cy="234"/>
          </a:xfrm>
        </p:grpSpPr>
        <p:sp>
          <p:nvSpPr>
            <p:cNvPr id="95253" name="Line 39"/>
            <p:cNvSpPr>
              <a:spLocks noChangeShapeType="1"/>
            </p:cNvSpPr>
            <p:nvPr/>
          </p:nvSpPr>
          <p:spPr bwMode="auto">
            <a:xfrm flipH="1">
              <a:off x="2058" y="960"/>
              <a:ext cx="810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254" name="Line 40"/>
            <p:cNvSpPr>
              <a:spLocks noChangeShapeType="1"/>
            </p:cNvSpPr>
            <p:nvPr/>
          </p:nvSpPr>
          <p:spPr bwMode="auto">
            <a:xfrm>
              <a:off x="1932" y="1038"/>
              <a:ext cx="162" cy="1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5255" name="Line 41"/>
            <p:cNvSpPr>
              <a:spLocks noChangeShapeType="1"/>
            </p:cNvSpPr>
            <p:nvPr/>
          </p:nvSpPr>
          <p:spPr bwMode="auto">
            <a:xfrm flipV="1">
              <a:off x="1932" y="1032"/>
              <a:ext cx="144" cy="16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16138" name="Text Box 42"/>
          <p:cNvSpPr txBox="1">
            <a:spLocks noChangeArrowheads="1"/>
          </p:cNvSpPr>
          <p:nvPr/>
        </p:nvSpPr>
        <p:spPr bwMode="auto">
          <a:xfrm>
            <a:off x="446088" y="5427663"/>
            <a:ext cx="806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64 sec</a:t>
            </a:r>
          </a:p>
        </p:txBody>
      </p:sp>
      <p:sp>
        <p:nvSpPr>
          <p:cNvPr id="516139" name="Text Box 43"/>
          <p:cNvSpPr txBox="1">
            <a:spLocks noChangeArrowheads="1"/>
          </p:cNvSpPr>
          <p:nvPr/>
        </p:nvSpPr>
        <p:spPr bwMode="auto">
          <a:xfrm>
            <a:off x="0" y="5989638"/>
            <a:ext cx="86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Give up</a:t>
            </a:r>
          </a:p>
        </p:txBody>
      </p:sp>
      <p:sp>
        <p:nvSpPr>
          <p:cNvPr id="516141" name="Text Box 45"/>
          <p:cNvSpPr txBox="1">
            <a:spLocks noChangeArrowheads="1"/>
          </p:cNvSpPr>
          <p:nvPr/>
        </p:nvSpPr>
        <p:spPr bwMode="auto">
          <a:xfrm>
            <a:off x="5116513" y="1169988"/>
            <a:ext cx="27606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Total waiting time</a:t>
            </a:r>
          </a:p>
          <a:p>
            <a:pPr algn="l"/>
            <a:r>
              <a:rPr lang="en-US"/>
              <a:t>3+6+12+24+48+64 = 157sec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108" grpId="0" animBg="1"/>
      <p:bldP spid="516115" grpId="0"/>
      <p:bldP spid="516127" grpId="0"/>
      <p:bldP spid="516138" grpId="0"/>
      <p:bldP spid="516139" grpId="0"/>
      <p:bldP spid="516141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300"/>
            <a:ext cx="8305800" cy="600075"/>
          </a:xfrm>
        </p:spPr>
        <p:txBody>
          <a:bodyPr/>
          <a:lstStyle/>
          <a:p>
            <a:r>
              <a:rPr lang="en-US" sz="3600" smtClean="0"/>
              <a:t>SYN Attack</a:t>
            </a:r>
          </a:p>
        </p:txBody>
      </p:sp>
      <p:sp>
        <p:nvSpPr>
          <p:cNvPr id="96259" name="Line 4"/>
          <p:cNvSpPr>
            <a:spLocks noChangeShapeType="1"/>
          </p:cNvSpPr>
          <p:nvPr/>
        </p:nvSpPr>
        <p:spPr bwMode="auto">
          <a:xfrm flipH="1">
            <a:off x="1458913" y="1171575"/>
            <a:ext cx="9525" cy="4514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6260" name="Line 5"/>
          <p:cNvSpPr>
            <a:spLocks noChangeShapeType="1"/>
          </p:cNvSpPr>
          <p:nvPr/>
        </p:nvSpPr>
        <p:spPr bwMode="auto">
          <a:xfrm flipH="1">
            <a:off x="3735388" y="1038225"/>
            <a:ext cx="0" cy="4676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6261" name="Text Box 6"/>
          <p:cNvSpPr txBox="1">
            <a:spLocks noChangeArrowheads="1"/>
          </p:cNvSpPr>
          <p:nvPr/>
        </p:nvSpPr>
        <p:spPr bwMode="auto">
          <a:xfrm>
            <a:off x="1039813" y="798513"/>
            <a:ext cx="1008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attacker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457325" y="1084263"/>
            <a:ext cx="2257425" cy="392112"/>
            <a:chOff x="918" y="683"/>
            <a:chExt cx="1422" cy="247"/>
          </a:xfrm>
        </p:grpSpPr>
        <p:sp>
          <p:nvSpPr>
            <p:cNvPr id="96299" name="Line 7"/>
            <p:cNvSpPr>
              <a:spLocks noChangeShapeType="1"/>
            </p:cNvSpPr>
            <p:nvPr/>
          </p:nvSpPr>
          <p:spPr bwMode="auto">
            <a:xfrm>
              <a:off x="918" y="840"/>
              <a:ext cx="1422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300" name="Text Box 8"/>
            <p:cNvSpPr txBox="1">
              <a:spLocks noChangeArrowheads="1"/>
            </p:cNvSpPr>
            <p:nvPr/>
          </p:nvSpPr>
          <p:spPr bwMode="auto">
            <a:xfrm>
              <a:off x="1043" y="683"/>
              <a:ext cx="3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SYN</a:t>
              </a:r>
            </a:p>
          </p:txBody>
        </p:sp>
      </p:grpSp>
      <p:sp>
        <p:nvSpPr>
          <p:cNvPr id="517129" name="Text Box 9"/>
          <p:cNvSpPr txBox="1">
            <a:spLocks noChangeArrowheads="1"/>
          </p:cNvSpPr>
          <p:nvPr/>
        </p:nvSpPr>
        <p:spPr bwMode="auto">
          <a:xfrm>
            <a:off x="4765675" y="1019175"/>
            <a:ext cx="42100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Reserve memory for TCP connection.</a:t>
            </a:r>
          </a:p>
          <a:p>
            <a:r>
              <a:rPr lang="en-US" sz="1200"/>
              <a:t>Must reserve enough for the receiver buffer. </a:t>
            </a:r>
          </a:p>
          <a:p>
            <a:r>
              <a:rPr lang="en-US" sz="1200"/>
              <a:t>And that must be large enough to support high data rate</a:t>
            </a:r>
          </a:p>
        </p:txBody>
      </p:sp>
      <p:sp>
        <p:nvSpPr>
          <p:cNvPr id="517130" name="Line 10"/>
          <p:cNvSpPr>
            <a:spLocks noChangeShapeType="1"/>
          </p:cNvSpPr>
          <p:nvPr/>
        </p:nvSpPr>
        <p:spPr bwMode="auto">
          <a:xfrm flipH="1">
            <a:off x="1485900" y="1609725"/>
            <a:ext cx="2257425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17131" name="Text Box 11"/>
          <p:cNvSpPr txBox="1">
            <a:spLocks noChangeArrowheads="1"/>
          </p:cNvSpPr>
          <p:nvPr/>
        </p:nvSpPr>
        <p:spPr bwMode="auto">
          <a:xfrm>
            <a:off x="290513" y="1522413"/>
            <a:ext cx="8905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ignored</a:t>
            </a:r>
          </a:p>
        </p:txBody>
      </p:sp>
      <p:sp>
        <p:nvSpPr>
          <p:cNvPr id="517132" name="Text Box 12"/>
          <p:cNvSpPr txBox="1">
            <a:spLocks noChangeArrowheads="1"/>
          </p:cNvSpPr>
          <p:nvPr/>
        </p:nvSpPr>
        <p:spPr bwMode="auto">
          <a:xfrm>
            <a:off x="1541463" y="1408113"/>
            <a:ext cx="1095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SYN-ACK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466850" y="1712913"/>
            <a:ext cx="2257425" cy="392112"/>
            <a:chOff x="918" y="683"/>
            <a:chExt cx="1422" cy="247"/>
          </a:xfrm>
        </p:grpSpPr>
        <p:sp>
          <p:nvSpPr>
            <p:cNvPr id="96297" name="Line 15"/>
            <p:cNvSpPr>
              <a:spLocks noChangeShapeType="1"/>
            </p:cNvSpPr>
            <p:nvPr/>
          </p:nvSpPr>
          <p:spPr bwMode="auto">
            <a:xfrm>
              <a:off x="918" y="840"/>
              <a:ext cx="1422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298" name="Text Box 16"/>
            <p:cNvSpPr txBox="1">
              <a:spLocks noChangeArrowheads="1"/>
            </p:cNvSpPr>
            <p:nvPr/>
          </p:nvSpPr>
          <p:spPr bwMode="auto">
            <a:xfrm>
              <a:off x="1043" y="683"/>
              <a:ext cx="3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SYN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419225" y="2084388"/>
            <a:ext cx="2257425" cy="392112"/>
            <a:chOff x="918" y="683"/>
            <a:chExt cx="1422" cy="247"/>
          </a:xfrm>
        </p:grpSpPr>
        <p:sp>
          <p:nvSpPr>
            <p:cNvPr id="96295" name="Line 18"/>
            <p:cNvSpPr>
              <a:spLocks noChangeShapeType="1"/>
            </p:cNvSpPr>
            <p:nvPr/>
          </p:nvSpPr>
          <p:spPr bwMode="auto">
            <a:xfrm>
              <a:off x="918" y="840"/>
              <a:ext cx="1422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296" name="Text Box 19"/>
            <p:cNvSpPr txBox="1">
              <a:spLocks noChangeArrowheads="1"/>
            </p:cNvSpPr>
            <p:nvPr/>
          </p:nvSpPr>
          <p:spPr bwMode="auto">
            <a:xfrm>
              <a:off x="1043" y="683"/>
              <a:ext cx="3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SYN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1419225" y="2446338"/>
            <a:ext cx="2257425" cy="392112"/>
            <a:chOff x="918" y="683"/>
            <a:chExt cx="1422" cy="247"/>
          </a:xfrm>
        </p:grpSpPr>
        <p:sp>
          <p:nvSpPr>
            <p:cNvPr id="96293" name="Line 21"/>
            <p:cNvSpPr>
              <a:spLocks noChangeShapeType="1"/>
            </p:cNvSpPr>
            <p:nvPr/>
          </p:nvSpPr>
          <p:spPr bwMode="auto">
            <a:xfrm>
              <a:off x="918" y="840"/>
              <a:ext cx="1422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294" name="Text Box 22"/>
            <p:cNvSpPr txBox="1">
              <a:spLocks noChangeArrowheads="1"/>
            </p:cNvSpPr>
            <p:nvPr/>
          </p:nvSpPr>
          <p:spPr bwMode="auto">
            <a:xfrm>
              <a:off x="1043" y="683"/>
              <a:ext cx="3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SYN</a:t>
              </a: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1438275" y="2874963"/>
            <a:ext cx="2257425" cy="392112"/>
            <a:chOff x="918" y="683"/>
            <a:chExt cx="1422" cy="247"/>
          </a:xfrm>
        </p:grpSpPr>
        <p:sp>
          <p:nvSpPr>
            <p:cNvPr id="96291" name="Line 24"/>
            <p:cNvSpPr>
              <a:spLocks noChangeShapeType="1"/>
            </p:cNvSpPr>
            <p:nvPr/>
          </p:nvSpPr>
          <p:spPr bwMode="auto">
            <a:xfrm>
              <a:off x="918" y="840"/>
              <a:ext cx="1422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292" name="Text Box 25"/>
            <p:cNvSpPr txBox="1">
              <a:spLocks noChangeArrowheads="1"/>
            </p:cNvSpPr>
            <p:nvPr/>
          </p:nvSpPr>
          <p:spPr bwMode="auto">
            <a:xfrm>
              <a:off x="1043" y="683"/>
              <a:ext cx="3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SYN</a:t>
              </a:r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1447800" y="3265488"/>
            <a:ext cx="2257425" cy="392112"/>
            <a:chOff x="918" y="683"/>
            <a:chExt cx="1422" cy="247"/>
          </a:xfrm>
        </p:grpSpPr>
        <p:sp>
          <p:nvSpPr>
            <p:cNvPr id="96289" name="Line 27"/>
            <p:cNvSpPr>
              <a:spLocks noChangeShapeType="1"/>
            </p:cNvSpPr>
            <p:nvPr/>
          </p:nvSpPr>
          <p:spPr bwMode="auto">
            <a:xfrm>
              <a:off x="918" y="840"/>
              <a:ext cx="1422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290" name="Text Box 28"/>
            <p:cNvSpPr txBox="1">
              <a:spLocks noChangeArrowheads="1"/>
            </p:cNvSpPr>
            <p:nvPr/>
          </p:nvSpPr>
          <p:spPr bwMode="auto">
            <a:xfrm>
              <a:off x="1043" y="683"/>
              <a:ext cx="3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SYN</a:t>
              </a:r>
            </a:p>
          </p:txBody>
        </p: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1438275" y="3675063"/>
            <a:ext cx="2257425" cy="392112"/>
            <a:chOff x="918" y="683"/>
            <a:chExt cx="1422" cy="247"/>
          </a:xfrm>
        </p:grpSpPr>
        <p:sp>
          <p:nvSpPr>
            <p:cNvPr id="96287" name="Line 30"/>
            <p:cNvSpPr>
              <a:spLocks noChangeShapeType="1"/>
            </p:cNvSpPr>
            <p:nvPr/>
          </p:nvSpPr>
          <p:spPr bwMode="auto">
            <a:xfrm>
              <a:off x="918" y="840"/>
              <a:ext cx="1422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288" name="Text Box 31"/>
            <p:cNvSpPr txBox="1">
              <a:spLocks noChangeArrowheads="1"/>
            </p:cNvSpPr>
            <p:nvPr/>
          </p:nvSpPr>
          <p:spPr bwMode="auto">
            <a:xfrm>
              <a:off x="1043" y="683"/>
              <a:ext cx="3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SYN</a:t>
              </a:r>
            </a:p>
          </p:txBody>
        </p:sp>
      </p:grp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1457325" y="4084638"/>
            <a:ext cx="2257425" cy="392112"/>
            <a:chOff x="918" y="683"/>
            <a:chExt cx="1422" cy="247"/>
          </a:xfrm>
        </p:grpSpPr>
        <p:sp>
          <p:nvSpPr>
            <p:cNvPr id="96285" name="Line 33"/>
            <p:cNvSpPr>
              <a:spLocks noChangeShapeType="1"/>
            </p:cNvSpPr>
            <p:nvPr/>
          </p:nvSpPr>
          <p:spPr bwMode="auto">
            <a:xfrm>
              <a:off x="918" y="840"/>
              <a:ext cx="1422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286" name="Text Box 34"/>
            <p:cNvSpPr txBox="1">
              <a:spLocks noChangeArrowheads="1"/>
            </p:cNvSpPr>
            <p:nvPr/>
          </p:nvSpPr>
          <p:spPr bwMode="auto">
            <a:xfrm>
              <a:off x="1043" y="683"/>
              <a:ext cx="3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SYN</a:t>
              </a:r>
            </a:p>
          </p:txBody>
        </p:sp>
      </p:grp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2352675" y="4514850"/>
            <a:ext cx="152400" cy="555625"/>
            <a:chOff x="1482" y="2844"/>
            <a:chExt cx="96" cy="350"/>
          </a:xfrm>
        </p:grpSpPr>
        <p:sp>
          <p:nvSpPr>
            <p:cNvPr id="96282" name="Oval 35"/>
            <p:cNvSpPr>
              <a:spLocks noChangeArrowheads="1"/>
            </p:cNvSpPr>
            <p:nvPr/>
          </p:nvSpPr>
          <p:spPr bwMode="auto">
            <a:xfrm>
              <a:off x="1482" y="2844"/>
              <a:ext cx="9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3" name="Oval 36"/>
            <p:cNvSpPr>
              <a:spLocks noChangeArrowheads="1"/>
            </p:cNvSpPr>
            <p:nvPr/>
          </p:nvSpPr>
          <p:spPr bwMode="auto">
            <a:xfrm>
              <a:off x="1482" y="2994"/>
              <a:ext cx="9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4" name="Oval 37"/>
            <p:cNvSpPr>
              <a:spLocks noChangeArrowheads="1"/>
            </p:cNvSpPr>
            <p:nvPr/>
          </p:nvSpPr>
          <p:spPr bwMode="auto">
            <a:xfrm>
              <a:off x="1482" y="3138"/>
              <a:ext cx="9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44"/>
          <p:cNvGrpSpPr>
            <a:grpSpLocks/>
          </p:cNvGrpSpPr>
          <p:nvPr/>
        </p:nvGrpSpPr>
        <p:grpSpPr bwMode="auto">
          <a:xfrm>
            <a:off x="3800475" y="1447800"/>
            <a:ext cx="971550" cy="4076700"/>
            <a:chOff x="2394" y="912"/>
            <a:chExt cx="612" cy="2568"/>
          </a:xfrm>
        </p:grpSpPr>
        <p:sp>
          <p:nvSpPr>
            <p:cNvPr id="96277" name="Text Box 39"/>
            <p:cNvSpPr txBox="1">
              <a:spLocks noChangeArrowheads="1"/>
            </p:cNvSpPr>
            <p:nvPr/>
          </p:nvSpPr>
          <p:spPr bwMode="auto">
            <a:xfrm>
              <a:off x="2478" y="2093"/>
              <a:ext cx="5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157sec</a:t>
              </a:r>
            </a:p>
          </p:txBody>
        </p:sp>
        <p:sp>
          <p:nvSpPr>
            <p:cNvPr id="96278" name="Line 40"/>
            <p:cNvSpPr>
              <a:spLocks noChangeShapeType="1"/>
            </p:cNvSpPr>
            <p:nvPr/>
          </p:nvSpPr>
          <p:spPr bwMode="auto">
            <a:xfrm>
              <a:off x="2406" y="91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279" name="Line 41"/>
            <p:cNvSpPr>
              <a:spLocks noChangeShapeType="1"/>
            </p:cNvSpPr>
            <p:nvPr/>
          </p:nvSpPr>
          <p:spPr bwMode="auto">
            <a:xfrm>
              <a:off x="2394" y="346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280" name="Line 42"/>
            <p:cNvSpPr>
              <a:spLocks noChangeShapeType="1"/>
            </p:cNvSpPr>
            <p:nvPr/>
          </p:nvSpPr>
          <p:spPr bwMode="auto">
            <a:xfrm>
              <a:off x="2640" y="2358"/>
              <a:ext cx="0" cy="11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6281" name="Line 43"/>
            <p:cNvSpPr>
              <a:spLocks noChangeShapeType="1"/>
            </p:cNvSpPr>
            <p:nvPr/>
          </p:nvSpPr>
          <p:spPr bwMode="auto">
            <a:xfrm flipV="1">
              <a:off x="2646" y="912"/>
              <a:ext cx="0" cy="1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17165" name="Text Box 45"/>
          <p:cNvSpPr txBox="1">
            <a:spLocks noChangeArrowheads="1"/>
          </p:cNvSpPr>
          <p:nvPr/>
        </p:nvSpPr>
        <p:spPr bwMode="auto">
          <a:xfrm>
            <a:off x="4722813" y="4929188"/>
            <a:ext cx="30797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Victim gives up on first SYN-ACK and frees first chunk of 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9" grpId="0"/>
      <p:bldP spid="517130" grpId="0" animBg="1"/>
      <p:bldP spid="517131" grpId="0"/>
      <p:bldP spid="517132" grpId="0"/>
      <p:bldP spid="517165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300"/>
            <a:ext cx="8305800" cy="600075"/>
          </a:xfrm>
        </p:spPr>
        <p:txBody>
          <a:bodyPr/>
          <a:lstStyle/>
          <a:p>
            <a:r>
              <a:rPr lang="en-US" sz="3600" smtClean="0"/>
              <a:t>SYN Attack</a:t>
            </a:r>
          </a:p>
        </p:txBody>
      </p:sp>
      <p:sp>
        <p:nvSpPr>
          <p:cNvPr id="97283" name="Line 3"/>
          <p:cNvSpPr>
            <a:spLocks noChangeShapeType="1"/>
          </p:cNvSpPr>
          <p:nvPr/>
        </p:nvSpPr>
        <p:spPr bwMode="auto">
          <a:xfrm flipH="1">
            <a:off x="1158875" y="1171575"/>
            <a:ext cx="6350" cy="4514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7284" name="Line 4"/>
          <p:cNvSpPr>
            <a:spLocks noChangeShapeType="1"/>
          </p:cNvSpPr>
          <p:nvPr/>
        </p:nvSpPr>
        <p:spPr bwMode="auto">
          <a:xfrm flipH="1">
            <a:off x="2849563" y="1038225"/>
            <a:ext cx="0" cy="4676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719138" y="798513"/>
            <a:ext cx="1008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attacker</a:t>
            </a:r>
          </a:p>
        </p:txBody>
      </p:sp>
      <p:grpSp>
        <p:nvGrpSpPr>
          <p:cNvPr id="97286" name="Group 6"/>
          <p:cNvGrpSpPr>
            <a:grpSpLocks/>
          </p:cNvGrpSpPr>
          <p:nvPr/>
        </p:nvGrpSpPr>
        <p:grpSpPr bwMode="auto">
          <a:xfrm>
            <a:off x="1157288" y="1084263"/>
            <a:ext cx="1677987" cy="392112"/>
            <a:chOff x="918" y="683"/>
            <a:chExt cx="1422" cy="247"/>
          </a:xfrm>
        </p:grpSpPr>
        <p:sp>
          <p:nvSpPr>
            <p:cNvPr id="97322" name="Line 7"/>
            <p:cNvSpPr>
              <a:spLocks noChangeShapeType="1"/>
            </p:cNvSpPr>
            <p:nvPr/>
          </p:nvSpPr>
          <p:spPr bwMode="auto">
            <a:xfrm>
              <a:off x="918" y="840"/>
              <a:ext cx="1422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323" name="Text Box 8"/>
            <p:cNvSpPr txBox="1">
              <a:spLocks noChangeArrowheads="1"/>
            </p:cNvSpPr>
            <p:nvPr/>
          </p:nvSpPr>
          <p:spPr bwMode="auto">
            <a:xfrm>
              <a:off x="976" y="683"/>
              <a:ext cx="5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SYN</a:t>
              </a:r>
            </a:p>
          </p:txBody>
        </p:sp>
      </p:grpSp>
      <p:sp>
        <p:nvSpPr>
          <p:cNvPr id="97287" name="Line 10"/>
          <p:cNvSpPr>
            <a:spLocks noChangeShapeType="1"/>
          </p:cNvSpPr>
          <p:nvPr/>
        </p:nvSpPr>
        <p:spPr bwMode="auto">
          <a:xfrm flipH="1">
            <a:off x="1179513" y="1609725"/>
            <a:ext cx="1676400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7288" name="Text Box 11"/>
          <p:cNvSpPr txBox="1">
            <a:spLocks noChangeArrowheads="1"/>
          </p:cNvSpPr>
          <p:nvPr/>
        </p:nvSpPr>
        <p:spPr bwMode="auto">
          <a:xfrm>
            <a:off x="176213" y="1522413"/>
            <a:ext cx="8905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ignored</a:t>
            </a:r>
          </a:p>
        </p:txBody>
      </p:sp>
      <p:sp>
        <p:nvSpPr>
          <p:cNvPr id="97289" name="Text Box 12"/>
          <p:cNvSpPr txBox="1">
            <a:spLocks noChangeArrowheads="1"/>
          </p:cNvSpPr>
          <p:nvPr/>
        </p:nvSpPr>
        <p:spPr bwMode="auto">
          <a:xfrm>
            <a:off x="1079500" y="1408113"/>
            <a:ext cx="1095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SYN-ACK</a:t>
            </a:r>
          </a:p>
        </p:txBody>
      </p:sp>
      <p:grpSp>
        <p:nvGrpSpPr>
          <p:cNvPr id="97290" name="Group 13"/>
          <p:cNvGrpSpPr>
            <a:grpSpLocks/>
          </p:cNvGrpSpPr>
          <p:nvPr/>
        </p:nvGrpSpPr>
        <p:grpSpPr bwMode="auto">
          <a:xfrm>
            <a:off x="1165225" y="1712913"/>
            <a:ext cx="1676400" cy="392112"/>
            <a:chOff x="918" y="683"/>
            <a:chExt cx="1422" cy="247"/>
          </a:xfrm>
        </p:grpSpPr>
        <p:sp>
          <p:nvSpPr>
            <p:cNvPr id="97320" name="Line 14"/>
            <p:cNvSpPr>
              <a:spLocks noChangeShapeType="1"/>
            </p:cNvSpPr>
            <p:nvPr/>
          </p:nvSpPr>
          <p:spPr bwMode="auto">
            <a:xfrm>
              <a:off x="918" y="840"/>
              <a:ext cx="1422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321" name="Text Box 15"/>
            <p:cNvSpPr txBox="1">
              <a:spLocks noChangeArrowheads="1"/>
            </p:cNvSpPr>
            <p:nvPr/>
          </p:nvSpPr>
          <p:spPr bwMode="auto">
            <a:xfrm>
              <a:off x="976" y="683"/>
              <a:ext cx="5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SYN</a:t>
              </a:r>
            </a:p>
          </p:txBody>
        </p:sp>
      </p:grpSp>
      <p:grpSp>
        <p:nvGrpSpPr>
          <p:cNvPr id="97291" name="Group 16"/>
          <p:cNvGrpSpPr>
            <a:grpSpLocks/>
          </p:cNvGrpSpPr>
          <p:nvPr/>
        </p:nvGrpSpPr>
        <p:grpSpPr bwMode="auto">
          <a:xfrm>
            <a:off x="1128713" y="2084388"/>
            <a:ext cx="1677987" cy="392112"/>
            <a:chOff x="918" y="683"/>
            <a:chExt cx="1422" cy="247"/>
          </a:xfrm>
        </p:grpSpPr>
        <p:sp>
          <p:nvSpPr>
            <p:cNvPr id="97318" name="Line 17"/>
            <p:cNvSpPr>
              <a:spLocks noChangeShapeType="1"/>
            </p:cNvSpPr>
            <p:nvPr/>
          </p:nvSpPr>
          <p:spPr bwMode="auto">
            <a:xfrm>
              <a:off x="918" y="840"/>
              <a:ext cx="1422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319" name="Text Box 18"/>
            <p:cNvSpPr txBox="1">
              <a:spLocks noChangeArrowheads="1"/>
            </p:cNvSpPr>
            <p:nvPr/>
          </p:nvSpPr>
          <p:spPr bwMode="auto">
            <a:xfrm>
              <a:off x="976" y="683"/>
              <a:ext cx="5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SYN</a:t>
              </a:r>
            </a:p>
          </p:txBody>
        </p:sp>
      </p:grpSp>
      <p:grpSp>
        <p:nvGrpSpPr>
          <p:cNvPr id="97292" name="Group 19"/>
          <p:cNvGrpSpPr>
            <a:grpSpLocks/>
          </p:cNvGrpSpPr>
          <p:nvPr/>
        </p:nvGrpSpPr>
        <p:grpSpPr bwMode="auto">
          <a:xfrm>
            <a:off x="1128713" y="2446338"/>
            <a:ext cx="1677987" cy="392112"/>
            <a:chOff x="918" y="683"/>
            <a:chExt cx="1422" cy="247"/>
          </a:xfrm>
        </p:grpSpPr>
        <p:sp>
          <p:nvSpPr>
            <p:cNvPr id="97316" name="Line 20"/>
            <p:cNvSpPr>
              <a:spLocks noChangeShapeType="1"/>
            </p:cNvSpPr>
            <p:nvPr/>
          </p:nvSpPr>
          <p:spPr bwMode="auto">
            <a:xfrm>
              <a:off x="918" y="840"/>
              <a:ext cx="1422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317" name="Text Box 21"/>
            <p:cNvSpPr txBox="1">
              <a:spLocks noChangeArrowheads="1"/>
            </p:cNvSpPr>
            <p:nvPr/>
          </p:nvSpPr>
          <p:spPr bwMode="auto">
            <a:xfrm>
              <a:off x="976" y="683"/>
              <a:ext cx="5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SYN</a:t>
              </a:r>
            </a:p>
          </p:txBody>
        </p:sp>
      </p:grpSp>
      <p:grpSp>
        <p:nvGrpSpPr>
          <p:cNvPr id="97293" name="Group 22"/>
          <p:cNvGrpSpPr>
            <a:grpSpLocks/>
          </p:cNvGrpSpPr>
          <p:nvPr/>
        </p:nvGrpSpPr>
        <p:grpSpPr bwMode="auto">
          <a:xfrm>
            <a:off x="1143000" y="2874963"/>
            <a:ext cx="1677988" cy="392112"/>
            <a:chOff x="918" y="683"/>
            <a:chExt cx="1422" cy="247"/>
          </a:xfrm>
        </p:grpSpPr>
        <p:sp>
          <p:nvSpPr>
            <p:cNvPr id="97314" name="Line 23"/>
            <p:cNvSpPr>
              <a:spLocks noChangeShapeType="1"/>
            </p:cNvSpPr>
            <p:nvPr/>
          </p:nvSpPr>
          <p:spPr bwMode="auto">
            <a:xfrm>
              <a:off x="918" y="840"/>
              <a:ext cx="1422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315" name="Text Box 24"/>
            <p:cNvSpPr txBox="1">
              <a:spLocks noChangeArrowheads="1"/>
            </p:cNvSpPr>
            <p:nvPr/>
          </p:nvSpPr>
          <p:spPr bwMode="auto">
            <a:xfrm>
              <a:off x="976" y="683"/>
              <a:ext cx="5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SYN</a:t>
              </a:r>
            </a:p>
          </p:txBody>
        </p:sp>
      </p:grpSp>
      <p:grpSp>
        <p:nvGrpSpPr>
          <p:cNvPr id="97294" name="Group 25"/>
          <p:cNvGrpSpPr>
            <a:grpSpLocks/>
          </p:cNvGrpSpPr>
          <p:nvPr/>
        </p:nvGrpSpPr>
        <p:grpSpPr bwMode="auto">
          <a:xfrm>
            <a:off x="1150938" y="3265488"/>
            <a:ext cx="1676400" cy="392112"/>
            <a:chOff x="918" y="683"/>
            <a:chExt cx="1422" cy="247"/>
          </a:xfrm>
        </p:grpSpPr>
        <p:sp>
          <p:nvSpPr>
            <p:cNvPr id="97312" name="Line 26"/>
            <p:cNvSpPr>
              <a:spLocks noChangeShapeType="1"/>
            </p:cNvSpPr>
            <p:nvPr/>
          </p:nvSpPr>
          <p:spPr bwMode="auto">
            <a:xfrm>
              <a:off x="918" y="840"/>
              <a:ext cx="1422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313" name="Text Box 27"/>
            <p:cNvSpPr txBox="1">
              <a:spLocks noChangeArrowheads="1"/>
            </p:cNvSpPr>
            <p:nvPr/>
          </p:nvSpPr>
          <p:spPr bwMode="auto">
            <a:xfrm>
              <a:off x="976" y="683"/>
              <a:ext cx="5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SYN</a:t>
              </a:r>
            </a:p>
          </p:txBody>
        </p:sp>
      </p:grpSp>
      <p:grpSp>
        <p:nvGrpSpPr>
          <p:cNvPr id="97295" name="Group 28"/>
          <p:cNvGrpSpPr>
            <a:grpSpLocks/>
          </p:cNvGrpSpPr>
          <p:nvPr/>
        </p:nvGrpSpPr>
        <p:grpSpPr bwMode="auto">
          <a:xfrm>
            <a:off x="1143000" y="3675063"/>
            <a:ext cx="1677988" cy="392112"/>
            <a:chOff x="918" y="683"/>
            <a:chExt cx="1422" cy="247"/>
          </a:xfrm>
        </p:grpSpPr>
        <p:sp>
          <p:nvSpPr>
            <p:cNvPr id="97310" name="Line 29"/>
            <p:cNvSpPr>
              <a:spLocks noChangeShapeType="1"/>
            </p:cNvSpPr>
            <p:nvPr/>
          </p:nvSpPr>
          <p:spPr bwMode="auto">
            <a:xfrm>
              <a:off x="918" y="840"/>
              <a:ext cx="1422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311" name="Text Box 30"/>
            <p:cNvSpPr txBox="1">
              <a:spLocks noChangeArrowheads="1"/>
            </p:cNvSpPr>
            <p:nvPr/>
          </p:nvSpPr>
          <p:spPr bwMode="auto">
            <a:xfrm>
              <a:off x="976" y="683"/>
              <a:ext cx="5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SYN</a:t>
              </a:r>
            </a:p>
          </p:txBody>
        </p:sp>
      </p:grpSp>
      <p:grpSp>
        <p:nvGrpSpPr>
          <p:cNvPr id="97296" name="Group 31"/>
          <p:cNvGrpSpPr>
            <a:grpSpLocks/>
          </p:cNvGrpSpPr>
          <p:nvPr/>
        </p:nvGrpSpPr>
        <p:grpSpPr bwMode="auto">
          <a:xfrm>
            <a:off x="1157288" y="4084638"/>
            <a:ext cx="1677987" cy="392112"/>
            <a:chOff x="918" y="683"/>
            <a:chExt cx="1422" cy="247"/>
          </a:xfrm>
        </p:grpSpPr>
        <p:sp>
          <p:nvSpPr>
            <p:cNvPr id="97308" name="Line 32"/>
            <p:cNvSpPr>
              <a:spLocks noChangeShapeType="1"/>
            </p:cNvSpPr>
            <p:nvPr/>
          </p:nvSpPr>
          <p:spPr bwMode="auto">
            <a:xfrm>
              <a:off x="918" y="840"/>
              <a:ext cx="1422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309" name="Text Box 33"/>
            <p:cNvSpPr txBox="1">
              <a:spLocks noChangeArrowheads="1"/>
            </p:cNvSpPr>
            <p:nvPr/>
          </p:nvSpPr>
          <p:spPr bwMode="auto">
            <a:xfrm>
              <a:off x="976" y="683"/>
              <a:ext cx="52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SYN</a:t>
              </a:r>
            </a:p>
          </p:txBody>
        </p:sp>
      </p:grpSp>
      <p:grpSp>
        <p:nvGrpSpPr>
          <p:cNvPr id="97297" name="Group 34"/>
          <p:cNvGrpSpPr>
            <a:grpSpLocks/>
          </p:cNvGrpSpPr>
          <p:nvPr/>
        </p:nvGrpSpPr>
        <p:grpSpPr bwMode="auto">
          <a:xfrm>
            <a:off x="1822450" y="4514850"/>
            <a:ext cx="112713" cy="555625"/>
            <a:chOff x="1482" y="2844"/>
            <a:chExt cx="96" cy="350"/>
          </a:xfrm>
        </p:grpSpPr>
        <p:sp>
          <p:nvSpPr>
            <p:cNvPr id="97305" name="Oval 35"/>
            <p:cNvSpPr>
              <a:spLocks noChangeArrowheads="1"/>
            </p:cNvSpPr>
            <p:nvPr/>
          </p:nvSpPr>
          <p:spPr bwMode="auto">
            <a:xfrm>
              <a:off x="1482" y="2844"/>
              <a:ext cx="9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6" name="Oval 36"/>
            <p:cNvSpPr>
              <a:spLocks noChangeArrowheads="1"/>
            </p:cNvSpPr>
            <p:nvPr/>
          </p:nvSpPr>
          <p:spPr bwMode="auto">
            <a:xfrm>
              <a:off x="1482" y="2994"/>
              <a:ext cx="9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7" name="Oval 37"/>
            <p:cNvSpPr>
              <a:spLocks noChangeArrowheads="1"/>
            </p:cNvSpPr>
            <p:nvPr/>
          </p:nvSpPr>
          <p:spPr bwMode="auto">
            <a:xfrm>
              <a:off x="1482" y="3138"/>
              <a:ext cx="96" cy="5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7298" name="Group 38"/>
          <p:cNvGrpSpPr>
            <a:grpSpLocks/>
          </p:cNvGrpSpPr>
          <p:nvPr/>
        </p:nvGrpSpPr>
        <p:grpSpPr bwMode="auto">
          <a:xfrm>
            <a:off x="2890838" y="1447800"/>
            <a:ext cx="836612" cy="4076700"/>
            <a:chOff x="2387" y="912"/>
            <a:chExt cx="710" cy="2568"/>
          </a:xfrm>
        </p:grpSpPr>
        <p:sp>
          <p:nvSpPr>
            <p:cNvPr id="97300" name="Text Box 39"/>
            <p:cNvSpPr txBox="1">
              <a:spLocks noChangeArrowheads="1"/>
            </p:cNvSpPr>
            <p:nvPr/>
          </p:nvSpPr>
          <p:spPr bwMode="auto">
            <a:xfrm>
              <a:off x="2387" y="2093"/>
              <a:ext cx="71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157sec</a:t>
              </a:r>
            </a:p>
          </p:txBody>
        </p:sp>
        <p:sp>
          <p:nvSpPr>
            <p:cNvPr id="97301" name="Line 40"/>
            <p:cNvSpPr>
              <a:spLocks noChangeShapeType="1"/>
            </p:cNvSpPr>
            <p:nvPr/>
          </p:nvSpPr>
          <p:spPr bwMode="auto">
            <a:xfrm>
              <a:off x="2406" y="918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302" name="Line 41"/>
            <p:cNvSpPr>
              <a:spLocks noChangeShapeType="1"/>
            </p:cNvSpPr>
            <p:nvPr/>
          </p:nvSpPr>
          <p:spPr bwMode="auto">
            <a:xfrm>
              <a:off x="2394" y="346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303" name="Line 42"/>
            <p:cNvSpPr>
              <a:spLocks noChangeShapeType="1"/>
            </p:cNvSpPr>
            <p:nvPr/>
          </p:nvSpPr>
          <p:spPr bwMode="auto">
            <a:xfrm>
              <a:off x="2640" y="2358"/>
              <a:ext cx="0" cy="11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7304" name="Line 43"/>
            <p:cNvSpPr>
              <a:spLocks noChangeShapeType="1"/>
            </p:cNvSpPr>
            <p:nvPr/>
          </p:nvSpPr>
          <p:spPr bwMode="auto">
            <a:xfrm flipV="1">
              <a:off x="2646" y="912"/>
              <a:ext cx="0" cy="1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18191" name="Text Box 47"/>
          <p:cNvSpPr txBox="1">
            <a:spLocks noChangeArrowheads="1"/>
          </p:cNvSpPr>
          <p:nvPr/>
        </p:nvSpPr>
        <p:spPr bwMode="auto">
          <a:xfrm>
            <a:off x="3524250" y="1900238"/>
            <a:ext cx="54991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4300" indent="-114300" algn="l">
              <a:buFontTx/>
              <a:buChar char="•"/>
            </a:pPr>
            <a:r>
              <a:rPr lang="en-US" sz="1400"/>
              <a:t>Total memory usage: </a:t>
            </a:r>
          </a:p>
          <a:p>
            <a:pPr lvl="1" algn="l">
              <a:buFontTx/>
              <a:buChar char="•"/>
            </a:pPr>
            <a:r>
              <a:rPr lang="en-US" sz="1400"/>
              <a:t>Memory per connection x number of SYNs sent in 157 sec</a:t>
            </a:r>
          </a:p>
          <a:p>
            <a:pPr marL="114300" indent="-114300" algn="l">
              <a:buFontTx/>
              <a:buChar char="•"/>
            </a:pPr>
            <a:r>
              <a:rPr lang="en-US" sz="1400"/>
              <a:t>Number of syns sent in 157 sec: </a:t>
            </a:r>
          </a:p>
          <a:p>
            <a:pPr lvl="1" algn="l">
              <a:buFontTx/>
              <a:buChar char="•"/>
            </a:pPr>
            <a:r>
              <a:rPr lang="en-US" sz="1400"/>
              <a:t>157 x 10Mbps / (SYN size x 8) = 157 x 31250 = 5M</a:t>
            </a:r>
          </a:p>
          <a:p>
            <a:pPr marL="114300" indent="-114300" algn="l">
              <a:buFontTx/>
              <a:buChar char="•"/>
            </a:pPr>
            <a:r>
              <a:rPr lang="en-US" sz="1400"/>
              <a:t>Suppose Memory per connection = 20K</a:t>
            </a:r>
          </a:p>
          <a:p>
            <a:pPr marL="114300" indent="-114300" algn="l">
              <a:buFontTx/>
              <a:buChar char="•"/>
            </a:pPr>
            <a:r>
              <a:rPr lang="en-US" sz="1400"/>
              <a:t>Total memory = 20K x 5M = 100GB … machine will crash</a:t>
            </a:r>
          </a:p>
          <a:p>
            <a:pPr marL="114300" indent="-114300" algn="l"/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300"/>
            <a:ext cx="8305800" cy="600075"/>
          </a:xfrm>
        </p:spPr>
        <p:txBody>
          <a:bodyPr/>
          <a:lstStyle/>
          <a:p>
            <a:r>
              <a:rPr lang="en-US" sz="3600" smtClean="0"/>
              <a:t>Defense from SYN Attack</a:t>
            </a:r>
          </a:p>
        </p:txBody>
      </p:sp>
      <p:sp>
        <p:nvSpPr>
          <p:cNvPr id="98307" name="Text Box 44"/>
          <p:cNvSpPr txBox="1">
            <a:spLocks noChangeArrowheads="1"/>
          </p:cNvSpPr>
          <p:nvPr/>
        </p:nvSpPr>
        <p:spPr bwMode="auto">
          <a:xfrm>
            <a:off x="3133725" y="1036638"/>
            <a:ext cx="57102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4300" indent="-114300" algn="l">
              <a:buFontTx/>
              <a:buChar char="•"/>
            </a:pPr>
            <a:r>
              <a:rPr lang="en-US"/>
              <a:t>If too many SYNs come from the same host, ignore them</a:t>
            </a:r>
          </a:p>
          <a:p>
            <a:pPr marL="114300" indent="-114300" algn="l"/>
            <a:endParaRPr lang="en-US"/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176213" y="798513"/>
            <a:ext cx="3592512" cy="4916487"/>
            <a:chOff x="111" y="503"/>
            <a:chExt cx="2263" cy="3097"/>
          </a:xfrm>
        </p:grpSpPr>
        <p:sp>
          <p:nvSpPr>
            <p:cNvPr id="98310" name="Line 4"/>
            <p:cNvSpPr>
              <a:spLocks noChangeShapeType="1"/>
            </p:cNvSpPr>
            <p:nvPr/>
          </p:nvSpPr>
          <p:spPr bwMode="auto">
            <a:xfrm flipH="1">
              <a:off x="730" y="738"/>
              <a:ext cx="4" cy="28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8311" name="Line 5"/>
            <p:cNvSpPr>
              <a:spLocks noChangeShapeType="1"/>
            </p:cNvSpPr>
            <p:nvPr/>
          </p:nvSpPr>
          <p:spPr bwMode="auto">
            <a:xfrm flipH="1">
              <a:off x="1795" y="654"/>
              <a:ext cx="0" cy="29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8312" name="Text Box 6"/>
            <p:cNvSpPr txBox="1">
              <a:spLocks noChangeArrowheads="1"/>
            </p:cNvSpPr>
            <p:nvPr/>
          </p:nvSpPr>
          <p:spPr bwMode="auto">
            <a:xfrm>
              <a:off x="453" y="503"/>
              <a:ext cx="63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attacker</a:t>
              </a:r>
            </a:p>
          </p:txBody>
        </p:sp>
        <p:grpSp>
          <p:nvGrpSpPr>
            <p:cNvPr id="98313" name="Group 7"/>
            <p:cNvGrpSpPr>
              <a:grpSpLocks/>
            </p:cNvGrpSpPr>
            <p:nvPr/>
          </p:nvGrpSpPr>
          <p:grpSpPr bwMode="auto">
            <a:xfrm>
              <a:off x="729" y="683"/>
              <a:ext cx="1057" cy="247"/>
              <a:chOff x="918" y="683"/>
              <a:chExt cx="1422" cy="247"/>
            </a:xfrm>
          </p:grpSpPr>
          <p:sp>
            <p:nvSpPr>
              <p:cNvPr id="98347" name="Line 8"/>
              <p:cNvSpPr>
                <a:spLocks noChangeShapeType="1"/>
              </p:cNvSpPr>
              <p:nvPr/>
            </p:nvSpPr>
            <p:spPr bwMode="auto">
              <a:xfrm>
                <a:off x="918" y="840"/>
                <a:ext cx="1422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8348" name="Text Box 9"/>
              <p:cNvSpPr txBox="1">
                <a:spLocks noChangeArrowheads="1"/>
              </p:cNvSpPr>
              <p:nvPr/>
            </p:nvSpPr>
            <p:spPr bwMode="auto">
              <a:xfrm>
                <a:off x="976" y="683"/>
                <a:ext cx="52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SYN</a:t>
                </a:r>
              </a:p>
            </p:txBody>
          </p:sp>
        </p:grpSp>
        <p:sp>
          <p:nvSpPr>
            <p:cNvPr id="98314" name="Line 10"/>
            <p:cNvSpPr>
              <a:spLocks noChangeShapeType="1"/>
            </p:cNvSpPr>
            <p:nvPr/>
          </p:nvSpPr>
          <p:spPr bwMode="auto">
            <a:xfrm flipH="1">
              <a:off x="743" y="1014"/>
              <a:ext cx="1056" cy="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8315" name="Text Box 11"/>
            <p:cNvSpPr txBox="1">
              <a:spLocks noChangeArrowheads="1"/>
            </p:cNvSpPr>
            <p:nvPr/>
          </p:nvSpPr>
          <p:spPr bwMode="auto">
            <a:xfrm>
              <a:off x="111" y="959"/>
              <a:ext cx="56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ignored</a:t>
              </a:r>
            </a:p>
          </p:txBody>
        </p:sp>
        <p:sp>
          <p:nvSpPr>
            <p:cNvPr id="98316" name="Text Box 12"/>
            <p:cNvSpPr txBox="1">
              <a:spLocks noChangeArrowheads="1"/>
            </p:cNvSpPr>
            <p:nvPr/>
          </p:nvSpPr>
          <p:spPr bwMode="auto">
            <a:xfrm>
              <a:off x="680" y="887"/>
              <a:ext cx="69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SYN-ACK</a:t>
              </a:r>
            </a:p>
          </p:txBody>
        </p:sp>
        <p:grpSp>
          <p:nvGrpSpPr>
            <p:cNvPr id="98317" name="Group 13"/>
            <p:cNvGrpSpPr>
              <a:grpSpLocks/>
            </p:cNvGrpSpPr>
            <p:nvPr/>
          </p:nvGrpSpPr>
          <p:grpSpPr bwMode="auto">
            <a:xfrm>
              <a:off x="734" y="1079"/>
              <a:ext cx="1056" cy="247"/>
              <a:chOff x="918" y="683"/>
              <a:chExt cx="1422" cy="247"/>
            </a:xfrm>
          </p:grpSpPr>
          <p:sp>
            <p:nvSpPr>
              <p:cNvPr id="98345" name="Line 14"/>
              <p:cNvSpPr>
                <a:spLocks noChangeShapeType="1"/>
              </p:cNvSpPr>
              <p:nvPr/>
            </p:nvSpPr>
            <p:spPr bwMode="auto">
              <a:xfrm>
                <a:off x="918" y="840"/>
                <a:ext cx="1422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8346" name="Text Box 15"/>
              <p:cNvSpPr txBox="1">
                <a:spLocks noChangeArrowheads="1"/>
              </p:cNvSpPr>
              <p:nvPr/>
            </p:nvSpPr>
            <p:spPr bwMode="auto">
              <a:xfrm>
                <a:off x="976" y="683"/>
                <a:ext cx="52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SYN</a:t>
                </a:r>
              </a:p>
            </p:txBody>
          </p:sp>
        </p:grpSp>
        <p:grpSp>
          <p:nvGrpSpPr>
            <p:cNvPr id="98318" name="Group 16"/>
            <p:cNvGrpSpPr>
              <a:grpSpLocks/>
            </p:cNvGrpSpPr>
            <p:nvPr/>
          </p:nvGrpSpPr>
          <p:grpSpPr bwMode="auto">
            <a:xfrm>
              <a:off x="711" y="1313"/>
              <a:ext cx="1057" cy="247"/>
              <a:chOff x="918" y="683"/>
              <a:chExt cx="1422" cy="247"/>
            </a:xfrm>
          </p:grpSpPr>
          <p:sp>
            <p:nvSpPr>
              <p:cNvPr id="98343" name="Line 17"/>
              <p:cNvSpPr>
                <a:spLocks noChangeShapeType="1"/>
              </p:cNvSpPr>
              <p:nvPr/>
            </p:nvSpPr>
            <p:spPr bwMode="auto">
              <a:xfrm>
                <a:off x="918" y="840"/>
                <a:ext cx="1422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8344" name="Text Box 18"/>
              <p:cNvSpPr txBox="1">
                <a:spLocks noChangeArrowheads="1"/>
              </p:cNvSpPr>
              <p:nvPr/>
            </p:nvSpPr>
            <p:spPr bwMode="auto">
              <a:xfrm>
                <a:off x="976" y="683"/>
                <a:ext cx="52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SYN</a:t>
                </a:r>
              </a:p>
            </p:txBody>
          </p:sp>
        </p:grpSp>
        <p:grpSp>
          <p:nvGrpSpPr>
            <p:cNvPr id="98319" name="Group 19"/>
            <p:cNvGrpSpPr>
              <a:grpSpLocks/>
            </p:cNvGrpSpPr>
            <p:nvPr/>
          </p:nvGrpSpPr>
          <p:grpSpPr bwMode="auto">
            <a:xfrm>
              <a:off x="711" y="1541"/>
              <a:ext cx="1057" cy="247"/>
              <a:chOff x="918" y="683"/>
              <a:chExt cx="1422" cy="247"/>
            </a:xfrm>
          </p:grpSpPr>
          <p:sp>
            <p:nvSpPr>
              <p:cNvPr id="98341" name="Line 20"/>
              <p:cNvSpPr>
                <a:spLocks noChangeShapeType="1"/>
              </p:cNvSpPr>
              <p:nvPr/>
            </p:nvSpPr>
            <p:spPr bwMode="auto">
              <a:xfrm>
                <a:off x="918" y="840"/>
                <a:ext cx="1422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8342" name="Text Box 21"/>
              <p:cNvSpPr txBox="1">
                <a:spLocks noChangeArrowheads="1"/>
              </p:cNvSpPr>
              <p:nvPr/>
            </p:nvSpPr>
            <p:spPr bwMode="auto">
              <a:xfrm>
                <a:off x="976" y="683"/>
                <a:ext cx="52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SYN</a:t>
                </a:r>
              </a:p>
            </p:txBody>
          </p:sp>
        </p:grpSp>
        <p:grpSp>
          <p:nvGrpSpPr>
            <p:cNvPr id="98320" name="Group 22"/>
            <p:cNvGrpSpPr>
              <a:grpSpLocks/>
            </p:cNvGrpSpPr>
            <p:nvPr/>
          </p:nvGrpSpPr>
          <p:grpSpPr bwMode="auto">
            <a:xfrm>
              <a:off x="720" y="1811"/>
              <a:ext cx="1057" cy="247"/>
              <a:chOff x="918" y="683"/>
              <a:chExt cx="1422" cy="247"/>
            </a:xfrm>
          </p:grpSpPr>
          <p:sp>
            <p:nvSpPr>
              <p:cNvPr id="98339" name="Line 23"/>
              <p:cNvSpPr>
                <a:spLocks noChangeShapeType="1"/>
              </p:cNvSpPr>
              <p:nvPr/>
            </p:nvSpPr>
            <p:spPr bwMode="auto">
              <a:xfrm>
                <a:off x="918" y="840"/>
                <a:ext cx="1422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8340" name="Text Box 24"/>
              <p:cNvSpPr txBox="1">
                <a:spLocks noChangeArrowheads="1"/>
              </p:cNvSpPr>
              <p:nvPr/>
            </p:nvSpPr>
            <p:spPr bwMode="auto">
              <a:xfrm>
                <a:off x="976" y="683"/>
                <a:ext cx="52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SYN</a:t>
                </a:r>
              </a:p>
            </p:txBody>
          </p:sp>
        </p:grpSp>
        <p:grpSp>
          <p:nvGrpSpPr>
            <p:cNvPr id="98321" name="Group 25"/>
            <p:cNvGrpSpPr>
              <a:grpSpLocks/>
            </p:cNvGrpSpPr>
            <p:nvPr/>
          </p:nvGrpSpPr>
          <p:grpSpPr bwMode="auto">
            <a:xfrm>
              <a:off x="725" y="2057"/>
              <a:ext cx="1056" cy="247"/>
              <a:chOff x="918" y="683"/>
              <a:chExt cx="1422" cy="247"/>
            </a:xfrm>
          </p:grpSpPr>
          <p:sp>
            <p:nvSpPr>
              <p:cNvPr id="98337" name="Line 26"/>
              <p:cNvSpPr>
                <a:spLocks noChangeShapeType="1"/>
              </p:cNvSpPr>
              <p:nvPr/>
            </p:nvSpPr>
            <p:spPr bwMode="auto">
              <a:xfrm>
                <a:off x="918" y="840"/>
                <a:ext cx="1422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8338" name="Text Box 27"/>
              <p:cNvSpPr txBox="1">
                <a:spLocks noChangeArrowheads="1"/>
              </p:cNvSpPr>
              <p:nvPr/>
            </p:nvSpPr>
            <p:spPr bwMode="auto">
              <a:xfrm>
                <a:off x="976" y="683"/>
                <a:ext cx="52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SYN</a:t>
                </a:r>
              </a:p>
            </p:txBody>
          </p:sp>
        </p:grpSp>
        <p:grpSp>
          <p:nvGrpSpPr>
            <p:cNvPr id="98322" name="Group 28"/>
            <p:cNvGrpSpPr>
              <a:grpSpLocks/>
            </p:cNvGrpSpPr>
            <p:nvPr/>
          </p:nvGrpSpPr>
          <p:grpSpPr bwMode="auto">
            <a:xfrm>
              <a:off x="720" y="2315"/>
              <a:ext cx="1057" cy="247"/>
              <a:chOff x="918" y="683"/>
              <a:chExt cx="1422" cy="247"/>
            </a:xfrm>
          </p:grpSpPr>
          <p:sp>
            <p:nvSpPr>
              <p:cNvPr id="98335" name="Line 29"/>
              <p:cNvSpPr>
                <a:spLocks noChangeShapeType="1"/>
              </p:cNvSpPr>
              <p:nvPr/>
            </p:nvSpPr>
            <p:spPr bwMode="auto">
              <a:xfrm>
                <a:off x="918" y="840"/>
                <a:ext cx="1422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8336" name="Text Box 30"/>
              <p:cNvSpPr txBox="1">
                <a:spLocks noChangeArrowheads="1"/>
              </p:cNvSpPr>
              <p:nvPr/>
            </p:nvSpPr>
            <p:spPr bwMode="auto">
              <a:xfrm>
                <a:off x="976" y="683"/>
                <a:ext cx="52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SYN</a:t>
                </a:r>
              </a:p>
            </p:txBody>
          </p:sp>
        </p:grpSp>
        <p:grpSp>
          <p:nvGrpSpPr>
            <p:cNvPr id="98323" name="Group 31"/>
            <p:cNvGrpSpPr>
              <a:grpSpLocks/>
            </p:cNvGrpSpPr>
            <p:nvPr/>
          </p:nvGrpSpPr>
          <p:grpSpPr bwMode="auto">
            <a:xfrm>
              <a:off x="729" y="2573"/>
              <a:ext cx="1057" cy="247"/>
              <a:chOff x="918" y="683"/>
              <a:chExt cx="1422" cy="247"/>
            </a:xfrm>
          </p:grpSpPr>
          <p:sp>
            <p:nvSpPr>
              <p:cNvPr id="98333" name="Line 32"/>
              <p:cNvSpPr>
                <a:spLocks noChangeShapeType="1"/>
              </p:cNvSpPr>
              <p:nvPr/>
            </p:nvSpPr>
            <p:spPr bwMode="auto">
              <a:xfrm>
                <a:off x="918" y="840"/>
                <a:ext cx="1422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8334" name="Text Box 33"/>
              <p:cNvSpPr txBox="1">
                <a:spLocks noChangeArrowheads="1"/>
              </p:cNvSpPr>
              <p:nvPr/>
            </p:nvSpPr>
            <p:spPr bwMode="auto">
              <a:xfrm>
                <a:off x="976" y="683"/>
                <a:ext cx="52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SYN</a:t>
                </a:r>
              </a:p>
            </p:txBody>
          </p:sp>
        </p:grpSp>
        <p:grpSp>
          <p:nvGrpSpPr>
            <p:cNvPr id="98324" name="Group 34"/>
            <p:cNvGrpSpPr>
              <a:grpSpLocks/>
            </p:cNvGrpSpPr>
            <p:nvPr/>
          </p:nvGrpSpPr>
          <p:grpSpPr bwMode="auto">
            <a:xfrm>
              <a:off x="1148" y="2844"/>
              <a:ext cx="71" cy="350"/>
              <a:chOff x="1482" y="2844"/>
              <a:chExt cx="96" cy="350"/>
            </a:xfrm>
          </p:grpSpPr>
          <p:sp>
            <p:nvSpPr>
              <p:cNvPr id="98330" name="Oval 35"/>
              <p:cNvSpPr>
                <a:spLocks noChangeArrowheads="1"/>
              </p:cNvSpPr>
              <p:nvPr/>
            </p:nvSpPr>
            <p:spPr bwMode="auto">
              <a:xfrm>
                <a:off x="1482" y="2844"/>
                <a:ext cx="96" cy="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31" name="Oval 36"/>
              <p:cNvSpPr>
                <a:spLocks noChangeArrowheads="1"/>
              </p:cNvSpPr>
              <p:nvPr/>
            </p:nvSpPr>
            <p:spPr bwMode="auto">
              <a:xfrm>
                <a:off x="1482" y="2994"/>
                <a:ext cx="96" cy="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32" name="Oval 37"/>
              <p:cNvSpPr>
                <a:spLocks noChangeArrowheads="1"/>
              </p:cNvSpPr>
              <p:nvPr/>
            </p:nvSpPr>
            <p:spPr bwMode="auto">
              <a:xfrm>
                <a:off x="1482" y="3138"/>
                <a:ext cx="96" cy="5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8325" name="Text Box 45"/>
            <p:cNvSpPr txBox="1">
              <a:spLocks noChangeArrowheads="1"/>
            </p:cNvSpPr>
            <p:nvPr/>
          </p:nvSpPr>
          <p:spPr bwMode="auto">
            <a:xfrm>
              <a:off x="1888" y="1661"/>
              <a:ext cx="4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ignore</a:t>
              </a:r>
            </a:p>
          </p:txBody>
        </p:sp>
        <p:sp>
          <p:nvSpPr>
            <p:cNvPr id="98326" name="Text Box 46"/>
            <p:cNvSpPr txBox="1">
              <a:spLocks noChangeArrowheads="1"/>
            </p:cNvSpPr>
            <p:nvPr/>
          </p:nvSpPr>
          <p:spPr bwMode="auto">
            <a:xfrm>
              <a:off x="1888" y="1943"/>
              <a:ext cx="4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ignore</a:t>
              </a:r>
            </a:p>
          </p:txBody>
        </p:sp>
        <p:sp>
          <p:nvSpPr>
            <p:cNvPr id="98327" name="Text Box 47"/>
            <p:cNvSpPr txBox="1">
              <a:spLocks noChangeArrowheads="1"/>
            </p:cNvSpPr>
            <p:nvPr/>
          </p:nvSpPr>
          <p:spPr bwMode="auto">
            <a:xfrm>
              <a:off x="1888" y="2159"/>
              <a:ext cx="4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ignore</a:t>
              </a:r>
            </a:p>
          </p:txBody>
        </p:sp>
        <p:sp>
          <p:nvSpPr>
            <p:cNvPr id="98328" name="Text Box 48"/>
            <p:cNvSpPr txBox="1">
              <a:spLocks noChangeArrowheads="1"/>
            </p:cNvSpPr>
            <p:nvPr/>
          </p:nvSpPr>
          <p:spPr bwMode="auto">
            <a:xfrm>
              <a:off x="1864" y="2429"/>
              <a:ext cx="4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ignore</a:t>
              </a:r>
            </a:p>
          </p:txBody>
        </p:sp>
        <p:sp>
          <p:nvSpPr>
            <p:cNvPr id="98329" name="Text Box 49"/>
            <p:cNvSpPr txBox="1">
              <a:spLocks noChangeArrowheads="1"/>
            </p:cNvSpPr>
            <p:nvPr/>
          </p:nvSpPr>
          <p:spPr bwMode="auto">
            <a:xfrm>
              <a:off x="1888" y="2747"/>
              <a:ext cx="4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ignore</a:t>
              </a:r>
            </a:p>
          </p:txBody>
        </p:sp>
      </p:grpSp>
      <p:sp>
        <p:nvSpPr>
          <p:cNvPr id="520248" name="Text Box 56"/>
          <p:cNvSpPr txBox="1">
            <a:spLocks noChangeArrowheads="1"/>
          </p:cNvSpPr>
          <p:nvPr/>
        </p:nvSpPr>
        <p:spPr bwMode="auto">
          <a:xfrm>
            <a:off x="3333750" y="5195888"/>
            <a:ext cx="55991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4300" indent="-114300" algn="l">
              <a:buFontTx/>
              <a:buChar char="•"/>
            </a:pPr>
            <a:r>
              <a:rPr lang="en-US" sz="1400"/>
              <a:t>Better attack</a:t>
            </a:r>
          </a:p>
          <a:p>
            <a:pPr marL="114300" indent="-114300" algn="l">
              <a:buFontTx/>
              <a:buChar char="•"/>
            </a:pPr>
            <a:r>
              <a:rPr lang="en-US" sz="1400"/>
              <a:t>Change the source address of the SYN to some random address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248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SYN Cookie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smtClean="0"/>
              <a:t>Do not allocate memory when the SYN arrives, but when the ACK for the SYN-ACK arrives</a:t>
            </a:r>
          </a:p>
          <a:p>
            <a:r>
              <a:rPr lang="en-US" sz="2400" smtClean="0"/>
              <a:t>The attacker could send fake ACKs</a:t>
            </a:r>
          </a:p>
          <a:p>
            <a:r>
              <a:rPr lang="en-US" sz="2400" smtClean="0"/>
              <a:t>But the ACK must contain the correct ACK number</a:t>
            </a:r>
          </a:p>
          <a:p>
            <a:r>
              <a:rPr lang="en-US" sz="2400" smtClean="0"/>
              <a:t>Thus, the SYN-ACK must contain a sequence number that is </a:t>
            </a:r>
          </a:p>
          <a:p>
            <a:pPr lvl="1"/>
            <a:r>
              <a:rPr lang="en-US" sz="2000" smtClean="0"/>
              <a:t>not predictable </a:t>
            </a:r>
          </a:p>
          <a:p>
            <a:pPr lvl="1"/>
            <a:r>
              <a:rPr lang="en-US" sz="2000" smtClean="0"/>
              <a:t>and does not require saving any information.</a:t>
            </a:r>
          </a:p>
          <a:p>
            <a:r>
              <a:rPr lang="en-US" sz="2400" smtClean="0"/>
              <a:t>This is what the SYN cookie method does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6495&quot;&gt;&lt;/object&gt;&lt;object type=&quot;2&quot; unique_id=&quot;16496&quot;&gt;&lt;object type=&quot;3&quot; unique_id=&quot;16497&quot;&gt;&lt;property id=&quot;20148&quot; value=&quot;5&quot;/&gt;&lt;property id=&quot;20300&quot; value=&quot;Slide 1 - &amp;quot;Transport Layer&amp;quot;&quot;/&gt;&lt;property id=&quot;20307&quot; value=&quot;452&quot;/&gt;&lt;/object&gt;&lt;object type=&quot;3&quot; unique_id=&quot;16498&quot;&gt;&lt;property id=&quot;20148&quot; value=&quot;5&quot;/&gt;&lt;property id=&quot;20300&quot; value=&quot;Slide 2 - &amp;quot;Transport Layer – Topics &amp;quot;&quot;/&gt;&lt;property id=&quot;20307&quot; value=&quot;453&quot;/&gt;&lt;/object&gt;&lt;object type=&quot;3&quot; unique_id=&quot;16499&quot;&gt;&lt;property id=&quot;20148&quot; value=&quot;5&quot;/&gt;&lt;property id=&quot;20300&quot; value=&quot;Slide 4 - &amp;quot;Transport layer&amp;quot;&quot;/&gt;&lt;property id=&quot;20307&quot; value=&quot;454&quot;/&gt;&lt;/object&gt;&lt;object type=&quot;3&quot; unique_id=&quot;16500&quot;&gt;&lt;property id=&quot;20148&quot; value=&quot;5&quot;/&gt;&lt;property id=&quot;20300&quot; value=&quot;Slide 5 - &amp;quot;Connection oriented / connectionless&amp;quot;&quot;/&gt;&lt;property id=&quot;20307&quot; value=&quot;455&quot;/&gt;&lt;/object&gt;&lt;object type=&quot;3&quot; unique_id=&quot;16501&quot;&gt;&lt;property id=&quot;20148&quot; value=&quot;5&quot;/&gt;&lt;property id=&quot;20300&quot; value=&quot;Slide 6 - &amp;quot;TCP                 vs.       UDP&amp;quot;&quot;/&gt;&lt;property id=&quot;20307&quot; value=&quot;456&quot;/&gt;&lt;/object&gt;&lt;object type=&quot;3&quot; unique_id=&quot;16502&quot;&gt;&lt;property id=&quot;20148&quot; value=&quot;5&quot;/&gt;&lt;property id=&quot;20300&quot; value=&quot;Slide 7 - &amp;quot;Applications and Transport Protocols&amp;quot;&quot;/&gt;&lt;property id=&quot;20307&quot; value=&quot;457&quot;/&gt;&lt;/object&gt;&lt;object type=&quot;3&quot; unique_id=&quot;16503&quot;&gt;&lt;property id=&quot;20148&quot; value=&quot;5&quot;/&gt;&lt;property id=&quot;20300&quot; value=&quot;Slide 8 - &amp;quot;Multiplexing with ports&amp;quot;&quot;/&gt;&lt;property id=&quot;20307&quot; value=&quot;374&quot;/&gt;&lt;/object&gt;&lt;object type=&quot;3&quot; unique_id=&quot;16504&quot;&gt;&lt;property id=&quot;20148&quot; value=&quot;5&quot;/&gt;&lt;property id=&quot;20300&quot; value=&quot;Slide 10 - &amp;quot;Chapter 3 outline&amp;quot;&quot;/&gt;&lt;property id=&quot;20307&quot; value=&quot;376&quot;/&gt;&lt;/object&gt;&lt;object type=&quot;3&quot; unique_id=&quot;16505&quot;&gt;&lt;property id=&quot;20148&quot; value=&quot;5&quot;/&gt;&lt;property id=&quot;20300&quot; value=&quot;Slide 11 - &amp;quot;UDP: User Datagram Protocol [RFC 768]&amp;quot;&quot;/&gt;&lt;property id=&quot;20307&quot; value=&quot;263&quot;/&gt;&lt;/object&gt;&lt;object type=&quot;3&quot; unique_id=&quot;16506&quot;&gt;&lt;property id=&quot;20148&quot; value=&quot;5&quot;/&gt;&lt;property id=&quot;20300&quot; value=&quot;Slide 12 - &amp;quot;UDP: more&amp;quot;&quot;/&gt;&lt;property id=&quot;20307&quot; value=&quot;264&quot;/&gt;&lt;/object&gt;&lt;object type=&quot;3&quot; unique_id=&quot;16507&quot;&gt;&lt;property id=&quot;20148&quot; value=&quot;5&quot;/&gt;&lt;property id=&quot;20300&quot; value=&quot;Slide 13 - &amp;quot;UDP checksum&amp;quot;&quot;/&gt;&lt;property id=&quot;20307&quot; value=&quot;265&quot;/&gt;&lt;/object&gt;&lt;object type=&quot;3&quot; unique_id=&quot;16508&quot;&gt;&lt;property id=&quot;20148&quot; value=&quot;5&quot;/&gt;&lt;property id=&quot;20300&quot; value=&quot;Slide 14 - &amp;quot;Internet Checksum Example&amp;quot;&quot;/&gt;&lt;property id=&quot;20307&quot; value=&quot;445&quot;/&gt;&lt;/object&gt;&lt;object type=&quot;3&quot; unique_id=&quot;16509&quot;&gt;&lt;property id=&quot;20148&quot; value=&quot;5&quot;/&gt;&lt;property id=&quot;20300&quot; value=&quot;Slide 15 - &amp;quot;Chapter 3 outline&amp;quot;&quot;/&gt;&lt;property id=&quot;20307&quot; value=&quot;375&quot;/&gt;&lt;/object&gt;&lt;object type=&quot;3&quot; unique_id=&quot;16510&quot;&gt;&lt;property id=&quot;20148&quot; value=&quot;5&quot;/&gt;&lt;property id=&quot;20300&quot; value=&quot;Slide 16 - &amp;quot;Principles of reliable data transfer&amp;quot;&quot;/&gt;&lt;property id=&quot;20307&quot; value=&quot;408&quot;/&gt;&lt;/object&gt;&lt;object type=&quot;3&quot; unique_id=&quot;16511&quot;&gt;&lt;property id=&quot;20148&quot; value=&quot;5&quot;/&gt;&lt;property id=&quot;20300&quot; value=&quot;Slide 17 - &amp;quot;Principles of Reliable data transfer&amp;quot;&quot;/&gt;&lt;property id=&quot;20307&quot; value=&quot;446&quot;/&gt;&lt;/object&gt;&lt;object type=&quot;3&quot; unique_id=&quot;16512&quot;&gt;&lt;property id=&quot;20148&quot; value=&quot;5&quot;/&gt;&lt;property id=&quot;20300&quot; value=&quot;Slide 18 - &amp;quot;Principles of reliable data transfer&amp;quot;&quot;/&gt;&lt;property id=&quot;20307&quot; value=&quot;447&quot;/&gt;&lt;/object&gt;&lt;object type=&quot;3&quot; unique_id=&quot;16513&quot;&gt;&lt;property id=&quot;20148&quot; value=&quot;5&quot;/&gt;&lt;property id=&quot;20300&quot; value=&quot;Slide 20 - &amp;quot;Application implemented reliable data transfer &amp;quot;&quot;/&gt;&lt;property id=&quot;20307&quot; value=&quot;519&quot;/&gt;&lt;/object&gt;&lt;object type=&quot;3&quot; unique_id=&quot;16514&quot;&gt;&lt;property id=&quot;20148&quot; value=&quot;5&quot;/&gt;&lt;property id=&quot;20300&quot; value=&quot;Slide 19 - &amp;quot;Reliable data transfer: getting started&amp;quot;&quot;/&gt;&lt;property id=&quot;20307&quot; value=&quot;409&quot;/&gt;&lt;/object&gt;&lt;object type=&quot;3&quot; unique_id=&quot;16515&quot;&gt;&lt;property id=&quot;20148&quot; value=&quot;5&quot;/&gt;&lt;property id=&quot;20300&quot; value=&quot;Slide 21 - &amp;quot;Reliable data transfer: getting started&amp;quot;&quot;/&gt;&lt;property id=&quot;20307&quot; value=&quot;410&quot;/&gt;&lt;/object&gt;&lt;object type=&quot;3&quot; unique_id=&quot;16516&quot;&gt;&lt;property id=&quot;20148&quot; value=&quot;5&quot;/&gt;&lt;property id=&quot;20300&quot; value=&quot;Slide 22 - &amp;quot;Rdt1.0: reliable transfer over a reliable channel&amp;quot;&quot;/&gt;&lt;property id=&quot;20307&quot; value=&quot;411&quot;/&gt;&lt;/object&gt;&lt;object type=&quot;3&quot; unique_id=&quot;16517&quot;&gt;&lt;property id=&quot;20148&quot; value=&quot;5&quot;/&gt;&lt;property id=&quot;20300&quot; value=&quot;Slide 23 - &amp;quot;Rdt2.0: channel with bit errors&amp;quot;&quot;/&gt;&lt;property id=&quot;20307&quot; value=&quot;412&quot;/&gt;&lt;/object&gt;&lt;object type=&quot;3&quot; unique_id=&quot;16518&quot;&gt;&lt;property id=&quot;20148&quot; value=&quot;5&quot;/&gt;&lt;property id=&quot;20300&quot; value=&quot;Slide 24 - &amp;quot;rdt2.0: FSM specification&amp;quot;&quot;/&gt;&lt;property id=&quot;20307&quot; value=&quot;458&quot;/&gt;&lt;/object&gt;&lt;object type=&quot;3&quot; unique_id=&quot;16520&quot;&gt;&lt;property id=&quot;20148&quot; value=&quot;5&quot;/&gt;&lt;property id=&quot;20300&quot; value=&quot;Slide 28 - &amp;quot;rdt2.0 has a fatal flaw!&amp;quot;&quot;/&gt;&lt;property id=&quot;20307&quot; value=&quot;416&quot;/&gt;&lt;/object&gt;&lt;object type=&quot;3&quot; unique_id=&quot;16521&quot;&gt;&lt;property id=&quot;20148&quot; value=&quot;5&quot;/&gt;&lt;property id=&quot;20300&quot; value=&quot;Slide 31 - &amp;quot;rdt2.1: sender, handles garbled ACK/NAKs&amp;quot;&quot;/&gt;&lt;property id=&quot;20307&quot; value=&quot;459&quot;/&gt;&lt;/object&gt;&lt;object type=&quot;3&quot; unique_id=&quot;16522&quot;&gt;&lt;property id=&quot;20148&quot; value=&quot;5&quot;/&gt;&lt;property id=&quot;20300&quot; value=&quot;Slide 32 - &amp;quot;rdt2.1: receiver, handles garbled ACK/NAKs&amp;quot;&quot;/&gt;&lt;property id=&quot;20307&quot; value=&quot;460&quot;/&gt;&lt;/object&gt;&lt;object type=&quot;3&quot; unique_id=&quot;16523&quot;&gt;&lt;property id=&quot;20148&quot; value=&quot;5&quot;/&gt;&lt;property id=&quot;20300&quot; value=&quot;Slide 33 - &amp;quot;rdt2.1: sender, handles garbled ACK/NAKs&amp;quot;&quot;/&gt;&lt;property id=&quot;20307&quot; value=&quot;417&quot;/&gt;&lt;/object&gt;&lt;object type=&quot;3&quot; unique_id=&quot;16524&quot;&gt;&lt;property id=&quot;20148&quot; value=&quot;5&quot;/&gt;&lt;property id=&quot;20300&quot; value=&quot;Slide 34 - &amp;quot;rdt2.1: receiver, handles garbled ACK/NAKs&amp;quot;&quot;/&gt;&lt;property id=&quot;20307&quot; value=&quot;418&quot;/&gt;&lt;/object&gt;&lt;object type=&quot;3&quot; unique_id=&quot;16525&quot;&gt;&lt;property id=&quot;20148&quot; value=&quot;5&quot;/&gt;&lt;property id=&quot;20300&quot; value=&quot;Slide 35 - &amp;quot;rdt2.1: discussion&amp;quot;&quot;/&gt;&lt;property id=&quot;20307&quot; value=&quot;419&quot;/&gt;&lt;/object&gt;&lt;object type=&quot;3&quot; unique_id=&quot;16526&quot;&gt;&lt;property id=&quot;20148&quot; value=&quot;5&quot;/&gt;&lt;property id=&quot;20300&quot; value=&quot;Slide 36 - &amp;quot;rdt2.2: a NAK-free protocol&amp;quot;&quot;/&gt;&lt;property id=&quot;20307&quot; value=&quot;420&quot;/&gt;&lt;/object&gt;&lt;object type=&quot;3&quot; unique_id=&quot;16527&quot;&gt;&lt;property id=&quot;20148&quot; value=&quot;5&quot;/&gt;&lt;property id=&quot;20300&quot; value=&quot;Slide 37 - &amp;quot;rdt2.2: sender, receiver fragments&amp;quot;&quot;/&gt;&lt;property id=&quot;20307&quot; value=&quot;461&quot;/&gt;&lt;/object&gt;&lt;object type=&quot;3&quot; unique_id=&quot;16528&quot;&gt;&lt;property id=&quot;20148&quot; value=&quot;5&quot;/&gt;&lt;property id=&quot;20300&quot; value=&quot;Slide 38 - &amp;quot;rdt2.2: sender, receiver fragments&amp;quot;&quot;/&gt;&lt;property id=&quot;20307&quot; value=&quot;421&quot;/&gt;&lt;/object&gt;&lt;object type=&quot;3&quot; unique_id=&quot;16529&quot;&gt;&lt;property id=&quot;20148&quot; value=&quot;5&quot;/&gt;&lt;property id=&quot;20300&quot; value=&quot;Slide 39 - &amp;quot;rdt3.0: channels with errors and loss&amp;quot;&quot;/&gt;&lt;property id=&quot;20307&quot; value=&quot;422&quot;/&gt;&lt;/object&gt;&lt;object type=&quot;3&quot; unique_id=&quot;16530&quot;&gt;&lt;property id=&quot;20148&quot; value=&quot;5&quot;/&gt;&lt;property id=&quot;20300&quot; value=&quot;Slide 40 - &amp;quot;rdt3.0 sender&amp;quot;&quot;/&gt;&lt;property id=&quot;20307&quot; value=&quot;463&quot;/&gt;&lt;/object&gt;&lt;object type=&quot;3&quot; unique_id=&quot;16531&quot;&gt;&lt;property id=&quot;20148&quot; value=&quot;5&quot;/&gt;&lt;property id=&quot;20300&quot; value=&quot;Slide 41 - &amp;quot;rdt3.0 sender&amp;quot;&quot;/&gt;&lt;property id=&quot;20307&quot; value=&quot;423&quot;/&gt;&lt;/object&gt;&lt;object type=&quot;3&quot; unique_id=&quot;16532&quot;&gt;&lt;property id=&quot;20148&quot; value=&quot;5&quot;/&gt;&lt;property id=&quot;20300&quot; value=&quot;Slide 42 - &amp;quot;rdt3.0 in action&amp;quot;&quot;/&gt;&lt;property id=&quot;20307&quot; value=&quot;464&quot;/&gt;&lt;/object&gt;&lt;object type=&quot;3&quot; unique_id=&quot;16533&quot;&gt;&lt;property id=&quot;20148&quot; value=&quot;5&quot;/&gt;&lt;property id=&quot;20300&quot; value=&quot;Slide 43 - &amp;quot;rdt3.0 in action&amp;quot;&quot;/&gt;&lt;property id=&quot;20307&quot; value=&quot;425&quot;/&gt;&lt;/object&gt;&lt;object type=&quot;3&quot; unique_id=&quot;16534&quot;&gt;&lt;property id=&quot;20148&quot; value=&quot;5&quot;/&gt;&lt;property id=&quot;20300&quot; value=&quot;Slide 44 - &amp;quot;Performance of rdt3.0&amp;quot;&quot;/&gt;&lt;property id=&quot;20307&quot; value=&quot;426&quot;/&gt;&lt;/object&gt;&lt;object type=&quot;3&quot; unique_id=&quot;16535&quot;&gt;&lt;property id=&quot;20148&quot; value=&quot;5&quot;/&gt;&lt;property id=&quot;20300&quot; value=&quot;Slide 45 - &amp;quot;rdt3.0: stop-and-wait operation&amp;quot;&quot;/&gt;&lt;property id=&quot;20307&quot; value=&quot;427&quot;/&gt;&lt;/object&gt;&lt;object type=&quot;3&quot; unique_id=&quot;16536&quot;&gt;&lt;property id=&quot;20148&quot; value=&quot;5&quot;/&gt;&lt;property id=&quot;20300&quot; value=&quot;Slide 46 - &amp;quot;Pipelined protocols&amp;quot;&quot;/&gt;&lt;property id=&quot;20307&quot; value=&quot;428&quot;/&gt;&lt;/object&gt;&lt;object type=&quot;3&quot; unique_id=&quot;16537&quot;&gt;&lt;property id=&quot;20148&quot; value=&quot;5&quot;/&gt;&lt;property id=&quot;20300&quot; value=&quot;Slide 47 - &amp;quot;Pipelining: increased utilization&amp;quot;&quot;/&gt;&lt;property id=&quot;20307&quot; value=&quot;429&quot;/&gt;&lt;/object&gt;&lt;object type=&quot;3&quot; unique_id=&quot;16538&quot;&gt;&lt;property id=&quot;20148&quot; value=&quot;5&quot;/&gt;&lt;property id=&quot;20300&quot; value=&quot;Slide 48 - &amp;quot;Pipelining Protocols&amp;quot;&quot;/&gt;&lt;property id=&quot;20307&quot; value=&quot;449&quot;/&gt;&lt;/object&gt;&lt;object type=&quot;3&quot; unique_id=&quot;16539&quot;&gt;&lt;property id=&quot;20148&quot; value=&quot;5&quot;/&gt;&lt;property id=&quot;20300&quot; value=&quot;Slide 49 - &amp;quot;Selective repeat: big picture&amp;quot;&quot;/&gt;&lt;property id=&quot;20307&quot; value=&quot;450&quot;/&gt;&lt;/object&gt;&lt;object type=&quot;3&quot; unique_id=&quot;16540&quot;&gt;&lt;property id=&quot;20148&quot; value=&quot;5&quot;/&gt;&lt;property id=&quot;20300&quot; value=&quot;Slide 50 - &amp;quot;Go-Back-N&amp;quot;&quot;/&gt;&lt;property id=&quot;20307&quot; value=&quot;430&quot;/&gt;&lt;/object&gt;&lt;object type=&quot;3&quot; unique_id=&quot;16541&quot;&gt;&lt;property id=&quot;20148&quot; value=&quot;5&quot;/&gt;&lt;property id=&quot;20300&quot; value=&quot;Slide 51 - &amp;quot;Go-Back-N&amp;quot;&quot;/&gt;&lt;property id=&quot;20307&quot; value=&quot;466&quot;/&gt;&lt;/object&gt;&lt;object type=&quot;3&quot; unique_id=&quot;16542&quot;&gt;&lt;property id=&quot;20148&quot; value=&quot;5&quot;/&gt;&lt;property id=&quot;20300&quot; value=&quot;Slide 52 - &amp;quot;Go-Back-N&amp;quot;&quot;/&gt;&lt;property id=&quot;20307&quot; value=&quot;465&quot;/&gt;&lt;/object&gt;&lt;object type=&quot;3&quot; unique_id=&quot;16543&quot;&gt;&lt;property id=&quot;20148&quot; value=&quot;5&quot;/&gt;&lt;property id=&quot;20300&quot; value=&quot;Slide 53 - &amp;quot;GBN: sender extended Activity Diagram&amp;quot;&quot;/&gt;&lt;property id=&quot;20307&quot; value=&quot;468&quot;/&gt;&lt;/object&gt;&lt;object type=&quot;3&quot; unique_id=&quot;16544&quot;&gt;&lt;property id=&quot;20148&quot; value=&quot;5&quot;/&gt;&lt;property id=&quot;20300&quot; value=&quot;Slide 54 - &amp;quot;GBN: Receiver Activity Diagram&amp;quot;&quot;/&gt;&lt;property id=&quot;20307&quot; value=&quot;470&quot;/&gt;&lt;/object&gt;&lt;object type=&quot;3&quot; unique_id=&quot;16545&quot;&gt;&lt;property id=&quot;20148&quot; value=&quot;5&quot;/&gt;&lt;property id=&quot;20300&quot; value=&quot;Slide 55 - &amp;quot;GBN: sender extended Activity Diagram&amp;quot;&quot;/&gt;&lt;property id=&quot;20307&quot; value=&quot;469&quot;/&gt;&lt;/object&gt;&lt;object type=&quot;3&quot; unique_id=&quot;16546&quot;&gt;&lt;property id=&quot;20148&quot; value=&quot;5&quot;/&gt;&lt;property id=&quot;20300&quot; value=&quot;Slide 56 - &amp;quot;GBN: Receiver Activity Diagram&amp;quot;&quot;/&gt;&lt;property id=&quot;20307&quot; value=&quot;467&quot;/&gt;&lt;/object&gt;&lt;object type=&quot;3&quot; unique_id=&quot;16547&quot;&gt;&lt;property id=&quot;20148&quot; value=&quot;5&quot;/&gt;&lt;property id=&quot;20300&quot; value=&quot;Slide 57 - &amp;quot;GBN: sender extended FSM&amp;quot;&quot;/&gt;&lt;property id=&quot;20307&quot; value=&quot;431&quot;/&gt;&lt;/object&gt;&lt;object type=&quot;3&quot; unique_id=&quot;16548&quot;&gt;&lt;property id=&quot;20148&quot; value=&quot;5&quot;/&gt;&lt;property id=&quot;20300&quot; value=&quot;Slide 58 - &amp;quot;GBN: receiver extended FSM&amp;quot;&quot;/&gt;&lt;property id=&quot;20307&quot; value=&quot;432&quot;/&gt;&lt;/object&gt;&lt;object type=&quot;3&quot; unique_id=&quot;16549&quot;&gt;&lt;property id=&quot;20148&quot; value=&quot;5&quot;/&gt;&lt;property id=&quot;20300&quot; value=&quot;Slide 59 - &amp;quot;GBN in Action&amp;quot;&quot;/&gt;&lt;property id=&quot;20307&quot; value=&quot;433&quot;/&gt;&lt;/object&gt;&lt;object type=&quot;3&quot; unique_id=&quot;16550&quot;&gt;&lt;property id=&quot;20148&quot; value=&quot;5&quot;/&gt;&lt;property id=&quot;20300&quot; value=&quot;Slide 60 - &amp;quot;Optimal size of N in GBN&amp;quot;&quot;/&gt;&lt;property id=&quot;20307&quot; value=&quot;472&quot;/&gt;&lt;/object&gt;&lt;object type=&quot;3&quot; unique_id=&quot;16551&quot;&gt;&lt;property id=&quot;20148&quot; value=&quot;5&quot;/&gt;&lt;property id=&quot;20300&quot; value=&quot;Slide 61 - &amp;quot;Selective Repeat&amp;quot;&quot;/&gt;&lt;property id=&quot;20307&quot; value=&quot;434&quot;/&gt;&lt;/object&gt;&lt;object type=&quot;3&quot; unique_id=&quot;16552&quot;&gt;&lt;property id=&quot;20148&quot; value=&quot;5&quot;/&gt;&lt;property id=&quot;20300&quot; value=&quot;Slide 62 - &amp;quot;Selective repeat: sender, receiver windows&amp;quot;&quot;/&gt;&lt;property id=&quot;20307&quot; value=&quot;435&quot;/&gt;&lt;/object&gt;&lt;object type=&quot;3&quot; unique_id=&quot;16553&quot;&gt;&lt;property id=&quot;20148&quot; value=&quot;5&quot;/&gt;&lt;property id=&quot;20300&quot; value=&quot;Slide 63 - &amp;quot;Selective repeat&amp;quot;&quot;/&gt;&lt;property id=&quot;20307&quot; value=&quot;436&quot;/&gt;&lt;/object&gt;&lt;object type=&quot;3&quot; unique_id=&quot;16554&quot;&gt;&lt;property id=&quot;20148&quot; value=&quot;5&quot;/&gt;&lt;property id=&quot;20300&quot; value=&quot;Slide 64 - &amp;quot;Selective repeat in action&amp;quot;&quot;/&gt;&lt;property id=&quot;20307&quot; value=&quot;437&quot;/&gt;&lt;/object&gt;&lt;object type=&quot;3&quot; unique_id=&quot;16555&quot;&gt;&lt;property id=&quot;20148&quot; value=&quot;5&quot;/&gt;&lt;property id=&quot;20300&quot; value=&quot;Slide 65 - &amp;quot;Summary of transport layer tools used so far&amp;quot;&quot;/&gt;&lt;property id=&quot;20307&quot; value=&quot;510&quot;/&gt;&lt;/object&gt;&lt;object type=&quot;3&quot; unique_id=&quot;16556&quot;&gt;&lt;property id=&quot;20148&quot; value=&quot;5&quot;/&gt;&lt;property id=&quot;20300&quot; value=&quot;Slide 66 - &amp;quot;Chapter 3 outline&amp;quot;&quot;/&gt;&lt;property id=&quot;20307&quot; value=&quot;377&quot;/&gt;&lt;/object&gt;&lt;object type=&quot;3&quot; unique_id=&quot;16557&quot;&gt;&lt;property id=&quot;20148&quot; value=&quot;5&quot;/&gt;&lt;property id=&quot;20300&quot; value=&quot;Slide 67 - &amp;quot;TCP: Overview   RFCs: 793, 1122, 1323, 2018, 2581&amp;quot;&quot;/&gt;&lt;property id=&quot;20307&quot; value=&quot;320&quot;/&gt;&lt;/object&gt;&lt;object type=&quot;3&quot; unique_id=&quot;16558&quot;&gt;&lt;property id=&quot;20148&quot; value=&quot;5&quot;/&gt;&lt;property id=&quot;20300&quot; value=&quot;Slide 68 - &amp;quot;TCP segment structure&amp;quot;&quot;/&gt;&lt;property id=&quot;20307&quot; value=&quot;321&quot;/&gt;&lt;/object&gt;&lt;object type=&quot;3&quot; unique_id=&quot;16559&quot;&gt;&lt;property id=&quot;20148&quot; value=&quot;5&quot;/&gt;&lt;property id=&quot;20300&quot; value=&quot;Slide 69 - &amp;quot;TCP seq. #’s and ACKs&amp;quot;&quot;/&gt;&lt;property id=&quot;20307&quot; value=&quot;322&quot;/&gt;&lt;/object&gt;&lt;object type=&quot;3&quot; unique_id=&quot;16560&quot;&gt;&lt;property id=&quot;20148&quot; value=&quot;5&quot;/&gt;&lt;property id=&quot;20300&quot; value=&quot;Slide 70 - &amp;quot;Seq no and ACKs&amp;quot;&quot;/&gt;&lt;property id=&quot;20307&quot; value=&quot;476&quot;/&gt;&lt;/object&gt;&lt;object type=&quot;3&quot; unique_id=&quot;16561&quot;&gt;&lt;property id=&quot;20148&quot; value=&quot;5&quot;/&gt;&lt;property id=&quot;20300&quot; value=&quot;Slide 71 - &amp;quot;Seq no and ACKs - bidirectional&amp;quot;&quot;/&gt;&lt;property id=&quot;20307&quot; value=&quot;477&quot;/&gt;&lt;/object&gt;&lt;object type=&quot;3&quot; unique_id=&quot;16562&quot;&gt;&lt;property id=&quot;20148&quot; value=&quot;5&quot;/&gt;&lt;property id=&quot;20300&quot; value=&quot;Slide 72 - &amp;quot;TCP Round Trip Time and Timeout&amp;quot;&quot;/&gt;&lt;property id=&quot;20307&quot; value=&quot;378&quot;/&gt;&lt;/object&gt;&lt;object type=&quot;3&quot; unique_id=&quot;16563&quot;&gt;&lt;property id=&quot;20148&quot; value=&quot;5&quot;/&gt;&lt;property id=&quot;20300&quot; value=&quot;Slide 73 - &amp;quot;TCP Round Trip Time and Timeout&amp;quot;&quot;/&gt;&lt;property id=&quot;20307&quot; value=&quot;379&quot;/&gt;&lt;/object&gt;&lt;object type=&quot;3&quot; unique_id=&quot;16564&quot;&gt;&lt;property id=&quot;20148&quot; value=&quot;5&quot;/&gt;&lt;property id=&quot;20300&quot; value=&quot;Slide 74 - &amp;quot;Example RTT estimation:&amp;quot;&quot;/&gt;&lt;property id=&quot;20307&quot; value=&quot;380&quot;/&gt;&lt;/object&gt;&lt;object type=&quot;3&quot; unique_id=&quot;16565&quot;&gt;&lt;property id=&quot;20148&quot; value=&quot;5&quot;/&gt;&lt;property id=&quot;20300&quot; value=&quot;Slide 75 - &amp;quot;TCP Round Trip Time and Timeout&amp;quot;&quot;/&gt;&lt;property id=&quot;20307&quot; value=&quot;381&quot;/&gt;&lt;/object&gt;&lt;object type=&quot;3&quot; unique_id=&quot;16566&quot;&gt;&lt;property id=&quot;20148&quot; value=&quot;5&quot;/&gt;&lt;property id=&quot;20300&quot; value=&quot;Slide 76 - &amp;quot;TCP Round Trip Time and Timeout&amp;quot;&quot;/&gt;&lt;property id=&quot;20307&quot; value=&quot;473&quot;/&gt;&lt;/object&gt;&lt;object type=&quot;3&quot; unique_id=&quot;16567&quot;&gt;&lt;property id=&quot;20148&quot; value=&quot;5&quot;/&gt;&lt;property id=&quot;20300&quot; value=&quot;Slide 77 - &amp;quot;RTO details&amp;quot;&quot;/&gt;&lt;property id=&quot;20307&quot; value=&quot;384&quot;/&gt;&lt;/object&gt;&lt;object type=&quot;3&quot; unique_id=&quot;16568&quot;&gt;&lt;property id=&quot;20148&quot; value=&quot;5&quot;/&gt;&lt;property id=&quot;20300&quot; value=&quot;Slide 78 - &amp;quot;Lost Detection&amp;quot;&quot;/&gt;&lt;property id=&quot;20307&quot; value=&quot;474&quot;/&gt;&lt;/object&gt;&lt;object type=&quot;3&quot; unique_id=&quot;16569&quot;&gt;&lt;property id=&quot;20148&quot; value=&quot;5&quot;/&gt;&lt;property id=&quot;20300&quot; value=&quot;Slide 79 - &amp;quot;Fast Retransmit&amp;quot;&quot;/&gt;&lt;property id=&quot;20307&quot; value=&quot;475&quot;/&gt;&lt;/object&gt;&lt;object type=&quot;3&quot; unique_id=&quot;16570&quot;&gt;&lt;property id=&quot;20148&quot; value=&quot;5&quot;/&gt;&lt;property id=&quot;20300&quot; value=&quot;Slide 80 - &amp;quot;TCP ACK generation [RFC 1122, RFC 2581]&amp;quot;&quot;/&gt;&lt;property id=&quot;20307&quot; value=&quot;325&quot;/&gt;&lt;/object&gt;&lt;object type=&quot;3&quot; unique_id=&quot;16571&quot;&gt;&lt;property id=&quot;20148&quot; value=&quot;5&quot;/&gt;&lt;property id=&quot;20300&quot; value=&quot;Slide 81 - &amp;quot;Chapter 3 outline&amp;quot;&quot;/&gt;&lt;property id=&quot;20307&quot; value=&quot;388&quot;/&gt;&lt;/object&gt;&lt;object type=&quot;3&quot; unique_id=&quot;16572&quot;&gt;&lt;property id=&quot;20148&quot; value=&quot;5&quot;/&gt;&lt;property id=&quot;20300&quot; value=&quot;Slide 82 - &amp;quot;TCP segment structure&amp;quot;&quot;/&gt;&lt;property id=&quot;20307&quot; value=&quot;478&quot;/&gt;&lt;/object&gt;&lt;object type=&quot;3&quot; unique_id=&quot;16573&quot;&gt;&lt;property id=&quot;20148&quot; value=&quot;5&quot;/&gt;&lt;property id=&quot;20300&quot; value=&quot;Slide 83 - &amp;quot;TCP Flow Control&amp;quot;&quot;/&gt;&lt;property id=&quot;20307&quot; value=&quot;389&quot;/&gt;&lt;/object&gt;&lt;object type=&quot;3&quot; unique_id=&quot;16574&quot;&gt;&lt;property id=&quot;20148&quot; value=&quot;5&quot;/&gt;&lt;property id=&quot;20300&quot; value=&quot;Slide 84 - &amp;quot;Flow control – so the receive doesn’t get overwhelmed.&amp;quot;&quot;/&gt;&lt;property id=&quot;20307&quot; value=&quot;480&quot;/&gt;&lt;/object&gt;&lt;object type=&quot;3&quot; unique_id=&quot;16575&quot;&gt;&lt;property id=&quot;20148&quot; value=&quot;5&quot;/&gt;&lt;property id=&quot;20300&quot; value=&quot;Slide 85&quot;/&gt;&lt;property id=&quot;20307&quot; value=&quot;481&quot;/&gt;&lt;/object&gt;&lt;object type=&quot;3&quot; unique_id=&quot;16576&quot;&gt;&lt;property id=&quot;20148&quot; value=&quot;5&quot;/&gt;&lt;property id=&quot;20300&quot; value=&quot;Slide 86&quot;/&gt;&lt;property id=&quot;20307&quot; value=&quot;482&quot;/&gt;&lt;/object&gt;&lt;object type=&quot;3&quot; unique_id=&quot;16577&quot;&gt;&lt;property id=&quot;20148&quot; value=&quot;5&quot;/&gt;&lt;property id=&quot;20300&quot; value=&quot;Slide 87 - &amp;quot;Receiver window&amp;quot;&quot;/&gt;&lt;property id=&quot;20307&quot; value=&quot;483&quot;/&gt;&lt;/object&gt;&lt;object type=&quot;3&quot; unique_id=&quot;16578&quot;&gt;&lt;property id=&quot;20148&quot; value=&quot;5&quot;/&gt;&lt;property id=&quot;20300&quot; value=&quot;Slide 88 - &amp;quot;Chapter 3 outline&amp;quot;&quot;/&gt;&lt;property id=&quot;20307&quot; value=&quot;391&quot;/&gt;&lt;/object&gt;&lt;object type=&quot;3&quot; unique_id=&quot;16579&quot;&gt;&lt;property id=&quot;20148&quot; value=&quot;5&quot;/&gt;&lt;property id=&quot;20300&quot; value=&quot;Slide 89 - &amp;quot;TCP Connection Management&amp;quot;&quot;/&gt;&lt;property id=&quot;20307&quot; value=&quot;330&quot;/&gt;&lt;/object&gt;&lt;object type=&quot;3&quot; unique_id=&quot;16580&quot;&gt;&lt;property id=&quot;20148&quot; value=&quot;5&quot;/&gt;&lt;property id=&quot;20300&quot; value=&quot;Slide 90 - &amp;quot;TCP segment structure&amp;quot;&quot;/&gt;&lt;property id=&quot;20307&quot; value=&quot;485&quot;/&gt;&lt;/object&gt;&lt;object type=&quot;3&quot; unique_id=&quot;16581&quot;&gt;&lt;property id=&quot;20148&quot; value=&quot;5&quot;/&gt;&lt;property id=&quot;20300&quot; value=&quot;Slide 91 - &amp;quot;Connection establishment&amp;quot;&quot;/&gt;&lt;property id=&quot;20307&quot; value=&quot;484&quot;/&gt;&lt;/object&gt;&lt;object type=&quot;3&quot; unique_id=&quot;16582&quot;&gt;&lt;property id=&quot;20148&quot; value=&quot;5&quot;/&gt;&lt;property id=&quot;20300&quot; value=&quot;Slide 92 - &amp;quot;Connection with losses&amp;quot;&quot;/&gt;&lt;property id=&quot;20307&quot; value=&quot;486&quot;/&gt;&lt;/object&gt;&lt;object type=&quot;3&quot; unique_id=&quot;16583&quot;&gt;&lt;property id=&quot;20148&quot; value=&quot;5&quot;/&gt;&lt;property id=&quot;20300&quot; value=&quot;Slide 93 - &amp;quot;SYN Attack&amp;quot;&quot;/&gt;&lt;property id=&quot;20307&quot; value=&quot;487&quot;/&gt;&lt;/object&gt;&lt;object type=&quot;3&quot; unique_id=&quot;16584&quot;&gt;&lt;property id=&quot;20148&quot; value=&quot;5&quot;/&gt;&lt;property id=&quot;20300&quot; value=&quot;Slide 94 - &amp;quot;SYN Attack&amp;quot;&quot;/&gt;&lt;property id=&quot;20307&quot; value=&quot;488&quot;/&gt;&lt;/object&gt;&lt;object type=&quot;3&quot; unique_id=&quot;16585&quot;&gt;&lt;property id=&quot;20148&quot; value=&quot;5&quot;/&gt;&lt;property id=&quot;20300&quot; value=&quot;Slide 95 - &amp;quot;Defense from SYN Attack&amp;quot;&quot;/&gt;&lt;property id=&quot;20307&quot; value=&quot;490&quot;/&gt;&lt;/object&gt;&lt;object type=&quot;3&quot; unique_id=&quot;16586&quot;&gt;&lt;property id=&quot;20148&quot; value=&quot;5&quot;/&gt;&lt;property id=&quot;20300&quot; value=&quot;Slide 96 - &amp;quot;SYN Cookie&amp;quot;&quot;/&gt;&lt;property id=&quot;20307&quot; value=&quot;489&quot;/&gt;&lt;/object&gt;&lt;object type=&quot;3&quot; unique_id=&quot;16587&quot;&gt;&lt;property id=&quot;20148&quot; value=&quot;5&quot;/&gt;&lt;property id=&quot;20300&quot; value=&quot;Slide 97 - &amp;quot;TCP Connection Management (cont.)&amp;quot;&quot;/&gt;&lt;property id=&quot;20307&quot; value=&quot;331&quot;/&gt;&lt;/object&gt;&lt;object type=&quot;3&quot; unique_id=&quot;16588&quot;&gt;&lt;property id=&quot;20148&quot; value=&quot;5&quot;/&gt;&lt;property id=&quot;20300&quot; value=&quot;Slide 98 - &amp;quot;TCP Connection Management (cont.)&amp;quot;&quot;/&gt;&lt;property id=&quot;20307&quot; value=&quot;332&quot;/&gt;&lt;/object&gt;&lt;object type=&quot;3&quot; unique_id=&quot;16589&quot;&gt;&lt;property id=&quot;20148&quot; value=&quot;5&quot;/&gt;&lt;property id=&quot;20300&quot; value=&quot;Slide 99 - &amp;quot;TCP Connection Management (cont)&amp;quot;&quot;/&gt;&lt;property id=&quot;20307&quot; value=&quot;333&quot;/&gt;&lt;/object&gt;&lt;object type=&quot;3&quot; unique_id=&quot;16590&quot;&gt;&lt;property id=&quot;20148&quot; value=&quot;5&quot;/&gt;&lt;property id=&quot;20300&quot; value=&quot;Slide 100 - &amp;quot;Chapter 3 outline&amp;quot;&quot;/&gt;&lt;property id=&quot;20307&quot; value=&quot;392&quot;/&gt;&lt;/object&gt;&lt;object type=&quot;3&quot; unique_id=&quot;16591&quot;&gt;&lt;property id=&quot;20148&quot; value=&quot;5&quot;/&gt;&lt;property id=&quot;20300&quot; value=&quot;Slide 101 - &amp;quot;Principles of Congestion Control&amp;quot;&quot;/&gt;&lt;property id=&quot;20307&quot; value=&quot;334&quot;/&gt;&lt;/object&gt;&lt;object type=&quot;3&quot; unique_id=&quot;16592&quot;&gt;&lt;property id=&quot;20148&quot; value=&quot;5&quot;/&gt;&lt;property id=&quot;20300&quot; value=&quot;Slide 102 - &amp;quot;Causes/costs of congestion: scenario 1 &amp;quot;&quot;/&gt;&lt;property id=&quot;20307&quot; value=&quot;335&quot;/&gt;&lt;/object&gt;&lt;object type=&quot;3&quot; unique_id=&quot;16593&quot;&gt;&lt;property id=&quot;20148&quot; value=&quot;5&quot;/&gt;&lt;property id=&quot;20300&quot; value=&quot;Slide 103 - &amp;quot;Causes/costs of congestion: scenario 2 &amp;quot;&quot;/&gt;&lt;property id=&quot;20307&quot; value=&quot;336&quot;/&gt;&lt;/object&gt;&lt;object type=&quot;3&quot; unique_id=&quot;16594&quot;&gt;&lt;property id=&quot;20148&quot; value=&quot;5&quot;/&gt;&lt;property id=&quot;20300&quot; value=&quot;Slide 104 - &amp;quot;Causes/costs of congestion: scenario 3 &amp;quot;&quot;/&gt;&lt;property id=&quot;20307&quot; value=&quot;338&quot;/&gt;&lt;/object&gt;&lt;object type=&quot;3&quot; unique_id=&quot;16595&quot;&gt;&lt;property id=&quot;20148&quot; value=&quot;5&quot;/&gt;&lt;property id=&quot;20300&quot; value=&quot;Slide 105 - &amp;quot;Causes/costs of congestion: scenario 3 &amp;quot;&quot;/&gt;&lt;property id=&quot;20307&quot; value=&quot;339&quot;/&gt;&lt;/object&gt;&lt;object type=&quot;3&quot; unique_id=&quot;16596&quot;&gt;&lt;property id=&quot;20148&quot; value=&quot;5&quot;/&gt;&lt;property id=&quot;20300&quot; value=&quot;Slide 106 - &amp;quot;Approaches towards congestion control&amp;quot;&quot;/&gt;&lt;property id=&quot;20307&quot; value=&quot;340&quot;/&gt;&lt;/object&gt;&lt;object type=&quot;3&quot; unique_id=&quot;16597&quot;&gt;&lt;property id=&quot;20148&quot; value=&quot;5&quot;/&gt;&lt;property id=&quot;20300&quot; value=&quot;Slide 107 - &amp;quot;Chapter 3 outline&amp;quot;&quot;/&gt;&lt;property id=&quot;20307&quot; value=&quot;393&quot;/&gt;&lt;/object&gt;&lt;object type=&quot;3&quot; unique_id=&quot;16598&quot;&gt;&lt;property id=&quot;20148&quot; value=&quot;5&quot;/&gt;&lt;property id=&quot;20300&quot; value=&quot;Slide 108 - &amp;quot;TCP congestion control: additive increase, multiplicative decrease (AIMD)&amp;quot;&quot;/&gt;&lt;property id=&quot;20307&quot; value=&quot;395&quot;/&gt;&lt;/object&gt;&lt;object type=&quot;3&quot; unique_id=&quot;16599&quot;&gt;&lt;property id=&quot;20148&quot; value=&quot;5&quot;/&gt;&lt;property id=&quot;20300&quot; value=&quot;Slide 109 - &amp;quot;Fast recovery&amp;quot;&quot;/&gt;&lt;property id=&quot;20307&quot; value=&quot;494&quot;/&gt;&lt;/object&gt;&lt;object type=&quot;3&quot; unique_id=&quot;16600&quot;&gt;&lt;property id=&quot;20148&quot; value=&quot;5&quot;/&gt;&lt;property id=&quot;20300&quot; value=&quot;Slide 110 - &amp;quot;Congestion Avoidance (AIMD)&amp;quot;&quot;/&gt;&lt;property id=&quot;20307&quot; value=&quot;515&quot;/&gt;&lt;/object&gt;&lt;object type=&quot;3&quot; unique_id=&quot;16601&quot;&gt;&lt;property id=&quot;20148&quot; value=&quot;5&quot;/&gt;&lt;property id=&quot;20300&quot; value=&quot;Slide 111 - &amp;quot;Congestion Avoidance (AIMD)&amp;quot;&quot;/&gt;&lt;property id=&quot;20307&quot; value=&quot;516&quot;/&gt;&lt;/object&gt;&lt;object type=&quot;3&quot; unique_id=&quot;16602&quot;&gt;&lt;property id=&quot;20148&quot; value=&quot;5&quot;/&gt;&lt;property id=&quot;20300&quot; value=&quot;Slide 112 - &amp;quot;TCP Performance &amp;quot;&quot;/&gt;&lt;property id=&quot;20307&quot; value=&quot;495&quot;/&gt;&lt;/object&gt;&lt;object type=&quot;3&quot; unique_id=&quot;16603&quot;&gt;&lt;property id=&quot;20148&quot; value=&quot;5&quot;/&gt;&lt;property id=&quot;20300&quot; value=&quot;Slide 113 - &amp;quot;TCP Start Up&amp;quot;&quot;/&gt;&lt;property id=&quot;20307&quot; value=&quot;496&quot;/&gt;&lt;/object&gt;&lt;object type=&quot;3&quot; unique_id=&quot;16604&quot;&gt;&lt;property id=&quot;20148&quot; value=&quot;5&quot;/&gt;&lt;property id=&quot;20300&quot; value=&quot;Slide 114 - &amp;quot;Slow start&amp;quot;&quot;/&gt;&lt;property id=&quot;20307&quot; value=&quot;497&quot;/&gt;&lt;/object&gt;&lt;object type=&quot;3&quot; unique_id=&quot;16605&quot;&gt;&lt;property id=&quot;20148&quot; value=&quot;5&quot;/&gt;&lt;property id=&quot;20300&quot; value=&quot;Slide 115&quot;/&gt;&lt;property id=&quot;20307&quot; value=&quot;498&quot;/&gt;&lt;/object&gt;&lt;object type=&quot;3&quot; unique_id=&quot;16606&quot;&gt;&lt;property id=&quot;20148&quot; value=&quot;5&quot;/&gt;&lt;property id=&quot;20300&quot; value=&quot;Slide 116 - &amp;quot;Slow start&amp;quot;&quot;/&gt;&lt;property id=&quot;20307&quot; value=&quot;499&quot;/&gt;&lt;/object&gt;&lt;object type=&quot;3&quot; unique_id=&quot;16607&quot;&gt;&lt;property id=&quot;20148&quot; value=&quot;5&quot;/&gt;&lt;property id=&quot;20300&quot; value=&quot;Slide 117 - &amp;quot;TCP Behavior&amp;quot;&quot;/&gt;&lt;property id=&quot;20307&quot; value=&quot;500&quot;/&gt;&lt;/object&gt;&lt;object type=&quot;3&quot; unique_id=&quot;16608&quot;&gt;&lt;property id=&quot;20148&quot; value=&quot;5&quot;/&gt;&lt;property id=&quot;20300&quot; value=&quot;Slide 118 - &amp;quot;Time out?&amp;quot;&quot;/&gt;&lt;property id=&quot;20307&quot; value=&quot;501&quot;/&gt;&lt;/object&gt;&lt;object type=&quot;3&quot; unique_id=&quot;16609&quot;&gt;&lt;property id=&quot;20148&quot; value=&quot;5&quot;/&gt;&lt;property id=&quot;20300&quot; value=&quot;Slide 119 - &amp;quot;Time Out&amp;quot;&quot;/&gt;&lt;property id=&quot;20307&quot; value=&quot;502&quot;/&gt;&lt;/object&gt;&lt;object type=&quot;3&quot; unique_id=&quot;16610&quot;&gt;&lt;property id=&quot;20148&quot; value=&quot;5&quot;/&gt;&lt;property id=&quot;20300&quot; value=&quot;Slide 120 - &amp;quot;Time out&amp;quot;&quot;/&gt;&lt;property id=&quot;20307&quot; value=&quot;503&quot;/&gt;&lt;/object&gt;&lt;object type=&quot;3&quot; unique_id=&quot;16611&quot;&gt;&lt;property id=&quot;20148&quot; value=&quot;5&quot;/&gt;&lt;property id=&quot;20300&quot; value=&quot;Slide 121 - &amp;quot;Rough view of TCP congestion control&amp;quot;&quot;/&gt;&lt;property id=&quot;20307&quot; value=&quot;504&quot;/&gt;&lt;/object&gt;&lt;object type=&quot;3&quot; unique_id=&quot;16612&quot;&gt;&lt;property id=&quot;20148&quot; value=&quot;5&quot;/&gt;&lt;property id=&quot;20300&quot; value=&quot;Slide 122 - &amp;quot;TCP Tahoe (old version of TCP)&amp;quot;&quot;/&gt;&lt;property id=&quot;20307&quot; value=&quot;508&quot;/&gt;&lt;/object&gt;&lt;object type=&quot;3&quot; unique_id=&quot;16613&quot;&gt;&lt;property id=&quot;20148&quot; value=&quot;5&quot;/&gt;&lt;property id=&quot;20300&quot; value=&quot;Slide 123 - &amp;quot;Summary of TCP congestion control&amp;quot;&quot;/&gt;&lt;property id=&quot;20307&quot; value=&quot;505&quot;/&gt;&lt;/object&gt;&lt;object type=&quot;3&quot; unique_id=&quot;16614&quot;&gt;&lt;property id=&quot;20148&quot; value=&quot;5&quot;/&gt;&lt;property id=&quot;20300&quot; value=&quot;Slide 124 - &amp;quot;Slow start state chart&amp;quot;&quot;/&gt;&lt;property id=&quot;20307&quot; value=&quot;506&quot;/&gt;&lt;/object&gt;&lt;object type=&quot;3&quot; unique_id=&quot;16615&quot;&gt;&lt;property id=&quot;20148&quot; value=&quot;5&quot;/&gt;&lt;property id=&quot;20300&quot; value=&quot;Slide 125 - &amp;quot;Congestion avoidance state chart&amp;quot;&quot;/&gt;&lt;property id=&quot;20307&quot; value=&quot;507&quot;/&gt;&lt;/object&gt;&lt;object type=&quot;3&quot; unique_id=&quot;16616&quot;&gt;&lt;property id=&quot;20148&quot; value=&quot;5&quot;/&gt;&lt;property id=&quot;20300&quot; value=&quot;Slide 126 - &amp;quot;TCP sender congestion control&amp;quot;&quot;/&gt;&lt;property id=&quot;20307&quot; value=&quot;442&quot;/&gt;&lt;/object&gt;&lt;object type=&quot;3&quot; unique_id=&quot;16617&quot;&gt;&lt;property id=&quot;20148&quot; value=&quot;5&quot;/&gt;&lt;property id=&quot;20300&quot; value=&quot;Slide 127 - &amp;quot;TCP Performance 1: ACK Clocking&amp;quot;&quot;/&gt;&lt;property id=&quot;20307&quot; value=&quot;509&quot;/&gt;&lt;/object&gt;&lt;object type=&quot;3&quot; unique_id=&quot;16618&quot;&gt;&lt;property id=&quot;20148&quot; value=&quot;5&quot;/&gt;&lt;property id=&quot;20300&quot; value=&quot;Slide 128 - &amp;quot;TCP throughput&amp;quot;&quot;/&gt;&lt;property id=&quot;20307&quot; value=&quot;517&quot;/&gt;&lt;/object&gt;&lt;object type=&quot;3&quot; unique_id=&quot;16619&quot;&gt;&lt;property id=&quot;20148&quot; value=&quot;5&quot;/&gt;&lt;property id=&quot;20300&quot; value=&quot;Slide 129 - &amp;quot;TCP throughput&amp;quot;&quot;/&gt;&lt;property id=&quot;20307&quot; value=&quot;518&quot;/&gt;&lt;/object&gt;&lt;object type=&quot;3&quot; unique_id=&quot;16620&quot;&gt;&lt;property id=&quot;20148&quot; value=&quot;5&quot;/&gt;&lt;property id=&quot;20300&quot; value=&quot;Slide 130 - &amp;quot;TCP throughput&amp;quot;&quot;/&gt;&lt;property id=&quot;20307&quot; value=&quot;512&quot;/&gt;&lt;/object&gt;&lt;object type=&quot;3&quot; unique_id=&quot;16621&quot;&gt;&lt;property id=&quot;20148&quot; value=&quot;5&quot;/&gt;&lt;property id=&quot;20300&quot; value=&quot;Slide 131 - &amp;quot;TCP Throughput&amp;quot;&quot;/&gt;&lt;property id=&quot;20307&quot; value=&quot;511&quot;/&gt;&lt;/object&gt;&lt;object type=&quot;3&quot; unique_id=&quot;16622&quot;&gt;&lt;property id=&quot;20148&quot; value=&quot;5&quot;/&gt;&lt;property id=&quot;20300&quot; value=&quot;Slide 132 - &amp;quot;TCP Fairness&amp;quot;&quot;/&gt;&lt;property id=&quot;20307&quot; value=&quot;347&quot;/&gt;&lt;/object&gt;&lt;object type=&quot;3&quot; unique_id=&quot;16623&quot;&gt;&lt;property id=&quot;20148&quot; value=&quot;5&quot;/&gt;&lt;property id=&quot;20300&quot; value=&quot;Slide 133 - &amp;quot;Why is TCP fair?&amp;quot;&quot;/&gt;&lt;property id=&quot;20307&quot; value=&quot;348&quot;/&gt;&lt;/object&gt;&lt;object type=&quot;3&quot; unique_id=&quot;16624&quot;&gt;&lt;property id=&quot;20148&quot; value=&quot;5&quot;/&gt;&lt;property id=&quot;20300&quot; value=&quot;Slide 134 - &amp;quot;RTT unfairness&amp;quot;&quot;/&gt;&lt;property id=&quot;20307&quot; value=&quot;513&quot;/&gt;&lt;/object&gt;&lt;object type=&quot;3&quot; unique_id=&quot;16625&quot;&gt;&lt;property id=&quot;20148&quot; value=&quot;5&quot;/&gt;&lt;property id=&quot;20300&quot; value=&quot;Slide 135 - &amp;quot;Fairness (more)&amp;quot;&quot;/&gt;&lt;property id=&quot;20307&quot; value=&quot;401&quot;/&gt;&lt;/object&gt;&lt;object type=&quot;3&quot; unique_id=&quot;16626&quot;&gt;&lt;property id=&quot;20148&quot; value=&quot;5&quot;/&gt;&lt;property id=&quot;20300&quot; value=&quot;Slide 136 - &amp;quot;TCP problems: TCP over “long, fat pipes”&amp;quot;&quot;/&gt;&lt;property id=&quot;20307&quot; value=&quot;444&quot;/&gt;&lt;/object&gt;&lt;object type=&quot;3&quot; unique_id=&quot;16627&quot;&gt;&lt;property id=&quot;20148&quot; value=&quot;5&quot;/&gt;&lt;property id=&quot;20300&quot; value=&quot;Slide 137 - &amp;quot;TCP over wireless&amp;quot;&quot;/&gt;&lt;property id=&quot;20307&quot; value=&quot;514&quot;/&gt;&lt;/object&gt;&lt;object type=&quot;3&quot; unique_id=&quot;16628&quot;&gt;&lt;property id=&quot;20148&quot; value=&quot;5&quot;/&gt;&lt;property id=&quot;20300&quot; value=&quot;Slide 138 - &amp;quot;Chapter 3: Summary&amp;quot;&quot;/&gt;&lt;property id=&quot;20307&quot; value=&quot;354&quot;/&gt;&lt;/object&gt;&lt;object type=&quot;3&quot; unique_id=&quot;17835&quot;&gt;&lt;property id=&quot;20148&quot; value=&quot;5&quot;/&gt;&lt;property id=&quot;20300&quot; value=&quot;Slide 3 - &amp;quot;Transport Layer&amp;quot;&quot;/&gt;&lt;property id=&quot;20307&quot; value=&quot;520&quot;/&gt;&lt;/object&gt;&lt;object type=&quot;3&quot; unique_id=&quot;17971&quot;&gt;&lt;property id=&quot;20148&quot; value=&quot;5&quot;/&gt;&lt;property id=&quot;20300&quot; value=&quot;Slide 9 - &amp;quot;About multiplexing&amp;quot;&quot;/&gt;&lt;property id=&quot;20307&quot; value=&quot;521&quot;/&gt;&lt;/object&gt;&lt;object type=&quot;3&quot; unique_id=&quot;19332&quot;&gt;&lt;property id=&quot;20148&quot; value=&quot;5&quot;/&gt;&lt;property id=&quot;20300&quot; value=&quot;Slide 25 - &amp;quot;rdt2.0: FSM specification&amp;quot;&quot;/&gt;&lt;property id=&quot;20307&quot; value=&quot;522&quot;/&gt;&lt;/object&gt;&lt;object type=&quot;3&quot; unique_id=&quot;19333&quot;&gt;&lt;property id=&quot;20148&quot; value=&quot;5&quot;/&gt;&lt;property id=&quot;20300&quot; value=&quot;Slide 26 - &amp;quot;rdt2.0: FSM specification&amp;quot;&quot;/&gt;&lt;property id=&quot;20307&quot; value=&quot;523&quot;/&gt;&lt;/object&gt;&lt;object type=&quot;3&quot; unique_id=&quot;19334&quot;&gt;&lt;property id=&quot;20148&quot; value=&quot;5&quot;/&gt;&lt;property id=&quot;20300&quot; value=&quot;Slide 27 - &amp;quot;rdt2.0: FSM specification&amp;quot;&quot;/&gt;&lt;property id=&quot;20307&quot; value=&quot;524&quot;/&gt;&lt;/object&gt;&lt;object type=&quot;3&quot; unique_id=&quot;19891&quot;&gt;&lt;property id=&quot;20148&quot; value=&quot;5&quot;/&gt;&lt;property id=&quot;20300&quot; value=&quot;Slide 29 - &amp;quot;rdt2.1: sender, handles garbled ACK/NAKs&amp;quot;&quot;/&gt;&lt;property id=&quot;20307&quot; value=&quot;525&quot;/&gt;&lt;/object&gt;&lt;object type=&quot;3&quot; unique_id=&quot;19892&quot;&gt;&lt;property id=&quot;20148&quot; value=&quot;5&quot;/&gt;&lt;property id=&quot;20300&quot; value=&quot;Slide 30 - &amp;quot;rdt2.1: receiver, handles garbled ACK/NAKs&amp;quot;&quot;/&gt;&lt;property id=&quot;20307&quot; value=&quot;52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25869</TotalTime>
  <Words>10825</Words>
  <Application>Microsoft Office PowerPoint</Application>
  <PresentationFormat>On-screen Show (4:3)</PresentationFormat>
  <Paragraphs>2830</Paragraphs>
  <Slides>141</Slides>
  <Notes>122</Notes>
  <HiddenSlides>2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141</vt:i4>
      </vt:variant>
    </vt:vector>
  </HeadingPairs>
  <TitlesOfParts>
    <vt:vector size="146" baseType="lpstr">
      <vt:lpstr>Default Design</vt:lpstr>
      <vt:lpstr>Clip</vt:lpstr>
      <vt:lpstr>Picture</vt:lpstr>
      <vt:lpstr>VISIO</vt:lpstr>
      <vt:lpstr>Equation</vt:lpstr>
      <vt:lpstr>Transport Layer</vt:lpstr>
      <vt:lpstr>Transport Layer – Topics </vt:lpstr>
      <vt:lpstr>Transport Layer</vt:lpstr>
      <vt:lpstr>Transport layer</vt:lpstr>
      <vt:lpstr>Connection oriented / connectionless</vt:lpstr>
      <vt:lpstr>TCP                 vs.       UDP</vt:lpstr>
      <vt:lpstr>Applications and Transport Protocols</vt:lpstr>
      <vt:lpstr>Multiplexing with ports</vt:lpstr>
      <vt:lpstr>About multiplexing</vt:lpstr>
      <vt:lpstr>Chapter 3 outline</vt:lpstr>
      <vt:lpstr>UDP: User Datagram Protocol [RFC 768]</vt:lpstr>
      <vt:lpstr>UDP: more</vt:lpstr>
      <vt:lpstr>UDP checksum</vt:lpstr>
      <vt:lpstr>Internet Checksum Example</vt:lpstr>
      <vt:lpstr>Chapter 3 outline</vt:lpstr>
      <vt:lpstr>Principles of reliable data transfer</vt:lpstr>
      <vt:lpstr>Principles of Reliable data transfer</vt:lpstr>
      <vt:lpstr>Principles of reliable data transfer</vt:lpstr>
      <vt:lpstr>Reliable data transfer: getting started</vt:lpstr>
      <vt:lpstr>Application implemented reliable data transfer </vt:lpstr>
      <vt:lpstr>Reliable data transfer: getting started</vt:lpstr>
      <vt:lpstr>Rdt1.0: reliable transfer over a reliable channel</vt:lpstr>
      <vt:lpstr>Rdt2.0: channel with bit errors</vt:lpstr>
      <vt:lpstr>rdt2.0: FSM specification</vt:lpstr>
      <vt:lpstr>rdt2.0: FSM specification</vt:lpstr>
      <vt:lpstr>rdt2.0: FSM specification</vt:lpstr>
      <vt:lpstr>rdt2.0 has a fatal flaw!</vt:lpstr>
      <vt:lpstr>rdt2.1: sender, handles garbled ACK/NAKs</vt:lpstr>
      <vt:lpstr>rdt2.1: receiver, handles garbled ACK/NAKs</vt:lpstr>
      <vt:lpstr>rdt2.1: receiver, handles garbled ACK/NAKs</vt:lpstr>
      <vt:lpstr>rdt2.1: receiver, handles garbled ACK/NAKs</vt:lpstr>
      <vt:lpstr>rdt2.1: sender, handles garbled ACK/NAKs</vt:lpstr>
      <vt:lpstr>rdt2.1: receiver, handles garbled ACK/NAKs</vt:lpstr>
      <vt:lpstr>rdt2.1: discussion</vt:lpstr>
      <vt:lpstr>rdt2.2: a NAK-free protocol</vt:lpstr>
      <vt:lpstr>rdt2.2: sender, receiver fragments</vt:lpstr>
      <vt:lpstr>rdt3.0: channels with errors and loss</vt:lpstr>
      <vt:lpstr>rdt3.0 sender</vt:lpstr>
      <vt:lpstr>rdt3.0 sender</vt:lpstr>
      <vt:lpstr>rdt3.0 in action</vt:lpstr>
      <vt:lpstr>rdt3.0 in action</vt:lpstr>
      <vt:lpstr>rdt3.0 sender</vt:lpstr>
      <vt:lpstr>Performance of rdt3.0</vt:lpstr>
      <vt:lpstr>rdt3.0: stop-and-wait operation</vt:lpstr>
      <vt:lpstr>Pipelined protocols</vt:lpstr>
      <vt:lpstr>Pipelining: increased utilization</vt:lpstr>
      <vt:lpstr>Pipelining Protocols</vt:lpstr>
      <vt:lpstr>Go-Back-N</vt:lpstr>
      <vt:lpstr>Go-Back-N</vt:lpstr>
      <vt:lpstr>Go-Back-N</vt:lpstr>
      <vt:lpstr>Go-Back-N</vt:lpstr>
      <vt:lpstr>GBN: sender extended FSM</vt:lpstr>
      <vt:lpstr>GBN: sender extended FSM</vt:lpstr>
      <vt:lpstr>GBN: sender extended Activity Diagram</vt:lpstr>
      <vt:lpstr>GBN: Receiver Activity Diagram</vt:lpstr>
      <vt:lpstr>GBN: sender extended FSM</vt:lpstr>
      <vt:lpstr>GBN: receiver extended FSM</vt:lpstr>
      <vt:lpstr>GBN in Action</vt:lpstr>
      <vt:lpstr>Optimal size of N in GBN (or selective repeat)</vt:lpstr>
      <vt:lpstr>Optimal size of N in GBN (or selective repeat)</vt:lpstr>
      <vt:lpstr>Selective Repeat</vt:lpstr>
      <vt:lpstr>Selective repeat in action</vt:lpstr>
      <vt:lpstr>Selective repeat in action</vt:lpstr>
      <vt:lpstr>Selective repeat in action</vt:lpstr>
      <vt:lpstr>Selective repeat in action</vt:lpstr>
      <vt:lpstr>Selective repeat</vt:lpstr>
      <vt:lpstr>Summary of transport layer tools used so far</vt:lpstr>
      <vt:lpstr>Chapter 3 outline</vt:lpstr>
      <vt:lpstr>Go to other slides</vt:lpstr>
      <vt:lpstr>TCP: Overview   RFCs: 793, 1122, 1323, 2018, 2581</vt:lpstr>
      <vt:lpstr>TCP segment structure</vt:lpstr>
      <vt:lpstr>TCP seq. #’s and ACKs</vt:lpstr>
      <vt:lpstr>Seq no and ACKs</vt:lpstr>
      <vt:lpstr>Seq no and ACKs - bidirectional</vt:lpstr>
      <vt:lpstr>TCP Round Trip Time and Timeout</vt:lpstr>
      <vt:lpstr>TCP Round Trip Time and Timeout</vt:lpstr>
      <vt:lpstr>Example RTT estimation:</vt:lpstr>
      <vt:lpstr>TCP Round Trip Time and Timeout</vt:lpstr>
      <vt:lpstr>TCP Round Trip Time and Timeout</vt:lpstr>
      <vt:lpstr>RTO details</vt:lpstr>
      <vt:lpstr>Lost Detection</vt:lpstr>
      <vt:lpstr>Fast Retransmit</vt:lpstr>
      <vt:lpstr>TCP ACK generation [RFC 1122, RFC 2581]</vt:lpstr>
      <vt:lpstr>Chapter 3 outline</vt:lpstr>
      <vt:lpstr>TCP segment structure</vt:lpstr>
      <vt:lpstr>TCP Flow Control</vt:lpstr>
      <vt:lpstr>Flow control – so the receive doesn’t get overwhelmed.</vt:lpstr>
      <vt:lpstr>Slide 88</vt:lpstr>
      <vt:lpstr>Slide 89</vt:lpstr>
      <vt:lpstr>Receiver window</vt:lpstr>
      <vt:lpstr>Chapter 3 outline</vt:lpstr>
      <vt:lpstr>TCP Connection Management</vt:lpstr>
      <vt:lpstr>TCP segment structure</vt:lpstr>
      <vt:lpstr>Connection establishment</vt:lpstr>
      <vt:lpstr>Connection with losses</vt:lpstr>
      <vt:lpstr>SYN Attack</vt:lpstr>
      <vt:lpstr>SYN Attack</vt:lpstr>
      <vt:lpstr>Defense from SYN Attack</vt:lpstr>
      <vt:lpstr>SYN Cookie</vt:lpstr>
      <vt:lpstr>TCP Connection Management (cont.)</vt:lpstr>
      <vt:lpstr>TCP Connection Management (cont.)</vt:lpstr>
      <vt:lpstr>TCP Connection Management (cont)</vt:lpstr>
      <vt:lpstr>Chapter 3 outline</vt:lpstr>
      <vt:lpstr>Principles of Congestion Control</vt:lpstr>
      <vt:lpstr>Causes/costs of congestion: scenario 1 </vt:lpstr>
      <vt:lpstr>Causes/costs of congestion: scenario 2 </vt:lpstr>
      <vt:lpstr>Causes/costs of congestion: scenario 3 </vt:lpstr>
      <vt:lpstr>Causes/costs of congestion: scenario 3 </vt:lpstr>
      <vt:lpstr>Approaches towards congestion control</vt:lpstr>
      <vt:lpstr>Chapter 3 outline</vt:lpstr>
      <vt:lpstr>TCP congestion control: additive increase, multiplicative decrease (AIMD)</vt:lpstr>
      <vt:lpstr>Fast recovery</vt:lpstr>
      <vt:lpstr>Congestion Avoidance (AIMD)</vt:lpstr>
      <vt:lpstr>Congestion Avoidance (AIMD)</vt:lpstr>
      <vt:lpstr>TCP Performance </vt:lpstr>
      <vt:lpstr>TCP Start Up</vt:lpstr>
      <vt:lpstr>Slow start</vt:lpstr>
      <vt:lpstr>Slide 118</vt:lpstr>
      <vt:lpstr>Slow start</vt:lpstr>
      <vt:lpstr>TCP Behavior</vt:lpstr>
      <vt:lpstr>Time out?</vt:lpstr>
      <vt:lpstr>Time Out</vt:lpstr>
      <vt:lpstr>Time out</vt:lpstr>
      <vt:lpstr>Rough view of TCP congestion control</vt:lpstr>
      <vt:lpstr>TCP Tahoe (old version of TCP)</vt:lpstr>
      <vt:lpstr>Summary of TCP congestion control</vt:lpstr>
      <vt:lpstr>Slow start state chart</vt:lpstr>
      <vt:lpstr>Congestion avoidance state chart</vt:lpstr>
      <vt:lpstr>TCP sender congestion control</vt:lpstr>
      <vt:lpstr>TCP Performance 1: ACK Clocking</vt:lpstr>
      <vt:lpstr>TCP throughput</vt:lpstr>
      <vt:lpstr>TCP throughput</vt:lpstr>
      <vt:lpstr>TCP throughput</vt:lpstr>
      <vt:lpstr>TCP Throughput</vt:lpstr>
      <vt:lpstr>TCP Fairness</vt:lpstr>
      <vt:lpstr>Why is TCP fair?</vt:lpstr>
      <vt:lpstr>RTT unfairness</vt:lpstr>
      <vt:lpstr>Fairness (more)</vt:lpstr>
      <vt:lpstr>TCP problems: TCP over “long, fat pipes”</vt:lpstr>
      <vt:lpstr>TCP over wireless</vt:lpstr>
      <vt:lpstr>Chapter 3: 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3</dc:title>
  <dc:creator>Jim Kurose &amp; Keith Ross</dc:creator>
  <dc:description/>
  <cp:lastModifiedBy>bohacek</cp:lastModifiedBy>
  <cp:revision>264</cp:revision>
  <cp:lastPrinted>2000-04-27T09:23:27Z</cp:lastPrinted>
  <dcterms:created xsi:type="dcterms:W3CDTF">1999-10-08T19:08:27Z</dcterms:created>
  <dcterms:modified xsi:type="dcterms:W3CDTF">2012-03-12T16:58:20Z</dcterms:modified>
</cp:coreProperties>
</file>