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51" r:id="rId2"/>
    <p:sldId id="352" r:id="rId3"/>
    <p:sldId id="353" r:id="rId4"/>
    <p:sldId id="355" r:id="rId5"/>
    <p:sldId id="356" r:id="rId6"/>
    <p:sldId id="358" r:id="rId7"/>
    <p:sldId id="357" r:id="rId8"/>
    <p:sldId id="359" r:id="rId9"/>
    <p:sldId id="360" r:id="rId10"/>
    <p:sldId id="35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3" autoAdjust="0"/>
  </p:normalViewPr>
  <p:slideViewPr>
    <p:cSldViewPr showGuides="1"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43EB-E753-45A1-8D85-F7FBC2FE944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4AC0-96E7-444A-8C33-C4797CF10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5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1" Type="http://schemas.openxmlformats.org/officeDocument/2006/relationships/image" Target="../media/image1.jpeg"/><Relationship Id="rId5" Type="http://schemas.openxmlformats.org/officeDocument/2006/relationships/tags" Target="../tags/tag6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67.xml"/><Relationship Id="rId9" Type="http://schemas.openxmlformats.org/officeDocument/2006/relationships/tags" Target="../tags/tag7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tags" Target="../tags/tag83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91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86.xml"/><Relationship Id="rId7" Type="http://schemas.openxmlformats.org/officeDocument/2006/relationships/tags" Target="../tags/tag90.xml"/><Relationship Id="rId12" Type="http://schemas.openxmlformats.org/officeDocument/2006/relationships/tags" Target="../tags/tag95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11" Type="http://schemas.openxmlformats.org/officeDocument/2006/relationships/tags" Target="../tags/tag94.xml"/><Relationship Id="rId5" Type="http://schemas.openxmlformats.org/officeDocument/2006/relationships/tags" Target="../tags/tag88.xml"/><Relationship Id="rId10" Type="http://schemas.openxmlformats.org/officeDocument/2006/relationships/tags" Target="../tags/tag93.xml"/><Relationship Id="rId4" Type="http://schemas.openxmlformats.org/officeDocument/2006/relationships/tags" Target="../tags/tag87.xml"/><Relationship Id="rId9" Type="http://schemas.openxmlformats.org/officeDocument/2006/relationships/tags" Target="../tags/tag9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image" Target="../media/image1.jpeg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0" Type="http://schemas.openxmlformats.org/officeDocument/2006/relationships/tags" Target="../tags/tag117.xml"/><Relationship Id="rId4" Type="http://schemas.openxmlformats.org/officeDocument/2006/relationships/tags" Target="../tags/tag111.xml"/><Relationship Id="rId9" Type="http://schemas.openxmlformats.org/officeDocument/2006/relationships/tags" Target="../tags/tag1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image" Target="../media/image1.jpeg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23.xml"/><Relationship Id="rId10" Type="http://schemas.openxmlformats.org/officeDocument/2006/relationships/tags" Target="../tags/tag128.xml"/><Relationship Id="rId4" Type="http://schemas.openxmlformats.org/officeDocument/2006/relationships/tags" Target="../tags/tag122.xml"/><Relationship Id="rId9" Type="http://schemas.openxmlformats.org/officeDocument/2006/relationships/tags" Target="../tags/tag12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tags" Target="../tags/tag140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0" Type="http://schemas.openxmlformats.org/officeDocument/2006/relationships/tags" Target="../tags/tag138.xml"/><Relationship Id="rId4" Type="http://schemas.openxmlformats.org/officeDocument/2006/relationships/tags" Target="../tags/tag132.xml"/><Relationship Id="rId9" Type="http://schemas.openxmlformats.org/officeDocument/2006/relationships/tags" Target="../tags/tag13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48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12" Type="http://schemas.openxmlformats.org/officeDocument/2006/relationships/image" Target="../media/image1.jpeg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45.xml"/><Relationship Id="rId10" Type="http://schemas.openxmlformats.org/officeDocument/2006/relationships/tags" Target="../tags/tag150.xml"/><Relationship Id="rId4" Type="http://schemas.openxmlformats.org/officeDocument/2006/relationships/tags" Target="../tags/tag144.xml"/><Relationship Id="rId9" Type="http://schemas.openxmlformats.org/officeDocument/2006/relationships/tags" Target="../tags/tag14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image" Target="../media/image1.jpeg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55.xml"/><Relationship Id="rId10" Type="http://schemas.openxmlformats.org/officeDocument/2006/relationships/tags" Target="../tags/tag160.xml"/><Relationship Id="rId4" Type="http://schemas.openxmlformats.org/officeDocument/2006/relationships/tags" Target="../tags/tag154.xml"/><Relationship Id="rId9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90914" y="2590800"/>
            <a:ext cx="2448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Suppose node B crashes</a:t>
            </a:r>
          </a:p>
        </p:txBody>
      </p:sp>
      <p:pic>
        <p:nvPicPr>
          <p:cNvPr id="1026" name="Picture 2" descr="https://encrypted-tbn0.gstatic.com/images?q=tbn:ANd9GcRtSVlRrbzSL3KM27aLEuqZnCgLIu9faoikX5sGuXVajTns3vkPlSVuuqDM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30706"/>
            <a:ext cx="236220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 14"/>
          <p:cNvSpPr/>
          <p:nvPr/>
        </p:nvSpPr>
        <p:spPr>
          <a:xfrm>
            <a:off x="915282" y="4522670"/>
            <a:ext cx="1752600" cy="2594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97622" y="4138927"/>
            <a:ext cx="17683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Then this information is wrong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Every now and then, if the “last time a hello arrived from the neighbor” is more than 40 seconds ago, then remove neighbor from lists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556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out old neighbors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200" y="1340108"/>
            <a:ext cx="90678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err="1">
                <a:solidFill>
                  <a:srgbClr val="000000"/>
                </a:solidFill>
              </a:rPr>
              <a:t>time_t</a:t>
            </a:r>
            <a:r>
              <a:rPr lang="en-US" altLang="en-US" sz="1400" dirty="0">
                <a:solidFill>
                  <a:srgbClr val="000000"/>
                </a:solidFill>
              </a:rPr>
              <a:t> </a:t>
            </a:r>
            <a:r>
              <a:rPr lang="en-US" altLang="en-US" sz="1400" dirty="0" err="1">
                <a:solidFill>
                  <a:srgbClr val="000000"/>
                </a:solidFill>
              </a:rPr>
              <a:t>currentTime</a:t>
            </a:r>
            <a:r>
              <a:rPr lang="en-US" altLang="en-US" sz="1400" dirty="0">
                <a:solidFill>
                  <a:srgbClr val="000000"/>
                </a:solidFill>
              </a:rPr>
              <a:t>, </a:t>
            </a:r>
            <a:r>
              <a:rPr lang="en-US" altLang="en-US" sz="1400" dirty="0" err="1">
                <a:solidFill>
                  <a:srgbClr val="000000"/>
                </a:solidFill>
              </a:rPr>
              <a:t>lastTimeNeighborsChecked</a:t>
            </a:r>
            <a:r>
              <a:rPr lang="en-US" altLang="en-US" sz="1400" dirty="0">
                <a:solidFill>
                  <a:srgbClr val="000000"/>
                </a:solidFill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</a:rPr>
              <a:t>time(&amp; </a:t>
            </a:r>
            <a:r>
              <a:rPr lang="en-US" altLang="en-US" sz="1400" dirty="0" err="1">
                <a:solidFill>
                  <a:srgbClr val="000000"/>
                </a:solidFill>
              </a:rPr>
              <a:t>lastTimeNeighborsChecked</a:t>
            </a:r>
            <a:r>
              <a:rPr lang="en-US" altLang="en-US" sz="1400" dirty="0">
                <a:solidFill>
                  <a:srgbClr val="000000"/>
                </a:solidFill>
              </a:rPr>
              <a:t>);</a:t>
            </a:r>
            <a:r>
              <a:rPr lang="en-US" altLang="en-US" sz="800" dirty="0"/>
              <a:t> </a:t>
            </a:r>
            <a:endParaRPr lang="en-US" altLang="en-US" sz="3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solidFill>
                <a:srgbClr val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000000"/>
                </a:solidFill>
              </a:rPr>
              <a:t>w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hile (1)</a:t>
            </a:r>
            <a:r>
              <a:rPr kumimoji="0" lang="en-US" altLang="en-US" sz="14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aseline="0" dirty="0">
                <a:solidFill>
                  <a:srgbClr val="000000"/>
                </a:solidFill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aseline="0" dirty="0">
                <a:solidFill>
                  <a:srgbClr val="000000"/>
                </a:solidFill>
              </a:rPr>
              <a:t>	// lots of other things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	time(&amp;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currentTime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);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</a:rPr>
              <a:t>	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if 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difftime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</a:rPr>
              <a:t>currentTime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lang="en-US" altLang="en-US" sz="1400" dirty="0" err="1">
                <a:solidFill>
                  <a:srgbClr val="000000"/>
                </a:solidFill>
              </a:rPr>
              <a:t>lastTimeNeighborsChecked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)&gt;=10) 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</a:rPr>
              <a:t>		time(&amp; </a:t>
            </a:r>
            <a:r>
              <a:rPr lang="en-US" altLang="en-US" sz="1400" dirty="0" err="1">
                <a:solidFill>
                  <a:srgbClr val="000000"/>
                </a:solidFill>
              </a:rPr>
              <a:t>lastTimeNeighborsChecked</a:t>
            </a:r>
            <a:r>
              <a:rPr lang="en-US" altLang="en-US" sz="1400" dirty="0">
                <a:solidFill>
                  <a:srgbClr val="000000"/>
                </a:solidFill>
              </a:rPr>
              <a:t>);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>
              <a:buNone/>
            </a:pPr>
            <a:r>
              <a:rPr lang="en-US" sz="1400" dirty="0">
                <a:ea typeface="Cambria Math" panose="02040503050406030204" pitchFamily="18" charset="0"/>
              </a:rPr>
              <a:t>		for(</a:t>
            </a:r>
            <a:r>
              <a:rPr lang="en-US" sz="1400" dirty="0" err="1">
                <a:ea typeface="Cambria Math" panose="02040503050406030204" pitchFamily="18" charset="0"/>
              </a:rPr>
              <a:t>NeighborInfo</a:t>
            </a:r>
            <a:r>
              <a:rPr lang="en-US" sz="1400" dirty="0">
                <a:ea typeface="Cambria Math" panose="02040503050406030204" pitchFamily="18" charset="0"/>
              </a:rPr>
              <a:t> &amp;neighbor : </a:t>
            </a:r>
            <a:r>
              <a:rPr lang="en-US" sz="1400" dirty="0" err="1">
                <a:ea typeface="Cambria Math" panose="02040503050406030204" pitchFamily="18" charset="0"/>
              </a:rPr>
              <a:t>unidirectionalNeighbors</a:t>
            </a:r>
            <a:r>
              <a:rPr lang="en-US" sz="1400" dirty="0">
                <a:ea typeface="Cambria Math" panose="02040503050406030204" pitchFamily="18" charset="0"/>
              </a:rPr>
              <a:t>) {</a:t>
            </a:r>
          </a:p>
          <a:p>
            <a:r>
              <a:rPr lang="en-US" sz="1400" dirty="0">
                <a:ea typeface="Cambria Math" panose="02040503050406030204" pitchFamily="18" charset="0"/>
              </a:rPr>
              <a:t>			if (</a:t>
            </a:r>
            <a:r>
              <a:rPr lang="en-US" sz="1400" dirty="0" err="1">
                <a:ea typeface="Cambria Math" panose="02040503050406030204" pitchFamily="18" charset="0"/>
              </a:rPr>
              <a:t>difftime</a:t>
            </a:r>
            <a:r>
              <a:rPr lang="en-US" sz="1400" dirty="0">
                <a:ea typeface="Cambria Math" panose="02040503050406030204" pitchFamily="18" charset="0"/>
              </a:rPr>
              <a:t>(</a:t>
            </a:r>
            <a:r>
              <a:rPr lang="en-US" sz="1400" dirty="0" err="1">
                <a:ea typeface="Cambria Math" panose="02040503050406030204" pitchFamily="18" charset="0"/>
              </a:rPr>
              <a:t>currentTime</a:t>
            </a:r>
            <a:r>
              <a:rPr lang="en-US" sz="1400" dirty="0">
                <a:ea typeface="Cambria Math" panose="02040503050406030204" pitchFamily="18" charset="0"/>
              </a:rPr>
              <a:t>, </a:t>
            </a:r>
            <a:r>
              <a:rPr lang="en-US" sz="1400" dirty="0" err="1">
                <a:ea typeface="Cambria Math" panose="02040503050406030204" pitchFamily="18" charset="0"/>
              </a:rPr>
              <a:t>neighbor.</a:t>
            </a:r>
            <a:r>
              <a:rPr lang="en-US" altLang="en-US" sz="1400" dirty="0" err="1">
                <a:solidFill>
                  <a:srgbClr val="000000"/>
                </a:solidFill>
              </a:rPr>
              <a:t>timeWhenLastHelloArrived</a:t>
            </a:r>
            <a:r>
              <a:rPr lang="en-US" sz="1400" dirty="0">
                <a:ea typeface="Cambria Math" panose="02040503050406030204" pitchFamily="18" charset="0"/>
              </a:rPr>
              <a:t>) &gt; 40) {</a:t>
            </a:r>
          </a:p>
          <a:p>
            <a:pPr>
              <a:buNone/>
            </a:pPr>
            <a:r>
              <a:rPr lang="en-US" sz="1400" dirty="0">
                <a:ea typeface="Cambria Math" panose="02040503050406030204" pitchFamily="18" charset="0"/>
              </a:rPr>
              <a:t>				// remove old neighbor</a:t>
            </a:r>
          </a:p>
          <a:p>
            <a:pPr>
              <a:buNone/>
            </a:pPr>
            <a:r>
              <a:rPr lang="en-US" sz="1400" dirty="0">
                <a:ea typeface="Cambria Math" panose="02040503050406030204" pitchFamily="18" charset="0"/>
              </a:rPr>
              <a:t>		 		</a:t>
            </a:r>
            <a:r>
              <a:rPr lang="en-US" sz="1400" dirty="0" err="1">
                <a:ea typeface="Cambria Math" panose="02040503050406030204" pitchFamily="18" charset="0"/>
              </a:rPr>
              <a:t>unidirectionalNeighbors.remove</a:t>
            </a:r>
            <a:r>
              <a:rPr lang="en-US" sz="1400" dirty="0">
                <a:ea typeface="Cambria Math" panose="02040503050406030204" pitchFamily="18" charset="0"/>
              </a:rPr>
              <a:t>(neighbor);</a:t>
            </a:r>
          </a:p>
          <a:p>
            <a:pPr>
              <a:buNone/>
            </a:pPr>
            <a:r>
              <a:rPr lang="en-US" sz="1400" dirty="0">
                <a:ea typeface="Cambria Math" panose="02040503050406030204" pitchFamily="18" charset="0"/>
              </a:rPr>
              <a:t>				</a:t>
            </a:r>
            <a:r>
              <a:rPr lang="en-US" sz="1400" b="1" dirty="0">
                <a:solidFill>
                  <a:srgbClr val="FF0000"/>
                </a:solidFill>
                <a:ea typeface="Cambria Math" panose="02040503050406030204" pitchFamily="18" charset="0"/>
              </a:rPr>
              <a:t>break;</a:t>
            </a:r>
          </a:p>
          <a:p>
            <a:pPr>
              <a:buNone/>
            </a:pPr>
            <a:r>
              <a:rPr lang="en-US" sz="1400" dirty="0">
                <a:ea typeface="Cambria Math" panose="02040503050406030204" pitchFamily="18" charset="0"/>
              </a:rPr>
              <a:t>		}</a:t>
            </a:r>
          </a:p>
          <a:p>
            <a:pPr>
              <a:buNone/>
            </a:pPr>
            <a:r>
              <a:rPr lang="en-US" sz="1400" dirty="0">
                <a:ea typeface="Cambria Math" panose="02040503050406030204" pitchFamily="18" charset="0"/>
              </a:rPr>
              <a:t>	}</a:t>
            </a:r>
          </a:p>
          <a:p>
            <a:pPr>
              <a:buNone/>
            </a:pPr>
            <a:r>
              <a:rPr lang="en-US" sz="1400" dirty="0">
                <a:ea typeface="Cambria Math" panose="02040503050406030204" pitchFamily="18" charset="0"/>
              </a:rPr>
              <a:t>}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</a:rPr>
              <a:t>		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118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Every now and then, if the “last time a hello arrived from the neighbor” is more than 40 seconds ago, then remove neighbor from lists</a:t>
            </a:r>
          </a:p>
        </p:txBody>
      </p:sp>
      <p:sp>
        <p:nvSpPr>
          <p:cNvPr id="18" name="Rectangle 17"/>
          <p:cNvSpPr/>
          <p:nvPr>
            <p:custDataLst>
              <p:tags r:id="rId10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>
            <p:custDataLst>
              <p:tags r:id="rId11"/>
            </p:custDataLst>
          </p:nvPr>
        </p:nvSpPr>
        <p:spPr>
          <a:xfrm>
            <a:off x="1791582" y="6037575"/>
            <a:ext cx="2676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Neighbor: </a:t>
            </a:r>
            <a:r>
              <a:rPr lang="en-US" sz="1200" dirty="0" err="1"/>
              <a:t>HostId</a:t>
            </a:r>
            <a:r>
              <a:rPr lang="en-US" sz="1200" dirty="0"/>
              <a:t>=B, </a:t>
            </a:r>
            <a:r>
              <a:rPr lang="en-US" sz="1200" dirty="0" err="1"/>
              <a:t>lastTime</a:t>
            </a:r>
            <a:r>
              <a:rPr lang="en-US" sz="1200" dirty="0"/>
              <a:t>=12:00:00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5383" y="239408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79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Every now and then, if the “last time a hello arrived from the neighbor” is more than 40 seconds ago, then remove neighbor from lists</a:t>
            </a:r>
          </a:p>
        </p:txBody>
      </p:sp>
      <p:sp>
        <p:nvSpPr>
          <p:cNvPr id="18" name="Rectangle 17"/>
          <p:cNvSpPr/>
          <p:nvPr>
            <p:custDataLst>
              <p:tags r:id="rId10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>
            <p:custDataLst>
              <p:tags r:id="rId11"/>
            </p:custDataLst>
          </p:nvPr>
        </p:nvSpPr>
        <p:spPr>
          <a:xfrm>
            <a:off x="1791582" y="6037575"/>
            <a:ext cx="2676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Neighbor: </a:t>
            </a:r>
            <a:r>
              <a:rPr lang="en-US" sz="1200" dirty="0" err="1"/>
              <a:t>HostId</a:t>
            </a:r>
            <a:r>
              <a:rPr lang="en-US" sz="1200" dirty="0"/>
              <a:t>=B, </a:t>
            </a:r>
            <a:r>
              <a:rPr lang="en-US" sz="1200" dirty="0" err="1"/>
              <a:t>lastTime</a:t>
            </a:r>
            <a:r>
              <a:rPr lang="en-US" sz="1200" dirty="0"/>
              <a:t>=12:00:10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25383" y="239408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26780" y="237386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12:00:20</a:t>
            </a:r>
          </a:p>
        </p:txBody>
      </p:sp>
      <p:sp>
        <p:nvSpPr>
          <p:cNvPr id="24" name="Rectangle 23"/>
          <p:cNvSpPr/>
          <p:nvPr>
            <p:custDataLst>
              <p:tags r:id="rId12"/>
            </p:custDataLst>
          </p:nvPr>
        </p:nvSpPr>
        <p:spPr>
          <a:xfrm>
            <a:off x="800100" y="2748168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323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6" grpId="0"/>
      <p:bldP spid="23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Every now and then, if the “last time a hello arrived from the neighbor” is more than 40 seconds ago, then remove neighbor from lists</a:t>
            </a:r>
          </a:p>
        </p:txBody>
      </p:sp>
      <p:sp>
        <p:nvSpPr>
          <p:cNvPr id="18" name="Rectangle 17"/>
          <p:cNvSpPr/>
          <p:nvPr>
            <p:custDataLst>
              <p:tags r:id="rId10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>
            <p:custDataLst>
              <p:tags r:id="rId11"/>
            </p:custDataLst>
          </p:nvPr>
        </p:nvSpPr>
        <p:spPr>
          <a:xfrm>
            <a:off x="1791582" y="6037575"/>
            <a:ext cx="2676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Neighbor: </a:t>
            </a:r>
            <a:r>
              <a:rPr lang="en-US" sz="1200" dirty="0" err="1"/>
              <a:t>HostId</a:t>
            </a:r>
            <a:r>
              <a:rPr lang="en-US" sz="1200" dirty="0"/>
              <a:t>=B, </a:t>
            </a:r>
            <a:r>
              <a:rPr lang="en-US" sz="1200" dirty="0" err="1"/>
              <a:t>lastTime</a:t>
            </a:r>
            <a:r>
              <a:rPr lang="en-US" sz="1200" dirty="0"/>
              <a:t>=12:00:20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25383" y="239408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12:00:20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26780" y="237386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12:00:30</a:t>
            </a:r>
          </a:p>
        </p:txBody>
      </p:sp>
      <p:sp>
        <p:nvSpPr>
          <p:cNvPr id="24" name="Rectangle 23"/>
          <p:cNvSpPr/>
          <p:nvPr>
            <p:custDataLst>
              <p:tags r:id="rId12"/>
            </p:custDataLst>
          </p:nvPr>
        </p:nvSpPr>
        <p:spPr>
          <a:xfrm>
            <a:off x="800100" y="2748168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150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6" grpId="0"/>
      <p:bldP spid="23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Every now and then, if the “last time a hello arrived from the neighbor” is more than 40 seconds ago, then remove neighbor from lists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>
            <p:custDataLst>
              <p:tags r:id="rId10"/>
            </p:custDataLst>
          </p:nvPr>
        </p:nvSpPr>
        <p:spPr>
          <a:xfrm>
            <a:off x="1791582" y="6037575"/>
            <a:ext cx="2676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Neighbor: </a:t>
            </a:r>
            <a:r>
              <a:rPr lang="en-US" sz="1200" dirty="0" err="1"/>
              <a:t>HostId</a:t>
            </a:r>
            <a:r>
              <a:rPr lang="en-US" sz="1200" dirty="0"/>
              <a:t>=B, </a:t>
            </a:r>
            <a:r>
              <a:rPr lang="en-US" sz="1200" dirty="0" err="1"/>
              <a:t>lastTime</a:t>
            </a:r>
            <a:r>
              <a:rPr lang="en-US" sz="1200" dirty="0"/>
              <a:t>=12:00:30 </a:t>
            </a:r>
          </a:p>
        </p:txBody>
      </p:sp>
      <p:sp>
        <p:nvSpPr>
          <p:cNvPr id="16" name="Rectangle 15"/>
          <p:cNvSpPr/>
          <p:nvPr>
            <p:custDataLst>
              <p:tags r:id="rId11"/>
            </p:custDataLst>
          </p:nvPr>
        </p:nvSpPr>
        <p:spPr>
          <a:xfrm>
            <a:off x="800100" y="2748168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pic>
        <p:nvPicPr>
          <p:cNvPr id="23" name="Picture 2" descr="https://encrypted-tbn0.gstatic.com/images?q=tbn:ANd9GcRtSVlRrbzSL3KM27aLEuqZnCgLIu9faoikX5sGuXVajTns3vkPlSVuuqDM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30706"/>
            <a:ext cx="236220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3126780" y="237386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12:00:30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24200" y="2362200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12:00:40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26780" y="2362200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12:00:50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26780" y="2362200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12:00:70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21861" y="3048854"/>
            <a:ext cx="335547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More than 40 seconds difference!</a:t>
            </a:r>
          </a:p>
        </p:txBody>
      </p:sp>
      <p:cxnSp>
        <p:nvCxnSpPr>
          <p:cNvPr id="6" name="Straight Arrow Connector 5"/>
          <p:cNvCxnSpPr>
            <a:stCxn id="2" idx="0"/>
          </p:cNvCxnSpPr>
          <p:nvPr/>
        </p:nvCxnSpPr>
        <p:spPr>
          <a:xfrm flipH="1" flipV="1">
            <a:off x="5257804" y="2731532"/>
            <a:ext cx="541792" cy="3173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2"/>
          </p:cNvCxnSpPr>
          <p:nvPr/>
        </p:nvCxnSpPr>
        <p:spPr>
          <a:xfrm flipH="1">
            <a:off x="4100596" y="3418186"/>
            <a:ext cx="1699000" cy="26647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902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6" grpId="0" animBg="1"/>
      <p:bldP spid="24" grpId="0"/>
      <p:bldP spid="25" grpId="0"/>
      <p:bldP spid="25" grpId="1"/>
      <p:bldP spid="26" grpId="0"/>
      <p:bldP spid="26" grpId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Every now and then, if the “last time a hello arrived from the neighbor” is more than 40 seconds ago, then remove neighbor from lists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>
            <p:custDataLst>
              <p:tags r:id="rId10"/>
            </p:custDataLst>
          </p:nvPr>
        </p:nvSpPr>
        <p:spPr>
          <a:xfrm>
            <a:off x="1791582" y="6037575"/>
            <a:ext cx="2676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Neighbor: </a:t>
            </a:r>
            <a:r>
              <a:rPr lang="en-US" sz="1200" dirty="0" err="1"/>
              <a:t>HostId</a:t>
            </a:r>
            <a:r>
              <a:rPr lang="en-US" sz="1200" dirty="0"/>
              <a:t>=B, </a:t>
            </a:r>
            <a:r>
              <a:rPr lang="en-US" sz="1200" dirty="0" err="1"/>
              <a:t>lastTime</a:t>
            </a:r>
            <a:r>
              <a:rPr lang="en-US" sz="1200" dirty="0"/>
              <a:t>=12:00:30 </a:t>
            </a:r>
          </a:p>
        </p:txBody>
      </p:sp>
      <p:pic>
        <p:nvPicPr>
          <p:cNvPr id="23" name="Picture 2" descr="https://encrypted-tbn0.gstatic.com/images?q=tbn:ANd9GcRtSVlRrbzSL3KM27aLEuqZnCgLIu9faoikX5sGuXVajTns3vkPlSVuuqDM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30706"/>
            <a:ext cx="236220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3126780" y="237386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12:00:70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21861" y="3048854"/>
            <a:ext cx="335547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More than 40 seconds difference!</a:t>
            </a:r>
          </a:p>
        </p:txBody>
      </p:sp>
      <p:cxnSp>
        <p:nvCxnSpPr>
          <p:cNvPr id="6" name="Straight Arrow Connector 5"/>
          <p:cNvCxnSpPr>
            <a:stCxn id="2" idx="0"/>
          </p:cNvCxnSpPr>
          <p:nvPr/>
        </p:nvCxnSpPr>
        <p:spPr>
          <a:xfrm flipH="1" flipV="1">
            <a:off x="5257804" y="2731532"/>
            <a:ext cx="541792" cy="3173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2"/>
          </p:cNvCxnSpPr>
          <p:nvPr/>
        </p:nvCxnSpPr>
        <p:spPr>
          <a:xfrm flipH="1">
            <a:off x="4100596" y="3418186"/>
            <a:ext cx="1699000" cy="26647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704582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5738" y="5814645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1392" y="5814645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13871" y="5814645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2425338" y="610891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4683894" y="60674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2304" y="22412"/>
            <a:ext cx="3285392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Received message from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if </a:t>
            </a:r>
            <a:r>
              <a:rPr lang="en-US" sz="1100" dirty="0" err="1"/>
              <a:t>thisHost</a:t>
            </a:r>
            <a:r>
              <a:rPr lang="en-US" sz="1100" dirty="0"/>
              <a:t> is in the </a:t>
            </a:r>
            <a:r>
              <a:rPr lang="en-US" sz="1100" dirty="0" err="1"/>
              <a:t>helloMessage’s</a:t>
            </a:r>
            <a:r>
              <a:rPr lang="en-US" sz="1100" dirty="0"/>
              <a:t> list of neighbors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True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/>
              <a:t>isBidirectional</a:t>
            </a:r>
            <a:r>
              <a:rPr lang="en-US" sz="1100" dirty="0"/>
              <a:t> = False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False)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</a:t>
            </a:r>
            <a:r>
              <a:rPr lang="en-US" sz="1100" i="1" dirty="0"/>
              <a:t>source of hello message</a:t>
            </a:r>
            <a:r>
              <a:rPr lang="en-US" sz="1100" dirty="0"/>
              <a:t> to list of unidirectional neighbors, if not already in that list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FF0000"/>
                </a:solidFill>
              </a:rPr>
              <a:t>Update last time a hello was received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 if (</a:t>
            </a:r>
            <a:r>
              <a:rPr lang="en-US" sz="1100" dirty="0" err="1"/>
              <a:t>isBidirectional</a:t>
            </a:r>
            <a:r>
              <a:rPr lang="en-US" sz="1100" dirty="0"/>
              <a:t> == True)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source of hello message to list of </a:t>
            </a:r>
            <a:r>
              <a:rPr lang="en-US" sz="1100" i="1" dirty="0"/>
              <a:t>bidirectional neighbors</a:t>
            </a:r>
            <a:r>
              <a:rPr lang="en-US" sz="1100" dirty="0"/>
              <a:t>, if not already in that list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Remove source from list of unidirectional neighbor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FF0000"/>
                </a:solidFill>
              </a:rPr>
              <a:t>Update last time a hello was received</a:t>
            </a:r>
            <a:endParaRPr lang="en-US" sz="11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5518353" y="22412"/>
            <a:ext cx="332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Recall processing a hello message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05588" y="906103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for (</a:t>
            </a:r>
            <a:r>
              <a:rPr lang="en-US" sz="1200" dirty="0" err="1"/>
              <a:t>NeighborInfo</a:t>
            </a:r>
            <a:r>
              <a:rPr lang="en-US" sz="1200" dirty="0"/>
              <a:t> &amp;neighbor : </a:t>
            </a:r>
            <a:r>
              <a:rPr lang="en-US" sz="1200" dirty="0" err="1"/>
              <a:t>bidirectionalNeighbors</a:t>
            </a:r>
            <a:r>
              <a:rPr lang="en-US" sz="1200" dirty="0"/>
              <a:t>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if (neighbor == </a:t>
            </a:r>
            <a:r>
              <a:rPr lang="en-US" sz="1200" dirty="0" err="1"/>
              <a:t>helloMessage.source</a:t>
            </a:r>
            <a:r>
              <a:rPr lang="en-US" sz="1200" dirty="0"/>
              <a:t>)</a:t>
            </a:r>
          </a:p>
          <a:p>
            <a:r>
              <a:rPr lang="en-US" sz="1200" dirty="0"/>
              <a:t>	{</a:t>
            </a:r>
          </a:p>
          <a:p>
            <a:r>
              <a:rPr lang="en-US" sz="1200" dirty="0"/>
              <a:t>		neighbor. </a:t>
            </a:r>
            <a:r>
              <a:rPr lang="en-US" sz="1200" dirty="0" err="1"/>
              <a:t>updateTimeToCurrentTime</a:t>
            </a:r>
            <a:r>
              <a:rPr lang="en-US" sz="1200" dirty="0"/>
              <a:t>();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/>
              <a:t>}</a:t>
            </a:r>
          </a:p>
          <a:p>
            <a:r>
              <a:rPr lang="en-US" sz="1200" dirty="0"/>
              <a:t>….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500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Every now and then, if the “last time a hello arrived from the neighbor” is more than 40 seconds ago, then remove neighbor from lists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>
            <p:custDataLst>
              <p:tags r:id="rId10"/>
            </p:custDataLst>
          </p:nvPr>
        </p:nvSpPr>
        <p:spPr>
          <a:xfrm>
            <a:off x="1791582" y="6037575"/>
            <a:ext cx="2676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Neighbor: </a:t>
            </a:r>
            <a:r>
              <a:rPr lang="en-US" sz="1200" dirty="0" err="1"/>
              <a:t>HostId</a:t>
            </a:r>
            <a:r>
              <a:rPr lang="en-US" sz="1200" dirty="0"/>
              <a:t>=B, </a:t>
            </a:r>
            <a:r>
              <a:rPr lang="en-US" sz="1200" dirty="0" err="1"/>
              <a:t>lastTime</a:t>
            </a:r>
            <a:r>
              <a:rPr lang="en-US" sz="1200" dirty="0"/>
              <a:t>=12:00:30 </a:t>
            </a:r>
          </a:p>
        </p:txBody>
      </p:sp>
      <p:pic>
        <p:nvPicPr>
          <p:cNvPr id="23" name="Picture 2" descr="https://encrypted-tbn0.gstatic.com/images?q=tbn:ANd9GcRtSVlRrbzSL3KM27aLEuqZnCgLIu9faoikX5sGuXVajTns3vkPlSVuuqDM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30706"/>
            <a:ext cx="236220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3126780" y="237386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12:00:70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21861" y="3048854"/>
            <a:ext cx="335547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More than 40 seconds difference!</a:t>
            </a:r>
          </a:p>
        </p:txBody>
      </p:sp>
      <p:cxnSp>
        <p:nvCxnSpPr>
          <p:cNvPr id="6" name="Straight Arrow Connector 5"/>
          <p:cNvCxnSpPr>
            <a:stCxn id="2" idx="0"/>
          </p:cNvCxnSpPr>
          <p:nvPr/>
        </p:nvCxnSpPr>
        <p:spPr>
          <a:xfrm flipH="1" flipV="1">
            <a:off x="5257804" y="2731532"/>
            <a:ext cx="541792" cy="3173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2"/>
          </p:cNvCxnSpPr>
          <p:nvPr/>
        </p:nvCxnSpPr>
        <p:spPr>
          <a:xfrm flipH="1">
            <a:off x="4100596" y="3418186"/>
            <a:ext cx="1699000" cy="26647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0300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>
            <p:custDataLst>
              <p:tags r:id="rId2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3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572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 out old neighbors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neighbor sends hello every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neighbor does not send a hello in 40 seconds, then remove the neighbor from the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When a hello arrives, update the “last time a hello arrived from the neighbor”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Every now and then, if the “last time a hello arrived from the neighbor” is more than 40 seconds ago, then remove neighbor from lists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" y="5821362"/>
            <a:ext cx="16081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Unidirectional Neighbors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41854" y="5821362"/>
            <a:ext cx="1521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Bidirectional Neighbors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741854" y="5821362"/>
            <a:ext cx="0" cy="884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>
            <p:custDataLst>
              <p:tags r:id="rId10"/>
            </p:custDataLst>
          </p:nvPr>
        </p:nvSpPr>
        <p:spPr>
          <a:xfrm>
            <a:off x="1791582" y="6037575"/>
            <a:ext cx="2676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Neighbor: </a:t>
            </a:r>
            <a:r>
              <a:rPr lang="en-US" sz="1200" dirty="0" err="1"/>
              <a:t>HostId</a:t>
            </a:r>
            <a:r>
              <a:rPr lang="en-US" sz="1200" dirty="0"/>
              <a:t>=B, </a:t>
            </a:r>
            <a:r>
              <a:rPr lang="en-US" sz="1200" dirty="0" err="1"/>
              <a:t>lastTime</a:t>
            </a:r>
            <a:r>
              <a:rPr lang="en-US" sz="1200" dirty="0"/>
              <a:t>=12:00:30 </a:t>
            </a:r>
          </a:p>
        </p:txBody>
      </p:sp>
      <p:pic>
        <p:nvPicPr>
          <p:cNvPr id="23" name="Picture 2" descr="https://encrypted-tbn0.gstatic.com/images?q=tbn:ANd9GcRtSVlRrbzSL3KM27aLEuqZnCgLIu9faoikX5sGuXVajTns3vkPlSVuuqDM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30706"/>
            <a:ext cx="236220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3126780" y="2373868"/>
            <a:ext cx="235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Current Time: 12:00:70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21861" y="3048854"/>
            <a:ext cx="335547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More than 40 seconds difference!</a:t>
            </a:r>
          </a:p>
        </p:txBody>
      </p:sp>
      <p:cxnSp>
        <p:nvCxnSpPr>
          <p:cNvPr id="6" name="Straight Arrow Connector 5"/>
          <p:cNvCxnSpPr>
            <a:stCxn id="2" idx="0"/>
          </p:cNvCxnSpPr>
          <p:nvPr/>
        </p:nvCxnSpPr>
        <p:spPr>
          <a:xfrm flipH="1" flipV="1">
            <a:off x="5257804" y="2731532"/>
            <a:ext cx="541792" cy="3173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2"/>
          </p:cNvCxnSpPr>
          <p:nvPr/>
        </p:nvCxnSpPr>
        <p:spPr>
          <a:xfrm flipH="1">
            <a:off x="4100596" y="3418186"/>
            <a:ext cx="1699000" cy="26647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385273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b6GsrpYzCZfGPlMsc8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WjDS4cPQxbc2o41B7u9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GqpQAFwjp16bbjQbl4tT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5UNam0Z9j1wECdsdC9jd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VcSHLW94sBQulv2qjwjg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EwHDI7skAdqUYAhEf3Zf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O7RXacQNTvsQyl07d2C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4rwr8FhggsvJIzLLWguM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r82WD7PXCqUb3qqI3awD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0lODrmr5lEdj9Zopb19qi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PwvkkdcjgGFrNejbLoRh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0gOJcys8YXhU8fTwGxRn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STq2jS8mcWagZ6V16S9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uyBaSQo2qzh8ECTiTkaU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hwecfJhZ7rJfpSr8ZiX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YRsj7OYOa38Lh4WGAFL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ooc1QKlRWkdGynJVBs1j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7EAnciIio498s476Xdsi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OxBwyWE3ip7yIgyrtx29D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wpVFOvvOQZzj6YQEl3e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2zJNzFuFq8tSp56DhQyNB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z9XrsCTG5oPsuPbRfQ08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mQeNPoXkCDLaPSIfRvr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6qHTK14dGi4L0AQ7cRLJ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3WBgrpAIMsQJ3wJySSCSI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IPB07D9mGM1mLitzECY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hxjnDZT7amxxSrPpt4D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1aYgoiXfJZMOx4GJZat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Oep1Kf9USvKkv9pnAA9V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xK4TLIJ4tCAkmlKQmyI6P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h3dyxkCzTpH2htl8ZxqPp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08OFxd2rONqt1GcaosTJ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Dk4guezaG0HoScqIE5lQY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XLH6TWvBbCAu7sSYKDJ1D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Q0krMm1mv90nOKo2Zsg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J58uMsKnySbK5dgaNMOE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SOBYf2moHJs6VcX0UhZX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OCIw8RcGst9xQfFauukcu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C6lYPMUnEeY4cSr7a9I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jz4WiQpMELMjB5pNTmUy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Rbsh2n92LfLjxg1wVuA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KAN1jhNOG9OgdKPynpuI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QMSwRPY4vvPGrSu03SfX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Bvh3hHn6buKbGJ09NpXQB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n43EXiZSER7p5wHVssJ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qxiW4mmCt2tehAtA8BX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uK9tQgth7YXbRwYKiJOS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8cuJzjPOeDjik2yNAw68b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g5JXBoidv8OlxEJhWEt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TwtqWIdIJ5dHeEPldqW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awG09Qe9uI2aCccuarA0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8Qq5sBq3VUQI0MqNRZy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bwBsCR2Ymp0LNyaJKMy3F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gMtcHKDI1e8mXjODPKo4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PXceg46c0cH4gPZqaikE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bGIpQg6RHCpiuk1Phxib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rBQU7XOEAxLWw0suzCO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ES3YEoz5JV63jLDq9Yfcx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xuTtqHOL2AyHMIMWtyez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TceO4pDy1nxkz5bYSh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CZ3Nr3IhzTdhbnle71S0X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6BcF5aUqfff4Im2P39q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c8Dt3phjKYnhWcenC6Et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40039</TotalTime>
  <Words>1036</Words>
  <Application>Microsoft Office PowerPoint</Application>
  <PresentationFormat>On-screen Show (4:3)</PresentationFormat>
  <Paragraphs>201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 out old neighbors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</dc:creator>
  <cp:lastModifiedBy>Bohacek, Stephan K</cp:lastModifiedBy>
  <cp:revision>68</cp:revision>
  <dcterms:created xsi:type="dcterms:W3CDTF">2010-09-22T06:38:31Z</dcterms:created>
  <dcterms:modified xsi:type="dcterms:W3CDTF">2016-11-09T17:28:06Z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1UWihF6SqpL3mvZ-se_wZmb_IFLY0MT7ZJ2b7YiHNBJY</vt:lpwstr>
  </property>
  <property fmtid="{D5CDD505-2E9C-101B-9397-08002B2CF9AE}" pid="4" name="Google.Documents.RevisionId">
    <vt:lpwstr>02683261213571481519</vt:lpwstr>
  </property>
  <property fmtid="{D5CDD505-2E9C-101B-9397-08002B2CF9AE}" pid="5" name="Google.Documents.PreviousRevisionId">
    <vt:lpwstr>02738456339408415732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