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1" r:id="rId2"/>
    <p:sldId id="352" r:id="rId3"/>
    <p:sldId id="353" r:id="rId4"/>
    <p:sldId id="355" r:id="rId5"/>
    <p:sldId id="356" r:id="rId6"/>
    <p:sldId id="358" r:id="rId7"/>
    <p:sldId id="357" r:id="rId8"/>
    <p:sldId id="359" r:id="rId9"/>
    <p:sldId id="360" r:id="rId10"/>
    <p:sldId id="35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3" autoAdjust="0"/>
  </p:normalViewPr>
  <p:slideViewPr>
    <p:cSldViewPr showGuide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1.jpeg"/><Relationship Id="rId5" Type="http://schemas.openxmlformats.org/officeDocument/2006/relationships/tags" Target="../tags/tag6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0" Type="http://schemas.openxmlformats.org/officeDocument/2006/relationships/tags" Target="../tags/tag105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image" Target="../media/image1.jpeg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image" Target="../media/image1.jpeg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23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image" Target="../media/image1.jpe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10" Type="http://schemas.openxmlformats.org/officeDocument/2006/relationships/tags" Target="../tags/tag150.xml"/><Relationship Id="rId4" Type="http://schemas.openxmlformats.org/officeDocument/2006/relationships/tags" Target="../tags/tag144.xml"/><Relationship Id="rId9" Type="http://schemas.openxmlformats.org/officeDocument/2006/relationships/tags" Target="../tags/tag1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image" Target="../media/image1.jpe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10" Type="http://schemas.openxmlformats.org/officeDocument/2006/relationships/tags" Target="../tags/tag160.xml"/><Relationship Id="rId4" Type="http://schemas.openxmlformats.org/officeDocument/2006/relationships/tags" Target="../tags/tag154.xml"/><Relationship Id="rId9" Type="http://schemas.openxmlformats.org/officeDocument/2006/relationships/tags" Target="../tags/tag1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914" y="2590800"/>
            <a:ext cx="244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node B crashes</a:t>
            </a:r>
          </a:p>
        </p:txBody>
      </p:sp>
      <p:pic>
        <p:nvPicPr>
          <p:cNvPr id="1026" name="Picture 2" descr="https://encrypted-tbn0.gstatic.com/images?q=tbn:ANd9GcRtSVlRrbzSL3KM27aLEuqZnCgLIu9faoikX5sGuXVajTns3vkPlSVuuqDM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0706"/>
            <a:ext cx="2362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915282" y="4522670"/>
            <a:ext cx="1752600" cy="259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7622" y="4138927"/>
            <a:ext cx="1768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Then this information is wrong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56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out old neighbors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1340108"/>
            <a:ext cx="9067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000000"/>
                </a:solidFill>
              </a:rPr>
              <a:t>time_t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currentTime</a:t>
            </a:r>
            <a:r>
              <a:rPr lang="en-US" altLang="en-US" sz="1400" dirty="0">
                <a:solidFill>
                  <a:srgbClr val="000000"/>
                </a:solidFill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</a:rPr>
              <a:t>lastTimeNeighborsChecked</a:t>
            </a:r>
            <a:r>
              <a:rPr lang="en-US" altLang="en-US" sz="1400" dirty="0">
                <a:solidFill>
                  <a:srgbClr val="000000"/>
                </a:solidFill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time(&amp; </a:t>
            </a:r>
            <a:r>
              <a:rPr lang="en-US" altLang="en-US" sz="1400" dirty="0" err="1">
                <a:solidFill>
                  <a:srgbClr val="000000"/>
                </a:solidFill>
              </a:rPr>
              <a:t>lastTimeNeighborsChecked</a:t>
            </a:r>
            <a:r>
              <a:rPr lang="en-US" altLang="en-US" sz="1400" dirty="0">
                <a:solidFill>
                  <a:srgbClr val="000000"/>
                </a:solidFill>
              </a:rPr>
              <a:t>);</a:t>
            </a:r>
            <a:r>
              <a:rPr lang="en-US" altLang="en-US" sz="800" dirty="0"/>
              <a:t> </a:t>
            </a:r>
            <a:endParaRPr lang="en-US" altLang="en-US" sz="3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</a:rPr>
              <a:t>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hile (1)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aseline="0" dirty="0">
                <a:solidFill>
                  <a:srgbClr val="000000"/>
                </a:solidFill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aseline="0" dirty="0">
                <a:solidFill>
                  <a:srgbClr val="000000"/>
                </a:solidFill>
              </a:rPr>
              <a:t>	// lots of other things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	time(&amp;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currentTime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if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difftime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currentTime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</a:rPr>
              <a:t>lastTimeNeighborsChecked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)&gt;=10)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		time(&amp; </a:t>
            </a:r>
            <a:r>
              <a:rPr lang="en-US" altLang="en-US" sz="1400" dirty="0" err="1">
                <a:solidFill>
                  <a:srgbClr val="000000"/>
                </a:solidFill>
              </a:rPr>
              <a:t>lastTimeNeighborsChecked</a:t>
            </a:r>
            <a:r>
              <a:rPr lang="en-US" altLang="en-US" sz="1400" dirty="0">
                <a:solidFill>
                  <a:srgbClr val="000000"/>
                </a:solidFill>
              </a:rPr>
              <a:t>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	for(</a:t>
            </a:r>
            <a:r>
              <a:rPr lang="en-US" sz="1400" dirty="0" err="1">
                <a:ea typeface="Cambria Math" panose="02040503050406030204" pitchFamily="18" charset="0"/>
              </a:rPr>
              <a:t>NeighborInfo</a:t>
            </a:r>
            <a:r>
              <a:rPr lang="en-US" sz="1400" dirty="0">
                <a:ea typeface="Cambria Math" panose="02040503050406030204" pitchFamily="18" charset="0"/>
              </a:rPr>
              <a:t> &amp;neighbor : </a:t>
            </a:r>
            <a:r>
              <a:rPr lang="en-US" sz="1400" dirty="0" err="1">
                <a:ea typeface="Cambria Math" panose="02040503050406030204" pitchFamily="18" charset="0"/>
              </a:rPr>
              <a:t>unidirectionalNeighbors</a:t>
            </a:r>
            <a:r>
              <a:rPr lang="en-US" sz="1400" dirty="0">
                <a:ea typeface="Cambria Math" panose="02040503050406030204" pitchFamily="18" charset="0"/>
              </a:rPr>
              <a:t>) {</a:t>
            </a:r>
          </a:p>
          <a:p>
            <a:r>
              <a:rPr lang="en-US" sz="1400" dirty="0">
                <a:ea typeface="Cambria Math" panose="02040503050406030204" pitchFamily="18" charset="0"/>
              </a:rPr>
              <a:t>			if (</a:t>
            </a:r>
            <a:r>
              <a:rPr lang="en-US" sz="1400" dirty="0" err="1">
                <a:ea typeface="Cambria Math" panose="02040503050406030204" pitchFamily="18" charset="0"/>
              </a:rPr>
              <a:t>difftime</a:t>
            </a:r>
            <a:r>
              <a:rPr lang="en-US" sz="1400" dirty="0">
                <a:ea typeface="Cambria Math" panose="02040503050406030204" pitchFamily="18" charset="0"/>
              </a:rPr>
              <a:t>(</a:t>
            </a:r>
            <a:r>
              <a:rPr lang="en-US" sz="1400" dirty="0" err="1">
                <a:ea typeface="Cambria Math" panose="02040503050406030204" pitchFamily="18" charset="0"/>
              </a:rPr>
              <a:t>currentTime</a:t>
            </a:r>
            <a:r>
              <a:rPr lang="en-US" sz="1400" dirty="0">
                <a:ea typeface="Cambria Math" panose="02040503050406030204" pitchFamily="18" charset="0"/>
              </a:rPr>
              <a:t>, </a:t>
            </a:r>
            <a:r>
              <a:rPr lang="en-US" sz="1400" dirty="0" err="1">
                <a:ea typeface="Cambria Math" panose="02040503050406030204" pitchFamily="18" charset="0"/>
              </a:rPr>
              <a:t>neighbor.</a:t>
            </a:r>
            <a:r>
              <a:rPr lang="en-US" altLang="en-US" sz="1400" dirty="0" err="1">
                <a:solidFill>
                  <a:srgbClr val="000000"/>
                </a:solidFill>
              </a:rPr>
              <a:t>timeWhenLastHelloArrived</a:t>
            </a:r>
            <a:r>
              <a:rPr lang="en-US" sz="1400" dirty="0">
                <a:ea typeface="Cambria Math" panose="02040503050406030204" pitchFamily="18" charset="0"/>
              </a:rPr>
              <a:t>) &gt; 40) {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			// remove old neighbor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	 		</a:t>
            </a:r>
            <a:r>
              <a:rPr lang="en-US" sz="1400" dirty="0" err="1">
                <a:ea typeface="Cambria Math" panose="02040503050406030204" pitchFamily="18" charset="0"/>
              </a:rPr>
              <a:t>unidirectionalNeighbors.remove</a:t>
            </a:r>
            <a:r>
              <a:rPr lang="en-US" sz="1400" dirty="0">
                <a:ea typeface="Cambria Math" panose="02040503050406030204" pitchFamily="18" charset="0"/>
              </a:rPr>
              <a:t>(neighbor);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			</a:t>
            </a:r>
            <a:r>
              <a:rPr lang="en-US" sz="1400" b="1" dirty="0">
                <a:solidFill>
                  <a:srgbClr val="FF0000"/>
                </a:solidFill>
                <a:ea typeface="Cambria Math" panose="02040503050406030204" pitchFamily="18" charset="0"/>
              </a:rPr>
              <a:t>break;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	}</a:t>
            </a:r>
          </a:p>
          <a:p>
            <a:pPr>
              <a:buNone/>
            </a:pPr>
            <a:r>
              <a:rPr lang="en-US" sz="1400" dirty="0">
                <a:ea typeface="Cambria Math" panose="02040503050406030204" pitchFamily="18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		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118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=12:00:00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5383" y="239408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79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=12:00:10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5383" y="239408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12:00:20</a:t>
            </a:r>
          </a:p>
        </p:txBody>
      </p:sp>
      <p:sp>
        <p:nvSpPr>
          <p:cNvPr id="24" name="Rectangle 23"/>
          <p:cNvSpPr/>
          <p:nvPr>
            <p:custDataLst>
              <p:tags r:id="rId12"/>
            </p:custDataLst>
          </p:nvPr>
        </p:nvSpPr>
        <p:spPr>
          <a:xfrm>
            <a:off x="800100" y="27481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2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6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=12:00:20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5383" y="239408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12:00:30</a:t>
            </a:r>
          </a:p>
        </p:txBody>
      </p:sp>
      <p:sp>
        <p:nvSpPr>
          <p:cNvPr id="24" name="Rectangle 23"/>
          <p:cNvSpPr/>
          <p:nvPr>
            <p:custDataLst>
              <p:tags r:id="rId12"/>
            </p:custDataLst>
          </p:nvPr>
        </p:nvSpPr>
        <p:spPr>
          <a:xfrm>
            <a:off x="800100" y="27481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50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6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=12:00:30 </a:t>
            </a:r>
          </a:p>
        </p:txBody>
      </p:sp>
      <p:sp>
        <p:nvSpPr>
          <p:cNvPr id="16" name="Rectangle 15"/>
          <p:cNvSpPr/>
          <p:nvPr>
            <p:custDataLst>
              <p:tags r:id="rId11"/>
            </p:custDataLst>
          </p:nvPr>
        </p:nvSpPr>
        <p:spPr>
          <a:xfrm>
            <a:off x="800100" y="27481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pic>
        <p:nvPicPr>
          <p:cNvPr id="23" name="Picture 2" descr="https://encrypted-tbn0.gstatic.com/images?q=tbn:ANd9GcRtSVlRrbzSL3KM27aLEuqZnCgLIu9faoikX5sGuXVajTns3vkPlSVuuqD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0706"/>
            <a:ext cx="2362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4200" y="2362200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12:00:40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6780" y="2362200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12:00:50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26780" y="2362200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1861" y="3048854"/>
            <a:ext cx="33554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 than 40 seconds difference!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 flipH="1" flipV="1">
            <a:off x="5257804" y="2731532"/>
            <a:ext cx="541792" cy="3173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4100596" y="3418186"/>
            <a:ext cx="1699000" cy="2664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902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 animBg="1"/>
      <p:bldP spid="24" grpId="0"/>
      <p:bldP spid="25" grpId="0"/>
      <p:bldP spid="25" grpId="1"/>
      <p:bldP spid="26" grpId="0"/>
      <p:bldP spid="26" grpId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=12:00:30 </a:t>
            </a:r>
          </a:p>
        </p:txBody>
      </p:sp>
      <p:pic>
        <p:nvPicPr>
          <p:cNvPr id="23" name="Picture 2" descr="https://encrypted-tbn0.gstatic.com/images?q=tbn:ANd9GcRtSVlRrbzSL3KM27aLEuqZnCgLIu9faoikX5sGuXVajTns3vkPlSVuuqDM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0706"/>
            <a:ext cx="2362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1861" y="3048854"/>
            <a:ext cx="33554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 than 40 seconds difference!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 flipH="1" flipV="1">
            <a:off x="5257804" y="2731532"/>
            <a:ext cx="541792" cy="3173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4100596" y="3418186"/>
            <a:ext cx="1699000" cy="2664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0458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2304" y="22412"/>
            <a:ext cx="328539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FF0000"/>
                </a:solidFill>
              </a:rPr>
              <a:t>Update last time a hello was received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Remove source from list of unidirectional neighbor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FF0000"/>
                </a:solidFill>
              </a:rPr>
              <a:t>Update last time a hello was received</a:t>
            </a:r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5518353" y="22412"/>
            <a:ext cx="332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Recall processing a hello message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05588" y="90610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bidirectionalNeighbors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if (neighbor == </a:t>
            </a:r>
            <a:r>
              <a:rPr lang="en-US" sz="1200" dirty="0" err="1"/>
              <a:t>helloMessage.source</a:t>
            </a:r>
            <a:r>
              <a:rPr lang="en-US" sz="1200" dirty="0"/>
              <a:t>)</a:t>
            </a:r>
          </a:p>
          <a:p>
            <a:r>
              <a:rPr lang="en-US" sz="1200" dirty="0"/>
              <a:t>	{</a:t>
            </a:r>
          </a:p>
          <a:p>
            <a:r>
              <a:rPr lang="en-US" sz="1200" dirty="0"/>
              <a:t>		neighbor. </a:t>
            </a:r>
            <a:r>
              <a:rPr lang="en-US" sz="1200" dirty="0" err="1"/>
              <a:t>updateTimeToCurrentTime</a:t>
            </a:r>
            <a:r>
              <a:rPr lang="en-US" sz="1200" dirty="0"/>
              <a:t>();</a:t>
            </a:r>
          </a:p>
          <a:p>
            <a:r>
              <a:rPr lang="en-US" sz="1200" dirty="0"/>
              <a:t>	}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….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50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=12:00:30 </a:t>
            </a:r>
          </a:p>
        </p:txBody>
      </p:sp>
      <p:pic>
        <p:nvPicPr>
          <p:cNvPr id="23" name="Picture 2" descr="https://encrypted-tbn0.gstatic.com/images?q=tbn:ANd9GcRtSVlRrbzSL3KM27aLEuqZnCgLIu9faoikX5sGuXVajTns3vkPlSVuuqDM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0706"/>
            <a:ext cx="2362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1861" y="3048854"/>
            <a:ext cx="33554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 than 40 seconds difference!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 flipH="1" flipV="1">
            <a:off x="5257804" y="2731532"/>
            <a:ext cx="541792" cy="3173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4100596" y="3418186"/>
            <a:ext cx="1699000" cy="2664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300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out old 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neighbor sends hello every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neighbor does not send a hello in 40 seconds, then remove the neighbor from the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a hello arrives, update the “last time a hello arrived from the neighbor”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Every now and then, if the “last time a hello arrived from the neighbor” is more than 40 seconds ago, then remove neighbor from lists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1791582" y="6037575"/>
            <a:ext cx="2676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Neighbor: </a:t>
            </a:r>
            <a:r>
              <a:rPr lang="en-US" sz="1200" dirty="0" err="1"/>
              <a:t>HostId</a:t>
            </a:r>
            <a:r>
              <a:rPr lang="en-US" sz="1200" dirty="0"/>
              <a:t>=B, </a:t>
            </a:r>
            <a:r>
              <a:rPr lang="en-US" sz="1200" dirty="0" err="1"/>
              <a:t>lastTime</a:t>
            </a:r>
            <a:r>
              <a:rPr lang="en-US" sz="1200" dirty="0"/>
              <a:t>=12:00:30 </a:t>
            </a:r>
          </a:p>
        </p:txBody>
      </p:sp>
      <p:pic>
        <p:nvPicPr>
          <p:cNvPr id="23" name="Picture 2" descr="https://encrypted-tbn0.gstatic.com/images?q=tbn:ANd9GcRtSVlRrbzSL3KM27aLEuqZnCgLIu9faoikX5sGuXVajTns3vkPlSVuuqDM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0706"/>
            <a:ext cx="2362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126780" y="237386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Time: 12:00:70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1861" y="3048854"/>
            <a:ext cx="33554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 than 40 seconds difference!</a:t>
            </a:r>
          </a:p>
        </p:txBody>
      </p:sp>
      <p:cxnSp>
        <p:nvCxnSpPr>
          <p:cNvPr id="6" name="Straight Arrow Connector 5"/>
          <p:cNvCxnSpPr>
            <a:stCxn id="2" idx="0"/>
          </p:cNvCxnSpPr>
          <p:nvPr/>
        </p:nvCxnSpPr>
        <p:spPr>
          <a:xfrm flipH="1" flipV="1">
            <a:off x="5257804" y="2731532"/>
            <a:ext cx="541792" cy="3173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4100596" y="3418186"/>
            <a:ext cx="1699000" cy="2664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38527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40039</TotalTime>
  <Words>1036</Words>
  <Application>Microsoft Office PowerPoint</Application>
  <PresentationFormat>On-screen Show (4:3)</PresentationFormat>
  <Paragraphs>201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out old neighbors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Bohacek, Stephan K</cp:lastModifiedBy>
  <cp:revision>68</cp:revision>
  <dcterms:created xsi:type="dcterms:W3CDTF">2010-09-22T06:38:31Z</dcterms:created>
  <dcterms:modified xsi:type="dcterms:W3CDTF">2016-11-09T17:28:06Z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