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heme/theme2.xml" ContentType="application/vnd.openxmlformats-officedocument.them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notesSlides/notesSlide1.xml" ContentType="application/vnd.openxmlformats-officedocument.presentationml.notesSlid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notesSlides/notesSlide2.xml" ContentType="application/vnd.openxmlformats-officedocument.presentationml.notesSlide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18" r:id="rId2"/>
    <p:sldId id="301" r:id="rId3"/>
    <p:sldId id="266" r:id="rId4"/>
    <p:sldId id="327" r:id="rId5"/>
    <p:sldId id="328" r:id="rId6"/>
    <p:sldId id="330" r:id="rId7"/>
    <p:sldId id="331" r:id="rId8"/>
    <p:sldId id="332" r:id="rId9"/>
    <p:sldId id="333" r:id="rId10"/>
    <p:sldId id="334" r:id="rId11"/>
    <p:sldId id="33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83" autoAdjust="0"/>
  </p:normalViewPr>
  <p:slideViewPr>
    <p:cSldViewPr showGuides="1">
      <p:cViewPr>
        <p:scale>
          <a:sx n="125" d="100"/>
          <a:sy n="125" d="100"/>
        </p:scale>
        <p:origin x="1638" y="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343EB-E753-45A1-8D85-F7FBC2FE9440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64AC0-96E7-444A-8C33-C4797CF106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650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757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013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8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05929-1EDC-4AF1-8A73-94D7C4DCD160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80.xml"/><Relationship Id="rId3" Type="http://schemas.openxmlformats.org/officeDocument/2006/relationships/tags" Target="../tags/tag75.xml"/><Relationship Id="rId7" Type="http://schemas.openxmlformats.org/officeDocument/2006/relationships/tags" Target="../tags/tag79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6" Type="http://schemas.openxmlformats.org/officeDocument/2006/relationships/tags" Target="../tags/tag78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77.xml"/><Relationship Id="rId10" Type="http://schemas.openxmlformats.org/officeDocument/2006/relationships/tags" Target="../tags/tag82.xml"/><Relationship Id="rId4" Type="http://schemas.openxmlformats.org/officeDocument/2006/relationships/tags" Target="../tags/tag76.xml"/><Relationship Id="rId9" Type="http://schemas.openxmlformats.org/officeDocument/2006/relationships/tags" Target="../tags/tag8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52400" y="762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/>
              <a:t>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228600" y="1295400"/>
            <a:ext cx="8686800" cy="5486400"/>
          </a:xfrm>
        </p:spPr>
        <p:txBody>
          <a:bodyPr>
            <a:normAutofit/>
          </a:bodyPr>
          <a:lstStyle/>
          <a:p>
            <a:r>
              <a:rPr lang="en-US" sz="2400" dirty="0"/>
              <a:t>C++ Standard template library list</a:t>
            </a:r>
          </a:p>
          <a:p>
            <a:r>
              <a:rPr lang="en-US" sz="2400" dirty="0"/>
              <a:t>Add the following to the top of </a:t>
            </a:r>
            <a:r>
              <a:rPr lang="en-US" sz="2400" dirty="0" err="1"/>
              <a:t>cpp</a:t>
            </a:r>
            <a:r>
              <a:rPr lang="en-US" sz="2400" dirty="0"/>
              <a:t> file</a:t>
            </a:r>
          </a:p>
          <a:p>
            <a:pPr lvl="1">
              <a:buNone/>
            </a:pPr>
            <a:r>
              <a:rPr lang="en-US" sz="2000" dirty="0"/>
              <a:t>#include &lt;list&gt;</a:t>
            </a:r>
          </a:p>
          <a:p>
            <a:pPr lvl="1">
              <a:buNone/>
            </a:pPr>
            <a:r>
              <a:rPr lang="en-US" sz="2400" dirty="0"/>
              <a:t>using namespace std;</a:t>
            </a:r>
          </a:p>
          <a:p>
            <a:r>
              <a:rPr lang="en-US" sz="2400" dirty="0"/>
              <a:t>E.g., list of </a:t>
            </a:r>
            <a:r>
              <a:rPr lang="en-US" sz="2400" dirty="0" err="1"/>
              <a:t>ints</a:t>
            </a:r>
            <a:endParaRPr lang="en-US" sz="2400" dirty="0"/>
          </a:p>
          <a:p>
            <a:pPr lvl="1"/>
            <a:r>
              <a:rPr lang="en-US" sz="2000" dirty="0"/>
              <a:t> making a list of </a:t>
            </a:r>
            <a:r>
              <a:rPr lang="en-US" sz="2000" dirty="0" err="1"/>
              <a:t>ints</a:t>
            </a:r>
            <a:endParaRPr lang="en-US" sz="2000" dirty="0"/>
          </a:p>
          <a:p>
            <a:pPr lvl="2">
              <a:buNone/>
            </a:pPr>
            <a:r>
              <a:rPr lang="en-US" sz="1600" dirty="0"/>
              <a:t>list&lt;</a:t>
            </a:r>
            <a:r>
              <a:rPr lang="en-US" sz="1600" dirty="0" err="1"/>
              <a:t>int</a:t>
            </a:r>
            <a:r>
              <a:rPr lang="en-US" sz="1600" dirty="0"/>
              <a:t>&gt; </a:t>
            </a:r>
            <a:r>
              <a:rPr lang="en-US" sz="1600" dirty="0" err="1"/>
              <a:t>myList</a:t>
            </a:r>
            <a:r>
              <a:rPr lang="en-US" sz="1600" dirty="0"/>
              <a:t>;</a:t>
            </a:r>
          </a:p>
          <a:p>
            <a:pPr lvl="1"/>
            <a:r>
              <a:rPr lang="en-US" sz="2000" dirty="0"/>
              <a:t>Add an element to </a:t>
            </a:r>
            <a:r>
              <a:rPr lang="en-US" sz="2000" dirty="0" err="1"/>
              <a:t>myList</a:t>
            </a:r>
            <a:endParaRPr lang="en-US" sz="2000" dirty="0"/>
          </a:p>
          <a:p>
            <a:pPr lvl="2">
              <a:buNone/>
            </a:pPr>
            <a:r>
              <a:rPr lang="en-US" sz="1600" dirty="0" err="1"/>
              <a:t>myList.push_back</a:t>
            </a:r>
            <a:r>
              <a:rPr lang="en-US" sz="1600" dirty="0"/>
              <a:t>(1);</a:t>
            </a:r>
          </a:p>
          <a:p>
            <a:pPr lvl="2">
              <a:buNone/>
            </a:pPr>
            <a:r>
              <a:rPr lang="en-US" sz="1600" dirty="0" err="1"/>
              <a:t>myList.push_back</a:t>
            </a:r>
            <a:r>
              <a:rPr lang="en-US" sz="1600" dirty="0"/>
              <a:t>(2);</a:t>
            </a:r>
          </a:p>
          <a:p>
            <a:pPr lvl="2">
              <a:buNone/>
            </a:pPr>
            <a:r>
              <a:rPr lang="en-US" sz="1600" dirty="0" err="1"/>
              <a:t>myList.push_back</a:t>
            </a:r>
            <a:r>
              <a:rPr lang="en-US" sz="1600" dirty="0"/>
              <a:t>(1);</a:t>
            </a:r>
          </a:p>
          <a:p>
            <a:pPr lvl="1"/>
            <a:r>
              <a:rPr lang="en-US" sz="2000" dirty="0"/>
              <a:t>Iterate through the list and print each element</a:t>
            </a:r>
          </a:p>
          <a:p>
            <a:pPr lvl="2">
              <a:buNone/>
            </a:pPr>
            <a:r>
              <a:rPr lang="en-US" sz="1600" dirty="0"/>
              <a:t>for( list&lt;</a:t>
            </a:r>
            <a:r>
              <a:rPr lang="en-US" sz="1600" dirty="0" err="1"/>
              <a:t>int</a:t>
            </a:r>
            <a:r>
              <a:rPr lang="en-US" sz="1600" dirty="0"/>
              <a:t>&gt;::</a:t>
            </a:r>
            <a:r>
              <a:rPr lang="en-US" sz="1600" dirty="0" err="1"/>
              <a:t>iterator</a:t>
            </a:r>
            <a:r>
              <a:rPr lang="en-US" sz="1600" dirty="0"/>
              <a:t> it=</a:t>
            </a:r>
            <a:r>
              <a:rPr lang="en-US" sz="1600" dirty="0" err="1"/>
              <a:t>myList.begin</a:t>
            </a:r>
            <a:r>
              <a:rPr lang="en-US" sz="1600" dirty="0"/>
              <a:t>(); it!=</a:t>
            </a:r>
            <a:r>
              <a:rPr lang="en-US" sz="1600" dirty="0" err="1"/>
              <a:t>myList.end</a:t>
            </a:r>
            <a:r>
              <a:rPr lang="en-US" sz="1600" dirty="0"/>
              <a:t>(); ++it)</a:t>
            </a:r>
          </a:p>
          <a:p>
            <a:pPr lvl="3">
              <a:buNone/>
            </a:pPr>
            <a:r>
              <a:rPr lang="en-US" sz="1600" dirty="0" err="1"/>
              <a:t>printf</a:t>
            </a:r>
            <a:r>
              <a:rPr lang="en-US" sz="1600" dirty="0"/>
              <a:t>(“entry=%d\n”,*it);</a:t>
            </a:r>
          </a:p>
          <a:p>
            <a:pPr lvl="2"/>
            <a:endParaRPr lang="en-US" sz="1600" dirty="0"/>
          </a:p>
          <a:p>
            <a:pPr lvl="1"/>
            <a:endParaRPr lang="en-US" sz="20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829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65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Example, Iterating through a list</a:t>
            </a:r>
          </a:p>
        </p:txBody>
      </p:sp>
      <p:sp>
        <p:nvSpPr>
          <p:cNvPr id="4" name="Rectangle 3"/>
          <p:cNvSpPr/>
          <p:nvPr/>
        </p:nvSpPr>
        <p:spPr>
          <a:xfrm>
            <a:off x="282388" y="672936"/>
            <a:ext cx="7315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	for (</a:t>
            </a:r>
            <a:r>
              <a:rPr lang="en-US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NeighborInfo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 &amp;</a:t>
            </a:r>
            <a:r>
              <a:rPr lang="en-US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neigbor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 : </a:t>
            </a:r>
            <a:r>
              <a:rPr lang="en-US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bidirectionalNeighbors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) {</a:t>
            </a:r>
          </a:p>
          <a:p>
            <a:pPr>
              <a:buNone/>
            </a:pP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		if (neighbor == </a:t>
            </a:r>
            <a:r>
              <a:rPr lang="en-US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helloMessage.source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) {</a:t>
            </a:r>
          </a:p>
          <a:p>
            <a:pPr>
              <a:buNone/>
            </a:pP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			neighbor. </a:t>
            </a:r>
            <a:r>
              <a:rPr lang="en-US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updateTimeToCurrentTime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();</a:t>
            </a:r>
          </a:p>
          <a:p>
            <a:pPr>
              <a:buNone/>
            </a:pP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		}</a:t>
            </a:r>
          </a:p>
          <a:p>
            <a:pPr>
              <a:buNone/>
            </a:pP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3489160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65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Example, Iterating through a list</a:t>
            </a:r>
          </a:p>
        </p:txBody>
      </p:sp>
      <p:sp>
        <p:nvSpPr>
          <p:cNvPr id="6" name="Rectangle 5"/>
          <p:cNvSpPr/>
          <p:nvPr/>
        </p:nvSpPr>
        <p:spPr>
          <a:xfrm>
            <a:off x="1295399" y="504529"/>
            <a:ext cx="670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Recall, sometimes we might need to remove an element from a list</a:t>
            </a:r>
          </a:p>
        </p:txBody>
      </p:sp>
      <p:sp>
        <p:nvSpPr>
          <p:cNvPr id="4" name="Rectangle 3"/>
          <p:cNvSpPr/>
          <p:nvPr/>
        </p:nvSpPr>
        <p:spPr>
          <a:xfrm>
            <a:off x="116541" y="1478340"/>
            <a:ext cx="7315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// check if neighbor has timed out</a:t>
            </a:r>
          </a:p>
          <a:p>
            <a:pPr>
              <a:buNone/>
            </a:pP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time(&amp;</a:t>
            </a:r>
            <a:r>
              <a:rPr lang="en-US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currentTime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); // get current time</a:t>
            </a:r>
          </a:p>
          <a:p>
            <a:pPr>
              <a:buNone/>
            </a:pP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for(</a:t>
            </a:r>
            <a:r>
              <a:rPr lang="en-US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NeighborInfo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 &amp;neighbor : </a:t>
            </a:r>
            <a:r>
              <a:rPr lang="en-US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unidirectionalNeighbors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) {</a:t>
            </a:r>
          </a:p>
          <a:p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	if (</a:t>
            </a:r>
            <a:r>
              <a:rPr lang="en-US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difftime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currentTime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neighbor.</a:t>
            </a:r>
            <a:r>
              <a:rPr lang="en-US" altLang="en-US" sz="1200" dirty="0" err="1">
                <a:solidFill>
                  <a:srgbClr val="000000"/>
                </a:solidFill>
                <a:latin typeface="Arial Unicode MS"/>
              </a:rPr>
              <a:t>timeWhenLastHelloArrived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) &gt; 40) {</a:t>
            </a:r>
          </a:p>
          <a:p>
            <a:pPr>
              <a:buNone/>
            </a:pP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		// remove old neighbor</a:t>
            </a:r>
          </a:p>
          <a:p>
            <a:pPr>
              <a:buNone/>
            </a:pP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		 </a:t>
            </a:r>
            <a:r>
              <a:rPr lang="en-US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unidirectionalNeighbors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 .remove(neighbor);</a:t>
            </a:r>
          </a:p>
          <a:p>
            <a:pPr>
              <a:buNone/>
            </a:pP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		</a:t>
            </a:r>
            <a:r>
              <a:rPr lang="en-US" sz="12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break;</a:t>
            </a:r>
          </a:p>
          <a:p>
            <a:pPr>
              <a:buNone/>
            </a:pP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	}</a:t>
            </a:r>
          </a:p>
          <a:p>
            <a:pPr>
              <a:buNone/>
            </a:pP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}</a:t>
            </a:r>
          </a:p>
        </p:txBody>
      </p:sp>
      <p:sp>
        <p:nvSpPr>
          <p:cNvPr id="10" name="Rectangle: Rounded Corners 9"/>
          <p:cNvSpPr/>
          <p:nvPr/>
        </p:nvSpPr>
        <p:spPr>
          <a:xfrm>
            <a:off x="1574800" y="4024179"/>
            <a:ext cx="990600" cy="381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list item</a:t>
            </a:r>
          </a:p>
        </p:txBody>
      </p:sp>
      <p:sp>
        <p:nvSpPr>
          <p:cNvPr id="11" name="Rectangle: Rounded Corners 10"/>
          <p:cNvSpPr/>
          <p:nvPr/>
        </p:nvSpPr>
        <p:spPr>
          <a:xfrm>
            <a:off x="3048000" y="4024179"/>
            <a:ext cx="990600" cy="381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list item</a:t>
            </a:r>
          </a:p>
        </p:txBody>
      </p:sp>
      <p:sp>
        <p:nvSpPr>
          <p:cNvPr id="12" name="Rectangle: Rounded Corners 11"/>
          <p:cNvSpPr/>
          <p:nvPr/>
        </p:nvSpPr>
        <p:spPr>
          <a:xfrm>
            <a:off x="4521200" y="4024179"/>
            <a:ext cx="990600" cy="381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list item</a:t>
            </a:r>
          </a:p>
        </p:txBody>
      </p:sp>
      <p:sp>
        <p:nvSpPr>
          <p:cNvPr id="13" name="Rectangle: Rounded Corners 12"/>
          <p:cNvSpPr/>
          <p:nvPr/>
        </p:nvSpPr>
        <p:spPr>
          <a:xfrm>
            <a:off x="5994400" y="4024179"/>
            <a:ext cx="990600" cy="381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list item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565400" y="4214679"/>
            <a:ext cx="482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038600" y="4214679"/>
            <a:ext cx="482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511800" y="4214679"/>
            <a:ext cx="482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447800" y="3837145"/>
            <a:ext cx="1219200" cy="811056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921000" y="3837145"/>
            <a:ext cx="1219200" cy="811056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00400" y="3111923"/>
            <a:ext cx="396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Without the break, your code will crash</a:t>
            </a:r>
          </a:p>
        </p:txBody>
      </p:sp>
      <p:cxnSp>
        <p:nvCxnSpPr>
          <p:cNvPr id="24" name="Straight Arrow Connector 23"/>
          <p:cNvCxnSpPr>
            <a:stCxn id="22" idx="1"/>
          </p:cNvCxnSpPr>
          <p:nvPr/>
        </p:nvCxnSpPr>
        <p:spPr>
          <a:xfrm flipH="1" flipV="1">
            <a:off x="2565400" y="2895600"/>
            <a:ext cx="635000" cy="37021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or: Elbow 28"/>
          <p:cNvCxnSpPr>
            <a:stCxn id="10" idx="3"/>
            <a:endCxn id="12" idx="0"/>
          </p:cNvCxnSpPr>
          <p:nvPr/>
        </p:nvCxnSpPr>
        <p:spPr>
          <a:xfrm flipV="1">
            <a:off x="2565400" y="4024179"/>
            <a:ext cx="2451100" cy="190500"/>
          </a:xfrm>
          <a:prstGeom prst="bentConnector4">
            <a:avLst>
              <a:gd name="adj1" fmla="val 8765"/>
              <a:gd name="adj2" fmla="val 28289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028440" y="4213860"/>
            <a:ext cx="482600" cy="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086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1" grpId="1" animBg="1"/>
      <p:bldP spid="12" grpId="0" animBg="1"/>
      <p:bldP spid="13" grpId="0" animBg="1"/>
      <p:bldP spid="20" grpId="0" animBg="1"/>
      <p:bldP spid="20" grpId="1" animBg="1"/>
      <p:bldP spid="21" grpId="0" animBg="1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Iterate through </a:t>
            </a:r>
            <a:r>
              <a:rPr lang="en-US" dirty="0" err="1"/>
              <a:t>std</a:t>
            </a:r>
            <a:r>
              <a:rPr lang="en-US" dirty="0"/>
              <a:t>::lists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/>
              <a:t>for( list&lt;</a:t>
            </a:r>
            <a:r>
              <a:rPr lang="en-US" sz="2000" dirty="0" err="1"/>
              <a:t>int</a:t>
            </a:r>
            <a:r>
              <a:rPr lang="en-US" sz="2000" dirty="0"/>
              <a:t>&gt;::</a:t>
            </a:r>
            <a:r>
              <a:rPr lang="en-US" sz="2000" dirty="0" err="1"/>
              <a:t>iterator</a:t>
            </a:r>
            <a:r>
              <a:rPr lang="en-US" sz="2000" dirty="0"/>
              <a:t> it=</a:t>
            </a:r>
            <a:r>
              <a:rPr lang="en-US" sz="2000" dirty="0" err="1"/>
              <a:t>myList.begin</a:t>
            </a:r>
            <a:r>
              <a:rPr lang="en-US" sz="2000" dirty="0"/>
              <a:t>(); it!=</a:t>
            </a:r>
            <a:r>
              <a:rPr lang="en-US" sz="2000" dirty="0" err="1"/>
              <a:t>myList.end</a:t>
            </a:r>
            <a:r>
              <a:rPr lang="en-US" sz="2000" dirty="0"/>
              <a:t>(); ++it)</a:t>
            </a:r>
          </a:p>
          <a:p>
            <a:pPr lvl="1"/>
            <a:r>
              <a:rPr lang="en-US" sz="1600" dirty="0" err="1"/>
              <a:t>printf</a:t>
            </a:r>
            <a:r>
              <a:rPr lang="en-US" sz="1600" dirty="0"/>
              <a:t>(“entry=%d\n”,*it);</a:t>
            </a:r>
          </a:p>
          <a:p>
            <a:endParaRPr lang="en-US" sz="2000" dirty="0"/>
          </a:p>
          <a:p>
            <a:r>
              <a:rPr lang="en-US" sz="2000" dirty="0"/>
              <a:t>for( </a:t>
            </a:r>
            <a:r>
              <a:rPr lang="en-US" sz="2000" dirty="0" err="1"/>
              <a:t>int</a:t>
            </a:r>
            <a:r>
              <a:rPr lang="en-US" sz="2000" dirty="0"/>
              <a:t> x : </a:t>
            </a:r>
            <a:r>
              <a:rPr lang="en-US" sz="2000" dirty="0" err="1"/>
              <a:t>mylist</a:t>
            </a:r>
            <a:r>
              <a:rPr lang="en-US" sz="2000" dirty="0"/>
              <a:t>)</a:t>
            </a:r>
            <a:endParaRPr lang="en-US" sz="1600" dirty="0"/>
          </a:p>
          <a:p>
            <a:pPr lvl="1"/>
            <a:r>
              <a:rPr lang="en-US" sz="1600" dirty="0" err="1"/>
              <a:t>printf</a:t>
            </a:r>
            <a:r>
              <a:rPr lang="en-US" sz="1600" dirty="0"/>
              <a:t>(“entry=%d\</a:t>
            </a:r>
            <a:r>
              <a:rPr lang="en-US" sz="1600" dirty="0" err="1"/>
              <a:t>n”,x</a:t>
            </a:r>
            <a:r>
              <a:rPr lang="en-US" sz="1600" dirty="0"/>
              <a:t>);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r>
              <a:rPr lang="en-US" sz="2000" dirty="0"/>
              <a:t>for( </a:t>
            </a:r>
            <a:r>
              <a:rPr lang="en-US" sz="2000" dirty="0" err="1"/>
              <a:t>int</a:t>
            </a:r>
            <a:r>
              <a:rPr lang="en-US" sz="2000" dirty="0"/>
              <a:t> &amp;x : </a:t>
            </a:r>
            <a:r>
              <a:rPr lang="en-US" sz="2000" dirty="0" err="1"/>
              <a:t>mylist</a:t>
            </a:r>
            <a:r>
              <a:rPr lang="en-US" sz="2000" dirty="0"/>
              <a:t>)</a:t>
            </a:r>
          </a:p>
          <a:p>
            <a:pPr lvl="1"/>
            <a:r>
              <a:rPr lang="en-US" sz="1600" dirty="0"/>
              <a:t>x = x + 1;</a:t>
            </a:r>
          </a:p>
          <a:p>
            <a:pPr lvl="1"/>
            <a:r>
              <a:rPr lang="en-US" sz="1600" dirty="0"/>
              <a:t>// </a:t>
            </a:r>
            <a:r>
              <a:rPr lang="en-US" sz="1600" dirty="0" err="1"/>
              <a:t>int</a:t>
            </a:r>
            <a:r>
              <a:rPr lang="en-US" sz="1600" dirty="0"/>
              <a:t> &amp;x allows changes to x to be save in the list</a:t>
            </a:r>
          </a:p>
          <a:p>
            <a:r>
              <a:rPr lang="en-US" sz="2000" dirty="0"/>
              <a:t>for( </a:t>
            </a:r>
            <a:r>
              <a:rPr lang="en-US" sz="2000" dirty="0" err="1"/>
              <a:t>int</a:t>
            </a:r>
            <a:r>
              <a:rPr lang="en-US" sz="2000" dirty="0"/>
              <a:t> &amp;x : </a:t>
            </a:r>
            <a:r>
              <a:rPr lang="en-US" sz="2000" dirty="0" err="1"/>
              <a:t>mylist</a:t>
            </a:r>
            <a:r>
              <a:rPr lang="en-US" sz="2000" dirty="0"/>
              <a:t>)</a:t>
            </a:r>
            <a:endParaRPr lang="en-US" sz="1600" dirty="0"/>
          </a:p>
          <a:p>
            <a:pPr lvl="1"/>
            <a:r>
              <a:rPr lang="en-US" sz="1600" dirty="0" err="1"/>
              <a:t>printf</a:t>
            </a:r>
            <a:r>
              <a:rPr lang="en-US" sz="1600" dirty="0"/>
              <a:t>(“entry=%d\</a:t>
            </a:r>
            <a:r>
              <a:rPr lang="en-US" sz="1600" dirty="0" err="1"/>
              <a:t>n”,x</a:t>
            </a:r>
            <a:r>
              <a:rPr lang="en-US" sz="1600" dirty="0"/>
              <a:t>);  // this will show the changes made above. </a:t>
            </a:r>
          </a:p>
          <a:p>
            <a:pPr lvl="1"/>
            <a:endParaRPr lang="en-US" sz="1600" dirty="0"/>
          </a:p>
          <a:p>
            <a:r>
              <a:rPr lang="en-US" sz="2000" dirty="0"/>
              <a:t>for (auto &amp;x : </a:t>
            </a:r>
            <a:r>
              <a:rPr lang="en-US" sz="2000" dirty="0" err="1"/>
              <a:t>myList</a:t>
            </a:r>
            <a:r>
              <a:rPr lang="en-US" sz="2000" dirty="0"/>
              <a:t>)</a:t>
            </a:r>
          </a:p>
          <a:p>
            <a:pPr lvl="1"/>
            <a:r>
              <a:rPr lang="en-US" sz="1600" dirty="0"/>
              <a:t>// I forgot that </a:t>
            </a:r>
            <a:r>
              <a:rPr lang="en-US" sz="1600" dirty="0" err="1"/>
              <a:t>myList</a:t>
            </a:r>
            <a:r>
              <a:rPr lang="en-US" sz="1600" dirty="0"/>
              <a:t> is a list of integers. Or, I might change </a:t>
            </a:r>
            <a:r>
              <a:rPr lang="en-US" sz="1600" dirty="0" err="1"/>
              <a:t>myLists</a:t>
            </a:r>
            <a:r>
              <a:rPr lang="en-US" sz="1600" dirty="0"/>
              <a:t> later and don’t want to have to change all my other code</a:t>
            </a:r>
          </a:p>
          <a:p>
            <a:pPr lvl="1"/>
            <a:r>
              <a:rPr lang="en-US" sz="1600" dirty="0" err="1"/>
              <a:t>printf</a:t>
            </a:r>
            <a:r>
              <a:rPr lang="en-US" sz="1600" dirty="0"/>
              <a:t>(“entry=%d\</a:t>
            </a:r>
            <a:r>
              <a:rPr lang="en-US" sz="1600" dirty="0" err="1"/>
              <a:t>n”,x</a:t>
            </a:r>
            <a:r>
              <a:rPr lang="en-US" sz="1600" dirty="0"/>
              <a:t>);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endParaRPr lang="en-US" sz="20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endParaRPr lang="en-US" sz="2000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28600" y="1524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/>
              <a:t>Removing elements from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52400" y="1752600"/>
            <a:ext cx="8686800" cy="44196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000" dirty="0"/>
              <a:t>Remove an element from the list</a:t>
            </a:r>
          </a:p>
          <a:p>
            <a:pPr lvl="2">
              <a:buNone/>
            </a:pP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elementToRemove</a:t>
            </a:r>
            <a:r>
              <a:rPr lang="en-US" sz="1600" dirty="0"/>
              <a:t> = 2;</a:t>
            </a:r>
          </a:p>
          <a:p>
            <a:pPr lvl="2">
              <a:buNone/>
            </a:pPr>
            <a:r>
              <a:rPr lang="en-US" sz="1600" dirty="0"/>
              <a:t>for( list&lt;</a:t>
            </a:r>
            <a:r>
              <a:rPr lang="en-US" sz="1600" dirty="0" err="1"/>
              <a:t>int</a:t>
            </a:r>
            <a:r>
              <a:rPr lang="en-US" sz="1600" dirty="0"/>
              <a:t>&gt;::</a:t>
            </a:r>
            <a:r>
              <a:rPr lang="en-US" sz="1600" dirty="0" err="1"/>
              <a:t>iterator</a:t>
            </a:r>
            <a:r>
              <a:rPr lang="en-US" sz="1600" dirty="0"/>
              <a:t> it=</a:t>
            </a:r>
            <a:r>
              <a:rPr lang="en-US" sz="1600" dirty="0" err="1"/>
              <a:t>myList.begin</a:t>
            </a:r>
            <a:r>
              <a:rPr lang="en-US" sz="1600" dirty="0"/>
              <a:t>(); it!=</a:t>
            </a:r>
            <a:r>
              <a:rPr lang="en-US" sz="1600" dirty="0" err="1"/>
              <a:t>myList.end</a:t>
            </a:r>
            <a:r>
              <a:rPr lang="en-US" sz="1600" dirty="0"/>
              <a:t>(); ++it)</a:t>
            </a:r>
          </a:p>
          <a:p>
            <a:pPr lvl="2">
              <a:buNone/>
            </a:pPr>
            <a:r>
              <a:rPr lang="en-US" sz="1600" dirty="0"/>
              <a:t>{</a:t>
            </a:r>
          </a:p>
          <a:p>
            <a:pPr lvl="3">
              <a:buNone/>
            </a:pPr>
            <a:r>
              <a:rPr lang="en-US" sz="1600" dirty="0"/>
              <a:t>if (*it == </a:t>
            </a:r>
            <a:r>
              <a:rPr lang="en-US" sz="1600" dirty="0" err="1"/>
              <a:t>elementToRemove</a:t>
            </a:r>
            <a:r>
              <a:rPr lang="en-US" sz="1600" dirty="0"/>
              <a:t>)</a:t>
            </a:r>
          </a:p>
          <a:p>
            <a:pPr lvl="3">
              <a:buNone/>
            </a:pPr>
            <a:r>
              <a:rPr lang="en-US" sz="1600" dirty="0"/>
              <a:t>{</a:t>
            </a:r>
          </a:p>
          <a:p>
            <a:pPr lvl="4">
              <a:buNone/>
            </a:pPr>
            <a:r>
              <a:rPr lang="en-US" sz="1600" dirty="0" err="1"/>
              <a:t>myList.erase</a:t>
            </a:r>
            <a:r>
              <a:rPr lang="en-US" sz="1600" dirty="0"/>
              <a:t>(it);</a:t>
            </a:r>
          </a:p>
          <a:p>
            <a:pPr lvl="4">
              <a:buNone/>
            </a:pPr>
            <a:r>
              <a:rPr lang="en-US" sz="1600" dirty="0"/>
              <a:t>break; // not breaking would result in a crash</a:t>
            </a:r>
          </a:p>
          <a:p>
            <a:pPr lvl="3">
              <a:buNone/>
            </a:pPr>
            <a:r>
              <a:rPr lang="en-US" sz="1500" dirty="0"/>
              <a:t>}</a:t>
            </a:r>
          </a:p>
          <a:p>
            <a:pPr lvl="2">
              <a:buNone/>
            </a:pPr>
            <a:r>
              <a:rPr lang="en-US" sz="1600" dirty="0"/>
              <a:t>}</a:t>
            </a:r>
          </a:p>
          <a:p>
            <a:pPr lvl="1"/>
            <a:r>
              <a:rPr lang="en-US" sz="2000" dirty="0"/>
              <a:t>Alternatively</a:t>
            </a:r>
          </a:p>
          <a:p>
            <a:pPr lvl="2">
              <a:buNone/>
            </a:pPr>
            <a:r>
              <a:rPr lang="en-US" sz="1600" dirty="0" err="1"/>
              <a:t>myList.remove</a:t>
            </a:r>
            <a:r>
              <a:rPr lang="en-US" sz="1600" dirty="0"/>
              <a:t>(1); // removes all elements == 1. But this requires == operator, which exists for </a:t>
            </a:r>
            <a:r>
              <a:rPr lang="en-US" sz="1600" dirty="0" err="1"/>
              <a:t>int</a:t>
            </a:r>
            <a:r>
              <a:rPr lang="en-US" sz="1600" dirty="0"/>
              <a:t>, but might not for other types. But == does exist for all classes used in this project</a:t>
            </a:r>
          </a:p>
          <a:p>
            <a:pPr lvl="2"/>
            <a:endParaRPr lang="en-US" sz="1600" dirty="0"/>
          </a:p>
          <a:p>
            <a:pPr lvl="1"/>
            <a:endParaRPr lang="en-US" sz="20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65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Example, Iterating through a list</a:t>
            </a:r>
          </a:p>
        </p:txBody>
      </p:sp>
      <p:sp>
        <p:nvSpPr>
          <p:cNvPr id="6" name="Rectangle 5"/>
          <p:cNvSpPr/>
          <p:nvPr/>
        </p:nvSpPr>
        <p:spPr>
          <a:xfrm>
            <a:off x="1295400" y="685800"/>
            <a:ext cx="670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Recall, when a hello arrives, we need to check if </a:t>
            </a:r>
            <a:r>
              <a:rPr lang="en-US" dirty="0" err="1"/>
              <a:t>thisHost</a:t>
            </a:r>
            <a:r>
              <a:rPr lang="en-US" dirty="0"/>
              <a:t> is in the list of neighbors included in the hello message</a:t>
            </a:r>
          </a:p>
        </p:txBody>
      </p:sp>
    </p:spTree>
    <p:extLst>
      <p:ext uri="{BB962C8B-B14F-4D97-AF65-F5344CB8AC3E}">
        <p14:creationId xmlns:p14="http://schemas.microsoft.com/office/powerpoint/2010/main" val="1174816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>
            <p:custDataLst>
              <p:tags r:id="rId2"/>
            </p:custDataLst>
          </p:nvPr>
        </p:nvSpPr>
        <p:spPr>
          <a:xfrm>
            <a:off x="15240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>
            <p:custDataLst>
              <p:tags r:id="rId3"/>
            </p:custDataLst>
          </p:nvPr>
        </p:nvSpPr>
        <p:spPr>
          <a:xfrm>
            <a:off x="54102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4648200" y="2819400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0" rIns="0" bIns="0"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I am A</a:t>
            </a:r>
          </a:p>
          <a:p>
            <a:r>
              <a:rPr lang="en-US" sz="1600" dirty="0">
                <a:solidFill>
                  <a:schemeClr val="tx1"/>
                </a:solidFill>
              </a:rPr>
              <a:t>I have heard: no one</a:t>
            </a: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11430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10837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50292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49699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5029200" y="447886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200" y="5821362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Unidirectional Neighbors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41854" y="5821362"/>
            <a:ext cx="1521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Bidirectional Neighbors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05738" y="5814645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Unidirectional Neighbors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571392" y="5814645"/>
            <a:ext cx="1521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Bidirectional Neighbors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1741854" y="5821362"/>
            <a:ext cx="0" cy="884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513871" y="5814645"/>
            <a:ext cx="0" cy="884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>
            <p:custDataLst>
              <p:tags r:id="rId10"/>
            </p:custDataLst>
          </p:nvPr>
        </p:nvSpPr>
        <p:spPr>
          <a:xfrm>
            <a:off x="4683894" y="606743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46630" y="0"/>
            <a:ext cx="3267241" cy="19543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Received message from 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if </a:t>
            </a:r>
            <a:r>
              <a:rPr lang="en-US" sz="1100" dirty="0" err="1"/>
              <a:t>thisHost</a:t>
            </a:r>
            <a:r>
              <a:rPr lang="en-US" sz="1100" dirty="0"/>
              <a:t> is in the </a:t>
            </a:r>
            <a:r>
              <a:rPr lang="en-US" sz="1100" dirty="0" err="1"/>
              <a:t>helloMessage’s</a:t>
            </a:r>
            <a:r>
              <a:rPr lang="en-US" sz="1100" dirty="0"/>
              <a:t> list of neighbors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 err="1"/>
              <a:t>isBidirectional</a:t>
            </a:r>
            <a:r>
              <a:rPr lang="en-US" sz="1100" dirty="0"/>
              <a:t> = True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else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 err="1"/>
              <a:t>isBidirectional</a:t>
            </a:r>
            <a:r>
              <a:rPr lang="en-US" sz="1100" dirty="0"/>
              <a:t> = False	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 Add A to list of unidirectional neighbors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19" name="TextBox 18"/>
          <p:cNvSpPr txBox="1"/>
          <p:nvPr/>
        </p:nvSpPr>
        <p:spPr>
          <a:xfrm>
            <a:off x="5410200" y="1463760"/>
            <a:ext cx="335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Q: Why did we add A to the list of unidirectional neighbors and not the list of bidirectional neighbors?</a:t>
            </a:r>
          </a:p>
          <a:p>
            <a:r>
              <a:rPr lang="en-US" sz="1200" dirty="0"/>
              <a:t>A: Because A has not heard any messages from B</a:t>
            </a:r>
          </a:p>
          <a:p>
            <a:r>
              <a:rPr lang="en-US" sz="1200" dirty="0"/>
              <a:t>A: The hello message from A did not include B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253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65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Example, Iterating through a list</a:t>
            </a:r>
          </a:p>
        </p:txBody>
      </p:sp>
      <p:sp>
        <p:nvSpPr>
          <p:cNvPr id="6" name="Rectangle 5"/>
          <p:cNvSpPr/>
          <p:nvPr/>
        </p:nvSpPr>
        <p:spPr>
          <a:xfrm>
            <a:off x="1295399" y="504529"/>
            <a:ext cx="670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Recall, when a hello arrives, we need to check if </a:t>
            </a:r>
            <a:r>
              <a:rPr lang="en-US" dirty="0" err="1"/>
              <a:t>thisHost</a:t>
            </a:r>
            <a:r>
              <a:rPr lang="en-US" dirty="0"/>
              <a:t> is in the list of neighbors included in the hello message</a:t>
            </a:r>
          </a:p>
        </p:txBody>
      </p:sp>
      <p:sp>
        <p:nvSpPr>
          <p:cNvPr id="4" name="Rectangle 3"/>
          <p:cNvSpPr/>
          <p:nvPr/>
        </p:nvSpPr>
        <p:spPr>
          <a:xfrm>
            <a:off x="116541" y="1159062"/>
            <a:ext cx="7315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Packet </a:t>
            </a:r>
            <a:r>
              <a:rPr lang="en-US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pkt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;</a:t>
            </a:r>
          </a:p>
          <a:p>
            <a:pPr>
              <a:buNone/>
            </a:pP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If (</a:t>
            </a:r>
            <a:r>
              <a:rPr lang="en-US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udpSocket.checkForNewPacket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pkt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, 2)&gt;0)</a:t>
            </a:r>
          </a:p>
          <a:p>
            <a:pPr>
              <a:buNone/>
            </a:pP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{</a:t>
            </a:r>
          </a:p>
          <a:p>
            <a:pPr>
              <a:buNone/>
            </a:pP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en-US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HelloMessage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helloMessage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;</a:t>
            </a:r>
          </a:p>
          <a:p>
            <a:pPr>
              <a:buNone/>
            </a:pP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en-US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helloMessage.getFromPacket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pkt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);</a:t>
            </a:r>
          </a:p>
          <a:p>
            <a:pPr>
              <a:buNone/>
            </a:pP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	//TODO: extract sender from </a:t>
            </a:r>
            <a:r>
              <a:rPr lang="en-US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helloMessage</a:t>
            </a:r>
            <a:endParaRPr lang="en-US" sz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buNone/>
            </a:pP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	// TODO: check if sender is in list of bi/unidirectional neighbors</a:t>
            </a:r>
          </a:p>
          <a:p>
            <a:pPr>
              <a:buNone/>
            </a:pP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	// check if this host is in neighbor’s list of recently heard neighbors</a:t>
            </a:r>
          </a:p>
          <a:p>
            <a:pPr>
              <a:buNone/>
            </a:pP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en-US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boolean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/>
              <a:t>isBidirectional</a:t>
            </a:r>
            <a:r>
              <a:rPr lang="en-US" sz="1200" dirty="0"/>
              <a:t> = False;</a:t>
            </a:r>
            <a:endParaRPr lang="en-US" sz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buNone/>
            </a:pP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	for(</a:t>
            </a:r>
            <a:r>
              <a:rPr lang="en-US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HostId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 &amp;</a:t>
            </a:r>
            <a:r>
              <a:rPr lang="en-US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hostId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 : </a:t>
            </a:r>
            <a:r>
              <a:rPr lang="en-US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helloMessage.neighbors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) {</a:t>
            </a:r>
          </a:p>
          <a:p>
            <a:pPr>
              <a:buNone/>
            </a:pP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		if (</a:t>
            </a:r>
            <a:r>
              <a:rPr lang="en-US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thisHost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 == </a:t>
            </a:r>
            <a:r>
              <a:rPr lang="en-US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hostId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) {</a:t>
            </a:r>
          </a:p>
          <a:p>
            <a:pPr>
              <a:buNone/>
            </a:pP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			// yes it is</a:t>
            </a:r>
          </a:p>
          <a:p>
            <a:pPr>
              <a:buNone/>
            </a:pP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			</a:t>
            </a:r>
            <a:r>
              <a:rPr lang="en-US" sz="1200" dirty="0"/>
              <a:t> </a:t>
            </a:r>
            <a:r>
              <a:rPr lang="en-US" sz="1200" dirty="0" err="1"/>
              <a:t>isBidirectional</a:t>
            </a:r>
            <a:r>
              <a:rPr lang="en-US" sz="1200" dirty="0"/>
              <a:t> = True;</a:t>
            </a:r>
            <a:endParaRPr lang="en-US" sz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buNone/>
            </a:pP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		}</a:t>
            </a:r>
          </a:p>
          <a:p>
            <a:pPr>
              <a:buNone/>
            </a:pP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	}</a:t>
            </a:r>
          </a:p>
          <a:p>
            <a:pPr>
              <a:buNone/>
            </a:pP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94293" y="190500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Classes Packet, </a:t>
            </a:r>
            <a:r>
              <a:rPr lang="en-US" dirty="0" err="1"/>
              <a:t>HelloMessage</a:t>
            </a:r>
            <a:r>
              <a:rPr lang="en-US" dirty="0"/>
              <a:t>, </a:t>
            </a:r>
            <a:r>
              <a:rPr lang="en-US" dirty="0" err="1"/>
              <a:t>UdpSocket</a:t>
            </a:r>
            <a:r>
              <a:rPr lang="en-US" dirty="0"/>
              <a:t>, and </a:t>
            </a:r>
            <a:r>
              <a:rPr lang="en-US" dirty="0" err="1"/>
              <a:t>HelloMessage</a:t>
            </a:r>
            <a:r>
              <a:rPr lang="en-US" dirty="0"/>
              <a:t> are all provided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4214252"/>
            <a:ext cx="31516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Suppose that: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helloMessage.neighors</a:t>
            </a:r>
            <a:r>
              <a:rPr lang="en-US" sz="1600" dirty="0"/>
              <a:t> = {A,B,C}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thisHost</a:t>
            </a:r>
            <a:r>
              <a:rPr lang="en-US" sz="1600" dirty="0"/>
              <a:t> = 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38400" y="5042118"/>
            <a:ext cx="463248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iteration1: </a:t>
            </a:r>
            <a:r>
              <a:rPr lang="en-US" sz="1600" dirty="0" err="1"/>
              <a:t>hostId</a:t>
            </a:r>
            <a:r>
              <a:rPr lang="en-US" sz="1600" dirty="0"/>
              <a:t> = 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If (</a:t>
            </a:r>
            <a:r>
              <a:rPr lang="en-US" sz="1600" dirty="0" err="1"/>
              <a:t>thisHost</a:t>
            </a:r>
            <a:r>
              <a:rPr lang="en-US" sz="1600" dirty="0"/>
              <a:t> == </a:t>
            </a:r>
            <a:r>
              <a:rPr lang="en-US" sz="1600" dirty="0" err="1"/>
              <a:t>hostId</a:t>
            </a:r>
            <a:r>
              <a:rPr lang="en-US" sz="1600" dirty="0"/>
              <a:t>) </a:t>
            </a:r>
            <a:r>
              <a:rPr lang="en-US" sz="1600" dirty="0">
                <a:sym typeface="Wingdings" panose="05000000000000000000" pitchFamily="2" charset="2"/>
              </a:rPr>
              <a:t> if (C == A)  False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Iteration 2: </a:t>
            </a:r>
            <a:r>
              <a:rPr lang="en-US" sz="1600" dirty="0" err="1">
                <a:sym typeface="Wingdings" panose="05000000000000000000" pitchFamily="2" charset="2"/>
              </a:rPr>
              <a:t>hostId</a:t>
            </a:r>
            <a:r>
              <a:rPr lang="en-US" sz="1600" dirty="0">
                <a:sym typeface="Wingdings" panose="05000000000000000000" pitchFamily="2" charset="2"/>
              </a:rPr>
              <a:t> = B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If (</a:t>
            </a:r>
            <a:r>
              <a:rPr lang="en-US" sz="1600" dirty="0" err="1">
                <a:sym typeface="Wingdings" panose="05000000000000000000" pitchFamily="2" charset="2"/>
              </a:rPr>
              <a:t>thisHost</a:t>
            </a:r>
            <a:r>
              <a:rPr lang="en-US" sz="1600" dirty="0">
                <a:sym typeface="Wingdings" panose="05000000000000000000" pitchFamily="2" charset="2"/>
              </a:rPr>
              <a:t> == </a:t>
            </a:r>
            <a:r>
              <a:rPr lang="en-US" sz="1600" dirty="0" err="1">
                <a:sym typeface="Wingdings" panose="05000000000000000000" pitchFamily="2" charset="2"/>
              </a:rPr>
              <a:t>hostId</a:t>
            </a:r>
            <a:r>
              <a:rPr lang="en-US" sz="1600" dirty="0">
                <a:sym typeface="Wingdings" panose="05000000000000000000" pitchFamily="2" charset="2"/>
              </a:rPr>
              <a:t>)  if (C == B)  False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Iteration 3: </a:t>
            </a:r>
            <a:r>
              <a:rPr lang="en-US" sz="1600" dirty="0" err="1">
                <a:sym typeface="Wingdings" panose="05000000000000000000" pitchFamily="2" charset="2"/>
              </a:rPr>
              <a:t>hostId</a:t>
            </a:r>
            <a:r>
              <a:rPr lang="en-US" sz="1600" dirty="0">
                <a:sym typeface="Wingdings" panose="05000000000000000000" pitchFamily="2" charset="2"/>
              </a:rPr>
              <a:t> = 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If (</a:t>
            </a:r>
            <a:r>
              <a:rPr lang="en-US" sz="1600" dirty="0" err="1">
                <a:sym typeface="Wingdings" panose="05000000000000000000" pitchFamily="2" charset="2"/>
              </a:rPr>
              <a:t>thisHost</a:t>
            </a:r>
            <a:r>
              <a:rPr lang="en-US" sz="1600" dirty="0">
                <a:sym typeface="Wingdings" panose="05000000000000000000" pitchFamily="2" charset="2"/>
              </a:rPr>
              <a:t> == </a:t>
            </a:r>
            <a:r>
              <a:rPr lang="en-US" sz="1600" dirty="0" err="1">
                <a:sym typeface="Wingdings" panose="05000000000000000000" pitchFamily="2" charset="2"/>
              </a:rPr>
              <a:t>hostId</a:t>
            </a:r>
            <a:r>
              <a:rPr lang="en-US" sz="1600" dirty="0">
                <a:sym typeface="Wingdings" panose="05000000000000000000" pitchFamily="2" charset="2"/>
              </a:rPr>
              <a:t>)  if (C==C)  True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err="1">
                <a:sym typeface="Wingdings" panose="05000000000000000000" pitchFamily="2" charset="2"/>
              </a:rPr>
              <a:t>isBidirectional</a:t>
            </a:r>
            <a:r>
              <a:rPr lang="en-US" sz="1600" dirty="0">
                <a:sym typeface="Wingdings" panose="05000000000000000000" pitchFamily="2" charset="2"/>
              </a:rPr>
              <a:t> = True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13518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65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Example, Iterating through a list</a:t>
            </a:r>
          </a:p>
        </p:txBody>
      </p:sp>
      <p:sp>
        <p:nvSpPr>
          <p:cNvPr id="6" name="Rectangle 5"/>
          <p:cNvSpPr/>
          <p:nvPr/>
        </p:nvSpPr>
        <p:spPr>
          <a:xfrm>
            <a:off x="1295399" y="504529"/>
            <a:ext cx="670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Recall, when a hello arrives, the time that a hello was last received from the neighbor should be updated</a:t>
            </a:r>
          </a:p>
        </p:txBody>
      </p:sp>
      <p:sp>
        <p:nvSpPr>
          <p:cNvPr id="4" name="Rectangle 3"/>
          <p:cNvSpPr/>
          <p:nvPr/>
        </p:nvSpPr>
        <p:spPr>
          <a:xfrm>
            <a:off x="116541" y="1159062"/>
            <a:ext cx="7315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Packet </a:t>
            </a:r>
            <a:r>
              <a:rPr lang="en-US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pkt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;</a:t>
            </a:r>
          </a:p>
          <a:p>
            <a:pPr>
              <a:buNone/>
            </a:pP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If (</a:t>
            </a:r>
            <a:r>
              <a:rPr lang="en-US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udpSocket.checkForNewPacket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pkt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, 2)&gt;0)</a:t>
            </a:r>
          </a:p>
          <a:p>
            <a:pPr>
              <a:buNone/>
            </a:pP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{</a:t>
            </a:r>
          </a:p>
          <a:p>
            <a:pPr>
              <a:buNone/>
            </a:pP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en-US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HelloMessage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helloMessage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;</a:t>
            </a:r>
          </a:p>
          <a:p>
            <a:pPr>
              <a:buNone/>
            </a:pP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en-US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helloMessage.getFromPacket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pkt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);</a:t>
            </a:r>
          </a:p>
          <a:p>
            <a:pPr>
              <a:buNone/>
            </a:pP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	//TODO: ….</a:t>
            </a:r>
          </a:p>
          <a:p>
            <a:pPr>
              <a:buNone/>
            </a:pP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	for (</a:t>
            </a:r>
            <a:r>
              <a:rPr lang="en-US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NeighborInfo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 &amp;</a:t>
            </a:r>
            <a:r>
              <a:rPr lang="en-US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neigbor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 : </a:t>
            </a:r>
            <a:r>
              <a:rPr lang="en-US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bidirectionalNeighbors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) {</a:t>
            </a:r>
          </a:p>
          <a:p>
            <a:pPr>
              <a:buNone/>
            </a:pP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		if (neighbor == </a:t>
            </a:r>
            <a:r>
              <a:rPr lang="en-US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helloMessage.source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) {</a:t>
            </a:r>
          </a:p>
          <a:p>
            <a:pPr>
              <a:buNone/>
            </a:pP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			neighbor. </a:t>
            </a:r>
            <a:r>
              <a:rPr lang="en-US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updateTimeToCurrentTime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();</a:t>
            </a:r>
          </a:p>
          <a:p>
            <a:pPr>
              <a:buNone/>
            </a:pP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		}</a:t>
            </a:r>
          </a:p>
          <a:p>
            <a:pPr>
              <a:buNone/>
            </a:pP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	}</a:t>
            </a:r>
          </a:p>
          <a:p>
            <a:pPr>
              <a:buNone/>
            </a:pP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3896534"/>
            <a:ext cx="31314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Suppose that: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bidirectionalNeighors</a:t>
            </a:r>
            <a:r>
              <a:rPr lang="en-US" sz="1600" dirty="0"/>
              <a:t> = {A,B,C}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helloMessage.source</a:t>
            </a:r>
            <a:r>
              <a:rPr lang="en-US" sz="1600" dirty="0"/>
              <a:t> = 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4600" y="4724400"/>
            <a:ext cx="592277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iteration1: </a:t>
            </a:r>
            <a:r>
              <a:rPr lang="en-US" sz="1600" dirty="0"/>
              <a:t>neighbor</a:t>
            </a:r>
            <a:r>
              <a:rPr lang="en-US" sz="1600" dirty="0"/>
              <a:t> = 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If (neighbor == </a:t>
            </a:r>
            <a:r>
              <a:rPr lang="en-US" sz="1600" dirty="0" err="1"/>
              <a:t>helloMessage.source</a:t>
            </a:r>
            <a:r>
              <a:rPr lang="en-US" sz="1600" dirty="0"/>
              <a:t>) </a:t>
            </a:r>
            <a:r>
              <a:rPr lang="en-US" sz="1600" dirty="0">
                <a:sym typeface="Wingdings" panose="05000000000000000000" pitchFamily="2" charset="2"/>
              </a:rPr>
              <a:t> if (A == C)  False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Iteration 2: </a:t>
            </a:r>
            <a:r>
              <a:rPr lang="en-US" sz="1600" dirty="0"/>
              <a:t>neighbor</a:t>
            </a:r>
            <a:r>
              <a:rPr lang="en-US" sz="1600" dirty="0">
                <a:sym typeface="Wingdings" panose="05000000000000000000" pitchFamily="2" charset="2"/>
              </a:rPr>
              <a:t> = B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If (neighbor == </a:t>
            </a:r>
            <a:r>
              <a:rPr lang="en-US" sz="1600" dirty="0" err="1"/>
              <a:t>helloMessage.source</a:t>
            </a:r>
            <a:r>
              <a:rPr lang="en-US" sz="1600" dirty="0"/>
              <a:t>)</a:t>
            </a:r>
            <a:r>
              <a:rPr lang="en-US" sz="1600" dirty="0">
                <a:sym typeface="Wingdings" panose="05000000000000000000" pitchFamily="2" charset="2"/>
              </a:rPr>
              <a:t>  if (B == C)  False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Iteration 3: </a:t>
            </a:r>
            <a:r>
              <a:rPr lang="en-US" sz="1600" dirty="0"/>
              <a:t>neighbor</a:t>
            </a:r>
            <a:r>
              <a:rPr lang="en-US" sz="1600" dirty="0">
                <a:sym typeface="Wingdings" panose="05000000000000000000" pitchFamily="2" charset="2"/>
              </a:rPr>
              <a:t> = 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If (neighbor == </a:t>
            </a:r>
            <a:r>
              <a:rPr lang="en-US" sz="1600" dirty="0" err="1"/>
              <a:t>helloMessage.source</a:t>
            </a:r>
            <a:r>
              <a:rPr lang="en-US" sz="1600" dirty="0"/>
              <a:t>)</a:t>
            </a:r>
            <a:r>
              <a:rPr lang="en-US" sz="1600" dirty="0">
                <a:sym typeface="Wingdings" panose="05000000000000000000" pitchFamily="2" charset="2"/>
              </a:rPr>
              <a:t>  if (C == C)  True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C.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updateTimeToCurrentTime</a:t>
            </a:r>
            <a:r>
              <a:rPr lang="en-US" sz="1600" dirty="0">
                <a:sym typeface="Wingdings" panose="05000000000000000000" pitchFamily="2" charset="2"/>
              </a:rPr>
              <a:t>();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69348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65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Example, Iterating through a list</a:t>
            </a:r>
          </a:p>
        </p:txBody>
      </p:sp>
      <p:sp>
        <p:nvSpPr>
          <p:cNvPr id="4" name="Rectangle 3"/>
          <p:cNvSpPr/>
          <p:nvPr/>
        </p:nvSpPr>
        <p:spPr>
          <a:xfrm>
            <a:off x="282388" y="672936"/>
            <a:ext cx="7315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	for (</a:t>
            </a:r>
            <a:r>
              <a:rPr lang="en-US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NeighborInfo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 &amp;</a:t>
            </a:r>
            <a:r>
              <a:rPr lang="en-US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neigbor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 : </a:t>
            </a:r>
            <a:r>
              <a:rPr lang="en-US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bidirectionalNeighbors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) {</a:t>
            </a:r>
          </a:p>
          <a:p>
            <a:pPr>
              <a:buNone/>
            </a:pP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		if (neighbor == </a:t>
            </a:r>
            <a:r>
              <a:rPr lang="en-US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helloMessage.source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) {</a:t>
            </a:r>
          </a:p>
          <a:p>
            <a:pPr>
              <a:buNone/>
            </a:pP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			neighbor. </a:t>
            </a:r>
            <a:r>
              <a:rPr lang="en-US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updateTimeToCurrentTime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();</a:t>
            </a:r>
          </a:p>
          <a:p>
            <a:pPr>
              <a:buNone/>
            </a:pP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		}</a:t>
            </a:r>
          </a:p>
          <a:p>
            <a:pPr>
              <a:buNone/>
            </a:pP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	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1600200"/>
            <a:ext cx="31314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Suppose that: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bidirectionalNeighors</a:t>
            </a:r>
            <a:r>
              <a:rPr lang="en-US" sz="1600" dirty="0"/>
              <a:t> = {A,B,C}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helloMessage.source</a:t>
            </a:r>
            <a:r>
              <a:rPr lang="en-US" sz="1600" dirty="0"/>
              <a:t> = 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4600" y="2428066"/>
            <a:ext cx="592277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iteration1: </a:t>
            </a:r>
            <a:r>
              <a:rPr lang="en-US" sz="1600" dirty="0"/>
              <a:t>neighbor</a:t>
            </a:r>
            <a:r>
              <a:rPr lang="en-US" sz="1600" dirty="0"/>
              <a:t> = 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If (neighbor == </a:t>
            </a:r>
            <a:r>
              <a:rPr lang="en-US" sz="1600" dirty="0" err="1"/>
              <a:t>helloMessage.source</a:t>
            </a:r>
            <a:r>
              <a:rPr lang="en-US" sz="1600" dirty="0"/>
              <a:t>) </a:t>
            </a:r>
            <a:r>
              <a:rPr lang="en-US" sz="1600" dirty="0">
                <a:sym typeface="Wingdings" panose="05000000000000000000" pitchFamily="2" charset="2"/>
              </a:rPr>
              <a:t> if (A == C)  False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Iteration 2: </a:t>
            </a:r>
            <a:r>
              <a:rPr lang="en-US" sz="1600" dirty="0"/>
              <a:t>neighbor</a:t>
            </a:r>
            <a:r>
              <a:rPr lang="en-US" sz="1600" dirty="0">
                <a:sym typeface="Wingdings" panose="05000000000000000000" pitchFamily="2" charset="2"/>
              </a:rPr>
              <a:t> = B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If (neighbor == </a:t>
            </a:r>
            <a:r>
              <a:rPr lang="en-US" sz="1600" dirty="0" err="1"/>
              <a:t>helloMessage.source</a:t>
            </a:r>
            <a:r>
              <a:rPr lang="en-US" sz="1600" dirty="0"/>
              <a:t>)</a:t>
            </a:r>
            <a:r>
              <a:rPr lang="en-US" sz="1600" dirty="0">
                <a:sym typeface="Wingdings" panose="05000000000000000000" pitchFamily="2" charset="2"/>
              </a:rPr>
              <a:t>  if (B == C)  False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Iteration 3: </a:t>
            </a:r>
            <a:r>
              <a:rPr lang="en-US" sz="1600" dirty="0"/>
              <a:t>neighbor</a:t>
            </a:r>
            <a:r>
              <a:rPr lang="en-US" sz="1600" dirty="0">
                <a:sym typeface="Wingdings" panose="05000000000000000000" pitchFamily="2" charset="2"/>
              </a:rPr>
              <a:t> = 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If (neighbor == </a:t>
            </a:r>
            <a:r>
              <a:rPr lang="en-US" sz="1600" dirty="0" err="1"/>
              <a:t>helloMessage.source</a:t>
            </a:r>
            <a:r>
              <a:rPr lang="en-US" sz="1600" dirty="0"/>
              <a:t>)</a:t>
            </a:r>
            <a:r>
              <a:rPr lang="en-US" sz="1600" dirty="0">
                <a:sym typeface="Wingdings" panose="05000000000000000000" pitchFamily="2" charset="2"/>
              </a:rPr>
              <a:t>  if (C == C)  True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C. </a:t>
            </a:r>
            <a:r>
              <a:rPr lang="en-US" sz="1600" dirty="0" err="1">
                <a:sym typeface="Wingdings" panose="05000000000000000000" pitchFamily="2" charset="2"/>
              </a:rPr>
              <a:t>updateTimeToCurrentTime</a:t>
            </a:r>
            <a:r>
              <a:rPr lang="en-US" sz="1600" dirty="0">
                <a:sym typeface="Wingdings" panose="05000000000000000000" pitchFamily="2" charset="2"/>
              </a:rPr>
              <a:t>();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C.</a:t>
            </a:r>
            <a:r>
              <a:rPr lang="en-US" altLang="en-US" sz="1600" dirty="0"/>
              <a:t> </a:t>
            </a:r>
            <a:r>
              <a:rPr lang="en-US" altLang="en-US" sz="1600" dirty="0" err="1"/>
              <a:t>timeWhenLastHelloArrived</a:t>
            </a:r>
            <a:r>
              <a:rPr lang="en-US" altLang="en-US" sz="1600" dirty="0"/>
              <a:t>  = current time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4511505"/>
            <a:ext cx="85784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Wait, did we just change </a:t>
            </a:r>
            <a:r>
              <a:rPr lang="en-US" altLang="en-US" sz="1600" dirty="0" err="1">
                <a:solidFill>
                  <a:srgbClr val="000000"/>
                </a:solidFill>
                <a:latin typeface="Arial Unicode MS"/>
              </a:rPr>
              <a:t>timeWhenLastHelloArrived</a:t>
            </a:r>
            <a:r>
              <a:rPr lang="en-US" altLang="en-US" sz="700" dirty="0"/>
              <a:t> </a:t>
            </a:r>
            <a:r>
              <a:rPr lang="en-US" altLang="en-US" sz="1600" dirty="0"/>
              <a:t> in some object, or did we change it in the list?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384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65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Example, Iterating through a list</a:t>
            </a:r>
          </a:p>
        </p:txBody>
      </p:sp>
      <p:sp>
        <p:nvSpPr>
          <p:cNvPr id="4" name="Rectangle 3"/>
          <p:cNvSpPr/>
          <p:nvPr/>
        </p:nvSpPr>
        <p:spPr>
          <a:xfrm>
            <a:off x="282388" y="672936"/>
            <a:ext cx="7315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	for (</a:t>
            </a:r>
            <a:r>
              <a:rPr lang="en-US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NeighborInfo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 &amp;</a:t>
            </a:r>
            <a:r>
              <a:rPr lang="en-US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neigbor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 : </a:t>
            </a:r>
            <a:r>
              <a:rPr lang="en-US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bidirectionalNeighbors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) {</a:t>
            </a:r>
          </a:p>
          <a:p>
            <a:pPr>
              <a:buNone/>
            </a:pP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		if (neighbor == </a:t>
            </a:r>
            <a:r>
              <a:rPr lang="en-US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helloMessage.source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) {</a:t>
            </a:r>
          </a:p>
          <a:p>
            <a:pPr>
              <a:buNone/>
            </a:pP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			neighbor. </a:t>
            </a:r>
            <a:r>
              <a:rPr lang="en-US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updateTimeToCurrentTime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();</a:t>
            </a:r>
          </a:p>
          <a:p>
            <a:pPr>
              <a:buNone/>
            </a:pP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		}</a:t>
            </a:r>
          </a:p>
          <a:p>
            <a:pPr>
              <a:buNone/>
            </a:pP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	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1600200"/>
            <a:ext cx="876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Suppose that: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bidirectionalNeighors</a:t>
            </a:r>
            <a:r>
              <a:rPr lang="en-US" sz="1600" dirty="0"/>
              <a:t> = {{</a:t>
            </a:r>
            <a:r>
              <a:rPr lang="en-US" sz="1600" dirty="0" err="1"/>
              <a:t>hostId</a:t>
            </a:r>
            <a:r>
              <a:rPr lang="en-US" sz="1600" dirty="0"/>
              <a:t>=A,</a:t>
            </a:r>
            <a:r>
              <a:rPr lang="en-US" altLang="en-US" sz="1600" dirty="0"/>
              <a:t> </a:t>
            </a:r>
            <a:r>
              <a:rPr lang="en-US" altLang="en-US" sz="1600" dirty="0" err="1"/>
              <a:t>timeWhenLastHelloArrived</a:t>
            </a:r>
            <a:r>
              <a:rPr lang="en-US" altLang="en-US" sz="1600" dirty="0"/>
              <a:t>=12:00},</a:t>
            </a:r>
            <a:r>
              <a:rPr lang="en-US" sz="1600" dirty="0"/>
              <a:t> {</a:t>
            </a:r>
            <a:r>
              <a:rPr lang="en-US" sz="1600" dirty="0" err="1"/>
              <a:t>hostId</a:t>
            </a:r>
            <a:r>
              <a:rPr lang="en-US" sz="1600" dirty="0"/>
              <a:t>=B, </a:t>
            </a:r>
            <a:r>
              <a:rPr lang="en-US" altLang="en-US" sz="1600" dirty="0" err="1"/>
              <a:t>timeWhenLastHelloArrived</a:t>
            </a:r>
            <a:r>
              <a:rPr lang="en-US" altLang="en-US" sz="1600" dirty="0"/>
              <a:t>=12:01}, {</a:t>
            </a:r>
            <a:r>
              <a:rPr lang="en-US" altLang="en-US" sz="1600" dirty="0" err="1"/>
              <a:t>hostId</a:t>
            </a:r>
            <a:r>
              <a:rPr lang="en-US" altLang="en-US" sz="1600" dirty="0"/>
              <a:t>=</a:t>
            </a:r>
            <a:r>
              <a:rPr lang="en-US" sz="1600" dirty="0"/>
              <a:t>C; </a:t>
            </a:r>
            <a:r>
              <a:rPr lang="en-US" altLang="en-US" sz="1600" dirty="0" err="1"/>
              <a:t>timeWhenLastHelloArrived</a:t>
            </a:r>
            <a:r>
              <a:rPr lang="en-US" altLang="en-US" sz="1600" dirty="0"/>
              <a:t>=12:00}}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helloMessage.source</a:t>
            </a:r>
            <a:r>
              <a:rPr lang="en-US" sz="1600" dirty="0"/>
              <a:t> = 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38400" y="2615863"/>
            <a:ext cx="6243376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iteration1: </a:t>
            </a:r>
            <a:r>
              <a:rPr lang="en-US" sz="1600" dirty="0"/>
              <a:t>neighbor</a:t>
            </a:r>
            <a:r>
              <a:rPr lang="en-US" sz="1600" dirty="0"/>
              <a:t> = </a:t>
            </a:r>
            <a:r>
              <a:rPr lang="en-US" sz="1600" dirty="0"/>
              <a:t>{</a:t>
            </a:r>
            <a:r>
              <a:rPr lang="en-US" sz="1600" dirty="0" err="1"/>
              <a:t>hostId</a:t>
            </a:r>
            <a:r>
              <a:rPr lang="en-US" sz="1600" dirty="0"/>
              <a:t>=A,</a:t>
            </a:r>
            <a:r>
              <a:rPr lang="en-US" altLang="en-US" sz="1600" dirty="0"/>
              <a:t> </a:t>
            </a:r>
            <a:r>
              <a:rPr lang="en-US" altLang="en-US" sz="1600" dirty="0" err="1"/>
              <a:t>timeWhenLastHelloArrived</a:t>
            </a:r>
            <a:r>
              <a:rPr lang="en-US" altLang="en-US" sz="1600" dirty="0"/>
              <a:t>=12:00}</a:t>
            </a:r>
            <a:endParaRPr lang="en-US" sz="16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If (neighbor == </a:t>
            </a:r>
            <a:r>
              <a:rPr lang="en-US" sz="1600" dirty="0" err="1"/>
              <a:t>helloMessage.source</a:t>
            </a:r>
            <a:r>
              <a:rPr lang="en-US" sz="1600" dirty="0"/>
              <a:t>) </a:t>
            </a:r>
            <a:r>
              <a:rPr lang="en-US" sz="1600" dirty="0">
                <a:sym typeface="Wingdings" panose="05000000000000000000" pitchFamily="2" charset="2"/>
              </a:rPr>
              <a:t> if (A == C)  False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Iteration 2: </a:t>
            </a:r>
            <a:r>
              <a:rPr lang="en-US" sz="1600" dirty="0"/>
              <a:t>neighbor</a:t>
            </a:r>
            <a:r>
              <a:rPr lang="en-US" sz="1600" dirty="0">
                <a:sym typeface="Wingdings" panose="05000000000000000000" pitchFamily="2" charset="2"/>
              </a:rPr>
              <a:t> = </a:t>
            </a:r>
            <a:r>
              <a:rPr lang="en-US" sz="1600" dirty="0"/>
              <a:t>{</a:t>
            </a:r>
            <a:r>
              <a:rPr lang="en-US" sz="1600" dirty="0" err="1"/>
              <a:t>hostId</a:t>
            </a:r>
            <a:r>
              <a:rPr lang="en-US" sz="1600" dirty="0"/>
              <a:t>=B,</a:t>
            </a:r>
            <a:r>
              <a:rPr lang="en-US" altLang="en-US" sz="1600" dirty="0"/>
              <a:t> </a:t>
            </a:r>
            <a:r>
              <a:rPr lang="en-US" altLang="en-US" sz="1600" dirty="0" err="1"/>
              <a:t>timeWhenLastHelloArrived</a:t>
            </a:r>
            <a:r>
              <a:rPr lang="en-US" altLang="en-US" sz="1600" dirty="0"/>
              <a:t>=12:01}</a:t>
            </a:r>
            <a:endParaRPr lang="en-US" sz="1600" dirty="0">
              <a:sym typeface="Wingdings" panose="05000000000000000000" pitchFamily="2" charset="2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If (neighbor == </a:t>
            </a:r>
            <a:r>
              <a:rPr lang="en-US" sz="1600" dirty="0" err="1"/>
              <a:t>helloMessage.source</a:t>
            </a:r>
            <a:r>
              <a:rPr lang="en-US" sz="1600" dirty="0"/>
              <a:t>)</a:t>
            </a:r>
            <a:r>
              <a:rPr lang="en-US" sz="1600" dirty="0">
                <a:sym typeface="Wingdings" panose="05000000000000000000" pitchFamily="2" charset="2"/>
              </a:rPr>
              <a:t>  if (B == C)  False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Iteration 3: </a:t>
            </a:r>
            <a:r>
              <a:rPr lang="en-US" sz="1600" dirty="0"/>
              <a:t>neighbor</a:t>
            </a:r>
            <a:r>
              <a:rPr lang="en-US" sz="1600" dirty="0">
                <a:sym typeface="Wingdings" panose="05000000000000000000" pitchFamily="2" charset="2"/>
              </a:rPr>
              <a:t> = </a:t>
            </a:r>
            <a:r>
              <a:rPr lang="en-US" sz="1600" dirty="0"/>
              <a:t>{</a:t>
            </a:r>
            <a:r>
              <a:rPr lang="en-US" sz="1600" dirty="0" err="1"/>
              <a:t>hostId</a:t>
            </a:r>
            <a:r>
              <a:rPr lang="en-US" sz="1600" dirty="0"/>
              <a:t>=C,</a:t>
            </a:r>
            <a:r>
              <a:rPr lang="en-US" altLang="en-US" sz="1600" dirty="0"/>
              <a:t> </a:t>
            </a:r>
            <a:r>
              <a:rPr lang="en-US" altLang="en-US" sz="1600" dirty="0" err="1"/>
              <a:t>timeWhenLastHelloArrived</a:t>
            </a:r>
            <a:r>
              <a:rPr lang="en-US" altLang="en-US" sz="1600" dirty="0"/>
              <a:t>=12:00}</a:t>
            </a:r>
            <a:endParaRPr lang="en-US" sz="1600" dirty="0">
              <a:sym typeface="Wingdings" panose="05000000000000000000" pitchFamily="2" charset="2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If (neighbor == </a:t>
            </a:r>
            <a:r>
              <a:rPr lang="en-US" sz="1600" dirty="0" err="1"/>
              <a:t>helloMessage.source</a:t>
            </a:r>
            <a:r>
              <a:rPr lang="en-US" sz="1600" dirty="0"/>
              <a:t>)</a:t>
            </a:r>
            <a:r>
              <a:rPr lang="en-US" sz="1600" dirty="0">
                <a:sym typeface="Wingdings" panose="05000000000000000000" pitchFamily="2" charset="2"/>
              </a:rPr>
              <a:t>  if (C == C)  True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C. </a:t>
            </a:r>
            <a:r>
              <a:rPr lang="en-US" sz="1600" dirty="0" err="1">
                <a:sym typeface="Wingdings" panose="05000000000000000000" pitchFamily="2" charset="2"/>
              </a:rPr>
              <a:t>updateTimeToCurrentTime</a:t>
            </a:r>
            <a:r>
              <a:rPr lang="en-US" sz="1600" dirty="0">
                <a:sym typeface="Wingdings" panose="05000000000000000000" pitchFamily="2" charset="2"/>
              </a:rPr>
              <a:t>();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C.</a:t>
            </a:r>
            <a:r>
              <a:rPr lang="en-US" altLang="en-US" sz="1600" dirty="0"/>
              <a:t> </a:t>
            </a:r>
            <a:r>
              <a:rPr lang="en-US" altLang="en-US" sz="1600" dirty="0" err="1"/>
              <a:t>timeWhenLastHelloArrived</a:t>
            </a:r>
            <a:r>
              <a:rPr lang="en-US" altLang="en-US" sz="1600" dirty="0"/>
              <a:t>  = current time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2613" y="4796742"/>
            <a:ext cx="84346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Wait, did we just change </a:t>
            </a:r>
            <a:r>
              <a:rPr lang="en-US" altLang="en-US" sz="1600" dirty="0" err="1"/>
              <a:t>timeWhenLastHelloArrived</a:t>
            </a:r>
            <a:r>
              <a:rPr lang="en-US" altLang="en-US" sz="1600" dirty="0"/>
              <a:t>  in some object, or did we change it in the list?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5592627"/>
            <a:ext cx="3886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for (</a:t>
            </a:r>
            <a:r>
              <a:rPr lang="en-US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NeighborInfo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&amp;</a:t>
            </a:r>
            <a:r>
              <a:rPr lang="en-US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neigbor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 : </a:t>
            </a:r>
            <a:r>
              <a:rPr lang="en-US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bidirectionalNeighbors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) 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4838700" y="5592627"/>
            <a:ext cx="384307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for (</a:t>
            </a:r>
            <a:r>
              <a:rPr lang="en-US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NeighborInfo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neigbor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 : </a:t>
            </a:r>
            <a:r>
              <a:rPr lang="en-US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bidirectionalNeighbors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)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90600" y="595378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Yes, we are working with the ACTUAL objects in the list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86400" y="595378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No, we are working with COPIES objects in the list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663451" y="5410200"/>
            <a:ext cx="223128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420905" y="5410200"/>
            <a:ext cx="152400" cy="1824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773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6" grpId="0"/>
      <p:bldP spid="9" grpId="0"/>
      <p:bldP spid="10" grpId="0"/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rb6GsrpYzCZfGPlMsc82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1WjDS4cPQxbc2o41B7u9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hGqpQAFwjp16bbjQbl4tT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c5UNam0Z9j1wECdsdC9jd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aVcSHLW94sBQulv2qjwj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4EwHDI7skAdqUYAhEf3Zf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VO7RXacQNTvsQyl07d2C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C4rwr8FhggsvJIzLLWguM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Ur82WD7PXCqUb3qqI3awD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0lODrmr5lEdj9Zopb19qi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4PwvkkdcjgGFrNejbLoRh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0gOJcys8YXhU8fTwGxRn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GSTq2jS8mcWagZ6V16S9k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CuyBaSQo2qzh8ECTiTkaU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JhwecfJhZ7rJfpSr8ZiX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AYRsj7OYOa38Lh4WGAFL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Qooc1QKlRWkdGynJVBs1j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G7EAnciIio498s476Xdsi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OxBwyWE3ip7yIgyrtx29D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8wpVFOvvOQZzj6YQEl3e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2zJNzFuFq8tSp56DhQyNB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z9XrsCTG5oPsuPbRfQ08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9mQeNPoXkCDLaPSIfRvr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6qHTK14dGi4L0AQ7cRLJ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3WBgrpAIMsQJ3wJySSCSI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oIPB07D9mGM1mLitzECY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UhxjnDZT7amxxSrPpt4D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W1aYgoiXfJZMOx4GJZatz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EOep1Kf9USvKkv9pnAA9V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xK4TLIJ4tCAkmlKQmyI6P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h3dyxkCzTpH2htl8ZxqPp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a08OFxd2rONqt1GcaosTJ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Dk4guezaG0HoScqIE5lQY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XLH6TWvBbCAu7sSYKDJ1D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fQ0krMm1mv90nOKo2Zsg8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J58uMsKnySbK5dgaNMOED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eSOBYf2moHJs6VcX0UhZX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OCIw8RcGst9xQfFauukcu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1C6lYPMUnEeY4cSr7a9I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jz4WiQpMELMjB5pNTmUy6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jRbsh2n92LfLjxg1wVuAZ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bKAN1jhNOG9OgdKPynpuI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3QMSwRPY4vvPGrSu03SfX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Bvh3hHn6buKbGJ09NpXQB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hn43EXiZSER7p5wHVssJr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jqxiW4mmCt2tehAtA8BXk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5uK9tQgth7YXbRwYKiJOS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8cuJzjPOeDjik2yNAw68b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vg5JXBoidv8OlxEJhWEtS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ETwtqWIdIJ5dHeEPldqWq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awG09Qe9uI2aCccuarA0N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J8Qq5sBq3VUQI0MqNRZyf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bwBsCR2Ymp0LNyaJKMy3F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gMtcHKDI1e8mXjODPKo4z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PXceg46c0cH4gPZqaikEo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bGIpQg6RHCpiuk1PhxibK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DrBQU7XOEAxLWw0suzCO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ES3YEoz5JV63jLDq9Yfcx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xuTtqHOL2AyHMIMWtyezR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FTceO4pDy1nxkz5bYShXT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dNagHLlElwiZWz07Tzd8tf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fCMUBlICI1LxKIJ3InYx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vHLz1tDE94dqdJORvXuMG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dfTwqlXDgpgjXCszd9c7HZ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rmWWlPYaszPFJV1lAR4Yy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y7xYVbcpuLn9foD48OFZB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CZ3Nr3IhzTdhbnle71S0X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dNagHLlElwiZWz07Tzd8tf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fCMUBlICI1LxKIJ3InYx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vHLz1tDE94dqdJORvXuMG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SrAAQdlBf97vq4wsyigGmg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sbSwBTVS2WfDZTCz83mlK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GGPZMHmflpMwzp7YULfPK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boVhxlBJt7k9ubGC6dwNA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Qskds99A6VyXvr4u90ECV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cpUVihF1iX8lxsXkSsAS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BxFfyC4v8YTbfVjwRRV5C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I6BcF5aUqfff4Im2P39q3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O9TBxP7c13DNOmg2I2XNO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md20mAIWWM0JwlX4enWX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md20mAIWWM0JwlX4enWX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4c8Dt3phjKYnhWcenC6Et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39979</TotalTime>
  <Words>1022</Words>
  <Application>Microsoft Office PowerPoint</Application>
  <PresentationFormat>On-screen Show (4:3)</PresentationFormat>
  <Paragraphs>200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Unicode MS</vt:lpstr>
      <vt:lpstr>Calibri</vt:lpstr>
      <vt:lpstr>Cambria Math</vt:lpstr>
      <vt:lpstr>Wingdings</vt:lpstr>
      <vt:lpstr>Office Theme</vt:lpstr>
      <vt:lpstr>Lists</vt:lpstr>
      <vt:lpstr>Iterate through std::lists</vt:lpstr>
      <vt:lpstr>Removing elements from Lists</vt:lpstr>
      <vt:lpstr>Example, Iterating through a list</vt:lpstr>
      <vt:lpstr>PowerPoint Presentation</vt:lpstr>
      <vt:lpstr>Example, Iterating through a list</vt:lpstr>
      <vt:lpstr>Example, Iterating through a list</vt:lpstr>
      <vt:lpstr>Example, Iterating through a list</vt:lpstr>
      <vt:lpstr>Example, Iterating through a list</vt:lpstr>
      <vt:lpstr>Example, Iterating through a list</vt:lpstr>
      <vt:lpstr>Example, Iterating through a list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SB</dc:creator>
  <cp:lastModifiedBy>Bohacek, Stephan K</cp:lastModifiedBy>
  <cp:revision>64</cp:revision>
  <dcterms:created xsi:type="dcterms:W3CDTF">2010-09-22T06:38:31Z</dcterms:created>
  <dcterms:modified xsi:type="dcterms:W3CDTF">2016-11-08T06:13:23Z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true</vt:lpwstr>
  </property>
  <property fmtid="{D5CDD505-2E9C-101B-9397-08002B2CF9AE}" pid="3" name="Google.Documents.DocumentId">
    <vt:lpwstr>1UWihF6SqpL3mvZ-se_wZmb_IFLY0MT7ZJ2b7YiHNBJY</vt:lpwstr>
  </property>
  <property fmtid="{D5CDD505-2E9C-101B-9397-08002B2CF9AE}" pid="4" name="Google.Documents.RevisionId">
    <vt:lpwstr>02683261213571481519</vt:lpwstr>
  </property>
  <property fmtid="{D5CDD505-2E9C-101B-9397-08002B2CF9AE}" pid="5" name="Google.Documents.PreviousRevisionId">
    <vt:lpwstr>02738456339408415732</vt:lpwstr>
  </property>
  <property fmtid="{D5CDD505-2E9C-101B-9397-08002B2CF9AE}" pid="6" name="Google.Documents.PluginVersion">
    <vt:lpwstr>2.0.2662.553</vt:lpwstr>
  </property>
  <property fmtid="{D5CDD505-2E9C-101B-9397-08002B2CF9AE}" pid="7" name="Google.Documents.MergeIncapabilityFlags">
    <vt:i4>0</vt:i4>
  </property>
</Properties>
</file>