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notesSlides/notesSlide1.xml" ContentType="application/vnd.openxmlformats-officedocument.presentationml.notesSlide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3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4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5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6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7.xml" ContentType="application/vnd.openxmlformats-officedocument.presentationml.notesSlid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8.xml" ContentType="application/vnd.openxmlformats-officedocument.presentationml.notesSlide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notesSlides/notesSlide9.xml" ContentType="application/vnd.openxmlformats-officedocument.presentationml.notesSlide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10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notesSlides/notesSlide11.xml" ContentType="application/vnd.openxmlformats-officedocument.presentationml.notesSlide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notesSlides/notesSlide12.xml" ContentType="application/vnd.openxmlformats-officedocument.presentationml.notesSlide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notesSlides/notesSlide13.xml" ContentType="application/vnd.openxmlformats-officedocument.presentationml.notesSlide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notesSlides/notesSlide14.xml" ContentType="application/vnd.openxmlformats-officedocument.presentationml.notesSlide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notesSlides/notesSlide15.xml" ContentType="application/vnd.openxmlformats-officedocument.presentationml.notesSlide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notesSlides/notesSlide16.xml" ContentType="application/vnd.openxmlformats-officedocument.presentationml.notesSlide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notesSlides/notesSlide17.xml" ContentType="application/vnd.openxmlformats-officedocument.presentationml.notesSlide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notesSlides/notesSlide18.xml" ContentType="application/vnd.openxmlformats-officedocument.presentationml.notesSlide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notesSlides/notesSlide19.xml" ContentType="application/vnd.openxmlformats-officedocument.presentationml.notesSlide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notesSlides/notesSlide20.xml" ContentType="application/vnd.openxmlformats-officedocument.presentationml.notesSlide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notesSlides/notesSlide21.xml" ContentType="application/vnd.openxmlformats-officedocument.presentationml.notesSlide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notesSlides/notesSlide22.xml" ContentType="application/vnd.openxmlformats-officedocument.presentationml.notesSlide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notesSlides/notesSlide23.xml" ContentType="application/vnd.openxmlformats-officedocument.presentationml.notesSlide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notesSlides/notesSlide24.xml" ContentType="application/vnd.openxmlformats-officedocument.presentationml.notesSlide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notesSlides/notesSlide25.xml" ContentType="application/vnd.openxmlformats-officedocument.presentationml.notesSlide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notesSlides/notesSlide26.xml" ContentType="application/vnd.openxmlformats-officedocument.presentationml.notesSlide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notesSlides/notesSlide27.xml" ContentType="application/vnd.openxmlformats-officedocument.presentationml.notesSlide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62" r:id="rId3"/>
    <p:sldId id="261" r:id="rId4"/>
    <p:sldId id="296" r:id="rId5"/>
    <p:sldId id="295" r:id="rId6"/>
    <p:sldId id="297" r:id="rId7"/>
    <p:sldId id="298" r:id="rId8"/>
    <p:sldId id="299" r:id="rId9"/>
    <p:sldId id="300" r:id="rId10"/>
    <p:sldId id="263" r:id="rId11"/>
    <p:sldId id="264" r:id="rId12"/>
    <p:sldId id="265" r:id="rId13"/>
    <p:sldId id="318" r:id="rId14"/>
    <p:sldId id="301" r:id="rId15"/>
    <p:sldId id="266" r:id="rId16"/>
    <p:sldId id="316" r:id="rId17"/>
    <p:sldId id="317" r:id="rId18"/>
    <p:sldId id="302" r:id="rId19"/>
    <p:sldId id="303" r:id="rId20"/>
    <p:sldId id="304" r:id="rId21"/>
    <p:sldId id="270" r:id="rId22"/>
    <p:sldId id="271" r:id="rId23"/>
    <p:sldId id="268" r:id="rId24"/>
    <p:sldId id="319" r:id="rId25"/>
    <p:sldId id="320" r:id="rId26"/>
    <p:sldId id="276" r:id="rId27"/>
    <p:sldId id="282" r:id="rId28"/>
    <p:sldId id="258" r:id="rId29"/>
    <p:sldId id="283" r:id="rId30"/>
    <p:sldId id="287" r:id="rId31"/>
    <p:sldId id="288" r:id="rId32"/>
    <p:sldId id="290" r:id="rId33"/>
    <p:sldId id="310" r:id="rId34"/>
    <p:sldId id="293" r:id="rId35"/>
    <p:sldId id="294" r:id="rId36"/>
    <p:sldId id="285" r:id="rId37"/>
    <p:sldId id="311" r:id="rId38"/>
    <p:sldId id="286" r:id="rId39"/>
    <p:sldId id="325" r:id="rId40"/>
    <p:sldId id="326" r:id="rId41"/>
    <p:sldId id="321" r:id="rId42"/>
    <p:sldId id="322" r:id="rId43"/>
    <p:sldId id="323" r:id="rId44"/>
    <p:sldId id="324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83" autoAdjust="0"/>
  </p:normalViewPr>
  <p:slideViewPr>
    <p:cSldViewPr showGuides="1">
      <p:cViewPr varScale="1">
        <p:scale>
          <a:sx n="106" d="100"/>
          <a:sy n="106" d="100"/>
        </p:scale>
        <p:origin x="13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43EB-E753-45A1-8D85-F7FBC2FE944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4AC0-96E7-444A-8C33-C4797CF106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5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29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5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584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363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01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26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77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354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904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41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82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52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028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563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6948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35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529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555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96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5302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43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972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88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85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69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57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13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64AC0-96E7-444A-8C33-C4797CF1067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12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5929-1EDC-4AF1-8A73-94D7C4DCD160}" type="datetimeFigureOut">
              <a:rPr lang="en-US" smtClean="0"/>
              <a:pPr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CD99-903D-4A4B-8304-1A6846B8BF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13" Type="http://schemas.openxmlformats.org/officeDocument/2006/relationships/tags" Target="../tags/tag14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tags" Target="../tags/tag145.xml"/><Relationship Id="rId17" Type="http://schemas.openxmlformats.org/officeDocument/2006/relationships/tags" Target="../tags/tag150.xml"/><Relationship Id="rId2" Type="http://schemas.openxmlformats.org/officeDocument/2006/relationships/tags" Target="../tags/tag135.xml"/><Relationship Id="rId16" Type="http://schemas.openxmlformats.org/officeDocument/2006/relationships/tags" Target="../tags/tag149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tags" Target="../tags/tag144.xml"/><Relationship Id="rId5" Type="http://schemas.openxmlformats.org/officeDocument/2006/relationships/tags" Target="../tags/tag138.xml"/><Relationship Id="rId15" Type="http://schemas.openxmlformats.org/officeDocument/2006/relationships/tags" Target="../tags/tag148.xml"/><Relationship Id="rId10" Type="http://schemas.openxmlformats.org/officeDocument/2006/relationships/tags" Target="../tags/tag143.xml"/><Relationship Id="rId19" Type="http://schemas.openxmlformats.org/officeDocument/2006/relationships/notesSlide" Target="../notesSlides/notesSlide4.xml"/><Relationship Id="rId4" Type="http://schemas.openxmlformats.org/officeDocument/2006/relationships/tags" Target="../tags/tag137.xml"/><Relationship Id="rId9" Type="http://schemas.openxmlformats.org/officeDocument/2006/relationships/tags" Target="../tags/tag142.xml"/><Relationship Id="rId14" Type="http://schemas.openxmlformats.org/officeDocument/2006/relationships/tags" Target="../tags/tag14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tags" Target="../tags/tag167.xml"/><Relationship Id="rId2" Type="http://schemas.openxmlformats.org/officeDocument/2006/relationships/tags" Target="../tags/tag152.xml"/><Relationship Id="rId16" Type="http://schemas.openxmlformats.org/officeDocument/2006/relationships/tags" Target="../tags/tag166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tags" Target="../tags/tag165.xml"/><Relationship Id="rId10" Type="http://schemas.openxmlformats.org/officeDocument/2006/relationships/tags" Target="../tags/tag160.xml"/><Relationship Id="rId19" Type="http://schemas.openxmlformats.org/officeDocument/2006/relationships/notesSlide" Target="../notesSlides/notesSlide5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tags" Target="../tags/tag16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13" Type="http://schemas.openxmlformats.org/officeDocument/2006/relationships/tags" Target="../tags/tag207.xml"/><Relationship Id="rId18" Type="http://schemas.openxmlformats.org/officeDocument/2006/relationships/tags" Target="../tags/tag212.xml"/><Relationship Id="rId26" Type="http://schemas.openxmlformats.org/officeDocument/2006/relationships/tags" Target="../tags/tag220.xml"/><Relationship Id="rId3" Type="http://schemas.openxmlformats.org/officeDocument/2006/relationships/tags" Target="../tags/tag197.xml"/><Relationship Id="rId21" Type="http://schemas.openxmlformats.org/officeDocument/2006/relationships/tags" Target="../tags/tag215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201.xml"/><Relationship Id="rId12" Type="http://schemas.openxmlformats.org/officeDocument/2006/relationships/tags" Target="../tags/tag206.xml"/><Relationship Id="rId17" Type="http://schemas.openxmlformats.org/officeDocument/2006/relationships/tags" Target="../tags/tag211.xml"/><Relationship Id="rId25" Type="http://schemas.openxmlformats.org/officeDocument/2006/relationships/tags" Target="../tags/tag219.xml"/><Relationship Id="rId33" Type="http://schemas.openxmlformats.org/officeDocument/2006/relationships/tags" Target="../tags/tag227.xml"/><Relationship Id="rId2" Type="http://schemas.openxmlformats.org/officeDocument/2006/relationships/tags" Target="../tags/tag196.xml"/><Relationship Id="rId16" Type="http://schemas.openxmlformats.org/officeDocument/2006/relationships/tags" Target="../tags/tag210.xml"/><Relationship Id="rId20" Type="http://schemas.openxmlformats.org/officeDocument/2006/relationships/tags" Target="../tags/tag214.xml"/><Relationship Id="rId29" Type="http://schemas.openxmlformats.org/officeDocument/2006/relationships/tags" Target="../tags/tag223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tags" Target="../tags/tag205.xml"/><Relationship Id="rId24" Type="http://schemas.openxmlformats.org/officeDocument/2006/relationships/tags" Target="../tags/tag218.xml"/><Relationship Id="rId32" Type="http://schemas.openxmlformats.org/officeDocument/2006/relationships/tags" Target="../tags/tag226.xml"/><Relationship Id="rId5" Type="http://schemas.openxmlformats.org/officeDocument/2006/relationships/tags" Target="../tags/tag199.xml"/><Relationship Id="rId15" Type="http://schemas.openxmlformats.org/officeDocument/2006/relationships/tags" Target="../tags/tag209.xml"/><Relationship Id="rId23" Type="http://schemas.openxmlformats.org/officeDocument/2006/relationships/tags" Target="../tags/tag217.xml"/><Relationship Id="rId28" Type="http://schemas.openxmlformats.org/officeDocument/2006/relationships/tags" Target="../tags/tag222.xml"/><Relationship Id="rId10" Type="http://schemas.openxmlformats.org/officeDocument/2006/relationships/tags" Target="../tags/tag204.xml"/><Relationship Id="rId19" Type="http://schemas.openxmlformats.org/officeDocument/2006/relationships/tags" Target="../tags/tag213.xml"/><Relationship Id="rId31" Type="http://schemas.openxmlformats.org/officeDocument/2006/relationships/tags" Target="../tags/tag225.xml"/><Relationship Id="rId4" Type="http://schemas.openxmlformats.org/officeDocument/2006/relationships/tags" Target="../tags/tag198.xml"/><Relationship Id="rId9" Type="http://schemas.openxmlformats.org/officeDocument/2006/relationships/tags" Target="../tags/tag203.xml"/><Relationship Id="rId14" Type="http://schemas.openxmlformats.org/officeDocument/2006/relationships/tags" Target="../tags/tag208.xml"/><Relationship Id="rId22" Type="http://schemas.openxmlformats.org/officeDocument/2006/relationships/tags" Target="../tags/tag216.xml"/><Relationship Id="rId27" Type="http://schemas.openxmlformats.org/officeDocument/2006/relationships/tags" Target="../tags/tag221.xml"/><Relationship Id="rId30" Type="http://schemas.openxmlformats.org/officeDocument/2006/relationships/tags" Target="../tags/tag224.xml"/><Relationship Id="rId35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tags" Target="../tags/tag240.xml"/><Relationship Id="rId18" Type="http://schemas.openxmlformats.org/officeDocument/2006/relationships/tags" Target="../tags/tag245.xml"/><Relationship Id="rId26" Type="http://schemas.openxmlformats.org/officeDocument/2006/relationships/tags" Target="../tags/tag253.xml"/><Relationship Id="rId39" Type="http://schemas.openxmlformats.org/officeDocument/2006/relationships/tags" Target="../tags/tag266.xml"/><Relationship Id="rId3" Type="http://schemas.openxmlformats.org/officeDocument/2006/relationships/tags" Target="../tags/tag230.xml"/><Relationship Id="rId21" Type="http://schemas.openxmlformats.org/officeDocument/2006/relationships/tags" Target="../tags/tag248.xml"/><Relationship Id="rId34" Type="http://schemas.openxmlformats.org/officeDocument/2006/relationships/tags" Target="../tags/tag261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5" Type="http://schemas.openxmlformats.org/officeDocument/2006/relationships/tags" Target="../tags/tag252.xml"/><Relationship Id="rId33" Type="http://schemas.openxmlformats.org/officeDocument/2006/relationships/tags" Target="../tags/tag260.xml"/><Relationship Id="rId38" Type="http://schemas.openxmlformats.org/officeDocument/2006/relationships/tags" Target="../tags/tag265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tags" Target="../tags/tag247.xml"/><Relationship Id="rId29" Type="http://schemas.openxmlformats.org/officeDocument/2006/relationships/tags" Target="../tags/tag256.xml"/><Relationship Id="rId41" Type="http://schemas.openxmlformats.org/officeDocument/2006/relationships/notesSlide" Target="../notesSlides/notesSlide12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24" Type="http://schemas.openxmlformats.org/officeDocument/2006/relationships/tags" Target="../tags/tag251.xml"/><Relationship Id="rId32" Type="http://schemas.openxmlformats.org/officeDocument/2006/relationships/tags" Target="../tags/tag259.xml"/><Relationship Id="rId37" Type="http://schemas.openxmlformats.org/officeDocument/2006/relationships/tags" Target="../tags/tag264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tags" Target="../tags/tag250.xml"/><Relationship Id="rId28" Type="http://schemas.openxmlformats.org/officeDocument/2006/relationships/tags" Target="../tags/tag255.xml"/><Relationship Id="rId36" Type="http://schemas.openxmlformats.org/officeDocument/2006/relationships/tags" Target="../tags/tag263.xml"/><Relationship Id="rId10" Type="http://schemas.openxmlformats.org/officeDocument/2006/relationships/tags" Target="../tags/tag237.xml"/><Relationship Id="rId19" Type="http://schemas.openxmlformats.org/officeDocument/2006/relationships/tags" Target="../tags/tag246.xml"/><Relationship Id="rId31" Type="http://schemas.openxmlformats.org/officeDocument/2006/relationships/tags" Target="../tags/tag258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tags" Target="../tags/tag249.xml"/><Relationship Id="rId27" Type="http://schemas.openxmlformats.org/officeDocument/2006/relationships/tags" Target="../tags/tag254.xml"/><Relationship Id="rId30" Type="http://schemas.openxmlformats.org/officeDocument/2006/relationships/tags" Target="../tags/tag257.xml"/><Relationship Id="rId35" Type="http://schemas.openxmlformats.org/officeDocument/2006/relationships/tags" Target="../tags/tag26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9.xml"/><Relationship Id="rId2" Type="http://schemas.openxmlformats.org/officeDocument/2006/relationships/tags" Target="../tags/tag268.xml"/><Relationship Id="rId1" Type="http://schemas.openxmlformats.org/officeDocument/2006/relationships/tags" Target="../tags/tag267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77.xml"/><Relationship Id="rId13" Type="http://schemas.openxmlformats.org/officeDocument/2006/relationships/tags" Target="../tags/tag282.xml"/><Relationship Id="rId18" Type="http://schemas.openxmlformats.org/officeDocument/2006/relationships/tags" Target="../tags/tag287.xml"/><Relationship Id="rId26" Type="http://schemas.openxmlformats.org/officeDocument/2006/relationships/tags" Target="../tags/tag295.xml"/><Relationship Id="rId39" Type="http://schemas.openxmlformats.org/officeDocument/2006/relationships/tags" Target="../tags/tag308.xml"/><Relationship Id="rId3" Type="http://schemas.openxmlformats.org/officeDocument/2006/relationships/tags" Target="../tags/tag272.xml"/><Relationship Id="rId21" Type="http://schemas.openxmlformats.org/officeDocument/2006/relationships/tags" Target="../tags/tag290.xml"/><Relationship Id="rId34" Type="http://schemas.openxmlformats.org/officeDocument/2006/relationships/tags" Target="../tags/tag303.xml"/><Relationship Id="rId7" Type="http://schemas.openxmlformats.org/officeDocument/2006/relationships/tags" Target="../tags/tag276.xml"/><Relationship Id="rId12" Type="http://schemas.openxmlformats.org/officeDocument/2006/relationships/tags" Target="../tags/tag281.xml"/><Relationship Id="rId17" Type="http://schemas.openxmlformats.org/officeDocument/2006/relationships/tags" Target="../tags/tag286.xml"/><Relationship Id="rId25" Type="http://schemas.openxmlformats.org/officeDocument/2006/relationships/tags" Target="../tags/tag294.xml"/><Relationship Id="rId33" Type="http://schemas.openxmlformats.org/officeDocument/2006/relationships/tags" Target="../tags/tag302.xml"/><Relationship Id="rId38" Type="http://schemas.openxmlformats.org/officeDocument/2006/relationships/tags" Target="../tags/tag307.xml"/><Relationship Id="rId2" Type="http://schemas.openxmlformats.org/officeDocument/2006/relationships/tags" Target="../tags/tag271.xml"/><Relationship Id="rId16" Type="http://schemas.openxmlformats.org/officeDocument/2006/relationships/tags" Target="../tags/tag285.xml"/><Relationship Id="rId20" Type="http://schemas.openxmlformats.org/officeDocument/2006/relationships/tags" Target="../tags/tag289.xml"/><Relationship Id="rId29" Type="http://schemas.openxmlformats.org/officeDocument/2006/relationships/tags" Target="../tags/tag298.xml"/><Relationship Id="rId41" Type="http://schemas.openxmlformats.org/officeDocument/2006/relationships/notesSlide" Target="../notesSlides/notesSlide14.xml"/><Relationship Id="rId1" Type="http://schemas.openxmlformats.org/officeDocument/2006/relationships/tags" Target="../tags/tag270.xml"/><Relationship Id="rId6" Type="http://schemas.openxmlformats.org/officeDocument/2006/relationships/tags" Target="../tags/tag275.xml"/><Relationship Id="rId11" Type="http://schemas.openxmlformats.org/officeDocument/2006/relationships/tags" Target="../tags/tag280.xml"/><Relationship Id="rId24" Type="http://schemas.openxmlformats.org/officeDocument/2006/relationships/tags" Target="../tags/tag293.xml"/><Relationship Id="rId32" Type="http://schemas.openxmlformats.org/officeDocument/2006/relationships/tags" Target="../tags/tag301.xml"/><Relationship Id="rId37" Type="http://schemas.openxmlformats.org/officeDocument/2006/relationships/tags" Target="../tags/tag306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274.xml"/><Relationship Id="rId15" Type="http://schemas.openxmlformats.org/officeDocument/2006/relationships/tags" Target="../tags/tag284.xml"/><Relationship Id="rId23" Type="http://schemas.openxmlformats.org/officeDocument/2006/relationships/tags" Target="../tags/tag292.xml"/><Relationship Id="rId28" Type="http://schemas.openxmlformats.org/officeDocument/2006/relationships/tags" Target="../tags/tag297.xml"/><Relationship Id="rId36" Type="http://schemas.openxmlformats.org/officeDocument/2006/relationships/tags" Target="../tags/tag305.xml"/><Relationship Id="rId10" Type="http://schemas.openxmlformats.org/officeDocument/2006/relationships/tags" Target="../tags/tag279.xml"/><Relationship Id="rId19" Type="http://schemas.openxmlformats.org/officeDocument/2006/relationships/tags" Target="../tags/tag288.xml"/><Relationship Id="rId31" Type="http://schemas.openxmlformats.org/officeDocument/2006/relationships/tags" Target="../tags/tag300.xml"/><Relationship Id="rId4" Type="http://schemas.openxmlformats.org/officeDocument/2006/relationships/tags" Target="../tags/tag273.xml"/><Relationship Id="rId9" Type="http://schemas.openxmlformats.org/officeDocument/2006/relationships/tags" Target="../tags/tag278.xml"/><Relationship Id="rId14" Type="http://schemas.openxmlformats.org/officeDocument/2006/relationships/tags" Target="../tags/tag283.xml"/><Relationship Id="rId22" Type="http://schemas.openxmlformats.org/officeDocument/2006/relationships/tags" Target="../tags/tag291.xml"/><Relationship Id="rId27" Type="http://schemas.openxmlformats.org/officeDocument/2006/relationships/tags" Target="../tags/tag296.xml"/><Relationship Id="rId30" Type="http://schemas.openxmlformats.org/officeDocument/2006/relationships/tags" Target="../tags/tag299.xml"/><Relationship Id="rId35" Type="http://schemas.openxmlformats.org/officeDocument/2006/relationships/tags" Target="../tags/tag30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11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tags" Target="../tags/tag312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17.xml"/><Relationship Id="rId2" Type="http://schemas.openxmlformats.org/officeDocument/2006/relationships/tags" Target="../tags/tag316.xml"/><Relationship Id="rId1" Type="http://schemas.openxmlformats.org/officeDocument/2006/relationships/tags" Target="../tags/tag315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20.xml"/><Relationship Id="rId2" Type="http://schemas.openxmlformats.org/officeDocument/2006/relationships/tags" Target="../tags/tag319.xml"/><Relationship Id="rId1" Type="http://schemas.openxmlformats.org/officeDocument/2006/relationships/tags" Target="../tags/tag318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23.xml"/><Relationship Id="rId2" Type="http://schemas.openxmlformats.org/officeDocument/2006/relationships/tags" Target="../tags/tag322.xml"/><Relationship Id="rId1" Type="http://schemas.openxmlformats.org/officeDocument/2006/relationships/tags" Target="../tags/tag321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26.xml"/><Relationship Id="rId2" Type="http://schemas.openxmlformats.org/officeDocument/2006/relationships/tags" Target="../tags/tag325.xml"/><Relationship Id="rId1" Type="http://schemas.openxmlformats.org/officeDocument/2006/relationships/tags" Target="../tags/tag324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332.xml"/><Relationship Id="rId2" Type="http://schemas.openxmlformats.org/officeDocument/2006/relationships/tags" Target="../tags/tag331.xml"/><Relationship Id="rId1" Type="http://schemas.openxmlformats.org/officeDocument/2006/relationships/tags" Target="../tags/tag330.xml"/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345.xml"/><Relationship Id="rId18" Type="http://schemas.openxmlformats.org/officeDocument/2006/relationships/tags" Target="../tags/tag350.xml"/><Relationship Id="rId26" Type="http://schemas.openxmlformats.org/officeDocument/2006/relationships/tags" Target="../tags/tag358.xml"/><Relationship Id="rId39" Type="http://schemas.openxmlformats.org/officeDocument/2006/relationships/tags" Target="../tags/tag371.xml"/><Relationship Id="rId21" Type="http://schemas.openxmlformats.org/officeDocument/2006/relationships/tags" Target="../tags/tag353.xml"/><Relationship Id="rId34" Type="http://schemas.openxmlformats.org/officeDocument/2006/relationships/tags" Target="../tags/tag366.xml"/><Relationship Id="rId42" Type="http://schemas.openxmlformats.org/officeDocument/2006/relationships/tags" Target="../tags/tag374.xml"/><Relationship Id="rId47" Type="http://schemas.openxmlformats.org/officeDocument/2006/relationships/tags" Target="../tags/tag379.xml"/><Relationship Id="rId50" Type="http://schemas.openxmlformats.org/officeDocument/2006/relationships/tags" Target="../tags/tag382.xml"/><Relationship Id="rId55" Type="http://schemas.openxmlformats.org/officeDocument/2006/relationships/tags" Target="../tags/tag387.xml"/><Relationship Id="rId63" Type="http://schemas.openxmlformats.org/officeDocument/2006/relationships/tags" Target="../tags/tag395.xml"/><Relationship Id="rId7" Type="http://schemas.openxmlformats.org/officeDocument/2006/relationships/tags" Target="../tags/tag339.xml"/><Relationship Id="rId2" Type="http://schemas.openxmlformats.org/officeDocument/2006/relationships/tags" Target="../tags/tag334.xml"/><Relationship Id="rId16" Type="http://schemas.openxmlformats.org/officeDocument/2006/relationships/tags" Target="../tags/tag348.xml"/><Relationship Id="rId20" Type="http://schemas.openxmlformats.org/officeDocument/2006/relationships/tags" Target="../tags/tag352.xml"/><Relationship Id="rId29" Type="http://schemas.openxmlformats.org/officeDocument/2006/relationships/tags" Target="../tags/tag361.xml"/><Relationship Id="rId41" Type="http://schemas.openxmlformats.org/officeDocument/2006/relationships/tags" Target="../tags/tag373.xml"/><Relationship Id="rId54" Type="http://schemas.openxmlformats.org/officeDocument/2006/relationships/tags" Target="../tags/tag386.xml"/><Relationship Id="rId62" Type="http://schemas.openxmlformats.org/officeDocument/2006/relationships/tags" Target="../tags/tag394.xml"/><Relationship Id="rId1" Type="http://schemas.openxmlformats.org/officeDocument/2006/relationships/tags" Target="../tags/tag333.xml"/><Relationship Id="rId6" Type="http://schemas.openxmlformats.org/officeDocument/2006/relationships/tags" Target="../tags/tag338.xml"/><Relationship Id="rId11" Type="http://schemas.openxmlformats.org/officeDocument/2006/relationships/tags" Target="../tags/tag343.xml"/><Relationship Id="rId24" Type="http://schemas.openxmlformats.org/officeDocument/2006/relationships/tags" Target="../tags/tag356.xml"/><Relationship Id="rId32" Type="http://schemas.openxmlformats.org/officeDocument/2006/relationships/tags" Target="../tags/tag364.xml"/><Relationship Id="rId37" Type="http://schemas.openxmlformats.org/officeDocument/2006/relationships/tags" Target="../tags/tag369.xml"/><Relationship Id="rId40" Type="http://schemas.openxmlformats.org/officeDocument/2006/relationships/tags" Target="../tags/tag372.xml"/><Relationship Id="rId45" Type="http://schemas.openxmlformats.org/officeDocument/2006/relationships/tags" Target="../tags/tag377.xml"/><Relationship Id="rId53" Type="http://schemas.openxmlformats.org/officeDocument/2006/relationships/tags" Target="../tags/tag385.xml"/><Relationship Id="rId58" Type="http://schemas.openxmlformats.org/officeDocument/2006/relationships/tags" Target="../tags/tag390.xml"/><Relationship Id="rId66" Type="http://schemas.openxmlformats.org/officeDocument/2006/relationships/notesSlide" Target="../notesSlides/notesSlide23.xml"/><Relationship Id="rId5" Type="http://schemas.openxmlformats.org/officeDocument/2006/relationships/tags" Target="../tags/tag337.xml"/><Relationship Id="rId15" Type="http://schemas.openxmlformats.org/officeDocument/2006/relationships/tags" Target="../tags/tag347.xml"/><Relationship Id="rId23" Type="http://schemas.openxmlformats.org/officeDocument/2006/relationships/tags" Target="../tags/tag355.xml"/><Relationship Id="rId28" Type="http://schemas.openxmlformats.org/officeDocument/2006/relationships/tags" Target="../tags/tag360.xml"/><Relationship Id="rId36" Type="http://schemas.openxmlformats.org/officeDocument/2006/relationships/tags" Target="../tags/tag368.xml"/><Relationship Id="rId49" Type="http://schemas.openxmlformats.org/officeDocument/2006/relationships/tags" Target="../tags/tag381.xml"/><Relationship Id="rId57" Type="http://schemas.openxmlformats.org/officeDocument/2006/relationships/tags" Target="../tags/tag389.xml"/><Relationship Id="rId61" Type="http://schemas.openxmlformats.org/officeDocument/2006/relationships/tags" Target="../tags/tag393.xml"/><Relationship Id="rId10" Type="http://schemas.openxmlformats.org/officeDocument/2006/relationships/tags" Target="../tags/tag342.xml"/><Relationship Id="rId19" Type="http://schemas.openxmlformats.org/officeDocument/2006/relationships/tags" Target="../tags/tag351.xml"/><Relationship Id="rId31" Type="http://schemas.openxmlformats.org/officeDocument/2006/relationships/tags" Target="../tags/tag363.xml"/><Relationship Id="rId44" Type="http://schemas.openxmlformats.org/officeDocument/2006/relationships/tags" Target="../tags/tag376.xml"/><Relationship Id="rId52" Type="http://schemas.openxmlformats.org/officeDocument/2006/relationships/tags" Target="../tags/tag384.xml"/><Relationship Id="rId60" Type="http://schemas.openxmlformats.org/officeDocument/2006/relationships/tags" Target="../tags/tag392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336.xml"/><Relationship Id="rId9" Type="http://schemas.openxmlformats.org/officeDocument/2006/relationships/tags" Target="../tags/tag341.xml"/><Relationship Id="rId14" Type="http://schemas.openxmlformats.org/officeDocument/2006/relationships/tags" Target="../tags/tag346.xml"/><Relationship Id="rId22" Type="http://schemas.openxmlformats.org/officeDocument/2006/relationships/tags" Target="../tags/tag354.xml"/><Relationship Id="rId27" Type="http://schemas.openxmlformats.org/officeDocument/2006/relationships/tags" Target="../tags/tag359.xml"/><Relationship Id="rId30" Type="http://schemas.openxmlformats.org/officeDocument/2006/relationships/tags" Target="../tags/tag362.xml"/><Relationship Id="rId35" Type="http://schemas.openxmlformats.org/officeDocument/2006/relationships/tags" Target="../tags/tag367.xml"/><Relationship Id="rId43" Type="http://schemas.openxmlformats.org/officeDocument/2006/relationships/tags" Target="../tags/tag375.xml"/><Relationship Id="rId48" Type="http://schemas.openxmlformats.org/officeDocument/2006/relationships/tags" Target="../tags/tag380.xml"/><Relationship Id="rId56" Type="http://schemas.openxmlformats.org/officeDocument/2006/relationships/tags" Target="../tags/tag388.xml"/><Relationship Id="rId64" Type="http://schemas.openxmlformats.org/officeDocument/2006/relationships/tags" Target="../tags/tag396.xml"/><Relationship Id="rId8" Type="http://schemas.openxmlformats.org/officeDocument/2006/relationships/tags" Target="../tags/tag340.xml"/><Relationship Id="rId51" Type="http://schemas.openxmlformats.org/officeDocument/2006/relationships/tags" Target="../tags/tag383.xml"/><Relationship Id="rId3" Type="http://schemas.openxmlformats.org/officeDocument/2006/relationships/tags" Target="../tags/tag335.xml"/><Relationship Id="rId12" Type="http://schemas.openxmlformats.org/officeDocument/2006/relationships/tags" Target="../tags/tag344.xml"/><Relationship Id="rId17" Type="http://schemas.openxmlformats.org/officeDocument/2006/relationships/tags" Target="../tags/tag349.xml"/><Relationship Id="rId25" Type="http://schemas.openxmlformats.org/officeDocument/2006/relationships/tags" Target="../tags/tag357.xml"/><Relationship Id="rId33" Type="http://schemas.openxmlformats.org/officeDocument/2006/relationships/tags" Target="../tags/tag365.xml"/><Relationship Id="rId38" Type="http://schemas.openxmlformats.org/officeDocument/2006/relationships/tags" Target="../tags/tag370.xml"/><Relationship Id="rId46" Type="http://schemas.openxmlformats.org/officeDocument/2006/relationships/tags" Target="../tags/tag378.xml"/><Relationship Id="rId59" Type="http://schemas.openxmlformats.org/officeDocument/2006/relationships/tags" Target="../tags/tag39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399.xml"/><Relationship Id="rId2" Type="http://schemas.openxmlformats.org/officeDocument/2006/relationships/tags" Target="../tags/tag398.xml"/><Relationship Id="rId1" Type="http://schemas.openxmlformats.org/officeDocument/2006/relationships/tags" Target="../tags/tag397.xml"/><Relationship Id="rId5" Type="http://schemas.openxmlformats.org/officeDocument/2006/relationships/notesSlide" Target="../notesSlides/notesSlide24.xml"/><Relationship Id="rId4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Relationship Id="rId5" Type="http://schemas.openxmlformats.org/officeDocument/2006/relationships/notesSlide" Target="../notesSlides/notesSlide25.xml"/><Relationship Id="rId4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405.xml"/><Relationship Id="rId2" Type="http://schemas.openxmlformats.org/officeDocument/2006/relationships/tags" Target="../tags/tag404.xml"/><Relationship Id="rId1" Type="http://schemas.openxmlformats.org/officeDocument/2006/relationships/tags" Target="../tags/tag403.xml"/><Relationship Id="rId5" Type="http://schemas.openxmlformats.org/officeDocument/2006/relationships/notesSlide" Target="../notesSlides/notesSlide26.xml"/><Relationship Id="rId4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408.xml"/><Relationship Id="rId2" Type="http://schemas.openxmlformats.org/officeDocument/2006/relationships/tags" Target="../tags/tag407.xml"/><Relationship Id="rId1" Type="http://schemas.openxmlformats.org/officeDocument/2006/relationships/tags" Target="../tags/tag406.xml"/><Relationship Id="rId5" Type="http://schemas.openxmlformats.org/officeDocument/2006/relationships/notesSlide" Target="../notesSlides/notesSlide27.xml"/><Relationship Id="rId4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411.xml"/><Relationship Id="rId2" Type="http://schemas.openxmlformats.org/officeDocument/2006/relationships/tags" Target="../tags/tag410.xml"/><Relationship Id="rId1" Type="http://schemas.openxmlformats.org/officeDocument/2006/relationships/tags" Target="../tags/tag409.xml"/><Relationship Id="rId5" Type="http://schemas.openxmlformats.org/officeDocument/2006/relationships/notesSlide" Target="../notesSlides/notesSlide28.xml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gephi.org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5.xml"/><Relationship Id="rId10" Type="http://schemas.openxmlformats.org/officeDocument/2006/relationships/tags" Target="../tags/tag90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9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0" Type="http://schemas.openxmlformats.org/officeDocument/2006/relationships/tags" Target="../tags/tag110.xml"/><Relationship Id="rId4" Type="http://schemas.openxmlformats.org/officeDocument/2006/relationships/tags" Target="../tags/tag104.xml"/><Relationship Id="rId9" Type="http://schemas.openxmlformats.org/officeDocument/2006/relationships/tags" Target="../tags/tag10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5" Type="http://schemas.openxmlformats.org/officeDocument/2006/relationships/tags" Target="../tags/tag127.xml"/><Relationship Id="rId10" Type="http://schemas.openxmlformats.org/officeDocument/2006/relationships/tags" Target="../tags/tag132.xml"/><Relationship Id="rId4" Type="http://schemas.openxmlformats.org/officeDocument/2006/relationships/tags" Target="../tags/tag126.xml"/><Relationship Id="rId9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2"/>
            </p:custDataLst>
          </p:nvPr>
        </p:nvSpPr>
        <p:spPr>
          <a:xfrm>
            <a:off x="457200" y="1681877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peer-to-peer networks such as </a:t>
            </a:r>
            <a:r>
              <a:rPr lang="en-US" dirty="0" err="1"/>
              <a:t>gnutella</a:t>
            </a:r>
            <a:r>
              <a:rPr lang="en-US" dirty="0"/>
              <a:t>, each host must search out other hosts. When a host finds another host, these hosts become neighbors. Often a host will continue to search for peers until a sufficient number of hosts have been found. Lets assume that a host will continue to search for hosts until it has N neighbors. </a:t>
            </a:r>
          </a:p>
          <a:p>
            <a:endParaRPr lang="en-US" dirty="0"/>
          </a:p>
          <a:p>
            <a:r>
              <a:rPr lang="en-US" dirty="0"/>
              <a:t>In this project, peer-to-peer neighborhoods are made and maintained. Each host maintains list of neighbors and sends hello packets to these neighbors every 10 seconds. If a host is on the neighbor list, and no hello packet is received from the host for 40 seconds, then this host is removed from the neighbor list. If a node does not have enough neighbors, then it selects an address (e.g., IP and port) at random and tries to become its neighbor.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States</a:t>
            </a:r>
          </a:p>
        </p:txBody>
      </p:sp>
      <p:sp>
        <p:nvSpPr>
          <p:cNvPr id="4" name="Rounded Rectangle 3"/>
          <p:cNvSpPr/>
          <p:nvPr>
            <p:custDataLst>
              <p:tags r:id="rId3"/>
            </p:custDataLst>
          </p:nvPr>
        </p:nvSpPr>
        <p:spPr>
          <a:xfrm>
            <a:off x="3505200" y="9144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nothing</a:t>
            </a:r>
          </a:p>
        </p:txBody>
      </p:sp>
      <p:sp>
        <p:nvSpPr>
          <p:cNvPr id="5" name="Rounded Rectangle 4"/>
          <p:cNvSpPr/>
          <p:nvPr>
            <p:custDataLst>
              <p:tags r:id="rId4"/>
            </p:custDataLst>
          </p:nvPr>
        </p:nvSpPr>
        <p:spPr>
          <a:xfrm>
            <a:off x="3505200" y="25146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one-way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(receivable)</a:t>
            </a:r>
          </a:p>
        </p:txBody>
      </p:sp>
      <p:sp>
        <p:nvSpPr>
          <p:cNvPr id="6" name="Rounded Rectangle 5"/>
          <p:cNvSpPr/>
          <p:nvPr>
            <p:custDataLst>
              <p:tags r:id="rId5"/>
            </p:custDataLst>
          </p:nvPr>
        </p:nvSpPr>
        <p:spPr>
          <a:xfrm>
            <a:off x="3429000" y="4038600"/>
            <a:ext cx="1524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bidirectional</a:t>
            </a: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>
            <p:custDataLst>
              <p:tags r:id="rId6"/>
            </p:custDataLst>
          </p:nvPr>
        </p:nvCxnSpPr>
        <p:spPr>
          <a:xfrm rot="5400000">
            <a:off x="3657600" y="1981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048000" y="16764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and this node is not listed in the hello as a recently heard node</a:t>
            </a: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>
            <p:custDataLst>
              <p:tags r:id="rId8"/>
            </p:custDataLst>
          </p:nvPr>
        </p:nvCxnSpPr>
        <p:spPr>
          <a:xfrm rot="5400000">
            <a:off x="3695700" y="35433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9"/>
            </p:custDataLst>
          </p:nvPr>
        </p:nvSpPr>
        <p:spPr>
          <a:xfrm>
            <a:off x="2971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with this node listed as recently heard</a:t>
            </a:r>
          </a:p>
        </p:txBody>
      </p:sp>
      <p:cxnSp>
        <p:nvCxnSpPr>
          <p:cNvPr id="15" name="Elbow Connector 14"/>
          <p:cNvCxnSpPr>
            <a:stCxn id="4" idx="3"/>
            <a:endCxn id="6" idx="2"/>
          </p:cNvCxnSpPr>
          <p:nvPr>
            <p:custDataLst>
              <p:tags r:id="rId10"/>
            </p:custDataLst>
          </p:nvPr>
        </p:nvCxnSpPr>
        <p:spPr>
          <a:xfrm flipH="1">
            <a:off x="4191000" y="1181100"/>
            <a:ext cx="685800" cy="3390900"/>
          </a:xfrm>
          <a:prstGeom prst="bentConnector4">
            <a:avLst>
              <a:gd name="adj1" fmla="val -243351"/>
              <a:gd name="adj2" fmla="val 1067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>
            <p:custDataLst>
              <p:tags r:id="rId11"/>
            </p:custDataLst>
          </p:nvPr>
        </p:nvCxnSpPr>
        <p:spPr>
          <a:xfrm rot="10800000">
            <a:off x="3505200" y="1181100"/>
            <a:ext cx="1588" cy="1600200"/>
          </a:xfrm>
          <a:prstGeom prst="bentConnector3">
            <a:avLst>
              <a:gd name="adj1" fmla="val 988803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1600200" y="19050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No hello received for a long time</a:t>
            </a:r>
          </a:p>
        </p:txBody>
      </p:sp>
      <p:cxnSp>
        <p:nvCxnSpPr>
          <p:cNvPr id="23" name="Elbow Connector 22"/>
          <p:cNvCxnSpPr>
            <a:stCxn id="6" idx="1"/>
            <a:endCxn id="4" idx="1"/>
          </p:cNvCxnSpPr>
          <p:nvPr>
            <p:custDataLst>
              <p:tags r:id="rId13"/>
            </p:custDataLst>
          </p:nvPr>
        </p:nvCxnSpPr>
        <p:spPr>
          <a:xfrm rot="10800000" flipH="1">
            <a:off x="3429000" y="1181100"/>
            <a:ext cx="76200" cy="3124200"/>
          </a:xfrm>
          <a:prstGeom prst="bentConnector3">
            <a:avLst>
              <a:gd name="adj1" fmla="val -27590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5" idx="3"/>
          </p:cNvCxnSpPr>
          <p:nvPr>
            <p:custDataLst>
              <p:tags r:id="rId14"/>
            </p:custDataLst>
          </p:nvPr>
        </p:nvCxnSpPr>
        <p:spPr>
          <a:xfrm flipH="1" flipV="1">
            <a:off x="4876800" y="2781300"/>
            <a:ext cx="76200" cy="1524000"/>
          </a:xfrm>
          <a:prstGeom prst="bentConnector3">
            <a:avLst>
              <a:gd name="adj1" fmla="val -3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>
            <p:custDataLst>
              <p:tags r:id="rId15"/>
            </p:custDataLst>
          </p:nvPr>
        </p:nvSpPr>
        <p:spPr>
          <a:xfrm>
            <a:off x="6477000" y="2438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with this node listed as recently heard</a:t>
            </a:r>
          </a:p>
        </p:txBody>
      </p:sp>
      <p:sp>
        <p:nvSpPr>
          <p:cNvPr id="32" name="TextBox 31"/>
          <p:cNvSpPr txBox="1"/>
          <p:nvPr>
            <p:custDataLst>
              <p:tags r:id="rId16"/>
            </p:custDataLst>
          </p:nvPr>
        </p:nvSpPr>
        <p:spPr>
          <a:xfrm>
            <a:off x="1676400" y="40386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No hello received for a long time</a:t>
            </a:r>
          </a:p>
        </p:txBody>
      </p:sp>
      <p:sp>
        <p:nvSpPr>
          <p:cNvPr id="33" name="TextBox 32"/>
          <p:cNvSpPr txBox="1"/>
          <p:nvPr>
            <p:custDataLst>
              <p:tags r:id="rId17"/>
            </p:custDataLst>
          </p:nvPr>
        </p:nvSpPr>
        <p:spPr>
          <a:xfrm>
            <a:off x="4876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and this node is not listed as recently heard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States</a:t>
            </a:r>
          </a:p>
        </p:txBody>
      </p:sp>
      <p:sp>
        <p:nvSpPr>
          <p:cNvPr id="4" name="Rounded Rectangle 3"/>
          <p:cNvSpPr/>
          <p:nvPr>
            <p:custDataLst>
              <p:tags r:id="rId3"/>
            </p:custDataLst>
          </p:nvPr>
        </p:nvSpPr>
        <p:spPr>
          <a:xfrm>
            <a:off x="3505200" y="914400"/>
            <a:ext cx="1371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nothing</a:t>
            </a:r>
          </a:p>
        </p:txBody>
      </p:sp>
      <p:sp>
        <p:nvSpPr>
          <p:cNvPr id="5" name="Rounded Rectangle 4"/>
          <p:cNvSpPr/>
          <p:nvPr>
            <p:custDataLst>
              <p:tags r:id="rId4"/>
            </p:custDataLst>
          </p:nvPr>
        </p:nvSpPr>
        <p:spPr>
          <a:xfrm>
            <a:off x="3352800" y="2514600"/>
            <a:ext cx="1600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unidirectionalNeighbors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>
            <p:custDataLst>
              <p:tags r:id="rId5"/>
            </p:custDataLst>
          </p:nvPr>
        </p:nvSpPr>
        <p:spPr>
          <a:xfrm>
            <a:off x="3429000" y="4038600"/>
            <a:ext cx="1524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bidirectionalNeighbors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>
            <p:custDataLst>
              <p:tags r:id="rId6"/>
            </p:custDataLst>
          </p:nvPr>
        </p:nvCxnSpPr>
        <p:spPr>
          <a:xfrm flipH="1">
            <a:off x="4152900" y="1447800"/>
            <a:ext cx="381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048000" y="1676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and this node is not listed as recently heard</a:t>
            </a:r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>
            <p:custDataLst>
              <p:tags r:id="rId8"/>
            </p:custDataLst>
          </p:nvPr>
        </p:nvCxnSpPr>
        <p:spPr>
          <a:xfrm>
            <a:off x="4152900" y="3048000"/>
            <a:ext cx="381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9"/>
            </p:custDataLst>
          </p:nvPr>
        </p:nvSpPr>
        <p:spPr>
          <a:xfrm>
            <a:off x="2971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with this node listed as recently heard</a:t>
            </a:r>
          </a:p>
        </p:txBody>
      </p:sp>
      <p:cxnSp>
        <p:nvCxnSpPr>
          <p:cNvPr id="15" name="Elbow Connector 14"/>
          <p:cNvCxnSpPr>
            <a:stCxn id="4" idx="3"/>
            <a:endCxn id="6" idx="2"/>
          </p:cNvCxnSpPr>
          <p:nvPr>
            <p:custDataLst>
              <p:tags r:id="rId10"/>
            </p:custDataLst>
          </p:nvPr>
        </p:nvCxnSpPr>
        <p:spPr>
          <a:xfrm flipH="1">
            <a:off x="4191000" y="1181100"/>
            <a:ext cx="685800" cy="3390900"/>
          </a:xfrm>
          <a:prstGeom prst="bentConnector4">
            <a:avLst>
              <a:gd name="adj1" fmla="val -243351"/>
              <a:gd name="adj2" fmla="val 10674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>
            <p:custDataLst>
              <p:tags r:id="rId11"/>
            </p:custDataLst>
          </p:nvPr>
        </p:nvCxnSpPr>
        <p:spPr>
          <a:xfrm rot="10800000" flipH="1">
            <a:off x="3352800" y="1181100"/>
            <a:ext cx="152400" cy="1600200"/>
          </a:xfrm>
          <a:prstGeom prst="bentConnector3">
            <a:avLst>
              <a:gd name="adj1" fmla="val -13321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>
            <p:custDataLst>
              <p:tags r:id="rId12"/>
            </p:custDataLst>
          </p:nvPr>
        </p:nvSpPr>
        <p:spPr>
          <a:xfrm>
            <a:off x="1600200" y="19050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No hello received for a long time</a:t>
            </a:r>
          </a:p>
        </p:txBody>
      </p:sp>
      <p:cxnSp>
        <p:nvCxnSpPr>
          <p:cNvPr id="23" name="Elbow Connector 22"/>
          <p:cNvCxnSpPr>
            <a:stCxn id="6" idx="1"/>
            <a:endCxn id="4" idx="1"/>
          </p:cNvCxnSpPr>
          <p:nvPr>
            <p:custDataLst>
              <p:tags r:id="rId13"/>
            </p:custDataLst>
          </p:nvPr>
        </p:nvCxnSpPr>
        <p:spPr>
          <a:xfrm rot="10800000" flipH="1">
            <a:off x="3429000" y="1181100"/>
            <a:ext cx="76200" cy="3124200"/>
          </a:xfrm>
          <a:prstGeom prst="bentConnector3">
            <a:avLst>
              <a:gd name="adj1" fmla="val -27590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5" idx="3"/>
          </p:cNvCxnSpPr>
          <p:nvPr>
            <p:custDataLst>
              <p:tags r:id="rId14"/>
            </p:custDataLst>
          </p:nvPr>
        </p:nvCxnSpPr>
        <p:spPr>
          <a:xfrm flipV="1">
            <a:off x="4953000" y="2781300"/>
            <a:ext cx="12700" cy="152400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>
            <p:custDataLst>
              <p:tags r:id="rId15"/>
            </p:custDataLst>
          </p:nvPr>
        </p:nvSpPr>
        <p:spPr>
          <a:xfrm>
            <a:off x="6477000" y="2438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with this node listed as recently heard</a:t>
            </a:r>
          </a:p>
        </p:txBody>
      </p:sp>
      <p:sp>
        <p:nvSpPr>
          <p:cNvPr id="32" name="TextBox 31"/>
          <p:cNvSpPr txBox="1"/>
          <p:nvPr>
            <p:custDataLst>
              <p:tags r:id="rId16"/>
            </p:custDataLst>
          </p:nvPr>
        </p:nvSpPr>
        <p:spPr>
          <a:xfrm>
            <a:off x="1676400" y="4103638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No hello received for a long time</a:t>
            </a:r>
          </a:p>
        </p:txBody>
      </p:sp>
      <p:sp>
        <p:nvSpPr>
          <p:cNvPr id="33" name="TextBox 32"/>
          <p:cNvSpPr txBox="1"/>
          <p:nvPr>
            <p:custDataLst>
              <p:tags r:id="rId17"/>
            </p:custDataLst>
          </p:nvPr>
        </p:nvSpPr>
        <p:spPr>
          <a:xfrm>
            <a:off x="4876800" y="32004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Received a hello and this node is not listed as recently heard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List Activity Diagram</a:t>
            </a:r>
          </a:p>
        </p:txBody>
      </p:sp>
      <p:grpSp>
        <p:nvGrpSpPr>
          <p:cNvPr id="65" name="Group 64"/>
          <p:cNvGrpSpPr/>
          <p:nvPr>
            <p:custDataLst>
              <p:tags r:id="rId3"/>
            </p:custDataLst>
          </p:nvPr>
        </p:nvGrpSpPr>
        <p:grpSpPr>
          <a:xfrm>
            <a:off x="762000" y="1981200"/>
            <a:ext cx="7924800" cy="3886200"/>
            <a:chOff x="762000" y="1981200"/>
            <a:chExt cx="7924800" cy="3886200"/>
          </a:xfrm>
        </p:grpSpPr>
        <p:sp>
          <p:nvSpPr>
            <p:cNvPr id="6" name="Rounded Rectangle 5"/>
            <p:cNvSpPr/>
            <p:nvPr/>
          </p:nvSpPr>
          <p:spPr>
            <a:xfrm>
              <a:off x="2209800" y="1981200"/>
              <a:ext cx="1143000" cy="228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waiting</a:t>
              </a:r>
            </a:p>
          </p:txBody>
        </p:sp>
        <p:sp>
          <p:nvSpPr>
            <p:cNvPr id="8" name="Flowchart: Decision 7"/>
            <p:cNvSpPr/>
            <p:nvPr/>
          </p:nvSpPr>
          <p:spPr>
            <a:xfrm>
              <a:off x="2590800" y="2796915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6" idx="2"/>
              <a:endCxn id="8" idx="0"/>
            </p:cNvCxnSpPr>
            <p:nvPr/>
          </p:nvCxnSpPr>
          <p:spPr>
            <a:xfrm rot="5400000">
              <a:off x="2487743" y="2503357"/>
              <a:ext cx="58711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057400" y="2362200"/>
              <a:ext cx="1143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Hello arrived from node B</a:t>
              </a:r>
            </a:p>
          </p:txBody>
        </p:sp>
        <p:cxnSp>
          <p:nvCxnSpPr>
            <p:cNvPr id="14" name="Straight Arrow Connector 13"/>
            <p:cNvCxnSpPr>
              <a:stCxn id="8" idx="1"/>
              <a:endCxn id="24" idx="0"/>
            </p:cNvCxnSpPr>
            <p:nvPr/>
          </p:nvCxnSpPr>
          <p:spPr>
            <a:xfrm rot="10800000" flipV="1">
              <a:off x="1752600" y="3063614"/>
              <a:ext cx="838200" cy="822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914400" y="3276600"/>
              <a:ext cx="1600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Node B is </a:t>
              </a:r>
              <a:r>
                <a:rPr lang="en-US" sz="1100" dirty="0" err="1"/>
                <a:t>unidirectionalNeighbors</a:t>
              </a:r>
              <a:endParaRPr lang="en-US" sz="11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4846" y="3505200"/>
              <a:ext cx="208743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Node B is </a:t>
              </a:r>
              <a:r>
                <a:rPr lang="en-US" sz="1100" dirty="0" err="1"/>
                <a:t>bidirectionalNeighbors</a:t>
              </a:r>
              <a:r>
                <a:rPr lang="en-US" sz="1100" dirty="0"/>
                <a:t> </a:t>
              </a:r>
            </a:p>
          </p:txBody>
        </p:sp>
        <p:cxnSp>
          <p:nvCxnSpPr>
            <p:cNvPr id="19" name="Straight Arrow Connector 18"/>
            <p:cNvCxnSpPr>
              <a:stCxn id="8" idx="3"/>
              <a:endCxn id="35" idx="0"/>
            </p:cNvCxnSpPr>
            <p:nvPr/>
          </p:nvCxnSpPr>
          <p:spPr>
            <a:xfrm>
              <a:off x="2971800" y="3063615"/>
              <a:ext cx="914400" cy="8225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657599" y="2819400"/>
              <a:ext cx="136768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/>
                <a:t>Node B is neither list</a:t>
              </a:r>
            </a:p>
          </p:txBody>
        </p:sp>
        <p:cxnSp>
          <p:nvCxnSpPr>
            <p:cNvPr id="22" name="Straight Arrow Connector 21"/>
            <p:cNvCxnSpPr>
              <a:stCxn id="8" idx="3"/>
              <a:endCxn id="45" idx="1"/>
            </p:cNvCxnSpPr>
            <p:nvPr/>
          </p:nvCxnSpPr>
          <p:spPr>
            <a:xfrm>
              <a:off x="2971800" y="3063615"/>
              <a:ext cx="2819401" cy="224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Decision 23"/>
            <p:cNvSpPr/>
            <p:nvPr/>
          </p:nvSpPr>
          <p:spPr>
            <a:xfrm>
              <a:off x="1562100" y="38862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2000" y="4522113"/>
              <a:ext cx="16002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This node is listed in the hello as a recently heard node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914400" y="5181600"/>
              <a:ext cx="1752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Move B from </a:t>
              </a:r>
              <a:r>
                <a:rPr lang="en-US" sz="1200" dirty="0" err="1">
                  <a:solidFill>
                    <a:schemeClr val="tx1"/>
                  </a:solidFill>
                </a:rPr>
                <a:t>unidirectionalNeighbors</a:t>
              </a:r>
              <a:r>
                <a:rPr lang="en-US" sz="1200" dirty="0">
                  <a:solidFill>
                    <a:schemeClr val="tx1"/>
                  </a:solidFill>
                </a:rPr>
                <a:t> to </a:t>
              </a:r>
              <a:r>
                <a:rPr lang="en-US" sz="1200" dirty="0" err="1">
                  <a:solidFill>
                    <a:schemeClr val="tx1"/>
                  </a:solidFill>
                </a:rPr>
                <a:t>bidirectionalNeighbors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28"/>
            <p:cNvCxnSpPr>
              <a:stCxn id="24" idx="2"/>
              <a:endCxn id="27" idx="0"/>
            </p:cNvCxnSpPr>
            <p:nvPr/>
          </p:nvCxnSpPr>
          <p:spPr>
            <a:xfrm>
              <a:off x="1752600" y="4419600"/>
              <a:ext cx="381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3048000" y="5029200"/>
              <a:ext cx="1752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Move B from </a:t>
              </a:r>
              <a:r>
                <a:rPr lang="en-US" sz="1200" dirty="0" err="1">
                  <a:solidFill>
                    <a:schemeClr val="tx1"/>
                  </a:solidFill>
                </a:rPr>
                <a:t>bidirectionalNeighbors</a:t>
              </a:r>
              <a:r>
                <a:rPr lang="en-US" sz="1200" dirty="0">
                  <a:solidFill>
                    <a:schemeClr val="tx1"/>
                  </a:solidFill>
                </a:rPr>
                <a:t> to </a:t>
              </a:r>
              <a:r>
                <a:rPr lang="en-US" sz="1200" dirty="0" err="1">
                  <a:solidFill>
                    <a:schemeClr val="tx1"/>
                  </a:solidFill>
                </a:rPr>
                <a:t>unidirectionalNeighbor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5" name="Flowchart: Decision 34"/>
            <p:cNvSpPr/>
            <p:nvPr/>
          </p:nvSpPr>
          <p:spPr>
            <a:xfrm>
              <a:off x="3695700" y="38862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09999" y="4419600"/>
              <a:ext cx="14478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This node is NOT listed in the hello as a recently heard node</a:t>
              </a:r>
            </a:p>
          </p:txBody>
        </p:sp>
        <p:cxnSp>
          <p:nvCxnSpPr>
            <p:cNvPr id="38" name="Straight Arrow Connector 37"/>
            <p:cNvCxnSpPr>
              <a:stCxn id="35" idx="2"/>
              <a:endCxn id="33" idx="0"/>
            </p:cNvCxnSpPr>
            <p:nvPr/>
          </p:nvCxnSpPr>
          <p:spPr>
            <a:xfrm>
              <a:off x="3886200" y="4419600"/>
              <a:ext cx="381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Flowchart: Decision 44"/>
            <p:cNvSpPr/>
            <p:nvPr/>
          </p:nvSpPr>
          <p:spPr>
            <a:xfrm>
              <a:off x="5791201" y="2819400"/>
              <a:ext cx="381000" cy="533400"/>
            </a:xfrm>
            <a:prstGeom prst="flowChartDecisi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 err="1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5181600" y="4191000"/>
              <a:ext cx="1752599" cy="5334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Put B into </a:t>
              </a:r>
              <a:r>
                <a:rPr lang="en-US" sz="1200" dirty="0" err="1">
                  <a:solidFill>
                    <a:schemeClr val="tx1"/>
                  </a:solidFill>
                </a:rPr>
                <a:t>unidirectionalNeighbors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50" name="Straight Arrow Connector 49"/>
            <p:cNvCxnSpPr>
              <a:stCxn id="45" idx="2"/>
              <a:endCxn id="48" idx="0"/>
            </p:cNvCxnSpPr>
            <p:nvPr/>
          </p:nvCxnSpPr>
          <p:spPr>
            <a:xfrm>
              <a:off x="5981701" y="3352800"/>
              <a:ext cx="76199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ounded Rectangle 51"/>
            <p:cNvSpPr/>
            <p:nvPr/>
          </p:nvSpPr>
          <p:spPr>
            <a:xfrm>
              <a:off x="7391400" y="2819400"/>
              <a:ext cx="1295400" cy="4953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Put B into </a:t>
              </a:r>
              <a:r>
                <a:rPr lang="en-US" sz="1200" dirty="0" err="1">
                  <a:solidFill>
                    <a:schemeClr val="tx1"/>
                  </a:solidFill>
                </a:rPr>
                <a:t>bidirectionalNeighbors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54" name="Straight Arrow Connector 53"/>
            <p:cNvCxnSpPr>
              <a:stCxn id="45" idx="3"/>
              <a:endCxn id="52" idx="1"/>
            </p:cNvCxnSpPr>
            <p:nvPr/>
          </p:nvCxnSpPr>
          <p:spPr>
            <a:xfrm flipV="1">
              <a:off x="6172201" y="3067050"/>
              <a:ext cx="1219199" cy="190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096000" y="2667000"/>
              <a:ext cx="1219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This node is listed in the hello as a recently heard node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953000" y="3429000"/>
              <a:ext cx="1447800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/>
                <a:t>This node is NOT listed in the hello as a recently heard node</a:t>
              </a:r>
            </a:p>
          </p:txBody>
        </p:sp>
        <p:cxnSp>
          <p:nvCxnSpPr>
            <p:cNvPr id="69" name="Elbow Connector 68"/>
            <p:cNvCxnSpPr>
              <a:stCxn id="24" idx="1"/>
              <a:endCxn id="6" idx="0"/>
            </p:cNvCxnSpPr>
            <p:nvPr/>
          </p:nvCxnSpPr>
          <p:spPr>
            <a:xfrm rot="10800000" flipH="1">
              <a:off x="1562100" y="1981200"/>
              <a:ext cx="1219200" cy="2171700"/>
            </a:xfrm>
            <a:prstGeom prst="bentConnector4">
              <a:avLst>
                <a:gd name="adj1" fmla="val -102083"/>
                <a:gd name="adj2" fmla="val 11052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Elbow Connector 72"/>
            <p:cNvCxnSpPr>
              <a:stCxn id="35" idx="3"/>
              <a:endCxn id="6" idx="3"/>
            </p:cNvCxnSpPr>
            <p:nvPr/>
          </p:nvCxnSpPr>
          <p:spPr>
            <a:xfrm flipH="1" flipV="1">
              <a:off x="3352800" y="2095500"/>
              <a:ext cx="723900" cy="2057400"/>
            </a:xfrm>
            <a:prstGeom prst="bentConnector3">
              <a:avLst>
                <a:gd name="adj1" fmla="val -3157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hape 74"/>
            <p:cNvCxnSpPr>
              <a:stCxn id="27" idx="2"/>
              <a:endCxn id="6" idx="0"/>
            </p:cNvCxnSpPr>
            <p:nvPr/>
          </p:nvCxnSpPr>
          <p:spPr>
            <a:xfrm rot="5400000" flipH="1" flipV="1">
              <a:off x="342900" y="3429000"/>
              <a:ext cx="3886200" cy="990600"/>
            </a:xfrm>
            <a:prstGeom prst="bentConnector5">
              <a:avLst>
                <a:gd name="adj1" fmla="val -5882"/>
                <a:gd name="adj2" fmla="val 723179"/>
                <a:gd name="adj3" fmla="val 105882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hape 76"/>
            <p:cNvCxnSpPr>
              <a:stCxn id="33" idx="2"/>
              <a:endCxn id="6" idx="0"/>
            </p:cNvCxnSpPr>
            <p:nvPr/>
          </p:nvCxnSpPr>
          <p:spPr>
            <a:xfrm rot="5400000" flipH="1">
              <a:off x="1485900" y="3276600"/>
              <a:ext cx="3733800" cy="1143000"/>
            </a:xfrm>
            <a:prstGeom prst="bentConnector5">
              <a:avLst>
                <a:gd name="adj1" fmla="val -6122"/>
                <a:gd name="adj2" fmla="val 324337"/>
                <a:gd name="adj3" fmla="val 106122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hape 78"/>
            <p:cNvCxnSpPr>
              <a:stCxn id="48" idx="2"/>
              <a:endCxn id="6" idx="3"/>
            </p:cNvCxnSpPr>
            <p:nvPr/>
          </p:nvCxnSpPr>
          <p:spPr>
            <a:xfrm rot="5400000" flipH="1">
              <a:off x="3390900" y="2057400"/>
              <a:ext cx="2628900" cy="2705100"/>
            </a:xfrm>
            <a:prstGeom prst="bentConnector4">
              <a:avLst>
                <a:gd name="adj1" fmla="val -8696"/>
                <a:gd name="adj2" fmla="val 65528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hape 80"/>
            <p:cNvCxnSpPr>
              <a:stCxn id="52" idx="3"/>
              <a:endCxn id="6" idx="3"/>
            </p:cNvCxnSpPr>
            <p:nvPr/>
          </p:nvCxnSpPr>
          <p:spPr>
            <a:xfrm flipH="1" flipV="1">
              <a:off x="3352800" y="2095500"/>
              <a:ext cx="5334000" cy="971550"/>
            </a:xfrm>
            <a:prstGeom prst="bentConnector3">
              <a:avLst>
                <a:gd name="adj1" fmla="val -428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24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28600" y="1295400"/>
            <a:ext cx="86868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sz="2400" dirty="0"/>
              <a:t>C++ Standard template library list</a:t>
            </a:r>
          </a:p>
          <a:p>
            <a:r>
              <a:rPr lang="en-US" sz="2400" dirty="0"/>
              <a:t>Add the following to the top of </a:t>
            </a:r>
            <a:r>
              <a:rPr lang="en-US" sz="2400" dirty="0" err="1"/>
              <a:t>cpp</a:t>
            </a:r>
            <a:r>
              <a:rPr lang="en-US" sz="2400" dirty="0"/>
              <a:t> file</a:t>
            </a:r>
          </a:p>
          <a:p>
            <a:pPr lvl="1">
              <a:buNone/>
            </a:pPr>
            <a:r>
              <a:rPr lang="en-US" sz="2000" dirty="0"/>
              <a:t>#include &lt;list&gt;</a:t>
            </a:r>
          </a:p>
          <a:p>
            <a:pPr lvl="1">
              <a:buNone/>
            </a:pPr>
            <a:endParaRPr lang="en-US" sz="2400" dirty="0"/>
          </a:p>
          <a:p>
            <a:pPr lvl="1">
              <a:buNone/>
            </a:pPr>
            <a:r>
              <a:rPr lang="en-US" sz="2400" dirty="0"/>
              <a:t>#include &lt;vector&gt;</a:t>
            </a:r>
          </a:p>
          <a:p>
            <a:pPr lvl="1">
              <a:buNone/>
            </a:pPr>
            <a:r>
              <a:rPr lang="en-US" sz="2400" dirty="0"/>
              <a:t>using namespace std;</a:t>
            </a:r>
          </a:p>
          <a:p>
            <a:r>
              <a:rPr lang="en-US" sz="2400" dirty="0"/>
              <a:t>E.g., list of </a:t>
            </a:r>
            <a:r>
              <a:rPr lang="en-US" sz="2400" dirty="0" err="1"/>
              <a:t>ints</a:t>
            </a:r>
            <a:endParaRPr lang="en-US" sz="2400" dirty="0"/>
          </a:p>
          <a:p>
            <a:pPr lvl="1"/>
            <a:r>
              <a:rPr lang="en-US" sz="2000" dirty="0"/>
              <a:t> making a list of </a:t>
            </a:r>
            <a:r>
              <a:rPr lang="en-US" sz="2000" dirty="0" err="1"/>
              <a:t>ints</a:t>
            </a:r>
            <a:endParaRPr lang="en-US" sz="2000" dirty="0"/>
          </a:p>
          <a:p>
            <a:pPr lvl="2">
              <a:buNone/>
            </a:pPr>
            <a:r>
              <a:rPr lang="en-US" sz="1600" dirty="0"/>
              <a:t>list&lt;</a:t>
            </a:r>
            <a:r>
              <a:rPr lang="en-US" sz="1600" dirty="0" err="1"/>
              <a:t>int</a:t>
            </a:r>
            <a:r>
              <a:rPr lang="en-US" sz="1600" dirty="0"/>
              <a:t>&gt; </a:t>
            </a:r>
            <a:r>
              <a:rPr lang="en-US" sz="1600" dirty="0" err="1"/>
              <a:t>myList</a:t>
            </a:r>
            <a:r>
              <a:rPr lang="en-US" sz="1600" dirty="0"/>
              <a:t>;</a:t>
            </a:r>
          </a:p>
          <a:p>
            <a:pPr lvl="2">
              <a:buNone/>
            </a:pPr>
            <a:r>
              <a:rPr lang="en-US" sz="1600" dirty="0" err="1"/>
              <a:t>int</a:t>
            </a:r>
            <a:r>
              <a:rPr lang="en-US" sz="1600" dirty="0"/>
              <a:t> I;</a:t>
            </a:r>
          </a:p>
          <a:p>
            <a:pPr lvl="2">
              <a:buNone/>
            </a:pPr>
            <a:r>
              <a:rPr lang="en-US" sz="1600" dirty="0" err="1"/>
              <a:t>HostId</a:t>
            </a:r>
            <a:r>
              <a:rPr lang="en-US" sz="1600" dirty="0"/>
              <a:t> I;</a:t>
            </a:r>
          </a:p>
          <a:p>
            <a:pPr lvl="2">
              <a:buNone/>
            </a:pPr>
            <a:r>
              <a:rPr lang="en-US" sz="1600" dirty="0"/>
              <a:t>list&lt;</a:t>
            </a:r>
            <a:r>
              <a:rPr lang="en-US" sz="1600" dirty="0" err="1"/>
              <a:t>HostId</a:t>
            </a:r>
            <a:r>
              <a:rPr lang="en-US" sz="1600" dirty="0"/>
              <a:t>&gt;</a:t>
            </a:r>
          </a:p>
          <a:p>
            <a:pPr lvl="2">
              <a:buNone/>
            </a:pPr>
            <a:endParaRPr lang="en-US" sz="1600" dirty="0"/>
          </a:p>
          <a:p>
            <a:pPr lvl="2">
              <a:buNone/>
            </a:pPr>
            <a:r>
              <a:rPr lang="en-US" sz="1600" dirty="0"/>
              <a:t>list</a:t>
            </a:r>
          </a:p>
          <a:p>
            <a:pPr lvl="2">
              <a:buNone/>
            </a:pPr>
            <a:r>
              <a:rPr lang="en-US" sz="1600" dirty="0"/>
              <a:t>vector&lt;</a:t>
            </a:r>
            <a:r>
              <a:rPr lang="en-US" sz="1600" dirty="0" err="1"/>
              <a:t>int</a:t>
            </a:r>
            <a:r>
              <a:rPr lang="en-US" sz="1600" dirty="0"/>
              <a:t>&gt; v;</a:t>
            </a:r>
          </a:p>
          <a:p>
            <a:pPr lvl="2">
              <a:buNone/>
            </a:pPr>
            <a:r>
              <a:rPr lang="en-US" sz="1600" dirty="0"/>
              <a:t>v[0] </a:t>
            </a:r>
          </a:p>
          <a:p>
            <a:pPr lvl="2">
              <a:buNone/>
            </a:pPr>
            <a:endParaRPr lang="en-US" sz="1600" dirty="0"/>
          </a:p>
          <a:p>
            <a:pPr lvl="1"/>
            <a:r>
              <a:rPr lang="en-US" sz="2000" dirty="0"/>
              <a:t>Add an element to </a:t>
            </a:r>
            <a:r>
              <a:rPr lang="en-US" sz="2000" dirty="0" err="1"/>
              <a:t>myList</a:t>
            </a:r>
            <a:endParaRPr lang="en-US" sz="2000" dirty="0"/>
          </a:p>
          <a:p>
            <a:pPr marL="914400" lvl="2" indent="0">
              <a:buNone/>
            </a:pPr>
            <a:r>
              <a:rPr lang="en-US" sz="1600" dirty="0"/>
              <a:t>// list is empty</a:t>
            </a:r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(hostId1); // list: 1</a:t>
            </a:r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(hostId2); // list: 1,2</a:t>
            </a:r>
          </a:p>
          <a:p>
            <a:pPr lvl="2">
              <a:buNone/>
            </a:pPr>
            <a:r>
              <a:rPr lang="en-US" sz="1600" dirty="0" err="1"/>
              <a:t>myList.push_back</a:t>
            </a:r>
            <a:r>
              <a:rPr lang="en-US" sz="1600" dirty="0"/>
              <a:t>(hostId1);// list: 1,2,1</a:t>
            </a:r>
          </a:p>
          <a:p>
            <a:pPr lvl="1"/>
            <a:r>
              <a:rPr lang="en-US" sz="2000" dirty="0"/>
              <a:t>Iterate through the list and print each element</a:t>
            </a:r>
          </a:p>
          <a:p>
            <a:pPr lvl="2">
              <a:buNone/>
            </a:pPr>
            <a:r>
              <a:rPr lang="en-US" sz="1600" dirty="0"/>
              <a:t>for( list&lt;</a:t>
            </a:r>
            <a:r>
              <a:rPr lang="en-US" sz="1600" dirty="0" err="1"/>
              <a:t>int</a:t>
            </a:r>
            <a:r>
              <a:rPr lang="en-US" sz="1600" dirty="0"/>
              <a:t>&gt;::</a:t>
            </a:r>
            <a:r>
              <a:rPr lang="en-US" sz="1600" dirty="0" err="1"/>
              <a:t>iterator</a:t>
            </a:r>
            <a:r>
              <a:rPr lang="en-US" sz="1600" dirty="0"/>
              <a:t> it=</a:t>
            </a:r>
            <a:r>
              <a:rPr lang="en-US" sz="1600" dirty="0" err="1"/>
              <a:t>myList.begin</a:t>
            </a:r>
            <a:r>
              <a:rPr lang="en-US" sz="1600" dirty="0"/>
              <a:t>(); it!=</a:t>
            </a:r>
            <a:r>
              <a:rPr lang="en-US" sz="1600" dirty="0" err="1"/>
              <a:t>myList.end</a:t>
            </a:r>
            <a:r>
              <a:rPr lang="en-US" sz="1600" dirty="0"/>
              <a:t>(); ++it)</a:t>
            </a:r>
          </a:p>
          <a:p>
            <a:pPr lvl="3">
              <a:buNone/>
            </a:pPr>
            <a:r>
              <a:rPr lang="en-US" sz="1600" dirty="0" err="1"/>
              <a:t>printf</a:t>
            </a:r>
            <a:r>
              <a:rPr lang="en-US" sz="1600" dirty="0"/>
              <a:t>(“entry=%d\n”,*it);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1"/>
            <a:r>
              <a:rPr lang="en-US" sz="2000" dirty="0" err="1"/>
              <a:t>HostId</a:t>
            </a:r>
            <a:r>
              <a:rPr lang="en-US" sz="2000" dirty="0"/>
              <a:t> other;</a:t>
            </a:r>
          </a:p>
          <a:p>
            <a:pPr lvl="1"/>
            <a:r>
              <a:rPr lang="en-US" sz="2000" dirty="0"/>
              <a:t>other = </a:t>
            </a:r>
            <a:r>
              <a:rPr lang="en-US" sz="2000" dirty="0" err="1"/>
              <a:t>helloMessage.source</a:t>
            </a:r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82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Iterate through </a:t>
            </a:r>
            <a:r>
              <a:rPr lang="en-US" dirty="0" err="1"/>
              <a:t>std</a:t>
            </a:r>
            <a:r>
              <a:rPr lang="en-US" dirty="0"/>
              <a:t>::lists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/>
              <a:t>for( list&lt;</a:t>
            </a:r>
            <a:r>
              <a:rPr lang="en-US" sz="2000" dirty="0" err="1"/>
              <a:t>int</a:t>
            </a:r>
            <a:r>
              <a:rPr lang="en-US" sz="2000" dirty="0"/>
              <a:t>&gt;::</a:t>
            </a:r>
            <a:r>
              <a:rPr lang="en-US" sz="2000" dirty="0" err="1"/>
              <a:t>iterator</a:t>
            </a:r>
            <a:r>
              <a:rPr lang="en-US" sz="2000" dirty="0"/>
              <a:t> it=</a:t>
            </a:r>
            <a:r>
              <a:rPr lang="en-US" sz="2000" dirty="0" err="1"/>
              <a:t>myList.begin</a:t>
            </a:r>
            <a:r>
              <a:rPr lang="en-US" sz="2000" dirty="0"/>
              <a:t>(); it!=</a:t>
            </a:r>
            <a:r>
              <a:rPr lang="en-US" sz="2000" dirty="0" err="1"/>
              <a:t>myList.end</a:t>
            </a:r>
            <a:r>
              <a:rPr lang="en-US" sz="2000" dirty="0"/>
              <a:t>(); ++it)</a:t>
            </a:r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(“entry=%d\n”,*it);</a:t>
            </a:r>
          </a:p>
          <a:p>
            <a:endParaRPr lang="en-US" sz="2000" dirty="0"/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  <a:endParaRPr lang="en-US" sz="1600" dirty="0"/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x = x + 1;</a:t>
            </a:r>
          </a:p>
          <a:p>
            <a:pPr lvl="1"/>
            <a:r>
              <a:rPr lang="en-US" sz="1600" dirty="0"/>
              <a:t>// </a:t>
            </a:r>
            <a:r>
              <a:rPr lang="en-US" sz="1600" dirty="0" err="1"/>
              <a:t>int</a:t>
            </a:r>
            <a:r>
              <a:rPr lang="en-US" sz="1600" dirty="0"/>
              <a:t> &amp;x allows changes to x to be save in the list</a:t>
            </a:r>
          </a:p>
          <a:p>
            <a:r>
              <a:rPr lang="en-US" sz="2000" dirty="0"/>
              <a:t>for( </a:t>
            </a:r>
            <a:r>
              <a:rPr lang="en-US" sz="2000" dirty="0" err="1"/>
              <a:t>int</a:t>
            </a:r>
            <a:r>
              <a:rPr lang="en-US" sz="2000" dirty="0"/>
              <a:t>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  <a:endParaRPr lang="en-US" sz="1600" dirty="0"/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  // this will show the changes made above. </a:t>
            </a:r>
          </a:p>
          <a:p>
            <a:pPr lvl="1"/>
            <a:endParaRPr lang="en-US" sz="1600" dirty="0"/>
          </a:p>
          <a:p>
            <a:r>
              <a:rPr lang="en-US" sz="2000" dirty="0"/>
              <a:t>for (auto &amp;x : </a:t>
            </a:r>
            <a:r>
              <a:rPr lang="en-US" sz="2000" dirty="0" err="1"/>
              <a:t>myList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// I forgot that </a:t>
            </a:r>
            <a:r>
              <a:rPr lang="en-US" sz="1600" dirty="0" err="1"/>
              <a:t>myList</a:t>
            </a:r>
            <a:r>
              <a:rPr lang="en-US" sz="1600" dirty="0"/>
              <a:t> is a list of integers. Or, I might change </a:t>
            </a:r>
            <a:r>
              <a:rPr lang="en-US" sz="1600" dirty="0" err="1"/>
              <a:t>myLists</a:t>
            </a:r>
            <a:r>
              <a:rPr lang="en-US" sz="1600" dirty="0"/>
              <a:t> later and don’t want to have to change all my other code</a:t>
            </a:r>
          </a:p>
          <a:p>
            <a:pPr lvl="1"/>
            <a:r>
              <a:rPr lang="en-US" sz="1600" dirty="0" err="1"/>
              <a:t>printf</a:t>
            </a:r>
            <a:r>
              <a:rPr lang="en-US" sz="1600" dirty="0"/>
              <a:t>(“entry=%d\</a:t>
            </a:r>
            <a:r>
              <a:rPr lang="en-US" sz="1600" dirty="0" err="1"/>
              <a:t>n”,x</a:t>
            </a:r>
            <a:r>
              <a:rPr lang="en-US" sz="1600" dirty="0"/>
              <a:t>);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Removing elements from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2400" y="1752600"/>
            <a:ext cx="8686800" cy="4419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dirty="0"/>
              <a:t>Remove an element from the list</a:t>
            </a:r>
          </a:p>
          <a:p>
            <a:pPr lvl="2"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elementToRemove</a:t>
            </a:r>
            <a:r>
              <a:rPr lang="en-US" sz="1600" dirty="0"/>
              <a:t> = 2;</a:t>
            </a:r>
          </a:p>
          <a:p>
            <a:pPr lvl="2">
              <a:buNone/>
            </a:pPr>
            <a:r>
              <a:rPr lang="en-US" sz="1600" dirty="0"/>
              <a:t>for( list&lt;</a:t>
            </a:r>
            <a:r>
              <a:rPr lang="en-US" sz="1600" dirty="0" err="1"/>
              <a:t>int</a:t>
            </a:r>
            <a:r>
              <a:rPr lang="en-US" sz="1600" dirty="0"/>
              <a:t>&gt;::</a:t>
            </a:r>
            <a:r>
              <a:rPr lang="en-US" sz="1600" dirty="0" err="1"/>
              <a:t>iterator</a:t>
            </a:r>
            <a:r>
              <a:rPr lang="en-US" sz="1600" dirty="0"/>
              <a:t> it=</a:t>
            </a:r>
            <a:r>
              <a:rPr lang="en-US" sz="1600" dirty="0" err="1"/>
              <a:t>myList.begin</a:t>
            </a:r>
            <a:r>
              <a:rPr lang="en-US" sz="1600" dirty="0"/>
              <a:t>(); it!=</a:t>
            </a:r>
            <a:r>
              <a:rPr lang="en-US" sz="1600" dirty="0" err="1"/>
              <a:t>myList.end</a:t>
            </a:r>
            <a:r>
              <a:rPr lang="en-US" sz="1600" dirty="0"/>
              <a:t>(); ++it)</a:t>
            </a:r>
          </a:p>
          <a:p>
            <a:pPr lvl="2">
              <a:buNone/>
            </a:pPr>
            <a:r>
              <a:rPr lang="en-US" sz="1600" dirty="0"/>
              <a:t>{</a:t>
            </a:r>
          </a:p>
          <a:p>
            <a:pPr lvl="3">
              <a:buNone/>
            </a:pPr>
            <a:r>
              <a:rPr lang="en-US" sz="1600" dirty="0"/>
              <a:t>if (*it == </a:t>
            </a:r>
            <a:r>
              <a:rPr lang="en-US" sz="1600" dirty="0" err="1"/>
              <a:t>elementToRemove</a:t>
            </a:r>
            <a:r>
              <a:rPr lang="en-US" sz="1600" dirty="0"/>
              <a:t>)</a:t>
            </a:r>
          </a:p>
          <a:p>
            <a:pPr lvl="3">
              <a:buNone/>
            </a:pPr>
            <a:r>
              <a:rPr lang="en-US" sz="1600" dirty="0"/>
              <a:t>{</a:t>
            </a:r>
          </a:p>
          <a:p>
            <a:pPr lvl="4">
              <a:buNone/>
            </a:pPr>
            <a:r>
              <a:rPr lang="en-US" sz="1600" dirty="0" err="1"/>
              <a:t>myList.erase</a:t>
            </a:r>
            <a:r>
              <a:rPr lang="en-US" sz="1600" dirty="0"/>
              <a:t>(it);</a:t>
            </a:r>
          </a:p>
          <a:p>
            <a:pPr lvl="4">
              <a:buNone/>
            </a:pPr>
            <a:r>
              <a:rPr lang="en-US" sz="1600" dirty="0"/>
              <a:t>break; // not breaking would result in a crash</a:t>
            </a:r>
          </a:p>
          <a:p>
            <a:pPr lvl="3">
              <a:buNone/>
            </a:pPr>
            <a:r>
              <a:rPr lang="en-US" sz="1500" dirty="0"/>
              <a:t>}</a:t>
            </a:r>
          </a:p>
          <a:p>
            <a:pPr lvl="2">
              <a:buNone/>
            </a:pPr>
            <a:r>
              <a:rPr lang="en-US" sz="1600" dirty="0"/>
              <a:t>}</a:t>
            </a:r>
          </a:p>
          <a:p>
            <a:pPr lvl="1"/>
            <a:r>
              <a:rPr lang="en-US" sz="2000" dirty="0"/>
              <a:t>Alternatively</a:t>
            </a:r>
          </a:p>
          <a:p>
            <a:pPr lvl="2">
              <a:buNone/>
            </a:pPr>
            <a:r>
              <a:rPr lang="en-US" sz="1600" dirty="0" err="1"/>
              <a:t>myList.remove</a:t>
            </a:r>
            <a:r>
              <a:rPr lang="en-US" sz="1600" dirty="0"/>
              <a:t>(1); // removes all elements == 1. But this requires == operator, which exists for </a:t>
            </a:r>
            <a:r>
              <a:rPr lang="en-US" sz="1600" dirty="0" err="1"/>
              <a:t>int</a:t>
            </a:r>
            <a:r>
              <a:rPr lang="en-US" sz="1600" dirty="0"/>
              <a:t>, but might not for other types. But == does exist for all classes used in this project</a:t>
            </a:r>
          </a:p>
          <a:p>
            <a:pPr lvl="2"/>
            <a:endParaRPr lang="en-US" sz="16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066800"/>
            <a:ext cx="8229600" cy="3733800"/>
          </a:xfrm>
        </p:spPr>
        <p:txBody>
          <a:bodyPr>
            <a:no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</a:t>
            </a:r>
          </a:p>
          <a:p>
            <a:pPr lvl="1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ptr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holds the data as a char buffer</a:t>
            </a:r>
          </a:p>
          <a:p>
            <a:pPr lvl="1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totalSize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When data is being written to the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totalSize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is the size of the buffer, which is Packet::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bufferLength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which is 2000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When data is being read from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total size is the total amount to data available for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rading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offset: where in the buffer data should be read or written from. This is an internal variable. There is no need to adjust this or use its value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writing to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pkt.getReadyForWriting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();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methods will be demonstrated in the next slides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381000"/>
            <a:ext cx="8229600" cy="5791200"/>
          </a:xfrm>
        </p:spPr>
        <p:txBody>
          <a:bodyPr>
            <a:no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E.g., bind socket to port 10000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udpSocket.bindToPort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(10000);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Get packet if ready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udpSocket.checkForNewPacket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2)&gt;0)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process data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lvl="3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data is not ready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Send data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Packet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// fill the packet</a:t>
            </a:r>
          </a:p>
          <a:p>
            <a:pPr lvl="2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2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udpSocket.sendTo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destinationHostId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3432928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Of type </a:t>
            </a:r>
            <a:r>
              <a:rPr lang="en-US" dirty="0" err="1"/>
              <a:t>HostId</a:t>
            </a:r>
            <a:r>
              <a:rPr lang="en-US" dirty="0"/>
              <a:t>, which is discussed next</a:t>
            </a: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>
            <a:off x="4572000" y="4079259"/>
            <a:ext cx="1104900" cy="492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609600"/>
            <a:ext cx="9144000" cy="6629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HostId</a:t>
            </a:r>
            <a:endParaRPr lang="en-US" dirty="0"/>
          </a:p>
          <a:p>
            <a:pPr lvl="1"/>
            <a:r>
              <a:rPr lang="en-US" dirty="0"/>
              <a:t>char _</a:t>
            </a:r>
            <a:r>
              <a:rPr lang="en-US" dirty="0">
                <a:solidFill>
                  <a:srgbClr val="FF0000"/>
                </a:solidFill>
              </a:rPr>
              <a:t>address</a:t>
            </a:r>
            <a:r>
              <a:rPr lang="en-US" dirty="0"/>
              <a:t>[ADDRESS_LENGTH];</a:t>
            </a:r>
          </a:p>
          <a:p>
            <a:pPr lvl="1"/>
            <a:r>
              <a:rPr lang="en-US" dirty="0"/>
              <a:t>Boost::uint16_t _</a:t>
            </a:r>
            <a:r>
              <a:rPr lang="en-US" dirty="0">
                <a:solidFill>
                  <a:srgbClr val="FF0000"/>
                </a:solidFill>
              </a:rPr>
              <a:t>port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E.g., set address and port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host(address, port);</a:t>
            </a:r>
          </a:p>
          <a:p>
            <a:pPr lvl="1"/>
            <a:r>
              <a:rPr lang="en-US" dirty="0"/>
              <a:t>E.g., get </a:t>
            </a:r>
            <a:r>
              <a:rPr lang="en-US" dirty="0" err="1"/>
              <a:t>HostId</a:t>
            </a:r>
            <a:r>
              <a:rPr lang="en-US" dirty="0"/>
              <a:t> from packet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host;</a:t>
            </a:r>
          </a:p>
          <a:p>
            <a:pPr lvl="2"/>
            <a:r>
              <a:rPr lang="en-US" dirty="0"/>
              <a:t>If (</a:t>
            </a:r>
            <a:r>
              <a:rPr lang="en-US" dirty="0" err="1"/>
              <a:t>udpSocket.checkForNewPacket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2)&gt;0)</a:t>
            </a:r>
          </a:p>
          <a:p>
            <a:pPr lvl="3"/>
            <a:r>
              <a:rPr lang="en-US" dirty="0" err="1"/>
              <a:t>host.getFromPacket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E.g., put </a:t>
            </a:r>
            <a:r>
              <a:rPr lang="en-US" dirty="0" err="1"/>
              <a:t>HostId</a:t>
            </a:r>
            <a:r>
              <a:rPr lang="en-US" dirty="0"/>
              <a:t> onto packet</a:t>
            </a:r>
          </a:p>
          <a:p>
            <a:pPr lvl="2"/>
            <a:r>
              <a:rPr lang="en-US" dirty="0" err="1"/>
              <a:t>HostId</a:t>
            </a:r>
            <a:r>
              <a:rPr lang="en-US" dirty="0"/>
              <a:t> </a:t>
            </a:r>
            <a:r>
              <a:rPr lang="en-US" dirty="0" err="1"/>
              <a:t>thisHost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// </a:t>
            </a:r>
            <a:r>
              <a:rPr lang="en-US" dirty="0" err="1"/>
              <a:t>thisHost</a:t>
            </a:r>
            <a:r>
              <a:rPr lang="en-US" dirty="0"/>
              <a:t> is the </a:t>
            </a:r>
            <a:r>
              <a:rPr lang="en-US" dirty="0" err="1"/>
              <a:t>the</a:t>
            </a:r>
            <a:r>
              <a:rPr lang="en-US" dirty="0"/>
              <a:t> </a:t>
            </a:r>
            <a:r>
              <a:rPr lang="en-US" dirty="0" err="1"/>
              <a:t>ip</a:t>
            </a:r>
            <a:r>
              <a:rPr lang="en-US" dirty="0"/>
              <a:t> and port of this instance of the program. So messages send from this instance of the program are sent from the source </a:t>
            </a:r>
            <a:r>
              <a:rPr lang="en-US" dirty="0" err="1"/>
              <a:t>thisHost</a:t>
            </a:r>
            <a:r>
              <a:rPr lang="en-US" dirty="0"/>
              <a:t>. Code is included on creating </a:t>
            </a:r>
            <a:r>
              <a:rPr lang="en-US" dirty="0" err="1"/>
              <a:t>thisHost</a:t>
            </a:r>
            <a:endParaRPr lang="en-US" dirty="0"/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thisHost.addToPacket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2"/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hostId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E.g., check if </a:t>
            </a:r>
            <a:r>
              <a:rPr lang="en-US" dirty="0" err="1"/>
              <a:t>thisHost</a:t>
            </a:r>
            <a:r>
              <a:rPr lang="en-US" dirty="0"/>
              <a:t> is the same as </a:t>
            </a:r>
            <a:r>
              <a:rPr lang="en-US" dirty="0" err="1"/>
              <a:t>hostId</a:t>
            </a:r>
            <a:endParaRPr lang="en-US" dirty="0"/>
          </a:p>
          <a:p>
            <a:pPr lvl="2"/>
            <a:r>
              <a:rPr lang="en-US" dirty="0"/>
              <a:t>If (</a:t>
            </a:r>
            <a:r>
              <a:rPr lang="en-US" dirty="0" err="1"/>
              <a:t>thisHost</a:t>
            </a:r>
            <a:r>
              <a:rPr lang="en-US" dirty="0"/>
              <a:t> == </a:t>
            </a:r>
            <a:r>
              <a:rPr lang="en-US" dirty="0" err="1"/>
              <a:t>hostId</a:t>
            </a:r>
            <a:r>
              <a:rPr lang="en-US" dirty="0"/>
              <a:t>) {</a:t>
            </a:r>
          </a:p>
          <a:p>
            <a:pPr lvl="3"/>
            <a:r>
              <a:rPr lang="en-US" dirty="0"/>
              <a:t>// yes, they are the same</a:t>
            </a:r>
          </a:p>
          <a:p>
            <a:pPr lvl="2"/>
            <a:r>
              <a:rPr lang="en-US" dirty="0"/>
              <a:t>}</a:t>
            </a:r>
          </a:p>
          <a:p>
            <a:pPr lvl="1"/>
            <a:r>
              <a:rPr lang="en-US" dirty="0"/>
              <a:t>E.g., send </a:t>
            </a:r>
            <a:r>
              <a:rPr lang="en-US" dirty="0" err="1"/>
              <a:t>pkt</a:t>
            </a:r>
            <a:r>
              <a:rPr lang="en-US" dirty="0"/>
              <a:t> with </a:t>
            </a:r>
            <a:r>
              <a:rPr lang="en-US" dirty="0" err="1"/>
              <a:t>thisHost</a:t>
            </a:r>
            <a:r>
              <a:rPr lang="en-US" dirty="0"/>
              <a:t> to all host in </a:t>
            </a:r>
            <a:r>
              <a:rPr lang="en-US" dirty="0" err="1"/>
              <a:t>allHost</a:t>
            </a:r>
            <a:r>
              <a:rPr lang="en-US" dirty="0"/>
              <a:t> list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 err="1"/>
              <a:t>thisHost.addToPacket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2"/>
            <a:r>
              <a:rPr lang="en-US" dirty="0"/>
              <a:t>for(</a:t>
            </a:r>
            <a:r>
              <a:rPr lang="en-US" dirty="0" err="1"/>
              <a:t>HostId</a:t>
            </a:r>
            <a:r>
              <a:rPr lang="en-US" dirty="0"/>
              <a:t> &amp;hosted : </a:t>
            </a:r>
            <a:r>
              <a:rPr lang="en-US" dirty="0" err="1"/>
              <a:t>allHost</a:t>
            </a:r>
            <a:r>
              <a:rPr lang="en-US" dirty="0"/>
              <a:t>) </a:t>
            </a:r>
          </a:p>
          <a:p>
            <a:pPr lvl="3"/>
            <a:r>
              <a:rPr lang="en-US" dirty="0" err="1"/>
              <a:t>udpSocket.sendTo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hostId</a:t>
            </a:r>
            <a:r>
              <a:rPr lang="en-US" dirty="0"/>
              <a:t>);</a:t>
            </a:r>
          </a:p>
          <a:p>
            <a:pPr lvl="3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3"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NeighborInfo</a:t>
            </a:r>
            <a:endParaRPr lang="en-US" dirty="0"/>
          </a:p>
          <a:p>
            <a:pPr lvl="1"/>
            <a:r>
              <a:rPr lang="en-US" dirty="0" err="1"/>
              <a:t>HostId</a:t>
            </a:r>
            <a:r>
              <a:rPr lang="en-US" dirty="0"/>
              <a:t> </a:t>
            </a:r>
            <a:r>
              <a:rPr lang="en-US" dirty="0" err="1"/>
              <a:t>hostId</a:t>
            </a:r>
            <a:r>
              <a:rPr lang="en-US" dirty="0"/>
              <a:t>; // the id of neighbor</a:t>
            </a:r>
          </a:p>
          <a:p>
            <a:pPr lvl="1"/>
            <a:r>
              <a:rPr lang="en-US" dirty="0" err="1"/>
              <a:t>time_t</a:t>
            </a:r>
            <a:r>
              <a:rPr lang="en-US" dirty="0"/>
              <a:t> </a:t>
            </a:r>
            <a:r>
              <a:rPr lang="en-US" dirty="0" err="1"/>
              <a:t>timeWhenLastHelloArrived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Functions</a:t>
            </a:r>
          </a:p>
          <a:p>
            <a:pPr lvl="2"/>
            <a:r>
              <a:rPr lang="en-US" dirty="0" err="1"/>
              <a:t>addToPacket</a:t>
            </a:r>
            <a:endParaRPr lang="en-US" dirty="0"/>
          </a:p>
          <a:p>
            <a:pPr lvl="2"/>
            <a:r>
              <a:rPr lang="en-US" dirty="0" err="1"/>
              <a:t>getFromPacket</a:t>
            </a:r>
            <a:endParaRPr lang="en-US" dirty="0"/>
          </a:p>
          <a:p>
            <a:pPr lvl="2"/>
            <a:r>
              <a:rPr lang="en-US" dirty="0" err="1"/>
              <a:t>updateTimeToCurrentTime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==</a:t>
            </a:r>
          </a:p>
          <a:p>
            <a:pPr lvl="3"/>
            <a:r>
              <a:rPr lang="en-US" dirty="0"/>
              <a:t>Only checks </a:t>
            </a:r>
            <a:r>
              <a:rPr lang="en-US" dirty="0" err="1"/>
              <a:t>hostId’s</a:t>
            </a:r>
            <a:r>
              <a:rPr lang="en-US" dirty="0"/>
              <a:t> match, ignores </a:t>
            </a:r>
            <a:r>
              <a:rPr lang="en-US" dirty="0" err="1"/>
              <a:t>timeWhenLastHelloArrived</a:t>
            </a:r>
            <a:endParaRPr lang="en-US" dirty="0"/>
          </a:p>
          <a:p>
            <a:pPr lvl="1"/>
            <a:r>
              <a:rPr lang="en-US" dirty="0"/>
              <a:t>E.g., </a:t>
            </a:r>
          </a:p>
          <a:p>
            <a:pPr lvl="2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for( </a:t>
            </a:r>
            <a:r>
              <a:rPr lang="en-US" dirty="0" err="1"/>
              <a:t>NeighborInfo</a:t>
            </a:r>
            <a:r>
              <a:rPr lang="en-US" dirty="0"/>
              <a:t> &amp;neighbor : </a:t>
            </a:r>
            <a:r>
              <a:rPr lang="en-US" dirty="0" err="1"/>
              <a:t>allNeighbors</a:t>
            </a:r>
            <a:r>
              <a:rPr lang="en-US" dirty="0"/>
              <a:t>)</a:t>
            </a:r>
          </a:p>
          <a:p>
            <a:pPr lvl="3"/>
            <a:r>
              <a:rPr lang="en-US" dirty="0" err="1"/>
              <a:t>Neighbor.addToPkt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Find N neighbors</a:t>
            </a:r>
          </a:p>
          <a:p>
            <a:pPr lvl="1"/>
            <a:r>
              <a:rPr lang="en-US" dirty="0"/>
              <a:t>A node is a neighbor if two-way communication is possible and verified</a:t>
            </a:r>
          </a:p>
          <a:p>
            <a:pPr lvl="2"/>
            <a:r>
              <a:rPr lang="en-US" dirty="0"/>
              <a:t>Two-communication == bidirectional link</a:t>
            </a:r>
          </a:p>
          <a:p>
            <a:r>
              <a:rPr lang="en-US" dirty="0"/>
              <a:t>Maintain N neighbors</a:t>
            </a:r>
          </a:p>
          <a:p>
            <a:pPr lvl="1"/>
            <a:r>
              <a:rPr lang="en-US" dirty="0"/>
              <a:t>If two-way communication is no longer verified, the node is no longer a neighbor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23421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Provided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/>
              <a:t>HelloMessage</a:t>
            </a:r>
            <a:endParaRPr lang="en-US" dirty="0"/>
          </a:p>
          <a:p>
            <a:pPr lvl="1"/>
            <a:r>
              <a:rPr lang="en-US" dirty="0"/>
              <a:t>uint8_t type // not important for this project</a:t>
            </a:r>
          </a:p>
          <a:p>
            <a:pPr lvl="1"/>
            <a:r>
              <a:rPr lang="en-US" dirty="0" err="1"/>
              <a:t>HostId</a:t>
            </a:r>
            <a:r>
              <a:rPr lang="en-US" dirty="0"/>
              <a:t> source;</a:t>
            </a:r>
          </a:p>
          <a:p>
            <a:pPr lvl="1"/>
            <a:r>
              <a:rPr lang="en-US" dirty="0"/>
              <a:t>uint16_t </a:t>
            </a:r>
            <a:r>
              <a:rPr lang="en-US" dirty="0" err="1"/>
              <a:t>numberOfNeighbors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list&lt;</a:t>
            </a:r>
            <a:r>
              <a:rPr lang="en-US" dirty="0" err="1"/>
              <a:t>HostId</a:t>
            </a:r>
            <a:r>
              <a:rPr lang="en-US" dirty="0"/>
              <a:t>&gt; neighbors;</a:t>
            </a:r>
          </a:p>
          <a:p>
            <a:r>
              <a:rPr lang="en-US" dirty="0"/>
              <a:t>Functions</a:t>
            </a:r>
          </a:p>
          <a:p>
            <a:pPr lvl="1"/>
            <a:r>
              <a:rPr lang="en-US" dirty="0"/>
              <a:t>Show</a:t>
            </a:r>
          </a:p>
          <a:p>
            <a:pPr lvl="2"/>
            <a:r>
              <a:rPr lang="en-US" dirty="0"/>
              <a:t>E.g., during development, include the following to see the contents of the message and verify that the data is </a:t>
            </a:r>
            <a:r>
              <a:rPr lang="en-US" dirty="0" err="1"/>
              <a:t>sensiable</a:t>
            </a:r>
            <a:r>
              <a:rPr lang="en-US" dirty="0"/>
              <a:t>: </a:t>
            </a:r>
            <a:r>
              <a:rPr lang="en-US" dirty="0" err="1"/>
              <a:t>helloMessage.show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addToPacket</a:t>
            </a:r>
            <a:endParaRPr lang="en-US" dirty="0"/>
          </a:p>
          <a:p>
            <a:pPr lvl="1"/>
            <a:r>
              <a:rPr lang="en-US" dirty="0" err="1"/>
              <a:t>getFromPacket</a:t>
            </a:r>
            <a:endParaRPr lang="en-US" dirty="0"/>
          </a:p>
          <a:p>
            <a:pPr lvl="1"/>
            <a:r>
              <a:rPr lang="en-US" dirty="0" err="1"/>
              <a:t>addToNeighborList</a:t>
            </a:r>
            <a:endParaRPr lang="en-US" dirty="0"/>
          </a:p>
          <a:p>
            <a:r>
              <a:rPr lang="en-US" dirty="0"/>
              <a:t>E.g., add neighbors to </a:t>
            </a:r>
            <a:r>
              <a:rPr lang="en-US" dirty="0" err="1"/>
              <a:t>helloMessage</a:t>
            </a:r>
            <a:endParaRPr lang="en-US" dirty="0"/>
          </a:p>
          <a:p>
            <a:pPr lvl="1"/>
            <a:r>
              <a:rPr lang="en-US" dirty="0" err="1"/>
              <a:t>HelloMessage</a:t>
            </a:r>
            <a:r>
              <a:rPr lang="en-US" dirty="0"/>
              <a:t> </a:t>
            </a:r>
            <a:r>
              <a:rPr lang="en-US" dirty="0" err="1"/>
              <a:t>helloMessage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helloMessage.type</a:t>
            </a:r>
            <a:r>
              <a:rPr lang="en-US" dirty="0"/>
              <a:t> = HELLO_MESSAGE_TYPE;</a:t>
            </a:r>
          </a:p>
          <a:p>
            <a:pPr lvl="1"/>
            <a:r>
              <a:rPr lang="en-US" dirty="0" err="1"/>
              <a:t>helloMessage.source</a:t>
            </a:r>
            <a:r>
              <a:rPr lang="en-US" dirty="0"/>
              <a:t> = </a:t>
            </a:r>
            <a:r>
              <a:rPr lang="en-US" dirty="0" err="1"/>
              <a:t>thisHost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for(</a:t>
            </a:r>
            <a:r>
              <a:rPr lang="en-US" dirty="0" err="1"/>
              <a:t>NeighborInfo</a:t>
            </a:r>
            <a:r>
              <a:rPr lang="en-US" dirty="0"/>
              <a:t> &amp;</a:t>
            </a:r>
            <a:r>
              <a:rPr lang="en-US" dirty="0" err="1"/>
              <a:t>neighborInfo</a:t>
            </a:r>
            <a:r>
              <a:rPr lang="en-US" dirty="0"/>
              <a:t> : </a:t>
            </a:r>
            <a:r>
              <a:rPr lang="en-US" dirty="0" err="1"/>
              <a:t>bidirectionalNeighbors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helloMessage.addToNeighborList</a:t>
            </a:r>
            <a:r>
              <a:rPr lang="en-US" dirty="0"/>
              <a:t>(</a:t>
            </a:r>
            <a:r>
              <a:rPr lang="en-US" dirty="0" err="1"/>
              <a:t>neighborInfo.hostId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// </a:t>
            </a:r>
            <a:r>
              <a:rPr lang="en-US" dirty="0" err="1"/>
              <a:t>helloMessage.show</a:t>
            </a:r>
            <a:r>
              <a:rPr lang="en-US" dirty="0"/>
              <a:t>(); // for debugging and testing </a:t>
            </a:r>
            <a:r>
              <a:rPr lang="en-US" dirty="0" err="1"/>
              <a:t>olny</a:t>
            </a:r>
            <a:endParaRPr lang="en-US" dirty="0"/>
          </a:p>
          <a:p>
            <a:pPr lvl="1"/>
            <a:r>
              <a:rPr lang="en-US" dirty="0"/>
              <a:t>Packet </a:t>
            </a:r>
            <a:r>
              <a:rPr lang="en-US" dirty="0" err="1"/>
              <a:t>pkt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pkt.getPktReadyForWriting</a:t>
            </a:r>
            <a:r>
              <a:rPr lang="en-US" dirty="0"/>
              <a:t>….</a:t>
            </a:r>
          </a:p>
          <a:p>
            <a:pPr lvl="1"/>
            <a:r>
              <a:rPr lang="en-US" dirty="0" err="1"/>
              <a:t>helloMessage.addToPacket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);</a:t>
            </a:r>
          </a:p>
          <a:p>
            <a:pPr lvl="1"/>
            <a:r>
              <a:rPr lang="en-US" dirty="0" err="1"/>
              <a:t>udpSocket.sentTo</a:t>
            </a:r>
            <a:r>
              <a:rPr lang="en-US" dirty="0"/>
              <a:t>(</a:t>
            </a:r>
            <a:r>
              <a:rPr lang="en-US" dirty="0" err="1"/>
              <a:t>pkt</a:t>
            </a:r>
            <a:r>
              <a:rPr lang="en-US" dirty="0"/>
              <a:t>, </a:t>
            </a:r>
            <a:r>
              <a:rPr lang="en-US" dirty="0" err="1"/>
              <a:t>someDestinationHostId</a:t>
            </a:r>
            <a:r>
              <a:rPr lang="en-US" dirty="0"/>
              <a:t>);</a:t>
            </a:r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List Activity Diagram</a:t>
            </a:r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2209800" y="2057400"/>
            <a:ext cx="11430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waiting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2796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stCxn id="6" idx="2"/>
            <a:endCxn id="8" idx="0"/>
          </p:cNvCxnSpPr>
          <p:nvPr>
            <p:custDataLst>
              <p:tags r:id="rId5"/>
            </p:custDataLst>
          </p:nvPr>
        </p:nvCxnSpPr>
        <p:spPr>
          <a:xfrm rot="5400000">
            <a:off x="2525843" y="2541457"/>
            <a:ext cx="5109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2057400" y="2362200"/>
            <a:ext cx="114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Hello arrived from node B</a:t>
            </a:r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063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3276600"/>
            <a:ext cx="160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Node B is </a:t>
            </a:r>
            <a:r>
              <a:rPr lang="en-US" sz="1100" dirty="0" err="1">
                <a:solidFill>
                  <a:srgbClr val="FF0000"/>
                </a:solidFill>
              </a:rPr>
              <a:t>unidirectionalNeighbors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>
            <p:custDataLst>
              <p:tags r:id="rId9"/>
            </p:custDataLst>
          </p:nvPr>
        </p:nvSpPr>
        <p:spPr>
          <a:xfrm>
            <a:off x="2570876" y="3505200"/>
            <a:ext cx="20553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Node B is </a:t>
            </a:r>
            <a:r>
              <a:rPr lang="en-US" sz="1100" dirty="0" err="1">
                <a:solidFill>
                  <a:srgbClr val="FF0000"/>
                </a:solidFill>
              </a:rPr>
              <a:t>bidirectionalNeighbors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10"/>
            </p:custDataLst>
          </p:nvPr>
        </p:nvCxnSpPr>
        <p:spPr>
          <a:xfrm>
            <a:off x="2971800" y="3063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1"/>
            </p:custDataLst>
          </p:nvPr>
        </p:nvSpPr>
        <p:spPr>
          <a:xfrm>
            <a:off x="3657599" y="2819400"/>
            <a:ext cx="1367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Node B is neither list</a:t>
            </a:r>
          </a:p>
        </p:txBody>
      </p:sp>
      <p:cxnSp>
        <p:nvCxnSpPr>
          <p:cNvPr id="22" name="Straight Arrow Connector 21"/>
          <p:cNvCxnSpPr>
            <a:stCxn id="8" idx="3"/>
            <a:endCxn id="45" idx="1"/>
          </p:cNvCxnSpPr>
          <p:nvPr>
            <p:custDataLst>
              <p:tags r:id="rId12"/>
            </p:custDataLst>
          </p:nvPr>
        </p:nvCxnSpPr>
        <p:spPr>
          <a:xfrm>
            <a:off x="2971800" y="3063615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3"/>
            </p:custDataLst>
          </p:nvPr>
        </p:nvSpPr>
        <p:spPr>
          <a:xfrm>
            <a:off x="15621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4"/>
            </p:custDataLst>
          </p:nvPr>
        </p:nvSpPr>
        <p:spPr>
          <a:xfrm>
            <a:off x="914400" y="5181600"/>
            <a:ext cx="1828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to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5"/>
            </p:custDataLst>
          </p:nvPr>
        </p:nvCxnSpPr>
        <p:spPr>
          <a:xfrm>
            <a:off x="1752600" y="4419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6"/>
            </p:custDataLst>
          </p:nvPr>
        </p:nvSpPr>
        <p:spPr>
          <a:xfrm>
            <a:off x="3048000" y="5181600"/>
            <a:ext cx="18288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to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7"/>
            </p:custDataLst>
          </p:nvPr>
        </p:nvSpPr>
        <p:spPr>
          <a:xfrm>
            <a:off x="3695700" y="3886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8"/>
            </p:custDataLst>
          </p:nvPr>
        </p:nvCxnSpPr>
        <p:spPr>
          <a:xfrm>
            <a:off x="3886200" y="4419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9"/>
            </p:custDataLst>
          </p:nvPr>
        </p:nvSpPr>
        <p:spPr>
          <a:xfrm>
            <a:off x="5791201" y="2819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20"/>
            </p:custDataLst>
          </p:nvPr>
        </p:nvSpPr>
        <p:spPr>
          <a:xfrm>
            <a:off x="5181600" y="4191000"/>
            <a:ext cx="18287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1"/>
            </p:custDataLst>
          </p:nvPr>
        </p:nvCxnSpPr>
        <p:spPr>
          <a:xfrm>
            <a:off x="5981701" y="3352800"/>
            <a:ext cx="1142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2"/>
            </p:custDataLst>
          </p:nvPr>
        </p:nvSpPr>
        <p:spPr>
          <a:xfrm>
            <a:off x="7391400" y="2857500"/>
            <a:ext cx="17526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3"/>
            </p:custDataLst>
          </p:nvPr>
        </p:nvCxnSpPr>
        <p:spPr>
          <a:xfrm>
            <a:off x="6172201" y="3086100"/>
            <a:ext cx="12191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4"/>
            </p:custDataLst>
          </p:nvPr>
        </p:nvCxnSpPr>
        <p:spPr>
          <a:xfrm rot="10800000" flipH="1">
            <a:off x="1562100" y="2171700"/>
            <a:ext cx="647700" cy="1981200"/>
          </a:xfrm>
          <a:prstGeom prst="bentConnector3">
            <a:avLst>
              <a:gd name="adj1" fmla="val -189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5"/>
            </p:custDataLst>
          </p:nvPr>
        </p:nvCxnSpPr>
        <p:spPr>
          <a:xfrm flipH="1" flipV="1">
            <a:off x="3352800" y="2171700"/>
            <a:ext cx="723900" cy="1981200"/>
          </a:xfrm>
          <a:prstGeom prst="bentConnector3">
            <a:avLst>
              <a:gd name="adj1" fmla="val -3157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6"/>
            </p:custDataLst>
          </p:nvPr>
        </p:nvCxnSpPr>
        <p:spPr>
          <a:xfrm rot="5400000" flipH="1" flipV="1">
            <a:off x="247650" y="3752850"/>
            <a:ext cx="3543300" cy="381000"/>
          </a:xfrm>
          <a:prstGeom prst="bentConnector4">
            <a:avLst>
              <a:gd name="adj1" fmla="val -6452"/>
              <a:gd name="adj2" fmla="val -3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7"/>
            </p:custDataLst>
          </p:nvPr>
        </p:nvCxnSpPr>
        <p:spPr>
          <a:xfrm rot="5400000" flipH="1">
            <a:off x="1543050" y="3295650"/>
            <a:ext cx="3657600" cy="1181100"/>
          </a:xfrm>
          <a:prstGeom prst="bentConnector5">
            <a:avLst>
              <a:gd name="adj1" fmla="val -6250"/>
              <a:gd name="adj2" fmla="val 167742"/>
              <a:gd name="adj3" fmla="val 10625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3105150" y="1733550"/>
            <a:ext cx="2667000" cy="3314700"/>
          </a:xfrm>
          <a:prstGeom prst="bentConnector5">
            <a:avLst>
              <a:gd name="adj1" fmla="val -8571"/>
              <a:gd name="adj2" fmla="val 55172"/>
              <a:gd name="adj3" fmla="val 10857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29"/>
            </p:custDataLst>
          </p:nvPr>
        </p:nvCxnSpPr>
        <p:spPr>
          <a:xfrm flipH="1" flipV="1">
            <a:off x="2781300" y="2057400"/>
            <a:ext cx="6362700" cy="1028700"/>
          </a:xfrm>
          <a:prstGeom prst="bentConnector4">
            <a:avLst>
              <a:gd name="adj1" fmla="val -3593"/>
              <a:gd name="adj2" fmla="val 1222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0"/>
            </p:custDataLst>
          </p:nvPr>
        </p:nvSpPr>
        <p:spPr>
          <a:xfrm>
            <a:off x="6096000" y="26670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39" name="TextBox 38"/>
          <p:cNvSpPr txBox="1"/>
          <p:nvPr>
            <p:custDataLst>
              <p:tags r:id="rId31"/>
            </p:custDataLst>
          </p:nvPr>
        </p:nvSpPr>
        <p:spPr>
          <a:xfrm>
            <a:off x="4953000" y="34290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sp>
        <p:nvSpPr>
          <p:cNvPr id="40" name="TextBox 39"/>
          <p:cNvSpPr txBox="1"/>
          <p:nvPr>
            <p:custDataLst>
              <p:tags r:id="rId32"/>
            </p:custDataLst>
          </p:nvPr>
        </p:nvSpPr>
        <p:spPr>
          <a:xfrm>
            <a:off x="762000" y="45221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41" name="TextBox 40"/>
          <p:cNvSpPr txBox="1"/>
          <p:nvPr>
            <p:custDataLst>
              <p:tags r:id="rId33"/>
            </p:custDataLst>
          </p:nvPr>
        </p:nvSpPr>
        <p:spPr>
          <a:xfrm>
            <a:off x="3809999" y="44196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List Activity Diagram</a:t>
            </a:r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790075" y="1140152"/>
            <a:ext cx="1981200" cy="8410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udpSocket.checkIfPacketIsReady</a:t>
            </a:r>
            <a:r>
              <a:rPr lang="en-US" sz="1000" dirty="0">
                <a:solidFill>
                  <a:schemeClr val="tx1"/>
                </a:solidFill>
              </a:rPr>
              <a:t>(Packet &amp;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3558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628900" y="2895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905000" y="27101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Hello arrived</a:t>
            </a:r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825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 </a:t>
            </a:r>
            <a:r>
              <a:rPr lang="en-US" sz="1000" b="1" dirty="0">
                <a:solidFill>
                  <a:srgbClr val="7030A0"/>
                </a:solidFill>
              </a:rPr>
              <a:t>sender</a:t>
            </a:r>
            <a:r>
              <a:rPr lang="en-US" sz="1000" dirty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1000" dirty="0"/>
              <a:t> </a:t>
            </a:r>
            <a:r>
              <a:rPr lang="en-US" sz="1000" dirty="0" err="1"/>
              <a:t>unidirectionalNeighbors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825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3624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810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762000" y="5943600"/>
            <a:ext cx="18288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to 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 flipH="1">
            <a:off x="1676400" y="5181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943600"/>
            <a:ext cx="17526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to 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51816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3581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953000"/>
            <a:ext cx="17525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4114800"/>
            <a:ext cx="761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3505200"/>
            <a:ext cx="1066800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 flipV="1">
            <a:off x="6172201" y="3829050"/>
            <a:ext cx="1219199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3"/>
            </p:custDataLst>
          </p:nvPr>
        </p:nvCxnSpPr>
        <p:spPr>
          <a:xfrm rot="10800000" flipH="1">
            <a:off x="1562099" y="1560676"/>
            <a:ext cx="227975" cy="3354224"/>
          </a:xfrm>
          <a:prstGeom prst="bentConnector3">
            <a:avLst>
              <a:gd name="adj1" fmla="val -1002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4"/>
            </p:custDataLst>
          </p:nvPr>
        </p:nvCxnSpPr>
        <p:spPr>
          <a:xfrm flipH="1" flipV="1">
            <a:off x="3771275" y="1560676"/>
            <a:ext cx="305425" cy="3354224"/>
          </a:xfrm>
          <a:prstGeom prst="bentConnector3">
            <a:avLst>
              <a:gd name="adj1" fmla="val -7484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5"/>
            </p:custDataLst>
          </p:nvPr>
        </p:nvCxnSpPr>
        <p:spPr>
          <a:xfrm rot="5400000" flipH="1" flipV="1">
            <a:off x="-839225" y="4076300"/>
            <a:ext cx="5144924" cy="113675"/>
          </a:xfrm>
          <a:prstGeom prst="bentConnector4">
            <a:avLst>
              <a:gd name="adj1" fmla="val -4443"/>
              <a:gd name="adj2" fmla="val -10054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6"/>
            </p:custDataLst>
          </p:nvPr>
        </p:nvCxnSpPr>
        <p:spPr>
          <a:xfrm rot="5400000" flipH="1">
            <a:off x="607864" y="3312964"/>
            <a:ext cx="5489248" cy="1143625"/>
          </a:xfrm>
          <a:prstGeom prst="bentConnector5">
            <a:avLst>
              <a:gd name="adj1" fmla="val -4165"/>
              <a:gd name="adj2" fmla="val 206608"/>
              <a:gd name="adj3" fmla="val 10416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7"/>
            </p:custDataLst>
          </p:nvPr>
        </p:nvCxnSpPr>
        <p:spPr>
          <a:xfrm rot="5400000" flipH="1">
            <a:off x="2246164" y="1674664"/>
            <a:ext cx="4346248" cy="3277225"/>
          </a:xfrm>
          <a:prstGeom prst="bentConnector5">
            <a:avLst>
              <a:gd name="adj1" fmla="val -5260"/>
              <a:gd name="adj2" fmla="val 48256"/>
              <a:gd name="adj3" fmla="val 1052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28"/>
            </p:custDataLst>
          </p:nvPr>
        </p:nvCxnSpPr>
        <p:spPr>
          <a:xfrm flipH="1" flipV="1">
            <a:off x="2780675" y="1140152"/>
            <a:ext cx="5677525" cy="2688898"/>
          </a:xfrm>
          <a:prstGeom prst="bentConnector4">
            <a:avLst>
              <a:gd name="adj1" fmla="val -4026"/>
              <a:gd name="adj2" fmla="val 10850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29"/>
            </p:custDataLst>
          </p:nvPr>
        </p:nvSpPr>
        <p:spPr>
          <a:xfrm>
            <a:off x="2819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b="1" dirty="0">
                <a:solidFill>
                  <a:srgbClr val="7030A0"/>
                </a:solidFill>
              </a:rPr>
              <a:t>sender</a:t>
            </a:r>
            <a:r>
              <a:rPr lang="en-US" sz="1000" dirty="0">
                <a:solidFill>
                  <a:srgbClr val="FF0000"/>
                </a:solidFill>
              </a:rPr>
              <a:t>,</a:t>
            </a:r>
            <a:r>
              <a:rPr lang="en-US" sz="1000" dirty="0"/>
              <a:t> </a:t>
            </a:r>
            <a:r>
              <a:rPr lang="en-US" sz="1000" dirty="0" err="1"/>
              <a:t>biidirectionalNeighbors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sp>
        <p:nvSpPr>
          <p:cNvPr id="60" name="Rounded Rectangle 59"/>
          <p:cNvSpPr/>
          <p:nvPr>
            <p:custDataLst>
              <p:tags r:id="rId30"/>
            </p:custDataLst>
          </p:nvPr>
        </p:nvSpPr>
        <p:spPr>
          <a:xfrm>
            <a:off x="2209800" y="30480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1"/>
            </p:custDataLst>
          </p:nvPr>
        </p:nvCxnSpPr>
        <p:spPr>
          <a:xfrm rot="5400000">
            <a:off x="2678243" y="34558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2"/>
            </p:custDataLst>
          </p:nvPr>
        </p:nvSpPr>
        <p:spPr>
          <a:xfrm>
            <a:off x="2590800" y="22098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3"/>
            </p:custDataLst>
          </p:nvPr>
        </p:nvCxnSpPr>
        <p:spPr>
          <a:xfrm>
            <a:off x="2780675" y="1981200"/>
            <a:ext cx="625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4"/>
            </p:custDataLst>
          </p:nvPr>
        </p:nvCxnSpPr>
        <p:spPr>
          <a:xfrm flipV="1">
            <a:off x="2971800" y="1560676"/>
            <a:ext cx="799475" cy="915824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5"/>
            </p:custDataLst>
          </p:nvPr>
        </p:nvSpPr>
        <p:spPr>
          <a:xfrm>
            <a:off x="3124200" y="22098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sp>
        <p:nvSpPr>
          <p:cNvPr id="41" name="TextBox 40"/>
          <p:cNvSpPr txBox="1"/>
          <p:nvPr>
            <p:custDataLst>
              <p:tags r:id="rId36"/>
            </p:custDataLst>
          </p:nvPr>
        </p:nvSpPr>
        <p:spPr>
          <a:xfrm>
            <a:off x="6172200" y="3505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42" name="TextBox 41"/>
          <p:cNvSpPr txBox="1"/>
          <p:nvPr>
            <p:custDataLst>
              <p:tags r:id="rId37"/>
            </p:custDataLst>
          </p:nvPr>
        </p:nvSpPr>
        <p:spPr>
          <a:xfrm>
            <a:off x="5029200" y="4267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sp>
        <p:nvSpPr>
          <p:cNvPr id="43" name="TextBox 42"/>
          <p:cNvSpPr txBox="1"/>
          <p:nvPr>
            <p:custDataLst>
              <p:tags r:id="rId38"/>
            </p:custDataLst>
          </p:nvPr>
        </p:nvSpPr>
        <p:spPr>
          <a:xfrm>
            <a:off x="838200" y="53603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44" name="TextBox 43"/>
          <p:cNvSpPr txBox="1"/>
          <p:nvPr>
            <p:custDataLst>
              <p:tags r:id="rId39"/>
            </p:custDataLst>
          </p:nvPr>
        </p:nvSpPr>
        <p:spPr>
          <a:xfrm>
            <a:off x="3276600" y="52578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sp>
        <p:nvSpPr>
          <p:cNvPr id="17" name="Oval 16"/>
          <p:cNvSpPr/>
          <p:nvPr/>
        </p:nvSpPr>
        <p:spPr>
          <a:xfrm>
            <a:off x="228600" y="5105400"/>
            <a:ext cx="48006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Check if </a:t>
            </a:r>
            <a:r>
              <a:rPr lang="en-US" dirty="0" err="1"/>
              <a:t>thisHost</a:t>
            </a:r>
            <a:r>
              <a:rPr lang="en-US" dirty="0"/>
              <a:t> is in list of neighbors received from neighbor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905000"/>
            <a:ext cx="8229600" cy="4876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400" dirty="0"/>
              <a:t>Packet </a:t>
            </a:r>
            <a:r>
              <a:rPr lang="en-US" sz="3400" dirty="0" err="1"/>
              <a:t>pkt</a:t>
            </a:r>
            <a:r>
              <a:rPr lang="en-US" sz="3400" dirty="0"/>
              <a:t>;</a:t>
            </a:r>
          </a:p>
          <a:p>
            <a:pPr>
              <a:buNone/>
            </a:pPr>
            <a:r>
              <a:rPr lang="en-US" sz="3400" dirty="0"/>
              <a:t>If (</a:t>
            </a:r>
            <a:r>
              <a:rPr lang="en-US" sz="3400" dirty="0" err="1"/>
              <a:t>udpSocket.checkForNewPacket</a:t>
            </a:r>
            <a:r>
              <a:rPr lang="en-US" sz="3400" dirty="0"/>
              <a:t>(</a:t>
            </a:r>
            <a:r>
              <a:rPr lang="en-US" sz="3400" dirty="0" err="1"/>
              <a:t>pkt</a:t>
            </a:r>
            <a:r>
              <a:rPr lang="en-US" sz="3400" dirty="0"/>
              <a:t>, 2)&gt;0)</a:t>
            </a:r>
          </a:p>
          <a:p>
            <a:pPr>
              <a:buNone/>
            </a:pPr>
            <a:r>
              <a:rPr lang="en-US" sz="3400" dirty="0"/>
              <a:t>{</a:t>
            </a:r>
          </a:p>
          <a:p>
            <a:pPr>
              <a:buNone/>
            </a:pPr>
            <a:r>
              <a:rPr lang="en-US" sz="3400" dirty="0"/>
              <a:t>	</a:t>
            </a:r>
            <a:r>
              <a:rPr lang="en-US" sz="3400" dirty="0" err="1"/>
              <a:t>HelloMessage</a:t>
            </a:r>
            <a:r>
              <a:rPr lang="en-US" sz="3400" dirty="0"/>
              <a:t> </a:t>
            </a:r>
            <a:r>
              <a:rPr lang="en-US" sz="3400" dirty="0" err="1"/>
              <a:t>helloMessage</a:t>
            </a:r>
            <a:r>
              <a:rPr lang="en-US" sz="3400" dirty="0"/>
              <a:t>;</a:t>
            </a:r>
          </a:p>
          <a:p>
            <a:pPr>
              <a:buNone/>
            </a:pPr>
            <a:r>
              <a:rPr lang="en-US" sz="3400" dirty="0"/>
              <a:t>	</a:t>
            </a:r>
            <a:r>
              <a:rPr lang="en-US" sz="3400" dirty="0" err="1"/>
              <a:t>helloMessage.getFromPacket</a:t>
            </a:r>
            <a:r>
              <a:rPr lang="en-US" sz="3400" dirty="0"/>
              <a:t>(</a:t>
            </a:r>
            <a:r>
              <a:rPr lang="en-US" sz="3400" dirty="0" err="1"/>
              <a:t>pkt</a:t>
            </a:r>
            <a:r>
              <a:rPr lang="en-US" sz="3400" dirty="0"/>
              <a:t>);</a:t>
            </a:r>
          </a:p>
          <a:p>
            <a:pPr>
              <a:buNone/>
            </a:pPr>
            <a:r>
              <a:rPr lang="en-US" sz="3400" dirty="0"/>
              <a:t>	//TODO: extract sender from </a:t>
            </a:r>
            <a:r>
              <a:rPr lang="en-US" sz="3400" dirty="0" err="1"/>
              <a:t>helloMessage</a:t>
            </a:r>
            <a:endParaRPr lang="en-US" sz="3400" dirty="0"/>
          </a:p>
          <a:p>
            <a:pPr>
              <a:buNone/>
            </a:pPr>
            <a:r>
              <a:rPr lang="en-US" sz="3400" dirty="0"/>
              <a:t>	// TODO: check if sender is in list of bi/unidirectional neighbors</a:t>
            </a:r>
          </a:p>
          <a:p>
            <a:pPr>
              <a:buNone/>
            </a:pPr>
            <a:r>
              <a:rPr lang="en-US" sz="3400" dirty="0"/>
              <a:t>	// check if this host is in neighbor’s list of recently heard neighbors</a:t>
            </a:r>
          </a:p>
          <a:p>
            <a:pPr>
              <a:buNone/>
            </a:pPr>
            <a:r>
              <a:rPr lang="en-US" sz="3400" dirty="0"/>
              <a:t>	for(</a:t>
            </a:r>
            <a:r>
              <a:rPr lang="en-US" sz="3400" dirty="0" err="1"/>
              <a:t>HostId</a:t>
            </a:r>
            <a:r>
              <a:rPr lang="en-US" sz="3400" dirty="0"/>
              <a:t> &amp;</a:t>
            </a:r>
            <a:r>
              <a:rPr lang="en-US" sz="3400" dirty="0" err="1"/>
              <a:t>hostId</a:t>
            </a:r>
            <a:r>
              <a:rPr lang="en-US" sz="3400" dirty="0"/>
              <a:t> : </a:t>
            </a:r>
            <a:r>
              <a:rPr lang="en-US" sz="3400" dirty="0" err="1"/>
              <a:t>helloMessage.neighbors</a:t>
            </a:r>
            <a:r>
              <a:rPr lang="en-US" sz="3400" dirty="0"/>
              <a:t>) {</a:t>
            </a:r>
          </a:p>
          <a:p>
            <a:pPr>
              <a:buNone/>
            </a:pPr>
            <a:r>
              <a:rPr lang="en-US" sz="3400" dirty="0"/>
              <a:t>		if (</a:t>
            </a:r>
            <a:r>
              <a:rPr lang="en-US" sz="3400" dirty="0" err="1"/>
              <a:t>thisHost</a:t>
            </a:r>
            <a:r>
              <a:rPr lang="en-US" sz="3400" dirty="0"/>
              <a:t> == </a:t>
            </a:r>
            <a:r>
              <a:rPr lang="en-US" sz="3400" dirty="0" err="1"/>
              <a:t>hostId</a:t>
            </a:r>
            <a:r>
              <a:rPr lang="en-US" sz="3400" dirty="0"/>
              <a:t>) {</a:t>
            </a:r>
          </a:p>
          <a:p>
            <a:pPr>
              <a:buNone/>
            </a:pPr>
            <a:r>
              <a:rPr lang="en-US" sz="3400" dirty="0"/>
              <a:t>			// yes it is</a:t>
            </a:r>
          </a:p>
          <a:p>
            <a:pPr>
              <a:buNone/>
            </a:pPr>
            <a:r>
              <a:rPr lang="en-US" sz="3400" dirty="0"/>
              <a:t>		}</a:t>
            </a:r>
          </a:p>
          <a:p>
            <a:pPr>
              <a:buNone/>
            </a:pPr>
            <a:r>
              <a:rPr lang="en-US" sz="3400" dirty="0"/>
              <a:t>	}</a:t>
            </a:r>
          </a:p>
          <a:p>
            <a:pPr>
              <a:buNone/>
            </a:pPr>
            <a:r>
              <a:rPr lang="en-US" sz="3400" dirty="0"/>
              <a:t>}</a:t>
            </a:r>
          </a:p>
          <a:p>
            <a:pPr>
              <a:buNone/>
            </a:pPr>
            <a:r>
              <a:rPr lang="en-US" sz="1100" dirty="0"/>
              <a:t>	}</a:t>
            </a:r>
          </a:p>
          <a:p>
            <a:pPr>
              <a:buNone/>
            </a:pPr>
            <a:r>
              <a:rPr lang="en-US" sz="600" dirty="0"/>
              <a:t>}</a:t>
            </a:r>
          </a:p>
          <a:p>
            <a:pPr>
              <a:buNone/>
            </a:pPr>
            <a:endParaRPr lang="en-US" sz="600" dirty="0"/>
          </a:p>
          <a:p>
            <a:pPr>
              <a:buNone/>
            </a:pPr>
            <a:r>
              <a:rPr lang="en-US" sz="600" dirty="0"/>
              <a:t>	</a:t>
            </a:r>
          </a:p>
          <a:p>
            <a:pPr>
              <a:buNone/>
            </a:pPr>
            <a:endParaRPr lang="en-US" sz="600" dirty="0"/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List Activity Diagram</a:t>
            </a:r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790075" y="14478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udpSocket.checkIfPacketIsReady</a:t>
            </a:r>
            <a:r>
              <a:rPr lang="en-US" sz="1000" dirty="0">
                <a:solidFill>
                  <a:schemeClr val="tx1"/>
                </a:solidFill>
              </a:rPr>
              <a:t>(Packet &amp;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590800" y="35589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628900" y="2895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905000" y="27101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Hello arrived</a:t>
            </a:r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752600" y="38256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914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 </a:t>
            </a:r>
            <a:r>
              <a:rPr lang="en-US" sz="1000" b="1" dirty="0">
                <a:solidFill>
                  <a:srgbClr val="7030A0"/>
                </a:solidFill>
              </a:rPr>
              <a:t>sender</a:t>
            </a:r>
            <a:r>
              <a:rPr lang="en-US" sz="1000" dirty="0">
                <a:solidFill>
                  <a:srgbClr val="FF0000"/>
                </a:solidFill>
              </a:rPr>
              <a:t>,</a:t>
            </a:r>
          </a:p>
          <a:p>
            <a:pPr algn="ctr"/>
            <a:r>
              <a:rPr lang="en-US" sz="1000" dirty="0"/>
              <a:t> </a:t>
            </a:r>
            <a:r>
              <a:rPr lang="en-US" sz="1000" dirty="0" err="1"/>
              <a:t>unidirectionalNeighbors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971800" y="38256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3352800" y="36245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cxnSp>
        <p:nvCxnSpPr>
          <p:cNvPr id="22" name="Straight Arrow Connector 21"/>
          <p:cNvCxnSpPr/>
          <p:nvPr>
            <p:custDataLst>
              <p:tags r:id="rId11"/>
            </p:custDataLst>
          </p:nvPr>
        </p:nvCxnSpPr>
        <p:spPr>
          <a:xfrm>
            <a:off x="2971800" y="3810000"/>
            <a:ext cx="2819401" cy="22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5621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762000" y="5943600"/>
            <a:ext cx="18288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Remove B from  </a:t>
            </a:r>
            <a:r>
              <a:rPr lang="en-US" sz="1200" dirty="0" err="1">
                <a:solidFill>
                  <a:srgbClr val="FF0000"/>
                </a:solidFill>
              </a:rPr>
              <a:t>unidirectionalNeighbors</a:t>
            </a:r>
            <a:r>
              <a:rPr lang="en-US" sz="1200" dirty="0">
                <a:solidFill>
                  <a:srgbClr val="FF0000"/>
                </a:solidFill>
              </a:rPr>
              <a:t> Add B to  </a:t>
            </a:r>
            <a:r>
              <a:rPr lang="en-US" sz="1200" dirty="0" err="1">
                <a:solidFill>
                  <a:srgbClr val="FF0000"/>
                </a:solidFill>
              </a:rPr>
              <a:t>bidirectionalNeighbors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 flipH="1">
            <a:off x="1676400" y="5181600"/>
            <a:ext cx="762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3048000" y="5943600"/>
            <a:ext cx="17526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Remove B from  </a:t>
            </a:r>
            <a:r>
              <a:rPr lang="en-US" sz="1200" dirty="0" err="1">
                <a:solidFill>
                  <a:srgbClr val="FF0000"/>
                </a:solidFill>
              </a:rPr>
              <a:t>bidirectionalNeighbors</a:t>
            </a:r>
            <a:r>
              <a:rPr lang="en-US" sz="1200" dirty="0">
                <a:solidFill>
                  <a:srgbClr val="FF0000"/>
                </a:solidFill>
              </a:rPr>
              <a:t> Add B to  </a:t>
            </a:r>
            <a:r>
              <a:rPr lang="en-US" sz="1200" dirty="0" err="1">
                <a:solidFill>
                  <a:srgbClr val="FF0000"/>
                </a:solidFill>
              </a:rPr>
              <a:t>unidirectionalNeighbors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695700" y="46482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886200" y="51816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791201" y="3581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5181600" y="4953000"/>
            <a:ext cx="17525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981701" y="4114800"/>
            <a:ext cx="761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7391400" y="3505200"/>
            <a:ext cx="1066800" cy="647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 flipV="1">
            <a:off x="6172201" y="3829050"/>
            <a:ext cx="1219199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3"/>
            </p:custDataLst>
          </p:nvPr>
        </p:nvCxnSpPr>
        <p:spPr>
          <a:xfrm rot="10800000" flipH="1">
            <a:off x="1562099" y="1714500"/>
            <a:ext cx="227975" cy="3200400"/>
          </a:xfrm>
          <a:prstGeom prst="bentConnector3">
            <a:avLst>
              <a:gd name="adj1" fmla="val -36395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4"/>
            </p:custDataLst>
          </p:nvPr>
        </p:nvCxnSpPr>
        <p:spPr>
          <a:xfrm flipH="1" flipV="1">
            <a:off x="3771275" y="1714500"/>
            <a:ext cx="305425" cy="3200400"/>
          </a:xfrm>
          <a:prstGeom prst="bentConnector3">
            <a:avLst>
              <a:gd name="adj1" fmla="val -18573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27" idx="2"/>
            <a:endCxn id="6" idx="1"/>
          </p:cNvCxnSpPr>
          <p:nvPr>
            <p:custDataLst>
              <p:tags r:id="rId25"/>
            </p:custDataLst>
          </p:nvPr>
        </p:nvCxnSpPr>
        <p:spPr>
          <a:xfrm rot="5400000" flipH="1" flipV="1">
            <a:off x="-762313" y="4153212"/>
            <a:ext cx="4991100" cy="113675"/>
          </a:xfrm>
          <a:prstGeom prst="bentConnector4">
            <a:avLst>
              <a:gd name="adj1" fmla="val -4580"/>
              <a:gd name="adj2" fmla="val -10054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33" idx="2"/>
            <a:endCxn id="6" idx="0"/>
          </p:cNvCxnSpPr>
          <p:nvPr>
            <p:custDataLst>
              <p:tags r:id="rId26"/>
            </p:custDataLst>
          </p:nvPr>
        </p:nvCxnSpPr>
        <p:spPr>
          <a:xfrm rot="5400000" flipH="1">
            <a:off x="761688" y="3466788"/>
            <a:ext cx="5181600" cy="1143625"/>
          </a:xfrm>
          <a:prstGeom prst="bentConnector5">
            <a:avLst>
              <a:gd name="adj1" fmla="val -4412"/>
              <a:gd name="adj2" fmla="val 206608"/>
              <a:gd name="adj3" fmla="val 10441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48" idx="2"/>
            <a:endCxn id="6" idx="0"/>
          </p:cNvCxnSpPr>
          <p:nvPr>
            <p:custDataLst>
              <p:tags r:id="rId27"/>
            </p:custDataLst>
          </p:nvPr>
        </p:nvCxnSpPr>
        <p:spPr>
          <a:xfrm rot="5400000" flipH="1">
            <a:off x="2399988" y="1828488"/>
            <a:ext cx="4038600" cy="3277225"/>
          </a:xfrm>
          <a:prstGeom prst="bentConnector5">
            <a:avLst>
              <a:gd name="adj1" fmla="val -5660"/>
              <a:gd name="adj2" fmla="val 48256"/>
              <a:gd name="adj3" fmla="val 10566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52" idx="3"/>
            <a:endCxn id="6" idx="0"/>
          </p:cNvCxnSpPr>
          <p:nvPr>
            <p:custDataLst>
              <p:tags r:id="rId28"/>
            </p:custDataLst>
          </p:nvPr>
        </p:nvCxnSpPr>
        <p:spPr>
          <a:xfrm flipH="1" flipV="1">
            <a:off x="2780675" y="1447800"/>
            <a:ext cx="5677525" cy="2381250"/>
          </a:xfrm>
          <a:prstGeom prst="bentConnector4">
            <a:avLst>
              <a:gd name="adj1" fmla="val -4026"/>
              <a:gd name="adj2" fmla="val 1096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29"/>
            </p:custDataLst>
          </p:nvPr>
        </p:nvSpPr>
        <p:spPr>
          <a:xfrm>
            <a:off x="2819400" y="41148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1000" b="1" dirty="0">
                <a:solidFill>
                  <a:srgbClr val="7030A0"/>
                </a:solidFill>
              </a:rPr>
              <a:t>sender</a:t>
            </a:r>
            <a:r>
              <a:rPr lang="en-US" sz="1000" dirty="0">
                <a:solidFill>
                  <a:srgbClr val="FF0000"/>
                </a:solidFill>
              </a:rPr>
              <a:t>,</a:t>
            </a:r>
            <a:r>
              <a:rPr lang="en-US" sz="1000" dirty="0"/>
              <a:t> </a:t>
            </a:r>
            <a:r>
              <a:rPr lang="en-US" sz="1000" dirty="0" err="1"/>
              <a:t>biidirectionalNeighbors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sp>
        <p:nvSpPr>
          <p:cNvPr id="60" name="Rounded Rectangle 59"/>
          <p:cNvSpPr/>
          <p:nvPr>
            <p:custDataLst>
              <p:tags r:id="rId30"/>
            </p:custDataLst>
          </p:nvPr>
        </p:nvSpPr>
        <p:spPr>
          <a:xfrm>
            <a:off x="2209800" y="30480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1"/>
            </p:custDataLst>
          </p:nvPr>
        </p:nvCxnSpPr>
        <p:spPr>
          <a:xfrm rot="5400000">
            <a:off x="2678243" y="34558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2"/>
            </p:custDataLst>
          </p:nvPr>
        </p:nvSpPr>
        <p:spPr>
          <a:xfrm>
            <a:off x="2590800" y="22098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3"/>
            </p:custDataLst>
          </p:nvPr>
        </p:nvCxnSpPr>
        <p:spPr>
          <a:xfrm rot="16200000" flipH="1">
            <a:off x="2666687" y="20951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4"/>
            </p:custDataLst>
          </p:nvPr>
        </p:nvCxnSpPr>
        <p:spPr>
          <a:xfrm flipV="1">
            <a:off x="2971800" y="17145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5"/>
            </p:custDataLst>
          </p:nvPr>
        </p:nvSpPr>
        <p:spPr>
          <a:xfrm>
            <a:off x="3124200" y="22098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sp>
        <p:nvSpPr>
          <p:cNvPr id="41" name="TextBox 40"/>
          <p:cNvSpPr txBox="1"/>
          <p:nvPr>
            <p:custDataLst>
              <p:tags r:id="rId36"/>
            </p:custDataLst>
          </p:nvPr>
        </p:nvSpPr>
        <p:spPr>
          <a:xfrm>
            <a:off x="6172200" y="3505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42" name="TextBox 41"/>
          <p:cNvSpPr txBox="1"/>
          <p:nvPr>
            <p:custDataLst>
              <p:tags r:id="rId37"/>
            </p:custDataLst>
          </p:nvPr>
        </p:nvSpPr>
        <p:spPr>
          <a:xfrm>
            <a:off x="5029200" y="4267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sp>
        <p:nvSpPr>
          <p:cNvPr id="43" name="TextBox 42"/>
          <p:cNvSpPr txBox="1"/>
          <p:nvPr>
            <p:custDataLst>
              <p:tags r:id="rId38"/>
            </p:custDataLst>
          </p:nvPr>
        </p:nvSpPr>
        <p:spPr>
          <a:xfrm>
            <a:off x="838200" y="53603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44" name="TextBox 43"/>
          <p:cNvSpPr txBox="1"/>
          <p:nvPr>
            <p:custDataLst>
              <p:tags r:id="rId39"/>
            </p:custDataLst>
          </p:nvPr>
        </p:nvSpPr>
        <p:spPr>
          <a:xfrm>
            <a:off x="3276600" y="52578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4574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Remove neighbor from list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33400" y="9906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List&lt;</a:t>
            </a:r>
            <a:r>
              <a:rPr lang="en-US" sz="1400" dirty="0" err="1"/>
              <a:t>NeighborInfo</a:t>
            </a:r>
            <a:r>
              <a:rPr lang="en-US" sz="1400" dirty="0"/>
              <a:t>&gt; neighbors;</a:t>
            </a:r>
          </a:p>
          <a:p>
            <a:pPr>
              <a:buNone/>
            </a:pPr>
            <a:r>
              <a:rPr lang="en-US" sz="1400" dirty="0"/>
              <a:t>….</a:t>
            </a:r>
          </a:p>
          <a:p>
            <a:pPr>
              <a:buNone/>
            </a:pPr>
            <a:r>
              <a:rPr lang="en-US" sz="1400" dirty="0" err="1"/>
              <a:t>NeighborInfo</a:t>
            </a:r>
            <a:r>
              <a:rPr lang="en-US" sz="1400" dirty="0"/>
              <a:t> </a:t>
            </a:r>
            <a:r>
              <a:rPr lang="en-US" sz="1400" dirty="0" err="1"/>
              <a:t>neighborToRemove</a:t>
            </a:r>
            <a:r>
              <a:rPr lang="en-US" sz="1400" dirty="0"/>
              <a:t>;</a:t>
            </a:r>
          </a:p>
          <a:p>
            <a:pPr>
              <a:buNone/>
            </a:pPr>
            <a:r>
              <a:rPr lang="en-US" sz="1400" dirty="0"/>
              <a:t>…</a:t>
            </a:r>
          </a:p>
          <a:p>
            <a:pPr>
              <a:buNone/>
            </a:pPr>
            <a:r>
              <a:rPr lang="en-US" sz="1400" dirty="0" err="1"/>
              <a:t>neighbors.remove</a:t>
            </a:r>
            <a:r>
              <a:rPr lang="en-US" sz="1400" dirty="0"/>
              <a:t>(</a:t>
            </a:r>
            <a:r>
              <a:rPr lang="en-US" sz="1400" dirty="0" err="1"/>
              <a:t>neighborToRemove</a:t>
            </a:r>
            <a:r>
              <a:rPr lang="en-US" sz="1400" dirty="0"/>
              <a:t>);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Remove a host</a:t>
            </a:r>
          </a:p>
          <a:p>
            <a:pPr>
              <a:buNone/>
            </a:pPr>
            <a:r>
              <a:rPr lang="en-US" sz="1400" dirty="0"/>
              <a:t>List&lt;</a:t>
            </a:r>
            <a:r>
              <a:rPr lang="en-US" sz="1400" dirty="0" err="1"/>
              <a:t>NeighborInfo</a:t>
            </a:r>
            <a:r>
              <a:rPr lang="en-US" sz="1400" dirty="0"/>
              <a:t>&gt; neighbors;</a:t>
            </a:r>
          </a:p>
          <a:p>
            <a:pPr>
              <a:buNone/>
            </a:pPr>
            <a:r>
              <a:rPr lang="en-US" sz="1400" dirty="0"/>
              <a:t>….</a:t>
            </a:r>
          </a:p>
          <a:p>
            <a:pPr>
              <a:buNone/>
            </a:pPr>
            <a:r>
              <a:rPr lang="en-US" sz="1400" dirty="0" err="1"/>
              <a:t>HostId</a:t>
            </a:r>
            <a:r>
              <a:rPr lang="en-US" sz="1400" dirty="0"/>
              <a:t> </a:t>
            </a:r>
            <a:r>
              <a:rPr lang="en-US" sz="1400" dirty="0" err="1"/>
              <a:t>hostToRemove</a:t>
            </a:r>
            <a:r>
              <a:rPr lang="en-US" sz="1400" dirty="0"/>
              <a:t>(address, port);</a:t>
            </a:r>
          </a:p>
          <a:p>
            <a:pPr>
              <a:buNone/>
            </a:pPr>
            <a:r>
              <a:rPr lang="en-US" sz="1400" dirty="0" err="1"/>
              <a:t>NeighborInfo</a:t>
            </a:r>
            <a:r>
              <a:rPr lang="en-US" sz="1400" dirty="0"/>
              <a:t> </a:t>
            </a:r>
            <a:r>
              <a:rPr lang="en-US" sz="1400" dirty="0" err="1"/>
              <a:t>neighborToRemove</a:t>
            </a:r>
            <a:r>
              <a:rPr lang="en-US" sz="1400" dirty="0"/>
              <a:t>(</a:t>
            </a:r>
            <a:r>
              <a:rPr lang="en-US" sz="1400" dirty="0" err="1"/>
              <a:t>hostToRemove</a:t>
            </a:r>
            <a:r>
              <a:rPr lang="en-US" sz="1400" dirty="0"/>
              <a:t>);</a:t>
            </a:r>
          </a:p>
          <a:p>
            <a:pPr>
              <a:buNone/>
            </a:pPr>
            <a:r>
              <a:rPr lang="en-US" sz="1400" dirty="0" err="1"/>
              <a:t>neighbors.remove</a:t>
            </a:r>
            <a:r>
              <a:rPr lang="en-US" sz="1400" dirty="0"/>
              <a:t>(</a:t>
            </a:r>
            <a:r>
              <a:rPr lang="en-US" sz="1400" dirty="0" err="1"/>
              <a:t>neighborToRemove</a:t>
            </a:r>
            <a:r>
              <a:rPr lang="en-US" sz="1400" dirty="0"/>
              <a:t>);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400" dirty="0"/>
              <a:t>/// or</a:t>
            </a:r>
          </a:p>
          <a:p>
            <a:pPr>
              <a:buNone/>
            </a:pPr>
            <a:r>
              <a:rPr lang="en-US" sz="1400" dirty="0"/>
              <a:t>list&lt;</a:t>
            </a:r>
            <a:r>
              <a:rPr lang="en-US" sz="1400" dirty="0" err="1"/>
              <a:t>NeighborInfo</a:t>
            </a:r>
            <a:r>
              <a:rPr lang="en-US" sz="1400" dirty="0"/>
              <a:t>&gt;::</a:t>
            </a:r>
            <a:r>
              <a:rPr lang="en-US" sz="1400" dirty="0" err="1"/>
              <a:t>iterator</a:t>
            </a:r>
            <a:r>
              <a:rPr lang="en-US" sz="1400" dirty="0"/>
              <a:t> it;</a:t>
            </a:r>
          </a:p>
          <a:p>
            <a:pPr>
              <a:buNone/>
            </a:pPr>
            <a:r>
              <a:rPr lang="en-US" sz="1400" dirty="0"/>
              <a:t>for(it = </a:t>
            </a:r>
            <a:r>
              <a:rPr lang="en-US" sz="1400" dirty="0" err="1"/>
              <a:t>neighbors.begin</a:t>
            </a:r>
            <a:r>
              <a:rPr lang="en-US" sz="1400" dirty="0"/>
              <a:t>(); it!=</a:t>
            </a:r>
            <a:r>
              <a:rPr lang="en-US" sz="1400" dirty="0" err="1"/>
              <a:t>neighbors.end</a:t>
            </a:r>
            <a:r>
              <a:rPr lang="en-US" sz="1400" dirty="0"/>
              <a:t>(); ++it) {</a:t>
            </a:r>
          </a:p>
          <a:p>
            <a:pPr>
              <a:buNone/>
            </a:pPr>
            <a:r>
              <a:rPr lang="en-US" sz="1400" dirty="0"/>
              <a:t>	if (it-&gt;</a:t>
            </a:r>
            <a:r>
              <a:rPr lang="en-US" sz="1400" dirty="0" err="1"/>
              <a:t>hostId</a:t>
            </a:r>
            <a:r>
              <a:rPr lang="en-US" sz="1400" dirty="0"/>
              <a:t> == </a:t>
            </a:r>
            <a:r>
              <a:rPr lang="en-US" sz="1400" dirty="0" err="1"/>
              <a:t>hostToRemove</a:t>
            </a:r>
            <a:r>
              <a:rPr lang="en-US" sz="1400" dirty="0"/>
              <a:t>) {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neighbors.erase</a:t>
            </a:r>
            <a:r>
              <a:rPr lang="en-US" sz="1400" dirty="0"/>
              <a:t>(it);</a:t>
            </a:r>
          </a:p>
          <a:p>
            <a:pPr>
              <a:buNone/>
            </a:pPr>
            <a:r>
              <a:rPr lang="en-US" sz="1400" dirty="0"/>
              <a:t>		break;  // would crash without this break</a:t>
            </a:r>
          </a:p>
          <a:p>
            <a:pPr>
              <a:buNone/>
            </a:pPr>
            <a:r>
              <a:rPr lang="en-US" sz="1400" dirty="0"/>
              <a:t>	}</a:t>
            </a:r>
          </a:p>
          <a:p>
            <a:pPr>
              <a:buNone/>
            </a:pPr>
            <a:r>
              <a:rPr lang="en-US" sz="1400" dirty="0"/>
              <a:t>}</a:t>
            </a:r>
          </a:p>
          <a:p>
            <a:endParaRPr lang="en-US" sz="1400" dirty="0"/>
          </a:p>
        </p:txBody>
      </p:sp>
      <p:sp>
        <p:nvSpPr>
          <p:cNvPr id="6" name="Right Brace 5"/>
          <p:cNvSpPr/>
          <p:nvPr/>
        </p:nvSpPr>
        <p:spPr>
          <a:xfrm>
            <a:off x="4419600" y="1295400"/>
            <a:ext cx="60960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10200" y="1644134"/>
            <a:ext cx="110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Method 1</a:t>
            </a:r>
          </a:p>
        </p:txBody>
      </p:sp>
      <p:sp>
        <p:nvSpPr>
          <p:cNvPr id="8" name="Right Brace 7"/>
          <p:cNvSpPr/>
          <p:nvPr/>
        </p:nvSpPr>
        <p:spPr>
          <a:xfrm>
            <a:off x="4953000" y="2743200"/>
            <a:ext cx="6096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3600" y="3429000"/>
            <a:ext cx="110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Method 2</a:t>
            </a:r>
          </a:p>
        </p:txBody>
      </p:sp>
      <p:sp>
        <p:nvSpPr>
          <p:cNvPr id="10" name="Right Brace 9"/>
          <p:cNvSpPr/>
          <p:nvPr/>
        </p:nvSpPr>
        <p:spPr>
          <a:xfrm>
            <a:off x="5442408" y="4724400"/>
            <a:ext cx="6096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33008" y="5410200"/>
            <a:ext cx="110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Method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0018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err="1"/>
              <a:t>thisHost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/>
              <a:t>int</a:t>
            </a:r>
            <a:r>
              <a:rPr lang="en-US" sz="2800" dirty="0"/>
              <a:t> main(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argc</a:t>
            </a:r>
            <a:r>
              <a:rPr lang="en-US" sz="2800" dirty="0"/>
              <a:t>, char* </a:t>
            </a:r>
            <a:r>
              <a:rPr lang="en-US" sz="2800" dirty="0" err="1"/>
              <a:t>argv</a:t>
            </a:r>
            <a:r>
              <a:rPr lang="en-US" sz="2800" dirty="0"/>
              <a:t>[])</a:t>
            </a:r>
          </a:p>
          <a:p>
            <a:pPr>
              <a:buNone/>
            </a:pPr>
            <a:r>
              <a:rPr lang="en-US" sz="2800" dirty="0"/>
              <a:t>{	</a:t>
            </a:r>
          </a:p>
          <a:p>
            <a:pPr lvl="1">
              <a:buNone/>
            </a:pPr>
            <a:r>
              <a:rPr lang="en-US" sz="2400" dirty="0" err="1"/>
              <a:t>HostId</a:t>
            </a:r>
            <a:r>
              <a:rPr lang="en-US" sz="2400" dirty="0"/>
              <a:t> </a:t>
            </a:r>
            <a:r>
              <a:rPr lang="en-US" sz="2400" dirty="0" err="1"/>
              <a:t>thisHost</a:t>
            </a:r>
            <a:r>
              <a:rPr lang="en-US" sz="2400" dirty="0"/>
              <a:t>;</a:t>
            </a:r>
          </a:p>
          <a:p>
            <a:pPr lvl="1">
              <a:buNone/>
            </a:pPr>
            <a:r>
              <a:rPr lang="en-US" sz="2400" dirty="0" err="1"/>
              <a:t>fillThisHostIP</a:t>
            </a:r>
            <a:r>
              <a:rPr lang="en-US" sz="2400" dirty="0"/>
              <a:t>(</a:t>
            </a:r>
            <a:r>
              <a:rPr lang="en-US" sz="2400" dirty="0" err="1"/>
              <a:t>thisHost</a:t>
            </a:r>
            <a:r>
              <a:rPr lang="en-US" sz="2400" dirty="0"/>
              <a:t>); // provided in someFunctions.cpp</a:t>
            </a:r>
          </a:p>
          <a:p>
            <a:pPr lvl="1">
              <a:buNone/>
            </a:pPr>
            <a:r>
              <a:rPr lang="en-US" sz="2400" dirty="0" err="1"/>
              <a:t>thisHost._port</a:t>
            </a:r>
            <a:r>
              <a:rPr lang="en-US" sz="2400" dirty="0"/>
              <a:t> = </a:t>
            </a:r>
            <a:r>
              <a:rPr lang="en-US" sz="2400" dirty="0" err="1"/>
              <a:t>atoi</a:t>
            </a:r>
            <a:r>
              <a:rPr lang="en-US" sz="2400" dirty="0"/>
              <a:t>(</a:t>
            </a:r>
            <a:r>
              <a:rPr lang="en-US" sz="2400" dirty="0" err="1"/>
              <a:t>argv</a:t>
            </a:r>
            <a:r>
              <a:rPr lang="en-US" sz="2400" dirty="0"/>
              <a:t>[1]);</a:t>
            </a:r>
          </a:p>
          <a:p>
            <a:pPr lvl="1">
              <a:buNone/>
            </a:pPr>
            <a:r>
              <a:rPr lang="en-US" sz="2400" dirty="0"/>
              <a:t>…</a:t>
            </a: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Find N neighbors</a:t>
            </a:r>
          </a:p>
          <a:p>
            <a:pPr lvl="1"/>
            <a:r>
              <a:rPr lang="en-US" dirty="0"/>
              <a:t>A node is a neighbor if two-way communication is possible and verified</a:t>
            </a:r>
          </a:p>
          <a:p>
            <a:pPr lvl="2"/>
            <a:r>
              <a:rPr lang="en-US" dirty="0"/>
              <a:t>Two-communication == bidirectional link</a:t>
            </a:r>
          </a:p>
          <a:p>
            <a:r>
              <a:rPr lang="en-US" dirty="0"/>
              <a:t>Maintain N neighbors</a:t>
            </a:r>
          </a:p>
          <a:p>
            <a:pPr lvl="1"/>
            <a:r>
              <a:rPr lang="en-US" dirty="0"/>
              <a:t>If two-way communication is no longer verified, the node is no longer a neighbor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/>
              <a:t>Receive hello</a:t>
            </a:r>
          </a:p>
          <a:p>
            <a:pPr lvl="2"/>
            <a:r>
              <a:rPr lang="en-US" dirty="0"/>
              <a:t>Process neighbor states (as we just talked about)</a:t>
            </a:r>
          </a:p>
          <a:p>
            <a:pPr lvl="1"/>
            <a:r>
              <a:rPr lang="en-US" dirty="0"/>
              <a:t>Search for more neighbors?</a:t>
            </a:r>
          </a:p>
          <a:p>
            <a:pPr lvl="2"/>
            <a:r>
              <a:rPr lang="en-US" dirty="0"/>
              <a:t>Check and if so, search</a:t>
            </a:r>
          </a:p>
          <a:p>
            <a:pPr lvl="1"/>
            <a:r>
              <a:rPr lang="en-US" dirty="0"/>
              <a:t>Update neighbor set</a:t>
            </a:r>
          </a:p>
          <a:p>
            <a:pPr lvl="2"/>
            <a:r>
              <a:rPr lang="en-US" dirty="0"/>
              <a:t>If some neighbors have timed out, remove them</a:t>
            </a:r>
          </a:p>
          <a:p>
            <a:pPr lvl="1"/>
            <a:r>
              <a:rPr lang="en-US" dirty="0"/>
              <a:t>Send hello messages to neighbors</a:t>
            </a:r>
          </a:p>
          <a:p>
            <a:pPr lvl="2"/>
            <a:r>
              <a:rPr lang="en-US" dirty="0"/>
              <a:t>Send every 10 sec</a:t>
            </a: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/>
              <a:t>Receive hello</a:t>
            </a:r>
          </a:p>
          <a:p>
            <a:pPr lvl="2"/>
            <a:r>
              <a:rPr lang="en-US" dirty="0"/>
              <a:t>Process neighbor states (sort of like what we did)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Search for more neighbors?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Check and if so, search</a:t>
            </a:r>
          </a:p>
          <a:p>
            <a:pPr lvl="1"/>
            <a:r>
              <a:rPr lang="en-US" dirty="0"/>
              <a:t>Update neighbor set</a:t>
            </a:r>
          </a:p>
          <a:p>
            <a:pPr lvl="2"/>
            <a:r>
              <a:rPr lang="en-US" dirty="0"/>
              <a:t>If some neighbors have timed out, remove them</a:t>
            </a:r>
          </a:p>
          <a:p>
            <a:pPr lvl="1"/>
            <a:r>
              <a:rPr lang="en-US" dirty="0"/>
              <a:t>Send hello messages to neighbors</a:t>
            </a:r>
          </a:p>
          <a:p>
            <a:pPr lvl="2"/>
            <a:r>
              <a:rPr lang="en-US" dirty="0"/>
              <a:t>Send every 10 sec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Detecting Bidirectional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Node A has a bidirectional with node B if</a:t>
            </a:r>
          </a:p>
          <a:p>
            <a:pPr lvl="1"/>
            <a:r>
              <a:rPr lang="en-US" dirty="0"/>
              <a:t>Node A can hear node B</a:t>
            </a:r>
          </a:p>
          <a:p>
            <a:pPr lvl="1"/>
            <a:r>
              <a:rPr lang="en-US" dirty="0"/>
              <a:t>Node B can hear node A</a:t>
            </a:r>
          </a:p>
          <a:p>
            <a:r>
              <a:rPr lang="en-US" dirty="0"/>
              <a:t>To determine if a link between node A and B is bidirectional</a:t>
            </a:r>
          </a:p>
          <a:p>
            <a:pPr lvl="1"/>
            <a:r>
              <a:rPr lang="en-US" dirty="0"/>
              <a:t>Node A sends a message to node B</a:t>
            </a:r>
          </a:p>
          <a:p>
            <a:pPr lvl="1"/>
            <a:r>
              <a:rPr lang="en-US" dirty="0"/>
              <a:t>Node B sends a message to node A saying that it can hear node A</a:t>
            </a:r>
          </a:p>
          <a:p>
            <a:pPr lvl="2"/>
            <a:r>
              <a:rPr lang="en-US" dirty="0"/>
              <a:t>Now node A believes the link is bidirectional</a:t>
            </a:r>
          </a:p>
          <a:p>
            <a:pPr lvl="1"/>
            <a:r>
              <a:rPr lang="en-US" dirty="0"/>
              <a:t>Node A sends a message to node B saying that it can hear node B</a:t>
            </a:r>
          </a:p>
          <a:p>
            <a:pPr lvl="2"/>
            <a:r>
              <a:rPr lang="en-US" dirty="0"/>
              <a:t>Now node B believes the link is bidirectional</a:t>
            </a:r>
          </a:p>
          <a:p>
            <a:r>
              <a:rPr lang="en-US" dirty="0"/>
              <a:t>In general, to determine is links are bidirectional</a:t>
            </a:r>
          </a:p>
          <a:p>
            <a:pPr lvl="1"/>
            <a:r>
              <a:rPr lang="en-US" dirty="0"/>
              <a:t>Send hello messages where the message includes a list of all nodes that have been heard</a:t>
            </a:r>
          </a:p>
          <a:p>
            <a:pPr lvl="1"/>
            <a:r>
              <a:rPr lang="en-US" dirty="0"/>
              <a:t>Upon receiving a hello message, </a:t>
            </a:r>
          </a:p>
          <a:p>
            <a:pPr lvl="2"/>
            <a:r>
              <a:rPr lang="en-US" dirty="0"/>
              <a:t>If you are listed as one of the nodes that has been recently heard, then the link is bidirectional</a:t>
            </a:r>
          </a:p>
          <a:p>
            <a:pPr lvl="2"/>
            <a:r>
              <a:rPr lang="en-US" dirty="0"/>
              <a:t>Add the sender of the hello to the list of nodes that you can hear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Search for more neighbors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err="1"/>
              <a:t>int</a:t>
            </a:r>
            <a:r>
              <a:rPr lang="en-US" sz="1800" dirty="0"/>
              <a:t> main(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char* </a:t>
            </a:r>
            <a:r>
              <a:rPr lang="en-US" sz="1800" dirty="0" err="1"/>
              <a:t>argv</a:t>
            </a:r>
            <a:r>
              <a:rPr lang="en-US" sz="1800" dirty="0"/>
              <a:t>[])	</a:t>
            </a:r>
          </a:p>
          <a:p>
            <a:pPr>
              <a:buNone/>
            </a:pPr>
            <a:r>
              <a:rPr lang="en-US" sz="1800" dirty="0"/>
              <a:t>{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bool</a:t>
            </a:r>
            <a:r>
              <a:rPr lang="en-US" sz="1800" dirty="0"/>
              <a:t> </a:t>
            </a:r>
            <a:r>
              <a:rPr lang="en-US" sz="1800" dirty="0" err="1"/>
              <a:t>searchingForNeighborFlag</a:t>
            </a:r>
            <a:r>
              <a:rPr lang="en-US" sz="1800" dirty="0"/>
              <a:t> = false;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readAllHostsList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[2], </a:t>
            </a:r>
            <a:r>
              <a:rPr lang="en-US" sz="1800" dirty="0" err="1"/>
              <a:t>allHosts</a:t>
            </a:r>
            <a:r>
              <a:rPr lang="en-US" sz="1800" dirty="0"/>
              <a:t>); // provided</a:t>
            </a:r>
          </a:p>
          <a:p>
            <a:endParaRPr lang="en-US" sz="1800" dirty="0"/>
          </a:p>
          <a:p>
            <a:pPr>
              <a:buNone/>
            </a:pPr>
            <a:r>
              <a:rPr lang="en-US" sz="1800" dirty="0"/>
              <a:t>	while (1)</a:t>
            </a:r>
          </a:p>
          <a:p>
            <a:pPr>
              <a:buNone/>
            </a:pPr>
            <a:r>
              <a:rPr lang="en-US" sz="1800" dirty="0"/>
              <a:t>	{</a:t>
            </a:r>
          </a:p>
          <a:p>
            <a:pPr lvl="1">
              <a:buNone/>
            </a:pPr>
            <a:r>
              <a:rPr lang="en-US" sz="1800" dirty="0"/>
              <a:t>	if (</a:t>
            </a:r>
            <a:r>
              <a:rPr lang="en-US" sz="1800" dirty="0" err="1"/>
              <a:t>bidirectionalNeighbors.size</a:t>
            </a:r>
            <a:r>
              <a:rPr lang="en-US" sz="1800" dirty="0"/>
              <a:t>() + </a:t>
            </a:r>
            <a:r>
              <a:rPr lang="en-US" sz="1800" dirty="0" err="1"/>
              <a:t>unidirectionalNeighbors.size</a:t>
            </a:r>
            <a:r>
              <a:rPr lang="en-US" sz="1800" dirty="0"/>
              <a:t>() &lt; TARGET_NUMBER_OF_NEIGHBORS &amp;&amp; </a:t>
            </a:r>
            <a:r>
              <a:rPr lang="en-US" sz="1800" dirty="0" err="1"/>
              <a:t>searchingForNeighborFlag</a:t>
            </a:r>
            <a:r>
              <a:rPr lang="en-US" sz="1800" dirty="0"/>
              <a:t> ==false)</a:t>
            </a:r>
          </a:p>
          <a:p>
            <a:pPr lvl="1">
              <a:buNone/>
            </a:pPr>
            <a:r>
              <a:rPr lang="en-US" sz="1800" dirty="0"/>
              <a:t>	{</a:t>
            </a:r>
          </a:p>
          <a:p>
            <a:pPr lvl="2">
              <a:buNone/>
            </a:pPr>
            <a:r>
              <a:rPr lang="en-US" sz="1800" dirty="0"/>
              <a:t>	</a:t>
            </a:r>
            <a:r>
              <a:rPr lang="en-US" sz="1800" dirty="0" err="1"/>
              <a:t>searchingForNeighborFlag</a:t>
            </a:r>
            <a:r>
              <a:rPr lang="en-US" sz="1800" dirty="0"/>
              <a:t> = true;</a:t>
            </a:r>
          </a:p>
          <a:p>
            <a:pPr lvl="2">
              <a:buNone/>
            </a:pPr>
            <a:r>
              <a:rPr lang="en-US" sz="1800" dirty="0"/>
              <a:t>	</a:t>
            </a:r>
            <a:r>
              <a:rPr lang="en-US" sz="1800" dirty="0" err="1"/>
              <a:t>tempNeighbor</a:t>
            </a:r>
            <a:r>
              <a:rPr lang="en-US" sz="1800" dirty="0"/>
              <a:t> = </a:t>
            </a:r>
            <a:r>
              <a:rPr lang="en-US" sz="1800" dirty="0" err="1"/>
              <a:t>selectNeighborAtRandom</a:t>
            </a:r>
            <a:r>
              <a:rPr lang="en-US" sz="1800" dirty="0"/>
              <a:t>(</a:t>
            </a:r>
            <a:r>
              <a:rPr lang="en-US" sz="1800" dirty="0" err="1"/>
              <a:t>bidirectionalNeighbors</a:t>
            </a:r>
            <a:r>
              <a:rPr lang="en-US" sz="1800" dirty="0"/>
              <a:t>, </a:t>
            </a:r>
            <a:r>
              <a:rPr lang="en-US" sz="1800" dirty="0" err="1"/>
              <a:t>unidirectionalNeighbors</a:t>
            </a:r>
            <a:r>
              <a:rPr lang="en-US" sz="1800" dirty="0"/>
              <a:t>, </a:t>
            </a:r>
            <a:r>
              <a:rPr lang="en-US" sz="1800" dirty="0" err="1"/>
              <a:t>allHost</a:t>
            </a:r>
            <a:r>
              <a:rPr lang="en-US" sz="1800" dirty="0"/>
              <a:t>, </a:t>
            </a:r>
            <a:r>
              <a:rPr lang="en-US" sz="1800" dirty="0" err="1"/>
              <a:t>thisHost</a:t>
            </a:r>
            <a:r>
              <a:rPr lang="en-US" sz="1800" dirty="0"/>
              <a:t>);  // provided</a:t>
            </a:r>
          </a:p>
          <a:p>
            <a:pPr lvl="1">
              <a:buNone/>
            </a:pPr>
            <a:r>
              <a:rPr lang="en-US" sz="1800" dirty="0"/>
              <a:t>	}</a:t>
            </a:r>
          </a:p>
          <a:p>
            <a:pPr lvl="1">
              <a:buNone/>
            </a:pPr>
            <a:r>
              <a:rPr lang="en-US" sz="1800" dirty="0"/>
              <a:t>	….</a:t>
            </a:r>
          </a:p>
          <a:p>
            <a:pPr lvl="2"/>
            <a:endParaRPr lang="en-US" sz="1000" dirty="0"/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Receive hello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Process neighbor states (sort of like what we did)</a:t>
            </a:r>
          </a:p>
          <a:p>
            <a:pPr lvl="1"/>
            <a:r>
              <a:rPr lang="en-US" dirty="0"/>
              <a:t>Search for more neighbors?</a:t>
            </a:r>
          </a:p>
          <a:p>
            <a:pPr lvl="2"/>
            <a:r>
              <a:rPr lang="en-US" dirty="0"/>
              <a:t>Check and if so, search</a:t>
            </a:r>
          </a:p>
          <a:p>
            <a:pPr lvl="1"/>
            <a:r>
              <a:rPr lang="en-US" dirty="0"/>
              <a:t>Update neighbor set</a:t>
            </a:r>
          </a:p>
          <a:p>
            <a:pPr lvl="2"/>
            <a:r>
              <a:rPr lang="en-US" dirty="0"/>
              <a:t>If some neighbors have timed out, remove them</a:t>
            </a:r>
          </a:p>
          <a:p>
            <a:pPr lvl="1"/>
            <a:r>
              <a:rPr lang="en-US" dirty="0"/>
              <a:t>Send hello messages to neighbors</a:t>
            </a:r>
          </a:p>
          <a:p>
            <a:pPr lvl="2"/>
            <a:r>
              <a:rPr lang="en-US" dirty="0"/>
              <a:t>Send every 10 sec</a:t>
            </a: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/>
              <a:t>Receive hello</a:t>
            </a:r>
          </a:p>
          <a:p>
            <a:pPr lvl="2"/>
            <a:r>
              <a:rPr lang="en-US" dirty="0"/>
              <a:t>Process neighbor states (sort of like what we did)</a:t>
            </a:r>
          </a:p>
          <a:p>
            <a:pPr lvl="1"/>
            <a:r>
              <a:rPr lang="en-US" dirty="0"/>
              <a:t>Search for more neighbors?</a:t>
            </a:r>
          </a:p>
          <a:p>
            <a:pPr lvl="2"/>
            <a:r>
              <a:rPr lang="en-US" dirty="0"/>
              <a:t>Check and if so, search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Update neighbor set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If some neighbors have timed out, remove them</a:t>
            </a:r>
          </a:p>
          <a:p>
            <a:pPr lvl="1"/>
            <a:r>
              <a:rPr lang="en-US" dirty="0"/>
              <a:t>Send hello messages to neighbors</a:t>
            </a:r>
          </a:p>
          <a:p>
            <a:pPr lvl="2"/>
            <a:r>
              <a:rPr lang="en-US" dirty="0"/>
              <a:t>Send every 10 sec</a:t>
            </a:r>
          </a:p>
        </p:txBody>
      </p:sp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Neighbor List Activity Diagram</a:t>
            </a:r>
          </a:p>
        </p:txBody>
      </p:sp>
      <p:sp>
        <p:nvSpPr>
          <p:cNvPr id="6" name="Rounded Rectangle 5"/>
          <p:cNvSpPr/>
          <p:nvPr>
            <p:custDataLst>
              <p:tags r:id="rId3"/>
            </p:custDataLst>
          </p:nvPr>
        </p:nvSpPr>
        <p:spPr>
          <a:xfrm>
            <a:off x="1256675" y="1143000"/>
            <a:ext cx="19812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checkForNewPacket</a:t>
            </a:r>
            <a:r>
              <a:rPr lang="en-US" sz="1000" dirty="0">
                <a:solidFill>
                  <a:schemeClr val="tx1"/>
                </a:solidFill>
              </a:rPr>
              <a:t>(SOCKET </a:t>
            </a:r>
            <a:r>
              <a:rPr lang="en-US" sz="1000" dirty="0" err="1">
                <a:solidFill>
                  <a:schemeClr val="tx1"/>
                </a:solidFill>
              </a:rPr>
              <a:t>UDPSock</a:t>
            </a:r>
            <a:r>
              <a:rPr lang="en-US" sz="1000" dirty="0">
                <a:solidFill>
                  <a:schemeClr val="tx1"/>
                </a:solidFill>
              </a:rPr>
              <a:t>, char *</a:t>
            </a:r>
            <a:r>
              <a:rPr lang="en-US" sz="1000" dirty="0" err="1">
                <a:solidFill>
                  <a:schemeClr val="tx1"/>
                </a:solidFill>
              </a:rPr>
              <a:t>pkt</a:t>
            </a:r>
            <a:r>
              <a:rPr lang="en-US" sz="1000" dirty="0">
                <a:solidFill>
                  <a:schemeClr val="tx1"/>
                </a:solidFill>
              </a:rPr>
              <a:t>, </a:t>
            </a:r>
            <a:r>
              <a:rPr lang="en-US" sz="1000" dirty="0" err="1">
                <a:solidFill>
                  <a:schemeClr val="tx1"/>
                </a:solidFill>
              </a:rPr>
              <a:t>int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TimeOut</a:t>
            </a:r>
            <a:r>
              <a:rPr lang="en-US" sz="1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Flowchart: Decision 7"/>
          <p:cNvSpPr/>
          <p:nvPr>
            <p:custDataLst>
              <p:tags r:id="rId4"/>
            </p:custDataLst>
          </p:nvPr>
        </p:nvSpPr>
        <p:spPr>
          <a:xfrm>
            <a:off x="2057400" y="3254115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142" idx="2"/>
            <a:endCxn id="60" idx="0"/>
          </p:cNvCxnSpPr>
          <p:nvPr>
            <p:custDataLst>
              <p:tags r:id="rId5"/>
            </p:custDataLst>
          </p:nvPr>
        </p:nvCxnSpPr>
        <p:spPr>
          <a:xfrm rot="5400000">
            <a:off x="2095500" y="2590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6"/>
            </p:custDataLst>
          </p:nvPr>
        </p:nvSpPr>
        <p:spPr>
          <a:xfrm>
            <a:off x="1371600" y="2405390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Hello arrived</a:t>
            </a:r>
          </a:p>
        </p:txBody>
      </p:sp>
      <p:cxnSp>
        <p:nvCxnSpPr>
          <p:cNvPr id="14" name="Straight Arrow Connector 13"/>
          <p:cNvCxnSpPr>
            <a:stCxn id="8" idx="1"/>
            <a:endCxn id="24" idx="0"/>
          </p:cNvCxnSpPr>
          <p:nvPr>
            <p:custDataLst>
              <p:tags r:id="rId7"/>
            </p:custDataLst>
          </p:nvPr>
        </p:nvCxnSpPr>
        <p:spPr>
          <a:xfrm rot="10800000" flipV="1">
            <a:off x="1219200" y="3520814"/>
            <a:ext cx="8382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381000" y="38100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(sender,</a:t>
            </a:r>
          </a:p>
          <a:p>
            <a:pPr algn="ctr"/>
            <a:r>
              <a:rPr lang="en-US" sz="1000" dirty="0" err="1"/>
              <a:t>unidirectionalNeighbors</a:t>
            </a:r>
            <a:r>
              <a:rPr lang="en-US" sz="1000" dirty="0"/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cxnSp>
        <p:nvCxnSpPr>
          <p:cNvPr id="19" name="Straight Arrow Connector 18"/>
          <p:cNvCxnSpPr>
            <a:stCxn id="8" idx="3"/>
            <a:endCxn id="35" idx="0"/>
          </p:cNvCxnSpPr>
          <p:nvPr>
            <p:custDataLst>
              <p:tags r:id="rId9"/>
            </p:custDataLst>
          </p:nvPr>
        </p:nvCxnSpPr>
        <p:spPr>
          <a:xfrm>
            <a:off x="2438400" y="3520815"/>
            <a:ext cx="914400" cy="82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>
            <p:custDataLst>
              <p:tags r:id="rId10"/>
            </p:custDataLst>
          </p:nvPr>
        </p:nvSpPr>
        <p:spPr>
          <a:xfrm>
            <a:off x="2819400" y="3319790"/>
            <a:ext cx="4122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cxnSp>
        <p:nvCxnSpPr>
          <p:cNvPr id="22" name="Straight Arrow Connector 21"/>
          <p:cNvCxnSpPr>
            <a:endCxn id="45" idx="1"/>
          </p:cNvCxnSpPr>
          <p:nvPr>
            <p:custDataLst>
              <p:tags r:id="rId11"/>
            </p:custDataLst>
          </p:nvPr>
        </p:nvCxnSpPr>
        <p:spPr>
          <a:xfrm flipV="1">
            <a:off x="2438400" y="1638300"/>
            <a:ext cx="2819401" cy="1866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>
            <p:custDataLst>
              <p:tags r:id="rId12"/>
            </p:custDataLst>
          </p:nvPr>
        </p:nvSpPr>
        <p:spPr>
          <a:xfrm>
            <a:off x="10287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>
            <p:custDataLst>
              <p:tags r:id="rId13"/>
            </p:custDataLst>
          </p:nvPr>
        </p:nvSpPr>
        <p:spPr>
          <a:xfrm>
            <a:off x="304800" y="5638800"/>
            <a:ext cx="18288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to </a:t>
            </a:r>
            <a:r>
              <a:rPr lang="en-US" sz="1200" dirty="0" err="1">
                <a:solidFill>
                  <a:schemeClr val="tx1"/>
                </a:solidFill>
              </a:rPr>
              <a:t>biidirectionalNeighbors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4" idx="2"/>
            <a:endCxn id="27" idx="0"/>
          </p:cNvCxnSpPr>
          <p:nvPr>
            <p:custDataLst>
              <p:tags r:id="rId14"/>
            </p:custDataLst>
          </p:nvPr>
        </p:nvCxnSpPr>
        <p:spPr>
          <a:xfrm>
            <a:off x="1219200" y="4876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>
            <p:custDataLst>
              <p:tags r:id="rId15"/>
            </p:custDataLst>
          </p:nvPr>
        </p:nvSpPr>
        <p:spPr>
          <a:xfrm>
            <a:off x="2514600" y="5638800"/>
            <a:ext cx="17526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Move B from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to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Flowchart: Decision 34"/>
          <p:cNvSpPr/>
          <p:nvPr>
            <p:custDataLst>
              <p:tags r:id="rId16"/>
            </p:custDataLst>
          </p:nvPr>
        </p:nvSpPr>
        <p:spPr>
          <a:xfrm>
            <a:off x="3162300" y="43434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5" idx="2"/>
            <a:endCxn id="33" idx="0"/>
          </p:cNvCxnSpPr>
          <p:nvPr>
            <p:custDataLst>
              <p:tags r:id="rId17"/>
            </p:custDataLst>
          </p:nvPr>
        </p:nvCxnSpPr>
        <p:spPr>
          <a:xfrm>
            <a:off x="3352800" y="4876800"/>
            <a:ext cx="381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Decision 44"/>
          <p:cNvSpPr/>
          <p:nvPr>
            <p:custDataLst>
              <p:tags r:id="rId18"/>
            </p:custDataLst>
          </p:nvPr>
        </p:nvSpPr>
        <p:spPr>
          <a:xfrm>
            <a:off x="5257801" y="13716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>
            <p:custDataLst>
              <p:tags r:id="rId19"/>
            </p:custDataLst>
          </p:nvPr>
        </p:nvSpPr>
        <p:spPr>
          <a:xfrm>
            <a:off x="4648200" y="2743200"/>
            <a:ext cx="1676399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Straight Arrow Connector 49"/>
          <p:cNvCxnSpPr>
            <a:stCxn id="45" idx="2"/>
            <a:endCxn id="48" idx="0"/>
          </p:cNvCxnSpPr>
          <p:nvPr>
            <p:custDataLst>
              <p:tags r:id="rId20"/>
            </p:custDataLst>
          </p:nvPr>
        </p:nvCxnSpPr>
        <p:spPr>
          <a:xfrm>
            <a:off x="5448301" y="1905000"/>
            <a:ext cx="38099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>
            <p:custDataLst>
              <p:tags r:id="rId21"/>
            </p:custDataLst>
          </p:nvPr>
        </p:nvSpPr>
        <p:spPr>
          <a:xfrm>
            <a:off x="6858000" y="1295400"/>
            <a:ext cx="1066800" cy="5715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B into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5" idx="3"/>
            <a:endCxn id="52" idx="1"/>
          </p:cNvCxnSpPr>
          <p:nvPr>
            <p:custDataLst>
              <p:tags r:id="rId22"/>
            </p:custDataLst>
          </p:nvPr>
        </p:nvCxnSpPr>
        <p:spPr>
          <a:xfrm flipV="1">
            <a:off x="5638801" y="1581150"/>
            <a:ext cx="1219199" cy="57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>
            <p:custDataLst>
              <p:tags r:id="rId23"/>
            </p:custDataLst>
          </p:nvPr>
        </p:nvSpPr>
        <p:spPr>
          <a:xfrm>
            <a:off x="5562600" y="12192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57" name="TextBox 56"/>
          <p:cNvSpPr txBox="1"/>
          <p:nvPr>
            <p:custDataLst>
              <p:tags r:id="rId24"/>
            </p:custDataLst>
          </p:nvPr>
        </p:nvSpPr>
        <p:spPr>
          <a:xfrm>
            <a:off x="4419600" y="1981200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cxnSp>
        <p:nvCxnSpPr>
          <p:cNvPr id="69" name="Elbow Connector 68"/>
          <p:cNvCxnSpPr>
            <a:stCxn id="24" idx="1"/>
            <a:endCxn id="6" idx="1"/>
          </p:cNvCxnSpPr>
          <p:nvPr>
            <p:custDataLst>
              <p:tags r:id="rId25"/>
            </p:custDataLst>
          </p:nvPr>
        </p:nvCxnSpPr>
        <p:spPr>
          <a:xfrm rot="10800000" flipH="1">
            <a:off x="1028699" y="1409700"/>
            <a:ext cx="227975" cy="3200400"/>
          </a:xfrm>
          <a:prstGeom prst="bentConnector3">
            <a:avLst>
              <a:gd name="adj1" fmla="val -4753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35" idx="3"/>
            <a:endCxn id="6" idx="3"/>
          </p:cNvCxnSpPr>
          <p:nvPr>
            <p:custDataLst>
              <p:tags r:id="rId26"/>
            </p:custDataLst>
          </p:nvPr>
        </p:nvCxnSpPr>
        <p:spPr>
          <a:xfrm flipH="1" flipV="1">
            <a:off x="3237875" y="1409700"/>
            <a:ext cx="305425" cy="3200400"/>
          </a:xfrm>
          <a:prstGeom prst="bentConnector3">
            <a:avLst>
              <a:gd name="adj1" fmla="val -21622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hape 74"/>
          <p:cNvCxnSpPr>
            <a:stCxn id="61" idx="2"/>
            <a:endCxn id="6" idx="1"/>
          </p:cNvCxnSpPr>
          <p:nvPr>
            <p:custDataLst>
              <p:tags r:id="rId27"/>
            </p:custDataLst>
          </p:nvPr>
        </p:nvCxnSpPr>
        <p:spPr>
          <a:xfrm rot="5400000" flipH="1" flipV="1">
            <a:off x="-1410013" y="4038912"/>
            <a:ext cx="5295900" cy="37475"/>
          </a:xfrm>
          <a:prstGeom prst="bentConnector4">
            <a:avLst>
              <a:gd name="adj1" fmla="val -4317"/>
              <a:gd name="adj2" fmla="val -30500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hape 76"/>
          <p:cNvCxnSpPr>
            <a:stCxn id="65" idx="2"/>
            <a:endCxn id="6" idx="0"/>
          </p:cNvCxnSpPr>
          <p:nvPr>
            <p:custDataLst>
              <p:tags r:id="rId28"/>
            </p:custDataLst>
          </p:nvPr>
        </p:nvCxnSpPr>
        <p:spPr>
          <a:xfrm rot="5400000" flipH="1">
            <a:off x="516" y="3389760"/>
            <a:ext cx="5638800" cy="1145281"/>
          </a:xfrm>
          <a:prstGeom prst="bentConnector5">
            <a:avLst>
              <a:gd name="adj1" fmla="val -4054"/>
              <a:gd name="adj2" fmla="val 206454"/>
              <a:gd name="adj3" fmla="val 10405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hape 78"/>
          <p:cNvCxnSpPr>
            <a:stCxn id="94" idx="2"/>
            <a:endCxn id="6" idx="0"/>
          </p:cNvCxnSpPr>
          <p:nvPr>
            <p:custDataLst>
              <p:tags r:id="rId29"/>
            </p:custDataLst>
          </p:nvPr>
        </p:nvCxnSpPr>
        <p:spPr>
          <a:xfrm rot="5400000" flipH="1">
            <a:off x="2609538" y="780738"/>
            <a:ext cx="2514600" cy="3239125"/>
          </a:xfrm>
          <a:prstGeom prst="bentConnector5">
            <a:avLst>
              <a:gd name="adj1" fmla="val -9091"/>
              <a:gd name="adj2" fmla="val 48824"/>
              <a:gd name="adj3" fmla="val 10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100" idx="3"/>
            <a:endCxn id="6" idx="0"/>
          </p:cNvCxnSpPr>
          <p:nvPr>
            <p:custDataLst>
              <p:tags r:id="rId30"/>
            </p:custDataLst>
          </p:nvPr>
        </p:nvCxnSpPr>
        <p:spPr>
          <a:xfrm flipH="1" flipV="1">
            <a:off x="2247275" y="1143000"/>
            <a:ext cx="6134725" cy="1028700"/>
          </a:xfrm>
          <a:prstGeom prst="bentConnector4">
            <a:avLst>
              <a:gd name="adj1" fmla="val -3726"/>
              <a:gd name="adj2" fmla="val 12222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>
            <p:custDataLst>
              <p:tags r:id="rId31"/>
            </p:custDataLst>
          </p:nvPr>
        </p:nvSpPr>
        <p:spPr>
          <a:xfrm>
            <a:off x="2286000" y="38100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checkIfInList</a:t>
            </a:r>
            <a:r>
              <a:rPr lang="en-US" sz="1000" dirty="0"/>
              <a:t>(sender, </a:t>
            </a:r>
            <a:r>
              <a:rPr lang="en-US" sz="1000" dirty="0" err="1"/>
              <a:t>bidirectionalNeighbors</a:t>
            </a:r>
            <a:r>
              <a:rPr lang="en-US" sz="1000" dirty="0"/>
              <a:t>)</a:t>
            </a:r>
          </a:p>
          <a:p>
            <a:pPr algn="ctr"/>
            <a:r>
              <a:rPr lang="en-US" sz="1000" dirty="0"/>
              <a:t>==true </a:t>
            </a:r>
          </a:p>
        </p:txBody>
      </p:sp>
      <p:sp>
        <p:nvSpPr>
          <p:cNvPr id="60" name="Rounded Rectangle 59"/>
          <p:cNvSpPr/>
          <p:nvPr>
            <p:custDataLst>
              <p:tags r:id="rId32"/>
            </p:custDataLst>
          </p:nvPr>
        </p:nvSpPr>
        <p:spPr>
          <a:xfrm>
            <a:off x="1676400" y="2743200"/>
            <a:ext cx="11430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Extract sender from hello</a:t>
            </a:r>
          </a:p>
        </p:txBody>
      </p:sp>
      <p:cxnSp>
        <p:nvCxnSpPr>
          <p:cNvPr id="64" name="Straight Arrow Connector 63"/>
          <p:cNvCxnSpPr>
            <a:stCxn id="60" idx="2"/>
            <a:endCxn id="8" idx="0"/>
          </p:cNvCxnSpPr>
          <p:nvPr>
            <p:custDataLst>
              <p:tags r:id="rId33"/>
            </p:custDataLst>
          </p:nvPr>
        </p:nvCxnSpPr>
        <p:spPr>
          <a:xfrm rot="5400000">
            <a:off x="2144843" y="3151057"/>
            <a:ext cx="2061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owchart: Decision 141"/>
          <p:cNvSpPr/>
          <p:nvPr>
            <p:custDataLst>
              <p:tags r:id="rId34"/>
            </p:custDataLst>
          </p:nvPr>
        </p:nvSpPr>
        <p:spPr>
          <a:xfrm>
            <a:off x="2057400" y="1905000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cxnSp>
        <p:nvCxnSpPr>
          <p:cNvPr id="146" name="Straight Arrow Connector 145"/>
          <p:cNvCxnSpPr>
            <a:stCxn id="6" idx="2"/>
            <a:endCxn id="142" idx="0"/>
          </p:cNvCxnSpPr>
          <p:nvPr>
            <p:custDataLst>
              <p:tags r:id="rId35"/>
            </p:custDataLst>
          </p:nvPr>
        </p:nvCxnSpPr>
        <p:spPr>
          <a:xfrm rot="16200000" flipH="1">
            <a:off x="2133287" y="1790387"/>
            <a:ext cx="228600" cy="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stCxn id="142" idx="3"/>
            <a:endCxn id="6" idx="3"/>
          </p:cNvCxnSpPr>
          <p:nvPr>
            <p:custDataLst>
              <p:tags r:id="rId36"/>
            </p:custDataLst>
          </p:nvPr>
        </p:nvCxnSpPr>
        <p:spPr>
          <a:xfrm flipV="1">
            <a:off x="2438400" y="1409700"/>
            <a:ext cx="799475" cy="762000"/>
          </a:xfrm>
          <a:prstGeom prst="bentConnector3">
            <a:avLst>
              <a:gd name="adj1" fmla="val 1285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>
            <p:custDataLst>
              <p:tags r:id="rId37"/>
            </p:custDataLst>
          </p:nvPr>
        </p:nvSpPr>
        <p:spPr>
          <a:xfrm>
            <a:off x="2590800" y="19050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else</a:t>
            </a:r>
          </a:p>
        </p:txBody>
      </p:sp>
      <p:sp>
        <p:nvSpPr>
          <p:cNvPr id="150" name="TextBox 149"/>
          <p:cNvSpPr txBox="1"/>
          <p:nvPr>
            <p:custDataLst>
              <p:tags r:id="rId38"/>
            </p:custDataLst>
          </p:nvPr>
        </p:nvSpPr>
        <p:spPr>
          <a:xfrm>
            <a:off x="228600" y="5055513"/>
            <a:ext cx="1600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listed in the hello as a recently heard node</a:t>
            </a:r>
          </a:p>
        </p:txBody>
      </p:sp>
      <p:sp>
        <p:nvSpPr>
          <p:cNvPr id="151" name="TextBox 150"/>
          <p:cNvSpPr txBox="1"/>
          <p:nvPr>
            <p:custDataLst>
              <p:tags r:id="rId39"/>
            </p:custDataLst>
          </p:nvPr>
        </p:nvSpPr>
        <p:spPr>
          <a:xfrm>
            <a:off x="2667000" y="4962436"/>
            <a:ext cx="1447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This node is NOT listed in the hello as a recently heard node</a:t>
            </a:r>
          </a:p>
        </p:txBody>
      </p:sp>
      <p:cxnSp>
        <p:nvCxnSpPr>
          <p:cNvPr id="41" name="Straight Arrow Connector 40"/>
          <p:cNvCxnSpPr>
            <a:stCxn id="8" idx="3"/>
            <a:endCxn id="43" idx="0"/>
          </p:cNvCxnSpPr>
          <p:nvPr>
            <p:custDataLst>
              <p:tags r:id="rId40"/>
            </p:custDataLst>
          </p:nvPr>
        </p:nvCxnSpPr>
        <p:spPr>
          <a:xfrm>
            <a:off x="2438400" y="3520815"/>
            <a:ext cx="4191000" cy="974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>
            <p:custDataLst>
              <p:tags r:id="rId41"/>
            </p:custDataLst>
          </p:nvPr>
        </p:nvSpPr>
        <p:spPr>
          <a:xfrm>
            <a:off x="4267200" y="402098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sender==</a:t>
            </a:r>
            <a:r>
              <a:rPr lang="en-US" sz="1000" dirty="0" err="1"/>
              <a:t>tempNeighbor</a:t>
            </a:r>
            <a:endParaRPr lang="en-US" sz="1000" dirty="0"/>
          </a:p>
        </p:txBody>
      </p:sp>
      <p:sp>
        <p:nvSpPr>
          <p:cNvPr id="43" name="Rounded Rectangle 42"/>
          <p:cNvSpPr/>
          <p:nvPr>
            <p:custDataLst>
              <p:tags r:id="rId42"/>
            </p:custDataLst>
          </p:nvPr>
        </p:nvSpPr>
        <p:spPr>
          <a:xfrm>
            <a:off x="5638800" y="4495799"/>
            <a:ext cx="19812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searchingForNeighborFlag</a:t>
            </a:r>
            <a:r>
              <a:rPr lang="en-US" sz="1000" dirty="0">
                <a:solidFill>
                  <a:schemeClr val="tx1"/>
                </a:solidFill>
              </a:rPr>
              <a:t> = false</a:t>
            </a:r>
          </a:p>
        </p:txBody>
      </p:sp>
      <p:sp>
        <p:nvSpPr>
          <p:cNvPr id="44" name="Flowchart: Decision 43"/>
          <p:cNvSpPr/>
          <p:nvPr>
            <p:custDataLst>
              <p:tags r:id="rId43"/>
            </p:custDataLst>
          </p:nvPr>
        </p:nvSpPr>
        <p:spPr>
          <a:xfrm>
            <a:off x="6431658" y="4952999"/>
            <a:ext cx="381000" cy="5334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err="1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>
            <p:custDataLst>
              <p:tags r:id="rId44"/>
            </p:custDataLst>
          </p:nvPr>
        </p:nvSpPr>
        <p:spPr>
          <a:xfrm>
            <a:off x="69342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checkIfThisHostIsInRecently</a:t>
            </a:r>
            <a:endParaRPr lang="en-US" sz="1000" dirty="0"/>
          </a:p>
          <a:p>
            <a:pPr algn="ctr"/>
            <a:r>
              <a:rPr lang="en-US" sz="1000" dirty="0" err="1"/>
              <a:t>HeardNeighbors</a:t>
            </a:r>
            <a:r>
              <a:rPr lang="en-US" sz="1000" dirty="0"/>
              <a:t>(</a:t>
            </a:r>
            <a:r>
              <a:rPr lang="en-US" sz="1000" dirty="0" err="1"/>
              <a:t>pkt,thisHost</a:t>
            </a:r>
            <a:r>
              <a:rPr lang="en-US" sz="1000" dirty="0"/>
              <a:t>)</a:t>
            </a:r>
          </a:p>
          <a:p>
            <a:pPr algn="ctr"/>
            <a:r>
              <a:rPr lang="en-US" sz="1000" dirty="0"/>
              <a:t>==false</a:t>
            </a:r>
          </a:p>
        </p:txBody>
      </p:sp>
      <p:sp>
        <p:nvSpPr>
          <p:cNvPr id="47" name="TextBox 46"/>
          <p:cNvSpPr txBox="1"/>
          <p:nvPr>
            <p:custDataLst>
              <p:tags r:id="rId45"/>
            </p:custDataLst>
          </p:nvPr>
        </p:nvSpPr>
        <p:spPr>
          <a:xfrm>
            <a:off x="4572000" y="5313401"/>
            <a:ext cx="175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checkIfThisHostIsInRecently</a:t>
            </a:r>
            <a:endParaRPr lang="en-US" sz="1000" dirty="0"/>
          </a:p>
          <a:p>
            <a:pPr algn="ctr"/>
            <a:r>
              <a:rPr lang="en-US" sz="1000" dirty="0" err="1"/>
              <a:t>HeardNeighbors</a:t>
            </a:r>
            <a:r>
              <a:rPr lang="en-US" sz="1000" dirty="0"/>
              <a:t>(</a:t>
            </a:r>
            <a:r>
              <a:rPr lang="en-US" sz="1000" dirty="0" err="1"/>
              <a:t>pkt,thisHost</a:t>
            </a:r>
            <a:r>
              <a:rPr lang="en-US" sz="1000" dirty="0"/>
              <a:t>)==true</a:t>
            </a:r>
          </a:p>
        </p:txBody>
      </p:sp>
      <p:sp>
        <p:nvSpPr>
          <p:cNvPr id="49" name="Rounded Rectangle 48"/>
          <p:cNvSpPr/>
          <p:nvPr>
            <p:custDataLst>
              <p:tags r:id="rId46"/>
            </p:custDataLst>
          </p:nvPr>
        </p:nvSpPr>
        <p:spPr>
          <a:xfrm>
            <a:off x="4648200" y="5943599"/>
            <a:ext cx="16764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sender into </a:t>
            </a:r>
            <a:r>
              <a:rPr lang="en-US" sz="1200" dirty="0" err="1">
                <a:solidFill>
                  <a:schemeClr val="tx1"/>
                </a:solidFill>
              </a:rPr>
              <a:t>bidirectionalNeighbors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" name="Rounded Rectangle 50"/>
          <p:cNvSpPr/>
          <p:nvPr>
            <p:custDataLst>
              <p:tags r:id="rId47"/>
            </p:custDataLst>
          </p:nvPr>
        </p:nvSpPr>
        <p:spPr>
          <a:xfrm>
            <a:off x="7162800" y="5943599"/>
            <a:ext cx="1752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Put sender into </a:t>
            </a:r>
            <a:r>
              <a:rPr lang="en-US" sz="1200" dirty="0" err="1">
                <a:solidFill>
                  <a:schemeClr val="tx1"/>
                </a:solidFill>
              </a:rPr>
              <a:t>unidirectionalNeighbors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53" name="Straight Arrow Connector 52"/>
          <p:cNvCxnSpPr>
            <a:stCxn id="44" idx="2"/>
            <a:endCxn id="49" idx="0"/>
          </p:cNvCxnSpPr>
          <p:nvPr>
            <p:custDataLst>
              <p:tags r:id="rId48"/>
            </p:custDataLst>
          </p:nvPr>
        </p:nvCxnSpPr>
        <p:spPr>
          <a:xfrm rot="5400000">
            <a:off x="5825679" y="5147120"/>
            <a:ext cx="457200" cy="1135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4" idx="2"/>
            <a:endCxn id="51" idx="0"/>
          </p:cNvCxnSpPr>
          <p:nvPr>
            <p:custDataLst>
              <p:tags r:id="rId49"/>
            </p:custDataLst>
          </p:nvPr>
        </p:nvCxnSpPr>
        <p:spPr>
          <a:xfrm>
            <a:off x="6622158" y="5486399"/>
            <a:ext cx="1416942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3" idx="2"/>
            <a:endCxn id="44" idx="0"/>
          </p:cNvCxnSpPr>
          <p:nvPr>
            <p:custDataLst>
              <p:tags r:id="rId50"/>
            </p:custDataLst>
          </p:nvPr>
        </p:nvCxnSpPr>
        <p:spPr>
          <a:xfrm rot="5400000">
            <a:off x="6549579" y="4873178"/>
            <a:ext cx="152400" cy="7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76" idx="2"/>
            <a:endCxn id="6" idx="0"/>
          </p:cNvCxnSpPr>
          <p:nvPr>
            <p:custDataLst>
              <p:tags r:id="rId51"/>
            </p:custDataLst>
          </p:nvPr>
        </p:nvCxnSpPr>
        <p:spPr>
          <a:xfrm rot="5400000" flipH="1">
            <a:off x="1161738" y="2228538"/>
            <a:ext cx="5562600" cy="3391525"/>
          </a:xfrm>
          <a:prstGeom prst="bentConnector5">
            <a:avLst>
              <a:gd name="adj1" fmla="val -4110"/>
              <a:gd name="adj2" fmla="val -100583"/>
              <a:gd name="adj3" fmla="val 1041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>
            <p:custDataLst>
              <p:tags r:id="rId52"/>
            </p:custDataLst>
          </p:nvPr>
        </p:nvSpPr>
        <p:spPr>
          <a:xfrm>
            <a:off x="3048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5" name="Rounded Rectangle 64"/>
          <p:cNvSpPr/>
          <p:nvPr>
            <p:custDataLst>
              <p:tags r:id="rId53"/>
            </p:custDataLst>
          </p:nvPr>
        </p:nvSpPr>
        <p:spPr>
          <a:xfrm>
            <a:off x="2478156" y="65532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68" name="Straight Connector 67"/>
          <p:cNvCxnSpPr>
            <a:stCxn id="65" idx="0"/>
            <a:endCxn id="33" idx="2"/>
          </p:cNvCxnSpPr>
          <p:nvPr>
            <p:custDataLst>
              <p:tags r:id="rId54"/>
            </p:custDataLst>
          </p:nvPr>
        </p:nvCxnSpPr>
        <p:spPr>
          <a:xfrm flipH="1" flipV="1">
            <a:off x="3390900" y="6400800"/>
            <a:ext cx="165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61" idx="0"/>
            <a:endCxn id="27" idx="2"/>
          </p:cNvCxnSpPr>
          <p:nvPr>
            <p:custDataLst>
              <p:tags r:id="rId55"/>
            </p:custDataLst>
          </p:nvPr>
        </p:nvCxnSpPr>
        <p:spPr>
          <a:xfrm flipV="1">
            <a:off x="1219200" y="6324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>
            <p:custDataLst>
              <p:tags r:id="rId56"/>
            </p:custDataLst>
          </p:nvPr>
        </p:nvSpPr>
        <p:spPr>
          <a:xfrm>
            <a:off x="47244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82" name="Straight Connector 81"/>
          <p:cNvCxnSpPr>
            <a:stCxn id="49" idx="2"/>
            <a:endCxn id="76" idx="0"/>
          </p:cNvCxnSpPr>
          <p:nvPr>
            <p:custDataLst>
              <p:tags r:id="rId57"/>
            </p:custDataLst>
          </p:nvPr>
        </p:nvCxnSpPr>
        <p:spPr>
          <a:xfrm>
            <a:off x="5486400" y="6324599"/>
            <a:ext cx="152400" cy="15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>
            <p:custDataLst>
              <p:tags r:id="rId58"/>
            </p:custDataLst>
          </p:nvPr>
        </p:nvSpPr>
        <p:spPr>
          <a:xfrm>
            <a:off x="7162800" y="6477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87" name="Straight Connector 86"/>
          <p:cNvCxnSpPr>
            <a:stCxn id="85" idx="0"/>
            <a:endCxn id="51" idx="2"/>
          </p:cNvCxnSpPr>
          <p:nvPr>
            <p:custDataLst>
              <p:tags r:id="rId59"/>
            </p:custDataLst>
          </p:nvPr>
        </p:nvCxnSpPr>
        <p:spPr>
          <a:xfrm flipH="1" flipV="1">
            <a:off x="8039100" y="6324599"/>
            <a:ext cx="38100" cy="152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hape 88"/>
          <p:cNvCxnSpPr>
            <a:stCxn id="85" idx="2"/>
            <a:endCxn id="6" idx="0"/>
          </p:cNvCxnSpPr>
          <p:nvPr>
            <p:custDataLst>
              <p:tags r:id="rId60"/>
            </p:custDataLst>
          </p:nvPr>
        </p:nvCxnSpPr>
        <p:spPr>
          <a:xfrm rot="5400000" flipH="1">
            <a:off x="2380938" y="1009338"/>
            <a:ext cx="5562600" cy="5829925"/>
          </a:xfrm>
          <a:prstGeom prst="bentConnector5">
            <a:avLst>
              <a:gd name="adj1" fmla="val -4110"/>
              <a:gd name="adj2" fmla="val -16632"/>
              <a:gd name="adj3" fmla="val 1041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ounded Rectangle 93"/>
          <p:cNvSpPr/>
          <p:nvPr>
            <p:custDataLst>
              <p:tags r:id="rId61"/>
            </p:custDataLst>
          </p:nvPr>
        </p:nvSpPr>
        <p:spPr>
          <a:xfrm>
            <a:off x="4572000" y="34290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7" name="Straight Connector 96"/>
          <p:cNvCxnSpPr>
            <a:stCxn id="94" idx="0"/>
            <a:endCxn id="48" idx="2"/>
          </p:cNvCxnSpPr>
          <p:nvPr>
            <p:custDataLst>
              <p:tags r:id="rId62"/>
            </p:custDataLst>
          </p:nvPr>
        </p:nvCxnSpPr>
        <p:spPr>
          <a:xfrm flipV="1">
            <a:off x="5486400" y="3276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>
            <p:custDataLst>
              <p:tags r:id="rId63"/>
            </p:custDataLst>
          </p:nvPr>
        </p:nvSpPr>
        <p:spPr>
          <a:xfrm>
            <a:off x="6553200" y="2057400"/>
            <a:ext cx="18288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rgbClr val="FF0000"/>
                </a:solidFill>
              </a:rPr>
              <a:t>updateLastReceivedTime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03" name="Straight Connector 102"/>
          <p:cNvCxnSpPr>
            <a:stCxn id="52" idx="2"/>
            <a:endCxn id="100" idx="0"/>
          </p:cNvCxnSpPr>
          <p:nvPr>
            <p:custDataLst>
              <p:tags r:id="rId64"/>
            </p:custDataLst>
          </p:nvPr>
        </p:nvCxnSpPr>
        <p:spPr>
          <a:xfrm>
            <a:off x="7391400" y="1866900"/>
            <a:ext cx="762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000" dirty="0"/>
              <a:t>for (</a:t>
            </a:r>
            <a:r>
              <a:rPr lang="en-US" sz="2000" dirty="0" err="1"/>
              <a:t>NeighborInfo</a:t>
            </a:r>
            <a:r>
              <a:rPr lang="en-US" sz="2000" dirty="0"/>
              <a:t> &amp;  </a:t>
            </a:r>
            <a:r>
              <a:rPr lang="en-US" sz="2000" dirty="0" err="1"/>
              <a:t>neighborInfo</a:t>
            </a:r>
            <a:r>
              <a:rPr lang="en-US" sz="2000" dirty="0"/>
              <a:t>: </a:t>
            </a:r>
            <a:r>
              <a:rPr lang="en-US" sz="2000" dirty="0" err="1"/>
              <a:t>bidirectionalNeighbors</a:t>
            </a:r>
            <a:r>
              <a:rPr lang="en-US" sz="2000" dirty="0"/>
              <a:t>) {</a:t>
            </a:r>
          </a:p>
          <a:p>
            <a:pPr lvl="1"/>
            <a:r>
              <a:rPr lang="en-US" sz="2000" dirty="0"/>
              <a:t>If (</a:t>
            </a:r>
            <a:r>
              <a:rPr lang="en-US" sz="2000" dirty="0" err="1"/>
              <a:t>neighborInfo.hostId</a:t>
            </a:r>
            <a:r>
              <a:rPr lang="en-US" sz="2000" dirty="0"/>
              <a:t> == </a:t>
            </a:r>
            <a:r>
              <a:rPr lang="en-US" sz="2000" dirty="0" err="1"/>
              <a:t>helloMessage.source</a:t>
            </a:r>
            <a:r>
              <a:rPr lang="en-US" sz="2000" dirty="0"/>
              <a:t>) {</a:t>
            </a:r>
          </a:p>
          <a:p>
            <a:pPr lvl="2"/>
            <a:r>
              <a:rPr lang="en-US" sz="2000" dirty="0" err="1"/>
              <a:t>neighborInfo</a:t>
            </a:r>
            <a:r>
              <a:rPr lang="en-US" sz="2000" dirty="0"/>
              <a:t>. </a:t>
            </a:r>
            <a:r>
              <a:rPr lang="en-US" sz="2000" dirty="0" err="1"/>
              <a:t>updateTimeToCurrentTime</a:t>
            </a:r>
            <a:r>
              <a:rPr lang="en-US" sz="2000" dirty="0"/>
              <a:t>();</a:t>
            </a:r>
          </a:p>
          <a:p>
            <a:pPr lvl="2"/>
            <a:r>
              <a:rPr lang="en-US" sz="2000" dirty="0"/>
              <a:t>break;</a:t>
            </a:r>
          </a:p>
          <a:p>
            <a:pPr lvl="1"/>
            <a:r>
              <a:rPr lang="en-US" dirty="0"/>
              <a:t>}</a:t>
            </a:r>
          </a:p>
          <a:p>
            <a:r>
              <a:rPr lang="en-US" dirty="0"/>
              <a:t>}</a:t>
            </a:r>
          </a:p>
          <a:p>
            <a:pPr lvl="2"/>
            <a:endParaRPr lang="en-US" sz="1400" dirty="0"/>
          </a:p>
          <a:p>
            <a:pPr lvl="1"/>
            <a:endParaRPr lang="en-US" sz="18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/>
              <a:t>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While (1)</a:t>
            </a:r>
          </a:p>
          <a:p>
            <a:pPr lvl="1"/>
            <a:r>
              <a:rPr lang="en-US" dirty="0"/>
              <a:t>Receive hello</a:t>
            </a:r>
          </a:p>
          <a:p>
            <a:pPr lvl="2"/>
            <a:r>
              <a:rPr lang="en-US" dirty="0"/>
              <a:t>Process neighbor states (sort of like what we did)</a:t>
            </a:r>
          </a:p>
          <a:p>
            <a:pPr lvl="1"/>
            <a:r>
              <a:rPr lang="en-US" dirty="0"/>
              <a:t>Search for more neighbors?</a:t>
            </a:r>
          </a:p>
          <a:p>
            <a:pPr lvl="2"/>
            <a:r>
              <a:rPr lang="en-US" dirty="0"/>
              <a:t>Check and if so, search</a:t>
            </a:r>
          </a:p>
          <a:p>
            <a:pPr lvl="1"/>
            <a:r>
              <a:rPr lang="en-US" dirty="0"/>
              <a:t>Update neighbor set</a:t>
            </a:r>
          </a:p>
          <a:p>
            <a:pPr lvl="2"/>
            <a:r>
              <a:rPr lang="en-US" dirty="0"/>
              <a:t>If some neighbors have timed out, remove them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Send hello messages to neighbors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Send every 10 sec</a:t>
            </a:r>
          </a:p>
        </p:txBody>
      </p:sp>
    </p:spTree>
    <p:custDataLst>
      <p:tags r:id="rId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dirty="0"/>
              <a:t>Send hello messages to neighbors every 10 sec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1400" dirty="0"/>
              <a:t>#include &lt;</a:t>
            </a:r>
            <a:r>
              <a:rPr lang="en-US" sz="1400" dirty="0" err="1"/>
              <a:t>time.h</a:t>
            </a:r>
            <a:r>
              <a:rPr lang="en-US" sz="1400" dirty="0"/>
              <a:t>&gt;   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types.h</a:t>
            </a:r>
            <a:r>
              <a:rPr lang="en-US" sz="1400" dirty="0"/>
              <a:t>&gt;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timeb.h</a:t>
            </a:r>
            <a:r>
              <a:rPr lang="en-US" sz="1400" dirty="0"/>
              <a:t>&gt;</a:t>
            </a:r>
          </a:p>
          <a:p>
            <a:r>
              <a:rPr lang="en-US" sz="1400" dirty="0" err="1"/>
              <a:t>int</a:t>
            </a:r>
            <a:r>
              <a:rPr lang="en-US" sz="1400" dirty="0"/>
              <a:t> main(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argc</a:t>
            </a:r>
            <a:r>
              <a:rPr lang="en-US" sz="1400" dirty="0"/>
              <a:t>, char* </a:t>
            </a:r>
            <a:r>
              <a:rPr lang="en-US" sz="1400" dirty="0" err="1"/>
              <a:t>argv</a:t>
            </a:r>
            <a:r>
              <a:rPr lang="en-US" sz="1400" dirty="0"/>
              <a:t>[])</a:t>
            </a:r>
          </a:p>
          <a:p>
            <a:r>
              <a:rPr lang="en-US" sz="1400" dirty="0"/>
              <a:t>{	</a:t>
            </a:r>
          </a:p>
          <a:p>
            <a:r>
              <a:rPr lang="en-US" sz="1400" dirty="0"/>
              <a:t>….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time_t</a:t>
            </a:r>
            <a:r>
              <a:rPr lang="en-US" sz="1400" dirty="0"/>
              <a:t> </a:t>
            </a:r>
            <a:r>
              <a:rPr lang="en-US" sz="1400" dirty="0" err="1"/>
              <a:t>lastTimeHellosWereSent</a:t>
            </a:r>
            <a:r>
              <a:rPr lang="en-US" sz="1400" dirty="0"/>
              <a:t>;	</a:t>
            </a:r>
          </a:p>
          <a:p>
            <a:pPr>
              <a:buNone/>
            </a:pPr>
            <a:r>
              <a:rPr lang="en-US" sz="1400" dirty="0"/>
              <a:t>		time( &amp;</a:t>
            </a:r>
            <a:r>
              <a:rPr lang="en-US" sz="1400" dirty="0" err="1"/>
              <a:t>lastTimeHellosWereSent</a:t>
            </a:r>
            <a:r>
              <a:rPr lang="en-US" sz="1400" dirty="0"/>
              <a:t> ); 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time_t</a:t>
            </a:r>
            <a:r>
              <a:rPr lang="en-US" sz="1400" dirty="0"/>
              <a:t> </a:t>
            </a:r>
            <a:r>
              <a:rPr lang="en-US" sz="1400" dirty="0" err="1"/>
              <a:t>currentTime</a:t>
            </a:r>
            <a:r>
              <a:rPr lang="en-US" sz="1400" dirty="0"/>
              <a:t>;</a:t>
            </a:r>
          </a:p>
          <a:p>
            <a:pPr>
              <a:buNone/>
            </a:pPr>
            <a:r>
              <a:rPr lang="en-US" sz="1400" dirty="0"/>
              <a:t>	while (1)</a:t>
            </a:r>
          </a:p>
          <a:p>
            <a:pPr>
              <a:buNone/>
            </a:pPr>
            <a:r>
              <a:rPr lang="en-US" sz="1400" dirty="0"/>
              <a:t>	{</a:t>
            </a:r>
          </a:p>
          <a:p>
            <a:pPr>
              <a:buNone/>
            </a:pPr>
            <a:r>
              <a:rPr lang="en-US" sz="1400" dirty="0"/>
              <a:t>	time( &amp;</a:t>
            </a:r>
            <a:r>
              <a:rPr lang="en-US" sz="1400" dirty="0" err="1"/>
              <a:t>currentTime</a:t>
            </a:r>
            <a:r>
              <a:rPr lang="en-US" sz="1400" dirty="0"/>
              <a:t> );</a:t>
            </a:r>
          </a:p>
          <a:p>
            <a:pPr>
              <a:buNone/>
            </a:pPr>
            <a:r>
              <a:rPr lang="en-US" sz="1400" dirty="0"/>
              <a:t>	if (</a:t>
            </a:r>
            <a:r>
              <a:rPr lang="en-US" sz="1400" dirty="0" err="1"/>
              <a:t>difftime</a:t>
            </a:r>
            <a:r>
              <a:rPr lang="en-US" sz="1400" dirty="0"/>
              <a:t>(</a:t>
            </a:r>
            <a:r>
              <a:rPr lang="en-US" sz="1400" dirty="0" err="1"/>
              <a:t>currentTime</a:t>
            </a:r>
            <a:r>
              <a:rPr lang="en-US" sz="1400" dirty="0"/>
              <a:t>,  </a:t>
            </a:r>
            <a:r>
              <a:rPr lang="en-US" sz="1400" dirty="0" err="1"/>
              <a:t>lastTimeHellosWereSent</a:t>
            </a:r>
            <a:r>
              <a:rPr lang="en-US" sz="1400" dirty="0"/>
              <a:t>) &gt;= 10)</a:t>
            </a:r>
          </a:p>
          <a:p>
            <a:pPr>
              <a:buNone/>
            </a:pPr>
            <a:r>
              <a:rPr lang="en-US" sz="1400" dirty="0"/>
              <a:t>	{</a:t>
            </a:r>
          </a:p>
          <a:p>
            <a:pPr>
              <a:buNone/>
            </a:pPr>
            <a:r>
              <a:rPr lang="en-US" sz="1400" dirty="0"/>
              <a:t>		 </a:t>
            </a:r>
            <a:r>
              <a:rPr lang="en-US" sz="1400" dirty="0" err="1"/>
              <a:t>lastTimeHellosWereSent</a:t>
            </a:r>
            <a:r>
              <a:rPr lang="en-US" sz="1400" dirty="0"/>
              <a:t> = </a:t>
            </a:r>
            <a:r>
              <a:rPr lang="en-US" sz="1400" dirty="0" err="1"/>
              <a:t>currentTime</a:t>
            </a:r>
            <a:r>
              <a:rPr lang="en-US" sz="1400" dirty="0"/>
              <a:t>;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sendHellos</a:t>
            </a:r>
            <a:r>
              <a:rPr lang="en-US" sz="1400" dirty="0"/>
              <a:t>(…)</a:t>
            </a:r>
          </a:p>
          <a:p>
            <a:pPr>
              <a:buNone/>
            </a:pPr>
            <a:r>
              <a:rPr lang="en-US" sz="1400" dirty="0"/>
              <a:t>	}</a:t>
            </a:r>
          </a:p>
          <a:p>
            <a:pPr>
              <a:buNone/>
            </a:pPr>
            <a:r>
              <a:rPr lang="en-US" sz="1400" dirty="0"/>
              <a:t>….</a:t>
            </a:r>
          </a:p>
          <a:p>
            <a:pPr>
              <a:buNone/>
            </a:pPr>
            <a:endParaRPr lang="en-US" sz="1400" dirty="0"/>
          </a:p>
          <a:p>
            <a:endParaRPr lang="en-US" sz="1400" dirty="0"/>
          </a:p>
        </p:txBody>
      </p:sp>
    </p:spTree>
    <p:custDataLst>
      <p:tags r:id="rId1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dirty="0"/>
              <a:t>Send hello messages to neighbors every 10 sec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1400" dirty="0"/>
              <a:t>#include &lt;</a:t>
            </a:r>
            <a:r>
              <a:rPr lang="en-US" sz="1400" dirty="0" err="1"/>
              <a:t>time.h</a:t>
            </a:r>
            <a:r>
              <a:rPr lang="en-US" sz="1400" dirty="0"/>
              <a:t>&gt;   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types.h</a:t>
            </a:r>
            <a:r>
              <a:rPr lang="en-US" sz="1400" dirty="0"/>
              <a:t>&gt;</a:t>
            </a:r>
          </a:p>
          <a:p>
            <a:r>
              <a:rPr lang="en-US" sz="1400" dirty="0"/>
              <a:t>#include &lt;sys/</a:t>
            </a:r>
            <a:r>
              <a:rPr lang="en-US" sz="1400" dirty="0" err="1"/>
              <a:t>timeb.h</a:t>
            </a:r>
            <a:r>
              <a:rPr lang="en-US" sz="1400" dirty="0"/>
              <a:t>&gt;</a:t>
            </a:r>
          </a:p>
          <a:p>
            <a:r>
              <a:rPr lang="en-US" sz="1400" dirty="0" err="1"/>
              <a:t>int</a:t>
            </a:r>
            <a:r>
              <a:rPr lang="en-US" sz="1400" dirty="0"/>
              <a:t> main(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argc</a:t>
            </a:r>
            <a:r>
              <a:rPr lang="en-US" sz="1400" dirty="0"/>
              <a:t>, char* </a:t>
            </a:r>
            <a:r>
              <a:rPr lang="en-US" sz="1400" dirty="0" err="1"/>
              <a:t>argv</a:t>
            </a:r>
            <a:r>
              <a:rPr lang="en-US" sz="1400" dirty="0"/>
              <a:t>[])</a:t>
            </a:r>
          </a:p>
          <a:p>
            <a:r>
              <a:rPr lang="en-US" sz="1400" dirty="0"/>
              <a:t>{	</a:t>
            </a:r>
          </a:p>
          <a:p>
            <a:r>
              <a:rPr lang="en-US" sz="1400" dirty="0"/>
              <a:t>….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time_t</a:t>
            </a:r>
            <a:r>
              <a:rPr lang="en-US" sz="1400" dirty="0"/>
              <a:t> </a:t>
            </a:r>
            <a:r>
              <a:rPr lang="en-US" sz="1400" dirty="0" err="1"/>
              <a:t>lastTimeHellosWereSent</a:t>
            </a:r>
            <a:r>
              <a:rPr lang="en-US" sz="1400" dirty="0"/>
              <a:t>;	</a:t>
            </a:r>
          </a:p>
          <a:p>
            <a:pPr>
              <a:buNone/>
            </a:pPr>
            <a:r>
              <a:rPr lang="en-US" sz="1400" dirty="0"/>
              <a:t>		//time( &amp;</a:t>
            </a:r>
            <a:r>
              <a:rPr lang="en-US" sz="1400" dirty="0" err="1"/>
              <a:t>lastTimeHellosWereSent</a:t>
            </a:r>
            <a:r>
              <a:rPr lang="en-US" sz="1400" dirty="0"/>
              <a:t> ); </a:t>
            </a:r>
          </a:p>
          <a:p>
            <a:pPr>
              <a:buNone/>
            </a:pPr>
            <a:r>
              <a:rPr lang="en-US" sz="1400" dirty="0">
                <a:solidFill>
                  <a:srgbClr val="FF0000"/>
                </a:solidFill>
              </a:rPr>
              <a:t>		</a:t>
            </a:r>
            <a:r>
              <a:rPr lang="en-US" sz="1400" dirty="0" err="1">
                <a:solidFill>
                  <a:srgbClr val="FF0000"/>
                </a:solidFill>
              </a:rPr>
              <a:t>lastTimeHellosWereSent</a:t>
            </a:r>
            <a:r>
              <a:rPr lang="en-US" sz="1400" dirty="0">
                <a:solidFill>
                  <a:srgbClr val="FF0000"/>
                </a:solidFill>
              </a:rPr>
              <a:t> = 0;</a:t>
            </a:r>
            <a:r>
              <a:rPr lang="en-US" sz="1400" dirty="0"/>
              <a:t>	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time_t</a:t>
            </a:r>
            <a:r>
              <a:rPr lang="en-US" sz="1400" dirty="0"/>
              <a:t> </a:t>
            </a:r>
            <a:r>
              <a:rPr lang="en-US" sz="1400" dirty="0" err="1"/>
              <a:t>currentTime</a:t>
            </a:r>
            <a:r>
              <a:rPr lang="en-US" sz="1400" dirty="0"/>
              <a:t>;</a:t>
            </a:r>
          </a:p>
          <a:p>
            <a:pPr>
              <a:buNone/>
            </a:pPr>
            <a:r>
              <a:rPr lang="en-US" sz="1400" dirty="0"/>
              <a:t>	while (1)</a:t>
            </a:r>
          </a:p>
          <a:p>
            <a:pPr>
              <a:buNone/>
            </a:pPr>
            <a:r>
              <a:rPr lang="en-US" sz="1400" dirty="0"/>
              <a:t>	{</a:t>
            </a:r>
          </a:p>
          <a:p>
            <a:pPr>
              <a:buNone/>
            </a:pPr>
            <a:r>
              <a:rPr lang="en-US" sz="1400" dirty="0"/>
              <a:t>	</a:t>
            </a:r>
            <a:r>
              <a:rPr lang="en-US" sz="1400" dirty="0" err="1"/>
              <a:t>time_t</a:t>
            </a:r>
            <a:r>
              <a:rPr lang="en-US" sz="1400" dirty="0"/>
              <a:t>( &amp;</a:t>
            </a:r>
            <a:r>
              <a:rPr lang="en-US" sz="1400" dirty="0" err="1"/>
              <a:t>currentTime</a:t>
            </a:r>
            <a:r>
              <a:rPr lang="en-US" sz="1400" dirty="0"/>
              <a:t> );</a:t>
            </a:r>
          </a:p>
          <a:p>
            <a:pPr>
              <a:buNone/>
            </a:pPr>
            <a:r>
              <a:rPr lang="en-US" sz="1400" dirty="0"/>
              <a:t>	if (</a:t>
            </a:r>
            <a:r>
              <a:rPr lang="en-US" sz="1400" dirty="0" err="1"/>
              <a:t>difftime</a:t>
            </a:r>
            <a:r>
              <a:rPr lang="en-US" sz="1400" dirty="0"/>
              <a:t>(</a:t>
            </a:r>
            <a:r>
              <a:rPr lang="en-US" sz="1400" dirty="0" err="1"/>
              <a:t>currentTime</a:t>
            </a:r>
            <a:r>
              <a:rPr lang="en-US" sz="1400" dirty="0"/>
              <a:t>,  </a:t>
            </a:r>
            <a:r>
              <a:rPr lang="en-US" sz="1400" dirty="0" err="1"/>
              <a:t>lastTimeHellosWereSent</a:t>
            </a:r>
            <a:r>
              <a:rPr lang="en-US" sz="1400" dirty="0"/>
              <a:t>) &gt;= 10)</a:t>
            </a:r>
          </a:p>
          <a:p>
            <a:pPr>
              <a:buNone/>
            </a:pPr>
            <a:r>
              <a:rPr lang="en-US" sz="1400" dirty="0"/>
              <a:t>	{</a:t>
            </a:r>
          </a:p>
          <a:p>
            <a:pPr>
              <a:buNone/>
            </a:pPr>
            <a:r>
              <a:rPr lang="en-US" sz="1400" dirty="0"/>
              <a:t>		 </a:t>
            </a:r>
            <a:r>
              <a:rPr lang="en-US" sz="1400" dirty="0" err="1"/>
              <a:t>lastTimeHellosWereSent</a:t>
            </a:r>
            <a:r>
              <a:rPr lang="en-US" sz="1400" dirty="0"/>
              <a:t> = </a:t>
            </a:r>
            <a:r>
              <a:rPr lang="en-US" sz="1400" dirty="0" err="1"/>
              <a:t>currentTime</a:t>
            </a:r>
            <a:r>
              <a:rPr lang="en-US" sz="1400" dirty="0"/>
              <a:t>;</a:t>
            </a:r>
          </a:p>
          <a:p>
            <a:pPr>
              <a:buNone/>
            </a:pPr>
            <a:r>
              <a:rPr lang="en-US" sz="1400" dirty="0"/>
              <a:t>		</a:t>
            </a:r>
            <a:r>
              <a:rPr lang="en-US" sz="1400" dirty="0" err="1"/>
              <a:t>sendHellos</a:t>
            </a:r>
            <a:r>
              <a:rPr lang="en-US" sz="1400" dirty="0"/>
              <a:t>(…)</a:t>
            </a:r>
          </a:p>
          <a:p>
            <a:pPr>
              <a:buNone/>
            </a:pPr>
            <a:r>
              <a:rPr lang="en-US" sz="1400" dirty="0"/>
              <a:t>	}</a:t>
            </a:r>
          </a:p>
          <a:p>
            <a:pPr>
              <a:buNone/>
            </a:pPr>
            <a:r>
              <a:rPr lang="en-US" sz="1400" dirty="0"/>
              <a:t>….</a:t>
            </a:r>
          </a:p>
          <a:p>
            <a:pPr>
              <a:buNone/>
            </a:pPr>
            <a:endParaRPr lang="en-US" sz="1400" dirty="0"/>
          </a:p>
          <a:p>
            <a:endParaRPr lang="en-US" sz="1400" dirty="0"/>
          </a:p>
        </p:txBody>
      </p:sp>
    </p:spTree>
    <p:custDataLst>
      <p:tags r:id="rId1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sendHellos</a:t>
            </a:r>
            <a:r>
              <a:rPr lang="en-US" dirty="0"/>
              <a:t>(…)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-76200" y="1447800"/>
            <a:ext cx="487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/>
              <a:t>sendHelloToNeighbors</a:t>
            </a:r>
            <a:endParaRPr lang="en-US" sz="2000" dirty="0"/>
          </a:p>
          <a:p>
            <a:r>
              <a:rPr lang="en-US" sz="2000" dirty="0"/>
              <a:t>Hello must include all heard neighbors</a:t>
            </a:r>
          </a:p>
          <a:p>
            <a:pPr lvl="1"/>
            <a:r>
              <a:rPr lang="en-US" sz="1600" dirty="0" err="1"/>
              <a:t>bidirectionalNeighbors</a:t>
            </a:r>
            <a:endParaRPr lang="en-US" sz="1600" dirty="0"/>
          </a:p>
          <a:p>
            <a:pPr lvl="1"/>
            <a:r>
              <a:rPr lang="en-US" sz="1600" dirty="0" err="1"/>
              <a:t>unidirectionalNeighbors</a:t>
            </a:r>
            <a:endParaRPr lang="en-US" sz="1600" dirty="0"/>
          </a:p>
          <a:p>
            <a:pPr lvl="1"/>
            <a:r>
              <a:rPr lang="en-US" sz="1600" dirty="0"/>
              <a:t>Not </a:t>
            </a:r>
            <a:r>
              <a:rPr lang="en-US" sz="1600" dirty="0" err="1"/>
              <a:t>tempNeighbor</a:t>
            </a:r>
            <a:endParaRPr lang="en-US" sz="1600" dirty="0"/>
          </a:p>
          <a:p>
            <a:r>
              <a:rPr lang="en-US" sz="2000" dirty="0"/>
              <a:t>Hello must be sent to </a:t>
            </a:r>
          </a:p>
          <a:p>
            <a:pPr lvl="1"/>
            <a:r>
              <a:rPr lang="en-US" sz="1600" dirty="0" err="1"/>
              <a:t>bidirectionalNeighbors</a:t>
            </a:r>
            <a:endParaRPr lang="en-US" sz="1600" dirty="0"/>
          </a:p>
          <a:p>
            <a:pPr lvl="1"/>
            <a:r>
              <a:rPr lang="en-US" sz="1600" dirty="0" err="1"/>
              <a:t>unidirectionalNeighbors</a:t>
            </a:r>
            <a:endParaRPr lang="en-US" sz="1600" dirty="0"/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AND</a:t>
            </a:r>
            <a:r>
              <a:rPr lang="en-US" sz="1600" dirty="0"/>
              <a:t> </a:t>
            </a:r>
            <a:r>
              <a:rPr lang="en-US" sz="1600" dirty="0" err="1"/>
              <a:t>tempNeighbor</a:t>
            </a:r>
            <a:endParaRPr lang="en-US" sz="1600" dirty="0"/>
          </a:p>
          <a:p>
            <a:r>
              <a:rPr lang="en-US" sz="2000" dirty="0"/>
              <a:t>Steps</a:t>
            </a:r>
          </a:p>
          <a:p>
            <a:pPr lvl="1"/>
            <a:r>
              <a:rPr lang="en-US" sz="1600" dirty="0" err="1"/>
              <a:t>HelloMessage</a:t>
            </a:r>
            <a:r>
              <a:rPr lang="en-US" sz="1600" dirty="0"/>
              <a:t> </a:t>
            </a:r>
            <a:r>
              <a:rPr lang="en-US" sz="1600" dirty="0" err="1"/>
              <a:t>helloMessage</a:t>
            </a:r>
            <a:r>
              <a:rPr lang="en-US" sz="1600" dirty="0"/>
              <a:t>;</a:t>
            </a:r>
          </a:p>
          <a:p>
            <a:pPr lvl="1"/>
            <a:r>
              <a:rPr lang="en-US" sz="1600" dirty="0"/>
              <a:t>// fill out </a:t>
            </a:r>
            <a:r>
              <a:rPr lang="en-US" sz="1600" dirty="0" err="1"/>
              <a:t>helloMessage</a:t>
            </a:r>
            <a:endParaRPr lang="en-US" sz="1600" dirty="0"/>
          </a:p>
          <a:p>
            <a:pPr lvl="1"/>
            <a:r>
              <a:rPr lang="en-US" sz="1600" dirty="0"/>
              <a:t>Packet </a:t>
            </a:r>
            <a:r>
              <a:rPr lang="en-US" sz="1600" dirty="0" err="1"/>
              <a:t>pkt</a:t>
            </a:r>
            <a:r>
              <a:rPr lang="en-US" sz="1600" dirty="0"/>
              <a:t>;</a:t>
            </a:r>
          </a:p>
          <a:p>
            <a:pPr lvl="1"/>
            <a:r>
              <a:rPr lang="en-US" sz="1600" dirty="0" err="1"/>
              <a:t>pkt.getPacketReadyForWriting</a:t>
            </a:r>
            <a:r>
              <a:rPr lang="en-US" sz="1600" dirty="0"/>
              <a:t>();</a:t>
            </a:r>
          </a:p>
          <a:p>
            <a:pPr lvl="1"/>
            <a:r>
              <a:rPr lang="en-US" sz="1600" dirty="0" err="1"/>
              <a:t>helloMessage.addToPacket</a:t>
            </a:r>
            <a:r>
              <a:rPr lang="en-US" sz="1600" dirty="0"/>
              <a:t>(</a:t>
            </a:r>
            <a:r>
              <a:rPr lang="en-US" sz="1600" dirty="0" err="1"/>
              <a:t>pkt</a:t>
            </a:r>
            <a:r>
              <a:rPr lang="en-US" sz="1600" dirty="0"/>
              <a:t>);</a:t>
            </a:r>
          </a:p>
          <a:p>
            <a:pPr lvl="1"/>
            <a:r>
              <a:rPr lang="en-US" sz="1600" dirty="0"/>
              <a:t>// send to all neighbors</a:t>
            </a:r>
          </a:p>
          <a:p>
            <a:pPr lvl="2"/>
            <a:r>
              <a:rPr lang="en-US" sz="1200" dirty="0" err="1"/>
              <a:t>udpSocket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</a:t>
            </a:r>
            <a:r>
              <a:rPr lang="en-US" sz="1200" dirty="0" err="1"/>
              <a:t>hostId</a:t>
            </a:r>
            <a:r>
              <a:rPr lang="en-US" sz="1200" dirty="0"/>
              <a:t>)</a:t>
            </a:r>
          </a:p>
          <a:p>
            <a:pPr lvl="1"/>
            <a:endParaRPr lang="en-US" sz="16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custDataLst>
      <p:tags r:id="rId1"/>
    </p:custData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r>
              <a:rPr lang="en-US" sz="1400" b="1" dirty="0"/>
              <a:t>class </a:t>
            </a:r>
            <a:r>
              <a:rPr lang="en-US" sz="1400" b="1" dirty="0" err="1"/>
              <a:t>UdpSocket</a:t>
            </a:r>
            <a:r>
              <a:rPr lang="en-US" sz="1400" dirty="0"/>
              <a:t>: used to send a receive a packet</a:t>
            </a:r>
          </a:p>
          <a:p>
            <a:pPr lvl="1"/>
            <a:r>
              <a:rPr lang="en-US" sz="1200" dirty="0" err="1"/>
              <a:t>UdpSocket</a:t>
            </a:r>
            <a:r>
              <a:rPr lang="en-US" sz="1200" dirty="0"/>
              <a:t> </a:t>
            </a:r>
            <a:r>
              <a:rPr lang="en-US" sz="1200" dirty="0" err="1"/>
              <a:t>udpSocket</a:t>
            </a:r>
            <a:r>
              <a:rPr lang="en-US" sz="1200" dirty="0"/>
              <a:t>; // declares a socket object</a:t>
            </a:r>
          </a:p>
          <a:p>
            <a:pPr lvl="1"/>
            <a:r>
              <a:rPr lang="en-US" sz="1200" dirty="0" err="1"/>
              <a:t>udpSocket.bindToPort</a:t>
            </a:r>
            <a:r>
              <a:rPr lang="en-US" sz="1200" dirty="0"/>
              <a:t>(</a:t>
            </a:r>
            <a:r>
              <a:rPr lang="en-US" sz="1200" dirty="0" err="1"/>
              <a:t>portNum</a:t>
            </a:r>
            <a:r>
              <a:rPr lang="en-US" sz="1200" dirty="0"/>
              <a:t>); // binds the socket to port </a:t>
            </a:r>
            <a:r>
              <a:rPr lang="en-US" sz="1200" dirty="0" err="1"/>
              <a:t>portNum</a:t>
            </a:r>
            <a:endParaRPr lang="en-US" sz="1200" dirty="0"/>
          </a:p>
          <a:p>
            <a:pPr lvl="1"/>
            <a:r>
              <a:rPr lang="en-US" sz="1200" dirty="0" err="1"/>
              <a:t>udpSocket.checkForNewPacket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timeout); //</a:t>
            </a:r>
          </a:p>
          <a:p>
            <a:pPr lvl="2"/>
            <a:r>
              <a:rPr lang="en-US" sz="1100" dirty="0"/>
              <a:t>Checks for a new packet. Returns a positive value if a packet has arrive and returns 0 or less than 0 if no packet arrived</a:t>
            </a:r>
          </a:p>
          <a:p>
            <a:pPr lvl="2"/>
            <a:r>
              <a:rPr lang="en-US" sz="1100" dirty="0" err="1"/>
              <a:t>pkt</a:t>
            </a:r>
            <a:r>
              <a:rPr lang="en-US" sz="1100" dirty="0"/>
              <a:t> is a Packet object</a:t>
            </a:r>
          </a:p>
          <a:p>
            <a:pPr lvl="2"/>
            <a:r>
              <a:rPr lang="en-US" sz="1100" dirty="0"/>
              <a:t>timeout is the maximum time (in seconds) to wait for a packet. If no packet arrives within this time, then the function returns with value 0</a:t>
            </a:r>
          </a:p>
          <a:p>
            <a:pPr lvl="1"/>
            <a:r>
              <a:rPr lang="en-US" sz="1200" dirty="0" err="1"/>
              <a:t>udpSocket.sendTo</a:t>
            </a:r>
            <a:r>
              <a:rPr lang="en-US" sz="1200" dirty="0"/>
              <a:t>(</a:t>
            </a:r>
            <a:r>
              <a:rPr lang="en-US" sz="1200" dirty="0" err="1"/>
              <a:t>pkt</a:t>
            </a:r>
            <a:r>
              <a:rPr lang="en-US" sz="1200" dirty="0"/>
              <a:t>, </a:t>
            </a:r>
            <a:r>
              <a:rPr lang="en-US" sz="1200" dirty="0" err="1"/>
              <a:t>hostId</a:t>
            </a:r>
            <a:r>
              <a:rPr lang="en-US" sz="1200" dirty="0"/>
              <a:t>); // sends packet </a:t>
            </a:r>
            <a:r>
              <a:rPr lang="en-US" sz="1200" dirty="0" err="1"/>
              <a:t>pkt</a:t>
            </a:r>
            <a:r>
              <a:rPr lang="en-US" sz="1200" dirty="0"/>
              <a:t> to destination </a:t>
            </a:r>
            <a:r>
              <a:rPr lang="en-US" sz="1200" dirty="0" err="1"/>
              <a:t>hostId</a:t>
            </a:r>
            <a:endParaRPr lang="en-US" sz="1200" dirty="0"/>
          </a:p>
          <a:p>
            <a:r>
              <a:rPr lang="en-US" sz="1400" b="1" dirty="0"/>
              <a:t>class Packet</a:t>
            </a:r>
            <a:r>
              <a:rPr lang="en-US" sz="1400" dirty="0"/>
              <a:t>: holds raw data for sending or receiving via a </a:t>
            </a:r>
            <a:r>
              <a:rPr lang="en-US" sz="1400" dirty="0" err="1"/>
              <a:t>UdpSocket</a:t>
            </a:r>
            <a:r>
              <a:rPr lang="en-US" sz="1400" dirty="0"/>
              <a:t> object</a:t>
            </a:r>
          </a:p>
          <a:p>
            <a:pPr lvl="1"/>
            <a:r>
              <a:rPr lang="en-US" sz="1200" dirty="0"/>
              <a:t>Packet </a:t>
            </a:r>
            <a:r>
              <a:rPr lang="en-US" sz="1200" dirty="0" err="1"/>
              <a:t>pkt</a:t>
            </a:r>
            <a:r>
              <a:rPr lang="en-US" sz="1200" dirty="0"/>
              <a:t>; // declare a packet object</a:t>
            </a:r>
          </a:p>
          <a:p>
            <a:pPr lvl="1"/>
            <a:r>
              <a:rPr lang="en-US" sz="1200" dirty="0" err="1"/>
              <a:t>pkt.getReadyForWriting</a:t>
            </a:r>
            <a:r>
              <a:rPr lang="en-US" sz="1200" dirty="0"/>
              <a:t>(); // gets the packet object ready for writing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400" dirty="0"/>
          </a:p>
          <a:p>
            <a:pPr lvl="1"/>
            <a:endParaRPr lang="en-US" sz="1200" dirty="0"/>
          </a:p>
          <a:p>
            <a:pPr lvl="1"/>
            <a:endParaRPr lang="en-US" sz="1200" dirty="0"/>
          </a:p>
          <a:p>
            <a:endParaRPr lang="en-US" sz="1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76200"/>
            <a:ext cx="82296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Classes, Class Methods, and Examples</a:t>
            </a:r>
            <a:br>
              <a:rPr lang="en-US" sz="2400" dirty="0"/>
            </a:br>
            <a:r>
              <a:rPr lang="en-US" sz="1400" dirty="0"/>
              <a:t>unneeded methods are not listed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6891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20574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304800"/>
          </a:xfrm>
        </p:spPr>
        <p:txBody>
          <a:bodyPr>
            <a:noAutofit/>
          </a:bodyPr>
          <a:lstStyle/>
          <a:p>
            <a:r>
              <a:rPr lang="en-US" sz="2400" dirty="0"/>
              <a:t>Classes, Class Methods, and Examples</a:t>
            </a:r>
            <a:br>
              <a:rPr lang="en-US" sz="2400" dirty="0"/>
            </a:br>
            <a:r>
              <a:rPr lang="en-US" sz="1400" dirty="0"/>
              <a:t>unneeded methods are not listed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r>
              <a:rPr lang="en-US" sz="1100" b="1" dirty="0"/>
              <a:t>class </a:t>
            </a:r>
            <a:r>
              <a:rPr lang="en-US" sz="1100" b="1" dirty="0" err="1"/>
              <a:t>HostId</a:t>
            </a:r>
            <a:r>
              <a:rPr lang="en-US" sz="1100" dirty="0"/>
              <a:t>: holds data about a host (specifically, the IP address and port the host is using)</a:t>
            </a:r>
          </a:p>
          <a:p>
            <a:pPr lvl="1"/>
            <a:r>
              <a:rPr lang="en-US" sz="1050" dirty="0" err="1"/>
              <a:t>HostId</a:t>
            </a:r>
            <a:r>
              <a:rPr lang="en-US" sz="1050" dirty="0"/>
              <a:t> </a:t>
            </a:r>
            <a:r>
              <a:rPr lang="en-US" sz="1050" dirty="0" err="1"/>
              <a:t>hostId</a:t>
            </a:r>
            <a:r>
              <a:rPr lang="en-US" sz="1050" dirty="0"/>
              <a:t>; // declares a host object</a:t>
            </a:r>
          </a:p>
          <a:p>
            <a:pPr lvl="1"/>
            <a:r>
              <a:rPr lang="en-US" sz="1050" dirty="0" err="1"/>
              <a:t>hostId.show</a:t>
            </a:r>
            <a:r>
              <a:rPr lang="en-US" sz="1050" dirty="0"/>
              <a:t>(); // prints the IP address and port</a:t>
            </a:r>
          </a:p>
          <a:p>
            <a:pPr lvl="1"/>
            <a:r>
              <a:rPr lang="en-US" sz="1050" dirty="0" err="1"/>
              <a:t>hostIdA</a:t>
            </a:r>
            <a:r>
              <a:rPr lang="en-US" sz="1050" dirty="0"/>
              <a:t> == </a:t>
            </a:r>
            <a:r>
              <a:rPr lang="en-US" sz="1050" dirty="0" err="1"/>
              <a:t>hostIdB</a:t>
            </a:r>
            <a:r>
              <a:rPr lang="en-US" sz="1050" dirty="0"/>
              <a:t> ; // compares two </a:t>
            </a:r>
            <a:r>
              <a:rPr lang="en-US" sz="1050" dirty="0" err="1"/>
              <a:t>hostId</a:t>
            </a:r>
            <a:r>
              <a:rPr lang="en-US" sz="1050" dirty="0"/>
              <a:t> and returns true if both hosts have the same IP address and port</a:t>
            </a:r>
          </a:p>
          <a:p>
            <a:r>
              <a:rPr lang="en-US" sz="1100" b="1" dirty="0"/>
              <a:t>class </a:t>
            </a:r>
            <a:r>
              <a:rPr lang="en-US" sz="1100" b="1" dirty="0" err="1"/>
              <a:t>NeighborInfo</a:t>
            </a:r>
            <a:r>
              <a:rPr lang="en-US" sz="1100" dirty="0"/>
              <a:t>: holds data about a neighbor (specifically, the neighbor’s </a:t>
            </a:r>
            <a:r>
              <a:rPr lang="en-US" sz="1100" dirty="0" err="1"/>
              <a:t>HostId</a:t>
            </a:r>
            <a:r>
              <a:rPr lang="en-US" sz="1100" dirty="0"/>
              <a:t> and the last time when a hello was received from the neighbor)</a:t>
            </a:r>
          </a:p>
          <a:p>
            <a:pPr lvl="1"/>
            <a:r>
              <a:rPr lang="en-US" sz="1050" dirty="0" err="1"/>
              <a:t>NeighborInfo</a:t>
            </a:r>
            <a:r>
              <a:rPr lang="en-US" sz="1050" dirty="0"/>
              <a:t> neighbor; // declares the </a:t>
            </a:r>
            <a:r>
              <a:rPr lang="en-US" sz="1050" dirty="0" err="1"/>
              <a:t>neighborInfo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neighborA</a:t>
            </a:r>
            <a:r>
              <a:rPr lang="en-US" sz="1050" dirty="0"/>
              <a:t> == neighbor; // compares two neighbors and returns true if the neighbors have the same IP address and port. Does to compare the last time a hello was received</a:t>
            </a:r>
          </a:p>
          <a:p>
            <a:pPr lvl="1"/>
            <a:r>
              <a:rPr lang="en-US" sz="1050" dirty="0" err="1"/>
              <a:t>neighbor.updateTimeToCurrentTime</a:t>
            </a:r>
            <a:r>
              <a:rPr lang="en-US" sz="1050" dirty="0"/>
              <a:t>(); // sets the </a:t>
            </a:r>
            <a:r>
              <a:rPr lang="en-US" altLang="en-US" sz="1050" dirty="0" err="1"/>
              <a:t>timeWhenLastHelloArrived</a:t>
            </a:r>
            <a:endParaRPr lang="en-US" altLang="en-US" sz="1050" dirty="0"/>
          </a:p>
          <a:p>
            <a:pPr lvl="1"/>
            <a:r>
              <a:rPr lang="en-US" altLang="en-US" sz="1050" dirty="0" err="1"/>
              <a:t>Neighbor.hostId</a:t>
            </a:r>
            <a:r>
              <a:rPr lang="en-US" altLang="en-US" sz="1050" dirty="0"/>
              <a:t> // the </a:t>
            </a:r>
            <a:r>
              <a:rPr lang="en-US" altLang="en-US" sz="1050" dirty="0" err="1"/>
              <a:t>hostId</a:t>
            </a:r>
            <a:r>
              <a:rPr lang="en-US" altLang="en-US" sz="1050" dirty="0"/>
              <a:t> of the neighbor object</a:t>
            </a:r>
          </a:p>
          <a:p>
            <a:r>
              <a:rPr lang="en-US" sz="1100" b="1" dirty="0"/>
              <a:t>class </a:t>
            </a:r>
            <a:r>
              <a:rPr lang="en-US" sz="1100" b="1" dirty="0" err="1"/>
              <a:t>HelloMesssage</a:t>
            </a:r>
            <a:r>
              <a:rPr lang="en-US" sz="1100" dirty="0"/>
              <a:t>: holds a hello message for sending or that has been received</a:t>
            </a:r>
          </a:p>
          <a:p>
            <a:pPr lvl="1"/>
            <a:r>
              <a:rPr lang="en-US" sz="1050" dirty="0" err="1"/>
              <a:t>HelloMessage</a:t>
            </a:r>
            <a:r>
              <a:rPr lang="en-US" sz="1050" dirty="0"/>
              <a:t> </a:t>
            </a:r>
            <a:r>
              <a:rPr lang="en-US" sz="1050" dirty="0" err="1"/>
              <a:t>helloMessage</a:t>
            </a:r>
            <a:r>
              <a:rPr lang="en-US" sz="1050" dirty="0"/>
              <a:t>; // declares a </a:t>
            </a:r>
            <a:r>
              <a:rPr lang="en-US" sz="1050" dirty="0" err="1"/>
              <a:t>HelloMessage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helloMessage.getFromPacket</a:t>
            </a:r>
            <a:r>
              <a:rPr lang="en-US" sz="1050" dirty="0"/>
              <a:t>(</a:t>
            </a:r>
            <a:r>
              <a:rPr lang="en-US" sz="1050" dirty="0" err="1"/>
              <a:t>pkt</a:t>
            </a:r>
            <a:r>
              <a:rPr lang="en-US" sz="1050" dirty="0"/>
              <a:t>); // reads the hello message from the </a:t>
            </a:r>
            <a:r>
              <a:rPr lang="en-US" sz="1050" dirty="0" err="1"/>
              <a:t>pkt</a:t>
            </a:r>
            <a:r>
              <a:rPr lang="en-US" sz="1050" dirty="0"/>
              <a:t> and puts it into a </a:t>
            </a:r>
            <a:r>
              <a:rPr lang="en-US" sz="1050" dirty="0" err="1"/>
              <a:t>HelloMessage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helloMessage.addToPacket</a:t>
            </a:r>
            <a:r>
              <a:rPr lang="en-US" sz="1050" dirty="0"/>
              <a:t>(</a:t>
            </a:r>
            <a:r>
              <a:rPr lang="en-US" sz="1050" dirty="0" err="1"/>
              <a:t>pkt</a:t>
            </a:r>
            <a:r>
              <a:rPr lang="en-US" sz="1050" dirty="0"/>
              <a:t>); // puts data from a </a:t>
            </a:r>
            <a:r>
              <a:rPr lang="en-US" sz="1050" dirty="0" err="1"/>
              <a:t>HelloMessage</a:t>
            </a:r>
            <a:r>
              <a:rPr lang="en-US" sz="1050" dirty="0"/>
              <a:t> objective into a </a:t>
            </a:r>
            <a:r>
              <a:rPr lang="en-US" sz="1050" dirty="0" err="1"/>
              <a:t>pkt</a:t>
            </a:r>
            <a:r>
              <a:rPr lang="en-US" sz="1050" dirty="0"/>
              <a:t> object</a:t>
            </a:r>
          </a:p>
          <a:p>
            <a:pPr lvl="1"/>
            <a:r>
              <a:rPr lang="en-US" sz="1050" dirty="0" err="1"/>
              <a:t>helloMessage.source</a:t>
            </a:r>
            <a:r>
              <a:rPr lang="en-US" sz="1050" dirty="0"/>
              <a:t> // the </a:t>
            </a:r>
            <a:r>
              <a:rPr lang="en-US" sz="1050" dirty="0" err="1"/>
              <a:t>HostId</a:t>
            </a:r>
            <a:r>
              <a:rPr lang="en-US" sz="1050" dirty="0"/>
              <a:t> of the sender of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2"/>
            <a:r>
              <a:rPr lang="en-US" sz="1000" dirty="0" err="1"/>
              <a:t>helloMessage.source</a:t>
            </a:r>
            <a:r>
              <a:rPr lang="en-US" sz="1000" dirty="0"/>
              <a:t> == </a:t>
            </a:r>
            <a:r>
              <a:rPr lang="en-US" sz="1000" dirty="0" err="1"/>
              <a:t>hostIdA</a:t>
            </a:r>
            <a:r>
              <a:rPr lang="en-US" sz="1000" dirty="0"/>
              <a:t> // is true if the source of the </a:t>
            </a:r>
            <a:r>
              <a:rPr lang="en-US" sz="1000" dirty="0" err="1"/>
              <a:t>helloMessage</a:t>
            </a:r>
            <a:r>
              <a:rPr lang="en-US" sz="1000" dirty="0"/>
              <a:t> is </a:t>
            </a:r>
            <a:r>
              <a:rPr lang="en-US" sz="1000" dirty="0" err="1"/>
              <a:t>hostIdA</a:t>
            </a:r>
            <a:endParaRPr lang="en-US" sz="1000" dirty="0"/>
          </a:p>
          <a:p>
            <a:pPr lvl="2"/>
            <a:r>
              <a:rPr lang="en-US" sz="1000" dirty="0"/>
              <a:t>for (</a:t>
            </a:r>
            <a:r>
              <a:rPr lang="en-US" sz="1000" dirty="0" err="1"/>
              <a:t>NeighborInfo</a:t>
            </a:r>
            <a:r>
              <a:rPr lang="en-US" sz="1000" dirty="0"/>
              <a:t> &amp; neighbor : </a:t>
            </a:r>
            <a:r>
              <a:rPr lang="en-US" sz="1000" dirty="0" err="1"/>
              <a:t>bidirectionalNeighbors</a:t>
            </a:r>
            <a:r>
              <a:rPr lang="en-US" sz="1000" dirty="0"/>
              <a:t>) { </a:t>
            </a:r>
          </a:p>
          <a:p>
            <a:pPr marL="914400" lvl="2" indent="0">
              <a:buNone/>
            </a:pPr>
            <a:r>
              <a:rPr lang="en-US" sz="1000" dirty="0"/>
              <a:t>	if </a:t>
            </a:r>
            <a:r>
              <a:rPr lang="en-US" sz="1000" dirty="0" err="1"/>
              <a:t>neighbor.hostId</a:t>
            </a:r>
            <a:r>
              <a:rPr lang="en-US" sz="1000" dirty="0"/>
              <a:t> == </a:t>
            </a:r>
            <a:r>
              <a:rPr lang="en-US" sz="1000" dirty="0" err="1"/>
              <a:t>helloMessage.source</a:t>
            </a:r>
            <a:r>
              <a:rPr lang="en-US" sz="1000" dirty="0"/>
              <a:t> </a:t>
            </a:r>
          </a:p>
          <a:p>
            <a:pPr marL="914400" lvl="2" indent="0">
              <a:buNone/>
            </a:pPr>
            <a:r>
              <a:rPr lang="en-US" sz="1000" dirty="0"/>
              <a:t>		</a:t>
            </a:r>
            <a:r>
              <a:rPr lang="en-US" sz="1000" dirty="0" err="1"/>
              <a:t>printf</a:t>
            </a:r>
            <a:r>
              <a:rPr lang="en-US" sz="1000" dirty="0"/>
              <a:t>(“is bidirectional\n”); </a:t>
            </a:r>
          </a:p>
          <a:p>
            <a:pPr marL="914400" lvl="2" indent="0">
              <a:buNone/>
            </a:pPr>
            <a:r>
              <a:rPr lang="en-US" sz="1000" dirty="0"/>
              <a:t>         } // prints message if the source of the hello message is in the </a:t>
            </a:r>
            <a:r>
              <a:rPr lang="en-US" sz="1000" dirty="0" err="1"/>
              <a:t>bidirectionalNeighbors</a:t>
            </a:r>
            <a:r>
              <a:rPr lang="en-US" sz="1000" dirty="0"/>
              <a:t> list</a:t>
            </a:r>
          </a:p>
          <a:p>
            <a:pPr lvl="2"/>
            <a:r>
              <a:rPr lang="en-US" sz="1000" dirty="0" err="1"/>
              <a:t>helloMessage.source</a:t>
            </a:r>
            <a:r>
              <a:rPr lang="en-US" sz="1000" dirty="0"/>
              <a:t> = </a:t>
            </a:r>
            <a:r>
              <a:rPr lang="en-US" sz="1000" dirty="0" err="1"/>
              <a:t>thisHost</a:t>
            </a:r>
            <a:r>
              <a:rPr lang="en-US" sz="1000" dirty="0"/>
              <a:t>; // sets the source of the </a:t>
            </a:r>
            <a:r>
              <a:rPr lang="en-US" sz="1000" dirty="0" err="1"/>
              <a:t>helloMessage</a:t>
            </a:r>
            <a:r>
              <a:rPr lang="en-US" sz="1000" dirty="0"/>
              <a:t> to be this host</a:t>
            </a:r>
          </a:p>
          <a:p>
            <a:pPr lvl="1"/>
            <a:r>
              <a:rPr lang="en-US" sz="1050" dirty="0" err="1"/>
              <a:t>helloMessage.addToNeigbhorList</a:t>
            </a:r>
            <a:r>
              <a:rPr lang="en-US" sz="1050" dirty="0"/>
              <a:t>(</a:t>
            </a:r>
            <a:r>
              <a:rPr lang="en-US" sz="1050" dirty="0" err="1"/>
              <a:t>hostId</a:t>
            </a:r>
            <a:r>
              <a:rPr lang="en-US" sz="1050" dirty="0"/>
              <a:t>); // adds a </a:t>
            </a:r>
            <a:r>
              <a:rPr lang="en-US" sz="1050" dirty="0" err="1"/>
              <a:t>hostId</a:t>
            </a:r>
            <a:r>
              <a:rPr lang="en-US" sz="1050" dirty="0"/>
              <a:t> to the list of recently heard neighbors in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2"/>
            <a:r>
              <a:rPr lang="en-US" sz="1000" dirty="0"/>
              <a:t>for (</a:t>
            </a:r>
            <a:r>
              <a:rPr lang="en-US" sz="1000" dirty="0" err="1"/>
              <a:t>NeighborInfo</a:t>
            </a:r>
            <a:r>
              <a:rPr lang="en-US" sz="1000" dirty="0"/>
              <a:t> &amp; neighbor : </a:t>
            </a:r>
            <a:r>
              <a:rPr lang="en-US" sz="1000" dirty="0" err="1"/>
              <a:t>bidirectionalNeighbors</a:t>
            </a:r>
            <a:r>
              <a:rPr lang="en-US" sz="1000" dirty="0"/>
              <a:t>) { </a:t>
            </a:r>
          </a:p>
          <a:p>
            <a:pPr marL="914400" lvl="2" indent="0">
              <a:buNone/>
            </a:pPr>
            <a:r>
              <a:rPr lang="en-US" sz="1000" dirty="0"/>
              <a:t>	</a:t>
            </a:r>
            <a:r>
              <a:rPr lang="en-US" sz="1000" dirty="0" err="1"/>
              <a:t>helloMessage.addToNeighbors</a:t>
            </a:r>
            <a:r>
              <a:rPr lang="en-US" sz="1000" dirty="0"/>
              <a:t>(</a:t>
            </a:r>
            <a:r>
              <a:rPr lang="en-US" sz="1000" dirty="0" err="1"/>
              <a:t>neighbor.hostId</a:t>
            </a:r>
            <a:r>
              <a:rPr lang="en-US" sz="1000" dirty="0"/>
              <a:t>); </a:t>
            </a:r>
          </a:p>
          <a:p>
            <a:pPr marL="914400" lvl="2" indent="0">
              <a:buNone/>
            </a:pPr>
            <a:r>
              <a:rPr lang="en-US" sz="1000" dirty="0"/>
              <a:t>         } // adds the hosts in the </a:t>
            </a:r>
            <a:r>
              <a:rPr lang="en-US" sz="1000" dirty="0" err="1"/>
              <a:t>bidirectionalNeighbors</a:t>
            </a:r>
            <a:r>
              <a:rPr lang="en-US" sz="1000" dirty="0"/>
              <a:t> list to the </a:t>
            </a:r>
            <a:r>
              <a:rPr lang="en-US" sz="1000" dirty="0" err="1"/>
              <a:t>helloMessage</a:t>
            </a:r>
            <a:endParaRPr lang="en-US" sz="1000" dirty="0"/>
          </a:p>
          <a:p>
            <a:pPr lvl="1"/>
            <a:r>
              <a:rPr lang="en-US" sz="1050" dirty="0"/>
              <a:t>for (</a:t>
            </a:r>
            <a:r>
              <a:rPr lang="en-US" sz="1050" dirty="0" err="1"/>
              <a:t>HostId</a:t>
            </a:r>
            <a:r>
              <a:rPr lang="en-US" sz="1050" dirty="0"/>
              <a:t> &amp; </a:t>
            </a:r>
            <a:r>
              <a:rPr lang="en-US" sz="1050" dirty="0" err="1"/>
              <a:t>hostId</a:t>
            </a:r>
            <a:r>
              <a:rPr lang="en-US" sz="1050" dirty="0"/>
              <a:t> : </a:t>
            </a:r>
            <a:r>
              <a:rPr lang="en-US" sz="1050" dirty="0" err="1"/>
              <a:t>helloMessage.neighbors</a:t>
            </a:r>
            <a:r>
              <a:rPr lang="en-US" sz="1050" dirty="0"/>
              <a:t>) { </a:t>
            </a:r>
          </a:p>
          <a:p>
            <a:pPr marL="457200" lvl="1" indent="0">
              <a:buNone/>
            </a:pPr>
            <a:r>
              <a:rPr lang="en-US" sz="1050" dirty="0"/>
              <a:t>	</a:t>
            </a:r>
            <a:r>
              <a:rPr lang="en-US" sz="1050" dirty="0" err="1"/>
              <a:t>hostId.show</a:t>
            </a:r>
            <a:r>
              <a:rPr lang="en-US" sz="1050" dirty="0"/>
              <a:t>(); </a:t>
            </a:r>
          </a:p>
          <a:p>
            <a:pPr marL="457200" lvl="1" indent="0">
              <a:buNone/>
            </a:pPr>
            <a:r>
              <a:rPr lang="en-US" sz="1050" dirty="0"/>
              <a:t>          } // prints the </a:t>
            </a:r>
            <a:r>
              <a:rPr lang="en-US" sz="1050" dirty="0" err="1"/>
              <a:t>hostId</a:t>
            </a:r>
            <a:r>
              <a:rPr lang="en-US" sz="1050" dirty="0"/>
              <a:t> of every host listed in the hello message’s list of recently heard neighbors</a:t>
            </a:r>
          </a:p>
          <a:p>
            <a:pPr lvl="1"/>
            <a:r>
              <a:rPr lang="en-US" sz="1050" dirty="0" err="1"/>
              <a:t>helloMessage.show</a:t>
            </a:r>
            <a:r>
              <a:rPr lang="en-US" sz="1050" dirty="0"/>
              <a:t>(); // prints the contents of the </a:t>
            </a:r>
            <a:r>
              <a:rPr lang="en-US" sz="1050" dirty="0" err="1"/>
              <a:t>helloMessage</a:t>
            </a:r>
            <a:endParaRPr lang="en-US" sz="105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endParaRPr lang="en-US" sz="1100" dirty="0"/>
          </a:p>
          <a:p>
            <a:pPr lvl="1"/>
            <a:endParaRPr lang="en-US" sz="1050" dirty="0"/>
          </a:p>
          <a:p>
            <a:pPr lvl="1"/>
            <a:endParaRPr lang="en-US" sz="105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762060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99"/>
            <a:ext cx="8229600" cy="580071"/>
          </a:xfrm>
        </p:spPr>
        <p:txBody>
          <a:bodyPr>
            <a:normAutofit fontScale="90000"/>
          </a:bodyPr>
          <a:lstStyle/>
          <a:p>
            <a:r>
              <a:rPr lang="en-US" dirty="0"/>
              <a:t>Executing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7529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Bat file</a:t>
            </a:r>
          </a:p>
          <a:p>
            <a:pPr lvl="1"/>
            <a:r>
              <a:rPr lang="en-US" sz="2000" dirty="0"/>
              <a:t>When run, windows will execute each command listed in the file</a:t>
            </a:r>
          </a:p>
          <a:p>
            <a:r>
              <a:rPr lang="en-US" sz="2400" dirty="0"/>
              <a:t>startAll.bat – a single bat file to run multiple instances of the program</a:t>
            </a:r>
          </a:p>
          <a:p>
            <a:r>
              <a:rPr lang="en-US" sz="2400" dirty="0"/>
              <a:t>start cmd.exe /K neighbors.exe 10001 listOfNodes.txt &amp;</a:t>
            </a:r>
          </a:p>
        </p:txBody>
      </p:sp>
      <p:sp>
        <p:nvSpPr>
          <p:cNvPr id="4" name="Right Brace 3"/>
          <p:cNvSpPr/>
          <p:nvPr/>
        </p:nvSpPr>
        <p:spPr>
          <a:xfrm rot="5400000">
            <a:off x="1447800" y="2410411"/>
            <a:ext cx="5334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347406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Opens a </a:t>
            </a:r>
            <a:r>
              <a:rPr lang="en-US" dirty="0" err="1"/>
              <a:t>cmd</a:t>
            </a:r>
            <a:r>
              <a:rPr lang="en-US" dirty="0"/>
              <a:t> window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57400" y="4217561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Leaves window open after the program has finished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2743200" y="3020011"/>
            <a:ext cx="76200" cy="1197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0144" y="5380672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Program to execute. Your program might have a different name</a:t>
            </a:r>
          </a:p>
        </p:txBody>
      </p:sp>
      <p:sp>
        <p:nvSpPr>
          <p:cNvPr id="10" name="Right Brace 9"/>
          <p:cNvSpPr/>
          <p:nvPr/>
        </p:nvSpPr>
        <p:spPr>
          <a:xfrm rot="5400000">
            <a:off x="3649744" y="2551986"/>
            <a:ext cx="533400" cy="1600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9" idx="0"/>
            <a:endCxn id="10" idx="1"/>
          </p:cNvCxnSpPr>
          <p:nvPr/>
        </p:nvCxnSpPr>
        <p:spPr>
          <a:xfrm flipV="1">
            <a:off x="3916444" y="3618786"/>
            <a:ext cx="0" cy="1761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29100" y="3658735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Port this instance of the program will use</a:t>
            </a:r>
          </a:p>
        </p:txBody>
      </p:sp>
      <p:cxnSp>
        <p:nvCxnSpPr>
          <p:cNvPr id="15" name="Straight Arrow Connector 14"/>
          <p:cNvCxnSpPr>
            <a:stCxn id="14" idx="0"/>
          </p:cNvCxnSpPr>
          <p:nvPr/>
        </p:nvCxnSpPr>
        <p:spPr>
          <a:xfrm flipV="1">
            <a:off x="5105400" y="2983089"/>
            <a:ext cx="11979" cy="675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640370" y="4780507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List of ports used by all instances of the program</a:t>
            </a:r>
          </a:p>
        </p:txBody>
      </p:sp>
      <p:cxnSp>
        <p:nvCxnSpPr>
          <p:cNvPr id="19" name="Straight Arrow Connector 18"/>
          <p:cNvCxnSpPr>
            <a:stCxn id="17" idx="0"/>
            <a:endCxn id="22" idx="1"/>
          </p:cNvCxnSpPr>
          <p:nvPr/>
        </p:nvCxnSpPr>
        <p:spPr>
          <a:xfrm flipV="1">
            <a:off x="6516670" y="3506572"/>
            <a:ext cx="4418" cy="1273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/>
          <p:cNvSpPr/>
          <p:nvPr/>
        </p:nvSpPr>
        <p:spPr>
          <a:xfrm rot="5400000">
            <a:off x="6239708" y="2342902"/>
            <a:ext cx="562761" cy="176457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24626" y="3387427"/>
            <a:ext cx="1752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Don’t wait for this program to finished. Just run this line and them keep on going</a:t>
            </a:r>
          </a:p>
        </p:txBody>
      </p:sp>
    </p:spTree>
    <p:extLst>
      <p:ext uri="{BB962C8B-B14F-4D97-AF65-F5344CB8AC3E}">
        <p14:creationId xmlns:p14="http://schemas.microsoft.com/office/powerpoint/2010/main" val="7543695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listOfNodes.txt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8067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/>
              <a:t>* 10000</a:t>
            </a:r>
          </a:p>
          <a:p>
            <a:r>
              <a:rPr lang="en-US" sz="2400" dirty="0"/>
              <a:t>* 10001</a:t>
            </a:r>
          </a:p>
          <a:p>
            <a:r>
              <a:rPr lang="en-US" sz="2400" dirty="0"/>
              <a:t>* 10002</a:t>
            </a:r>
          </a:p>
          <a:p>
            <a:r>
              <a:rPr lang="en-US" sz="2400" dirty="0"/>
              <a:t>* 10003</a:t>
            </a:r>
          </a:p>
          <a:p>
            <a:r>
              <a:rPr lang="en-US" sz="2400" dirty="0"/>
              <a:t>* 10004</a:t>
            </a:r>
          </a:p>
          <a:p>
            <a:endParaRPr lang="en-US" sz="2400" dirty="0"/>
          </a:p>
          <a:p>
            <a:r>
              <a:rPr lang="en-US" sz="2400" dirty="0"/>
              <a:t>* = this machine. But an IP address could be used</a:t>
            </a:r>
          </a:p>
          <a:p>
            <a:r>
              <a:rPr lang="en-US" sz="2400" dirty="0"/>
              <a:t>If more than 5 instances of the program are run, then this list should be changed.</a:t>
            </a:r>
          </a:p>
          <a:p>
            <a:r>
              <a:rPr lang="en-US" sz="2400" dirty="0"/>
              <a:t>Note: This file must be in the same directory as startAll.bat and neigbors.exe (or whatever your programs is called)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186805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When searching for a new neighbor, search from this list</a:t>
            </a:r>
          </a:p>
        </p:txBody>
      </p:sp>
    </p:spTree>
    <p:extLst>
      <p:ext uri="{BB962C8B-B14F-4D97-AF65-F5344CB8AC3E}">
        <p14:creationId xmlns:p14="http://schemas.microsoft.com/office/powerpoint/2010/main" val="4509199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gephi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https://gephi.org/</a:t>
            </a:r>
            <a:endParaRPr lang="en-US" dirty="0"/>
          </a:p>
          <a:p>
            <a:r>
              <a:rPr lang="en-US" dirty="0"/>
              <a:t>Used to </a:t>
            </a:r>
          </a:p>
          <a:p>
            <a:pPr lvl="1"/>
            <a:r>
              <a:rPr lang="en-US" dirty="0"/>
              <a:t>Draw the graph (edges and vertices of neighbor graph)</a:t>
            </a:r>
          </a:p>
          <a:p>
            <a:pPr lvl="1"/>
            <a:r>
              <a:rPr lang="en-US" dirty="0"/>
              <a:t>Compute graph metrics</a:t>
            </a:r>
          </a:p>
          <a:p>
            <a:pPr lvl="2"/>
            <a:r>
              <a:rPr lang="en-US" dirty="0"/>
              <a:t>Connected components</a:t>
            </a:r>
          </a:p>
          <a:p>
            <a:pPr lvl="2"/>
            <a:r>
              <a:rPr lang="en-US" dirty="0"/>
              <a:t>Graph diameter</a:t>
            </a:r>
          </a:p>
          <a:p>
            <a:pPr lvl="2"/>
            <a:r>
              <a:rPr lang="en-US" dirty="0"/>
              <a:t>Average degree</a:t>
            </a:r>
          </a:p>
        </p:txBody>
      </p:sp>
    </p:spTree>
    <p:extLst>
      <p:ext uri="{BB962C8B-B14F-4D97-AF65-F5344CB8AC3E}">
        <p14:creationId xmlns:p14="http://schemas.microsoft.com/office/powerpoint/2010/main" val="27722057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turn 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Your code</a:t>
            </a:r>
          </a:p>
          <a:p>
            <a:r>
              <a:rPr lang="en-US" dirty="0" err="1"/>
              <a:t>Gephi</a:t>
            </a:r>
            <a:r>
              <a:rPr lang="en-US" dirty="0"/>
              <a:t> plots and graph metrics for moderately large networks, e.g., &gt; 15 nodes</a:t>
            </a:r>
          </a:p>
          <a:p>
            <a:r>
              <a:rPr lang="en-US" dirty="0"/>
              <a:t>Screen shots that verify the code works correctly</a:t>
            </a:r>
          </a:p>
          <a:p>
            <a:pPr lvl="1"/>
            <a:r>
              <a:rPr lang="en-US" dirty="0"/>
              <a:t>Test that the system becomes stable</a:t>
            </a:r>
          </a:p>
          <a:p>
            <a:pPr lvl="2"/>
            <a:r>
              <a:rPr lang="en-US" dirty="0"/>
              <a:t>Turn in the time until stable</a:t>
            </a:r>
          </a:p>
          <a:p>
            <a:pPr lvl="2"/>
            <a:r>
              <a:rPr lang="en-US" dirty="0"/>
              <a:t>Screen shot that shows </a:t>
            </a:r>
          </a:p>
          <a:p>
            <a:pPr lvl="3"/>
            <a:r>
              <a:rPr lang="en-US" dirty="0"/>
              <a:t>no node is searching for a new neighbor, and it stays that way</a:t>
            </a:r>
          </a:p>
          <a:p>
            <a:pPr lvl="3"/>
            <a:r>
              <a:rPr lang="en-US" dirty="0"/>
              <a:t>each node has at least the target number of neighbors</a:t>
            </a:r>
          </a:p>
          <a:p>
            <a:pPr lvl="1"/>
            <a:r>
              <a:rPr lang="en-US" dirty="0"/>
              <a:t>Test recovery from a terminated neighbor</a:t>
            </a:r>
          </a:p>
          <a:p>
            <a:pPr lvl="2"/>
            <a:r>
              <a:rPr lang="en-US" dirty="0"/>
              <a:t>Find a node A that has exactly N neighbors and B is one of the neighbors</a:t>
            </a:r>
          </a:p>
          <a:p>
            <a:pPr lvl="3"/>
            <a:r>
              <a:rPr lang="en-US" dirty="0"/>
              <a:t>Then close/kill B</a:t>
            </a:r>
          </a:p>
          <a:p>
            <a:pPr lvl="3"/>
            <a:r>
              <a:rPr lang="en-US" dirty="0"/>
              <a:t>Screen shots that show that A finds a new neighbor</a:t>
            </a:r>
          </a:p>
          <a:p>
            <a:pPr lvl="2"/>
            <a:r>
              <a:rPr lang="en-US" dirty="0"/>
              <a:t>Or Find node A where there are N+2 neighbors, B, C, D, …</a:t>
            </a:r>
          </a:p>
          <a:p>
            <a:pPr lvl="3"/>
            <a:r>
              <a:rPr lang="en-US" dirty="0"/>
              <a:t>Close B, C, D (so there is N-1 neighbors)</a:t>
            </a:r>
          </a:p>
          <a:p>
            <a:pPr lvl="3"/>
            <a:r>
              <a:rPr lang="en-US" dirty="0"/>
              <a:t>Screen shots that show that A finds a new neighbor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97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no one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8194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11430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8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9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10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0.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B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A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14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8382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45833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>
            <p:custDataLst>
              <p:tags r:id="rId3"/>
            </p:custDataLst>
          </p:nvPr>
        </p:nvSpPr>
        <p:spPr>
          <a:xfrm>
            <a:off x="15240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Oval 4"/>
          <p:cNvSpPr/>
          <p:nvPr>
            <p:custDataLst>
              <p:tags r:id="rId4"/>
            </p:custDataLst>
          </p:nvPr>
        </p:nvSpPr>
        <p:spPr>
          <a:xfrm>
            <a:off x="5410200" y="3657600"/>
            <a:ext cx="381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11430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10837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5029200" y="4267200"/>
            <a:ext cx="13716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>
            <p:custDataLst>
              <p:tags r:id="rId8"/>
            </p:custDataLst>
          </p:nvPr>
        </p:nvSpPr>
        <p:spPr>
          <a:xfrm>
            <a:off x="4969934" y="4233332"/>
            <a:ext cx="12688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Have heard list</a:t>
            </a:r>
          </a:p>
        </p:txBody>
      </p:sp>
      <p:sp>
        <p:nvSpPr>
          <p:cNvPr id="11" name="TextBox 10"/>
          <p:cNvSpPr txBox="1"/>
          <p:nvPr>
            <p:custDataLst>
              <p:tags r:id="rId9"/>
            </p:custDataLst>
          </p:nvPr>
        </p:nvSpPr>
        <p:spPr>
          <a:xfrm>
            <a:off x="5029200" y="4478866"/>
            <a:ext cx="1462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 and A hears me</a:t>
            </a:r>
          </a:p>
        </p:txBody>
      </p:sp>
      <p:sp>
        <p:nvSpPr>
          <p:cNvPr id="12" name="Rectangle 11"/>
          <p:cNvSpPr/>
          <p:nvPr>
            <p:custDataLst>
              <p:tags r:id="rId10"/>
            </p:custDataLst>
          </p:nvPr>
        </p:nvSpPr>
        <p:spPr>
          <a:xfrm>
            <a:off x="4800600" y="2743200"/>
            <a:ext cx="1828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5720" tIns="0" rIns="0" bIns="0"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 am A</a:t>
            </a:r>
          </a:p>
          <a:p>
            <a:r>
              <a:rPr lang="en-US" sz="1600" dirty="0">
                <a:solidFill>
                  <a:schemeClr val="tx1"/>
                </a:solidFill>
              </a:rPr>
              <a:t>I have heard: B, C, D</a:t>
            </a:r>
          </a:p>
        </p:txBody>
      </p:sp>
      <p:sp>
        <p:nvSpPr>
          <p:cNvPr id="13" name="TextBox 12"/>
          <p:cNvSpPr txBox="1"/>
          <p:nvPr>
            <p:custDataLst>
              <p:tags r:id="rId11"/>
            </p:custDataLst>
          </p:nvPr>
        </p:nvSpPr>
        <p:spPr>
          <a:xfrm>
            <a:off x="1066800" y="4492823"/>
            <a:ext cx="14495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 and B hears me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b6GsrpYzCZfGPlMsc8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WjDS4cPQxbc2o41B7u9W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h5Gp635MthgBgfHnCoYUC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2ursZpyukQCDJ8ZZy3Asx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D1layS5vK4yqoGdUAOA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hfyI7jIxUM5K3nKSwTo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IPiGpto52fOtK6CPLMMd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kEDPaHhGyKDKwIqqTf8P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VADEgH8CZinWvE3AjGN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PZzUpkSx4k2uJ3bwqAyV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nAdMnjWr2o8QKD4mhNJs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U0UZoMfcMLkuCZGDXyA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GqpQAFwjp16bbjQbl4tT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mTixs4iKch6kGcRnV9cP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vg15FEQaSCLhD1GQkbT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qPVi6FNyM7nqmMlyg85P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3niiuLzDrqs0Zn2wmoEU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uzpyQH5O0VANsSJMbThx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gDDEjXMf7xDTJTVVSxCp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cV9NAdLDuYig9Vc2LQdF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OY0TgXpZOLLPrIvwnzuu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BsJ0IPMLcQXX6aMGWNeu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vkuuxftDbYb9nx9gfzd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5UNam0Z9j1wECdsdC9jd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RtCkJGCHfyu4Xpweixiy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LXNexGxEh7XAs0RcvM0u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EiAJK1gGK1fRHFxu9W9B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23M7cBkLTeWGW1C36rPwi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7mXvm51vxbg9iuENWwoB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lAjcF0D4k7lgbdMeEbEf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Aym3Ql0DdG1b1mc9q1Rt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9N1ir1HRcX6shZKQC9i3H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f0bq2vLCo0drKkKpkjL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JKmrjNSyp8e8MifAEmr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VcSHLW94sBQulv2qjwjg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r3y0vSKYKVUWlhr4AbXKP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cByr9JEpynbhHOrOV7A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bq1Ow4atATQYloWqAe6w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y9ZKg8n2CeXRSq7pldze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wlIDccukkrwwnM8aU3tMS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iqIs3RuwmxGZCh14gVNrX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6tYP0f1xhgLRz1N5wy6S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aSNQnhXErEPDxBZ52thkZ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IRqs2sPgSRMtVAbYCY3TQ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d2pO0u4OxpLaVqVeuOa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EwHDI7skAdqUYAhEf3Zf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3FoU3Qjh6y6UcqCDPMN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3aqfxHJz4FRZlYKq5qevg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31duCRYoXUC0vXFv8AH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URsSdKlzxYKXmdjc7I6h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IXesqU5VygjO7m2JDe2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EgyAsbWsZVBlP8uDLjqtC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tDy6Xan4SevI4HGRYJ9sy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shdx5SUCTJeMU2leM5V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63NXTlHk9R8V5OJChcYC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QVLPCunnDhkDb9K8YyUz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O7RXacQNTvsQyl07d2C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DYWxv9NI5Kd7dRb4JdX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rJpLJu9GfiJcwqpyo7gzU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AsDzR9dpH2othMT4ZdzU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Ap3WSXUPHBN9NotUVhEvF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aIJAobEdJdiE03zDYciA0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kuopa3VUpxxekciyJat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Q9nqliisd42J7p60LuaNi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6tOeqGDypwy1uk1ZPLCsc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udNbyYGj4hW2TB6SCOEF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5ULYMEoaPHDYk0Du5AIc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4rwr8FhggsvJIzLLWguM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yi7oIT0DxNYj8Sqzc2UT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oUg5e7J3WjGlmtQnVvac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00SK4woGiBhjTc7DETUu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FDMwXIO6oJf4yUgdu2cEf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32zEgiRgiFZkn6d7NAzT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2elhRq9QHPBEyIun4yOws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pyAS6gVp4F7c1NdmpSIp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oFPoJJJ2Lmp5PMHYjSVi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apDPUVxM3vXDUYdrtZaDb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lGGaH9VO2mAaU3IxcF2U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Ur82WD7PXCqUb3qqI3awD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WYqEqyPui4s8uH3y1SQx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NagHLlElwiZWz07Tzd8tf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fCMUBlICI1LxKIJ3InYx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HLz1tDE94dqdJORvXuMG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fTwqlXDgpgjXCszd9c7HZ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rmWWlPYaszPFJV1lAR4Yy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7xYVbcpuLn9foD48OFZB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NagHLlElwiZWz07Tzd8tf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fCMUBlICI1LxKIJ3InYx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HLz1tDE94dqdJORvXuM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lODrmr5lEdj9Zopb19qi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CBnEkm3VmyeAey08E3Q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ThpnQsV1c0CdU1TQXlqx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k0JzP5AaZCf8CGxfp3p6w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Z2xb1OdqZJLVlNPEe3Sz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Dcicy1V5ZGkzhGN1mkRd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5illByh0rhWu6mwT193x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ll8DlR3EoqW0Ck78lfIWz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3CMAqvtjIaP7D0e53WfYF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mPfv2OJFKhceutYawysW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OjcciZPNAcgAHb3osmnl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PwvkkdcjgGFrNejbLoRh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i9uZD7mrx0AqQqKaZrvYu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QqMJB5MIpcFL3GLwoGned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Ykbvw5ICQpQRwOq9y3PBP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CNE3dZx7XYvei3cTwhEOB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4n3ps2OBgRzOY5xRMbhf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KPEfYjNjwKweAaRA0LPuQ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6YL8tTVxuRxVOFhh6HGv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M61d3OsO0FysYKIeibFB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wPNOq5Z0gf4dZ2rFRI23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fcjwnsnkqqiizbqfomOZ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gOJcys8YXhU8fTwGxRn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STq2jS8mcWagZ6V16S9k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oKLGMCkWyoWgAAuTHxDW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VGsgfBkFfxRWOyLHFK0t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ljBPKuFglsuKO5dwmICT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poDMW8ZSSVlM1k8EqQP0Y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or3JGt8ohRYKWVX3OlFot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YMK4SWRMSadZcIcswKu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NhodGm2tkAISi4XWogrq4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IVLkCT9EYSFbvlRbzPiy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7UEfw7t3dpHHGiV2pAbW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CTrAx5RALxYcORGnn1aV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yBaSQo2qzh8ECTiTkaU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tNFzgxpInEL7hKNVAobD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Jtt3l2c9LNlmpEVYOka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krGzVzrrLK1Ci4b5cbnwd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MVk90CzRsA1p2MuqtKI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jJ6zJSC8NwVrtUDBprObS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1hF9iILULvSTscdzgJXIF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5XzSQO3iTObKHPUzATnS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yzrrnQa4eaTXcHAqSWRsB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IIuoEG93lMiFp0rord7Oz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JCdZa1q1iOuQJWYbuVbO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hwecfJhZ7rJfpSr8ZiX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FxiAYtuEkNuHQLMrHZ1UK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U9Hrt1DTobK45VpbxVnX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Z8SbcJMV9UlFGnqh11CHT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v6GGwhOuYn2PV1PgghQY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opxYUwULg7SCMuvdv6FV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QrprLLkQVReHhhYiUX4C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2o2LK4lRzmqLy5zsK9qq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0o5defccHQlR8p0p00gu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W6gQVRIj7R086AKpb1Iq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QVtVTaRmHSM3FQTlOkAZ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YRsj7OYOa38Lh4WGAFLq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wT6hfOHswZtVVFaJ4T8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5O9DU2GqXvWPW2NTCyZq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4bVXGDAw5R6KCOi7CTFL5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Y5I8WbhANUD0CeFeo6UR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5kevL0EkEb2cWSXvDlNg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ZNFSWFgFaal80oUrphWt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sYpiNgTsz3myfkqPT3Y3Z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RNSzBcVwkPAxOgA8ond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YAK3tBwdXpgr7xuVHhfDx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IFNCziVAGLpLTd7w7Bpi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Qooc1QKlRWkdGynJVBs1j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j5HI5cH5XXyVR4fR1dinJ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lEhOaaDefGjlIVQdISAO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Ym2ggzcZZFP4l4OowVjI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xJxWb0zu9Gy8GVLUT41g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DwEzMpklFuKUIOjJkocpu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8vcoSDC1fG2yTcTmoBf8t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eX7razFPQc7n8mnwHJDe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aU7QXZBal2WGYqLbrsAR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MPK004ypQYLmNckkBFeG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qroXKvhbDbGN7h5XYwC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7EAnciIio498s476Xdsi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VBDzR7QUCvvHoiB3k27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GZ42eEGH4USswNjbEakJ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iqTMmVczOxElUEuOScdU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OWMOK8oXkA0vHE9rhLvu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lNaSFHPh8vDKGBX0xa3bQ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3koWPFrUsoVvt8BV5ryGb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L03brKBsjf7JPtISaPd3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a7PoC5BC91YXDWLt0aRW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loMrnzoQY28XPVm27vRH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LSQM6GP2bicULqCbI2ei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OxBwyWE3ip7yIgyrtx29D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PG6Q6X3l4UafCTABtH1V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KV9WqWNPsM3P3aFgzSZQ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JwNIA7ywh75ZVaGaw7xf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bMQqVc79V0BsbC8HlGgW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K3fvzplSiYQlk1Rabmp8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osY32OLRZvSg1NbpDIN3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CCQi6QauUwnKGFMwwmw6r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K1DV5WMmye8skR0NsJ5X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PnIjva6zpFe2zG9A448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nJfeNYpSCj84OxGG9xEvH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wpVFOvvOQZzj6YQEl3e6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W6gQVRIj7R086AKpb1Iq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QVtVTaRmHSM3FQTlOkAZ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wT6hfOHswZtVVFaJ4T8N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5O9DU2GqXvWPW2NTCyZq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4bVXGDAw5R6KCOi7CTFL5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YY5I8WbhANUD0CeFeo6UR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5kevL0EkEb2cWSXvDlNg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ZNFSWFgFaal80oUrphWt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sYpiNgTsz3myfkqPT3Y3Z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RRNSzBcVwkPAxOgA8ond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zJNzFuFq8tSp56DhQyNB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YAK3tBwdXpgr7xuVHhfDx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IFNCziVAGLpLTd7w7Bpi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j5HI5cH5XXyVR4fR1dinJ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lEhOaaDefGjlIVQdISAO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Ym2ggzcZZFP4l4OowVjI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xJxWb0zu9Gy8GVLUT41g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DwEzMpklFuKUIOjJkocpu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8vcoSDC1fG2yTcTmoBf8t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eX7razFPQc7n8mnwHJDe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aU7QXZBal2WGYqLbrsAR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z9XrsCTG5oPsuPbRfQ08q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mMPK004ypQYLmNckkBFeG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qroXKvhbDbGN7h5XYwCW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VBDzR7QUCvvHoiB3k27E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GZ42eEGH4USswNjbEakJ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iqTMmVczOxElUEuOScdU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OWMOK8oXkA0vHE9rhLvu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lNaSFHPh8vDKGBX0xa3bQ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3koWPFrUsoVvt8BV5ryGb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L03brKBsjf7JPtISaPd3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Oa7PoC5BC91YXDWLt0aR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9mQeNPoXkCDLaPSIfRvr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6qHTK14dGi4L0AQ7cRLJ3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loMrnzoQY28XPVm27vRH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LSQM6GP2bicULqCbI2ei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PG6Q6X3l4UafCTABtH1V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KV9WqWNPsM3P3aFgzSZQ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JwNIA7ywh75ZVaGaw7xf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bMQqVc79V0BsbC8HlGgW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K3fvzplSiYQlk1Rabmp8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4osY32OLRZvSg1NbpDIN3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CCQi6QauUwnKGFMwwmw6r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K1DV5WMmye8skR0NsJ5X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3WBgrpAIMsQJ3wJySSCSI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PnIjva6zpFe2zG9A448n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UzWwRIc6d6j1rEt5IcGHM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PHS3jaNmVATk7nhiQJnbK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kt4Z4ZMIHk7nLP8LVYAn4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vvl7oT6lhXgDimd7LbIbP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InPrqnNF2um1r9Z6shnmi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bAh0LpMGm9YpP8BdDBebj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2j0Pg2vYPMhqUoIwcVFk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5hiys1Q8M2Ksfmn4t4u1v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VUvLqbGWrNWAeGKAvDQ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IPB07D9mGM1mLitzECYw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DxIGOV41fEUM5o5jvCjhS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gBd6qsKvO0CFhy9SVMOUH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utja1MCq1u2NimM4BgCUb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2O8hEg00wTgj3fmETipPC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gYUCIoOiShxc1GllAonhd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h6Jxq03FY8lrv1K7mp1X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xYjxHXmjvlwC4QbVIzZtd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Qz4PUB9HcAaWkebNJmGw8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INRD9a2qBsAK7p0J3Gls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OPqaycDQ1uVeOBJQjd9sV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hxjnDZT7amxxSrPpt4D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25m6aNF1AHCur0js4AwM2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RgwnnKTcnTaWeHpdKcbBw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1AWKO5w6G1xEl9UDptt4r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QN6RfQStnXha2r5ppoKwQ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wkm02Haf0ExpfWqDVNFhd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zlfj7NI7s1W3CnO3OVq1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7WUXcMxFo9RmVNEMo2shw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niSOf6KQlM8vrpllU1ar4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HGAahqSYJm3yC4owqVxO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eqlfr37q640wdb7EWtqs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1aYgoiXfJZMOx4GJZatz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8oQJgwuKww30sgfUPmLxC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1oShRts6lgPhWpIMBWmy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cIQp2D4HfMQlOkofDg3q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DYiv7A9BgJzybaqrrP2D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rBAnolj6u3Ls5S7xvtyE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6Mg8eObOeo4JzwHUJcNi9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MI4ykUjy5mxlOkeax7hf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JvlpCLhKlmQgtq9gQUUP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m2bTzu2gaSZR6ZycVhxh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uxRO0ghmkPGnsaw3het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Oep1Kf9USvKkv9pnAA9V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RpmrA4UCnxElRGlHF10Tv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pC52oeg3RQHD8vnpcmKX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11BublBdshYcnWPv2wn6u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a2cciBOwLGJnAuxdTFPo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qLyyUaQmRNewqrY8iBE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wEye0uitqEoWrCrEJHEFo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8446eLmeKNwU6ZkUFxSr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zZPxuzT05OHIpaWn4I3q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VHkEoNY8vnMiu4hHgNkK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dozaXit9nJcr37cPa61X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xK4TLIJ4tCAkmlKQmyI6P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V7FR5mrg5TqdtV4ePGE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3531aurCeILoUtsu6c6I7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1PDgKVgliXjR2CQVR0ER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FPzsCJJtxDSpL2bwdGGXn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rABpSfheHtM8l04O8cxS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qrgAEpDkXTNcnZRdRtciV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DDGaspyupuH8999iBRBnv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k9C5WVk4Gsn1ODTtXeLtu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vfPH3zSkHyUKiwxntD9lO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8kwo7UnB2o2EnfeRLbl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3dyxkCzTpH2htl8ZxqPp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63knVAK8j8uguGnxaKpkX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gSa7eLo9tuV1hb1bkCsJ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yoTzRkArVqRfH4uLtwnUY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LyE5l9z5Iu85IuhxmrOIx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4Mz7wqR55OhxCkVLYqRQH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Cm0uVaV6ftHuRwdC8eDp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NbRXCAsnQGmHGXLwWVV9I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UP3fLNJC4XNOb8wizsIo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Mbzs6ciIfAL7W7zlHz74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JS9AnpClG0Dgy2RGiHwkm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08OFxd2rONqt1GcaosTJ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c23bpJeL9gJ43jpRJNFmy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8Ro4HFoSBJU1F6xbZT6VQ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uZygqXJE0aCUbNl2zmgF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92DjkxOMfCJLkT48oYUS5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Q3clnDQxzzGxlXVW6pVSK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T8QUhTaomNUebA6ZaaVH3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4Nx6drRuXcaj93utmWmad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D6MlQ7fKW2uJ43maGIwRQ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4Sq3uHOYlSVb9rkSBKfcf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PpZr6bgDEl3V2TUMCyWXH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Dk4guezaG0HoScqIE5lQY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OSTVPO7LCDrW3043ACIHe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7eprXP7GghqdB6xbmrwSJ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t5QUIzXjf0meLFwoQhEVn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wPoXvpggamQHKjA37yJW2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RnlRFXBfeO2jy1vK3y3YQ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n3VcONa5cq76X1CDKiFV8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FqKyymuaT4zRZiWs9N48C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UDSxz18yEhUhez0ixO86k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cs4t7pOLjURlnurffOB1x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w62kHh8RQ0q2eiu4f4m8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XLH6TWvBbCAu7sSYKDJ1D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fQ0krMm1mv90nOKo2Zsg8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chXRnEa72wUsTsYHgRlOj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DUs0TygwA59VYrNIwCr3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Vlg9LazxEphR5oqfgejAt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0fKcvp6RVnJ3frBAIEtnwf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X4mwCrlQvjA8HzbR8nHZW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R3S3mtgn8to6nbMfy7bOT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nLGykPyhLvlc1cERf4g69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WGR3o6VTtShdiDz5Rz8b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KBb05TPAO8MTNVmuqRhcz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oD1m7xcRrMLRnrPQL1n5Y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J58uMsKnySbK5dgaNMOED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e5YtBZ1jeLM9c5F2jd5jF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vjvIcArIRYxQn62BhQyu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SOBYf2moHJs6VcX0UhZ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OCIw8RcGst9xQfFauukcu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C6lYPMUnEeY4cSr7a9I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jz4WiQpMELMjB5pNTmUy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Rbsh2n92LfLjxg1wVuAZ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bKAN1jhNOG9OgdKPynpuI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QMSwRPY4vvPGrSu03Sf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Bvh3hHn6buKbGJ09NpXQB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n43EXiZSER7p5wHVssJr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qxiW4mmCt2tehAtA8BX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uK9tQgth7YXbRwYKiJO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cuJzjPOeDjik2yNAw68b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g5JXBoidv8OlxEJhWEtS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ETwtqWIdIJ5dHeEPldqW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awG09Qe9uI2aCccuarA0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8Qq5sBq3VUQI0MqNRZyf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bwBsCR2Ymp0LNyaJKMy3F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gMtcHKDI1e8mXjODPKo4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PXceg46c0cH4gPZqaikE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bGIpQg6RHCpiuk1Phxib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rBQU7XOEAxLWw0suzCO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ES3YEoz5JV63jLDq9Yfcx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xuTtqHOL2AyHMIMWtyezR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TceO4pDy1nxkz5bYSh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9xbfSq0ZIb55rdaqGLm0Dv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mnZnbEDM7vcr9xtyCkQkN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cs8E1mbPVZT53zDX7BSG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jXSTGxKu426T9WKNMR1uO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5uBKwTBwJjP32vhX62D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CFzok4UM0DsZMJMZCwl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Z3Nr3IhzTdhbnle71S0X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lfoxOOyYijIMkMp5MeBtv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AkSIiuUVsa6sKeddH43yr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x87Q2OepKPBxVvYrXQL0d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6gHISRjN2XEXF3E5w33mR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R2bSzwwpXWBeC0AC2CE8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OMz9zCxZu47yzPFGZJgvx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13O14Wr1Kcpx2gCJ0UYq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tG2bUV3SnCB7KvlxxBytk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82Mp4gJmw7e9A8YT1wXRO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Vv6nsnnSYxyxZovQN9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6BcF5aUqfff4Im2P39q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BVdyDz1vs6m7RTXSgZ9f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rAAQdlBf97vq4wsyigGm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1AZvwFaINGq1UbaUJNQt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sbSwBTVS2WfDZTCz83mlK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GPZMHmflpMwzp7YULfPK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oVhxlBJt7k9ubGC6dwNA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skds99A6VyXvr4u90ECV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cpUVihF1iX8lxsXkSsAS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xFfyC4v8YTbfVjwRRV5C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9TBxP7c13DNOmg2I2XN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c8Dt3phjKYnhWcenC6Et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md20mAIWWM0JwlX4enWX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RsRdNyFGA9SEGwfbASOu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s6XgO8S8PLFHxovOLBi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0NDJGLXIpRcBOKV36MA3N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e4POzzqClEKPrjkw8nVpq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6IDAKEOI2T3yyURbohM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RYjCJAEc8nxkBJ6WZFYxV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VoKLBgbw8DnUeJjY14av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eXbLfpCOZC93URYYo1Cf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XHunC1DUmqNqTwNqvW7vP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37597</TotalTime>
  <Words>3228</Words>
  <Application>Microsoft Office PowerPoint</Application>
  <PresentationFormat>On-screen Show (4:3)</PresentationFormat>
  <Paragraphs>668</Paragraphs>
  <Slides>44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Calibri</vt:lpstr>
      <vt:lpstr>Office Theme</vt:lpstr>
      <vt:lpstr>PowerPoint Presentation</vt:lpstr>
      <vt:lpstr>Objectives</vt:lpstr>
      <vt:lpstr>Detecting Bidirectional Links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Neighbor States</vt:lpstr>
      <vt:lpstr>Neighbor States</vt:lpstr>
      <vt:lpstr>Neighbor List Activity Diagram</vt:lpstr>
      <vt:lpstr>Lists</vt:lpstr>
      <vt:lpstr>Iterate through std::lists</vt:lpstr>
      <vt:lpstr>Removing elements from Lists</vt:lpstr>
      <vt:lpstr>Provided Classes</vt:lpstr>
      <vt:lpstr>Provided Classes</vt:lpstr>
      <vt:lpstr>Provided Classes</vt:lpstr>
      <vt:lpstr>Provided  Classes</vt:lpstr>
      <vt:lpstr>Provided Classes</vt:lpstr>
      <vt:lpstr>Neighbor List Activity Diagram</vt:lpstr>
      <vt:lpstr>Neighbor List Activity Diagram</vt:lpstr>
      <vt:lpstr>Check if thisHost is in list of neighbors received from neighbor</vt:lpstr>
      <vt:lpstr>Neighbor List Activity Diagram</vt:lpstr>
      <vt:lpstr>Remove neighbor from list</vt:lpstr>
      <vt:lpstr>thisHost</vt:lpstr>
      <vt:lpstr>Project Objectives</vt:lpstr>
      <vt:lpstr>To do</vt:lpstr>
      <vt:lpstr>To do</vt:lpstr>
      <vt:lpstr>Search for more neighbors</vt:lpstr>
      <vt:lpstr>To do</vt:lpstr>
      <vt:lpstr>To do</vt:lpstr>
      <vt:lpstr>Neighbor List Activity Diagram</vt:lpstr>
      <vt:lpstr>Lists</vt:lpstr>
      <vt:lpstr>To do</vt:lpstr>
      <vt:lpstr>Send hello messages to neighbors every 10 sec</vt:lpstr>
      <vt:lpstr>Send hello messages to neighbors every 10 sec</vt:lpstr>
      <vt:lpstr>sendHellos(…)</vt:lpstr>
      <vt:lpstr>PowerPoint Presentation</vt:lpstr>
      <vt:lpstr>Classes, Class Methods, and Examples unneeded methods are not listed</vt:lpstr>
      <vt:lpstr>Executing</vt:lpstr>
      <vt:lpstr>listOfNodes.txt</vt:lpstr>
      <vt:lpstr>gephi</vt:lpstr>
      <vt:lpstr>What to turn in?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</dc:creator>
  <cp:lastModifiedBy>Bohacek, Stephan K</cp:lastModifiedBy>
  <cp:revision>52</cp:revision>
  <dcterms:created xsi:type="dcterms:W3CDTF">2010-09-22T06:38:31Z</dcterms:created>
  <dcterms:modified xsi:type="dcterms:W3CDTF">2016-11-09T20:37:36Z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1UWihF6SqpL3mvZ-se_wZmb_IFLY0MT7ZJ2b7YiHNBJY</vt:lpwstr>
  </property>
  <property fmtid="{D5CDD505-2E9C-101B-9397-08002B2CF9AE}" pid="4" name="Google.Documents.RevisionId">
    <vt:lpwstr>02683261213571481519</vt:lpwstr>
  </property>
  <property fmtid="{D5CDD505-2E9C-101B-9397-08002B2CF9AE}" pid="5" name="Google.Documents.PreviousRevisionId">
    <vt:lpwstr>02738456339408415732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