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5" autoAdjust="0"/>
  </p:normalViewPr>
  <p:slideViewPr>
    <p:cSldViewPr showGuides="1">
      <p:cViewPr varScale="1">
        <p:scale>
          <a:sx n="101" d="100"/>
          <a:sy n="101" d="100"/>
        </p:scale>
        <p:origin x="-92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B9DF-5A63-43DF-A602-6809360E2995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 hints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Homework has 4 types of problems</a:t>
            </a:r>
          </a:p>
          <a:p>
            <a:pPr lvl="1"/>
            <a:r>
              <a:rPr lang="en-US" dirty="0" smtClean="0"/>
              <a:t>Things you should know when you get into the real world (</a:t>
            </a:r>
            <a:r>
              <a:rPr lang="en-US" dirty="0" err="1" smtClean="0"/>
              <a:t>wireshark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wireshark</a:t>
            </a:r>
            <a:r>
              <a:rPr lang="en-US" dirty="0" smtClean="0"/>
              <a:t>, sockets</a:t>
            </a:r>
          </a:p>
          <a:p>
            <a:pPr lvl="1"/>
            <a:r>
              <a:rPr lang="en-US" dirty="0" smtClean="0"/>
              <a:t>Protocol and algorithm specifics</a:t>
            </a:r>
          </a:p>
          <a:p>
            <a:pPr lvl="2"/>
            <a:r>
              <a:rPr lang="en-US" dirty="0" smtClean="0"/>
              <a:t>E.g., how TCP “works”;  routing algorithms;  DHT, http</a:t>
            </a:r>
          </a:p>
          <a:p>
            <a:pPr lvl="1"/>
            <a:r>
              <a:rPr lang="en-US" dirty="0" smtClean="0"/>
              <a:t>Networking concepts</a:t>
            </a:r>
          </a:p>
          <a:p>
            <a:pPr lvl="2"/>
            <a:r>
              <a:rPr lang="en-US" dirty="0" smtClean="0"/>
              <a:t>E.g., What are the layer of the protocol stack</a:t>
            </a:r>
          </a:p>
          <a:p>
            <a:pPr lvl="2"/>
            <a:r>
              <a:rPr lang="en-US" dirty="0" smtClean="0"/>
              <a:t>E.g., why or when statistical multiplexing or circuit switching</a:t>
            </a:r>
          </a:p>
          <a:p>
            <a:pPr lvl="1"/>
            <a:r>
              <a:rPr lang="en-US" dirty="0" smtClean="0"/>
              <a:t>Analytics</a:t>
            </a:r>
          </a:p>
          <a:p>
            <a:pPr lvl="2"/>
            <a:r>
              <a:rPr lang="en-US" dirty="0" smtClean="0"/>
              <a:t>Compute the latency of TCP</a:t>
            </a:r>
          </a:p>
          <a:p>
            <a:pPr lvl="2"/>
            <a:r>
              <a:rPr lang="en-US" dirty="0" smtClean="0"/>
              <a:t>Compare pipelined http to parallel http to serial http</a:t>
            </a:r>
          </a:p>
          <a:p>
            <a:pPr lvl="2"/>
            <a:r>
              <a:rPr lang="en-US" dirty="0" smtClean="0"/>
              <a:t>Compute the  flow rates on networks with the TCP throughput formula T = 1.222*MSS/(RTT *</a:t>
            </a:r>
            <a:r>
              <a:rPr lang="en-US" dirty="0" err="1" smtClean="0"/>
              <a:t>sqrt</a:t>
            </a:r>
            <a:r>
              <a:rPr lang="en-US" dirty="0" smtClean="0"/>
              <a:t>(p))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Difficult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While not all questions will be difficult, a few might be more challenging. (perhaps none of these will be in the final)</a:t>
            </a:r>
            <a:endParaRPr lang="en-US" dirty="0"/>
          </a:p>
          <a:p>
            <a:r>
              <a:rPr lang="en-US" dirty="0" smtClean="0"/>
              <a:t>Here are some examples</a:t>
            </a:r>
          </a:p>
          <a:p>
            <a:pPr lvl="1"/>
            <a:r>
              <a:rPr lang="en-US" dirty="0" smtClean="0"/>
              <a:t>In chapter 2 P10 compared the time to download  a web page (base page and multiple objects) latency when</a:t>
            </a:r>
          </a:p>
          <a:p>
            <a:pPr lvl="2"/>
            <a:r>
              <a:rPr lang="en-US" dirty="0" smtClean="0"/>
              <a:t>each object is downloaded sequentially (one at a time) and the TCP connection is closed after the object is downloaded</a:t>
            </a:r>
          </a:p>
          <a:p>
            <a:pPr lvl="2"/>
            <a:r>
              <a:rPr lang="en-US" dirty="0" smtClean="0"/>
              <a:t>All objects are downloaded using a persistent HTTP connection. However, if the objects are on different servers, then a sequence of TCP connections is used to get objects from the different servers (i.e., after all the objects from one server are retrieved, a new persistent connection is started with the next server)</a:t>
            </a:r>
          </a:p>
          <a:p>
            <a:pPr lvl="2"/>
            <a:r>
              <a:rPr lang="en-US" dirty="0" smtClean="0"/>
              <a:t>All objects are retrieved using a large number of parallel http connections </a:t>
            </a:r>
          </a:p>
          <a:p>
            <a:pPr lvl="2"/>
            <a:r>
              <a:rPr lang="en-US" dirty="0" smtClean="0"/>
              <a:t>You should be familiar with when these different approaches work best and when they are the same.</a:t>
            </a:r>
          </a:p>
          <a:p>
            <a:pPr lvl="1"/>
            <a:r>
              <a:rPr lang="en-US" dirty="0" smtClean="0"/>
              <a:t>Distance vector routing</a:t>
            </a:r>
          </a:p>
          <a:p>
            <a:pPr lvl="2"/>
            <a:r>
              <a:rPr lang="en-US" dirty="0" smtClean="0"/>
              <a:t>As </a:t>
            </a:r>
            <a:r>
              <a:rPr lang="en-US" dirty="0" smtClean="0"/>
              <a:t>mentioned </a:t>
            </a:r>
            <a:r>
              <a:rPr lang="en-US" dirty="0" smtClean="0"/>
              <a:t>in class, prove that distance vector routing is loop free.</a:t>
            </a:r>
          </a:p>
          <a:p>
            <a:pPr lvl="2"/>
            <a:r>
              <a:rPr lang="en-US" dirty="0" smtClean="0"/>
              <a:t>Bad news travels slow. Can you estimate how long it takes for </a:t>
            </a:r>
            <a:r>
              <a:rPr lang="en-US" dirty="0" smtClean="0"/>
              <a:t>distance </a:t>
            </a:r>
            <a:r>
              <a:rPr lang="en-US" dirty="0" smtClean="0"/>
              <a:t>vector to converge? (and easy version of </a:t>
            </a:r>
            <a:r>
              <a:rPr lang="en-US" dirty="0" smtClean="0"/>
              <a:t>this question </a:t>
            </a:r>
            <a:r>
              <a:rPr lang="en-US" dirty="0" smtClean="0"/>
              <a:t>is the count to infinity)</a:t>
            </a:r>
          </a:p>
          <a:p>
            <a:pPr lvl="1"/>
            <a:r>
              <a:rPr lang="en-US" dirty="0" smtClean="0"/>
              <a:t>Chapter 1 P16. Note there is a typo in this problem, the average queuing delay is 100msec. </a:t>
            </a:r>
          </a:p>
          <a:p>
            <a:pPr lvl="2"/>
            <a:r>
              <a:rPr lang="en-US" dirty="0" smtClean="0"/>
              <a:t>Also, note that the delay is the queuing delay + transmission delay</a:t>
            </a:r>
          </a:p>
          <a:p>
            <a:pPr lvl="2"/>
            <a:r>
              <a:rPr lang="en-US" dirty="0" smtClean="0"/>
              <a:t>The answer is </a:t>
            </a:r>
            <a:r>
              <a:rPr lang="en-US" dirty="0" err="1" smtClean="0"/>
              <a:t>pkt</a:t>
            </a:r>
            <a:r>
              <a:rPr lang="en-US" dirty="0" smtClean="0"/>
              <a:t> arrive at a rate of 10/11*100pkts/sec. </a:t>
            </a:r>
          </a:p>
          <a:p>
            <a:pPr lvl="3"/>
            <a:r>
              <a:rPr lang="en-US" dirty="0" smtClean="0"/>
              <a:t>N = </a:t>
            </a:r>
            <a:r>
              <a:rPr lang="en-US" dirty="0" smtClean="0">
                <a:sym typeface="Symbol"/>
              </a:rPr>
              <a:t>d, d = </a:t>
            </a:r>
            <a:r>
              <a:rPr lang="en-US" dirty="0" err="1" smtClean="0">
                <a:sym typeface="Symbol"/>
              </a:rPr>
              <a:t>T</a:t>
            </a:r>
            <a:r>
              <a:rPr lang="en-US" baseline="-25000" dirty="0" err="1" smtClean="0">
                <a:sym typeface="Symbol"/>
              </a:rPr>
              <a:t>transmission</a:t>
            </a:r>
            <a:r>
              <a:rPr lang="en-US" dirty="0" smtClean="0">
                <a:sym typeface="Symbol"/>
              </a:rPr>
              <a:t>(10+1), N = 10. </a:t>
            </a:r>
            <a:r>
              <a:rPr lang="en-US" dirty="0" err="1" smtClean="0">
                <a:sym typeface="Symbol"/>
              </a:rPr>
              <a:t>T</a:t>
            </a:r>
            <a:r>
              <a:rPr lang="en-US" baseline="-25000" dirty="0" err="1" smtClean="0">
                <a:sym typeface="Symbol"/>
              </a:rPr>
              <a:t>transmission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1/(100pkts/sec). Gives =10/11*</a:t>
            </a:r>
            <a:r>
              <a:rPr lang="en-US" dirty="0" smtClean="0"/>
              <a:t>100pkts/sec</a:t>
            </a:r>
          </a:p>
          <a:p>
            <a:pPr lvl="3"/>
            <a:r>
              <a:rPr lang="en-US" dirty="0" smtClean="0"/>
              <a:t>Think very carefully about why d is </a:t>
            </a:r>
            <a:r>
              <a:rPr lang="en-US" dirty="0" err="1" smtClean="0">
                <a:sym typeface="Symbol"/>
              </a:rPr>
              <a:t>T</a:t>
            </a:r>
            <a:r>
              <a:rPr lang="en-US" baseline="-25000" dirty="0" err="1" smtClean="0">
                <a:sym typeface="Symbol"/>
              </a:rPr>
              <a:t>transmission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dirty="0" smtClean="0"/>
              <a:t>(10+1) and why N=10. N is the average number of </a:t>
            </a:r>
            <a:r>
              <a:rPr lang="en-US" dirty="0" err="1" smtClean="0"/>
              <a:t>pkts</a:t>
            </a:r>
            <a:r>
              <a:rPr lang="en-US" dirty="0" smtClean="0"/>
              <a:t> in the system. When a packet arrives, it finds the that the average number of </a:t>
            </a:r>
            <a:r>
              <a:rPr lang="en-US" dirty="0" err="1" smtClean="0"/>
              <a:t>pkts</a:t>
            </a:r>
            <a:r>
              <a:rPr lang="en-US" dirty="0" smtClean="0"/>
              <a:t> are in the system (but now there are the average plus 1. 0</a:t>
            </a:r>
          </a:p>
          <a:p>
            <a:pPr lvl="2"/>
            <a:r>
              <a:rPr lang="en-US" dirty="0" smtClean="0"/>
              <a:t>Note that 10/11 is related to the queue occupancy. </a:t>
            </a:r>
          </a:p>
          <a:p>
            <a:pPr lvl="2"/>
            <a:r>
              <a:rPr lang="en-US" dirty="0" smtClean="0"/>
              <a:t>Can the packet arrival rate reach 100pkts/sec? Suppose the packet arrival rate is very near to 100pkts/sec (e.g., 99.99 pkts.sec). What is the average queue size?</a:t>
            </a:r>
          </a:p>
          <a:p>
            <a:pPr lvl="1"/>
            <a:r>
              <a:rPr lang="en-US" dirty="0" smtClean="0"/>
              <a:t>Simple flow problems (by simple, I mean where you don’t need a compute to solve)</a:t>
            </a:r>
          </a:p>
          <a:p>
            <a:pPr lvl="2"/>
            <a:r>
              <a:rPr lang="en-US" dirty="0" smtClean="0"/>
              <a:t>See lecture notes Chapter 3 (part twp – TCP) slide 50</a:t>
            </a:r>
          </a:p>
          <a:p>
            <a:pPr lvl="1"/>
            <a:r>
              <a:rPr lang="en-US" dirty="0" smtClean="0"/>
              <a:t>Schedule for P2P (Chapter 2 P24) Also, see class notes</a:t>
            </a:r>
          </a:p>
          <a:p>
            <a:pPr lvl="1"/>
            <a:r>
              <a:rPr lang="en-US" dirty="0" smtClean="0"/>
              <a:t>Proof </a:t>
            </a:r>
            <a:r>
              <a:rPr lang="en-US" dirty="0" smtClean="0"/>
              <a:t>and use of the TCP </a:t>
            </a:r>
            <a:r>
              <a:rPr lang="en-US" dirty="0" smtClean="0"/>
              <a:t>throughput formula, i.e., how many </a:t>
            </a:r>
            <a:r>
              <a:rPr lang="en-US" dirty="0" err="1" smtClean="0"/>
              <a:t>pkts</a:t>
            </a:r>
            <a:r>
              <a:rPr lang="en-US" dirty="0" smtClean="0"/>
              <a:t> </a:t>
            </a:r>
            <a:r>
              <a:rPr lang="en-US" dirty="0" smtClean="0"/>
              <a:t>sent </a:t>
            </a:r>
            <a:r>
              <a:rPr lang="en-US" dirty="0" smtClean="0"/>
              <a:t>between drops</a:t>
            </a:r>
          </a:p>
          <a:p>
            <a:pPr lvl="1"/>
            <a:r>
              <a:rPr lang="en-US" dirty="0" smtClean="0"/>
              <a:t>Proof that TCP achieves full utilization if the router buffer size is  at least equal to the bandwidth delay product</a:t>
            </a:r>
          </a:p>
          <a:p>
            <a:pPr lvl="2"/>
            <a:r>
              <a:rPr lang="en-US" dirty="0" smtClean="0"/>
              <a:t>What size does the receiver buffer need to be? </a:t>
            </a:r>
          </a:p>
          <a:p>
            <a:r>
              <a:rPr lang="en-US" dirty="0" smtClean="0"/>
              <a:t>Somewhat challenging</a:t>
            </a:r>
          </a:p>
          <a:p>
            <a:pPr lvl="1"/>
            <a:r>
              <a:rPr lang="en-US" dirty="0" smtClean="0"/>
              <a:t>CSMA/CD – relationship between cable length, bit-rate, and frame size</a:t>
            </a:r>
          </a:p>
          <a:p>
            <a:pPr lvl="1"/>
            <a:r>
              <a:rPr lang="en-US" dirty="0" smtClean="0"/>
              <a:t>TCP fat-pipe problem (how does TCP behave when the link bit-rate is very high and RTT is also very high)</a:t>
            </a:r>
          </a:p>
          <a:p>
            <a:endParaRPr lang="en-US" dirty="0" smtClean="0"/>
          </a:p>
          <a:p>
            <a:r>
              <a:rPr lang="en-US" dirty="0" smtClean="0"/>
              <a:t>Important: don’t only focus on these problems. There are easy topics to study that will have a bigger impact on your grade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626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Exams hints</vt:lpstr>
      <vt:lpstr>Difficult questions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Exams hints</dc:title>
  <dc:creator>bohacek</dc:creator>
  <cp:lastModifiedBy>bohacek</cp:lastModifiedBy>
  <cp:revision>4</cp:revision>
  <dcterms:created xsi:type="dcterms:W3CDTF">2012-05-16T16:14:59Z</dcterms:created>
  <dcterms:modified xsi:type="dcterms:W3CDTF">2012-05-23T22:15:28Z</dcterms:modified>
</cp:coreProperties>
</file>