
<file path=[Content_Types].xml><?xml version="1.0" encoding="utf-8"?>
<Types xmlns="http://schemas.openxmlformats.org/package/2006/content-types">
  <Override PartName="/ppt/slides/slide18.xml" ContentType="application/vnd.openxmlformats-officedocument.presentationml.slide+xml"/>
  <Override PartName="/ppt/slides/slide9.xml" ContentType="application/vnd.openxmlformats-officedocument.presentationml.slide+xml"/>
  <Override PartName="/ppt/slides/slide14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s/slide5.xml" ContentType="application/vnd.openxmlformats-officedocument.presentationml.slide+xml"/>
  <Default Extension="rels" ContentType="application/vnd.openxmlformats-package.relationships+xml"/>
  <Default Extension="jpeg" ContentType="image/jpeg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handoutMasters/handoutMaster1.xml" ContentType="application/vnd.openxmlformats-officedocument.presentationml.handoutMaster+xml"/>
  <Override PartName="/ppt/slideLayouts/slideLayout5.xml" ContentType="application/vnd.openxmlformats-officedocument.presentationml.slideLayout+xml"/>
  <Override PartName="/docProps/app.xml" ContentType="application/vnd.openxmlformats-officedocument.extended-properties+xml"/>
  <Override PartName="/ppt/theme/theme2.xml" ContentType="application/vnd.openxmlformats-officedocument.theme+xml"/>
  <Override PartName="/ppt/slideLayouts/slideLayout1.xml" ContentType="application/vnd.openxmlformats-officedocument.presentationml.slideLayout+xml"/>
  <Default Extension="xml" ContentType="application/xml"/>
  <Override PartName="/ppt/slides/slide19.xml" ContentType="application/vnd.openxmlformats-officedocument.presentationml.slide+xml"/>
  <Override PartName="/ppt/tableStyles.xml" ContentType="application/vnd.openxmlformats-officedocument.presentationml.tableStyles+xml"/>
  <Override PartName="/ppt/slides/slide15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6.xml" ContentType="application/vnd.openxmlformats-officedocument.presentationml.slide+xml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Default Extension="png" ContentType="image/png"/>
  <Override PartName="/ppt/slideLayouts/slideLayout2.xml" ContentType="application/vnd.openxmlformats-officedocument.presentationml.slideLayout+xml"/>
  <Override PartName="/ppt/theme/theme3.xml" ContentType="application/vnd.openxmlformats-officedocument.theme+xml"/>
  <Default Extension="pdf" ContentType="application/pdf"/>
  <Override PartName="/ppt/slides/slide1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7.xml" ContentType="application/vnd.openxmlformats-officedocument.presentationml.slide+xml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Layouts/slideLayout3.xml" ContentType="application/vnd.openxmlformats-officedocument.presentationml.slideLayout+xml"/>
  <Default Extension="tiff" ContentType="image/tiff"/>
  <Override PartName="/ppt/slides/slide20.xml" ContentType="application/vnd.openxmlformats-officedocument.presentationml.slide+xml"/>
  <Override PartName="/ppt/slides/slide17.xml" ContentType="application/vnd.openxmlformats-officedocument.presentationml.slide+xml"/>
  <Override PartName="/ppt/notesSlides/notesSlide3.xml" ContentType="application/vnd.openxmlformats-officedocument.presentationml.notes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s/slide21.xml" ContentType="application/vnd.openxmlformats-officedocument.presentationml.slide+xml"/>
  <Default Extension="bin" ContentType="application/vnd.openxmlformats-officedocument.presentationml.printerSettings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firstSlideNum="0" showSpecialPlsOnTitleSld="0" saveSubsetFonts="1" autoCompressPictures="0">
  <p:sldMasterIdLst>
    <p:sldMasterId id="2147483648" r:id="rId1"/>
  </p:sldMasterIdLst>
  <p:notesMasterIdLst>
    <p:notesMasterId r:id="rId23"/>
  </p:notesMasterIdLst>
  <p:handoutMasterIdLst>
    <p:handoutMasterId r:id="rId24"/>
  </p:handoutMasterIdLst>
  <p:sldIdLst>
    <p:sldId id="256" r:id="rId2"/>
    <p:sldId id="286" r:id="rId3"/>
    <p:sldId id="298" r:id="rId4"/>
    <p:sldId id="291" r:id="rId5"/>
    <p:sldId id="292" r:id="rId6"/>
    <p:sldId id="289" r:id="rId7"/>
    <p:sldId id="293" r:id="rId8"/>
    <p:sldId id="287" r:id="rId9"/>
    <p:sldId id="299" r:id="rId10"/>
    <p:sldId id="290" r:id="rId11"/>
    <p:sldId id="296" r:id="rId12"/>
    <p:sldId id="305" r:id="rId13"/>
    <p:sldId id="297" r:id="rId14"/>
    <p:sldId id="302" r:id="rId15"/>
    <p:sldId id="308" r:id="rId16"/>
    <p:sldId id="301" r:id="rId17"/>
    <p:sldId id="306" r:id="rId18"/>
    <p:sldId id="294" r:id="rId19"/>
    <p:sldId id="300" r:id="rId20"/>
    <p:sldId id="307" r:id="rId21"/>
    <p:sldId id="285" r:id="rId22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Geneva" charset="0"/>
        <a:cs typeface="Geneva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Geneva" charset="0"/>
        <a:cs typeface="Geneva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Geneva" charset="0"/>
        <a:cs typeface="Geneva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Geneva" charset="0"/>
        <a:cs typeface="Geneva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Geneva" charset="0"/>
        <a:cs typeface="Geneva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Geneva" charset="0"/>
        <a:cs typeface="Geneva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Geneva" charset="0"/>
        <a:cs typeface="Geneva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Geneva" charset="0"/>
        <a:cs typeface="Geneva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Geneva" charset="0"/>
        <a:cs typeface="Geneva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prnPr/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>
    <p:restoredLeft sz="15620"/>
    <p:restoredTop sz="94660"/>
  </p:normalViewPr>
  <p:slideViewPr>
    <p:cSldViewPr snapToObjects="1" showGuides="1">
      <p:cViewPr varScale="1">
        <p:scale>
          <a:sx n="130" d="100"/>
          <a:sy n="130" d="100"/>
        </p:scale>
        <p:origin x="-968" y="-104"/>
      </p:cViewPr>
      <p:guideLst>
        <p:guide orient="horz" pos="3552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notesMaster" Target="notesMasters/notesMaster1.xml"/><Relationship Id="rId24" Type="http://schemas.openxmlformats.org/officeDocument/2006/relationships/handoutMaster" Target="handoutMasters/handoutMaster1.xml"/><Relationship Id="rId25" Type="http://schemas.openxmlformats.org/officeDocument/2006/relationships/printerSettings" Target="printerSettings/printerSettings1.bin"/><Relationship Id="rId26" Type="http://schemas.openxmlformats.org/officeDocument/2006/relationships/presProps" Target="presProps.xml"/><Relationship Id="rId27" Type="http://schemas.openxmlformats.org/officeDocument/2006/relationships/viewProps" Target="viewProps.xml"/><Relationship Id="rId28" Type="http://schemas.openxmlformats.org/officeDocument/2006/relationships/theme" Target="theme/theme1.xml"/><Relationship Id="rId29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itchFamily="-112" charset="0"/>
                <a:ea typeface="Geneva" pitchFamily="37" charset="-128"/>
                <a:cs typeface="Geneva" pitchFamily="37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-112" charset="0"/>
                <a:ea typeface="Geneva" pitchFamily="37" charset="-128"/>
                <a:cs typeface="Geneva" pitchFamily="37" charset="-128"/>
              </a:defRPr>
            </a:lvl1pPr>
          </a:lstStyle>
          <a:p>
            <a:pPr>
              <a:defRPr/>
            </a:pPr>
            <a:fld id="{7614094F-2B6A-E944-A708-25913BE10EB5}" type="datetime1">
              <a:rPr lang="en-US"/>
              <a:pPr>
                <a:defRPr/>
              </a:pPr>
              <a:t>7/28/11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itchFamily="-112" charset="0"/>
                <a:ea typeface="Geneva" pitchFamily="37" charset="-128"/>
                <a:cs typeface="Geneva" pitchFamily="37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-112" charset="0"/>
                <a:ea typeface="Geneva" pitchFamily="37" charset="-128"/>
                <a:cs typeface="Geneva" pitchFamily="37" charset="-128"/>
              </a:defRPr>
            </a:lvl1pPr>
          </a:lstStyle>
          <a:p>
            <a:pPr>
              <a:defRPr/>
            </a:pPr>
            <a:fld id="{60A3ECD0-A942-1C45-86B6-B92E12A7E7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itchFamily="-112" charset="0"/>
                <a:ea typeface="Geneva" pitchFamily="37" charset="-128"/>
                <a:cs typeface="Geneva" pitchFamily="37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-112" charset="0"/>
                <a:ea typeface="Geneva" pitchFamily="37" charset="-128"/>
                <a:cs typeface="Geneva" pitchFamily="37" charset="-128"/>
              </a:defRPr>
            </a:lvl1pPr>
          </a:lstStyle>
          <a:p>
            <a:pPr>
              <a:defRPr/>
            </a:pPr>
            <a:fld id="{8143A19D-D5BB-8042-B2E7-49BBF030318D}" type="datetime1">
              <a:rPr lang="en-US"/>
              <a:pPr>
                <a:defRPr/>
              </a:pPr>
              <a:t>7/28/11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itchFamily="-112" charset="0"/>
                <a:ea typeface="Geneva" pitchFamily="37" charset="-128"/>
                <a:cs typeface="Geneva" pitchFamily="37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-112" charset="0"/>
                <a:ea typeface="Geneva" pitchFamily="37" charset="-128"/>
                <a:cs typeface="Geneva" pitchFamily="37" charset="-128"/>
              </a:defRPr>
            </a:lvl1pPr>
          </a:lstStyle>
          <a:p>
            <a:pPr>
              <a:defRPr/>
            </a:pPr>
            <a:fld id="{37C8EED1-9E6C-1E44-A850-C73DAD63434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Geneva" pitchFamily="-65" charset="-128"/>
        <a:cs typeface="Geneva" pitchFamily="-65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Geneva" pitchFamily="-65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charset="-128"/>
        <a:cs typeface="ヒラギノ角ゴ Pro W3" charset="-128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ＭＳ Ｐゴシック" charset="-128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GB" dirty="0" smtClean="0">
              <a:ea typeface="Arial" charset="0"/>
              <a:cs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7C8EED1-9E6C-1E44-A850-C73DAD63434E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7C8EED1-9E6C-1E44-A850-C73DAD63434E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837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>
              <a:ea typeface="Geneva" charset="0"/>
              <a:cs typeface="Geneva" charset="0"/>
            </a:endParaRPr>
          </a:p>
        </p:txBody>
      </p:sp>
      <p:sp>
        <p:nvSpPr>
          <p:cNvPr id="583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6C9AAF96-C5AD-2F4D-A1AE-764CCCEA2225}" type="slidenum">
              <a:rPr lang="en-US" smtClean="0">
                <a:latin typeface="Calibri" charset="0"/>
                <a:ea typeface="Geneva" charset="0"/>
                <a:cs typeface="Geneva" charset="0"/>
              </a:rPr>
              <a:pPr/>
              <a:t>20</a:t>
            </a:fld>
            <a:endParaRPr lang="en-US" smtClean="0">
              <a:latin typeface="Calibri" charset="0"/>
              <a:ea typeface="Geneva" charset="0"/>
              <a:cs typeface="Geneva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83D4AC-6B11-F04D-ADEA-23A64524D5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C35AEE-5B21-D04E-9916-801241DC8F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FB80E5-3BC3-F24E-A860-519902D8037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>
            <a:normAutofit/>
          </a:bodyPr>
          <a:lstStyle>
            <a:lvl1pPr algn="l">
              <a:defRPr sz="3200" b="1" cap="all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DFF079-7562-414E-BA4F-7B4E29C418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6400"/>
            <a:ext cx="4038600" cy="467995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6400"/>
            <a:ext cx="4038600" cy="467995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5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88063F-3F95-8641-8D7A-0400F17BEB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43000"/>
            <a:ext cx="4040188" cy="10318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43000"/>
            <a:ext cx="4041775" cy="10318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13FB0B-8EA0-AF4A-80FA-7BA43BEA8B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AA9866-2416-804B-97BE-1B46193F3B2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4054FF-BEBC-0949-AA31-2FA0F5875B8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715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514600"/>
            <a:ext cx="3008313" cy="36115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08871B-C4E1-9B46-BF8A-A4F85B3541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A6FE12-D24F-B840-A80A-7ED4652EE6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685800"/>
            <a:ext cx="82296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76400"/>
            <a:ext cx="8229600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2"/>
                </a:solidFill>
                <a:latin typeface="Helvetica Neue" pitchFamily="37" charset="0"/>
                <a:ea typeface="Geneva" pitchFamily="37" charset="-128"/>
                <a:cs typeface="Geneva" pitchFamily="37" charset="-128"/>
              </a:defRPr>
            </a:lvl1pPr>
          </a:lstStyle>
          <a:p>
            <a:pPr>
              <a:defRPr/>
            </a:pPr>
            <a:r>
              <a:rPr lang="en-US"/>
              <a:t>1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67" r:id="rId1"/>
    <p:sldLayoutId id="2147484068" r:id="rId2"/>
    <p:sldLayoutId id="2147484069" r:id="rId3"/>
    <p:sldLayoutId id="2147484070" r:id="rId4"/>
    <p:sldLayoutId id="2147484071" r:id="rId5"/>
    <p:sldLayoutId id="2147484072" r:id="rId6"/>
    <p:sldLayoutId id="2147484073" r:id="rId7"/>
    <p:sldLayoutId id="2147484074" r:id="rId8"/>
    <p:sldLayoutId id="2147484075" r:id="rId9"/>
    <p:sldLayoutId id="2147484076" r:id="rId10"/>
    <p:sldLayoutId id="2147484077" r:id="rId11"/>
  </p:sldLayoutIdLst>
  <p:hf hdr="0" ft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3200" kern="1200">
          <a:solidFill>
            <a:srgbClr val="000090"/>
          </a:solidFill>
          <a:latin typeface="+mj-lt"/>
          <a:ea typeface="Geneva" pitchFamily="-65" charset="-128"/>
          <a:cs typeface="Geneva" pitchFamily="-65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" charset="0"/>
          <a:ea typeface="Geneva" pitchFamily="-65" charset="-128"/>
          <a:cs typeface="Geneva" pitchFamily="-65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" charset="0"/>
          <a:ea typeface="Geneva" pitchFamily="-65" charset="-128"/>
          <a:cs typeface="Geneva" pitchFamily="-65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" charset="0"/>
          <a:ea typeface="Geneva" pitchFamily="-65" charset="-128"/>
          <a:cs typeface="Geneva" pitchFamily="-65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" charset="0"/>
          <a:ea typeface="Geneva" pitchFamily="-65" charset="-128"/>
          <a:cs typeface="Geneva" pitchFamily="-65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Helvetica Neue" pitchFamily="-65" charset="0"/>
          <a:ea typeface="Geneva" pitchFamily="-65" charset="-128"/>
          <a:cs typeface="Geneva" pitchFamily="-65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Helvetica Neue" pitchFamily="-65" charset="0"/>
          <a:ea typeface="Geneva" pitchFamily="-65" charset="-128"/>
          <a:cs typeface="Geneva" pitchFamily="-65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Helvetica Neue" pitchFamily="-65" charset="0"/>
          <a:ea typeface="Geneva" pitchFamily="-65" charset="-128"/>
          <a:cs typeface="Geneva" pitchFamily="-65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Helvetica Neue" pitchFamily="-65" charset="0"/>
          <a:ea typeface="Geneva" pitchFamily="-65" charset="-128"/>
          <a:cs typeface="Geneva" pitchFamily="-65" charset="-128"/>
        </a:defRPr>
      </a:lvl9pPr>
    </p:titleStyle>
    <p:bodyStyle>
      <a:lvl1pPr marL="225425" indent="-225425" algn="l" defTabSz="457200" rtl="0" eaLnBrk="0" fontAlgn="base" hangingPunct="0">
        <a:spcBef>
          <a:spcPct val="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Geneva" pitchFamily="-65" charset="-128"/>
          <a:cs typeface="Geneva" pitchFamily="-65" charset="-128"/>
        </a:defRPr>
      </a:lvl1pPr>
      <a:lvl2pPr marL="684213" indent="-227013" algn="l" defTabSz="457200" rtl="0" eaLnBrk="0" fontAlgn="base" hangingPunct="0">
        <a:spcBef>
          <a:spcPct val="0"/>
        </a:spcBef>
        <a:spcAft>
          <a:spcPct val="0"/>
        </a:spcAft>
        <a:buFont typeface="Wingdings" charset="2"/>
        <a:buChar char="§"/>
        <a:defRPr sz="2000" kern="1200">
          <a:solidFill>
            <a:schemeClr val="tx1"/>
          </a:solidFill>
          <a:latin typeface="+mn-lt"/>
          <a:ea typeface="Geneva" pitchFamily="-65" charset="-128"/>
          <a:cs typeface="+mn-cs"/>
        </a:defRPr>
      </a:lvl2pPr>
      <a:lvl3pPr marL="1144588" indent="-230188" algn="l" defTabSz="457200" rtl="0" eaLnBrk="0" fontAlgn="base" hangingPunct="0">
        <a:spcBef>
          <a:spcPct val="0"/>
        </a:spcBef>
        <a:spcAft>
          <a:spcPct val="0"/>
        </a:spcAft>
        <a:buFont typeface="Courier New" charset="0"/>
        <a:buChar char="o"/>
        <a:defRPr kern="1200">
          <a:solidFill>
            <a:schemeClr val="tx1"/>
          </a:solidFill>
          <a:latin typeface="+mn-lt"/>
          <a:ea typeface="ヒラギノ角ゴ Pro W3" charset="-128"/>
          <a:cs typeface="ヒラギノ角ゴ Pro W3" charset="-128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kern="1200">
          <a:solidFill>
            <a:schemeClr val="tx1"/>
          </a:solidFill>
          <a:latin typeface="+mn-lt"/>
          <a:ea typeface="ヒラギノ角ゴ Pro W3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21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18.tiff"/><Relationship Id="rId5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df"/><Relationship Id="rId5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d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mailto:taufer@udel.edu" TargetMode="External"/><Relationship Id="rId4" Type="http://schemas.openxmlformats.org/officeDocument/2006/relationships/hyperlink" Target="mailto:jflawrence@stanford.edu" TargetMode="External"/><Relationship Id="rId5" Type="http://schemas.openxmlformats.org/officeDocument/2006/relationships/image" Target="../media/image27.png"/><Relationship Id="rId6" Type="http://schemas.openxmlformats.org/officeDocument/2006/relationships/image" Target="../media/image28.jpeg"/><Relationship Id="rId7" Type="http://schemas.openxmlformats.org/officeDocument/2006/relationships/image" Target="../media/image29.jpeg"/><Relationship Id="rId8" Type="http://schemas.openxmlformats.org/officeDocument/2006/relationships/image" Target="../media/image12.png"/><Relationship Id="rId9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4" Type="http://schemas.openxmlformats.org/officeDocument/2006/relationships/image" Target="../media/image11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tif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6.png"/><Relationship Id="rId7" Type="http://schemas.openxmlformats.org/officeDocument/2006/relationships/image" Target="../media/image17.png"/><Relationship Id="rId8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6.png"/><Relationship Id="rId6" Type="http://schemas.openxmlformats.org/officeDocument/2006/relationships/image" Target="../media/image17.png"/><Relationship Id="rId7" Type="http://schemas.openxmlformats.org/officeDocument/2006/relationships/image" Target="../media/image15.png"/><Relationship Id="rId8" Type="http://schemas.openxmlformats.org/officeDocument/2006/relationships/image" Target="../media/image5.png"/><Relationship Id="rId9" Type="http://schemas.openxmlformats.org/officeDocument/2006/relationships/image" Target="../media/image18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ctrTitle"/>
          </p:nvPr>
        </p:nvSpPr>
        <p:spPr>
          <a:xfrm>
            <a:off x="685800" y="2416175"/>
            <a:ext cx="7772400" cy="1470025"/>
          </a:xfrm>
        </p:spPr>
        <p:txBody>
          <a:bodyPr/>
          <a:lstStyle/>
          <a:p>
            <a:pPr eaLnBrk="1" hangingPunct="1"/>
            <a:r>
              <a:rPr lang="en-US" b="1" dirty="0" smtClean="0"/>
              <a:t>Design and Implementation of an Intelligent and Robust </a:t>
            </a:r>
            <a:r>
              <a:rPr lang="en-US" b="1" dirty="0" err="1" smtClean="0"/>
              <a:t>Cyberinfrastructure</a:t>
            </a:r>
            <a:r>
              <a:rPr lang="en-US" b="1" dirty="0" smtClean="0"/>
              <a:t> for the Quake-Catcher Network (QCN) Project</a:t>
            </a:r>
            <a:r>
              <a:rPr lang="en-US" b="1" dirty="0" smtClean="0">
                <a:solidFill>
                  <a:srgbClr val="000090"/>
                </a:solidFill>
                <a:latin typeface="Helvetica Neue" charset="0"/>
                <a:ea typeface="Geneva" charset="0"/>
                <a:cs typeface="Geneva" charset="0"/>
              </a:rPr>
              <a:t/>
            </a:r>
            <a:br>
              <a:rPr lang="en-US" b="1" dirty="0" smtClean="0">
                <a:solidFill>
                  <a:srgbClr val="000090"/>
                </a:solidFill>
                <a:latin typeface="Helvetica Neue" charset="0"/>
                <a:ea typeface="Geneva" charset="0"/>
                <a:cs typeface="Geneva" charset="0"/>
              </a:rPr>
            </a:br>
            <a:endParaRPr lang="en-US" b="1" dirty="0" smtClean="0">
              <a:solidFill>
                <a:srgbClr val="000090"/>
              </a:solidFill>
              <a:latin typeface="Helvetica Neue" charset="0"/>
              <a:ea typeface="Geneva" charset="0"/>
              <a:cs typeface="Geneva" charset="0"/>
            </a:endParaRPr>
          </a:p>
        </p:txBody>
      </p:sp>
      <p:sp>
        <p:nvSpPr>
          <p:cNvPr id="15363" name="Subtitle 2"/>
          <p:cNvSpPr>
            <a:spLocks noGrp="1"/>
          </p:cNvSpPr>
          <p:nvPr>
            <p:ph type="subTitle" idx="1"/>
          </p:nvPr>
        </p:nvSpPr>
        <p:spPr>
          <a:xfrm>
            <a:off x="1371600" y="4267200"/>
            <a:ext cx="6400800" cy="1371600"/>
          </a:xfrm>
        </p:spPr>
        <p:txBody>
          <a:bodyPr/>
          <a:lstStyle/>
          <a:p>
            <a:pPr eaLnBrk="1" hangingPunct="1"/>
            <a:r>
              <a:rPr lang="en-US" dirty="0" smtClean="0">
                <a:solidFill>
                  <a:srgbClr val="000090"/>
                </a:solidFill>
                <a:latin typeface="Arial"/>
                <a:ea typeface="Geneva" charset="0"/>
                <a:cs typeface="Arial"/>
              </a:rPr>
              <a:t>Kyle Benson, Trilce Estrada, </a:t>
            </a:r>
          </a:p>
          <a:p>
            <a:pPr eaLnBrk="1" hangingPunct="1"/>
            <a:r>
              <a:rPr lang="en-US" dirty="0" smtClean="0">
                <a:solidFill>
                  <a:srgbClr val="000090"/>
                </a:solidFill>
                <a:latin typeface="Arial"/>
                <a:ea typeface="Geneva" charset="0"/>
                <a:cs typeface="Arial"/>
              </a:rPr>
              <a:t>Samuel </a:t>
            </a:r>
            <a:r>
              <a:rPr lang="en-US" dirty="0" err="1" smtClean="0">
                <a:solidFill>
                  <a:srgbClr val="000090"/>
                </a:solidFill>
                <a:latin typeface="Arial"/>
                <a:cs typeface="Arial"/>
              </a:rPr>
              <a:t>Schlachter</a:t>
            </a:r>
            <a:r>
              <a:rPr lang="en-US" dirty="0" smtClean="0">
                <a:solidFill>
                  <a:srgbClr val="000090"/>
                </a:solidFill>
                <a:latin typeface="Arial"/>
                <a:cs typeface="Arial"/>
              </a:rPr>
              <a:t>, and </a:t>
            </a:r>
            <a:r>
              <a:rPr lang="en-US" b="1" dirty="0" smtClean="0">
                <a:solidFill>
                  <a:srgbClr val="000090"/>
                </a:solidFill>
                <a:latin typeface="Arial"/>
                <a:ea typeface="Geneva" charset="0"/>
                <a:cs typeface="Arial"/>
              </a:rPr>
              <a:t>Michela Taufer</a:t>
            </a:r>
          </a:p>
          <a:p>
            <a:pPr eaLnBrk="1" hangingPunct="1"/>
            <a:endParaRPr lang="en-US" dirty="0" smtClean="0">
              <a:solidFill>
                <a:srgbClr val="1F497D"/>
              </a:solidFill>
              <a:latin typeface="Helvetica Neue" charset="0"/>
              <a:ea typeface="Geneva" charset="0"/>
              <a:cs typeface="Geneva" charset="0"/>
            </a:endParaRPr>
          </a:p>
          <a:p>
            <a:pPr eaLnBrk="1" hangingPunct="1"/>
            <a:r>
              <a:rPr lang="en-US" dirty="0" smtClean="0">
                <a:solidFill>
                  <a:srgbClr val="000090"/>
                </a:solidFill>
                <a:latin typeface="Helvetica Neue" charset="0"/>
                <a:ea typeface="Geneva" charset="0"/>
                <a:cs typeface="Geneva" charset="0"/>
              </a:rPr>
              <a:t>Global Computing Lab</a:t>
            </a:r>
          </a:p>
          <a:p>
            <a:pPr eaLnBrk="1" hangingPunct="1"/>
            <a:r>
              <a:rPr lang="en-US" dirty="0" smtClean="0">
                <a:solidFill>
                  <a:srgbClr val="000090"/>
                </a:solidFill>
                <a:latin typeface="Helvetica Neue" charset="0"/>
                <a:ea typeface="Geneva" charset="0"/>
                <a:cs typeface="Geneva" charset="0"/>
              </a:rPr>
              <a:t>Computer and Information Sciences </a:t>
            </a:r>
          </a:p>
          <a:p>
            <a:pPr eaLnBrk="1" hangingPunct="1"/>
            <a:r>
              <a:rPr lang="en-US" dirty="0" smtClean="0">
                <a:solidFill>
                  <a:srgbClr val="000090"/>
                </a:solidFill>
                <a:latin typeface="Helvetica Neue" charset="0"/>
                <a:ea typeface="Geneva" charset="0"/>
                <a:cs typeface="Geneva" charset="0"/>
              </a:rPr>
              <a:t>University of Delaware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Building the next QCN generation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8FB80E5-3BC3-F24E-A860-519902D80371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pic>
        <p:nvPicPr>
          <p:cNvPr id="5" name="Picture 4" descr="::::Research:QCN:Participants_Nov24_combo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5800" y="4783772"/>
            <a:ext cx="6934200" cy="19377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Goal: Move from 1,000 to 10,000 sensors</a:t>
            </a:r>
          </a:p>
          <a:p>
            <a:pPr lvl="1"/>
            <a:r>
              <a:rPr lang="en-US" dirty="0" smtClean="0"/>
              <a:t>Determining placement of sensors</a:t>
            </a:r>
          </a:p>
          <a:p>
            <a:pPr lvl="1"/>
            <a:r>
              <a:rPr lang="en-US" dirty="0" smtClean="0"/>
              <a:t>Designing software framework for a massive distributed system of 10,000 sensors</a:t>
            </a:r>
          </a:p>
          <a:p>
            <a:pPr lvl="1"/>
            <a:r>
              <a:rPr lang="en-US" dirty="0" smtClean="0"/>
              <a:t>Designing algorithms for earthquake detection</a:t>
            </a:r>
          </a:p>
          <a:p>
            <a:r>
              <a:rPr lang="en-US" dirty="0" smtClean="0"/>
              <a:t>Problem: Impossible to do controlled experiments in the context of the QCN project</a:t>
            </a:r>
          </a:p>
          <a:p>
            <a:r>
              <a:rPr lang="en-US" dirty="0" smtClean="0"/>
              <a:t>Solution: Develop a simulation environment</a:t>
            </a:r>
          </a:p>
          <a:p>
            <a:pPr lvl="1"/>
            <a:r>
              <a:rPr lang="en-US" dirty="0" smtClean="0"/>
              <a:t>Test the system with various parameters and designs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EmBOINC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676400"/>
            <a:ext cx="4495800" cy="4679950"/>
          </a:xfrm>
        </p:spPr>
        <p:txBody>
          <a:bodyPr/>
          <a:lstStyle/>
          <a:p>
            <a:r>
              <a:rPr lang="en-US" dirty="0" smtClean="0"/>
              <a:t>Discrete event simulator </a:t>
            </a:r>
            <a:r>
              <a:rPr lang="en-US" dirty="0" smtClean="0">
                <a:solidFill>
                  <a:srgbClr val="FF6600"/>
                </a:solidFill>
              </a:rPr>
              <a:t>plugged into BOINC server </a:t>
            </a:r>
            <a:r>
              <a:rPr lang="en-US" dirty="0" smtClean="0"/>
              <a:t>to:</a:t>
            </a:r>
          </a:p>
          <a:p>
            <a:pPr lvl="1"/>
            <a:r>
              <a:rPr lang="en-US" dirty="0" smtClean="0"/>
              <a:t>Simulate </a:t>
            </a:r>
            <a:r>
              <a:rPr lang="en-US" dirty="0" smtClean="0">
                <a:solidFill>
                  <a:srgbClr val="FF6600"/>
                </a:solidFill>
              </a:rPr>
              <a:t>hosts</a:t>
            </a:r>
            <a:r>
              <a:rPr lang="en-US" dirty="0" smtClean="0">
                <a:solidFill>
                  <a:srgbClr val="000090"/>
                </a:solidFill>
              </a:rPr>
              <a:t> </a:t>
            </a:r>
            <a:r>
              <a:rPr lang="en-US" dirty="0" smtClean="0"/>
              <a:t>connecting to BOINC server requesting jobs and reporting results</a:t>
            </a:r>
          </a:p>
          <a:p>
            <a:pPr lvl="1"/>
            <a:r>
              <a:rPr lang="en-US" dirty="0" smtClean="0"/>
              <a:t>Study </a:t>
            </a:r>
            <a:r>
              <a:rPr lang="en-US" dirty="0" smtClean="0">
                <a:solidFill>
                  <a:srgbClr val="FF6600"/>
                </a:solidFill>
              </a:rPr>
              <a:t>job lifespan </a:t>
            </a:r>
            <a:r>
              <a:rPr lang="en-US" dirty="0" smtClean="0"/>
              <a:t>over time without actual computation or network communication</a:t>
            </a:r>
          </a:p>
          <a:p>
            <a:r>
              <a:rPr lang="en-US" dirty="0" smtClean="0"/>
              <a:t>Statistics and traces used to reproduce the host’s behavior, i.e., volatility, errors, partial availability</a:t>
            </a:r>
          </a:p>
          <a:p>
            <a:pPr lvl="1"/>
            <a:endParaRPr lang="en-US" dirty="0"/>
          </a:p>
        </p:txBody>
      </p:sp>
      <p:pic>
        <p:nvPicPr>
          <p:cNvPr id="56" name="Picture 4" descr="host_model.eps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19600" y="1905000"/>
            <a:ext cx="4648200" cy="383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6629400" y="6248400"/>
            <a:ext cx="2133600" cy="365125"/>
          </a:xfrm>
        </p:spPr>
        <p:txBody>
          <a:bodyPr/>
          <a:lstStyle/>
          <a:p>
            <a:pPr>
              <a:defRPr/>
            </a:pPr>
            <a:fld id="{78FB80E5-3BC3-F24E-A860-519902D80371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Process 70"/>
          <p:cNvSpPr/>
          <p:nvPr/>
        </p:nvSpPr>
        <p:spPr>
          <a:xfrm>
            <a:off x="152400" y="3657600"/>
            <a:ext cx="8534400" cy="2489875"/>
          </a:xfrm>
          <a:prstGeom prst="flowChartProcess">
            <a:avLst/>
          </a:prstGeom>
          <a:solidFill>
            <a:srgbClr val="FFFF00"/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From BOINC to </a:t>
            </a:r>
            <a:r>
              <a:rPr lang="en-US" dirty="0" err="1" smtClean="0"/>
              <a:t>EmBOINC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6629400" y="6248400"/>
            <a:ext cx="2133600" cy="365125"/>
          </a:xfrm>
        </p:spPr>
        <p:txBody>
          <a:bodyPr/>
          <a:lstStyle/>
          <a:p>
            <a:pPr>
              <a:defRPr/>
            </a:pPr>
            <a:fld id="{78FB80E5-3BC3-F24E-A860-519902D80371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pic>
        <p:nvPicPr>
          <p:cNvPr id="3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51275" y="1828800"/>
            <a:ext cx="949325" cy="12954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grpSp>
        <p:nvGrpSpPr>
          <p:cNvPr id="53" name="Group 52"/>
          <p:cNvGrpSpPr/>
          <p:nvPr/>
        </p:nvGrpSpPr>
        <p:grpSpPr>
          <a:xfrm>
            <a:off x="685800" y="3942301"/>
            <a:ext cx="7685088" cy="1997330"/>
            <a:chOff x="685800" y="3942301"/>
            <a:chExt cx="7685088" cy="1997330"/>
          </a:xfrm>
        </p:grpSpPr>
        <p:pic>
          <p:nvPicPr>
            <p:cNvPr id="6" name="Picture 3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759324" y="3942301"/>
              <a:ext cx="727075" cy="62970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</p:pic>
        <p:pic>
          <p:nvPicPr>
            <p:cNvPr id="7" name="Picture 4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906837" y="4937125"/>
              <a:ext cx="665163" cy="76200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</p:pic>
        <p:pic>
          <p:nvPicPr>
            <p:cNvPr id="8" name="Picture 5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2895600" y="4038600"/>
              <a:ext cx="685800" cy="60325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</p:pic>
        <p:pic>
          <p:nvPicPr>
            <p:cNvPr id="9" name="Picture 6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439862" y="4038600"/>
              <a:ext cx="465138" cy="53340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</p:pic>
        <p:pic>
          <p:nvPicPr>
            <p:cNvPr id="10" name="Picture 7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685800" y="5337968"/>
              <a:ext cx="685800" cy="601663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</p:pic>
        <p:pic>
          <p:nvPicPr>
            <p:cNvPr id="11" name="Picture 8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7239000" y="5013325"/>
              <a:ext cx="598488" cy="68580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</p:pic>
        <p:pic>
          <p:nvPicPr>
            <p:cNvPr id="12" name="Picture 9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5334000" y="5153025"/>
              <a:ext cx="762000" cy="669925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</p:pic>
        <p:pic>
          <p:nvPicPr>
            <p:cNvPr id="13" name="Picture 11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1905000" y="4953000"/>
              <a:ext cx="990600" cy="86995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</p:pic>
        <p:pic>
          <p:nvPicPr>
            <p:cNvPr id="14" name="Picture 12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6324599" y="4038600"/>
              <a:ext cx="665163" cy="76200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</p:pic>
        <p:pic>
          <p:nvPicPr>
            <p:cNvPr id="50" name="Picture 3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7837488" y="4188618"/>
              <a:ext cx="533400" cy="461963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</p:pic>
      </p:grpSp>
      <p:sp>
        <p:nvSpPr>
          <p:cNvPr id="66" name="TextBox 65"/>
          <p:cNvSpPr txBox="1"/>
          <p:nvPr/>
        </p:nvSpPr>
        <p:spPr>
          <a:xfrm>
            <a:off x="3581400" y="1524000"/>
            <a:ext cx="16211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BOINC server</a:t>
            </a:r>
            <a:endParaRPr lang="en-US" dirty="0"/>
          </a:p>
        </p:txBody>
      </p:sp>
      <p:pic>
        <p:nvPicPr>
          <p:cNvPr id="67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74699" y="2749550"/>
            <a:ext cx="685800" cy="6032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68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841214" y="2749550"/>
            <a:ext cx="465138" cy="5334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6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72952" y="2045732"/>
            <a:ext cx="533400" cy="46196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70" name="TextBox 69"/>
          <p:cNvSpPr txBox="1"/>
          <p:nvPr/>
        </p:nvSpPr>
        <p:spPr>
          <a:xfrm>
            <a:off x="453319" y="1981200"/>
            <a:ext cx="12622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</a:t>
            </a:r>
            <a:r>
              <a:rPr lang="en-US" dirty="0" smtClean="0"/>
              <a:t>eal </a:t>
            </a:r>
          </a:p>
          <a:p>
            <a:r>
              <a:rPr lang="en-US" dirty="0" smtClean="0"/>
              <a:t>computers</a:t>
            </a:r>
            <a:endParaRPr lang="en-US" dirty="0"/>
          </a:p>
        </p:txBody>
      </p:sp>
      <p:sp>
        <p:nvSpPr>
          <p:cNvPr id="75" name="TextBox 74"/>
          <p:cNvSpPr txBox="1"/>
          <p:nvPr/>
        </p:nvSpPr>
        <p:spPr>
          <a:xfrm>
            <a:off x="251755" y="3733800"/>
            <a:ext cx="9674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Internet</a:t>
            </a:r>
            <a:endParaRPr lang="en-US" dirty="0"/>
          </a:p>
        </p:txBody>
      </p:sp>
      <p:grpSp>
        <p:nvGrpSpPr>
          <p:cNvPr id="79" name="Group 78"/>
          <p:cNvGrpSpPr/>
          <p:nvPr/>
        </p:nvGrpSpPr>
        <p:grpSpPr>
          <a:xfrm>
            <a:off x="109641" y="3593068"/>
            <a:ext cx="8577159" cy="2552590"/>
            <a:chOff x="109641" y="3593068"/>
            <a:chExt cx="8577159" cy="2552590"/>
          </a:xfrm>
        </p:grpSpPr>
        <p:grpSp>
          <p:nvGrpSpPr>
            <p:cNvPr id="74" name="Group 73"/>
            <p:cNvGrpSpPr/>
            <p:nvPr/>
          </p:nvGrpSpPr>
          <p:grpSpPr>
            <a:xfrm>
              <a:off x="152400" y="3655783"/>
              <a:ext cx="8534400" cy="2489875"/>
              <a:chOff x="152400" y="3657600"/>
              <a:chExt cx="8534400" cy="2489875"/>
            </a:xfrm>
          </p:grpSpPr>
          <p:sp>
            <p:nvSpPr>
              <p:cNvPr id="73" name="Process 72"/>
              <p:cNvSpPr/>
              <p:nvPr/>
            </p:nvSpPr>
            <p:spPr>
              <a:xfrm>
                <a:off x="152400" y="3657600"/>
                <a:ext cx="8534400" cy="2489875"/>
              </a:xfrm>
              <a:prstGeom prst="flowChartProcess">
                <a:avLst/>
              </a:prstGeom>
              <a:solidFill>
                <a:schemeClr val="bg1"/>
              </a:solidFill>
              <a:ln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sp>
          <p:pic>
            <p:nvPicPr>
              <p:cNvPr id="55" name="Picture 54" descr="virtualdesktop.tiff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81000" y="5257800"/>
                <a:ext cx="1068019" cy="629699"/>
              </a:xfrm>
              <a:prstGeom prst="rect">
                <a:avLst/>
              </a:prstGeom>
              <a:solidFill>
                <a:srgbClr val="FF6600"/>
              </a:solidFill>
              <a:ln>
                <a:noFill/>
              </a:ln>
            </p:spPr>
          </p:pic>
          <p:pic>
            <p:nvPicPr>
              <p:cNvPr id="59" name="Picture 58" descr="virtualdesktop.tiff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552957" y="4160852"/>
                <a:ext cx="1068019" cy="629699"/>
              </a:xfrm>
              <a:prstGeom prst="rect">
                <a:avLst/>
              </a:prstGeom>
              <a:solidFill>
                <a:srgbClr val="FF6600"/>
              </a:solidFill>
              <a:ln>
                <a:noFill/>
              </a:ln>
            </p:spPr>
          </p:pic>
          <p:grpSp>
            <p:nvGrpSpPr>
              <p:cNvPr id="64" name="Group 63"/>
              <p:cNvGrpSpPr/>
              <p:nvPr/>
            </p:nvGrpSpPr>
            <p:grpSpPr>
              <a:xfrm>
                <a:off x="1026756" y="3810001"/>
                <a:ext cx="7353289" cy="2123091"/>
                <a:chOff x="918609" y="3743850"/>
                <a:chExt cx="7353289" cy="2123091"/>
              </a:xfrm>
              <a:solidFill>
                <a:srgbClr val="FF6600"/>
              </a:solidFill>
            </p:grpSpPr>
            <p:pic>
              <p:nvPicPr>
                <p:cNvPr id="52" name="Picture 51" descr="virtualdesktop.tiff"/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918609" y="3743850"/>
                  <a:ext cx="1292410" cy="761999"/>
                </a:xfrm>
                <a:prstGeom prst="rect">
                  <a:avLst/>
                </a:prstGeom>
                <a:grpFill/>
                <a:ln>
                  <a:noFill/>
                </a:ln>
              </p:spPr>
            </p:pic>
            <p:pic>
              <p:nvPicPr>
                <p:cNvPr id="56" name="Picture 55" descr="virtualdesktop.tiff"/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2741981" y="4012151"/>
                  <a:ext cx="1068019" cy="629699"/>
                </a:xfrm>
                <a:prstGeom prst="rect">
                  <a:avLst/>
                </a:prstGeom>
                <a:grpFill/>
                <a:ln>
                  <a:noFill/>
                </a:ln>
              </p:spPr>
            </p:pic>
            <p:pic>
              <p:nvPicPr>
                <p:cNvPr id="57" name="Picture 56" descr="virtualdesktop.tiff"/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1673962" y="4838175"/>
                  <a:ext cx="1670256" cy="984775"/>
                </a:xfrm>
                <a:prstGeom prst="rect">
                  <a:avLst/>
                </a:prstGeom>
                <a:grpFill/>
                <a:ln>
                  <a:noFill/>
                </a:ln>
              </p:spPr>
            </p:pic>
            <p:pic>
              <p:nvPicPr>
                <p:cNvPr id="58" name="Picture 57" descr="virtualdesktop.tiff"/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4343401" y="3810000"/>
                  <a:ext cx="1295399" cy="763761"/>
                </a:xfrm>
                <a:prstGeom prst="rect">
                  <a:avLst/>
                </a:prstGeom>
                <a:grpFill/>
                <a:ln>
                  <a:noFill/>
                </a:ln>
              </p:spPr>
            </p:pic>
            <p:pic>
              <p:nvPicPr>
                <p:cNvPr id="60" name="Picture 59" descr="virtualdesktop.tiff"/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6769469" y="4937125"/>
                  <a:ext cx="1502429" cy="885825"/>
                </a:xfrm>
                <a:prstGeom prst="rect">
                  <a:avLst/>
                </a:prstGeom>
                <a:grpFill/>
                <a:ln>
                  <a:noFill/>
                </a:ln>
              </p:spPr>
            </p:pic>
            <p:pic>
              <p:nvPicPr>
                <p:cNvPr id="61" name="Picture 60" descr="virtualdesktop.tiff"/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3581400" y="4875040"/>
                  <a:ext cx="1447800" cy="853616"/>
                </a:xfrm>
                <a:prstGeom prst="rect">
                  <a:avLst/>
                </a:prstGeom>
                <a:grpFill/>
                <a:ln>
                  <a:noFill/>
                </a:ln>
              </p:spPr>
            </p:pic>
            <p:pic>
              <p:nvPicPr>
                <p:cNvPr id="62" name="Picture 61" descr="virtualdesktop.tiff"/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5905500" y="3942301"/>
                  <a:ext cx="1447800" cy="853616"/>
                </a:xfrm>
                <a:prstGeom prst="rect">
                  <a:avLst/>
                </a:prstGeom>
                <a:grpFill/>
                <a:ln>
                  <a:noFill/>
                </a:ln>
              </p:spPr>
            </p:pic>
            <p:pic>
              <p:nvPicPr>
                <p:cNvPr id="63" name="Picture 62" descr="virtualdesktop.tiff"/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5105400" y="5013325"/>
                  <a:ext cx="1447800" cy="853616"/>
                </a:xfrm>
                <a:prstGeom prst="rect">
                  <a:avLst/>
                </a:prstGeom>
                <a:grpFill/>
                <a:ln>
                  <a:noFill/>
                </a:ln>
              </p:spPr>
            </p:pic>
          </p:grpSp>
        </p:grpSp>
        <p:sp>
          <p:nvSpPr>
            <p:cNvPr id="76" name="TextBox 75"/>
            <p:cNvSpPr txBox="1"/>
            <p:nvPr/>
          </p:nvSpPr>
          <p:spPr>
            <a:xfrm>
              <a:off x="109641" y="3593068"/>
              <a:ext cx="126195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/>
                <a:t>EmBOINC</a:t>
              </a:r>
              <a:endParaRPr lang="en-US" dirty="0"/>
            </a:p>
          </p:txBody>
        </p:sp>
      </p:grpSp>
      <p:sp>
        <p:nvSpPr>
          <p:cNvPr id="78" name="Up-Down Arrow 77"/>
          <p:cNvSpPr/>
          <p:nvPr/>
        </p:nvSpPr>
        <p:spPr>
          <a:xfrm>
            <a:off x="4038217" y="3139440"/>
            <a:ext cx="548640" cy="822960"/>
          </a:xfrm>
          <a:prstGeom prst="upDownArrow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0" name="TextBox 79"/>
          <p:cNvSpPr txBox="1"/>
          <p:nvPr/>
        </p:nvSpPr>
        <p:spPr>
          <a:xfrm>
            <a:off x="5522559" y="2103219"/>
            <a:ext cx="11725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simulated </a:t>
            </a:r>
          </a:p>
          <a:p>
            <a:r>
              <a:rPr lang="en-US" dirty="0" smtClean="0"/>
              <a:t>computer</a:t>
            </a:r>
            <a:endParaRPr lang="en-US" dirty="0"/>
          </a:p>
        </p:txBody>
      </p:sp>
      <p:pic>
        <p:nvPicPr>
          <p:cNvPr id="81" name="Picture 80" descr="virtualdesktop.tif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95138" y="2014206"/>
            <a:ext cx="1272324" cy="7501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Integrating QCN models in </a:t>
            </a:r>
            <a:r>
              <a:rPr lang="en-US" dirty="0" err="1" smtClean="0"/>
              <a:t>EmBOINC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0999" y="1524000"/>
            <a:ext cx="6746875" cy="2743200"/>
          </a:xfrm>
        </p:spPr>
        <p:txBody>
          <a:bodyPr/>
          <a:lstStyle/>
          <a:p>
            <a:r>
              <a:rPr lang="en-US" dirty="0" smtClean="0"/>
              <a:t>P-wave and S-wave propagate outward</a:t>
            </a:r>
            <a:r>
              <a:rPr lang="en-US" dirty="0" smtClean="0"/>
              <a:t> </a:t>
            </a:r>
            <a:r>
              <a:rPr lang="en-US" dirty="0" smtClean="0"/>
              <a:t>from the earthquake </a:t>
            </a:r>
            <a:r>
              <a:rPr lang="en-US" dirty="0" smtClean="0"/>
              <a:t>epicenter </a:t>
            </a:r>
          </a:p>
          <a:p>
            <a:pPr lvl="1"/>
            <a:r>
              <a:rPr lang="en-US" dirty="0" smtClean="0"/>
              <a:t>S-wave is the slower than the P-wave but is more powerful</a:t>
            </a:r>
          </a:p>
          <a:p>
            <a:r>
              <a:rPr lang="en-US" dirty="0" smtClean="0"/>
              <a:t>Speed:</a:t>
            </a:r>
          </a:p>
          <a:p>
            <a:pPr lvl="1"/>
            <a:r>
              <a:rPr lang="en-US" dirty="0" smtClean="0"/>
              <a:t>S-wave:  generally around 3km/s</a:t>
            </a:r>
          </a:p>
          <a:p>
            <a:pPr lvl="1"/>
            <a:r>
              <a:rPr lang="en-US" dirty="0" smtClean="0"/>
              <a:t>P-wave: function of S-wave speed  </a:t>
            </a:r>
          </a:p>
          <a:p>
            <a:r>
              <a:rPr lang="en-US" dirty="0" smtClean="0"/>
              <a:t>Amplitude</a:t>
            </a:r>
          </a:p>
          <a:p>
            <a:pPr lvl="1"/>
            <a:r>
              <a:rPr lang="en-US" dirty="0" smtClean="0"/>
              <a:t>S-wave: based on the sensor’s</a:t>
            </a:r>
            <a:r>
              <a:rPr lang="en-US" dirty="0" smtClean="0"/>
              <a:t> from</a:t>
            </a:r>
            <a:r>
              <a:rPr lang="en-US" dirty="0" smtClean="0"/>
              <a:t> epicenter </a:t>
            </a:r>
            <a:r>
              <a:rPr lang="en-US" dirty="0" smtClean="0"/>
              <a:t>distance</a:t>
            </a:r>
            <a:endParaRPr lang="en-US" dirty="0" smtClean="0"/>
          </a:p>
          <a:p>
            <a:pPr lvl="1"/>
            <a:r>
              <a:rPr lang="en-US" dirty="0" smtClean="0"/>
              <a:t>P-wave: one fifth of S-wave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3916" y="5089525"/>
            <a:ext cx="726281" cy="48418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89458" y="5459413"/>
            <a:ext cx="838200" cy="7366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423695" y="6156325"/>
            <a:ext cx="23530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Continuously monitor</a:t>
            </a:r>
          </a:p>
          <a:p>
            <a:pPr algn="ctr"/>
            <a:r>
              <a:rPr lang="en-US" dirty="0"/>
              <a:t>s</a:t>
            </a:r>
            <a:r>
              <a:rPr lang="en-US" dirty="0" smtClean="0"/>
              <a:t>ensor reading</a:t>
            </a:r>
            <a:endParaRPr lang="en-US" dirty="0"/>
          </a:p>
        </p:txBody>
      </p:sp>
      <p:pic>
        <p:nvPicPr>
          <p:cNvPr id="8" name="Picture 7" descr="wave.tif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09505" y="5070631"/>
            <a:ext cx="957695" cy="78089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885353" y="6156325"/>
            <a:ext cx="17628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Seismic </a:t>
            </a:r>
            <a:r>
              <a:rPr lang="en-US" dirty="0"/>
              <a:t>wave</a:t>
            </a:r>
            <a:r>
              <a:rPr lang="en-US" dirty="0" smtClean="0"/>
              <a:t> </a:t>
            </a:r>
          </a:p>
          <a:p>
            <a:pPr algn="ctr"/>
            <a:r>
              <a:rPr lang="en-US" dirty="0"/>
              <a:t>r</a:t>
            </a:r>
            <a:r>
              <a:rPr lang="en-US" dirty="0" smtClean="0"/>
              <a:t>eaches sensor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074926" y="5004395"/>
            <a:ext cx="124967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a</a:t>
            </a:r>
            <a:r>
              <a:rPr lang="en-US" dirty="0" smtClean="0"/>
              <a:t>mplitude</a:t>
            </a:r>
          </a:p>
          <a:p>
            <a:pPr algn="ctr"/>
            <a:r>
              <a:rPr lang="en-US" dirty="0" smtClean="0"/>
              <a:t>&gt;</a:t>
            </a:r>
          </a:p>
          <a:p>
            <a:pPr algn="ctr"/>
            <a:r>
              <a:rPr lang="en-US" dirty="0" smtClean="0"/>
              <a:t>thresholds</a:t>
            </a:r>
            <a:endParaRPr lang="en-US" dirty="0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127875" y="4648200"/>
            <a:ext cx="949325" cy="12954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6781800" y="6043613"/>
            <a:ext cx="20833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Send trickle</a:t>
            </a:r>
          </a:p>
          <a:p>
            <a:pPr algn="ctr"/>
            <a:r>
              <a:rPr lang="en-US" dirty="0"/>
              <a:t>m</a:t>
            </a:r>
            <a:r>
              <a:rPr lang="en-US" dirty="0" smtClean="0"/>
              <a:t>essage to server</a:t>
            </a:r>
          </a:p>
        </p:txBody>
      </p:sp>
      <p:sp>
        <p:nvSpPr>
          <p:cNvPr id="45" name="Right Arrow 44"/>
          <p:cNvSpPr/>
          <p:nvPr/>
        </p:nvSpPr>
        <p:spPr>
          <a:xfrm>
            <a:off x="2365604" y="5171306"/>
            <a:ext cx="682396" cy="576214"/>
          </a:xfrm>
          <a:prstGeom prst="rightArrow">
            <a:avLst>
              <a:gd name="adj1" fmla="val 33877"/>
              <a:gd name="adj2" fmla="val 50000"/>
            </a:avLst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6" name="Right Arrow 45"/>
          <p:cNvSpPr/>
          <p:nvPr/>
        </p:nvSpPr>
        <p:spPr>
          <a:xfrm>
            <a:off x="4392530" y="5171306"/>
            <a:ext cx="682396" cy="576214"/>
          </a:xfrm>
          <a:prstGeom prst="rightArrow">
            <a:avLst>
              <a:gd name="adj1" fmla="val 33877"/>
              <a:gd name="adj2" fmla="val 50000"/>
            </a:avLst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7" name="Right Arrow 46"/>
          <p:cNvSpPr/>
          <p:nvPr/>
        </p:nvSpPr>
        <p:spPr>
          <a:xfrm>
            <a:off x="6324600" y="5165725"/>
            <a:ext cx="682396" cy="576214"/>
          </a:xfrm>
          <a:prstGeom prst="rightArrow">
            <a:avLst>
              <a:gd name="adj1" fmla="val 33877"/>
              <a:gd name="adj2" fmla="val 50000"/>
            </a:avLst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7" name="Oval 16"/>
          <p:cNvSpPr/>
          <p:nvPr/>
        </p:nvSpPr>
        <p:spPr>
          <a:xfrm>
            <a:off x="7612277" y="2686096"/>
            <a:ext cx="188770" cy="142852"/>
          </a:xfrm>
          <a:prstGeom prst="ellipse">
            <a:avLst/>
          </a:prstGeom>
          <a:solidFill>
            <a:srgbClr val="FF66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6" name="Group 25"/>
          <p:cNvGrpSpPr/>
          <p:nvPr/>
        </p:nvGrpSpPr>
        <p:grpSpPr>
          <a:xfrm>
            <a:off x="7315200" y="2362200"/>
            <a:ext cx="822960" cy="822960"/>
            <a:chOff x="7311541" y="2343104"/>
            <a:chExt cx="822960" cy="822960"/>
          </a:xfrm>
        </p:grpSpPr>
        <p:sp>
          <p:nvSpPr>
            <p:cNvPr id="18" name="Donut 17"/>
            <p:cNvSpPr/>
            <p:nvPr/>
          </p:nvSpPr>
          <p:spPr>
            <a:xfrm>
              <a:off x="7311541" y="2343104"/>
              <a:ext cx="822960" cy="822960"/>
            </a:xfrm>
            <a:prstGeom prst="donut">
              <a:avLst>
                <a:gd name="adj" fmla="val 8740"/>
              </a:avLst>
            </a:prstGeom>
            <a:solidFill>
              <a:srgbClr val="FF6600"/>
            </a:solidFill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7579971" y="2593294"/>
              <a:ext cx="280210" cy="273662"/>
            </a:xfrm>
            <a:prstGeom prst="ellipse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6952713" y="2010256"/>
            <a:ext cx="1527404" cy="1488655"/>
            <a:chOff x="6204251" y="3046576"/>
            <a:chExt cx="1527404" cy="1488655"/>
          </a:xfrm>
        </p:grpSpPr>
        <p:sp>
          <p:nvSpPr>
            <p:cNvPr id="20" name="Donut 19"/>
            <p:cNvSpPr/>
            <p:nvPr/>
          </p:nvSpPr>
          <p:spPr>
            <a:xfrm>
              <a:off x="6204251" y="3046576"/>
              <a:ext cx="1527404" cy="1488655"/>
            </a:xfrm>
            <a:prstGeom prst="donut">
              <a:avLst>
                <a:gd name="adj" fmla="val 4236"/>
              </a:avLst>
            </a:prstGeom>
            <a:solidFill>
              <a:srgbClr val="FF6600"/>
            </a:solidFill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Donut 22"/>
            <p:cNvSpPr/>
            <p:nvPr/>
          </p:nvSpPr>
          <p:spPr>
            <a:xfrm>
              <a:off x="6576418" y="3398520"/>
              <a:ext cx="822960" cy="822960"/>
            </a:xfrm>
            <a:prstGeom prst="donut">
              <a:avLst>
                <a:gd name="adj" fmla="val 20359"/>
              </a:avLst>
            </a:prstGeom>
            <a:solidFill>
              <a:srgbClr val="FF0000"/>
            </a:solidFill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grpSp>
        <p:nvGrpSpPr>
          <p:cNvPr id="28" name="Group 27"/>
          <p:cNvGrpSpPr/>
          <p:nvPr/>
        </p:nvGrpSpPr>
        <p:grpSpPr>
          <a:xfrm>
            <a:off x="6566245" y="1703804"/>
            <a:ext cx="2308502" cy="2117351"/>
            <a:chOff x="6556696" y="1692649"/>
            <a:chExt cx="2308502" cy="2117351"/>
          </a:xfrm>
        </p:grpSpPr>
        <p:sp>
          <p:nvSpPr>
            <p:cNvPr id="21" name="Donut 20"/>
            <p:cNvSpPr/>
            <p:nvPr/>
          </p:nvSpPr>
          <p:spPr>
            <a:xfrm>
              <a:off x="6556696" y="1692649"/>
              <a:ext cx="2308502" cy="2117351"/>
            </a:xfrm>
            <a:prstGeom prst="donut">
              <a:avLst>
                <a:gd name="adj" fmla="val 2827"/>
              </a:avLst>
            </a:prstGeom>
            <a:solidFill>
              <a:srgbClr val="FF6600"/>
            </a:solidFill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Donut 23"/>
            <p:cNvSpPr/>
            <p:nvPr/>
          </p:nvSpPr>
          <p:spPr>
            <a:xfrm>
              <a:off x="6953298" y="1997449"/>
              <a:ext cx="1527404" cy="1488655"/>
            </a:xfrm>
            <a:prstGeom prst="donut">
              <a:avLst>
                <a:gd name="adj" fmla="val 13216"/>
              </a:avLst>
            </a:prstGeom>
            <a:solidFill>
              <a:srgbClr val="FF0000"/>
            </a:solidFill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5" name="Donut 24"/>
          <p:cNvSpPr/>
          <p:nvPr/>
        </p:nvSpPr>
        <p:spPr>
          <a:xfrm>
            <a:off x="6566245" y="1703804"/>
            <a:ext cx="2308502" cy="2117351"/>
          </a:xfrm>
          <a:prstGeom prst="donut">
            <a:avLst>
              <a:gd name="adj" fmla="val 8697"/>
            </a:avLst>
          </a:prstGeom>
          <a:solidFill>
            <a:srgbClr val="FF0000"/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ound Diagonal Corner Rectangle 26"/>
          <p:cNvSpPr/>
          <p:nvPr/>
        </p:nvSpPr>
        <p:spPr>
          <a:xfrm>
            <a:off x="1188910" y="2102894"/>
            <a:ext cx="993332" cy="401840"/>
          </a:xfrm>
          <a:prstGeom prst="round2DiagRect">
            <a:avLst/>
          </a:prstGeom>
          <a:solidFill>
            <a:srgbClr val="3366F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EmBOINC</a:t>
            </a:r>
            <a:r>
              <a:rPr lang="en-US" dirty="0" smtClean="0"/>
              <a:t>: A discrete event simulator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953000"/>
            <a:ext cx="8229600" cy="1524000"/>
          </a:xfrm>
        </p:spPr>
        <p:txBody>
          <a:bodyPr/>
          <a:lstStyle/>
          <a:p>
            <a:r>
              <a:rPr lang="en-US" dirty="0" smtClean="0"/>
              <a:t>Example of entities in </a:t>
            </a:r>
            <a:r>
              <a:rPr lang="en-US" dirty="0" err="1" smtClean="0"/>
              <a:t>EmBOINC</a:t>
            </a:r>
            <a:r>
              <a:rPr lang="en-US" dirty="0" smtClean="0"/>
              <a:t>: </a:t>
            </a:r>
          </a:p>
          <a:p>
            <a:pPr lvl="1"/>
            <a:r>
              <a:rPr lang="en-US" dirty="0" smtClean="0"/>
              <a:t>Laptops and desktops with sensor attached</a:t>
            </a:r>
          </a:p>
          <a:p>
            <a:r>
              <a:rPr lang="en-US" dirty="0" smtClean="0"/>
              <a:t>Example of events:  </a:t>
            </a:r>
          </a:p>
          <a:p>
            <a:pPr lvl="1"/>
            <a:r>
              <a:rPr lang="en-US" dirty="0" smtClean="0"/>
              <a:t>Generate trickle message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8FB80E5-3BC3-F24E-A860-519902D80371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1060063" y="2228167"/>
            <a:ext cx="6255137" cy="2784108"/>
            <a:chOff x="184" y="984"/>
            <a:chExt cx="2480" cy="1208"/>
          </a:xfrm>
        </p:grpSpPr>
        <p:sp>
          <p:nvSpPr>
            <p:cNvPr id="6" name="Line 5"/>
            <p:cNvSpPr>
              <a:spLocks noChangeShapeType="1"/>
            </p:cNvSpPr>
            <p:nvPr/>
          </p:nvSpPr>
          <p:spPr bwMode="auto">
            <a:xfrm>
              <a:off x="433" y="1522"/>
              <a:ext cx="1919" cy="14"/>
            </a:xfrm>
            <a:prstGeom prst="line">
              <a:avLst/>
            </a:prstGeom>
            <a:noFill/>
            <a:ln w="19080">
              <a:solidFill>
                <a:srgbClr val="808080"/>
              </a:solidFill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AutoShape 6"/>
            <p:cNvSpPr>
              <a:spLocks noChangeArrowheads="1"/>
            </p:cNvSpPr>
            <p:nvPr/>
          </p:nvSpPr>
          <p:spPr bwMode="auto">
            <a:xfrm>
              <a:off x="432" y="1776"/>
              <a:ext cx="96" cy="144"/>
            </a:xfrm>
            <a:prstGeom prst="upArrow">
              <a:avLst>
                <a:gd name="adj1" fmla="val 50000"/>
                <a:gd name="adj2" fmla="val 37500"/>
              </a:avLst>
            </a:prstGeom>
            <a:solidFill>
              <a:srgbClr val="FF6600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AutoShape 7"/>
            <p:cNvSpPr>
              <a:spLocks noChangeArrowheads="1"/>
            </p:cNvSpPr>
            <p:nvPr/>
          </p:nvSpPr>
          <p:spPr bwMode="auto">
            <a:xfrm>
              <a:off x="432" y="1200"/>
              <a:ext cx="96" cy="144"/>
            </a:xfrm>
            <a:prstGeom prst="upArrow">
              <a:avLst>
                <a:gd name="adj1" fmla="val 50000"/>
                <a:gd name="adj2" fmla="val 37500"/>
              </a:avLst>
            </a:prstGeom>
            <a:solidFill>
              <a:srgbClr val="3333CC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AutoShape 8"/>
            <p:cNvSpPr>
              <a:spLocks noChangeArrowheads="1"/>
            </p:cNvSpPr>
            <p:nvPr/>
          </p:nvSpPr>
          <p:spPr bwMode="auto">
            <a:xfrm>
              <a:off x="768" y="1008"/>
              <a:ext cx="319" cy="96"/>
            </a:xfrm>
            <a:prstGeom prst="rightArrow">
              <a:avLst>
                <a:gd name="adj1" fmla="val 50000"/>
                <a:gd name="adj2" fmla="val 37500"/>
              </a:avLst>
            </a:prstGeom>
            <a:solidFill>
              <a:srgbClr val="3333CC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AutoShape 9"/>
            <p:cNvSpPr>
              <a:spLocks noChangeArrowheads="1"/>
            </p:cNvSpPr>
            <p:nvPr/>
          </p:nvSpPr>
          <p:spPr bwMode="auto">
            <a:xfrm>
              <a:off x="2071" y="1008"/>
              <a:ext cx="96" cy="432"/>
            </a:xfrm>
            <a:prstGeom prst="downArrow">
              <a:avLst>
                <a:gd name="adj1" fmla="val 50000"/>
                <a:gd name="adj2" fmla="val 112500"/>
              </a:avLst>
            </a:prstGeom>
            <a:solidFill>
              <a:srgbClr val="3333CC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Rectangle 10"/>
            <p:cNvSpPr>
              <a:spLocks noChangeArrowheads="1"/>
            </p:cNvSpPr>
            <p:nvPr/>
          </p:nvSpPr>
          <p:spPr bwMode="auto">
            <a:xfrm>
              <a:off x="1588" y="1008"/>
              <a:ext cx="548" cy="48"/>
            </a:xfrm>
            <a:prstGeom prst="rect">
              <a:avLst/>
            </a:prstGeom>
            <a:solidFill>
              <a:srgbClr val="3333CC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AutoShape 12"/>
            <p:cNvSpPr>
              <a:spLocks noChangeArrowheads="1"/>
            </p:cNvSpPr>
            <p:nvPr/>
          </p:nvSpPr>
          <p:spPr bwMode="auto">
            <a:xfrm>
              <a:off x="342" y="1452"/>
              <a:ext cx="354" cy="144"/>
            </a:xfrm>
            <a:prstGeom prst="flowChartTerminator">
              <a:avLst/>
            </a:prstGeom>
            <a:solidFill>
              <a:srgbClr val="FF6600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" name="AutoShape 13"/>
            <p:cNvSpPr>
              <a:spLocks noChangeArrowheads="1"/>
            </p:cNvSpPr>
            <p:nvPr/>
          </p:nvSpPr>
          <p:spPr bwMode="auto">
            <a:xfrm>
              <a:off x="738" y="1458"/>
              <a:ext cx="354" cy="144"/>
            </a:xfrm>
            <a:prstGeom prst="flowChartTerminator">
              <a:avLst/>
            </a:prstGeom>
            <a:solidFill>
              <a:srgbClr val="CCCCFF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AutoShape 14"/>
            <p:cNvSpPr>
              <a:spLocks noChangeArrowheads="1"/>
            </p:cNvSpPr>
            <p:nvPr/>
          </p:nvSpPr>
          <p:spPr bwMode="auto">
            <a:xfrm>
              <a:off x="1128" y="1458"/>
              <a:ext cx="354" cy="144"/>
            </a:xfrm>
            <a:prstGeom prst="flowChartTerminator">
              <a:avLst/>
            </a:prstGeom>
            <a:solidFill>
              <a:srgbClr val="CCCCFF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AutoShape 15"/>
            <p:cNvSpPr>
              <a:spLocks noChangeArrowheads="1"/>
            </p:cNvSpPr>
            <p:nvPr/>
          </p:nvSpPr>
          <p:spPr bwMode="auto">
            <a:xfrm>
              <a:off x="1530" y="1458"/>
              <a:ext cx="354" cy="144"/>
            </a:xfrm>
            <a:prstGeom prst="flowChartTerminator">
              <a:avLst/>
            </a:prstGeom>
            <a:solidFill>
              <a:srgbClr val="CCCCFF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AutoShape 16"/>
            <p:cNvSpPr>
              <a:spLocks noChangeArrowheads="1"/>
            </p:cNvSpPr>
            <p:nvPr/>
          </p:nvSpPr>
          <p:spPr bwMode="auto">
            <a:xfrm>
              <a:off x="2310" y="1458"/>
              <a:ext cx="354" cy="144"/>
            </a:xfrm>
            <a:prstGeom prst="flowChartTerminator">
              <a:avLst/>
            </a:prstGeom>
            <a:solidFill>
              <a:srgbClr val="CCCCFF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Text Box 17"/>
            <p:cNvSpPr txBox="1">
              <a:spLocks noChangeArrowheads="1"/>
            </p:cNvSpPr>
            <p:nvPr/>
          </p:nvSpPr>
          <p:spPr bwMode="auto">
            <a:xfrm>
              <a:off x="396" y="1578"/>
              <a:ext cx="2262" cy="148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square" lIns="90000" tIns="46800" rIns="90000" bIns="46800">
              <a:prstTxWarp prst="textNoShape">
                <a:avLst/>
              </a:prstTxWarp>
              <a:spAutoFit/>
            </a:bodyPr>
            <a:lstStyle/>
            <a:p>
              <a:pPr>
                <a:lnSpc>
                  <a:spcPct val="87000"/>
                </a:lnSpc>
                <a:spcBef>
                  <a:spcPts val="1125"/>
                </a:spcBef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GB" dirty="0" smtClean="0">
                  <a:solidFill>
                    <a:srgbClr val="000000"/>
                  </a:solidFill>
                </a:rPr>
                <a:t>  </a:t>
              </a:r>
              <a:r>
                <a:rPr lang="en-GB" dirty="0">
                  <a:solidFill>
                    <a:srgbClr val="000000"/>
                  </a:solidFill>
                </a:rPr>
                <a:t>t</a:t>
              </a:r>
              <a:r>
                <a:rPr lang="en-GB" baseline="-25000" dirty="0">
                  <a:solidFill>
                    <a:srgbClr val="000000"/>
                  </a:solidFill>
                </a:rPr>
                <a:t>1</a:t>
              </a:r>
              <a:r>
                <a:rPr lang="en-GB" dirty="0">
                  <a:solidFill>
                    <a:srgbClr val="000000"/>
                  </a:solidFill>
                </a:rPr>
                <a:t>       </a:t>
              </a:r>
              <a:r>
                <a:rPr lang="en-GB" dirty="0" smtClean="0">
                  <a:solidFill>
                    <a:srgbClr val="000000"/>
                  </a:solidFill>
                </a:rPr>
                <a:t>       t</a:t>
              </a:r>
              <a:r>
                <a:rPr lang="en-GB" baseline="-25000" dirty="0" smtClean="0">
                  <a:solidFill>
                    <a:srgbClr val="000000"/>
                  </a:solidFill>
                </a:rPr>
                <a:t>2</a:t>
              </a:r>
              <a:r>
                <a:rPr lang="en-GB" dirty="0" smtClean="0">
                  <a:solidFill>
                    <a:srgbClr val="000000"/>
                  </a:solidFill>
                </a:rPr>
                <a:t>             t</a:t>
              </a:r>
              <a:r>
                <a:rPr lang="en-GB" baseline="-25000" dirty="0" smtClean="0">
                  <a:solidFill>
                    <a:srgbClr val="000000"/>
                  </a:solidFill>
                </a:rPr>
                <a:t>2</a:t>
              </a:r>
              <a:r>
                <a:rPr lang="en-GB" dirty="0" smtClean="0">
                  <a:solidFill>
                    <a:srgbClr val="000000"/>
                  </a:solidFill>
                </a:rPr>
                <a:t>              </a:t>
              </a:r>
              <a:r>
                <a:rPr lang="en-GB" dirty="0">
                  <a:solidFill>
                    <a:srgbClr val="000000"/>
                  </a:solidFill>
                </a:rPr>
                <a:t>t</a:t>
              </a:r>
              <a:r>
                <a:rPr lang="en-GB" baseline="-25000" dirty="0">
                  <a:solidFill>
                    <a:srgbClr val="000000"/>
                  </a:solidFill>
                </a:rPr>
                <a:t>4</a:t>
              </a:r>
              <a:r>
                <a:rPr lang="en-GB" dirty="0">
                  <a:solidFill>
                    <a:srgbClr val="000000"/>
                  </a:solidFill>
                </a:rPr>
                <a:t>      </a:t>
              </a:r>
              <a:r>
                <a:rPr lang="en-GB" dirty="0" smtClean="0">
                  <a:solidFill>
                    <a:srgbClr val="000000"/>
                  </a:solidFill>
                </a:rPr>
                <a:t>        </a:t>
              </a:r>
              <a:r>
                <a:rPr lang="en-GB" dirty="0" err="1" smtClean="0">
                  <a:solidFill>
                    <a:srgbClr val="000000"/>
                  </a:solidFill>
                </a:rPr>
                <a:t>t</a:t>
              </a:r>
              <a:r>
                <a:rPr lang="en-GB" baseline="-25000" dirty="0" err="1" smtClean="0">
                  <a:solidFill>
                    <a:srgbClr val="000000"/>
                  </a:solidFill>
                </a:rPr>
                <a:t>k</a:t>
              </a:r>
              <a:r>
                <a:rPr lang="en-GB" dirty="0" smtClean="0">
                  <a:solidFill>
                    <a:srgbClr val="000000"/>
                  </a:solidFill>
                </a:rPr>
                <a:t>            </a:t>
              </a:r>
              <a:r>
                <a:rPr lang="en-GB" dirty="0" err="1">
                  <a:solidFill>
                    <a:srgbClr val="000000"/>
                  </a:solidFill>
                </a:rPr>
                <a:t>t</a:t>
              </a:r>
              <a:r>
                <a:rPr lang="en-GB" baseline="-25000" dirty="0" err="1">
                  <a:solidFill>
                    <a:srgbClr val="000000"/>
                  </a:solidFill>
                </a:rPr>
                <a:t>n</a:t>
              </a:r>
              <a:endParaRPr lang="en-GB" baseline="-25000" dirty="0">
                <a:solidFill>
                  <a:srgbClr val="000000"/>
                </a:solidFill>
              </a:endParaRPr>
            </a:p>
          </p:txBody>
        </p:sp>
        <p:sp>
          <p:nvSpPr>
            <p:cNvPr id="19" name="Text Box 18"/>
            <p:cNvSpPr txBox="1">
              <a:spLocks noChangeArrowheads="1"/>
            </p:cNvSpPr>
            <p:nvPr/>
          </p:nvSpPr>
          <p:spPr bwMode="auto">
            <a:xfrm>
              <a:off x="184" y="1939"/>
              <a:ext cx="618" cy="253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square" lIns="90000" tIns="46800" rIns="90000" bIns="46800">
              <a:prstTxWarp prst="textNoShape">
                <a:avLst/>
              </a:prstTxWarp>
              <a:spAutoFit/>
            </a:bodyPr>
            <a:lstStyle/>
            <a:p>
              <a:pPr algn="ctr">
                <a:lnSpc>
                  <a:spcPct val="87000"/>
                </a:lnSpc>
                <a:spcBef>
                  <a:spcPts val="0"/>
                </a:spcBef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GB" dirty="0">
                  <a:solidFill>
                    <a:srgbClr val="000000"/>
                  </a:solidFill>
                </a:rPr>
                <a:t>c</a:t>
              </a:r>
              <a:r>
                <a:rPr lang="en-GB" dirty="0" smtClean="0">
                  <a:solidFill>
                    <a:srgbClr val="000000"/>
                  </a:solidFill>
                </a:rPr>
                <a:t>urrent </a:t>
              </a:r>
            </a:p>
            <a:p>
              <a:pPr algn="ctr">
                <a:lnSpc>
                  <a:spcPct val="87000"/>
                </a:lnSpc>
                <a:spcBef>
                  <a:spcPts val="0"/>
                </a:spcBef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GB" dirty="0" smtClean="0">
                  <a:solidFill>
                    <a:srgbClr val="000000"/>
                  </a:solidFill>
                </a:rPr>
                <a:t>time</a:t>
              </a:r>
              <a:endParaRPr lang="en-GB" dirty="0">
                <a:solidFill>
                  <a:srgbClr val="000000"/>
                </a:solidFill>
              </a:endParaRPr>
            </a:p>
          </p:txBody>
        </p:sp>
        <p:sp>
          <p:nvSpPr>
            <p:cNvPr id="20" name="AutoShape 19"/>
            <p:cNvSpPr>
              <a:spLocks noChangeArrowheads="1"/>
            </p:cNvSpPr>
            <p:nvPr/>
          </p:nvSpPr>
          <p:spPr bwMode="auto">
            <a:xfrm>
              <a:off x="1173" y="984"/>
              <a:ext cx="354" cy="144"/>
            </a:xfrm>
            <a:prstGeom prst="flowChartTerminator">
              <a:avLst/>
            </a:prstGeom>
            <a:solidFill>
              <a:srgbClr val="CCCCFF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Text Box 20"/>
            <p:cNvSpPr txBox="1">
              <a:spLocks noChangeArrowheads="1"/>
            </p:cNvSpPr>
            <p:nvPr/>
          </p:nvSpPr>
          <p:spPr bwMode="auto">
            <a:xfrm>
              <a:off x="1269" y="1134"/>
              <a:ext cx="228" cy="148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square" lIns="90000" tIns="46800" rIns="90000" bIns="46800">
              <a:prstTxWarp prst="textNoShape">
                <a:avLst/>
              </a:prstTxWarp>
              <a:spAutoFit/>
            </a:bodyPr>
            <a:lstStyle/>
            <a:p>
              <a:pPr>
                <a:lnSpc>
                  <a:spcPct val="87000"/>
                </a:lnSpc>
                <a:spcBef>
                  <a:spcPts val="1125"/>
                </a:spcBef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GB" dirty="0" err="1">
                  <a:solidFill>
                    <a:srgbClr val="000000"/>
                  </a:solidFill>
                </a:rPr>
                <a:t>t</a:t>
              </a:r>
              <a:r>
                <a:rPr lang="en-GB" baseline="-25000" dirty="0" err="1">
                  <a:solidFill>
                    <a:srgbClr val="000000"/>
                  </a:solidFill>
                </a:rPr>
                <a:t>k</a:t>
              </a:r>
              <a:endParaRPr lang="en-GB" baseline="-25000" dirty="0">
                <a:solidFill>
                  <a:srgbClr val="000000"/>
                </a:solidFill>
              </a:endParaRPr>
            </a:p>
          </p:txBody>
        </p:sp>
      </p:grpSp>
      <p:sp>
        <p:nvSpPr>
          <p:cNvPr id="23" name="Round Diagonal Corner Rectangle 22"/>
          <p:cNvSpPr/>
          <p:nvPr/>
        </p:nvSpPr>
        <p:spPr>
          <a:xfrm>
            <a:off x="1295400" y="2185200"/>
            <a:ext cx="993332" cy="401840"/>
          </a:xfrm>
          <a:prstGeom prst="round2DiagRect">
            <a:avLst/>
          </a:prstGeom>
          <a:solidFill>
            <a:srgbClr val="3366F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TextBox 25"/>
          <p:cNvSpPr txBox="1"/>
          <p:nvPr/>
        </p:nvSpPr>
        <p:spPr>
          <a:xfrm>
            <a:off x="1553120" y="3314220"/>
            <a:ext cx="7491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entity</a:t>
            </a:r>
            <a:endParaRPr lang="en-US" sz="1400" baseline="-25000" dirty="0"/>
          </a:p>
        </p:txBody>
      </p:sp>
      <p:sp>
        <p:nvSpPr>
          <p:cNvPr id="25" name="TextBox 24"/>
          <p:cNvSpPr txBox="1"/>
          <p:nvPr/>
        </p:nvSpPr>
        <p:spPr>
          <a:xfrm>
            <a:off x="1397817" y="2190715"/>
            <a:ext cx="9044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event</a:t>
            </a:r>
            <a:endParaRPr lang="en-US" baseline="-25000" dirty="0">
              <a:solidFill>
                <a:schemeClr val="bg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588839" y="3316864"/>
            <a:ext cx="7491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entity</a:t>
            </a:r>
            <a:endParaRPr lang="en-US" sz="1400" baseline="-25000" dirty="0"/>
          </a:p>
        </p:txBody>
      </p:sp>
      <p:sp>
        <p:nvSpPr>
          <p:cNvPr id="28" name="TextBox 27"/>
          <p:cNvSpPr txBox="1"/>
          <p:nvPr/>
        </p:nvSpPr>
        <p:spPr>
          <a:xfrm>
            <a:off x="685046" y="2609166"/>
            <a:ext cx="8389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trigger </a:t>
            </a:r>
          </a:p>
          <a:p>
            <a:pPr algn="ctr"/>
            <a:r>
              <a:rPr lang="en-US" dirty="0" smtClean="0"/>
              <a:t>event</a:t>
            </a:r>
            <a:endParaRPr lang="en-US" dirty="0"/>
          </a:p>
        </p:txBody>
      </p:sp>
      <p:sp>
        <p:nvSpPr>
          <p:cNvPr id="29" name="TextBox 28"/>
          <p:cNvSpPr txBox="1"/>
          <p:nvPr/>
        </p:nvSpPr>
        <p:spPr>
          <a:xfrm>
            <a:off x="2447554" y="1676400"/>
            <a:ext cx="9419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change</a:t>
            </a:r>
          </a:p>
          <a:p>
            <a:pPr algn="ctr"/>
            <a:r>
              <a:rPr lang="en-US" dirty="0" smtClean="0"/>
              <a:t>state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1"/>
            <a:r>
              <a:rPr lang="en-US" dirty="0" smtClean="0">
                <a:solidFill>
                  <a:srgbClr val="000090"/>
                </a:solidFill>
              </a:rPr>
              <a:t>Generating trickle messages </a:t>
            </a:r>
            <a:endParaRPr lang="en-US" dirty="0">
              <a:solidFill>
                <a:srgbClr val="00009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679950"/>
          </a:xfrm>
        </p:spPr>
        <p:txBody>
          <a:bodyPr/>
          <a:lstStyle/>
          <a:p>
            <a:r>
              <a:rPr lang="en-US" dirty="0" smtClean="0"/>
              <a:t>Modeling sensor’s wave amplitude and speed:</a:t>
            </a:r>
          </a:p>
          <a:p>
            <a:pPr lvl="1"/>
            <a:r>
              <a:rPr lang="en-US" dirty="0" smtClean="0"/>
              <a:t>Function of distance from earthquake epicenter and type of wave</a:t>
            </a:r>
          </a:p>
          <a:p>
            <a:pPr lvl="1"/>
            <a:r>
              <a:rPr lang="en-US" dirty="0" smtClean="0"/>
              <a:t>Perturbations due to type of substrate, surface on which sensors are mounted, and noise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>
              <a:buNone/>
            </a:pPr>
            <a:endParaRPr lang="en-US" dirty="0" smtClean="0"/>
          </a:p>
          <a:p>
            <a:r>
              <a:rPr lang="en-US" dirty="0" smtClean="0"/>
              <a:t>Modeling delays:</a:t>
            </a:r>
          </a:p>
          <a:p>
            <a:pPr lvl="1"/>
            <a:r>
              <a:rPr lang="en-US" dirty="0" smtClean="0"/>
              <a:t>Real network suffers from congestion and propagation times</a:t>
            </a:r>
          </a:p>
          <a:p>
            <a:pPr lvl="1"/>
            <a:r>
              <a:rPr lang="en-US" dirty="0" err="1" smtClean="0"/>
              <a:t>Weibull</a:t>
            </a:r>
            <a:r>
              <a:rPr lang="en-US" dirty="0" smtClean="0"/>
              <a:t> distribution derived from QCN datasets</a:t>
            </a:r>
          </a:p>
          <a:p>
            <a:r>
              <a:rPr lang="en-US" dirty="0" smtClean="0"/>
              <a:t>Modeling false triggers:</a:t>
            </a:r>
          </a:p>
          <a:p>
            <a:pPr lvl="1"/>
            <a:r>
              <a:rPr lang="en-US" dirty="0" smtClean="0"/>
              <a:t>Person drops heavy object or bumps into sensor</a:t>
            </a:r>
          </a:p>
          <a:p>
            <a:pPr lvl="1"/>
            <a:r>
              <a:rPr lang="en-US" dirty="0" smtClean="0"/>
              <a:t>From QCN, each host produces 6.6 false trickle messages per day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8FB80E5-3BC3-F24E-A860-519902D80371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914400" y="3102260"/>
            <a:ext cx="1217632" cy="631540"/>
          </a:xfrm>
          <a:prstGeom prst="rect">
            <a:avLst/>
          </a:prstGeom>
          <a:solidFill>
            <a:schemeClr val="bg1"/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2132032" y="3102260"/>
            <a:ext cx="3808432" cy="63154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75000"/>
                </a:schemeClr>
              </a:gs>
              <a:gs pos="100000">
                <a:srgbClr val="FFFFFF"/>
              </a:gs>
            </a:gsLst>
            <a:lin ang="10560000" scaled="0"/>
            <a:tileRect/>
          </a:gradFill>
          <a:ln>
            <a:gradFill flip="none" rotWithShape="1">
              <a:gsLst>
                <a:gs pos="0">
                  <a:schemeClr val="accent1">
                    <a:shade val="95000"/>
                    <a:satMod val="105000"/>
                  </a:schemeClr>
                </a:gs>
                <a:gs pos="100000">
                  <a:srgbClr val="FFFFFF"/>
                </a:gs>
                <a:gs pos="50000">
                  <a:schemeClr val="accent1">
                    <a:shade val="95000"/>
                    <a:satMod val="105000"/>
                  </a:schemeClr>
                </a:gs>
              </a:gsLst>
              <a:lin ang="0" scaled="1"/>
              <a:tileRect/>
            </a:gradFill>
          </a:ln>
          <a:effectLst>
            <a:outerShdw blurRad="40005" dist="22987" dir="180000" algn="tl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Rectangle 6"/>
          <p:cNvSpPr/>
          <p:nvPr/>
        </p:nvSpPr>
        <p:spPr>
          <a:xfrm>
            <a:off x="5942032" y="3102260"/>
            <a:ext cx="2513032" cy="631540"/>
          </a:xfrm>
          <a:prstGeom prst="rect">
            <a:avLst/>
          </a:prstGeom>
          <a:gradFill flip="none" rotWithShape="1">
            <a:gsLst>
              <a:gs pos="99000">
                <a:schemeClr val="tx2">
                  <a:lumMod val="75000"/>
                </a:schemeClr>
              </a:gs>
              <a:gs pos="100000">
                <a:srgbClr val="FFFFFF"/>
              </a:gs>
            </a:gsLst>
            <a:lin ang="10800000" scaled="0"/>
            <a:tileRect/>
          </a:gra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cxnSp>
        <p:nvCxnSpPr>
          <p:cNvPr id="9" name="Straight Connector 8"/>
          <p:cNvCxnSpPr/>
          <p:nvPr/>
        </p:nvCxnSpPr>
        <p:spPr>
          <a:xfrm rot="5400000">
            <a:off x="1598632" y="3505200"/>
            <a:ext cx="10668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rot="5400000">
            <a:off x="5407838" y="3504406"/>
            <a:ext cx="10668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217632" y="3212068"/>
            <a:ext cx="5182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0%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3808432" y="3212068"/>
            <a:ext cx="6466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50%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932632" y="3212068"/>
            <a:ext cx="7750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100%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605067" y="3962400"/>
            <a:ext cx="13651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threshold</a:t>
            </a:r>
            <a:r>
              <a:rPr lang="en-US" baseline="-25000" dirty="0" err="1" smtClean="0"/>
              <a:t>low</a:t>
            </a:r>
            <a:endParaRPr lang="en-US" baseline="-25000" dirty="0"/>
          </a:p>
        </p:txBody>
      </p:sp>
      <p:sp>
        <p:nvSpPr>
          <p:cNvPr id="16" name="TextBox 15"/>
          <p:cNvSpPr txBox="1"/>
          <p:nvPr/>
        </p:nvSpPr>
        <p:spPr>
          <a:xfrm>
            <a:off x="5408632" y="3974068"/>
            <a:ext cx="14252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threshold</a:t>
            </a:r>
            <a:r>
              <a:rPr lang="en-US" baseline="-25000" dirty="0" err="1" smtClean="0"/>
              <a:t>high</a:t>
            </a:r>
            <a:endParaRPr lang="en-US" baseline="-25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85800"/>
            <a:ext cx="4343400" cy="990600"/>
          </a:xfrm>
        </p:spPr>
        <p:txBody>
          <a:bodyPr/>
          <a:lstStyle/>
          <a:p>
            <a:r>
              <a:rPr lang="en-US" dirty="0" smtClean="0"/>
              <a:t>Empirical validation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76400"/>
            <a:ext cx="4648200" cy="4679950"/>
          </a:xfrm>
        </p:spPr>
        <p:txBody>
          <a:bodyPr/>
          <a:lstStyle/>
          <a:p>
            <a:r>
              <a:rPr lang="en-US" dirty="0" smtClean="0"/>
              <a:t>Comparison of nine aftershock earthquakes detected in New Zealand during 2011 with </a:t>
            </a:r>
            <a:r>
              <a:rPr lang="en-US" dirty="0" err="1" smtClean="0"/>
              <a:t>EmBOINC</a:t>
            </a:r>
            <a:r>
              <a:rPr lang="en-US" dirty="0" smtClean="0"/>
              <a:t> simulations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8FB80E5-3BC3-F24E-A860-519902D80371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  <p:pic>
        <p:nvPicPr>
          <p:cNvPr id="7" name="Picture 6" descr="QCN_NZ_mar5_simulation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0" y="3276600"/>
            <a:ext cx="4572000" cy="3581400"/>
          </a:xfrm>
          <a:prstGeom prst="rect">
            <a:avLst/>
          </a:prstGeom>
        </p:spPr>
      </p:pic>
      <p:pic>
        <p:nvPicPr>
          <p:cNvPr id="9" name="Picture 8" descr="figure5.eps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4800600" y="0"/>
            <a:ext cx="4523122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Studying new QCN scenario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EmBOINC</a:t>
            </a:r>
            <a:r>
              <a:rPr lang="en-US" dirty="0" smtClean="0"/>
              <a:t> allows us:</a:t>
            </a:r>
          </a:p>
          <a:p>
            <a:pPr lvl="1"/>
            <a:r>
              <a:rPr lang="en-US" dirty="0" smtClean="0"/>
              <a:t>To study diverse sensor networks without disrupting the real QCN project and its volunteers</a:t>
            </a:r>
          </a:p>
          <a:p>
            <a:pPr lvl="1"/>
            <a:r>
              <a:rPr lang="en-US" dirty="0" smtClean="0"/>
              <a:t>To identify where and how many sensors are needed to reliably capture an earthquake in a given region </a:t>
            </a:r>
          </a:p>
          <a:p>
            <a:r>
              <a:rPr lang="en-US" dirty="0" smtClean="0"/>
              <a:t>By using the Google Maps API, </a:t>
            </a:r>
            <a:r>
              <a:rPr lang="en-US" dirty="0" err="1" smtClean="0"/>
              <a:t>EmBOINC</a:t>
            </a:r>
            <a:r>
              <a:rPr lang="en-US" dirty="0" smtClean="0"/>
              <a:t> can study scenarios with:</a:t>
            </a:r>
          </a:p>
          <a:p>
            <a:pPr lvl="1"/>
            <a:r>
              <a:rPr lang="en-US" dirty="0" smtClean="0"/>
              <a:t>Geographical constraints (e.g., lakes or sparsely populated regions)</a:t>
            </a:r>
          </a:p>
          <a:p>
            <a:pPr lvl="1"/>
            <a:r>
              <a:rPr lang="en-US" dirty="0" smtClean="0"/>
              <a:t>Infrastructural constraints (e.g., power and network outages)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8FB80E5-3BC3-F24E-A860-519902D80371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EmBOINC</a:t>
            </a:r>
            <a:r>
              <a:rPr lang="en-US" dirty="0" smtClean="0"/>
              <a:t> simulation API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8FB80E5-3BC3-F24E-A860-519902D80371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22" y="1720850"/>
            <a:ext cx="9172720" cy="4635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Demos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tabLst>
                <a:tab pos="1662113" algn="l"/>
              </a:tabLst>
            </a:pPr>
            <a:r>
              <a:rPr lang="en-US" dirty="0" smtClean="0"/>
              <a:t>Demo 1 </a:t>
            </a:r>
            <a:r>
              <a:rPr lang="en-US" dirty="0" err="1" smtClean="0">
                <a:latin typeface="Wingdings"/>
                <a:ea typeface="Wingdings"/>
                <a:cs typeface="Wingdings"/>
              </a:rPr>
              <a:t></a:t>
            </a:r>
            <a:r>
              <a:rPr lang="en-US" dirty="0" smtClean="0">
                <a:latin typeface="Wingdings"/>
                <a:ea typeface="Wingdings"/>
                <a:cs typeface="Wingdings"/>
              </a:rPr>
              <a:t>	</a:t>
            </a:r>
            <a:r>
              <a:rPr lang="en-US" dirty="0" smtClean="0"/>
              <a:t>Set of different earthquakes in California</a:t>
            </a:r>
          </a:p>
          <a:p>
            <a:r>
              <a:rPr lang="en-US" dirty="0" smtClean="0"/>
              <a:t>Demo 2 </a:t>
            </a:r>
            <a:r>
              <a:rPr lang="en-US" dirty="0" err="1" smtClean="0">
                <a:latin typeface="Wingdings"/>
                <a:ea typeface="Wingdings"/>
                <a:cs typeface="Wingdings"/>
              </a:rPr>
              <a:t></a:t>
            </a:r>
            <a:r>
              <a:rPr lang="en-US" dirty="0" smtClean="0"/>
              <a:t> Set of different earthquakes in Delaware</a:t>
            </a:r>
          </a:p>
          <a:p>
            <a:r>
              <a:rPr lang="en-US" dirty="0" smtClean="0"/>
              <a:t>For each earthquake, we show how to set up the earthquake simulation with the API interface</a:t>
            </a:r>
          </a:p>
          <a:p>
            <a:pPr lvl="1"/>
            <a:r>
              <a:rPr lang="en-US" dirty="0" smtClean="0"/>
              <a:t>Different earthquake location and magnitude</a:t>
            </a:r>
          </a:p>
          <a:p>
            <a:pPr lvl="1"/>
            <a:r>
              <a:rPr lang="en-US" dirty="0" smtClean="0"/>
              <a:t>Different sensor concentrations and locations</a:t>
            </a:r>
          </a:p>
          <a:p>
            <a:r>
              <a:rPr lang="en-US" dirty="0" smtClean="0"/>
              <a:t>For each earthquake, we measure and visualize important metrics:</a:t>
            </a:r>
          </a:p>
          <a:p>
            <a:pPr lvl="1"/>
            <a:r>
              <a:rPr lang="en-US" dirty="0" smtClean="0"/>
              <a:t>Trigger distribution / time</a:t>
            </a:r>
          </a:p>
          <a:p>
            <a:pPr lvl="1"/>
            <a:r>
              <a:rPr lang="en-US" dirty="0" smtClean="0"/>
              <a:t>Time at which triggers are created / distance</a:t>
            </a:r>
          </a:p>
          <a:p>
            <a:pPr lvl="1"/>
            <a:r>
              <a:rPr lang="en-US" dirty="0" smtClean="0"/>
              <a:t>Wave amplitudes / distance</a:t>
            </a:r>
          </a:p>
          <a:p>
            <a:pPr lvl="1">
              <a:buNone/>
            </a:pPr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8FB80E5-3BC3-F24E-A860-519902D80371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Volunteer computing paradigm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8FB80E5-3BC3-F24E-A860-519902D80371}" type="slidenum">
              <a:rPr lang="en-US" smtClean="0"/>
              <a:pPr>
                <a:defRPr/>
              </a:pPr>
              <a:t>1</a:t>
            </a:fld>
            <a:endParaRPr lang="en-US" dirty="0"/>
          </a:p>
        </p:txBody>
      </p:sp>
      <p:sp>
        <p:nvSpPr>
          <p:cNvPr id="5" name="AutoShape 1"/>
          <p:cNvSpPr>
            <a:spLocks noChangeArrowheads="1"/>
          </p:cNvSpPr>
          <p:nvPr/>
        </p:nvSpPr>
        <p:spPr bwMode="auto">
          <a:xfrm>
            <a:off x="3352800" y="3505200"/>
            <a:ext cx="3962400" cy="2057400"/>
          </a:xfrm>
          <a:prstGeom prst="cloudCallout">
            <a:avLst>
              <a:gd name="adj1" fmla="val -2523"/>
              <a:gd name="adj2" fmla="val 5245"/>
            </a:avLst>
          </a:prstGeom>
          <a:solidFill>
            <a:srgbClr val="ED9C65"/>
          </a:solidFill>
          <a:ln w="9525">
            <a:noFill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41475" y="4419600"/>
            <a:ext cx="949325" cy="12954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1729169" y="5715000"/>
            <a:ext cx="861631" cy="3715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dirty="0">
                <a:solidFill>
                  <a:srgbClr val="000090"/>
                </a:solidFill>
              </a:rPr>
              <a:t>Server</a:t>
            </a:r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315200" y="5638800"/>
            <a:ext cx="762000" cy="6604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486400" y="1752600"/>
            <a:ext cx="665163" cy="762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743200" y="2514600"/>
            <a:ext cx="838200" cy="7366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1" name="Text Box 7"/>
          <p:cNvSpPr txBox="1">
            <a:spLocks noChangeArrowheads="1"/>
          </p:cNvSpPr>
          <p:nvPr/>
        </p:nvSpPr>
        <p:spPr bwMode="auto">
          <a:xfrm>
            <a:off x="4495800" y="4191000"/>
            <a:ext cx="1643063" cy="5191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buClr>
                <a:srgbClr val="000066"/>
              </a:buClr>
              <a:buFont typeface="Comic Sans MS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2800">
                <a:solidFill>
                  <a:srgbClr val="000066"/>
                </a:solidFill>
                <a:latin typeface="Comic Sans MS" charset="0"/>
              </a:rPr>
              <a:t>Internet</a:t>
            </a:r>
          </a:p>
        </p:txBody>
      </p:sp>
      <p:pic>
        <p:nvPicPr>
          <p:cNvPr id="12" name="Picture 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67200" y="6019800"/>
            <a:ext cx="665163" cy="762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3" name="Picture 10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153400" y="3505200"/>
            <a:ext cx="914400" cy="8016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4" name="AutoShape 11"/>
          <p:cNvSpPr>
            <a:spLocks noChangeArrowheads="1"/>
          </p:cNvSpPr>
          <p:nvPr/>
        </p:nvSpPr>
        <p:spPr bwMode="auto">
          <a:xfrm>
            <a:off x="2590800" y="4800600"/>
            <a:ext cx="762000" cy="228600"/>
          </a:xfrm>
          <a:prstGeom prst="rightArrow">
            <a:avLst>
              <a:gd name="adj1" fmla="val 50000"/>
              <a:gd name="adj2" fmla="val 83333"/>
            </a:avLst>
          </a:prstGeom>
          <a:solidFill>
            <a:srgbClr val="5D7CDF"/>
          </a:solidFill>
          <a:ln w="9360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AutoShape 12"/>
          <p:cNvSpPr>
            <a:spLocks noChangeArrowheads="1"/>
          </p:cNvSpPr>
          <p:nvPr/>
        </p:nvSpPr>
        <p:spPr bwMode="auto">
          <a:xfrm rot="10800000">
            <a:off x="2590800" y="5184775"/>
            <a:ext cx="762000" cy="228600"/>
          </a:xfrm>
          <a:prstGeom prst="rightArrow">
            <a:avLst>
              <a:gd name="adj1" fmla="val 50000"/>
              <a:gd name="adj2" fmla="val 83333"/>
            </a:avLst>
          </a:prstGeom>
          <a:solidFill>
            <a:srgbClr val="93AB2D"/>
          </a:solidFill>
          <a:ln w="9360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AutoShape 13"/>
          <p:cNvSpPr>
            <a:spLocks noChangeArrowheads="1"/>
          </p:cNvSpPr>
          <p:nvPr/>
        </p:nvSpPr>
        <p:spPr bwMode="auto">
          <a:xfrm rot="2580000">
            <a:off x="6781800" y="5180013"/>
            <a:ext cx="762000" cy="228600"/>
          </a:xfrm>
          <a:prstGeom prst="rightArrow">
            <a:avLst>
              <a:gd name="adj1" fmla="val 50000"/>
              <a:gd name="adj2" fmla="val 83333"/>
            </a:avLst>
          </a:prstGeom>
          <a:solidFill>
            <a:srgbClr val="5D7CDF"/>
          </a:solidFill>
          <a:ln w="9360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" name="AutoShape 14"/>
          <p:cNvSpPr>
            <a:spLocks noChangeArrowheads="1"/>
          </p:cNvSpPr>
          <p:nvPr/>
        </p:nvSpPr>
        <p:spPr bwMode="auto">
          <a:xfrm rot="13380000">
            <a:off x="6553200" y="5335588"/>
            <a:ext cx="762000" cy="228600"/>
          </a:xfrm>
          <a:prstGeom prst="rightArrow">
            <a:avLst>
              <a:gd name="adj1" fmla="val 50000"/>
              <a:gd name="adj2" fmla="val 83333"/>
            </a:avLst>
          </a:prstGeom>
          <a:solidFill>
            <a:srgbClr val="93AB2D"/>
          </a:solidFill>
          <a:ln w="9360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AutoShape 15"/>
          <p:cNvSpPr>
            <a:spLocks noChangeArrowheads="1"/>
          </p:cNvSpPr>
          <p:nvPr/>
        </p:nvSpPr>
        <p:spPr bwMode="auto">
          <a:xfrm rot="18480000">
            <a:off x="4686300" y="5754688"/>
            <a:ext cx="762000" cy="228600"/>
          </a:xfrm>
          <a:prstGeom prst="rightArrow">
            <a:avLst>
              <a:gd name="adj1" fmla="val 50000"/>
              <a:gd name="adj2" fmla="val 83333"/>
            </a:avLst>
          </a:prstGeom>
          <a:solidFill>
            <a:srgbClr val="5D7CDF"/>
          </a:solidFill>
          <a:ln w="9360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" name="AutoShape 16"/>
          <p:cNvSpPr>
            <a:spLocks noChangeArrowheads="1"/>
          </p:cNvSpPr>
          <p:nvPr/>
        </p:nvSpPr>
        <p:spPr bwMode="auto">
          <a:xfrm rot="7680000">
            <a:off x="4878388" y="6018213"/>
            <a:ext cx="762000" cy="228600"/>
          </a:xfrm>
          <a:prstGeom prst="rightArrow">
            <a:avLst>
              <a:gd name="adj1" fmla="val 50000"/>
              <a:gd name="adj2" fmla="val 83333"/>
            </a:avLst>
          </a:prstGeom>
          <a:solidFill>
            <a:srgbClr val="93AB2D"/>
          </a:solidFill>
          <a:ln w="9360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" name="AutoShape 17"/>
          <p:cNvSpPr>
            <a:spLocks noChangeArrowheads="1"/>
          </p:cNvSpPr>
          <p:nvPr/>
        </p:nvSpPr>
        <p:spPr bwMode="auto">
          <a:xfrm rot="2760000">
            <a:off x="3467100" y="3311525"/>
            <a:ext cx="762000" cy="228600"/>
          </a:xfrm>
          <a:prstGeom prst="rightArrow">
            <a:avLst>
              <a:gd name="adj1" fmla="val 50000"/>
              <a:gd name="adj2" fmla="val 83333"/>
            </a:avLst>
          </a:prstGeom>
          <a:solidFill>
            <a:srgbClr val="5D7CDF"/>
          </a:solidFill>
          <a:ln w="9360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AutoShape 18"/>
          <p:cNvSpPr>
            <a:spLocks noChangeArrowheads="1"/>
          </p:cNvSpPr>
          <p:nvPr/>
        </p:nvSpPr>
        <p:spPr bwMode="auto">
          <a:xfrm rot="13560000">
            <a:off x="3163888" y="3392488"/>
            <a:ext cx="762000" cy="228600"/>
          </a:xfrm>
          <a:prstGeom prst="rightArrow">
            <a:avLst>
              <a:gd name="adj1" fmla="val 50000"/>
              <a:gd name="adj2" fmla="val 83333"/>
            </a:avLst>
          </a:prstGeom>
          <a:solidFill>
            <a:srgbClr val="93AB2D"/>
          </a:solidFill>
          <a:ln w="9360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" name="AutoShape 19"/>
          <p:cNvSpPr>
            <a:spLocks noChangeArrowheads="1"/>
          </p:cNvSpPr>
          <p:nvPr/>
        </p:nvSpPr>
        <p:spPr bwMode="auto">
          <a:xfrm rot="5400000">
            <a:off x="5260975" y="2933700"/>
            <a:ext cx="762000" cy="228600"/>
          </a:xfrm>
          <a:prstGeom prst="rightArrow">
            <a:avLst>
              <a:gd name="adj1" fmla="val 50000"/>
              <a:gd name="adj2" fmla="val 83333"/>
            </a:avLst>
          </a:prstGeom>
          <a:solidFill>
            <a:srgbClr val="5D7CDF"/>
          </a:solidFill>
          <a:ln w="9360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" name="AutoShape 20"/>
          <p:cNvSpPr>
            <a:spLocks noChangeArrowheads="1"/>
          </p:cNvSpPr>
          <p:nvPr/>
        </p:nvSpPr>
        <p:spPr bwMode="auto">
          <a:xfrm rot="16200000">
            <a:off x="5600700" y="2895600"/>
            <a:ext cx="762000" cy="228600"/>
          </a:xfrm>
          <a:prstGeom prst="rightArrow">
            <a:avLst>
              <a:gd name="adj1" fmla="val 50000"/>
              <a:gd name="adj2" fmla="val 83333"/>
            </a:avLst>
          </a:prstGeom>
          <a:solidFill>
            <a:srgbClr val="93AB2D"/>
          </a:solidFill>
          <a:ln w="9360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" name="AutoShape 21"/>
          <p:cNvSpPr>
            <a:spLocks noChangeArrowheads="1"/>
          </p:cNvSpPr>
          <p:nvPr/>
        </p:nvSpPr>
        <p:spPr bwMode="auto">
          <a:xfrm>
            <a:off x="7239000" y="3657600"/>
            <a:ext cx="762000" cy="228600"/>
          </a:xfrm>
          <a:prstGeom prst="rightArrow">
            <a:avLst>
              <a:gd name="adj1" fmla="val 50000"/>
              <a:gd name="adj2" fmla="val 83333"/>
            </a:avLst>
          </a:prstGeom>
          <a:solidFill>
            <a:srgbClr val="5D7CDF"/>
          </a:solidFill>
          <a:ln w="9360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" name="AutoShape 22"/>
          <p:cNvSpPr>
            <a:spLocks noChangeArrowheads="1"/>
          </p:cNvSpPr>
          <p:nvPr/>
        </p:nvSpPr>
        <p:spPr bwMode="auto">
          <a:xfrm rot="10800000">
            <a:off x="7239000" y="4041775"/>
            <a:ext cx="762000" cy="228600"/>
          </a:xfrm>
          <a:prstGeom prst="rightArrow">
            <a:avLst>
              <a:gd name="adj1" fmla="val 50000"/>
              <a:gd name="adj2" fmla="val 83333"/>
            </a:avLst>
          </a:prstGeom>
          <a:solidFill>
            <a:srgbClr val="93AB2D"/>
          </a:solidFill>
          <a:ln w="9360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" name="Text Box 23"/>
          <p:cNvSpPr txBox="1">
            <a:spLocks noChangeArrowheads="1"/>
          </p:cNvSpPr>
          <p:nvPr/>
        </p:nvSpPr>
        <p:spPr bwMode="auto">
          <a:xfrm>
            <a:off x="5562600" y="6172200"/>
            <a:ext cx="1127968" cy="3715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prstTxWarp prst="textNoShape">
              <a:avLst/>
            </a:prstTxWarp>
            <a:spAutoFit/>
          </a:bodyPr>
          <a:lstStyle/>
          <a:p>
            <a:pPr eaLnBrk="0" hangingPunct="0">
              <a:lnSpc>
                <a:spcPct val="100000"/>
              </a:lnSpc>
              <a:buFont typeface="Verdana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dirty="0">
                <a:solidFill>
                  <a:srgbClr val="000090"/>
                </a:solidFill>
                <a:latin typeface="Verdana" charset="0"/>
              </a:rPr>
              <a:t>Workers</a:t>
            </a:r>
          </a:p>
        </p:txBody>
      </p:sp>
      <p:sp>
        <p:nvSpPr>
          <p:cNvPr id="30" name="Text Box 31"/>
          <p:cNvSpPr txBox="1">
            <a:spLocks noChangeArrowheads="1"/>
          </p:cNvSpPr>
          <p:nvPr/>
        </p:nvSpPr>
        <p:spPr bwMode="auto">
          <a:xfrm>
            <a:off x="1729169" y="3678491"/>
            <a:ext cx="91571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BOINC</a:t>
            </a:r>
          </a:p>
          <a:p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server</a:t>
            </a:r>
          </a:p>
        </p:txBody>
      </p:sp>
      <p:sp>
        <p:nvSpPr>
          <p:cNvPr id="31" name="Text Box 32"/>
          <p:cNvSpPr txBox="1">
            <a:spLocks noChangeArrowheads="1"/>
          </p:cNvSpPr>
          <p:nvPr/>
        </p:nvSpPr>
        <p:spPr bwMode="auto">
          <a:xfrm>
            <a:off x="6296958" y="1903413"/>
            <a:ext cx="91571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solidFill>
                  <a:srgbClr val="984807"/>
                </a:solidFill>
              </a:rPr>
              <a:t>BOINC</a:t>
            </a:r>
          </a:p>
          <a:p>
            <a:pPr algn="ctr"/>
            <a:r>
              <a:rPr lang="en-US" dirty="0">
                <a:solidFill>
                  <a:srgbClr val="984807"/>
                </a:solidFill>
              </a:rPr>
              <a:t>client</a:t>
            </a:r>
          </a:p>
        </p:txBody>
      </p:sp>
      <p:sp>
        <p:nvSpPr>
          <p:cNvPr id="32" name="Text Box 33"/>
          <p:cNvSpPr txBox="1">
            <a:spLocks noChangeArrowheads="1"/>
          </p:cNvSpPr>
          <p:nvPr/>
        </p:nvSpPr>
        <p:spPr bwMode="auto">
          <a:xfrm>
            <a:off x="8097183" y="2767013"/>
            <a:ext cx="91571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solidFill>
                  <a:srgbClr val="984807"/>
                </a:solidFill>
              </a:rPr>
              <a:t>BOINC</a:t>
            </a:r>
          </a:p>
          <a:p>
            <a:pPr algn="ctr"/>
            <a:r>
              <a:rPr lang="en-US" dirty="0">
                <a:solidFill>
                  <a:srgbClr val="984807"/>
                </a:solidFill>
              </a:rPr>
              <a:t>client</a:t>
            </a:r>
          </a:p>
        </p:txBody>
      </p:sp>
      <p:sp>
        <p:nvSpPr>
          <p:cNvPr id="173" name="AutoShape 27"/>
          <p:cNvSpPr>
            <a:spLocks noChangeArrowheads="1"/>
          </p:cNvSpPr>
          <p:nvPr/>
        </p:nvSpPr>
        <p:spPr bwMode="auto">
          <a:xfrm>
            <a:off x="381000" y="2590800"/>
            <a:ext cx="1143000" cy="1371600"/>
          </a:xfrm>
          <a:prstGeom prst="wedgeEllipseCallout">
            <a:avLst>
              <a:gd name="adj1" fmla="val 58472"/>
              <a:gd name="adj2" fmla="val 72222"/>
            </a:avLst>
          </a:prstGeom>
          <a:noFill/>
          <a:ln w="2844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4" name="AutoShape 28"/>
          <p:cNvSpPr>
            <a:spLocks noChangeArrowheads="1"/>
          </p:cNvSpPr>
          <p:nvPr/>
        </p:nvSpPr>
        <p:spPr bwMode="auto">
          <a:xfrm>
            <a:off x="76200" y="3962400"/>
            <a:ext cx="1143000" cy="1371600"/>
          </a:xfrm>
          <a:prstGeom prst="wedgeEllipseCallout">
            <a:avLst>
              <a:gd name="adj1" fmla="val 82083"/>
              <a:gd name="adj2" fmla="val 1389"/>
            </a:avLst>
          </a:prstGeom>
          <a:noFill/>
          <a:ln w="2844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175" name="Group 269"/>
          <p:cNvGrpSpPr>
            <a:grpSpLocks/>
          </p:cNvGrpSpPr>
          <p:nvPr/>
        </p:nvGrpSpPr>
        <p:grpSpPr bwMode="auto">
          <a:xfrm>
            <a:off x="228600" y="4191000"/>
            <a:ext cx="863600" cy="935037"/>
            <a:chOff x="1942" y="3297"/>
            <a:chExt cx="550" cy="545"/>
          </a:xfrm>
        </p:grpSpPr>
        <p:sp>
          <p:nvSpPr>
            <p:cNvPr id="176" name="Freeform 42"/>
            <p:cNvSpPr>
              <a:spLocks/>
            </p:cNvSpPr>
            <p:nvPr/>
          </p:nvSpPr>
          <p:spPr bwMode="auto">
            <a:xfrm>
              <a:off x="2119" y="3677"/>
              <a:ext cx="75" cy="84"/>
            </a:xfrm>
            <a:custGeom>
              <a:avLst/>
              <a:gdLst>
                <a:gd name="T0" fmla="*/ 39 w 150"/>
                <a:gd name="T1" fmla="*/ 0 h 169"/>
                <a:gd name="T2" fmla="*/ 0 w 150"/>
                <a:gd name="T3" fmla="*/ 61 h 169"/>
                <a:gd name="T4" fmla="*/ 35 w 150"/>
                <a:gd name="T5" fmla="*/ 84 h 169"/>
                <a:gd name="T6" fmla="*/ 75 w 150"/>
                <a:gd name="T7" fmla="*/ 37 h 169"/>
                <a:gd name="T8" fmla="*/ 39 w 150"/>
                <a:gd name="T9" fmla="*/ 0 h 169"/>
                <a:gd name="T10" fmla="*/ 39 w 150"/>
                <a:gd name="T11" fmla="*/ 0 h 16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50"/>
                <a:gd name="T19" fmla="*/ 0 h 169"/>
                <a:gd name="T20" fmla="*/ 150 w 150"/>
                <a:gd name="T21" fmla="*/ 169 h 16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50" h="169">
                  <a:moveTo>
                    <a:pt x="78" y="0"/>
                  </a:moveTo>
                  <a:lnTo>
                    <a:pt x="0" y="122"/>
                  </a:lnTo>
                  <a:lnTo>
                    <a:pt x="70" y="169"/>
                  </a:lnTo>
                  <a:lnTo>
                    <a:pt x="150" y="74"/>
                  </a:lnTo>
                  <a:lnTo>
                    <a:pt x="78" y="0"/>
                  </a:lnTo>
                  <a:close/>
                </a:path>
              </a:pathLst>
            </a:custGeom>
            <a:solidFill>
              <a:srgbClr val="D9E0E6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7" name="Freeform 43"/>
            <p:cNvSpPr>
              <a:spLocks/>
            </p:cNvSpPr>
            <p:nvPr/>
          </p:nvSpPr>
          <p:spPr bwMode="auto">
            <a:xfrm>
              <a:off x="2165" y="3589"/>
              <a:ext cx="52" cy="69"/>
            </a:xfrm>
            <a:custGeom>
              <a:avLst/>
              <a:gdLst>
                <a:gd name="T0" fmla="*/ 0 w 105"/>
                <a:gd name="T1" fmla="*/ 7 h 139"/>
                <a:gd name="T2" fmla="*/ 2 w 105"/>
                <a:gd name="T3" fmla="*/ 69 h 139"/>
                <a:gd name="T4" fmla="*/ 52 w 105"/>
                <a:gd name="T5" fmla="*/ 67 h 139"/>
                <a:gd name="T6" fmla="*/ 46 w 105"/>
                <a:gd name="T7" fmla="*/ 0 h 139"/>
                <a:gd name="T8" fmla="*/ 0 w 105"/>
                <a:gd name="T9" fmla="*/ 7 h 139"/>
                <a:gd name="T10" fmla="*/ 0 w 105"/>
                <a:gd name="T11" fmla="*/ 7 h 13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05"/>
                <a:gd name="T19" fmla="*/ 0 h 139"/>
                <a:gd name="T20" fmla="*/ 105 w 105"/>
                <a:gd name="T21" fmla="*/ 139 h 13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05" h="139">
                  <a:moveTo>
                    <a:pt x="0" y="14"/>
                  </a:moveTo>
                  <a:lnTo>
                    <a:pt x="4" y="139"/>
                  </a:lnTo>
                  <a:lnTo>
                    <a:pt x="105" y="135"/>
                  </a:lnTo>
                  <a:lnTo>
                    <a:pt x="93" y="0"/>
                  </a:lnTo>
                  <a:lnTo>
                    <a:pt x="0" y="14"/>
                  </a:lnTo>
                  <a:close/>
                </a:path>
              </a:pathLst>
            </a:custGeom>
            <a:solidFill>
              <a:srgbClr val="D9E0E6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8" name="Freeform 44"/>
            <p:cNvSpPr>
              <a:spLocks/>
            </p:cNvSpPr>
            <p:nvPr/>
          </p:nvSpPr>
          <p:spPr bwMode="auto">
            <a:xfrm>
              <a:off x="2298" y="3629"/>
              <a:ext cx="61" cy="64"/>
            </a:xfrm>
            <a:custGeom>
              <a:avLst/>
              <a:gdLst>
                <a:gd name="T0" fmla="*/ 16 w 122"/>
                <a:gd name="T1" fmla="*/ 0 h 127"/>
                <a:gd name="T2" fmla="*/ 0 w 122"/>
                <a:gd name="T3" fmla="*/ 51 h 127"/>
                <a:gd name="T4" fmla="*/ 40 w 122"/>
                <a:gd name="T5" fmla="*/ 64 h 127"/>
                <a:gd name="T6" fmla="*/ 61 w 122"/>
                <a:gd name="T7" fmla="*/ 10 h 127"/>
                <a:gd name="T8" fmla="*/ 16 w 122"/>
                <a:gd name="T9" fmla="*/ 0 h 127"/>
                <a:gd name="T10" fmla="*/ 16 w 122"/>
                <a:gd name="T11" fmla="*/ 0 h 12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22"/>
                <a:gd name="T19" fmla="*/ 0 h 127"/>
                <a:gd name="T20" fmla="*/ 122 w 122"/>
                <a:gd name="T21" fmla="*/ 127 h 12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22" h="127">
                  <a:moveTo>
                    <a:pt x="31" y="0"/>
                  </a:moveTo>
                  <a:lnTo>
                    <a:pt x="0" y="101"/>
                  </a:lnTo>
                  <a:lnTo>
                    <a:pt x="80" y="127"/>
                  </a:lnTo>
                  <a:lnTo>
                    <a:pt x="122" y="19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rgbClr val="D9E0E6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9" name="Freeform 45"/>
            <p:cNvSpPr>
              <a:spLocks/>
            </p:cNvSpPr>
            <p:nvPr/>
          </p:nvSpPr>
          <p:spPr bwMode="auto">
            <a:xfrm>
              <a:off x="2381" y="3555"/>
              <a:ext cx="48" cy="64"/>
            </a:xfrm>
            <a:custGeom>
              <a:avLst/>
              <a:gdLst>
                <a:gd name="T0" fmla="*/ 46 w 97"/>
                <a:gd name="T1" fmla="*/ 0 h 127"/>
                <a:gd name="T2" fmla="*/ 0 w 97"/>
                <a:gd name="T3" fmla="*/ 14 h 127"/>
                <a:gd name="T4" fmla="*/ 8 w 97"/>
                <a:gd name="T5" fmla="*/ 64 h 127"/>
                <a:gd name="T6" fmla="*/ 48 w 97"/>
                <a:gd name="T7" fmla="*/ 49 h 127"/>
                <a:gd name="T8" fmla="*/ 46 w 97"/>
                <a:gd name="T9" fmla="*/ 0 h 127"/>
                <a:gd name="T10" fmla="*/ 46 w 97"/>
                <a:gd name="T11" fmla="*/ 0 h 12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97"/>
                <a:gd name="T19" fmla="*/ 0 h 127"/>
                <a:gd name="T20" fmla="*/ 97 w 97"/>
                <a:gd name="T21" fmla="*/ 127 h 12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97" h="127">
                  <a:moveTo>
                    <a:pt x="93" y="0"/>
                  </a:moveTo>
                  <a:lnTo>
                    <a:pt x="0" y="28"/>
                  </a:lnTo>
                  <a:lnTo>
                    <a:pt x="17" y="127"/>
                  </a:lnTo>
                  <a:lnTo>
                    <a:pt x="97" y="97"/>
                  </a:lnTo>
                  <a:lnTo>
                    <a:pt x="93" y="0"/>
                  </a:lnTo>
                  <a:close/>
                </a:path>
              </a:pathLst>
            </a:custGeom>
            <a:solidFill>
              <a:srgbClr val="D9E0E6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0" name="Freeform 46"/>
            <p:cNvSpPr>
              <a:spLocks/>
            </p:cNvSpPr>
            <p:nvPr/>
          </p:nvSpPr>
          <p:spPr bwMode="auto">
            <a:xfrm>
              <a:off x="2231" y="3532"/>
              <a:ext cx="92" cy="77"/>
            </a:xfrm>
            <a:custGeom>
              <a:avLst/>
              <a:gdLst>
                <a:gd name="T0" fmla="*/ 92 w 185"/>
                <a:gd name="T1" fmla="*/ 34 h 154"/>
                <a:gd name="T2" fmla="*/ 18 w 185"/>
                <a:gd name="T3" fmla="*/ 0 h 154"/>
                <a:gd name="T4" fmla="*/ 0 w 185"/>
                <a:gd name="T5" fmla="*/ 54 h 154"/>
                <a:gd name="T6" fmla="*/ 75 w 185"/>
                <a:gd name="T7" fmla="*/ 77 h 154"/>
                <a:gd name="T8" fmla="*/ 92 w 185"/>
                <a:gd name="T9" fmla="*/ 34 h 154"/>
                <a:gd name="T10" fmla="*/ 92 w 185"/>
                <a:gd name="T11" fmla="*/ 34 h 15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85"/>
                <a:gd name="T19" fmla="*/ 0 h 154"/>
                <a:gd name="T20" fmla="*/ 185 w 185"/>
                <a:gd name="T21" fmla="*/ 154 h 15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85" h="154">
                  <a:moveTo>
                    <a:pt x="185" y="67"/>
                  </a:moveTo>
                  <a:lnTo>
                    <a:pt x="36" y="0"/>
                  </a:lnTo>
                  <a:lnTo>
                    <a:pt x="0" y="107"/>
                  </a:lnTo>
                  <a:lnTo>
                    <a:pt x="150" y="154"/>
                  </a:lnTo>
                  <a:lnTo>
                    <a:pt x="185" y="67"/>
                  </a:lnTo>
                  <a:close/>
                </a:path>
              </a:pathLst>
            </a:custGeom>
            <a:solidFill>
              <a:srgbClr val="D9E0E6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1" name="Freeform 47"/>
            <p:cNvSpPr>
              <a:spLocks/>
            </p:cNvSpPr>
            <p:nvPr/>
          </p:nvSpPr>
          <p:spPr bwMode="auto">
            <a:xfrm>
              <a:off x="2214" y="3445"/>
              <a:ext cx="75" cy="84"/>
            </a:xfrm>
            <a:custGeom>
              <a:avLst/>
              <a:gdLst>
                <a:gd name="T0" fmla="*/ 43 w 148"/>
                <a:gd name="T1" fmla="*/ 0 h 170"/>
                <a:gd name="T2" fmla="*/ 0 w 148"/>
                <a:gd name="T3" fmla="*/ 42 h 170"/>
                <a:gd name="T4" fmla="*/ 34 w 148"/>
                <a:gd name="T5" fmla="*/ 84 h 170"/>
                <a:gd name="T6" fmla="*/ 75 w 148"/>
                <a:gd name="T7" fmla="*/ 37 h 170"/>
                <a:gd name="T8" fmla="*/ 43 w 148"/>
                <a:gd name="T9" fmla="*/ 0 h 170"/>
                <a:gd name="T10" fmla="*/ 43 w 148"/>
                <a:gd name="T11" fmla="*/ 0 h 17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48"/>
                <a:gd name="T19" fmla="*/ 0 h 170"/>
                <a:gd name="T20" fmla="*/ 148 w 148"/>
                <a:gd name="T21" fmla="*/ 170 h 17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48" h="170">
                  <a:moveTo>
                    <a:pt x="84" y="0"/>
                  </a:moveTo>
                  <a:lnTo>
                    <a:pt x="0" y="84"/>
                  </a:lnTo>
                  <a:lnTo>
                    <a:pt x="68" y="170"/>
                  </a:lnTo>
                  <a:lnTo>
                    <a:pt x="148" y="75"/>
                  </a:lnTo>
                  <a:lnTo>
                    <a:pt x="84" y="0"/>
                  </a:lnTo>
                  <a:close/>
                </a:path>
              </a:pathLst>
            </a:custGeom>
            <a:solidFill>
              <a:srgbClr val="D9E0E6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2" name="Freeform 48"/>
            <p:cNvSpPr>
              <a:spLocks/>
            </p:cNvSpPr>
            <p:nvPr/>
          </p:nvSpPr>
          <p:spPr bwMode="auto">
            <a:xfrm>
              <a:off x="2080" y="3538"/>
              <a:ext cx="62" cy="58"/>
            </a:xfrm>
            <a:custGeom>
              <a:avLst/>
              <a:gdLst>
                <a:gd name="T0" fmla="*/ 43 w 123"/>
                <a:gd name="T1" fmla="*/ 0 h 116"/>
                <a:gd name="T2" fmla="*/ 0 w 123"/>
                <a:gd name="T3" fmla="*/ 22 h 116"/>
                <a:gd name="T4" fmla="*/ 19 w 123"/>
                <a:gd name="T5" fmla="*/ 58 h 116"/>
                <a:gd name="T6" fmla="*/ 62 w 123"/>
                <a:gd name="T7" fmla="*/ 41 h 116"/>
                <a:gd name="T8" fmla="*/ 43 w 123"/>
                <a:gd name="T9" fmla="*/ 0 h 116"/>
                <a:gd name="T10" fmla="*/ 43 w 123"/>
                <a:gd name="T11" fmla="*/ 0 h 1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23"/>
                <a:gd name="T19" fmla="*/ 0 h 116"/>
                <a:gd name="T20" fmla="*/ 123 w 123"/>
                <a:gd name="T21" fmla="*/ 116 h 11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23" h="116">
                  <a:moveTo>
                    <a:pt x="85" y="0"/>
                  </a:moveTo>
                  <a:lnTo>
                    <a:pt x="0" y="43"/>
                  </a:lnTo>
                  <a:lnTo>
                    <a:pt x="38" y="116"/>
                  </a:lnTo>
                  <a:lnTo>
                    <a:pt x="123" y="81"/>
                  </a:lnTo>
                  <a:lnTo>
                    <a:pt x="85" y="0"/>
                  </a:lnTo>
                  <a:close/>
                </a:path>
              </a:pathLst>
            </a:custGeom>
            <a:solidFill>
              <a:srgbClr val="D9E0E6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3" name="Freeform 49"/>
            <p:cNvSpPr>
              <a:spLocks/>
            </p:cNvSpPr>
            <p:nvPr/>
          </p:nvSpPr>
          <p:spPr bwMode="auto">
            <a:xfrm>
              <a:off x="2066" y="3454"/>
              <a:ext cx="73" cy="89"/>
            </a:xfrm>
            <a:custGeom>
              <a:avLst/>
              <a:gdLst>
                <a:gd name="T0" fmla="*/ 37 w 147"/>
                <a:gd name="T1" fmla="*/ 0 h 177"/>
                <a:gd name="T2" fmla="*/ 73 w 147"/>
                <a:gd name="T3" fmla="*/ 38 h 177"/>
                <a:gd name="T4" fmla="*/ 52 w 147"/>
                <a:gd name="T5" fmla="*/ 89 h 177"/>
                <a:gd name="T6" fmla="*/ 0 w 147"/>
                <a:gd name="T7" fmla="*/ 35 h 177"/>
                <a:gd name="T8" fmla="*/ 37 w 147"/>
                <a:gd name="T9" fmla="*/ 0 h 177"/>
                <a:gd name="T10" fmla="*/ 37 w 147"/>
                <a:gd name="T11" fmla="*/ 0 h 17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47"/>
                <a:gd name="T19" fmla="*/ 0 h 177"/>
                <a:gd name="T20" fmla="*/ 147 w 147"/>
                <a:gd name="T21" fmla="*/ 177 h 17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47" h="177">
                  <a:moveTo>
                    <a:pt x="74" y="0"/>
                  </a:moveTo>
                  <a:lnTo>
                    <a:pt x="147" y="75"/>
                  </a:lnTo>
                  <a:lnTo>
                    <a:pt x="105" y="177"/>
                  </a:lnTo>
                  <a:lnTo>
                    <a:pt x="0" y="69"/>
                  </a:lnTo>
                  <a:lnTo>
                    <a:pt x="74" y="0"/>
                  </a:lnTo>
                  <a:close/>
                </a:path>
              </a:pathLst>
            </a:custGeom>
            <a:solidFill>
              <a:srgbClr val="D9E0E6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4" name="Freeform 50"/>
            <p:cNvSpPr>
              <a:spLocks/>
            </p:cNvSpPr>
            <p:nvPr/>
          </p:nvSpPr>
          <p:spPr bwMode="auto">
            <a:xfrm>
              <a:off x="2349" y="3425"/>
              <a:ext cx="35" cy="43"/>
            </a:xfrm>
            <a:custGeom>
              <a:avLst/>
              <a:gdLst>
                <a:gd name="T0" fmla="*/ 35 w 68"/>
                <a:gd name="T1" fmla="*/ 1 h 87"/>
                <a:gd name="T2" fmla="*/ 4 w 68"/>
                <a:gd name="T3" fmla="*/ 0 h 87"/>
                <a:gd name="T4" fmla="*/ 0 w 68"/>
                <a:gd name="T5" fmla="*/ 40 h 87"/>
                <a:gd name="T6" fmla="*/ 29 w 68"/>
                <a:gd name="T7" fmla="*/ 43 h 87"/>
                <a:gd name="T8" fmla="*/ 35 w 68"/>
                <a:gd name="T9" fmla="*/ 1 h 87"/>
                <a:gd name="T10" fmla="*/ 35 w 68"/>
                <a:gd name="T11" fmla="*/ 1 h 8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8"/>
                <a:gd name="T19" fmla="*/ 0 h 87"/>
                <a:gd name="T20" fmla="*/ 68 w 68"/>
                <a:gd name="T21" fmla="*/ 87 h 8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8" h="87">
                  <a:moveTo>
                    <a:pt x="68" y="3"/>
                  </a:moveTo>
                  <a:lnTo>
                    <a:pt x="7" y="0"/>
                  </a:lnTo>
                  <a:lnTo>
                    <a:pt x="0" y="81"/>
                  </a:lnTo>
                  <a:lnTo>
                    <a:pt x="57" y="87"/>
                  </a:lnTo>
                  <a:lnTo>
                    <a:pt x="68" y="3"/>
                  </a:lnTo>
                  <a:close/>
                </a:path>
              </a:pathLst>
            </a:custGeom>
            <a:solidFill>
              <a:srgbClr val="D9E0E6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5" name="Freeform 51"/>
            <p:cNvSpPr>
              <a:spLocks/>
            </p:cNvSpPr>
            <p:nvPr/>
          </p:nvSpPr>
          <p:spPr bwMode="auto">
            <a:xfrm>
              <a:off x="2251" y="3354"/>
              <a:ext cx="52" cy="54"/>
            </a:xfrm>
            <a:custGeom>
              <a:avLst/>
              <a:gdLst>
                <a:gd name="T0" fmla="*/ 0 w 105"/>
                <a:gd name="T1" fmla="*/ 18 h 106"/>
                <a:gd name="T2" fmla="*/ 17 w 105"/>
                <a:gd name="T3" fmla="*/ 54 h 106"/>
                <a:gd name="T4" fmla="*/ 52 w 105"/>
                <a:gd name="T5" fmla="*/ 37 h 106"/>
                <a:gd name="T6" fmla="*/ 37 w 105"/>
                <a:gd name="T7" fmla="*/ 0 h 106"/>
                <a:gd name="T8" fmla="*/ 0 w 105"/>
                <a:gd name="T9" fmla="*/ 18 h 106"/>
                <a:gd name="T10" fmla="*/ 0 w 105"/>
                <a:gd name="T11" fmla="*/ 18 h 1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05"/>
                <a:gd name="T19" fmla="*/ 0 h 106"/>
                <a:gd name="T20" fmla="*/ 105 w 105"/>
                <a:gd name="T21" fmla="*/ 106 h 10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05" h="106">
                  <a:moveTo>
                    <a:pt x="0" y="36"/>
                  </a:moveTo>
                  <a:lnTo>
                    <a:pt x="34" y="106"/>
                  </a:lnTo>
                  <a:lnTo>
                    <a:pt x="105" y="72"/>
                  </a:lnTo>
                  <a:lnTo>
                    <a:pt x="74" y="0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D9E0E6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6" name="Freeform 52"/>
            <p:cNvSpPr>
              <a:spLocks/>
            </p:cNvSpPr>
            <p:nvPr/>
          </p:nvSpPr>
          <p:spPr bwMode="auto">
            <a:xfrm>
              <a:off x="2066" y="3368"/>
              <a:ext cx="55" cy="53"/>
            </a:xfrm>
            <a:custGeom>
              <a:avLst/>
              <a:gdLst>
                <a:gd name="T0" fmla="*/ 26 w 111"/>
                <a:gd name="T1" fmla="*/ 0 h 106"/>
                <a:gd name="T2" fmla="*/ 0 w 111"/>
                <a:gd name="T3" fmla="*/ 23 h 106"/>
                <a:gd name="T4" fmla="*/ 29 w 111"/>
                <a:gd name="T5" fmla="*/ 53 h 106"/>
                <a:gd name="T6" fmla="*/ 55 w 111"/>
                <a:gd name="T7" fmla="*/ 29 h 106"/>
                <a:gd name="T8" fmla="*/ 26 w 111"/>
                <a:gd name="T9" fmla="*/ 0 h 106"/>
                <a:gd name="T10" fmla="*/ 26 w 111"/>
                <a:gd name="T11" fmla="*/ 0 h 1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11"/>
                <a:gd name="T19" fmla="*/ 0 h 106"/>
                <a:gd name="T20" fmla="*/ 111 w 111"/>
                <a:gd name="T21" fmla="*/ 106 h 10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11" h="106">
                  <a:moveTo>
                    <a:pt x="52" y="0"/>
                  </a:moveTo>
                  <a:lnTo>
                    <a:pt x="0" y="45"/>
                  </a:lnTo>
                  <a:lnTo>
                    <a:pt x="59" y="106"/>
                  </a:lnTo>
                  <a:lnTo>
                    <a:pt x="111" y="57"/>
                  </a:lnTo>
                  <a:lnTo>
                    <a:pt x="52" y="0"/>
                  </a:lnTo>
                  <a:close/>
                </a:path>
              </a:pathLst>
            </a:custGeom>
            <a:solidFill>
              <a:srgbClr val="D9E0E6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7" name="Freeform 53"/>
            <p:cNvSpPr>
              <a:spLocks/>
            </p:cNvSpPr>
            <p:nvPr/>
          </p:nvSpPr>
          <p:spPr bwMode="auto">
            <a:xfrm>
              <a:off x="1979" y="3355"/>
              <a:ext cx="55" cy="52"/>
            </a:xfrm>
            <a:custGeom>
              <a:avLst/>
              <a:gdLst>
                <a:gd name="T0" fmla="*/ 36 w 111"/>
                <a:gd name="T1" fmla="*/ 0 h 102"/>
                <a:gd name="T2" fmla="*/ 55 w 111"/>
                <a:gd name="T3" fmla="*/ 29 h 102"/>
                <a:gd name="T4" fmla="*/ 20 w 111"/>
                <a:gd name="T5" fmla="*/ 52 h 102"/>
                <a:gd name="T6" fmla="*/ 0 w 111"/>
                <a:gd name="T7" fmla="*/ 20 h 102"/>
                <a:gd name="T8" fmla="*/ 36 w 111"/>
                <a:gd name="T9" fmla="*/ 0 h 102"/>
                <a:gd name="T10" fmla="*/ 36 w 111"/>
                <a:gd name="T11" fmla="*/ 0 h 10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11"/>
                <a:gd name="T19" fmla="*/ 0 h 102"/>
                <a:gd name="T20" fmla="*/ 111 w 111"/>
                <a:gd name="T21" fmla="*/ 102 h 10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11" h="102">
                  <a:moveTo>
                    <a:pt x="73" y="0"/>
                  </a:moveTo>
                  <a:lnTo>
                    <a:pt x="111" y="57"/>
                  </a:lnTo>
                  <a:lnTo>
                    <a:pt x="40" y="102"/>
                  </a:lnTo>
                  <a:lnTo>
                    <a:pt x="0" y="40"/>
                  </a:lnTo>
                  <a:lnTo>
                    <a:pt x="73" y="0"/>
                  </a:lnTo>
                  <a:close/>
                </a:path>
              </a:pathLst>
            </a:custGeom>
            <a:solidFill>
              <a:srgbClr val="D9E0E6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8" name="Freeform 54"/>
            <p:cNvSpPr>
              <a:spLocks/>
            </p:cNvSpPr>
            <p:nvPr/>
          </p:nvSpPr>
          <p:spPr bwMode="auto">
            <a:xfrm>
              <a:off x="2056" y="3725"/>
              <a:ext cx="117" cy="117"/>
            </a:xfrm>
            <a:custGeom>
              <a:avLst/>
              <a:gdLst>
                <a:gd name="T0" fmla="*/ 65 w 234"/>
                <a:gd name="T1" fmla="*/ 117 h 234"/>
                <a:gd name="T2" fmla="*/ 74 w 234"/>
                <a:gd name="T3" fmla="*/ 115 h 234"/>
                <a:gd name="T4" fmla="*/ 81 w 234"/>
                <a:gd name="T5" fmla="*/ 112 h 234"/>
                <a:gd name="T6" fmla="*/ 89 w 234"/>
                <a:gd name="T7" fmla="*/ 109 h 234"/>
                <a:gd name="T8" fmla="*/ 96 w 234"/>
                <a:gd name="T9" fmla="*/ 104 h 234"/>
                <a:gd name="T10" fmla="*/ 102 w 234"/>
                <a:gd name="T11" fmla="*/ 98 h 234"/>
                <a:gd name="T12" fmla="*/ 107 w 234"/>
                <a:gd name="T13" fmla="*/ 91 h 234"/>
                <a:gd name="T14" fmla="*/ 112 w 234"/>
                <a:gd name="T15" fmla="*/ 84 h 234"/>
                <a:gd name="T16" fmla="*/ 115 w 234"/>
                <a:gd name="T17" fmla="*/ 75 h 234"/>
                <a:gd name="T18" fmla="*/ 116 w 234"/>
                <a:gd name="T19" fmla="*/ 67 h 234"/>
                <a:gd name="T20" fmla="*/ 117 w 234"/>
                <a:gd name="T21" fmla="*/ 59 h 234"/>
                <a:gd name="T22" fmla="*/ 116 w 234"/>
                <a:gd name="T23" fmla="*/ 50 h 234"/>
                <a:gd name="T24" fmla="*/ 115 w 234"/>
                <a:gd name="T25" fmla="*/ 41 h 234"/>
                <a:gd name="T26" fmla="*/ 112 w 234"/>
                <a:gd name="T27" fmla="*/ 33 h 234"/>
                <a:gd name="T28" fmla="*/ 107 w 234"/>
                <a:gd name="T29" fmla="*/ 26 h 234"/>
                <a:gd name="T30" fmla="*/ 102 w 234"/>
                <a:gd name="T31" fmla="*/ 19 h 234"/>
                <a:gd name="T32" fmla="*/ 96 w 234"/>
                <a:gd name="T33" fmla="*/ 13 h 234"/>
                <a:gd name="T34" fmla="*/ 89 w 234"/>
                <a:gd name="T35" fmla="*/ 8 h 234"/>
                <a:gd name="T36" fmla="*/ 81 w 234"/>
                <a:gd name="T37" fmla="*/ 4 h 234"/>
                <a:gd name="T38" fmla="*/ 74 w 234"/>
                <a:gd name="T39" fmla="*/ 1 h 234"/>
                <a:gd name="T40" fmla="*/ 65 w 234"/>
                <a:gd name="T41" fmla="*/ 0 h 234"/>
                <a:gd name="T42" fmla="*/ 56 w 234"/>
                <a:gd name="T43" fmla="*/ 0 h 234"/>
                <a:gd name="T44" fmla="*/ 47 w 234"/>
                <a:gd name="T45" fmla="*/ 1 h 234"/>
                <a:gd name="T46" fmla="*/ 38 w 234"/>
                <a:gd name="T47" fmla="*/ 3 h 234"/>
                <a:gd name="T48" fmla="*/ 30 w 234"/>
                <a:gd name="T49" fmla="*/ 7 h 234"/>
                <a:gd name="T50" fmla="*/ 23 w 234"/>
                <a:gd name="T51" fmla="*/ 11 h 234"/>
                <a:gd name="T52" fmla="*/ 18 w 234"/>
                <a:gd name="T53" fmla="*/ 17 h 234"/>
                <a:gd name="T54" fmla="*/ 12 w 234"/>
                <a:gd name="T55" fmla="*/ 23 h 234"/>
                <a:gd name="T56" fmla="*/ 7 w 234"/>
                <a:gd name="T57" fmla="*/ 31 h 234"/>
                <a:gd name="T58" fmla="*/ 3 w 234"/>
                <a:gd name="T59" fmla="*/ 38 h 234"/>
                <a:gd name="T60" fmla="*/ 1 w 234"/>
                <a:gd name="T61" fmla="*/ 47 h 234"/>
                <a:gd name="T62" fmla="*/ 0 w 234"/>
                <a:gd name="T63" fmla="*/ 55 h 234"/>
                <a:gd name="T64" fmla="*/ 0 w 234"/>
                <a:gd name="T65" fmla="*/ 65 h 234"/>
                <a:gd name="T66" fmla="*/ 2 w 234"/>
                <a:gd name="T67" fmla="*/ 73 h 234"/>
                <a:gd name="T68" fmla="*/ 4 w 234"/>
                <a:gd name="T69" fmla="*/ 81 h 234"/>
                <a:gd name="T70" fmla="*/ 8 w 234"/>
                <a:gd name="T71" fmla="*/ 89 h 234"/>
                <a:gd name="T72" fmla="*/ 13 w 234"/>
                <a:gd name="T73" fmla="*/ 95 h 234"/>
                <a:gd name="T74" fmla="*/ 19 w 234"/>
                <a:gd name="T75" fmla="*/ 102 h 234"/>
                <a:gd name="T76" fmla="*/ 25 w 234"/>
                <a:gd name="T77" fmla="*/ 107 h 234"/>
                <a:gd name="T78" fmla="*/ 33 w 234"/>
                <a:gd name="T79" fmla="*/ 111 h 234"/>
                <a:gd name="T80" fmla="*/ 40 w 234"/>
                <a:gd name="T81" fmla="*/ 114 h 234"/>
                <a:gd name="T82" fmla="*/ 50 w 234"/>
                <a:gd name="T83" fmla="*/ 116 h 234"/>
                <a:gd name="T84" fmla="*/ 59 w 234"/>
                <a:gd name="T85" fmla="*/ 117 h 234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234"/>
                <a:gd name="T130" fmla="*/ 0 h 234"/>
                <a:gd name="T131" fmla="*/ 234 w 234"/>
                <a:gd name="T132" fmla="*/ 234 h 234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234" h="234">
                  <a:moveTo>
                    <a:pt x="118" y="234"/>
                  </a:moveTo>
                  <a:lnTo>
                    <a:pt x="124" y="234"/>
                  </a:lnTo>
                  <a:lnTo>
                    <a:pt x="130" y="234"/>
                  </a:lnTo>
                  <a:lnTo>
                    <a:pt x="135" y="232"/>
                  </a:lnTo>
                  <a:lnTo>
                    <a:pt x="141" y="232"/>
                  </a:lnTo>
                  <a:lnTo>
                    <a:pt x="147" y="230"/>
                  </a:lnTo>
                  <a:lnTo>
                    <a:pt x="152" y="228"/>
                  </a:lnTo>
                  <a:lnTo>
                    <a:pt x="156" y="226"/>
                  </a:lnTo>
                  <a:lnTo>
                    <a:pt x="162" y="224"/>
                  </a:lnTo>
                  <a:lnTo>
                    <a:pt x="168" y="222"/>
                  </a:lnTo>
                  <a:lnTo>
                    <a:pt x="172" y="218"/>
                  </a:lnTo>
                  <a:lnTo>
                    <a:pt x="177" y="217"/>
                  </a:lnTo>
                  <a:lnTo>
                    <a:pt x="183" y="213"/>
                  </a:lnTo>
                  <a:lnTo>
                    <a:pt x="187" y="209"/>
                  </a:lnTo>
                  <a:lnTo>
                    <a:pt x="192" y="207"/>
                  </a:lnTo>
                  <a:lnTo>
                    <a:pt x="196" y="203"/>
                  </a:lnTo>
                  <a:lnTo>
                    <a:pt x="200" y="199"/>
                  </a:lnTo>
                  <a:lnTo>
                    <a:pt x="204" y="196"/>
                  </a:lnTo>
                  <a:lnTo>
                    <a:pt x="208" y="190"/>
                  </a:lnTo>
                  <a:lnTo>
                    <a:pt x="211" y="186"/>
                  </a:lnTo>
                  <a:lnTo>
                    <a:pt x="213" y="182"/>
                  </a:lnTo>
                  <a:lnTo>
                    <a:pt x="217" y="177"/>
                  </a:lnTo>
                  <a:lnTo>
                    <a:pt x="221" y="171"/>
                  </a:lnTo>
                  <a:lnTo>
                    <a:pt x="223" y="167"/>
                  </a:lnTo>
                  <a:lnTo>
                    <a:pt x="225" y="161"/>
                  </a:lnTo>
                  <a:lnTo>
                    <a:pt x="227" y="156"/>
                  </a:lnTo>
                  <a:lnTo>
                    <a:pt x="229" y="150"/>
                  </a:lnTo>
                  <a:lnTo>
                    <a:pt x="230" y="146"/>
                  </a:lnTo>
                  <a:lnTo>
                    <a:pt x="232" y="141"/>
                  </a:lnTo>
                  <a:lnTo>
                    <a:pt x="232" y="133"/>
                  </a:lnTo>
                  <a:lnTo>
                    <a:pt x="234" y="129"/>
                  </a:lnTo>
                  <a:lnTo>
                    <a:pt x="234" y="122"/>
                  </a:lnTo>
                  <a:lnTo>
                    <a:pt x="234" y="118"/>
                  </a:lnTo>
                  <a:lnTo>
                    <a:pt x="234" y="110"/>
                  </a:lnTo>
                  <a:lnTo>
                    <a:pt x="234" y="104"/>
                  </a:lnTo>
                  <a:lnTo>
                    <a:pt x="232" y="99"/>
                  </a:lnTo>
                  <a:lnTo>
                    <a:pt x="232" y="93"/>
                  </a:lnTo>
                  <a:lnTo>
                    <a:pt x="230" y="87"/>
                  </a:lnTo>
                  <a:lnTo>
                    <a:pt x="229" y="82"/>
                  </a:lnTo>
                  <a:lnTo>
                    <a:pt x="227" y="76"/>
                  </a:lnTo>
                  <a:lnTo>
                    <a:pt x="225" y="70"/>
                  </a:lnTo>
                  <a:lnTo>
                    <a:pt x="223" y="65"/>
                  </a:lnTo>
                  <a:lnTo>
                    <a:pt x="221" y="61"/>
                  </a:lnTo>
                  <a:lnTo>
                    <a:pt x="217" y="55"/>
                  </a:lnTo>
                  <a:lnTo>
                    <a:pt x="213" y="51"/>
                  </a:lnTo>
                  <a:lnTo>
                    <a:pt x="211" y="46"/>
                  </a:lnTo>
                  <a:lnTo>
                    <a:pt x="208" y="42"/>
                  </a:lnTo>
                  <a:lnTo>
                    <a:pt x="204" y="38"/>
                  </a:lnTo>
                  <a:lnTo>
                    <a:pt x="200" y="34"/>
                  </a:lnTo>
                  <a:lnTo>
                    <a:pt x="196" y="30"/>
                  </a:lnTo>
                  <a:lnTo>
                    <a:pt x="192" y="25"/>
                  </a:lnTo>
                  <a:lnTo>
                    <a:pt x="187" y="21"/>
                  </a:lnTo>
                  <a:lnTo>
                    <a:pt x="183" y="19"/>
                  </a:lnTo>
                  <a:lnTo>
                    <a:pt x="177" y="15"/>
                  </a:lnTo>
                  <a:lnTo>
                    <a:pt x="172" y="13"/>
                  </a:lnTo>
                  <a:lnTo>
                    <a:pt x="168" y="9"/>
                  </a:lnTo>
                  <a:lnTo>
                    <a:pt x="162" y="8"/>
                  </a:lnTo>
                  <a:lnTo>
                    <a:pt x="156" y="6"/>
                  </a:lnTo>
                  <a:lnTo>
                    <a:pt x="152" y="4"/>
                  </a:lnTo>
                  <a:lnTo>
                    <a:pt x="147" y="2"/>
                  </a:lnTo>
                  <a:lnTo>
                    <a:pt x="141" y="2"/>
                  </a:lnTo>
                  <a:lnTo>
                    <a:pt x="135" y="0"/>
                  </a:lnTo>
                  <a:lnTo>
                    <a:pt x="130" y="0"/>
                  </a:lnTo>
                  <a:lnTo>
                    <a:pt x="124" y="0"/>
                  </a:lnTo>
                  <a:lnTo>
                    <a:pt x="118" y="0"/>
                  </a:lnTo>
                  <a:lnTo>
                    <a:pt x="111" y="0"/>
                  </a:lnTo>
                  <a:lnTo>
                    <a:pt x="105" y="0"/>
                  </a:lnTo>
                  <a:lnTo>
                    <a:pt x="99" y="0"/>
                  </a:lnTo>
                  <a:lnTo>
                    <a:pt x="94" y="2"/>
                  </a:lnTo>
                  <a:lnTo>
                    <a:pt x="88" y="2"/>
                  </a:lnTo>
                  <a:lnTo>
                    <a:pt x="80" y="4"/>
                  </a:lnTo>
                  <a:lnTo>
                    <a:pt x="76" y="6"/>
                  </a:lnTo>
                  <a:lnTo>
                    <a:pt x="71" y="8"/>
                  </a:lnTo>
                  <a:lnTo>
                    <a:pt x="65" y="9"/>
                  </a:lnTo>
                  <a:lnTo>
                    <a:pt x="59" y="13"/>
                  </a:lnTo>
                  <a:lnTo>
                    <a:pt x="56" y="15"/>
                  </a:lnTo>
                  <a:lnTo>
                    <a:pt x="50" y="19"/>
                  </a:lnTo>
                  <a:lnTo>
                    <a:pt x="46" y="21"/>
                  </a:lnTo>
                  <a:lnTo>
                    <a:pt x="40" y="25"/>
                  </a:lnTo>
                  <a:lnTo>
                    <a:pt x="37" y="30"/>
                  </a:lnTo>
                  <a:lnTo>
                    <a:pt x="35" y="34"/>
                  </a:lnTo>
                  <a:lnTo>
                    <a:pt x="29" y="38"/>
                  </a:lnTo>
                  <a:lnTo>
                    <a:pt x="25" y="42"/>
                  </a:lnTo>
                  <a:lnTo>
                    <a:pt x="23" y="46"/>
                  </a:lnTo>
                  <a:lnTo>
                    <a:pt x="19" y="51"/>
                  </a:lnTo>
                  <a:lnTo>
                    <a:pt x="16" y="55"/>
                  </a:lnTo>
                  <a:lnTo>
                    <a:pt x="14" y="61"/>
                  </a:lnTo>
                  <a:lnTo>
                    <a:pt x="10" y="65"/>
                  </a:lnTo>
                  <a:lnTo>
                    <a:pt x="8" y="70"/>
                  </a:lnTo>
                  <a:lnTo>
                    <a:pt x="6" y="76"/>
                  </a:lnTo>
                  <a:lnTo>
                    <a:pt x="4" y="82"/>
                  </a:lnTo>
                  <a:lnTo>
                    <a:pt x="4" y="87"/>
                  </a:lnTo>
                  <a:lnTo>
                    <a:pt x="2" y="93"/>
                  </a:lnTo>
                  <a:lnTo>
                    <a:pt x="0" y="99"/>
                  </a:lnTo>
                  <a:lnTo>
                    <a:pt x="0" y="104"/>
                  </a:lnTo>
                  <a:lnTo>
                    <a:pt x="0" y="110"/>
                  </a:lnTo>
                  <a:lnTo>
                    <a:pt x="0" y="118"/>
                  </a:lnTo>
                  <a:lnTo>
                    <a:pt x="0" y="122"/>
                  </a:lnTo>
                  <a:lnTo>
                    <a:pt x="0" y="129"/>
                  </a:lnTo>
                  <a:lnTo>
                    <a:pt x="0" y="133"/>
                  </a:lnTo>
                  <a:lnTo>
                    <a:pt x="2" y="141"/>
                  </a:lnTo>
                  <a:lnTo>
                    <a:pt x="4" y="146"/>
                  </a:lnTo>
                  <a:lnTo>
                    <a:pt x="4" y="150"/>
                  </a:lnTo>
                  <a:lnTo>
                    <a:pt x="6" y="156"/>
                  </a:lnTo>
                  <a:lnTo>
                    <a:pt x="8" y="161"/>
                  </a:lnTo>
                  <a:lnTo>
                    <a:pt x="10" y="167"/>
                  </a:lnTo>
                  <a:lnTo>
                    <a:pt x="14" y="171"/>
                  </a:lnTo>
                  <a:lnTo>
                    <a:pt x="16" y="177"/>
                  </a:lnTo>
                  <a:lnTo>
                    <a:pt x="19" y="182"/>
                  </a:lnTo>
                  <a:lnTo>
                    <a:pt x="23" y="186"/>
                  </a:lnTo>
                  <a:lnTo>
                    <a:pt x="25" y="190"/>
                  </a:lnTo>
                  <a:lnTo>
                    <a:pt x="29" y="196"/>
                  </a:lnTo>
                  <a:lnTo>
                    <a:pt x="35" y="199"/>
                  </a:lnTo>
                  <a:lnTo>
                    <a:pt x="37" y="203"/>
                  </a:lnTo>
                  <a:lnTo>
                    <a:pt x="40" y="207"/>
                  </a:lnTo>
                  <a:lnTo>
                    <a:pt x="46" y="209"/>
                  </a:lnTo>
                  <a:lnTo>
                    <a:pt x="50" y="213"/>
                  </a:lnTo>
                  <a:lnTo>
                    <a:pt x="56" y="217"/>
                  </a:lnTo>
                  <a:lnTo>
                    <a:pt x="59" y="218"/>
                  </a:lnTo>
                  <a:lnTo>
                    <a:pt x="65" y="222"/>
                  </a:lnTo>
                  <a:lnTo>
                    <a:pt x="71" y="224"/>
                  </a:lnTo>
                  <a:lnTo>
                    <a:pt x="76" y="226"/>
                  </a:lnTo>
                  <a:lnTo>
                    <a:pt x="80" y="228"/>
                  </a:lnTo>
                  <a:lnTo>
                    <a:pt x="88" y="230"/>
                  </a:lnTo>
                  <a:lnTo>
                    <a:pt x="94" y="232"/>
                  </a:lnTo>
                  <a:lnTo>
                    <a:pt x="99" y="232"/>
                  </a:lnTo>
                  <a:lnTo>
                    <a:pt x="105" y="234"/>
                  </a:lnTo>
                  <a:lnTo>
                    <a:pt x="111" y="234"/>
                  </a:lnTo>
                  <a:lnTo>
                    <a:pt x="118" y="234"/>
                  </a:lnTo>
                  <a:close/>
                </a:path>
              </a:pathLst>
            </a:custGeom>
            <a:solidFill>
              <a:srgbClr val="D9E0E6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9" name="Freeform 55"/>
            <p:cNvSpPr>
              <a:spLocks/>
            </p:cNvSpPr>
            <p:nvPr/>
          </p:nvSpPr>
          <p:spPr bwMode="auto">
            <a:xfrm>
              <a:off x="2150" y="3638"/>
              <a:ext cx="83" cy="83"/>
            </a:xfrm>
            <a:custGeom>
              <a:avLst/>
              <a:gdLst>
                <a:gd name="T0" fmla="*/ 43 w 165"/>
                <a:gd name="T1" fmla="*/ 82 h 167"/>
                <a:gd name="T2" fmla="*/ 48 w 165"/>
                <a:gd name="T3" fmla="*/ 82 h 167"/>
                <a:gd name="T4" fmla="*/ 51 w 165"/>
                <a:gd name="T5" fmla="*/ 82 h 167"/>
                <a:gd name="T6" fmla="*/ 55 w 165"/>
                <a:gd name="T7" fmla="*/ 80 h 167"/>
                <a:gd name="T8" fmla="*/ 61 w 165"/>
                <a:gd name="T9" fmla="*/ 78 h 167"/>
                <a:gd name="T10" fmla="*/ 68 w 165"/>
                <a:gd name="T11" fmla="*/ 73 h 167"/>
                <a:gd name="T12" fmla="*/ 73 w 165"/>
                <a:gd name="T13" fmla="*/ 67 h 167"/>
                <a:gd name="T14" fmla="*/ 77 w 165"/>
                <a:gd name="T15" fmla="*/ 61 h 167"/>
                <a:gd name="T16" fmla="*/ 80 w 165"/>
                <a:gd name="T17" fmla="*/ 55 h 167"/>
                <a:gd name="T18" fmla="*/ 81 w 165"/>
                <a:gd name="T19" fmla="*/ 51 h 167"/>
                <a:gd name="T20" fmla="*/ 82 w 165"/>
                <a:gd name="T21" fmla="*/ 47 h 167"/>
                <a:gd name="T22" fmla="*/ 83 w 165"/>
                <a:gd name="T23" fmla="*/ 43 h 167"/>
                <a:gd name="T24" fmla="*/ 83 w 165"/>
                <a:gd name="T25" fmla="*/ 39 h 167"/>
                <a:gd name="T26" fmla="*/ 82 w 165"/>
                <a:gd name="T27" fmla="*/ 35 h 167"/>
                <a:gd name="T28" fmla="*/ 81 w 165"/>
                <a:gd name="T29" fmla="*/ 30 h 167"/>
                <a:gd name="T30" fmla="*/ 80 w 165"/>
                <a:gd name="T31" fmla="*/ 26 h 167"/>
                <a:gd name="T32" fmla="*/ 78 w 165"/>
                <a:gd name="T33" fmla="*/ 23 h 167"/>
                <a:gd name="T34" fmla="*/ 76 w 165"/>
                <a:gd name="T35" fmla="*/ 20 h 167"/>
                <a:gd name="T36" fmla="*/ 73 w 165"/>
                <a:gd name="T37" fmla="*/ 15 h 167"/>
                <a:gd name="T38" fmla="*/ 68 w 165"/>
                <a:gd name="T39" fmla="*/ 8 h 167"/>
                <a:gd name="T40" fmla="*/ 61 w 165"/>
                <a:gd name="T41" fmla="*/ 5 h 167"/>
                <a:gd name="T42" fmla="*/ 55 w 165"/>
                <a:gd name="T43" fmla="*/ 2 h 167"/>
                <a:gd name="T44" fmla="*/ 51 w 165"/>
                <a:gd name="T45" fmla="*/ 0 h 167"/>
                <a:gd name="T46" fmla="*/ 48 w 165"/>
                <a:gd name="T47" fmla="*/ 0 h 167"/>
                <a:gd name="T48" fmla="*/ 43 w 165"/>
                <a:gd name="T49" fmla="*/ 0 h 167"/>
                <a:gd name="T50" fmla="*/ 39 w 165"/>
                <a:gd name="T51" fmla="*/ 0 h 167"/>
                <a:gd name="T52" fmla="*/ 35 w 165"/>
                <a:gd name="T53" fmla="*/ 0 h 167"/>
                <a:gd name="T54" fmla="*/ 30 w 165"/>
                <a:gd name="T55" fmla="*/ 0 h 167"/>
                <a:gd name="T56" fmla="*/ 27 w 165"/>
                <a:gd name="T57" fmla="*/ 2 h 167"/>
                <a:gd name="T58" fmla="*/ 21 w 165"/>
                <a:gd name="T59" fmla="*/ 5 h 167"/>
                <a:gd name="T60" fmla="*/ 15 w 165"/>
                <a:gd name="T61" fmla="*/ 8 h 167"/>
                <a:gd name="T62" fmla="*/ 9 w 165"/>
                <a:gd name="T63" fmla="*/ 15 h 167"/>
                <a:gd name="T64" fmla="*/ 6 w 165"/>
                <a:gd name="T65" fmla="*/ 20 h 167"/>
                <a:gd name="T66" fmla="*/ 4 w 165"/>
                <a:gd name="T67" fmla="*/ 23 h 167"/>
                <a:gd name="T68" fmla="*/ 3 w 165"/>
                <a:gd name="T69" fmla="*/ 26 h 167"/>
                <a:gd name="T70" fmla="*/ 1 w 165"/>
                <a:gd name="T71" fmla="*/ 30 h 167"/>
                <a:gd name="T72" fmla="*/ 0 w 165"/>
                <a:gd name="T73" fmla="*/ 35 h 167"/>
                <a:gd name="T74" fmla="*/ 0 w 165"/>
                <a:gd name="T75" fmla="*/ 39 h 167"/>
                <a:gd name="T76" fmla="*/ 0 w 165"/>
                <a:gd name="T77" fmla="*/ 43 h 167"/>
                <a:gd name="T78" fmla="*/ 0 w 165"/>
                <a:gd name="T79" fmla="*/ 47 h 167"/>
                <a:gd name="T80" fmla="*/ 1 w 165"/>
                <a:gd name="T81" fmla="*/ 51 h 167"/>
                <a:gd name="T82" fmla="*/ 3 w 165"/>
                <a:gd name="T83" fmla="*/ 55 h 167"/>
                <a:gd name="T84" fmla="*/ 5 w 165"/>
                <a:gd name="T85" fmla="*/ 61 h 167"/>
                <a:gd name="T86" fmla="*/ 9 w 165"/>
                <a:gd name="T87" fmla="*/ 67 h 167"/>
                <a:gd name="T88" fmla="*/ 15 w 165"/>
                <a:gd name="T89" fmla="*/ 73 h 167"/>
                <a:gd name="T90" fmla="*/ 21 w 165"/>
                <a:gd name="T91" fmla="*/ 78 h 167"/>
                <a:gd name="T92" fmla="*/ 27 w 165"/>
                <a:gd name="T93" fmla="*/ 80 h 167"/>
                <a:gd name="T94" fmla="*/ 30 w 165"/>
                <a:gd name="T95" fmla="*/ 82 h 167"/>
                <a:gd name="T96" fmla="*/ 35 w 165"/>
                <a:gd name="T97" fmla="*/ 82 h 167"/>
                <a:gd name="T98" fmla="*/ 39 w 165"/>
                <a:gd name="T99" fmla="*/ 82 h 167"/>
                <a:gd name="T100" fmla="*/ 41 w 165"/>
                <a:gd name="T101" fmla="*/ 83 h 167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165"/>
                <a:gd name="T154" fmla="*/ 0 h 167"/>
                <a:gd name="T155" fmla="*/ 165 w 165"/>
                <a:gd name="T156" fmla="*/ 167 h 167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165" h="167">
                  <a:moveTo>
                    <a:pt x="81" y="167"/>
                  </a:moveTo>
                  <a:lnTo>
                    <a:pt x="85" y="165"/>
                  </a:lnTo>
                  <a:lnTo>
                    <a:pt x="91" y="165"/>
                  </a:lnTo>
                  <a:lnTo>
                    <a:pt x="95" y="165"/>
                  </a:lnTo>
                  <a:lnTo>
                    <a:pt x="98" y="165"/>
                  </a:lnTo>
                  <a:lnTo>
                    <a:pt x="102" y="164"/>
                  </a:lnTo>
                  <a:lnTo>
                    <a:pt x="106" y="162"/>
                  </a:lnTo>
                  <a:lnTo>
                    <a:pt x="110" y="160"/>
                  </a:lnTo>
                  <a:lnTo>
                    <a:pt x="114" y="160"/>
                  </a:lnTo>
                  <a:lnTo>
                    <a:pt x="121" y="156"/>
                  </a:lnTo>
                  <a:lnTo>
                    <a:pt x="129" y="152"/>
                  </a:lnTo>
                  <a:lnTo>
                    <a:pt x="135" y="146"/>
                  </a:lnTo>
                  <a:lnTo>
                    <a:pt x="140" y="141"/>
                  </a:lnTo>
                  <a:lnTo>
                    <a:pt x="146" y="135"/>
                  </a:lnTo>
                  <a:lnTo>
                    <a:pt x="150" y="129"/>
                  </a:lnTo>
                  <a:lnTo>
                    <a:pt x="154" y="122"/>
                  </a:lnTo>
                  <a:lnTo>
                    <a:pt x="159" y="114"/>
                  </a:lnTo>
                  <a:lnTo>
                    <a:pt x="159" y="110"/>
                  </a:lnTo>
                  <a:lnTo>
                    <a:pt x="161" y="107"/>
                  </a:lnTo>
                  <a:lnTo>
                    <a:pt x="161" y="103"/>
                  </a:lnTo>
                  <a:lnTo>
                    <a:pt x="163" y="99"/>
                  </a:lnTo>
                  <a:lnTo>
                    <a:pt x="163" y="95"/>
                  </a:lnTo>
                  <a:lnTo>
                    <a:pt x="165" y="91"/>
                  </a:lnTo>
                  <a:lnTo>
                    <a:pt x="165" y="86"/>
                  </a:lnTo>
                  <a:lnTo>
                    <a:pt x="165" y="84"/>
                  </a:lnTo>
                  <a:lnTo>
                    <a:pt x="165" y="78"/>
                  </a:lnTo>
                  <a:lnTo>
                    <a:pt x="165" y="74"/>
                  </a:lnTo>
                  <a:lnTo>
                    <a:pt x="163" y="70"/>
                  </a:lnTo>
                  <a:lnTo>
                    <a:pt x="163" y="65"/>
                  </a:lnTo>
                  <a:lnTo>
                    <a:pt x="161" y="61"/>
                  </a:lnTo>
                  <a:lnTo>
                    <a:pt x="161" y="57"/>
                  </a:lnTo>
                  <a:lnTo>
                    <a:pt x="159" y="53"/>
                  </a:lnTo>
                  <a:lnTo>
                    <a:pt x="159" y="51"/>
                  </a:lnTo>
                  <a:lnTo>
                    <a:pt x="155" y="46"/>
                  </a:lnTo>
                  <a:lnTo>
                    <a:pt x="154" y="42"/>
                  </a:lnTo>
                  <a:lnTo>
                    <a:pt x="152" y="40"/>
                  </a:lnTo>
                  <a:lnTo>
                    <a:pt x="150" y="36"/>
                  </a:lnTo>
                  <a:lnTo>
                    <a:pt x="146" y="31"/>
                  </a:lnTo>
                  <a:lnTo>
                    <a:pt x="140" y="25"/>
                  </a:lnTo>
                  <a:lnTo>
                    <a:pt x="135" y="17"/>
                  </a:lnTo>
                  <a:lnTo>
                    <a:pt x="129" y="13"/>
                  </a:lnTo>
                  <a:lnTo>
                    <a:pt x="121" y="10"/>
                  </a:lnTo>
                  <a:lnTo>
                    <a:pt x="114" y="6"/>
                  </a:lnTo>
                  <a:lnTo>
                    <a:pt x="110" y="4"/>
                  </a:lnTo>
                  <a:lnTo>
                    <a:pt x="106" y="2"/>
                  </a:lnTo>
                  <a:lnTo>
                    <a:pt x="102" y="0"/>
                  </a:lnTo>
                  <a:lnTo>
                    <a:pt x="98" y="0"/>
                  </a:lnTo>
                  <a:lnTo>
                    <a:pt x="95" y="0"/>
                  </a:lnTo>
                  <a:lnTo>
                    <a:pt x="91" y="0"/>
                  </a:lnTo>
                  <a:lnTo>
                    <a:pt x="85" y="0"/>
                  </a:lnTo>
                  <a:lnTo>
                    <a:pt x="81" y="0"/>
                  </a:lnTo>
                  <a:lnTo>
                    <a:pt x="78" y="0"/>
                  </a:lnTo>
                  <a:lnTo>
                    <a:pt x="74" y="0"/>
                  </a:lnTo>
                  <a:lnTo>
                    <a:pt x="70" y="0"/>
                  </a:lnTo>
                  <a:lnTo>
                    <a:pt x="64" y="0"/>
                  </a:lnTo>
                  <a:lnTo>
                    <a:pt x="60" y="0"/>
                  </a:lnTo>
                  <a:lnTo>
                    <a:pt x="57" y="2"/>
                  </a:lnTo>
                  <a:lnTo>
                    <a:pt x="53" y="4"/>
                  </a:lnTo>
                  <a:lnTo>
                    <a:pt x="49" y="6"/>
                  </a:lnTo>
                  <a:lnTo>
                    <a:pt x="41" y="10"/>
                  </a:lnTo>
                  <a:lnTo>
                    <a:pt x="36" y="13"/>
                  </a:lnTo>
                  <a:lnTo>
                    <a:pt x="30" y="17"/>
                  </a:lnTo>
                  <a:lnTo>
                    <a:pt x="24" y="25"/>
                  </a:lnTo>
                  <a:lnTo>
                    <a:pt x="17" y="31"/>
                  </a:lnTo>
                  <a:lnTo>
                    <a:pt x="13" y="36"/>
                  </a:lnTo>
                  <a:lnTo>
                    <a:pt x="11" y="40"/>
                  </a:lnTo>
                  <a:lnTo>
                    <a:pt x="9" y="42"/>
                  </a:lnTo>
                  <a:lnTo>
                    <a:pt x="7" y="46"/>
                  </a:lnTo>
                  <a:lnTo>
                    <a:pt x="7" y="51"/>
                  </a:lnTo>
                  <a:lnTo>
                    <a:pt x="5" y="53"/>
                  </a:lnTo>
                  <a:lnTo>
                    <a:pt x="3" y="57"/>
                  </a:lnTo>
                  <a:lnTo>
                    <a:pt x="2" y="61"/>
                  </a:lnTo>
                  <a:lnTo>
                    <a:pt x="2" y="65"/>
                  </a:lnTo>
                  <a:lnTo>
                    <a:pt x="0" y="70"/>
                  </a:lnTo>
                  <a:lnTo>
                    <a:pt x="0" y="74"/>
                  </a:lnTo>
                  <a:lnTo>
                    <a:pt x="0" y="78"/>
                  </a:lnTo>
                  <a:lnTo>
                    <a:pt x="0" y="84"/>
                  </a:lnTo>
                  <a:lnTo>
                    <a:pt x="0" y="86"/>
                  </a:lnTo>
                  <a:lnTo>
                    <a:pt x="0" y="91"/>
                  </a:lnTo>
                  <a:lnTo>
                    <a:pt x="0" y="95"/>
                  </a:lnTo>
                  <a:lnTo>
                    <a:pt x="2" y="99"/>
                  </a:lnTo>
                  <a:lnTo>
                    <a:pt x="2" y="103"/>
                  </a:lnTo>
                  <a:lnTo>
                    <a:pt x="3" y="107"/>
                  </a:lnTo>
                  <a:lnTo>
                    <a:pt x="5" y="110"/>
                  </a:lnTo>
                  <a:lnTo>
                    <a:pt x="7" y="114"/>
                  </a:lnTo>
                  <a:lnTo>
                    <a:pt x="9" y="122"/>
                  </a:lnTo>
                  <a:lnTo>
                    <a:pt x="13" y="129"/>
                  </a:lnTo>
                  <a:lnTo>
                    <a:pt x="17" y="135"/>
                  </a:lnTo>
                  <a:lnTo>
                    <a:pt x="24" y="141"/>
                  </a:lnTo>
                  <a:lnTo>
                    <a:pt x="30" y="146"/>
                  </a:lnTo>
                  <a:lnTo>
                    <a:pt x="36" y="152"/>
                  </a:lnTo>
                  <a:lnTo>
                    <a:pt x="41" y="156"/>
                  </a:lnTo>
                  <a:lnTo>
                    <a:pt x="49" y="160"/>
                  </a:lnTo>
                  <a:lnTo>
                    <a:pt x="53" y="160"/>
                  </a:lnTo>
                  <a:lnTo>
                    <a:pt x="57" y="162"/>
                  </a:lnTo>
                  <a:lnTo>
                    <a:pt x="60" y="164"/>
                  </a:lnTo>
                  <a:lnTo>
                    <a:pt x="64" y="165"/>
                  </a:lnTo>
                  <a:lnTo>
                    <a:pt x="70" y="165"/>
                  </a:lnTo>
                  <a:lnTo>
                    <a:pt x="74" y="165"/>
                  </a:lnTo>
                  <a:lnTo>
                    <a:pt x="78" y="165"/>
                  </a:lnTo>
                  <a:lnTo>
                    <a:pt x="81" y="167"/>
                  </a:lnTo>
                  <a:close/>
                </a:path>
              </a:pathLst>
            </a:custGeom>
            <a:solidFill>
              <a:srgbClr val="D9E0E6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0" name="Freeform 56"/>
            <p:cNvSpPr>
              <a:spLocks/>
            </p:cNvSpPr>
            <p:nvPr/>
          </p:nvSpPr>
          <p:spPr bwMode="auto">
            <a:xfrm>
              <a:off x="2271" y="3665"/>
              <a:ext cx="83" cy="82"/>
            </a:xfrm>
            <a:custGeom>
              <a:avLst/>
              <a:gdLst>
                <a:gd name="T0" fmla="*/ 44 w 165"/>
                <a:gd name="T1" fmla="*/ 82 h 164"/>
                <a:gd name="T2" fmla="*/ 48 w 165"/>
                <a:gd name="T3" fmla="*/ 82 h 164"/>
                <a:gd name="T4" fmla="*/ 52 w 165"/>
                <a:gd name="T5" fmla="*/ 81 h 164"/>
                <a:gd name="T6" fmla="*/ 55 w 165"/>
                <a:gd name="T7" fmla="*/ 79 h 164"/>
                <a:gd name="T8" fmla="*/ 60 w 165"/>
                <a:gd name="T9" fmla="*/ 77 h 164"/>
                <a:gd name="T10" fmla="*/ 68 w 165"/>
                <a:gd name="T11" fmla="*/ 73 h 164"/>
                <a:gd name="T12" fmla="*/ 72 w 165"/>
                <a:gd name="T13" fmla="*/ 67 h 164"/>
                <a:gd name="T14" fmla="*/ 77 w 165"/>
                <a:gd name="T15" fmla="*/ 60 h 164"/>
                <a:gd name="T16" fmla="*/ 79 w 165"/>
                <a:gd name="T17" fmla="*/ 55 h 164"/>
                <a:gd name="T18" fmla="*/ 81 w 165"/>
                <a:gd name="T19" fmla="*/ 51 h 164"/>
                <a:gd name="T20" fmla="*/ 82 w 165"/>
                <a:gd name="T21" fmla="*/ 47 h 164"/>
                <a:gd name="T22" fmla="*/ 82 w 165"/>
                <a:gd name="T23" fmla="*/ 43 h 164"/>
                <a:gd name="T24" fmla="*/ 82 w 165"/>
                <a:gd name="T25" fmla="*/ 38 h 164"/>
                <a:gd name="T26" fmla="*/ 82 w 165"/>
                <a:gd name="T27" fmla="*/ 35 h 164"/>
                <a:gd name="T28" fmla="*/ 81 w 165"/>
                <a:gd name="T29" fmla="*/ 31 h 164"/>
                <a:gd name="T30" fmla="*/ 79 w 165"/>
                <a:gd name="T31" fmla="*/ 27 h 164"/>
                <a:gd name="T32" fmla="*/ 77 w 165"/>
                <a:gd name="T33" fmla="*/ 21 h 164"/>
                <a:gd name="T34" fmla="*/ 72 w 165"/>
                <a:gd name="T35" fmla="*/ 15 h 164"/>
                <a:gd name="T36" fmla="*/ 68 w 165"/>
                <a:gd name="T37" fmla="*/ 9 h 164"/>
                <a:gd name="T38" fmla="*/ 60 w 165"/>
                <a:gd name="T39" fmla="*/ 5 h 164"/>
                <a:gd name="T40" fmla="*/ 55 w 165"/>
                <a:gd name="T41" fmla="*/ 2 h 164"/>
                <a:gd name="T42" fmla="*/ 52 w 165"/>
                <a:gd name="T43" fmla="*/ 0 h 164"/>
                <a:gd name="T44" fmla="*/ 48 w 165"/>
                <a:gd name="T45" fmla="*/ 0 h 164"/>
                <a:gd name="T46" fmla="*/ 44 w 165"/>
                <a:gd name="T47" fmla="*/ 0 h 164"/>
                <a:gd name="T48" fmla="*/ 39 w 165"/>
                <a:gd name="T49" fmla="*/ 0 h 164"/>
                <a:gd name="T50" fmla="*/ 35 w 165"/>
                <a:gd name="T51" fmla="*/ 0 h 164"/>
                <a:gd name="T52" fmla="*/ 32 w 165"/>
                <a:gd name="T53" fmla="*/ 0 h 164"/>
                <a:gd name="T54" fmla="*/ 28 w 165"/>
                <a:gd name="T55" fmla="*/ 2 h 164"/>
                <a:gd name="T56" fmla="*/ 24 w 165"/>
                <a:gd name="T57" fmla="*/ 4 h 164"/>
                <a:gd name="T58" fmla="*/ 20 w 165"/>
                <a:gd name="T59" fmla="*/ 6 h 164"/>
                <a:gd name="T60" fmla="*/ 15 w 165"/>
                <a:gd name="T61" fmla="*/ 9 h 164"/>
                <a:gd name="T62" fmla="*/ 10 w 165"/>
                <a:gd name="T63" fmla="*/ 15 h 164"/>
                <a:gd name="T64" fmla="*/ 5 w 165"/>
                <a:gd name="T65" fmla="*/ 21 h 164"/>
                <a:gd name="T66" fmla="*/ 2 w 165"/>
                <a:gd name="T67" fmla="*/ 27 h 164"/>
                <a:gd name="T68" fmla="*/ 1 w 165"/>
                <a:gd name="T69" fmla="*/ 31 h 164"/>
                <a:gd name="T70" fmla="*/ 0 w 165"/>
                <a:gd name="T71" fmla="*/ 35 h 164"/>
                <a:gd name="T72" fmla="*/ 0 w 165"/>
                <a:gd name="T73" fmla="*/ 38 h 164"/>
                <a:gd name="T74" fmla="*/ 0 w 165"/>
                <a:gd name="T75" fmla="*/ 43 h 164"/>
                <a:gd name="T76" fmla="*/ 0 w 165"/>
                <a:gd name="T77" fmla="*/ 47 h 164"/>
                <a:gd name="T78" fmla="*/ 1 w 165"/>
                <a:gd name="T79" fmla="*/ 51 h 164"/>
                <a:gd name="T80" fmla="*/ 2 w 165"/>
                <a:gd name="T81" fmla="*/ 55 h 164"/>
                <a:gd name="T82" fmla="*/ 5 w 165"/>
                <a:gd name="T83" fmla="*/ 60 h 164"/>
                <a:gd name="T84" fmla="*/ 10 w 165"/>
                <a:gd name="T85" fmla="*/ 67 h 164"/>
                <a:gd name="T86" fmla="*/ 15 w 165"/>
                <a:gd name="T87" fmla="*/ 73 h 164"/>
                <a:gd name="T88" fmla="*/ 20 w 165"/>
                <a:gd name="T89" fmla="*/ 76 h 164"/>
                <a:gd name="T90" fmla="*/ 24 w 165"/>
                <a:gd name="T91" fmla="*/ 78 h 164"/>
                <a:gd name="T92" fmla="*/ 28 w 165"/>
                <a:gd name="T93" fmla="*/ 79 h 164"/>
                <a:gd name="T94" fmla="*/ 32 w 165"/>
                <a:gd name="T95" fmla="*/ 81 h 164"/>
                <a:gd name="T96" fmla="*/ 35 w 165"/>
                <a:gd name="T97" fmla="*/ 82 h 164"/>
                <a:gd name="T98" fmla="*/ 39 w 165"/>
                <a:gd name="T99" fmla="*/ 82 h 164"/>
                <a:gd name="T100" fmla="*/ 42 w 165"/>
                <a:gd name="T101" fmla="*/ 82 h 164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165"/>
                <a:gd name="T154" fmla="*/ 0 h 164"/>
                <a:gd name="T155" fmla="*/ 165 w 165"/>
                <a:gd name="T156" fmla="*/ 164 h 164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165" h="164">
                  <a:moveTo>
                    <a:pt x="84" y="164"/>
                  </a:moveTo>
                  <a:lnTo>
                    <a:pt x="87" y="164"/>
                  </a:lnTo>
                  <a:lnTo>
                    <a:pt x="91" y="164"/>
                  </a:lnTo>
                  <a:lnTo>
                    <a:pt x="95" y="164"/>
                  </a:lnTo>
                  <a:lnTo>
                    <a:pt x="99" y="162"/>
                  </a:lnTo>
                  <a:lnTo>
                    <a:pt x="103" y="162"/>
                  </a:lnTo>
                  <a:lnTo>
                    <a:pt x="106" y="160"/>
                  </a:lnTo>
                  <a:lnTo>
                    <a:pt x="110" y="158"/>
                  </a:lnTo>
                  <a:lnTo>
                    <a:pt x="114" y="158"/>
                  </a:lnTo>
                  <a:lnTo>
                    <a:pt x="120" y="154"/>
                  </a:lnTo>
                  <a:lnTo>
                    <a:pt x="127" y="150"/>
                  </a:lnTo>
                  <a:lnTo>
                    <a:pt x="135" y="145"/>
                  </a:lnTo>
                  <a:lnTo>
                    <a:pt x="141" y="141"/>
                  </a:lnTo>
                  <a:lnTo>
                    <a:pt x="144" y="133"/>
                  </a:lnTo>
                  <a:lnTo>
                    <a:pt x="150" y="128"/>
                  </a:lnTo>
                  <a:lnTo>
                    <a:pt x="154" y="120"/>
                  </a:lnTo>
                  <a:lnTo>
                    <a:pt x="158" y="114"/>
                  </a:lnTo>
                  <a:lnTo>
                    <a:pt x="158" y="110"/>
                  </a:lnTo>
                  <a:lnTo>
                    <a:pt x="160" y="105"/>
                  </a:lnTo>
                  <a:lnTo>
                    <a:pt x="162" y="101"/>
                  </a:lnTo>
                  <a:lnTo>
                    <a:pt x="163" y="97"/>
                  </a:lnTo>
                  <a:lnTo>
                    <a:pt x="163" y="93"/>
                  </a:lnTo>
                  <a:lnTo>
                    <a:pt x="163" y="90"/>
                  </a:lnTo>
                  <a:lnTo>
                    <a:pt x="163" y="86"/>
                  </a:lnTo>
                  <a:lnTo>
                    <a:pt x="165" y="82"/>
                  </a:lnTo>
                  <a:lnTo>
                    <a:pt x="163" y="76"/>
                  </a:lnTo>
                  <a:lnTo>
                    <a:pt x="163" y="72"/>
                  </a:lnTo>
                  <a:lnTo>
                    <a:pt x="163" y="69"/>
                  </a:lnTo>
                  <a:lnTo>
                    <a:pt x="163" y="65"/>
                  </a:lnTo>
                  <a:lnTo>
                    <a:pt x="162" y="61"/>
                  </a:lnTo>
                  <a:lnTo>
                    <a:pt x="160" y="57"/>
                  </a:lnTo>
                  <a:lnTo>
                    <a:pt x="158" y="53"/>
                  </a:lnTo>
                  <a:lnTo>
                    <a:pt x="158" y="50"/>
                  </a:lnTo>
                  <a:lnTo>
                    <a:pt x="154" y="42"/>
                  </a:lnTo>
                  <a:lnTo>
                    <a:pt x="150" y="36"/>
                  </a:lnTo>
                  <a:lnTo>
                    <a:pt x="144" y="29"/>
                  </a:lnTo>
                  <a:lnTo>
                    <a:pt x="141" y="25"/>
                  </a:lnTo>
                  <a:lnTo>
                    <a:pt x="135" y="17"/>
                  </a:lnTo>
                  <a:lnTo>
                    <a:pt x="127" y="14"/>
                  </a:lnTo>
                  <a:lnTo>
                    <a:pt x="120" y="10"/>
                  </a:lnTo>
                  <a:lnTo>
                    <a:pt x="114" y="6"/>
                  </a:lnTo>
                  <a:lnTo>
                    <a:pt x="110" y="4"/>
                  </a:lnTo>
                  <a:lnTo>
                    <a:pt x="106" y="2"/>
                  </a:lnTo>
                  <a:lnTo>
                    <a:pt x="103" y="0"/>
                  </a:lnTo>
                  <a:lnTo>
                    <a:pt x="99" y="0"/>
                  </a:lnTo>
                  <a:lnTo>
                    <a:pt x="95" y="0"/>
                  </a:lnTo>
                  <a:lnTo>
                    <a:pt x="91" y="0"/>
                  </a:lnTo>
                  <a:lnTo>
                    <a:pt x="87" y="0"/>
                  </a:lnTo>
                  <a:lnTo>
                    <a:pt x="84" y="0"/>
                  </a:lnTo>
                  <a:lnTo>
                    <a:pt x="78" y="0"/>
                  </a:lnTo>
                  <a:lnTo>
                    <a:pt x="74" y="0"/>
                  </a:lnTo>
                  <a:lnTo>
                    <a:pt x="70" y="0"/>
                  </a:lnTo>
                  <a:lnTo>
                    <a:pt x="66" y="0"/>
                  </a:lnTo>
                  <a:lnTo>
                    <a:pt x="63" y="0"/>
                  </a:lnTo>
                  <a:lnTo>
                    <a:pt x="57" y="2"/>
                  </a:lnTo>
                  <a:lnTo>
                    <a:pt x="55" y="4"/>
                  </a:lnTo>
                  <a:lnTo>
                    <a:pt x="51" y="6"/>
                  </a:lnTo>
                  <a:lnTo>
                    <a:pt x="47" y="8"/>
                  </a:lnTo>
                  <a:lnTo>
                    <a:pt x="44" y="10"/>
                  </a:lnTo>
                  <a:lnTo>
                    <a:pt x="40" y="12"/>
                  </a:lnTo>
                  <a:lnTo>
                    <a:pt x="36" y="14"/>
                  </a:lnTo>
                  <a:lnTo>
                    <a:pt x="30" y="17"/>
                  </a:lnTo>
                  <a:lnTo>
                    <a:pt x="25" y="25"/>
                  </a:lnTo>
                  <a:lnTo>
                    <a:pt x="19" y="29"/>
                  </a:lnTo>
                  <a:lnTo>
                    <a:pt x="15" y="36"/>
                  </a:lnTo>
                  <a:lnTo>
                    <a:pt x="9" y="42"/>
                  </a:lnTo>
                  <a:lnTo>
                    <a:pt x="6" y="50"/>
                  </a:lnTo>
                  <a:lnTo>
                    <a:pt x="4" y="53"/>
                  </a:lnTo>
                  <a:lnTo>
                    <a:pt x="4" y="57"/>
                  </a:lnTo>
                  <a:lnTo>
                    <a:pt x="2" y="61"/>
                  </a:lnTo>
                  <a:lnTo>
                    <a:pt x="2" y="65"/>
                  </a:lnTo>
                  <a:lnTo>
                    <a:pt x="0" y="69"/>
                  </a:lnTo>
                  <a:lnTo>
                    <a:pt x="0" y="72"/>
                  </a:lnTo>
                  <a:lnTo>
                    <a:pt x="0" y="76"/>
                  </a:lnTo>
                  <a:lnTo>
                    <a:pt x="0" y="82"/>
                  </a:lnTo>
                  <a:lnTo>
                    <a:pt x="0" y="86"/>
                  </a:lnTo>
                  <a:lnTo>
                    <a:pt x="0" y="90"/>
                  </a:lnTo>
                  <a:lnTo>
                    <a:pt x="0" y="93"/>
                  </a:lnTo>
                  <a:lnTo>
                    <a:pt x="2" y="97"/>
                  </a:lnTo>
                  <a:lnTo>
                    <a:pt x="2" y="101"/>
                  </a:lnTo>
                  <a:lnTo>
                    <a:pt x="4" y="105"/>
                  </a:lnTo>
                  <a:lnTo>
                    <a:pt x="4" y="110"/>
                  </a:lnTo>
                  <a:lnTo>
                    <a:pt x="6" y="114"/>
                  </a:lnTo>
                  <a:lnTo>
                    <a:pt x="9" y="120"/>
                  </a:lnTo>
                  <a:lnTo>
                    <a:pt x="15" y="128"/>
                  </a:lnTo>
                  <a:lnTo>
                    <a:pt x="19" y="133"/>
                  </a:lnTo>
                  <a:lnTo>
                    <a:pt x="25" y="141"/>
                  </a:lnTo>
                  <a:lnTo>
                    <a:pt x="30" y="145"/>
                  </a:lnTo>
                  <a:lnTo>
                    <a:pt x="36" y="150"/>
                  </a:lnTo>
                  <a:lnTo>
                    <a:pt x="40" y="152"/>
                  </a:lnTo>
                  <a:lnTo>
                    <a:pt x="44" y="154"/>
                  </a:lnTo>
                  <a:lnTo>
                    <a:pt x="47" y="156"/>
                  </a:lnTo>
                  <a:lnTo>
                    <a:pt x="51" y="158"/>
                  </a:lnTo>
                  <a:lnTo>
                    <a:pt x="55" y="158"/>
                  </a:lnTo>
                  <a:lnTo>
                    <a:pt x="57" y="160"/>
                  </a:lnTo>
                  <a:lnTo>
                    <a:pt x="63" y="162"/>
                  </a:lnTo>
                  <a:lnTo>
                    <a:pt x="66" y="162"/>
                  </a:lnTo>
                  <a:lnTo>
                    <a:pt x="70" y="164"/>
                  </a:lnTo>
                  <a:lnTo>
                    <a:pt x="74" y="164"/>
                  </a:lnTo>
                  <a:lnTo>
                    <a:pt x="78" y="164"/>
                  </a:lnTo>
                  <a:lnTo>
                    <a:pt x="84" y="164"/>
                  </a:lnTo>
                  <a:close/>
                </a:path>
              </a:pathLst>
            </a:custGeom>
            <a:solidFill>
              <a:srgbClr val="D9E0E6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1" name="Freeform 57"/>
            <p:cNvSpPr>
              <a:spLocks/>
            </p:cNvSpPr>
            <p:nvPr/>
          </p:nvSpPr>
          <p:spPr bwMode="auto">
            <a:xfrm>
              <a:off x="2294" y="3545"/>
              <a:ext cx="109" cy="110"/>
            </a:xfrm>
            <a:custGeom>
              <a:avLst/>
              <a:gdLst>
                <a:gd name="T0" fmla="*/ 59 w 216"/>
                <a:gd name="T1" fmla="*/ 109 h 218"/>
                <a:gd name="T2" fmla="*/ 68 w 216"/>
                <a:gd name="T3" fmla="*/ 108 h 218"/>
                <a:gd name="T4" fmla="*/ 76 w 216"/>
                <a:gd name="T5" fmla="*/ 105 h 218"/>
                <a:gd name="T6" fmla="*/ 82 w 216"/>
                <a:gd name="T7" fmla="*/ 101 h 218"/>
                <a:gd name="T8" fmla="*/ 89 w 216"/>
                <a:gd name="T9" fmla="*/ 97 h 218"/>
                <a:gd name="T10" fmla="*/ 95 w 216"/>
                <a:gd name="T11" fmla="*/ 91 h 218"/>
                <a:gd name="T12" fmla="*/ 99 w 216"/>
                <a:gd name="T13" fmla="*/ 85 h 218"/>
                <a:gd name="T14" fmla="*/ 103 w 216"/>
                <a:gd name="T15" fmla="*/ 79 h 218"/>
                <a:gd name="T16" fmla="*/ 106 w 216"/>
                <a:gd name="T17" fmla="*/ 71 h 218"/>
                <a:gd name="T18" fmla="*/ 108 w 216"/>
                <a:gd name="T19" fmla="*/ 62 h 218"/>
                <a:gd name="T20" fmla="*/ 109 w 216"/>
                <a:gd name="T21" fmla="*/ 54 h 218"/>
                <a:gd name="T22" fmla="*/ 108 w 216"/>
                <a:gd name="T23" fmla="*/ 46 h 218"/>
                <a:gd name="T24" fmla="*/ 106 w 216"/>
                <a:gd name="T25" fmla="*/ 38 h 218"/>
                <a:gd name="T26" fmla="*/ 103 w 216"/>
                <a:gd name="T27" fmla="*/ 31 h 218"/>
                <a:gd name="T28" fmla="*/ 99 w 216"/>
                <a:gd name="T29" fmla="*/ 24 h 218"/>
                <a:gd name="T30" fmla="*/ 95 w 216"/>
                <a:gd name="T31" fmla="*/ 18 h 218"/>
                <a:gd name="T32" fmla="*/ 89 w 216"/>
                <a:gd name="T33" fmla="*/ 13 h 218"/>
                <a:gd name="T34" fmla="*/ 82 w 216"/>
                <a:gd name="T35" fmla="*/ 8 h 218"/>
                <a:gd name="T36" fmla="*/ 76 w 216"/>
                <a:gd name="T37" fmla="*/ 5 h 218"/>
                <a:gd name="T38" fmla="*/ 68 w 216"/>
                <a:gd name="T39" fmla="*/ 2 h 218"/>
                <a:gd name="T40" fmla="*/ 59 w 216"/>
                <a:gd name="T41" fmla="*/ 0 h 218"/>
                <a:gd name="T42" fmla="*/ 50 w 216"/>
                <a:gd name="T43" fmla="*/ 0 h 218"/>
                <a:gd name="T44" fmla="*/ 43 w 216"/>
                <a:gd name="T45" fmla="*/ 2 h 218"/>
                <a:gd name="T46" fmla="*/ 35 w 216"/>
                <a:gd name="T47" fmla="*/ 4 h 218"/>
                <a:gd name="T48" fmla="*/ 28 w 216"/>
                <a:gd name="T49" fmla="*/ 7 h 218"/>
                <a:gd name="T50" fmla="*/ 21 w 216"/>
                <a:gd name="T51" fmla="*/ 11 h 218"/>
                <a:gd name="T52" fmla="*/ 15 w 216"/>
                <a:gd name="T53" fmla="*/ 16 h 218"/>
                <a:gd name="T54" fmla="*/ 10 w 216"/>
                <a:gd name="T55" fmla="*/ 22 h 218"/>
                <a:gd name="T56" fmla="*/ 6 w 216"/>
                <a:gd name="T57" fmla="*/ 28 h 218"/>
                <a:gd name="T58" fmla="*/ 3 w 216"/>
                <a:gd name="T59" fmla="*/ 35 h 218"/>
                <a:gd name="T60" fmla="*/ 1 w 216"/>
                <a:gd name="T61" fmla="*/ 43 h 218"/>
                <a:gd name="T62" fmla="*/ 0 w 216"/>
                <a:gd name="T63" fmla="*/ 51 h 218"/>
                <a:gd name="T64" fmla="*/ 0 w 216"/>
                <a:gd name="T65" fmla="*/ 61 h 218"/>
                <a:gd name="T66" fmla="*/ 1 w 216"/>
                <a:gd name="T67" fmla="*/ 68 h 218"/>
                <a:gd name="T68" fmla="*/ 4 w 216"/>
                <a:gd name="T69" fmla="*/ 76 h 218"/>
                <a:gd name="T70" fmla="*/ 8 w 216"/>
                <a:gd name="T71" fmla="*/ 82 h 218"/>
                <a:gd name="T72" fmla="*/ 11 w 216"/>
                <a:gd name="T73" fmla="*/ 89 h 218"/>
                <a:gd name="T74" fmla="*/ 17 w 216"/>
                <a:gd name="T75" fmla="*/ 95 h 218"/>
                <a:gd name="T76" fmla="*/ 24 w 216"/>
                <a:gd name="T77" fmla="*/ 100 h 218"/>
                <a:gd name="T78" fmla="*/ 30 w 216"/>
                <a:gd name="T79" fmla="*/ 104 h 218"/>
                <a:gd name="T80" fmla="*/ 37 w 216"/>
                <a:gd name="T81" fmla="*/ 107 h 218"/>
                <a:gd name="T82" fmla="*/ 46 w 216"/>
                <a:gd name="T83" fmla="*/ 109 h 218"/>
                <a:gd name="T84" fmla="*/ 55 w 216"/>
                <a:gd name="T85" fmla="*/ 110 h 21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216"/>
                <a:gd name="T130" fmla="*/ 0 h 218"/>
                <a:gd name="T131" fmla="*/ 216 w 216"/>
                <a:gd name="T132" fmla="*/ 218 h 218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216" h="218">
                  <a:moveTo>
                    <a:pt x="108" y="218"/>
                  </a:moveTo>
                  <a:lnTo>
                    <a:pt x="112" y="218"/>
                  </a:lnTo>
                  <a:lnTo>
                    <a:pt x="117" y="216"/>
                  </a:lnTo>
                  <a:lnTo>
                    <a:pt x="123" y="216"/>
                  </a:lnTo>
                  <a:lnTo>
                    <a:pt x="129" y="216"/>
                  </a:lnTo>
                  <a:lnTo>
                    <a:pt x="135" y="215"/>
                  </a:lnTo>
                  <a:lnTo>
                    <a:pt x="138" y="213"/>
                  </a:lnTo>
                  <a:lnTo>
                    <a:pt x="144" y="211"/>
                  </a:lnTo>
                  <a:lnTo>
                    <a:pt x="150" y="209"/>
                  </a:lnTo>
                  <a:lnTo>
                    <a:pt x="154" y="207"/>
                  </a:lnTo>
                  <a:lnTo>
                    <a:pt x="159" y="205"/>
                  </a:lnTo>
                  <a:lnTo>
                    <a:pt x="163" y="201"/>
                  </a:lnTo>
                  <a:lnTo>
                    <a:pt x="167" y="199"/>
                  </a:lnTo>
                  <a:lnTo>
                    <a:pt x="173" y="196"/>
                  </a:lnTo>
                  <a:lnTo>
                    <a:pt x="176" y="192"/>
                  </a:lnTo>
                  <a:lnTo>
                    <a:pt x="180" y="188"/>
                  </a:lnTo>
                  <a:lnTo>
                    <a:pt x="184" y="186"/>
                  </a:lnTo>
                  <a:lnTo>
                    <a:pt x="188" y="180"/>
                  </a:lnTo>
                  <a:lnTo>
                    <a:pt x="190" y="177"/>
                  </a:lnTo>
                  <a:lnTo>
                    <a:pt x="193" y="173"/>
                  </a:lnTo>
                  <a:lnTo>
                    <a:pt x="197" y="169"/>
                  </a:lnTo>
                  <a:lnTo>
                    <a:pt x="199" y="163"/>
                  </a:lnTo>
                  <a:lnTo>
                    <a:pt x="203" y="159"/>
                  </a:lnTo>
                  <a:lnTo>
                    <a:pt x="205" y="156"/>
                  </a:lnTo>
                  <a:lnTo>
                    <a:pt x="207" y="150"/>
                  </a:lnTo>
                  <a:lnTo>
                    <a:pt x="209" y="144"/>
                  </a:lnTo>
                  <a:lnTo>
                    <a:pt x="211" y="140"/>
                  </a:lnTo>
                  <a:lnTo>
                    <a:pt x="212" y="135"/>
                  </a:lnTo>
                  <a:lnTo>
                    <a:pt x="214" y="131"/>
                  </a:lnTo>
                  <a:lnTo>
                    <a:pt x="214" y="123"/>
                  </a:lnTo>
                  <a:lnTo>
                    <a:pt x="216" y="120"/>
                  </a:lnTo>
                  <a:lnTo>
                    <a:pt x="216" y="114"/>
                  </a:lnTo>
                  <a:lnTo>
                    <a:pt x="216" y="108"/>
                  </a:lnTo>
                  <a:lnTo>
                    <a:pt x="216" y="102"/>
                  </a:lnTo>
                  <a:lnTo>
                    <a:pt x="216" y="97"/>
                  </a:lnTo>
                  <a:lnTo>
                    <a:pt x="214" y="91"/>
                  </a:lnTo>
                  <a:lnTo>
                    <a:pt x="214" y="85"/>
                  </a:lnTo>
                  <a:lnTo>
                    <a:pt x="212" y="82"/>
                  </a:lnTo>
                  <a:lnTo>
                    <a:pt x="211" y="76"/>
                  </a:lnTo>
                  <a:lnTo>
                    <a:pt x="209" y="70"/>
                  </a:lnTo>
                  <a:lnTo>
                    <a:pt x="207" y="66"/>
                  </a:lnTo>
                  <a:lnTo>
                    <a:pt x="205" y="61"/>
                  </a:lnTo>
                  <a:lnTo>
                    <a:pt x="203" y="55"/>
                  </a:lnTo>
                  <a:lnTo>
                    <a:pt x="199" y="51"/>
                  </a:lnTo>
                  <a:lnTo>
                    <a:pt x="197" y="47"/>
                  </a:lnTo>
                  <a:lnTo>
                    <a:pt x="193" y="44"/>
                  </a:lnTo>
                  <a:lnTo>
                    <a:pt x="190" y="38"/>
                  </a:lnTo>
                  <a:lnTo>
                    <a:pt x="188" y="36"/>
                  </a:lnTo>
                  <a:lnTo>
                    <a:pt x="184" y="32"/>
                  </a:lnTo>
                  <a:lnTo>
                    <a:pt x="180" y="28"/>
                  </a:lnTo>
                  <a:lnTo>
                    <a:pt x="176" y="25"/>
                  </a:lnTo>
                  <a:lnTo>
                    <a:pt x="173" y="21"/>
                  </a:lnTo>
                  <a:lnTo>
                    <a:pt x="167" y="19"/>
                  </a:lnTo>
                  <a:lnTo>
                    <a:pt x="163" y="15"/>
                  </a:lnTo>
                  <a:lnTo>
                    <a:pt x="159" y="13"/>
                  </a:lnTo>
                  <a:lnTo>
                    <a:pt x="154" y="11"/>
                  </a:lnTo>
                  <a:lnTo>
                    <a:pt x="150" y="9"/>
                  </a:lnTo>
                  <a:lnTo>
                    <a:pt x="144" y="7"/>
                  </a:lnTo>
                  <a:lnTo>
                    <a:pt x="138" y="6"/>
                  </a:lnTo>
                  <a:lnTo>
                    <a:pt x="135" y="4"/>
                  </a:lnTo>
                  <a:lnTo>
                    <a:pt x="129" y="4"/>
                  </a:lnTo>
                  <a:lnTo>
                    <a:pt x="123" y="2"/>
                  </a:lnTo>
                  <a:lnTo>
                    <a:pt x="117" y="0"/>
                  </a:lnTo>
                  <a:lnTo>
                    <a:pt x="112" y="0"/>
                  </a:lnTo>
                  <a:lnTo>
                    <a:pt x="108" y="0"/>
                  </a:lnTo>
                  <a:lnTo>
                    <a:pt x="100" y="0"/>
                  </a:lnTo>
                  <a:lnTo>
                    <a:pt x="97" y="0"/>
                  </a:lnTo>
                  <a:lnTo>
                    <a:pt x="91" y="2"/>
                  </a:lnTo>
                  <a:lnTo>
                    <a:pt x="85" y="4"/>
                  </a:lnTo>
                  <a:lnTo>
                    <a:pt x="79" y="4"/>
                  </a:lnTo>
                  <a:lnTo>
                    <a:pt x="74" y="6"/>
                  </a:lnTo>
                  <a:lnTo>
                    <a:pt x="70" y="7"/>
                  </a:lnTo>
                  <a:lnTo>
                    <a:pt x="64" y="9"/>
                  </a:lnTo>
                  <a:lnTo>
                    <a:pt x="59" y="11"/>
                  </a:lnTo>
                  <a:lnTo>
                    <a:pt x="55" y="13"/>
                  </a:lnTo>
                  <a:lnTo>
                    <a:pt x="51" y="15"/>
                  </a:lnTo>
                  <a:lnTo>
                    <a:pt x="47" y="19"/>
                  </a:lnTo>
                  <a:lnTo>
                    <a:pt x="41" y="21"/>
                  </a:lnTo>
                  <a:lnTo>
                    <a:pt x="38" y="25"/>
                  </a:lnTo>
                  <a:lnTo>
                    <a:pt x="34" y="28"/>
                  </a:lnTo>
                  <a:lnTo>
                    <a:pt x="30" y="32"/>
                  </a:lnTo>
                  <a:lnTo>
                    <a:pt x="26" y="36"/>
                  </a:lnTo>
                  <a:lnTo>
                    <a:pt x="22" y="38"/>
                  </a:lnTo>
                  <a:lnTo>
                    <a:pt x="20" y="44"/>
                  </a:lnTo>
                  <a:lnTo>
                    <a:pt x="17" y="47"/>
                  </a:lnTo>
                  <a:lnTo>
                    <a:pt x="15" y="51"/>
                  </a:lnTo>
                  <a:lnTo>
                    <a:pt x="11" y="55"/>
                  </a:lnTo>
                  <a:lnTo>
                    <a:pt x="9" y="61"/>
                  </a:lnTo>
                  <a:lnTo>
                    <a:pt x="7" y="66"/>
                  </a:lnTo>
                  <a:lnTo>
                    <a:pt x="5" y="70"/>
                  </a:lnTo>
                  <a:lnTo>
                    <a:pt x="3" y="76"/>
                  </a:lnTo>
                  <a:lnTo>
                    <a:pt x="1" y="82"/>
                  </a:lnTo>
                  <a:lnTo>
                    <a:pt x="1" y="85"/>
                  </a:lnTo>
                  <a:lnTo>
                    <a:pt x="0" y="91"/>
                  </a:lnTo>
                  <a:lnTo>
                    <a:pt x="0" y="97"/>
                  </a:lnTo>
                  <a:lnTo>
                    <a:pt x="0" y="102"/>
                  </a:lnTo>
                  <a:lnTo>
                    <a:pt x="0" y="108"/>
                  </a:lnTo>
                  <a:lnTo>
                    <a:pt x="0" y="114"/>
                  </a:lnTo>
                  <a:lnTo>
                    <a:pt x="0" y="120"/>
                  </a:lnTo>
                  <a:lnTo>
                    <a:pt x="0" y="123"/>
                  </a:lnTo>
                  <a:lnTo>
                    <a:pt x="1" y="131"/>
                  </a:lnTo>
                  <a:lnTo>
                    <a:pt x="1" y="135"/>
                  </a:lnTo>
                  <a:lnTo>
                    <a:pt x="3" y="140"/>
                  </a:lnTo>
                  <a:lnTo>
                    <a:pt x="5" y="144"/>
                  </a:lnTo>
                  <a:lnTo>
                    <a:pt x="7" y="150"/>
                  </a:lnTo>
                  <a:lnTo>
                    <a:pt x="9" y="156"/>
                  </a:lnTo>
                  <a:lnTo>
                    <a:pt x="11" y="159"/>
                  </a:lnTo>
                  <a:lnTo>
                    <a:pt x="15" y="163"/>
                  </a:lnTo>
                  <a:lnTo>
                    <a:pt x="17" y="169"/>
                  </a:lnTo>
                  <a:lnTo>
                    <a:pt x="20" y="173"/>
                  </a:lnTo>
                  <a:lnTo>
                    <a:pt x="22" y="177"/>
                  </a:lnTo>
                  <a:lnTo>
                    <a:pt x="26" y="180"/>
                  </a:lnTo>
                  <a:lnTo>
                    <a:pt x="30" y="186"/>
                  </a:lnTo>
                  <a:lnTo>
                    <a:pt x="34" y="188"/>
                  </a:lnTo>
                  <a:lnTo>
                    <a:pt x="38" y="192"/>
                  </a:lnTo>
                  <a:lnTo>
                    <a:pt x="41" y="196"/>
                  </a:lnTo>
                  <a:lnTo>
                    <a:pt x="47" y="199"/>
                  </a:lnTo>
                  <a:lnTo>
                    <a:pt x="51" y="201"/>
                  </a:lnTo>
                  <a:lnTo>
                    <a:pt x="55" y="205"/>
                  </a:lnTo>
                  <a:lnTo>
                    <a:pt x="59" y="207"/>
                  </a:lnTo>
                  <a:lnTo>
                    <a:pt x="64" y="209"/>
                  </a:lnTo>
                  <a:lnTo>
                    <a:pt x="70" y="211"/>
                  </a:lnTo>
                  <a:lnTo>
                    <a:pt x="74" y="213"/>
                  </a:lnTo>
                  <a:lnTo>
                    <a:pt x="79" y="215"/>
                  </a:lnTo>
                  <a:lnTo>
                    <a:pt x="85" y="216"/>
                  </a:lnTo>
                  <a:lnTo>
                    <a:pt x="91" y="216"/>
                  </a:lnTo>
                  <a:lnTo>
                    <a:pt x="97" y="216"/>
                  </a:lnTo>
                  <a:lnTo>
                    <a:pt x="100" y="218"/>
                  </a:lnTo>
                  <a:lnTo>
                    <a:pt x="108" y="218"/>
                  </a:lnTo>
                  <a:close/>
                </a:path>
              </a:pathLst>
            </a:custGeom>
            <a:solidFill>
              <a:srgbClr val="D9E0E6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2" name="Freeform 58"/>
            <p:cNvSpPr>
              <a:spLocks/>
            </p:cNvSpPr>
            <p:nvPr/>
          </p:nvSpPr>
          <p:spPr bwMode="auto">
            <a:xfrm>
              <a:off x="2408" y="3535"/>
              <a:ext cx="84" cy="83"/>
            </a:xfrm>
            <a:custGeom>
              <a:avLst/>
              <a:gdLst>
                <a:gd name="T0" fmla="*/ 44 w 167"/>
                <a:gd name="T1" fmla="*/ 83 h 165"/>
                <a:gd name="T2" fmla="*/ 48 w 167"/>
                <a:gd name="T3" fmla="*/ 82 h 165"/>
                <a:gd name="T4" fmla="*/ 52 w 167"/>
                <a:gd name="T5" fmla="*/ 81 h 165"/>
                <a:gd name="T6" fmla="*/ 56 w 167"/>
                <a:gd name="T7" fmla="*/ 80 h 165"/>
                <a:gd name="T8" fmla="*/ 62 w 167"/>
                <a:gd name="T9" fmla="*/ 77 h 165"/>
                <a:gd name="T10" fmla="*/ 68 w 167"/>
                <a:gd name="T11" fmla="*/ 73 h 165"/>
                <a:gd name="T12" fmla="*/ 73 w 167"/>
                <a:gd name="T13" fmla="*/ 68 h 165"/>
                <a:gd name="T14" fmla="*/ 78 w 167"/>
                <a:gd name="T15" fmla="*/ 61 h 165"/>
                <a:gd name="T16" fmla="*/ 81 w 167"/>
                <a:gd name="T17" fmla="*/ 56 h 165"/>
                <a:gd name="T18" fmla="*/ 82 w 167"/>
                <a:gd name="T19" fmla="*/ 52 h 165"/>
                <a:gd name="T20" fmla="*/ 83 w 167"/>
                <a:gd name="T21" fmla="*/ 48 h 165"/>
                <a:gd name="T22" fmla="*/ 83 w 167"/>
                <a:gd name="T23" fmla="*/ 44 h 165"/>
                <a:gd name="T24" fmla="*/ 83 w 167"/>
                <a:gd name="T25" fmla="*/ 40 h 165"/>
                <a:gd name="T26" fmla="*/ 83 w 167"/>
                <a:gd name="T27" fmla="*/ 35 h 165"/>
                <a:gd name="T28" fmla="*/ 82 w 167"/>
                <a:gd name="T29" fmla="*/ 32 h 165"/>
                <a:gd name="T30" fmla="*/ 81 w 167"/>
                <a:gd name="T31" fmla="*/ 28 h 165"/>
                <a:gd name="T32" fmla="*/ 79 w 167"/>
                <a:gd name="T33" fmla="*/ 24 h 165"/>
                <a:gd name="T34" fmla="*/ 77 w 167"/>
                <a:gd name="T35" fmla="*/ 20 h 165"/>
                <a:gd name="T36" fmla="*/ 73 w 167"/>
                <a:gd name="T37" fmla="*/ 15 h 165"/>
                <a:gd name="T38" fmla="*/ 68 w 167"/>
                <a:gd name="T39" fmla="*/ 10 h 165"/>
                <a:gd name="T40" fmla="*/ 62 w 167"/>
                <a:gd name="T41" fmla="*/ 5 h 165"/>
                <a:gd name="T42" fmla="*/ 56 w 167"/>
                <a:gd name="T43" fmla="*/ 3 h 165"/>
                <a:gd name="T44" fmla="*/ 52 w 167"/>
                <a:gd name="T45" fmla="*/ 1 h 165"/>
                <a:gd name="T46" fmla="*/ 48 w 167"/>
                <a:gd name="T47" fmla="*/ 0 h 165"/>
                <a:gd name="T48" fmla="*/ 44 w 167"/>
                <a:gd name="T49" fmla="*/ 0 h 165"/>
                <a:gd name="T50" fmla="*/ 40 w 167"/>
                <a:gd name="T51" fmla="*/ 0 h 165"/>
                <a:gd name="T52" fmla="*/ 35 w 167"/>
                <a:gd name="T53" fmla="*/ 0 h 165"/>
                <a:gd name="T54" fmla="*/ 31 w 167"/>
                <a:gd name="T55" fmla="*/ 1 h 165"/>
                <a:gd name="T56" fmla="*/ 28 w 167"/>
                <a:gd name="T57" fmla="*/ 3 h 165"/>
                <a:gd name="T58" fmla="*/ 24 w 167"/>
                <a:gd name="T59" fmla="*/ 4 h 165"/>
                <a:gd name="T60" fmla="*/ 20 w 167"/>
                <a:gd name="T61" fmla="*/ 6 h 165"/>
                <a:gd name="T62" fmla="*/ 15 w 167"/>
                <a:gd name="T63" fmla="*/ 10 h 165"/>
                <a:gd name="T64" fmla="*/ 10 w 167"/>
                <a:gd name="T65" fmla="*/ 15 h 165"/>
                <a:gd name="T66" fmla="*/ 6 w 167"/>
                <a:gd name="T67" fmla="*/ 20 h 165"/>
                <a:gd name="T68" fmla="*/ 4 w 167"/>
                <a:gd name="T69" fmla="*/ 24 h 165"/>
                <a:gd name="T70" fmla="*/ 3 w 167"/>
                <a:gd name="T71" fmla="*/ 28 h 165"/>
                <a:gd name="T72" fmla="*/ 1 w 167"/>
                <a:gd name="T73" fmla="*/ 32 h 165"/>
                <a:gd name="T74" fmla="*/ 0 w 167"/>
                <a:gd name="T75" fmla="*/ 35 h 165"/>
                <a:gd name="T76" fmla="*/ 0 w 167"/>
                <a:gd name="T77" fmla="*/ 40 h 165"/>
                <a:gd name="T78" fmla="*/ 0 w 167"/>
                <a:gd name="T79" fmla="*/ 44 h 165"/>
                <a:gd name="T80" fmla="*/ 0 w 167"/>
                <a:gd name="T81" fmla="*/ 48 h 165"/>
                <a:gd name="T82" fmla="*/ 1 w 167"/>
                <a:gd name="T83" fmla="*/ 52 h 165"/>
                <a:gd name="T84" fmla="*/ 3 w 167"/>
                <a:gd name="T85" fmla="*/ 56 h 165"/>
                <a:gd name="T86" fmla="*/ 5 w 167"/>
                <a:gd name="T87" fmla="*/ 61 h 165"/>
                <a:gd name="T88" fmla="*/ 10 w 167"/>
                <a:gd name="T89" fmla="*/ 68 h 165"/>
                <a:gd name="T90" fmla="*/ 15 w 167"/>
                <a:gd name="T91" fmla="*/ 73 h 165"/>
                <a:gd name="T92" fmla="*/ 20 w 167"/>
                <a:gd name="T93" fmla="*/ 76 h 165"/>
                <a:gd name="T94" fmla="*/ 24 w 167"/>
                <a:gd name="T95" fmla="*/ 79 h 165"/>
                <a:gd name="T96" fmla="*/ 28 w 167"/>
                <a:gd name="T97" fmla="*/ 80 h 165"/>
                <a:gd name="T98" fmla="*/ 31 w 167"/>
                <a:gd name="T99" fmla="*/ 81 h 165"/>
                <a:gd name="T100" fmla="*/ 35 w 167"/>
                <a:gd name="T101" fmla="*/ 82 h 165"/>
                <a:gd name="T102" fmla="*/ 40 w 167"/>
                <a:gd name="T103" fmla="*/ 83 h 165"/>
                <a:gd name="T104" fmla="*/ 42 w 167"/>
                <a:gd name="T105" fmla="*/ 83 h 165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167"/>
                <a:gd name="T160" fmla="*/ 0 h 165"/>
                <a:gd name="T161" fmla="*/ 167 w 167"/>
                <a:gd name="T162" fmla="*/ 165 h 165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167" h="165">
                  <a:moveTo>
                    <a:pt x="83" y="165"/>
                  </a:moveTo>
                  <a:lnTo>
                    <a:pt x="87" y="165"/>
                  </a:lnTo>
                  <a:lnTo>
                    <a:pt x="91" y="165"/>
                  </a:lnTo>
                  <a:lnTo>
                    <a:pt x="95" y="163"/>
                  </a:lnTo>
                  <a:lnTo>
                    <a:pt x="99" y="163"/>
                  </a:lnTo>
                  <a:lnTo>
                    <a:pt x="104" y="161"/>
                  </a:lnTo>
                  <a:lnTo>
                    <a:pt x="108" y="161"/>
                  </a:lnTo>
                  <a:lnTo>
                    <a:pt x="112" y="160"/>
                  </a:lnTo>
                  <a:lnTo>
                    <a:pt x="116" y="160"/>
                  </a:lnTo>
                  <a:lnTo>
                    <a:pt x="123" y="154"/>
                  </a:lnTo>
                  <a:lnTo>
                    <a:pt x="129" y="152"/>
                  </a:lnTo>
                  <a:lnTo>
                    <a:pt x="135" y="146"/>
                  </a:lnTo>
                  <a:lnTo>
                    <a:pt x="142" y="142"/>
                  </a:lnTo>
                  <a:lnTo>
                    <a:pt x="146" y="135"/>
                  </a:lnTo>
                  <a:lnTo>
                    <a:pt x="152" y="129"/>
                  </a:lnTo>
                  <a:lnTo>
                    <a:pt x="156" y="122"/>
                  </a:lnTo>
                  <a:lnTo>
                    <a:pt x="159" y="116"/>
                  </a:lnTo>
                  <a:lnTo>
                    <a:pt x="161" y="112"/>
                  </a:lnTo>
                  <a:lnTo>
                    <a:pt x="161" y="106"/>
                  </a:lnTo>
                  <a:lnTo>
                    <a:pt x="163" y="103"/>
                  </a:lnTo>
                  <a:lnTo>
                    <a:pt x="165" y="99"/>
                  </a:lnTo>
                  <a:lnTo>
                    <a:pt x="165" y="95"/>
                  </a:lnTo>
                  <a:lnTo>
                    <a:pt x="165" y="91"/>
                  </a:lnTo>
                  <a:lnTo>
                    <a:pt x="165" y="87"/>
                  </a:lnTo>
                  <a:lnTo>
                    <a:pt x="167" y="84"/>
                  </a:lnTo>
                  <a:lnTo>
                    <a:pt x="165" y="80"/>
                  </a:lnTo>
                  <a:lnTo>
                    <a:pt x="165" y="76"/>
                  </a:lnTo>
                  <a:lnTo>
                    <a:pt x="165" y="70"/>
                  </a:lnTo>
                  <a:lnTo>
                    <a:pt x="165" y="66"/>
                  </a:lnTo>
                  <a:lnTo>
                    <a:pt x="163" y="63"/>
                  </a:lnTo>
                  <a:lnTo>
                    <a:pt x="161" y="59"/>
                  </a:lnTo>
                  <a:lnTo>
                    <a:pt x="161" y="55"/>
                  </a:lnTo>
                  <a:lnTo>
                    <a:pt x="159" y="51"/>
                  </a:lnTo>
                  <a:lnTo>
                    <a:pt x="157" y="47"/>
                  </a:lnTo>
                  <a:lnTo>
                    <a:pt x="156" y="44"/>
                  </a:lnTo>
                  <a:lnTo>
                    <a:pt x="154" y="40"/>
                  </a:lnTo>
                  <a:lnTo>
                    <a:pt x="152" y="38"/>
                  </a:lnTo>
                  <a:lnTo>
                    <a:pt x="146" y="30"/>
                  </a:lnTo>
                  <a:lnTo>
                    <a:pt x="142" y="25"/>
                  </a:lnTo>
                  <a:lnTo>
                    <a:pt x="135" y="19"/>
                  </a:lnTo>
                  <a:lnTo>
                    <a:pt x="129" y="15"/>
                  </a:lnTo>
                  <a:lnTo>
                    <a:pt x="123" y="9"/>
                  </a:lnTo>
                  <a:lnTo>
                    <a:pt x="116" y="8"/>
                  </a:lnTo>
                  <a:lnTo>
                    <a:pt x="112" y="6"/>
                  </a:lnTo>
                  <a:lnTo>
                    <a:pt x="108" y="4"/>
                  </a:lnTo>
                  <a:lnTo>
                    <a:pt x="104" y="2"/>
                  </a:lnTo>
                  <a:lnTo>
                    <a:pt x="99" y="2"/>
                  </a:lnTo>
                  <a:lnTo>
                    <a:pt x="95" y="0"/>
                  </a:lnTo>
                  <a:lnTo>
                    <a:pt x="91" y="0"/>
                  </a:lnTo>
                  <a:lnTo>
                    <a:pt x="87" y="0"/>
                  </a:lnTo>
                  <a:lnTo>
                    <a:pt x="83" y="0"/>
                  </a:lnTo>
                  <a:lnTo>
                    <a:pt x="80" y="0"/>
                  </a:lnTo>
                  <a:lnTo>
                    <a:pt x="76" y="0"/>
                  </a:lnTo>
                  <a:lnTo>
                    <a:pt x="70" y="0"/>
                  </a:lnTo>
                  <a:lnTo>
                    <a:pt x="66" y="2"/>
                  </a:lnTo>
                  <a:lnTo>
                    <a:pt x="62" y="2"/>
                  </a:lnTo>
                  <a:lnTo>
                    <a:pt x="59" y="4"/>
                  </a:lnTo>
                  <a:lnTo>
                    <a:pt x="55" y="6"/>
                  </a:lnTo>
                  <a:lnTo>
                    <a:pt x="51" y="8"/>
                  </a:lnTo>
                  <a:lnTo>
                    <a:pt x="47" y="8"/>
                  </a:lnTo>
                  <a:lnTo>
                    <a:pt x="43" y="9"/>
                  </a:lnTo>
                  <a:lnTo>
                    <a:pt x="40" y="11"/>
                  </a:lnTo>
                  <a:lnTo>
                    <a:pt x="38" y="15"/>
                  </a:lnTo>
                  <a:lnTo>
                    <a:pt x="30" y="19"/>
                  </a:lnTo>
                  <a:lnTo>
                    <a:pt x="24" y="25"/>
                  </a:lnTo>
                  <a:lnTo>
                    <a:pt x="19" y="30"/>
                  </a:lnTo>
                  <a:lnTo>
                    <a:pt x="15" y="38"/>
                  </a:lnTo>
                  <a:lnTo>
                    <a:pt x="11" y="40"/>
                  </a:lnTo>
                  <a:lnTo>
                    <a:pt x="9" y="44"/>
                  </a:lnTo>
                  <a:lnTo>
                    <a:pt x="7" y="47"/>
                  </a:lnTo>
                  <a:lnTo>
                    <a:pt x="7" y="51"/>
                  </a:lnTo>
                  <a:lnTo>
                    <a:pt x="5" y="55"/>
                  </a:lnTo>
                  <a:lnTo>
                    <a:pt x="3" y="59"/>
                  </a:lnTo>
                  <a:lnTo>
                    <a:pt x="2" y="63"/>
                  </a:lnTo>
                  <a:lnTo>
                    <a:pt x="2" y="66"/>
                  </a:lnTo>
                  <a:lnTo>
                    <a:pt x="0" y="70"/>
                  </a:lnTo>
                  <a:lnTo>
                    <a:pt x="0" y="76"/>
                  </a:lnTo>
                  <a:lnTo>
                    <a:pt x="0" y="80"/>
                  </a:lnTo>
                  <a:lnTo>
                    <a:pt x="0" y="84"/>
                  </a:lnTo>
                  <a:lnTo>
                    <a:pt x="0" y="87"/>
                  </a:lnTo>
                  <a:lnTo>
                    <a:pt x="0" y="91"/>
                  </a:lnTo>
                  <a:lnTo>
                    <a:pt x="0" y="95"/>
                  </a:lnTo>
                  <a:lnTo>
                    <a:pt x="2" y="99"/>
                  </a:lnTo>
                  <a:lnTo>
                    <a:pt x="2" y="103"/>
                  </a:lnTo>
                  <a:lnTo>
                    <a:pt x="3" y="106"/>
                  </a:lnTo>
                  <a:lnTo>
                    <a:pt x="5" y="112"/>
                  </a:lnTo>
                  <a:lnTo>
                    <a:pt x="7" y="116"/>
                  </a:lnTo>
                  <a:lnTo>
                    <a:pt x="9" y="122"/>
                  </a:lnTo>
                  <a:lnTo>
                    <a:pt x="15" y="129"/>
                  </a:lnTo>
                  <a:lnTo>
                    <a:pt x="19" y="135"/>
                  </a:lnTo>
                  <a:lnTo>
                    <a:pt x="24" y="142"/>
                  </a:lnTo>
                  <a:lnTo>
                    <a:pt x="30" y="146"/>
                  </a:lnTo>
                  <a:lnTo>
                    <a:pt x="38" y="152"/>
                  </a:lnTo>
                  <a:lnTo>
                    <a:pt x="40" y="152"/>
                  </a:lnTo>
                  <a:lnTo>
                    <a:pt x="43" y="154"/>
                  </a:lnTo>
                  <a:lnTo>
                    <a:pt x="47" y="158"/>
                  </a:lnTo>
                  <a:lnTo>
                    <a:pt x="51" y="160"/>
                  </a:lnTo>
                  <a:lnTo>
                    <a:pt x="55" y="160"/>
                  </a:lnTo>
                  <a:lnTo>
                    <a:pt x="59" y="161"/>
                  </a:lnTo>
                  <a:lnTo>
                    <a:pt x="62" y="161"/>
                  </a:lnTo>
                  <a:lnTo>
                    <a:pt x="66" y="163"/>
                  </a:lnTo>
                  <a:lnTo>
                    <a:pt x="70" y="163"/>
                  </a:lnTo>
                  <a:lnTo>
                    <a:pt x="76" y="165"/>
                  </a:lnTo>
                  <a:lnTo>
                    <a:pt x="80" y="165"/>
                  </a:lnTo>
                  <a:lnTo>
                    <a:pt x="83" y="165"/>
                  </a:lnTo>
                  <a:close/>
                </a:path>
              </a:pathLst>
            </a:custGeom>
            <a:solidFill>
              <a:srgbClr val="D9E0E6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3" name="Freeform 59"/>
            <p:cNvSpPr>
              <a:spLocks/>
            </p:cNvSpPr>
            <p:nvPr/>
          </p:nvSpPr>
          <p:spPr bwMode="auto">
            <a:xfrm>
              <a:off x="2023" y="3547"/>
              <a:ext cx="83" cy="83"/>
            </a:xfrm>
            <a:custGeom>
              <a:avLst/>
              <a:gdLst>
                <a:gd name="T0" fmla="*/ 43 w 165"/>
                <a:gd name="T1" fmla="*/ 83 h 165"/>
                <a:gd name="T2" fmla="*/ 47 w 165"/>
                <a:gd name="T3" fmla="*/ 82 h 165"/>
                <a:gd name="T4" fmla="*/ 51 w 165"/>
                <a:gd name="T5" fmla="*/ 81 h 165"/>
                <a:gd name="T6" fmla="*/ 55 w 165"/>
                <a:gd name="T7" fmla="*/ 80 h 165"/>
                <a:gd name="T8" fmla="*/ 60 w 165"/>
                <a:gd name="T9" fmla="*/ 77 h 165"/>
                <a:gd name="T10" fmla="*/ 67 w 165"/>
                <a:gd name="T11" fmla="*/ 72 h 165"/>
                <a:gd name="T12" fmla="*/ 72 w 165"/>
                <a:gd name="T13" fmla="*/ 67 h 165"/>
                <a:gd name="T14" fmla="*/ 77 w 165"/>
                <a:gd name="T15" fmla="*/ 60 h 165"/>
                <a:gd name="T16" fmla="*/ 80 w 165"/>
                <a:gd name="T17" fmla="*/ 55 h 165"/>
                <a:gd name="T18" fmla="*/ 81 w 165"/>
                <a:gd name="T19" fmla="*/ 50 h 165"/>
                <a:gd name="T20" fmla="*/ 82 w 165"/>
                <a:gd name="T21" fmla="*/ 47 h 165"/>
                <a:gd name="T22" fmla="*/ 82 w 165"/>
                <a:gd name="T23" fmla="*/ 43 h 165"/>
                <a:gd name="T24" fmla="*/ 82 w 165"/>
                <a:gd name="T25" fmla="*/ 39 h 165"/>
                <a:gd name="T26" fmla="*/ 82 w 165"/>
                <a:gd name="T27" fmla="*/ 34 h 165"/>
                <a:gd name="T28" fmla="*/ 81 w 165"/>
                <a:gd name="T29" fmla="*/ 30 h 165"/>
                <a:gd name="T30" fmla="*/ 80 w 165"/>
                <a:gd name="T31" fmla="*/ 27 h 165"/>
                <a:gd name="T32" fmla="*/ 77 w 165"/>
                <a:gd name="T33" fmla="*/ 21 h 165"/>
                <a:gd name="T34" fmla="*/ 72 w 165"/>
                <a:gd name="T35" fmla="*/ 14 h 165"/>
                <a:gd name="T36" fmla="*/ 67 w 165"/>
                <a:gd name="T37" fmla="*/ 9 h 165"/>
                <a:gd name="T38" fmla="*/ 60 w 165"/>
                <a:gd name="T39" fmla="*/ 5 h 165"/>
                <a:gd name="T40" fmla="*/ 55 w 165"/>
                <a:gd name="T41" fmla="*/ 2 h 165"/>
                <a:gd name="T42" fmla="*/ 51 w 165"/>
                <a:gd name="T43" fmla="*/ 1 h 165"/>
                <a:gd name="T44" fmla="*/ 47 w 165"/>
                <a:gd name="T45" fmla="*/ 0 h 165"/>
                <a:gd name="T46" fmla="*/ 43 w 165"/>
                <a:gd name="T47" fmla="*/ 0 h 165"/>
                <a:gd name="T48" fmla="*/ 39 w 165"/>
                <a:gd name="T49" fmla="*/ 0 h 165"/>
                <a:gd name="T50" fmla="*/ 34 w 165"/>
                <a:gd name="T51" fmla="*/ 0 h 165"/>
                <a:gd name="T52" fmla="*/ 31 w 165"/>
                <a:gd name="T53" fmla="*/ 1 h 165"/>
                <a:gd name="T54" fmla="*/ 27 w 165"/>
                <a:gd name="T55" fmla="*/ 2 h 165"/>
                <a:gd name="T56" fmla="*/ 21 w 165"/>
                <a:gd name="T57" fmla="*/ 5 h 165"/>
                <a:gd name="T58" fmla="*/ 14 w 165"/>
                <a:gd name="T59" fmla="*/ 9 h 165"/>
                <a:gd name="T60" fmla="*/ 9 w 165"/>
                <a:gd name="T61" fmla="*/ 14 h 165"/>
                <a:gd name="T62" fmla="*/ 5 w 165"/>
                <a:gd name="T63" fmla="*/ 21 h 165"/>
                <a:gd name="T64" fmla="*/ 2 w 165"/>
                <a:gd name="T65" fmla="*/ 27 h 165"/>
                <a:gd name="T66" fmla="*/ 1 w 165"/>
                <a:gd name="T67" fmla="*/ 30 h 165"/>
                <a:gd name="T68" fmla="*/ 0 w 165"/>
                <a:gd name="T69" fmla="*/ 34 h 165"/>
                <a:gd name="T70" fmla="*/ 0 w 165"/>
                <a:gd name="T71" fmla="*/ 39 h 165"/>
                <a:gd name="T72" fmla="*/ 0 w 165"/>
                <a:gd name="T73" fmla="*/ 43 h 165"/>
                <a:gd name="T74" fmla="*/ 0 w 165"/>
                <a:gd name="T75" fmla="*/ 47 h 165"/>
                <a:gd name="T76" fmla="*/ 1 w 165"/>
                <a:gd name="T77" fmla="*/ 50 h 165"/>
                <a:gd name="T78" fmla="*/ 2 w 165"/>
                <a:gd name="T79" fmla="*/ 55 h 165"/>
                <a:gd name="T80" fmla="*/ 5 w 165"/>
                <a:gd name="T81" fmla="*/ 60 h 165"/>
                <a:gd name="T82" fmla="*/ 9 w 165"/>
                <a:gd name="T83" fmla="*/ 67 h 165"/>
                <a:gd name="T84" fmla="*/ 14 w 165"/>
                <a:gd name="T85" fmla="*/ 72 h 165"/>
                <a:gd name="T86" fmla="*/ 21 w 165"/>
                <a:gd name="T87" fmla="*/ 77 h 165"/>
                <a:gd name="T88" fmla="*/ 27 w 165"/>
                <a:gd name="T89" fmla="*/ 80 h 165"/>
                <a:gd name="T90" fmla="*/ 31 w 165"/>
                <a:gd name="T91" fmla="*/ 81 h 165"/>
                <a:gd name="T92" fmla="*/ 34 w 165"/>
                <a:gd name="T93" fmla="*/ 82 h 165"/>
                <a:gd name="T94" fmla="*/ 39 w 165"/>
                <a:gd name="T95" fmla="*/ 83 h 165"/>
                <a:gd name="T96" fmla="*/ 41 w 165"/>
                <a:gd name="T97" fmla="*/ 83 h 165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165"/>
                <a:gd name="T148" fmla="*/ 0 h 165"/>
                <a:gd name="T149" fmla="*/ 165 w 165"/>
                <a:gd name="T150" fmla="*/ 165 h 165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165" h="165">
                  <a:moveTo>
                    <a:pt x="82" y="165"/>
                  </a:moveTo>
                  <a:lnTo>
                    <a:pt x="85" y="165"/>
                  </a:lnTo>
                  <a:lnTo>
                    <a:pt x="89" y="165"/>
                  </a:lnTo>
                  <a:lnTo>
                    <a:pt x="93" y="163"/>
                  </a:lnTo>
                  <a:lnTo>
                    <a:pt x="97" y="163"/>
                  </a:lnTo>
                  <a:lnTo>
                    <a:pt x="101" y="161"/>
                  </a:lnTo>
                  <a:lnTo>
                    <a:pt x="104" y="159"/>
                  </a:lnTo>
                  <a:lnTo>
                    <a:pt x="110" y="159"/>
                  </a:lnTo>
                  <a:lnTo>
                    <a:pt x="114" y="157"/>
                  </a:lnTo>
                  <a:lnTo>
                    <a:pt x="120" y="154"/>
                  </a:lnTo>
                  <a:lnTo>
                    <a:pt x="127" y="150"/>
                  </a:lnTo>
                  <a:lnTo>
                    <a:pt x="133" y="144"/>
                  </a:lnTo>
                  <a:lnTo>
                    <a:pt x="140" y="140"/>
                  </a:lnTo>
                  <a:lnTo>
                    <a:pt x="144" y="133"/>
                  </a:lnTo>
                  <a:lnTo>
                    <a:pt x="150" y="127"/>
                  </a:lnTo>
                  <a:lnTo>
                    <a:pt x="154" y="119"/>
                  </a:lnTo>
                  <a:lnTo>
                    <a:pt x="158" y="114"/>
                  </a:lnTo>
                  <a:lnTo>
                    <a:pt x="159" y="110"/>
                  </a:lnTo>
                  <a:lnTo>
                    <a:pt x="159" y="106"/>
                  </a:lnTo>
                  <a:lnTo>
                    <a:pt x="161" y="100"/>
                  </a:lnTo>
                  <a:lnTo>
                    <a:pt x="163" y="97"/>
                  </a:lnTo>
                  <a:lnTo>
                    <a:pt x="163" y="93"/>
                  </a:lnTo>
                  <a:lnTo>
                    <a:pt x="163" y="89"/>
                  </a:lnTo>
                  <a:lnTo>
                    <a:pt x="163" y="85"/>
                  </a:lnTo>
                  <a:lnTo>
                    <a:pt x="165" y="81"/>
                  </a:lnTo>
                  <a:lnTo>
                    <a:pt x="163" y="78"/>
                  </a:lnTo>
                  <a:lnTo>
                    <a:pt x="163" y="72"/>
                  </a:lnTo>
                  <a:lnTo>
                    <a:pt x="163" y="68"/>
                  </a:lnTo>
                  <a:lnTo>
                    <a:pt x="163" y="64"/>
                  </a:lnTo>
                  <a:lnTo>
                    <a:pt x="161" y="60"/>
                  </a:lnTo>
                  <a:lnTo>
                    <a:pt x="159" y="57"/>
                  </a:lnTo>
                  <a:lnTo>
                    <a:pt x="159" y="53"/>
                  </a:lnTo>
                  <a:lnTo>
                    <a:pt x="158" y="49"/>
                  </a:lnTo>
                  <a:lnTo>
                    <a:pt x="154" y="41"/>
                  </a:lnTo>
                  <a:lnTo>
                    <a:pt x="150" y="34"/>
                  </a:lnTo>
                  <a:lnTo>
                    <a:pt x="144" y="28"/>
                  </a:lnTo>
                  <a:lnTo>
                    <a:pt x="140" y="22"/>
                  </a:lnTo>
                  <a:lnTo>
                    <a:pt x="133" y="17"/>
                  </a:lnTo>
                  <a:lnTo>
                    <a:pt x="127" y="13"/>
                  </a:lnTo>
                  <a:lnTo>
                    <a:pt x="120" y="9"/>
                  </a:lnTo>
                  <a:lnTo>
                    <a:pt x="114" y="5"/>
                  </a:lnTo>
                  <a:lnTo>
                    <a:pt x="110" y="3"/>
                  </a:lnTo>
                  <a:lnTo>
                    <a:pt x="104" y="3"/>
                  </a:lnTo>
                  <a:lnTo>
                    <a:pt x="101" y="2"/>
                  </a:lnTo>
                  <a:lnTo>
                    <a:pt x="97" y="2"/>
                  </a:lnTo>
                  <a:lnTo>
                    <a:pt x="93" y="0"/>
                  </a:lnTo>
                  <a:lnTo>
                    <a:pt x="89" y="0"/>
                  </a:lnTo>
                  <a:lnTo>
                    <a:pt x="85" y="0"/>
                  </a:lnTo>
                  <a:lnTo>
                    <a:pt x="82" y="0"/>
                  </a:lnTo>
                  <a:lnTo>
                    <a:pt x="78" y="0"/>
                  </a:lnTo>
                  <a:lnTo>
                    <a:pt x="72" y="0"/>
                  </a:lnTo>
                  <a:lnTo>
                    <a:pt x="68" y="0"/>
                  </a:lnTo>
                  <a:lnTo>
                    <a:pt x="64" y="2"/>
                  </a:lnTo>
                  <a:lnTo>
                    <a:pt x="61" y="2"/>
                  </a:lnTo>
                  <a:lnTo>
                    <a:pt x="57" y="3"/>
                  </a:lnTo>
                  <a:lnTo>
                    <a:pt x="53" y="3"/>
                  </a:lnTo>
                  <a:lnTo>
                    <a:pt x="49" y="5"/>
                  </a:lnTo>
                  <a:lnTo>
                    <a:pt x="42" y="9"/>
                  </a:lnTo>
                  <a:lnTo>
                    <a:pt x="34" y="13"/>
                  </a:lnTo>
                  <a:lnTo>
                    <a:pt x="28" y="17"/>
                  </a:lnTo>
                  <a:lnTo>
                    <a:pt x="23" y="22"/>
                  </a:lnTo>
                  <a:lnTo>
                    <a:pt x="17" y="28"/>
                  </a:lnTo>
                  <a:lnTo>
                    <a:pt x="13" y="34"/>
                  </a:lnTo>
                  <a:lnTo>
                    <a:pt x="9" y="41"/>
                  </a:lnTo>
                  <a:lnTo>
                    <a:pt x="5" y="49"/>
                  </a:lnTo>
                  <a:lnTo>
                    <a:pt x="4" y="53"/>
                  </a:lnTo>
                  <a:lnTo>
                    <a:pt x="4" y="57"/>
                  </a:lnTo>
                  <a:lnTo>
                    <a:pt x="2" y="60"/>
                  </a:lnTo>
                  <a:lnTo>
                    <a:pt x="2" y="64"/>
                  </a:lnTo>
                  <a:lnTo>
                    <a:pt x="0" y="68"/>
                  </a:lnTo>
                  <a:lnTo>
                    <a:pt x="0" y="72"/>
                  </a:lnTo>
                  <a:lnTo>
                    <a:pt x="0" y="78"/>
                  </a:lnTo>
                  <a:lnTo>
                    <a:pt x="0" y="81"/>
                  </a:lnTo>
                  <a:lnTo>
                    <a:pt x="0" y="85"/>
                  </a:lnTo>
                  <a:lnTo>
                    <a:pt x="0" y="89"/>
                  </a:lnTo>
                  <a:lnTo>
                    <a:pt x="0" y="93"/>
                  </a:lnTo>
                  <a:lnTo>
                    <a:pt x="2" y="97"/>
                  </a:lnTo>
                  <a:lnTo>
                    <a:pt x="2" y="100"/>
                  </a:lnTo>
                  <a:lnTo>
                    <a:pt x="4" y="106"/>
                  </a:lnTo>
                  <a:lnTo>
                    <a:pt x="4" y="110"/>
                  </a:lnTo>
                  <a:lnTo>
                    <a:pt x="5" y="114"/>
                  </a:lnTo>
                  <a:lnTo>
                    <a:pt x="9" y="119"/>
                  </a:lnTo>
                  <a:lnTo>
                    <a:pt x="13" y="127"/>
                  </a:lnTo>
                  <a:lnTo>
                    <a:pt x="17" y="133"/>
                  </a:lnTo>
                  <a:lnTo>
                    <a:pt x="23" y="140"/>
                  </a:lnTo>
                  <a:lnTo>
                    <a:pt x="28" y="144"/>
                  </a:lnTo>
                  <a:lnTo>
                    <a:pt x="34" y="150"/>
                  </a:lnTo>
                  <a:lnTo>
                    <a:pt x="42" y="154"/>
                  </a:lnTo>
                  <a:lnTo>
                    <a:pt x="49" y="157"/>
                  </a:lnTo>
                  <a:lnTo>
                    <a:pt x="53" y="159"/>
                  </a:lnTo>
                  <a:lnTo>
                    <a:pt x="57" y="159"/>
                  </a:lnTo>
                  <a:lnTo>
                    <a:pt x="61" y="161"/>
                  </a:lnTo>
                  <a:lnTo>
                    <a:pt x="64" y="163"/>
                  </a:lnTo>
                  <a:lnTo>
                    <a:pt x="68" y="163"/>
                  </a:lnTo>
                  <a:lnTo>
                    <a:pt x="72" y="165"/>
                  </a:lnTo>
                  <a:lnTo>
                    <a:pt x="78" y="165"/>
                  </a:lnTo>
                  <a:lnTo>
                    <a:pt x="82" y="165"/>
                  </a:lnTo>
                  <a:close/>
                </a:path>
              </a:pathLst>
            </a:custGeom>
            <a:solidFill>
              <a:srgbClr val="D9E0E6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4" name="Freeform 60"/>
            <p:cNvSpPr>
              <a:spLocks/>
            </p:cNvSpPr>
            <p:nvPr/>
          </p:nvSpPr>
          <p:spPr bwMode="auto">
            <a:xfrm>
              <a:off x="1979" y="3378"/>
              <a:ext cx="130" cy="131"/>
            </a:xfrm>
            <a:custGeom>
              <a:avLst/>
              <a:gdLst>
                <a:gd name="T0" fmla="*/ 71 w 261"/>
                <a:gd name="T1" fmla="*/ 130 h 263"/>
                <a:gd name="T2" fmla="*/ 81 w 261"/>
                <a:gd name="T3" fmla="*/ 128 h 263"/>
                <a:gd name="T4" fmla="*/ 90 w 261"/>
                <a:gd name="T5" fmla="*/ 125 h 263"/>
                <a:gd name="T6" fmla="*/ 98 w 261"/>
                <a:gd name="T7" fmla="*/ 121 h 263"/>
                <a:gd name="T8" fmla="*/ 105 w 261"/>
                <a:gd name="T9" fmla="*/ 115 h 263"/>
                <a:gd name="T10" fmla="*/ 112 w 261"/>
                <a:gd name="T11" fmla="*/ 108 h 263"/>
                <a:gd name="T12" fmla="*/ 119 w 261"/>
                <a:gd name="T13" fmla="*/ 102 h 263"/>
                <a:gd name="T14" fmla="*/ 123 w 261"/>
                <a:gd name="T15" fmla="*/ 93 h 263"/>
                <a:gd name="T16" fmla="*/ 126 w 261"/>
                <a:gd name="T17" fmla="*/ 85 h 263"/>
                <a:gd name="T18" fmla="*/ 128 w 261"/>
                <a:gd name="T19" fmla="*/ 75 h 263"/>
                <a:gd name="T20" fmla="*/ 130 w 261"/>
                <a:gd name="T21" fmla="*/ 66 h 263"/>
                <a:gd name="T22" fmla="*/ 128 w 261"/>
                <a:gd name="T23" fmla="*/ 55 h 263"/>
                <a:gd name="T24" fmla="*/ 126 w 261"/>
                <a:gd name="T25" fmla="*/ 46 h 263"/>
                <a:gd name="T26" fmla="*/ 123 w 261"/>
                <a:gd name="T27" fmla="*/ 36 h 263"/>
                <a:gd name="T28" fmla="*/ 119 w 261"/>
                <a:gd name="T29" fmla="*/ 28 h 263"/>
                <a:gd name="T30" fmla="*/ 112 w 261"/>
                <a:gd name="T31" fmla="*/ 21 h 263"/>
                <a:gd name="T32" fmla="*/ 105 w 261"/>
                <a:gd name="T33" fmla="*/ 14 h 263"/>
                <a:gd name="T34" fmla="*/ 98 w 261"/>
                <a:gd name="T35" fmla="*/ 9 h 263"/>
                <a:gd name="T36" fmla="*/ 90 w 261"/>
                <a:gd name="T37" fmla="*/ 5 h 263"/>
                <a:gd name="T38" fmla="*/ 81 w 261"/>
                <a:gd name="T39" fmla="*/ 2 h 263"/>
                <a:gd name="T40" fmla="*/ 71 w 261"/>
                <a:gd name="T41" fmla="*/ 0 h 263"/>
                <a:gd name="T42" fmla="*/ 61 w 261"/>
                <a:gd name="T43" fmla="*/ 0 h 263"/>
                <a:gd name="T44" fmla="*/ 51 w 261"/>
                <a:gd name="T45" fmla="*/ 1 h 263"/>
                <a:gd name="T46" fmla="*/ 42 w 261"/>
                <a:gd name="T47" fmla="*/ 3 h 263"/>
                <a:gd name="T48" fmla="*/ 33 w 261"/>
                <a:gd name="T49" fmla="*/ 8 h 263"/>
                <a:gd name="T50" fmla="*/ 26 w 261"/>
                <a:gd name="T51" fmla="*/ 12 h 263"/>
                <a:gd name="T52" fmla="*/ 18 w 261"/>
                <a:gd name="T53" fmla="*/ 19 h 263"/>
                <a:gd name="T54" fmla="*/ 12 w 261"/>
                <a:gd name="T55" fmla="*/ 26 h 263"/>
                <a:gd name="T56" fmla="*/ 7 w 261"/>
                <a:gd name="T57" fmla="*/ 33 h 263"/>
                <a:gd name="T58" fmla="*/ 3 w 261"/>
                <a:gd name="T59" fmla="*/ 43 h 263"/>
                <a:gd name="T60" fmla="*/ 1 w 261"/>
                <a:gd name="T61" fmla="*/ 51 h 263"/>
                <a:gd name="T62" fmla="*/ 0 w 261"/>
                <a:gd name="T63" fmla="*/ 62 h 263"/>
                <a:gd name="T64" fmla="*/ 0 w 261"/>
                <a:gd name="T65" fmla="*/ 71 h 263"/>
                <a:gd name="T66" fmla="*/ 1 w 261"/>
                <a:gd name="T67" fmla="*/ 82 h 263"/>
                <a:gd name="T68" fmla="*/ 4 w 261"/>
                <a:gd name="T69" fmla="*/ 90 h 263"/>
                <a:gd name="T70" fmla="*/ 9 w 261"/>
                <a:gd name="T71" fmla="*/ 99 h 263"/>
                <a:gd name="T72" fmla="*/ 14 w 261"/>
                <a:gd name="T73" fmla="*/ 106 h 263"/>
                <a:gd name="T74" fmla="*/ 21 w 261"/>
                <a:gd name="T75" fmla="*/ 113 h 263"/>
                <a:gd name="T76" fmla="*/ 28 w 261"/>
                <a:gd name="T77" fmla="*/ 119 h 263"/>
                <a:gd name="T78" fmla="*/ 36 w 261"/>
                <a:gd name="T79" fmla="*/ 123 h 263"/>
                <a:gd name="T80" fmla="*/ 45 w 261"/>
                <a:gd name="T81" fmla="*/ 127 h 263"/>
                <a:gd name="T82" fmla="*/ 54 w 261"/>
                <a:gd name="T83" fmla="*/ 129 h 263"/>
                <a:gd name="T84" fmla="*/ 65 w 261"/>
                <a:gd name="T85" fmla="*/ 131 h 263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261"/>
                <a:gd name="T130" fmla="*/ 0 h 263"/>
                <a:gd name="T131" fmla="*/ 261 w 261"/>
                <a:gd name="T132" fmla="*/ 263 h 263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261" h="263">
                  <a:moveTo>
                    <a:pt x="130" y="263"/>
                  </a:moveTo>
                  <a:lnTo>
                    <a:pt x="135" y="261"/>
                  </a:lnTo>
                  <a:lnTo>
                    <a:pt x="143" y="261"/>
                  </a:lnTo>
                  <a:lnTo>
                    <a:pt x="149" y="259"/>
                  </a:lnTo>
                  <a:lnTo>
                    <a:pt x="156" y="259"/>
                  </a:lnTo>
                  <a:lnTo>
                    <a:pt x="162" y="257"/>
                  </a:lnTo>
                  <a:lnTo>
                    <a:pt x="168" y="255"/>
                  </a:lnTo>
                  <a:lnTo>
                    <a:pt x="173" y="253"/>
                  </a:lnTo>
                  <a:lnTo>
                    <a:pt x="181" y="251"/>
                  </a:lnTo>
                  <a:lnTo>
                    <a:pt x="187" y="247"/>
                  </a:lnTo>
                  <a:lnTo>
                    <a:pt x="191" y="246"/>
                  </a:lnTo>
                  <a:lnTo>
                    <a:pt x="196" y="242"/>
                  </a:lnTo>
                  <a:lnTo>
                    <a:pt x="202" y="238"/>
                  </a:lnTo>
                  <a:lnTo>
                    <a:pt x="208" y="234"/>
                  </a:lnTo>
                  <a:lnTo>
                    <a:pt x="211" y="230"/>
                  </a:lnTo>
                  <a:lnTo>
                    <a:pt x="217" y="227"/>
                  </a:lnTo>
                  <a:lnTo>
                    <a:pt x="221" y="223"/>
                  </a:lnTo>
                  <a:lnTo>
                    <a:pt x="225" y="217"/>
                  </a:lnTo>
                  <a:lnTo>
                    <a:pt x="229" y="213"/>
                  </a:lnTo>
                  <a:lnTo>
                    <a:pt x="232" y="208"/>
                  </a:lnTo>
                  <a:lnTo>
                    <a:pt x="238" y="204"/>
                  </a:lnTo>
                  <a:lnTo>
                    <a:pt x="240" y="198"/>
                  </a:lnTo>
                  <a:lnTo>
                    <a:pt x="244" y="192"/>
                  </a:lnTo>
                  <a:lnTo>
                    <a:pt x="246" y="187"/>
                  </a:lnTo>
                  <a:lnTo>
                    <a:pt x="249" y="181"/>
                  </a:lnTo>
                  <a:lnTo>
                    <a:pt x="251" y="175"/>
                  </a:lnTo>
                  <a:lnTo>
                    <a:pt x="253" y="170"/>
                  </a:lnTo>
                  <a:lnTo>
                    <a:pt x="255" y="164"/>
                  </a:lnTo>
                  <a:lnTo>
                    <a:pt x="257" y="156"/>
                  </a:lnTo>
                  <a:lnTo>
                    <a:pt x="257" y="151"/>
                  </a:lnTo>
                  <a:lnTo>
                    <a:pt x="259" y="143"/>
                  </a:lnTo>
                  <a:lnTo>
                    <a:pt x="259" y="137"/>
                  </a:lnTo>
                  <a:lnTo>
                    <a:pt x="261" y="132"/>
                  </a:lnTo>
                  <a:lnTo>
                    <a:pt x="259" y="124"/>
                  </a:lnTo>
                  <a:lnTo>
                    <a:pt x="259" y="116"/>
                  </a:lnTo>
                  <a:lnTo>
                    <a:pt x="257" y="111"/>
                  </a:lnTo>
                  <a:lnTo>
                    <a:pt x="257" y="103"/>
                  </a:lnTo>
                  <a:lnTo>
                    <a:pt x="255" y="97"/>
                  </a:lnTo>
                  <a:lnTo>
                    <a:pt x="253" y="92"/>
                  </a:lnTo>
                  <a:lnTo>
                    <a:pt x="251" y="86"/>
                  </a:lnTo>
                  <a:lnTo>
                    <a:pt x="249" y="80"/>
                  </a:lnTo>
                  <a:lnTo>
                    <a:pt x="246" y="73"/>
                  </a:lnTo>
                  <a:lnTo>
                    <a:pt x="244" y="67"/>
                  </a:lnTo>
                  <a:lnTo>
                    <a:pt x="240" y="61"/>
                  </a:lnTo>
                  <a:lnTo>
                    <a:pt x="238" y="57"/>
                  </a:lnTo>
                  <a:lnTo>
                    <a:pt x="232" y="52"/>
                  </a:lnTo>
                  <a:lnTo>
                    <a:pt x="229" y="46"/>
                  </a:lnTo>
                  <a:lnTo>
                    <a:pt x="225" y="42"/>
                  </a:lnTo>
                  <a:lnTo>
                    <a:pt x="221" y="38"/>
                  </a:lnTo>
                  <a:lnTo>
                    <a:pt x="217" y="33"/>
                  </a:lnTo>
                  <a:lnTo>
                    <a:pt x="211" y="29"/>
                  </a:lnTo>
                  <a:lnTo>
                    <a:pt x="208" y="25"/>
                  </a:lnTo>
                  <a:lnTo>
                    <a:pt x="202" y="21"/>
                  </a:lnTo>
                  <a:lnTo>
                    <a:pt x="196" y="18"/>
                  </a:lnTo>
                  <a:lnTo>
                    <a:pt x="191" y="16"/>
                  </a:lnTo>
                  <a:lnTo>
                    <a:pt x="187" y="12"/>
                  </a:lnTo>
                  <a:lnTo>
                    <a:pt x="181" y="10"/>
                  </a:lnTo>
                  <a:lnTo>
                    <a:pt x="173" y="6"/>
                  </a:lnTo>
                  <a:lnTo>
                    <a:pt x="168" y="4"/>
                  </a:lnTo>
                  <a:lnTo>
                    <a:pt x="162" y="4"/>
                  </a:lnTo>
                  <a:lnTo>
                    <a:pt x="156" y="2"/>
                  </a:lnTo>
                  <a:lnTo>
                    <a:pt x="149" y="0"/>
                  </a:lnTo>
                  <a:lnTo>
                    <a:pt x="143" y="0"/>
                  </a:lnTo>
                  <a:lnTo>
                    <a:pt x="135" y="0"/>
                  </a:lnTo>
                  <a:lnTo>
                    <a:pt x="130" y="0"/>
                  </a:lnTo>
                  <a:lnTo>
                    <a:pt x="122" y="0"/>
                  </a:lnTo>
                  <a:lnTo>
                    <a:pt x="116" y="0"/>
                  </a:lnTo>
                  <a:lnTo>
                    <a:pt x="109" y="0"/>
                  </a:lnTo>
                  <a:lnTo>
                    <a:pt x="103" y="2"/>
                  </a:lnTo>
                  <a:lnTo>
                    <a:pt x="95" y="4"/>
                  </a:lnTo>
                  <a:lnTo>
                    <a:pt x="90" y="4"/>
                  </a:lnTo>
                  <a:lnTo>
                    <a:pt x="84" y="6"/>
                  </a:lnTo>
                  <a:lnTo>
                    <a:pt x="78" y="10"/>
                  </a:lnTo>
                  <a:lnTo>
                    <a:pt x="73" y="12"/>
                  </a:lnTo>
                  <a:lnTo>
                    <a:pt x="67" y="16"/>
                  </a:lnTo>
                  <a:lnTo>
                    <a:pt x="61" y="18"/>
                  </a:lnTo>
                  <a:lnTo>
                    <a:pt x="56" y="21"/>
                  </a:lnTo>
                  <a:lnTo>
                    <a:pt x="52" y="25"/>
                  </a:lnTo>
                  <a:lnTo>
                    <a:pt x="46" y="29"/>
                  </a:lnTo>
                  <a:lnTo>
                    <a:pt x="42" y="33"/>
                  </a:lnTo>
                  <a:lnTo>
                    <a:pt x="37" y="38"/>
                  </a:lnTo>
                  <a:lnTo>
                    <a:pt x="33" y="42"/>
                  </a:lnTo>
                  <a:lnTo>
                    <a:pt x="29" y="46"/>
                  </a:lnTo>
                  <a:lnTo>
                    <a:pt x="25" y="52"/>
                  </a:lnTo>
                  <a:lnTo>
                    <a:pt x="21" y="57"/>
                  </a:lnTo>
                  <a:lnTo>
                    <a:pt x="18" y="61"/>
                  </a:lnTo>
                  <a:lnTo>
                    <a:pt x="14" y="67"/>
                  </a:lnTo>
                  <a:lnTo>
                    <a:pt x="12" y="73"/>
                  </a:lnTo>
                  <a:lnTo>
                    <a:pt x="8" y="80"/>
                  </a:lnTo>
                  <a:lnTo>
                    <a:pt x="6" y="86"/>
                  </a:lnTo>
                  <a:lnTo>
                    <a:pt x="4" y="92"/>
                  </a:lnTo>
                  <a:lnTo>
                    <a:pt x="2" y="97"/>
                  </a:lnTo>
                  <a:lnTo>
                    <a:pt x="2" y="103"/>
                  </a:lnTo>
                  <a:lnTo>
                    <a:pt x="0" y="111"/>
                  </a:lnTo>
                  <a:lnTo>
                    <a:pt x="0" y="116"/>
                  </a:lnTo>
                  <a:lnTo>
                    <a:pt x="0" y="124"/>
                  </a:lnTo>
                  <a:lnTo>
                    <a:pt x="0" y="132"/>
                  </a:lnTo>
                  <a:lnTo>
                    <a:pt x="0" y="137"/>
                  </a:lnTo>
                  <a:lnTo>
                    <a:pt x="0" y="143"/>
                  </a:lnTo>
                  <a:lnTo>
                    <a:pt x="0" y="151"/>
                  </a:lnTo>
                  <a:lnTo>
                    <a:pt x="2" y="156"/>
                  </a:lnTo>
                  <a:lnTo>
                    <a:pt x="2" y="164"/>
                  </a:lnTo>
                  <a:lnTo>
                    <a:pt x="4" y="170"/>
                  </a:lnTo>
                  <a:lnTo>
                    <a:pt x="6" y="175"/>
                  </a:lnTo>
                  <a:lnTo>
                    <a:pt x="8" y="181"/>
                  </a:lnTo>
                  <a:lnTo>
                    <a:pt x="12" y="187"/>
                  </a:lnTo>
                  <a:lnTo>
                    <a:pt x="14" y="192"/>
                  </a:lnTo>
                  <a:lnTo>
                    <a:pt x="18" y="198"/>
                  </a:lnTo>
                  <a:lnTo>
                    <a:pt x="21" y="204"/>
                  </a:lnTo>
                  <a:lnTo>
                    <a:pt x="25" y="208"/>
                  </a:lnTo>
                  <a:lnTo>
                    <a:pt x="29" y="213"/>
                  </a:lnTo>
                  <a:lnTo>
                    <a:pt x="33" y="217"/>
                  </a:lnTo>
                  <a:lnTo>
                    <a:pt x="37" y="223"/>
                  </a:lnTo>
                  <a:lnTo>
                    <a:pt x="42" y="227"/>
                  </a:lnTo>
                  <a:lnTo>
                    <a:pt x="46" y="230"/>
                  </a:lnTo>
                  <a:lnTo>
                    <a:pt x="52" y="234"/>
                  </a:lnTo>
                  <a:lnTo>
                    <a:pt x="56" y="238"/>
                  </a:lnTo>
                  <a:lnTo>
                    <a:pt x="61" y="242"/>
                  </a:lnTo>
                  <a:lnTo>
                    <a:pt x="67" y="246"/>
                  </a:lnTo>
                  <a:lnTo>
                    <a:pt x="73" y="247"/>
                  </a:lnTo>
                  <a:lnTo>
                    <a:pt x="78" y="251"/>
                  </a:lnTo>
                  <a:lnTo>
                    <a:pt x="84" y="253"/>
                  </a:lnTo>
                  <a:lnTo>
                    <a:pt x="90" y="255"/>
                  </a:lnTo>
                  <a:lnTo>
                    <a:pt x="95" y="257"/>
                  </a:lnTo>
                  <a:lnTo>
                    <a:pt x="103" y="259"/>
                  </a:lnTo>
                  <a:lnTo>
                    <a:pt x="109" y="259"/>
                  </a:lnTo>
                  <a:lnTo>
                    <a:pt x="116" y="261"/>
                  </a:lnTo>
                  <a:lnTo>
                    <a:pt x="122" y="261"/>
                  </a:lnTo>
                  <a:lnTo>
                    <a:pt x="130" y="263"/>
                  </a:lnTo>
                  <a:close/>
                </a:path>
              </a:pathLst>
            </a:custGeom>
            <a:solidFill>
              <a:srgbClr val="D9E0E6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5" name="Freeform 61"/>
            <p:cNvSpPr>
              <a:spLocks/>
            </p:cNvSpPr>
            <p:nvPr/>
          </p:nvSpPr>
          <p:spPr bwMode="auto">
            <a:xfrm>
              <a:off x="2086" y="3322"/>
              <a:ext cx="84" cy="84"/>
            </a:xfrm>
            <a:custGeom>
              <a:avLst/>
              <a:gdLst>
                <a:gd name="T0" fmla="*/ 43 w 168"/>
                <a:gd name="T1" fmla="*/ 83 h 168"/>
                <a:gd name="T2" fmla="*/ 48 w 168"/>
                <a:gd name="T3" fmla="*/ 83 h 168"/>
                <a:gd name="T4" fmla="*/ 52 w 168"/>
                <a:gd name="T5" fmla="*/ 82 h 168"/>
                <a:gd name="T6" fmla="*/ 56 w 168"/>
                <a:gd name="T7" fmla="*/ 81 h 168"/>
                <a:gd name="T8" fmla="*/ 61 w 168"/>
                <a:gd name="T9" fmla="*/ 78 h 168"/>
                <a:gd name="T10" fmla="*/ 68 w 168"/>
                <a:gd name="T11" fmla="*/ 74 h 168"/>
                <a:gd name="T12" fmla="*/ 74 w 168"/>
                <a:gd name="T13" fmla="*/ 68 h 168"/>
                <a:gd name="T14" fmla="*/ 78 w 168"/>
                <a:gd name="T15" fmla="*/ 61 h 168"/>
                <a:gd name="T16" fmla="*/ 80 w 168"/>
                <a:gd name="T17" fmla="*/ 56 h 168"/>
                <a:gd name="T18" fmla="*/ 82 w 168"/>
                <a:gd name="T19" fmla="*/ 52 h 168"/>
                <a:gd name="T20" fmla="*/ 83 w 168"/>
                <a:gd name="T21" fmla="*/ 48 h 168"/>
                <a:gd name="T22" fmla="*/ 83 w 168"/>
                <a:gd name="T23" fmla="*/ 44 h 168"/>
                <a:gd name="T24" fmla="*/ 83 w 168"/>
                <a:gd name="T25" fmla="*/ 39 h 168"/>
                <a:gd name="T26" fmla="*/ 83 w 168"/>
                <a:gd name="T27" fmla="*/ 36 h 168"/>
                <a:gd name="T28" fmla="*/ 82 w 168"/>
                <a:gd name="T29" fmla="*/ 31 h 168"/>
                <a:gd name="T30" fmla="*/ 80 w 168"/>
                <a:gd name="T31" fmla="*/ 27 h 168"/>
                <a:gd name="T32" fmla="*/ 79 w 168"/>
                <a:gd name="T33" fmla="*/ 23 h 168"/>
                <a:gd name="T34" fmla="*/ 77 w 168"/>
                <a:gd name="T35" fmla="*/ 19 h 168"/>
                <a:gd name="T36" fmla="*/ 74 w 168"/>
                <a:gd name="T37" fmla="*/ 15 h 168"/>
                <a:gd name="T38" fmla="*/ 68 w 168"/>
                <a:gd name="T39" fmla="*/ 9 h 168"/>
                <a:gd name="T40" fmla="*/ 61 w 168"/>
                <a:gd name="T41" fmla="*/ 5 h 168"/>
                <a:gd name="T42" fmla="*/ 56 w 168"/>
                <a:gd name="T43" fmla="*/ 2 h 168"/>
                <a:gd name="T44" fmla="*/ 52 w 168"/>
                <a:gd name="T45" fmla="*/ 1 h 168"/>
                <a:gd name="T46" fmla="*/ 48 w 168"/>
                <a:gd name="T47" fmla="*/ 0 h 168"/>
                <a:gd name="T48" fmla="*/ 43 w 168"/>
                <a:gd name="T49" fmla="*/ 0 h 168"/>
                <a:gd name="T50" fmla="*/ 39 w 168"/>
                <a:gd name="T51" fmla="*/ 0 h 168"/>
                <a:gd name="T52" fmla="*/ 35 w 168"/>
                <a:gd name="T53" fmla="*/ 0 h 168"/>
                <a:gd name="T54" fmla="*/ 31 w 168"/>
                <a:gd name="T55" fmla="*/ 1 h 168"/>
                <a:gd name="T56" fmla="*/ 27 w 168"/>
                <a:gd name="T57" fmla="*/ 2 h 168"/>
                <a:gd name="T58" fmla="*/ 23 w 168"/>
                <a:gd name="T59" fmla="*/ 4 h 168"/>
                <a:gd name="T60" fmla="*/ 19 w 168"/>
                <a:gd name="T61" fmla="*/ 6 h 168"/>
                <a:gd name="T62" fmla="*/ 15 w 168"/>
                <a:gd name="T63" fmla="*/ 9 h 168"/>
                <a:gd name="T64" fmla="*/ 9 w 168"/>
                <a:gd name="T65" fmla="*/ 15 h 168"/>
                <a:gd name="T66" fmla="*/ 6 w 168"/>
                <a:gd name="T67" fmla="*/ 19 h 168"/>
                <a:gd name="T68" fmla="*/ 4 w 168"/>
                <a:gd name="T69" fmla="*/ 23 h 168"/>
                <a:gd name="T70" fmla="*/ 2 w 168"/>
                <a:gd name="T71" fmla="*/ 27 h 168"/>
                <a:gd name="T72" fmla="*/ 1 w 168"/>
                <a:gd name="T73" fmla="*/ 31 h 168"/>
                <a:gd name="T74" fmla="*/ 0 w 168"/>
                <a:gd name="T75" fmla="*/ 36 h 168"/>
                <a:gd name="T76" fmla="*/ 0 w 168"/>
                <a:gd name="T77" fmla="*/ 39 h 168"/>
                <a:gd name="T78" fmla="*/ 0 w 168"/>
                <a:gd name="T79" fmla="*/ 44 h 168"/>
                <a:gd name="T80" fmla="*/ 0 w 168"/>
                <a:gd name="T81" fmla="*/ 48 h 168"/>
                <a:gd name="T82" fmla="*/ 1 w 168"/>
                <a:gd name="T83" fmla="*/ 52 h 168"/>
                <a:gd name="T84" fmla="*/ 2 w 168"/>
                <a:gd name="T85" fmla="*/ 56 h 168"/>
                <a:gd name="T86" fmla="*/ 5 w 168"/>
                <a:gd name="T87" fmla="*/ 61 h 168"/>
                <a:gd name="T88" fmla="*/ 9 w 168"/>
                <a:gd name="T89" fmla="*/ 68 h 168"/>
                <a:gd name="T90" fmla="*/ 15 w 168"/>
                <a:gd name="T91" fmla="*/ 74 h 168"/>
                <a:gd name="T92" fmla="*/ 19 w 168"/>
                <a:gd name="T93" fmla="*/ 77 h 168"/>
                <a:gd name="T94" fmla="*/ 23 w 168"/>
                <a:gd name="T95" fmla="*/ 79 h 168"/>
                <a:gd name="T96" fmla="*/ 27 w 168"/>
                <a:gd name="T97" fmla="*/ 81 h 168"/>
                <a:gd name="T98" fmla="*/ 31 w 168"/>
                <a:gd name="T99" fmla="*/ 82 h 168"/>
                <a:gd name="T100" fmla="*/ 35 w 168"/>
                <a:gd name="T101" fmla="*/ 83 h 168"/>
                <a:gd name="T102" fmla="*/ 39 w 168"/>
                <a:gd name="T103" fmla="*/ 83 h 168"/>
                <a:gd name="T104" fmla="*/ 42 w 168"/>
                <a:gd name="T105" fmla="*/ 84 h 168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168"/>
                <a:gd name="T160" fmla="*/ 0 h 168"/>
                <a:gd name="T161" fmla="*/ 168 w 168"/>
                <a:gd name="T162" fmla="*/ 168 h 168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168" h="168">
                  <a:moveTo>
                    <a:pt x="84" y="168"/>
                  </a:moveTo>
                  <a:lnTo>
                    <a:pt x="86" y="166"/>
                  </a:lnTo>
                  <a:lnTo>
                    <a:pt x="91" y="166"/>
                  </a:lnTo>
                  <a:lnTo>
                    <a:pt x="95" y="166"/>
                  </a:lnTo>
                  <a:lnTo>
                    <a:pt x="99" y="166"/>
                  </a:lnTo>
                  <a:lnTo>
                    <a:pt x="103" y="164"/>
                  </a:lnTo>
                  <a:lnTo>
                    <a:pt x="107" y="162"/>
                  </a:lnTo>
                  <a:lnTo>
                    <a:pt x="111" y="162"/>
                  </a:lnTo>
                  <a:lnTo>
                    <a:pt x="114" y="160"/>
                  </a:lnTo>
                  <a:lnTo>
                    <a:pt x="122" y="156"/>
                  </a:lnTo>
                  <a:lnTo>
                    <a:pt x="128" y="152"/>
                  </a:lnTo>
                  <a:lnTo>
                    <a:pt x="135" y="147"/>
                  </a:lnTo>
                  <a:lnTo>
                    <a:pt x="141" y="143"/>
                  </a:lnTo>
                  <a:lnTo>
                    <a:pt x="147" y="135"/>
                  </a:lnTo>
                  <a:lnTo>
                    <a:pt x="152" y="130"/>
                  </a:lnTo>
                  <a:lnTo>
                    <a:pt x="156" y="122"/>
                  </a:lnTo>
                  <a:lnTo>
                    <a:pt x="160" y="116"/>
                  </a:lnTo>
                  <a:lnTo>
                    <a:pt x="160" y="111"/>
                  </a:lnTo>
                  <a:lnTo>
                    <a:pt x="162" y="107"/>
                  </a:lnTo>
                  <a:lnTo>
                    <a:pt x="164" y="103"/>
                  </a:lnTo>
                  <a:lnTo>
                    <a:pt x="164" y="99"/>
                  </a:lnTo>
                  <a:lnTo>
                    <a:pt x="166" y="95"/>
                  </a:lnTo>
                  <a:lnTo>
                    <a:pt x="166" y="92"/>
                  </a:lnTo>
                  <a:lnTo>
                    <a:pt x="166" y="88"/>
                  </a:lnTo>
                  <a:lnTo>
                    <a:pt x="168" y="84"/>
                  </a:lnTo>
                  <a:lnTo>
                    <a:pt x="166" y="78"/>
                  </a:lnTo>
                  <a:lnTo>
                    <a:pt x="166" y="74"/>
                  </a:lnTo>
                  <a:lnTo>
                    <a:pt x="166" y="71"/>
                  </a:lnTo>
                  <a:lnTo>
                    <a:pt x="164" y="67"/>
                  </a:lnTo>
                  <a:lnTo>
                    <a:pt x="164" y="61"/>
                  </a:lnTo>
                  <a:lnTo>
                    <a:pt x="162" y="57"/>
                  </a:lnTo>
                  <a:lnTo>
                    <a:pt x="160" y="54"/>
                  </a:lnTo>
                  <a:lnTo>
                    <a:pt x="160" y="50"/>
                  </a:lnTo>
                  <a:lnTo>
                    <a:pt x="158" y="46"/>
                  </a:lnTo>
                  <a:lnTo>
                    <a:pt x="156" y="42"/>
                  </a:lnTo>
                  <a:lnTo>
                    <a:pt x="154" y="38"/>
                  </a:lnTo>
                  <a:lnTo>
                    <a:pt x="152" y="36"/>
                  </a:lnTo>
                  <a:lnTo>
                    <a:pt x="147" y="29"/>
                  </a:lnTo>
                  <a:lnTo>
                    <a:pt x="141" y="23"/>
                  </a:lnTo>
                  <a:lnTo>
                    <a:pt x="135" y="17"/>
                  </a:lnTo>
                  <a:lnTo>
                    <a:pt x="128" y="14"/>
                  </a:lnTo>
                  <a:lnTo>
                    <a:pt x="122" y="10"/>
                  </a:lnTo>
                  <a:lnTo>
                    <a:pt x="114" y="6"/>
                  </a:lnTo>
                  <a:lnTo>
                    <a:pt x="111" y="4"/>
                  </a:lnTo>
                  <a:lnTo>
                    <a:pt x="107" y="2"/>
                  </a:lnTo>
                  <a:lnTo>
                    <a:pt x="103" y="2"/>
                  </a:lnTo>
                  <a:lnTo>
                    <a:pt x="99" y="2"/>
                  </a:lnTo>
                  <a:lnTo>
                    <a:pt x="95" y="0"/>
                  </a:lnTo>
                  <a:lnTo>
                    <a:pt x="91" y="0"/>
                  </a:lnTo>
                  <a:lnTo>
                    <a:pt x="86" y="0"/>
                  </a:lnTo>
                  <a:lnTo>
                    <a:pt x="84" y="0"/>
                  </a:lnTo>
                  <a:lnTo>
                    <a:pt x="78" y="0"/>
                  </a:lnTo>
                  <a:lnTo>
                    <a:pt x="74" y="0"/>
                  </a:lnTo>
                  <a:lnTo>
                    <a:pt x="69" y="0"/>
                  </a:lnTo>
                  <a:lnTo>
                    <a:pt x="65" y="2"/>
                  </a:lnTo>
                  <a:lnTo>
                    <a:pt x="61" y="2"/>
                  </a:lnTo>
                  <a:lnTo>
                    <a:pt x="57" y="2"/>
                  </a:lnTo>
                  <a:lnTo>
                    <a:pt x="53" y="4"/>
                  </a:lnTo>
                  <a:lnTo>
                    <a:pt x="52" y="6"/>
                  </a:lnTo>
                  <a:lnTo>
                    <a:pt x="46" y="8"/>
                  </a:lnTo>
                  <a:lnTo>
                    <a:pt x="42" y="10"/>
                  </a:lnTo>
                  <a:lnTo>
                    <a:pt x="38" y="12"/>
                  </a:lnTo>
                  <a:lnTo>
                    <a:pt x="36" y="14"/>
                  </a:lnTo>
                  <a:lnTo>
                    <a:pt x="29" y="17"/>
                  </a:lnTo>
                  <a:lnTo>
                    <a:pt x="25" y="23"/>
                  </a:lnTo>
                  <a:lnTo>
                    <a:pt x="17" y="29"/>
                  </a:lnTo>
                  <a:lnTo>
                    <a:pt x="14" y="36"/>
                  </a:lnTo>
                  <a:lnTo>
                    <a:pt x="12" y="38"/>
                  </a:lnTo>
                  <a:lnTo>
                    <a:pt x="10" y="42"/>
                  </a:lnTo>
                  <a:lnTo>
                    <a:pt x="8" y="46"/>
                  </a:lnTo>
                  <a:lnTo>
                    <a:pt x="6" y="50"/>
                  </a:lnTo>
                  <a:lnTo>
                    <a:pt x="4" y="54"/>
                  </a:lnTo>
                  <a:lnTo>
                    <a:pt x="2" y="57"/>
                  </a:lnTo>
                  <a:lnTo>
                    <a:pt x="2" y="61"/>
                  </a:lnTo>
                  <a:lnTo>
                    <a:pt x="2" y="67"/>
                  </a:lnTo>
                  <a:lnTo>
                    <a:pt x="0" y="71"/>
                  </a:lnTo>
                  <a:lnTo>
                    <a:pt x="0" y="74"/>
                  </a:lnTo>
                  <a:lnTo>
                    <a:pt x="0" y="78"/>
                  </a:lnTo>
                  <a:lnTo>
                    <a:pt x="0" y="84"/>
                  </a:lnTo>
                  <a:lnTo>
                    <a:pt x="0" y="88"/>
                  </a:lnTo>
                  <a:lnTo>
                    <a:pt x="0" y="92"/>
                  </a:lnTo>
                  <a:lnTo>
                    <a:pt x="0" y="95"/>
                  </a:lnTo>
                  <a:lnTo>
                    <a:pt x="2" y="99"/>
                  </a:lnTo>
                  <a:lnTo>
                    <a:pt x="2" y="103"/>
                  </a:lnTo>
                  <a:lnTo>
                    <a:pt x="2" y="107"/>
                  </a:lnTo>
                  <a:lnTo>
                    <a:pt x="4" y="111"/>
                  </a:lnTo>
                  <a:lnTo>
                    <a:pt x="6" y="116"/>
                  </a:lnTo>
                  <a:lnTo>
                    <a:pt x="10" y="122"/>
                  </a:lnTo>
                  <a:lnTo>
                    <a:pt x="14" y="130"/>
                  </a:lnTo>
                  <a:lnTo>
                    <a:pt x="17" y="135"/>
                  </a:lnTo>
                  <a:lnTo>
                    <a:pt x="25" y="143"/>
                  </a:lnTo>
                  <a:lnTo>
                    <a:pt x="29" y="147"/>
                  </a:lnTo>
                  <a:lnTo>
                    <a:pt x="36" y="152"/>
                  </a:lnTo>
                  <a:lnTo>
                    <a:pt x="38" y="154"/>
                  </a:lnTo>
                  <a:lnTo>
                    <a:pt x="42" y="156"/>
                  </a:lnTo>
                  <a:lnTo>
                    <a:pt x="46" y="158"/>
                  </a:lnTo>
                  <a:lnTo>
                    <a:pt x="52" y="160"/>
                  </a:lnTo>
                  <a:lnTo>
                    <a:pt x="53" y="162"/>
                  </a:lnTo>
                  <a:lnTo>
                    <a:pt x="57" y="162"/>
                  </a:lnTo>
                  <a:lnTo>
                    <a:pt x="61" y="164"/>
                  </a:lnTo>
                  <a:lnTo>
                    <a:pt x="65" y="166"/>
                  </a:lnTo>
                  <a:lnTo>
                    <a:pt x="69" y="166"/>
                  </a:lnTo>
                  <a:lnTo>
                    <a:pt x="74" y="166"/>
                  </a:lnTo>
                  <a:lnTo>
                    <a:pt x="78" y="166"/>
                  </a:lnTo>
                  <a:lnTo>
                    <a:pt x="84" y="168"/>
                  </a:lnTo>
                  <a:close/>
                </a:path>
              </a:pathLst>
            </a:custGeom>
            <a:solidFill>
              <a:srgbClr val="D9E0E6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6" name="Freeform 62"/>
            <p:cNvSpPr>
              <a:spLocks/>
            </p:cNvSpPr>
            <p:nvPr/>
          </p:nvSpPr>
          <p:spPr bwMode="auto">
            <a:xfrm>
              <a:off x="1942" y="3297"/>
              <a:ext cx="82" cy="84"/>
            </a:xfrm>
            <a:custGeom>
              <a:avLst/>
              <a:gdLst>
                <a:gd name="T0" fmla="*/ 42 w 166"/>
                <a:gd name="T1" fmla="*/ 84 h 167"/>
                <a:gd name="T2" fmla="*/ 47 w 166"/>
                <a:gd name="T3" fmla="*/ 83 h 167"/>
                <a:gd name="T4" fmla="*/ 51 w 166"/>
                <a:gd name="T5" fmla="*/ 82 h 167"/>
                <a:gd name="T6" fmla="*/ 55 w 166"/>
                <a:gd name="T7" fmla="*/ 81 h 167"/>
                <a:gd name="T8" fmla="*/ 60 w 166"/>
                <a:gd name="T9" fmla="*/ 78 h 167"/>
                <a:gd name="T10" fmla="*/ 67 w 166"/>
                <a:gd name="T11" fmla="*/ 73 h 167"/>
                <a:gd name="T12" fmla="*/ 73 w 166"/>
                <a:gd name="T13" fmla="*/ 68 h 167"/>
                <a:gd name="T14" fmla="*/ 77 w 166"/>
                <a:gd name="T15" fmla="*/ 62 h 167"/>
                <a:gd name="T16" fmla="*/ 79 w 166"/>
                <a:gd name="T17" fmla="*/ 56 h 167"/>
                <a:gd name="T18" fmla="*/ 80 w 166"/>
                <a:gd name="T19" fmla="*/ 52 h 167"/>
                <a:gd name="T20" fmla="*/ 82 w 166"/>
                <a:gd name="T21" fmla="*/ 48 h 167"/>
                <a:gd name="T22" fmla="*/ 82 w 166"/>
                <a:gd name="T23" fmla="*/ 44 h 167"/>
                <a:gd name="T24" fmla="*/ 82 w 166"/>
                <a:gd name="T25" fmla="*/ 40 h 167"/>
                <a:gd name="T26" fmla="*/ 82 w 166"/>
                <a:gd name="T27" fmla="*/ 35 h 167"/>
                <a:gd name="T28" fmla="*/ 80 w 166"/>
                <a:gd name="T29" fmla="*/ 32 h 167"/>
                <a:gd name="T30" fmla="*/ 79 w 166"/>
                <a:gd name="T31" fmla="*/ 28 h 167"/>
                <a:gd name="T32" fmla="*/ 78 w 166"/>
                <a:gd name="T33" fmla="*/ 24 h 167"/>
                <a:gd name="T34" fmla="*/ 76 w 166"/>
                <a:gd name="T35" fmla="*/ 20 h 167"/>
                <a:gd name="T36" fmla="*/ 73 w 166"/>
                <a:gd name="T37" fmla="*/ 15 h 167"/>
                <a:gd name="T38" fmla="*/ 67 w 166"/>
                <a:gd name="T39" fmla="*/ 10 h 167"/>
                <a:gd name="T40" fmla="*/ 60 w 166"/>
                <a:gd name="T41" fmla="*/ 5 h 167"/>
                <a:gd name="T42" fmla="*/ 55 w 166"/>
                <a:gd name="T43" fmla="*/ 2 h 167"/>
                <a:gd name="T44" fmla="*/ 51 w 166"/>
                <a:gd name="T45" fmla="*/ 1 h 167"/>
                <a:gd name="T46" fmla="*/ 47 w 166"/>
                <a:gd name="T47" fmla="*/ 0 h 167"/>
                <a:gd name="T48" fmla="*/ 42 w 166"/>
                <a:gd name="T49" fmla="*/ 0 h 167"/>
                <a:gd name="T50" fmla="*/ 39 w 166"/>
                <a:gd name="T51" fmla="*/ 0 h 167"/>
                <a:gd name="T52" fmla="*/ 34 w 166"/>
                <a:gd name="T53" fmla="*/ 0 h 167"/>
                <a:gd name="T54" fmla="*/ 30 w 166"/>
                <a:gd name="T55" fmla="*/ 1 h 167"/>
                <a:gd name="T56" fmla="*/ 27 w 166"/>
                <a:gd name="T57" fmla="*/ 2 h 167"/>
                <a:gd name="T58" fmla="*/ 23 w 166"/>
                <a:gd name="T59" fmla="*/ 4 h 167"/>
                <a:gd name="T60" fmla="*/ 19 w 166"/>
                <a:gd name="T61" fmla="*/ 6 h 167"/>
                <a:gd name="T62" fmla="*/ 14 w 166"/>
                <a:gd name="T63" fmla="*/ 10 h 167"/>
                <a:gd name="T64" fmla="*/ 8 w 166"/>
                <a:gd name="T65" fmla="*/ 15 h 167"/>
                <a:gd name="T66" fmla="*/ 6 w 166"/>
                <a:gd name="T67" fmla="*/ 20 h 167"/>
                <a:gd name="T68" fmla="*/ 3 w 166"/>
                <a:gd name="T69" fmla="*/ 24 h 167"/>
                <a:gd name="T70" fmla="*/ 2 w 166"/>
                <a:gd name="T71" fmla="*/ 28 h 167"/>
                <a:gd name="T72" fmla="*/ 0 w 166"/>
                <a:gd name="T73" fmla="*/ 32 h 167"/>
                <a:gd name="T74" fmla="*/ 0 w 166"/>
                <a:gd name="T75" fmla="*/ 35 h 167"/>
                <a:gd name="T76" fmla="*/ 0 w 166"/>
                <a:gd name="T77" fmla="*/ 40 h 167"/>
                <a:gd name="T78" fmla="*/ 0 w 166"/>
                <a:gd name="T79" fmla="*/ 44 h 167"/>
                <a:gd name="T80" fmla="*/ 0 w 166"/>
                <a:gd name="T81" fmla="*/ 48 h 167"/>
                <a:gd name="T82" fmla="*/ 0 w 166"/>
                <a:gd name="T83" fmla="*/ 52 h 167"/>
                <a:gd name="T84" fmla="*/ 2 w 166"/>
                <a:gd name="T85" fmla="*/ 56 h 167"/>
                <a:gd name="T86" fmla="*/ 5 w 166"/>
                <a:gd name="T87" fmla="*/ 62 h 167"/>
                <a:gd name="T88" fmla="*/ 8 w 166"/>
                <a:gd name="T89" fmla="*/ 68 h 167"/>
                <a:gd name="T90" fmla="*/ 14 w 166"/>
                <a:gd name="T91" fmla="*/ 73 h 167"/>
                <a:gd name="T92" fmla="*/ 19 w 166"/>
                <a:gd name="T93" fmla="*/ 77 h 167"/>
                <a:gd name="T94" fmla="*/ 23 w 166"/>
                <a:gd name="T95" fmla="*/ 79 h 167"/>
                <a:gd name="T96" fmla="*/ 27 w 166"/>
                <a:gd name="T97" fmla="*/ 81 h 167"/>
                <a:gd name="T98" fmla="*/ 30 w 166"/>
                <a:gd name="T99" fmla="*/ 82 h 167"/>
                <a:gd name="T100" fmla="*/ 34 w 166"/>
                <a:gd name="T101" fmla="*/ 83 h 167"/>
                <a:gd name="T102" fmla="*/ 39 w 166"/>
                <a:gd name="T103" fmla="*/ 84 h 167"/>
                <a:gd name="T104" fmla="*/ 41 w 166"/>
                <a:gd name="T105" fmla="*/ 84 h 167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166"/>
                <a:gd name="T160" fmla="*/ 0 h 167"/>
                <a:gd name="T161" fmla="*/ 166 w 166"/>
                <a:gd name="T162" fmla="*/ 167 h 167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166" h="167">
                  <a:moveTo>
                    <a:pt x="82" y="167"/>
                  </a:moveTo>
                  <a:lnTo>
                    <a:pt x="86" y="167"/>
                  </a:lnTo>
                  <a:lnTo>
                    <a:pt x="90" y="167"/>
                  </a:lnTo>
                  <a:lnTo>
                    <a:pt x="95" y="165"/>
                  </a:lnTo>
                  <a:lnTo>
                    <a:pt x="99" y="165"/>
                  </a:lnTo>
                  <a:lnTo>
                    <a:pt x="103" y="163"/>
                  </a:lnTo>
                  <a:lnTo>
                    <a:pt x="107" y="163"/>
                  </a:lnTo>
                  <a:lnTo>
                    <a:pt x="111" y="161"/>
                  </a:lnTo>
                  <a:lnTo>
                    <a:pt x="114" y="160"/>
                  </a:lnTo>
                  <a:lnTo>
                    <a:pt x="122" y="156"/>
                  </a:lnTo>
                  <a:lnTo>
                    <a:pt x="128" y="152"/>
                  </a:lnTo>
                  <a:lnTo>
                    <a:pt x="135" y="146"/>
                  </a:lnTo>
                  <a:lnTo>
                    <a:pt x="141" y="142"/>
                  </a:lnTo>
                  <a:lnTo>
                    <a:pt x="147" y="135"/>
                  </a:lnTo>
                  <a:lnTo>
                    <a:pt x="150" y="129"/>
                  </a:lnTo>
                  <a:lnTo>
                    <a:pt x="156" y="123"/>
                  </a:lnTo>
                  <a:lnTo>
                    <a:pt x="160" y="116"/>
                  </a:lnTo>
                  <a:lnTo>
                    <a:pt x="160" y="112"/>
                  </a:lnTo>
                  <a:lnTo>
                    <a:pt x="162" y="108"/>
                  </a:lnTo>
                  <a:lnTo>
                    <a:pt x="162" y="103"/>
                  </a:lnTo>
                  <a:lnTo>
                    <a:pt x="164" y="99"/>
                  </a:lnTo>
                  <a:lnTo>
                    <a:pt x="166" y="95"/>
                  </a:lnTo>
                  <a:lnTo>
                    <a:pt x="166" y="91"/>
                  </a:lnTo>
                  <a:lnTo>
                    <a:pt x="166" y="87"/>
                  </a:lnTo>
                  <a:lnTo>
                    <a:pt x="166" y="84"/>
                  </a:lnTo>
                  <a:lnTo>
                    <a:pt x="166" y="80"/>
                  </a:lnTo>
                  <a:lnTo>
                    <a:pt x="166" y="76"/>
                  </a:lnTo>
                  <a:lnTo>
                    <a:pt x="166" y="70"/>
                  </a:lnTo>
                  <a:lnTo>
                    <a:pt x="164" y="66"/>
                  </a:lnTo>
                  <a:lnTo>
                    <a:pt x="162" y="63"/>
                  </a:lnTo>
                  <a:lnTo>
                    <a:pt x="162" y="59"/>
                  </a:lnTo>
                  <a:lnTo>
                    <a:pt x="160" y="55"/>
                  </a:lnTo>
                  <a:lnTo>
                    <a:pt x="160" y="51"/>
                  </a:lnTo>
                  <a:lnTo>
                    <a:pt x="158" y="47"/>
                  </a:lnTo>
                  <a:lnTo>
                    <a:pt x="156" y="44"/>
                  </a:lnTo>
                  <a:lnTo>
                    <a:pt x="154" y="40"/>
                  </a:lnTo>
                  <a:lnTo>
                    <a:pt x="150" y="38"/>
                  </a:lnTo>
                  <a:lnTo>
                    <a:pt x="147" y="30"/>
                  </a:lnTo>
                  <a:lnTo>
                    <a:pt x="141" y="25"/>
                  </a:lnTo>
                  <a:lnTo>
                    <a:pt x="135" y="19"/>
                  </a:lnTo>
                  <a:lnTo>
                    <a:pt x="128" y="15"/>
                  </a:lnTo>
                  <a:lnTo>
                    <a:pt x="122" y="9"/>
                  </a:lnTo>
                  <a:lnTo>
                    <a:pt x="114" y="6"/>
                  </a:lnTo>
                  <a:lnTo>
                    <a:pt x="111" y="4"/>
                  </a:lnTo>
                  <a:lnTo>
                    <a:pt x="107" y="4"/>
                  </a:lnTo>
                  <a:lnTo>
                    <a:pt x="103" y="2"/>
                  </a:lnTo>
                  <a:lnTo>
                    <a:pt x="99" y="2"/>
                  </a:lnTo>
                  <a:lnTo>
                    <a:pt x="95" y="0"/>
                  </a:lnTo>
                  <a:lnTo>
                    <a:pt x="90" y="0"/>
                  </a:lnTo>
                  <a:lnTo>
                    <a:pt x="86" y="0"/>
                  </a:lnTo>
                  <a:lnTo>
                    <a:pt x="82" y="0"/>
                  </a:lnTo>
                  <a:lnTo>
                    <a:pt x="78" y="0"/>
                  </a:lnTo>
                  <a:lnTo>
                    <a:pt x="74" y="0"/>
                  </a:lnTo>
                  <a:lnTo>
                    <a:pt x="69" y="0"/>
                  </a:lnTo>
                  <a:lnTo>
                    <a:pt x="65" y="2"/>
                  </a:lnTo>
                  <a:lnTo>
                    <a:pt x="61" y="2"/>
                  </a:lnTo>
                  <a:lnTo>
                    <a:pt x="57" y="4"/>
                  </a:lnTo>
                  <a:lnTo>
                    <a:pt x="54" y="4"/>
                  </a:lnTo>
                  <a:lnTo>
                    <a:pt x="50" y="6"/>
                  </a:lnTo>
                  <a:lnTo>
                    <a:pt x="46" y="8"/>
                  </a:lnTo>
                  <a:lnTo>
                    <a:pt x="42" y="9"/>
                  </a:lnTo>
                  <a:lnTo>
                    <a:pt x="38" y="11"/>
                  </a:lnTo>
                  <a:lnTo>
                    <a:pt x="36" y="15"/>
                  </a:lnTo>
                  <a:lnTo>
                    <a:pt x="29" y="19"/>
                  </a:lnTo>
                  <a:lnTo>
                    <a:pt x="23" y="25"/>
                  </a:lnTo>
                  <a:lnTo>
                    <a:pt x="17" y="30"/>
                  </a:lnTo>
                  <a:lnTo>
                    <a:pt x="14" y="38"/>
                  </a:lnTo>
                  <a:lnTo>
                    <a:pt x="12" y="40"/>
                  </a:lnTo>
                  <a:lnTo>
                    <a:pt x="10" y="44"/>
                  </a:lnTo>
                  <a:lnTo>
                    <a:pt x="6" y="47"/>
                  </a:lnTo>
                  <a:lnTo>
                    <a:pt x="6" y="51"/>
                  </a:lnTo>
                  <a:lnTo>
                    <a:pt x="4" y="55"/>
                  </a:lnTo>
                  <a:lnTo>
                    <a:pt x="2" y="59"/>
                  </a:lnTo>
                  <a:lnTo>
                    <a:pt x="0" y="63"/>
                  </a:lnTo>
                  <a:lnTo>
                    <a:pt x="0" y="66"/>
                  </a:lnTo>
                  <a:lnTo>
                    <a:pt x="0" y="70"/>
                  </a:lnTo>
                  <a:lnTo>
                    <a:pt x="0" y="76"/>
                  </a:lnTo>
                  <a:lnTo>
                    <a:pt x="0" y="80"/>
                  </a:lnTo>
                  <a:lnTo>
                    <a:pt x="0" y="84"/>
                  </a:lnTo>
                  <a:lnTo>
                    <a:pt x="0" y="87"/>
                  </a:lnTo>
                  <a:lnTo>
                    <a:pt x="0" y="91"/>
                  </a:lnTo>
                  <a:lnTo>
                    <a:pt x="0" y="95"/>
                  </a:lnTo>
                  <a:lnTo>
                    <a:pt x="0" y="99"/>
                  </a:lnTo>
                  <a:lnTo>
                    <a:pt x="0" y="103"/>
                  </a:lnTo>
                  <a:lnTo>
                    <a:pt x="2" y="108"/>
                  </a:lnTo>
                  <a:lnTo>
                    <a:pt x="4" y="112"/>
                  </a:lnTo>
                  <a:lnTo>
                    <a:pt x="6" y="116"/>
                  </a:lnTo>
                  <a:lnTo>
                    <a:pt x="10" y="123"/>
                  </a:lnTo>
                  <a:lnTo>
                    <a:pt x="14" y="129"/>
                  </a:lnTo>
                  <a:lnTo>
                    <a:pt x="17" y="135"/>
                  </a:lnTo>
                  <a:lnTo>
                    <a:pt x="23" y="142"/>
                  </a:lnTo>
                  <a:lnTo>
                    <a:pt x="29" y="146"/>
                  </a:lnTo>
                  <a:lnTo>
                    <a:pt x="36" y="152"/>
                  </a:lnTo>
                  <a:lnTo>
                    <a:pt x="38" y="154"/>
                  </a:lnTo>
                  <a:lnTo>
                    <a:pt x="42" y="156"/>
                  </a:lnTo>
                  <a:lnTo>
                    <a:pt x="46" y="158"/>
                  </a:lnTo>
                  <a:lnTo>
                    <a:pt x="50" y="160"/>
                  </a:lnTo>
                  <a:lnTo>
                    <a:pt x="54" y="161"/>
                  </a:lnTo>
                  <a:lnTo>
                    <a:pt x="57" y="163"/>
                  </a:lnTo>
                  <a:lnTo>
                    <a:pt x="61" y="163"/>
                  </a:lnTo>
                  <a:lnTo>
                    <a:pt x="65" y="165"/>
                  </a:lnTo>
                  <a:lnTo>
                    <a:pt x="69" y="165"/>
                  </a:lnTo>
                  <a:lnTo>
                    <a:pt x="74" y="167"/>
                  </a:lnTo>
                  <a:lnTo>
                    <a:pt x="78" y="167"/>
                  </a:lnTo>
                  <a:lnTo>
                    <a:pt x="82" y="167"/>
                  </a:lnTo>
                  <a:close/>
                </a:path>
              </a:pathLst>
            </a:custGeom>
            <a:solidFill>
              <a:srgbClr val="D9E0E6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7" name="Freeform 63"/>
            <p:cNvSpPr>
              <a:spLocks/>
            </p:cNvSpPr>
            <p:nvPr/>
          </p:nvSpPr>
          <p:spPr bwMode="auto">
            <a:xfrm>
              <a:off x="2217" y="3298"/>
              <a:ext cx="85" cy="85"/>
            </a:xfrm>
            <a:custGeom>
              <a:avLst/>
              <a:gdLst>
                <a:gd name="T0" fmla="*/ 45 w 169"/>
                <a:gd name="T1" fmla="*/ 84 h 169"/>
                <a:gd name="T2" fmla="*/ 49 w 169"/>
                <a:gd name="T3" fmla="*/ 84 h 169"/>
                <a:gd name="T4" fmla="*/ 52 w 169"/>
                <a:gd name="T5" fmla="*/ 83 h 169"/>
                <a:gd name="T6" fmla="*/ 57 w 169"/>
                <a:gd name="T7" fmla="*/ 82 h 169"/>
                <a:gd name="T8" fmla="*/ 62 w 169"/>
                <a:gd name="T9" fmla="*/ 79 h 169"/>
                <a:gd name="T10" fmla="*/ 68 w 169"/>
                <a:gd name="T11" fmla="*/ 74 h 169"/>
                <a:gd name="T12" fmla="*/ 74 w 169"/>
                <a:gd name="T13" fmla="*/ 69 h 169"/>
                <a:gd name="T14" fmla="*/ 79 w 169"/>
                <a:gd name="T15" fmla="*/ 62 h 169"/>
                <a:gd name="T16" fmla="*/ 82 w 169"/>
                <a:gd name="T17" fmla="*/ 56 h 169"/>
                <a:gd name="T18" fmla="*/ 83 w 169"/>
                <a:gd name="T19" fmla="*/ 52 h 169"/>
                <a:gd name="T20" fmla="*/ 84 w 169"/>
                <a:gd name="T21" fmla="*/ 48 h 169"/>
                <a:gd name="T22" fmla="*/ 84 w 169"/>
                <a:gd name="T23" fmla="*/ 44 h 169"/>
                <a:gd name="T24" fmla="*/ 84 w 169"/>
                <a:gd name="T25" fmla="*/ 39 h 169"/>
                <a:gd name="T26" fmla="*/ 84 w 169"/>
                <a:gd name="T27" fmla="*/ 35 h 169"/>
                <a:gd name="T28" fmla="*/ 83 w 169"/>
                <a:gd name="T29" fmla="*/ 32 h 169"/>
                <a:gd name="T30" fmla="*/ 82 w 169"/>
                <a:gd name="T31" fmla="*/ 28 h 169"/>
                <a:gd name="T32" fmla="*/ 80 w 169"/>
                <a:gd name="T33" fmla="*/ 24 h 169"/>
                <a:gd name="T34" fmla="*/ 78 w 169"/>
                <a:gd name="T35" fmla="*/ 20 h 169"/>
                <a:gd name="T36" fmla="*/ 74 w 169"/>
                <a:gd name="T37" fmla="*/ 15 h 169"/>
                <a:gd name="T38" fmla="*/ 68 w 169"/>
                <a:gd name="T39" fmla="*/ 10 h 169"/>
                <a:gd name="T40" fmla="*/ 62 w 169"/>
                <a:gd name="T41" fmla="*/ 5 h 169"/>
                <a:gd name="T42" fmla="*/ 57 w 169"/>
                <a:gd name="T43" fmla="*/ 2 h 169"/>
                <a:gd name="T44" fmla="*/ 52 w 169"/>
                <a:gd name="T45" fmla="*/ 1 h 169"/>
                <a:gd name="T46" fmla="*/ 49 w 169"/>
                <a:gd name="T47" fmla="*/ 0 h 169"/>
                <a:gd name="T48" fmla="*/ 45 w 169"/>
                <a:gd name="T49" fmla="*/ 0 h 169"/>
                <a:gd name="T50" fmla="*/ 40 w 169"/>
                <a:gd name="T51" fmla="*/ 0 h 169"/>
                <a:gd name="T52" fmla="*/ 35 w 169"/>
                <a:gd name="T53" fmla="*/ 0 h 169"/>
                <a:gd name="T54" fmla="*/ 31 w 169"/>
                <a:gd name="T55" fmla="*/ 1 h 169"/>
                <a:gd name="T56" fmla="*/ 28 w 169"/>
                <a:gd name="T57" fmla="*/ 2 h 169"/>
                <a:gd name="T58" fmla="*/ 24 w 169"/>
                <a:gd name="T59" fmla="*/ 4 h 169"/>
                <a:gd name="T60" fmla="*/ 20 w 169"/>
                <a:gd name="T61" fmla="*/ 6 h 169"/>
                <a:gd name="T62" fmla="*/ 15 w 169"/>
                <a:gd name="T63" fmla="*/ 10 h 169"/>
                <a:gd name="T64" fmla="*/ 10 w 169"/>
                <a:gd name="T65" fmla="*/ 15 h 169"/>
                <a:gd name="T66" fmla="*/ 6 w 169"/>
                <a:gd name="T67" fmla="*/ 20 h 169"/>
                <a:gd name="T68" fmla="*/ 4 w 169"/>
                <a:gd name="T69" fmla="*/ 24 h 169"/>
                <a:gd name="T70" fmla="*/ 2 w 169"/>
                <a:gd name="T71" fmla="*/ 28 h 169"/>
                <a:gd name="T72" fmla="*/ 1 w 169"/>
                <a:gd name="T73" fmla="*/ 32 h 169"/>
                <a:gd name="T74" fmla="*/ 0 w 169"/>
                <a:gd name="T75" fmla="*/ 35 h 169"/>
                <a:gd name="T76" fmla="*/ 0 w 169"/>
                <a:gd name="T77" fmla="*/ 39 h 169"/>
                <a:gd name="T78" fmla="*/ 0 w 169"/>
                <a:gd name="T79" fmla="*/ 44 h 169"/>
                <a:gd name="T80" fmla="*/ 0 w 169"/>
                <a:gd name="T81" fmla="*/ 48 h 169"/>
                <a:gd name="T82" fmla="*/ 1 w 169"/>
                <a:gd name="T83" fmla="*/ 52 h 169"/>
                <a:gd name="T84" fmla="*/ 2 w 169"/>
                <a:gd name="T85" fmla="*/ 56 h 169"/>
                <a:gd name="T86" fmla="*/ 5 w 169"/>
                <a:gd name="T87" fmla="*/ 62 h 169"/>
                <a:gd name="T88" fmla="*/ 10 w 169"/>
                <a:gd name="T89" fmla="*/ 69 h 169"/>
                <a:gd name="T90" fmla="*/ 15 w 169"/>
                <a:gd name="T91" fmla="*/ 74 h 169"/>
                <a:gd name="T92" fmla="*/ 20 w 169"/>
                <a:gd name="T93" fmla="*/ 78 h 169"/>
                <a:gd name="T94" fmla="*/ 24 w 169"/>
                <a:gd name="T95" fmla="*/ 80 h 169"/>
                <a:gd name="T96" fmla="*/ 28 w 169"/>
                <a:gd name="T97" fmla="*/ 82 h 169"/>
                <a:gd name="T98" fmla="*/ 31 w 169"/>
                <a:gd name="T99" fmla="*/ 83 h 169"/>
                <a:gd name="T100" fmla="*/ 35 w 169"/>
                <a:gd name="T101" fmla="*/ 84 h 169"/>
                <a:gd name="T102" fmla="*/ 40 w 169"/>
                <a:gd name="T103" fmla="*/ 84 h 169"/>
                <a:gd name="T104" fmla="*/ 43 w 169"/>
                <a:gd name="T105" fmla="*/ 85 h 169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169"/>
                <a:gd name="T160" fmla="*/ 0 h 169"/>
                <a:gd name="T161" fmla="*/ 169 w 169"/>
                <a:gd name="T162" fmla="*/ 169 h 169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169" h="169">
                  <a:moveTo>
                    <a:pt x="85" y="169"/>
                  </a:moveTo>
                  <a:lnTo>
                    <a:pt x="89" y="167"/>
                  </a:lnTo>
                  <a:lnTo>
                    <a:pt x="93" y="167"/>
                  </a:lnTo>
                  <a:lnTo>
                    <a:pt x="97" y="167"/>
                  </a:lnTo>
                  <a:lnTo>
                    <a:pt x="100" y="167"/>
                  </a:lnTo>
                  <a:lnTo>
                    <a:pt x="104" y="165"/>
                  </a:lnTo>
                  <a:lnTo>
                    <a:pt x="108" y="163"/>
                  </a:lnTo>
                  <a:lnTo>
                    <a:pt x="114" y="163"/>
                  </a:lnTo>
                  <a:lnTo>
                    <a:pt x="117" y="161"/>
                  </a:lnTo>
                  <a:lnTo>
                    <a:pt x="123" y="158"/>
                  </a:lnTo>
                  <a:lnTo>
                    <a:pt x="131" y="154"/>
                  </a:lnTo>
                  <a:lnTo>
                    <a:pt x="136" y="148"/>
                  </a:lnTo>
                  <a:lnTo>
                    <a:pt x="144" y="144"/>
                  </a:lnTo>
                  <a:lnTo>
                    <a:pt x="148" y="137"/>
                  </a:lnTo>
                  <a:lnTo>
                    <a:pt x="154" y="131"/>
                  </a:lnTo>
                  <a:lnTo>
                    <a:pt x="157" y="123"/>
                  </a:lnTo>
                  <a:lnTo>
                    <a:pt x="161" y="116"/>
                  </a:lnTo>
                  <a:lnTo>
                    <a:pt x="163" y="112"/>
                  </a:lnTo>
                  <a:lnTo>
                    <a:pt x="163" y="108"/>
                  </a:lnTo>
                  <a:lnTo>
                    <a:pt x="165" y="104"/>
                  </a:lnTo>
                  <a:lnTo>
                    <a:pt x="167" y="101"/>
                  </a:lnTo>
                  <a:lnTo>
                    <a:pt x="167" y="95"/>
                  </a:lnTo>
                  <a:lnTo>
                    <a:pt x="167" y="91"/>
                  </a:lnTo>
                  <a:lnTo>
                    <a:pt x="167" y="87"/>
                  </a:lnTo>
                  <a:lnTo>
                    <a:pt x="169" y="83"/>
                  </a:lnTo>
                  <a:lnTo>
                    <a:pt x="167" y="78"/>
                  </a:lnTo>
                  <a:lnTo>
                    <a:pt x="167" y="74"/>
                  </a:lnTo>
                  <a:lnTo>
                    <a:pt x="167" y="70"/>
                  </a:lnTo>
                  <a:lnTo>
                    <a:pt x="167" y="66"/>
                  </a:lnTo>
                  <a:lnTo>
                    <a:pt x="165" y="63"/>
                  </a:lnTo>
                  <a:lnTo>
                    <a:pt x="163" y="59"/>
                  </a:lnTo>
                  <a:lnTo>
                    <a:pt x="163" y="55"/>
                  </a:lnTo>
                  <a:lnTo>
                    <a:pt x="161" y="51"/>
                  </a:lnTo>
                  <a:lnTo>
                    <a:pt x="159" y="47"/>
                  </a:lnTo>
                  <a:lnTo>
                    <a:pt x="157" y="44"/>
                  </a:lnTo>
                  <a:lnTo>
                    <a:pt x="155" y="40"/>
                  </a:lnTo>
                  <a:lnTo>
                    <a:pt x="154" y="36"/>
                  </a:lnTo>
                  <a:lnTo>
                    <a:pt x="148" y="30"/>
                  </a:lnTo>
                  <a:lnTo>
                    <a:pt x="144" y="25"/>
                  </a:lnTo>
                  <a:lnTo>
                    <a:pt x="136" y="19"/>
                  </a:lnTo>
                  <a:lnTo>
                    <a:pt x="131" y="15"/>
                  </a:lnTo>
                  <a:lnTo>
                    <a:pt x="123" y="9"/>
                  </a:lnTo>
                  <a:lnTo>
                    <a:pt x="117" y="7"/>
                  </a:lnTo>
                  <a:lnTo>
                    <a:pt x="114" y="4"/>
                  </a:lnTo>
                  <a:lnTo>
                    <a:pt x="108" y="4"/>
                  </a:lnTo>
                  <a:lnTo>
                    <a:pt x="104" y="2"/>
                  </a:lnTo>
                  <a:lnTo>
                    <a:pt x="100" y="2"/>
                  </a:lnTo>
                  <a:lnTo>
                    <a:pt x="97" y="0"/>
                  </a:lnTo>
                  <a:lnTo>
                    <a:pt x="93" y="0"/>
                  </a:lnTo>
                  <a:lnTo>
                    <a:pt x="89" y="0"/>
                  </a:lnTo>
                  <a:lnTo>
                    <a:pt x="85" y="0"/>
                  </a:lnTo>
                  <a:lnTo>
                    <a:pt x="79" y="0"/>
                  </a:lnTo>
                  <a:lnTo>
                    <a:pt x="76" y="0"/>
                  </a:lnTo>
                  <a:lnTo>
                    <a:pt x="70" y="0"/>
                  </a:lnTo>
                  <a:lnTo>
                    <a:pt x="66" y="2"/>
                  </a:lnTo>
                  <a:lnTo>
                    <a:pt x="62" y="2"/>
                  </a:lnTo>
                  <a:lnTo>
                    <a:pt x="59" y="4"/>
                  </a:lnTo>
                  <a:lnTo>
                    <a:pt x="55" y="4"/>
                  </a:lnTo>
                  <a:lnTo>
                    <a:pt x="51" y="7"/>
                  </a:lnTo>
                  <a:lnTo>
                    <a:pt x="47" y="7"/>
                  </a:lnTo>
                  <a:lnTo>
                    <a:pt x="43" y="9"/>
                  </a:lnTo>
                  <a:lnTo>
                    <a:pt x="40" y="11"/>
                  </a:lnTo>
                  <a:lnTo>
                    <a:pt x="36" y="15"/>
                  </a:lnTo>
                  <a:lnTo>
                    <a:pt x="30" y="19"/>
                  </a:lnTo>
                  <a:lnTo>
                    <a:pt x="24" y="25"/>
                  </a:lnTo>
                  <a:lnTo>
                    <a:pt x="19" y="30"/>
                  </a:lnTo>
                  <a:lnTo>
                    <a:pt x="15" y="36"/>
                  </a:lnTo>
                  <a:lnTo>
                    <a:pt x="11" y="40"/>
                  </a:lnTo>
                  <a:lnTo>
                    <a:pt x="9" y="44"/>
                  </a:lnTo>
                  <a:lnTo>
                    <a:pt x="7" y="47"/>
                  </a:lnTo>
                  <a:lnTo>
                    <a:pt x="5" y="51"/>
                  </a:lnTo>
                  <a:lnTo>
                    <a:pt x="3" y="55"/>
                  </a:lnTo>
                  <a:lnTo>
                    <a:pt x="1" y="59"/>
                  </a:lnTo>
                  <a:lnTo>
                    <a:pt x="1" y="63"/>
                  </a:lnTo>
                  <a:lnTo>
                    <a:pt x="1" y="66"/>
                  </a:lnTo>
                  <a:lnTo>
                    <a:pt x="0" y="70"/>
                  </a:lnTo>
                  <a:lnTo>
                    <a:pt x="0" y="74"/>
                  </a:lnTo>
                  <a:lnTo>
                    <a:pt x="0" y="78"/>
                  </a:lnTo>
                  <a:lnTo>
                    <a:pt x="0" y="83"/>
                  </a:lnTo>
                  <a:lnTo>
                    <a:pt x="0" y="87"/>
                  </a:lnTo>
                  <a:lnTo>
                    <a:pt x="0" y="91"/>
                  </a:lnTo>
                  <a:lnTo>
                    <a:pt x="0" y="95"/>
                  </a:lnTo>
                  <a:lnTo>
                    <a:pt x="1" y="101"/>
                  </a:lnTo>
                  <a:lnTo>
                    <a:pt x="1" y="104"/>
                  </a:lnTo>
                  <a:lnTo>
                    <a:pt x="1" y="108"/>
                  </a:lnTo>
                  <a:lnTo>
                    <a:pt x="3" y="112"/>
                  </a:lnTo>
                  <a:lnTo>
                    <a:pt x="5" y="116"/>
                  </a:lnTo>
                  <a:lnTo>
                    <a:pt x="9" y="123"/>
                  </a:lnTo>
                  <a:lnTo>
                    <a:pt x="15" y="131"/>
                  </a:lnTo>
                  <a:lnTo>
                    <a:pt x="19" y="137"/>
                  </a:lnTo>
                  <a:lnTo>
                    <a:pt x="24" y="144"/>
                  </a:lnTo>
                  <a:lnTo>
                    <a:pt x="30" y="148"/>
                  </a:lnTo>
                  <a:lnTo>
                    <a:pt x="36" y="154"/>
                  </a:lnTo>
                  <a:lnTo>
                    <a:pt x="40" y="156"/>
                  </a:lnTo>
                  <a:lnTo>
                    <a:pt x="43" y="158"/>
                  </a:lnTo>
                  <a:lnTo>
                    <a:pt x="47" y="159"/>
                  </a:lnTo>
                  <a:lnTo>
                    <a:pt x="51" y="161"/>
                  </a:lnTo>
                  <a:lnTo>
                    <a:pt x="55" y="163"/>
                  </a:lnTo>
                  <a:lnTo>
                    <a:pt x="59" y="163"/>
                  </a:lnTo>
                  <a:lnTo>
                    <a:pt x="62" y="165"/>
                  </a:lnTo>
                  <a:lnTo>
                    <a:pt x="66" y="167"/>
                  </a:lnTo>
                  <a:lnTo>
                    <a:pt x="70" y="167"/>
                  </a:lnTo>
                  <a:lnTo>
                    <a:pt x="76" y="167"/>
                  </a:lnTo>
                  <a:lnTo>
                    <a:pt x="79" y="167"/>
                  </a:lnTo>
                  <a:lnTo>
                    <a:pt x="85" y="169"/>
                  </a:lnTo>
                  <a:close/>
                </a:path>
              </a:pathLst>
            </a:custGeom>
            <a:solidFill>
              <a:srgbClr val="D9E0E6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8" name="Freeform 64"/>
            <p:cNvSpPr>
              <a:spLocks/>
            </p:cNvSpPr>
            <p:nvPr/>
          </p:nvSpPr>
          <p:spPr bwMode="auto">
            <a:xfrm>
              <a:off x="2364" y="3412"/>
              <a:ext cx="81" cy="83"/>
            </a:xfrm>
            <a:custGeom>
              <a:avLst/>
              <a:gdLst>
                <a:gd name="T0" fmla="*/ 42 w 164"/>
                <a:gd name="T1" fmla="*/ 82 h 165"/>
                <a:gd name="T2" fmla="*/ 47 w 164"/>
                <a:gd name="T3" fmla="*/ 82 h 165"/>
                <a:gd name="T4" fmla="*/ 50 w 164"/>
                <a:gd name="T5" fmla="*/ 81 h 165"/>
                <a:gd name="T6" fmla="*/ 55 w 164"/>
                <a:gd name="T7" fmla="*/ 79 h 165"/>
                <a:gd name="T8" fmla="*/ 59 w 164"/>
                <a:gd name="T9" fmla="*/ 77 h 165"/>
                <a:gd name="T10" fmla="*/ 67 w 164"/>
                <a:gd name="T11" fmla="*/ 72 h 165"/>
                <a:gd name="T12" fmla="*/ 72 w 164"/>
                <a:gd name="T13" fmla="*/ 67 h 165"/>
                <a:gd name="T14" fmla="*/ 76 w 164"/>
                <a:gd name="T15" fmla="*/ 60 h 165"/>
                <a:gd name="T16" fmla="*/ 78 w 164"/>
                <a:gd name="T17" fmla="*/ 54 h 165"/>
                <a:gd name="T18" fmla="*/ 79 w 164"/>
                <a:gd name="T19" fmla="*/ 51 h 165"/>
                <a:gd name="T20" fmla="*/ 81 w 164"/>
                <a:gd name="T21" fmla="*/ 47 h 165"/>
                <a:gd name="T22" fmla="*/ 81 w 164"/>
                <a:gd name="T23" fmla="*/ 43 h 165"/>
                <a:gd name="T24" fmla="*/ 81 w 164"/>
                <a:gd name="T25" fmla="*/ 38 h 165"/>
                <a:gd name="T26" fmla="*/ 81 w 164"/>
                <a:gd name="T27" fmla="*/ 34 h 165"/>
                <a:gd name="T28" fmla="*/ 79 w 164"/>
                <a:gd name="T29" fmla="*/ 31 h 165"/>
                <a:gd name="T30" fmla="*/ 78 w 164"/>
                <a:gd name="T31" fmla="*/ 26 h 165"/>
                <a:gd name="T32" fmla="*/ 76 w 164"/>
                <a:gd name="T33" fmla="*/ 21 h 165"/>
                <a:gd name="T34" fmla="*/ 72 w 164"/>
                <a:gd name="T35" fmla="*/ 14 h 165"/>
                <a:gd name="T36" fmla="*/ 67 w 164"/>
                <a:gd name="T37" fmla="*/ 9 h 165"/>
                <a:gd name="T38" fmla="*/ 59 w 164"/>
                <a:gd name="T39" fmla="*/ 5 h 165"/>
                <a:gd name="T40" fmla="*/ 55 w 164"/>
                <a:gd name="T41" fmla="*/ 2 h 165"/>
                <a:gd name="T42" fmla="*/ 50 w 164"/>
                <a:gd name="T43" fmla="*/ 1 h 165"/>
                <a:gd name="T44" fmla="*/ 47 w 164"/>
                <a:gd name="T45" fmla="*/ 0 h 165"/>
                <a:gd name="T46" fmla="*/ 42 w 164"/>
                <a:gd name="T47" fmla="*/ 0 h 165"/>
                <a:gd name="T48" fmla="*/ 39 w 164"/>
                <a:gd name="T49" fmla="*/ 0 h 165"/>
                <a:gd name="T50" fmla="*/ 34 w 164"/>
                <a:gd name="T51" fmla="*/ 0 h 165"/>
                <a:gd name="T52" fmla="*/ 30 w 164"/>
                <a:gd name="T53" fmla="*/ 1 h 165"/>
                <a:gd name="T54" fmla="*/ 27 w 164"/>
                <a:gd name="T55" fmla="*/ 2 h 165"/>
                <a:gd name="T56" fmla="*/ 23 w 164"/>
                <a:gd name="T57" fmla="*/ 4 h 165"/>
                <a:gd name="T58" fmla="*/ 19 w 164"/>
                <a:gd name="T59" fmla="*/ 6 h 165"/>
                <a:gd name="T60" fmla="*/ 14 w 164"/>
                <a:gd name="T61" fmla="*/ 9 h 165"/>
                <a:gd name="T62" fmla="*/ 8 w 164"/>
                <a:gd name="T63" fmla="*/ 14 h 165"/>
                <a:gd name="T64" fmla="*/ 4 w 164"/>
                <a:gd name="T65" fmla="*/ 21 h 165"/>
                <a:gd name="T66" fmla="*/ 2 w 164"/>
                <a:gd name="T67" fmla="*/ 26 h 165"/>
                <a:gd name="T68" fmla="*/ 0 w 164"/>
                <a:gd name="T69" fmla="*/ 31 h 165"/>
                <a:gd name="T70" fmla="*/ 0 w 164"/>
                <a:gd name="T71" fmla="*/ 34 h 165"/>
                <a:gd name="T72" fmla="*/ 0 w 164"/>
                <a:gd name="T73" fmla="*/ 38 h 165"/>
                <a:gd name="T74" fmla="*/ 0 w 164"/>
                <a:gd name="T75" fmla="*/ 43 h 165"/>
                <a:gd name="T76" fmla="*/ 0 w 164"/>
                <a:gd name="T77" fmla="*/ 47 h 165"/>
                <a:gd name="T78" fmla="*/ 0 w 164"/>
                <a:gd name="T79" fmla="*/ 51 h 165"/>
                <a:gd name="T80" fmla="*/ 2 w 164"/>
                <a:gd name="T81" fmla="*/ 54 h 165"/>
                <a:gd name="T82" fmla="*/ 4 w 164"/>
                <a:gd name="T83" fmla="*/ 60 h 165"/>
                <a:gd name="T84" fmla="*/ 8 w 164"/>
                <a:gd name="T85" fmla="*/ 67 h 165"/>
                <a:gd name="T86" fmla="*/ 14 w 164"/>
                <a:gd name="T87" fmla="*/ 72 h 165"/>
                <a:gd name="T88" fmla="*/ 19 w 164"/>
                <a:gd name="T89" fmla="*/ 76 h 165"/>
                <a:gd name="T90" fmla="*/ 23 w 164"/>
                <a:gd name="T91" fmla="*/ 78 h 165"/>
                <a:gd name="T92" fmla="*/ 27 w 164"/>
                <a:gd name="T93" fmla="*/ 79 h 165"/>
                <a:gd name="T94" fmla="*/ 30 w 164"/>
                <a:gd name="T95" fmla="*/ 81 h 165"/>
                <a:gd name="T96" fmla="*/ 34 w 164"/>
                <a:gd name="T97" fmla="*/ 82 h 165"/>
                <a:gd name="T98" fmla="*/ 39 w 164"/>
                <a:gd name="T99" fmla="*/ 82 h 165"/>
                <a:gd name="T100" fmla="*/ 41 w 164"/>
                <a:gd name="T101" fmla="*/ 83 h 165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164"/>
                <a:gd name="T154" fmla="*/ 0 h 165"/>
                <a:gd name="T155" fmla="*/ 164 w 164"/>
                <a:gd name="T156" fmla="*/ 165 h 165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164" h="165">
                  <a:moveTo>
                    <a:pt x="82" y="165"/>
                  </a:moveTo>
                  <a:lnTo>
                    <a:pt x="86" y="163"/>
                  </a:lnTo>
                  <a:lnTo>
                    <a:pt x="90" y="163"/>
                  </a:lnTo>
                  <a:lnTo>
                    <a:pt x="95" y="163"/>
                  </a:lnTo>
                  <a:lnTo>
                    <a:pt x="99" y="161"/>
                  </a:lnTo>
                  <a:lnTo>
                    <a:pt x="101" y="161"/>
                  </a:lnTo>
                  <a:lnTo>
                    <a:pt x="107" y="159"/>
                  </a:lnTo>
                  <a:lnTo>
                    <a:pt x="111" y="158"/>
                  </a:lnTo>
                  <a:lnTo>
                    <a:pt x="114" y="158"/>
                  </a:lnTo>
                  <a:lnTo>
                    <a:pt x="120" y="154"/>
                  </a:lnTo>
                  <a:lnTo>
                    <a:pt x="128" y="150"/>
                  </a:lnTo>
                  <a:lnTo>
                    <a:pt x="135" y="144"/>
                  </a:lnTo>
                  <a:lnTo>
                    <a:pt x="141" y="139"/>
                  </a:lnTo>
                  <a:lnTo>
                    <a:pt x="145" y="133"/>
                  </a:lnTo>
                  <a:lnTo>
                    <a:pt x="151" y="127"/>
                  </a:lnTo>
                  <a:lnTo>
                    <a:pt x="154" y="120"/>
                  </a:lnTo>
                  <a:lnTo>
                    <a:pt x="158" y="112"/>
                  </a:lnTo>
                  <a:lnTo>
                    <a:pt x="158" y="108"/>
                  </a:lnTo>
                  <a:lnTo>
                    <a:pt x="160" y="104"/>
                  </a:lnTo>
                  <a:lnTo>
                    <a:pt x="160" y="101"/>
                  </a:lnTo>
                  <a:lnTo>
                    <a:pt x="162" y="97"/>
                  </a:lnTo>
                  <a:lnTo>
                    <a:pt x="164" y="93"/>
                  </a:lnTo>
                  <a:lnTo>
                    <a:pt x="164" y="89"/>
                  </a:lnTo>
                  <a:lnTo>
                    <a:pt x="164" y="85"/>
                  </a:lnTo>
                  <a:lnTo>
                    <a:pt x="164" y="82"/>
                  </a:lnTo>
                  <a:lnTo>
                    <a:pt x="164" y="76"/>
                  </a:lnTo>
                  <a:lnTo>
                    <a:pt x="164" y="72"/>
                  </a:lnTo>
                  <a:lnTo>
                    <a:pt x="164" y="68"/>
                  </a:lnTo>
                  <a:lnTo>
                    <a:pt x="162" y="64"/>
                  </a:lnTo>
                  <a:lnTo>
                    <a:pt x="160" y="61"/>
                  </a:lnTo>
                  <a:lnTo>
                    <a:pt x="160" y="55"/>
                  </a:lnTo>
                  <a:lnTo>
                    <a:pt x="158" y="51"/>
                  </a:lnTo>
                  <a:lnTo>
                    <a:pt x="158" y="49"/>
                  </a:lnTo>
                  <a:lnTo>
                    <a:pt x="154" y="42"/>
                  </a:lnTo>
                  <a:lnTo>
                    <a:pt x="151" y="34"/>
                  </a:lnTo>
                  <a:lnTo>
                    <a:pt x="145" y="28"/>
                  </a:lnTo>
                  <a:lnTo>
                    <a:pt x="141" y="23"/>
                  </a:lnTo>
                  <a:lnTo>
                    <a:pt x="135" y="17"/>
                  </a:lnTo>
                  <a:lnTo>
                    <a:pt x="128" y="13"/>
                  </a:lnTo>
                  <a:lnTo>
                    <a:pt x="120" y="9"/>
                  </a:lnTo>
                  <a:lnTo>
                    <a:pt x="114" y="6"/>
                  </a:lnTo>
                  <a:lnTo>
                    <a:pt x="111" y="4"/>
                  </a:lnTo>
                  <a:lnTo>
                    <a:pt x="107" y="2"/>
                  </a:lnTo>
                  <a:lnTo>
                    <a:pt x="101" y="2"/>
                  </a:lnTo>
                  <a:lnTo>
                    <a:pt x="99" y="2"/>
                  </a:lnTo>
                  <a:lnTo>
                    <a:pt x="95" y="0"/>
                  </a:lnTo>
                  <a:lnTo>
                    <a:pt x="90" y="0"/>
                  </a:lnTo>
                  <a:lnTo>
                    <a:pt x="86" y="0"/>
                  </a:lnTo>
                  <a:lnTo>
                    <a:pt x="82" y="0"/>
                  </a:lnTo>
                  <a:lnTo>
                    <a:pt x="78" y="0"/>
                  </a:lnTo>
                  <a:lnTo>
                    <a:pt x="74" y="0"/>
                  </a:lnTo>
                  <a:lnTo>
                    <a:pt x="69" y="0"/>
                  </a:lnTo>
                  <a:lnTo>
                    <a:pt x="65" y="2"/>
                  </a:lnTo>
                  <a:lnTo>
                    <a:pt x="61" y="2"/>
                  </a:lnTo>
                  <a:lnTo>
                    <a:pt x="57" y="2"/>
                  </a:lnTo>
                  <a:lnTo>
                    <a:pt x="54" y="4"/>
                  </a:lnTo>
                  <a:lnTo>
                    <a:pt x="50" y="6"/>
                  </a:lnTo>
                  <a:lnTo>
                    <a:pt x="46" y="7"/>
                  </a:lnTo>
                  <a:lnTo>
                    <a:pt x="42" y="9"/>
                  </a:lnTo>
                  <a:lnTo>
                    <a:pt x="38" y="11"/>
                  </a:lnTo>
                  <a:lnTo>
                    <a:pt x="36" y="13"/>
                  </a:lnTo>
                  <a:lnTo>
                    <a:pt x="29" y="17"/>
                  </a:lnTo>
                  <a:lnTo>
                    <a:pt x="23" y="23"/>
                  </a:lnTo>
                  <a:lnTo>
                    <a:pt x="17" y="28"/>
                  </a:lnTo>
                  <a:lnTo>
                    <a:pt x="14" y="34"/>
                  </a:lnTo>
                  <a:lnTo>
                    <a:pt x="8" y="42"/>
                  </a:lnTo>
                  <a:lnTo>
                    <a:pt x="6" y="49"/>
                  </a:lnTo>
                  <a:lnTo>
                    <a:pt x="4" y="51"/>
                  </a:lnTo>
                  <a:lnTo>
                    <a:pt x="2" y="55"/>
                  </a:lnTo>
                  <a:lnTo>
                    <a:pt x="0" y="61"/>
                  </a:lnTo>
                  <a:lnTo>
                    <a:pt x="0" y="64"/>
                  </a:lnTo>
                  <a:lnTo>
                    <a:pt x="0" y="68"/>
                  </a:lnTo>
                  <a:lnTo>
                    <a:pt x="0" y="72"/>
                  </a:lnTo>
                  <a:lnTo>
                    <a:pt x="0" y="76"/>
                  </a:lnTo>
                  <a:lnTo>
                    <a:pt x="0" y="82"/>
                  </a:lnTo>
                  <a:lnTo>
                    <a:pt x="0" y="85"/>
                  </a:lnTo>
                  <a:lnTo>
                    <a:pt x="0" y="89"/>
                  </a:lnTo>
                  <a:lnTo>
                    <a:pt x="0" y="93"/>
                  </a:lnTo>
                  <a:lnTo>
                    <a:pt x="0" y="97"/>
                  </a:lnTo>
                  <a:lnTo>
                    <a:pt x="0" y="101"/>
                  </a:lnTo>
                  <a:lnTo>
                    <a:pt x="2" y="104"/>
                  </a:lnTo>
                  <a:lnTo>
                    <a:pt x="4" y="108"/>
                  </a:lnTo>
                  <a:lnTo>
                    <a:pt x="6" y="112"/>
                  </a:lnTo>
                  <a:lnTo>
                    <a:pt x="8" y="120"/>
                  </a:lnTo>
                  <a:lnTo>
                    <a:pt x="14" y="127"/>
                  </a:lnTo>
                  <a:lnTo>
                    <a:pt x="17" y="133"/>
                  </a:lnTo>
                  <a:lnTo>
                    <a:pt x="23" y="139"/>
                  </a:lnTo>
                  <a:lnTo>
                    <a:pt x="29" y="144"/>
                  </a:lnTo>
                  <a:lnTo>
                    <a:pt x="36" y="150"/>
                  </a:lnTo>
                  <a:lnTo>
                    <a:pt x="38" y="152"/>
                  </a:lnTo>
                  <a:lnTo>
                    <a:pt x="42" y="154"/>
                  </a:lnTo>
                  <a:lnTo>
                    <a:pt x="46" y="156"/>
                  </a:lnTo>
                  <a:lnTo>
                    <a:pt x="50" y="158"/>
                  </a:lnTo>
                  <a:lnTo>
                    <a:pt x="54" y="158"/>
                  </a:lnTo>
                  <a:lnTo>
                    <a:pt x="57" y="159"/>
                  </a:lnTo>
                  <a:lnTo>
                    <a:pt x="61" y="161"/>
                  </a:lnTo>
                  <a:lnTo>
                    <a:pt x="65" y="161"/>
                  </a:lnTo>
                  <a:lnTo>
                    <a:pt x="69" y="163"/>
                  </a:lnTo>
                  <a:lnTo>
                    <a:pt x="74" y="163"/>
                  </a:lnTo>
                  <a:lnTo>
                    <a:pt x="78" y="163"/>
                  </a:lnTo>
                  <a:lnTo>
                    <a:pt x="82" y="165"/>
                  </a:lnTo>
                  <a:close/>
                </a:path>
              </a:pathLst>
            </a:custGeom>
            <a:solidFill>
              <a:srgbClr val="D9E0E6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9" name="Freeform 65"/>
            <p:cNvSpPr>
              <a:spLocks/>
            </p:cNvSpPr>
            <p:nvPr/>
          </p:nvSpPr>
          <p:spPr bwMode="auto">
            <a:xfrm>
              <a:off x="2247" y="3381"/>
              <a:ext cx="116" cy="116"/>
            </a:xfrm>
            <a:custGeom>
              <a:avLst/>
              <a:gdLst>
                <a:gd name="T0" fmla="*/ 64 w 231"/>
                <a:gd name="T1" fmla="*/ 116 h 232"/>
                <a:gd name="T2" fmla="*/ 72 w 231"/>
                <a:gd name="T3" fmla="*/ 114 h 232"/>
                <a:gd name="T4" fmla="*/ 80 w 231"/>
                <a:gd name="T5" fmla="*/ 111 h 232"/>
                <a:gd name="T6" fmla="*/ 87 w 231"/>
                <a:gd name="T7" fmla="*/ 108 h 232"/>
                <a:gd name="T8" fmla="*/ 94 w 231"/>
                <a:gd name="T9" fmla="*/ 103 h 232"/>
                <a:gd name="T10" fmla="*/ 101 w 231"/>
                <a:gd name="T11" fmla="*/ 97 h 232"/>
                <a:gd name="T12" fmla="*/ 106 w 231"/>
                <a:gd name="T13" fmla="*/ 91 h 232"/>
                <a:gd name="T14" fmla="*/ 109 w 231"/>
                <a:gd name="T15" fmla="*/ 83 h 232"/>
                <a:gd name="T16" fmla="*/ 112 w 231"/>
                <a:gd name="T17" fmla="*/ 75 h 232"/>
                <a:gd name="T18" fmla="*/ 115 w 231"/>
                <a:gd name="T19" fmla="*/ 67 h 232"/>
                <a:gd name="T20" fmla="*/ 116 w 231"/>
                <a:gd name="T21" fmla="*/ 58 h 232"/>
                <a:gd name="T22" fmla="*/ 115 w 231"/>
                <a:gd name="T23" fmla="*/ 49 h 232"/>
                <a:gd name="T24" fmla="*/ 112 w 231"/>
                <a:gd name="T25" fmla="*/ 41 h 232"/>
                <a:gd name="T26" fmla="*/ 109 w 231"/>
                <a:gd name="T27" fmla="*/ 33 h 232"/>
                <a:gd name="T28" fmla="*/ 106 w 231"/>
                <a:gd name="T29" fmla="*/ 26 h 232"/>
                <a:gd name="T30" fmla="*/ 101 w 231"/>
                <a:gd name="T31" fmla="*/ 19 h 232"/>
                <a:gd name="T32" fmla="*/ 94 w 231"/>
                <a:gd name="T33" fmla="*/ 14 h 232"/>
                <a:gd name="T34" fmla="*/ 87 w 231"/>
                <a:gd name="T35" fmla="*/ 8 h 232"/>
                <a:gd name="T36" fmla="*/ 80 w 231"/>
                <a:gd name="T37" fmla="*/ 5 h 232"/>
                <a:gd name="T38" fmla="*/ 72 w 231"/>
                <a:gd name="T39" fmla="*/ 1 h 232"/>
                <a:gd name="T40" fmla="*/ 64 w 231"/>
                <a:gd name="T41" fmla="*/ 0 h 232"/>
                <a:gd name="T42" fmla="*/ 54 w 231"/>
                <a:gd name="T43" fmla="*/ 0 h 232"/>
                <a:gd name="T44" fmla="*/ 46 w 231"/>
                <a:gd name="T45" fmla="*/ 1 h 232"/>
                <a:gd name="T46" fmla="*/ 37 w 231"/>
                <a:gd name="T47" fmla="*/ 3 h 232"/>
                <a:gd name="T48" fmla="*/ 29 w 231"/>
                <a:gd name="T49" fmla="*/ 7 h 232"/>
                <a:gd name="T50" fmla="*/ 23 w 231"/>
                <a:gd name="T51" fmla="*/ 12 h 232"/>
                <a:gd name="T52" fmla="*/ 17 w 231"/>
                <a:gd name="T53" fmla="*/ 17 h 232"/>
                <a:gd name="T54" fmla="*/ 10 w 231"/>
                <a:gd name="T55" fmla="*/ 23 h 232"/>
                <a:gd name="T56" fmla="*/ 6 w 231"/>
                <a:gd name="T57" fmla="*/ 31 h 232"/>
                <a:gd name="T58" fmla="*/ 3 w 231"/>
                <a:gd name="T59" fmla="*/ 38 h 232"/>
                <a:gd name="T60" fmla="*/ 1 w 231"/>
                <a:gd name="T61" fmla="*/ 46 h 232"/>
                <a:gd name="T62" fmla="*/ 0 w 231"/>
                <a:gd name="T63" fmla="*/ 54 h 232"/>
                <a:gd name="T64" fmla="*/ 0 w 231"/>
                <a:gd name="T65" fmla="*/ 64 h 232"/>
                <a:gd name="T66" fmla="*/ 1 w 231"/>
                <a:gd name="T67" fmla="*/ 73 h 232"/>
                <a:gd name="T68" fmla="*/ 4 w 231"/>
                <a:gd name="T69" fmla="*/ 80 h 232"/>
                <a:gd name="T70" fmla="*/ 8 w 231"/>
                <a:gd name="T71" fmla="*/ 88 h 232"/>
                <a:gd name="T72" fmla="*/ 12 w 231"/>
                <a:gd name="T73" fmla="*/ 95 h 232"/>
                <a:gd name="T74" fmla="*/ 18 w 231"/>
                <a:gd name="T75" fmla="*/ 101 h 232"/>
                <a:gd name="T76" fmla="*/ 25 w 231"/>
                <a:gd name="T77" fmla="*/ 106 h 232"/>
                <a:gd name="T78" fmla="*/ 32 w 231"/>
                <a:gd name="T79" fmla="*/ 111 h 232"/>
                <a:gd name="T80" fmla="*/ 40 w 231"/>
                <a:gd name="T81" fmla="*/ 113 h 232"/>
                <a:gd name="T82" fmla="*/ 48 w 231"/>
                <a:gd name="T83" fmla="*/ 115 h 232"/>
                <a:gd name="T84" fmla="*/ 58 w 231"/>
                <a:gd name="T85" fmla="*/ 116 h 232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231"/>
                <a:gd name="T130" fmla="*/ 0 h 232"/>
                <a:gd name="T131" fmla="*/ 231 w 231"/>
                <a:gd name="T132" fmla="*/ 232 h 232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231" h="232">
                  <a:moveTo>
                    <a:pt x="115" y="232"/>
                  </a:moveTo>
                  <a:lnTo>
                    <a:pt x="121" y="232"/>
                  </a:lnTo>
                  <a:lnTo>
                    <a:pt x="127" y="232"/>
                  </a:lnTo>
                  <a:lnTo>
                    <a:pt x="133" y="230"/>
                  </a:lnTo>
                  <a:lnTo>
                    <a:pt x="138" y="230"/>
                  </a:lnTo>
                  <a:lnTo>
                    <a:pt x="144" y="228"/>
                  </a:lnTo>
                  <a:lnTo>
                    <a:pt x="148" y="226"/>
                  </a:lnTo>
                  <a:lnTo>
                    <a:pt x="154" y="224"/>
                  </a:lnTo>
                  <a:lnTo>
                    <a:pt x="159" y="222"/>
                  </a:lnTo>
                  <a:lnTo>
                    <a:pt x="165" y="221"/>
                  </a:lnTo>
                  <a:lnTo>
                    <a:pt x="169" y="219"/>
                  </a:lnTo>
                  <a:lnTo>
                    <a:pt x="174" y="215"/>
                  </a:lnTo>
                  <a:lnTo>
                    <a:pt x="178" y="211"/>
                  </a:lnTo>
                  <a:lnTo>
                    <a:pt x="184" y="209"/>
                  </a:lnTo>
                  <a:lnTo>
                    <a:pt x="188" y="205"/>
                  </a:lnTo>
                  <a:lnTo>
                    <a:pt x="192" y="202"/>
                  </a:lnTo>
                  <a:lnTo>
                    <a:pt x="197" y="198"/>
                  </a:lnTo>
                  <a:lnTo>
                    <a:pt x="201" y="194"/>
                  </a:lnTo>
                  <a:lnTo>
                    <a:pt x="203" y="190"/>
                  </a:lnTo>
                  <a:lnTo>
                    <a:pt x="207" y="184"/>
                  </a:lnTo>
                  <a:lnTo>
                    <a:pt x="211" y="181"/>
                  </a:lnTo>
                  <a:lnTo>
                    <a:pt x="212" y="175"/>
                  </a:lnTo>
                  <a:lnTo>
                    <a:pt x="216" y="169"/>
                  </a:lnTo>
                  <a:lnTo>
                    <a:pt x="218" y="165"/>
                  </a:lnTo>
                  <a:lnTo>
                    <a:pt x="222" y="160"/>
                  </a:lnTo>
                  <a:lnTo>
                    <a:pt x="222" y="154"/>
                  </a:lnTo>
                  <a:lnTo>
                    <a:pt x="224" y="150"/>
                  </a:lnTo>
                  <a:lnTo>
                    <a:pt x="226" y="145"/>
                  </a:lnTo>
                  <a:lnTo>
                    <a:pt x="228" y="139"/>
                  </a:lnTo>
                  <a:lnTo>
                    <a:pt x="230" y="133"/>
                  </a:lnTo>
                  <a:lnTo>
                    <a:pt x="230" y="127"/>
                  </a:lnTo>
                  <a:lnTo>
                    <a:pt x="230" y="122"/>
                  </a:lnTo>
                  <a:lnTo>
                    <a:pt x="231" y="116"/>
                  </a:lnTo>
                  <a:lnTo>
                    <a:pt x="230" y="108"/>
                  </a:lnTo>
                  <a:lnTo>
                    <a:pt x="230" y="103"/>
                  </a:lnTo>
                  <a:lnTo>
                    <a:pt x="230" y="97"/>
                  </a:lnTo>
                  <a:lnTo>
                    <a:pt x="228" y="91"/>
                  </a:lnTo>
                  <a:lnTo>
                    <a:pt x="226" y="86"/>
                  </a:lnTo>
                  <a:lnTo>
                    <a:pt x="224" y="82"/>
                  </a:lnTo>
                  <a:lnTo>
                    <a:pt x="222" y="76"/>
                  </a:lnTo>
                  <a:lnTo>
                    <a:pt x="222" y="70"/>
                  </a:lnTo>
                  <a:lnTo>
                    <a:pt x="218" y="65"/>
                  </a:lnTo>
                  <a:lnTo>
                    <a:pt x="216" y="61"/>
                  </a:lnTo>
                  <a:lnTo>
                    <a:pt x="212" y="55"/>
                  </a:lnTo>
                  <a:lnTo>
                    <a:pt x="211" y="51"/>
                  </a:lnTo>
                  <a:lnTo>
                    <a:pt x="207" y="46"/>
                  </a:lnTo>
                  <a:lnTo>
                    <a:pt x="203" y="42"/>
                  </a:lnTo>
                  <a:lnTo>
                    <a:pt x="201" y="38"/>
                  </a:lnTo>
                  <a:lnTo>
                    <a:pt x="197" y="34"/>
                  </a:lnTo>
                  <a:lnTo>
                    <a:pt x="192" y="31"/>
                  </a:lnTo>
                  <a:lnTo>
                    <a:pt x="188" y="27"/>
                  </a:lnTo>
                  <a:lnTo>
                    <a:pt x="184" y="23"/>
                  </a:lnTo>
                  <a:lnTo>
                    <a:pt x="178" y="19"/>
                  </a:lnTo>
                  <a:lnTo>
                    <a:pt x="174" y="15"/>
                  </a:lnTo>
                  <a:lnTo>
                    <a:pt x="169" y="13"/>
                  </a:lnTo>
                  <a:lnTo>
                    <a:pt x="165" y="12"/>
                  </a:lnTo>
                  <a:lnTo>
                    <a:pt x="159" y="10"/>
                  </a:lnTo>
                  <a:lnTo>
                    <a:pt x="154" y="6"/>
                  </a:lnTo>
                  <a:lnTo>
                    <a:pt x="148" y="4"/>
                  </a:lnTo>
                  <a:lnTo>
                    <a:pt x="144" y="2"/>
                  </a:lnTo>
                  <a:lnTo>
                    <a:pt x="138" y="2"/>
                  </a:lnTo>
                  <a:lnTo>
                    <a:pt x="133" y="0"/>
                  </a:lnTo>
                  <a:lnTo>
                    <a:pt x="127" y="0"/>
                  </a:lnTo>
                  <a:lnTo>
                    <a:pt x="121" y="0"/>
                  </a:lnTo>
                  <a:lnTo>
                    <a:pt x="115" y="0"/>
                  </a:lnTo>
                  <a:lnTo>
                    <a:pt x="108" y="0"/>
                  </a:lnTo>
                  <a:lnTo>
                    <a:pt x="102" y="0"/>
                  </a:lnTo>
                  <a:lnTo>
                    <a:pt x="96" y="0"/>
                  </a:lnTo>
                  <a:lnTo>
                    <a:pt x="91" y="2"/>
                  </a:lnTo>
                  <a:lnTo>
                    <a:pt x="85" y="2"/>
                  </a:lnTo>
                  <a:lnTo>
                    <a:pt x="79" y="4"/>
                  </a:lnTo>
                  <a:lnTo>
                    <a:pt x="74" y="6"/>
                  </a:lnTo>
                  <a:lnTo>
                    <a:pt x="70" y="10"/>
                  </a:lnTo>
                  <a:lnTo>
                    <a:pt x="64" y="12"/>
                  </a:lnTo>
                  <a:lnTo>
                    <a:pt x="58" y="13"/>
                  </a:lnTo>
                  <a:lnTo>
                    <a:pt x="53" y="15"/>
                  </a:lnTo>
                  <a:lnTo>
                    <a:pt x="49" y="19"/>
                  </a:lnTo>
                  <a:lnTo>
                    <a:pt x="45" y="23"/>
                  </a:lnTo>
                  <a:lnTo>
                    <a:pt x="41" y="27"/>
                  </a:lnTo>
                  <a:lnTo>
                    <a:pt x="36" y="31"/>
                  </a:lnTo>
                  <a:lnTo>
                    <a:pt x="34" y="34"/>
                  </a:lnTo>
                  <a:lnTo>
                    <a:pt x="28" y="38"/>
                  </a:lnTo>
                  <a:lnTo>
                    <a:pt x="24" y="42"/>
                  </a:lnTo>
                  <a:lnTo>
                    <a:pt x="20" y="46"/>
                  </a:lnTo>
                  <a:lnTo>
                    <a:pt x="19" y="51"/>
                  </a:lnTo>
                  <a:lnTo>
                    <a:pt x="15" y="55"/>
                  </a:lnTo>
                  <a:lnTo>
                    <a:pt x="11" y="61"/>
                  </a:lnTo>
                  <a:lnTo>
                    <a:pt x="9" y="65"/>
                  </a:lnTo>
                  <a:lnTo>
                    <a:pt x="7" y="70"/>
                  </a:lnTo>
                  <a:lnTo>
                    <a:pt x="5" y="76"/>
                  </a:lnTo>
                  <a:lnTo>
                    <a:pt x="3" y="82"/>
                  </a:lnTo>
                  <a:lnTo>
                    <a:pt x="1" y="86"/>
                  </a:lnTo>
                  <a:lnTo>
                    <a:pt x="1" y="91"/>
                  </a:lnTo>
                  <a:lnTo>
                    <a:pt x="0" y="97"/>
                  </a:lnTo>
                  <a:lnTo>
                    <a:pt x="0" y="103"/>
                  </a:lnTo>
                  <a:lnTo>
                    <a:pt x="0" y="108"/>
                  </a:lnTo>
                  <a:lnTo>
                    <a:pt x="0" y="116"/>
                  </a:lnTo>
                  <a:lnTo>
                    <a:pt x="0" y="122"/>
                  </a:lnTo>
                  <a:lnTo>
                    <a:pt x="0" y="127"/>
                  </a:lnTo>
                  <a:lnTo>
                    <a:pt x="0" y="133"/>
                  </a:lnTo>
                  <a:lnTo>
                    <a:pt x="1" y="139"/>
                  </a:lnTo>
                  <a:lnTo>
                    <a:pt x="1" y="145"/>
                  </a:lnTo>
                  <a:lnTo>
                    <a:pt x="3" y="150"/>
                  </a:lnTo>
                  <a:lnTo>
                    <a:pt x="5" y="154"/>
                  </a:lnTo>
                  <a:lnTo>
                    <a:pt x="7" y="160"/>
                  </a:lnTo>
                  <a:lnTo>
                    <a:pt x="9" y="165"/>
                  </a:lnTo>
                  <a:lnTo>
                    <a:pt x="11" y="169"/>
                  </a:lnTo>
                  <a:lnTo>
                    <a:pt x="15" y="175"/>
                  </a:lnTo>
                  <a:lnTo>
                    <a:pt x="19" y="181"/>
                  </a:lnTo>
                  <a:lnTo>
                    <a:pt x="20" y="184"/>
                  </a:lnTo>
                  <a:lnTo>
                    <a:pt x="24" y="190"/>
                  </a:lnTo>
                  <a:lnTo>
                    <a:pt x="28" y="194"/>
                  </a:lnTo>
                  <a:lnTo>
                    <a:pt x="34" y="198"/>
                  </a:lnTo>
                  <a:lnTo>
                    <a:pt x="36" y="202"/>
                  </a:lnTo>
                  <a:lnTo>
                    <a:pt x="41" y="205"/>
                  </a:lnTo>
                  <a:lnTo>
                    <a:pt x="45" y="209"/>
                  </a:lnTo>
                  <a:lnTo>
                    <a:pt x="49" y="211"/>
                  </a:lnTo>
                  <a:lnTo>
                    <a:pt x="53" y="215"/>
                  </a:lnTo>
                  <a:lnTo>
                    <a:pt x="58" y="219"/>
                  </a:lnTo>
                  <a:lnTo>
                    <a:pt x="64" y="221"/>
                  </a:lnTo>
                  <a:lnTo>
                    <a:pt x="70" y="222"/>
                  </a:lnTo>
                  <a:lnTo>
                    <a:pt x="74" y="224"/>
                  </a:lnTo>
                  <a:lnTo>
                    <a:pt x="79" y="226"/>
                  </a:lnTo>
                  <a:lnTo>
                    <a:pt x="85" y="228"/>
                  </a:lnTo>
                  <a:lnTo>
                    <a:pt x="91" y="230"/>
                  </a:lnTo>
                  <a:lnTo>
                    <a:pt x="96" y="230"/>
                  </a:lnTo>
                  <a:lnTo>
                    <a:pt x="102" y="232"/>
                  </a:lnTo>
                  <a:lnTo>
                    <a:pt x="108" y="232"/>
                  </a:lnTo>
                  <a:lnTo>
                    <a:pt x="115" y="232"/>
                  </a:lnTo>
                  <a:close/>
                </a:path>
              </a:pathLst>
            </a:custGeom>
            <a:solidFill>
              <a:srgbClr val="D9E0E6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0" name="Freeform 66"/>
            <p:cNvSpPr>
              <a:spLocks/>
            </p:cNvSpPr>
            <p:nvPr/>
          </p:nvSpPr>
          <p:spPr bwMode="auto">
            <a:xfrm>
              <a:off x="2113" y="3466"/>
              <a:ext cx="144" cy="143"/>
            </a:xfrm>
            <a:custGeom>
              <a:avLst/>
              <a:gdLst>
                <a:gd name="T0" fmla="*/ 79 w 289"/>
                <a:gd name="T1" fmla="*/ 143 h 287"/>
                <a:gd name="T2" fmla="*/ 85 w 289"/>
                <a:gd name="T3" fmla="*/ 141 h 287"/>
                <a:gd name="T4" fmla="*/ 93 w 289"/>
                <a:gd name="T5" fmla="*/ 140 h 287"/>
                <a:gd name="T6" fmla="*/ 103 w 289"/>
                <a:gd name="T7" fmla="*/ 136 h 287"/>
                <a:gd name="T8" fmla="*/ 112 w 289"/>
                <a:gd name="T9" fmla="*/ 131 h 287"/>
                <a:gd name="T10" fmla="*/ 121 w 289"/>
                <a:gd name="T11" fmla="*/ 124 h 287"/>
                <a:gd name="T12" fmla="*/ 127 w 289"/>
                <a:gd name="T13" fmla="*/ 117 h 287"/>
                <a:gd name="T14" fmla="*/ 134 w 289"/>
                <a:gd name="T15" fmla="*/ 108 h 287"/>
                <a:gd name="T16" fmla="*/ 139 w 289"/>
                <a:gd name="T17" fmla="*/ 99 h 287"/>
                <a:gd name="T18" fmla="*/ 142 w 289"/>
                <a:gd name="T19" fmla="*/ 89 h 287"/>
                <a:gd name="T20" fmla="*/ 144 w 289"/>
                <a:gd name="T21" fmla="*/ 79 h 287"/>
                <a:gd name="T22" fmla="*/ 144 w 289"/>
                <a:gd name="T23" fmla="*/ 69 h 287"/>
                <a:gd name="T24" fmla="*/ 144 w 289"/>
                <a:gd name="T25" fmla="*/ 64 h 287"/>
                <a:gd name="T26" fmla="*/ 142 w 289"/>
                <a:gd name="T27" fmla="*/ 53 h 287"/>
                <a:gd name="T28" fmla="*/ 139 w 289"/>
                <a:gd name="T29" fmla="*/ 44 h 287"/>
                <a:gd name="T30" fmla="*/ 134 w 289"/>
                <a:gd name="T31" fmla="*/ 34 h 287"/>
                <a:gd name="T32" fmla="*/ 127 w 289"/>
                <a:gd name="T33" fmla="*/ 26 h 287"/>
                <a:gd name="T34" fmla="*/ 121 w 289"/>
                <a:gd name="T35" fmla="*/ 18 h 287"/>
                <a:gd name="T36" fmla="*/ 112 w 289"/>
                <a:gd name="T37" fmla="*/ 11 h 287"/>
                <a:gd name="T38" fmla="*/ 103 w 289"/>
                <a:gd name="T39" fmla="*/ 6 h 287"/>
                <a:gd name="T40" fmla="*/ 93 w 289"/>
                <a:gd name="T41" fmla="*/ 2 h 287"/>
                <a:gd name="T42" fmla="*/ 85 w 289"/>
                <a:gd name="T43" fmla="*/ 0 h 287"/>
                <a:gd name="T44" fmla="*/ 79 w 289"/>
                <a:gd name="T45" fmla="*/ 0 h 287"/>
                <a:gd name="T46" fmla="*/ 69 w 289"/>
                <a:gd name="T47" fmla="*/ 0 h 287"/>
                <a:gd name="T48" fmla="*/ 64 w 289"/>
                <a:gd name="T49" fmla="*/ 0 h 287"/>
                <a:gd name="T50" fmla="*/ 53 w 289"/>
                <a:gd name="T51" fmla="*/ 1 h 287"/>
                <a:gd name="T52" fmla="*/ 44 w 289"/>
                <a:gd name="T53" fmla="*/ 5 h 287"/>
                <a:gd name="T54" fmla="*/ 34 w 289"/>
                <a:gd name="T55" fmla="*/ 9 h 287"/>
                <a:gd name="T56" fmla="*/ 26 w 289"/>
                <a:gd name="T57" fmla="*/ 15 h 287"/>
                <a:gd name="T58" fmla="*/ 18 w 289"/>
                <a:gd name="T59" fmla="*/ 23 h 287"/>
                <a:gd name="T60" fmla="*/ 11 w 289"/>
                <a:gd name="T61" fmla="*/ 30 h 287"/>
                <a:gd name="T62" fmla="*/ 6 w 289"/>
                <a:gd name="T63" fmla="*/ 40 h 287"/>
                <a:gd name="T64" fmla="*/ 2 w 289"/>
                <a:gd name="T65" fmla="*/ 49 h 287"/>
                <a:gd name="T66" fmla="*/ 0 w 289"/>
                <a:gd name="T67" fmla="*/ 60 h 287"/>
                <a:gd name="T68" fmla="*/ 0 w 289"/>
                <a:gd name="T69" fmla="*/ 67 h 287"/>
                <a:gd name="T70" fmla="*/ 0 w 289"/>
                <a:gd name="T71" fmla="*/ 75 h 287"/>
                <a:gd name="T72" fmla="*/ 1 w 289"/>
                <a:gd name="T73" fmla="*/ 85 h 287"/>
                <a:gd name="T74" fmla="*/ 4 w 289"/>
                <a:gd name="T75" fmla="*/ 96 h 287"/>
                <a:gd name="T76" fmla="*/ 8 w 289"/>
                <a:gd name="T77" fmla="*/ 105 h 287"/>
                <a:gd name="T78" fmla="*/ 13 w 289"/>
                <a:gd name="T79" fmla="*/ 114 h 287"/>
                <a:gd name="T80" fmla="*/ 21 w 289"/>
                <a:gd name="T81" fmla="*/ 122 h 287"/>
                <a:gd name="T82" fmla="*/ 28 w 289"/>
                <a:gd name="T83" fmla="*/ 128 h 287"/>
                <a:gd name="T84" fmla="*/ 37 w 289"/>
                <a:gd name="T85" fmla="*/ 135 h 287"/>
                <a:gd name="T86" fmla="*/ 47 w 289"/>
                <a:gd name="T87" fmla="*/ 139 h 287"/>
                <a:gd name="T88" fmla="*/ 57 w 289"/>
                <a:gd name="T89" fmla="*/ 141 h 287"/>
                <a:gd name="T90" fmla="*/ 66 w 289"/>
                <a:gd name="T91" fmla="*/ 143 h 287"/>
                <a:gd name="T92" fmla="*/ 72 w 289"/>
                <a:gd name="T93" fmla="*/ 143 h 287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289"/>
                <a:gd name="T142" fmla="*/ 0 h 287"/>
                <a:gd name="T143" fmla="*/ 289 w 289"/>
                <a:gd name="T144" fmla="*/ 287 h 287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289" h="287">
                  <a:moveTo>
                    <a:pt x="145" y="287"/>
                  </a:moveTo>
                  <a:lnTo>
                    <a:pt x="151" y="287"/>
                  </a:lnTo>
                  <a:lnTo>
                    <a:pt x="158" y="287"/>
                  </a:lnTo>
                  <a:lnTo>
                    <a:pt x="162" y="285"/>
                  </a:lnTo>
                  <a:lnTo>
                    <a:pt x="166" y="285"/>
                  </a:lnTo>
                  <a:lnTo>
                    <a:pt x="170" y="283"/>
                  </a:lnTo>
                  <a:lnTo>
                    <a:pt x="173" y="283"/>
                  </a:lnTo>
                  <a:lnTo>
                    <a:pt x="179" y="281"/>
                  </a:lnTo>
                  <a:lnTo>
                    <a:pt x="187" y="280"/>
                  </a:lnTo>
                  <a:lnTo>
                    <a:pt x="194" y="278"/>
                  </a:lnTo>
                  <a:lnTo>
                    <a:pt x="200" y="276"/>
                  </a:lnTo>
                  <a:lnTo>
                    <a:pt x="206" y="272"/>
                  </a:lnTo>
                  <a:lnTo>
                    <a:pt x="211" y="270"/>
                  </a:lnTo>
                  <a:lnTo>
                    <a:pt x="219" y="266"/>
                  </a:lnTo>
                  <a:lnTo>
                    <a:pt x="225" y="262"/>
                  </a:lnTo>
                  <a:lnTo>
                    <a:pt x="230" y="257"/>
                  </a:lnTo>
                  <a:lnTo>
                    <a:pt x="236" y="253"/>
                  </a:lnTo>
                  <a:lnTo>
                    <a:pt x="242" y="249"/>
                  </a:lnTo>
                  <a:lnTo>
                    <a:pt x="248" y="245"/>
                  </a:lnTo>
                  <a:lnTo>
                    <a:pt x="251" y="240"/>
                  </a:lnTo>
                  <a:lnTo>
                    <a:pt x="255" y="234"/>
                  </a:lnTo>
                  <a:lnTo>
                    <a:pt x="259" y="228"/>
                  </a:lnTo>
                  <a:lnTo>
                    <a:pt x="265" y="223"/>
                  </a:lnTo>
                  <a:lnTo>
                    <a:pt x="269" y="217"/>
                  </a:lnTo>
                  <a:lnTo>
                    <a:pt x="270" y="211"/>
                  </a:lnTo>
                  <a:lnTo>
                    <a:pt x="274" y="205"/>
                  </a:lnTo>
                  <a:lnTo>
                    <a:pt x="278" y="198"/>
                  </a:lnTo>
                  <a:lnTo>
                    <a:pt x="280" y="192"/>
                  </a:lnTo>
                  <a:lnTo>
                    <a:pt x="282" y="185"/>
                  </a:lnTo>
                  <a:lnTo>
                    <a:pt x="284" y="179"/>
                  </a:lnTo>
                  <a:lnTo>
                    <a:pt x="286" y="171"/>
                  </a:lnTo>
                  <a:lnTo>
                    <a:pt x="288" y="164"/>
                  </a:lnTo>
                  <a:lnTo>
                    <a:pt x="288" y="158"/>
                  </a:lnTo>
                  <a:lnTo>
                    <a:pt x="289" y="150"/>
                  </a:lnTo>
                  <a:lnTo>
                    <a:pt x="289" y="143"/>
                  </a:lnTo>
                  <a:lnTo>
                    <a:pt x="289" y="139"/>
                  </a:lnTo>
                  <a:lnTo>
                    <a:pt x="289" y="135"/>
                  </a:lnTo>
                  <a:lnTo>
                    <a:pt x="288" y="131"/>
                  </a:lnTo>
                  <a:lnTo>
                    <a:pt x="288" y="128"/>
                  </a:lnTo>
                  <a:lnTo>
                    <a:pt x="288" y="120"/>
                  </a:lnTo>
                  <a:lnTo>
                    <a:pt x="286" y="114"/>
                  </a:lnTo>
                  <a:lnTo>
                    <a:pt x="284" y="107"/>
                  </a:lnTo>
                  <a:lnTo>
                    <a:pt x="282" y="99"/>
                  </a:lnTo>
                  <a:lnTo>
                    <a:pt x="280" y="93"/>
                  </a:lnTo>
                  <a:lnTo>
                    <a:pt x="278" y="88"/>
                  </a:lnTo>
                  <a:lnTo>
                    <a:pt x="274" y="80"/>
                  </a:lnTo>
                  <a:lnTo>
                    <a:pt x="270" y="74"/>
                  </a:lnTo>
                  <a:lnTo>
                    <a:pt x="269" y="69"/>
                  </a:lnTo>
                  <a:lnTo>
                    <a:pt x="265" y="61"/>
                  </a:lnTo>
                  <a:lnTo>
                    <a:pt x="259" y="55"/>
                  </a:lnTo>
                  <a:lnTo>
                    <a:pt x="255" y="52"/>
                  </a:lnTo>
                  <a:lnTo>
                    <a:pt x="251" y="46"/>
                  </a:lnTo>
                  <a:lnTo>
                    <a:pt x="248" y="42"/>
                  </a:lnTo>
                  <a:lnTo>
                    <a:pt x="242" y="36"/>
                  </a:lnTo>
                  <a:lnTo>
                    <a:pt x="236" y="31"/>
                  </a:lnTo>
                  <a:lnTo>
                    <a:pt x="230" y="27"/>
                  </a:lnTo>
                  <a:lnTo>
                    <a:pt x="225" y="23"/>
                  </a:lnTo>
                  <a:lnTo>
                    <a:pt x="219" y="19"/>
                  </a:lnTo>
                  <a:lnTo>
                    <a:pt x="211" y="15"/>
                  </a:lnTo>
                  <a:lnTo>
                    <a:pt x="206" y="12"/>
                  </a:lnTo>
                  <a:lnTo>
                    <a:pt x="200" y="10"/>
                  </a:lnTo>
                  <a:lnTo>
                    <a:pt x="194" y="6"/>
                  </a:lnTo>
                  <a:lnTo>
                    <a:pt x="187" y="4"/>
                  </a:lnTo>
                  <a:lnTo>
                    <a:pt x="179" y="2"/>
                  </a:lnTo>
                  <a:lnTo>
                    <a:pt x="173" y="2"/>
                  </a:lnTo>
                  <a:lnTo>
                    <a:pt x="170" y="0"/>
                  </a:lnTo>
                  <a:lnTo>
                    <a:pt x="166" y="0"/>
                  </a:lnTo>
                  <a:lnTo>
                    <a:pt x="162" y="0"/>
                  </a:lnTo>
                  <a:lnTo>
                    <a:pt x="158" y="0"/>
                  </a:lnTo>
                  <a:lnTo>
                    <a:pt x="151" y="0"/>
                  </a:lnTo>
                  <a:lnTo>
                    <a:pt x="145" y="0"/>
                  </a:lnTo>
                  <a:lnTo>
                    <a:pt x="139" y="0"/>
                  </a:lnTo>
                  <a:lnTo>
                    <a:pt x="135" y="0"/>
                  </a:lnTo>
                  <a:lnTo>
                    <a:pt x="132" y="0"/>
                  </a:lnTo>
                  <a:lnTo>
                    <a:pt x="128" y="0"/>
                  </a:lnTo>
                  <a:lnTo>
                    <a:pt x="120" y="0"/>
                  </a:lnTo>
                  <a:lnTo>
                    <a:pt x="115" y="2"/>
                  </a:lnTo>
                  <a:lnTo>
                    <a:pt x="107" y="2"/>
                  </a:lnTo>
                  <a:lnTo>
                    <a:pt x="99" y="4"/>
                  </a:lnTo>
                  <a:lnTo>
                    <a:pt x="94" y="6"/>
                  </a:lnTo>
                  <a:lnTo>
                    <a:pt x="88" y="10"/>
                  </a:lnTo>
                  <a:lnTo>
                    <a:pt x="80" y="12"/>
                  </a:lnTo>
                  <a:lnTo>
                    <a:pt x="75" y="15"/>
                  </a:lnTo>
                  <a:lnTo>
                    <a:pt x="69" y="19"/>
                  </a:lnTo>
                  <a:lnTo>
                    <a:pt x="63" y="23"/>
                  </a:lnTo>
                  <a:lnTo>
                    <a:pt x="56" y="27"/>
                  </a:lnTo>
                  <a:lnTo>
                    <a:pt x="52" y="31"/>
                  </a:lnTo>
                  <a:lnTo>
                    <a:pt x="46" y="36"/>
                  </a:lnTo>
                  <a:lnTo>
                    <a:pt x="42" y="42"/>
                  </a:lnTo>
                  <a:lnTo>
                    <a:pt x="37" y="46"/>
                  </a:lnTo>
                  <a:lnTo>
                    <a:pt x="31" y="52"/>
                  </a:lnTo>
                  <a:lnTo>
                    <a:pt x="27" y="55"/>
                  </a:lnTo>
                  <a:lnTo>
                    <a:pt x="23" y="61"/>
                  </a:lnTo>
                  <a:lnTo>
                    <a:pt x="19" y="69"/>
                  </a:lnTo>
                  <a:lnTo>
                    <a:pt x="16" y="74"/>
                  </a:lnTo>
                  <a:lnTo>
                    <a:pt x="12" y="80"/>
                  </a:lnTo>
                  <a:lnTo>
                    <a:pt x="10" y="88"/>
                  </a:lnTo>
                  <a:lnTo>
                    <a:pt x="8" y="93"/>
                  </a:lnTo>
                  <a:lnTo>
                    <a:pt x="4" y="99"/>
                  </a:lnTo>
                  <a:lnTo>
                    <a:pt x="2" y="107"/>
                  </a:lnTo>
                  <a:lnTo>
                    <a:pt x="2" y="114"/>
                  </a:lnTo>
                  <a:lnTo>
                    <a:pt x="0" y="120"/>
                  </a:lnTo>
                  <a:lnTo>
                    <a:pt x="0" y="128"/>
                  </a:lnTo>
                  <a:lnTo>
                    <a:pt x="0" y="131"/>
                  </a:lnTo>
                  <a:lnTo>
                    <a:pt x="0" y="135"/>
                  </a:lnTo>
                  <a:lnTo>
                    <a:pt x="0" y="139"/>
                  </a:lnTo>
                  <a:lnTo>
                    <a:pt x="0" y="143"/>
                  </a:lnTo>
                  <a:lnTo>
                    <a:pt x="0" y="150"/>
                  </a:lnTo>
                  <a:lnTo>
                    <a:pt x="0" y="158"/>
                  </a:lnTo>
                  <a:lnTo>
                    <a:pt x="0" y="164"/>
                  </a:lnTo>
                  <a:lnTo>
                    <a:pt x="2" y="171"/>
                  </a:lnTo>
                  <a:lnTo>
                    <a:pt x="2" y="179"/>
                  </a:lnTo>
                  <a:lnTo>
                    <a:pt x="4" y="185"/>
                  </a:lnTo>
                  <a:lnTo>
                    <a:pt x="8" y="192"/>
                  </a:lnTo>
                  <a:lnTo>
                    <a:pt x="10" y="198"/>
                  </a:lnTo>
                  <a:lnTo>
                    <a:pt x="12" y="205"/>
                  </a:lnTo>
                  <a:lnTo>
                    <a:pt x="16" y="211"/>
                  </a:lnTo>
                  <a:lnTo>
                    <a:pt x="19" y="217"/>
                  </a:lnTo>
                  <a:lnTo>
                    <a:pt x="23" y="223"/>
                  </a:lnTo>
                  <a:lnTo>
                    <a:pt x="27" y="228"/>
                  </a:lnTo>
                  <a:lnTo>
                    <a:pt x="31" y="234"/>
                  </a:lnTo>
                  <a:lnTo>
                    <a:pt x="37" y="240"/>
                  </a:lnTo>
                  <a:lnTo>
                    <a:pt x="42" y="245"/>
                  </a:lnTo>
                  <a:lnTo>
                    <a:pt x="46" y="249"/>
                  </a:lnTo>
                  <a:lnTo>
                    <a:pt x="52" y="253"/>
                  </a:lnTo>
                  <a:lnTo>
                    <a:pt x="56" y="257"/>
                  </a:lnTo>
                  <a:lnTo>
                    <a:pt x="63" y="262"/>
                  </a:lnTo>
                  <a:lnTo>
                    <a:pt x="69" y="266"/>
                  </a:lnTo>
                  <a:lnTo>
                    <a:pt x="75" y="270"/>
                  </a:lnTo>
                  <a:lnTo>
                    <a:pt x="80" y="272"/>
                  </a:lnTo>
                  <a:lnTo>
                    <a:pt x="88" y="276"/>
                  </a:lnTo>
                  <a:lnTo>
                    <a:pt x="94" y="278"/>
                  </a:lnTo>
                  <a:lnTo>
                    <a:pt x="99" y="280"/>
                  </a:lnTo>
                  <a:lnTo>
                    <a:pt x="107" y="281"/>
                  </a:lnTo>
                  <a:lnTo>
                    <a:pt x="115" y="283"/>
                  </a:lnTo>
                  <a:lnTo>
                    <a:pt x="120" y="285"/>
                  </a:lnTo>
                  <a:lnTo>
                    <a:pt x="128" y="287"/>
                  </a:lnTo>
                  <a:lnTo>
                    <a:pt x="132" y="287"/>
                  </a:lnTo>
                  <a:lnTo>
                    <a:pt x="135" y="287"/>
                  </a:lnTo>
                  <a:lnTo>
                    <a:pt x="139" y="287"/>
                  </a:lnTo>
                  <a:lnTo>
                    <a:pt x="145" y="287"/>
                  </a:lnTo>
                  <a:close/>
                </a:path>
              </a:pathLst>
            </a:custGeom>
            <a:solidFill>
              <a:srgbClr val="D9E0E6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1" name="Freeform 129"/>
            <p:cNvSpPr>
              <a:spLocks/>
            </p:cNvSpPr>
            <p:nvPr/>
          </p:nvSpPr>
          <p:spPr bwMode="auto">
            <a:xfrm>
              <a:off x="2421" y="3547"/>
              <a:ext cx="57" cy="57"/>
            </a:xfrm>
            <a:custGeom>
              <a:avLst/>
              <a:gdLst>
                <a:gd name="T0" fmla="*/ 32 w 114"/>
                <a:gd name="T1" fmla="*/ 57 h 114"/>
                <a:gd name="T2" fmla="*/ 37 w 114"/>
                <a:gd name="T3" fmla="*/ 55 h 114"/>
                <a:gd name="T4" fmla="*/ 42 w 114"/>
                <a:gd name="T5" fmla="*/ 53 h 114"/>
                <a:gd name="T6" fmla="*/ 46 w 114"/>
                <a:gd name="T7" fmla="*/ 50 h 114"/>
                <a:gd name="T8" fmla="*/ 51 w 114"/>
                <a:gd name="T9" fmla="*/ 46 h 114"/>
                <a:gd name="T10" fmla="*/ 54 w 114"/>
                <a:gd name="T11" fmla="*/ 42 h 114"/>
                <a:gd name="T12" fmla="*/ 56 w 114"/>
                <a:gd name="T13" fmla="*/ 36 h 114"/>
                <a:gd name="T14" fmla="*/ 57 w 114"/>
                <a:gd name="T15" fmla="*/ 31 h 114"/>
                <a:gd name="T16" fmla="*/ 57 w 114"/>
                <a:gd name="T17" fmla="*/ 26 h 114"/>
                <a:gd name="T18" fmla="*/ 56 w 114"/>
                <a:gd name="T19" fmla="*/ 20 h 114"/>
                <a:gd name="T20" fmla="*/ 54 w 114"/>
                <a:gd name="T21" fmla="*/ 15 h 114"/>
                <a:gd name="T22" fmla="*/ 51 w 114"/>
                <a:gd name="T23" fmla="*/ 11 h 114"/>
                <a:gd name="T24" fmla="*/ 46 w 114"/>
                <a:gd name="T25" fmla="*/ 7 h 114"/>
                <a:gd name="T26" fmla="*/ 42 w 114"/>
                <a:gd name="T27" fmla="*/ 3 h 114"/>
                <a:gd name="T28" fmla="*/ 37 w 114"/>
                <a:gd name="T29" fmla="*/ 1 h 114"/>
                <a:gd name="T30" fmla="*/ 32 w 114"/>
                <a:gd name="T31" fmla="*/ 0 h 114"/>
                <a:gd name="T32" fmla="*/ 26 w 114"/>
                <a:gd name="T33" fmla="*/ 0 h 114"/>
                <a:gd name="T34" fmla="*/ 20 w 114"/>
                <a:gd name="T35" fmla="*/ 1 h 114"/>
                <a:gd name="T36" fmla="*/ 16 w 114"/>
                <a:gd name="T37" fmla="*/ 3 h 114"/>
                <a:gd name="T38" fmla="*/ 11 w 114"/>
                <a:gd name="T39" fmla="*/ 7 h 114"/>
                <a:gd name="T40" fmla="*/ 7 w 114"/>
                <a:gd name="T41" fmla="*/ 11 h 114"/>
                <a:gd name="T42" fmla="*/ 3 w 114"/>
                <a:gd name="T43" fmla="*/ 15 h 114"/>
                <a:gd name="T44" fmla="*/ 1 w 114"/>
                <a:gd name="T45" fmla="*/ 20 h 114"/>
                <a:gd name="T46" fmla="*/ 0 w 114"/>
                <a:gd name="T47" fmla="*/ 26 h 114"/>
                <a:gd name="T48" fmla="*/ 0 w 114"/>
                <a:gd name="T49" fmla="*/ 31 h 114"/>
                <a:gd name="T50" fmla="*/ 1 w 114"/>
                <a:gd name="T51" fmla="*/ 36 h 114"/>
                <a:gd name="T52" fmla="*/ 3 w 114"/>
                <a:gd name="T53" fmla="*/ 42 h 114"/>
                <a:gd name="T54" fmla="*/ 7 w 114"/>
                <a:gd name="T55" fmla="*/ 46 h 114"/>
                <a:gd name="T56" fmla="*/ 11 w 114"/>
                <a:gd name="T57" fmla="*/ 50 h 114"/>
                <a:gd name="T58" fmla="*/ 16 w 114"/>
                <a:gd name="T59" fmla="*/ 53 h 114"/>
                <a:gd name="T60" fmla="*/ 20 w 114"/>
                <a:gd name="T61" fmla="*/ 55 h 114"/>
                <a:gd name="T62" fmla="*/ 26 w 114"/>
                <a:gd name="T63" fmla="*/ 57 h 114"/>
                <a:gd name="T64" fmla="*/ 29 w 114"/>
                <a:gd name="T65" fmla="*/ 57 h 114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14"/>
                <a:gd name="T100" fmla="*/ 0 h 114"/>
                <a:gd name="T101" fmla="*/ 114 w 114"/>
                <a:gd name="T102" fmla="*/ 114 h 114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14" h="114">
                  <a:moveTo>
                    <a:pt x="57" y="114"/>
                  </a:moveTo>
                  <a:lnTo>
                    <a:pt x="63" y="114"/>
                  </a:lnTo>
                  <a:lnTo>
                    <a:pt x="69" y="114"/>
                  </a:lnTo>
                  <a:lnTo>
                    <a:pt x="73" y="110"/>
                  </a:lnTo>
                  <a:lnTo>
                    <a:pt x="78" y="110"/>
                  </a:lnTo>
                  <a:lnTo>
                    <a:pt x="84" y="106"/>
                  </a:lnTo>
                  <a:lnTo>
                    <a:pt x="88" y="102"/>
                  </a:lnTo>
                  <a:lnTo>
                    <a:pt x="92" y="100"/>
                  </a:lnTo>
                  <a:lnTo>
                    <a:pt x="97" y="97"/>
                  </a:lnTo>
                  <a:lnTo>
                    <a:pt x="101" y="91"/>
                  </a:lnTo>
                  <a:lnTo>
                    <a:pt x="103" y="87"/>
                  </a:lnTo>
                  <a:lnTo>
                    <a:pt x="107" y="83"/>
                  </a:lnTo>
                  <a:lnTo>
                    <a:pt x="111" y="78"/>
                  </a:lnTo>
                  <a:lnTo>
                    <a:pt x="111" y="72"/>
                  </a:lnTo>
                  <a:lnTo>
                    <a:pt x="113" y="68"/>
                  </a:lnTo>
                  <a:lnTo>
                    <a:pt x="114" y="62"/>
                  </a:lnTo>
                  <a:lnTo>
                    <a:pt x="114" y="57"/>
                  </a:lnTo>
                  <a:lnTo>
                    <a:pt x="114" y="51"/>
                  </a:lnTo>
                  <a:lnTo>
                    <a:pt x="113" y="45"/>
                  </a:lnTo>
                  <a:lnTo>
                    <a:pt x="111" y="40"/>
                  </a:lnTo>
                  <a:lnTo>
                    <a:pt x="111" y="34"/>
                  </a:lnTo>
                  <a:lnTo>
                    <a:pt x="107" y="30"/>
                  </a:lnTo>
                  <a:lnTo>
                    <a:pt x="103" y="24"/>
                  </a:lnTo>
                  <a:lnTo>
                    <a:pt x="101" y="21"/>
                  </a:lnTo>
                  <a:lnTo>
                    <a:pt x="97" y="17"/>
                  </a:lnTo>
                  <a:lnTo>
                    <a:pt x="92" y="13"/>
                  </a:lnTo>
                  <a:lnTo>
                    <a:pt x="88" y="9"/>
                  </a:lnTo>
                  <a:lnTo>
                    <a:pt x="84" y="5"/>
                  </a:lnTo>
                  <a:lnTo>
                    <a:pt x="78" y="3"/>
                  </a:lnTo>
                  <a:lnTo>
                    <a:pt x="73" y="2"/>
                  </a:lnTo>
                  <a:lnTo>
                    <a:pt x="69" y="2"/>
                  </a:lnTo>
                  <a:lnTo>
                    <a:pt x="63" y="0"/>
                  </a:lnTo>
                  <a:lnTo>
                    <a:pt x="57" y="0"/>
                  </a:lnTo>
                  <a:lnTo>
                    <a:pt x="52" y="0"/>
                  </a:lnTo>
                  <a:lnTo>
                    <a:pt x="46" y="2"/>
                  </a:lnTo>
                  <a:lnTo>
                    <a:pt x="40" y="2"/>
                  </a:lnTo>
                  <a:lnTo>
                    <a:pt x="35" y="3"/>
                  </a:lnTo>
                  <a:lnTo>
                    <a:pt x="31" y="5"/>
                  </a:lnTo>
                  <a:lnTo>
                    <a:pt x="25" y="9"/>
                  </a:lnTo>
                  <a:lnTo>
                    <a:pt x="21" y="13"/>
                  </a:lnTo>
                  <a:lnTo>
                    <a:pt x="18" y="17"/>
                  </a:lnTo>
                  <a:lnTo>
                    <a:pt x="14" y="21"/>
                  </a:lnTo>
                  <a:lnTo>
                    <a:pt x="10" y="24"/>
                  </a:lnTo>
                  <a:lnTo>
                    <a:pt x="6" y="30"/>
                  </a:lnTo>
                  <a:lnTo>
                    <a:pt x="4" y="34"/>
                  </a:lnTo>
                  <a:lnTo>
                    <a:pt x="2" y="40"/>
                  </a:lnTo>
                  <a:lnTo>
                    <a:pt x="2" y="45"/>
                  </a:lnTo>
                  <a:lnTo>
                    <a:pt x="0" y="51"/>
                  </a:lnTo>
                  <a:lnTo>
                    <a:pt x="0" y="57"/>
                  </a:lnTo>
                  <a:lnTo>
                    <a:pt x="0" y="62"/>
                  </a:lnTo>
                  <a:lnTo>
                    <a:pt x="2" y="68"/>
                  </a:lnTo>
                  <a:lnTo>
                    <a:pt x="2" y="72"/>
                  </a:lnTo>
                  <a:lnTo>
                    <a:pt x="4" y="78"/>
                  </a:lnTo>
                  <a:lnTo>
                    <a:pt x="6" y="83"/>
                  </a:lnTo>
                  <a:lnTo>
                    <a:pt x="10" y="87"/>
                  </a:lnTo>
                  <a:lnTo>
                    <a:pt x="14" y="91"/>
                  </a:lnTo>
                  <a:lnTo>
                    <a:pt x="18" y="97"/>
                  </a:lnTo>
                  <a:lnTo>
                    <a:pt x="21" y="100"/>
                  </a:lnTo>
                  <a:lnTo>
                    <a:pt x="25" y="102"/>
                  </a:lnTo>
                  <a:lnTo>
                    <a:pt x="31" y="106"/>
                  </a:lnTo>
                  <a:lnTo>
                    <a:pt x="35" y="110"/>
                  </a:lnTo>
                  <a:lnTo>
                    <a:pt x="40" y="110"/>
                  </a:lnTo>
                  <a:lnTo>
                    <a:pt x="46" y="114"/>
                  </a:lnTo>
                  <a:lnTo>
                    <a:pt x="52" y="114"/>
                  </a:lnTo>
                  <a:lnTo>
                    <a:pt x="57" y="114"/>
                  </a:lnTo>
                  <a:close/>
                </a:path>
              </a:pathLst>
            </a:custGeom>
            <a:solidFill>
              <a:srgbClr val="0017EB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2" name="Freeform 130"/>
            <p:cNvSpPr>
              <a:spLocks/>
            </p:cNvSpPr>
            <p:nvPr/>
          </p:nvSpPr>
          <p:spPr bwMode="auto">
            <a:xfrm>
              <a:off x="2162" y="3649"/>
              <a:ext cx="58" cy="58"/>
            </a:xfrm>
            <a:custGeom>
              <a:avLst/>
              <a:gdLst>
                <a:gd name="T0" fmla="*/ 33 w 116"/>
                <a:gd name="T1" fmla="*/ 57 h 116"/>
                <a:gd name="T2" fmla="*/ 38 w 116"/>
                <a:gd name="T3" fmla="*/ 56 h 116"/>
                <a:gd name="T4" fmla="*/ 44 w 116"/>
                <a:gd name="T5" fmla="*/ 53 h 116"/>
                <a:gd name="T6" fmla="*/ 48 w 116"/>
                <a:gd name="T7" fmla="*/ 51 h 116"/>
                <a:gd name="T8" fmla="*/ 52 w 116"/>
                <a:gd name="T9" fmla="*/ 47 h 116"/>
                <a:gd name="T10" fmla="*/ 55 w 116"/>
                <a:gd name="T11" fmla="*/ 42 h 116"/>
                <a:gd name="T12" fmla="*/ 56 w 116"/>
                <a:gd name="T13" fmla="*/ 36 h 116"/>
                <a:gd name="T14" fmla="*/ 58 w 116"/>
                <a:gd name="T15" fmla="*/ 32 h 116"/>
                <a:gd name="T16" fmla="*/ 58 w 116"/>
                <a:gd name="T17" fmla="*/ 26 h 116"/>
                <a:gd name="T18" fmla="*/ 56 w 116"/>
                <a:gd name="T19" fmla="*/ 19 h 116"/>
                <a:gd name="T20" fmla="*/ 55 w 116"/>
                <a:gd name="T21" fmla="*/ 14 h 116"/>
                <a:gd name="T22" fmla="*/ 52 w 116"/>
                <a:gd name="T23" fmla="*/ 10 h 116"/>
                <a:gd name="T24" fmla="*/ 48 w 116"/>
                <a:gd name="T25" fmla="*/ 6 h 116"/>
                <a:gd name="T26" fmla="*/ 44 w 116"/>
                <a:gd name="T27" fmla="*/ 3 h 116"/>
                <a:gd name="T28" fmla="*/ 38 w 116"/>
                <a:gd name="T29" fmla="*/ 1 h 116"/>
                <a:gd name="T30" fmla="*/ 33 w 116"/>
                <a:gd name="T31" fmla="*/ 0 h 116"/>
                <a:gd name="T32" fmla="*/ 27 w 116"/>
                <a:gd name="T33" fmla="*/ 0 h 116"/>
                <a:gd name="T34" fmla="*/ 21 w 116"/>
                <a:gd name="T35" fmla="*/ 1 h 116"/>
                <a:gd name="T36" fmla="*/ 16 w 116"/>
                <a:gd name="T37" fmla="*/ 3 h 116"/>
                <a:gd name="T38" fmla="*/ 11 w 116"/>
                <a:gd name="T39" fmla="*/ 6 h 116"/>
                <a:gd name="T40" fmla="*/ 7 w 116"/>
                <a:gd name="T41" fmla="*/ 10 h 116"/>
                <a:gd name="T42" fmla="*/ 4 w 116"/>
                <a:gd name="T43" fmla="*/ 14 h 116"/>
                <a:gd name="T44" fmla="*/ 1 w 116"/>
                <a:gd name="T45" fmla="*/ 19 h 116"/>
                <a:gd name="T46" fmla="*/ 0 w 116"/>
                <a:gd name="T47" fmla="*/ 26 h 116"/>
                <a:gd name="T48" fmla="*/ 0 w 116"/>
                <a:gd name="T49" fmla="*/ 32 h 116"/>
                <a:gd name="T50" fmla="*/ 1 w 116"/>
                <a:gd name="T51" fmla="*/ 36 h 116"/>
                <a:gd name="T52" fmla="*/ 4 w 116"/>
                <a:gd name="T53" fmla="*/ 42 h 116"/>
                <a:gd name="T54" fmla="*/ 7 w 116"/>
                <a:gd name="T55" fmla="*/ 47 h 116"/>
                <a:gd name="T56" fmla="*/ 11 w 116"/>
                <a:gd name="T57" fmla="*/ 51 h 116"/>
                <a:gd name="T58" fmla="*/ 16 w 116"/>
                <a:gd name="T59" fmla="*/ 53 h 116"/>
                <a:gd name="T60" fmla="*/ 21 w 116"/>
                <a:gd name="T61" fmla="*/ 56 h 116"/>
                <a:gd name="T62" fmla="*/ 27 w 116"/>
                <a:gd name="T63" fmla="*/ 57 h 116"/>
                <a:gd name="T64" fmla="*/ 30 w 116"/>
                <a:gd name="T65" fmla="*/ 58 h 11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16"/>
                <a:gd name="T100" fmla="*/ 0 h 116"/>
                <a:gd name="T101" fmla="*/ 116 w 116"/>
                <a:gd name="T102" fmla="*/ 116 h 11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16" h="116">
                  <a:moveTo>
                    <a:pt x="59" y="116"/>
                  </a:moveTo>
                  <a:lnTo>
                    <a:pt x="65" y="114"/>
                  </a:lnTo>
                  <a:lnTo>
                    <a:pt x="71" y="114"/>
                  </a:lnTo>
                  <a:lnTo>
                    <a:pt x="76" y="112"/>
                  </a:lnTo>
                  <a:lnTo>
                    <a:pt x="82" y="110"/>
                  </a:lnTo>
                  <a:lnTo>
                    <a:pt x="88" y="106"/>
                  </a:lnTo>
                  <a:lnTo>
                    <a:pt x="92" y="104"/>
                  </a:lnTo>
                  <a:lnTo>
                    <a:pt x="95" y="101"/>
                  </a:lnTo>
                  <a:lnTo>
                    <a:pt x="101" y="97"/>
                  </a:lnTo>
                  <a:lnTo>
                    <a:pt x="103" y="93"/>
                  </a:lnTo>
                  <a:lnTo>
                    <a:pt x="107" y="89"/>
                  </a:lnTo>
                  <a:lnTo>
                    <a:pt x="109" y="84"/>
                  </a:lnTo>
                  <a:lnTo>
                    <a:pt x="112" y="80"/>
                  </a:lnTo>
                  <a:lnTo>
                    <a:pt x="112" y="72"/>
                  </a:lnTo>
                  <a:lnTo>
                    <a:pt x="116" y="68"/>
                  </a:lnTo>
                  <a:lnTo>
                    <a:pt x="116" y="63"/>
                  </a:lnTo>
                  <a:lnTo>
                    <a:pt x="116" y="57"/>
                  </a:lnTo>
                  <a:lnTo>
                    <a:pt x="116" y="51"/>
                  </a:lnTo>
                  <a:lnTo>
                    <a:pt x="116" y="46"/>
                  </a:lnTo>
                  <a:lnTo>
                    <a:pt x="112" y="38"/>
                  </a:lnTo>
                  <a:lnTo>
                    <a:pt x="112" y="34"/>
                  </a:lnTo>
                  <a:lnTo>
                    <a:pt x="109" y="28"/>
                  </a:lnTo>
                  <a:lnTo>
                    <a:pt x="107" y="23"/>
                  </a:lnTo>
                  <a:lnTo>
                    <a:pt x="103" y="19"/>
                  </a:lnTo>
                  <a:lnTo>
                    <a:pt x="101" y="17"/>
                  </a:lnTo>
                  <a:lnTo>
                    <a:pt x="95" y="11"/>
                  </a:lnTo>
                  <a:lnTo>
                    <a:pt x="92" y="9"/>
                  </a:lnTo>
                  <a:lnTo>
                    <a:pt x="88" y="6"/>
                  </a:lnTo>
                  <a:lnTo>
                    <a:pt x="82" y="4"/>
                  </a:lnTo>
                  <a:lnTo>
                    <a:pt x="76" y="2"/>
                  </a:lnTo>
                  <a:lnTo>
                    <a:pt x="71" y="0"/>
                  </a:lnTo>
                  <a:lnTo>
                    <a:pt x="65" y="0"/>
                  </a:lnTo>
                  <a:lnTo>
                    <a:pt x="59" y="0"/>
                  </a:lnTo>
                  <a:lnTo>
                    <a:pt x="54" y="0"/>
                  </a:lnTo>
                  <a:lnTo>
                    <a:pt x="48" y="0"/>
                  </a:lnTo>
                  <a:lnTo>
                    <a:pt x="42" y="2"/>
                  </a:lnTo>
                  <a:lnTo>
                    <a:pt x="36" y="4"/>
                  </a:lnTo>
                  <a:lnTo>
                    <a:pt x="31" y="6"/>
                  </a:lnTo>
                  <a:lnTo>
                    <a:pt x="27" y="9"/>
                  </a:lnTo>
                  <a:lnTo>
                    <a:pt x="21" y="11"/>
                  </a:lnTo>
                  <a:lnTo>
                    <a:pt x="17" y="17"/>
                  </a:lnTo>
                  <a:lnTo>
                    <a:pt x="14" y="19"/>
                  </a:lnTo>
                  <a:lnTo>
                    <a:pt x="10" y="23"/>
                  </a:lnTo>
                  <a:lnTo>
                    <a:pt x="8" y="28"/>
                  </a:lnTo>
                  <a:lnTo>
                    <a:pt x="6" y="34"/>
                  </a:lnTo>
                  <a:lnTo>
                    <a:pt x="2" y="38"/>
                  </a:lnTo>
                  <a:lnTo>
                    <a:pt x="2" y="46"/>
                  </a:lnTo>
                  <a:lnTo>
                    <a:pt x="0" y="51"/>
                  </a:lnTo>
                  <a:lnTo>
                    <a:pt x="0" y="57"/>
                  </a:lnTo>
                  <a:lnTo>
                    <a:pt x="0" y="63"/>
                  </a:lnTo>
                  <a:lnTo>
                    <a:pt x="2" y="68"/>
                  </a:lnTo>
                  <a:lnTo>
                    <a:pt x="2" y="72"/>
                  </a:lnTo>
                  <a:lnTo>
                    <a:pt x="6" y="80"/>
                  </a:lnTo>
                  <a:lnTo>
                    <a:pt x="8" y="84"/>
                  </a:lnTo>
                  <a:lnTo>
                    <a:pt x="10" y="89"/>
                  </a:lnTo>
                  <a:lnTo>
                    <a:pt x="14" y="93"/>
                  </a:lnTo>
                  <a:lnTo>
                    <a:pt x="17" y="97"/>
                  </a:lnTo>
                  <a:lnTo>
                    <a:pt x="21" y="101"/>
                  </a:lnTo>
                  <a:lnTo>
                    <a:pt x="27" y="104"/>
                  </a:lnTo>
                  <a:lnTo>
                    <a:pt x="31" y="106"/>
                  </a:lnTo>
                  <a:lnTo>
                    <a:pt x="36" y="110"/>
                  </a:lnTo>
                  <a:lnTo>
                    <a:pt x="42" y="112"/>
                  </a:lnTo>
                  <a:lnTo>
                    <a:pt x="48" y="114"/>
                  </a:lnTo>
                  <a:lnTo>
                    <a:pt x="54" y="114"/>
                  </a:lnTo>
                  <a:lnTo>
                    <a:pt x="59" y="116"/>
                  </a:lnTo>
                  <a:close/>
                </a:path>
              </a:pathLst>
            </a:custGeom>
            <a:solidFill>
              <a:srgbClr val="0017EB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3" name="Freeform 131"/>
            <p:cNvSpPr>
              <a:spLocks/>
            </p:cNvSpPr>
            <p:nvPr/>
          </p:nvSpPr>
          <p:spPr bwMode="auto">
            <a:xfrm>
              <a:off x="2235" y="3316"/>
              <a:ext cx="51" cy="50"/>
            </a:xfrm>
            <a:custGeom>
              <a:avLst/>
              <a:gdLst>
                <a:gd name="T0" fmla="*/ 28 w 100"/>
                <a:gd name="T1" fmla="*/ 50 h 101"/>
                <a:gd name="T2" fmla="*/ 33 w 100"/>
                <a:gd name="T3" fmla="*/ 48 h 101"/>
                <a:gd name="T4" fmla="*/ 37 w 100"/>
                <a:gd name="T5" fmla="*/ 46 h 101"/>
                <a:gd name="T6" fmla="*/ 41 w 100"/>
                <a:gd name="T7" fmla="*/ 44 h 101"/>
                <a:gd name="T8" fmla="*/ 44 w 100"/>
                <a:gd name="T9" fmla="*/ 41 h 101"/>
                <a:gd name="T10" fmla="*/ 47 w 100"/>
                <a:gd name="T11" fmla="*/ 37 h 101"/>
                <a:gd name="T12" fmla="*/ 49 w 100"/>
                <a:gd name="T13" fmla="*/ 32 h 101"/>
                <a:gd name="T14" fmla="*/ 51 w 100"/>
                <a:gd name="T15" fmla="*/ 27 h 101"/>
                <a:gd name="T16" fmla="*/ 51 w 100"/>
                <a:gd name="T17" fmla="*/ 23 h 101"/>
                <a:gd name="T18" fmla="*/ 49 w 100"/>
                <a:gd name="T19" fmla="*/ 17 h 101"/>
                <a:gd name="T20" fmla="*/ 47 w 100"/>
                <a:gd name="T21" fmla="*/ 13 h 101"/>
                <a:gd name="T22" fmla="*/ 44 w 100"/>
                <a:gd name="T23" fmla="*/ 8 h 101"/>
                <a:gd name="T24" fmla="*/ 41 w 100"/>
                <a:gd name="T25" fmla="*/ 5 h 101"/>
                <a:gd name="T26" fmla="*/ 37 w 100"/>
                <a:gd name="T27" fmla="*/ 3 h 101"/>
                <a:gd name="T28" fmla="*/ 33 w 100"/>
                <a:gd name="T29" fmla="*/ 1 h 101"/>
                <a:gd name="T30" fmla="*/ 28 w 100"/>
                <a:gd name="T31" fmla="*/ 0 h 101"/>
                <a:gd name="T32" fmla="*/ 22 w 100"/>
                <a:gd name="T33" fmla="*/ 0 h 101"/>
                <a:gd name="T34" fmla="*/ 17 w 100"/>
                <a:gd name="T35" fmla="*/ 1 h 101"/>
                <a:gd name="T36" fmla="*/ 12 w 100"/>
                <a:gd name="T37" fmla="*/ 3 h 101"/>
                <a:gd name="T38" fmla="*/ 9 w 100"/>
                <a:gd name="T39" fmla="*/ 5 h 101"/>
                <a:gd name="T40" fmla="*/ 6 w 100"/>
                <a:gd name="T41" fmla="*/ 8 h 101"/>
                <a:gd name="T42" fmla="*/ 3 w 100"/>
                <a:gd name="T43" fmla="*/ 13 h 101"/>
                <a:gd name="T44" fmla="*/ 1 w 100"/>
                <a:gd name="T45" fmla="*/ 17 h 101"/>
                <a:gd name="T46" fmla="*/ 0 w 100"/>
                <a:gd name="T47" fmla="*/ 23 h 101"/>
                <a:gd name="T48" fmla="*/ 0 w 100"/>
                <a:gd name="T49" fmla="*/ 27 h 101"/>
                <a:gd name="T50" fmla="*/ 1 w 100"/>
                <a:gd name="T51" fmla="*/ 32 h 101"/>
                <a:gd name="T52" fmla="*/ 3 w 100"/>
                <a:gd name="T53" fmla="*/ 37 h 101"/>
                <a:gd name="T54" fmla="*/ 6 w 100"/>
                <a:gd name="T55" fmla="*/ 41 h 101"/>
                <a:gd name="T56" fmla="*/ 9 w 100"/>
                <a:gd name="T57" fmla="*/ 44 h 101"/>
                <a:gd name="T58" fmla="*/ 12 w 100"/>
                <a:gd name="T59" fmla="*/ 46 h 101"/>
                <a:gd name="T60" fmla="*/ 17 w 100"/>
                <a:gd name="T61" fmla="*/ 48 h 101"/>
                <a:gd name="T62" fmla="*/ 22 w 100"/>
                <a:gd name="T63" fmla="*/ 50 h 101"/>
                <a:gd name="T64" fmla="*/ 25 w 100"/>
                <a:gd name="T65" fmla="*/ 50 h 101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00"/>
                <a:gd name="T100" fmla="*/ 0 h 101"/>
                <a:gd name="T101" fmla="*/ 100 w 100"/>
                <a:gd name="T102" fmla="*/ 101 h 101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00" h="101">
                  <a:moveTo>
                    <a:pt x="49" y="101"/>
                  </a:moveTo>
                  <a:lnTo>
                    <a:pt x="55" y="101"/>
                  </a:lnTo>
                  <a:lnTo>
                    <a:pt x="59" y="99"/>
                  </a:lnTo>
                  <a:lnTo>
                    <a:pt x="64" y="97"/>
                  </a:lnTo>
                  <a:lnTo>
                    <a:pt x="68" y="97"/>
                  </a:lnTo>
                  <a:lnTo>
                    <a:pt x="72" y="93"/>
                  </a:lnTo>
                  <a:lnTo>
                    <a:pt x="78" y="91"/>
                  </a:lnTo>
                  <a:lnTo>
                    <a:pt x="81" y="89"/>
                  </a:lnTo>
                  <a:lnTo>
                    <a:pt x="85" y="86"/>
                  </a:lnTo>
                  <a:lnTo>
                    <a:pt x="87" y="82"/>
                  </a:lnTo>
                  <a:lnTo>
                    <a:pt x="91" y="78"/>
                  </a:lnTo>
                  <a:lnTo>
                    <a:pt x="93" y="74"/>
                  </a:lnTo>
                  <a:lnTo>
                    <a:pt x="97" y="70"/>
                  </a:lnTo>
                  <a:lnTo>
                    <a:pt x="97" y="65"/>
                  </a:lnTo>
                  <a:lnTo>
                    <a:pt x="99" y="61"/>
                  </a:lnTo>
                  <a:lnTo>
                    <a:pt x="100" y="55"/>
                  </a:lnTo>
                  <a:lnTo>
                    <a:pt x="100" y="51"/>
                  </a:lnTo>
                  <a:lnTo>
                    <a:pt x="100" y="46"/>
                  </a:lnTo>
                  <a:lnTo>
                    <a:pt x="99" y="40"/>
                  </a:lnTo>
                  <a:lnTo>
                    <a:pt x="97" y="34"/>
                  </a:lnTo>
                  <a:lnTo>
                    <a:pt x="97" y="30"/>
                  </a:lnTo>
                  <a:lnTo>
                    <a:pt x="93" y="27"/>
                  </a:lnTo>
                  <a:lnTo>
                    <a:pt x="91" y="23"/>
                  </a:lnTo>
                  <a:lnTo>
                    <a:pt x="87" y="17"/>
                  </a:lnTo>
                  <a:lnTo>
                    <a:pt x="85" y="15"/>
                  </a:lnTo>
                  <a:lnTo>
                    <a:pt x="81" y="11"/>
                  </a:lnTo>
                  <a:lnTo>
                    <a:pt x="78" y="8"/>
                  </a:lnTo>
                  <a:lnTo>
                    <a:pt x="72" y="6"/>
                  </a:lnTo>
                  <a:lnTo>
                    <a:pt x="68" y="4"/>
                  </a:lnTo>
                  <a:lnTo>
                    <a:pt x="64" y="2"/>
                  </a:lnTo>
                  <a:lnTo>
                    <a:pt x="59" y="2"/>
                  </a:lnTo>
                  <a:lnTo>
                    <a:pt x="55" y="0"/>
                  </a:lnTo>
                  <a:lnTo>
                    <a:pt x="49" y="0"/>
                  </a:lnTo>
                  <a:lnTo>
                    <a:pt x="43" y="0"/>
                  </a:lnTo>
                  <a:lnTo>
                    <a:pt x="40" y="2"/>
                  </a:lnTo>
                  <a:lnTo>
                    <a:pt x="34" y="2"/>
                  </a:lnTo>
                  <a:lnTo>
                    <a:pt x="30" y="4"/>
                  </a:lnTo>
                  <a:lnTo>
                    <a:pt x="24" y="6"/>
                  </a:lnTo>
                  <a:lnTo>
                    <a:pt x="21" y="8"/>
                  </a:lnTo>
                  <a:lnTo>
                    <a:pt x="17" y="11"/>
                  </a:lnTo>
                  <a:lnTo>
                    <a:pt x="15" y="15"/>
                  </a:lnTo>
                  <a:lnTo>
                    <a:pt x="11" y="17"/>
                  </a:lnTo>
                  <a:lnTo>
                    <a:pt x="7" y="23"/>
                  </a:lnTo>
                  <a:lnTo>
                    <a:pt x="5" y="27"/>
                  </a:lnTo>
                  <a:lnTo>
                    <a:pt x="4" y="30"/>
                  </a:lnTo>
                  <a:lnTo>
                    <a:pt x="2" y="34"/>
                  </a:lnTo>
                  <a:lnTo>
                    <a:pt x="2" y="40"/>
                  </a:lnTo>
                  <a:lnTo>
                    <a:pt x="0" y="46"/>
                  </a:lnTo>
                  <a:lnTo>
                    <a:pt x="0" y="51"/>
                  </a:lnTo>
                  <a:lnTo>
                    <a:pt x="0" y="55"/>
                  </a:lnTo>
                  <a:lnTo>
                    <a:pt x="2" y="61"/>
                  </a:lnTo>
                  <a:lnTo>
                    <a:pt x="2" y="65"/>
                  </a:lnTo>
                  <a:lnTo>
                    <a:pt x="4" y="70"/>
                  </a:lnTo>
                  <a:lnTo>
                    <a:pt x="5" y="74"/>
                  </a:lnTo>
                  <a:lnTo>
                    <a:pt x="7" y="78"/>
                  </a:lnTo>
                  <a:lnTo>
                    <a:pt x="11" y="82"/>
                  </a:lnTo>
                  <a:lnTo>
                    <a:pt x="15" y="86"/>
                  </a:lnTo>
                  <a:lnTo>
                    <a:pt x="17" y="89"/>
                  </a:lnTo>
                  <a:lnTo>
                    <a:pt x="21" y="91"/>
                  </a:lnTo>
                  <a:lnTo>
                    <a:pt x="24" y="93"/>
                  </a:lnTo>
                  <a:lnTo>
                    <a:pt x="30" y="97"/>
                  </a:lnTo>
                  <a:lnTo>
                    <a:pt x="34" y="97"/>
                  </a:lnTo>
                  <a:lnTo>
                    <a:pt x="40" y="99"/>
                  </a:lnTo>
                  <a:lnTo>
                    <a:pt x="43" y="101"/>
                  </a:lnTo>
                  <a:lnTo>
                    <a:pt x="49" y="101"/>
                  </a:lnTo>
                  <a:close/>
                </a:path>
              </a:pathLst>
            </a:custGeom>
            <a:solidFill>
              <a:srgbClr val="0017EB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4" name="Freeform 132"/>
            <p:cNvSpPr>
              <a:spLocks/>
            </p:cNvSpPr>
            <p:nvPr/>
          </p:nvSpPr>
          <p:spPr bwMode="auto">
            <a:xfrm>
              <a:off x="2100" y="3335"/>
              <a:ext cx="61" cy="60"/>
            </a:xfrm>
            <a:custGeom>
              <a:avLst/>
              <a:gdLst>
                <a:gd name="T0" fmla="*/ 33 w 121"/>
                <a:gd name="T1" fmla="*/ 59 h 120"/>
                <a:gd name="T2" fmla="*/ 38 w 121"/>
                <a:gd name="T3" fmla="*/ 58 h 120"/>
                <a:gd name="T4" fmla="*/ 44 w 121"/>
                <a:gd name="T5" fmla="*/ 55 h 120"/>
                <a:gd name="T6" fmla="*/ 49 w 121"/>
                <a:gd name="T7" fmla="*/ 52 h 120"/>
                <a:gd name="T8" fmla="*/ 53 w 121"/>
                <a:gd name="T9" fmla="*/ 49 h 120"/>
                <a:gd name="T10" fmla="*/ 56 w 121"/>
                <a:gd name="T11" fmla="*/ 44 h 120"/>
                <a:gd name="T12" fmla="*/ 58 w 121"/>
                <a:gd name="T13" fmla="*/ 38 h 120"/>
                <a:gd name="T14" fmla="*/ 60 w 121"/>
                <a:gd name="T15" fmla="*/ 33 h 120"/>
                <a:gd name="T16" fmla="*/ 60 w 121"/>
                <a:gd name="T17" fmla="*/ 27 h 120"/>
                <a:gd name="T18" fmla="*/ 58 w 121"/>
                <a:gd name="T19" fmla="*/ 20 h 120"/>
                <a:gd name="T20" fmla="*/ 56 w 121"/>
                <a:gd name="T21" fmla="*/ 15 h 120"/>
                <a:gd name="T22" fmla="*/ 53 w 121"/>
                <a:gd name="T23" fmla="*/ 11 h 120"/>
                <a:gd name="T24" fmla="*/ 49 w 121"/>
                <a:gd name="T25" fmla="*/ 7 h 120"/>
                <a:gd name="T26" fmla="*/ 44 w 121"/>
                <a:gd name="T27" fmla="*/ 3 h 120"/>
                <a:gd name="T28" fmla="*/ 38 w 121"/>
                <a:gd name="T29" fmla="*/ 1 h 120"/>
                <a:gd name="T30" fmla="*/ 33 w 121"/>
                <a:gd name="T31" fmla="*/ 0 h 120"/>
                <a:gd name="T32" fmla="*/ 27 w 121"/>
                <a:gd name="T33" fmla="*/ 0 h 120"/>
                <a:gd name="T34" fmla="*/ 21 w 121"/>
                <a:gd name="T35" fmla="*/ 1 h 120"/>
                <a:gd name="T36" fmla="*/ 15 w 121"/>
                <a:gd name="T37" fmla="*/ 3 h 120"/>
                <a:gd name="T38" fmla="*/ 11 w 121"/>
                <a:gd name="T39" fmla="*/ 7 h 120"/>
                <a:gd name="T40" fmla="*/ 7 w 121"/>
                <a:gd name="T41" fmla="*/ 11 h 120"/>
                <a:gd name="T42" fmla="*/ 3 w 121"/>
                <a:gd name="T43" fmla="*/ 15 h 120"/>
                <a:gd name="T44" fmla="*/ 1 w 121"/>
                <a:gd name="T45" fmla="*/ 20 h 120"/>
                <a:gd name="T46" fmla="*/ 0 w 121"/>
                <a:gd name="T47" fmla="*/ 27 h 120"/>
                <a:gd name="T48" fmla="*/ 0 w 121"/>
                <a:gd name="T49" fmla="*/ 33 h 120"/>
                <a:gd name="T50" fmla="*/ 1 w 121"/>
                <a:gd name="T51" fmla="*/ 38 h 120"/>
                <a:gd name="T52" fmla="*/ 3 w 121"/>
                <a:gd name="T53" fmla="*/ 44 h 120"/>
                <a:gd name="T54" fmla="*/ 7 w 121"/>
                <a:gd name="T55" fmla="*/ 49 h 120"/>
                <a:gd name="T56" fmla="*/ 11 w 121"/>
                <a:gd name="T57" fmla="*/ 52 h 120"/>
                <a:gd name="T58" fmla="*/ 15 w 121"/>
                <a:gd name="T59" fmla="*/ 55 h 120"/>
                <a:gd name="T60" fmla="*/ 21 w 121"/>
                <a:gd name="T61" fmla="*/ 58 h 120"/>
                <a:gd name="T62" fmla="*/ 27 w 121"/>
                <a:gd name="T63" fmla="*/ 59 h 120"/>
                <a:gd name="T64" fmla="*/ 31 w 121"/>
                <a:gd name="T65" fmla="*/ 60 h 120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21"/>
                <a:gd name="T100" fmla="*/ 0 h 120"/>
                <a:gd name="T101" fmla="*/ 121 w 121"/>
                <a:gd name="T102" fmla="*/ 120 h 120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21" h="120">
                  <a:moveTo>
                    <a:pt x="61" y="120"/>
                  </a:moveTo>
                  <a:lnTo>
                    <a:pt x="66" y="118"/>
                  </a:lnTo>
                  <a:lnTo>
                    <a:pt x="72" y="118"/>
                  </a:lnTo>
                  <a:lnTo>
                    <a:pt x="76" y="116"/>
                  </a:lnTo>
                  <a:lnTo>
                    <a:pt x="83" y="114"/>
                  </a:lnTo>
                  <a:lnTo>
                    <a:pt x="87" y="110"/>
                  </a:lnTo>
                  <a:lnTo>
                    <a:pt x="93" y="108"/>
                  </a:lnTo>
                  <a:lnTo>
                    <a:pt x="97" y="104"/>
                  </a:lnTo>
                  <a:lnTo>
                    <a:pt x="102" y="101"/>
                  </a:lnTo>
                  <a:lnTo>
                    <a:pt x="106" y="97"/>
                  </a:lnTo>
                  <a:lnTo>
                    <a:pt x="108" y="91"/>
                  </a:lnTo>
                  <a:lnTo>
                    <a:pt x="112" y="87"/>
                  </a:lnTo>
                  <a:lnTo>
                    <a:pt x="116" y="82"/>
                  </a:lnTo>
                  <a:lnTo>
                    <a:pt x="116" y="76"/>
                  </a:lnTo>
                  <a:lnTo>
                    <a:pt x="120" y="70"/>
                  </a:lnTo>
                  <a:lnTo>
                    <a:pt x="120" y="65"/>
                  </a:lnTo>
                  <a:lnTo>
                    <a:pt x="121" y="59"/>
                  </a:lnTo>
                  <a:lnTo>
                    <a:pt x="120" y="53"/>
                  </a:lnTo>
                  <a:lnTo>
                    <a:pt x="120" y="47"/>
                  </a:lnTo>
                  <a:lnTo>
                    <a:pt x="116" y="40"/>
                  </a:lnTo>
                  <a:lnTo>
                    <a:pt x="116" y="36"/>
                  </a:lnTo>
                  <a:lnTo>
                    <a:pt x="112" y="30"/>
                  </a:lnTo>
                  <a:lnTo>
                    <a:pt x="108" y="25"/>
                  </a:lnTo>
                  <a:lnTo>
                    <a:pt x="106" y="21"/>
                  </a:lnTo>
                  <a:lnTo>
                    <a:pt x="102" y="17"/>
                  </a:lnTo>
                  <a:lnTo>
                    <a:pt x="97" y="13"/>
                  </a:lnTo>
                  <a:lnTo>
                    <a:pt x="93" y="9"/>
                  </a:lnTo>
                  <a:lnTo>
                    <a:pt x="87" y="6"/>
                  </a:lnTo>
                  <a:lnTo>
                    <a:pt x="83" y="4"/>
                  </a:lnTo>
                  <a:lnTo>
                    <a:pt x="76" y="2"/>
                  </a:lnTo>
                  <a:lnTo>
                    <a:pt x="72" y="0"/>
                  </a:lnTo>
                  <a:lnTo>
                    <a:pt x="66" y="0"/>
                  </a:lnTo>
                  <a:lnTo>
                    <a:pt x="61" y="0"/>
                  </a:lnTo>
                  <a:lnTo>
                    <a:pt x="53" y="0"/>
                  </a:lnTo>
                  <a:lnTo>
                    <a:pt x="47" y="0"/>
                  </a:lnTo>
                  <a:lnTo>
                    <a:pt x="42" y="2"/>
                  </a:lnTo>
                  <a:lnTo>
                    <a:pt x="36" y="4"/>
                  </a:lnTo>
                  <a:lnTo>
                    <a:pt x="30" y="6"/>
                  </a:lnTo>
                  <a:lnTo>
                    <a:pt x="24" y="9"/>
                  </a:lnTo>
                  <a:lnTo>
                    <a:pt x="21" y="13"/>
                  </a:lnTo>
                  <a:lnTo>
                    <a:pt x="17" y="17"/>
                  </a:lnTo>
                  <a:lnTo>
                    <a:pt x="13" y="21"/>
                  </a:lnTo>
                  <a:lnTo>
                    <a:pt x="9" y="25"/>
                  </a:lnTo>
                  <a:lnTo>
                    <a:pt x="5" y="30"/>
                  </a:lnTo>
                  <a:lnTo>
                    <a:pt x="4" y="36"/>
                  </a:lnTo>
                  <a:lnTo>
                    <a:pt x="2" y="40"/>
                  </a:lnTo>
                  <a:lnTo>
                    <a:pt x="0" y="47"/>
                  </a:lnTo>
                  <a:lnTo>
                    <a:pt x="0" y="53"/>
                  </a:lnTo>
                  <a:lnTo>
                    <a:pt x="0" y="59"/>
                  </a:lnTo>
                  <a:lnTo>
                    <a:pt x="0" y="65"/>
                  </a:lnTo>
                  <a:lnTo>
                    <a:pt x="0" y="70"/>
                  </a:lnTo>
                  <a:lnTo>
                    <a:pt x="2" y="76"/>
                  </a:lnTo>
                  <a:lnTo>
                    <a:pt x="4" y="82"/>
                  </a:lnTo>
                  <a:lnTo>
                    <a:pt x="5" y="87"/>
                  </a:lnTo>
                  <a:lnTo>
                    <a:pt x="9" y="91"/>
                  </a:lnTo>
                  <a:lnTo>
                    <a:pt x="13" y="97"/>
                  </a:lnTo>
                  <a:lnTo>
                    <a:pt x="17" y="101"/>
                  </a:lnTo>
                  <a:lnTo>
                    <a:pt x="21" y="104"/>
                  </a:lnTo>
                  <a:lnTo>
                    <a:pt x="24" y="108"/>
                  </a:lnTo>
                  <a:lnTo>
                    <a:pt x="30" y="110"/>
                  </a:lnTo>
                  <a:lnTo>
                    <a:pt x="36" y="114"/>
                  </a:lnTo>
                  <a:lnTo>
                    <a:pt x="42" y="116"/>
                  </a:lnTo>
                  <a:lnTo>
                    <a:pt x="47" y="118"/>
                  </a:lnTo>
                  <a:lnTo>
                    <a:pt x="53" y="118"/>
                  </a:lnTo>
                  <a:lnTo>
                    <a:pt x="61" y="120"/>
                  </a:lnTo>
                  <a:close/>
                </a:path>
              </a:pathLst>
            </a:custGeom>
            <a:solidFill>
              <a:srgbClr val="0017EB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" name="Freeform 133"/>
            <p:cNvSpPr>
              <a:spLocks/>
            </p:cNvSpPr>
            <p:nvPr/>
          </p:nvSpPr>
          <p:spPr bwMode="auto">
            <a:xfrm>
              <a:off x="2378" y="3424"/>
              <a:ext cx="55" cy="53"/>
            </a:xfrm>
            <a:custGeom>
              <a:avLst/>
              <a:gdLst>
                <a:gd name="T0" fmla="*/ 31 w 110"/>
                <a:gd name="T1" fmla="*/ 53 h 106"/>
                <a:gd name="T2" fmla="*/ 35 w 110"/>
                <a:gd name="T3" fmla="*/ 52 h 106"/>
                <a:gd name="T4" fmla="*/ 40 w 110"/>
                <a:gd name="T5" fmla="*/ 49 h 106"/>
                <a:gd name="T6" fmla="*/ 45 w 110"/>
                <a:gd name="T7" fmla="*/ 47 h 106"/>
                <a:gd name="T8" fmla="*/ 49 w 110"/>
                <a:gd name="T9" fmla="*/ 43 h 106"/>
                <a:gd name="T10" fmla="*/ 52 w 110"/>
                <a:gd name="T11" fmla="*/ 39 h 106"/>
                <a:gd name="T12" fmla="*/ 53 w 110"/>
                <a:gd name="T13" fmla="*/ 34 h 106"/>
                <a:gd name="T14" fmla="*/ 55 w 110"/>
                <a:gd name="T15" fmla="*/ 29 h 106"/>
                <a:gd name="T16" fmla="*/ 55 w 110"/>
                <a:gd name="T17" fmla="*/ 23 h 106"/>
                <a:gd name="T18" fmla="*/ 53 w 110"/>
                <a:gd name="T19" fmla="*/ 18 h 106"/>
                <a:gd name="T20" fmla="*/ 52 w 110"/>
                <a:gd name="T21" fmla="*/ 13 h 106"/>
                <a:gd name="T22" fmla="*/ 49 w 110"/>
                <a:gd name="T23" fmla="*/ 10 h 106"/>
                <a:gd name="T24" fmla="*/ 45 w 110"/>
                <a:gd name="T25" fmla="*/ 6 h 106"/>
                <a:gd name="T26" fmla="*/ 40 w 110"/>
                <a:gd name="T27" fmla="*/ 3 h 106"/>
                <a:gd name="T28" fmla="*/ 35 w 110"/>
                <a:gd name="T29" fmla="*/ 1 h 106"/>
                <a:gd name="T30" fmla="*/ 31 w 110"/>
                <a:gd name="T31" fmla="*/ 0 h 106"/>
                <a:gd name="T32" fmla="*/ 25 w 110"/>
                <a:gd name="T33" fmla="*/ 0 h 106"/>
                <a:gd name="T34" fmla="*/ 19 w 110"/>
                <a:gd name="T35" fmla="*/ 1 h 106"/>
                <a:gd name="T36" fmla="*/ 14 w 110"/>
                <a:gd name="T37" fmla="*/ 3 h 106"/>
                <a:gd name="T38" fmla="*/ 11 w 110"/>
                <a:gd name="T39" fmla="*/ 6 h 106"/>
                <a:gd name="T40" fmla="*/ 7 w 110"/>
                <a:gd name="T41" fmla="*/ 10 h 106"/>
                <a:gd name="T42" fmla="*/ 4 w 110"/>
                <a:gd name="T43" fmla="*/ 13 h 106"/>
                <a:gd name="T44" fmla="*/ 1 w 110"/>
                <a:gd name="T45" fmla="*/ 18 h 106"/>
                <a:gd name="T46" fmla="*/ 0 w 110"/>
                <a:gd name="T47" fmla="*/ 23 h 106"/>
                <a:gd name="T48" fmla="*/ 0 w 110"/>
                <a:gd name="T49" fmla="*/ 29 h 106"/>
                <a:gd name="T50" fmla="*/ 1 w 110"/>
                <a:gd name="T51" fmla="*/ 34 h 106"/>
                <a:gd name="T52" fmla="*/ 4 w 110"/>
                <a:gd name="T53" fmla="*/ 39 h 106"/>
                <a:gd name="T54" fmla="*/ 7 w 110"/>
                <a:gd name="T55" fmla="*/ 43 h 106"/>
                <a:gd name="T56" fmla="*/ 11 w 110"/>
                <a:gd name="T57" fmla="*/ 47 h 106"/>
                <a:gd name="T58" fmla="*/ 14 w 110"/>
                <a:gd name="T59" fmla="*/ 49 h 106"/>
                <a:gd name="T60" fmla="*/ 19 w 110"/>
                <a:gd name="T61" fmla="*/ 52 h 106"/>
                <a:gd name="T62" fmla="*/ 25 w 110"/>
                <a:gd name="T63" fmla="*/ 53 h 106"/>
                <a:gd name="T64" fmla="*/ 28 w 110"/>
                <a:gd name="T65" fmla="*/ 53 h 10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10"/>
                <a:gd name="T100" fmla="*/ 0 h 106"/>
                <a:gd name="T101" fmla="*/ 110 w 110"/>
                <a:gd name="T102" fmla="*/ 106 h 10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10" h="106">
                  <a:moveTo>
                    <a:pt x="55" y="106"/>
                  </a:moveTo>
                  <a:lnTo>
                    <a:pt x="61" y="106"/>
                  </a:lnTo>
                  <a:lnTo>
                    <a:pt x="66" y="106"/>
                  </a:lnTo>
                  <a:lnTo>
                    <a:pt x="70" y="104"/>
                  </a:lnTo>
                  <a:lnTo>
                    <a:pt x="76" y="102"/>
                  </a:lnTo>
                  <a:lnTo>
                    <a:pt x="80" y="98"/>
                  </a:lnTo>
                  <a:lnTo>
                    <a:pt x="85" y="97"/>
                  </a:lnTo>
                  <a:lnTo>
                    <a:pt x="89" y="93"/>
                  </a:lnTo>
                  <a:lnTo>
                    <a:pt x="95" y="91"/>
                  </a:lnTo>
                  <a:lnTo>
                    <a:pt x="97" y="85"/>
                  </a:lnTo>
                  <a:lnTo>
                    <a:pt x="101" y="81"/>
                  </a:lnTo>
                  <a:lnTo>
                    <a:pt x="103" y="78"/>
                  </a:lnTo>
                  <a:lnTo>
                    <a:pt x="106" y="74"/>
                  </a:lnTo>
                  <a:lnTo>
                    <a:pt x="106" y="68"/>
                  </a:lnTo>
                  <a:lnTo>
                    <a:pt x="108" y="62"/>
                  </a:lnTo>
                  <a:lnTo>
                    <a:pt x="110" y="57"/>
                  </a:lnTo>
                  <a:lnTo>
                    <a:pt x="110" y="51"/>
                  </a:lnTo>
                  <a:lnTo>
                    <a:pt x="110" y="45"/>
                  </a:lnTo>
                  <a:lnTo>
                    <a:pt x="108" y="41"/>
                  </a:lnTo>
                  <a:lnTo>
                    <a:pt x="106" y="36"/>
                  </a:lnTo>
                  <a:lnTo>
                    <a:pt x="106" y="32"/>
                  </a:lnTo>
                  <a:lnTo>
                    <a:pt x="103" y="26"/>
                  </a:lnTo>
                  <a:lnTo>
                    <a:pt x="101" y="22"/>
                  </a:lnTo>
                  <a:lnTo>
                    <a:pt x="97" y="19"/>
                  </a:lnTo>
                  <a:lnTo>
                    <a:pt x="95" y="15"/>
                  </a:lnTo>
                  <a:lnTo>
                    <a:pt x="89" y="11"/>
                  </a:lnTo>
                  <a:lnTo>
                    <a:pt x="85" y="7"/>
                  </a:lnTo>
                  <a:lnTo>
                    <a:pt x="80" y="5"/>
                  </a:lnTo>
                  <a:lnTo>
                    <a:pt x="76" y="3"/>
                  </a:lnTo>
                  <a:lnTo>
                    <a:pt x="70" y="2"/>
                  </a:lnTo>
                  <a:lnTo>
                    <a:pt x="66" y="0"/>
                  </a:lnTo>
                  <a:lnTo>
                    <a:pt x="61" y="0"/>
                  </a:lnTo>
                  <a:lnTo>
                    <a:pt x="55" y="0"/>
                  </a:lnTo>
                  <a:lnTo>
                    <a:pt x="49" y="0"/>
                  </a:lnTo>
                  <a:lnTo>
                    <a:pt x="44" y="0"/>
                  </a:lnTo>
                  <a:lnTo>
                    <a:pt x="38" y="2"/>
                  </a:lnTo>
                  <a:lnTo>
                    <a:pt x="34" y="3"/>
                  </a:lnTo>
                  <a:lnTo>
                    <a:pt x="28" y="5"/>
                  </a:lnTo>
                  <a:lnTo>
                    <a:pt x="25" y="7"/>
                  </a:lnTo>
                  <a:lnTo>
                    <a:pt x="21" y="11"/>
                  </a:lnTo>
                  <a:lnTo>
                    <a:pt x="17" y="15"/>
                  </a:lnTo>
                  <a:lnTo>
                    <a:pt x="13" y="19"/>
                  </a:lnTo>
                  <a:lnTo>
                    <a:pt x="9" y="22"/>
                  </a:lnTo>
                  <a:lnTo>
                    <a:pt x="7" y="26"/>
                  </a:lnTo>
                  <a:lnTo>
                    <a:pt x="6" y="32"/>
                  </a:lnTo>
                  <a:lnTo>
                    <a:pt x="2" y="36"/>
                  </a:lnTo>
                  <a:lnTo>
                    <a:pt x="2" y="41"/>
                  </a:lnTo>
                  <a:lnTo>
                    <a:pt x="0" y="45"/>
                  </a:lnTo>
                  <a:lnTo>
                    <a:pt x="0" y="51"/>
                  </a:lnTo>
                  <a:lnTo>
                    <a:pt x="0" y="57"/>
                  </a:lnTo>
                  <a:lnTo>
                    <a:pt x="2" y="62"/>
                  </a:lnTo>
                  <a:lnTo>
                    <a:pt x="2" y="68"/>
                  </a:lnTo>
                  <a:lnTo>
                    <a:pt x="6" y="74"/>
                  </a:lnTo>
                  <a:lnTo>
                    <a:pt x="7" y="78"/>
                  </a:lnTo>
                  <a:lnTo>
                    <a:pt x="9" y="81"/>
                  </a:lnTo>
                  <a:lnTo>
                    <a:pt x="13" y="85"/>
                  </a:lnTo>
                  <a:lnTo>
                    <a:pt x="17" y="91"/>
                  </a:lnTo>
                  <a:lnTo>
                    <a:pt x="21" y="93"/>
                  </a:lnTo>
                  <a:lnTo>
                    <a:pt x="25" y="97"/>
                  </a:lnTo>
                  <a:lnTo>
                    <a:pt x="28" y="98"/>
                  </a:lnTo>
                  <a:lnTo>
                    <a:pt x="34" y="102"/>
                  </a:lnTo>
                  <a:lnTo>
                    <a:pt x="38" y="104"/>
                  </a:lnTo>
                  <a:lnTo>
                    <a:pt x="44" y="106"/>
                  </a:lnTo>
                  <a:lnTo>
                    <a:pt x="49" y="106"/>
                  </a:lnTo>
                  <a:lnTo>
                    <a:pt x="55" y="106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6" name="Freeform 134"/>
            <p:cNvSpPr>
              <a:spLocks/>
            </p:cNvSpPr>
            <p:nvPr/>
          </p:nvSpPr>
          <p:spPr bwMode="auto">
            <a:xfrm>
              <a:off x="2284" y="3678"/>
              <a:ext cx="55" cy="56"/>
            </a:xfrm>
            <a:custGeom>
              <a:avLst/>
              <a:gdLst>
                <a:gd name="T0" fmla="*/ 30 w 110"/>
                <a:gd name="T1" fmla="*/ 56 h 110"/>
                <a:gd name="T2" fmla="*/ 35 w 110"/>
                <a:gd name="T3" fmla="*/ 55 h 110"/>
                <a:gd name="T4" fmla="*/ 40 w 110"/>
                <a:gd name="T5" fmla="*/ 52 h 110"/>
                <a:gd name="T6" fmla="*/ 45 w 110"/>
                <a:gd name="T7" fmla="*/ 49 h 110"/>
                <a:gd name="T8" fmla="*/ 48 w 110"/>
                <a:gd name="T9" fmla="*/ 45 h 110"/>
                <a:gd name="T10" fmla="*/ 51 w 110"/>
                <a:gd name="T11" fmla="*/ 41 h 110"/>
                <a:gd name="T12" fmla="*/ 53 w 110"/>
                <a:gd name="T13" fmla="*/ 36 h 110"/>
                <a:gd name="T14" fmla="*/ 54 w 110"/>
                <a:gd name="T15" fmla="*/ 30 h 110"/>
                <a:gd name="T16" fmla="*/ 54 w 110"/>
                <a:gd name="T17" fmla="*/ 25 h 110"/>
                <a:gd name="T18" fmla="*/ 53 w 110"/>
                <a:gd name="T19" fmla="*/ 19 h 110"/>
                <a:gd name="T20" fmla="*/ 51 w 110"/>
                <a:gd name="T21" fmla="*/ 14 h 110"/>
                <a:gd name="T22" fmla="*/ 48 w 110"/>
                <a:gd name="T23" fmla="*/ 10 h 110"/>
                <a:gd name="T24" fmla="*/ 45 w 110"/>
                <a:gd name="T25" fmla="*/ 6 h 110"/>
                <a:gd name="T26" fmla="*/ 40 w 110"/>
                <a:gd name="T27" fmla="*/ 3 h 110"/>
                <a:gd name="T28" fmla="*/ 35 w 110"/>
                <a:gd name="T29" fmla="*/ 1 h 110"/>
                <a:gd name="T30" fmla="*/ 30 w 110"/>
                <a:gd name="T31" fmla="*/ 0 h 110"/>
                <a:gd name="T32" fmla="*/ 25 w 110"/>
                <a:gd name="T33" fmla="*/ 0 h 110"/>
                <a:gd name="T34" fmla="*/ 19 w 110"/>
                <a:gd name="T35" fmla="*/ 1 h 110"/>
                <a:gd name="T36" fmla="*/ 14 w 110"/>
                <a:gd name="T37" fmla="*/ 3 h 110"/>
                <a:gd name="T38" fmla="*/ 10 w 110"/>
                <a:gd name="T39" fmla="*/ 6 h 110"/>
                <a:gd name="T40" fmla="*/ 6 w 110"/>
                <a:gd name="T41" fmla="*/ 10 h 110"/>
                <a:gd name="T42" fmla="*/ 3 w 110"/>
                <a:gd name="T43" fmla="*/ 14 h 110"/>
                <a:gd name="T44" fmla="*/ 1 w 110"/>
                <a:gd name="T45" fmla="*/ 19 h 110"/>
                <a:gd name="T46" fmla="*/ 0 w 110"/>
                <a:gd name="T47" fmla="*/ 25 h 110"/>
                <a:gd name="T48" fmla="*/ 0 w 110"/>
                <a:gd name="T49" fmla="*/ 30 h 110"/>
                <a:gd name="T50" fmla="*/ 1 w 110"/>
                <a:gd name="T51" fmla="*/ 36 h 110"/>
                <a:gd name="T52" fmla="*/ 3 w 110"/>
                <a:gd name="T53" fmla="*/ 41 h 110"/>
                <a:gd name="T54" fmla="*/ 6 w 110"/>
                <a:gd name="T55" fmla="*/ 45 h 110"/>
                <a:gd name="T56" fmla="*/ 10 w 110"/>
                <a:gd name="T57" fmla="*/ 49 h 110"/>
                <a:gd name="T58" fmla="*/ 14 w 110"/>
                <a:gd name="T59" fmla="*/ 52 h 110"/>
                <a:gd name="T60" fmla="*/ 19 w 110"/>
                <a:gd name="T61" fmla="*/ 55 h 110"/>
                <a:gd name="T62" fmla="*/ 25 w 110"/>
                <a:gd name="T63" fmla="*/ 56 h 110"/>
                <a:gd name="T64" fmla="*/ 28 w 110"/>
                <a:gd name="T65" fmla="*/ 56 h 110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10"/>
                <a:gd name="T100" fmla="*/ 0 h 110"/>
                <a:gd name="T101" fmla="*/ 110 w 110"/>
                <a:gd name="T102" fmla="*/ 110 h 110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10" h="110">
                  <a:moveTo>
                    <a:pt x="55" y="110"/>
                  </a:moveTo>
                  <a:lnTo>
                    <a:pt x="59" y="110"/>
                  </a:lnTo>
                  <a:lnTo>
                    <a:pt x="64" y="110"/>
                  </a:lnTo>
                  <a:lnTo>
                    <a:pt x="70" y="108"/>
                  </a:lnTo>
                  <a:lnTo>
                    <a:pt x="76" y="106"/>
                  </a:lnTo>
                  <a:lnTo>
                    <a:pt x="80" y="102"/>
                  </a:lnTo>
                  <a:lnTo>
                    <a:pt x="83" y="101"/>
                  </a:lnTo>
                  <a:lnTo>
                    <a:pt x="89" y="97"/>
                  </a:lnTo>
                  <a:lnTo>
                    <a:pt x="93" y="95"/>
                  </a:lnTo>
                  <a:lnTo>
                    <a:pt x="95" y="89"/>
                  </a:lnTo>
                  <a:lnTo>
                    <a:pt x="99" y="85"/>
                  </a:lnTo>
                  <a:lnTo>
                    <a:pt x="102" y="80"/>
                  </a:lnTo>
                  <a:lnTo>
                    <a:pt x="104" y="76"/>
                  </a:lnTo>
                  <a:lnTo>
                    <a:pt x="106" y="70"/>
                  </a:lnTo>
                  <a:lnTo>
                    <a:pt x="108" y="64"/>
                  </a:lnTo>
                  <a:lnTo>
                    <a:pt x="108" y="59"/>
                  </a:lnTo>
                  <a:lnTo>
                    <a:pt x="110" y="55"/>
                  </a:lnTo>
                  <a:lnTo>
                    <a:pt x="108" y="49"/>
                  </a:lnTo>
                  <a:lnTo>
                    <a:pt x="108" y="42"/>
                  </a:lnTo>
                  <a:lnTo>
                    <a:pt x="106" y="38"/>
                  </a:lnTo>
                  <a:lnTo>
                    <a:pt x="104" y="32"/>
                  </a:lnTo>
                  <a:lnTo>
                    <a:pt x="102" y="28"/>
                  </a:lnTo>
                  <a:lnTo>
                    <a:pt x="99" y="23"/>
                  </a:lnTo>
                  <a:lnTo>
                    <a:pt x="95" y="19"/>
                  </a:lnTo>
                  <a:lnTo>
                    <a:pt x="93" y="15"/>
                  </a:lnTo>
                  <a:lnTo>
                    <a:pt x="89" y="11"/>
                  </a:lnTo>
                  <a:lnTo>
                    <a:pt x="83" y="9"/>
                  </a:lnTo>
                  <a:lnTo>
                    <a:pt x="80" y="6"/>
                  </a:lnTo>
                  <a:lnTo>
                    <a:pt x="76" y="4"/>
                  </a:lnTo>
                  <a:lnTo>
                    <a:pt x="70" y="2"/>
                  </a:lnTo>
                  <a:lnTo>
                    <a:pt x="64" y="0"/>
                  </a:lnTo>
                  <a:lnTo>
                    <a:pt x="59" y="0"/>
                  </a:lnTo>
                  <a:lnTo>
                    <a:pt x="55" y="0"/>
                  </a:lnTo>
                  <a:lnTo>
                    <a:pt x="49" y="0"/>
                  </a:lnTo>
                  <a:lnTo>
                    <a:pt x="41" y="0"/>
                  </a:lnTo>
                  <a:lnTo>
                    <a:pt x="38" y="2"/>
                  </a:lnTo>
                  <a:lnTo>
                    <a:pt x="32" y="4"/>
                  </a:lnTo>
                  <a:lnTo>
                    <a:pt x="28" y="6"/>
                  </a:lnTo>
                  <a:lnTo>
                    <a:pt x="22" y="9"/>
                  </a:lnTo>
                  <a:lnTo>
                    <a:pt x="19" y="11"/>
                  </a:lnTo>
                  <a:lnTo>
                    <a:pt x="15" y="15"/>
                  </a:lnTo>
                  <a:lnTo>
                    <a:pt x="11" y="19"/>
                  </a:lnTo>
                  <a:lnTo>
                    <a:pt x="9" y="23"/>
                  </a:lnTo>
                  <a:lnTo>
                    <a:pt x="5" y="28"/>
                  </a:lnTo>
                  <a:lnTo>
                    <a:pt x="3" y="32"/>
                  </a:lnTo>
                  <a:lnTo>
                    <a:pt x="2" y="38"/>
                  </a:lnTo>
                  <a:lnTo>
                    <a:pt x="0" y="42"/>
                  </a:lnTo>
                  <a:lnTo>
                    <a:pt x="0" y="49"/>
                  </a:lnTo>
                  <a:lnTo>
                    <a:pt x="0" y="55"/>
                  </a:lnTo>
                  <a:lnTo>
                    <a:pt x="0" y="59"/>
                  </a:lnTo>
                  <a:lnTo>
                    <a:pt x="0" y="64"/>
                  </a:lnTo>
                  <a:lnTo>
                    <a:pt x="2" y="70"/>
                  </a:lnTo>
                  <a:lnTo>
                    <a:pt x="3" y="76"/>
                  </a:lnTo>
                  <a:lnTo>
                    <a:pt x="5" y="80"/>
                  </a:lnTo>
                  <a:lnTo>
                    <a:pt x="9" y="85"/>
                  </a:lnTo>
                  <a:lnTo>
                    <a:pt x="11" y="89"/>
                  </a:lnTo>
                  <a:lnTo>
                    <a:pt x="15" y="95"/>
                  </a:lnTo>
                  <a:lnTo>
                    <a:pt x="19" y="97"/>
                  </a:lnTo>
                  <a:lnTo>
                    <a:pt x="22" y="101"/>
                  </a:lnTo>
                  <a:lnTo>
                    <a:pt x="28" y="102"/>
                  </a:lnTo>
                  <a:lnTo>
                    <a:pt x="32" y="106"/>
                  </a:lnTo>
                  <a:lnTo>
                    <a:pt x="38" y="108"/>
                  </a:lnTo>
                  <a:lnTo>
                    <a:pt x="41" y="110"/>
                  </a:lnTo>
                  <a:lnTo>
                    <a:pt x="49" y="110"/>
                  </a:lnTo>
                  <a:lnTo>
                    <a:pt x="55" y="11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7" name="Freeform 135"/>
            <p:cNvSpPr>
              <a:spLocks/>
            </p:cNvSpPr>
            <p:nvPr/>
          </p:nvSpPr>
          <p:spPr bwMode="auto">
            <a:xfrm>
              <a:off x="2040" y="3563"/>
              <a:ext cx="53" cy="53"/>
            </a:xfrm>
            <a:custGeom>
              <a:avLst/>
              <a:gdLst>
                <a:gd name="T0" fmla="*/ 29 w 107"/>
                <a:gd name="T1" fmla="*/ 53 h 106"/>
                <a:gd name="T2" fmla="*/ 34 w 107"/>
                <a:gd name="T3" fmla="*/ 52 h 106"/>
                <a:gd name="T4" fmla="*/ 39 w 107"/>
                <a:gd name="T5" fmla="*/ 50 h 106"/>
                <a:gd name="T6" fmla="*/ 43 w 107"/>
                <a:gd name="T7" fmla="*/ 47 h 106"/>
                <a:gd name="T8" fmla="*/ 46 w 107"/>
                <a:gd name="T9" fmla="*/ 43 h 106"/>
                <a:gd name="T10" fmla="*/ 49 w 107"/>
                <a:gd name="T11" fmla="*/ 39 h 106"/>
                <a:gd name="T12" fmla="*/ 51 w 107"/>
                <a:gd name="T13" fmla="*/ 34 h 106"/>
                <a:gd name="T14" fmla="*/ 53 w 107"/>
                <a:gd name="T15" fmla="*/ 30 h 106"/>
                <a:gd name="T16" fmla="*/ 53 w 107"/>
                <a:gd name="T17" fmla="*/ 24 h 106"/>
                <a:gd name="T18" fmla="*/ 51 w 107"/>
                <a:gd name="T19" fmla="*/ 18 h 106"/>
                <a:gd name="T20" fmla="*/ 49 w 107"/>
                <a:gd name="T21" fmla="*/ 14 h 106"/>
                <a:gd name="T22" fmla="*/ 46 w 107"/>
                <a:gd name="T23" fmla="*/ 10 h 106"/>
                <a:gd name="T24" fmla="*/ 43 w 107"/>
                <a:gd name="T25" fmla="*/ 6 h 106"/>
                <a:gd name="T26" fmla="*/ 39 w 107"/>
                <a:gd name="T27" fmla="*/ 3 h 106"/>
                <a:gd name="T28" fmla="*/ 34 w 107"/>
                <a:gd name="T29" fmla="*/ 1 h 106"/>
                <a:gd name="T30" fmla="*/ 29 w 107"/>
                <a:gd name="T31" fmla="*/ 0 h 106"/>
                <a:gd name="T32" fmla="*/ 24 w 107"/>
                <a:gd name="T33" fmla="*/ 0 h 106"/>
                <a:gd name="T34" fmla="*/ 18 w 107"/>
                <a:gd name="T35" fmla="*/ 1 h 106"/>
                <a:gd name="T36" fmla="*/ 13 w 107"/>
                <a:gd name="T37" fmla="*/ 3 h 106"/>
                <a:gd name="T38" fmla="*/ 9 w 107"/>
                <a:gd name="T39" fmla="*/ 6 h 106"/>
                <a:gd name="T40" fmla="*/ 6 w 107"/>
                <a:gd name="T41" fmla="*/ 10 h 106"/>
                <a:gd name="T42" fmla="*/ 3 w 107"/>
                <a:gd name="T43" fmla="*/ 14 h 106"/>
                <a:gd name="T44" fmla="*/ 1 w 107"/>
                <a:gd name="T45" fmla="*/ 18 h 106"/>
                <a:gd name="T46" fmla="*/ 0 w 107"/>
                <a:gd name="T47" fmla="*/ 24 h 106"/>
                <a:gd name="T48" fmla="*/ 0 w 107"/>
                <a:gd name="T49" fmla="*/ 30 h 106"/>
                <a:gd name="T50" fmla="*/ 1 w 107"/>
                <a:gd name="T51" fmla="*/ 34 h 106"/>
                <a:gd name="T52" fmla="*/ 3 w 107"/>
                <a:gd name="T53" fmla="*/ 39 h 106"/>
                <a:gd name="T54" fmla="*/ 6 w 107"/>
                <a:gd name="T55" fmla="*/ 43 h 106"/>
                <a:gd name="T56" fmla="*/ 9 w 107"/>
                <a:gd name="T57" fmla="*/ 47 h 106"/>
                <a:gd name="T58" fmla="*/ 13 w 107"/>
                <a:gd name="T59" fmla="*/ 50 h 106"/>
                <a:gd name="T60" fmla="*/ 18 w 107"/>
                <a:gd name="T61" fmla="*/ 52 h 106"/>
                <a:gd name="T62" fmla="*/ 24 w 107"/>
                <a:gd name="T63" fmla="*/ 53 h 106"/>
                <a:gd name="T64" fmla="*/ 26 w 107"/>
                <a:gd name="T65" fmla="*/ 53 h 10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07"/>
                <a:gd name="T100" fmla="*/ 0 h 106"/>
                <a:gd name="T101" fmla="*/ 107 w 107"/>
                <a:gd name="T102" fmla="*/ 106 h 10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07" h="106">
                  <a:moveTo>
                    <a:pt x="53" y="106"/>
                  </a:moveTo>
                  <a:lnTo>
                    <a:pt x="59" y="106"/>
                  </a:lnTo>
                  <a:lnTo>
                    <a:pt x="63" y="105"/>
                  </a:lnTo>
                  <a:lnTo>
                    <a:pt x="69" y="103"/>
                  </a:lnTo>
                  <a:lnTo>
                    <a:pt x="72" y="103"/>
                  </a:lnTo>
                  <a:lnTo>
                    <a:pt x="78" y="99"/>
                  </a:lnTo>
                  <a:lnTo>
                    <a:pt x="82" y="97"/>
                  </a:lnTo>
                  <a:lnTo>
                    <a:pt x="86" y="93"/>
                  </a:lnTo>
                  <a:lnTo>
                    <a:pt x="89" y="89"/>
                  </a:lnTo>
                  <a:lnTo>
                    <a:pt x="93" y="86"/>
                  </a:lnTo>
                  <a:lnTo>
                    <a:pt x="97" y="82"/>
                  </a:lnTo>
                  <a:lnTo>
                    <a:pt x="99" y="78"/>
                  </a:lnTo>
                  <a:lnTo>
                    <a:pt x="101" y="72"/>
                  </a:lnTo>
                  <a:lnTo>
                    <a:pt x="103" y="68"/>
                  </a:lnTo>
                  <a:lnTo>
                    <a:pt x="105" y="63"/>
                  </a:lnTo>
                  <a:lnTo>
                    <a:pt x="107" y="59"/>
                  </a:lnTo>
                  <a:lnTo>
                    <a:pt x="107" y="53"/>
                  </a:lnTo>
                  <a:lnTo>
                    <a:pt x="107" y="48"/>
                  </a:lnTo>
                  <a:lnTo>
                    <a:pt x="105" y="42"/>
                  </a:lnTo>
                  <a:lnTo>
                    <a:pt x="103" y="36"/>
                  </a:lnTo>
                  <a:lnTo>
                    <a:pt x="101" y="32"/>
                  </a:lnTo>
                  <a:lnTo>
                    <a:pt x="99" y="27"/>
                  </a:lnTo>
                  <a:lnTo>
                    <a:pt x="97" y="23"/>
                  </a:lnTo>
                  <a:lnTo>
                    <a:pt x="93" y="19"/>
                  </a:lnTo>
                  <a:lnTo>
                    <a:pt x="89" y="15"/>
                  </a:lnTo>
                  <a:lnTo>
                    <a:pt x="86" y="11"/>
                  </a:lnTo>
                  <a:lnTo>
                    <a:pt x="82" y="10"/>
                  </a:lnTo>
                  <a:lnTo>
                    <a:pt x="78" y="6"/>
                  </a:lnTo>
                  <a:lnTo>
                    <a:pt x="72" y="4"/>
                  </a:lnTo>
                  <a:lnTo>
                    <a:pt x="69" y="2"/>
                  </a:lnTo>
                  <a:lnTo>
                    <a:pt x="63" y="2"/>
                  </a:lnTo>
                  <a:lnTo>
                    <a:pt x="59" y="0"/>
                  </a:lnTo>
                  <a:lnTo>
                    <a:pt x="53" y="0"/>
                  </a:lnTo>
                  <a:lnTo>
                    <a:pt x="48" y="0"/>
                  </a:lnTo>
                  <a:lnTo>
                    <a:pt x="42" y="2"/>
                  </a:lnTo>
                  <a:lnTo>
                    <a:pt x="36" y="2"/>
                  </a:lnTo>
                  <a:lnTo>
                    <a:pt x="32" y="4"/>
                  </a:lnTo>
                  <a:lnTo>
                    <a:pt x="27" y="6"/>
                  </a:lnTo>
                  <a:lnTo>
                    <a:pt x="23" y="10"/>
                  </a:lnTo>
                  <a:lnTo>
                    <a:pt x="19" y="11"/>
                  </a:lnTo>
                  <a:lnTo>
                    <a:pt x="15" y="15"/>
                  </a:lnTo>
                  <a:lnTo>
                    <a:pt x="12" y="19"/>
                  </a:lnTo>
                  <a:lnTo>
                    <a:pt x="8" y="23"/>
                  </a:lnTo>
                  <a:lnTo>
                    <a:pt x="6" y="27"/>
                  </a:lnTo>
                  <a:lnTo>
                    <a:pt x="4" y="32"/>
                  </a:lnTo>
                  <a:lnTo>
                    <a:pt x="2" y="36"/>
                  </a:lnTo>
                  <a:lnTo>
                    <a:pt x="0" y="42"/>
                  </a:lnTo>
                  <a:lnTo>
                    <a:pt x="0" y="48"/>
                  </a:lnTo>
                  <a:lnTo>
                    <a:pt x="0" y="53"/>
                  </a:lnTo>
                  <a:lnTo>
                    <a:pt x="0" y="59"/>
                  </a:lnTo>
                  <a:lnTo>
                    <a:pt x="0" y="63"/>
                  </a:lnTo>
                  <a:lnTo>
                    <a:pt x="2" y="68"/>
                  </a:lnTo>
                  <a:lnTo>
                    <a:pt x="4" y="72"/>
                  </a:lnTo>
                  <a:lnTo>
                    <a:pt x="6" y="78"/>
                  </a:lnTo>
                  <a:lnTo>
                    <a:pt x="8" y="82"/>
                  </a:lnTo>
                  <a:lnTo>
                    <a:pt x="12" y="86"/>
                  </a:lnTo>
                  <a:lnTo>
                    <a:pt x="15" y="89"/>
                  </a:lnTo>
                  <a:lnTo>
                    <a:pt x="19" y="93"/>
                  </a:lnTo>
                  <a:lnTo>
                    <a:pt x="23" y="97"/>
                  </a:lnTo>
                  <a:lnTo>
                    <a:pt x="27" y="99"/>
                  </a:lnTo>
                  <a:lnTo>
                    <a:pt x="32" y="103"/>
                  </a:lnTo>
                  <a:lnTo>
                    <a:pt x="36" y="103"/>
                  </a:lnTo>
                  <a:lnTo>
                    <a:pt x="42" y="105"/>
                  </a:lnTo>
                  <a:lnTo>
                    <a:pt x="48" y="106"/>
                  </a:lnTo>
                  <a:lnTo>
                    <a:pt x="53" y="106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8" name="Freeform 136"/>
            <p:cNvSpPr>
              <a:spLocks/>
            </p:cNvSpPr>
            <p:nvPr/>
          </p:nvSpPr>
          <p:spPr bwMode="auto">
            <a:xfrm>
              <a:off x="1956" y="3312"/>
              <a:ext cx="51" cy="52"/>
            </a:xfrm>
            <a:custGeom>
              <a:avLst/>
              <a:gdLst>
                <a:gd name="T0" fmla="*/ 28 w 102"/>
                <a:gd name="T1" fmla="*/ 52 h 105"/>
                <a:gd name="T2" fmla="*/ 32 w 102"/>
                <a:gd name="T3" fmla="*/ 50 h 105"/>
                <a:gd name="T4" fmla="*/ 37 w 102"/>
                <a:gd name="T5" fmla="*/ 48 h 105"/>
                <a:gd name="T6" fmla="*/ 41 w 102"/>
                <a:gd name="T7" fmla="*/ 46 h 105"/>
                <a:gd name="T8" fmla="*/ 45 w 102"/>
                <a:gd name="T9" fmla="*/ 43 h 105"/>
                <a:gd name="T10" fmla="*/ 48 w 102"/>
                <a:gd name="T11" fmla="*/ 39 h 105"/>
                <a:gd name="T12" fmla="*/ 50 w 102"/>
                <a:gd name="T13" fmla="*/ 34 h 105"/>
                <a:gd name="T14" fmla="*/ 51 w 102"/>
                <a:gd name="T15" fmla="*/ 29 h 105"/>
                <a:gd name="T16" fmla="*/ 51 w 102"/>
                <a:gd name="T17" fmla="*/ 24 h 105"/>
                <a:gd name="T18" fmla="*/ 50 w 102"/>
                <a:gd name="T19" fmla="*/ 19 h 105"/>
                <a:gd name="T20" fmla="*/ 48 w 102"/>
                <a:gd name="T21" fmla="*/ 14 h 105"/>
                <a:gd name="T22" fmla="*/ 45 w 102"/>
                <a:gd name="T23" fmla="*/ 9 h 105"/>
                <a:gd name="T24" fmla="*/ 41 w 102"/>
                <a:gd name="T25" fmla="*/ 6 h 105"/>
                <a:gd name="T26" fmla="*/ 37 w 102"/>
                <a:gd name="T27" fmla="*/ 4 h 105"/>
                <a:gd name="T28" fmla="*/ 32 w 102"/>
                <a:gd name="T29" fmla="*/ 1 h 105"/>
                <a:gd name="T30" fmla="*/ 28 w 102"/>
                <a:gd name="T31" fmla="*/ 0 h 105"/>
                <a:gd name="T32" fmla="*/ 22 w 102"/>
                <a:gd name="T33" fmla="*/ 0 h 105"/>
                <a:gd name="T34" fmla="*/ 17 w 102"/>
                <a:gd name="T35" fmla="*/ 1 h 105"/>
                <a:gd name="T36" fmla="*/ 13 w 102"/>
                <a:gd name="T37" fmla="*/ 4 h 105"/>
                <a:gd name="T38" fmla="*/ 9 w 102"/>
                <a:gd name="T39" fmla="*/ 6 h 105"/>
                <a:gd name="T40" fmla="*/ 5 w 102"/>
                <a:gd name="T41" fmla="*/ 9 h 105"/>
                <a:gd name="T42" fmla="*/ 2 w 102"/>
                <a:gd name="T43" fmla="*/ 14 h 105"/>
                <a:gd name="T44" fmla="*/ 0 w 102"/>
                <a:gd name="T45" fmla="*/ 19 h 105"/>
                <a:gd name="T46" fmla="*/ 0 w 102"/>
                <a:gd name="T47" fmla="*/ 24 h 105"/>
                <a:gd name="T48" fmla="*/ 0 w 102"/>
                <a:gd name="T49" fmla="*/ 29 h 105"/>
                <a:gd name="T50" fmla="*/ 0 w 102"/>
                <a:gd name="T51" fmla="*/ 34 h 105"/>
                <a:gd name="T52" fmla="*/ 2 w 102"/>
                <a:gd name="T53" fmla="*/ 39 h 105"/>
                <a:gd name="T54" fmla="*/ 5 w 102"/>
                <a:gd name="T55" fmla="*/ 43 h 105"/>
                <a:gd name="T56" fmla="*/ 9 w 102"/>
                <a:gd name="T57" fmla="*/ 46 h 105"/>
                <a:gd name="T58" fmla="*/ 13 w 102"/>
                <a:gd name="T59" fmla="*/ 48 h 105"/>
                <a:gd name="T60" fmla="*/ 17 w 102"/>
                <a:gd name="T61" fmla="*/ 50 h 105"/>
                <a:gd name="T62" fmla="*/ 22 w 102"/>
                <a:gd name="T63" fmla="*/ 52 h 105"/>
                <a:gd name="T64" fmla="*/ 25 w 102"/>
                <a:gd name="T65" fmla="*/ 52 h 105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02"/>
                <a:gd name="T100" fmla="*/ 0 h 105"/>
                <a:gd name="T101" fmla="*/ 102 w 102"/>
                <a:gd name="T102" fmla="*/ 105 h 105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02" h="105">
                  <a:moveTo>
                    <a:pt x="49" y="105"/>
                  </a:moveTo>
                  <a:lnTo>
                    <a:pt x="55" y="105"/>
                  </a:lnTo>
                  <a:lnTo>
                    <a:pt x="59" y="103"/>
                  </a:lnTo>
                  <a:lnTo>
                    <a:pt x="64" y="101"/>
                  </a:lnTo>
                  <a:lnTo>
                    <a:pt x="70" y="99"/>
                  </a:lnTo>
                  <a:lnTo>
                    <a:pt x="74" y="97"/>
                  </a:lnTo>
                  <a:lnTo>
                    <a:pt x="78" y="95"/>
                  </a:lnTo>
                  <a:lnTo>
                    <a:pt x="82" y="92"/>
                  </a:lnTo>
                  <a:lnTo>
                    <a:pt x="87" y="90"/>
                  </a:lnTo>
                  <a:lnTo>
                    <a:pt x="89" y="86"/>
                  </a:lnTo>
                  <a:lnTo>
                    <a:pt x="93" y="82"/>
                  </a:lnTo>
                  <a:lnTo>
                    <a:pt x="95" y="78"/>
                  </a:lnTo>
                  <a:lnTo>
                    <a:pt x="99" y="73"/>
                  </a:lnTo>
                  <a:lnTo>
                    <a:pt x="99" y="69"/>
                  </a:lnTo>
                  <a:lnTo>
                    <a:pt x="101" y="63"/>
                  </a:lnTo>
                  <a:lnTo>
                    <a:pt x="102" y="59"/>
                  </a:lnTo>
                  <a:lnTo>
                    <a:pt x="102" y="54"/>
                  </a:lnTo>
                  <a:lnTo>
                    <a:pt x="102" y="48"/>
                  </a:lnTo>
                  <a:lnTo>
                    <a:pt x="101" y="42"/>
                  </a:lnTo>
                  <a:lnTo>
                    <a:pt x="99" y="38"/>
                  </a:lnTo>
                  <a:lnTo>
                    <a:pt x="99" y="33"/>
                  </a:lnTo>
                  <a:lnTo>
                    <a:pt x="95" y="29"/>
                  </a:lnTo>
                  <a:lnTo>
                    <a:pt x="93" y="23"/>
                  </a:lnTo>
                  <a:lnTo>
                    <a:pt x="89" y="19"/>
                  </a:lnTo>
                  <a:lnTo>
                    <a:pt x="87" y="18"/>
                  </a:lnTo>
                  <a:lnTo>
                    <a:pt x="82" y="12"/>
                  </a:lnTo>
                  <a:lnTo>
                    <a:pt x="78" y="10"/>
                  </a:lnTo>
                  <a:lnTo>
                    <a:pt x="74" y="8"/>
                  </a:lnTo>
                  <a:lnTo>
                    <a:pt x="70" y="4"/>
                  </a:lnTo>
                  <a:lnTo>
                    <a:pt x="64" y="2"/>
                  </a:lnTo>
                  <a:lnTo>
                    <a:pt x="59" y="2"/>
                  </a:lnTo>
                  <a:lnTo>
                    <a:pt x="55" y="0"/>
                  </a:lnTo>
                  <a:lnTo>
                    <a:pt x="49" y="0"/>
                  </a:lnTo>
                  <a:lnTo>
                    <a:pt x="44" y="0"/>
                  </a:lnTo>
                  <a:lnTo>
                    <a:pt x="40" y="2"/>
                  </a:lnTo>
                  <a:lnTo>
                    <a:pt x="34" y="2"/>
                  </a:lnTo>
                  <a:lnTo>
                    <a:pt x="30" y="4"/>
                  </a:lnTo>
                  <a:lnTo>
                    <a:pt x="25" y="8"/>
                  </a:lnTo>
                  <a:lnTo>
                    <a:pt x="21" y="10"/>
                  </a:lnTo>
                  <a:lnTo>
                    <a:pt x="17" y="12"/>
                  </a:lnTo>
                  <a:lnTo>
                    <a:pt x="13" y="18"/>
                  </a:lnTo>
                  <a:lnTo>
                    <a:pt x="9" y="19"/>
                  </a:lnTo>
                  <a:lnTo>
                    <a:pt x="7" y="23"/>
                  </a:lnTo>
                  <a:lnTo>
                    <a:pt x="4" y="29"/>
                  </a:lnTo>
                  <a:lnTo>
                    <a:pt x="2" y="33"/>
                  </a:lnTo>
                  <a:lnTo>
                    <a:pt x="0" y="38"/>
                  </a:lnTo>
                  <a:lnTo>
                    <a:pt x="0" y="42"/>
                  </a:lnTo>
                  <a:lnTo>
                    <a:pt x="0" y="48"/>
                  </a:lnTo>
                  <a:lnTo>
                    <a:pt x="0" y="54"/>
                  </a:lnTo>
                  <a:lnTo>
                    <a:pt x="0" y="59"/>
                  </a:lnTo>
                  <a:lnTo>
                    <a:pt x="0" y="63"/>
                  </a:lnTo>
                  <a:lnTo>
                    <a:pt x="0" y="69"/>
                  </a:lnTo>
                  <a:lnTo>
                    <a:pt x="2" y="73"/>
                  </a:lnTo>
                  <a:lnTo>
                    <a:pt x="4" y="78"/>
                  </a:lnTo>
                  <a:lnTo>
                    <a:pt x="7" y="82"/>
                  </a:lnTo>
                  <a:lnTo>
                    <a:pt x="9" y="86"/>
                  </a:lnTo>
                  <a:lnTo>
                    <a:pt x="13" y="90"/>
                  </a:lnTo>
                  <a:lnTo>
                    <a:pt x="17" y="92"/>
                  </a:lnTo>
                  <a:lnTo>
                    <a:pt x="21" y="95"/>
                  </a:lnTo>
                  <a:lnTo>
                    <a:pt x="25" y="97"/>
                  </a:lnTo>
                  <a:lnTo>
                    <a:pt x="30" y="99"/>
                  </a:lnTo>
                  <a:lnTo>
                    <a:pt x="34" y="101"/>
                  </a:lnTo>
                  <a:lnTo>
                    <a:pt x="40" y="103"/>
                  </a:lnTo>
                  <a:lnTo>
                    <a:pt x="44" y="105"/>
                  </a:lnTo>
                  <a:lnTo>
                    <a:pt x="49" y="105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9" name="Freeform 137"/>
            <p:cNvSpPr>
              <a:spLocks/>
            </p:cNvSpPr>
            <p:nvPr/>
          </p:nvSpPr>
          <p:spPr bwMode="auto">
            <a:xfrm>
              <a:off x="2163" y="3655"/>
              <a:ext cx="54" cy="46"/>
            </a:xfrm>
            <a:custGeom>
              <a:avLst/>
              <a:gdLst>
                <a:gd name="T0" fmla="*/ 26 w 109"/>
                <a:gd name="T1" fmla="*/ 0 h 93"/>
                <a:gd name="T2" fmla="*/ 29 w 109"/>
                <a:gd name="T3" fmla="*/ 3 h 93"/>
                <a:gd name="T4" fmla="*/ 32 w 109"/>
                <a:gd name="T5" fmla="*/ 8 h 93"/>
                <a:gd name="T6" fmla="*/ 32 w 109"/>
                <a:gd name="T7" fmla="*/ 12 h 93"/>
                <a:gd name="T8" fmla="*/ 34 w 109"/>
                <a:gd name="T9" fmla="*/ 12 h 93"/>
                <a:gd name="T10" fmla="*/ 39 w 109"/>
                <a:gd name="T11" fmla="*/ 10 h 93"/>
                <a:gd name="T12" fmla="*/ 44 w 109"/>
                <a:gd name="T13" fmla="*/ 11 h 93"/>
                <a:gd name="T14" fmla="*/ 47 w 109"/>
                <a:gd name="T15" fmla="*/ 13 h 93"/>
                <a:gd name="T16" fmla="*/ 49 w 109"/>
                <a:gd name="T17" fmla="*/ 17 h 93"/>
                <a:gd name="T18" fmla="*/ 52 w 109"/>
                <a:gd name="T19" fmla="*/ 21 h 93"/>
                <a:gd name="T20" fmla="*/ 53 w 109"/>
                <a:gd name="T21" fmla="*/ 27 h 93"/>
                <a:gd name="T22" fmla="*/ 54 w 109"/>
                <a:gd name="T23" fmla="*/ 32 h 93"/>
                <a:gd name="T24" fmla="*/ 50 w 109"/>
                <a:gd name="T25" fmla="*/ 35 h 93"/>
                <a:gd name="T26" fmla="*/ 44 w 109"/>
                <a:gd name="T27" fmla="*/ 37 h 93"/>
                <a:gd name="T28" fmla="*/ 38 w 109"/>
                <a:gd name="T29" fmla="*/ 39 h 93"/>
                <a:gd name="T30" fmla="*/ 32 w 109"/>
                <a:gd name="T31" fmla="*/ 43 h 93"/>
                <a:gd name="T32" fmla="*/ 26 w 109"/>
                <a:gd name="T33" fmla="*/ 46 h 93"/>
                <a:gd name="T34" fmla="*/ 23 w 109"/>
                <a:gd name="T35" fmla="*/ 44 h 93"/>
                <a:gd name="T36" fmla="*/ 19 w 109"/>
                <a:gd name="T37" fmla="*/ 40 h 93"/>
                <a:gd name="T38" fmla="*/ 15 w 109"/>
                <a:gd name="T39" fmla="*/ 37 h 93"/>
                <a:gd name="T40" fmla="*/ 13 w 109"/>
                <a:gd name="T41" fmla="*/ 32 h 93"/>
                <a:gd name="T42" fmla="*/ 9 w 109"/>
                <a:gd name="T43" fmla="*/ 27 h 93"/>
                <a:gd name="T44" fmla="*/ 7 w 109"/>
                <a:gd name="T45" fmla="*/ 24 h 93"/>
                <a:gd name="T46" fmla="*/ 3 w 109"/>
                <a:gd name="T47" fmla="*/ 21 h 93"/>
                <a:gd name="T48" fmla="*/ 1 w 109"/>
                <a:gd name="T49" fmla="*/ 18 h 93"/>
                <a:gd name="T50" fmla="*/ 4 w 109"/>
                <a:gd name="T51" fmla="*/ 15 h 93"/>
                <a:gd name="T52" fmla="*/ 8 w 109"/>
                <a:gd name="T53" fmla="*/ 15 h 93"/>
                <a:gd name="T54" fmla="*/ 12 w 109"/>
                <a:gd name="T55" fmla="*/ 15 h 93"/>
                <a:gd name="T56" fmla="*/ 16 w 109"/>
                <a:gd name="T57" fmla="*/ 14 h 93"/>
                <a:gd name="T58" fmla="*/ 19 w 109"/>
                <a:gd name="T59" fmla="*/ 13 h 93"/>
                <a:gd name="T60" fmla="*/ 22 w 109"/>
                <a:gd name="T61" fmla="*/ 11 h 93"/>
                <a:gd name="T62" fmla="*/ 22 w 109"/>
                <a:gd name="T63" fmla="*/ 8 h 93"/>
                <a:gd name="T64" fmla="*/ 23 w 109"/>
                <a:gd name="T65" fmla="*/ 2 h 93"/>
                <a:gd name="T66" fmla="*/ 24 w 109"/>
                <a:gd name="T67" fmla="*/ 0 h 93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09"/>
                <a:gd name="T103" fmla="*/ 0 h 93"/>
                <a:gd name="T104" fmla="*/ 109 w 109"/>
                <a:gd name="T105" fmla="*/ 93 h 93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09" h="93">
                  <a:moveTo>
                    <a:pt x="48" y="0"/>
                  </a:moveTo>
                  <a:lnTo>
                    <a:pt x="53" y="0"/>
                  </a:lnTo>
                  <a:lnTo>
                    <a:pt x="57" y="2"/>
                  </a:lnTo>
                  <a:lnTo>
                    <a:pt x="59" y="6"/>
                  </a:lnTo>
                  <a:lnTo>
                    <a:pt x="63" y="10"/>
                  </a:lnTo>
                  <a:lnTo>
                    <a:pt x="65" y="16"/>
                  </a:lnTo>
                  <a:lnTo>
                    <a:pt x="65" y="19"/>
                  </a:lnTo>
                  <a:lnTo>
                    <a:pt x="65" y="25"/>
                  </a:lnTo>
                  <a:lnTo>
                    <a:pt x="63" y="29"/>
                  </a:lnTo>
                  <a:lnTo>
                    <a:pt x="69" y="25"/>
                  </a:lnTo>
                  <a:lnTo>
                    <a:pt x="74" y="23"/>
                  </a:lnTo>
                  <a:lnTo>
                    <a:pt x="78" y="21"/>
                  </a:lnTo>
                  <a:lnTo>
                    <a:pt x="84" y="21"/>
                  </a:lnTo>
                  <a:lnTo>
                    <a:pt x="88" y="23"/>
                  </a:lnTo>
                  <a:lnTo>
                    <a:pt x="91" y="25"/>
                  </a:lnTo>
                  <a:lnTo>
                    <a:pt x="95" y="27"/>
                  </a:lnTo>
                  <a:lnTo>
                    <a:pt x="97" y="31"/>
                  </a:lnTo>
                  <a:lnTo>
                    <a:pt x="99" y="35"/>
                  </a:lnTo>
                  <a:lnTo>
                    <a:pt x="103" y="38"/>
                  </a:lnTo>
                  <a:lnTo>
                    <a:pt x="105" y="42"/>
                  </a:lnTo>
                  <a:lnTo>
                    <a:pt x="107" y="48"/>
                  </a:lnTo>
                  <a:lnTo>
                    <a:pt x="107" y="54"/>
                  </a:lnTo>
                  <a:lnTo>
                    <a:pt x="109" y="59"/>
                  </a:lnTo>
                  <a:lnTo>
                    <a:pt x="109" y="65"/>
                  </a:lnTo>
                  <a:lnTo>
                    <a:pt x="109" y="71"/>
                  </a:lnTo>
                  <a:lnTo>
                    <a:pt x="101" y="71"/>
                  </a:lnTo>
                  <a:lnTo>
                    <a:pt x="95" y="73"/>
                  </a:lnTo>
                  <a:lnTo>
                    <a:pt x="88" y="74"/>
                  </a:lnTo>
                  <a:lnTo>
                    <a:pt x="82" y="76"/>
                  </a:lnTo>
                  <a:lnTo>
                    <a:pt x="76" y="78"/>
                  </a:lnTo>
                  <a:lnTo>
                    <a:pt x="69" y="82"/>
                  </a:lnTo>
                  <a:lnTo>
                    <a:pt x="65" y="86"/>
                  </a:lnTo>
                  <a:lnTo>
                    <a:pt x="59" y="93"/>
                  </a:lnTo>
                  <a:lnTo>
                    <a:pt x="53" y="92"/>
                  </a:lnTo>
                  <a:lnTo>
                    <a:pt x="50" y="90"/>
                  </a:lnTo>
                  <a:lnTo>
                    <a:pt x="46" y="88"/>
                  </a:lnTo>
                  <a:lnTo>
                    <a:pt x="42" y="86"/>
                  </a:lnTo>
                  <a:lnTo>
                    <a:pt x="38" y="80"/>
                  </a:lnTo>
                  <a:lnTo>
                    <a:pt x="34" y="78"/>
                  </a:lnTo>
                  <a:lnTo>
                    <a:pt x="31" y="74"/>
                  </a:lnTo>
                  <a:lnTo>
                    <a:pt x="29" y="69"/>
                  </a:lnTo>
                  <a:lnTo>
                    <a:pt x="27" y="65"/>
                  </a:lnTo>
                  <a:lnTo>
                    <a:pt x="23" y="59"/>
                  </a:lnTo>
                  <a:lnTo>
                    <a:pt x="19" y="55"/>
                  </a:lnTo>
                  <a:lnTo>
                    <a:pt x="17" y="52"/>
                  </a:lnTo>
                  <a:lnTo>
                    <a:pt x="14" y="48"/>
                  </a:lnTo>
                  <a:lnTo>
                    <a:pt x="10" y="44"/>
                  </a:lnTo>
                  <a:lnTo>
                    <a:pt x="6" y="42"/>
                  </a:lnTo>
                  <a:lnTo>
                    <a:pt x="0" y="40"/>
                  </a:lnTo>
                  <a:lnTo>
                    <a:pt x="2" y="36"/>
                  </a:lnTo>
                  <a:lnTo>
                    <a:pt x="6" y="35"/>
                  </a:lnTo>
                  <a:lnTo>
                    <a:pt x="8" y="31"/>
                  </a:lnTo>
                  <a:lnTo>
                    <a:pt x="14" y="31"/>
                  </a:lnTo>
                  <a:lnTo>
                    <a:pt x="17" y="31"/>
                  </a:lnTo>
                  <a:lnTo>
                    <a:pt x="21" y="31"/>
                  </a:lnTo>
                  <a:lnTo>
                    <a:pt x="25" y="31"/>
                  </a:lnTo>
                  <a:lnTo>
                    <a:pt x="29" y="31"/>
                  </a:lnTo>
                  <a:lnTo>
                    <a:pt x="33" y="29"/>
                  </a:lnTo>
                  <a:lnTo>
                    <a:pt x="36" y="29"/>
                  </a:lnTo>
                  <a:lnTo>
                    <a:pt x="38" y="27"/>
                  </a:lnTo>
                  <a:lnTo>
                    <a:pt x="42" y="27"/>
                  </a:lnTo>
                  <a:lnTo>
                    <a:pt x="44" y="23"/>
                  </a:lnTo>
                  <a:lnTo>
                    <a:pt x="44" y="19"/>
                  </a:lnTo>
                  <a:lnTo>
                    <a:pt x="44" y="16"/>
                  </a:lnTo>
                  <a:lnTo>
                    <a:pt x="44" y="10"/>
                  </a:lnTo>
                  <a:lnTo>
                    <a:pt x="46" y="4"/>
                  </a:lnTo>
                  <a:lnTo>
                    <a:pt x="48" y="0"/>
                  </a:lnTo>
                  <a:close/>
                </a:path>
              </a:pathLst>
            </a:custGeom>
            <a:solidFill>
              <a:srgbClr val="99D1FF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0" name="Freeform 138"/>
            <p:cNvSpPr>
              <a:spLocks/>
            </p:cNvSpPr>
            <p:nvPr/>
          </p:nvSpPr>
          <p:spPr bwMode="auto">
            <a:xfrm>
              <a:off x="2200" y="3676"/>
              <a:ext cx="4" cy="6"/>
            </a:xfrm>
            <a:custGeom>
              <a:avLst/>
              <a:gdLst>
                <a:gd name="T0" fmla="*/ 2 w 8"/>
                <a:gd name="T1" fmla="*/ 0 h 13"/>
                <a:gd name="T2" fmla="*/ 3 w 8"/>
                <a:gd name="T3" fmla="*/ 2 h 13"/>
                <a:gd name="T4" fmla="*/ 4 w 8"/>
                <a:gd name="T5" fmla="*/ 4 h 13"/>
                <a:gd name="T6" fmla="*/ 3 w 8"/>
                <a:gd name="T7" fmla="*/ 5 h 13"/>
                <a:gd name="T8" fmla="*/ 2 w 8"/>
                <a:gd name="T9" fmla="*/ 6 h 13"/>
                <a:gd name="T10" fmla="*/ 0 w 8"/>
                <a:gd name="T11" fmla="*/ 6 h 13"/>
                <a:gd name="T12" fmla="*/ 0 w 8"/>
                <a:gd name="T13" fmla="*/ 5 h 13"/>
                <a:gd name="T14" fmla="*/ 0 w 8"/>
                <a:gd name="T15" fmla="*/ 4 h 13"/>
                <a:gd name="T16" fmla="*/ 0 w 8"/>
                <a:gd name="T17" fmla="*/ 3 h 13"/>
                <a:gd name="T18" fmla="*/ 1 w 8"/>
                <a:gd name="T19" fmla="*/ 2 h 13"/>
                <a:gd name="T20" fmla="*/ 2 w 8"/>
                <a:gd name="T21" fmla="*/ 0 h 13"/>
                <a:gd name="T22" fmla="*/ 2 w 8"/>
                <a:gd name="T23" fmla="*/ 0 h 13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8"/>
                <a:gd name="T37" fmla="*/ 0 h 13"/>
                <a:gd name="T38" fmla="*/ 8 w 8"/>
                <a:gd name="T39" fmla="*/ 13 h 13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8" h="13">
                  <a:moveTo>
                    <a:pt x="4" y="0"/>
                  </a:moveTo>
                  <a:lnTo>
                    <a:pt x="6" y="4"/>
                  </a:lnTo>
                  <a:lnTo>
                    <a:pt x="8" y="8"/>
                  </a:lnTo>
                  <a:lnTo>
                    <a:pt x="6" y="10"/>
                  </a:lnTo>
                  <a:lnTo>
                    <a:pt x="4" y="13"/>
                  </a:lnTo>
                  <a:lnTo>
                    <a:pt x="0" y="13"/>
                  </a:lnTo>
                  <a:lnTo>
                    <a:pt x="0" y="10"/>
                  </a:lnTo>
                  <a:lnTo>
                    <a:pt x="0" y="8"/>
                  </a:lnTo>
                  <a:lnTo>
                    <a:pt x="0" y="6"/>
                  </a:lnTo>
                  <a:lnTo>
                    <a:pt x="2" y="4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1" name="Freeform 139"/>
            <p:cNvSpPr>
              <a:spLocks/>
            </p:cNvSpPr>
            <p:nvPr/>
          </p:nvSpPr>
          <p:spPr bwMode="auto">
            <a:xfrm>
              <a:off x="2240" y="3321"/>
              <a:ext cx="49" cy="39"/>
            </a:xfrm>
            <a:custGeom>
              <a:avLst/>
              <a:gdLst>
                <a:gd name="T0" fmla="*/ 5 w 97"/>
                <a:gd name="T1" fmla="*/ 1 h 78"/>
                <a:gd name="T2" fmla="*/ 7 w 97"/>
                <a:gd name="T3" fmla="*/ 0 h 78"/>
                <a:gd name="T4" fmla="*/ 10 w 97"/>
                <a:gd name="T5" fmla="*/ 1 h 78"/>
                <a:gd name="T6" fmla="*/ 12 w 97"/>
                <a:gd name="T7" fmla="*/ 2 h 78"/>
                <a:gd name="T8" fmla="*/ 15 w 97"/>
                <a:gd name="T9" fmla="*/ 4 h 78"/>
                <a:gd name="T10" fmla="*/ 17 w 97"/>
                <a:gd name="T11" fmla="*/ 6 h 78"/>
                <a:gd name="T12" fmla="*/ 17 w 97"/>
                <a:gd name="T13" fmla="*/ 8 h 78"/>
                <a:gd name="T14" fmla="*/ 19 w 97"/>
                <a:gd name="T15" fmla="*/ 10 h 78"/>
                <a:gd name="T16" fmla="*/ 21 w 97"/>
                <a:gd name="T17" fmla="*/ 12 h 78"/>
                <a:gd name="T18" fmla="*/ 21 w 97"/>
                <a:gd name="T19" fmla="*/ 10 h 78"/>
                <a:gd name="T20" fmla="*/ 22 w 97"/>
                <a:gd name="T21" fmla="*/ 8 h 78"/>
                <a:gd name="T22" fmla="*/ 23 w 97"/>
                <a:gd name="T23" fmla="*/ 7 h 78"/>
                <a:gd name="T24" fmla="*/ 25 w 97"/>
                <a:gd name="T25" fmla="*/ 7 h 78"/>
                <a:gd name="T26" fmla="*/ 28 w 97"/>
                <a:gd name="T27" fmla="*/ 6 h 78"/>
                <a:gd name="T28" fmla="*/ 31 w 97"/>
                <a:gd name="T29" fmla="*/ 8 h 78"/>
                <a:gd name="T30" fmla="*/ 33 w 97"/>
                <a:gd name="T31" fmla="*/ 10 h 78"/>
                <a:gd name="T32" fmla="*/ 35 w 97"/>
                <a:gd name="T33" fmla="*/ 12 h 78"/>
                <a:gd name="T34" fmla="*/ 34 w 97"/>
                <a:gd name="T35" fmla="*/ 15 h 78"/>
                <a:gd name="T36" fmla="*/ 32 w 97"/>
                <a:gd name="T37" fmla="*/ 18 h 78"/>
                <a:gd name="T38" fmla="*/ 34 w 97"/>
                <a:gd name="T39" fmla="*/ 18 h 78"/>
                <a:gd name="T40" fmla="*/ 36 w 97"/>
                <a:gd name="T41" fmla="*/ 18 h 78"/>
                <a:gd name="T42" fmla="*/ 38 w 97"/>
                <a:gd name="T43" fmla="*/ 18 h 78"/>
                <a:gd name="T44" fmla="*/ 40 w 97"/>
                <a:gd name="T45" fmla="*/ 19 h 78"/>
                <a:gd name="T46" fmla="*/ 43 w 97"/>
                <a:gd name="T47" fmla="*/ 19 h 78"/>
                <a:gd name="T48" fmla="*/ 45 w 97"/>
                <a:gd name="T49" fmla="*/ 19 h 78"/>
                <a:gd name="T50" fmla="*/ 47 w 97"/>
                <a:gd name="T51" fmla="*/ 19 h 78"/>
                <a:gd name="T52" fmla="*/ 49 w 97"/>
                <a:gd name="T53" fmla="*/ 20 h 78"/>
                <a:gd name="T54" fmla="*/ 47 w 97"/>
                <a:gd name="T55" fmla="*/ 23 h 78"/>
                <a:gd name="T56" fmla="*/ 44 w 97"/>
                <a:gd name="T57" fmla="*/ 27 h 78"/>
                <a:gd name="T58" fmla="*/ 41 w 97"/>
                <a:gd name="T59" fmla="*/ 30 h 78"/>
                <a:gd name="T60" fmla="*/ 38 w 97"/>
                <a:gd name="T61" fmla="*/ 33 h 78"/>
                <a:gd name="T62" fmla="*/ 36 w 97"/>
                <a:gd name="T63" fmla="*/ 34 h 78"/>
                <a:gd name="T64" fmla="*/ 35 w 97"/>
                <a:gd name="T65" fmla="*/ 35 h 78"/>
                <a:gd name="T66" fmla="*/ 32 w 97"/>
                <a:gd name="T67" fmla="*/ 36 h 78"/>
                <a:gd name="T68" fmla="*/ 31 w 97"/>
                <a:gd name="T69" fmla="*/ 37 h 78"/>
                <a:gd name="T70" fmla="*/ 29 w 97"/>
                <a:gd name="T71" fmla="*/ 38 h 78"/>
                <a:gd name="T72" fmla="*/ 26 w 97"/>
                <a:gd name="T73" fmla="*/ 38 h 78"/>
                <a:gd name="T74" fmla="*/ 24 w 97"/>
                <a:gd name="T75" fmla="*/ 38 h 78"/>
                <a:gd name="T76" fmla="*/ 23 w 97"/>
                <a:gd name="T77" fmla="*/ 39 h 78"/>
                <a:gd name="T78" fmla="*/ 20 w 97"/>
                <a:gd name="T79" fmla="*/ 39 h 78"/>
                <a:gd name="T80" fmla="*/ 18 w 97"/>
                <a:gd name="T81" fmla="*/ 39 h 78"/>
                <a:gd name="T82" fmla="*/ 17 w 97"/>
                <a:gd name="T83" fmla="*/ 38 h 78"/>
                <a:gd name="T84" fmla="*/ 15 w 97"/>
                <a:gd name="T85" fmla="*/ 38 h 78"/>
                <a:gd name="T86" fmla="*/ 11 w 97"/>
                <a:gd name="T87" fmla="*/ 38 h 78"/>
                <a:gd name="T88" fmla="*/ 8 w 97"/>
                <a:gd name="T89" fmla="*/ 37 h 78"/>
                <a:gd name="T90" fmla="*/ 5 w 97"/>
                <a:gd name="T91" fmla="*/ 34 h 78"/>
                <a:gd name="T92" fmla="*/ 2 w 97"/>
                <a:gd name="T93" fmla="*/ 31 h 78"/>
                <a:gd name="T94" fmla="*/ 1 w 97"/>
                <a:gd name="T95" fmla="*/ 29 h 78"/>
                <a:gd name="T96" fmla="*/ 1 w 97"/>
                <a:gd name="T97" fmla="*/ 27 h 78"/>
                <a:gd name="T98" fmla="*/ 0 w 97"/>
                <a:gd name="T99" fmla="*/ 24 h 78"/>
                <a:gd name="T100" fmla="*/ 0 w 97"/>
                <a:gd name="T101" fmla="*/ 22 h 78"/>
                <a:gd name="T102" fmla="*/ 0 w 97"/>
                <a:gd name="T103" fmla="*/ 19 h 78"/>
                <a:gd name="T104" fmla="*/ 0 w 97"/>
                <a:gd name="T105" fmla="*/ 17 h 78"/>
                <a:gd name="T106" fmla="*/ 0 w 97"/>
                <a:gd name="T107" fmla="*/ 13 h 78"/>
                <a:gd name="T108" fmla="*/ 0 w 97"/>
                <a:gd name="T109" fmla="*/ 10 h 78"/>
                <a:gd name="T110" fmla="*/ 0 w 97"/>
                <a:gd name="T111" fmla="*/ 7 h 78"/>
                <a:gd name="T112" fmla="*/ 0 w 97"/>
                <a:gd name="T113" fmla="*/ 4 h 78"/>
                <a:gd name="T114" fmla="*/ 2 w 97"/>
                <a:gd name="T115" fmla="*/ 2 h 78"/>
                <a:gd name="T116" fmla="*/ 5 w 97"/>
                <a:gd name="T117" fmla="*/ 1 h 78"/>
                <a:gd name="T118" fmla="*/ 5 w 97"/>
                <a:gd name="T119" fmla="*/ 1 h 78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97"/>
                <a:gd name="T181" fmla="*/ 0 h 78"/>
                <a:gd name="T182" fmla="*/ 97 w 97"/>
                <a:gd name="T183" fmla="*/ 78 h 78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97" h="78">
                  <a:moveTo>
                    <a:pt x="10" y="2"/>
                  </a:moveTo>
                  <a:lnTo>
                    <a:pt x="14" y="0"/>
                  </a:lnTo>
                  <a:lnTo>
                    <a:pt x="19" y="2"/>
                  </a:lnTo>
                  <a:lnTo>
                    <a:pt x="23" y="4"/>
                  </a:lnTo>
                  <a:lnTo>
                    <a:pt x="29" y="8"/>
                  </a:lnTo>
                  <a:lnTo>
                    <a:pt x="33" y="12"/>
                  </a:lnTo>
                  <a:lnTo>
                    <a:pt x="34" y="16"/>
                  </a:lnTo>
                  <a:lnTo>
                    <a:pt x="38" y="19"/>
                  </a:lnTo>
                  <a:lnTo>
                    <a:pt x="42" y="23"/>
                  </a:lnTo>
                  <a:lnTo>
                    <a:pt x="42" y="19"/>
                  </a:lnTo>
                  <a:lnTo>
                    <a:pt x="44" y="16"/>
                  </a:lnTo>
                  <a:lnTo>
                    <a:pt x="46" y="14"/>
                  </a:lnTo>
                  <a:lnTo>
                    <a:pt x="50" y="14"/>
                  </a:lnTo>
                  <a:lnTo>
                    <a:pt x="55" y="12"/>
                  </a:lnTo>
                  <a:lnTo>
                    <a:pt x="61" y="16"/>
                  </a:lnTo>
                  <a:lnTo>
                    <a:pt x="65" y="19"/>
                  </a:lnTo>
                  <a:lnTo>
                    <a:pt x="69" y="23"/>
                  </a:lnTo>
                  <a:lnTo>
                    <a:pt x="67" y="29"/>
                  </a:lnTo>
                  <a:lnTo>
                    <a:pt x="63" y="35"/>
                  </a:lnTo>
                  <a:lnTo>
                    <a:pt x="67" y="35"/>
                  </a:lnTo>
                  <a:lnTo>
                    <a:pt x="71" y="35"/>
                  </a:lnTo>
                  <a:lnTo>
                    <a:pt x="76" y="35"/>
                  </a:lnTo>
                  <a:lnTo>
                    <a:pt x="80" y="37"/>
                  </a:lnTo>
                  <a:lnTo>
                    <a:pt x="86" y="37"/>
                  </a:lnTo>
                  <a:lnTo>
                    <a:pt x="90" y="38"/>
                  </a:lnTo>
                  <a:lnTo>
                    <a:pt x="93" y="38"/>
                  </a:lnTo>
                  <a:lnTo>
                    <a:pt x="97" y="40"/>
                  </a:lnTo>
                  <a:lnTo>
                    <a:pt x="93" y="46"/>
                  </a:lnTo>
                  <a:lnTo>
                    <a:pt x="88" y="54"/>
                  </a:lnTo>
                  <a:lnTo>
                    <a:pt x="82" y="59"/>
                  </a:lnTo>
                  <a:lnTo>
                    <a:pt x="76" y="65"/>
                  </a:lnTo>
                  <a:lnTo>
                    <a:pt x="72" y="67"/>
                  </a:lnTo>
                  <a:lnTo>
                    <a:pt x="69" y="69"/>
                  </a:lnTo>
                  <a:lnTo>
                    <a:pt x="63" y="71"/>
                  </a:lnTo>
                  <a:lnTo>
                    <a:pt x="61" y="73"/>
                  </a:lnTo>
                  <a:lnTo>
                    <a:pt x="57" y="75"/>
                  </a:lnTo>
                  <a:lnTo>
                    <a:pt x="52" y="76"/>
                  </a:lnTo>
                  <a:lnTo>
                    <a:pt x="48" y="76"/>
                  </a:lnTo>
                  <a:lnTo>
                    <a:pt x="46" y="78"/>
                  </a:lnTo>
                  <a:lnTo>
                    <a:pt x="40" y="78"/>
                  </a:lnTo>
                  <a:lnTo>
                    <a:pt x="36" y="78"/>
                  </a:lnTo>
                  <a:lnTo>
                    <a:pt x="33" y="76"/>
                  </a:lnTo>
                  <a:lnTo>
                    <a:pt x="29" y="76"/>
                  </a:lnTo>
                  <a:lnTo>
                    <a:pt x="21" y="75"/>
                  </a:lnTo>
                  <a:lnTo>
                    <a:pt x="15" y="73"/>
                  </a:lnTo>
                  <a:lnTo>
                    <a:pt x="10" y="67"/>
                  </a:lnTo>
                  <a:lnTo>
                    <a:pt x="4" y="61"/>
                  </a:lnTo>
                  <a:lnTo>
                    <a:pt x="2" y="57"/>
                  </a:lnTo>
                  <a:lnTo>
                    <a:pt x="2" y="54"/>
                  </a:lnTo>
                  <a:lnTo>
                    <a:pt x="0" y="48"/>
                  </a:lnTo>
                  <a:lnTo>
                    <a:pt x="0" y="44"/>
                  </a:lnTo>
                  <a:lnTo>
                    <a:pt x="0" y="38"/>
                  </a:lnTo>
                  <a:lnTo>
                    <a:pt x="0" y="33"/>
                  </a:lnTo>
                  <a:lnTo>
                    <a:pt x="0" y="25"/>
                  </a:lnTo>
                  <a:lnTo>
                    <a:pt x="0" y="19"/>
                  </a:lnTo>
                  <a:lnTo>
                    <a:pt x="0" y="14"/>
                  </a:lnTo>
                  <a:lnTo>
                    <a:pt x="0" y="8"/>
                  </a:lnTo>
                  <a:lnTo>
                    <a:pt x="4" y="4"/>
                  </a:lnTo>
                  <a:lnTo>
                    <a:pt x="10" y="2"/>
                  </a:lnTo>
                  <a:close/>
                </a:path>
              </a:pathLst>
            </a:custGeom>
            <a:solidFill>
              <a:srgbClr val="99D1FF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2" name="Freeform 140"/>
            <p:cNvSpPr>
              <a:spLocks/>
            </p:cNvSpPr>
            <p:nvPr/>
          </p:nvSpPr>
          <p:spPr bwMode="auto">
            <a:xfrm>
              <a:off x="2252" y="3347"/>
              <a:ext cx="2" cy="2"/>
            </a:xfrm>
            <a:custGeom>
              <a:avLst/>
              <a:gdLst>
                <a:gd name="T0" fmla="*/ 2 w 4"/>
                <a:gd name="T1" fmla="*/ 0 h 4"/>
                <a:gd name="T2" fmla="*/ 2 w 4"/>
                <a:gd name="T3" fmla="*/ 1 h 4"/>
                <a:gd name="T4" fmla="*/ 2 w 4"/>
                <a:gd name="T5" fmla="*/ 2 h 4"/>
                <a:gd name="T6" fmla="*/ 0 w 4"/>
                <a:gd name="T7" fmla="*/ 1 h 4"/>
                <a:gd name="T8" fmla="*/ 2 w 4"/>
                <a:gd name="T9" fmla="*/ 0 h 4"/>
                <a:gd name="T10" fmla="*/ 2 w 4"/>
                <a:gd name="T11" fmla="*/ 0 h 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"/>
                <a:gd name="T19" fmla="*/ 0 h 4"/>
                <a:gd name="T20" fmla="*/ 4 w 4"/>
                <a:gd name="T21" fmla="*/ 4 h 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" h="4">
                  <a:moveTo>
                    <a:pt x="4" y="0"/>
                  </a:moveTo>
                  <a:lnTo>
                    <a:pt x="4" y="2"/>
                  </a:lnTo>
                  <a:lnTo>
                    <a:pt x="4" y="4"/>
                  </a:lnTo>
                  <a:lnTo>
                    <a:pt x="0" y="2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3" name="Freeform 141"/>
            <p:cNvSpPr>
              <a:spLocks/>
            </p:cNvSpPr>
            <p:nvPr/>
          </p:nvSpPr>
          <p:spPr bwMode="auto">
            <a:xfrm>
              <a:off x="2105" y="3341"/>
              <a:ext cx="40" cy="46"/>
            </a:xfrm>
            <a:custGeom>
              <a:avLst/>
              <a:gdLst>
                <a:gd name="T0" fmla="*/ 17 w 80"/>
                <a:gd name="T1" fmla="*/ 0 h 92"/>
                <a:gd name="T2" fmla="*/ 19 w 80"/>
                <a:gd name="T3" fmla="*/ 0 h 92"/>
                <a:gd name="T4" fmla="*/ 22 w 80"/>
                <a:gd name="T5" fmla="*/ 2 h 92"/>
                <a:gd name="T6" fmla="*/ 23 w 80"/>
                <a:gd name="T7" fmla="*/ 4 h 92"/>
                <a:gd name="T8" fmla="*/ 25 w 80"/>
                <a:gd name="T9" fmla="*/ 7 h 92"/>
                <a:gd name="T10" fmla="*/ 26 w 80"/>
                <a:gd name="T11" fmla="*/ 10 h 92"/>
                <a:gd name="T12" fmla="*/ 28 w 80"/>
                <a:gd name="T13" fmla="*/ 12 h 92"/>
                <a:gd name="T14" fmla="*/ 29 w 80"/>
                <a:gd name="T15" fmla="*/ 13 h 92"/>
                <a:gd name="T16" fmla="*/ 30 w 80"/>
                <a:gd name="T17" fmla="*/ 14 h 92"/>
                <a:gd name="T18" fmla="*/ 32 w 80"/>
                <a:gd name="T19" fmla="*/ 14 h 92"/>
                <a:gd name="T20" fmla="*/ 35 w 80"/>
                <a:gd name="T21" fmla="*/ 14 h 92"/>
                <a:gd name="T22" fmla="*/ 37 w 80"/>
                <a:gd name="T23" fmla="*/ 15 h 92"/>
                <a:gd name="T24" fmla="*/ 38 w 80"/>
                <a:gd name="T25" fmla="*/ 16 h 92"/>
                <a:gd name="T26" fmla="*/ 39 w 80"/>
                <a:gd name="T27" fmla="*/ 18 h 92"/>
                <a:gd name="T28" fmla="*/ 40 w 80"/>
                <a:gd name="T29" fmla="*/ 19 h 92"/>
                <a:gd name="T30" fmla="*/ 40 w 80"/>
                <a:gd name="T31" fmla="*/ 22 h 92"/>
                <a:gd name="T32" fmla="*/ 39 w 80"/>
                <a:gd name="T33" fmla="*/ 26 h 92"/>
                <a:gd name="T34" fmla="*/ 37 w 80"/>
                <a:gd name="T35" fmla="*/ 30 h 92"/>
                <a:gd name="T36" fmla="*/ 36 w 80"/>
                <a:gd name="T37" fmla="*/ 34 h 92"/>
                <a:gd name="T38" fmla="*/ 34 w 80"/>
                <a:gd name="T39" fmla="*/ 37 h 92"/>
                <a:gd name="T40" fmla="*/ 34 w 80"/>
                <a:gd name="T41" fmla="*/ 40 h 92"/>
                <a:gd name="T42" fmla="*/ 31 w 80"/>
                <a:gd name="T43" fmla="*/ 41 h 92"/>
                <a:gd name="T44" fmla="*/ 29 w 80"/>
                <a:gd name="T45" fmla="*/ 43 h 92"/>
                <a:gd name="T46" fmla="*/ 27 w 80"/>
                <a:gd name="T47" fmla="*/ 44 h 92"/>
                <a:gd name="T48" fmla="*/ 25 w 80"/>
                <a:gd name="T49" fmla="*/ 46 h 92"/>
                <a:gd name="T50" fmla="*/ 23 w 80"/>
                <a:gd name="T51" fmla="*/ 44 h 92"/>
                <a:gd name="T52" fmla="*/ 21 w 80"/>
                <a:gd name="T53" fmla="*/ 43 h 92"/>
                <a:gd name="T54" fmla="*/ 19 w 80"/>
                <a:gd name="T55" fmla="*/ 41 h 92"/>
                <a:gd name="T56" fmla="*/ 18 w 80"/>
                <a:gd name="T57" fmla="*/ 40 h 92"/>
                <a:gd name="T58" fmla="*/ 16 w 80"/>
                <a:gd name="T59" fmla="*/ 37 h 92"/>
                <a:gd name="T60" fmla="*/ 15 w 80"/>
                <a:gd name="T61" fmla="*/ 35 h 92"/>
                <a:gd name="T62" fmla="*/ 12 w 80"/>
                <a:gd name="T63" fmla="*/ 32 h 92"/>
                <a:gd name="T64" fmla="*/ 9 w 80"/>
                <a:gd name="T65" fmla="*/ 30 h 92"/>
                <a:gd name="T66" fmla="*/ 7 w 80"/>
                <a:gd name="T67" fmla="*/ 30 h 92"/>
                <a:gd name="T68" fmla="*/ 5 w 80"/>
                <a:gd name="T69" fmla="*/ 30 h 92"/>
                <a:gd name="T70" fmla="*/ 3 w 80"/>
                <a:gd name="T71" fmla="*/ 30 h 92"/>
                <a:gd name="T72" fmla="*/ 1 w 80"/>
                <a:gd name="T73" fmla="*/ 32 h 92"/>
                <a:gd name="T74" fmla="*/ 0 w 80"/>
                <a:gd name="T75" fmla="*/ 29 h 92"/>
                <a:gd name="T76" fmla="*/ 0 w 80"/>
                <a:gd name="T77" fmla="*/ 26 h 92"/>
                <a:gd name="T78" fmla="*/ 0 w 80"/>
                <a:gd name="T79" fmla="*/ 24 h 92"/>
                <a:gd name="T80" fmla="*/ 1 w 80"/>
                <a:gd name="T81" fmla="*/ 21 h 92"/>
                <a:gd name="T82" fmla="*/ 2 w 80"/>
                <a:gd name="T83" fmla="*/ 19 h 92"/>
                <a:gd name="T84" fmla="*/ 2 w 80"/>
                <a:gd name="T85" fmla="*/ 18 h 92"/>
                <a:gd name="T86" fmla="*/ 3 w 80"/>
                <a:gd name="T87" fmla="*/ 16 h 92"/>
                <a:gd name="T88" fmla="*/ 5 w 80"/>
                <a:gd name="T89" fmla="*/ 14 h 92"/>
                <a:gd name="T90" fmla="*/ 6 w 80"/>
                <a:gd name="T91" fmla="*/ 11 h 92"/>
                <a:gd name="T92" fmla="*/ 7 w 80"/>
                <a:gd name="T93" fmla="*/ 9 h 92"/>
                <a:gd name="T94" fmla="*/ 8 w 80"/>
                <a:gd name="T95" fmla="*/ 7 h 92"/>
                <a:gd name="T96" fmla="*/ 10 w 80"/>
                <a:gd name="T97" fmla="*/ 6 h 92"/>
                <a:gd name="T98" fmla="*/ 12 w 80"/>
                <a:gd name="T99" fmla="*/ 4 h 92"/>
                <a:gd name="T100" fmla="*/ 13 w 80"/>
                <a:gd name="T101" fmla="*/ 2 h 92"/>
                <a:gd name="T102" fmla="*/ 15 w 80"/>
                <a:gd name="T103" fmla="*/ 1 h 92"/>
                <a:gd name="T104" fmla="*/ 17 w 80"/>
                <a:gd name="T105" fmla="*/ 0 h 92"/>
                <a:gd name="T106" fmla="*/ 17 w 80"/>
                <a:gd name="T107" fmla="*/ 0 h 92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80"/>
                <a:gd name="T163" fmla="*/ 0 h 92"/>
                <a:gd name="T164" fmla="*/ 80 w 80"/>
                <a:gd name="T165" fmla="*/ 92 h 92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80" h="92">
                  <a:moveTo>
                    <a:pt x="34" y="0"/>
                  </a:moveTo>
                  <a:lnTo>
                    <a:pt x="38" y="0"/>
                  </a:lnTo>
                  <a:lnTo>
                    <a:pt x="44" y="4"/>
                  </a:lnTo>
                  <a:lnTo>
                    <a:pt x="46" y="8"/>
                  </a:lnTo>
                  <a:lnTo>
                    <a:pt x="50" y="14"/>
                  </a:lnTo>
                  <a:lnTo>
                    <a:pt x="52" y="19"/>
                  </a:lnTo>
                  <a:lnTo>
                    <a:pt x="55" y="23"/>
                  </a:lnTo>
                  <a:lnTo>
                    <a:pt x="57" y="25"/>
                  </a:lnTo>
                  <a:lnTo>
                    <a:pt x="59" y="27"/>
                  </a:lnTo>
                  <a:lnTo>
                    <a:pt x="63" y="27"/>
                  </a:lnTo>
                  <a:lnTo>
                    <a:pt x="69" y="27"/>
                  </a:lnTo>
                  <a:lnTo>
                    <a:pt x="73" y="29"/>
                  </a:lnTo>
                  <a:lnTo>
                    <a:pt x="76" y="31"/>
                  </a:lnTo>
                  <a:lnTo>
                    <a:pt x="78" y="35"/>
                  </a:lnTo>
                  <a:lnTo>
                    <a:pt x="80" y="38"/>
                  </a:lnTo>
                  <a:lnTo>
                    <a:pt x="80" y="44"/>
                  </a:lnTo>
                  <a:lnTo>
                    <a:pt x="78" y="52"/>
                  </a:lnTo>
                  <a:lnTo>
                    <a:pt x="74" y="59"/>
                  </a:lnTo>
                  <a:lnTo>
                    <a:pt x="71" y="67"/>
                  </a:lnTo>
                  <a:lnTo>
                    <a:pt x="67" y="73"/>
                  </a:lnTo>
                  <a:lnTo>
                    <a:pt x="67" y="80"/>
                  </a:lnTo>
                  <a:lnTo>
                    <a:pt x="61" y="82"/>
                  </a:lnTo>
                  <a:lnTo>
                    <a:pt x="57" y="86"/>
                  </a:lnTo>
                  <a:lnTo>
                    <a:pt x="53" y="88"/>
                  </a:lnTo>
                  <a:lnTo>
                    <a:pt x="50" y="92"/>
                  </a:lnTo>
                  <a:lnTo>
                    <a:pt x="46" y="88"/>
                  </a:lnTo>
                  <a:lnTo>
                    <a:pt x="42" y="86"/>
                  </a:lnTo>
                  <a:lnTo>
                    <a:pt x="38" y="82"/>
                  </a:lnTo>
                  <a:lnTo>
                    <a:pt x="36" y="80"/>
                  </a:lnTo>
                  <a:lnTo>
                    <a:pt x="31" y="73"/>
                  </a:lnTo>
                  <a:lnTo>
                    <a:pt x="29" y="69"/>
                  </a:lnTo>
                  <a:lnTo>
                    <a:pt x="23" y="63"/>
                  </a:lnTo>
                  <a:lnTo>
                    <a:pt x="17" y="59"/>
                  </a:lnTo>
                  <a:lnTo>
                    <a:pt x="14" y="59"/>
                  </a:lnTo>
                  <a:lnTo>
                    <a:pt x="10" y="59"/>
                  </a:lnTo>
                  <a:lnTo>
                    <a:pt x="6" y="59"/>
                  </a:lnTo>
                  <a:lnTo>
                    <a:pt x="2" y="63"/>
                  </a:lnTo>
                  <a:lnTo>
                    <a:pt x="0" y="57"/>
                  </a:lnTo>
                  <a:lnTo>
                    <a:pt x="0" y="52"/>
                  </a:lnTo>
                  <a:lnTo>
                    <a:pt x="0" y="48"/>
                  </a:lnTo>
                  <a:lnTo>
                    <a:pt x="2" y="42"/>
                  </a:lnTo>
                  <a:lnTo>
                    <a:pt x="4" y="38"/>
                  </a:lnTo>
                  <a:lnTo>
                    <a:pt x="4" y="35"/>
                  </a:lnTo>
                  <a:lnTo>
                    <a:pt x="6" y="31"/>
                  </a:lnTo>
                  <a:lnTo>
                    <a:pt x="10" y="27"/>
                  </a:lnTo>
                  <a:lnTo>
                    <a:pt x="12" y="21"/>
                  </a:lnTo>
                  <a:lnTo>
                    <a:pt x="14" y="17"/>
                  </a:lnTo>
                  <a:lnTo>
                    <a:pt x="15" y="14"/>
                  </a:lnTo>
                  <a:lnTo>
                    <a:pt x="19" y="12"/>
                  </a:lnTo>
                  <a:lnTo>
                    <a:pt x="23" y="8"/>
                  </a:lnTo>
                  <a:lnTo>
                    <a:pt x="25" y="4"/>
                  </a:lnTo>
                  <a:lnTo>
                    <a:pt x="29" y="2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99D1FF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4" name="Freeform 142"/>
            <p:cNvSpPr>
              <a:spLocks/>
            </p:cNvSpPr>
            <p:nvPr/>
          </p:nvSpPr>
          <p:spPr bwMode="auto">
            <a:xfrm>
              <a:off x="2128" y="3367"/>
              <a:ext cx="3" cy="3"/>
            </a:xfrm>
            <a:custGeom>
              <a:avLst/>
              <a:gdLst>
                <a:gd name="T0" fmla="*/ 2 w 6"/>
                <a:gd name="T1" fmla="*/ 0 h 5"/>
                <a:gd name="T2" fmla="*/ 3 w 6"/>
                <a:gd name="T3" fmla="*/ 2 h 5"/>
                <a:gd name="T4" fmla="*/ 1 w 6"/>
                <a:gd name="T5" fmla="*/ 3 h 5"/>
                <a:gd name="T6" fmla="*/ 0 w 6"/>
                <a:gd name="T7" fmla="*/ 3 h 5"/>
                <a:gd name="T8" fmla="*/ 0 w 6"/>
                <a:gd name="T9" fmla="*/ 3 h 5"/>
                <a:gd name="T10" fmla="*/ 0 w 6"/>
                <a:gd name="T11" fmla="*/ 1 h 5"/>
                <a:gd name="T12" fmla="*/ 2 w 6"/>
                <a:gd name="T13" fmla="*/ 0 h 5"/>
                <a:gd name="T14" fmla="*/ 2 w 6"/>
                <a:gd name="T15" fmla="*/ 0 h 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6"/>
                <a:gd name="T25" fmla="*/ 0 h 5"/>
                <a:gd name="T26" fmla="*/ 6 w 6"/>
                <a:gd name="T27" fmla="*/ 5 h 5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6" h="5">
                  <a:moveTo>
                    <a:pt x="4" y="0"/>
                  </a:moveTo>
                  <a:lnTo>
                    <a:pt x="6" y="3"/>
                  </a:lnTo>
                  <a:lnTo>
                    <a:pt x="2" y="5"/>
                  </a:lnTo>
                  <a:lnTo>
                    <a:pt x="0" y="5"/>
                  </a:lnTo>
                  <a:lnTo>
                    <a:pt x="0" y="2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5" name="Freeform 143"/>
            <p:cNvSpPr>
              <a:spLocks/>
            </p:cNvSpPr>
            <p:nvPr/>
          </p:nvSpPr>
          <p:spPr bwMode="auto">
            <a:xfrm>
              <a:off x="1963" y="3317"/>
              <a:ext cx="39" cy="55"/>
            </a:xfrm>
            <a:custGeom>
              <a:avLst/>
              <a:gdLst>
                <a:gd name="T0" fmla="*/ 16 w 78"/>
                <a:gd name="T1" fmla="*/ 0 h 108"/>
                <a:gd name="T2" fmla="*/ 18 w 78"/>
                <a:gd name="T3" fmla="*/ 2 h 108"/>
                <a:gd name="T4" fmla="*/ 20 w 78"/>
                <a:gd name="T5" fmla="*/ 7 h 108"/>
                <a:gd name="T6" fmla="*/ 24 w 78"/>
                <a:gd name="T7" fmla="*/ 9 h 108"/>
                <a:gd name="T8" fmla="*/ 28 w 78"/>
                <a:gd name="T9" fmla="*/ 7 h 108"/>
                <a:gd name="T10" fmla="*/ 32 w 78"/>
                <a:gd name="T11" fmla="*/ 7 h 108"/>
                <a:gd name="T12" fmla="*/ 35 w 78"/>
                <a:gd name="T13" fmla="*/ 6 h 108"/>
                <a:gd name="T14" fmla="*/ 37 w 78"/>
                <a:gd name="T15" fmla="*/ 10 h 108"/>
                <a:gd name="T16" fmla="*/ 38 w 78"/>
                <a:gd name="T17" fmla="*/ 16 h 108"/>
                <a:gd name="T18" fmla="*/ 39 w 78"/>
                <a:gd name="T19" fmla="*/ 23 h 108"/>
                <a:gd name="T20" fmla="*/ 39 w 78"/>
                <a:gd name="T21" fmla="*/ 30 h 108"/>
                <a:gd name="T22" fmla="*/ 39 w 78"/>
                <a:gd name="T23" fmla="*/ 36 h 108"/>
                <a:gd name="T24" fmla="*/ 37 w 78"/>
                <a:gd name="T25" fmla="*/ 42 h 108"/>
                <a:gd name="T26" fmla="*/ 35 w 78"/>
                <a:gd name="T27" fmla="*/ 47 h 108"/>
                <a:gd name="T28" fmla="*/ 31 w 78"/>
                <a:gd name="T29" fmla="*/ 52 h 108"/>
                <a:gd name="T30" fmla="*/ 26 w 78"/>
                <a:gd name="T31" fmla="*/ 54 h 108"/>
                <a:gd name="T32" fmla="*/ 23 w 78"/>
                <a:gd name="T33" fmla="*/ 50 h 108"/>
                <a:gd name="T34" fmla="*/ 20 w 78"/>
                <a:gd name="T35" fmla="*/ 47 h 108"/>
                <a:gd name="T36" fmla="*/ 17 w 78"/>
                <a:gd name="T37" fmla="*/ 43 h 108"/>
                <a:gd name="T38" fmla="*/ 14 w 78"/>
                <a:gd name="T39" fmla="*/ 40 h 108"/>
                <a:gd name="T40" fmla="*/ 9 w 78"/>
                <a:gd name="T41" fmla="*/ 37 h 108"/>
                <a:gd name="T42" fmla="*/ 5 w 78"/>
                <a:gd name="T43" fmla="*/ 38 h 108"/>
                <a:gd name="T44" fmla="*/ 1 w 78"/>
                <a:gd name="T45" fmla="*/ 37 h 108"/>
                <a:gd name="T46" fmla="*/ 0 w 78"/>
                <a:gd name="T47" fmla="*/ 32 h 108"/>
                <a:gd name="T48" fmla="*/ 0 w 78"/>
                <a:gd name="T49" fmla="*/ 27 h 108"/>
                <a:gd name="T50" fmla="*/ 2 w 78"/>
                <a:gd name="T51" fmla="*/ 23 h 108"/>
                <a:gd name="T52" fmla="*/ 5 w 78"/>
                <a:gd name="T53" fmla="*/ 19 h 108"/>
                <a:gd name="T54" fmla="*/ 7 w 78"/>
                <a:gd name="T55" fmla="*/ 14 h 108"/>
                <a:gd name="T56" fmla="*/ 9 w 78"/>
                <a:gd name="T57" fmla="*/ 10 h 108"/>
                <a:gd name="T58" fmla="*/ 10 w 78"/>
                <a:gd name="T59" fmla="*/ 5 h 108"/>
                <a:gd name="T60" fmla="*/ 12 w 78"/>
                <a:gd name="T61" fmla="*/ 1 h 108"/>
                <a:gd name="T62" fmla="*/ 14 w 78"/>
                <a:gd name="T63" fmla="*/ 0 h 108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78"/>
                <a:gd name="T97" fmla="*/ 0 h 108"/>
                <a:gd name="T98" fmla="*/ 78 w 78"/>
                <a:gd name="T99" fmla="*/ 108 h 108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78" h="108">
                  <a:moveTo>
                    <a:pt x="27" y="0"/>
                  </a:moveTo>
                  <a:lnTo>
                    <a:pt x="32" y="0"/>
                  </a:lnTo>
                  <a:lnTo>
                    <a:pt x="34" y="2"/>
                  </a:lnTo>
                  <a:lnTo>
                    <a:pt x="36" y="4"/>
                  </a:lnTo>
                  <a:lnTo>
                    <a:pt x="38" y="7"/>
                  </a:lnTo>
                  <a:lnTo>
                    <a:pt x="40" y="13"/>
                  </a:lnTo>
                  <a:lnTo>
                    <a:pt x="46" y="19"/>
                  </a:lnTo>
                  <a:lnTo>
                    <a:pt x="48" y="17"/>
                  </a:lnTo>
                  <a:lnTo>
                    <a:pt x="51" y="15"/>
                  </a:lnTo>
                  <a:lnTo>
                    <a:pt x="55" y="13"/>
                  </a:lnTo>
                  <a:lnTo>
                    <a:pt x="59" y="13"/>
                  </a:lnTo>
                  <a:lnTo>
                    <a:pt x="63" y="13"/>
                  </a:lnTo>
                  <a:lnTo>
                    <a:pt x="67" y="13"/>
                  </a:lnTo>
                  <a:lnTo>
                    <a:pt x="69" y="11"/>
                  </a:lnTo>
                  <a:lnTo>
                    <a:pt x="72" y="13"/>
                  </a:lnTo>
                  <a:lnTo>
                    <a:pt x="74" y="19"/>
                  </a:lnTo>
                  <a:lnTo>
                    <a:pt x="74" y="26"/>
                  </a:lnTo>
                  <a:lnTo>
                    <a:pt x="76" y="32"/>
                  </a:lnTo>
                  <a:lnTo>
                    <a:pt x="76" y="40"/>
                  </a:lnTo>
                  <a:lnTo>
                    <a:pt x="78" y="45"/>
                  </a:lnTo>
                  <a:lnTo>
                    <a:pt x="78" y="51"/>
                  </a:lnTo>
                  <a:lnTo>
                    <a:pt x="78" y="59"/>
                  </a:lnTo>
                  <a:lnTo>
                    <a:pt x="78" y="64"/>
                  </a:lnTo>
                  <a:lnTo>
                    <a:pt x="78" y="70"/>
                  </a:lnTo>
                  <a:lnTo>
                    <a:pt x="76" y="76"/>
                  </a:lnTo>
                  <a:lnTo>
                    <a:pt x="74" y="82"/>
                  </a:lnTo>
                  <a:lnTo>
                    <a:pt x="74" y="87"/>
                  </a:lnTo>
                  <a:lnTo>
                    <a:pt x="69" y="93"/>
                  </a:lnTo>
                  <a:lnTo>
                    <a:pt x="67" y="99"/>
                  </a:lnTo>
                  <a:lnTo>
                    <a:pt x="61" y="102"/>
                  </a:lnTo>
                  <a:lnTo>
                    <a:pt x="55" y="108"/>
                  </a:lnTo>
                  <a:lnTo>
                    <a:pt x="51" y="106"/>
                  </a:lnTo>
                  <a:lnTo>
                    <a:pt x="48" y="102"/>
                  </a:lnTo>
                  <a:lnTo>
                    <a:pt x="46" y="99"/>
                  </a:lnTo>
                  <a:lnTo>
                    <a:pt x="42" y="97"/>
                  </a:lnTo>
                  <a:lnTo>
                    <a:pt x="40" y="93"/>
                  </a:lnTo>
                  <a:lnTo>
                    <a:pt x="38" y="89"/>
                  </a:lnTo>
                  <a:lnTo>
                    <a:pt x="34" y="85"/>
                  </a:lnTo>
                  <a:lnTo>
                    <a:pt x="32" y="83"/>
                  </a:lnTo>
                  <a:lnTo>
                    <a:pt x="27" y="78"/>
                  </a:lnTo>
                  <a:lnTo>
                    <a:pt x="23" y="74"/>
                  </a:lnTo>
                  <a:lnTo>
                    <a:pt x="17" y="72"/>
                  </a:lnTo>
                  <a:lnTo>
                    <a:pt x="13" y="74"/>
                  </a:lnTo>
                  <a:lnTo>
                    <a:pt x="10" y="74"/>
                  </a:lnTo>
                  <a:lnTo>
                    <a:pt x="6" y="78"/>
                  </a:lnTo>
                  <a:lnTo>
                    <a:pt x="2" y="72"/>
                  </a:lnTo>
                  <a:lnTo>
                    <a:pt x="0" y="68"/>
                  </a:lnTo>
                  <a:lnTo>
                    <a:pt x="0" y="63"/>
                  </a:lnTo>
                  <a:lnTo>
                    <a:pt x="0" y="59"/>
                  </a:lnTo>
                  <a:lnTo>
                    <a:pt x="0" y="53"/>
                  </a:lnTo>
                  <a:lnTo>
                    <a:pt x="2" y="49"/>
                  </a:lnTo>
                  <a:lnTo>
                    <a:pt x="4" y="45"/>
                  </a:lnTo>
                  <a:lnTo>
                    <a:pt x="8" y="42"/>
                  </a:lnTo>
                  <a:lnTo>
                    <a:pt x="10" y="38"/>
                  </a:lnTo>
                  <a:lnTo>
                    <a:pt x="12" y="32"/>
                  </a:lnTo>
                  <a:lnTo>
                    <a:pt x="13" y="28"/>
                  </a:lnTo>
                  <a:lnTo>
                    <a:pt x="17" y="25"/>
                  </a:lnTo>
                  <a:lnTo>
                    <a:pt x="17" y="19"/>
                  </a:lnTo>
                  <a:lnTo>
                    <a:pt x="19" y="15"/>
                  </a:lnTo>
                  <a:lnTo>
                    <a:pt x="19" y="9"/>
                  </a:lnTo>
                  <a:lnTo>
                    <a:pt x="19" y="6"/>
                  </a:lnTo>
                  <a:lnTo>
                    <a:pt x="23" y="2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FFAD99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6" name="Freeform 144"/>
            <p:cNvSpPr>
              <a:spLocks/>
            </p:cNvSpPr>
            <p:nvPr/>
          </p:nvSpPr>
          <p:spPr bwMode="auto">
            <a:xfrm>
              <a:off x="1983" y="3336"/>
              <a:ext cx="6" cy="3"/>
            </a:xfrm>
            <a:custGeom>
              <a:avLst/>
              <a:gdLst>
                <a:gd name="T0" fmla="*/ 6 w 11"/>
                <a:gd name="T1" fmla="*/ 0 h 6"/>
                <a:gd name="T2" fmla="*/ 6 w 11"/>
                <a:gd name="T3" fmla="*/ 1 h 6"/>
                <a:gd name="T4" fmla="*/ 4 w 11"/>
                <a:gd name="T5" fmla="*/ 2 h 6"/>
                <a:gd name="T6" fmla="*/ 3 w 11"/>
                <a:gd name="T7" fmla="*/ 3 h 6"/>
                <a:gd name="T8" fmla="*/ 1 w 11"/>
                <a:gd name="T9" fmla="*/ 3 h 6"/>
                <a:gd name="T10" fmla="*/ 0 w 11"/>
                <a:gd name="T11" fmla="*/ 2 h 6"/>
                <a:gd name="T12" fmla="*/ 0 w 11"/>
                <a:gd name="T13" fmla="*/ 1 h 6"/>
                <a:gd name="T14" fmla="*/ 1 w 11"/>
                <a:gd name="T15" fmla="*/ 1 h 6"/>
                <a:gd name="T16" fmla="*/ 2 w 11"/>
                <a:gd name="T17" fmla="*/ 1 h 6"/>
                <a:gd name="T18" fmla="*/ 4 w 11"/>
                <a:gd name="T19" fmla="*/ 0 h 6"/>
                <a:gd name="T20" fmla="*/ 6 w 11"/>
                <a:gd name="T21" fmla="*/ 0 h 6"/>
                <a:gd name="T22" fmla="*/ 6 w 11"/>
                <a:gd name="T23" fmla="*/ 0 h 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1"/>
                <a:gd name="T37" fmla="*/ 0 h 6"/>
                <a:gd name="T38" fmla="*/ 11 w 11"/>
                <a:gd name="T39" fmla="*/ 6 h 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1" h="6">
                  <a:moveTo>
                    <a:pt x="11" y="0"/>
                  </a:moveTo>
                  <a:lnTo>
                    <a:pt x="11" y="2"/>
                  </a:lnTo>
                  <a:lnTo>
                    <a:pt x="8" y="4"/>
                  </a:lnTo>
                  <a:lnTo>
                    <a:pt x="6" y="6"/>
                  </a:lnTo>
                  <a:lnTo>
                    <a:pt x="2" y="6"/>
                  </a:lnTo>
                  <a:lnTo>
                    <a:pt x="0" y="4"/>
                  </a:lnTo>
                  <a:lnTo>
                    <a:pt x="0" y="2"/>
                  </a:lnTo>
                  <a:lnTo>
                    <a:pt x="2" y="2"/>
                  </a:lnTo>
                  <a:lnTo>
                    <a:pt x="4" y="2"/>
                  </a:lnTo>
                  <a:lnTo>
                    <a:pt x="8" y="0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7" name="Freeform 145"/>
            <p:cNvSpPr>
              <a:spLocks/>
            </p:cNvSpPr>
            <p:nvPr/>
          </p:nvSpPr>
          <p:spPr bwMode="auto">
            <a:xfrm>
              <a:off x="2039" y="3563"/>
              <a:ext cx="43" cy="50"/>
            </a:xfrm>
            <a:custGeom>
              <a:avLst/>
              <a:gdLst>
                <a:gd name="T0" fmla="*/ 17 w 88"/>
                <a:gd name="T1" fmla="*/ 0 h 99"/>
                <a:gd name="T2" fmla="*/ 19 w 88"/>
                <a:gd name="T3" fmla="*/ 4 h 99"/>
                <a:gd name="T4" fmla="*/ 22 w 88"/>
                <a:gd name="T5" fmla="*/ 6 h 99"/>
                <a:gd name="T6" fmla="*/ 24 w 88"/>
                <a:gd name="T7" fmla="*/ 7 h 99"/>
                <a:gd name="T8" fmla="*/ 25 w 88"/>
                <a:gd name="T9" fmla="*/ 8 h 99"/>
                <a:gd name="T10" fmla="*/ 27 w 88"/>
                <a:gd name="T11" fmla="*/ 9 h 99"/>
                <a:gd name="T12" fmla="*/ 29 w 88"/>
                <a:gd name="T13" fmla="*/ 10 h 99"/>
                <a:gd name="T14" fmla="*/ 32 w 88"/>
                <a:gd name="T15" fmla="*/ 12 h 99"/>
                <a:gd name="T16" fmla="*/ 34 w 88"/>
                <a:gd name="T17" fmla="*/ 14 h 99"/>
                <a:gd name="T18" fmla="*/ 34 w 88"/>
                <a:gd name="T19" fmla="*/ 15 h 99"/>
                <a:gd name="T20" fmla="*/ 34 w 88"/>
                <a:gd name="T21" fmla="*/ 17 h 99"/>
                <a:gd name="T22" fmla="*/ 32 w 88"/>
                <a:gd name="T23" fmla="*/ 19 h 99"/>
                <a:gd name="T24" fmla="*/ 31 w 88"/>
                <a:gd name="T25" fmla="*/ 22 h 99"/>
                <a:gd name="T26" fmla="*/ 32 w 88"/>
                <a:gd name="T27" fmla="*/ 22 h 99"/>
                <a:gd name="T28" fmla="*/ 34 w 88"/>
                <a:gd name="T29" fmla="*/ 23 h 99"/>
                <a:gd name="T30" fmla="*/ 35 w 88"/>
                <a:gd name="T31" fmla="*/ 24 h 99"/>
                <a:gd name="T32" fmla="*/ 37 w 88"/>
                <a:gd name="T33" fmla="*/ 26 h 99"/>
                <a:gd name="T34" fmla="*/ 39 w 88"/>
                <a:gd name="T35" fmla="*/ 27 h 99"/>
                <a:gd name="T36" fmla="*/ 40 w 88"/>
                <a:gd name="T37" fmla="*/ 29 h 99"/>
                <a:gd name="T38" fmla="*/ 42 w 88"/>
                <a:gd name="T39" fmla="*/ 30 h 99"/>
                <a:gd name="T40" fmla="*/ 43 w 88"/>
                <a:gd name="T41" fmla="*/ 31 h 99"/>
                <a:gd name="T42" fmla="*/ 43 w 88"/>
                <a:gd name="T43" fmla="*/ 33 h 99"/>
                <a:gd name="T44" fmla="*/ 43 w 88"/>
                <a:gd name="T45" fmla="*/ 35 h 99"/>
                <a:gd name="T46" fmla="*/ 42 w 88"/>
                <a:gd name="T47" fmla="*/ 37 h 99"/>
                <a:gd name="T48" fmla="*/ 41 w 88"/>
                <a:gd name="T49" fmla="*/ 39 h 99"/>
                <a:gd name="T50" fmla="*/ 38 w 88"/>
                <a:gd name="T51" fmla="*/ 41 h 99"/>
                <a:gd name="T52" fmla="*/ 35 w 88"/>
                <a:gd name="T53" fmla="*/ 42 h 99"/>
                <a:gd name="T54" fmla="*/ 34 w 88"/>
                <a:gd name="T55" fmla="*/ 42 h 99"/>
                <a:gd name="T56" fmla="*/ 31 w 88"/>
                <a:gd name="T57" fmla="*/ 43 h 99"/>
                <a:gd name="T58" fmla="*/ 29 w 88"/>
                <a:gd name="T59" fmla="*/ 43 h 99"/>
                <a:gd name="T60" fmla="*/ 27 w 88"/>
                <a:gd name="T61" fmla="*/ 44 h 99"/>
                <a:gd name="T62" fmla="*/ 25 w 88"/>
                <a:gd name="T63" fmla="*/ 45 h 99"/>
                <a:gd name="T64" fmla="*/ 24 w 88"/>
                <a:gd name="T65" fmla="*/ 46 h 99"/>
                <a:gd name="T66" fmla="*/ 22 w 88"/>
                <a:gd name="T67" fmla="*/ 48 h 99"/>
                <a:gd name="T68" fmla="*/ 22 w 88"/>
                <a:gd name="T69" fmla="*/ 50 h 99"/>
                <a:gd name="T70" fmla="*/ 19 w 88"/>
                <a:gd name="T71" fmla="*/ 49 h 99"/>
                <a:gd name="T72" fmla="*/ 16 w 88"/>
                <a:gd name="T73" fmla="*/ 48 h 99"/>
                <a:gd name="T74" fmla="*/ 14 w 88"/>
                <a:gd name="T75" fmla="*/ 47 h 99"/>
                <a:gd name="T76" fmla="*/ 12 w 88"/>
                <a:gd name="T77" fmla="*/ 45 h 99"/>
                <a:gd name="T78" fmla="*/ 10 w 88"/>
                <a:gd name="T79" fmla="*/ 43 h 99"/>
                <a:gd name="T80" fmla="*/ 8 w 88"/>
                <a:gd name="T81" fmla="*/ 41 h 99"/>
                <a:gd name="T82" fmla="*/ 7 w 88"/>
                <a:gd name="T83" fmla="*/ 39 h 99"/>
                <a:gd name="T84" fmla="*/ 7 w 88"/>
                <a:gd name="T85" fmla="*/ 36 h 99"/>
                <a:gd name="T86" fmla="*/ 6 w 88"/>
                <a:gd name="T87" fmla="*/ 33 h 99"/>
                <a:gd name="T88" fmla="*/ 5 w 88"/>
                <a:gd name="T89" fmla="*/ 32 h 99"/>
                <a:gd name="T90" fmla="*/ 4 w 88"/>
                <a:gd name="T91" fmla="*/ 29 h 99"/>
                <a:gd name="T92" fmla="*/ 3 w 88"/>
                <a:gd name="T93" fmla="*/ 26 h 99"/>
                <a:gd name="T94" fmla="*/ 2 w 88"/>
                <a:gd name="T95" fmla="*/ 24 h 99"/>
                <a:gd name="T96" fmla="*/ 2 w 88"/>
                <a:gd name="T97" fmla="*/ 21 h 99"/>
                <a:gd name="T98" fmla="*/ 1 w 88"/>
                <a:gd name="T99" fmla="*/ 19 h 99"/>
                <a:gd name="T100" fmla="*/ 0 w 88"/>
                <a:gd name="T101" fmla="*/ 17 h 99"/>
                <a:gd name="T102" fmla="*/ 2 w 88"/>
                <a:gd name="T103" fmla="*/ 14 h 99"/>
                <a:gd name="T104" fmla="*/ 4 w 88"/>
                <a:gd name="T105" fmla="*/ 13 h 99"/>
                <a:gd name="T106" fmla="*/ 6 w 88"/>
                <a:gd name="T107" fmla="*/ 11 h 99"/>
                <a:gd name="T108" fmla="*/ 8 w 88"/>
                <a:gd name="T109" fmla="*/ 9 h 99"/>
                <a:gd name="T110" fmla="*/ 10 w 88"/>
                <a:gd name="T111" fmla="*/ 7 h 99"/>
                <a:gd name="T112" fmla="*/ 13 w 88"/>
                <a:gd name="T113" fmla="*/ 5 h 99"/>
                <a:gd name="T114" fmla="*/ 15 w 88"/>
                <a:gd name="T115" fmla="*/ 3 h 99"/>
                <a:gd name="T116" fmla="*/ 17 w 88"/>
                <a:gd name="T117" fmla="*/ 0 h 99"/>
                <a:gd name="T118" fmla="*/ 17 w 88"/>
                <a:gd name="T119" fmla="*/ 0 h 99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88"/>
                <a:gd name="T181" fmla="*/ 0 h 99"/>
                <a:gd name="T182" fmla="*/ 88 w 88"/>
                <a:gd name="T183" fmla="*/ 99 h 99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88" h="99">
                  <a:moveTo>
                    <a:pt x="34" y="0"/>
                  </a:moveTo>
                  <a:lnTo>
                    <a:pt x="38" y="8"/>
                  </a:lnTo>
                  <a:lnTo>
                    <a:pt x="46" y="11"/>
                  </a:lnTo>
                  <a:lnTo>
                    <a:pt x="50" y="13"/>
                  </a:lnTo>
                  <a:lnTo>
                    <a:pt x="52" y="15"/>
                  </a:lnTo>
                  <a:lnTo>
                    <a:pt x="55" y="17"/>
                  </a:lnTo>
                  <a:lnTo>
                    <a:pt x="59" y="19"/>
                  </a:lnTo>
                  <a:lnTo>
                    <a:pt x="65" y="23"/>
                  </a:lnTo>
                  <a:lnTo>
                    <a:pt x="69" y="28"/>
                  </a:lnTo>
                  <a:lnTo>
                    <a:pt x="69" y="30"/>
                  </a:lnTo>
                  <a:lnTo>
                    <a:pt x="69" y="34"/>
                  </a:lnTo>
                  <a:lnTo>
                    <a:pt x="65" y="38"/>
                  </a:lnTo>
                  <a:lnTo>
                    <a:pt x="63" y="44"/>
                  </a:lnTo>
                  <a:lnTo>
                    <a:pt x="65" y="44"/>
                  </a:lnTo>
                  <a:lnTo>
                    <a:pt x="69" y="46"/>
                  </a:lnTo>
                  <a:lnTo>
                    <a:pt x="72" y="47"/>
                  </a:lnTo>
                  <a:lnTo>
                    <a:pt x="76" y="51"/>
                  </a:lnTo>
                  <a:lnTo>
                    <a:pt x="80" y="53"/>
                  </a:lnTo>
                  <a:lnTo>
                    <a:pt x="82" y="57"/>
                  </a:lnTo>
                  <a:lnTo>
                    <a:pt x="86" y="59"/>
                  </a:lnTo>
                  <a:lnTo>
                    <a:pt x="88" y="61"/>
                  </a:lnTo>
                  <a:lnTo>
                    <a:pt x="88" y="66"/>
                  </a:lnTo>
                  <a:lnTo>
                    <a:pt x="88" y="70"/>
                  </a:lnTo>
                  <a:lnTo>
                    <a:pt x="86" y="74"/>
                  </a:lnTo>
                  <a:lnTo>
                    <a:pt x="84" y="78"/>
                  </a:lnTo>
                  <a:lnTo>
                    <a:pt x="78" y="82"/>
                  </a:lnTo>
                  <a:lnTo>
                    <a:pt x="72" y="84"/>
                  </a:lnTo>
                  <a:lnTo>
                    <a:pt x="69" y="84"/>
                  </a:lnTo>
                  <a:lnTo>
                    <a:pt x="63" y="85"/>
                  </a:lnTo>
                  <a:lnTo>
                    <a:pt x="59" y="85"/>
                  </a:lnTo>
                  <a:lnTo>
                    <a:pt x="55" y="87"/>
                  </a:lnTo>
                  <a:lnTo>
                    <a:pt x="52" y="89"/>
                  </a:lnTo>
                  <a:lnTo>
                    <a:pt x="50" y="91"/>
                  </a:lnTo>
                  <a:lnTo>
                    <a:pt x="46" y="95"/>
                  </a:lnTo>
                  <a:lnTo>
                    <a:pt x="44" y="99"/>
                  </a:lnTo>
                  <a:lnTo>
                    <a:pt x="38" y="97"/>
                  </a:lnTo>
                  <a:lnTo>
                    <a:pt x="33" y="95"/>
                  </a:lnTo>
                  <a:lnTo>
                    <a:pt x="29" y="93"/>
                  </a:lnTo>
                  <a:lnTo>
                    <a:pt x="25" y="89"/>
                  </a:lnTo>
                  <a:lnTo>
                    <a:pt x="21" y="85"/>
                  </a:lnTo>
                  <a:lnTo>
                    <a:pt x="17" y="82"/>
                  </a:lnTo>
                  <a:lnTo>
                    <a:pt x="15" y="78"/>
                  </a:lnTo>
                  <a:lnTo>
                    <a:pt x="14" y="72"/>
                  </a:lnTo>
                  <a:lnTo>
                    <a:pt x="12" y="66"/>
                  </a:lnTo>
                  <a:lnTo>
                    <a:pt x="10" y="63"/>
                  </a:lnTo>
                  <a:lnTo>
                    <a:pt x="8" y="57"/>
                  </a:lnTo>
                  <a:lnTo>
                    <a:pt x="6" y="51"/>
                  </a:lnTo>
                  <a:lnTo>
                    <a:pt x="4" y="47"/>
                  </a:lnTo>
                  <a:lnTo>
                    <a:pt x="4" y="42"/>
                  </a:lnTo>
                  <a:lnTo>
                    <a:pt x="2" y="38"/>
                  </a:lnTo>
                  <a:lnTo>
                    <a:pt x="0" y="34"/>
                  </a:lnTo>
                  <a:lnTo>
                    <a:pt x="4" y="28"/>
                  </a:lnTo>
                  <a:lnTo>
                    <a:pt x="8" y="25"/>
                  </a:lnTo>
                  <a:lnTo>
                    <a:pt x="12" y="21"/>
                  </a:lnTo>
                  <a:lnTo>
                    <a:pt x="17" y="17"/>
                  </a:lnTo>
                  <a:lnTo>
                    <a:pt x="21" y="13"/>
                  </a:lnTo>
                  <a:lnTo>
                    <a:pt x="27" y="9"/>
                  </a:lnTo>
                  <a:lnTo>
                    <a:pt x="31" y="6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FFAD99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8" name="Freeform 146"/>
            <p:cNvSpPr>
              <a:spLocks/>
            </p:cNvSpPr>
            <p:nvPr/>
          </p:nvSpPr>
          <p:spPr bwMode="auto">
            <a:xfrm>
              <a:off x="2279" y="3684"/>
              <a:ext cx="52" cy="47"/>
            </a:xfrm>
            <a:custGeom>
              <a:avLst/>
              <a:gdLst>
                <a:gd name="T0" fmla="*/ 30 w 105"/>
                <a:gd name="T1" fmla="*/ 0 h 93"/>
                <a:gd name="T2" fmla="*/ 35 w 105"/>
                <a:gd name="T3" fmla="*/ 4 h 93"/>
                <a:gd name="T4" fmla="*/ 39 w 105"/>
                <a:gd name="T5" fmla="*/ 6 h 93"/>
                <a:gd name="T6" fmla="*/ 45 w 105"/>
                <a:gd name="T7" fmla="*/ 7 h 93"/>
                <a:gd name="T8" fmla="*/ 49 w 105"/>
                <a:gd name="T9" fmla="*/ 8 h 93"/>
                <a:gd name="T10" fmla="*/ 50 w 105"/>
                <a:gd name="T11" fmla="*/ 12 h 93"/>
                <a:gd name="T12" fmla="*/ 51 w 105"/>
                <a:gd name="T13" fmla="*/ 17 h 93"/>
                <a:gd name="T14" fmla="*/ 51 w 105"/>
                <a:gd name="T15" fmla="*/ 22 h 93"/>
                <a:gd name="T16" fmla="*/ 51 w 105"/>
                <a:gd name="T17" fmla="*/ 28 h 93"/>
                <a:gd name="T18" fmla="*/ 50 w 105"/>
                <a:gd name="T19" fmla="*/ 33 h 93"/>
                <a:gd name="T20" fmla="*/ 49 w 105"/>
                <a:gd name="T21" fmla="*/ 38 h 93"/>
                <a:gd name="T22" fmla="*/ 48 w 105"/>
                <a:gd name="T23" fmla="*/ 44 h 93"/>
                <a:gd name="T24" fmla="*/ 45 w 105"/>
                <a:gd name="T25" fmla="*/ 47 h 93"/>
                <a:gd name="T26" fmla="*/ 41 w 105"/>
                <a:gd name="T27" fmla="*/ 47 h 93"/>
                <a:gd name="T28" fmla="*/ 37 w 105"/>
                <a:gd name="T29" fmla="*/ 44 h 93"/>
                <a:gd name="T30" fmla="*/ 33 w 105"/>
                <a:gd name="T31" fmla="*/ 42 h 93"/>
                <a:gd name="T32" fmla="*/ 30 w 105"/>
                <a:gd name="T33" fmla="*/ 38 h 93"/>
                <a:gd name="T34" fmla="*/ 26 w 105"/>
                <a:gd name="T35" fmla="*/ 36 h 93"/>
                <a:gd name="T36" fmla="*/ 22 w 105"/>
                <a:gd name="T37" fmla="*/ 36 h 93"/>
                <a:gd name="T38" fmla="*/ 17 w 105"/>
                <a:gd name="T39" fmla="*/ 37 h 93"/>
                <a:gd name="T40" fmla="*/ 12 w 105"/>
                <a:gd name="T41" fmla="*/ 39 h 93"/>
                <a:gd name="T42" fmla="*/ 8 w 105"/>
                <a:gd name="T43" fmla="*/ 41 h 93"/>
                <a:gd name="T44" fmla="*/ 4 w 105"/>
                <a:gd name="T45" fmla="*/ 39 h 93"/>
                <a:gd name="T46" fmla="*/ 1 w 105"/>
                <a:gd name="T47" fmla="*/ 36 h 93"/>
                <a:gd name="T48" fmla="*/ 0 w 105"/>
                <a:gd name="T49" fmla="*/ 34 h 93"/>
                <a:gd name="T50" fmla="*/ 1 w 105"/>
                <a:gd name="T51" fmla="*/ 29 h 93"/>
                <a:gd name="T52" fmla="*/ 2 w 105"/>
                <a:gd name="T53" fmla="*/ 25 h 93"/>
                <a:gd name="T54" fmla="*/ 4 w 105"/>
                <a:gd name="T55" fmla="*/ 20 h 93"/>
                <a:gd name="T56" fmla="*/ 6 w 105"/>
                <a:gd name="T57" fmla="*/ 17 h 93"/>
                <a:gd name="T58" fmla="*/ 7 w 105"/>
                <a:gd name="T59" fmla="*/ 14 h 93"/>
                <a:gd name="T60" fmla="*/ 11 w 105"/>
                <a:gd name="T61" fmla="*/ 12 h 93"/>
                <a:gd name="T62" fmla="*/ 16 w 105"/>
                <a:gd name="T63" fmla="*/ 12 h 93"/>
                <a:gd name="T64" fmla="*/ 22 w 105"/>
                <a:gd name="T65" fmla="*/ 14 h 93"/>
                <a:gd name="T66" fmla="*/ 26 w 105"/>
                <a:gd name="T67" fmla="*/ 14 h 93"/>
                <a:gd name="T68" fmla="*/ 28 w 105"/>
                <a:gd name="T69" fmla="*/ 13 h 93"/>
                <a:gd name="T70" fmla="*/ 25 w 105"/>
                <a:gd name="T71" fmla="*/ 9 h 93"/>
                <a:gd name="T72" fmla="*/ 25 w 105"/>
                <a:gd name="T73" fmla="*/ 4 h 93"/>
                <a:gd name="T74" fmla="*/ 25 w 105"/>
                <a:gd name="T75" fmla="*/ 0 h 93"/>
                <a:gd name="T76" fmla="*/ 28 w 105"/>
                <a:gd name="T77" fmla="*/ 0 h 93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105"/>
                <a:gd name="T118" fmla="*/ 0 h 93"/>
                <a:gd name="T119" fmla="*/ 105 w 105"/>
                <a:gd name="T120" fmla="*/ 93 h 93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105" h="93">
                  <a:moveTo>
                    <a:pt x="57" y="0"/>
                  </a:moveTo>
                  <a:lnTo>
                    <a:pt x="61" y="0"/>
                  </a:lnTo>
                  <a:lnTo>
                    <a:pt x="65" y="4"/>
                  </a:lnTo>
                  <a:lnTo>
                    <a:pt x="70" y="8"/>
                  </a:lnTo>
                  <a:lnTo>
                    <a:pt x="74" y="12"/>
                  </a:lnTo>
                  <a:lnTo>
                    <a:pt x="78" y="12"/>
                  </a:lnTo>
                  <a:lnTo>
                    <a:pt x="84" y="14"/>
                  </a:lnTo>
                  <a:lnTo>
                    <a:pt x="90" y="14"/>
                  </a:lnTo>
                  <a:lnTo>
                    <a:pt x="97" y="12"/>
                  </a:lnTo>
                  <a:lnTo>
                    <a:pt x="99" y="15"/>
                  </a:lnTo>
                  <a:lnTo>
                    <a:pt x="101" y="19"/>
                  </a:lnTo>
                  <a:lnTo>
                    <a:pt x="101" y="23"/>
                  </a:lnTo>
                  <a:lnTo>
                    <a:pt x="103" y="29"/>
                  </a:lnTo>
                  <a:lnTo>
                    <a:pt x="103" y="33"/>
                  </a:lnTo>
                  <a:lnTo>
                    <a:pt x="103" y="38"/>
                  </a:lnTo>
                  <a:lnTo>
                    <a:pt x="103" y="44"/>
                  </a:lnTo>
                  <a:lnTo>
                    <a:pt x="105" y="50"/>
                  </a:lnTo>
                  <a:lnTo>
                    <a:pt x="103" y="55"/>
                  </a:lnTo>
                  <a:lnTo>
                    <a:pt x="103" y="59"/>
                  </a:lnTo>
                  <a:lnTo>
                    <a:pt x="101" y="65"/>
                  </a:lnTo>
                  <a:lnTo>
                    <a:pt x="101" y="71"/>
                  </a:lnTo>
                  <a:lnTo>
                    <a:pt x="99" y="76"/>
                  </a:lnTo>
                  <a:lnTo>
                    <a:pt x="99" y="82"/>
                  </a:lnTo>
                  <a:lnTo>
                    <a:pt x="97" y="88"/>
                  </a:lnTo>
                  <a:lnTo>
                    <a:pt x="97" y="93"/>
                  </a:lnTo>
                  <a:lnTo>
                    <a:pt x="91" y="93"/>
                  </a:lnTo>
                  <a:lnTo>
                    <a:pt x="86" y="93"/>
                  </a:lnTo>
                  <a:lnTo>
                    <a:pt x="82" y="93"/>
                  </a:lnTo>
                  <a:lnTo>
                    <a:pt x="78" y="91"/>
                  </a:lnTo>
                  <a:lnTo>
                    <a:pt x="74" y="88"/>
                  </a:lnTo>
                  <a:lnTo>
                    <a:pt x="70" y="86"/>
                  </a:lnTo>
                  <a:lnTo>
                    <a:pt x="67" y="84"/>
                  </a:lnTo>
                  <a:lnTo>
                    <a:pt x="65" y="80"/>
                  </a:lnTo>
                  <a:lnTo>
                    <a:pt x="61" y="76"/>
                  </a:lnTo>
                  <a:lnTo>
                    <a:pt x="57" y="74"/>
                  </a:lnTo>
                  <a:lnTo>
                    <a:pt x="53" y="72"/>
                  </a:lnTo>
                  <a:lnTo>
                    <a:pt x="50" y="72"/>
                  </a:lnTo>
                  <a:lnTo>
                    <a:pt x="44" y="71"/>
                  </a:lnTo>
                  <a:lnTo>
                    <a:pt x="40" y="72"/>
                  </a:lnTo>
                  <a:lnTo>
                    <a:pt x="34" y="74"/>
                  </a:lnTo>
                  <a:lnTo>
                    <a:pt x="31" y="78"/>
                  </a:lnTo>
                  <a:lnTo>
                    <a:pt x="25" y="78"/>
                  </a:lnTo>
                  <a:lnTo>
                    <a:pt x="21" y="80"/>
                  </a:lnTo>
                  <a:lnTo>
                    <a:pt x="17" y="82"/>
                  </a:lnTo>
                  <a:lnTo>
                    <a:pt x="12" y="84"/>
                  </a:lnTo>
                  <a:lnTo>
                    <a:pt x="8" y="78"/>
                  </a:lnTo>
                  <a:lnTo>
                    <a:pt x="6" y="76"/>
                  </a:lnTo>
                  <a:lnTo>
                    <a:pt x="2" y="72"/>
                  </a:lnTo>
                  <a:lnTo>
                    <a:pt x="0" y="71"/>
                  </a:lnTo>
                  <a:lnTo>
                    <a:pt x="0" y="67"/>
                  </a:lnTo>
                  <a:lnTo>
                    <a:pt x="2" y="63"/>
                  </a:lnTo>
                  <a:lnTo>
                    <a:pt x="2" y="57"/>
                  </a:lnTo>
                  <a:lnTo>
                    <a:pt x="4" y="53"/>
                  </a:lnTo>
                  <a:lnTo>
                    <a:pt x="4" y="50"/>
                  </a:lnTo>
                  <a:lnTo>
                    <a:pt x="6" y="44"/>
                  </a:lnTo>
                  <a:lnTo>
                    <a:pt x="8" y="40"/>
                  </a:lnTo>
                  <a:lnTo>
                    <a:pt x="10" y="36"/>
                  </a:lnTo>
                  <a:lnTo>
                    <a:pt x="12" y="33"/>
                  </a:lnTo>
                  <a:lnTo>
                    <a:pt x="13" y="29"/>
                  </a:lnTo>
                  <a:lnTo>
                    <a:pt x="15" y="27"/>
                  </a:lnTo>
                  <a:lnTo>
                    <a:pt x="19" y="25"/>
                  </a:lnTo>
                  <a:lnTo>
                    <a:pt x="23" y="23"/>
                  </a:lnTo>
                  <a:lnTo>
                    <a:pt x="29" y="23"/>
                  </a:lnTo>
                  <a:lnTo>
                    <a:pt x="32" y="23"/>
                  </a:lnTo>
                  <a:lnTo>
                    <a:pt x="40" y="27"/>
                  </a:lnTo>
                  <a:lnTo>
                    <a:pt x="44" y="27"/>
                  </a:lnTo>
                  <a:lnTo>
                    <a:pt x="50" y="27"/>
                  </a:lnTo>
                  <a:lnTo>
                    <a:pt x="53" y="27"/>
                  </a:lnTo>
                  <a:lnTo>
                    <a:pt x="59" y="29"/>
                  </a:lnTo>
                  <a:lnTo>
                    <a:pt x="57" y="25"/>
                  </a:lnTo>
                  <a:lnTo>
                    <a:pt x="53" y="21"/>
                  </a:lnTo>
                  <a:lnTo>
                    <a:pt x="51" y="17"/>
                  </a:lnTo>
                  <a:lnTo>
                    <a:pt x="50" y="12"/>
                  </a:lnTo>
                  <a:lnTo>
                    <a:pt x="50" y="8"/>
                  </a:lnTo>
                  <a:lnTo>
                    <a:pt x="50" y="4"/>
                  </a:lnTo>
                  <a:lnTo>
                    <a:pt x="51" y="0"/>
                  </a:lnTo>
                  <a:lnTo>
                    <a:pt x="57" y="0"/>
                  </a:lnTo>
                  <a:close/>
                </a:path>
              </a:pathLst>
            </a:custGeom>
            <a:solidFill>
              <a:srgbClr val="FFAD99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9" name="Freeform 147"/>
            <p:cNvSpPr>
              <a:spLocks/>
            </p:cNvSpPr>
            <p:nvPr/>
          </p:nvSpPr>
          <p:spPr bwMode="auto">
            <a:xfrm>
              <a:off x="2293" y="3708"/>
              <a:ext cx="13" cy="5"/>
            </a:xfrm>
            <a:custGeom>
              <a:avLst/>
              <a:gdLst>
                <a:gd name="T0" fmla="*/ 1 w 24"/>
                <a:gd name="T1" fmla="*/ 0 h 9"/>
                <a:gd name="T2" fmla="*/ 2 w 24"/>
                <a:gd name="T3" fmla="*/ 0 h 9"/>
                <a:gd name="T4" fmla="*/ 6 w 24"/>
                <a:gd name="T5" fmla="*/ 0 h 9"/>
                <a:gd name="T6" fmla="*/ 7 w 24"/>
                <a:gd name="T7" fmla="*/ 0 h 9"/>
                <a:gd name="T8" fmla="*/ 10 w 24"/>
                <a:gd name="T9" fmla="*/ 0 h 9"/>
                <a:gd name="T10" fmla="*/ 11 w 24"/>
                <a:gd name="T11" fmla="*/ 0 h 9"/>
                <a:gd name="T12" fmla="*/ 13 w 24"/>
                <a:gd name="T13" fmla="*/ 0 h 9"/>
                <a:gd name="T14" fmla="*/ 13 w 24"/>
                <a:gd name="T15" fmla="*/ 2 h 9"/>
                <a:gd name="T16" fmla="*/ 13 w 24"/>
                <a:gd name="T17" fmla="*/ 4 h 9"/>
                <a:gd name="T18" fmla="*/ 11 w 24"/>
                <a:gd name="T19" fmla="*/ 4 h 9"/>
                <a:gd name="T20" fmla="*/ 9 w 24"/>
                <a:gd name="T21" fmla="*/ 5 h 9"/>
                <a:gd name="T22" fmla="*/ 6 w 24"/>
                <a:gd name="T23" fmla="*/ 5 h 9"/>
                <a:gd name="T24" fmla="*/ 4 w 24"/>
                <a:gd name="T25" fmla="*/ 5 h 9"/>
                <a:gd name="T26" fmla="*/ 1 w 24"/>
                <a:gd name="T27" fmla="*/ 4 h 9"/>
                <a:gd name="T28" fmla="*/ 0 w 24"/>
                <a:gd name="T29" fmla="*/ 3 h 9"/>
                <a:gd name="T30" fmla="*/ 0 w 24"/>
                <a:gd name="T31" fmla="*/ 1 h 9"/>
                <a:gd name="T32" fmla="*/ 1 w 24"/>
                <a:gd name="T33" fmla="*/ 0 h 9"/>
                <a:gd name="T34" fmla="*/ 1 w 24"/>
                <a:gd name="T35" fmla="*/ 0 h 9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24"/>
                <a:gd name="T55" fmla="*/ 0 h 9"/>
                <a:gd name="T56" fmla="*/ 24 w 24"/>
                <a:gd name="T57" fmla="*/ 9 h 9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24" h="9">
                  <a:moveTo>
                    <a:pt x="2" y="0"/>
                  </a:moveTo>
                  <a:lnTo>
                    <a:pt x="3" y="0"/>
                  </a:lnTo>
                  <a:lnTo>
                    <a:pt x="11" y="0"/>
                  </a:lnTo>
                  <a:lnTo>
                    <a:pt x="13" y="0"/>
                  </a:lnTo>
                  <a:lnTo>
                    <a:pt x="19" y="0"/>
                  </a:lnTo>
                  <a:lnTo>
                    <a:pt x="21" y="0"/>
                  </a:lnTo>
                  <a:lnTo>
                    <a:pt x="24" y="0"/>
                  </a:lnTo>
                  <a:lnTo>
                    <a:pt x="24" y="4"/>
                  </a:lnTo>
                  <a:lnTo>
                    <a:pt x="24" y="7"/>
                  </a:lnTo>
                  <a:lnTo>
                    <a:pt x="21" y="7"/>
                  </a:lnTo>
                  <a:lnTo>
                    <a:pt x="17" y="9"/>
                  </a:lnTo>
                  <a:lnTo>
                    <a:pt x="11" y="9"/>
                  </a:lnTo>
                  <a:lnTo>
                    <a:pt x="7" y="9"/>
                  </a:lnTo>
                  <a:lnTo>
                    <a:pt x="2" y="7"/>
                  </a:lnTo>
                  <a:lnTo>
                    <a:pt x="0" y="5"/>
                  </a:lnTo>
                  <a:lnTo>
                    <a:pt x="0" y="2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0" name="Freeform 148"/>
            <p:cNvSpPr>
              <a:spLocks/>
            </p:cNvSpPr>
            <p:nvPr/>
          </p:nvSpPr>
          <p:spPr bwMode="auto">
            <a:xfrm>
              <a:off x="2390" y="3428"/>
              <a:ext cx="38" cy="45"/>
            </a:xfrm>
            <a:custGeom>
              <a:avLst/>
              <a:gdLst>
                <a:gd name="T0" fmla="*/ 15 w 76"/>
                <a:gd name="T1" fmla="*/ 0 h 91"/>
                <a:gd name="T2" fmla="*/ 20 w 76"/>
                <a:gd name="T3" fmla="*/ 3 h 91"/>
                <a:gd name="T4" fmla="*/ 23 w 76"/>
                <a:gd name="T5" fmla="*/ 7 h 91"/>
                <a:gd name="T6" fmla="*/ 22 w 76"/>
                <a:gd name="T7" fmla="*/ 13 h 91"/>
                <a:gd name="T8" fmla="*/ 23 w 76"/>
                <a:gd name="T9" fmla="*/ 15 h 91"/>
                <a:gd name="T10" fmla="*/ 29 w 76"/>
                <a:gd name="T11" fmla="*/ 12 h 91"/>
                <a:gd name="T12" fmla="*/ 33 w 76"/>
                <a:gd name="T13" fmla="*/ 10 h 91"/>
                <a:gd name="T14" fmla="*/ 37 w 76"/>
                <a:gd name="T15" fmla="*/ 12 h 91"/>
                <a:gd name="T16" fmla="*/ 38 w 76"/>
                <a:gd name="T17" fmla="*/ 15 h 91"/>
                <a:gd name="T18" fmla="*/ 37 w 76"/>
                <a:gd name="T19" fmla="*/ 19 h 91"/>
                <a:gd name="T20" fmla="*/ 33 w 76"/>
                <a:gd name="T21" fmla="*/ 21 h 91"/>
                <a:gd name="T22" fmla="*/ 29 w 76"/>
                <a:gd name="T23" fmla="*/ 25 h 91"/>
                <a:gd name="T24" fmla="*/ 28 w 76"/>
                <a:gd name="T25" fmla="*/ 25 h 91"/>
                <a:gd name="T26" fmla="*/ 31 w 76"/>
                <a:gd name="T27" fmla="*/ 26 h 91"/>
                <a:gd name="T28" fmla="*/ 33 w 76"/>
                <a:gd name="T29" fmla="*/ 28 h 91"/>
                <a:gd name="T30" fmla="*/ 34 w 76"/>
                <a:gd name="T31" fmla="*/ 33 h 91"/>
                <a:gd name="T32" fmla="*/ 33 w 76"/>
                <a:gd name="T33" fmla="*/ 38 h 91"/>
                <a:gd name="T34" fmla="*/ 30 w 76"/>
                <a:gd name="T35" fmla="*/ 41 h 91"/>
                <a:gd name="T36" fmla="*/ 26 w 76"/>
                <a:gd name="T37" fmla="*/ 41 h 91"/>
                <a:gd name="T38" fmla="*/ 21 w 76"/>
                <a:gd name="T39" fmla="*/ 38 h 91"/>
                <a:gd name="T40" fmla="*/ 16 w 76"/>
                <a:gd name="T41" fmla="*/ 39 h 91"/>
                <a:gd name="T42" fmla="*/ 11 w 76"/>
                <a:gd name="T43" fmla="*/ 43 h 91"/>
                <a:gd name="T44" fmla="*/ 8 w 76"/>
                <a:gd name="T45" fmla="*/ 45 h 91"/>
                <a:gd name="T46" fmla="*/ 2 w 76"/>
                <a:gd name="T47" fmla="*/ 41 h 91"/>
                <a:gd name="T48" fmla="*/ 0 w 76"/>
                <a:gd name="T49" fmla="*/ 34 h 91"/>
                <a:gd name="T50" fmla="*/ 1 w 76"/>
                <a:gd name="T51" fmla="*/ 28 h 91"/>
                <a:gd name="T52" fmla="*/ 2 w 76"/>
                <a:gd name="T53" fmla="*/ 25 h 91"/>
                <a:gd name="T54" fmla="*/ 2 w 76"/>
                <a:gd name="T55" fmla="*/ 19 h 91"/>
                <a:gd name="T56" fmla="*/ 2 w 76"/>
                <a:gd name="T57" fmla="*/ 13 h 91"/>
                <a:gd name="T58" fmla="*/ 4 w 76"/>
                <a:gd name="T59" fmla="*/ 9 h 91"/>
                <a:gd name="T60" fmla="*/ 7 w 76"/>
                <a:gd name="T61" fmla="*/ 6 h 91"/>
                <a:gd name="T62" fmla="*/ 10 w 76"/>
                <a:gd name="T63" fmla="*/ 2 h 91"/>
                <a:gd name="T64" fmla="*/ 12 w 76"/>
                <a:gd name="T65" fmla="*/ 1 h 91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76"/>
                <a:gd name="T100" fmla="*/ 0 h 91"/>
                <a:gd name="T101" fmla="*/ 76 w 76"/>
                <a:gd name="T102" fmla="*/ 91 h 91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76" h="91">
                  <a:moveTo>
                    <a:pt x="24" y="2"/>
                  </a:moveTo>
                  <a:lnTo>
                    <a:pt x="30" y="0"/>
                  </a:lnTo>
                  <a:lnTo>
                    <a:pt x="36" y="2"/>
                  </a:lnTo>
                  <a:lnTo>
                    <a:pt x="39" y="6"/>
                  </a:lnTo>
                  <a:lnTo>
                    <a:pt x="43" y="12"/>
                  </a:lnTo>
                  <a:lnTo>
                    <a:pt x="45" y="15"/>
                  </a:lnTo>
                  <a:lnTo>
                    <a:pt x="45" y="23"/>
                  </a:lnTo>
                  <a:lnTo>
                    <a:pt x="43" y="27"/>
                  </a:lnTo>
                  <a:lnTo>
                    <a:pt x="39" y="33"/>
                  </a:lnTo>
                  <a:lnTo>
                    <a:pt x="45" y="31"/>
                  </a:lnTo>
                  <a:lnTo>
                    <a:pt x="51" y="29"/>
                  </a:lnTo>
                  <a:lnTo>
                    <a:pt x="57" y="25"/>
                  </a:lnTo>
                  <a:lnTo>
                    <a:pt x="62" y="23"/>
                  </a:lnTo>
                  <a:lnTo>
                    <a:pt x="66" y="21"/>
                  </a:lnTo>
                  <a:lnTo>
                    <a:pt x="72" y="23"/>
                  </a:lnTo>
                  <a:lnTo>
                    <a:pt x="74" y="25"/>
                  </a:lnTo>
                  <a:lnTo>
                    <a:pt x="74" y="27"/>
                  </a:lnTo>
                  <a:lnTo>
                    <a:pt x="76" y="31"/>
                  </a:lnTo>
                  <a:lnTo>
                    <a:pt x="76" y="38"/>
                  </a:lnTo>
                  <a:lnTo>
                    <a:pt x="74" y="38"/>
                  </a:lnTo>
                  <a:lnTo>
                    <a:pt x="70" y="40"/>
                  </a:lnTo>
                  <a:lnTo>
                    <a:pt x="66" y="42"/>
                  </a:lnTo>
                  <a:lnTo>
                    <a:pt x="62" y="46"/>
                  </a:lnTo>
                  <a:lnTo>
                    <a:pt x="57" y="50"/>
                  </a:lnTo>
                  <a:lnTo>
                    <a:pt x="51" y="52"/>
                  </a:lnTo>
                  <a:lnTo>
                    <a:pt x="55" y="50"/>
                  </a:lnTo>
                  <a:lnTo>
                    <a:pt x="59" y="50"/>
                  </a:lnTo>
                  <a:lnTo>
                    <a:pt x="62" y="52"/>
                  </a:lnTo>
                  <a:lnTo>
                    <a:pt x="64" y="55"/>
                  </a:lnTo>
                  <a:lnTo>
                    <a:pt x="66" y="57"/>
                  </a:lnTo>
                  <a:lnTo>
                    <a:pt x="68" y="61"/>
                  </a:lnTo>
                  <a:lnTo>
                    <a:pt x="68" y="67"/>
                  </a:lnTo>
                  <a:lnTo>
                    <a:pt x="70" y="71"/>
                  </a:lnTo>
                  <a:lnTo>
                    <a:pt x="66" y="76"/>
                  </a:lnTo>
                  <a:lnTo>
                    <a:pt x="62" y="82"/>
                  </a:lnTo>
                  <a:lnTo>
                    <a:pt x="60" y="82"/>
                  </a:lnTo>
                  <a:lnTo>
                    <a:pt x="57" y="82"/>
                  </a:lnTo>
                  <a:lnTo>
                    <a:pt x="51" y="82"/>
                  </a:lnTo>
                  <a:lnTo>
                    <a:pt x="47" y="80"/>
                  </a:lnTo>
                  <a:lnTo>
                    <a:pt x="41" y="76"/>
                  </a:lnTo>
                  <a:lnTo>
                    <a:pt x="36" y="76"/>
                  </a:lnTo>
                  <a:lnTo>
                    <a:pt x="32" y="78"/>
                  </a:lnTo>
                  <a:lnTo>
                    <a:pt x="28" y="82"/>
                  </a:lnTo>
                  <a:lnTo>
                    <a:pt x="22" y="86"/>
                  </a:lnTo>
                  <a:lnTo>
                    <a:pt x="19" y="90"/>
                  </a:lnTo>
                  <a:lnTo>
                    <a:pt x="15" y="91"/>
                  </a:lnTo>
                  <a:lnTo>
                    <a:pt x="7" y="90"/>
                  </a:lnTo>
                  <a:lnTo>
                    <a:pt x="3" y="82"/>
                  </a:lnTo>
                  <a:lnTo>
                    <a:pt x="1" y="76"/>
                  </a:lnTo>
                  <a:lnTo>
                    <a:pt x="0" y="69"/>
                  </a:lnTo>
                  <a:lnTo>
                    <a:pt x="1" y="61"/>
                  </a:lnTo>
                  <a:lnTo>
                    <a:pt x="1" y="57"/>
                  </a:lnTo>
                  <a:lnTo>
                    <a:pt x="3" y="53"/>
                  </a:lnTo>
                  <a:lnTo>
                    <a:pt x="3" y="50"/>
                  </a:lnTo>
                  <a:lnTo>
                    <a:pt x="3" y="46"/>
                  </a:lnTo>
                  <a:lnTo>
                    <a:pt x="3" y="38"/>
                  </a:lnTo>
                  <a:lnTo>
                    <a:pt x="1" y="33"/>
                  </a:lnTo>
                  <a:lnTo>
                    <a:pt x="3" y="27"/>
                  </a:lnTo>
                  <a:lnTo>
                    <a:pt x="5" y="23"/>
                  </a:lnTo>
                  <a:lnTo>
                    <a:pt x="7" y="19"/>
                  </a:lnTo>
                  <a:lnTo>
                    <a:pt x="11" y="15"/>
                  </a:lnTo>
                  <a:lnTo>
                    <a:pt x="13" y="12"/>
                  </a:lnTo>
                  <a:lnTo>
                    <a:pt x="17" y="10"/>
                  </a:lnTo>
                  <a:lnTo>
                    <a:pt x="20" y="4"/>
                  </a:lnTo>
                  <a:lnTo>
                    <a:pt x="24" y="2"/>
                  </a:lnTo>
                  <a:close/>
                </a:path>
              </a:pathLst>
            </a:custGeom>
            <a:solidFill>
              <a:srgbClr val="FFAD99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1" name="Freeform 149"/>
            <p:cNvSpPr>
              <a:spLocks/>
            </p:cNvSpPr>
            <p:nvPr/>
          </p:nvSpPr>
          <p:spPr bwMode="auto">
            <a:xfrm>
              <a:off x="2069" y="3735"/>
              <a:ext cx="93" cy="94"/>
            </a:xfrm>
            <a:custGeom>
              <a:avLst/>
              <a:gdLst>
                <a:gd name="T0" fmla="*/ 50 w 186"/>
                <a:gd name="T1" fmla="*/ 94 h 186"/>
                <a:gd name="T2" fmla="*/ 54 w 186"/>
                <a:gd name="T3" fmla="*/ 94 h 186"/>
                <a:gd name="T4" fmla="*/ 58 w 186"/>
                <a:gd name="T5" fmla="*/ 93 h 186"/>
                <a:gd name="T6" fmla="*/ 63 w 186"/>
                <a:gd name="T7" fmla="*/ 91 h 186"/>
                <a:gd name="T8" fmla="*/ 67 w 186"/>
                <a:gd name="T9" fmla="*/ 89 h 186"/>
                <a:gd name="T10" fmla="*/ 71 w 186"/>
                <a:gd name="T11" fmla="*/ 87 h 186"/>
                <a:gd name="T12" fmla="*/ 76 w 186"/>
                <a:gd name="T13" fmla="*/ 83 h 186"/>
                <a:gd name="T14" fmla="*/ 83 w 186"/>
                <a:gd name="T15" fmla="*/ 77 h 186"/>
                <a:gd name="T16" fmla="*/ 87 w 186"/>
                <a:gd name="T17" fmla="*/ 71 h 186"/>
                <a:gd name="T18" fmla="*/ 89 w 186"/>
                <a:gd name="T19" fmla="*/ 67 h 186"/>
                <a:gd name="T20" fmla="*/ 91 w 186"/>
                <a:gd name="T21" fmla="*/ 62 h 186"/>
                <a:gd name="T22" fmla="*/ 92 w 186"/>
                <a:gd name="T23" fmla="*/ 59 h 186"/>
                <a:gd name="T24" fmla="*/ 93 w 186"/>
                <a:gd name="T25" fmla="*/ 54 h 186"/>
                <a:gd name="T26" fmla="*/ 93 w 186"/>
                <a:gd name="T27" fmla="*/ 49 h 186"/>
                <a:gd name="T28" fmla="*/ 93 w 186"/>
                <a:gd name="T29" fmla="*/ 44 h 186"/>
                <a:gd name="T30" fmla="*/ 93 w 186"/>
                <a:gd name="T31" fmla="*/ 39 h 186"/>
                <a:gd name="T32" fmla="*/ 92 w 186"/>
                <a:gd name="T33" fmla="*/ 34 h 186"/>
                <a:gd name="T34" fmla="*/ 91 w 186"/>
                <a:gd name="T35" fmla="*/ 30 h 186"/>
                <a:gd name="T36" fmla="*/ 89 w 186"/>
                <a:gd name="T37" fmla="*/ 26 h 186"/>
                <a:gd name="T38" fmla="*/ 87 w 186"/>
                <a:gd name="T39" fmla="*/ 22 h 186"/>
                <a:gd name="T40" fmla="*/ 84 w 186"/>
                <a:gd name="T41" fmla="*/ 18 h 186"/>
                <a:gd name="T42" fmla="*/ 81 w 186"/>
                <a:gd name="T43" fmla="*/ 14 h 186"/>
                <a:gd name="T44" fmla="*/ 76 w 186"/>
                <a:gd name="T45" fmla="*/ 10 h 186"/>
                <a:gd name="T46" fmla="*/ 71 w 186"/>
                <a:gd name="T47" fmla="*/ 6 h 186"/>
                <a:gd name="T48" fmla="*/ 67 w 186"/>
                <a:gd name="T49" fmla="*/ 4 h 186"/>
                <a:gd name="T50" fmla="*/ 63 w 186"/>
                <a:gd name="T51" fmla="*/ 2 h 186"/>
                <a:gd name="T52" fmla="*/ 58 w 186"/>
                <a:gd name="T53" fmla="*/ 1 h 186"/>
                <a:gd name="T54" fmla="*/ 54 w 186"/>
                <a:gd name="T55" fmla="*/ 0 h 186"/>
                <a:gd name="T56" fmla="*/ 50 w 186"/>
                <a:gd name="T57" fmla="*/ 0 h 186"/>
                <a:gd name="T58" fmla="*/ 45 w 186"/>
                <a:gd name="T59" fmla="*/ 0 h 186"/>
                <a:gd name="T60" fmla="*/ 40 w 186"/>
                <a:gd name="T61" fmla="*/ 0 h 186"/>
                <a:gd name="T62" fmla="*/ 35 w 186"/>
                <a:gd name="T63" fmla="*/ 1 h 186"/>
                <a:gd name="T64" fmla="*/ 31 w 186"/>
                <a:gd name="T65" fmla="*/ 2 h 186"/>
                <a:gd name="T66" fmla="*/ 26 w 186"/>
                <a:gd name="T67" fmla="*/ 4 h 186"/>
                <a:gd name="T68" fmla="*/ 22 w 186"/>
                <a:gd name="T69" fmla="*/ 6 h 186"/>
                <a:gd name="T70" fmla="*/ 18 w 186"/>
                <a:gd name="T71" fmla="*/ 8 h 186"/>
                <a:gd name="T72" fmla="*/ 15 w 186"/>
                <a:gd name="T73" fmla="*/ 12 h 186"/>
                <a:gd name="T74" fmla="*/ 12 w 186"/>
                <a:gd name="T75" fmla="*/ 14 h 186"/>
                <a:gd name="T76" fmla="*/ 9 w 186"/>
                <a:gd name="T77" fmla="*/ 18 h 186"/>
                <a:gd name="T78" fmla="*/ 6 w 186"/>
                <a:gd name="T79" fmla="*/ 22 h 186"/>
                <a:gd name="T80" fmla="*/ 4 w 186"/>
                <a:gd name="T81" fmla="*/ 26 h 186"/>
                <a:gd name="T82" fmla="*/ 3 w 186"/>
                <a:gd name="T83" fmla="*/ 30 h 186"/>
                <a:gd name="T84" fmla="*/ 1 w 186"/>
                <a:gd name="T85" fmla="*/ 34 h 186"/>
                <a:gd name="T86" fmla="*/ 0 w 186"/>
                <a:gd name="T87" fmla="*/ 39 h 186"/>
                <a:gd name="T88" fmla="*/ 0 w 186"/>
                <a:gd name="T89" fmla="*/ 44 h 186"/>
                <a:gd name="T90" fmla="*/ 0 w 186"/>
                <a:gd name="T91" fmla="*/ 49 h 186"/>
                <a:gd name="T92" fmla="*/ 0 w 186"/>
                <a:gd name="T93" fmla="*/ 54 h 186"/>
                <a:gd name="T94" fmla="*/ 1 w 186"/>
                <a:gd name="T95" fmla="*/ 59 h 186"/>
                <a:gd name="T96" fmla="*/ 3 w 186"/>
                <a:gd name="T97" fmla="*/ 62 h 186"/>
                <a:gd name="T98" fmla="*/ 4 w 186"/>
                <a:gd name="T99" fmla="*/ 67 h 186"/>
                <a:gd name="T100" fmla="*/ 6 w 186"/>
                <a:gd name="T101" fmla="*/ 71 h 186"/>
                <a:gd name="T102" fmla="*/ 11 w 186"/>
                <a:gd name="T103" fmla="*/ 77 h 186"/>
                <a:gd name="T104" fmla="*/ 15 w 186"/>
                <a:gd name="T105" fmla="*/ 81 h 186"/>
                <a:gd name="T106" fmla="*/ 18 w 186"/>
                <a:gd name="T107" fmla="*/ 84 h 186"/>
                <a:gd name="T108" fmla="*/ 22 w 186"/>
                <a:gd name="T109" fmla="*/ 87 h 186"/>
                <a:gd name="T110" fmla="*/ 26 w 186"/>
                <a:gd name="T111" fmla="*/ 89 h 186"/>
                <a:gd name="T112" fmla="*/ 31 w 186"/>
                <a:gd name="T113" fmla="*/ 91 h 186"/>
                <a:gd name="T114" fmla="*/ 35 w 186"/>
                <a:gd name="T115" fmla="*/ 93 h 186"/>
                <a:gd name="T116" fmla="*/ 40 w 186"/>
                <a:gd name="T117" fmla="*/ 94 h 186"/>
                <a:gd name="T118" fmla="*/ 45 w 186"/>
                <a:gd name="T119" fmla="*/ 94 h 186"/>
                <a:gd name="T120" fmla="*/ 48 w 186"/>
                <a:gd name="T121" fmla="*/ 94 h 18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186"/>
                <a:gd name="T184" fmla="*/ 0 h 186"/>
                <a:gd name="T185" fmla="*/ 186 w 186"/>
                <a:gd name="T186" fmla="*/ 186 h 18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186" h="186">
                  <a:moveTo>
                    <a:pt x="95" y="186"/>
                  </a:moveTo>
                  <a:lnTo>
                    <a:pt x="99" y="186"/>
                  </a:lnTo>
                  <a:lnTo>
                    <a:pt x="103" y="186"/>
                  </a:lnTo>
                  <a:lnTo>
                    <a:pt x="108" y="186"/>
                  </a:lnTo>
                  <a:lnTo>
                    <a:pt x="112" y="184"/>
                  </a:lnTo>
                  <a:lnTo>
                    <a:pt x="116" y="184"/>
                  </a:lnTo>
                  <a:lnTo>
                    <a:pt x="122" y="182"/>
                  </a:lnTo>
                  <a:lnTo>
                    <a:pt x="125" y="180"/>
                  </a:lnTo>
                  <a:lnTo>
                    <a:pt x="129" y="178"/>
                  </a:lnTo>
                  <a:lnTo>
                    <a:pt x="133" y="177"/>
                  </a:lnTo>
                  <a:lnTo>
                    <a:pt x="137" y="175"/>
                  </a:lnTo>
                  <a:lnTo>
                    <a:pt x="141" y="173"/>
                  </a:lnTo>
                  <a:lnTo>
                    <a:pt x="146" y="169"/>
                  </a:lnTo>
                  <a:lnTo>
                    <a:pt x="152" y="165"/>
                  </a:lnTo>
                  <a:lnTo>
                    <a:pt x="160" y="159"/>
                  </a:lnTo>
                  <a:lnTo>
                    <a:pt x="165" y="152"/>
                  </a:lnTo>
                  <a:lnTo>
                    <a:pt x="171" y="144"/>
                  </a:lnTo>
                  <a:lnTo>
                    <a:pt x="173" y="140"/>
                  </a:lnTo>
                  <a:lnTo>
                    <a:pt x="175" y="137"/>
                  </a:lnTo>
                  <a:lnTo>
                    <a:pt x="177" y="133"/>
                  </a:lnTo>
                  <a:lnTo>
                    <a:pt x="179" y="129"/>
                  </a:lnTo>
                  <a:lnTo>
                    <a:pt x="181" y="123"/>
                  </a:lnTo>
                  <a:lnTo>
                    <a:pt x="183" y="120"/>
                  </a:lnTo>
                  <a:lnTo>
                    <a:pt x="184" y="116"/>
                  </a:lnTo>
                  <a:lnTo>
                    <a:pt x="184" y="110"/>
                  </a:lnTo>
                  <a:lnTo>
                    <a:pt x="186" y="106"/>
                  </a:lnTo>
                  <a:lnTo>
                    <a:pt x="186" y="101"/>
                  </a:lnTo>
                  <a:lnTo>
                    <a:pt x="186" y="97"/>
                  </a:lnTo>
                  <a:lnTo>
                    <a:pt x="186" y="91"/>
                  </a:lnTo>
                  <a:lnTo>
                    <a:pt x="186" y="87"/>
                  </a:lnTo>
                  <a:lnTo>
                    <a:pt x="186" y="82"/>
                  </a:lnTo>
                  <a:lnTo>
                    <a:pt x="186" y="78"/>
                  </a:lnTo>
                  <a:lnTo>
                    <a:pt x="184" y="72"/>
                  </a:lnTo>
                  <a:lnTo>
                    <a:pt x="184" y="68"/>
                  </a:lnTo>
                  <a:lnTo>
                    <a:pt x="183" y="63"/>
                  </a:lnTo>
                  <a:lnTo>
                    <a:pt x="181" y="59"/>
                  </a:lnTo>
                  <a:lnTo>
                    <a:pt x="179" y="55"/>
                  </a:lnTo>
                  <a:lnTo>
                    <a:pt x="177" y="51"/>
                  </a:lnTo>
                  <a:lnTo>
                    <a:pt x="175" y="47"/>
                  </a:lnTo>
                  <a:lnTo>
                    <a:pt x="173" y="44"/>
                  </a:lnTo>
                  <a:lnTo>
                    <a:pt x="171" y="40"/>
                  </a:lnTo>
                  <a:lnTo>
                    <a:pt x="167" y="36"/>
                  </a:lnTo>
                  <a:lnTo>
                    <a:pt x="165" y="32"/>
                  </a:lnTo>
                  <a:lnTo>
                    <a:pt x="162" y="28"/>
                  </a:lnTo>
                  <a:lnTo>
                    <a:pt x="160" y="26"/>
                  </a:lnTo>
                  <a:lnTo>
                    <a:pt x="152" y="19"/>
                  </a:lnTo>
                  <a:lnTo>
                    <a:pt x="146" y="13"/>
                  </a:lnTo>
                  <a:lnTo>
                    <a:pt x="141" y="11"/>
                  </a:lnTo>
                  <a:lnTo>
                    <a:pt x="137" y="9"/>
                  </a:lnTo>
                  <a:lnTo>
                    <a:pt x="133" y="7"/>
                  </a:lnTo>
                  <a:lnTo>
                    <a:pt x="129" y="6"/>
                  </a:lnTo>
                  <a:lnTo>
                    <a:pt x="125" y="4"/>
                  </a:lnTo>
                  <a:lnTo>
                    <a:pt x="122" y="2"/>
                  </a:lnTo>
                  <a:lnTo>
                    <a:pt x="116" y="2"/>
                  </a:lnTo>
                  <a:lnTo>
                    <a:pt x="112" y="0"/>
                  </a:lnTo>
                  <a:lnTo>
                    <a:pt x="108" y="0"/>
                  </a:lnTo>
                  <a:lnTo>
                    <a:pt x="103" y="0"/>
                  </a:lnTo>
                  <a:lnTo>
                    <a:pt x="99" y="0"/>
                  </a:lnTo>
                  <a:lnTo>
                    <a:pt x="95" y="0"/>
                  </a:lnTo>
                  <a:lnTo>
                    <a:pt x="89" y="0"/>
                  </a:lnTo>
                  <a:lnTo>
                    <a:pt x="86" y="0"/>
                  </a:lnTo>
                  <a:lnTo>
                    <a:pt x="80" y="0"/>
                  </a:lnTo>
                  <a:lnTo>
                    <a:pt x="74" y="0"/>
                  </a:lnTo>
                  <a:lnTo>
                    <a:pt x="70" y="2"/>
                  </a:lnTo>
                  <a:lnTo>
                    <a:pt x="65" y="2"/>
                  </a:lnTo>
                  <a:lnTo>
                    <a:pt x="61" y="4"/>
                  </a:lnTo>
                  <a:lnTo>
                    <a:pt x="57" y="6"/>
                  </a:lnTo>
                  <a:lnTo>
                    <a:pt x="51" y="7"/>
                  </a:lnTo>
                  <a:lnTo>
                    <a:pt x="48" y="9"/>
                  </a:lnTo>
                  <a:lnTo>
                    <a:pt x="44" y="11"/>
                  </a:lnTo>
                  <a:lnTo>
                    <a:pt x="40" y="13"/>
                  </a:lnTo>
                  <a:lnTo>
                    <a:pt x="36" y="15"/>
                  </a:lnTo>
                  <a:lnTo>
                    <a:pt x="32" y="19"/>
                  </a:lnTo>
                  <a:lnTo>
                    <a:pt x="30" y="23"/>
                  </a:lnTo>
                  <a:lnTo>
                    <a:pt x="27" y="26"/>
                  </a:lnTo>
                  <a:lnTo>
                    <a:pt x="23" y="28"/>
                  </a:lnTo>
                  <a:lnTo>
                    <a:pt x="21" y="32"/>
                  </a:lnTo>
                  <a:lnTo>
                    <a:pt x="17" y="36"/>
                  </a:lnTo>
                  <a:lnTo>
                    <a:pt x="15" y="40"/>
                  </a:lnTo>
                  <a:lnTo>
                    <a:pt x="11" y="44"/>
                  </a:lnTo>
                  <a:lnTo>
                    <a:pt x="10" y="47"/>
                  </a:lnTo>
                  <a:lnTo>
                    <a:pt x="8" y="51"/>
                  </a:lnTo>
                  <a:lnTo>
                    <a:pt x="8" y="55"/>
                  </a:lnTo>
                  <a:lnTo>
                    <a:pt x="6" y="59"/>
                  </a:lnTo>
                  <a:lnTo>
                    <a:pt x="4" y="63"/>
                  </a:lnTo>
                  <a:lnTo>
                    <a:pt x="2" y="68"/>
                  </a:lnTo>
                  <a:lnTo>
                    <a:pt x="2" y="72"/>
                  </a:lnTo>
                  <a:lnTo>
                    <a:pt x="0" y="78"/>
                  </a:lnTo>
                  <a:lnTo>
                    <a:pt x="0" y="82"/>
                  </a:lnTo>
                  <a:lnTo>
                    <a:pt x="0" y="87"/>
                  </a:lnTo>
                  <a:lnTo>
                    <a:pt x="0" y="91"/>
                  </a:lnTo>
                  <a:lnTo>
                    <a:pt x="0" y="97"/>
                  </a:lnTo>
                  <a:lnTo>
                    <a:pt x="0" y="101"/>
                  </a:lnTo>
                  <a:lnTo>
                    <a:pt x="0" y="106"/>
                  </a:lnTo>
                  <a:lnTo>
                    <a:pt x="2" y="110"/>
                  </a:lnTo>
                  <a:lnTo>
                    <a:pt x="2" y="116"/>
                  </a:lnTo>
                  <a:lnTo>
                    <a:pt x="4" y="120"/>
                  </a:lnTo>
                  <a:lnTo>
                    <a:pt x="6" y="123"/>
                  </a:lnTo>
                  <a:lnTo>
                    <a:pt x="8" y="129"/>
                  </a:lnTo>
                  <a:lnTo>
                    <a:pt x="8" y="133"/>
                  </a:lnTo>
                  <a:lnTo>
                    <a:pt x="10" y="137"/>
                  </a:lnTo>
                  <a:lnTo>
                    <a:pt x="11" y="140"/>
                  </a:lnTo>
                  <a:lnTo>
                    <a:pt x="15" y="144"/>
                  </a:lnTo>
                  <a:lnTo>
                    <a:pt x="21" y="152"/>
                  </a:lnTo>
                  <a:lnTo>
                    <a:pt x="27" y="159"/>
                  </a:lnTo>
                  <a:lnTo>
                    <a:pt x="30" y="161"/>
                  </a:lnTo>
                  <a:lnTo>
                    <a:pt x="32" y="165"/>
                  </a:lnTo>
                  <a:lnTo>
                    <a:pt x="36" y="167"/>
                  </a:lnTo>
                  <a:lnTo>
                    <a:pt x="40" y="169"/>
                  </a:lnTo>
                  <a:lnTo>
                    <a:pt x="44" y="173"/>
                  </a:lnTo>
                  <a:lnTo>
                    <a:pt x="48" y="175"/>
                  </a:lnTo>
                  <a:lnTo>
                    <a:pt x="51" y="177"/>
                  </a:lnTo>
                  <a:lnTo>
                    <a:pt x="57" y="178"/>
                  </a:lnTo>
                  <a:lnTo>
                    <a:pt x="61" y="180"/>
                  </a:lnTo>
                  <a:lnTo>
                    <a:pt x="65" y="182"/>
                  </a:lnTo>
                  <a:lnTo>
                    <a:pt x="70" y="184"/>
                  </a:lnTo>
                  <a:lnTo>
                    <a:pt x="74" y="184"/>
                  </a:lnTo>
                  <a:lnTo>
                    <a:pt x="80" y="186"/>
                  </a:lnTo>
                  <a:lnTo>
                    <a:pt x="86" y="186"/>
                  </a:lnTo>
                  <a:lnTo>
                    <a:pt x="89" y="186"/>
                  </a:lnTo>
                  <a:lnTo>
                    <a:pt x="95" y="186"/>
                  </a:lnTo>
                  <a:close/>
                </a:path>
              </a:pathLst>
            </a:custGeom>
            <a:solidFill>
              <a:srgbClr val="FFCC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2" name="Freeform 150"/>
            <p:cNvSpPr>
              <a:spLocks/>
            </p:cNvSpPr>
            <p:nvPr/>
          </p:nvSpPr>
          <p:spPr bwMode="auto">
            <a:xfrm>
              <a:off x="2302" y="3555"/>
              <a:ext cx="90" cy="91"/>
            </a:xfrm>
            <a:custGeom>
              <a:avLst/>
              <a:gdLst>
                <a:gd name="T0" fmla="*/ 48 w 180"/>
                <a:gd name="T1" fmla="*/ 91 h 182"/>
                <a:gd name="T2" fmla="*/ 51 w 180"/>
                <a:gd name="T3" fmla="*/ 90 h 182"/>
                <a:gd name="T4" fmla="*/ 56 w 180"/>
                <a:gd name="T5" fmla="*/ 89 h 182"/>
                <a:gd name="T6" fmla="*/ 60 w 180"/>
                <a:gd name="T7" fmla="*/ 89 h 182"/>
                <a:gd name="T8" fmla="*/ 65 w 180"/>
                <a:gd name="T9" fmla="*/ 87 h 182"/>
                <a:gd name="T10" fmla="*/ 69 w 180"/>
                <a:gd name="T11" fmla="*/ 85 h 182"/>
                <a:gd name="T12" fmla="*/ 74 w 180"/>
                <a:gd name="T13" fmla="*/ 81 h 182"/>
                <a:gd name="T14" fmla="*/ 80 w 180"/>
                <a:gd name="T15" fmla="*/ 74 h 182"/>
                <a:gd name="T16" fmla="*/ 84 w 180"/>
                <a:gd name="T17" fmla="*/ 69 h 182"/>
                <a:gd name="T18" fmla="*/ 86 w 180"/>
                <a:gd name="T19" fmla="*/ 65 h 182"/>
                <a:gd name="T20" fmla="*/ 88 w 180"/>
                <a:gd name="T21" fmla="*/ 61 h 182"/>
                <a:gd name="T22" fmla="*/ 89 w 180"/>
                <a:gd name="T23" fmla="*/ 57 h 182"/>
                <a:gd name="T24" fmla="*/ 90 w 180"/>
                <a:gd name="T25" fmla="*/ 52 h 182"/>
                <a:gd name="T26" fmla="*/ 90 w 180"/>
                <a:gd name="T27" fmla="*/ 48 h 182"/>
                <a:gd name="T28" fmla="*/ 90 w 180"/>
                <a:gd name="T29" fmla="*/ 43 h 182"/>
                <a:gd name="T30" fmla="*/ 90 w 180"/>
                <a:gd name="T31" fmla="*/ 38 h 182"/>
                <a:gd name="T32" fmla="*/ 89 w 180"/>
                <a:gd name="T33" fmla="*/ 34 h 182"/>
                <a:gd name="T34" fmla="*/ 88 w 180"/>
                <a:gd name="T35" fmla="*/ 30 h 182"/>
                <a:gd name="T36" fmla="*/ 86 w 180"/>
                <a:gd name="T37" fmla="*/ 26 h 182"/>
                <a:gd name="T38" fmla="*/ 84 w 180"/>
                <a:gd name="T39" fmla="*/ 22 h 182"/>
                <a:gd name="T40" fmla="*/ 80 w 180"/>
                <a:gd name="T41" fmla="*/ 16 h 182"/>
                <a:gd name="T42" fmla="*/ 74 w 180"/>
                <a:gd name="T43" fmla="*/ 10 h 182"/>
                <a:gd name="T44" fmla="*/ 69 w 180"/>
                <a:gd name="T45" fmla="*/ 7 h 182"/>
                <a:gd name="T46" fmla="*/ 65 w 180"/>
                <a:gd name="T47" fmla="*/ 4 h 182"/>
                <a:gd name="T48" fmla="*/ 60 w 180"/>
                <a:gd name="T49" fmla="*/ 3 h 182"/>
                <a:gd name="T50" fmla="*/ 56 w 180"/>
                <a:gd name="T51" fmla="*/ 1 h 182"/>
                <a:gd name="T52" fmla="*/ 51 w 180"/>
                <a:gd name="T53" fmla="*/ 0 h 182"/>
                <a:gd name="T54" fmla="*/ 48 w 180"/>
                <a:gd name="T55" fmla="*/ 0 h 182"/>
                <a:gd name="T56" fmla="*/ 43 w 180"/>
                <a:gd name="T57" fmla="*/ 0 h 182"/>
                <a:gd name="T58" fmla="*/ 38 w 180"/>
                <a:gd name="T59" fmla="*/ 0 h 182"/>
                <a:gd name="T60" fmla="*/ 33 w 180"/>
                <a:gd name="T61" fmla="*/ 1 h 182"/>
                <a:gd name="T62" fmla="*/ 30 w 180"/>
                <a:gd name="T63" fmla="*/ 3 h 182"/>
                <a:gd name="T64" fmla="*/ 26 w 180"/>
                <a:gd name="T65" fmla="*/ 4 h 182"/>
                <a:gd name="T66" fmla="*/ 21 w 180"/>
                <a:gd name="T67" fmla="*/ 7 h 182"/>
                <a:gd name="T68" fmla="*/ 17 w 180"/>
                <a:gd name="T69" fmla="*/ 9 h 182"/>
                <a:gd name="T70" fmla="*/ 14 w 180"/>
                <a:gd name="T71" fmla="*/ 12 h 182"/>
                <a:gd name="T72" fmla="*/ 10 w 180"/>
                <a:gd name="T73" fmla="*/ 16 h 182"/>
                <a:gd name="T74" fmla="*/ 6 w 180"/>
                <a:gd name="T75" fmla="*/ 22 h 182"/>
                <a:gd name="T76" fmla="*/ 4 w 180"/>
                <a:gd name="T77" fmla="*/ 26 h 182"/>
                <a:gd name="T78" fmla="*/ 2 w 180"/>
                <a:gd name="T79" fmla="*/ 30 h 182"/>
                <a:gd name="T80" fmla="*/ 1 w 180"/>
                <a:gd name="T81" fmla="*/ 34 h 182"/>
                <a:gd name="T82" fmla="*/ 0 w 180"/>
                <a:gd name="T83" fmla="*/ 38 h 182"/>
                <a:gd name="T84" fmla="*/ 0 w 180"/>
                <a:gd name="T85" fmla="*/ 43 h 182"/>
                <a:gd name="T86" fmla="*/ 0 w 180"/>
                <a:gd name="T87" fmla="*/ 48 h 182"/>
                <a:gd name="T88" fmla="*/ 0 w 180"/>
                <a:gd name="T89" fmla="*/ 52 h 182"/>
                <a:gd name="T90" fmla="*/ 1 w 180"/>
                <a:gd name="T91" fmla="*/ 57 h 182"/>
                <a:gd name="T92" fmla="*/ 2 w 180"/>
                <a:gd name="T93" fmla="*/ 61 h 182"/>
                <a:gd name="T94" fmla="*/ 4 w 180"/>
                <a:gd name="T95" fmla="*/ 65 h 182"/>
                <a:gd name="T96" fmla="*/ 6 w 180"/>
                <a:gd name="T97" fmla="*/ 69 h 182"/>
                <a:gd name="T98" fmla="*/ 10 w 180"/>
                <a:gd name="T99" fmla="*/ 74 h 182"/>
                <a:gd name="T100" fmla="*/ 14 w 180"/>
                <a:gd name="T101" fmla="*/ 79 h 182"/>
                <a:gd name="T102" fmla="*/ 17 w 180"/>
                <a:gd name="T103" fmla="*/ 82 h 182"/>
                <a:gd name="T104" fmla="*/ 21 w 180"/>
                <a:gd name="T105" fmla="*/ 85 h 182"/>
                <a:gd name="T106" fmla="*/ 26 w 180"/>
                <a:gd name="T107" fmla="*/ 87 h 182"/>
                <a:gd name="T108" fmla="*/ 30 w 180"/>
                <a:gd name="T109" fmla="*/ 89 h 182"/>
                <a:gd name="T110" fmla="*/ 33 w 180"/>
                <a:gd name="T111" fmla="*/ 89 h 182"/>
                <a:gd name="T112" fmla="*/ 38 w 180"/>
                <a:gd name="T113" fmla="*/ 90 h 182"/>
                <a:gd name="T114" fmla="*/ 43 w 180"/>
                <a:gd name="T115" fmla="*/ 91 h 182"/>
                <a:gd name="T116" fmla="*/ 46 w 180"/>
                <a:gd name="T117" fmla="*/ 91 h 182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180"/>
                <a:gd name="T178" fmla="*/ 0 h 182"/>
                <a:gd name="T179" fmla="*/ 180 w 180"/>
                <a:gd name="T180" fmla="*/ 182 h 182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180" h="182">
                  <a:moveTo>
                    <a:pt x="91" y="182"/>
                  </a:moveTo>
                  <a:lnTo>
                    <a:pt x="95" y="182"/>
                  </a:lnTo>
                  <a:lnTo>
                    <a:pt x="99" y="182"/>
                  </a:lnTo>
                  <a:lnTo>
                    <a:pt x="102" y="180"/>
                  </a:lnTo>
                  <a:lnTo>
                    <a:pt x="108" y="180"/>
                  </a:lnTo>
                  <a:lnTo>
                    <a:pt x="112" y="178"/>
                  </a:lnTo>
                  <a:lnTo>
                    <a:pt x="116" y="178"/>
                  </a:lnTo>
                  <a:lnTo>
                    <a:pt x="120" y="177"/>
                  </a:lnTo>
                  <a:lnTo>
                    <a:pt x="125" y="175"/>
                  </a:lnTo>
                  <a:lnTo>
                    <a:pt x="129" y="173"/>
                  </a:lnTo>
                  <a:lnTo>
                    <a:pt x="133" y="171"/>
                  </a:lnTo>
                  <a:lnTo>
                    <a:pt x="137" y="169"/>
                  </a:lnTo>
                  <a:lnTo>
                    <a:pt x="140" y="165"/>
                  </a:lnTo>
                  <a:lnTo>
                    <a:pt x="148" y="161"/>
                  </a:lnTo>
                  <a:lnTo>
                    <a:pt x="154" y="156"/>
                  </a:lnTo>
                  <a:lnTo>
                    <a:pt x="159" y="148"/>
                  </a:lnTo>
                  <a:lnTo>
                    <a:pt x="165" y="140"/>
                  </a:lnTo>
                  <a:lnTo>
                    <a:pt x="167" y="137"/>
                  </a:lnTo>
                  <a:lnTo>
                    <a:pt x="169" y="133"/>
                  </a:lnTo>
                  <a:lnTo>
                    <a:pt x="171" y="129"/>
                  </a:lnTo>
                  <a:lnTo>
                    <a:pt x="173" y="125"/>
                  </a:lnTo>
                  <a:lnTo>
                    <a:pt x="175" y="121"/>
                  </a:lnTo>
                  <a:lnTo>
                    <a:pt x="177" y="118"/>
                  </a:lnTo>
                  <a:lnTo>
                    <a:pt x="178" y="114"/>
                  </a:lnTo>
                  <a:lnTo>
                    <a:pt x="178" y="110"/>
                  </a:lnTo>
                  <a:lnTo>
                    <a:pt x="180" y="104"/>
                  </a:lnTo>
                  <a:lnTo>
                    <a:pt x="180" y="101"/>
                  </a:lnTo>
                  <a:lnTo>
                    <a:pt x="180" y="95"/>
                  </a:lnTo>
                  <a:lnTo>
                    <a:pt x="180" y="91"/>
                  </a:lnTo>
                  <a:lnTo>
                    <a:pt x="180" y="85"/>
                  </a:lnTo>
                  <a:lnTo>
                    <a:pt x="180" y="82"/>
                  </a:lnTo>
                  <a:lnTo>
                    <a:pt x="180" y="76"/>
                  </a:lnTo>
                  <a:lnTo>
                    <a:pt x="178" y="72"/>
                  </a:lnTo>
                  <a:lnTo>
                    <a:pt x="178" y="68"/>
                  </a:lnTo>
                  <a:lnTo>
                    <a:pt x="177" y="63"/>
                  </a:lnTo>
                  <a:lnTo>
                    <a:pt x="175" y="59"/>
                  </a:lnTo>
                  <a:lnTo>
                    <a:pt x="173" y="55"/>
                  </a:lnTo>
                  <a:lnTo>
                    <a:pt x="171" y="51"/>
                  </a:lnTo>
                  <a:lnTo>
                    <a:pt x="169" y="47"/>
                  </a:lnTo>
                  <a:lnTo>
                    <a:pt x="167" y="44"/>
                  </a:lnTo>
                  <a:lnTo>
                    <a:pt x="165" y="40"/>
                  </a:lnTo>
                  <a:lnTo>
                    <a:pt x="159" y="32"/>
                  </a:lnTo>
                  <a:lnTo>
                    <a:pt x="154" y="26"/>
                  </a:lnTo>
                  <a:lnTo>
                    <a:pt x="148" y="19"/>
                  </a:lnTo>
                  <a:lnTo>
                    <a:pt x="140" y="15"/>
                  </a:lnTo>
                  <a:lnTo>
                    <a:pt x="137" y="13"/>
                  </a:lnTo>
                  <a:lnTo>
                    <a:pt x="133" y="9"/>
                  </a:lnTo>
                  <a:lnTo>
                    <a:pt x="129" y="7"/>
                  </a:lnTo>
                  <a:lnTo>
                    <a:pt x="125" y="7"/>
                  </a:lnTo>
                  <a:lnTo>
                    <a:pt x="120" y="6"/>
                  </a:lnTo>
                  <a:lnTo>
                    <a:pt x="116" y="4"/>
                  </a:lnTo>
                  <a:lnTo>
                    <a:pt x="112" y="2"/>
                  </a:lnTo>
                  <a:lnTo>
                    <a:pt x="108" y="2"/>
                  </a:lnTo>
                  <a:lnTo>
                    <a:pt x="102" y="0"/>
                  </a:lnTo>
                  <a:lnTo>
                    <a:pt x="99" y="0"/>
                  </a:lnTo>
                  <a:lnTo>
                    <a:pt x="95" y="0"/>
                  </a:lnTo>
                  <a:lnTo>
                    <a:pt x="91" y="0"/>
                  </a:lnTo>
                  <a:lnTo>
                    <a:pt x="85" y="0"/>
                  </a:lnTo>
                  <a:lnTo>
                    <a:pt x="80" y="0"/>
                  </a:lnTo>
                  <a:lnTo>
                    <a:pt x="76" y="0"/>
                  </a:lnTo>
                  <a:lnTo>
                    <a:pt x="72" y="2"/>
                  </a:lnTo>
                  <a:lnTo>
                    <a:pt x="66" y="2"/>
                  </a:lnTo>
                  <a:lnTo>
                    <a:pt x="63" y="4"/>
                  </a:lnTo>
                  <a:lnTo>
                    <a:pt x="59" y="6"/>
                  </a:lnTo>
                  <a:lnTo>
                    <a:pt x="55" y="7"/>
                  </a:lnTo>
                  <a:lnTo>
                    <a:pt x="51" y="7"/>
                  </a:lnTo>
                  <a:lnTo>
                    <a:pt x="45" y="9"/>
                  </a:lnTo>
                  <a:lnTo>
                    <a:pt x="42" y="13"/>
                  </a:lnTo>
                  <a:lnTo>
                    <a:pt x="38" y="15"/>
                  </a:lnTo>
                  <a:lnTo>
                    <a:pt x="34" y="17"/>
                  </a:lnTo>
                  <a:lnTo>
                    <a:pt x="32" y="19"/>
                  </a:lnTo>
                  <a:lnTo>
                    <a:pt x="28" y="23"/>
                  </a:lnTo>
                  <a:lnTo>
                    <a:pt x="24" y="26"/>
                  </a:lnTo>
                  <a:lnTo>
                    <a:pt x="19" y="32"/>
                  </a:lnTo>
                  <a:lnTo>
                    <a:pt x="13" y="40"/>
                  </a:lnTo>
                  <a:lnTo>
                    <a:pt x="11" y="44"/>
                  </a:lnTo>
                  <a:lnTo>
                    <a:pt x="9" y="47"/>
                  </a:lnTo>
                  <a:lnTo>
                    <a:pt x="7" y="51"/>
                  </a:lnTo>
                  <a:lnTo>
                    <a:pt x="5" y="55"/>
                  </a:lnTo>
                  <a:lnTo>
                    <a:pt x="4" y="59"/>
                  </a:lnTo>
                  <a:lnTo>
                    <a:pt x="4" y="63"/>
                  </a:lnTo>
                  <a:lnTo>
                    <a:pt x="2" y="68"/>
                  </a:lnTo>
                  <a:lnTo>
                    <a:pt x="2" y="72"/>
                  </a:lnTo>
                  <a:lnTo>
                    <a:pt x="0" y="76"/>
                  </a:lnTo>
                  <a:lnTo>
                    <a:pt x="0" y="82"/>
                  </a:lnTo>
                  <a:lnTo>
                    <a:pt x="0" y="85"/>
                  </a:lnTo>
                  <a:lnTo>
                    <a:pt x="0" y="91"/>
                  </a:lnTo>
                  <a:lnTo>
                    <a:pt x="0" y="95"/>
                  </a:lnTo>
                  <a:lnTo>
                    <a:pt x="0" y="101"/>
                  </a:lnTo>
                  <a:lnTo>
                    <a:pt x="0" y="104"/>
                  </a:lnTo>
                  <a:lnTo>
                    <a:pt x="2" y="110"/>
                  </a:lnTo>
                  <a:lnTo>
                    <a:pt x="2" y="114"/>
                  </a:lnTo>
                  <a:lnTo>
                    <a:pt x="4" y="118"/>
                  </a:lnTo>
                  <a:lnTo>
                    <a:pt x="4" y="121"/>
                  </a:lnTo>
                  <a:lnTo>
                    <a:pt x="5" y="125"/>
                  </a:lnTo>
                  <a:lnTo>
                    <a:pt x="7" y="129"/>
                  </a:lnTo>
                  <a:lnTo>
                    <a:pt x="9" y="133"/>
                  </a:lnTo>
                  <a:lnTo>
                    <a:pt x="11" y="137"/>
                  </a:lnTo>
                  <a:lnTo>
                    <a:pt x="13" y="140"/>
                  </a:lnTo>
                  <a:lnTo>
                    <a:pt x="19" y="148"/>
                  </a:lnTo>
                  <a:lnTo>
                    <a:pt x="24" y="156"/>
                  </a:lnTo>
                  <a:lnTo>
                    <a:pt x="28" y="158"/>
                  </a:lnTo>
                  <a:lnTo>
                    <a:pt x="32" y="161"/>
                  </a:lnTo>
                  <a:lnTo>
                    <a:pt x="34" y="163"/>
                  </a:lnTo>
                  <a:lnTo>
                    <a:pt x="38" y="165"/>
                  </a:lnTo>
                  <a:lnTo>
                    <a:pt x="42" y="169"/>
                  </a:lnTo>
                  <a:lnTo>
                    <a:pt x="45" y="171"/>
                  </a:lnTo>
                  <a:lnTo>
                    <a:pt x="51" y="173"/>
                  </a:lnTo>
                  <a:lnTo>
                    <a:pt x="55" y="175"/>
                  </a:lnTo>
                  <a:lnTo>
                    <a:pt x="59" y="177"/>
                  </a:lnTo>
                  <a:lnTo>
                    <a:pt x="63" y="178"/>
                  </a:lnTo>
                  <a:lnTo>
                    <a:pt x="66" y="178"/>
                  </a:lnTo>
                  <a:lnTo>
                    <a:pt x="72" y="180"/>
                  </a:lnTo>
                  <a:lnTo>
                    <a:pt x="76" y="180"/>
                  </a:lnTo>
                  <a:lnTo>
                    <a:pt x="80" y="182"/>
                  </a:lnTo>
                  <a:lnTo>
                    <a:pt x="85" y="182"/>
                  </a:lnTo>
                  <a:lnTo>
                    <a:pt x="91" y="182"/>
                  </a:lnTo>
                  <a:close/>
                </a:path>
              </a:pathLst>
            </a:custGeom>
            <a:solidFill>
              <a:srgbClr val="FFCC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3" name="Freeform 151"/>
            <p:cNvSpPr>
              <a:spLocks/>
            </p:cNvSpPr>
            <p:nvPr/>
          </p:nvSpPr>
          <p:spPr bwMode="auto">
            <a:xfrm>
              <a:off x="2261" y="3392"/>
              <a:ext cx="88" cy="89"/>
            </a:xfrm>
            <a:custGeom>
              <a:avLst/>
              <a:gdLst>
                <a:gd name="T0" fmla="*/ 45 w 177"/>
                <a:gd name="T1" fmla="*/ 88 h 179"/>
                <a:gd name="T2" fmla="*/ 49 w 177"/>
                <a:gd name="T3" fmla="*/ 88 h 179"/>
                <a:gd name="T4" fmla="*/ 54 w 177"/>
                <a:gd name="T5" fmla="*/ 87 h 179"/>
                <a:gd name="T6" fmla="*/ 58 w 177"/>
                <a:gd name="T7" fmla="*/ 85 h 179"/>
                <a:gd name="T8" fmla="*/ 63 w 177"/>
                <a:gd name="T9" fmla="*/ 83 h 179"/>
                <a:gd name="T10" fmla="*/ 66 w 177"/>
                <a:gd name="T11" fmla="*/ 81 h 179"/>
                <a:gd name="T12" fmla="*/ 71 w 177"/>
                <a:gd name="T13" fmla="*/ 79 h 179"/>
                <a:gd name="T14" fmla="*/ 78 w 177"/>
                <a:gd name="T15" fmla="*/ 72 h 179"/>
                <a:gd name="T16" fmla="*/ 81 w 177"/>
                <a:gd name="T17" fmla="*/ 66 h 179"/>
                <a:gd name="T18" fmla="*/ 82 w 177"/>
                <a:gd name="T19" fmla="*/ 63 h 179"/>
                <a:gd name="T20" fmla="*/ 84 w 177"/>
                <a:gd name="T21" fmla="*/ 60 h 179"/>
                <a:gd name="T22" fmla="*/ 86 w 177"/>
                <a:gd name="T23" fmla="*/ 55 h 179"/>
                <a:gd name="T24" fmla="*/ 87 w 177"/>
                <a:gd name="T25" fmla="*/ 51 h 179"/>
                <a:gd name="T26" fmla="*/ 87 w 177"/>
                <a:gd name="T27" fmla="*/ 46 h 179"/>
                <a:gd name="T28" fmla="*/ 87 w 177"/>
                <a:gd name="T29" fmla="*/ 42 h 179"/>
                <a:gd name="T30" fmla="*/ 87 w 177"/>
                <a:gd name="T31" fmla="*/ 37 h 179"/>
                <a:gd name="T32" fmla="*/ 86 w 177"/>
                <a:gd name="T33" fmla="*/ 33 h 179"/>
                <a:gd name="T34" fmla="*/ 84 w 177"/>
                <a:gd name="T35" fmla="*/ 28 h 179"/>
                <a:gd name="T36" fmla="*/ 82 w 177"/>
                <a:gd name="T37" fmla="*/ 24 h 179"/>
                <a:gd name="T38" fmla="*/ 81 w 177"/>
                <a:gd name="T39" fmla="*/ 21 h 179"/>
                <a:gd name="T40" fmla="*/ 78 w 177"/>
                <a:gd name="T41" fmla="*/ 16 h 179"/>
                <a:gd name="T42" fmla="*/ 71 w 177"/>
                <a:gd name="T43" fmla="*/ 9 h 179"/>
                <a:gd name="T44" fmla="*/ 66 w 177"/>
                <a:gd name="T45" fmla="*/ 5 h 179"/>
                <a:gd name="T46" fmla="*/ 63 w 177"/>
                <a:gd name="T47" fmla="*/ 4 h 179"/>
                <a:gd name="T48" fmla="*/ 58 w 177"/>
                <a:gd name="T49" fmla="*/ 2 h 179"/>
                <a:gd name="T50" fmla="*/ 54 w 177"/>
                <a:gd name="T51" fmla="*/ 1 h 179"/>
                <a:gd name="T52" fmla="*/ 49 w 177"/>
                <a:gd name="T53" fmla="*/ 0 h 179"/>
                <a:gd name="T54" fmla="*/ 45 w 177"/>
                <a:gd name="T55" fmla="*/ 0 h 179"/>
                <a:gd name="T56" fmla="*/ 41 w 177"/>
                <a:gd name="T57" fmla="*/ 0 h 179"/>
                <a:gd name="T58" fmla="*/ 36 w 177"/>
                <a:gd name="T59" fmla="*/ 0 h 179"/>
                <a:gd name="T60" fmla="*/ 32 w 177"/>
                <a:gd name="T61" fmla="*/ 1 h 179"/>
                <a:gd name="T62" fmla="*/ 28 w 177"/>
                <a:gd name="T63" fmla="*/ 2 h 179"/>
                <a:gd name="T64" fmla="*/ 24 w 177"/>
                <a:gd name="T65" fmla="*/ 4 h 179"/>
                <a:gd name="T66" fmla="*/ 21 w 177"/>
                <a:gd name="T67" fmla="*/ 5 h 179"/>
                <a:gd name="T68" fmla="*/ 15 w 177"/>
                <a:gd name="T69" fmla="*/ 9 h 179"/>
                <a:gd name="T70" fmla="*/ 9 w 177"/>
                <a:gd name="T71" fmla="*/ 16 h 179"/>
                <a:gd name="T72" fmla="*/ 6 w 177"/>
                <a:gd name="T73" fmla="*/ 21 h 179"/>
                <a:gd name="T74" fmla="*/ 4 w 177"/>
                <a:gd name="T75" fmla="*/ 24 h 179"/>
                <a:gd name="T76" fmla="*/ 3 w 177"/>
                <a:gd name="T77" fmla="*/ 28 h 179"/>
                <a:gd name="T78" fmla="*/ 1 w 177"/>
                <a:gd name="T79" fmla="*/ 33 h 179"/>
                <a:gd name="T80" fmla="*/ 0 w 177"/>
                <a:gd name="T81" fmla="*/ 37 h 179"/>
                <a:gd name="T82" fmla="*/ 0 w 177"/>
                <a:gd name="T83" fmla="*/ 42 h 179"/>
                <a:gd name="T84" fmla="*/ 0 w 177"/>
                <a:gd name="T85" fmla="*/ 46 h 179"/>
                <a:gd name="T86" fmla="*/ 0 w 177"/>
                <a:gd name="T87" fmla="*/ 51 h 179"/>
                <a:gd name="T88" fmla="*/ 1 w 177"/>
                <a:gd name="T89" fmla="*/ 55 h 179"/>
                <a:gd name="T90" fmla="*/ 3 w 177"/>
                <a:gd name="T91" fmla="*/ 60 h 179"/>
                <a:gd name="T92" fmla="*/ 4 w 177"/>
                <a:gd name="T93" fmla="*/ 63 h 179"/>
                <a:gd name="T94" fmla="*/ 6 w 177"/>
                <a:gd name="T95" fmla="*/ 66 h 179"/>
                <a:gd name="T96" fmla="*/ 9 w 177"/>
                <a:gd name="T97" fmla="*/ 72 h 179"/>
                <a:gd name="T98" fmla="*/ 15 w 177"/>
                <a:gd name="T99" fmla="*/ 79 h 179"/>
                <a:gd name="T100" fmla="*/ 21 w 177"/>
                <a:gd name="T101" fmla="*/ 81 h 179"/>
                <a:gd name="T102" fmla="*/ 24 w 177"/>
                <a:gd name="T103" fmla="*/ 83 h 179"/>
                <a:gd name="T104" fmla="*/ 28 w 177"/>
                <a:gd name="T105" fmla="*/ 85 h 179"/>
                <a:gd name="T106" fmla="*/ 32 w 177"/>
                <a:gd name="T107" fmla="*/ 87 h 179"/>
                <a:gd name="T108" fmla="*/ 36 w 177"/>
                <a:gd name="T109" fmla="*/ 88 h 179"/>
                <a:gd name="T110" fmla="*/ 41 w 177"/>
                <a:gd name="T111" fmla="*/ 88 h 179"/>
                <a:gd name="T112" fmla="*/ 43 w 177"/>
                <a:gd name="T113" fmla="*/ 89 h 179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177"/>
                <a:gd name="T172" fmla="*/ 0 h 179"/>
                <a:gd name="T173" fmla="*/ 177 w 177"/>
                <a:gd name="T174" fmla="*/ 179 h 179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177" h="179">
                  <a:moveTo>
                    <a:pt x="87" y="179"/>
                  </a:moveTo>
                  <a:lnTo>
                    <a:pt x="91" y="177"/>
                  </a:lnTo>
                  <a:lnTo>
                    <a:pt x="95" y="177"/>
                  </a:lnTo>
                  <a:lnTo>
                    <a:pt x="99" y="177"/>
                  </a:lnTo>
                  <a:lnTo>
                    <a:pt x="105" y="177"/>
                  </a:lnTo>
                  <a:lnTo>
                    <a:pt x="108" y="175"/>
                  </a:lnTo>
                  <a:lnTo>
                    <a:pt x="112" y="173"/>
                  </a:lnTo>
                  <a:lnTo>
                    <a:pt x="116" y="171"/>
                  </a:lnTo>
                  <a:lnTo>
                    <a:pt x="122" y="171"/>
                  </a:lnTo>
                  <a:lnTo>
                    <a:pt x="126" y="167"/>
                  </a:lnTo>
                  <a:lnTo>
                    <a:pt x="129" y="165"/>
                  </a:lnTo>
                  <a:lnTo>
                    <a:pt x="133" y="163"/>
                  </a:lnTo>
                  <a:lnTo>
                    <a:pt x="137" y="162"/>
                  </a:lnTo>
                  <a:lnTo>
                    <a:pt x="143" y="158"/>
                  </a:lnTo>
                  <a:lnTo>
                    <a:pt x="150" y="152"/>
                  </a:lnTo>
                  <a:lnTo>
                    <a:pt x="156" y="144"/>
                  </a:lnTo>
                  <a:lnTo>
                    <a:pt x="160" y="139"/>
                  </a:lnTo>
                  <a:lnTo>
                    <a:pt x="162" y="133"/>
                  </a:lnTo>
                  <a:lnTo>
                    <a:pt x="164" y="131"/>
                  </a:lnTo>
                  <a:lnTo>
                    <a:pt x="165" y="127"/>
                  </a:lnTo>
                  <a:lnTo>
                    <a:pt x="169" y="124"/>
                  </a:lnTo>
                  <a:lnTo>
                    <a:pt x="169" y="120"/>
                  </a:lnTo>
                  <a:lnTo>
                    <a:pt x="171" y="114"/>
                  </a:lnTo>
                  <a:lnTo>
                    <a:pt x="173" y="110"/>
                  </a:lnTo>
                  <a:lnTo>
                    <a:pt x="175" y="106"/>
                  </a:lnTo>
                  <a:lnTo>
                    <a:pt x="175" y="103"/>
                  </a:lnTo>
                  <a:lnTo>
                    <a:pt x="175" y="97"/>
                  </a:lnTo>
                  <a:lnTo>
                    <a:pt x="175" y="93"/>
                  </a:lnTo>
                  <a:lnTo>
                    <a:pt x="177" y="89"/>
                  </a:lnTo>
                  <a:lnTo>
                    <a:pt x="175" y="84"/>
                  </a:lnTo>
                  <a:lnTo>
                    <a:pt x="175" y="80"/>
                  </a:lnTo>
                  <a:lnTo>
                    <a:pt x="175" y="74"/>
                  </a:lnTo>
                  <a:lnTo>
                    <a:pt x="175" y="70"/>
                  </a:lnTo>
                  <a:lnTo>
                    <a:pt x="173" y="67"/>
                  </a:lnTo>
                  <a:lnTo>
                    <a:pt x="171" y="63"/>
                  </a:lnTo>
                  <a:lnTo>
                    <a:pt x="169" y="57"/>
                  </a:lnTo>
                  <a:lnTo>
                    <a:pt x="169" y="53"/>
                  </a:lnTo>
                  <a:lnTo>
                    <a:pt x="165" y="49"/>
                  </a:lnTo>
                  <a:lnTo>
                    <a:pt x="164" y="46"/>
                  </a:lnTo>
                  <a:lnTo>
                    <a:pt x="162" y="42"/>
                  </a:lnTo>
                  <a:lnTo>
                    <a:pt x="160" y="38"/>
                  </a:lnTo>
                  <a:lnTo>
                    <a:pt x="156" y="32"/>
                  </a:lnTo>
                  <a:lnTo>
                    <a:pt x="150" y="25"/>
                  </a:lnTo>
                  <a:lnTo>
                    <a:pt x="143" y="19"/>
                  </a:lnTo>
                  <a:lnTo>
                    <a:pt x="137" y="13"/>
                  </a:lnTo>
                  <a:lnTo>
                    <a:pt x="133" y="11"/>
                  </a:lnTo>
                  <a:lnTo>
                    <a:pt x="129" y="10"/>
                  </a:lnTo>
                  <a:lnTo>
                    <a:pt x="126" y="8"/>
                  </a:lnTo>
                  <a:lnTo>
                    <a:pt x="122" y="6"/>
                  </a:lnTo>
                  <a:lnTo>
                    <a:pt x="116" y="4"/>
                  </a:lnTo>
                  <a:lnTo>
                    <a:pt x="112" y="4"/>
                  </a:lnTo>
                  <a:lnTo>
                    <a:pt x="108" y="2"/>
                  </a:lnTo>
                  <a:lnTo>
                    <a:pt x="105" y="0"/>
                  </a:lnTo>
                  <a:lnTo>
                    <a:pt x="99" y="0"/>
                  </a:lnTo>
                  <a:lnTo>
                    <a:pt x="95" y="0"/>
                  </a:lnTo>
                  <a:lnTo>
                    <a:pt x="91" y="0"/>
                  </a:lnTo>
                  <a:lnTo>
                    <a:pt x="87" y="0"/>
                  </a:lnTo>
                  <a:lnTo>
                    <a:pt x="82" y="0"/>
                  </a:lnTo>
                  <a:lnTo>
                    <a:pt x="78" y="0"/>
                  </a:lnTo>
                  <a:lnTo>
                    <a:pt x="72" y="0"/>
                  </a:lnTo>
                  <a:lnTo>
                    <a:pt x="68" y="0"/>
                  </a:lnTo>
                  <a:lnTo>
                    <a:pt x="65" y="2"/>
                  </a:lnTo>
                  <a:lnTo>
                    <a:pt x="61" y="4"/>
                  </a:lnTo>
                  <a:lnTo>
                    <a:pt x="57" y="4"/>
                  </a:lnTo>
                  <a:lnTo>
                    <a:pt x="53" y="6"/>
                  </a:lnTo>
                  <a:lnTo>
                    <a:pt x="49" y="8"/>
                  </a:lnTo>
                  <a:lnTo>
                    <a:pt x="46" y="10"/>
                  </a:lnTo>
                  <a:lnTo>
                    <a:pt x="42" y="11"/>
                  </a:lnTo>
                  <a:lnTo>
                    <a:pt x="38" y="13"/>
                  </a:lnTo>
                  <a:lnTo>
                    <a:pt x="30" y="19"/>
                  </a:lnTo>
                  <a:lnTo>
                    <a:pt x="27" y="25"/>
                  </a:lnTo>
                  <a:lnTo>
                    <a:pt x="19" y="32"/>
                  </a:lnTo>
                  <a:lnTo>
                    <a:pt x="15" y="38"/>
                  </a:lnTo>
                  <a:lnTo>
                    <a:pt x="13" y="42"/>
                  </a:lnTo>
                  <a:lnTo>
                    <a:pt x="10" y="46"/>
                  </a:lnTo>
                  <a:lnTo>
                    <a:pt x="8" y="49"/>
                  </a:lnTo>
                  <a:lnTo>
                    <a:pt x="8" y="53"/>
                  </a:lnTo>
                  <a:lnTo>
                    <a:pt x="6" y="57"/>
                  </a:lnTo>
                  <a:lnTo>
                    <a:pt x="4" y="63"/>
                  </a:lnTo>
                  <a:lnTo>
                    <a:pt x="2" y="67"/>
                  </a:lnTo>
                  <a:lnTo>
                    <a:pt x="2" y="70"/>
                  </a:lnTo>
                  <a:lnTo>
                    <a:pt x="0" y="74"/>
                  </a:lnTo>
                  <a:lnTo>
                    <a:pt x="0" y="80"/>
                  </a:lnTo>
                  <a:lnTo>
                    <a:pt x="0" y="84"/>
                  </a:lnTo>
                  <a:lnTo>
                    <a:pt x="0" y="89"/>
                  </a:lnTo>
                  <a:lnTo>
                    <a:pt x="0" y="93"/>
                  </a:lnTo>
                  <a:lnTo>
                    <a:pt x="0" y="97"/>
                  </a:lnTo>
                  <a:lnTo>
                    <a:pt x="0" y="103"/>
                  </a:lnTo>
                  <a:lnTo>
                    <a:pt x="2" y="106"/>
                  </a:lnTo>
                  <a:lnTo>
                    <a:pt x="2" y="110"/>
                  </a:lnTo>
                  <a:lnTo>
                    <a:pt x="4" y="114"/>
                  </a:lnTo>
                  <a:lnTo>
                    <a:pt x="6" y="120"/>
                  </a:lnTo>
                  <a:lnTo>
                    <a:pt x="8" y="124"/>
                  </a:lnTo>
                  <a:lnTo>
                    <a:pt x="8" y="127"/>
                  </a:lnTo>
                  <a:lnTo>
                    <a:pt x="10" y="131"/>
                  </a:lnTo>
                  <a:lnTo>
                    <a:pt x="13" y="133"/>
                  </a:lnTo>
                  <a:lnTo>
                    <a:pt x="15" y="139"/>
                  </a:lnTo>
                  <a:lnTo>
                    <a:pt x="19" y="144"/>
                  </a:lnTo>
                  <a:lnTo>
                    <a:pt x="27" y="152"/>
                  </a:lnTo>
                  <a:lnTo>
                    <a:pt x="30" y="158"/>
                  </a:lnTo>
                  <a:lnTo>
                    <a:pt x="38" y="162"/>
                  </a:lnTo>
                  <a:lnTo>
                    <a:pt x="42" y="163"/>
                  </a:lnTo>
                  <a:lnTo>
                    <a:pt x="46" y="165"/>
                  </a:lnTo>
                  <a:lnTo>
                    <a:pt x="49" y="167"/>
                  </a:lnTo>
                  <a:lnTo>
                    <a:pt x="53" y="171"/>
                  </a:lnTo>
                  <a:lnTo>
                    <a:pt x="57" y="171"/>
                  </a:lnTo>
                  <a:lnTo>
                    <a:pt x="61" y="173"/>
                  </a:lnTo>
                  <a:lnTo>
                    <a:pt x="65" y="175"/>
                  </a:lnTo>
                  <a:lnTo>
                    <a:pt x="68" y="177"/>
                  </a:lnTo>
                  <a:lnTo>
                    <a:pt x="72" y="177"/>
                  </a:lnTo>
                  <a:lnTo>
                    <a:pt x="78" y="177"/>
                  </a:lnTo>
                  <a:lnTo>
                    <a:pt x="82" y="177"/>
                  </a:lnTo>
                  <a:lnTo>
                    <a:pt x="87" y="179"/>
                  </a:lnTo>
                  <a:close/>
                </a:path>
              </a:pathLst>
            </a:custGeom>
            <a:solidFill>
              <a:srgbClr val="FFCC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4" name="Freeform 152"/>
            <p:cNvSpPr>
              <a:spLocks/>
            </p:cNvSpPr>
            <p:nvPr/>
          </p:nvSpPr>
          <p:spPr bwMode="auto">
            <a:xfrm>
              <a:off x="2123" y="3480"/>
              <a:ext cx="119" cy="120"/>
            </a:xfrm>
            <a:custGeom>
              <a:avLst/>
              <a:gdLst>
                <a:gd name="T0" fmla="*/ 65 w 238"/>
                <a:gd name="T1" fmla="*/ 119 h 239"/>
                <a:gd name="T2" fmla="*/ 75 w 238"/>
                <a:gd name="T3" fmla="*/ 117 h 239"/>
                <a:gd name="T4" fmla="*/ 83 w 238"/>
                <a:gd name="T5" fmla="*/ 115 h 239"/>
                <a:gd name="T6" fmla="*/ 90 w 238"/>
                <a:gd name="T7" fmla="*/ 110 h 239"/>
                <a:gd name="T8" fmla="*/ 97 w 238"/>
                <a:gd name="T9" fmla="*/ 106 h 239"/>
                <a:gd name="T10" fmla="*/ 103 w 238"/>
                <a:gd name="T11" fmla="*/ 100 h 239"/>
                <a:gd name="T12" fmla="*/ 109 w 238"/>
                <a:gd name="T13" fmla="*/ 93 h 239"/>
                <a:gd name="T14" fmla="*/ 114 w 238"/>
                <a:gd name="T15" fmla="*/ 85 h 239"/>
                <a:gd name="T16" fmla="*/ 116 w 238"/>
                <a:gd name="T17" fmla="*/ 77 h 239"/>
                <a:gd name="T18" fmla="*/ 118 w 238"/>
                <a:gd name="T19" fmla="*/ 69 h 239"/>
                <a:gd name="T20" fmla="*/ 119 w 238"/>
                <a:gd name="T21" fmla="*/ 59 h 239"/>
                <a:gd name="T22" fmla="*/ 118 w 238"/>
                <a:gd name="T23" fmla="*/ 50 h 239"/>
                <a:gd name="T24" fmla="*/ 116 w 238"/>
                <a:gd name="T25" fmla="*/ 41 h 239"/>
                <a:gd name="T26" fmla="*/ 114 w 238"/>
                <a:gd name="T27" fmla="*/ 33 h 239"/>
                <a:gd name="T28" fmla="*/ 109 w 238"/>
                <a:gd name="T29" fmla="*/ 26 h 239"/>
                <a:gd name="T30" fmla="*/ 103 w 238"/>
                <a:gd name="T31" fmla="*/ 19 h 239"/>
                <a:gd name="T32" fmla="*/ 97 w 238"/>
                <a:gd name="T33" fmla="*/ 12 h 239"/>
                <a:gd name="T34" fmla="*/ 90 w 238"/>
                <a:gd name="T35" fmla="*/ 8 h 239"/>
                <a:gd name="T36" fmla="*/ 83 w 238"/>
                <a:gd name="T37" fmla="*/ 4 h 239"/>
                <a:gd name="T38" fmla="*/ 75 w 238"/>
                <a:gd name="T39" fmla="*/ 1 h 239"/>
                <a:gd name="T40" fmla="*/ 65 w 238"/>
                <a:gd name="T41" fmla="*/ 0 h 239"/>
                <a:gd name="T42" fmla="*/ 57 w 238"/>
                <a:gd name="T43" fmla="*/ 0 h 239"/>
                <a:gd name="T44" fmla="*/ 48 w 238"/>
                <a:gd name="T45" fmla="*/ 1 h 239"/>
                <a:gd name="T46" fmla="*/ 38 w 238"/>
                <a:gd name="T47" fmla="*/ 3 h 239"/>
                <a:gd name="T48" fmla="*/ 31 w 238"/>
                <a:gd name="T49" fmla="*/ 7 h 239"/>
                <a:gd name="T50" fmla="*/ 23 w 238"/>
                <a:gd name="T51" fmla="*/ 11 h 239"/>
                <a:gd name="T52" fmla="*/ 18 w 238"/>
                <a:gd name="T53" fmla="*/ 17 h 239"/>
                <a:gd name="T54" fmla="*/ 11 w 238"/>
                <a:gd name="T55" fmla="*/ 23 h 239"/>
                <a:gd name="T56" fmla="*/ 7 w 238"/>
                <a:gd name="T57" fmla="*/ 31 h 239"/>
                <a:gd name="T58" fmla="*/ 3 w 238"/>
                <a:gd name="T59" fmla="*/ 38 h 239"/>
                <a:gd name="T60" fmla="*/ 1 w 238"/>
                <a:gd name="T61" fmla="*/ 47 h 239"/>
                <a:gd name="T62" fmla="*/ 0 w 238"/>
                <a:gd name="T63" fmla="*/ 56 h 239"/>
                <a:gd name="T64" fmla="*/ 0 w 238"/>
                <a:gd name="T65" fmla="*/ 65 h 239"/>
                <a:gd name="T66" fmla="*/ 1 w 238"/>
                <a:gd name="T67" fmla="*/ 74 h 239"/>
                <a:gd name="T68" fmla="*/ 4 w 238"/>
                <a:gd name="T69" fmla="*/ 83 h 239"/>
                <a:gd name="T70" fmla="*/ 8 w 238"/>
                <a:gd name="T71" fmla="*/ 90 h 239"/>
                <a:gd name="T72" fmla="*/ 14 w 238"/>
                <a:gd name="T73" fmla="*/ 97 h 239"/>
                <a:gd name="T74" fmla="*/ 19 w 238"/>
                <a:gd name="T75" fmla="*/ 104 h 239"/>
                <a:gd name="T76" fmla="*/ 26 w 238"/>
                <a:gd name="T77" fmla="*/ 109 h 239"/>
                <a:gd name="T78" fmla="*/ 34 w 238"/>
                <a:gd name="T79" fmla="*/ 113 h 239"/>
                <a:gd name="T80" fmla="*/ 41 w 238"/>
                <a:gd name="T81" fmla="*/ 117 h 239"/>
                <a:gd name="T82" fmla="*/ 50 w 238"/>
                <a:gd name="T83" fmla="*/ 119 h 239"/>
                <a:gd name="T84" fmla="*/ 59 w 238"/>
                <a:gd name="T85" fmla="*/ 120 h 239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238"/>
                <a:gd name="T130" fmla="*/ 0 h 239"/>
                <a:gd name="T131" fmla="*/ 238 w 238"/>
                <a:gd name="T132" fmla="*/ 239 h 239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238" h="239">
                  <a:moveTo>
                    <a:pt x="118" y="239"/>
                  </a:moveTo>
                  <a:lnTo>
                    <a:pt x="124" y="239"/>
                  </a:lnTo>
                  <a:lnTo>
                    <a:pt x="130" y="237"/>
                  </a:lnTo>
                  <a:lnTo>
                    <a:pt x="137" y="237"/>
                  </a:lnTo>
                  <a:lnTo>
                    <a:pt x="143" y="235"/>
                  </a:lnTo>
                  <a:lnTo>
                    <a:pt x="149" y="233"/>
                  </a:lnTo>
                  <a:lnTo>
                    <a:pt x="154" y="233"/>
                  </a:lnTo>
                  <a:lnTo>
                    <a:pt x="158" y="232"/>
                  </a:lnTo>
                  <a:lnTo>
                    <a:pt x="166" y="230"/>
                  </a:lnTo>
                  <a:lnTo>
                    <a:pt x="170" y="226"/>
                  </a:lnTo>
                  <a:lnTo>
                    <a:pt x="175" y="224"/>
                  </a:lnTo>
                  <a:lnTo>
                    <a:pt x="179" y="220"/>
                  </a:lnTo>
                  <a:lnTo>
                    <a:pt x="185" y="218"/>
                  </a:lnTo>
                  <a:lnTo>
                    <a:pt x="189" y="214"/>
                  </a:lnTo>
                  <a:lnTo>
                    <a:pt x="194" y="211"/>
                  </a:lnTo>
                  <a:lnTo>
                    <a:pt x="198" y="207"/>
                  </a:lnTo>
                  <a:lnTo>
                    <a:pt x="204" y="203"/>
                  </a:lnTo>
                  <a:lnTo>
                    <a:pt x="206" y="199"/>
                  </a:lnTo>
                  <a:lnTo>
                    <a:pt x="209" y="194"/>
                  </a:lnTo>
                  <a:lnTo>
                    <a:pt x="213" y="190"/>
                  </a:lnTo>
                  <a:lnTo>
                    <a:pt x="217" y="186"/>
                  </a:lnTo>
                  <a:lnTo>
                    <a:pt x="219" y="180"/>
                  </a:lnTo>
                  <a:lnTo>
                    <a:pt x="223" y="175"/>
                  </a:lnTo>
                  <a:lnTo>
                    <a:pt x="227" y="169"/>
                  </a:lnTo>
                  <a:lnTo>
                    <a:pt x="229" y="165"/>
                  </a:lnTo>
                  <a:lnTo>
                    <a:pt x="230" y="159"/>
                  </a:lnTo>
                  <a:lnTo>
                    <a:pt x="232" y="154"/>
                  </a:lnTo>
                  <a:lnTo>
                    <a:pt x="234" y="148"/>
                  </a:lnTo>
                  <a:lnTo>
                    <a:pt x="236" y="142"/>
                  </a:lnTo>
                  <a:lnTo>
                    <a:pt x="236" y="137"/>
                  </a:lnTo>
                  <a:lnTo>
                    <a:pt x="236" y="129"/>
                  </a:lnTo>
                  <a:lnTo>
                    <a:pt x="238" y="123"/>
                  </a:lnTo>
                  <a:lnTo>
                    <a:pt x="238" y="118"/>
                  </a:lnTo>
                  <a:lnTo>
                    <a:pt x="238" y="112"/>
                  </a:lnTo>
                  <a:lnTo>
                    <a:pt x="236" y="106"/>
                  </a:lnTo>
                  <a:lnTo>
                    <a:pt x="236" y="99"/>
                  </a:lnTo>
                  <a:lnTo>
                    <a:pt x="236" y="93"/>
                  </a:lnTo>
                  <a:lnTo>
                    <a:pt x="234" y="87"/>
                  </a:lnTo>
                  <a:lnTo>
                    <a:pt x="232" y="81"/>
                  </a:lnTo>
                  <a:lnTo>
                    <a:pt x="230" y="76"/>
                  </a:lnTo>
                  <a:lnTo>
                    <a:pt x="229" y="72"/>
                  </a:lnTo>
                  <a:lnTo>
                    <a:pt x="227" y="66"/>
                  </a:lnTo>
                  <a:lnTo>
                    <a:pt x="223" y="61"/>
                  </a:lnTo>
                  <a:lnTo>
                    <a:pt x="219" y="55"/>
                  </a:lnTo>
                  <a:lnTo>
                    <a:pt x="217" y="51"/>
                  </a:lnTo>
                  <a:lnTo>
                    <a:pt x="213" y="45"/>
                  </a:lnTo>
                  <a:lnTo>
                    <a:pt x="209" y="42"/>
                  </a:lnTo>
                  <a:lnTo>
                    <a:pt x="206" y="38"/>
                  </a:lnTo>
                  <a:lnTo>
                    <a:pt x="204" y="34"/>
                  </a:lnTo>
                  <a:lnTo>
                    <a:pt x="198" y="30"/>
                  </a:lnTo>
                  <a:lnTo>
                    <a:pt x="194" y="24"/>
                  </a:lnTo>
                  <a:lnTo>
                    <a:pt x="189" y="21"/>
                  </a:lnTo>
                  <a:lnTo>
                    <a:pt x="185" y="19"/>
                  </a:lnTo>
                  <a:lnTo>
                    <a:pt x="179" y="15"/>
                  </a:lnTo>
                  <a:lnTo>
                    <a:pt x="175" y="13"/>
                  </a:lnTo>
                  <a:lnTo>
                    <a:pt x="170" y="9"/>
                  </a:lnTo>
                  <a:lnTo>
                    <a:pt x="166" y="7"/>
                  </a:lnTo>
                  <a:lnTo>
                    <a:pt x="158" y="5"/>
                  </a:lnTo>
                  <a:lnTo>
                    <a:pt x="154" y="4"/>
                  </a:lnTo>
                  <a:lnTo>
                    <a:pt x="149" y="2"/>
                  </a:lnTo>
                  <a:lnTo>
                    <a:pt x="143" y="2"/>
                  </a:lnTo>
                  <a:lnTo>
                    <a:pt x="137" y="0"/>
                  </a:lnTo>
                  <a:lnTo>
                    <a:pt x="130" y="0"/>
                  </a:lnTo>
                  <a:lnTo>
                    <a:pt x="124" y="0"/>
                  </a:lnTo>
                  <a:lnTo>
                    <a:pt x="118" y="0"/>
                  </a:lnTo>
                  <a:lnTo>
                    <a:pt x="113" y="0"/>
                  </a:lnTo>
                  <a:lnTo>
                    <a:pt x="107" y="0"/>
                  </a:lnTo>
                  <a:lnTo>
                    <a:pt x="99" y="0"/>
                  </a:lnTo>
                  <a:lnTo>
                    <a:pt x="95" y="2"/>
                  </a:lnTo>
                  <a:lnTo>
                    <a:pt x="88" y="2"/>
                  </a:lnTo>
                  <a:lnTo>
                    <a:pt x="82" y="4"/>
                  </a:lnTo>
                  <a:lnTo>
                    <a:pt x="76" y="5"/>
                  </a:lnTo>
                  <a:lnTo>
                    <a:pt x="73" y="7"/>
                  </a:lnTo>
                  <a:lnTo>
                    <a:pt x="67" y="9"/>
                  </a:lnTo>
                  <a:lnTo>
                    <a:pt x="61" y="13"/>
                  </a:lnTo>
                  <a:lnTo>
                    <a:pt x="56" y="15"/>
                  </a:lnTo>
                  <a:lnTo>
                    <a:pt x="52" y="19"/>
                  </a:lnTo>
                  <a:lnTo>
                    <a:pt x="46" y="21"/>
                  </a:lnTo>
                  <a:lnTo>
                    <a:pt x="42" y="24"/>
                  </a:lnTo>
                  <a:lnTo>
                    <a:pt x="38" y="30"/>
                  </a:lnTo>
                  <a:lnTo>
                    <a:pt x="35" y="34"/>
                  </a:lnTo>
                  <a:lnTo>
                    <a:pt x="31" y="38"/>
                  </a:lnTo>
                  <a:lnTo>
                    <a:pt x="27" y="42"/>
                  </a:lnTo>
                  <a:lnTo>
                    <a:pt x="21" y="45"/>
                  </a:lnTo>
                  <a:lnTo>
                    <a:pt x="19" y="51"/>
                  </a:lnTo>
                  <a:lnTo>
                    <a:pt x="16" y="55"/>
                  </a:lnTo>
                  <a:lnTo>
                    <a:pt x="14" y="61"/>
                  </a:lnTo>
                  <a:lnTo>
                    <a:pt x="10" y="66"/>
                  </a:lnTo>
                  <a:lnTo>
                    <a:pt x="8" y="72"/>
                  </a:lnTo>
                  <a:lnTo>
                    <a:pt x="6" y="76"/>
                  </a:lnTo>
                  <a:lnTo>
                    <a:pt x="4" y="81"/>
                  </a:lnTo>
                  <a:lnTo>
                    <a:pt x="2" y="87"/>
                  </a:lnTo>
                  <a:lnTo>
                    <a:pt x="2" y="93"/>
                  </a:lnTo>
                  <a:lnTo>
                    <a:pt x="0" y="99"/>
                  </a:lnTo>
                  <a:lnTo>
                    <a:pt x="0" y="106"/>
                  </a:lnTo>
                  <a:lnTo>
                    <a:pt x="0" y="112"/>
                  </a:lnTo>
                  <a:lnTo>
                    <a:pt x="0" y="118"/>
                  </a:lnTo>
                  <a:lnTo>
                    <a:pt x="0" y="123"/>
                  </a:lnTo>
                  <a:lnTo>
                    <a:pt x="0" y="129"/>
                  </a:lnTo>
                  <a:lnTo>
                    <a:pt x="0" y="137"/>
                  </a:lnTo>
                  <a:lnTo>
                    <a:pt x="2" y="142"/>
                  </a:lnTo>
                  <a:lnTo>
                    <a:pt x="2" y="148"/>
                  </a:lnTo>
                  <a:lnTo>
                    <a:pt x="4" y="154"/>
                  </a:lnTo>
                  <a:lnTo>
                    <a:pt x="6" y="159"/>
                  </a:lnTo>
                  <a:lnTo>
                    <a:pt x="8" y="165"/>
                  </a:lnTo>
                  <a:lnTo>
                    <a:pt x="10" y="169"/>
                  </a:lnTo>
                  <a:lnTo>
                    <a:pt x="14" y="175"/>
                  </a:lnTo>
                  <a:lnTo>
                    <a:pt x="16" y="180"/>
                  </a:lnTo>
                  <a:lnTo>
                    <a:pt x="19" y="186"/>
                  </a:lnTo>
                  <a:lnTo>
                    <a:pt x="21" y="190"/>
                  </a:lnTo>
                  <a:lnTo>
                    <a:pt x="27" y="194"/>
                  </a:lnTo>
                  <a:lnTo>
                    <a:pt x="31" y="199"/>
                  </a:lnTo>
                  <a:lnTo>
                    <a:pt x="35" y="203"/>
                  </a:lnTo>
                  <a:lnTo>
                    <a:pt x="38" y="207"/>
                  </a:lnTo>
                  <a:lnTo>
                    <a:pt x="42" y="211"/>
                  </a:lnTo>
                  <a:lnTo>
                    <a:pt x="46" y="214"/>
                  </a:lnTo>
                  <a:lnTo>
                    <a:pt x="52" y="218"/>
                  </a:lnTo>
                  <a:lnTo>
                    <a:pt x="56" y="220"/>
                  </a:lnTo>
                  <a:lnTo>
                    <a:pt x="61" y="224"/>
                  </a:lnTo>
                  <a:lnTo>
                    <a:pt x="67" y="226"/>
                  </a:lnTo>
                  <a:lnTo>
                    <a:pt x="73" y="230"/>
                  </a:lnTo>
                  <a:lnTo>
                    <a:pt x="76" y="232"/>
                  </a:lnTo>
                  <a:lnTo>
                    <a:pt x="82" y="233"/>
                  </a:lnTo>
                  <a:lnTo>
                    <a:pt x="88" y="233"/>
                  </a:lnTo>
                  <a:lnTo>
                    <a:pt x="95" y="235"/>
                  </a:lnTo>
                  <a:lnTo>
                    <a:pt x="99" y="237"/>
                  </a:lnTo>
                  <a:lnTo>
                    <a:pt x="107" y="237"/>
                  </a:lnTo>
                  <a:lnTo>
                    <a:pt x="113" y="239"/>
                  </a:lnTo>
                  <a:lnTo>
                    <a:pt x="118" y="239"/>
                  </a:lnTo>
                  <a:close/>
                </a:path>
              </a:pathLst>
            </a:custGeom>
            <a:solidFill>
              <a:srgbClr val="FFCC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5" name="Freeform 153"/>
            <p:cNvSpPr>
              <a:spLocks/>
            </p:cNvSpPr>
            <p:nvPr/>
          </p:nvSpPr>
          <p:spPr bwMode="auto">
            <a:xfrm>
              <a:off x="1990" y="3389"/>
              <a:ext cx="109" cy="108"/>
            </a:xfrm>
            <a:custGeom>
              <a:avLst/>
              <a:gdLst>
                <a:gd name="T0" fmla="*/ 60 w 219"/>
                <a:gd name="T1" fmla="*/ 108 h 217"/>
                <a:gd name="T2" fmla="*/ 67 w 219"/>
                <a:gd name="T3" fmla="*/ 106 h 217"/>
                <a:gd name="T4" fmla="*/ 75 w 219"/>
                <a:gd name="T5" fmla="*/ 104 h 217"/>
                <a:gd name="T6" fmla="*/ 83 w 219"/>
                <a:gd name="T7" fmla="*/ 101 h 217"/>
                <a:gd name="T8" fmla="*/ 88 w 219"/>
                <a:gd name="T9" fmla="*/ 96 h 217"/>
                <a:gd name="T10" fmla="*/ 94 w 219"/>
                <a:gd name="T11" fmla="*/ 91 h 217"/>
                <a:gd name="T12" fmla="*/ 100 w 219"/>
                <a:gd name="T13" fmla="*/ 84 h 217"/>
                <a:gd name="T14" fmla="*/ 103 w 219"/>
                <a:gd name="T15" fmla="*/ 78 h 217"/>
                <a:gd name="T16" fmla="*/ 106 w 219"/>
                <a:gd name="T17" fmla="*/ 71 h 217"/>
                <a:gd name="T18" fmla="*/ 108 w 219"/>
                <a:gd name="T19" fmla="*/ 63 h 217"/>
                <a:gd name="T20" fmla="*/ 109 w 219"/>
                <a:gd name="T21" fmla="*/ 55 h 217"/>
                <a:gd name="T22" fmla="*/ 108 w 219"/>
                <a:gd name="T23" fmla="*/ 46 h 217"/>
                <a:gd name="T24" fmla="*/ 106 w 219"/>
                <a:gd name="T25" fmla="*/ 38 h 217"/>
                <a:gd name="T26" fmla="*/ 103 w 219"/>
                <a:gd name="T27" fmla="*/ 30 h 217"/>
                <a:gd name="T28" fmla="*/ 100 w 219"/>
                <a:gd name="T29" fmla="*/ 24 h 217"/>
                <a:gd name="T30" fmla="*/ 94 w 219"/>
                <a:gd name="T31" fmla="*/ 17 h 217"/>
                <a:gd name="T32" fmla="*/ 88 w 219"/>
                <a:gd name="T33" fmla="*/ 11 h 217"/>
                <a:gd name="T34" fmla="*/ 83 w 219"/>
                <a:gd name="T35" fmla="*/ 8 h 217"/>
                <a:gd name="T36" fmla="*/ 75 w 219"/>
                <a:gd name="T37" fmla="*/ 4 h 217"/>
                <a:gd name="T38" fmla="*/ 67 w 219"/>
                <a:gd name="T39" fmla="*/ 1 h 217"/>
                <a:gd name="T40" fmla="*/ 60 w 219"/>
                <a:gd name="T41" fmla="*/ 0 h 217"/>
                <a:gd name="T42" fmla="*/ 51 w 219"/>
                <a:gd name="T43" fmla="*/ 0 h 217"/>
                <a:gd name="T44" fmla="*/ 43 w 219"/>
                <a:gd name="T45" fmla="*/ 1 h 217"/>
                <a:gd name="T46" fmla="*/ 35 w 219"/>
                <a:gd name="T47" fmla="*/ 3 h 217"/>
                <a:gd name="T48" fmla="*/ 28 w 219"/>
                <a:gd name="T49" fmla="*/ 6 h 217"/>
                <a:gd name="T50" fmla="*/ 22 w 219"/>
                <a:gd name="T51" fmla="*/ 10 h 217"/>
                <a:gd name="T52" fmla="*/ 16 w 219"/>
                <a:gd name="T53" fmla="*/ 16 h 217"/>
                <a:gd name="T54" fmla="*/ 10 w 219"/>
                <a:gd name="T55" fmla="*/ 22 h 217"/>
                <a:gd name="T56" fmla="*/ 7 w 219"/>
                <a:gd name="T57" fmla="*/ 28 h 217"/>
                <a:gd name="T58" fmla="*/ 4 w 219"/>
                <a:gd name="T59" fmla="*/ 35 h 217"/>
                <a:gd name="T60" fmla="*/ 1 w 219"/>
                <a:gd name="T61" fmla="*/ 44 h 217"/>
                <a:gd name="T62" fmla="*/ 0 w 219"/>
                <a:gd name="T63" fmla="*/ 51 h 217"/>
                <a:gd name="T64" fmla="*/ 0 w 219"/>
                <a:gd name="T65" fmla="*/ 60 h 217"/>
                <a:gd name="T66" fmla="*/ 2 w 219"/>
                <a:gd name="T67" fmla="*/ 68 h 217"/>
                <a:gd name="T68" fmla="*/ 5 w 219"/>
                <a:gd name="T69" fmla="*/ 76 h 217"/>
                <a:gd name="T70" fmla="*/ 7 w 219"/>
                <a:gd name="T71" fmla="*/ 83 h 217"/>
                <a:gd name="T72" fmla="*/ 12 w 219"/>
                <a:gd name="T73" fmla="*/ 88 h 217"/>
                <a:gd name="T74" fmla="*/ 18 w 219"/>
                <a:gd name="T75" fmla="*/ 94 h 217"/>
                <a:gd name="T76" fmla="*/ 24 w 219"/>
                <a:gd name="T77" fmla="*/ 99 h 217"/>
                <a:gd name="T78" fmla="*/ 30 w 219"/>
                <a:gd name="T79" fmla="*/ 103 h 217"/>
                <a:gd name="T80" fmla="*/ 38 w 219"/>
                <a:gd name="T81" fmla="*/ 106 h 217"/>
                <a:gd name="T82" fmla="*/ 45 w 219"/>
                <a:gd name="T83" fmla="*/ 107 h 217"/>
                <a:gd name="T84" fmla="*/ 54 w 219"/>
                <a:gd name="T85" fmla="*/ 108 h 217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219"/>
                <a:gd name="T130" fmla="*/ 0 h 217"/>
                <a:gd name="T131" fmla="*/ 219 w 219"/>
                <a:gd name="T132" fmla="*/ 217 h 217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219" h="217">
                  <a:moveTo>
                    <a:pt x="109" y="217"/>
                  </a:moveTo>
                  <a:lnTo>
                    <a:pt x="112" y="217"/>
                  </a:lnTo>
                  <a:lnTo>
                    <a:pt x="120" y="217"/>
                  </a:lnTo>
                  <a:lnTo>
                    <a:pt x="124" y="215"/>
                  </a:lnTo>
                  <a:lnTo>
                    <a:pt x="130" y="215"/>
                  </a:lnTo>
                  <a:lnTo>
                    <a:pt x="135" y="213"/>
                  </a:lnTo>
                  <a:lnTo>
                    <a:pt x="141" y="213"/>
                  </a:lnTo>
                  <a:lnTo>
                    <a:pt x="147" y="209"/>
                  </a:lnTo>
                  <a:lnTo>
                    <a:pt x="150" y="209"/>
                  </a:lnTo>
                  <a:lnTo>
                    <a:pt x="156" y="206"/>
                  </a:lnTo>
                  <a:lnTo>
                    <a:pt x="160" y="204"/>
                  </a:lnTo>
                  <a:lnTo>
                    <a:pt x="166" y="202"/>
                  </a:lnTo>
                  <a:lnTo>
                    <a:pt x="169" y="198"/>
                  </a:lnTo>
                  <a:lnTo>
                    <a:pt x="173" y="196"/>
                  </a:lnTo>
                  <a:lnTo>
                    <a:pt x="177" y="192"/>
                  </a:lnTo>
                  <a:lnTo>
                    <a:pt x="181" y="188"/>
                  </a:lnTo>
                  <a:lnTo>
                    <a:pt x="187" y="187"/>
                  </a:lnTo>
                  <a:lnTo>
                    <a:pt x="188" y="183"/>
                  </a:lnTo>
                  <a:lnTo>
                    <a:pt x="192" y="177"/>
                  </a:lnTo>
                  <a:lnTo>
                    <a:pt x="196" y="173"/>
                  </a:lnTo>
                  <a:lnTo>
                    <a:pt x="200" y="169"/>
                  </a:lnTo>
                  <a:lnTo>
                    <a:pt x="202" y="166"/>
                  </a:lnTo>
                  <a:lnTo>
                    <a:pt x="206" y="160"/>
                  </a:lnTo>
                  <a:lnTo>
                    <a:pt x="207" y="156"/>
                  </a:lnTo>
                  <a:lnTo>
                    <a:pt x="209" y="152"/>
                  </a:lnTo>
                  <a:lnTo>
                    <a:pt x="211" y="147"/>
                  </a:lnTo>
                  <a:lnTo>
                    <a:pt x="213" y="143"/>
                  </a:lnTo>
                  <a:lnTo>
                    <a:pt x="215" y="137"/>
                  </a:lnTo>
                  <a:lnTo>
                    <a:pt x="215" y="131"/>
                  </a:lnTo>
                  <a:lnTo>
                    <a:pt x="217" y="126"/>
                  </a:lnTo>
                  <a:lnTo>
                    <a:pt x="217" y="120"/>
                  </a:lnTo>
                  <a:lnTo>
                    <a:pt x="217" y="114"/>
                  </a:lnTo>
                  <a:lnTo>
                    <a:pt x="219" y="111"/>
                  </a:lnTo>
                  <a:lnTo>
                    <a:pt x="217" y="103"/>
                  </a:lnTo>
                  <a:lnTo>
                    <a:pt x="217" y="97"/>
                  </a:lnTo>
                  <a:lnTo>
                    <a:pt x="217" y="92"/>
                  </a:lnTo>
                  <a:lnTo>
                    <a:pt x="215" y="88"/>
                  </a:lnTo>
                  <a:lnTo>
                    <a:pt x="215" y="82"/>
                  </a:lnTo>
                  <a:lnTo>
                    <a:pt x="213" y="76"/>
                  </a:lnTo>
                  <a:lnTo>
                    <a:pt x="211" y="71"/>
                  </a:lnTo>
                  <a:lnTo>
                    <a:pt x="209" y="67"/>
                  </a:lnTo>
                  <a:lnTo>
                    <a:pt x="207" y="61"/>
                  </a:lnTo>
                  <a:lnTo>
                    <a:pt x="206" y="57"/>
                  </a:lnTo>
                  <a:lnTo>
                    <a:pt x="202" y="52"/>
                  </a:lnTo>
                  <a:lnTo>
                    <a:pt x="200" y="48"/>
                  </a:lnTo>
                  <a:lnTo>
                    <a:pt x="196" y="44"/>
                  </a:lnTo>
                  <a:lnTo>
                    <a:pt x="192" y="40"/>
                  </a:lnTo>
                  <a:lnTo>
                    <a:pt x="188" y="35"/>
                  </a:lnTo>
                  <a:lnTo>
                    <a:pt x="187" y="33"/>
                  </a:lnTo>
                  <a:lnTo>
                    <a:pt x="181" y="29"/>
                  </a:lnTo>
                  <a:lnTo>
                    <a:pt x="177" y="23"/>
                  </a:lnTo>
                  <a:lnTo>
                    <a:pt x="173" y="21"/>
                  </a:lnTo>
                  <a:lnTo>
                    <a:pt x="169" y="17"/>
                  </a:lnTo>
                  <a:lnTo>
                    <a:pt x="166" y="16"/>
                  </a:lnTo>
                  <a:lnTo>
                    <a:pt x="160" y="12"/>
                  </a:lnTo>
                  <a:lnTo>
                    <a:pt x="156" y="10"/>
                  </a:lnTo>
                  <a:lnTo>
                    <a:pt x="150" y="8"/>
                  </a:lnTo>
                  <a:lnTo>
                    <a:pt x="147" y="6"/>
                  </a:lnTo>
                  <a:lnTo>
                    <a:pt x="141" y="4"/>
                  </a:lnTo>
                  <a:lnTo>
                    <a:pt x="135" y="2"/>
                  </a:lnTo>
                  <a:lnTo>
                    <a:pt x="130" y="2"/>
                  </a:lnTo>
                  <a:lnTo>
                    <a:pt x="124" y="0"/>
                  </a:lnTo>
                  <a:lnTo>
                    <a:pt x="120" y="0"/>
                  </a:lnTo>
                  <a:lnTo>
                    <a:pt x="112" y="0"/>
                  </a:lnTo>
                  <a:lnTo>
                    <a:pt x="109" y="0"/>
                  </a:lnTo>
                  <a:lnTo>
                    <a:pt x="103" y="0"/>
                  </a:lnTo>
                  <a:lnTo>
                    <a:pt x="97" y="0"/>
                  </a:lnTo>
                  <a:lnTo>
                    <a:pt x="91" y="0"/>
                  </a:lnTo>
                  <a:lnTo>
                    <a:pt x="86" y="2"/>
                  </a:lnTo>
                  <a:lnTo>
                    <a:pt x="80" y="2"/>
                  </a:lnTo>
                  <a:lnTo>
                    <a:pt x="76" y="4"/>
                  </a:lnTo>
                  <a:lnTo>
                    <a:pt x="71" y="6"/>
                  </a:lnTo>
                  <a:lnTo>
                    <a:pt x="67" y="8"/>
                  </a:lnTo>
                  <a:lnTo>
                    <a:pt x="61" y="10"/>
                  </a:lnTo>
                  <a:lnTo>
                    <a:pt x="57" y="12"/>
                  </a:lnTo>
                  <a:lnTo>
                    <a:pt x="52" y="16"/>
                  </a:lnTo>
                  <a:lnTo>
                    <a:pt x="48" y="17"/>
                  </a:lnTo>
                  <a:lnTo>
                    <a:pt x="44" y="21"/>
                  </a:lnTo>
                  <a:lnTo>
                    <a:pt x="40" y="23"/>
                  </a:lnTo>
                  <a:lnTo>
                    <a:pt x="36" y="29"/>
                  </a:lnTo>
                  <a:lnTo>
                    <a:pt x="33" y="33"/>
                  </a:lnTo>
                  <a:lnTo>
                    <a:pt x="29" y="35"/>
                  </a:lnTo>
                  <a:lnTo>
                    <a:pt x="25" y="40"/>
                  </a:lnTo>
                  <a:lnTo>
                    <a:pt x="21" y="44"/>
                  </a:lnTo>
                  <a:lnTo>
                    <a:pt x="19" y="48"/>
                  </a:lnTo>
                  <a:lnTo>
                    <a:pt x="15" y="52"/>
                  </a:lnTo>
                  <a:lnTo>
                    <a:pt x="14" y="57"/>
                  </a:lnTo>
                  <a:lnTo>
                    <a:pt x="12" y="61"/>
                  </a:lnTo>
                  <a:lnTo>
                    <a:pt x="10" y="67"/>
                  </a:lnTo>
                  <a:lnTo>
                    <a:pt x="8" y="71"/>
                  </a:lnTo>
                  <a:lnTo>
                    <a:pt x="4" y="76"/>
                  </a:lnTo>
                  <a:lnTo>
                    <a:pt x="4" y="82"/>
                  </a:lnTo>
                  <a:lnTo>
                    <a:pt x="2" y="88"/>
                  </a:lnTo>
                  <a:lnTo>
                    <a:pt x="2" y="92"/>
                  </a:lnTo>
                  <a:lnTo>
                    <a:pt x="0" y="97"/>
                  </a:lnTo>
                  <a:lnTo>
                    <a:pt x="0" y="103"/>
                  </a:lnTo>
                  <a:lnTo>
                    <a:pt x="0" y="111"/>
                  </a:lnTo>
                  <a:lnTo>
                    <a:pt x="0" y="114"/>
                  </a:lnTo>
                  <a:lnTo>
                    <a:pt x="0" y="120"/>
                  </a:lnTo>
                  <a:lnTo>
                    <a:pt x="2" y="126"/>
                  </a:lnTo>
                  <a:lnTo>
                    <a:pt x="2" y="131"/>
                  </a:lnTo>
                  <a:lnTo>
                    <a:pt x="4" y="137"/>
                  </a:lnTo>
                  <a:lnTo>
                    <a:pt x="4" y="143"/>
                  </a:lnTo>
                  <a:lnTo>
                    <a:pt x="8" y="147"/>
                  </a:lnTo>
                  <a:lnTo>
                    <a:pt x="10" y="152"/>
                  </a:lnTo>
                  <a:lnTo>
                    <a:pt x="12" y="156"/>
                  </a:lnTo>
                  <a:lnTo>
                    <a:pt x="14" y="160"/>
                  </a:lnTo>
                  <a:lnTo>
                    <a:pt x="15" y="166"/>
                  </a:lnTo>
                  <a:lnTo>
                    <a:pt x="19" y="169"/>
                  </a:lnTo>
                  <a:lnTo>
                    <a:pt x="21" y="173"/>
                  </a:lnTo>
                  <a:lnTo>
                    <a:pt x="25" y="177"/>
                  </a:lnTo>
                  <a:lnTo>
                    <a:pt x="29" y="183"/>
                  </a:lnTo>
                  <a:lnTo>
                    <a:pt x="33" y="187"/>
                  </a:lnTo>
                  <a:lnTo>
                    <a:pt x="36" y="188"/>
                  </a:lnTo>
                  <a:lnTo>
                    <a:pt x="40" y="192"/>
                  </a:lnTo>
                  <a:lnTo>
                    <a:pt x="44" y="196"/>
                  </a:lnTo>
                  <a:lnTo>
                    <a:pt x="48" y="198"/>
                  </a:lnTo>
                  <a:lnTo>
                    <a:pt x="52" y="202"/>
                  </a:lnTo>
                  <a:lnTo>
                    <a:pt x="57" y="204"/>
                  </a:lnTo>
                  <a:lnTo>
                    <a:pt x="61" y="206"/>
                  </a:lnTo>
                  <a:lnTo>
                    <a:pt x="67" y="209"/>
                  </a:lnTo>
                  <a:lnTo>
                    <a:pt x="71" y="209"/>
                  </a:lnTo>
                  <a:lnTo>
                    <a:pt x="76" y="213"/>
                  </a:lnTo>
                  <a:lnTo>
                    <a:pt x="80" y="213"/>
                  </a:lnTo>
                  <a:lnTo>
                    <a:pt x="86" y="215"/>
                  </a:lnTo>
                  <a:lnTo>
                    <a:pt x="91" y="215"/>
                  </a:lnTo>
                  <a:lnTo>
                    <a:pt x="97" y="217"/>
                  </a:lnTo>
                  <a:lnTo>
                    <a:pt x="103" y="217"/>
                  </a:lnTo>
                  <a:lnTo>
                    <a:pt x="109" y="217"/>
                  </a:lnTo>
                  <a:close/>
                </a:path>
              </a:pathLst>
            </a:custGeom>
            <a:solidFill>
              <a:srgbClr val="FFCC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6" name="Freeform 154"/>
            <p:cNvSpPr>
              <a:spLocks/>
            </p:cNvSpPr>
            <p:nvPr/>
          </p:nvSpPr>
          <p:spPr bwMode="auto">
            <a:xfrm>
              <a:off x="2063" y="3747"/>
              <a:ext cx="95" cy="82"/>
            </a:xfrm>
            <a:custGeom>
              <a:avLst/>
              <a:gdLst>
                <a:gd name="T0" fmla="*/ 54 w 190"/>
                <a:gd name="T1" fmla="*/ 0 h 165"/>
                <a:gd name="T2" fmla="*/ 57 w 190"/>
                <a:gd name="T3" fmla="*/ 3 h 165"/>
                <a:gd name="T4" fmla="*/ 60 w 190"/>
                <a:gd name="T5" fmla="*/ 8 h 165"/>
                <a:gd name="T6" fmla="*/ 61 w 190"/>
                <a:gd name="T7" fmla="*/ 14 h 165"/>
                <a:gd name="T8" fmla="*/ 63 w 190"/>
                <a:gd name="T9" fmla="*/ 19 h 165"/>
                <a:gd name="T10" fmla="*/ 66 w 190"/>
                <a:gd name="T11" fmla="*/ 23 h 165"/>
                <a:gd name="T12" fmla="*/ 69 w 190"/>
                <a:gd name="T13" fmla="*/ 25 h 165"/>
                <a:gd name="T14" fmla="*/ 74 w 190"/>
                <a:gd name="T15" fmla="*/ 24 h 165"/>
                <a:gd name="T16" fmla="*/ 78 w 190"/>
                <a:gd name="T17" fmla="*/ 23 h 165"/>
                <a:gd name="T18" fmla="*/ 82 w 190"/>
                <a:gd name="T19" fmla="*/ 23 h 165"/>
                <a:gd name="T20" fmla="*/ 87 w 190"/>
                <a:gd name="T21" fmla="*/ 26 h 165"/>
                <a:gd name="T22" fmla="*/ 91 w 190"/>
                <a:gd name="T23" fmla="*/ 30 h 165"/>
                <a:gd name="T24" fmla="*/ 94 w 190"/>
                <a:gd name="T25" fmla="*/ 34 h 165"/>
                <a:gd name="T26" fmla="*/ 95 w 190"/>
                <a:gd name="T27" fmla="*/ 38 h 165"/>
                <a:gd name="T28" fmla="*/ 93 w 190"/>
                <a:gd name="T29" fmla="*/ 41 h 165"/>
                <a:gd name="T30" fmla="*/ 89 w 190"/>
                <a:gd name="T31" fmla="*/ 44 h 165"/>
                <a:gd name="T32" fmla="*/ 86 w 190"/>
                <a:gd name="T33" fmla="*/ 48 h 165"/>
                <a:gd name="T34" fmla="*/ 82 w 190"/>
                <a:gd name="T35" fmla="*/ 51 h 165"/>
                <a:gd name="T36" fmla="*/ 78 w 190"/>
                <a:gd name="T37" fmla="*/ 55 h 165"/>
                <a:gd name="T38" fmla="*/ 76 w 190"/>
                <a:gd name="T39" fmla="*/ 58 h 165"/>
                <a:gd name="T40" fmla="*/ 75 w 190"/>
                <a:gd name="T41" fmla="*/ 63 h 165"/>
                <a:gd name="T42" fmla="*/ 76 w 190"/>
                <a:gd name="T43" fmla="*/ 69 h 165"/>
                <a:gd name="T44" fmla="*/ 76 w 190"/>
                <a:gd name="T45" fmla="*/ 75 h 165"/>
                <a:gd name="T46" fmla="*/ 74 w 190"/>
                <a:gd name="T47" fmla="*/ 79 h 165"/>
                <a:gd name="T48" fmla="*/ 70 w 190"/>
                <a:gd name="T49" fmla="*/ 81 h 165"/>
                <a:gd name="T50" fmla="*/ 67 w 190"/>
                <a:gd name="T51" fmla="*/ 80 h 165"/>
                <a:gd name="T52" fmla="*/ 65 w 190"/>
                <a:gd name="T53" fmla="*/ 77 h 165"/>
                <a:gd name="T54" fmla="*/ 64 w 190"/>
                <a:gd name="T55" fmla="*/ 73 h 165"/>
                <a:gd name="T56" fmla="*/ 63 w 190"/>
                <a:gd name="T57" fmla="*/ 69 h 165"/>
                <a:gd name="T58" fmla="*/ 62 w 190"/>
                <a:gd name="T59" fmla="*/ 70 h 165"/>
                <a:gd name="T60" fmla="*/ 60 w 190"/>
                <a:gd name="T61" fmla="*/ 73 h 165"/>
                <a:gd name="T62" fmla="*/ 57 w 190"/>
                <a:gd name="T63" fmla="*/ 75 h 165"/>
                <a:gd name="T64" fmla="*/ 54 w 190"/>
                <a:gd name="T65" fmla="*/ 75 h 165"/>
                <a:gd name="T66" fmla="*/ 49 w 190"/>
                <a:gd name="T67" fmla="*/ 75 h 165"/>
                <a:gd name="T68" fmla="*/ 46 w 190"/>
                <a:gd name="T69" fmla="*/ 74 h 165"/>
                <a:gd name="T70" fmla="*/ 42 w 190"/>
                <a:gd name="T71" fmla="*/ 74 h 165"/>
                <a:gd name="T72" fmla="*/ 38 w 190"/>
                <a:gd name="T73" fmla="*/ 75 h 165"/>
                <a:gd name="T74" fmla="*/ 34 w 190"/>
                <a:gd name="T75" fmla="*/ 73 h 165"/>
                <a:gd name="T76" fmla="*/ 30 w 190"/>
                <a:gd name="T77" fmla="*/ 69 h 165"/>
                <a:gd name="T78" fmla="*/ 25 w 190"/>
                <a:gd name="T79" fmla="*/ 63 h 165"/>
                <a:gd name="T80" fmla="*/ 19 w 190"/>
                <a:gd name="T81" fmla="*/ 58 h 165"/>
                <a:gd name="T82" fmla="*/ 14 w 190"/>
                <a:gd name="T83" fmla="*/ 53 h 165"/>
                <a:gd name="T84" fmla="*/ 10 w 190"/>
                <a:gd name="T85" fmla="*/ 47 h 165"/>
                <a:gd name="T86" fmla="*/ 5 w 190"/>
                <a:gd name="T87" fmla="*/ 42 h 165"/>
                <a:gd name="T88" fmla="*/ 1 w 190"/>
                <a:gd name="T89" fmla="*/ 37 h 165"/>
                <a:gd name="T90" fmla="*/ 0 w 190"/>
                <a:gd name="T91" fmla="*/ 31 h 165"/>
                <a:gd name="T92" fmla="*/ 2 w 190"/>
                <a:gd name="T93" fmla="*/ 26 h 165"/>
                <a:gd name="T94" fmla="*/ 7 w 190"/>
                <a:gd name="T95" fmla="*/ 22 h 165"/>
                <a:gd name="T96" fmla="*/ 11 w 190"/>
                <a:gd name="T97" fmla="*/ 20 h 165"/>
                <a:gd name="T98" fmla="*/ 15 w 190"/>
                <a:gd name="T99" fmla="*/ 17 h 165"/>
                <a:gd name="T100" fmla="*/ 20 w 190"/>
                <a:gd name="T101" fmla="*/ 14 h 165"/>
                <a:gd name="T102" fmla="*/ 24 w 190"/>
                <a:gd name="T103" fmla="*/ 10 h 165"/>
                <a:gd name="T104" fmla="*/ 27 w 190"/>
                <a:gd name="T105" fmla="*/ 5 h 165"/>
                <a:gd name="T106" fmla="*/ 30 w 190"/>
                <a:gd name="T107" fmla="*/ 3 h 165"/>
                <a:gd name="T108" fmla="*/ 36 w 190"/>
                <a:gd name="T109" fmla="*/ 6 h 165"/>
                <a:gd name="T110" fmla="*/ 42 w 190"/>
                <a:gd name="T111" fmla="*/ 9 h 165"/>
                <a:gd name="T112" fmla="*/ 46 w 190"/>
                <a:gd name="T113" fmla="*/ 7 h 165"/>
                <a:gd name="T114" fmla="*/ 48 w 190"/>
                <a:gd name="T115" fmla="*/ 4 h 165"/>
                <a:gd name="T116" fmla="*/ 50 w 190"/>
                <a:gd name="T117" fmla="*/ 1 h 165"/>
                <a:gd name="T118" fmla="*/ 52 w 190"/>
                <a:gd name="T119" fmla="*/ 0 h 165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190"/>
                <a:gd name="T181" fmla="*/ 0 h 165"/>
                <a:gd name="T182" fmla="*/ 190 w 190"/>
                <a:gd name="T183" fmla="*/ 165 h 165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190" h="165">
                  <a:moveTo>
                    <a:pt x="104" y="0"/>
                  </a:moveTo>
                  <a:lnTo>
                    <a:pt x="108" y="0"/>
                  </a:lnTo>
                  <a:lnTo>
                    <a:pt x="112" y="3"/>
                  </a:lnTo>
                  <a:lnTo>
                    <a:pt x="114" y="7"/>
                  </a:lnTo>
                  <a:lnTo>
                    <a:pt x="117" y="13"/>
                  </a:lnTo>
                  <a:lnTo>
                    <a:pt x="119" y="17"/>
                  </a:lnTo>
                  <a:lnTo>
                    <a:pt x="121" y="22"/>
                  </a:lnTo>
                  <a:lnTo>
                    <a:pt x="121" y="28"/>
                  </a:lnTo>
                  <a:lnTo>
                    <a:pt x="123" y="34"/>
                  </a:lnTo>
                  <a:lnTo>
                    <a:pt x="125" y="38"/>
                  </a:lnTo>
                  <a:lnTo>
                    <a:pt x="127" y="43"/>
                  </a:lnTo>
                  <a:lnTo>
                    <a:pt x="131" y="47"/>
                  </a:lnTo>
                  <a:lnTo>
                    <a:pt x="135" y="49"/>
                  </a:lnTo>
                  <a:lnTo>
                    <a:pt x="138" y="51"/>
                  </a:lnTo>
                  <a:lnTo>
                    <a:pt x="144" y="51"/>
                  </a:lnTo>
                  <a:lnTo>
                    <a:pt x="148" y="49"/>
                  </a:lnTo>
                  <a:lnTo>
                    <a:pt x="152" y="49"/>
                  </a:lnTo>
                  <a:lnTo>
                    <a:pt x="156" y="47"/>
                  </a:lnTo>
                  <a:lnTo>
                    <a:pt x="161" y="45"/>
                  </a:lnTo>
                  <a:lnTo>
                    <a:pt x="163" y="47"/>
                  </a:lnTo>
                  <a:lnTo>
                    <a:pt x="169" y="49"/>
                  </a:lnTo>
                  <a:lnTo>
                    <a:pt x="173" y="53"/>
                  </a:lnTo>
                  <a:lnTo>
                    <a:pt x="178" y="57"/>
                  </a:lnTo>
                  <a:lnTo>
                    <a:pt x="182" y="60"/>
                  </a:lnTo>
                  <a:lnTo>
                    <a:pt x="186" y="64"/>
                  </a:lnTo>
                  <a:lnTo>
                    <a:pt x="188" y="68"/>
                  </a:lnTo>
                  <a:lnTo>
                    <a:pt x="190" y="72"/>
                  </a:lnTo>
                  <a:lnTo>
                    <a:pt x="190" y="76"/>
                  </a:lnTo>
                  <a:lnTo>
                    <a:pt x="188" y="79"/>
                  </a:lnTo>
                  <a:lnTo>
                    <a:pt x="186" y="83"/>
                  </a:lnTo>
                  <a:lnTo>
                    <a:pt x="182" y="87"/>
                  </a:lnTo>
                  <a:lnTo>
                    <a:pt x="178" y="89"/>
                  </a:lnTo>
                  <a:lnTo>
                    <a:pt x="175" y="93"/>
                  </a:lnTo>
                  <a:lnTo>
                    <a:pt x="171" y="97"/>
                  </a:lnTo>
                  <a:lnTo>
                    <a:pt x="167" y="100"/>
                  </a:lnTo>
                  <a:lnTo>
                    <a:pt x="163" y="102"/>
                  </a:lnTo>
                  <a:lnTo>
                    <a:pt x="159" y="106"/>
                  </a:lnTo>
                  <a:lnTo>
                    <a:pt x="156" y="110"/>
                  </a:lnTo>
                  <a:lnTo>
                    <a:pt x="154" y="114"/>
                  </a:lnTo>
                  <a:lnTo>
                    <a:pt x="152" y="117"/>
                  </a:lnTo>
                  <a:lnTo>
                    <a:pt x="150" y="123"/>
                  </a:lnTo>
                  <a:lnTo>
                    <a:pt x="150" y="127"/>
                  </a:lnTo>
                  <a:lnTo>
                    <a:pt x="152" y="133"/>
                  </a:lnTo>
                  <a:lnTo>
                    <a:pt x="152" y="138"/>
                  </a:lnTo>
                  <a:lnTo>
                    <a:pt x="152" y="144"/>
                  </a:lnTo>
                  <a:lnTo>
                    <a:pt x="152" y="150"/>
                  </a:lnTo>
                  <a:lnTo>
                    <a:pt x="152" y="157"/>
                  </a:lnTo>
                  <a:lnTo>
                    <a:pt x="148" y="159"/>
                  </a:lnTo>
                  <a:lnTo>
                    <a:pt x="144" y="161"/>
                  </a:lnTo>
                  <a:lnTo>
                    <a:pt x="140" y="163"/>
                  </a:lnTo>
                  <a:lnTo>
                    <a:pt x="136" y="165"/>
                  </a:lnTo>
                  <a:lnTo>
                    <a:pt x="133" y="161"/>
                  </a:lnTo>
                  <a:lnTo>
                    <a:pt x="131" y="159"/>
                  </a:lnTo>
                  <a:lnTo>
                    <a:pt x="129" y="154"/>
                  </a:lnTo>
                  <a:lnTo>
                    <a:pt x="129" y="150"/>
                  </a:lnTo>
                  <a:lnTo>
                    <a:pt x="127" y="146"/>
                  </a:lnTo>
                  <a:lnTo>
                    <a:pt x="127" y="142"/>
                  </a:lnTo>
                  <a:lnTo>
                    <a:pt x="125" y="138"/>
                  </a:lnTo>
                  <a:lnTo>
                    <a:pt x="127" y="135"/>
                  </a:lnTo>
                  <a:lnTo>
                    <a:pt x="123" y="140"/>
                  </a:lnTo>
                  <a:lnTo>
                    <a:pt x="123" y="144"/>
                  </a:lnTo>
                  <a:lnTo>
                    <a:pt x="119" y="146"/>
                  </a:lnTo>
                  <a:lnTo>
                    <a:pt x="117" y="150"/>
                  </a:lnTo>
                  <a:lnTo>
                    <a:pt x="114" y="150"/>
                  </a:lnTo>
                  <a:lnTo>
                    <a:pt x="112" y="150"/>
                  </a:lnTo>
                  <a:lnTo>
                    <a:pt x="108" y="150"/>
                  </a:lnTo>
                  <a:lnTo>
                    <a:pt x="104" y="150"/>
                  </a:lnTo>
                  <a:lnTo>
                    <a:pt x="98" y="150"/>
                  </a:lnTo>
                  <a:lnTo>
                    <a:pt x="95" y="150"/>
                  </a:lnTo>
                  <a:lnTo>
                    <a:pt x="91" y="148"/>
                  </a:lnTo>
                  <a:lnTo>
                    <a:pt x="87" y="148"/>
                  </a:lnTo>
                  <a:lnTo>
                    <a:pt x="83" y="148"/>
                  </a:lnTo>
                  <a:lnTo>
                    <a:pt x="79" y="150"/>
                  </a:lnTo>
                  <a:lnTo>
                    <a:pt x="76" y="150"/>
                  </a:lnTo>
                  <a:lnTo>
                    <a:pt x="74" y="152"/>
                  </a:lnTo>
                  <a:lnTo>
                    <a:pt x="68" y="146"/>
                  </a:lnTo>
                  <a:lnTo>
                    <a:pt x="62" y="142"/>
                  </a:lnTo>
                  <a:lnTo>
                    <a:pt x="59" y="138"/>
                  </a:lnTo>
                  <a:lnTo>
                    <a:pt x="53" y="133"/>
                  </a:lnTo>
                  <a:lnTo>
                    <a:pt x="49" y="127"/>
                  </a:lnTo>
                  <a:lnTo>
                    <a:pt x="43" y="121"/>
                  </a:lnTo>
                  <a:lnTo>
                    <a:pt x="38" y="116"/>
                  </a:lnTo>
                  <a:lnTo>
                    <a:pt x="34" y="112"/>
                  </a:lnTo>
                  <a:lnTo>
                    <a:pt x="28" y="106"/>
                  </a:lnTo>
                  <a:lnTo>
                    <a:pt x="22" y="100"/>
                  </a:lnTo>
                  <a:lnTo>
                    <a:pt x="19" y="95"/>
                  </a:lnTo>
                  <a:lnTo>
                    <a:pt x="15" y="89"/>
                  </a:lnTo>
                  <a:lnTo>
                    <a:pt x="9" y="85"/>
                  </a:lnTo>
                  <a:lnTo>
                    <a:pt x="5" y="79"/>
                  </a:lnTo>
                  <a:lnTo>
                    <a:pt x="2" y="74"/>
                  </a:lnTo>
                  <a:lnTo>
                    <a:pt x="0" y="68"/>
                  </a:lnTo>
                  <a:lnTo>
                    <a:pt x="0" y="62"/>
                  </a:lnTo>
                  <a:lnTo>
                    <a:pt x="2" y="59"/>
                  </a:lnTo>
                  <a:lnTo>
                    <a:pt x="3" y="53"/>
                  </a:lnTo>
                  <a:lnTo>
                    <a:pt x="9" y="49"/>
                  </a:lnTo>
                  <a:lnTo>
                    <a:pt x="13" y="45"/>
                  </a:lnTo>
                  <a:lnTo>
                    <a:pt x="17" y="43"/>
                  </a:lnTo>
                  <a:lnTo>
                    <a:pt x="21" y="40"/>
                  </a:lnTo>
                  <a:lnTo>
                    <a:pt x="26" y="38"/>
                  </a:lnTo>
                  <a:lnTo>
                    <a:pt x="30" y="34"/>
                  </a:lnTo>
                  <a:lnTo>
                    <a:pt x="34" y="32"/>
                  </a:lnTo>
                  <a:lnTo>
                    <a:pt x="40" y="28"/>
                  </a:lnTo>
                  <a:lnTo>
                    <a:pt x="43" y="24"/>
                  </a:lnTo>
                  <a:lnTo>
                    <a:pt x="47" y="21"/>
                  </a:lnTo>
                  <a:lnTo>
                    <a:pt x="51" y="17"/>
                  </a:lnTo>
                  <a:lnTo>
                    <a:pt x="53" y="11"/>
                  </a:lnTo>
                  <a:lnTo>
                    <a:pt x="55" y="7"/>
                  </a:lnTo>
                  <a:lnTo>
                    <a:pt x="60" y="7"/>
                  </a:lnTo>
                  <a:lnTo>
                    <a:pt x="66" y="9"/>
                  </a:lnTo>
                  <a:lnTo>
                    <a:pt x="72" y="13"/>
                  </a:lnTo>
                  <a:lnTo>
                    <a:pt x="78" y="17"/>
                  </a:lnTo>
                  <a:lnTo>
                    <a:pt x="83" y="19"/>
                  </a:lnTo>
                  <a:lnTo>
                    <a:pt x="89" y="17"/>
                  </a:lnTo>
                  <a:lnTo>
                    <a:pt x="91" y="15"/>
                  </a:lnTo>
                  <a:lnTo>
                    <a:pt x="93" y="13"/>
                  </a:lnTo>
                  <a:lnTo>
                    <a:pt x="95" y="9"/>
                  </a:lnTo>
                  <a:lnTo>
                    <a:pt x="98" y="5"/>
                  </a:lnTo>
                  <a:lnTo>
                    <a:pt x="100" y="2"/>
                  </a:lnTo>
                  <a:lnTo>
                    <a:pt x="104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7" name="Freeform 155"/>
            <p:cNvSpPr>
              <a:spLocks/>
            </p:cNvSpPr>
            <p:nvPr/>
          </p:nvSpPr>
          <p:spPr bwMode="auto">
            <a:xfrm>
              <a:off x="2095" y="3765"/>
              <a:ext cx="21" cy="19"/>
            </a:xfrm>
            <a:custGeom>
              <a:avLst/>
              <a:gdLst>
                <a:gd name="T0" fmla="*/ 18 w 42"/>
                <a:gd name="T1" fmla="*/ 0 h 38"/>
                <a:gd name="T2" fmla="*/ 18 w 42"/>
                <a:gd name="T3" fmla="*/ 2 h 38"/>
                <a:gd name="T4" fmla="*/ 18 w 42"/>
                <a:gd name="T5" fmla="*/ 4 h 38"/>
                <a:gd name="T6" fmla="*/ 19 w 42"/>
                <a:gd name="T7" fmla="*/ 7 h 38"/>
                <a:gd name="T8" fmla="*/ 19 w 42"/>
                <a:gd name="T9" fmla="*/ 9 h 38"/>
                <a:gd name="T10" fmla="*/ 19 w 42"/>
                <a:gd name="T11" fmla="*/ 12 h 38"/>
                <a:gd name="T12" fmla="*/ 19 w 42"/>
                <a:gd name="T13" fmla="*/ 13 h 38"/>
                <a:gd name="T14" fmla="*/ 20 w 42"/>
                <a:gd name="T15" fmla="*/ 16 h 38"/>
                <a:gd name="T16" fmla="*/ 21 w 42"/>
                <a:gd name="T17" fmla="*/ 19 h 38"/>
                <a:gd name="T18" fmla="*/ 18 w 42"/>
                <a:gd name="T19" fmla="*/ 18 h 38"/>
                <a:gd name="T20" fmla="*/ 15 w 42"/>
                <a:gd name="T21" fmla="*/ 18 h 38"/>
                <a:gd name="T22" fmla="*/ 12 w 42"/>
                <a:gd name="T23" fmla="*/ 17 h 38"/>
                <a:gd name="T24" fmla="*/ 9 w 42"/>
                <a:gd name="T25" fmla="*/ 16 h 38"/>
                <a:gd name="T26" fmla="*/ 6 w 42"/>
                <a:gd name="T27" fmla="*/ 15 h 38"/>
                <a:gd name="T28" fmla="*/ 4 w 42"/>
                <a:gd name="T29" fmla="*/ 13 h 38"/>
                <a:gd name="T30" fmla="*/ 1 w 42"/>
                <a:gd name="T31" fmla="*/ 11 h 38"/>
                <a:gd name="T32" fmla="*/ 0 w 42"/>
                <a:gd name="T33" fmla="*/ 9 h 38"/>
                <a:gd name="T34" fmla="*/ 2 w 42"/>
                <a:gd name="T35" fmla="*/ 10 h 38"/>
                <a:gd name="T36" fmla="*/ 5 w 42"/>
                <a:gd name="T37" fmla="*/ 10 h 38"/>
                <a:gd name="T38" fmla="*/ 7 w 42"/>
                <a:gd name="T39" fmla="*/ 10 h 38"/>
                <a:gd name="T40" fmla="*/ 10 w 42"/>
                <a:gd name="T41" fmla="*/ 8 h 38"/>
                <a:gd name="T42" fmla="*/ 11 w 42"/>
                <a:gd name="T43" fmla="*/ 6 h 38"/>
                <a:gd name="T44" fmla="*/ 14 w 42"/>
                <a:gd name="T45" fmla="*/ 4 h 38"/>
                <a:gd name="T46" fmla="*/ 16 w 42"/>
                <a:gd name="T47" fmla="*/ 1 h 38"/>
                <a:gd name="T48" fmla="*/ 18 w 42"/>
                <a:gd name="T49" fmla="*/ 0 h 38"/>
                <a:gd name="T50" fmla="*/ 18 w 42"/>
                <a:gd name="T51" fmla="*/ 0 h 38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42"/>
                <a:gd name="T79" fmla="*/ 0 h 38"/>
                <a:gd name="T80" fmla="*/ 42 w 42"/>
                <a:gd name="T81" fmla="*/ 38 h 38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42" h="38">
                  <a:moveTo>
                    <a:pt x="36" y="0"/>
                  </a:moveTo>
                  <a:lnTo>
                    <a:pt x="36" y="4"/>
                  </a:lnTo>
                  <a:lnTo>
                    <a:pt x="36" y="7"/>
                  </a:lnTo>
                  <a:lnTo>
                    <a:pt x="38" y="13"/>
                  </a:lnTo>
                  <a:lnTo>
                    <a:pt x="38" y="17"/>
                  </a:lnTo>
                  <a:lnTo>
                    <a:pt x="38" y="23"/>
                  </a:lnTo>
                  <a:lnTo>
                    <a:pt x="38" y="26"/>
                  </a:lnTo>
                  <a:lnTo>
                    <a:pt x="40" y="32"/>
                  </a:lnTo>
                  <a:lnTo>
                    <a:pt x="42" y="38"/>
                  </a:lnTo>
                  <a:lnTo>
                    <a:pt x="35" y="36"/>
                  </a:lnTo>
                  <a:lnTo>
                    <a:pt x="29" y="36"/>
                  </a:lnTo>
                  <a:lnTo>
                    <a:pt x="23" y="34"/>
                  </a:lnTo>
                  <a:lnTo>
                    <a:pt x="17" y="32"/>
                  </a:lnTo>
                  <a:lnTo>
                    <a:pt x="12" y="30"/>
                  </a:lnTo>
                  <a:lnTo>
                    <a:pt x="8" y="26"/>
                  </a:lnTo>
                  <a:lnTo>
                    <a:pt x="2" y="21"/>
                  </a:lnTo>
                  <a:lnTo>
                    <a:pt x="0" y="17"/>
                  </a:lnTo>
                  <a:lnTo>
                    <a:pt x="4" y="19"/>
                  </a:lnTo>
                  <a:lnTo>
                    <a:pt x="10" y="19"/>
                  </a:lnTo>
                  <a:lnTo>
                    <a:pt x="14" y="19"/>
                  </a:lnTo>
                  <a:lnTo>
                    <a:pt x="19" y="15"/>
                  </a:lnTo>
                  <a:lnTo>
                    <a:pt x="21" y="11"/>
                  </a:lnTo>
                  <a:lnTo>
                    <a:pt x="27" y="7"/>
                  </a:lnTo>
                  <a:lnTo>
                    <a:pt x="31" y="2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8" name="Freeform 156"/>
            <p:cNvSpPr>
              <a:spLocks/>
            </p:cNvSpPr>
            <p:nvPr/>
          </p:nvSpPr>
          <p:spPr bwMode="auto">
            <a:xfrm>
              <a:off x="2076" y="3775"/>
              <a:ext cx="6" cy="9"/>
            </a:xfrm>
            <a:custGeom>
              <a:avLst/>
              <a:gdLst>
                <a:gd name="T0" fmla="*/ 5 w 14"/>
                <a:gd name="T1" fmla="*/ 0 h 17"/>
                <a:gd name="T2" fmla="*/ 6 w 14"/>
                <a:gd name="T3" fmla="*/ 2 h 17"/>
                <a:gd name="T4" fmla="*/ 6 w 14"/>
                <a:gd name="T5" fmla="*/ 4 h 17"/>
                <a:gd name="T6" fmla="*/ 4 w 14"/>
                <a:gd name="T7" fmla="*/ 6 h 17"/>
                <a:gd name="T8" fmla="*/ 3 w 14"/>
                <a:gd name="T9" fmla="*/ 8 h 17"/>
                <a:gd name="T10" fmla="*/ 2 w 14"/>
                <a:gd name="T11" fmla="*/ 9 h 17"/>
                <a:gd name="T12" fmla="*/ 1 w 14"/>
                <a:gd name="T13" fmla="*/ 8 h 17"/>
                <a:gd name="T14" fmla="*/ 0 w 14"/>
                <a:gd name="T15" fmla="*/ 7 h 17"/>
                <a:gd name="T16" fmla="*/ 0 w 14"/>
                <a:gd name="T17" fmla="*/ 6 h 17"/>
                <a:gd name="T18" fmla="*/ 1 w 14"/>
                <a:gd name="T19" fmla="*/ 4 h 17"/>
                <a:gd name="T20" fmla="*/ 2 w 14"/>
                <a:gd name="T21" fmla="*/ 3 h 17"/>
                <a:gd name="T22" fmla="*/ 3 w 14"/>
                <a:gd name="T23" fmla="*/ 1 h 17"/>
                <a:gd name="T24" fmla="*/ 5 w 14"/>
                <a:gd name="T25" fmla="*/ 0 h 17"/>
                <a:gd name="T26" fmla="*/ 5 w 14"/>
                <a:gd name="T27" fmla="*/ 0 h 17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4"/>
                <a:gd name="T43" fmla="*/ 0 h 17"/>
                <a:gd name="T44" fmla="*/ 14 w 14"/>
                <a:gd name="T45" fmla="*/ 17 h 17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4" h="17">
                  <a:moveTo>
                    <a:pt x="12" y="0"/>
                  </a:moveTo>
                  <a:lnTo>
                    <a:pt x="14" y="3"/>
                  </a:lnTo>
                  <a:lnTo>
                    <a:pt x="14" y="7"/>
                  </a:lnTo>
                  <a:lnTo>
                    <a:pt x="10" y="11"/>
                  </a:lnTo>
                  <a:lnTo>
                    <a:pt x="8" y="15"/>
                  </a:lnTo>
                  <a:lnTo>
                    <a:pt x="4" y="17"/>
                  </a:lnTo>
                  <a:lnTo>
                    <a:pt x="2" y="15"/>
                  </a:lnTo>
                  <a:lnTo>
                    <a:pt x="0" y="13"/>
                  </a:lnTo>
                  <a:lnTo>
                    <a:pt x="0" y="11"/>
                  </a:lnTo>
                  <a:lnTo>
                    <a:pt x="2" y="7"/>
                  </a:lnTo>
                  <a:lnTo>
                    <a:pt x="4" y="5"/>
                  </a:lnTo>
                  <a:lnTo>
                    <a:pt x="8" y="2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9" name="Freeform 157"/>
            <p:cNvSpPr>
              <a:spLocks/>
            </p:cNvSpPr>
            <p:nvPr/>
          </p:nvSpPr>
          <p:spPr bwMode="auto">
            <a:xfrm>
              <a:off x="2129" y="3783"/>
              <a:ext cx="15" cy="8"/>
            </a:xfrm>
            <a:custGeom>
              <a:avLst/>
              <a:gdLst>
                <a:gd name="T0" fmla="*/ 9 w 30"/>
                <a:gd name="T1" fmla="*/ 0 h 17"/>
                <a:gd name="T2" fmla="*/ 9 w 30"/>
                <a:gd name="T3" fmla="*/ 0 h 17"/>
                <a:gd name="T4" fmla="*/ 11 w 30"/>
                <a:gd name="T5" fmla="*/ 0 h 17"/>
                <a:gd name="T6" fmla="*/ 13 w 30"/>
                <a:gd name="T7" fmla="*/ 0 h 17"/>
                <a:gd name="T8" fmla="*/ 15 w 30"/>
                <a:gd name="T9" fmla="*/ 0 h 17"/>
                <a:gd name="T10" fmla="*/ 15 w 30"/>
                <a:gd name="T11" fmla="*/ 1 h 17"/>
                <a:gd name="T12" fmla="*/ 15 w 30"/>
                <a:gd name="T13" fmla="*/ 3 h 17"/>
                <a:gd name="T14" fmla="*/ 14 w 30"/>
                <a:gd name="T15" fmla="*/ 4 h 17"/>
                <a:gd name="T16" fmla="*/ 13 w 30"/>
                <a:gd name="T17" fmla="*/ 6 h 17"/>
                <a:gd name="T18" fmla="*/ 12 w 30"/>
                <a:gd name="T19" fmla="*/ 6 h 17"/>
                <a:gd name="T20" fmla="*/ 10 w 30"/>
                <a:gd name="T21" fmla="*/ 7 h 17"/>
                <a:gd name="T22" fmla="*/ 8 w 30"/>
                <a:gd name="T23" fmla="*/ 8 h 17"/>
                <a:gd name="T24" fmla="*/ 6 w 30"/>
                <a:gd name="T25" fmla="*/ 8 h 17"/>
                <a:gd name="T26" fmla="*/ 3 w 30"/>
                <a:gd name="T27" fmla="*/ 7 h 17"/>
                <a:gd name="T28" fmla="*/ 1 w 30"/>
                <a:gd name="T29" fmla="*/ 6 h 17"/>
                <a:gd name="T30" fmla="*/ 0 w 30"/>
                <a:gd name="T31" fmla="*/ 5 h 17"/>
                <a:gd name="T32" fmla="*/ 1 w 30"/>
                <a:gd name="T33" fmla="*/ 3 h 17"/>
                <a:gd name="T34" fmla="*/ 2 w 30"/>
                <a:gd name="T35" fmla="*/ 2 h 17"/>
                <a:gd name="T36" fmla="*/ 5 w 30"/>
                <a:gd name="T37" fmla="*/ 1 h 17"/>
                <a:gd name="T38" fmla="*/ 6 w 30"/>
                <a:gd name="T39" fmla="*/ 0 h 17"/>
                <a:gd name="T40" fmla="*/ 9 w 30"/>
                <a:gd name="T41" fmla="*/ 0 h 17"/>
                <a:gd name="T42" fmla="*/ 9 w 30"/>
                <a:gd name="T43" fmla="*/ 0 h 17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30"/>
                <a:gd name="T67" fmla="*/ 0 h 17"/>
                <a:gd name="T68" fmla="*/ 30 w 30"/>
                <a:gd name="T69" fmla="*/ 17 h 17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30" h="17">
                  <a:moveTo>
                    <a:pt x="17" y="0"/>
                  </a:moveTo>
                  <a:lnTo>
                    <a:pt x="17" y="0"/>
                  </a:lnTo>
                  <a:lnTo>
                    <a:pt x="21" y="0"/>
                  </a:lnTo>
                  <a:lnTo>
                    <a:pt x="26" y="0"/>
                  </a:lnTo>
                  <a:lnTo>
                    <a:pt x="30" y="0"/>
                  </a:lnTo>
                  <a:lnTo>
                    <a:pt x="30" y="2"/>
                  </a:lnTo>
                  <a:lnTo>
                    <a:pt x="30" y="6"/>
                  </a:lnTo>
                  <a:lnTo>
                    <a:pt x="28" y="9"/>
                  </a:lnTo>
                  <a:lnTo>
                    <a:pt x="26" y="13"/>
                  </a:lnTo>
                  <a:lnTo>
                    <a:pt x="23" y="13"/>
                  </a:lnTo>
                  <a:lnTo>
                    <a:pt x="19" y="15"/>
                  </a:lnTo>
                  <a:lnTo>
                    <a:pt x="15" y="17"/>
                  </a:lnTo>
                  <a:lnTo>
                    <a:pt x="11" y="17"/>
                  </a:lnTo>
                  <a:lnTo>
                    <a:pt x="5" y="15"/>
                  </a:lnTo>
                  <a:lnTo>
                    <a:pt x="2" y="13"/>
                  </a:lnTo>
                  <a:lnTo>
                    <a:pt x="0" y="11"/>
                  </a:lnTo>
                  <a:lnTo>
                    <a:pt x="2" y="7"/>
                  </a:lnTo>
                  <a:lnTo>
                    <a:pt x="4" y="4"/>
                  </a:lnTo>
                  <a:lnTo>
                    <a:pt x="9" y="2"/>
                  </a:lnTo>
                  <a:lnTo>
                    <a:pt x="11" y="0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0" name="Freeform 158"/>
            <p:cNvSpPr>
              <a:spLocks/>
            </p:cNvSpPr>
            <p:nvPr/>
          </p:nvSpPr>
          <p:spPr bwMode="auto">
            <a:xfrm>
              <a:off x="2095" y="3791"/>
              <a:ext cx="25" cy="16"/>
            </a:xfrm>
            <a:custGeom>
              <a:avLst/>
              <a:gdLst>
                <a:gd name="T0" fmla="*/ 0 w 52"/>
                <a:gd name="T1" fmla="*/ 0 h 30"/>
                <a:gd name="T2" fmla="*/ 1 w 52"/>
                <a:gd name="T3" fmla="*/ 1 h 30"/>
                <a:gd name="T4" fmla="*/ 3 w 52"/>
                <a:gd name="T5" fmla="*/ 1 h 30"/>
                <a:gd name="T6" fmla="*/ 5 w 52"/>
                <a:gd name="T7" fmla="*/ 2 h 30"/>
                <a:gd name="T8" fmla="*/ 7 w 52"/>
                <a:gd name="T9" fmla="*/ 2 h 30"/>
                <a:gd name="T10" fmla="*/ 8 w 52"/>
                <a:gd name="T11" fmla="*/ 2 h 30"/>
                <a:gd name="T12" fmla="*/ 11 w 52"/>
                <a:gd name="T13" fmla="*/ 2 h 30"/>
                <a:gd name="T14" fmla="*/ 13 w 52"/>
                <a:gd name="T15" fmla="*/ 2 h 30"/>
                <a:gd name="T16" fmla="*/ 16 w 52"/>
                <a:gd name="T17" fmla="*/ 3 h 30"/>
                <a:gd name="T18" fmla="*/ 17 w 52"/>
                <a:gd name="T19" fmla="*/ 3 h 30"/>
                <a:gd name="T20" fmla="*/ 19 w 52"/>
                <a:gd name="T21" fmla="*/ 3 h 30"/>
                <a:gd name="T22" fmla="*/ 21 w 52"/>
                <a:gd name="T23" fmla="*/ 4 h 30"/>
                <a:gd name="T24" fmla="*/ 23 w 52"/>
                <a:gd name="T25" fmla="*/ 5 h 30"/>
                <a:gd name="T26" fmla="*/ 24 w 52"/>
                <a:gd name="T27" fmla="*/ 6 h 30"/>
                <a:gd name="T28" fmla="*/ 25 w 52"/>
                <a:gd name="T29" fmla="*/ 8 h 30"/>
                <a:gd name="T30" fmla="*/ 25 w 52"/>
                <a:gd name="T31" fmla="*/ 11 h 30"/>
                <a:gd name="T32" fmla="*/ 25 w 52"/>
                <a:gd name="T33" fmla="*/ 13 h 30"/>
                <a:gd name="T34" fmla="*/ 23 w 52"/>
                <a:gd name="T35" fmla="*/ 14 h 30"/>
                <a:gd name="T36" fmla="*/ 21 w 52"/>
                <a:gd name="T37" fmla="*/ 15 h 30"/>
                <a:gd name="T38" fmla="*/ 18 w 52"/>
                <a:gd name="T39" fmla="*/ 15 h 30"/>
                <a:gd name="T40" fmla="*/ 17 w 52"/>
                <a:gd name="T41" fmla="*/ 16 h 30"/>
                <a:gd name="T42" fmla="*/ 15 w 52"/>
                <a:gd name="T43" fmla="*/ 15 h 30"/>
                <a:gd name="T44" fmla="*/ 13 w 52"/>
                <a:gd name="T45" fmla="*/ 15 h 30"/>
                <a:gd name="T46" fmla="*/ 11 w 52"/>
                <a:gd name="T47" fmla="*/ 14 h 30"/>
                <a:gd name="T48" fmla="*/ 9 w 52"/>
                <a:gd name="T49" fmla="*/ 13 h 30"/>
                <a:gd name="T50" fmla="*/ 6 w 52"/>
                <a:gd name="T51" fmla="*/ 11 h 30"/>
                <a:gd name="T52" fmla="*/ 4 w 52"/>
                <a:gd name="T53" fmla="*/ 8 h 30"/>
                <a:gd name="T54" fmla="*/ 1 w 52"/>
                <a:gd name="T55" fmla="*/ 4 h 30"/>
                <a:gd name="T56" fmla="*/ 0 w 52"/>
                <a:gd name="T57" fmla="*/ 0 h 30"/>
                <a:gd name="T58" fmla="*/ 0 w 52"/>
                <a:gd name="T59" fmla="*/ 0 h 30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52"/>
                <a:gd name="T91" fmla="*/ 0 h 30"/>
                <a:gd name="T92" fmla="*/ 52 w 52"/>
                <a:gd name="T93" fmla="*/ 30 h 30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52" h="30">
                  <a:moveTo>
                    <a:pt x="0" y="0"/>
                  </a:moveTo>
                  <a:lnTo>
                    <a:pt x="2" y="2"/>
                  </a:lnTo>
                  <a:lnTo>
                    <a:pt x="6" y="2"/>
                  </a:lnTo>
                  <a:lnTo>
                    <a:pt x="10" y="4"/>
                  </a:lnTo>
                  <a:lnTo>
                    <a:pt x="14" y="4"/>
                  </a:lnTo>
                  <a:lnTo>
                    <a:pt x="17" y="4"/>
                  </a:lnTo>
                  <a:lnTo>
                    <a:pt x="23" y="4"/>
                  </a:lnTo>
                  <a:lnTo>
                    <a:pt x="27" y="4"/>
                  </a:lnTo>
                  <a:lnTo>
                    <a:pt x="33" y="6"/>
                  </a:lnTo>
                  <a:lnTo>
                    <a:pt x="36" y="6"/>
                  </a:lnTo>
                  <a:lnTo>
                    <a:pt x="40" y="6"/>
                  </a:lnTo>
                  <a:lnTo>
                    <a:pt x="44" y="8"/>
                  </a:lnTo>
                  <a:lnTo>
                    <a:pt x="48" y="9"/>
                  </a:lnTo>
                  <a:lnTo>
                    <a:pt x="50" y="11"/>
                  </a:lnTo>
                  <a:lnTo>
                    <a:pt x="52" y="15"/>
                  </a:lnTo>
                  <a:lnTo>
                    <a:pt x="52" y="21"/>
                  </a:lnTo>
                  <a:lnTo>
                    <a:pt x="52" y="25"/>
                  </a:lnTo>
                  <a:lnTo>
                    <a:pt x="48" y="27"/>
                  </a:lnTo>
                  <a:lnTo>
                    <a:pt x="44" y="28"/>
                  </a:lnTo>
                  <a:lnTo>
                    <a:pt x="38" y="28"/>
                  </a:lnTo>
                  <a:lnTo>
                    <a:pt x="36" y="30"/>
                  </a:lnTo>
                  <a:lnTo>
                    <a:pt x="31" y="28"/>
                  </a:lnTo>
                  <a:lnTo>
                    <a:pt x="27" y="28"/>
                  </a:lnTo>
                  <a:lnTo>
                    <a:pt x="23" y="27"/>
                  </a:lnTo>
                  <a:lnTo>
                    <a:pt x="19" y="25"/>
                  </a:lnTo>
                  <a:lnTo>
                    <a:pt x="12" y="21"/>
                  </a:lnTo>
                  <a:lnTo>
                    <a:pt x="8" y="15"/>
                  </a:lnTo>
                  <a:lnTo>
                    <a:pt x="2" y="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1" name="Freeform 159"/>
            <p:cNvSpPr>
              <a:spLocks/>
            </p:cNvSpPr>
            <p:nvPr/>
          </p:nvSpPr>
          <p:spPr bwMode="auto">
            <a:xfrm>
              <a:off x="2319" y="3561"/>
              <a:ext cx="70" cy="80"/>
            </a:xfrm>
            <a:custGeom>
              <a:avLst/>
              <a:gdLst>
                <a:gd name="T0" fmla="*/ 29 w 141"/>
                <a:gd name="T1" fmla="*/ 1 h 162"/>
                <a:gd name="T2" fmla="*/ 34 w 141"/>
                <a:gd name="T3" fmla="*/ 3 h 162"/>
                <a:gd name="T4" fmla="*/ 39 w 141"/>
                <a:gd name="T5" fmla="*/ 3 h 162"/>
                <a:gd name="T6" fmla="*/ 43 w 141"/>
                <a:gd name="T7" fmla="*/ 2 h 162"/>
                <a:gd name="T8" fmla="*/ 48 w 141"/>
                <a:gd name="T9" fmla="*/ 1 h 162"/>
                <a:gd name="T10" fmla="*/ 53 w 141"/>
                <a:gd name="T11" fmla="*/ 1 h 162"/>
                <a:gd name="T12" fmla="*/ 58 w 141"/>
                <a:gd name="T13" fmla="*/ 2 h 162"/>
                <a:gd name="T14" fmla="*/ 62 w 141"/>
                <a:gd name="T15" fmla="*/ 6 h 162"/>
                <a:gd name="T16" fmla="*/ 62 w 141"/>
                <a:gd name="T17" fmla="*/ 10 h 162"/>
                <a:gd name="T18" fmla="*/ 60 w 141"/>
                <a:gd name="T19" fmla="*/ 14 h 162"/>
                <a:gd name="T20" fmla="*/ 62 w 141"/>
                <a:gd name="T21" fmla="*/ 18 h 162"/>
                <a:gd name="T22" fmla="*/ 64 w 141"/>
                <a:gd name="T23" fmla="*/ 23 h 162"/>
                <a:gd name="T24" fmla="*/ 67 w 141"/>
                <a:gd name="T25" fmla="*/ 27 h 162"/>
                <a:gd name="T26" fmla="*/ 69 w 141"/>
                <a:gd name="T27" fmla="*/ 31 h 162"/>
                <a:gd name="T28" fmla="*/ 69 w 141"/>
                <a:gd name="T29" fmla="*/ 35 h 162"/>
                <a:gd name="T30" fmla="*/ 66 w 141"/>
                <a:gd name="T31" fmla="*/ 38 h 162"/>
                <a:gd name="T32" fmla="*/ 62 w 141"/>
                <a:gd name="T33" fmla="*/ 40 h 162"/>
                <a:gd name="T34" fmla="*/ 62 w 141"/>
                <a:gd name="T35" fmla="*/ 43 h 162"/>
                <a:gd name="T36" fmla="*/ 64 w 141"/>
                <a:gd name="T37" fmla="*/ 50 h 162"/>
                <a:gd name="T38" fmla="*/ 63 w 141"/>
                <a:gd name="T39" fmla="*/ 55 h 162"/>
                <a:gd name="T40" fmla="*/ 61 w 141"/>
                <a:gd name="T41" fmla="*/ 61 h 162"/>
                <a:gd name="T42" fmla="*/ 55 w 141"/>
                <a:gd name="T43" fmla="*/ 66 h 162"/>
                <a:gd name="T44" fmla="*/ 48 w 141"/>
                <a:gd name="T45" fmla="*/ 71 h 162"/>
                <a:gd name="T46" fmla="*/ 41 w 141"/>
                <a:gd name="T47" fmla="*/ 74 h 162"/>
                <a:gd name="T48" fmla="*/ 35 w 141"/>
                <a:gd name="T49" fmla="*/ 76 h 162"/>
                <a:gd name="T50" fmla="*/ 30 w 141"/>
                <a:gd name="T51" fmla="*/ 77 h 162"/>
                <a:gd name="T52" fmla="*/ 26 w 141"/>
                <a:gd name="T53" fmla="*/ 78 h 162"/>
                <a:gd name="T54" fmla="*/ 22 w 141"/>
                <a:gd name="T55" fmla="*/ 78 h 162"/>
                <a:gd name="T56" fmla="*/ 17 w 141"/>
                <a:gd name="T57" fmla="*/ 79 h 162"/>
                <a:gd name="T58" fmla="*/ 12 w 141"/>
                <a:gd name="T59" fmla="*/ 80 h 162"/>
                <a:gd name="T60" fmla="*/ 8 w 141"/>
                <a:gd name="T61" fmla="*/ 79 h 162"/>
                <a:gd name="T62" fmla="*/ 5 w 141"/>
                <a:gd name="T63" fmla="*/ 77 h 162"/>
                <a:gd name="T64" fmla="*/ 5 w 141"/>
                <a:gd name="T65" fmla="*/ 73 h 162"/>
                <a:gd name="T66" fmla="*/ 5 w 141"/>
                <a:gd name="T67" fmla="*/ 68 h 162"/>
                <a:gd name="T68" fmla="*/ 5 w 141"/>
                <a:gd name="T69" fmla="*/ 63 h 162"/>
                <a:gd name="T70" fmla="*/ 5 w 141"/>
                <a:gd name="T71" fmla="*/ 59 h 162"/>
                <a:gd name="T72" fmla="*/ 5 w 141"/>
                <a:gd name="T73" fmla="*/ 54 h 162"/>
                <a:gd name="T74" fmla="*/ 5 w 141"/>
                <a:gd name="T75" fmla="*/ 51 h 162"/>
                <a:gd name="T76" fmla="*/ 5 w 141"/>
                <a:gd name="T77" fmla="*/ 47 h 162"/>
                <a:gd name="T78" fmla="*/ 2 w 141"/>
                <a:gd name="T79" fmla="*/ 41 h 162"/>
                <a:gd name="T80" fmla="*/ 2 w 141"/>
                <a:gd name="T81" fmla="*/ 37 h 162"/>
                <a:gd name="T82" fmla="*/ 6 w 141"/>
                <a:gd name="T83" fmla="*/ 31 h 162"/>
                <a:gd name="T84" fmla="*/ 9 w 141"/>
                <a:gd name="T85" fmla="*/ 26 h 162"/>
                <a:gd name="T86" fmla="*/ 11 w 141"/>
                <a:gd name="T87" fmla="*/ 20 h 162"/>
                <a:gd name="T88" fmla="*/ 12 w 141"/>
                <a:gd name="T89" fmla="*/ 13 h 162"/>
                <a:gd name="T90" fmla="*/ 15 w 141"/>
                <a:gd name="T91" fmla="*/ 7 h 162"/>
                <a:gd name="T92" fmla="*/ 19 w 141"/>
                <a:gd name="T93" fmla="*/ 3 h 162"/>
                <a:gd name="T94" fmla="*/ 22 w 141"/>
                <a:gd name="T95" fmla="*/ 1 h 162"/>
                <a:gd name="T96" fmla="*/ 25 w 141"/>
                <a:gd name="T97" fmla="*/ 0 h 162"/>
                <a:gd name="T98" fmla="*/ 28 w 141"/>
                <a:gd name="T99" fmla="*/ 0 h 162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41"/>
                <a:gd name="T151" fmla="*/ 0 h 162"/>
                <a:gd name="T152" fmla="*/ 141 w 141"/>
                <a:gd name="T153" fmla="*/ 162 h 162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41" h="162">
                  <a:moveTo>
                    <a:pt x="57" y="0"/>
                  </a:moveTo>
                  <a:lnTo>
                    <a:pt x="59" y="2"/>
                  </a:lnTo>
                  <a:lnTo>
                    <a:pt x="63" y="4"/>
                  </a:lnTo>
                  <a:lnTo>
                    <a:pt x="68" y="6"/>
                  </a:lnTo>
                  <a:lnTo>
                    <a:pt x="72" y="6"/>
                  </a:lnTo>
                  <a:lnTo>
                    <a:pt x="78" y="6"/>
                  </a:lnTo>
                  <a:lnTo>
                    <a:pt x="84" y="4"/>
                  </a:lnTo>
                  <a:lnTo>
                    <a:pt x="87" y="4"/>
                  </a:lnTo>
                  <a:lnTo>
                    <a:pt x="93" y="4"/>
                  </a:lnTo>
                  <a:lnTo>
                    <a:pt x="97" y="2"/>
                  </a:lnTo>
                  <a:lnTo>
                    <a:pt x="103" y="2"/>
                  </a:lnTo>
                  <a:lnTo>
                    <a:pt x="106" y="2"/>
                  </a:lnTo>
                  <a:lnTo>
                    <a:pt x="112" y="2"/>
                  </a:lnTo>
                  <a:lnTo>
                    <a:pt x="116" y="4"/>
                  </a:lnTo>
                  <a:lnTo>
                    <a:pt x="120" y="8"/>
                  </a:lnTo>
                  <a:lnTo>
                    <a:pt x="124" y="12"/>
                  </a:lnTo>
                  <a:lnTo>
                    <a:pt x="127" y="17"/>
                  </a:lnTo>
                  <a:lnTo>
                    <a:pt x="124" y="21"/>
                  </a:lnTo>
                  <a:lnTo>
                    <a:pt x="122" y="25"/>
                  </a:lnTo>
                  <a:lnTo>
                    <a:pt x="120" y="29"/>
                  </a:lnTo>
                  <a:lnTo>
                    <a:pt x="122" y="33"/>
                  </a:lnTo>
                  <a:lnTo>
                    <a:pt x="124" y="36"/>
                  </a:lnTo>
                  <a:lnTo>
                    <a:pt x="125" y="42"/>
                  </a:lnTo>
                  <a:lnTo>
                    <a:pt x="129" y="46"/>
                  </a:lnTo>
                  <a:lnTo>
                    <a:pt x="133" y="52"/>
                  </a:lnTo>
                  <a:lnTo>
                    <a:pt x="135" y="55"/>
                  </a:lnTo>
                  <a:lnTo>
                    <a:pt x="137" y="59"/>
                  </a:lnTo>
                  <a:lnTo>
                    <a:pt x="139" y="63"/>
                  </a:lnTo>
                  <a:lnTo>
                    <a:pt x="141" y="67"/>
                  </a:lnTo>
                  <a:lnTo>
                    <a:pt x="139" y="71"/>
                  </a:lnTo>
                  <a:lnTo>
                    <a:pt x="137" y="74"/>
                  </a:lnTo>
                  <a:lnTo>
                    <a:pt x="133" y="76"/>
                  </a:lnTo>
                  <a:lnTo>
                    <a:pt x="127" y="80"/>
                  </a:lnTo>
                  <a:lnTo>
                    <a:pt x="124" y="82"/>
                  </a:lnTo>
                  <a:lnTo>
                    <a:pt x="118" y="82"/>
                  </a:lnTo>
                  <a:lnTo>
                    <a:pt x="124" y="88"/>
                  </a:lnTo>
                  <a:lnTo>
                    <a:pt x="127" y="93"/>
                  </a:lnTo>
                  <a:lnTo>
                    <a:pt x="129" y="101"/>
                  </a:lnTo>
                  <a:lnTo>
                    <a:pt x="129" y="107"/>
                  </a:lnTo>
                  <a:lnTo>
                    <a:pt x="127" y="112"/>
                  </a:lnTo>
                  <a:lnTo>
                    <a:pt x="125" y="118"/>
                  </a:lnTo>
                  <a:lnTo>
                    <a:pt x="122" y="124"/>
                  </a:lnTo>
                  <a:lnTo>
                    <a:pt x="116" y="129"/>
                  </a:lnTo>
                  <a:lnTo>
                    <a:pt x="110" y="133"/>
                  </a:lnTo>
                  <a:lnTo>
                    <a:pt x="105" y="139"/>
                  </a:lnTo>
                  <a:lnTo>
                    <a:pt x="97" y="143"/>
                  </a:lnTo>
                  <a:lnTo>
                    <a:pt x="89" y="147"/>
                  </a:lnTo>
                  <a:lnTo>
                    <a:pt x="82" y="150"/>
                  </a:lnTo>
                  <a:lnTo>
                    <a:pt x="76" y="152"/>
                  </a:lnTo>
                  <a:lnTo>
                    <a:pt x="70" y="154"/>
                  </a:lnTo>
                  <a:lnTo>
                    <a:pt x="67" y="158"/>
                  </a:lnTo>
                  <a:lnTo>
                    <a:pt x="61" y="156"/>
                  </a:lnTo>
                  <a:lnTo>
                    <a:pt x="57" y="158"/>
                  </a:lnTo>
                  <a:lnTo>
                    <a:pt x="53" y="158"/>
                  </a:lnTo>
                  <a:lnTo>
                    <a:pt x="49" y="158"/>
                  </a:lnTo>
                  <a:lnTo>
                    <a:pt x="44" y="158"/>
                  </a:lnTo>
                  <a:lnTo>
                    <a:pt x="40" y="160"/>
                  </a:lnTo>
                  <a:lnTo>
                    <a:pt x="34" y="160"/>
                  </a:lnTo>
                  <a:lnTo>
                    <a:pt x="30" y="162"/>
                  </a:lnTo>
                  <a:lnTo>
                    <a:pt x="25" y="162"/>
                  </a:lnTo>
                  <a:lnTo>
                    <a:pt x="21" y="162"/>
                  </a:lnTo>
                  <a:lnTo>
                    <a:pt x="17" y="160"/>
                  </a:lnTo>
                  <a:lnTo>
                    <a:pt x="13" y="158"/>
                  </a:lnTo>
                  <a:lnTo>
                    <a:pt x="11" y="156"/>
                  </a:lnTo>
                  <a:lnTo>
                    <a:pt x="10" y="152"/>
                  </a:lnTo>
                  <a:lnTo>
                    <a:pt x="10" y="147"/>
                  </a:lnTo>
                  <a:lnTo>
                    <a:pt x="11" y="141"/>
                  </a:lnTo>
                  <a:lnTo>
                    <a:pt x="11" y="137"/>
                  </a:lnTo>
                  <a:lnTo>
                    <a:pt x="11" y="131"/>
                  </a:lnTo>
                  <a:lnTo>
                    <a:pt x="11" y="128"/>
                  </a:lnTo>
                  <a:lnTo>
                    <a:pt x="11" y="124"/>
                  </a:lnTo>
                  <a:lnTo>
                    <a:pt x="11" y="120"/>
                  </a:lnTo>
                  <a:lnTo>
                    <a:pt x="11" y="114"/>
                  </a:lnTo>
                  <a:lnTo>
                    <a:pt x="11" y="110"/>
                  </a:lnTo>
                  <a:lnTo>
                    <a:pt x="11" y="107"/>
                  </a:lnTo>
                  <a:lnTo>
                    <a:pt x="11" y="103"/>
                  </a:lnTo>
                  <a:lnTo>
                    <a:pt x="10" y="99"/>
                  </a:lnTo>
                  <a:lnTo>
                    <a:pt x="10" y="95"/>
                  </a:lnTo>
                  <a:lnTo>
                    <a:pt x="8" y="91"/>
                  </a:lnTo>
                  <a:lnTo>
                    <a:pt x="4" y="84"/>
                  </a:lnTo>
                  <a:lnTo>
                    <a:pt x="0" y="78"/>
                  </a:lnTo>
                  <a:lnTo>
                    <a:pt x="4" y="74"/>
                  </a:lnTo>
                  <a:lnTo>
                    <a:pt x="10" y="69"/>
                  </a:lnTo>
                  <a:lnTo>
                    <a:pt x="13" y="63"/>
                  </a:lnTo>
                  <a:lnTo>
                    <a:pt x="17" y="57"/>
                  </a:lnTo>
                  <a:lnTo>
                    <a:pt x="19" y="52"/>
                  </a:lnTo>
                  <a:lnTo>
                    <a:pt x="21" y="46"/>
                  </a:lnTo>
                  <a:lnTo>
                    <a:pt x="23" y="40"/>
                  </a:lnTo>
                  <a:lnTo>
                    <a:pt x="25" y="34"/>
                  </a:lnTo>
                  <a:lnTo>
                    <a:pt x="25" y="27"/>
                  </a:lnTo>
                  <a:lnTo>
                    <a:pt x="29" y="21"/>
                  </a:lnTo>
                  <a:lnTo>
                    <a:pt x="30" y="15"/>
                  </a:lnTo>
                  <a:lnTo>
                    <a:pt x="34" y="12"/>
                  </a:lnTo>
                  <a:lnTo>
                    <a:pt x="38" y="6"/>
                  </a:lnTo>
                  <a:lnTo>
                    <a:pt x="42" y="4"/>
                  </a:lnTo>
                  <a:lnTo>
                    <a:pt x="44" y="2"/>
                  </a:lnTo>
                  <a:lnTo>
                    <a:pt x="48" y="2"/>
                  </a:lnTo>
                  <a:lnTo>
                    <a:pt x="51" y="0"/>
                  </a:lnTo>
                  <a:lnTo>
                    <a:pt x="57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2" name="Freeform 160"/>
            <p:cNvSpPr>
              <a:spLocks/>
            </p:cNvSpPr>
            <p:nvPr/>
          </p:nvSpPr>
          <p:spPr bwMode="auto">
            <a:xfrm>
              <a:off x="2344" y="3570"/>
              <a:ext cx="23" cy="14"/>
            </a:xfrm>
            <a:custGeom>
              <a:avLst/>
              <a:gdLst>
                <a:gd name="T0" fmla="*/ 11 w 46"/>
                <a:gd name="T1" fmla="*/ 0 h 29"/>
                <a:gd name="T2" fmla="*/ 13 w 46"/>
                <a:gd name="T3" fmla="*/ 2 h 29"/>
                <a:gd name="T4" fmla="*/ 16 w 46"/>
                <a:gd name="T5" fmla="*/ 3 h 29"/>
                <a:gd name="T6" fmla="*/ 19 w 46"/>
                <a:gd name="T7" fmla="*/ 3 h 29"/>
                <a:gd name="T8" fmla="*/ 23 w 46"/>
                <a:gd name="T9" fmla="*/ 4 h 29"/>
                <a:gd name="T10" fmla="*/ 22 w 46"/>
                <a:gd name="T11" fmla="*/ 6 h 29"/>
                <a:gd name="T12" fmla="*/ 21 w 46"/>
                <a:gd name="T13" fmla="*/ 7 h 29"/>
                <a:gd name="T14" fmla="*/ 19 w 46"/>
                <a:gd name="T15" fmla="*/ 9 h 29"/>
                <a:gd name="T16" fmla="*/ 19 w 46"/>
                <a:gd name="T17" fmla="*/ 11 h 29"/>
                <a:gd name="T18" fmla="*/ 16 w 46"/>
                <a:gd name="T19" fmla="*/ 12 h 29"/>
                <a:gd name="T20" fmla="*/ 14 w 46"/>
                <a:gd name="T21" fmla="*/ 13 h 29"/>
                <a:gd name="T22" fmla="*/ 11 w 46"/>
                <a:gd name="T23" fmla="*/ 13 h 29"/>
                <a:gd name="T24" fmla="*/ 8 w 46"/>
                <a:gd name="T25" fmla="*/ 14 h 29"/>
                <a:gd name="T26" fmla="*/ 5 w 46"/>
                <a:gd name="T27" fmla="*/ 14 h 29"/>
                <a:gd name="T28" fmla="*/ 3 w 46"/>
                <a:gd name="T29" fmla="*/ 14 h 29"/>
                <a:gd name="T30" fmla="*/ 1 w 46"/>
                <a:gd name="T31" fmla="*/ 13 h 29"/>
                <a:gd name="T32" fmla="*/ 1 w 46"/>
                <a:gd name="T33" fmla="*/ 12 h 29"/>
                <a:gd name="T34" fmla="*/ 0 w 46"/>
                <a:gd name="T35" fmla="*/ 11 h 29"/>
                <a:gd name="T36" fmla="*/ 0 w 46"/>
                <a:gd name="T37" fmla="*/ 9 h 29"/>
                <a:gd name="T38" fmla="*/ 2 w 46"/>
                <a:gd name="T39" fmla="*/ 7 h 29"/>
                <a:gd name="T40" fmla="*/ 5 w 46"/>
                <a:gd name="T41" fmla="*/ 5 h 29"/>
                <a:gd name="T42" fmla="*/ 6 w 46"/>
                <a:gd name="T43" fmla="*/ 3 h 29"/>
                <a:gd name="T44" fmla="*/ 8 w 46"/>
                <a:gd name="T45" fmla="*/ 2 h 29"/>
                <a:gd name="T46" fmla="*/ 10 w 46"/>
                <a:gd name="T47" fmla="*/ 1 h 29"/>
                <a:gd name="T48" fmla="*/ 11 w 46"/>
                <a:gd name="T49" fmla="*/ 0 h 29"/>
                <a:gd name="T50" fmla="*/ 11 w 46"/>
                <a:gd name="T51" fmla="*/ 0 h 29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46"/>
                <a:gd name="T79" fmla="*/ 0 h 29"/>
                <a:gd name="T80" fmla="*/ 46 w 46"/>
                <a:gd name="T81" fmla="*/ 29 h 29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46" h="29">
                  <a:moveTo>
                    <a:pt x="21" y="0"/>
                  </a:moveTo>
                  <a:lnTo>
                    <a:pt x="25" y="4"/>
                  </a:lnTo>
                  <a:lnTo>
                    <a:pt x="31" y="6"/>
                  </a:lnTo>
                  <a:lnTo>
                    <a:pt x="38" y="6"/>
                  </a:lnTo>
                  <a:lnTo>
                    <a:pt x="46" y="8"/>
                  </a:lnTo>
                  <a:lnTo>
                    <a:pt x="44" y="12"/>
                  </a:lnTo>
                  <a:lnTo>
                    <a:pt x="42" y="15"/>
                  </a:lnTo>
                  <a:lnTo>
                    <a:pt x="38" y="19"/>
                  </a:lnTo>
                  <a:lnTo>
                    <a:pt x="37" y="23"/>
                  </a:lnTo>
                  <a:lnTo>
                    <a:pt x="31" y="25"/>
                  </a:lnTo>
                  <a:lnTo>
                    <a:pt x="27" y="27"/>
                  </a:lnTo>
                  <a:lnTo>
                    <a:pt x="21" y="27"/>
                  </a:lnTo>
                  <a:lnTo>
                    <a:pt x="16" y="29"/>
                  </a:lnTo>
                  <a:lnTo>
                    <a:pt x="10" y="29"/>
                  </a:lnTo>
                  <a:lnTo>
                    <a:pt x="6" y="29"/>
                  </a:lnTo>
                  <a:lnTo>
                    <a:pt x="2" y="27"/>
                  </a:lnTo>
                  <a:lnTo>
                    <a:pt x="2" y="25"/>
                  </a:lnTo>
                  <a:lnTo>
                    <a:pt x="0" y="23"/>
                  </a:lnTo>
                  <a:lnTo>
                    <a:pt x="0" y="19"/>
                  </a:lnTo>
                  <a:lnTo>
                    <a:pt x="4" y="15"/>
                  </a:lnTo>
                  <a:lnTo>
                    <a:pt x="10" y="10"/>
                  </a:lnTo>
                  <a:lnTo>
                    <a:pt x="12" y="6"/>
                  </a:lnTo>
                  <a:lnTo>
                    <a:pt x="16" y="4"/>
                  </a:lnTo>
                  <a:lnTo>
                    <a:pt x="19" y="2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3" name="Freeform 161"/>
            <p:cNvSpPr>
              <a:spLocks/>
            </p:cNvSpPr>
            <p:nvPr/>
          </p:nvSpPr>
          <p:spPr bwMode="auto">
            <a:xfrm>
              <a:off x="2341" y="3594"/>
              <a:ext cx="12" cy="17"/>
            </a:xfrm>
            <a:custGeom>
              <a:avLst/>
              <a:gdLst>
                <a:gd name="T0" fmla="*/ 12 w 24"/>
                <a:gd name="T1" fmla="*/ 0 h 34"/>
                <a:gd name="T2" fmla="*/ 12 w 24"/>
                <a:gd name="T3" fmla="*/ 2 h 34"/>
                <a:gd name="T4" fmla="*/ 12 w 24"/>
                <a:gd name="T5" fmla="*/ 5 h 34"/>
                <a:gd name="T6" fmla="*/ 12 w 24"/>
                <a:gd name="T7" fmla="*/ 7 h 34"/>
                <a:gd name="T8" fmla="*/ 12 w 24"/>
                <a:gd name="T9" fmla="*/ 10 h 34"/>
                <a:gd name="T10" fmla="*/ 11 w 24"/>
                <a:gd name="T11" fmla="*/ 12 h 34"/>
                <a:gd name="T12" fmla="*/ 11 w 24"/>
                <a:gd name="T13" fmla="*/ 13 h 34"/>
                <a:gd name="T14" fmla="*/ 10 w 24"/>
                <a:gd name="T15" fmla="*/ 15 h 34"/>
                <a:gd name="T16" fmla="*/ 9 w 24"/>
                <a:gd name="T17" fmla="*/ 17 h 34"/>
                <a:gd name="T18" fmla="*/ 7 w 24"/>
                <a:gd name="T19" fmla="*/ 15 h 34"/>
                <a:gd name="T20" fmla="*/ 4 w 24"/>
                <a:gd name="T21" fmla="*/ 14 h 34"/>
                <a:gd name="T22" fmla="*/ 2 w 24"/>
                <a:gd name="T23" fmla="*/ 12 h 34"/>
                <a:gd name="T24" fmla="*/ 0 w 24"/>
                <a:gd name="T25" fmla="*/ 12 h 34"/>
                <a:gd name="T26" fmla="*/ 2 w 24"/>
                <a:gd name="T27" fmla="*/ 9 h 34"/>
                <a:gd name="T28" fmla="*/ 5 w 24"/>
                <a:gd name="T29" fmla="*/ 5 h 34"/>
                <a:gd name="T30" fmla="*/ 9 w 24"/>
                <a:gd name="T31" fmla="*/ 2 h 34"/>
                <a:gd name="T32" fmla="*/ 12 w 24"/>
                <a:gd name="T33" fmla="*/ 0 h 34"/>
                <a:gd name="T34" fmla="*/ 12 w 24"/>
                <a:gd name="T35" fmla="*/ 0 h 34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24"/>
                <a:gd name="T55" fmla="*/ 0 h 34"/>
                <a:gd name="T56" fmla="*/ 24 w 24"/>
                <a:gd name="T57" fmla="*/ 34 h 34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24" h="34">
                  <a:moveTo>
                    <a:pt x="24" y="0"/>
                  </a:moveTo>
                  <a:lnTo>
                    <a:pt x="23" y="4"/>
                  </a:lnTo>
                  <a:lnTo>
                    <a:pt x="23" y="9"/>
                  </a:lnTo>
                  <a:lnTo>
                    <a:pt x="23" y="13"/>
                  </a:lnTo>
                  <a:lnTo>
                    <a:pt x="23" y="19"/>
                  </a:lnTo>
                  <a:lnTo>
                    <a:pt x="21" y="23"/>
                  </a:lnTo>
                  <a:lnTo>
                    <a:pt x="21" y="26"/>
                  </a:lnTo>
                  <a:lnTo>
                    <a:pt x="19" y="30"/>
                  </a:lnTo>
                  <a:lnTo>
                    <a:pt x="17" y="34"/>
                  </a:lnTo>
                  <a:lnTo>
                    <a:pt x="13" y="30"/>
                  </a:lnTo>
                  <a:lnTo>
                    <a:pt x="7" y="28"/>
                  </a:lnTo>
                  <a:lnTo>
                    <a:pt x="4" y="24"/>
                  </a:lnTo>
                  <a:lnTo>
                    <a:pt x="0" y="24"/>
                  </a:lnTo>
                  <a:lnTo>
                    <a:pt x="4" y="17"/>
                  </a:lnTo>
                  <a:lnTo>
                    <a:pt x="9" y="9"/>
                  </a:lnTo>
                  <a:lnTo>
                    <a:pt x="17" y="4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4" name="Freeform 162"/>
            <p:cNvSpPr>
              <a:spLocks/>
            </p:cNvSpPr>
            <p:nvPr/>
          </p:nvSpPr>
          <p:spPr bwMode="auto">
            <a:xfrm>
              <a:off x="2338" y="3599"/>
              <a:ext cx="33" cy="30"/>
            </a:xfrm>
            <a:custGeom>
              <a:avLst/>
              <a:gdLst>
                <a:gd name="T0" fmla="*/ 26 w 67"/>
                <a:gd name="T1" fmla="*/ 0 h 61"/>
                <a:gd name="T2" fmla="*/ 28 w 67"/>
                <a:gd name="T3" fmla="*/ 2 h 61"/>
                <a:gd name="T4" fmla="*/ 30 w 67"/>
                <a:gd name="T5" fmla="*/ 4 h 61"/>
                <a:gd name="T6" fmla="*/ 31 w 67"/>
                <a:gd name="T7" fmla="*/ 7 h 61"/>
                <a:gd name="T8" fmla="*/ 33 w 67"/>
                <a:gd name="T9" fmla="*/ 8 h 61"/>
                <a:gd name="T10" fmla="*/ 33 w 67"/>
                <a:gd name="T11" fmla="*/ 10 h 61"/>
                <a:gd name="T12" fmla="*/ 33 w 67"/>
                <a:gd name="T13" fmla="*/ 13 h 61"/>
                <a:gd name="T14" fmla="*/ 33 w 67"/>
                <a:gd name="T15" fmla="*/ 15 h 61"/>
                <a:gd name="T16" fmla="*/ 33 w 67"/>
                <a:gd name="T17" fmla="*/ 18 h 61"/>
                <a:gd name="T18" fmla="*/ 31 w 67"/>
                <a:gd name="T19" fmla="*/ 19 h 61"/>
                <a:gd name="T20" fmla="*/ 30 w 67"/>
                <a:gd name="T21" fmla="*/ 22 h 61"/>
                <a:gd name="T22" fmla="*/ 29 w 67"/>
                <a:gd name="T23" fmla="*/ 23 h 61"/>
                <a:gd name="T24" fmla="*/ 27 w 67"/>
                <a:gd name="T25" fmla="*/ 25 h 61"/>
                <a:gd name="T26" fmla="*/ 24 w 67"/>
                <a:gd name="T27" fmla="*/ 26 h 61"/>
                <a:gd name="T28" fmla="*/ 23 w 67"/>
                <a:gd name="T29" fmla="*/ 26 h 61"/>
                <a:gd name="T30" fmla="*/ 20 w 67"/>
                <a:gd name="T31" fmla="*/ 27 h 61"/>
                <a:gd name="T32" fmla="*/ 17 w 67"/>
                <a:gd name="T33" fmla="*/ 27 h 61"/>
                <a:gd name="T34" fmla="*/ 16 w 67"/>
                <a:gd name="T35" fmla="*/ 27 h 61"/>
                <a:gd name="T36" fmla="*/ 14 w 67"/>
                <a:gd name="T37" fmla="*/ 28 h 61"/>
                <a:gd name="T38" fmla="*/ 11 w 67"/>
                <a:gd name="T39" fmla="*/ 28 h 61"/>
                <a:gd name="T40" fmla="*/ 9 w 67"/>
                <a:gd name="T41" fmla="*/ 29 h 61"/>
                <a:gd name="T42" fmla="*/ 5 w 67"/>
                <a:gd name="T43" fmla="*/ 29 h 61"/>
                <a:gd name="T44" fmla="*/ 4 w 67"/>
                <a:gd name="T45" fmla="*/ 29 h 61"/>
                <a:gd name="T46" fmla="*/ 2 w 67"/>
                <a:gd name="T47" fmla="*/ 30 h 61"/>
                <a:gd name="T48" fmla="*/ 1 w 67"/>
                <a:gd name="T49" fmla="*/ 30 h 61"/>
                <a:gd name="T50" fmla="*/ 0 w 67"/>
                <a:gd name="T51" fmla="*/ 28 h 61"/>
                <a:gd name="T52" fmla="*/ 0 w 67"/>
                <a:gd name="T53" fmla="*/ 27 h 61"/>
                <a:gd name="T54" fmla="*/ 0 w 67"/>
                <a:gd name="T55" fmla="*/ 26 h 61"/>
                <a:gd name="T56" fmla="*/ 0 w 67"/>
                <a:gd name="T57" fmla="*/ 24 h 61"/>
                <a:gd name="T58" fmla="*/ 0 w 67"/>
                <a:gd name="T59" fmla="*/ 22 h 61"/>
                <a:gd name="T60" fmla="*/ 0 w 67"/>
                <a:gd name="T61" fmla="*/ 20 h 61"/>
                <a:gd name="T62" fmla="*/ 0 w 67"/>
                <a:gd name="T63" fmla="*/ 18 h 61"/>
                <a:gd name="T64" fmla="*/ 0 w 67"/>
                <a:gd name="T65" fmla="*/ 17 h 61"/>
                <a:gd name="T66" fmla="*/ 0 w 67"/>
                <a:gd name="T67" fmla="*/ 19 h 61"/>
                <a:gd name="T68" fmla="*/ 1 w 67"/>
                <a:gd name="T69" fmla="*/ 21 h 61"/>
                <a:gd name="T70" fmla="*/ 1 w 67"/>
                <a:gd name="T71" fmla="*/ 22 h 61"/>
                <a:gd name="T72" fmla="*/ 2 w 67"/>
                <a:gd name="T73" fmla="*/ 23 h 61"/>
                <a:gd name="T74" fmla="*/ 5 w 67"/>
                <a:gd name="T75" fmla="*/ 25 h 61"/>
                <a:gd name="T76" fmla="*/ 6 w 67"/>
                <a:gd name="T77" fmla="*/ 26 h 61"/>
                <a:gd name="T78" fmla="*/ 9 w 67"/>
                <a:gd name="T79" fmla="*/ 26 h 61"/>
                <a:gd name="T80" fmla="*/ 12 w 67"/>
                <a:gd name="T81" fmla="*/ 26 h 61"/>
                <a:gd name="T82" fmla="*/ 15 w 67"/>
                <a:gd name="T83" fmla="*/ 24 h 61"/>
                <a:gd name="T84" fmla="*/ 17 w 67"/>
                <a:gd name="T85" fmla="*/ 23 h 61"/>
                <a:gd name="T86" fmla="*/ 20 w 67"/>
                <a:gd name="T87" fmla="*/ 21 h 61"/>
                <a:gd name="T88" fmla="*/ 22 w 67"/>
                <a:gd name="T89" fmla="*/ 18 h 61"/>
                <a:gd name="T90" fmla="*/ 24 w 67"/>
                <a:gd name="T91" fmla="*/ 15 h 61"/>
                <a:gd name="T92" fmla="*/ 25 w 67"/>
                <a:gd name="T93" fmla="*/ 12 h 61"/>
                <a:gd name="T94" fmla="*/ 26 w 67"/>
                <a:gd name="T95" fmla="*/ 9 h 61"/>
                <a:gd name="T96" fmla="*/ 27 w 67"/>
                <a:gd name="T97" fmla="*/ 7 h 61"/>
                <a:gd name="T98" fmla="*/ 27 w 67"/>
                <a:gd name="T99" fmla="*/ 4 h 61"/>
                <a:gd name="T100" fmla="*/ 26 w 67"/>
                <a:gd name="T101" fmla="*/ 1 h 61"/>
                <a:gd name="T102" fmla="*/ 26 w 67"/>
                <a:gd name="T103" fmla="*/ 0 h 61"/>
                <a:gd name="T104" fmla="*/ 26 w 67"/>
                <a:gd name="T105" fmla="*/ 0 h 61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67"/>
                <a:gd name="T160" fmla="*/ 0 h 61"/>
                <a:gd name="T161" fmla="*/ 67 w 67"/>
                <a:gd name="T162" fmla="*/ 61 h 61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67" h="61">
                  <a:moveTo>
                    <a:pt x="53" y="0"/>
                  </a:moveTo>
                  <a:lnTo>
                    <a:pt x="57" y="4"/>
                  </a:lnTo>
                  <a:lnTo>
                    <a:pt x="61" y="8"/>
                  </a:lnTo>
                  <a:lnTo>
                    <a:pt x="63" y="14"/>
                  </a:lnTo>
                  <a:lnTo>
                    <a:pt x="67" y="17"/>
                  </a:lnTo>
                  <a:lnTo>
                    <a:pt x="67" y="21"/>
                  </a:lnTo>
                  <a:lnTo>
                    <a:pt x="67" y="27"/>
                  </a:lnTo>
                  <a:lnTo>
                    <a:pt x="67" y="31"/>
                  </a:lnTo>
                  <a:lnTo>
                    <a:pt x="67" y="36"/>
                  </a:lnTo>
                  <a:lnTo>
                    <a:pt x="63" y="38"/>
                  </a:lnTo>
                  <a:lnTo>
                    <a:pt x="61" y="44"/>
                  </a:lnTo>
                  <a:lnTo>
                    <a:pt x="59" y="46"/>
                  </a:lnTo>
                  <a:lnTo>
                    <a:pt x="55" y="50"/>
                  </a:lnTo>
                  <a:lnTo>
                    <a:pt x="49" y="52"/>
                  </a:lnTo>
                  <a:lnTo>
                    <a:pt x="46" y="53"/>
                  </a:lnTo>
                  <a:lnTo>
                    <a:pt x="40" y="55"/>
                  </a:lnTo>
                  <a:lnTo>
                    <a:pt x="34" y="55"/>
                  </a:lnTo>
                  <a:lnTo>
                    <a:pt x="32" y="55"/>
                  </a:lnTo>
                  <a:lnTo>
                    <a:pt x="29" y="57"/>
                  </a:lnTo>
                  <a:lnTo>
                    <a:pt x="23" y="57"/>
                  </a:lnTo>
                  <a:lnTo>
                    <a:pt x="19" y="59"/>
                  </a:lnTo>
                  <a:lnTo>
                    <a:pt x="11" y="59"/>
                  </a:lnTo>
                  <a:lnTo>
                    <a:pt x="8" y="59"/>
                  </a:lnTo>
                  <a:lnTo>
                    <a:pt x="4" y="61"/>
                  </a:lnTo>
                  <a:lnTo>
                    <a:pt x="2" y="61"/>
                  </a:lnTo>
                  <a:lnTo>
                    <a:pt x="0" y="57"/>
                  </a:lnTo>
                  <a:lnTo>
                    <a:pt x="0" y="55"/>
                  </a:lnTo>
                  <a:lnTo>
                    <a:pt x="0" y="52"/>
                  </a:lnTo>
                  <a:lnTo>
                    <a:pt x="0" y="48"/>
                  </a:lnTo>
                  <a:lnTo>
                    <a:pt x="0" y="44"/>
                  </a:lnTo>
                  <a:lnTo>
                    <a:pt x="0" y="40"/>
                  </a:lnTo>
                  <a:lnTo>
                    <a:pt x="0" y="36"/>
                  </a:lnTo>
                  <a:lnTo>
                    <a:pt x="0" y="34"/>
                  </a:lnTo>
                  <a:lnTo>
                    <a:pt x="0" y="38"/>
                  </a:lnTo>
                  <a:lnTo>
                    <a:pt x="2" y="42"/>
                  </a:lnTo>
                  <a:lnTo>
                    <a:pt x="2" y="44"/>
                  </a:lnTo>
                  <a:lnTo>
                    <a:pt x="4" y="46"/>
                  </a:lnTo>
                  <a:lnTo>
                    <a:pt x="10" y="50"/>
                  </a:lnTo>
                  <a:lnTo>
                    <a:pt x="13" y="52"/>
                  </a:lnTo>
                  <a:lnTo>
                    <a:pt x="19" y="52"/>
                  </a:lnTo>
                  <a:lnTo>
                    <a:pt x="25" y="52"/>
                  </a:lnTo>
                  <a:lnTo>
                    <a:pt x="30" y="48"/>
                  </a:lnTo>
                  <a:lnTo>
                    <a:pt x="34" y="46"/>
                  </a:lnTo>
                  <a:lnTo>
                    <a:pt x="40" y="42"/>
                  </a:lnTo>
                  <a:lnTo>
                    <a:pt x="44" y="36"/>
                  </a:lnTo>
                  <a:lnTo>
                    <a:pt x="48" y="31"/>
                  </a:lnTo>
                  <a:lnTo>
                    <a:pt x="51" y="25"/>
                  </a:lnTo>
                  <a:lnTo>
                    <a:pt x="53" y="19"/>
                  </a:lnTo>
                  <a:lnTo>
                    <a:pt x="55" y="14"/>
                  </a:lnTo>
                  <a:lnTo>
                    <a:pt x="55" y="8"/>
                  </a:lnTo>
                  <a:lnTo>
                    <a:pt x="53" y="2"/>
                  </a:lnTo>
                  <a:lnTo>
                    <a:pt x="53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5" name="Freeform 163"/>
            <p:cNvSpPr>
              <a:spLocks/>
            </p:cNvSpPr>
            <p:nvPr/>
          </p:nvSpPr>
          <p:spPr bwMode="auto">
            <a:xfrm>
              <a:off x="2271" y="3395"/>
              <a:ext cx="76" cy="82"/>
            </a:xfrm>
            <a:custGeom>
              <a:avLst/>
              <a:gdLst>
                <a:gd name="T0" fmla="*/ 45 w 152"/>
                <a:gd name="T1" fmla="*/ 0 h 163"/>
                <a:gd name="T2" fmla="*/ 49 w 152"/>
                <a:gd name="T3" fmla="*/ 4 h 163"/>
                <a:gd name="T4" fmla="*/ 50 w 152"/>
                <a:gd name="T5" fmla="*/ 9 h 163"/>
                <a:gd name="T6" fmla="*/ 48 w 152"/>
                <a:gd name="T7" fmla="*/ 12 h 163"/>
                <a:gd name="T8" fmla="*/ 47 w 152"/>
                <a:gd name="T9" fmla="*/ 14 h 163"/>
                <a:gd name="T10" fmla="*/ 52 w 152"/>
                <a:gd name="T11" fmla="*/ 14 h 163"/>
                <a:gd name="T12" fmla="*/ 56 w 152"/>
                <a:gd name="T13" fmla="*/ 15 h 163"/>
                <a:gd name="T14" fmla="*/ 61 w 152"/>
                <a:gd name="T15" fmla="*/ 17 h 163"/>
                <a:gd name="T16" fmla="*/ 65 w 152"/>
                <a:gd name="T17" fmla="*/ 19 h 163"/>
                <a:gd name="T18" fmla="*/ 68 w 152"/>
                <a:gd name="T19" fmla="*/ 21 h 163"/>
                <a:gd name="T20" fmla="*/ 70 w 152"/>
                <a:gd name="T21" fmla="*/ 25 h 163"/>
                <a:gd name="T22" fmla="*/ 71 w 152"/>
                <a:gd name="T23" fmla="*/ 30 h 163"/>
                <a:gd name="T24" fmla="*/ 73 w 152"/>
                <a:gd name="T25" fmla="*/ 36 h 163"/>
                <a:gd name="T26" fmla="*/ 75 w 152"/>
                <a:gd name="T27" fmla="*/ 39 h 163"/>
                <a:gd name="T28" fmla="*/ 75 w 152"/>
                <a:gd name="T29" fmla="*/ 44 h 163"/>
                <a:gd name="T30" fmla="*/ 74 w 152"/>
                <a:gd name="T31" fmla="*/ 48 h 163"/>
                <a:gd name="T32" fmla="*/ 72 w 152"/>
                <a:gd name="T33" fmla="*/ 52 h 163"/>
                <a:gd name="T34" fmla="*/ 69 w 152"/>
                <a:gd name="T35" fmla="*/ 57 h 163"/>
                <a:gd name="T36" fmla="*/ 66 w 152"/>
                <a:gd name="T37" fmla="*/ 61 h 163"/>
                <a:gd name="T38" fmla="*/ 65 w 152"/>
                <a:gd name="T39" fmla="*/ 66 h 163"/>
                <a:gd name="T40" fmla="*/ 63 w 152"/>
                <a:gd name="T41" fmla="*/ 68 h 163"/>
                <a:gd name="T42" fmla="*/ 59 w 152"/>
                <a:gd name="T43" fmla="*/ 69 h 163"/>
                <a:gd name="T44" fmla="*/ 54 w 152"/>
                <a:gd name="T45" fmla="*/ 70 h 163"/>
                <a:gd name="T46" fmla="*/ 51 w 152"/>
                <a:gd name="T47" fmla="*/ 70 h 163"/>
                <a:gd name="T48" fmla="*/ 49 w 152"/>
                <a:gd name="T49" fmla="*/ 71 h 163"/>
                <a:gd name="T50" fmla="*/ 45 w 152"/>
                <a:gd name="T51" fmla="*/ 75 h 163"/>
                <a:gd name="T52" fmla="*/ 41 w 152"/>
                <a:gd name="T53" fmla="*/ 78 h 163"/>
                <a:gd name="T54" fmla="*/ 37 w 152"/>
                <a:gd name="T55" fmla="*/ 81 h 163"/>
                <a:gd name="T56" fmla="*/ 34 w 152"/>
                <a:gd name="T57" fmla="*/ 81 h 163"/>
                <a:gd name="T58" fmla="*/ 31 w 152"/>
                <a:gd name="T59" fmla="*/ 80 h 163"/>
                <a:gd name="T60" fmla="*/ 28 w 152"/>
                <a:gd name="T61" fmla="*/ 76 h 163"/>
                <a:gd name="T62" fmla="*/ 27 w 152"/>
                <a:gd name="T63" fmla="*/ 70 h 163"/>
                <a:gd name="T64" fmla="*/ 27 w 152"/>
                <a:gd name="T65" fmla="*/ 63 h 163"/>
                <a:gd name="T66" fmla="*/ 28 w 152"/>
                <a:gd name="T67" fmla="*/ 57 h 163"/>
                <a:gd name="T68" fmla="*/ 28 w 152"/>
                <a:gd name="T69" fmla="*/ 53 h 163"/>
                <a:gd name="T70" fmla="*/ 28 w 152"/>
                <a:gd name="T71" fmla="*/ 49 h 163"/>
                <a:gd name="T72" fmla="*/ 25 w 152"/>
                <a:gd name="T73" fmla="*/ 44 h 163"/>
                <a:gd name="T74" fmla="*/ 21 w 152"/>
                <a:gd name="T75" fmla="*/ 42 h 163"/>
                <a:gd name="T76" fmla="*/ 17 w 152"/>
                <a:gd name="T77" fmla="*/ 42 h 163"/>
                <a:gd name="T78" fmla="*/ 13 w 152"/>
                <a:gd name="T79" fmla="*/ 42 h 163"/>
                <a:gd name="T80" fmla="*/ 7 w 152"/>
                <a:gd name="T81" fmla="*/ 40 h 163"/>
                <a:gd name="T82" fmla="*/ 2 w 152"/>
                <a:gd name="T83" fmla="*/ 37 h 163"/>
                <a:gd name="T84" fmla="*/ 0 w 152"/>
                <a:gd name="T85" fmla="*/ 33 h 163"/>
                <a:gd name="T86" fmla="*/ 1 w 152"/>
                <a:gd name="T87" fmla="*/ 30 h 163"/>
                <a:gd name="T88" fmla="*/ 7 w 152"/>
                <a:gd name="T89" fmla="*/ 24 h 163"/>
                <a:gd name="T90" fmla="*/ 12 w 152"/>
                <a:gd name="T91" fmla="*/ 19 h 163"/>
                <a:gd name="T92" fmla="*/ 13 w 152"/>
                <a:gd name="T93" fmla="*/ 12 h 163"/>
                <a:gd name="T94" fmla="*/ 15 w 152"/>
                <a:gd name="T95" fmla="*/ 9 h 163"/>
                <a:gd name="T96" fmla="*/ 18 w 152"/>
                <a:gd name="T97" fmla="*/ 6 h 163"/>
                <a:gd name="T98" fmla="*/ 22 w 152"/>
                <a:gd name="T99" fmla="*/ 4 h 163"/>
                <a:gd name="T100" fmla="*/ 27 w 152"/>
                <a:gd name="T101" fmla="*/ 4 h 163"/>
                <a:gd name="T102" fmla="*/ 32 w 152"/>
                <a:gd name="T103" fmla="*/ 3 h 163"/>
                <a:gd name="T104" fmla="*/ 37 w 152"/>
                <a:gd name="T105" fmla="*/ 2 h 163"/>
                <a:gd name="T106" fmla="*/ 41 w 152"/>
                <a:gd name="T107" fmla="*/ 1 h 163"/>
                <a:gd name="T108" fmla="*/ 44 w 152"/>
                <a:gd name="T109" fmla="*/ 0 h 163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52"/>
                <a:gd name="T166" fmla="*/ 0 h 163"/>
                <a:gd name="T167" fmla="*/ 152 w 152"/>
                <a:gd name="T168" fmla="*/ 163 h 163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52" h="163">
                  <a:moveTo>
                    <a:pt x="87" y="0"/>
                  </a:moveTo>
                  <a:lnTo>
                    <a:pt x="89" y="0"/>
                  </a:lnTo>
                  <a:lnTo>
                    <a:pt x="95" y="3"/>
                  </a:lnTo>
                  <a:lnTo>
                    <a:pt x="97" y="7"/>
                  </a:lnTo>
                  <a:lnTo>
                    <a:pt x="99" y="11"/>
                  </a:lnTo>
                  <a:lnTo>
                    <a:pt x="99" y="17"/>
                  </a:lnTo>
                  <a:lnTo>
                    <a:pt x="97" y="21"/>
                  </a:lnTo>
                  <a:lnTo>
                    <a:pt x="95" y="24"/>
                  </a:lnTo>
                  <a:lnTo>
                    <a:pt x="89" y="28"/>
                  </a:lnTo>
                  <a:lnTo>
                    <a:pt x="93" y="28"/>
                  </a:lnTo>
                  <a:lnTo>
                    <a:pt x="99" y="28"/>
                  </a:lnTo>
                  <a:lnTo>
                    <a:pt x="103" y="28"/>
                  </a:lnTo>
                  <a:lnTo>
                    <a:pt x="108" y="30"/>
                  </a:lnTo>
                  <a:lnTo>
                    <a:pt x="112" y="30"/>
                  </a:lnTo>
                  <a:lnTo>
                    <a:pt x="118" y="32"/>
                  </a:lnTo>
                  <a:lnTo>
                    <a:pt x="122" y="34"/>
                  </a:lnTo>
                  <a:lnTo>
                    <a:pt x="126" y="36"/>
                  </a:lnTo>
                  <a:lnTo>
                    <a:pt x="129" y="38"/>
                  </a:lnTo>
                  <a:lnTo>
                    <a:pt x="133" y="40"/>
                  </a:lnTo>
                  <a:lnTo>
                    <a:pt x="135" y="41"/>
                  </a:lnTo>
                  <a:lnTo>
                    <a:pt x="139" y="45"/>
                  </a:lnTo>
                  <a:lnTo>
                    <a:pt x="139" y="49"/>
                  </a:lnTo>
                  <a:lnTo>
                    <a:pt x="141" y="55"/>
                  </a:lnTo>
                  <a:lnTo>
                    <a:pt x="141" y="60"/>
                  </a:lnTo>
                  <a:lnTo>
                    <a:pt x="141" y="68"/>
                  </a:lnTo>
                  <a:lnTo>
                    <a:pt x="146" y="72"/>
                  </a:lnTo>
                  <a:lnTo>
                    <a:pt x="148" y="74"/>
                  </a:lnTo>
                  <a:lnTo>
                    <a:pt x="150" y="78"/>
                  </a:lnTo>
                  <a:lnTo>
                    <a:pt x="152" y="83"/>
                  </a:lnTo>
                  <a:lnTo>
                    <a:pt x="150" y="87"/>
                  </a:lnTo>
                  <a:lnTo>
                    <a:pt x="150" y="91"/>
                  </a:lnTo>
                  <a:lnTo>
                    <a:pt x="148" y="95"/>
                  </a:lnTo>
                  <a:lnTo>
                    <a:pt x="146" y="100"/>
                  </a:lnTo>
                  <a:lnTo>
                    <a:pt x="143" y="104"/>
                  </a:lnTo>
                  <a:lnTo>
                    <a:pt x="141" y="108"/>
                  </a:lnTo>
                  <a:lnTo>
                    <a:pt x="137" y="114"/>
                  </a:lnTo>
                  <a:lnTo>
                    <a:pt x="135" y="117"/>
                  </a:lnTo>
                  <a:lnTo>
                    <a:pt x="131" y="121"/>
                  </a:lnTo>
                  <a:lnTo>
                    <a:pt x="129" y="127"/>
                  </a:lnTo>
                  <a:lnTo>
                    <a:pt x="129" y="131"/>
                  </a:lnTo>
                  <a:lnTo>
                    <a:pt x="129" y="136"/>
                  </a:lnTo>
                  <a:lnTo>
                    <a:pt x="126" y="136"/>
                  </a:lnTo>
                  <a:lnTo>
                    <a:pt x="122" y="138"/>
                  </a:lnTo>
                  <a:lnTo>
                    <a:pt x="118" y="138"/>
                  </a:lnTo>
                  <a:lnTo>
                    <a:pt x="114" y="140"/>
                  </a:lnTo>
                  <a:lnTo>
                    <a:pt x="108" y="140"/>
                  </a:lnTo>
                  <a:lnTo>
                    <a:pt x="105" y="140"/>
                  </a:lnTo>
                  <a:lnTo>
                    <a:pt x="101" y="140"/>
                  </a:lnTo>
                  <a:lnTo>
                    <a:pt x="99" y="140"/>
                  </a:lnTo>
                  <a:lnTo>
                    <a:pt x="97" y="142"/>
                  </a:lnTo>
                  <a:lnTo>
                    <a:pt x="93" y="144"/>
                  </a:lnTo>
                  <a:lnTo>
                    <a:pt x="89" y="150"/>
                  </a:lnTo>
                  <a:lnTo>
                    <a:pt x="87" y="154"/>
                  </a:lnTo>
                  <a:lnTo>
                    <a:pt x="82" y="155"/>
                  </a:lnTo>
                  <a:lnTo>
                    <a:pt x="78" y="159"/>
                  </a:lnTo>
                  <a:lnTo>
                    <a:pt x="74" y="161"/>
                  </a:lnTo>
                  <a:lnTo>
                    <a:pt x="72" y="163"/>
                  </a:lnTo>
                  <a:lnTo>
                    <a:pt x="67" y="161"/>
                  </a:lnTo>
                  <a:lnTo>
                    <a:pt x="65" y="161"/>
                  </a:lnTo>
                  <a:lnTo>
                    <a:pt x="61" y="159"/>
                  </a:lnTo>
                  <a:lnTo>
                    <a:pt x="59" y="157"/>
                  </a:lnTo>
                  <a:lnTo>
                    <a:pt x="55" y="152"/>
                  </a:lnTo>
                  <a:lnTo>
                    <a:pt x="53" y="146"/>
                  </a:lnTo>
                  <a:lnTo>
                    <a:pt x="53" y="140"/>
                  </a:lnTo>
                  <a:lnTo>
                    <a:pt x="53" y="133"/>
                  </a:lnTo>
                  <a:lnTo>
                    <a:pt x="53" y="125"/>
                  </a:lnTo>
                  <a:lnTo>
                    <a:pt x="55" y="119"/>
                  </a:lnTo>
                  <a:lnTo>
                    <a:pt x="55" y="114"/>
                  </a:lnTo>
                  <a:lnTo>
                    <a:pt x="55" y="110"/>
                  </a:lnTo>
                  <a:lnTo>
                    <a:pt x="55" y="106"/>
                  </a:lnTo>
                  <a:lnTo>
                    <a:pt x="55" y="104"/>
                  </a:lnTo>
                  <a:lnTo>
                    <a:pt x="55" y="97"/>
                  </a:lnTo>
                  <a:lnTo>
                    <a:pt x="53" y="93"/>
                  </a:lnTo>
                  <a:lnTo>
                    <a:pt x="49" y="87"/>
                  </a:lnTo>
                  <a:lnTo>
                    <a:pt x="46" y="85"/>
                  </a:lnTo>
                  <a:lnTo>
                    <a:pt x="42" y="83"/>
                  </a:lnTo>
                  <a:lnTo>
                    <a:pt x="40" y="83"/>
                  </a:lnTo>
                  <a:lnTo>
                    <a:pt x="34" y="83"/>
                  </a:lnTo>
                  <a:lnTo>
                    <a:pt x="30" y="85"/>
                  </a:lnTo>
                  <a:lnTo>
                    <a:pt x="25" y="83"/>
                  </a:lnTo>
                  <a:lnTo>
                    <a:pt x="19" y="81"/>
                  </a:lnTo>
                  <a:lnTo>
                    <a:pt x="13" y="79"/>
                  </a:lnTo>
                  <a:lnTo>
                    <a:pt x="10" y="79"/>
                  </a:lnTo>
                  <a:lnTo>
                    <a:pt x="4" y="74"/>
                  </a:lnTo>
                  <a:lnTo>
                    <a:pt x="2" y="70"/>
                  </a:lnTo>
                  <a:lnTo>
                    <a:pt x="0" y="66"/>
                  </a:lnTo>
                  <a:lnTo>
                    <a:pt x="0" y="64"/>
                  </a:lnTo>
                  <a:lnTo>
                    <a:pt x="2" y="59"/>
                  </a:lnTo>
                  <a:lnTo>
                    <a:pt x="8" y="53"/>
                  </a:lnTo>
                  <a:lnTo>
                    <a:pt x="13" y="47"/>
                  </a:lnTo>
                  <a:lnTo>
                    <a:pt x="19" y="43"/>
                  </a:lnTo>
                  <a:lnTo>
                    <a:pt x="23" y="38"/>
                  </a:lnTo>
                  <a:lnTo>
                    <a:pt x="25" y="32"/>
                  </a:lnTo>
                  <a:lnTo>
                    <a:pt x="25" y="24"/>
                  </a:lnTo>
                  <a:lnTo>
                    <a:pt x="27" y="21"/>
                  </a:lnTo>
                  <a:lnTo>
                    <a:pt x="29" y="17"/>
                  </a:lnTo>
                  <a:lnTo>
                    <a:pt x="32" y="15"/>
                  </a:lnTo>
                  <a:lnTo>
                    <a:pt x="36" y="11"/>
                  </a:lnTo>
                  <a:lnTo>
                    <a:pt x="40" y="9"/>
                  </a:lnTo>
                  <a:lnTo>
                    <a:pt x="44" y="7"/>
                  </a:lnTo>
                  <a:lnTo>
                    <a:pt x="49" y="7"/>
                  </a:lnTo>
                  <a:lnTo>
                    <a:pt x="53" y="7"/>
                  </a:lnTo>
                  <a:lnTo>
                    <a:pt x="59" y="7"/>
                  </a:lnTo>
                  <a:lnTo>
                    <a:pt x="63" y="5"/>
                  </a:lnTo>
                  <a:lnTo>
                    <a:pt x="68" y="5"/>
                  </a:lnTo>
                  <a:lnTo>
                    <a:pt x="74" y="3"/>
                  </a:lnTo>
                  <a:lnTo>
                    <a:pt x="78" y="3"/>
                  </a:lnTo>
                  <a:lnTo>
                    <a:pt x="82" y="2"/>
                  </a:lnTo>
                  <a:lnTo>
                    <a:pt x="87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6" name="Freeform 164"/>
            <p:cNvSpPr>
              <a:spLocks/>
            </p:cNvSpPr>
            <p:nvPr/>
          </p:nvSpPr>
          <p:spPr bwMode="auto">
            <a:xfrm>
              <a:off x="2293" y="3421"/>
              <a:ext cx="8" cy="6"/>
            </a:xfrm>
            <a:custGeom>
              <a:avLst/>
              <a:gdLst>
                <a:gd name="T0" fmla="*/ 3 w 15"/>
                <a:gd name="T1" fmla="*/ 0 h 11"/>
                <a:gd name="T2" fmla="*/ 5 w 15"/>
                <a:gd name="T3" fmla="*/ 0 h 11"/>
                <a:gd name="T4" fmla="*/ 7 w 15"/>
                <a:gd name="T5" fmla="*/ 1 h 11"/>
                <a:gd name="T6" fmla="*/ 8 w 15"/>
                <a:gd name="T7" fmla="*/ 2 h 11"/>
                <a:gd name="T8" fmla="*/ 8 w 15"/>
                <a:gd name="T9" fmla="*/ 3 h 11"/>
                <a:gd name="T10" fmla="*/ 7 w 15"/>
                <a:gd name="T11" fmla="*/ 4 h 11"/>
                <a:gd name="T12" fmla="*/ 5 w 15"/>
                <a:gd name="T13" fmla="*/ 6 h 11"/>
                <a:gd name="T14" fmla="*/ 2 w 15"/>
                <a:gd name="T15" fmla="*/ 6 h 11"/>
                <a:gd name="T16" fmla="*/ 0 w 15"/>
                <a:gd name="T17" fmla="*/ 6 h 11"/>
                <a:gd name="T18" fmla="*/ 0 w 15"/>
                <a:gd name="T19" fmla="*/ 4 h 11"/>
                <a:gd name="T20" fmla="*/ 0 w 15"/>
                <a:gd name="T21" fmla="*/ 3 h 11"/>
                <a:gd name="T22" fmla="*/ 0 w 15"/>
                <a:gd name="T23" fmla="*/ 2 h 11"/>
                <a:gd name="T24" fmla="*/ 2 w 15"/>
                <a:gd name="T25" fmla="*/ 0 h 11"/>
                <a:gd name="T26" fmla="*/ 3 w 15"/>
                <a:gd name="T27" fmla="*/ 0 h 11"/>
                <a:gd name="T28" fmla="*/ 3 w 15"/>
                <a:gd name="T29" fmla="*/ 0 h 1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5"/>
                <a:gd name="T46" fmla="*/ 0 h 11"/>
                <a:gd name="T47" fmla="*/ 15 w 15"/>
                <a:gd name="T48" fmla="*/ 11 h 11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5" h="11">
                  <a:moveTo>
                    <a:pt x="5" y="0"/>
                  </a:moveTo>
                  <a:lnTo>
                    <a:pt x="9" y="0"/>
                  </a:lnTo>
                  <a:lnTo>
                    <a:pt x="13" y="2"/>
                  </a:lnTo>
                  <a:lnTo>
                    <a:pt x="15" y="4"/>
                  </a:lnTo>
                  <a:lnTo>
                    <a:pt x="15" y="6"/>
                  </a:lnTo>
                  <a:lnTo>
                    <a:pt x="13" y="8"/>
                  </a:lnTo>
                  <a:lnTo>
                    <a:pt x="9" y="11"/>
                  </a:lnTo>
                  <a:lnTo>
                    <a:pt x="3" y="11"/>
                  </a:lnTo>
                  <a:lnTo>
                    <a:pt x="0" y="11"/>
                  </a:lnTo>
                  <a:lnTo>
                    <a:pt x="0" y="8"/>
                  </a:lnTo>
                  <a:lnTo>
                    <a:pt x="0" y="6"/>
                  </a:lnTo>
                  <a:lnTo>
                    <a:pt x="0" y="4"/>
                  </a:lnTo>
                  <a:lnTo>
                    <a:pt x="3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7" name="Freeform 165"/>
            <p:cNvSpPr>
              <a:spLocks/>
            </p:cNvSpPr>
            <p:nvPr/>
          </p:nvSpPr>
          <p:spPr bwMode="auto">
            <a:xfrm>
              <a:off x="2318" y="3430"/>
              <a:ext cx="13" cy="25"/>
            </a:xfrm>
            <a:custGeom>
              <a:avLst/>
              <a:gdLst>
                <a:gd name="T0" fmla="*/ 5 w 27"/>
                <a:gd name="T1" fmla="*/ 0 h 51"/>
                <a:gd name="T2" fmla="*/ 6 w 27"/>
                <a:gd name="T3" fmla="*/ 0 h 51"/>
                <a:gd name="T4" fmla="*/ 9 w 27"/>
                <a:gd name="T5" fmla="*/ 1 h 51"/>
                <a:gd name="T6" fmla="*/ 10 w 27"/>
                <a:gd name="T7" fmla="*/ 2 h 51"/>
                <a:gd name="T8" fmla="*/ 12 w 27"/>
                <a:gd name="T9" fmla="*/ 4 h 51"/>
                <a:gd name="T10" fmla="*/ 12 w 27"/>
                <a:gd name="T11" fmla="*/ 5 h 51"/>
                <a:gd name="T12" fmla="*/ 13 w 27"/>
                <a:gd name="T13" fmla="*/ 7 h 51"/>
                <a:gd name="T14" fmla="*/ 13 w 27"/>
                <a:gd name="T15" fmla="*/ 9 h 51"/>
                <a:gd name="T16" fmla="*/ 13 w 27"/>
                <a:gd name="T17" fmla="*/ 12 h 51"/>
                <a:gd name="T18" fmla="*/ 12 w 27"/>
                <a:gd name="T19" fmla="*/ 14 h 51"/>
                <a:gd name="T20" fmla="*/ 12 w 27"/>
                <a:gd name="T21" fmla="*/ 16 h 51"/>
                <a:gd name="T22" fmla="*/ 11 w 27"/>
                <a:gd name="T23" fmla="*/ 18 h 51"/>
                <a:gd name="T24" fmla="*/ 10 w 27"/>
                <a:gd name="T25" fmla="*/ 20 h 51"/>
                <a:gd name="T26" fmla="*/ 7 w 27"/>
                <a:gd name="T27" fmla="*/ 23 h 51"/>
                <a:gd name="T28" fmla="*/ 5 w 27"/>
                <a:gd name="T29" fmla="*/ 25 h 51"/>
                <a:gd name="T30" fmla="*/ 5 w 27"/>
                <a:gd name="T31" fmla="*/ 22 h 51"/>
                <a:gd name="T32" fmla="*/ 4 w 27"/>
                <a:gd name="T33" fmla="*/ 18 h 51"/>
                <a:gd name="T34" fmla="*/ 3 w 27"/>
                <a:gd name="T35" fmla="*/ 14 h 51"/>
                <a:gd name="T36" fmla="*/ 1 w 27"/>
                <a:gd name="T37" fmla="*/ 11 h 51"/>
                <a:gd name="T38" fmla="*/ 0 w 27"/>
                <a:gd name="T39" fmla="*/ 7 h 51"/>
                <a:gd name="T40" fmla="*/ 0 w 27"/>
                <a:gd name="T41" fmla="*/ 5 h 51"/>
                <a:gd name="T42" fmla="*/ 0 w 27"/>
                <a:gd name="T43" fmla="*/ 4 h 51"/>
                <a:gd name="T44" fmla="*/ 1 w 27"/>
                <a:gd name="T45" fmla="*/ 2 h 51"/>
                <a:gd name="T46" fmla="*/ 2 w 27"/>
                <a:gd name="T47" fmla="*/ 1 h 51"/>
                <a:gd name="T48" fmla="*/ 5 w 27"/>
                <a:gd name="T49" fmla="*/ 0 h 51"/>
                <a:gd name="T50" fmla="*/ 5 w 27"/>
                <a:gd name="T51" fmla="*/ 0 h 51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27"/>
                <a:gd name="T79" fmla="*/ 0 h 51"/>
                <a:gd name="T80" fmla="*/ 27 w 27"/>
                <a:gd name="T81" fmla="*/ 51 h 51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27" h="51">
                  <a:moveTo>
                    <a:pt x="10" y="0"/>
                  </a:moveTo>
                  <a:lnTo>
                    <a:pt x="13" y="0"/>
                  </a:lnTo>
                  <a:lnTo>
                    <a:pt x="19" y="2"/>
                  </a:lnTo>
                  <a:lnTo>
                    <a:pt x="21" y="4"/>
                  </a:lnTo>
                  <a:lnTo>
                    <a:pt x="25" y="8"/>
                  </a:lnTo>
                  <a:lnTo>
                    <a:pt x="25" y="11"/>
                  </a:lnTo>
                  <a:lnTo>
                    <a:pt x="27" y="15"/>
                  </a:lnTo>
                  <a:lnTo>
                    <a:pt x="27" y="19"/>
                  </a:lnTo>
                  <a:lnTo>
                    <a:pt x="27" y="25"/>
                  </a:lnTo>
                  <a:lnTo>
                    <a:pt x="25" y="29"/>
                  </a:lnTo>
                  <a:lnTo>
                    <a:pt x="25" y="32"/>
                  </a:lnTo>
                  <a:lnTo>
                    <a:pt x="23" y="36"/>
                  </a:lnTo>
                  <a:lnTo>
                    <a:pt x="21" y="40"/>
                  </a:lnTo>
                  <a:lnTo>
                    <a:pt x="15" y="46"/>
                  </a:lnTo>
                  <a:lnTo>
                    <a:pt x="10" y="51"/>
                  </a:lnTo>
                  <a:lnTo>
                    <a:pt x="10" y="44"/>
                  </a:lnTo>
                  <a:lnTo>
                    <a:pt x="8" y="36"/>
                  </a:lnTo>
                  <a:lnTo>
                    <a:pt x="6" y="29"/>
                  </a:lnTo>
                  <a:lnTo>
                    <a:pt x="2" y="23"/>
                  </a:lnTo>
                  <a:lnTo>
                    <a:pt x="0" y="15"/>
                  </a:lnTo>
                  <a:lnTo>
                    <a:pt x="0" y="10"/>
                  </a:lnTo>
                  <a:lnTo>
                    <a:pt x="0" y="8"/>
                  </a:lnTo>
                  <a:lnTo>
                    <a:pt x="2" y="4"/>
                  </a:lnTo>
                  <a:lnTo>
                    <a:pt x="4" y="2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8" name="Freeform 166"/>
            <p:cNvSpPr>
              <a:spLocks/>
            </p:cNvSpPr>
            <p:nvPr/>
          </p:nvSpPr>
          <p:spPr bwMode="auto">
            <a:xfrm>
              <a:off x="2131" y="3483"/>
              <a:ext cx="108" cy="102"/>
            </a:xfrm>
            <a:custGeom>
              <a:avLst/>
              <a:gdLst>
                <a:gd name="T0" fmla="*/ 71 w 216"/>
                <a:gd name="T1" fmla="*/ 4 h 206"/>
                <a:gd name="T2" fmla="*/ 78 w 216"/>
                <a:gd name="T3" fmla="*/ 5 h 206"/>
                <a:gd name="T4" fmla="*/ 85 w 216"/>
                <a:gd name="T5" fmla="*/ 6 h 206"/>
                <a:gd name="T6" fmla="*/ 90 w 216"/>
                <a:gd name="T7" fmla="*/ 8 h 206"/>
                <a:gd name="T8" fmla="*/ 94 w 216"/>
                <a:gd name="T9" fmla="*/ 11 h 206"/>
                <a:gd name="T10" fmla="*/ 94 w 216"/>
                <a:gd name="T11" fmla="*/ 19 h 206"/>
                <a:gd name="T12" fmla="*/ 95 w 216"/>
                <a:gd name="T13" fmla="*/ 28 h 206"/>
                <a:gd name="T14" fmla="*/ 99 w 216"/>
                <a:gd name="T15" fmla="*/ 33 h 206"/>
                <a:gd name="T16" fmla="*/ 105 w 216"/>
                <a:gd name="T17" fmla="*/ 40 h 206"/>
                <a:gd name="T18" fmla="*/ 107 w 216"/>
                <a:gd name="T19" fmla="*/ 46 h 206"/>
                <a:gd name="T20" fmla="*/ 107 w 216"/>
                <a:gd name="T21" fmla="*/ 53 h 206"/>
                <a:gd name="T22" fmla="*/ 107 w 216"/>
                <a:gd name="T23" fmla="*/ 62 h 206"/>
                <a:gd name="T24" fmla="*/ 105 w 216"/>
                <a:gd name="T25" fmla="*/ 72 h 206"/>
                <a:gd name="T26" fmla="*/ 102 w 216"/>
                <a:gd name="T27" fmla="*/ 80 h 206"/>
                <a:gd name="T28" fmla="*/ 99 w 216"/>
                <a:gd name="T29" fmla="*/ 90 h 206"/>
                <a:gd name="T30" fmla="*/ 94 w 216"/>
                <a:gd name="T31" fmla="*/ 97 h 206"/>
                <a:gd name="T32" fmla="*/ 87 w 216"/>
                <a:gd name="T33" fmla="*/ 101 h 206"/>
                <a:gd name="T34" fmla="*/ 78 w 216"/>
                <a:gd name="T35" fmla="*/ 97 h 206"/>
                <a:gd name="T36" fmla="*/ 70 w 216"/>
                <a:gd name="T37" fmla="*/ 92 h 206"/>
                <a:gd name="T38" fmla="*/ 63 w 216"/>
                <a:gd name="T39" fmla="*/ 86 h 206"/>
                <a:gd name="T40" fmla="*/ 55 w 216"/>
                <a:gd name="T41" fmla="*/ 86 h 206"/>
                <a:gd name="T42" fmla="*/ 51 w 216"/>
                <a:gd name="T43" fmla="*/ 90 h 206"/>
                <a:gd name="T44" fmla="*/ 49 w 216"/>
                <a:gd name="T45" fmla="*/ 95 h 206"/>
                <a:gd name="T46" fmla="*/ 46 w 216"/>
                <a:gd name="T47" fmla="*/ 100 h 206"/>
                <a:gd name="T48" fmla="*/ 39 w 216"/>
                <a:gd name="T49" fmla="*/ 101 h 206"/>
                <a:gd name="T50" fmla="*/ 31 w 216"/>
                <a:gd name="T51" fmla="*/ 96 h 206"/>
                <a:gd name="T52" fmla="*/ 23 w 216"/>
                <a:gd name="T53" fmla="*/ 90 h 206"/>
                <a:gd name="T54" fmla="*/ 15 w 216"/>
                <a:gd name="T55" fmla="*/ 84 h 206"/>
                <a:gd name="T56" fmla="*/ 7 w 216"/>
                <a:gd name="T57" fmla="*/ 79 h 206"/>
                <a:gd name="T58" fmla="*/ 1 w 216"/>
                <a:gd name="T59" fmla="*/ 71 h 206"/>
                <a:gd name="T60" fmla="*/ 0 w 216"/>
                <a:gd name="T61" fmla="*/ 62 h 206"/>
                <a:gd name="T62" fmla="*/ 3 w 216"/>
                <a:gd name="T63" fmla="*/ 53 h 206"/>
                <a:gd name="T64" fmla="*/ 10 w 216"/>
                <a:gd name="T65" fmla="*/ 47 h 206"/>
                <a:gd name="T66" fmla="*/ 16 w 216"/>
                <a:gd name="T67" fmla="*/ 41 h 206"/>
                <a:gd name="T68" fmla="*/ 18 w 216"/>
                <a:gd name="T69" fmla="*/ 32 h 206"/>
                <a:gd name="T70" fmla="*/ 19 w 216"/>
                <a:gd name="T71" fmla="*/ 22 h 206"/>
                <a:gd name="T72" fmla="*/ 22 w 216"/>
                <a:gd name="T73" fmla="*/ 13 h 206"/>
                <a:gd name="T74" fmla="*/ 27 w 216"/>
                <a:gd name="T75" fmla="*/ 7 h 206"/>
                <a:gd name="T76" fmla="*/ 32 w 216"/>
                <a:gd name="T77" fmla="*/ 5 h 206"/>
                <a:gd name="T78" fmla="*/ 39 w 216"/>
                <a:gd name="T79" fmla="*/ 7 h 206"/>
                <a:gd name="T80" fmla="*/ 48 w 216"/>
                <a:gd name="T81" fmla="*/ 5 h 206"/>
                <a:gd name="T82" fmla="*/ 56 w 216"/>
                <a:gd name="T83" fmla="*/ 3 h 206"/>
                <a:gd name="T84" fmla="*/ 65 w 216"/>
                <a:gd name="T85" fmla="*/ 2 h 206"/>
                <a:gd name="T86" fmla="*/ 68 w 216"/>
                <a:gd name="T87" fmla="*/ 0 h 20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216"/>
                <a:gd name="T133" fmla="*/ 0 h 206"/>
                <a:gd name="T134" fmla="*/ 216 w 216"/>
                <a:gd name="T135" fmla="*/ 206 h 20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216" h="206">
                  <a:moveTo>
                    <a:pt x="136" y="0"/>
                  </a:moveTo>
                  <a:lnTo>
                    <a:pt x="138" y="4"/>
                  </a:lnTo>
                  <a:lnTo>
                    <a:pt x="142" y="8"/>
                  </a:lnTo>
                  <a:lnTo>
                    <a:pt x="148" y="8"/>
                  </a:lnTo>
                  <a:lnTo>
                    <a:pt x="152" y="10"/>
                  </a:lnTo>
                  <a:lnTo>
                    <a:pt x="155" y="10"/>
                  </a:lnTo>
                  <a:lnTo>
                    <a:pt x="159" y="12"/>
                  </a:lnTo>
                  <a:lnTo>
                    <a:pt x="165" y="12"/>
                  </a:lnTo>
                  <a:lnTo>
                    <a:pt x="169" y="12"/>
                  </a:lnTo>
                  <a:lnTo>
                    <a:pt x="173" y="12"/>
                  </a:lnTo>
                  <a:lnTo>
                    <a:pt x="178" y="14"/>
                  </a:lnTo>
                  <a:lnTo>
                    <a:pt x="180" y="16"/>
                  </a:lnTo>
                  <a:lnTo>
                    <a:pt x="184" y="18"/>
                  </a:lnTo>
                  <a:lnTo>
                    <a:pt x="186" y="19"/>
                  </a:lnTo>
                  <a:lnTo>
                    <a:pt x="188" y="23"/>
                  </a:lnTo>
                  <a:lnTo>
                    <a:pt x="190" y="27"/>
                  </a:lnTo>
                  <a:lnTo>
                    <a:pt x="190" y="35"/>
                  </a:lnTo>
                  <a:lnTo>
                    <a:pt x="188" y="38"/>
                  </a:lnTo>
                  <a:lnTo>
                    <a:pt x="188" y="44"/>
                  </a:lnTo>
                  <a:lnTo>
                    <a:pt x="188" y="50"/>
                  </a:lnTo>
                  <a:lnTo>
                    <a:pt x="190" y="56"/>
                  </a:lnTo>
                  <a:lnTo>
                    <a:pt x="192" y="59"/>
                  </a:lnTo>
                  <a:lnTo>
                    <a:pt x="193" y="63"/>
                  </a:lnTo>
                  <a:lnTo>
                    <a:pt x="197" y="67"/>
                  </a:lnTo>
                  <a:lnTo>
                    <a:pt x="201" y="73"/>
                  </a:lnTo>
                  <a:lnTo>
                    <a:pt x="205" y="75"/>
                  </a:lnTo>
                  <a:lnTo>
                    <a:pt x="209" y="80"/>
                  </a:lnTo>
                  <a:lnTo>
                    <a:pt x="211" y="84"/>
                  </a:lnTo>
                  <a:lnTo>
                    <a:pt x="213" y="88"/>
                  </a:lnTo>
                  <a:lnTo>
                    <a:pt x="214" y="92"/>
                  </a:lnTo>
                  <a:lnTo>
                    <a:pt x="216" y="95"/>
                  </a:lnTo>
                  <a:lnTo>
                    <a:pt x="214" y="101"/>
                  </a:lnTo>
                  <a:lnTo>
                    <a:pt x="214" y="107"/>
                  </a:lnTo>
                  <a:lnTo>
                    <a:pt x="213" y="114"/>
                  </a:lnTo>
                  <a:lnTo>
                    <a:pt x="213" y="120"/>
                  </a:lnTo>
                  <a:lnTo>
                    <a:pt x="213" y="126"/>
                  </a:lnTo>
                  <a:lnTo>
                    <a:pt x="211" y="133"/>
                  </a:lnTo>
                  <a:lnTo>
                    <a:pt x="211" y="139"/>
                  </a:lnTo>
                  <a:lnTo>
                    <a:pt x="209" y="145"/>
                  </a:lnTo>
                  <a:lnTo>
                    <a:pt x="207" y="151"/>
                  </a:lnTo>
                  <a:lnTo>
                    <a:pt x="207" y="158"/>
                  </a:lnTo>
                  <a:lnTo>
                    <a:pt x="203" y="162"/>
                  </a:lnTo>
                  <a:lnTo>
                    <a:pt x="201" y="170"/>
                  </a:lnTo>
                  <a:lnTo>
                    <a:pt x="199" y="173"/>
                  </a:lnTo>
                  <a:lnTo>
                    <a:pt x="197" y="181"/>
                  </a:lnTo>
                  <a:lnTo>
                    <a:pt x="193" y="187"/>
                  </a:lnTo>
                  <a:lnTo>
                    <a:pt x="192" y="190"/>
                  </a:lnTo>
                  <a:lnTo>
                    <a:pt x="188" y="196"/>
                  </a:lnTo>
                  <a:lnTo>
                    <a:pt x="184" y="202"/>
                  </a:lnTo>
                  <a:lnTo>
                    <a:pt x="178" y="204"/>
                  </a:lnTo>
                  <a:lnTo>
                    <a:pt x="173" y="204"/>
                  </a:lnTo>
                  <a:lnTo>
                    <a:pt x="165" y="202"/>
                  </a:lnTo>
                  <a:lnTo>
                    <a:pt x="161" y="200"/>
                  </a:lnTo>
                  <a:lnTo>
                    <a:pt x="155" y="196"/>
                  </a:lnTo>
                  <a:lnTo>
                    <a:pt x="150" y="192"/>
                  </a:lnTo>
                  <a:lnTo>
                    <a:pt x="144" y="189"/>
                  </a:lnTo>
                  <a:lnTo>
                    <a:pt x="140" y="185"/>
                  </a:lnTo>
                  <a:lnTo>
                    <a:pt x="135" y="179"/>
                  </a:lnTo>
                  <a:lnTo>
                    <a:pt x="131" y="175"/>
                  </a:lnTo>
                  <a:lnTo>
                    <a:pt x="125" y="173"/>
                  </a:lnTo>
                  <a:lnTo>
                    <a:pt x="119" y="171"/>
                  </a:lnTo>
                  <a:lnTo>
                    <a:pt x="114" y="171"/>
                  </a:lnTo>
                  <a:lnTo>
                    <a:pt x="110" y="173"/>
                  </a:lnTo>
                  <a:lnTo>
                    <a:pt x="108" y="175"/>
                  </a:lnTo>
                  <a:lnTo>
                    <a:pt x="104" y="177"/>
                  </a:lnTo>
                  <a:lnTo>
                    <a:pt x="102" y="181"/>
                  </a:lnTo>
                  <a:lnTo>
                    <a:pt x="100" y="185"/>
                  </a:lnTo>
                  <a:lnTo>
                    <a:pt x="100" y="189"/>
                  </a:lnTo>
                  <a:lnTo>
                    <a:pt x="98" y="192"/>
                  </a:lnTo>
                  <a:lnTo>
                    <a:pt x="97" y="196"/>
                  </a:lnTo>
                  <a:lnTo>
                    <a:pt x="95" y="200"/>
                  </a:lnTo>
                  <a:lnTo>
                    <a:pt x="91" y="202"/>
                  </a:lnTo>
                  <a:lnTo>
                    <a:pt x="89" y="206"/>
                  </a:lnTo>
                  <a:lnTo>
                    <a:pt x="83" y="206"/>
                  </a:lnTo>
                  <a:lnTo>
                    <a:pt x="78" y="204"/>
                  </a:lnTo>
                  <a:lnTo>
                    <a:pt x="72" y="202"/>
                  </a:lnTo>
                  <a:lnTo>
                    <a:pt x="68" y="200"/>
                  </a:lnTo>
                  <a:lnTo>
                    <a:pt x="62" y="194"/>
                  </a:lnTo>
                  <a:lnTo>
                    <a:pt x="57" y="190"/>
                  </a:lnTo>
                  <a:lnTo>
                    <a:pt x="51" y="187"/>
                  </a:lnTo>
                  <a:lnTo>
                    <a:pt x="45" y="181"/>
                  </a:lnTo>
                  <a:lnTo>
                    <a:pt x="40" y="177"/>
                  </a:lnTo>
                  <a:lnTo>
                    <a:pt x="34" y="173"/>
                  </a:lnTo>
                  <a:lnTo>
                    <a:pt x="30" y="170"/>
                  </a:lnTo>
                  <a:lnTo>
                    <a:pt x="26" y="168"/>
                  </a:lnTo>
                  <a:lnTo>
                    <a:pt x="19" y="164"/>
                  </a:lnTo>
                  <a:lnTo>
                    <a:pt x="13" y="160"/>
                  </a:lnTo>
                  <a:lnTo>
                    <a:pt x="7" y="154"/>
                  </a:lnTo>
                  <a:lnTo>
                    <a:pt x="5" y="149"/>
                  </a:lnTo>
                  <a:lnTo>
                    <a:pt x="1" y="143"/>
                  </a:lnTo>
                  <a:lnTo>
                    <a:pt x="0" y="137"/>
                  </a:lnTo>
                  <a:lnTo>
                    <a:pt x="0" y="132"/>
                  </a:lnTo>
                  <a:lnTo>
                    <a:pt x="0" y="126"/>
                  </a:lnTo>
                  <a:lnTo>
                    <a:pt x="0" y="120"/>
                  </a:lnTo>
                  <a:lnTo>
                    <a:pt x="1" y="113"/>
                  </a:lnTo>
                  <a:lnTo>
                    <a:pt x="5" y="107"/>
                  </a:lnTo>
                  <a:lnTo>
                    <a:pt x="9" y="103"/>
                  </a:lnTo>
                  <a:lnTo>
                    <a:pt x="13" y="97"/>
                  </a:lnTo>
                  <a:lnTo>
                    <a:pt x="19" y="94"/>
                  </a:lnTo>
                  <a:lnTo>
                    <a:pt x="24" y="90"/>
                  </a:lnTo>
                  <a:lnTo>
                    <a:pt x="32" y="86"/>
                  </a:lnTo>
                  <a:lnTo>
                    <a:pt x="32" y="82"/>
                  </a:lnTo>
                  <a:lnTo>
                    <a:pt x="34" y="76"/>
                  </a:lnTo>
                  <a:lnTo>
                    <a:pt x="36" y="71"/>
                  </a:lnTo>
                  <a:lnTo>
                    <a:pt x="36" y="65"/>
                  </a:lnTo>
                  <a:lnTo>
                    <a:pt x="38" y="57"/>
                  </a:lnTo>
                  <a:lnTo>
                    <a:pt x="38" y="52"/>
                  </a:lnTo>
                  <a:lnTo>
                    <a:pt x="38" y="44"/>
                  </a:lnTo>
                  <a:lnTo>
                    <a:pt x="41" y="38"/>
                  </a:lnTo>
                  <a:lnTo>
                    <a:pt x="41" y="33"/>
                  </a:lnTo>
                  <a:lnTo>
                    <a:pt x="43" y="27"/>
                  </a:lnTo>
                  <a:lnTo>
                    <a:pt x="45" y="21"/>
                  </a:lnTo>
                  <a:lnTo>
                    <a:pt x="49" y="18"/>
                  </a:lnTo>
                  <a:lnTo>
                    <a:pt x="53" y="14"/>
                  </a:lnTo>
                  <a:lnTo>
                    <a:pt x="59" y="12"/>
                  </a:lnTo>
                  <a:lnTo>
                    <a:pt x="60" y="10"/>
                  </a:lnTo>
                  <a:lnTo>
                    <a:pt x="64" y="10"/>
                  </a:lnTo>
                  <a:lnTo>
                    <a:pt x="68" y="10"/>
                  </a:lnTo>
                  <a:lnTo>
                    <a:pt x="72" y="10"/>
                  </a:lnTo>
                  <a:lnTo>
                    <a:pt x="78" y="14"/>
                  </a:lnTo>
                  <a:lnTo>
                    <a:pt x="83" y="16"/>
                  </a:lnTo>
                  <a:lnTo>
                    <a:pt x="89" y="12"/>
                  </a:lnTo>
                  <a:lnTo>
                    <a:pt x="95" y="10"/>
                  </a:lnTo>
                  <a:lnTo>
                    <a:pt x="100" y="8"/>
                  </a:lnTo>
                  <a:lnTo>
                    <a:pt x="106" y="6"/>
                  </a:lnTo>
                  <a:lnTo>
                    <a:pt x="112" y="6"/>
                  </a:lnTo>
                  <a:lnTo>
                    <a:pt x="117" y="8"/>
                  </a:lnTo>
                  <a:lnTo>
                    <a:pt x="123" y="6"/>
                  </a:lnTo>
                  <a:lnTo>
                    <a:pt x="129" y="4"/>
                  </a:lnTo>
                  <a:lnTo>
                    <a:pt x="133" y="2"/>
                  </a:lnTo>
                  <a:lnTo>
                    <a:pt x="136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9" name="Freeform 167"/>
            <p:cNvSpPr>
              <a:spLocks/>
            </p:cNvSpPr>
            <p:nvPr/>
          </p:nvSpPr>
          <p:spPr bwMode="auto">
            <a:xfrm>
              <a:off x="2185" y="3493"/>
              <a:ext cx="33" cy="62"/>
            </a:xfrm>
            <a:custGeom>
              <a:avLst/>
              <a:gdLst>
                <a:gd name="T0" fmla="*/ 5 w 66"/>
                <a:gd name="T1" fmla="*/ 2 h 124"/>
                <a:gd name="T2" fmla="*/ 5 w 66"/>
                <a:gd name="T3" fmla="*/ 8 h 124"/>
                <a:gd name="T4" fmla="*/ 6 w 66"/>
                <a:gd name="T5" fmla="*/ 14 h 124"/>
                <a:gd name="T6" fmla="*/ 8 w 66"/>
                <a:gd name="T7" fmla="*/ 17 h 124"/>
                <a:gd name="T8" fmla="*/ 11 w 66"/>
                <a:gd name="T9" fmla="*/ 18 h 124"/>
                <a:gd name="T10" fmla="*/ 13 w 66"/>
                <a:gd name="T11" fmla="*/ 18 h 124"/>
                <a:gd name="T12" fmla="*/ 14 w 66"/>
                <a:gd name="T13" fmla="*/ 13 h 124"/>
                <a:gd name="T14" fmla="*/ 16 w 66"/>
                <a:gd name="T15" fmla="*/ 8 h 124"/>
                <a:gd name="T16" fmla="*/ 18 w 66"/>
                <a:gd name="T17" fmla="*/ 4 h 124"/>
                <a:gd name="T18" fmla="*/ 19 w 66"/>
                <a:gd name="T19" fmla="*/ 3 h 124"/>
                <a:gd name="T20" fmla="*/ 22 w 66"/>
                <a:gd name="T21" fmla="*/ 6 h 124"/>
                <a:gd name="T22" fmla="*/ 26 w 66"/>
                <a:gd name="T23" fmla="*/ 8 h 124"/>
                <a:gd name="T24" fmla="*/ 30 w 66"/>
                <a:gd name="T25" fmla="*/ 9 h 124"/>
                <a:gd name="T26" fmla="*/ 29 w 66"/>
                <a:gd name="T27" fmla="*/ 12 h 124"/>
                <a:gd name="T28" fmla="*/ 26 w 66"/>
                <a:gd name="T29" fmla="*/ 14 h 124"/>
                <a:gd name="T30" fmla="*/ 22 w 66"/>
                <a:gd name="T31" fmla="*/ 18 h 124"/>
                <a:gd name="T32" fmla="*/ 22 w 66"/>
                <a:gd name="T33" fmla="*/ 22 h 124"/>
                <a:gd name="T34" fmla="*/ 25 w 66"/>
                <a:gd name="T35" fmla="*/ 25 h 124"/>
                <a:gd name="T36" fmla="*/ 29 w 66"/>
                <a:gd name="T37" fmla="*/ 25 h 124"/>
                <a:gd name="T38" fmla="*/ 32 w 66"/>
                <a:gd name="T39" fmla="*/ 28 h 124"/>
                <a:gd name="T40" fmla="*/ 32 w 66"/>
                <a:gd name="T41" fmla="*/ 33 h 124"/>
                <a:gd name="T42" fmla="*/ 33 w 66"/>
                <a:gd name="T43" fmla="*/ 37 h 124"/>
                <a:gd name="T44" fmla="*/ 33 w 66"/>
                <a:gd name="T45" fmla="*/ 43 h 124"/>
                <a:gd name="T46" fmla="*/ 33 w 66"/>
                <a:gd name="T47" fmla="*/ 48 h 124"/>
                <a:gd name="T48" fmla="*/ 33 w 66"/>
                <a:gd name="T49" fmla="*/ 52 h 124"/>
                <a:gd name="T50" fmla="*/ 32 w 66"/>
                <a:gd name="T51" fmla="*/ 56 h 124"/>
                <a:gd name="T52" fmla="*/ 29 w 66"/>
                <a:gd name="T53" fmla="*/ 60 h 124"/>
                <a:gd name="T54" fmla="*/ 27 w 66"/>
                <a:gd name="T55" fmla="*/ 58 h 124"/>
                <a:gd name="T56" fmla="*/ 27 w 66"/>
                <a:gd name="T57" fmla="*/ 52 h 124"/>
                <a:gd name="T58" fmla="*/ 26 w 66"/>
                <a:gd name="T59" fmla="*/ 46 h 124"/>
                <a:gd name="T60" fmla="*/ 25 w 66"/>
                <a:gd name="T61" fmla="*/ 40 h 124"/>
                <a:gd name="T62" fmla="*/ 23 w 66"/>
                <a:gd name="T63" fmla="*/ 36 h 124"/>
                <a:gd name="T64" fmla="*/ 20 w 66"/>
                <a:gd name="T65" fmla="*/ 31 h 124"/>
                <a:gd name="T66" fmla="*/ 15 w 66"/>
                <a:gd name="T67" fmla="*/ 27 h 124"/>
                <a:gd name="T68" fmla="*/ 11 w 66"/>
                <a:gd name="T69" fmla="*/ 23 h 124"/>
                <a:gd name="T70" fmla="*/ 5 w 66"/>
                <a:gd name="T71" fmla="*/ 21 h 124"/>
                <a:gd name="T72" fmla="*/ 2 w 66"/>
                <a:gd name="T73" fmla="*/ 19 h 124"/>
                <a:gd name="T74" fmla="*/ 0 w 66"/>
                <a:gd name="T75" fmla="*/ 16 h 124"/>
                <a:gd name="T76" fmla="*/ 0 w 66"/>
                <a:gd name="T77" fmla="*/ 9 h 124"/>
                <a:gd name="T78" fmla="*/ 2 w 66"/>
                <a:gd name="T79" fmla="*/ 3 h 124"/>
                <a:gd name="T80" fmla="*/ 3 w 66"/>
                <a:gd name="T81" fmla="*/ 0 h 124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66"/>
                <a:gd name="T124" fmla="*/ 0 h 124"/>
                <a:gd name="T125" fmla="*/ 66 w 66"/>
                <a:gd name="T126" fmla="*/ 124 h 124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66" h="124">
                  <a:moveTo>
                    <a:pt x="6" y="0"/>
                  </a:moveTo>
                  <a:lnTo>
                    <a:pt x="9" y="4"/>
                  </a:lnTo>
                  <a:lnTo>
                    <a:pt x="9" y="10"/>
                  </a:lnTo>
                  <a:lnTo>
                    <a:pt x="9" y="16"/>
                  </a:lnTo>
                  <a:lnTo>
                    <a:pt x="9" y="21"/>
                  </a:lnTo>
                  <a:lnTo>
                    <a:pt x="11" y="27"/>
                  </a:lnTo>
                  <a:lnTo>
                    <a:pt x="13" y="31"/>
                  </a:lnTo>
                  <a:lnTo>
                    <a:pt x="15" y="33"/>
                  </a:lnTo>
                  <a:lnTo>
                    <a:pt x="17" y="35"/>
                  </a:lnTo>
                  <a:lnTo>
                    <a:pt x="21" y="36"/>
                  </a:lnTo>
                  <a:lnTo>
                    <a:pt x="25" y="36"/>
                  </a:lnTo>
                  <a:lnTo>
                    <a:pt x="25" y="35"/>
                  </a:lnTo>
                  <a:lnTo>
                    <a:pt x="27" y="31"/>
                  </a:lnTo>
                  <a:lnTo>
                    <a:pt x="28" y="25"/>
                  </a:lnTo>
                  <a:lnTo>
                    <a:pt x="30" y="21"/>
                  </a:lnTo>
                  <a:lnTo>
                    <a:pt x="32" y="16"/>
                  </a:lnTo>
                  <a:lnTo>
                    <a:pt x="34" y="12"/>
                  </a:lnTo>
                  <a:lnTo>
                    <a:pt x="36" y="8"/>
                  </a:lnTo>
                  <a:lnTo>
                    <a:pt x="36" y="6"/>
                  </a:lnTo>
                  <a:lnTo>
                    <a:pt x="38" y="6"/>
                  </a:lnTo>
                  <a:lnTo>
                    <a:pt x="42" y="8"/>
                  </a:lnTo>
                  <a:lnTo>
                    <a:pt x="44" y="12"/>
                  </a:lnTo>
                  <a:lnTo>
                    <a:pt x="49" y="14"/>
                  </a:lnTo>
                  <a:lnTo>
                    <a:pt x="51" y="16"/>
                  </a:lnTo>
                  <a:lnTo>
                    <a:pt x="55" y="17"/>
                  </a:lnTo>
                  <a:lnTo>
                    <a:pt x="59" y="17"/>
                  </a:lnTo>
                  <a:lnTo>
                    <a:pt x="61" y="21"/>
                  </a:lnTo>
                  <a:lnTo>
                    <a:pt x="57" y="23"/>
                  </a:lnTo>
                  <a:lnTo>
                    <a:pt x="53" y="25"/>
                  </a:lnTo>
                  <a:lnTo>
                    <a:pt x="51" y="27"/>
                  </a:lnTo>
                  <a:lnTo>
                    <a:pt x="49" y="31"/>
                  </a:lnTo>
                  <a:lnTo>
                    <a:pt x="44" y="35"/>
                  </a:lnTo>
                  <a:lnTo>
                    <a:pt x="44" y="40"/>
                  </a:lnTo>
                  <a:lnTo>
                    <a:pt x="44" y="44"/>
                  </a:lnTo>
                  <a:lnTo>
                    <a:pt x="47" y="50"/>
                  </a:lnTo>
                  <a:lnTo>
                    <a:pt x="49" y="50"/>
                  </a:lnTo>
                  <a:lnTo>
                    <a:pt x="53" y="50"/>
                  </a:lnTo>
                  <a:lnTo>
                    <a:pt x="57" y="50"/>
                  </a:lnTo>
                  <a:lnTo>
                    <a:pt x="63" y="52"/>
                  </a:lnTo>
                  <a:lnTo>
                    <a:pt x="63" y="55"/>
                  </a:lnTo>
                  <a:lnTo>
                    <a:pt x="63" y="61"/>
                  </a:lnTo>
                  <a:lnTo>
                    <a:pt x="63" y="65"/>
                  </a:lnTo>
                  <a:lnTo>
                    <a:pt x="63" y="71"/>
                  </a:lnTo>
                  <a:lnTo>
                    <a:pt x="65" y="74"/>
                  </a:lnTo>
                  <a:lnTo>
                    <a:pt x="65" y="80"/>
                  </a:lnTo>
                  <a:lnTo>
                    <a:pt x="65" y="86"/>
                  </a:lnTo>
                  <a:lnTo>
                    <a:pt x="66" y="92"/>
                  </a:lnTo>
                  <a:lnTo>
                    <a:pt x="65" y="95"/>
                  </a:lnTo>
                  <a:lnTo>
                    <a:pt x="65" y="99"/>
                  </a:lnTo>
                  <a:lnTo>
                    <a:pt x="65" y="103"/>
                  </a:lnTo>
                  <a:lnTo>
                    <a:pt x="65" y="109"/>
                  </a:lnTo>
                  <a:lnTo>
                    <a:pt x="63" y="112"/>
                  </a:lnTo>
                  <a:lnTo>
                    <a:pt x="61" y="116"/>
                  </a:lnTo>
                  <a:lnTo>
                    <a:pt x="57" y="120"/>
                  </a:lnTo>
                  <a:lnTo>
                    <a:pt x="53" y="124"/>
                  </a:lnTo>
                  <a:lnTo>
                    <a:pt x="53" y="116"/>
                  </a:lnTo>
                  <a:lnTo>
                    <a:pt x="53" y="111"/>
                  </a:lnTo>
                  <a:lnTo>
                    <a:pt x="53" y="103"/>
                  </a:lnTo>
                  <a:lnTo>
                    <a:pt x="53" y="97"/>
                  </a:lnTo>
                  <a:lnTo>
                    <a:pt x="51" y="92"/>
                  </a:lnTo>
                  <a:lnTo>
                    <a:pt x="51" y="86"/>
                  </a:lnTo>
                  <a:lnTo>
                    <a:pt x="49" y="80"/>
                  </a:lnTo>
                  <a:lnTo>
                    <a:pt x="49" y="76"/>
                  </a:lnTo>
                  <a:lnTo>
                    <a:pt x="46" y="71"/>
                  </a:lnTo>
                  <a:lnTo>
                    <a:pt x="44" y="65"/>
                  </a:lnTo>
                  <a:lnTo>
                    <a:pt x="40" y="61"/>
                  </a:lnTo>
                  <a:lnTo>
                    <a:pt x="36" y="57"/>
                  </a:lnTo>
                  <a:lnTo>
                    <a:pt x="30" y="54"/>
                  </a:lnTo>
                  <a:lnTo>
                    <a:pt x="27" y="50"/>
                  </a:lnTo>
                  <a:lnTo>
                    <a:pt x="21" y="46"/>
                  </a:lnTo>
                  <a:lnTo>
                    <a:pt x="13" y="44"/>
                  </a:lnTo>
                  <a:lnTo>
                    <a:pt x="9" y="42"/>
                  </a:lnTo>
                  <a:lnTo>
                    <a:pt x="6" y="40"/>
                  </a:lnTo>
                  <a:lnTo>
                    <a:pt x="4" y="38"/>
                  </a:lnTo>
                  <a:lnTo>
                    <a:pt x="2" y="36"/>
                  </a:lnTo>
                  <a:lnTo>
                    <a:pt x="0" y="31"/>
                  </a:lnTo>
                  <a:lnTo>
                    <a:pt x="0" y="25"/>
                  </a:lnTo>
                  <a:lnTo>
                    <a:pt x="0" y="17"/>
                  </a:lnTo>
                  <a:lnTo>
                    <a:pt x="2" y="12"/>
                  </a:lnTo>
                  <a:lnTo>
                    <a:pt x="4" y="6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0" name="Freeform 168"/>
            <p:cNvSpPr>
              <a:spLocks/>
            </p:cNvSpPr>
            <p:nvPr/>
          </p:nvSpPr>
          <p:spPr bwMode="auto">
            <a:xfrm>
              <a:off x="2144" y="3539"/>
              <a:ext cx="6" cy="17"/>
            </a:xfrm>
            <a:custGeom>
              <a:avLst/>
              <a:gdLst>
                <a:gd name="T0" fmla="*/ 5 w 12"/>
                <a:gd name="T1" fmla="*/ 0 h 34"/>
                <a:gd name="T2" fmla="*/ 5 w 12"/>
                <a:gd name="T3" fmla="*/ 2 h 34"/>
                <a:gd name="T4" fmla="*/ 6 w 12"/>
                <a:gd name="T5" fmla="*/ 5 h 34"/>
                <a:gd name="T6" fmla="*/ 6 w 12"/>
                <a:gd name="T7" fmla="*/ 7 h 34"/>
                <a:gd name="T8" fmla="*/ 6 w 12"/>
                <a:gd name="T9" fmla="*/ 10 h 34"/>
                <a:gd name="T10" fmla="*/ 6 w 12"/>
                <a:gd name="T11" fmla="*/ 11 h 34"/>
                <a:gd name="T12" fmla="*/ 6 w 12"/>
                <a:gd name="T13" fmla="*/ 13 h 34"/>
                <a:gd name="T14" fmla="*/ 6 w 12"/>
                <a:gd name="T15" fmla="*/ 15 h 34"/>
                <a:gd name="T16" fmla="*/ 5 w 12"/>
                <a:gd name="T17" fmla="*/ 17 h 34"/>
                <a:gd name="T18" fmla="*/ 3 w 12"/>
                <a:gd name="T19" fmla="*/ 15 h 34"/>
                <a:gd name="T20" fmla="*/ 2 w 12"/>
                <a:gd name="T21" fmla="*/ 13 h 34"/>
                <a:gd name="T22" fmla="*/ 0 w 12"/>
                <a:gd name="T23" fmla="*/ 10 h 34"/>
                <a:gd name="T24" fmla="*/ 0 w 12"/>
                <a:gd name="T25" fmla="*/ 9 h 34"/>
                <a:gd name="T26" fmla="*/ 0 w 12"/>
                <a:gd name="T27" fmla="*/ 6 h 34"/>
                <a:gd name="T28" fmla="*/ 1 w 12"/>
                <a:gd name="T29" fmla="*/ 4 h 34"/>
                <a:gd name="T30" fmla="*/ 2 w 12"/>
                <a:gd name="T31" fmla="*/ 1 h 34"/>
                <a:gd name="T32" fmla="*/ 5 w 12"/>
                <a:gd name="T33" fmla="*/ 0 h 34"/>
                <a:gd name="T34" fmla="*/ 5 w 12"/>
                <a:gd name="T35" fmla="*/ 0 h 34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2"/>
                <a:gd name="T55" fmla="*/ 0 h 34"/>
                <a:gd name="T56" fmla="*/ 12 w 12"/>
                <a:gd name="T57" fmla="*/ 34 h 34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2" h="34">
                  <a:moveTo>
                    <a:pt x="10" y="0"/>
                  </a:moveTo>
                  <a:lnTo>
                    <a:pt x="10" y="3"/>
                  </a:lnTo>
                  <a:lnTo>
                    <a:pt x="12" y="9"/>
                  </a:lnTo>
                  <a:lnTo>
                    <a:pt x="12" y="13"/>
                  </a:lnTo>
                  <a:lnTo>
                    <a:pt x="12" y="19"/>
                  </a:lnTo>
                  <a:lnTo>
                    <a:pt x="12" y="22"/>
                  </a:lnTo>
                  <a:lnTo>
                    <a:pt x="12" y="26"/>
                  </a:lnTo>
                  <a:lnTo>
                    <a:pt x="12" y="30"/>
                  </a:lnTo>
                  <a:lnTo>
                    <a:pt x="10" y="34"/>
                  </a:lnTo>
                  <a:lnTo>
                    <a:pt x="6" y="30"/>
                  </a:lnTo>
                  <a:lnTo>
                    <a:pt x="4" y="26"/>
                  </a:lnTo>
                  <a:lnTo>
                    <a:pt x="0" y="20"/>
                  </a:lnTo>
                  <a:lnTo>
                    <a:pt x="0" y="17"/>
                  </a:lnTo>
                  <a:lnTo>
                    <a:pt x="0" y="11"/>
                  </a:lnTo>
                  <a:lnTo>
                    <a:pt x="2" y="7"/>
                  </a:lnTo>
                  <a:lnTo>
                    <a:pt x="4" y="1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1" name="Freeform 169"/>
            <p:cNvSpPr>
              <a:spLocks/>
            </p:cNvSpPr>
            <p:nvPr/>
          </p:nvSpPr>
          <p:spPr bwMode="auto">
            <a:xfrm>
              <a:off x="2160" y="3541"/>
              <a:ext cx="27" cy="20"/>
            </a:xfrm>
            <a:custGeom>
              <a:avLst/>
              <a:gdLst>
                <a:gd name="T0" fmla="*/ 2 w 53"/>
                <a:gd name="T1" fmla="*/ 0 h 40"/>
                <a:gd name="T2" fmla="*/ 3 w 53"/>
                <a:gd name="T3" fmla="*/ 2 h 40"/>
                <a:gd name="T4" fmla="*/ 5 w 53"/>
                <a:gd name="T5" fmla="*/ 3 h 40"/>
                <a:gd name="T6" fmla="*/ 6 w 53"/>
                <a:gd name="T7" fmla="*/ 3 h 40"/>
                <a:gd name="T8" fmla="*/ 8 w 53"/>
                <a:gd name="T9" fmla="*/ 3 h 40"/>
                <a:gd name="T10" fmla="*/ 10 w 53"/>
                <a:gd name="T11" fmla="*/ 3 h 40"/>
                <a:gd name="T12" fmla="*/ 12 w 53"/>
                <a:gd name="T13" fmla="*/ 3 h 40"/>
                <a:gd name="T14" fmla="*/ 14 w 53"/>
                <a:gd name="T15" fmla="*/ 3 h 40"/>
                <a:gd name="T16" fmla="*/ 17 w 53"/>
                <a:gd name="T17" fmla="*/ 3 h 40"/>
                <a:gd name="T18" fmla="*/ 18 w 53"/>
                <a:gd name="T19" fmla="*/ 3 h 40"/>
                <a:gd name="T20" fmla="*/ 21 w 53"/>
                <a:gd name="T21" fmla="*/ 3 h 40"/>
                <a:gd name="T22" fmla="*/ 22 w 53"/>
                <a:gd name="T23" fmla="*/ 4 h 40"/>
                <a:gd name="T24" fmla="*/ 24 w 53"/>
                <a:gd name="T25" fmla="*/ 5 h 40"/>
                <a:gd name="T26" fmla="*/ 25 w 53"/>
                <a:gd name="T27" fmla="*/ 6 h 40"/>
                <a:gd name="T28" fmla="*/ 26 w 53"/>
                <a:gd name="T29" fmla="*/ 8 h 40"/>
                <a:gd name="T30" fmla="*/ 27 w 53"/>
                <a:gd name="T31" fmla="*/ 10 h 40"/>
                <a:gd name="T32" fmla="*/ 27 w 53"/>
                <a:gd name="T33" fmla="*/ 13 h 40"/>
                <a:gd name="T34" fmla="*/ 25 w 53"/>
                <a:gd name="T35" fmla="*/ 14 h 40"/>
                <a:gd name="T36" fmla="*/ 22 w 53"/>
                <a:gd name="T37" fmla="*/ 17 h 40"/>
                <a:gd name="T38" fmla="*/ 20 w 53"/>
                <a:gd name="T39" fmla="*/ 18 h 40"/>
                <a:gd name="T40" fmla="*/ 18 w 53"/>
                <a:gd name="T41" fmla="*/ 20 h 40"/>
                <a:gd name="T42" fmla="*/ 18 w 53"/>
                <a:gd name="T43" fmla="*/ 18 h 40"/>
                <a:gd name="T44" fmla="*/ 17 w 53"/>
                <a:gd name="T45" fmla="*/ 17 h 40"/>
                <a:gd name="T46" fmla="*/ 15 w 53"/>
                <a:gd name="T47" fmla="*/ 15 h 40"/>
                <a:gd name="T48" fmla="*/ 13 w 53"/>
                <a:gd name="T49" fmla="*/ 14 h 40"/>
                <a:gd name="T50" fmla="*/ 10 w 53"/>
                <a:gd name="T51" fmla="*/ 13 h 40"/>
                <a:gd name="T52" fmla="*/ 9 w 53"/>
                <a:gd name="T53" fmla="*/ 13 h 40"/>
                <a:gd name="T54" fmla="*/ 7 w 53"/>
                <a:gd name="T55" fmla="*/ 14 h 40"/>
                <a:gd name="T56" fmla="*/ 6 w 53"/>
                <a:gd name="T57" fmla="*/ 16 h 40"/>
                <a:gd name="T58" fmla="*/ 5 w 53"/>
                <a:gd name="T59" fmla="*/ 14 h 40"/>
                <a:gd name="T60" fmla="*/ 4 w 53"/>
                <a:gd name="T61" fmla="*/ 13 h 40"/>
                <a:gd name="T62" fmla="*/ 3 w 53"/>
                <a:gd name="T63" fmla="*/ 11 h 40"/>
                <a:gd name="T64" fmla="*/ 2 w 53"/>
                <a:gd name="T65" fmla="*/ 9 h 40"/>
                <a:gd name="T66" fmla="*/ 0 w 53"/>
                <a:gd name="T67" fmla="*/ 6 h 40"/>
                <a:gd name="T68" fmla="*/ 0 w 53"/>
                <a:gd name="T69" fmla="*/ 4 h 40"/>
                <a:gd name="T70" fmla="*/ 0 w 53"/>
                <a:gd name="T71" fmla="*/ 2 h 40"/>
                <a:gd name="T72" fmla="*/ 2 w 53"/>
                <a:gd name="T73" fmla="*/ 0 h 40"/>
                <a:gd name="T74" fmla="*/ 2 w 53"/>
                <a:gd name="T75" fmla="*/ 0 h 40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53"/>
                <a:gd name="T115" fmla="*/ 0 h 40"/>
                <a:gd name="T116" fmla="*/ 53 w 53"/>
                <a:gd name="T117" fmla="*/ 40 h 40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53" h="40">
                  <a:moveTo>
                    <a:pt x="3" y="0"/>
                  </a:moveTo>
                  <a:lnTo>
                    <a:pt x="5" y="4"/>
                  </a:lnTo>
                  <a:lnTo>
                    <a:pt x="9" y="6"/>
                  </a:lnTo>
                  <a:lnTo>
                    <a:pt x="11" y="6"/>
                  </a:lnTo>
                  <a:lnTo>
                    <a:pt x="15" y="6"/>
                  </a:lnTo>
                  <a:lnTo>
                    <a:pt x="20" y="6"/>
                  </a:lnTo>
                  <a:lnTo>
                    <a:pt x="24" y="6"/>
                  </a:lnTo>
                  <a:lnTo>
                    <a:pt x="28" y="6"/>
                  </a:lnTo>
                  <a:lnTo>
                    <a:pt x="34" y="6"/>
                  </a:lnTo>
                  <a:lnTo>
                    <a:pt x="36" y="6"/>
                  </a:lnTo>
                  <a:lnTo>
                    <a:pt x="41" y="6"/>
                  </a:lnTo>
                  <a:lnTo>
                    <a:pt x="43" y="8"/>
                  </a:lnTo>
                  <a:lnTo>
                    <a:pt x="47" y="10"/>
                  </a:lnTo>
                  <a:lnTo>
                    <a:pt x="49" y="12"/>
                  </a:lnTo>
                  <a:lnTo>
                    <a:pt x="51" y="16"/>
                  </a:lnTo>
                  <a:lnTo>
                    <a:pt x="53" y="19"/>
                  </a:lnTo>
                  <a:lnTo>
                    <a:pt x="53" y="25"/>
                  </a:lnTo>
                  <a:lnTo>
                    <a:pt x="49" y="27"/>
                  </a:lnTo>
                  <a:lnTo>
                    <a:pt x="43" y="33"/>
                  </a:lnTo>
                  <a:lnTo>
                    <a:pt x="39" y="36"/>
                  </a:lnTo>
                  <a:lnTo>
                    <a:pt x="36" y="40"/>
                  </a:lnTo>
                  <a:lnTo>
                    <a:pt x="36" y="36"/>
                  </a:lnTo>
                  <a:lnTo>
                    <a:pt x="34" y="33"/>
                  </a:lnTo>
                  <a:lnTo>
                    <a:pt x="30" y="29"/>
                  </a:lnTo>
                  <a:lnTo>
                    <a:pt x="26" y="27"/>
                  </a:lnTo>
                  <a:lnTo>
                    <a:pt x="20" y="25"/>
                  </a:lnTo>
                  <a:lnTo>
                    <a:pt x="17" y="25"/>
                  </a:lnTo>
                  <a:lnTo>
                    <a:pt x="13" y="27"/>
                  </a:lnTo>
                  <a:lnTo>
                    <a:pt x="11" y="31"/>
                  </a:lnTo>
                  <a:lnTo>
                    <a:pt x="9" y="27"/>
                  </a:lnTo>
                  <a:lnTo>
                    <a:pt x="7" y="25"/>
                  </a:lnTo>
                  <a:lnTo>
                    <a:pt x="5" y="21"/>
                  </a:lnTo>
                  <a:lnTo>
                    <a:pt x="3" y="17"/>
                  </a:lnTo>
                  <a:lnTo>
                    <a:pt x="0" y="12"/>
                  </a:lnTo>
                  <a:lnTo>
                    <a:pt x="0" y="8"/>
                  </a:lnTo>
                  <a:lnTo>
                    <a:pt x="0" y="4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2" name="Freeform 170"/>
            <p:cNvSpPr>
              <a:spLocks/>
            </p:cNvSpPr>
            <p:nvPr/>
          </p:nvSpPr>
          <p:spPr bwMode="auto">
            <a:xfrm>
              <a:off x="2163" y="3560"/>
              <a:ext cx="13" cy="13"/>
            </a:xfrm>
            <a:custGeom>
              <a:avLst/>
              <a:gdLst>
                <a:gd name="T0" fmla="*/ 3 w 27"/>
                <a:gd name="T1" fmla="*/ 0 h 27"/>
                <a:gd name="T2" fmla="*/ 4 w 27"/>
                <a:gd name="T3" fmla="*/ 1 h 27"/>
                <a:gd name="T4" fmla="*/ 7 w 27"/>
                <a:gd name="T5" fmla="*/ 3 h 27"/>
                <a:gd name="T6" fmla="*/ 9 w 27"/>
                <a:gd name="T7" fmla="*/ 4 h 27"/>
                <a:gd name="T8" fmla="*/ 13 w 27"/>
                <a:gd name="T9" fmla="*/ 4 h 27"/>
                <a:gd name="T10" fmla="*/ 11 w 27"/>
                <a:gd name="T11" fmla="*/ 6 h 27"/>
                <a:gd name="T12" fmla="*/ 9 w 27"/>
                <a:gd name="T13" fmla="*/ 8 h 27"/>
                <a:gd name="T14" fmla="*/ 8 w 27"/>
                <a:gd name="T15" fmla="*/ 11 h 27"/>
                <a:gd name="T16" fmla="*/ 7 w 27"/>
                <a:gd name="T17" fmla="*/ 13 h 27"/>
                <a:gd name="T18" fmla="*/ 6 w 27"/>
                <a:gd name="T19" fmla="*/ 12 h 27"/>
                <a:gd name="T20" fmla="*/ 4 w 27"/>
                <a:gd name="T21" fmla="*/ 11 h 27"/>
                <a:gd name="T22" fmla="*/ 2 w 27"/>
                <a:gd name="T23" fmla="*/ 9 h 27"/>
                <a:gd name="T24" fmla="*/ 1 w 27"/>
                <a:gd name="T25" fmla="*/ 8 h 27"/>
                <a:gd name="T26" fmla="*/ 0 w 27"/>
                <a:gd name="T27" fmla="*/ 6 h 27"/>
                <a:gd name="T28" fmla="*/ 0 w 27"/>
                <a:gd name="T29" fmla="*/ 4 h 27"/>
                <a:gd name="T30" fmla="*/ 0 w 27"/>
                <a:gd name="T31" fmla="*/ 2 h 27"/>
                <a:gd name="T32" fmla="*/ 3 w 27"/>
                <a:gd name="T33" fmla="*/ 0 h 27"/>
                <a:gd name="T34" fmla="*/ 3 w 27"/>
                <a:gd name="T35" fmla="*/ 0 h 27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27"/>
                <a:gd name="T55" fmla="*/ 0 h 27"/>
                <a:gd name="T56" fmla="*/ 27 w 27"/>
                <a:gd name="T57" fmla="*/ 27 h 27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27" h="27">
                  <a:moveTo>
                    <a:pt x="6" y="0"/>
                  </a:moveTo>
                  <a:lnTo>
                    <a:pt x="8" y="2"/>
                  </a:lnTo>
                  <a:lnTo>
                    <a:pt x="14" y="6"/>
                  </a:lnTo>
                  <a:lnTo>
                    <a:pt x="19" y="8"/>
                  </a:lnTo>
                  <a:lnTo>
                    <a:pt x="27" y="8"/>
                  </a:lnTo>
                  <a:lnTo>
                    <a:pt x="23" y="12"/>
                  </a:lnTo>
                  <a:lnTo>
                    <a:pt x="19" y="17"/>
                  </a:lnTo>
                  <a:lnTo>
                    <a:pt x="17" y="23"/>
                  </a:lnTo>
                  <a:lnTo>
                    <a:pt x="15" y="27"/>
                  </a:lnTo>
                  <a:lnTo>
                    <a:pt x="12" y="25"/>
                  </a:lnTo>
                  <a:lnTo>
                    <a:pt x="8" y="23"/>
                  </a:lnTo>
                  <a:lnTo>
                    <a:pt x="4" y="19"/>
                  </a:lnTo>
                  <a:lnTo>
                    <a:pt x="2" y="16"/>
                  </a:lnTo>
                  <a:lnTo>
                    <a:pt x="0" y="12"/>
                  </a:lnTo>
                  <a:lnTo>
                    <a:pt x="0" y="8"/>
                  </a:lnTo>
                  <a:lnTo>
                    <a:pt x="0" y="4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3" name="Freeform 171"/>
            <p:cNvSpPr>
              <a:spLocks/>
            </p:cNvSpPr>
            <p:nvPr/>
          </p:nvSpPr>
          <p:spPr bwMode="auto">
            <a:xfrm>
              <a:off x="2210" y="3567"/>
              <a:ext cx="3" cy="3"/>
            </a:xfrm>
            <a:custGeom>
              <a:avLst/>
              <a:gdLst>
                <a:gd name="T0" fmla="*/ 0 w 8"/>
                <a:gd name="T1" fmla="*/ 0 h 5"/>
                <a:gd name="T2" fmla="*/ 2 w 8"/>
                <a:gd name="T3" fmla="*/ 1 h 5"/>
                <a:gd name="T4" fmla="*/ 3 w 8"/>
                <a:gd name="T5" fmla="*/ 1 h 5"/>
                <a:gd name="T6" fmla="*/ 2 w 8"/>
                <a:gd name="T7" fmla="*/ 2 h 5"/>
                <a:gd name="T8" fmla="*/ 2 w 8"/>
                <a:gd name="T9" fmla="*/ 3 h 5"/>
                <a:gd name="T10" fmla="*/ 1 w 8"/>
                <a:gd name="T11" fmla="*/ 3 h 5"/>
                <a:gd name="T12" fmla="*/ 0 w 8"/>
                <a:gd name="T13" fmla="*/ 3 h 5"/>
                <a:gd name="T14" fmla="*/ 0 w 8"/>
                <a:gd name="T15" fmla="*/ 2 h 5"/>
                <a:gd name="T16" fmla="*/ 0 w 8"/>
                <a:gd name="T17" fmla="*/ 0 h 5"/>
                <a:gd name="T18" fmla="*/ 0 w 8"/>
                <a:gd name="T19" fmla="*/ 0 h 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8"/>
                <a:gd name="T31" fmla="*/ 0 h 5"/>
                <a:gd name="T32" fmla="*/ 8 w 8"/>
                <a:gd name="T33" fmla="*/ 5 h 5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8" h="5">
                  <a:moveTo>
                    <a:pt x="0" y="0"/>
                  </a:moveTo>
                  <a:lnTo>
                    <a:pt x="6" y="1"/>
                  </a:lnTo>
                  <a:lnTo>
                    <a:pt x="8" y="1"/>
                  </a:lnTo>
                  <a:lnTo>
                    <a:pt x="6" y="3"/>
                  </a:lnTo>
                  <a:lnTo>
                    <a:pt x="6" y="5"/>
                  </a:lnTo>
                  <a:lnTo>
                    <a:pt x="2" y="5"/>
                  </a:lnTo>
                  <a:lnTo>
                    <a:pt x="0" y="5"/>
                  </a:lnTo>
                  <a:lnTo>
                    <a:pt x="0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4" name="Freeform 172"/>
            <p:cNvSpPr>
              <a:spLocks/>
            </p:cNvSpPr>
            <p:nvPr/>
          </p:nvSpPr>
          <p:spPr bwMode="auto">
            <a:xfrm>
              <a:off x="2000" y="3392"/>
              <a:ext cx="92" cy="95"/>
            </a:xfrm>
            <a:custGeom>
              <a:avLst/>
              <a:gdLst>
                <a:gd name="T0" fmla="*/ 30 w 185"/>
                <a:gd name="T1" fmla="*/ 1 h 188"/>
                <a:gd name="T2" fmla="*/ 39 w 185"/>
                <a:gd name="T3" fmla="*/ 4 h 188"/>
                <a:gd name="T4" fmla="*/ 47 w 185"/>
                <a:gd name="T5" fmla="*/ 8 h 188"/>
                <a:gd name="T6" fmla="*/ 55 w 185"/>
                <a:gd name="T7" fmla="*/ 12 h 188"/>
                <a:gd name="T8" fmla="*/ 65 w 185"/>
                <a:gd name="T9" fmla="*/ 12 h 188"/>
                <a:gd name="T10" fmla="*/ 73 w 185"/>
                <a:gd name="T11" fmla="*/ 11 h 188"/>
                <a:gd name="T12" fmla="*/ 81 w 185"/>
                <a:gd name="T13" fmla="*/ 15 h 188"/>
                <a:gd name="T14" fmla="*/ 87 w 185"/>
                <a:gd name="T15" fmla="*/ 22 h 188"/>
                <a:gd name="T16" fmla="*/ 91 w 185"/>
                <a:gd name="T17" fmla="*/ 33 h 188"/>
                <a:gd name="T18" fmla="*/ 92 w 185"/>
                <a:gd name="T19" fmla="*/ 42 h 188"/>
                <a:gd name="T20" fmla="*/ 90 w 185"/>
                <a:gd name="T21" fmla="*/ 52 h 188"/>
                <a:gd name="T22" fmla="*/ 83 w 185"/>
                <a:gd name="T23" fmla="*/ 51 h 188"/>
                <a:gd name="T24" fmla="*/ 74 w 185"/>
                <a:gd name="T25" fmla="*/ 50 h 188"/>
                <a:gd name="T26" fmla="*/ 66 w 185"/>
                <a:gd name="T27" fmla="*/ 50 h 188"/>
                <a:gd name="T28" fmla="*/ 59 w 185"/>
                <a:gd name="T29" fmla="*/ 52 h 188"/>
                <a:gd name="T30" fmla="*/ 53 w 185"/>
                <a:gd name="T31" fmla="*/ 56 h 188"/>
                <a:gd name="T32" fmla="*/ 55 w 185"/>
                <a:gd name="T33" fmla="*/ 58 h 188"/>
                <a:gd name="T34" fmla="*/ 58 w 185"/>
                <a:gd name="T35" fmla="*/ 61 h 188"/>
                <a:gd name="T36" fmla="*/ 60 w 185"/>
                <a:gd name="T37" fmla="*/ 66 h 188"/>
                <a:gd name="T38" fmla="*/ 60 w 185"/>
                <a:gd name="T39" fmla="*/ 73 h 188"/>
                <a:gd name="T40" fmla="*/ 64 w 185"/>
                <a:gd name="T41" fmla="*/ 81 h 188"/>
                <a:gd name="T42" fmla="*/ 63 w 185"/>
                <a:gd name="T43" fmla="*/ 89 h 188"/>
                <a:gd name="T44" fmla="*/ 58 w 185"/>
                <a:gd name="T45" fmla="*/ 93 h 188"/>
                <a:gd name="T46" fmla="*/ 49 w 185"/>
                <a:gd name="T47" fmla="*/ 94 h 188"/>
                <a:gd name="T48" fmla="*/ 40 w 185"/>
                <a:gd name="T49" fmla="*/ 92 h 188"/>
                <a:gd name="T50" fmla="*/ 32 w 185"/>
                <a:gd name="T51" fmla="*/ 89 h 188"/>
                <a:gd name="T52" fmla="*/ 26 w 185"/>
                <a:gd name="T53" fmla="*/ 91 h 188"/>
                <a:gd name="T54" fmla="*/ 20 w 185"/>
                <a:gd name="T55" fmla="*/ 95 h 188"/>
                <a:gd name="T56" fmla="*/ 12 w 185"/>
                <a:gd name="T57" fmla="*/ 95 h 188"/>
                <a:gd name="T58" fmla="*/ 6 w 185"/>
                <a:gd name="T59" fmla="*/ 92 h 188"/>
                <a:gd name="T60" fmla="*/ 3 w 185"/>
                <a:gd name="T61" fmla="*/ 86 h 188"/>
                <a:gd name="T62" fmla="*/ 3 w 185"/>
                <a:gd name="T63" fmla="*/ 79 h 188"/>
                <a:gd name="T64" fmla="*/ 2 w 185"/>
                <a:gd name="T65" fmla="*/ 73 h 188"/>
                <a:gd name="T66" fmla="*/ 0 w 185"/>
                <a:gd name="T67" fmla="*/ 67 h 188"/>
                <a:gd name="T68" fmla="*/ 0 w 185"/>
                <a:gd name="T69" fmla="*/ 62 h 188"/>
                <a:gd name="T70" fmla="*/ 0 w 185"/>
                <a:gd name="T71" fmla="*/ 56 h 188"/>
                <a:gd name="T72" fmla="*/ 0 w 185"/>
                <a:gd name="T73" fmla="*/ 50 h 188"/>
                <a:gd name="T74" fmla="*/ 0 w 185"/>
                <a:gd name="T75" fmla="*/ 44 h 188"/>
                <a:gd name="T76" fmla="*/ 0 w 185"/>
                <a:gd name="T77" fmla="*/ 38 h 188"/>
                <a:gd name="T78" fmla="*/ 0 w 185"/>
                <a:gd name="T79" fmla="*/ 33 h 188"/>
                <a:gd name="T80" fmla="*/ 1 w 185"/>
                <a:gd name="T81" fmla="*/ 27 h 188"/>
                <a:gd name="T82" fmla="*/ 2 w 185"/>
                <a:gd name="T83" fmla="*/ 21 h 188"/>
                <a:gd name="T84" fmla="*/ 8 w 185"/>
                <a:gd name="T85" fmla="*/ 14 h 188"/>
                <a:gd name="T86" fmla="*/ 17 w 185"/>
                <a:gd name="T87" fmla="*/ 8 h 188"/>
                <a:gd name="T88" fmla="*/ 25 w 185"/>
                <a:gd name="T89" fmla="*/ 0 h 188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185"/>
                <a:gd name="T136" fmla="*/ 0 h 188"/>
                <a:gd name="T137" fmla="*/ 185 w 185"/>
                <a:gd name="T138" fmla="*/ 188 h 188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185" h="188">
                  <a:moveTo>
                    <a:pt x="50" y="0"/>
                  </a:moveTo>
                  <a:lnTo>
                    <a:pt x="55" y="0"/>
                  </a:lnTo>
                  <a:lnTo>
                    <a:pt x="61" y="2"/>
                  </a:lnTo>
                  <a:lnTo>
                    <a:pt x="69" y="4"/>
                  </a:lnTo>
                  <a:lnTo>
                    <a:pt x="74" y="6"/>
                  </a:lnTo>
                  <a:lnTo>
                    <a:pt x="78" y="8"/>
                  </a:lnTo>
                  <a:lnTo>
                    <a:pt x="84" y="11"/>
                  </a:lnTo>
                  <a:lnTo>
                    <a:pt x="90" y="13"/>
                  </a:lnTo>
                  <a:lnTo>
                    <a:pt x="95" y="15"/>
                  </a:lnTo>
                  <a:lnTo>
                    <a:pt x="101" y="17"/>
                  </a:lnTo>
                  <a:lnTo>
                    <a:pt x="107" y="21"/>
                  </a:lnTo>
                  <a:lnTo>
                    <a:pt x="111" y="23"/>
                  </a:lnTo>
                  <a:lnTo>
                    <a:pt x="118" y="23"/>
                  </a:lnTo>
                  <a:lnTo>
                    <a:pt x="122" y="23"/>
                  </a:lnTo>
                  <a:lnTo>
                    <a:pt x="130" y="23"/>
                  </a:lnTo>
                  <a:lnTo>
                    <a:pt x="135" y="23"/>
                  </a:lnTo>
                  <a:lnTo>
                    <a:pt x="141" y="21"/>
                  </a:lnTo>
                  <a:lnTo>
                    <a:pt x="147" y="21"/>
                  </a:lnTo>
                  <a:lnTo>
                    <a:pt x="152" y="23"/>
                  </a:lnTo>
                  <a:lnTo>
                    <a:pt x="158" y="25"/>
                  </a:lnTo>
                  <a:lnTo>
                    <a:pt x="162" y="30"/>
                  </a:lnTo>
                  <a:lnTo>
                    <a:pt x="168" y="34"/>
                  </a:lnTo>
                  <a:lnTo>
                    <a:pt x="171" y="40"/>
                  </a:lnTo>
                  <a:lnTo>
                    <a:pt x="175" y="44"/>
                  </a:lnTo>
                  <a:lnTo>
                    <a:pt x="179" y="51"/>
                  </a:lnTo>
                  <a:lnTo>
                    <a:pt x="181" y="57"/>
                  </a:lnTo>
                  <a:lnTo>
                    <a:pt x="183" y="65"/>
                  </a:lnTo>
                  <a:lnTo>
                    <a:pt x="183" y="70"/>
                  </a:lnTo>
                  <a:lnTo>
                    <a:pt x="185" y="78"/>
                  </a:lnTo>
                  <a:lnTo>
                    <a:pt x="185" y="84"/>
                  </a:lnTo>
                  <a:lnTo>
                    <a:pt x="185" y="91"/>
                  </a:lnTo>
                  <a:lnTo>
                    <a:pt x="181" y="95"/>
                  </a:lnTo>
                  <a:lnTo>
                    <a:pt x="181" y="103"/>
                  </a:lnTo>
                  <a:lnTo>
                    <a:pt x="175" y="101"/>
                  </a:lnTo>
                  <a:lnTo>
                    <a:pt x="169" y="101"/>
                  </a:lnTo>
                  <a:lnTo>
                    <a:pt x="166" y="101"/>
                  </a:lnTo>
                  <a:lnTo>
                    <a:pt x="160" y="101"/>
                  </a:lnTo>
                  <a:lnTo>
                    <a:pt x="154" y="99"/>
                  </a:lnTo>
                  <a:lnTo>
                    <a:pt x="149" y="99"/>
                  </a:lnTo>
                  <a:lnTo>
                    <a:pt x="143" y="99"/>
                  </a:lnTo>
                  <a:lnTo>
                    <a:pt x="139" y="99"/>
                  </a:lnTo>
                  <a:lnTo>
                    <a:pt x="133" y="99"/>
                  </a:lnTo>
                  <a:lnTo>
                    <a:pt x="128" y="99"/>
                  </a:lnTo>
                  <a:lnTo>
                    <a:pt x="122" y="101"/>
                  </a:lnTo>
                  <a:lnTo>
                    <a:pt x="118" y="103"/>
                  </a:lnTo>
                  <a:lnTo>
                    <a:pt x="114" y="104"/>
                  </a:lnTo>
                  <a:lnTo>
                    <a:pt x="111" y="106"/>
                  </a:lnTo>
                  <a:lnTo>
                    <a:pt x="107" y="110"/>
                  </a:lnTo>
                  <a:lnTo>
                    <a:pt x="103" y="114"/>
                  </a:lnTo>
                  <a:lnTo>
                    <a:pt x="107" y="114"/>
                  </a:lnTo>
                  <a:lnTo>
                    <a:pt x="111" y="114"/>
                  </a:lnTo>
                  <a:lnTo>
                    <a:pt x="112" y="116"/>
                  </a:lnTo>
                  <a:lnTo>
                    <a:pt x="116" y="118"/>
                  </a:lnTo>
                  <a:lnTo>
                    <a:pt x="116" y="120"/>
                  </a:lnTo>
                  <a:lnTo>
                    <a:pt x="118" y="123"/>
                  </a:lnTo>
                  <a:lnTo>
                    <a:pt x="118" y="127"/>
                  </a:lnTo>
                  <a:lnTo>
                    <a:pt x="120" y="131"/>
                  </a:lnTo>
                  <a:lnTo>
                    <a:pt x="120" y="135"/>
                  </a:lnTo>
                  <a:lnTo>
                    <a:pt x="120" y="139"/>
                  </a:lnTo>
                  <a:lnTo>
                    <a:pt x="120" y="144"/>
                  </a:lnTo>
                  <a:lnTo>
                    <a:pt x="120" y="148"/>
                  </a:lnTo>
                  <a:lnTo>
                    <a:pt x="122" y="154"/>
                  </a:lnTo>
                  <a:lnTo>
                    <a:pt x="128" y="160"/>
                  </a:lnTo>
                  <a:lnTo>
                    <a:pt x="128" y="165"/>
                  </a:lnTo>
                  <a:lnTo>
                    <a:pt x="128" y="171"/>
                  </a:lnTo>
                  <a:lnTo>
                    <a:pt x="126" y="177"/>
                  </a:lnTo>
                  <a:lnTo>
                    <a:pt x="124" y="180"/>
                  </a:lnTo>
                  <a:lnTo>
                    <a:pt x="120" y="182"/>
                  </a:lnTo>
                  <a:lnTo>
                    <a:pt x="116" y="184"/>
                  </a:lnTo>
                  <a:lnTo>
                    <a:pt x="111" y="186"/>
                  </a:lnTo>
                  <a:lnTo>
                    <a:pt x="105" y="186"/>
                  </a:lnTo>
                  <a:lnTo>
                    <a:pt x="99" y="186"/>
                  </a:lnTo>
                  <a:lnTo>
                    <a:pt x="92" y="186"/>
                  </a:lnTo>
                  <a:lnTo>
                    <a:pt x="86" y="184"/>
                  </a:lnTo>
                  <a:lnTo>
                    <a:pt x="80" y="182"/>
                  </a:lnTo>
                  <a:lnTo>
                    <a:pt x="74" y="180"/>
                  </a:lnTo>
                  <a:lnTo>
                    <a:pt x="69" y="179"/>
                  </a:lnTo>
                  <a:lnTo>
                    <a:pt x="65" y="177"/>
                  </a:lnTo>
                  <a:lnTo>
                    <a:pt x="61" y="175"/>
                  </a:lnTo>
                  <a:lnTo>
                    <a:pt x="57" y="177"/>
                  </a:lnTo>
                  <a:lnTo>
                    <a:pt x="53" y="180"/>
                  </a:lnTo>
                  <a:lnTo>
                    <a:pt x="50" y="184"/>
                  </a:lnTo>
                  <a:lnTo>
                    <a:pt x="46" y="186"/>
                  </a:lnTo>
                  <a:lnTo>
                    <a:pt x="40" y="188"/>
                  </a:lnTo>
                  <a:lnTo>
                    <a:pt x="34" y="188"/>
                  </a:lnTo>
                  <a:lnTo>
                    <a:pt x="31" y="188"/>
                  </a:lnTo>
                  <a:lnTo>
                    <a:pt x="25" y="188"/>
                  </a:lnTo>
                  <a:lnTo>
                    <a:pt x="19" y="186"/>
                  </a:lnTo>
                  <a:lnTo>
                    <a:pt x="15" y="184"/>
                  </a:lnTo>
                  <a:lnTo>
                    <a:pt x="12" y="182"/>
                  </a:lnTo>
                  <a:lnTo>
                    <a:pt x="10" y="179"/>
                  </a:lnTo>
                  <a:lnTo>
                    <a:pt x="6" y="175"/>
                  </a:lnTo>
                  <a:lnTo>
                    <a:pt x="6" y="171"/>
                  </a:lnTo>
                  <a:lnTo>
                    <a:pt x="6" y="165"/>
                  </a:lnTo>
                  <a:lnTo>
                    <a:pt x="8" y="160"/>
                  </a:lnTo>
                  <a:lnTo>
                    <a:pt x="6" y="156"/>
                  </a:lnTo>
                  <a:lnTo>
                    <a:pt x="6" y="152"/>
                  </a:lnTo>
                  <a:lnTo>
                    <a:pt x="4" y="148"/>
                  </a:lnTo>
                  <a:lnTo>
                    <a:pt x="4" y="144"/>
                  </a:lnTo>
                  <a:lnTo>
                    <a:pt x="2" y="141"/>
                  </a:lnTo>
                  <a:lnTo>
                    <a:pt x="2" y="137"/>
                  </a:lnTo>
                  <a:lnTo>
                    <a:pt x="0" y="133"/>
                  </a:lnTo>
                  <a:lnTo>
                    <a:pt x="0" y="129"/>
                  </a:lnTo>
                  <a:lnTo>
                    <a:pt x="0" y="125"/>
                  </a:lnTo>
                  <a:lnTo>
                    <a:pt x="0" y="122"/>
                  </a:lnTo>
                  <a:lnTo>
                    <a:pt x="0" y="118"/>
                  </a:lnTo>
                  <a:lnTo>
                    <a:pt x="0" y="114"/>
                  </a:lnTo>
                  <a:lnTo>
                    <a:pt x="0" y="110"/>
                  </a:lnTo>
                  <a:lnTo>
                    <a:pt x="0" y="106"/>
                  </a:lnTo>
                  <a:lnTo>
                    <a:pt x="0" y="103"/>
                  </a:lnTo>
                  <a:lnTo>
                    <a:pt x="0" y="99"/>
                  </a:lnTo>
                  <a:lnTo>
                    <a:pt x="0" y="95"/>
                  </a:lnTo>
                  <a:lnTo>
                    <a:pt x="0" y="91"/>
                  </a:lnTo>
                  <a:lnTo>
                    <a:pt x="0" y="87"/>
                  </a:lnTo>
                  <a:lnTo>
                    <a:pt x="0" y="84"/>
                  </a:lnTo>
                  <a:lnTo>
                    <a:pt x="0" y="80"/>
                  </a:lnTo>
                  <a:lnTo>
                    <a:pt x="0" y="76"/>
                  </a:lnTo>
                  <a:lnTo>
                    <a:pt x="0" y="72"/>
                  </a:lnTo>
                  <a:lnTo>
                    <a:pt x="0" y="68"/>
                  </a:lnTo>
                  <a:lnTo>
                    <a:pt x="0" y="65"/>
                  </a:lnTo>
                  <a:lnTo>
                    <a:pt x="0" y="61"/>
                  </a:lnTo>
                  <a:lnTo>
                    <a:pt x="2" y="55"/>
                  </a:lnTo>
                  <a:lnTo>
                    <a:pt x="2" y="53"/>
                  </a:lnTo>
                  <a:lnTo>
                    <a:pt x="2" y="49"/>
                  </a:lnTo>
                  <a:lnTo>
                    <a:pt x="2" y="46"/>
                  </a:lnTo>
                  <a:lnTo>
                    <a:pt x="4" y="42"/>
                  </a:lnTo>
                  <a:lnTo>
                    <a:pt x="4" y="38"/>
                  </a:lnTo>
                  <a:lnTo>
                    <a:pt x="12" y="30"/>
                  </a:lnTo>
                  <a:lnTo>
                    <a:pt x="17" y="27"/>
                  </a:lnTo>
                  <a:lnTo>
                    <a:pt x="23" y="23"/>
                  </a:lnTo>
                  <a:lnTo>
                    <a:pt x="31" y="19"/>
                  </a:lnTo>
                  <a:lnTo>
                    <a:pt x="34" y="15"/>
                  </a:lnTo>
                  <a:lnTo>
                    <a:pt x="40" y="11"/>
                  </a:lnTo>
                  <a:lnTo>
                    <a:pt x="46" y="6"/>
                  </a:lnTo>
                  <a:lnTo>
                    <a:pt x="50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5" name="Freeform 173"/>
            <p:cNvSpPr>
              <a:spLocks/>
            </p:cNvSpPr>
            <p:nvPr/>
          </p:nvSpPr>
          <p:spPr bwMode="auto">
            <a:xfrm>
              <a:off x="2034" y="3449"/>
              <a:ext cx="16" cy="28"/>
            </a:xfrm>
            <a:custGeom>
              <a:avLst/>
              <a:gdLst>
                <a:gd name="T0" fmla="*/ 15 w 32"/>
                <a:gd name="T1" fmla="*/ 0 h 55"/>
                <a:gd name="T2" fmla="*/ 12 w 32"/>
                <a:gd name="T3" fmla="*/ 2 h 55"/>
                <a:gd name="T4" fmla="*/ 11 w 32"/>
                <a:gd name="T5" fmla="*/ 5 h 55"/>
                <a:gd name="T6" fmla="*/ 9 w 32"/>
                <a:gd name="T7" fmla="*/ 8 h 55"/>
                <a:gd name="T8" fmla="*/ 8 w 32"/>
                <a:gd name="T9" fmla="*/ 12 h 55"/>
                <a:gd name="T10" fmla="*/ 7 w 32"/>
                <a:gd name="T11" fmla="*/ 14 h 55"/>
                <a:gd name="T12" fmla="*/ 5 w 32"/>
                <a:gd name="T13" fmla="*/ 17 h 55"/>
                <a:gd name="T14" fmla="*/ 3 w 32"/>
                <a:gd name="T15" fmla="*/ 20 h 55"/>
                <a:gd name="T16" fmla="*/ 0 w 32"/>
                <a:gd name="T17" fmla="*/ 23 h 55"/>
                <a:gd name="T18" fmla="*/ 3 w 32"/>
                <a:gd name="T19" fmla="*/ 25 h 55"/>
                <a:gd name="T20" fmla="*/ 5 w 32"/>
                <a:gd name="T21" fmla="*/ 27 h 55"/>
                <a:gd name="T22" fmla="*/ 7 w 32"/>
                <a:gd name="T23" fmla="*/ 27 h 55"/>
                <a:gd name="T24" fmla="*/ 9 w 32"/>
                <a:gd name="T25" fmla="*/ 28 h 55"/>
                <a:gd name="T26" fmla="*/ 12 w 32"/>
                <a:gd name="T27" fmla="*/ 26 h 55"/>
                <a:gd name="T28" fmla="*/ 14 w 32"/>
                <a:gd name="T29" fmla="*/ 23 h 55"/>
                <a:gd name="T30" fmla="*/ 15 w 32"/>
                <a:gd name="T31" fmla="*/ 21 h 55"/>
                <a:gd name="T32" fmla="*/ 15 w 32"/>
                <a:gd name="T33" fmla="*/ 18 h 55"/>
                <a:gd name="T34" fmla="*/ 15 w 32"/>
                <a:gd name="T35" fmla="*/ 16 h 55"/>
                <a:gd name="T36" fmla="*/ 16 w 32"/>
                <a:gd name="T37" fmla="*/ 14 h 55"/>
                <a:gd name="T38" fmla="*/ 15 w 32"/>
                <a:gd name="T39" fmla="*/ 12 h 55"/>
                <a:gd name="T40" fmla="*/ 15 w 32"/>
                <a:gd name="T41" fmla="*/ 9 h 55"/>
                <a:gd name="T42" fmla="*/ 14 w 32"/>
                <a:gd name="T43" fmla="*/ 7 h 55"/>
                <a:gd name="T44" fmla="*/ 13 w 32"/>
                <a:gd name="T45" fmla="*/ 5 h 55"/>
                <a:gd name="T46" fmla="*/ 14 w 32"/>
                <a:gd name="T47" fmla="*/ 3 h 55"/>
                <a:gd name="T48" fmla="*/ 15 w 32"/>
                <a:gd name="T49" fmla="*/ 0 h 55"/>
                <a:gd name="T50" fmla="*/ 15 w 32"/>
                <a:gd name="T51" fmla="*/ 0 h 55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32"/>
                <a:gd name="T79" fmla="*/ 0 h 55"/>
                <a:gd name="T80" fmla="*/ 32 w 32"/>
                <a:gd name="T81" fmla="*/ 55 h 55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32" h="55">
                  <a:moveTo>
                    <a:pt x="30" y="0"/>
                  </a:moveTo>
                  <a:lnTo>
                    <a:pt x="24" y="4"/>
                  </a:lnTo>
                  <a:lnTo>
                    <a:pt x="21" y="9"/>
                  </a:lnTo>
                  <a:lnTo>
                    <a:pt x="17" y="15"/>
                  </a:lnTo>
                  <a:lnTo>
                    <a:pt x="15" y="23"/>
                  </a:lnTo>
                  <a:lnTo>
                    <a:pt x="13" y="28"/>
                  </a:lnTo>
                  <a:lnTo>
                    <a:pt x="9" y="34"/>
                  </a:lnTo>
                  <a:lnTo>
                    <a:pt x="5" y="40"/>
                  </a:lnTo>
                  <a:lnTo>
                    <a:pt x="0" y="46"/>
                  </a:lnTo>
                  <a:lnTo>
                    <a:pt x="5" y="49"/>
                  </a:lnTo>
                  <a:lnTo>
                    <a:pt x="9" y="53"/>
                  </a:lnTo>
                  <a:lnTo>
                    <a:pt x="13" y="53"/>
                  </a:lnTo>
                  <a:lnTo>
                    <a:pt x="17" y="55"/>
                  </a:lnTo>
                  <a:lnTo>
                    <a:pt x="24" y="51"/>
                  </a:lnTo>
                  <a:lnTo>
                    <a:pt x="28" y="46"/>
                  </a:lnTo>
                  <a:lnTo>
                    <a:pt x="30" y="42"/>
                  </a:lnTo>
                  <a:lnTo>
                    <a:pt x="30" y="36"/>
                  </a:lnTo>
                  <a:lnTo>
                    <a:pt x="30" y="32"/>
                  </a:lnTo>
                  <a:lnTo>
                    <a:pt x="32" y="27"/>
                  </a:lnTo>
                  <a:lnTo>
                    <a:pt x="30" y="23"/>
                  </a:lnTo>
                  <a:lnTo>
                    <a:pt x="30" y="17"/>
                  </a:lnTo>
                  <a:lnTo>
                    <a:pt x="28" y="13"/>
                  </a:lnTo>
                  <a:lnTo>
                    <a:pt x="26" y="9"/>
                  </a:lnTo>
                  <a:lnTo>
                    <a:pt x="28" y="6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6" name="Freeform 174"/>
            <p:cNvSpPr>
              <a:spLocks/>
            </p:cNvSpPr>
            <p:nvPr/>
          </p:nvSpPr>
          <p:spPr bwMode="auto">
            <a:xfrm>
              <a:off x="2029" y="3411"/>
              <a:ext cx="9" cy="17"/>
            </a:xfrm>
            <a:custGeom>
              <a:avLst/>
              <a:gdLst>
                <a:gd name="T0" fmla="*/ 4 w 17"/>
                <a:gd name="T1" fmla="*/ 0 h 32"/>
                <a:gd name="T2" fmla="*/ 6 w 17"/>
                <a:gd name="T3" fmla="*/ 1 h 32"/>
                <a:gd name="T4" fmla="*/ 8 w 17"/>
                <a:gd name="T5" fmla="*/ 3 h 32"/>
                <a:gd name="T6" fmla="*/ 8 w 17"/>
                <a:gd name="T7" fmla="*/ 5 h 32"/>
                <a:gd name="T8" fmla="*/ 9 w 17"/>
                <a:gd name="T9" fmla="*/ 7 h 32"/>
                <a:gd name="T10" fmla="*/ 9 w 17"/>
                <a:gd name="T11" fmla="*/ 9 h 32"/>
                <a:gd name="T12" fmla="*/ 8 w 17"/>
                <a:gd name="T13" fmla="*/ 12 h 32"/>
                <a:gd name="T14" fmla="*/ 8 w 17"/>
                <a:gd name="T15" fmla="*/ 14 h 32"/>
                <a:gd name="T16" fmla="*/ 7 w 17"/>
                <a:gd name="T17" fmla="*/ 17 h 32"/>
                <a:gd name="T18" fmla="*/ 5 w 17"/>
                <a:gd name="T19" fmla="*/ 14 h 32"/>
                <a:gd name="T20" fmla="*/ 3 w 17"/>
                <a:gd name="T21" fmla="*/ 13 h 32"/>
                <a:gd name="T22" fmla="*/ 2 w 17"/>
                <a:gd name="T23" fmla="*/ 10 h 32"/>
                <a:gd name="T24" fmla="*/ 1 w 17"/>
                <a:gd name="T25" fmla="*/ 8 h 32"/>
                <a:gd name="T26" fmla="*/ 0 w 17"/>
                <a:gd name="T27" fmla="*/ 6 h 32"/>
                <a:gd name="T28" fmla="*/ 1 w 17"/>
                <a:gd name="T29" fmla="*/ 3 h 32"/>
                <a:gd name="T30" fmla="*/ 2 w 17"/>
                <a:gd name="T31" fmla="*/ 1 h 32"/>
                <a:gd name="T32" fmla="*/ 4 w 17"/>
                <a:gd name="T33" fmla="*/ 0 h 32"/>
                <a:gd name="T34" fmla="*/ 4 w 17"/>
                <a:gd name="T35" fmla="*/ 0 h 32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7"/>
                <a:gd name="T55" fmla="*/ 0 h 32"/>
                <a:gd name="T56" fmla="*/ 17 w 17"/>
                <a:gd name="T57" fmla="*/ 32 h 32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7" h="32">
                  <a:moveTo>
                    <a:pt x="8" y="0"/>
                  </a:moveTo>
                  <a:lnTo>
                    <a:pt x="12" y="2"/>
                  </a:lnTo>
                  <a:lnTo>
                    <a:pt x="15" y="6"/>
                  </a:lnTo>
                  <a:lnTo>
                    <a:pt x="15" y="9"/>
                  </a:lnTo>
                  <a:lnTo>
                    <a:pt x="17" y="13"/>
                  </a:lnTo>
                  <a:lnTo>
                    <a:pt x="17" y="17"/>
                  </a:lnTo>
                  <a:lnTo>
                    <a:pt x="15" y="23"/>
                  </a:lnTo>
                  <a:lnTo>
                    <a:pt x="15" y="27"/>
                  </a:lnTo>
                  <a:lnTo>
                    <a:pt x="13" y="32"/>
                  </a:lnTo>
                  <a:lnTo>
                    <a:pt x="10" y="27"/>
                  </a:lnTo>
                  <a:lnTo>
                    <a:pt x="6" y="25"/>
                  </a:lnTo>
                  <a:lnTo>
                    <a:pt x="4" y="19"/>
                  </a:lnTo>
                  <a:lnTo>
                    <a:pt x="2" y="15"/>
                  </a:lnTo>
                  <a:lnTo>
                    <a:pt x="0" y="11"/>
                  </a:lnTo>
                  <a:lnTo>
                    <a:pt x="2" y="6"/>
                  </a:lnTo>
                  <a:lnTo>
                    <a:pt x="4" y="2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7" name="Freeform 175"/>
            <p:cNvSpPr>
              <a:spLocks/>
            </p:cNvSpPr>
            <p:nvPr/>
          </p:nvSpPr>
          <p:spPr bwMode="auto">
            <a:xfrm>
              <a:off x="2009" y="3416"/>
              <a:ext cx="11" cy="19"/>
            </a:xfrm>
            <a:custGeom>
              <a:avLst/>
              <a:gdLst>
                <a:gd name="T0" fmla="*/ 5 w 21"/>
                <a:gd name="T1" fmla="*/ 0 h 38"/>
                <a:gd name="T2" fmla="*/ 8 w 21"/>
                <a:gd name="T3" fmla="*/ 1 h 38"/>
                <a:gd name="T4" fmla="*/ 10 w 21"/>
                <a:gd name="T5" fmla="*/ 3 h 38"/>
                <a:gd name="T6" fmla="*/ 11 w 21"/>
                <a:gd name="T7" fmla="*/ 5 h 38"/>
                <a:gd name="T8" fmla="*/ 11 w 21"/>
                <a:gd name="T9" fmla="*/ 7 h 38"/>
                <a:gd name="T10" fmla="*/ 11 w 21"/>
                <a:gd name="T11" fmla="*/ 9 h 38"/>
                <a:gd name="T12" fmla="*/ 11 w 21"/>
                <a:gd name="T13" fmla="*/ 11 h 38"/>
                <a:gd name="T14" fmla="*/ 9 w 21"/>
                <a:gd name="T15" fmla="*/ 14 h 38"/>
                <a:gd name="T16" fmla="*/ 7 w 21"/>
                <a:gd name="T17" fmla="*/ 17 h 38"/>
                <a:gd name="T18" fmla="*/ 3 w 21"/>
                <a:gd name="T19" fmla="*/ 19 h 38"/>
                <a:gd name="T20" fmla="*/ 0 w 21"/>
                <a:gd name="T21" fmla="*/ 19 h 38"/>
                <a:gd name="T22" fmla="*/ 1 w 21"/>
                <a:gd name="T23" fmla="*/ 17 h 38"/>
                <a:gd name="T24" fmla="*/ 2 w 21"/>
                <a:gd name="T25" fmla="*/ 14 h 38"/>
                <a:gd name="T26" fmla="*/ 2 w 21"/>
                <a:gd name="T27" fmla="*/ 12 h 38"/>
                <a:gd name="T28" fmla="*/ 2 w 21"/>
                <a:gd name="T29" fmla="*/ 9 h 38"/>
                <a:gd name="T30" fmla="*/ 1 w 21"/>
                <a:gd name="T31" fmla="*/ 6 h 38"/>
                <a:gd name="T32" fmla="*/ 2 w 21"/>
                <a:gd name="T33" fmla="*/ 3 h 38"/>
                <a:gd name="T34" fmla="*/ 3 w 21"/>
                <a:gd name="T35" fmla="*/ 1 h 38"/>
                <a:gd name="T36" fmla="*/ 5 w 21"/>
                <a:gd name="T37" fmla="*/ 0 h 38"/>
                <a:gd name="T38" fmla="*/ 5 w 21"/>
                <a:gd name="T39" fmla="*/ 0 h 38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21"/>
                <a:gd name="T61" fmla="*/ 0 h 38"/>
                <a:gd name="T62" fmla="*/ 21 w 21"/>
                <a:gd name="T63" fmla="*/ 38 h 38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21" h="38">
                  <a:moveTo>
                    <a:pt x="10" y="0"/>
                  </a:moveTo>
                  <a:lnTo>
                    <a:pt x="15" y="2"/>
                  </a:lnTo>
                  <a:lnTo>
                    <a:pt x="19" y="6"/>
                  </a:lnTo>
                  <a:lnTo>
                    <a:pt x="21" y="10"/>
                  </a:lnTo>
                  <a:lnTo>
                    <a:pt x="21" y="14"/>
                  </a:lnTo>
                  <a:lnTo>
                    <a:pt x="21" y="18"/>
                  </a:lnTo>
                  <a:lnTo>
                    <a:pt x="21" y="21"/>
                  </a:lnTo>
                  <a:lnTo>
                    <a:pt x="17" y="27"/>
                  </a:lnTo>
                  <a:lnTo>
                    <a:pt x="14" y="33"/>
                  </a:lnTo>
                  <a:lnTo>
                    <a:pt x="6" y="37"/>
                  </a:lnTo>
                  <a:lnTo>
                    <a:pt x="0" y="38"/>
                  </a:lnTo>
                  <a:lnTo>
                    <a:pt x="2" y="33"/>
                  </a:lnTo>
                  <a:lnTo>
                    <a:pt x="4" y="27"/>
                  </a:lnTo>
                  <a:lnTo>
                    <a:pt x="4" y="23"/>
                  </a:lnTo>
                  <a:lnTo>
                    <a:pt x="4" y="18"/>
                  </a:lnTo>
                  <a:lnTo>
                    <a:pt x="2" y="12"/>
                  </a:lnTo>
                  <a:lnTo>
                    <a:pt x="4" y="6"/>
                  </a:lnTo>
                  <a:lnTo>
                    <a:pt x="6" y="2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8" name="Freeform 176"/>
            <p:cNvSpPr>
              <a:spLocks/>
            </p:cNvSpPr>
            <p:nvPr/>
          </p:nvSpPr>
          <p:spPr bwMode="auto">
            <a:xfrm>
              <a:off x="2054" y="3417"/>
              <a:ext cx="26" cy="18"/>
            </a:xfrm>
            <a:custGeom>
              <a:avLst/>
              <a:gdLst>
                <a:gd name="T0" fmla="*/ 21 w 53"/>
                <a:gd name="T1" fmla="*/ 0 h 36"/>
                <a:gd name="T2" fmla="*/ 21 w 53"/>
                <a:gd name="T3" fmla="*/ 2 h 36"/>
                <a:gd name="T4" fmla="*/ 22 w 53"/>
                <a:gd name="T5" fmla="*/ 4 h 36"/>
                <a:gd name="T6" fmla="*/ 23 w 53"/>
                <a:gd name="T7" fmla="*/ 6 h 36"/>
                <a:gd name="T8" fmla="*/ 24 w 53"/>
                <a:gd name="T9" fmla="*/ 9 h 36"/>
                <a:gd name="T10" fmla="*/ 24 w 53"/>
                <a:gd name="T11" fmla="*/ 11 h 36"/>
                <a:gd name="T12" fmla="*/ 25 w 53"/>
                <a:gd name="T13" fmla="*/ 13 h 36"/>
                <a:gd name="T14" fmla="*/ 26 w 53"/>
                <a:gd name="T15" fmla="*/ 16 h 36"/>
                <a:gd name="T16" fmla="*/ 26 w 53"/>
                <a:gd name="T17" fmla="*/ 18 h 36"/>
                <a:gd name="T18" fmla="*/ 24 w 53"/>
                <a:gd name="T19" fmla="*/ 18 h 36"/>
                <a:gd name="T20" fmla="*/ 23 w 53"/>
                <a:gd name="T21" fmla="*/ 17 h 36"/>
                <a:gd name="T22" fmla="*/ 20 w 53"/>
                <a:gd name="T23" fmla="*/ 17 h 36"/>
                <a:gd name="T24" fmla="*/ 19 w 53"/>
                <a:gd name="T25" fmla="*/ 17 h 36"/>
                <a:gd name="T26" fmla="*/ 16 w 53"/>
                <a:gd name="T27" fmla="*/ 17 h 36"/>
                <a:gd name="T28" fmla="*/ 14 w 53"/>
                <a:gd name="T29" fmla="*/ 17 h 36"/>
                <a:gd name="T30" fmla="*/ 11 w 53"/>
                <a:gd name="T31" fmla="*/ 17 h 36"/>
                <a:gd name="T32" fmla="*/ 9 w 53"/>
                <a:gd name="T33" fmla="*/ 17 h 36"/>
                <a:gd name="T34" fmla="*/ 7 w 53"/>
                <a:gd name="T35" fmla="*/ 16 h 36"/>
                <a:gd name="T36" fmla="*/ 5 w 53"/>
                <a:gd name="T37" fmla="*/ 16 h 36"/>
                <a:gd name="T38" fmla="*/ 3 w 53"/>
                <a:gd name="T39" fmla="*/ 15 h 36"/>
                <a:gd name="T40" fmla="*/ 1 w 53"/>
                <a:gd name="T41" fmla="*/ 14 h 36"/>
                <a:gd name="T42" fmla="*/ 1 w 53"/>
                <a:gd name="T43" fmla="*/ 12 h 36"/>
                <a:gd name="T44" fmla="*/ 1 w 53"/>
                <a:gd name="T45" fmla="*/ 11 h 36"/>
                <a:gd name="T46" fmla="*/ 0 w 53"/>
                <a:gd name="T47" fmla="*/ 8 h 36"/>
                <a:gd name="T48" fmla="*/ 1 w 53"/>
                <a:gd name="T49" fmla="*/ 6 h 36"/>
                <a:gd name="T50" fmla="*/ 3 w 53"/>
                <a:gd name="T51" fmla="*/ 7 h 36"/>
                <a:gd name="T52" fmla="*/ 6 w 53"/>
                <a:gd name="T53" fmla="*/ 8 h 36"/>
                <a:gd name="T54" fmla="*/ 10 w 53"/>
                <a:gd name="T55" fmla="*/ 8 h 36"/>
                <a:gd name="T56" fmla="*/ 14 w 53"/>
                <a:gd name="T57" fmla="*/ 8 h 36"/>
                <a:gd name="T58" fmla="*/ 16 w 53"/>
                <a:gd name="T59" fmla="*/ 7 h 36"/>
                <a:gd name="T60" fmla="*/ 19 w 53"/>
                <a:gd name="T61" fmla="*/ 6 h 36"/>
                <a:gd name="T62" fmla="*/ 20 w 53"/>
                <a:gd name="T63" fmla="*/ 3 h 36"/>
                <a:gd name="T64" fmla="*/ 21 w 53"/>
                <a:gd name="T65" fmla="*/ 0 h 36"/>
                <a:gd name="T66" fmla="*/ 21 w 53"/>
                <a:gd name="T67" fmla="*/ 0 h 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53"/>
                <a:gd name="T103" fmla="*/ 0 h 36"/>
                <a:gd name="T104" fmla="*/ 53 w 53"/>
                <a:gd name="T105" fmla="*/ 36 h 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53" h="36">
                  <a:moveTo>
                    <a:pt x="43" y="0"/>
                  </a:moveTo>
                  <a:lnTo>
                    <a:pt x="43" y="4"/>
                  </a:lnTo>
                  <a:lnTo>
                    <a:pt x="45" y="8"/>
                  </a:lnTo>
                  <a:lnTo>
                    <a:pt x="47" y="12"/>
                  </a:lnTo>
                  <a:lnTo>
                    <a:pt x="49" y="17"/>
                  </a:lnTo>
                  <a:lnTo>
                    <a:pt x="49" y="21"/>
                  </a:lnTo>
                  <a:lnTo>
                    <a:pt x="51" y="25"/>
                  </a:lnTo>
                  <a:lnTo>
                    <a:pt x="53" y="31"/>
                  </a:lnTo>
                  <a:lnTo>
                    <a:pt x="53" y="36"/>
                  </a:lnTo>
                  <a:lnTo>
                    <a:pt x="49" y="35"/>
                  </a:lnTo>
                  <a:lnTo>
                    <a:pt x="47" y="33"/>
                  </a:lnTo>
                  <a:lnTo>
                    <a:pt x="41" y="33"/>
                  </a:lnTo>
                  <a:lnTo>
                    <a:pt x="38" y="33"/>
                  </a:lnTo>
                  <a:lnTo>
                    <a:pt x="32" y="33"/>
                  </a:lnTo>
                  <a:lnTo>
                    <a:pt x="28" y="33"/>
                  </a:lnTo>
                  <a:lnTo>
                    <a:pt x="22" y="33"/>
                  </a:lnTo>
                  <a:lnTo>
                    <a:pt x="19" y="33"/>
                  </a:lnTo>
                  <a:lnTo>
                    <a:pt x="15" y="31"/>
                  </a:lnTo>
                  <a:lnTo>
                    <a:pt x="11" y="31"/>
                  </a:lnTo>
                  <a:lnTo>
                    <a:pt x="7" y="29"/>
                  </a:lnTo>
                  <a:lnTo>
                    <a:pt x="3" y="27"/>
                  </a:lnTo>
                  <a:lnTo>
                    <a:pt x="2" y="23"/>
                  </a:lnTo>
                  <a:lnTo>
                    <a:pt x="2" y="21"/>
                  </a:lnTo>
                  <a:lnTo>
                    <a:pt x="0" y="16"/>
                  </a:lnTo>
                  <a:lnTo>
                    <a:pt x="2" y="12"/>
                  </a:lnTo>
                  <a:lnTo>
                    <a:pt x="7" y="14"/>
                  </a:lnTo>
                  <a:lnTo>
                    <a:pt x="13" y="16"/>
                  </a:lnTo>
                  <a:lnTo>
                    <a:pt x="21" y="16"/>
                  </a:lnTo>
                  <a:lnTo>
                    <a:pt x="28" y="16"/>
                  </a:lnTo>
                  <a:lnTo>
                    <a:pt x="32" y="14"/>
                  </a:lnTo>
                  <a:lnTo>
                    <a:pt x="38" y="12"/>
                  </a:lnTo>
                  <a:lnTo>
                    <a:pt x="41" y="6"/>
                  </a:lnTo>
                  <a:lnTo>
                    <a:pt x="43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9" name="Freeform 177"/>
            <p:cNvSpPr>
              <a:spLocks/>
            </p:cNvSpPr>
            <p:nvPr/>
          </p:nvSpPr>
          <p:spPr bwMode="auto">
            <a:xfrm>
              <a:off x="2037" y="3431"/>
              <a:ext cx="4" cy="8"/>
            </a:xfrm>
            <a:custGeom>
              <a:avLst/>
              <a:gdLst>
                <a:gd name="T0" fmla="*/ 2 w 8"/>
                <a:gd name="T1" fmla="*/ 0 h 15"/>
                <a:gd name="T2" fmla="*/ 3 w 8"/>
                <a:gd name="T3" fmla="*/ 1 h 15"/>
                <a:gd name="T4" fmla="*/ 4 w 8"/>
                <a:gd name="T5" fmla="*/ 3 h 15"/>
                <a:gd name="T6" fmla="*/ 3 w 8"/>
                <a:gd name="T7" fmla="*/ 6 h 15"/>
                <a:gd name="T8" fmla="*/ 2 w 8"/>
                <a:gd name="T9" fmla="*/ 8 h 15"/>
                <a:gd name="T10" fmla="*/ 1 w 8"/>
                <a:gd name="T11" fmla="*/ 8 h 15"/>
                <a:gd name="T12" fmla="*/ 1 w 8"/>
                <a:gd name="T13" fmla="*/ 8 h 15"/>
                <a:gd name="T14" fmla="*/ 0 w 8"/>
                <a:gd name="T15" fmla="*/ 7 h 15"/>
                <a:gd name="T16" fmla="*/ 1 w 8"/>
                <a:gd name="T17" fmla="*/ 5 h 15"/>
                <a:gd name="T18" fmla="*/ 1 w 8"/>
                <a:gd name="T19" fmla="*/ 3 h 15"/>
                <a:gd name="T20" fmla="*/ 2 w 8"/>
                <a:gd name="T21" fmla="*/ 0 h 15"/>
                <a:gd name="T22" fmla="*/ 2 w 8"/>
                <a:gd name="T23" fmla="*/ 0 h 1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8"/>
                <a:gd name="T37" fmla="*/ 0 h 15"/>
                <a:gd name="T38" fmla="*/ 8 w 8"/>
                <a:gd name="T39" fmla="*/ 15 h 15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8" h="15">
                  <a:moveTo>
                    <a:pt x="4" y="0"/>
                  </a:moveTo>
                  <a:lnTo>
                    <a:pt x="6" y="2"/>
                  </a:lnTo>
                  <a:lnTo>
                    <a:pt x="8" y="6"/>
                  </a:lnTo>
                  <a:lnTo>
                    <a:pt x="6" y="11"/>
                  </a:lnTo>
                  <a:lnTo>
                    <a:pt x="4" y="15"/>
                  </a:lnTo>
                  <a:lnTo>
                    <a:pt x="2" y="15"/>
                  </a:lnTo>
                  <a:lnTo>
                    <a:pt x="0" y="13"/>
                  </a:lnTo>
                  <a:lnTo>
                    <a:pt x="2" y="9"/>
                  </a:lnTo>
                  <a:lnTo>
                    <a:pt x="2" y="6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0" name="Freeform 178"/>
            <p:cNvSpPr>
              <a:spLocks/>
            </p:cNvSpPr>
            <p:nvPr/>
          </p:nvSpPr>
          <p:spPr bwMode="auto">
            <a:xfrm>
              <a:off x="2012" y="3445"/>
              <a:ext cx="7" cy="21"/>
            </a:xfrm>
            <a:custGeom>
              <a:avLst/>
              <a:gdLst>
                <a:gd name="T0" fmla="*/ 0 w 13"/>
                <a:gd name="T1" fmla="*/ 0 h 42"/>
                <a:gd name="T2" fmla="*/ 3 w 13"/>
                <a:gd name="T3" fmla="*/ 1 h 42"/>
                <a:gd name="T4" fmla="*/ 4 w 13"/>
                <a:gd name="T5" fmla="*/ 3 h 42"/>
                <a:gd name="T6" fmla="*/ 5 w 13"/>
                <a:gd name="T7" fmla="*/ 6 h 42"/>
                <a:gd name="T8" fmla="*/ 5 w 13"/>
                <a:gd name="T9" fmla="*/ 9 h 42"/>
                <a:gd name="T10" fmla="*/ 4 w 13"/>
                <a:gd name="T11" fmla="*/ 11 h 42"/>
                <a:gd name="T12" fmla="*/ 4 w 13"/>
                <a:gd name="T13" fmla="*/ 14 h 42"/>
                <a:gd name="T14" fmla="*/ 5 w 13"/>
                <a:gd name="T15" fmla="*/ 16 h 42"/>
                <a:gd name="T16" fmla="*/ 7 w 13"/>
                <a:gd name="T17" fmla="*/ 19 h 42"/>
                <a:gd name="T18" fmla="*/ 5 w 13"/>
                <a:gd name="T19" fmla="*/ 19 h 42"/>
                <a:gd name="T20" fmla="*/ 3 w 13"/>
                <a:gd name="T21" fmla="*/ 21 h 42"/>
                <a:gd name="T22" fmla="*/ 2 w 13"/>
                <a:gd name="T23" fmla="*/ 19 h 42"/>
                <a:gd name="T24" fmla="*/ 2 w 13"/>
                <a:gd name="T25" fmla="*/ 16 h 42"/>
                <a:gd name="T26" fmla="*/ 1 w 13"/>
                <a:gd name="T27" fmla="*/ 13 h 42"/>
                <a:gd name="T28" fmla="*/ 1 w 13"/>
                <a:gd name="T29" fmla="*/ 11 h 42"/>
                <a:gd name="T30" fmla="*/ 0 w 13"/>
                <a:gd name="T31" fmla="*/ 8 h 42"/>
                <a:gd name="T32" fmla="*/ 0 w 13"/>
                <a:gd name="T33" fmla="*/ 5 h 42"/>
                <a:gd name="T34" fmla="*/ 0 w 13"/>
                <a:gd name="T35" fmla="*/ 2 h 42"/>
                <a:gd name="T36" fmla="*/ 0 w 13"/>
                <a:gd name="T37" fmla="*/ 0 h 42"/>
                <a:gd name="T38" fmla="*/ 0 w 13"/>
                <a:gd name="T39" fmla="*/ 0 h 42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13"/>
                <a:gd name="T61" fmla="*/ 0 h 42"/>
                <a:gd name="T62" fmla="*/ 13 w 13"/>
                <a:gd name="T63" fmla="*/ 42 h 42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13" h="42">
                  <a:moveTo>
                    <a:pt x="0" y="0"/>
                  </a:moveTo>
                  <a:lnTo>
                    <a:pt x="6" y="2"/>
                  </a:lnTo>
                  <a:lnTo>
                    <a:pt x="8" y="6"/>
                  </a:lnTo>
                  <a:lnTo>
                    <a:pt x="9" y="12"/>
                  </a:lnTo>
                  <a:lnTo>
                    <a:pt x="9" y="18"/>
                  </a:lnTo>
                  <a:lnTo>
                    <a:pt x="8" y="21"/>
                  </a:lnTo>
                  <a:lnTo>
                    <a:pt x="8" y="27"/>
                  </a:lnTo>
                  <a:lnTo>
                    <a:pt x="9" y="31"/>
                  </a:lnTo>
                  <a:lnTo>
                    <a:pt x="13" y="37"/>
                  </a:lnTo>
                  <a:lnTo>
                    <a:pt x="9" y="38"/>
                  </a:lnTo>
                  <a:lnTo>
                    <a:pt x="6" y="42"/>
                  </a:lnTo>
                  <a:lnTo>
                    <a:pt x="4" y="37"/>
                  </a:lnTo>
                  <a:lnTo>
                    <a:pt x="4" y="31"/>
                  </a:lnTo>
                  <a:lnTo>
                    <a:pt x="2" y="25"/>
                  </a:lnTo>
                  <a:lnTo>
                    <a:pt x="2" y="21"/>
                  </a:lnTo>
                  <a:lnTo>
                    <a:pt x="0" y="16"/>
                  </a:lnTo>
                  <a:lnTo>
                    <a:pt x="0" y="10"/>
                  </a:lnTo>
                  <a:lnTo>
                    <a:pt x="0" y="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1" name="Freeform 179"/>
            <p:cNvSpPr>
              <a:spLocks/>
            </p:cNvSpPr>
            <p:nvPr/>
          </p:nvSpPr>
          <p:spPr bwMode="auto">
            <a:xfrm>
              <a:off x="2024" y="3445"/>
              <a:ext cx="15" cy="23"/>
            </a:xfrm>
            <a:custGeom>
              <a:avLst/>
              <a:gdLst>
                <a:gd name="T0" fmla="*/ 15 w 28"/>
                <a:gd name="T1" fmla="*/ 0 h 46"/>
                <a:gd name="T2" fmla="*/ 13 w 28"/>
                <a:gd name="T3" fmla="*/ 3 h 46"/>
                <a:gd name="T4" fmla="*/ 12 w 28"/>
                <a:gd name="T5" fmla="*/ 6 h 46"/>
                <a:gd name="T6" fmla="*/ 10 w 28"/>
                <a:gd name="T7" fmla="*/ 9 h 46"/>
                <a:gd name="T8" fmla="*/ 8 w 28"/>
                <a:gd name="T9" fmla="*/ 12 h 46"/>
                <a:gd name="T10" fmla="*/ 7 w 28"/>
                <a:gd name="T11" fmla="*/ 14 h 46"/>
                <a:gd name="T12" fmla="*/ 5 w 28"/>
                <a:gd name="T13" fmla="*/ 17 h 46"/>
                <a:gd name="T14" fmla="*/ 4 w 28"/>
                <a:gd name="T15" fmla="*/ 19 h 46"/>
                <a:gd name="T16" fmla="*/ 3 w 28"/>
                <a:gd name="T17" fmla="*/ 23 h 46"/>
                <a:gd name="T18" fmla="*/ 1 w 28"/>
                <a:gd name="T19" fmla="*/ 20 h 46"/>
                <a:gd name="T20" fmla="*/ 0 w 28"/>
                <a:gd name="T21" fmla="*/ 19 h 46"/>
                <a:gd name="T22" fmla="*/ 0 w 28"/>
                <a:gd name="T23" fmla="*/ 16 h 46"/>
                <a:gd name="T24" fmla="*/ 1 w 28"/>
                <a:gd name="T25" fmla="*/ 14 h 46"/>
                <a:gd name="T26" fmla="*/ 2 w 28"/>
                <a:gd name="T27" fmla="*/ 11 h 46"/>
                <a:gd name="T28" fmla="*/ 3 w 28"/>
                <a:gd name="T29" fmla="*/ 9 h 46"/>
                <a:gd name="T30" fmla="*/ 3 w 28"/>
                <a:gd name="T31" fmla="*/ 6 h 46"/>
                <a:gd name="T32" fmla="*/ 3 w 28"/>
                <a:gd name="T33" fmla="*/ 4 h 46"/>
                <a:gd name="T34" fmla="*/ 6 w 28"/>
                <a:gd name="T35" fmla="*/ 3 h 46"/>
                <a:gd name="T36" fmla="*/ 10 w 28"/>
                <a:gd name="T37" fmla="*/ 2 h 46"/>
                <a:gd name="T38" fmla="*/ 11 w 28"/>
                <a:gd name="T39" fmla="*/ 1 h 46"/>
                <a:gd name="T40" fmla="*/ 13 w 28"/>
                <a:gd name="T41" fmla="*/ 1 h 46"/>
                <a:gd name="T42" fmla="*/ 14 w 28"/>
                <a:gd name="T43" fmla="*/ 0 h 46"/>
                <a:gd name="T44" fmla="*/ 15 w 28"/>
                <a:gd name="T45" fmla="*/ 0 h 46"/>
                <a:gd name="T46" fmla="*/ 15 w 28"/>
                <a:gd name="T47" fmla="*/ 0 h 4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28"/>
                <a:gd name="T73" fmla="*/ 0 h 46"/>
                <a:gd name="T74" fmla="*/ 28 w 28"/>
                <a:gd name="T75" fmla="*/ 46 h 4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28" h="46">
                  <a:moveTo>
                    <a:pt x="28" y="0"/>
                  </a:moveTo>
                  <a:lnTo>
                    <a:pt x="24" y="6"/>
                  </a:lnTo>
                  <a:lnTo>
                    <a:pt x="22" y="12"/>
                  </a:lnTo>
                  <a:lnTo>
                    <a:pt x="19" y="18"/>
                  </a:lnTo>
                  <a:lnTo>
                    <a:pt x="15" y="23"/>
                  </a:lnTo>
                  <a:lnTo>
                    <a:pt x="13" y="27"/>
                  </a:lnTo>
                  <a:lnTo>
                    <a:pt x="9" y="33"/>
                  </a:lnTo>
                  <a:lnTo>
                    <a:pt x="7" y="38"/>
                  </a:lnTo>
                  <a:lnTo>
                    <a:pt x="5" y="46"/>
                  </a:lnTo>
                  <a:lnTo>
                    <a:pt x="2" y="40"/>
                  </a:lnTo>
                  <a:lnTo>
                    <a:pt x="0" y="37"/>
                  </a:lnTo>
                  <a:lnTo>
                    <a:pt x="0" y="31"/>
                  </a:lnTo>
                  <a:lnTo>
                    <a:pt x="2" y="27"/>
                  </a:lnTo>
                  <a:lnTo>
                    <a:pt x="3" y="21"/>
                  </a:lnTo>
                  <a:lnTo>
                    <a:pt x="5" y="18"/>
                  </a:lnTo>
                  <a:lnTo>
                    <a:pt x="5" y="12"/>
                  </a:lnTo>
                  <a:lnTo>
                    <a:pt x="5" y="8"/>
                  </a:lnTo>
                  <a:lnTo>
                    <a:pt x="11" y="6"/>
                  </a:lnTo>
                  <a:lnTo>
                    <a:pt x="19" y="4"/>
                  </a:lnTo>
                  <a:lnTo>
                    <a:pt x="21" y="2"/>
                  </a:lnTo>
                  <a:lnTo>
                    <a:pt x="24" y="2"/>
                  </a:lnTo>
                  <a:lnTo>
                    <a:pt x="26" y="0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2" name="Freeform 180"/>
            <p:cNvSpPr>
              <a:spLocks/>
            </p:cNvSpPr>
            <p:nvPr/>
          </p:nvSpPr>
          <p:spPr bwMode="auto">
            <a:xfrm>
              <a:off x="2428" y="3557"/>
              <a:ext cx="38" cy="39"/>
            </a:xfrm>
            <a:custGeom>
              <a:avLst/>
              <a:gdLst>
                <a:gd name="T0" fmla="*/ 26 w 76"/>
                <a:gd name="T1" fmla="*/ 0 h 78"/>
                <a:gd name="T2" fmla="*/ 29 w 76"/>
                <a:gd name="T3" fmla="*/ 2 h 78"/>
                <a:gd name="T4" fmla="*/ 31 w 76"/>
                <a:gd name="T5" fmla="*/ 6 h 78"/>
                <a:gd name="T6" fmla="*/ 32 w 76"/>
                <a:gd name="T7" fmla="*/ 7 h 78"/>
                <a:gd name="T8" fmla="*/ 33 w 76"/>
                <a:gd name="T9" fmla="*/ 9 h 78"/>
                <a:gd name="T10" fmla="*/ 35 w 76"/>
                <a:gd name="T11" fmla="*/ 11 h 78"/>
                <a:gd name="T12" fmla="*/ 36 w 76"/>
                <a:gd name="T13" fmla="*/ 12 h 78"/>
                <a:gd name="T14" fmla="*/ 37 w 76"/>
                <a:gd name="T15" fmla="*/ 15 h 78"/>
                <a:gd name="T16" fmla="*/ 38 w 76"/>
                <a:gd name="T17" fmla="*/ 17 h 78"/>
                <a:gd name="T18" fmla="*/ 38 w 76"/>
                <a:gd name="T19" fmla="*/ 19 h 78"/>
                <a:gd name="T20" fmla="*/ 38 w 76"/>
                <a:gd name="T21" fmla="*/ 21 h 78"/>
                <a:gd name="T22" fmla="*/ 38 w 76"/>
                <a:gd name="T23" fmla="*/ 23 h 78"/>
                <a:gd name="T24" fmla="*/ 38 w 76"/>
                <a:gd name="T25" fmla="*/ 25 h 78"/>
                <a:gd name="T26" fmla="*/ 36 w 76"/>
                <a:gd name="T27" fmla="*/ 27 h 78"/>
                <a:gd name="T28" fmla="*/ 35 w 76"/>
                <a:gd name="T29" fmla="*/ 29 h 78"/>
                <a:gd name="T30" fmla="*/ 34 w 76"/>
                <a:gd name="T31" fmla="*/ 30 h 78"/>
                <a:gd name="T32" fmla="*/ 33 w 76"/>
                <a:gd name="T33" fmla="*/ 32 h 78"/>
                <a:gd name="T34" fmla="*/ 32 w 76"/>
                <a:gd name="T35" fmla="*/ 34 h 78"/>
                <a:gd name="T36" fmla="*/ 31 w 76"/>
                <a:gd name="T37" fmla="*/ 36 h 78"/>
                <a:gd name="T38" fmla="*/ 29 w 76"/>
                <a:gd name="T39" fmla="*/ 38 h 78"/>
                <a:gd name="T40" fmla="*/ 26 w 76"/>
                <a:gd name="T41" fmla="*/ 39 h 78"/>
                <a:gd name="T42" fmla="*/ 24 w 76"/>
                <a:gd name="T43" fmla="*/ 39 h 78"/>
                <a:gd name="T44" fmla="*/ 22 w 76"/>
                <a:gd name="T45" fmla="*/ 39 h 78"/>
                <a:gd name="T46" fmla="*/ 19 w 76"/>
                <a:gd name="T47" fmla="*/ 39 h 78"/>
                <a:gd name="T48" fmla="*/ 18 w 76"/>
                <a:gd name="T49" fmla="*/ 39 h 78"/>
                <a:gd name="T50" fmla="*/ 15 w 76"/>
                <a:gd name="T51" fmla="*/ 38 h 78"/>
                <a:gd name="T52" fmla="*/ 13 w 76"/>
                <a:gd name="T53" fmla="*/ 37 h 78"/>
                <a:gd name="T54" fmla="*/ 12 w 76"/>
                <a:gd name="T55" fmla="*/ 36 h 78"/>
                <a:gd name="T56" fmla="*/ 11 w 76"/>
                <a:gd name="T57" fmla="*/ 36 h 78"/>
                <a:gd name="T58" fmla="*/ 7 w 76"/>
                <a:gd name="T59" fmla="*/ 33 h 78"/>
                <a:gd name="T60" fmla="*/ 4 w 76"/>
                <a:gd name="T61" fmla="*/ 30 h 78"/>
                <a:gd name="T62" fmla="*/ 1 w 76"/>
                <a:gd name="T63" fmla="*/ 27 h 78"/>
                <a:gd name="T64" fmla="*/ 0 w 76"/>
                <a:gd name="T65" fmla="*/ 24 h 78"/>
                <a:gd name="T66" fmla="*/ 0 w 76"/>
                <a:gd name="T67" fmla="*/ 21 h 78"/>
                <a:gd name="T68" fmla="*/ 1 w 76"/>
                <a:gd name="T69" fmla="*/ 17 h 78"/>
                <a:gd name="T70" fmla="*/ 2 w 76"/>
                <a:gd name="T71" fmla="*/ 16 h 78"/>
                <a:gd name="T72" fmla="*/ 4 w 76"/>
                <a:gd name="T73" fmla="*/ 15 h 78"/>
                <a:gd name="T74" fmla="*/ 6 w 76"/>
                <a:gd name="T75" fmla="*/ 13 h 78"/>
                <a:gd name="T76" fmla="*/ 8 w 76"/>
                <a:gd name="T77" fmla="*/ 12 h 78"/>
                <a:gd name="T78" fmla="*/ 10 w 76"/>
                <a:gd name="T79" fmla="*/ 10 h 78"/>
                <a:gd name="T80" fmla="*/ 11 w 76"/>
                <a:gd name="T81" fmla="*/ 8 h 78"/>
                <a:gd name="T82" fmla="*/ 14 w 76"/>
                <a:gd name="T83" fmla="*/ 6 h 78"/>
                <a:gd name="T84" fmla="*/ 17 w 76"/>
                <a:gd name="T85" fmla="*/ 5 h 78"/>
                <a:gd name="T86" fmla="*/ 19 w 76"/>
                <a:gd name="T87" fmla="*/ 4 h 78"/>
                <a:gd name="T88" fmla="*/ 22 w 76"/>
                <a:gd name="T89" fmla="*/ 3 h 78"/>
                <a:gd name="T90" fmla="*/ 24 w 76"/>
                <a:gd name="T91" fmla="*/ 1 h 78"/>
                <a:gd name="T92" fmla="*/ 26 w 76"/>
                <a:gd name="T93" fmla="*/ 0 h 78"/>
                <a:gd name="T94" fmla="*/ 26 w 76"/>
                <a:gd name="T95" fmla="*/ 0 h 78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76"/>
                <a:gd name="T145" fmla="*/ 0 h 78"/>
                <a:gd name="T146" fmla="*/ 76 w 76"/>
                <a:gd name="T147" fmla="*/ 78 h 78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76" h="78">
                  <a:moveTo>
                    <a:pt x="51" y="0"/>
                  </a:moveTo>
                  <a:lnTo>
                    <a:pt x="57" y="3"/>
                  </a:lnTo>
                  <a:lnTo>
                    <a:pt x="62" y="11"/>
                  </a:lnTo>
                  <a:lnTo>
                    <a:pt x="64" y="13"/>
                  </a:lnTo>
                  <a:lnTo>
                    <a:pt x="66" y="17"/>
                  </a:lnTo>
                  <a:lnTo>
                    <a:pt x="70" y="21"/>
                  </a:lnTo>
                  <a:lnTo>
                    <a:pt x="72" y="24"/>
                  </a:lnTo>
                  <a:lnTo>
                    <a:pt x="74" y="30"/>
                  </a:lnTo>
                  <a:lnTo>
                    <a:pt x="76" y="34"/>
                  </a:lnTo>
                  <a:lnTo>
                    <a:pt x="76" y="38"/>
                  </a:lnTo>
                  <a:lnTo>
                    <a:pt x="76" y="41"/>
                  </a:lnTo>
                  <a:lnTo>
                    <a:pt x="76" y="45"/>
                  </a:lnTo>
                  <a:lnTo>
                    <a:pt x="76" y="49"/>
                  </a:lnTo>
                  <a:lnTo>
                    <a:pt x="72" y="53"/>
                  </a:lnTo>
                  <a:lnTo>
                    <a:pt x="70" y="57"/>
                  </a:lnTo>
                  <a:lnTo>
                    <a:pt x="68" y="60"/>
                  </a:lnTo>
                  <a:lnTo>
                    <a:pt x="66" y="64"/>
                  </a:lnTo>
                  <a:lnTo>
                    <a:pt x="64" y="68"/>
                  </a:lnTo>
                  <a:lnTo>
                    <a:pt x="62" y="72"/>
                  </a:lnTo>
                  <a:lnTo>
                    <a:pt x="57" y="76"/>
                  </a:lnTo>
                  <a:lnTo>
                    <a:pt x="51" y="78"/>
                  </a:lnTo>
                  <a:lnTo>
                    <a:pt x="47" y="78"/>
                  </a:lnTo>
                  <a:lnTo>
                    <a:pt x="43" y="78"/>
                  </a:lnTo>
                  <a:lnTo>
                    <a:pt x="38" y="78"/>
                  </a:lnTo>
                  <a:lnTo>
                    <a:pt x="36" y="78"/>
                  </a:lnTo>
                  <a:lnTo>
                    <a:pt x="30" y="76"/>
                  </a:lnTo>
                  <a:lnTo>
                    <a:pt x="26" y="74"/>
                  </a:lnTo>
                  <a:lnTo>
                    <a:pt x="24" y="72"/>
                  </a:lnTo>
                  <a:lnTo>
                    <a:pt x="21" y="72"/>
                  </a:lnTo>
                  <a:lnTo>
                    <a:pt x="13" y="66"/>
                  </a:lnTo>
                  <a:lnTo>
                    <a:pt x="7" y="60"/>
                  </a:lnTo>
                  <a:lnTo>
                    <a:pt x="2" y="53"/>
                  </a:lnTo>
                  <a:lnTo>
                    <a:pt x="0" y="47"/>
                  </a:lnTo>
                  <a:lnTo>
                    <a:pt x="0" y="41"/>
                  </a:lnTo>
                  <a:lnTo>
                    <a:pt x="2" y="34"/>
                  </a:lnTo>
                  <a:lnTo>
                    <a:pt x="3" y="32"/>
                  </a:lnTo>
                  <a:lnTo>
                    <a:pt x="7" y="30"/>
                  </a:lnTo>
                  <a:lnTo>
                    <a:pt x="11" y="26"/>
                  </a:lnTo>
                  <a:lnTo>
                    <a:pt x="15" y="24"/>
                  </a:lnTo>
                  <a:lnTo>
                    <a:pt x="19" y="19"/>
                  </a:lnTo>
                  <a:lnTo>
                    <a:pt x="22" y="15"/>
                  </a:lnTo>
                  <a:lnTo>
                    <a:pt x="28" y="11"/>
                  </a:lnTo>
                  <a:lnTo>
                    <a:pt x="34" y="9"/>
                  </a:lnTo>
                  <a:lnTo>
                    <a:pt x="38" y="7"/>
                  </a:lnTo>
                  <a:lnTo>
                    <a:pt x="43" y="5"/>
                  </a:lnTo>
                  <a:lnTo>
                    <a:pt x="47" y="2"/>
                  </a:lnTo>
                  <a:lnTo>
                    <a:pt x="51" y="0"/>
                  </a:lnTo>
                  <a:close/>
                </a:path>
              </a:pathLst>
            </a:custGeom>
            <a:solidFill>
              <a:srgbClr val="99D1FF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3" name="Freeform 181"/>
            <p:cNvSpPr>
              <a:spLocks/>
            </p:cNvSpPr>
            <p:nvPr/>
          </p:nvSpPr>
          <p:spPr bwMode="auto">
            <a:xfrm>
              <a:off x="2452" y="3578"/>
              <a:ext cx="2" cy="3"/>
            </a:xfrm>
            <a:custGeom>
              <a:avLst/>
              <a:gdLst>
                <a:gd name="T0" fmla="*/ 1 w 4"/>
                <a:gd name="T1" fmla="*/ 0 h 6"/>
                <a:gd name="T2" fmla="*/ 2 w 4"/>
                <a:gd name="T3" fmla="*/ 1 h 6"/>
                <a:gd name="T4" fmla="*/ 2 w 4"/>
                <a:gd name="T5" fmla="*/ 3 h 6"/>
                <a:gd name="T6" fmla="*/ 2 w 4"/>
                <a:gd name="T7" fmla="*/ 3 h 6"/>
                <a:gd name="T8" fmla="*/ 1 w 4"/>
                <a:gd name="T9" fmla="*/ 3 h 6"/>
                <a:gd name="T10" fmla="*/ 0 w 4"/>
                <a:gd name="T11" fmla="*/ 1 h 6"/>
                <a:gd name="T12" fmla="*/ 1 w 4"/>
                <a:gd name="T13" fmla="*/ 0 h 6"/>
                <a:gd name="T14" fmla="*/ 1 w 4"/>
                <a:gd name="T15" fmla="*/ 0 h 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"/>
                <a:gd name="T25" fmla="*/ 0 h 6"/>
                <a:gd name="T26" fmla="*/ 4 w 4"/>
                <a:gd name="T27" fmla="*/ 6 h 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" h="6">
                  <a:moveTo>
                    <a:pt x="2" y="0"/>
                  </a:moveTo>
                  <a:lnTo>
                    <a:pt x="4" y="2"/>
                  </a:lnTo>
                  <a:lnTo>
                    <a:pt x="4" y="6"/>
                  </a:lnTo>
                  <a:lnTo>
                    <a:pt x="2" y="6"/>
                  </a:lnTo>
                  <a:lnTo>
                    <a:pt x="0" y="2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4" name="Freeform 182"/>
            <p:cNvSpPr>
              <a:spLocks/>
            </p:cNvSpPr>
            <p:nvPr/>
          </p:nvSpPr>
          <p:spPr bwMode="auto">
            <a:xfrm>
              <a:off x="2060" y="3449"/>
              <a:ext cx="69" cy="69"/>
            </a:xfrm>
            <a:custGeom>
              <a:avLst/>
              <a:gdLst>
                <a:gd name="T0" fmla="*/ 5 w 139"/>
                <a:gd name="T1" fmla="*/ 1 h 139"/>
                <a:gd name="T2" fmla="*/ 11 w 139"/>
                <a:gd name="T3" fmla="*/ 5 h 139"/>
                <a:gd name="T4" fmla="*/ 18 w 139"/>
                <a:gd name="T5" fmla="*/ 11 h 139"/>
                <a:gd name="T6" fmla="*/ 24 w 139"/>
                <a:gd name="T7" fmla="*/ 16 h 139"/>
                <a:gd name="T8" fmla="*/ 29 w 139"/>
                <a:gd name="T9" fmla="*/ 22 h 139"/>
                <a:gd name="T10" fmla="*/ 36 w 139"/>
                <a:gd name="T11" fmla="*/ 26 h 139"/>
                <a:gd name="T12" fmla="*/ 42 w 139"/>
                <a:gd name="T13" fmla="*/ 31 h 139"/>
                <a:gd name="T14" fmla="*/ 48 w 139"/>
                <a:gd name="T15" fmla="*/ 36 h 139"/>
                <a:gd name="T16" fmla="*/ 53 w 139"/>
                <a:gd name="T17" fmla="*/ 40 h 139"/>
                <a:gd name="T18" fmla="*/ 58 w 139"/>
                <a:gd name="T19" fmla="*/ 45 h 139"/>
                <a:gd name="T20" fmla="*/ 62 w 139"/>
                <a:gd name="T21" fmla="*/ 51 h 139"/>
                <a:gd name="T22" fmla="*/ 66 w 139"/>
                <a:gd name="T23" fmla="*/ 57 h 139"/>
                <a:gd name="T24" fmla="*/ 67 w 139"/>
                <a:gd name="T25" fmla="*/ 62 h 139"/>
                <a:gd name="T26" fmla="*/ 65 w 139"/>
                <a:gd name="T27" fmla="*/ 66 h 139"/>
                <a:gd name="T28" fmla="*/ 62 w 139"/>
                <a:gd name="T29" fmla="*/ 67 h 139"/>
                <a:gd name="T30" fmla="*/ 58 w 139"/>
                <a:gd name="T31" fmla="*/ 65 h 139"/>
                <a:gd name="T32" fmla="*/ 53 w 139"/>
                <a:gd name="T33" fmla="*/ 62 h 139"/>
                <a:gd name="T34" fmla="*/ 49 w 139"/>
                <a:gd name="T35" fmla="*/ 59 h 139"/>
                <a:gd name="T36" fmla="*/ 45 w 139"/>
                <a:gd name="T37" fmla="*/ 56 h 139"/>
                <a:gd name="T38" fmla="*/ 41 w 139"/>
                <a:gd name="T39" fmla="*/ 51 h 139"/>
                <a:gd name="T40" fmla="*/ 38 w 139"/>
                <a:gd name="T41" fmla="*/ 47 h 139"/>
                <a:gd name="T42" fmla="*/ 34 w 139"/>
                <a:gd name="T43" fmla="*/ 43 h 139"/>
                <a:gd name="T44" fmla="*/ 30 w 139"/>
                <a:gd name="T45" fmla="*/ 39 h 139"/>
                <a:gd name="T46" fmla="*/ 26 w 139"/>
                <a:gd name="T47" fmla="*/ 34 h 139"/>
                <a:gd name="T48" fmla="*/ 23 w 139"/>
                <a:gd name="T49" fmla="*/ 30 h 139"/>
                <a:gd name="T50" fmla="*/ 19 w 139"/>
                <a:gd name="T51" fmla="*/ 26 h 139"/>
                <a:gd name="T52" fmla="*/ 15 w 139"/>
                <a:gd name="T53" fmla="*/ 22 h 139"/>
                <a:gd name="T54" fmla="*/ 11 w 139"/>
                <a:gd name="T55" fmla="*/ 18 h 139"/>
                <a:gd name="T56" fmla="*/ 7 w 139"/>
                <a:gd name="T57" fmla="*/ 14 h 139"/>
                <a:gd name="T58" fmla="*/ 3 w 139"/>
                <a:gd name="T59" fmla="*/ 11 h 139"/>
                <a:gd name="T60" fmla="*/ 0 w 139"/>
                <a:gd name="T61" fmla="*/ 7 h 139"/>
                <a:gd name="T62" fmla="*/ 1 w 139"/>
                <a:gd name="T63" fmla="*/ 1 h 139"/>
                <a:gd name="T64" fmla="*/ 2 w 139"/>
                <a:gd name="T65" fmla="*/ 0 h 139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39"/>
                <a:gd name="T100" fmla="*/ 0 h 139"/>
                <a:gd name="T101" fmla="*/ 139 w 139"/>
                <a:gd name="T102" fmla="*/ 139 h 139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39" h="139">
                  <a:moveTo>
                    <a:pt x="4" y="0"/>
                  </a:moveTo>
                  <a:lnTo>
                    <a:pt x="10" y="2"/>
                  </a:lnTo>
                  <a:lnTo>
                    <a:pt x="17" y="8"/>
                  </a:lnTo>
                  <a:lnTo>
                    <a:pt x="23" y="11"/>
                  </a:lnTo>
                  <a:lnTo>
                    <a:pt x="29" y="17"/>
                  </a:lnTo>
                  <a:lnTo>
                    <a:pt x="36" y="23"/>
                  </a:lnTo>
                  <a:lnTo>
                    <a:pt x="42" y="27"/>
                  </a:lnTo>
                  <a:lnTo>
                    <a:pt x="48" y="32"/>
                  </a:lnTo>
                  <a:lnTo>
                    <a:pt x="55" y="38"/>
                  </a:lnTo>
                  <a:lnTo>
                    <a:pt x="59" y="44"/>
                  </a:lnTo>
                  <a:lnTo>
                    <a:pt x="67" y="48"/>
                  </a:lnTo>
                  <a:lnTo>
                    <a:pt x="72" y="53"/>
                  </a:lnTo>
                  <a:lnTo>
                    <a:pt x="78" y="59"/>
                  </a:lnTo>
                  <a:lnTo>
                    <a:pt x="84" y="63"/>
                  </a:lnTo>
                  <a:lnTo>
                    <a:pt x="89" y="67"/>
                  </a:lnTo>
                  <a:lnTo>
                    <a:pt x="97" y="72"/>
                  </a:lnTo>
                  <a:lnTo>
                    <a:pt x="105" y="76"/>
                  </a:lnTo>
                  <a:lnTo>
                    <a:pt x="106" y="80"/>
                  </a:lnTo>
                  <a:lnTo>
                    <a:pt x="110" y="86"/>
                  </a:lnTo>
                  <a:lnTo>
                    <a:pt x="116" y="91"/>
                  </a:lnTo>
                  <a:lnTo>
                    <a:pt x="120" y="97"/>
                  </a:lnTo>
                  <a:lnTo>
                    <a:pt x="125" y="103"/>
                  </a:lnTo>
                  <a:lnTo>
                    <a:pt x="129" y="108"/>
                  </a:lnTo>
                  <a:lnTo>
                    <a:pt x="133" y="114"/>
                  </a:lnTo>
                  <a:lnTo>
                    <a:pt x="139" y="122"/>
                  </a:lnTo>
                  <a:lnTo>
                    <a:pt x="135" y="125"/>
                  </a:lnTo>
                  <a:lnTo>
                    <a:pt x="133" y="131"/>
                  </a:lnTo>
                  <a:lnTo>
                    <a:pt x="131" y="133"/>
                  </a:lnTo>
                  <a:lnTo>
                    <a:pt x="131" y="139"/>
                  </a:lnTo>
                  <a:lnTo>
                    <a:pt x="125" y="135"/>
                  </a:lnTo>
                  <a:lnTo>
                    <a:pt x="120" y="133"/>
                  </a:lnTo>
                  <a:lnTo>
                    <a:pt x="116" y="131"/>
                  </a:lnTo>
                  <a:lnTo>
                    <a:pt x="112" y="129"/>
                  </a:lnTo>
                  <a:lnTo>
                    <a:pt x="106" y="125"/>
                  </a:lnTo>
                  <a:lnTo>
                    <a:pt x="103" y="122"/>
                  </a:lnTo>
                  <a:lnTo>
                    <a:pt x="99" y="118"/>
                  </a:lnTo>
                  <a:lnTo>
                    <a:pt x="95" y="116"/>
                  </a:lnTo>
                  <a:lnTo>
                    <a:pt x="91" y="112"/>
                  </a:lnTo>
                  <a:lnTo>
                    <a:pt x="87" y="106"/>
                  </a:lnTo>
                  <a:lnTo>
                    <a:pt x="82" y="103"/>
                  </a:lnTo>
                  <a:lnTo>
                    <a:pt x="80" y="99"/>
                  </a:lnTo>
                  <a:lnTo>
                    <a:pt x="76" y="95"/>
                  </a:lnTo>
                  <a:lnTo>
                    <a:pt x="72" y="91"/>
                  </a:lnTo>
                  <a:lnTo>
                    <a:pt x="68" y="87"/>
                  </a:lnTo>
                  <a:lnTo>
                    <a:pt x="65" y="84"/>
                  </a:lnTo>
                  <a:lnTo>
                    <a:pt x="61" y="78"/>
                  </a:lnTo>
                  <a:lnTo>
                    <a:pt x="57" y="74"/>
                  </a:lnTo>
                  <a:lnTo>
                    <a:pt x="53" y="68"/>
                  </a:lnTo>
                  <a:lnTo>
                    <a:pt x="49" y="65"/>
                  </a:lnTo>
                  <a:lnTo>
                    <a:pt x="46" y="61"/>
                  </a:lnTo>
                  <a:lnTo>
                    <a:pt x="42" y="57"/>
                  </a:lnTo>
                  <a:lnTo>
                    <a:pt x="38" y="53"/>
                  </a:lnTo>
                  <a:lnTo>
                    <a:pt x="36" y="48"/>
                  </a:lnTo>
                  <a:lnTo>
                    <a:pt x="30" y="44"/>
                  </a:lnTo>
                  <a:lnTo>
                    <a:pt x="27" y="40"/>
                  </a:lnTo>
                  <a:lnTo>
                    <a:pt x="23" y="36"/>
                  </a:lnTo>
                  <a:lnTo>
                    <a:pt x="19" y="32"/>
                  </a:lnTo>
                  <a:lnTo>
                    <a:pt x="15" y="29"/>
                  </a:lnTo>
                  <a:lnTo>
                    <a:pt x="10" y="27"/>
                  </a:lnTo>
                  <a:lnTo>
                    <a:pt x="6" y="23"/>
                  </a:lnTo>
                  <a:lnTo>
                    <a:pt x="2" y="21"/>
                  </a:lnTo>
                  <a:lnTo>
                    <a:pt x="0" y="15"/>
                  </a:lnTo>
                  <a:lnTo>
                    <a:pt x="2" y="10"/>
                  </a:lnTo>
                  <a:lnTo>
                    <a:pt x="2" y="2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45EDB5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5" name="Freeform 183"/>
            <p:cNvSpPr>
              <a:spLocks/>
            </p:cNvSpPr>
            <p:nvPr/>
          </p:nvSpPr>
          <p:spPr bwMode="auto">
            <a:xfrm>
              <a:off x="2081" y="3381"/>
              <a:ext cx="22" cy="27"/>
            </a:xfrm>
            <a:custGeom>
              <a:avLst/>
              <a:gdLst>
                <a:gd name="T0" fmla="*/ 17 w 43"/>
                <a:gd name="T1" fmla="*/ 0 h 53"/>
                <a:gd name="T2" fmla="*/ 19 w 43"/>
                <a:gd name="T3" fmla="*/ 1 h 53"/>
                <a:gd name="T4" fmla="*/ 20 w 43"/>
                <a:gd name="T5" fmla="*/ 3 h 53"/>
                <a:gd name="T6" fmla="*/ 21 w 43"/>
                <a:gd name="T7" fmla="*/ 4 h 53"/>
                <a:gd name="T8" fmla="*/ 22 w 43"/>
                <a:gd name="T9" fmla="*/ 6 h 53"/>
                <a:gd name="T10" fmla="*/ 21 w 43"/>
                <a:gd name="T11" fmla="*/ 8 h 53"/>
                <a:gd name="T12" fmla="*/ 21 w 43"/>
                <a:gd name="T13" fmla="*/ 10 h 53"/>
                <a:gd name="T14" fmla="*/ 21 w 43"/>
                <a:gd name="T15" fmla="*/ 12 h 53"/>
                <a:gd name="T16" fmla="*/ 20 w 43"/>
                <a:gd name="T17" fmla="*/ 14 h 53"/>
                <a:gd name="T18" fmla="*/ 19 w 43"/>
                <a:gd name="T19" fmla="*/ 16 h 53"/>
                <a:gd name="T20" fmla="*/ 18 w 43"/>
                <a:gd name="T21" fmla="*/ 17 h 53"/>
                <a:gd name="T22" fmla="*/ 16 w 43"/>
                <a:gd name="T23" fmla="*/ 19 h 53"/>
                <a:gd name="T24" fmla="*/ 15 w 43"/>
                <a:gd name="T25" fmla="*/ 21 h 53"/>
                <a:gd name="T26" fmla="*/ 12 w 43"/>
                <a:gd name="T27" fmla="*/ 24 h 53"/>
                <a:gd name="T28" fmla="*/ 9 w 43"/>
                <a:gd name="T29" fmla="*/ 27 h 53"/>
                <a:gd name="T30" fmla="*/ 6 w 43"/>
                <a:gd name="T31" fmla="*/ 26 h 53"/>
                <a:gd name="T32" fmla="*/ 4 w 43"/>
                <a:gd name="T33" fmla="*/ 25 h 53"/>
                <a:gd name="T34" fmla="*/ 2 w 43"/>
                <a:gd name="T35" fmla="*/ 24 h 53"/>
                <a:gd name="T36" fmla="*/ 0 w 43"/>
                <a:gd name="T37" fmla="*/ 23 h 53"/>
                <a:gd name="T38" fmla="*/ 1 w 43"/>
                <a:gd name="T39" fmla="*/ 20 h 53"/>
                <a:gd name="T40" fmla="*/ 3 w 43"/>
                <a:gd name="T41" fmla="*/ 17 h 53"/>
                <a:gd name="T42" fmla="*/ 6 w 43"/>
                <a:gd name="T43" fmla="*/ 15 h 53"/>
                <a:gd name="T44" fmla="*/ 8 w 43"/>
                <a:gd name="T45" fmla="*/ 12 h 53"/>
                <a:gd name="T46" fmla="*/ 10 w 43"/>
                <a:gd name="T47" fmla="*/ 9 h 53"/>
                <a:gd name="T48" fmla="*/ 12 w 43"/>
                <a:gd name="T49" fmla="*/ 6 h 53"/>
                <a:gd name="T50" fmla="*/ 14 w 43"/>
                <a:gd name="T51" fmla="*/ 3 h 53"/>
                <a:gd name="T52" fmla="*/ 17 w 43"/>
                <a:gd name="T53" fmla="*/ 0 h 53"/>
                <a:gd name="T54" fmla="*/ 17 w 43"/>
                <a:gd name="T55" fmla="*/ 0 h 53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43"/>
                <a:gd name="T85" fmla="*/ 0 h 53"/>
                <a:gd name="T86" fmla="*/ 43 w 43"/>
                <a:gd name="T87" fmla="*/ 53 h 53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43" h="53">
                  <a:moveTo>
                    <a:pt x="34" y="0"/>
                  </a:moveTo>
                  <a:lnTo>
                    <a:pt x="38" y="2"/>
                  </a:lnTo>
                  <a:lnTo>
                    <a:pt x="40" y="6"/>
                  </a:lnTo>
                  <a:lnTo>
                    <a:pt x="42" y="8"/>
                  </a:lnTo>
                  <a:lnTo>
                    <a:pt x="43" y="12"/>
                  </a:lnTo>
                  <a:lnTo>
                    <a:pt x="42" y="15"/>
                  </a:lnTo>
                  <a:lnTo>
                    <a:pt x="42" y="19"/>
                  </a:lnTo>
                  <a:lnTo>
                    <a:pt x="42" y="23"/>
                  </a:lnTo>
                  <a:lnTo>
                    <a:pt x="40" y="27"/>
                  </a:lnTo>
                  <a:lnTo>
                    <a:pt x="38" y="31"/>
                  </a:lnTo>
                  <a:lnTo>
                    <a:pt x="36" y="34"/>
                  </a:lnTo>
                  <a:lnTo>
                    <a:pt x="32" y="38"/>
                  </a:lnTo>
                  <a:lnTo>
                    <a:pt x="30" y="42"/>
                  </a:lnTo>
                  <a:lnTo>
                    <a:pt x="23" y="48"/>
                  </a:lnTo>
                  <a:lnTo>
                    <a:pt x="17" y="53"/>
                  </a:lnTo>
                  <a:lnTo>
                    <a:pt x="11" y="51"/>
                  </a:lnTo>
                  <a:lnTo>
                    <a:pt x="7" y="50"/>
                  </a:lnTo>
                  <a:lnTo>
                    <a:pt x="4" y="48"/>
                  </a:lnTo>
                  <a:lnTo>
                    <a:pt x="0" y="46"/>
                  </a:lnTo>
                  <a:lnTo>
                    <a:pt x="2" y="40"/>
                  </a:lnTo>
                  <a:lnTo>
                    <a:pt x="5" y="34"/>
                  </a:lnTo>
                  <a:lnTo>
                    <a:pt x="11" y="29"/>
                  </a:lnTo>
                  <a:lnTo>
                    <a:pt x="15" y="23"/>
                  </a:lnTo>
                  <a:lnTo>
                    <a:pt x="19" y="17"/>
                  </a:lnTo>
                  <a:lnTo>
                    <a:pt x="24" y="12"/>
                  </a:lnTo>
                  <a:lnTo>
                    <a:pt x="28" y="6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45EDB5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6" name="Freeform 184"/>
            <p:cNvSpPr>
              <a:spLocks/>
            </p:cNvSpPr>
            <p:nvPr/>
          </p:nvSpPr>
          <p:spPr bwMode="auto">
            <a:xfrm>
              <a:off x="1994" y="3365"/>
              <a:ext cx="24" cy="32"/>
            </a:xfrm>
            <a:custGeom>
              <a:avLst/>
              <a:gdLst>
                <a:gd name="T0" fmla="*/ 3 w 47"/>
                <a:gd name="T1" fmla="*/ 0 h 64"/>
                <a:gd name="T2" fmla="*/ 6 w 47"/>
                <a:gd name="T3" fmla="*/ 0 h 64"/>
                <a:gd name="T4" fmla="*/ 8 w 47"/>
                <a:gd name="T5" fmla="*/ 1 h 64"/>
                <a:gd name="T6" fmla="*/ 10 w 47"/>
                <a:gd name="T7" fmla="*/ 2 h 64"/>
                <a:gd name="T8" fmla="*/ 12 w 47"/>
                <a:gd name="T9" fmla="*/ 4 h 64"/>
                <a:gd name="T10" fmla="*/ 13 w 47"/>
                <a:gd name="T11" fmla="*/ 5 h 64"/>
                <a:gd name="T12" fmla="*/ 14 w 47"/>
                <a:gd name="T13" fmla="*/ 6 h 64"/>
                <a:gd name="T14" fmla="*/ 16 w 47"/>
                <a:gd name="T15" fmla="*/ 9 h 64"/>
                <a:gd name="T16" fmla="*/ 17 w 47"/>
                <a:gd name="T17" fmla="*/ 11 h 64"/>
                <a:gd name="T18" fmla="*/ 18 w 47"/>
                <a:gd name="T19" fmla="*/ 12 h 64"/>
                <a:gd name="T20" fmla="*/ 19 w 47"/>
                <a:gd name="T21" fmla="*/ 14 h 64"/>
                <a:gd name="T22" fmla="*/ 20 w 47"/>
                <a:gd name="T23" fmla="*/ 16 h 64"/>
                <a:gd name="T24" fmla="*/ 21 w 47"/>
                <a:gd name="T25" fmla="*/ 18 h 64"/>
                <a:gd name="T26" fmla="*/ 22 w 47"/>
                <a:gd name="T27" fmla="*/ 20 h 64"/>
                <a:gd name="T28" fmla="*/ 22 w 47"/>
                <a:gd name="T29" fmla="*/ 22 h 64"/>
                <a:gd name="T30" fmla="*/ 23 w 47"/>
                <a:gd name="T31" fmla="*/ 25 h 64"/>
                <a:gd name="T32" fmla="*/ 24 w 47"/>
                <a:gd name="T33" fmla="*/ 27 h 64"/>
                <a:gd name="T34" fmla="*/ 22 w 47"/>
                <a:gd name="T35" fmla="*/ 28 h 64"/>
                <a:gd name="T36" fmla="*/ 21 w 47"/>
                <a:gd name="T37" fmla="*/ 30 h 64"/>
                <a:gd name="T38" fmla="*/ 19 w 47"/>
                <a:gd name="T39" fmla="*/ 31 h 64"/>
                <a:gd name="T40" fmla="*/ 17 w 47"/>
                <a:gd name="T41" fmla="*/ 32 h 64"/>
                <a:gd name="T42" fmla="*/ 14 w 47"/>
                <a:gd name="T43" fmla="*/ 29 h 64"/>
                <a:gd name="T44" fmla="*/ 13 w 47"/>
                <a:gd name="T45" fmla="*/ 26 h 64"/>
                <a:gd name="T46" fmla="*/ 11 w 47"/>
                <a:gd name="T47" fmla="*/ 22 h 64"/>
                <a:gd name="T48" fmla="*/ 10 w 47"/>
                <a:gd name="T49" fmla="*/ 19 h 64"/>
                <a:gd name="T50" fmla="*/ 8 w 47"/>
                <a:gd name="T51" fmla="*/ 15 h 64"/>
                <a:gd name="T52" fmla="*/ 6 w 47"/>
                <a:gd name="T53" fmla="*/ 13 h 64"/>
                <a:gd name="T54" fmla="*/ 3 w 47"/>
                <a:gd name="T55" fmla="*/ 10 h 64"/>
                <a:gd name="T56" fmla="*/ 0 w 47"/>
                <a:gd name="T57" fmla="*/ 7 h 64"/>
                <a:gd name="T58" fmla="*/ 0 w 47"/>
                <a:gd name="T59" fmla="*/ 5 h 64"/>
                <a:gd name="T60" fmla="*/ 1 w 47"/>
                <a:gd name="T61" fmla="*/ 4 h 64"/>
                <a:gd name="T62" fmla="*/ 2 w 47"/>
                <a:gd name="T63" fmla="*/ 1 h 64"/>
                <a:gd name="T64" fmla="*/ 3 w 47"/>
                <a:gd name="T65" fmla="*/ 0 h 64"/>
                <a:gd name="T66" fmla="*/ 3 w 47"/>
                <a:gd name="T67" fmla="*/ 0 h 64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7"/>
                <a:gd name="T103" fmla="*/ 0 h 64"/>
                <a:gd name="T104" fmla="*/ 47 w 47"/>
                <a:gd name="T105" fmla="*/ 64 h 64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7" h="64">
                  <a:moveTo>
                    <a:pt x="6" y="0"/>
                  </a:moveTo>
                  <a:lnTo>
                    <a:pt x="11" y="0"/>
                  </a:lnTo>
                  <a:lnTo>
                    <a:pt x="15" y="2"/>
                  </a:lnTo>
                  <a:lnTo>
                    <a:pt x="19" y="4"/>
                  </a:lnTo>
                  <a:lnTo>
                    <a:pt x="23" y="7"/>
                  </a:lnTo>
                  <a:lnTo>
                    <a:pt x="25" y="9"/>
                  </a:lnTo>
                  <a:lnTo>
                    <a:pt x="28" y="11"/>
                  </a:lnTo>
                  <a:lnTo>
                    <a:pt x="32" y="17"/>
                  </a:lnTo>
                  <a:lnTo>
                    <a:pt x="34" y="21"/>
                  </a:lnTo>
                  <a:lnTo>
                    <a:pt x="36" y="23"/>
                  </a:lnTo>
                  <a:lnTo>
                    <a:pt x="38" y="28"/>
                  </a:lnTo>
                  <a:lnTo>
                    <a:pt x="40" y="32"/>
                  </a:lnTo>
                  <a:lnTo>
                    <a:pt x="42" y="36"/>
                  </a:lnTo>
                  <a:lnTo>
                    <a:pt x="44" y="40"/>
                  </a:lnTo>
                  <a:lnTo>
                    <a:pt x="44" y="44"/>
                  </a:lnTo>
                  <a:lnTo>
                    <a:pt x="45" y="49"/>
                  </a:lnTo>
                  <a:lnTo>
                    <a:pt x="47" y="53"/>
                  </a:lnTo>
                  <a:lnTo>
                    <a:pt x="44" y="55"/>
                  </a:lnTo>
                  <a:lnTo>
                    <a:pt x="42" y="59"/>
                  </a:lnTo>
                  <a:lnTo>
                    <a:pt x="38" y="61"/>
                  </a:lnTo>
                  <a:lnTo>
                    <a:pt x="34" y="64"/>
                  </a:lnTo>
                  <a:lnTo>
                    <a:pt x="28" y="57"/>
                  </a:lnTo>
                  <a:lnTo>
                    <a:pt x="25" y="51"/>
                  </a:lnTo>
                  <a:lnTo>
                    <a:pt x="21" y="44"/>
                  </a:lnTo>
                  <a:lnTo>
                    <a:pt x="19" y="38"/>
                  </a:lnTo>
                  <a:lnTo>
                    <a:pt x="15" y="30"/>
                  </a:lnTo>
                  <a:lnTo>
                    <a:pt x="11" y="25"/>
                  </a:lnTo>
                  <a:lnTo>
                    <a:pt x="6" y="19"/>
                  </a:lnTo>
                  <a:lnTo>
                    <a:pt x="0" y="13"/>
                  </a:lnTo>
                  <a:lnTo>
                    <a:pt x="0" y="9"/>
                  </a:lnTo>
                  <a:lnTo>
                    <a:pt x="2" y="7"/>
                  </a:lnTo>
                  <a:lnTo>
                    <a:pt x="4" y="2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45EDB5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7" name="Freeform 185"/>
            <p:cNvSpPr>
              <a:spLocks/>
            </p:cNvSpPr>
            <p:nvPr/>
          </p:nvSpPr>
          <p:spPr bwMode="auto">
            <a:xfrm>
              <a:off x="2268" y="3367"/>
              <a:ext cx="17" cy="28"/>
            </a:xfrm>
            <a:custGeom>
              <a:avLst/>
              <a:gdLst>
                <a:gd name="T0" fmla="*/ 4 w 35"/>
                <a:gd name="T1" fmla="*/ 0 h 57"/>
                <a:gd name="T2" fmla="*/ 6 w 35"/>
                <a:gd name="T3" fmla="*/ 0 h 57"/>
                <a:gd name="T4" fmla="*/ 7 w 35"/>
                <a:gd name="T5" fmla="*/ 1 h 57"/>
                <a:gd name="T6" fmla="*/ 8 w 35"/>
                <a:gd name="T7" fmla="*/ 3 h 57"/>
                <a:gd name="T8" fmla="*/ 10 w 35"/>
                <a:gd name="T9" fmla="*/ 5 h 57"/>
                <a:gd name="T10" fmla="*/ 12 w 35"/>
                <a:gd name="T11" fmla="*/ 8 h 57"/>
                <a:gd name="T12" fmla="*/ 14 w 35"/>
                <a:gd name="T13" fmla="*/ 11 h 57"/>
                <a:gd name="T14" fmla="*/ 15 w 35"/>
                <a:gd name="T15" fmla="*/ 14 h 57"/>
                <a:gd name="T16" fmla="*/ 17 w 35"/>
                <a:gd name="T17" fmla="*/ 17 h 57"/>
                <a:gd name="T18" fmla="*/ 17 w 35"/>
                <a:gd name="T19" fmla="*/ 19 h 57"/>
                <a:gd name="T20" fmla="*/ 17 w 35"/>
                <a:gd name="T21" fmla="*/ 21 h 57"/>
                <a:gd name="T22" fmla="*/ 17 w 35"/>
                <a:gd name="T23" fmla="*/ 24 h 57"/>
                <a:gd name="T24" fmla="*/ 17 w 35"/>
                <a:gd name="T25" fmla="*/ 26 h 57"/>
                <a:gd name="T26" fmla="*/ 16 w 35"/>
                <a:gd name="T27" fmla="*/ 27 h 57"/>
                <a:gd name="T28" fmla="*/ 14 w 35"/>
                <a:gd name="T29" fmla="*/ 28 h 57"/>
                <a:gd name="T30" fmla="*/ 11 w 35"/>
                <a:gd name="T31" fmla="*/ 28 h 57"/>
                <a:gd name="T32" fmla="*/ 8 w 35"/>
                <a:gd name="T33" fmla="*/ 27 h 57"/>
                <a:gd name="T34" fmla="*/ 8 w 35"/>
                <a:gd name="T35" fmla="*/ 23 h 57"/>
                <a:gd name="T36" fmla="*/ 6 w 35"/>
                <a:gd name="T37" fmla="*/ 20 h 57"/>
                <a:gd name="T38" fmla="*/ 4 w 35"/>
                <a:gd name="T39" fmla="*/ 17 h 57"/>
                <a:gd name="T40" fmla="*/ 2 w 35"/>
                <a:gd name="T41" fmla="*/ 13 h 57"/>
                <a:gd name="T42" fmla="*/ 0 w 35"/>
                <a:gd name="T43" fmla="*/ 9 h 57"/>
                <a:gd name="T44" fmla="*/ 0 w 35"/>
                <a:gd name="T45" fmla="*/ 6 h 57"/>
                <a:gd name="T46" fmla="*/ 0 w 35"/>
                <a:gd name="T47" fmla="*/ 4 h 57"/>
                <a:gd name="T48" fmla="*/ 1 w 35"/>
                <a:gd name="T49" fmla="*/ 2 h 57"/>
                <a:gd name="T50" fmla="*/ 2 w 35"/>
                <a:gd name="T51" fmla="*/ 1 h 57"/>
                <a:gd name="T52" fmla="*/ 4 w 35"/>
                <a:gd name="T53" fmla="*/ 0 h 57"/>
                <a:gd name="T54" fmla="*/ 4 w 35"/>
                <a:gd name="T55" fmla="*/ 0 h 57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35"/>
                <a:gd name="T85" fmla="*/ 0 h 57"/>
                <a:gd name="T86" fmla="*/ 35 w 35"/>
                <a:gd name="T87" fmla="*/ 57 h 57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35" h="57">
                  <a:moveTo>
                    <a:pt x="8" y="0"/>
                  </a:moveTo>
                  <a:lnTo>
                    <a:pt x="12" y="0"/>
                  </a:lnTo>
                  <a:lnTo>
                    <a:pt x="14" y="3"/>
                  </a:lnTo>
                  <a:lnTo>
                    <a:pt x="17" y="7"/>
                  </a:lnTo>
                  <a:lnTo>
                    <a:pt x="21" y="11"/>
                  </a:lnTo>
                  <a:lnTo>
                    <a:pt x="25" y="17"/>
                  </a:lnTo>
                  <a:lnTo>
                    <a:pt x="29" y="22"/>
                  </a:lnTo>
                  <a:lnTo>
                    <a:pt x="31" y="28"/>
                  </a:lnTo>
                  <a:lnTo>
                    <a:pt x="35" y="34"/>
                  </a:lnTo>
                  <a:lnTo>
                    <a:pt x="35" y="38"/>
                  </a:lnTo>
                  <a:lnTo>
                    <a:pt x="35" y="43"/>
                  </a:lnTo>
                  <a:lnTo>
                    <a:pt x="35" y="49"/>
                  </a:lnTo>
                  <a:lnTo>
                    <a:pt x="35" y="53"/>
                  </a:lnTo>
                  <a:lnTo>
                    <a:pt x="33" y="55"/>
                  </a:lnTo>
                  <a:lnTo>
                    <a:pt x="29" y="57"/>
                  </a:lnTo>
                  <a:lnTo>
                    <a:pt x="23" y="57"/>
                  </a:lnTo>
                  <a:lnTo>
                    <a:pt x="17" y="55"/>
                  </a:lnTo>
                  <a:lnTo>
                    <a:pt x="16" y="47"/>
                  </a:lnTo>
                  <a:lnTo>
                    <a:pt x="12" y="40"/>
                  </a:lnTo>
                  <a:lnTo>
                    <a:pt x="8" y="34"/>
                  </a:lnTo>
                  <a:lnTo>
                    <a:pt x="4" y="26"/>
                  </a:lnTo>
                  <a:lnTo>
                    <a:pt x="0" y="19"/>
                  </a:lnTo>
                  <a:lnTo>
                    <a:pt x="0" y="13"/>
                  </a:lnTo>
                  <a:lnTo>
                    <a:pt x="0" y="9"/>
                  </a:lnTo>
                  <a:lnTo>
                    <a:pt x="2" y="5"/>
                  </a:lnTo>
                  <a:lnTo>
                    <a:pt x="4" y="3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45EDB5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8" name="Freeform 186"/>
            <p:cNvSpPr>
              <a:spLocks/>
            </p:cNvSpPr>
            <p:nvPr/>
          </p:nvSpPr>
          <p:spPr bwMode="auto">
            <a:xfrm>
              <a:off x="2351" y="3437"/>
              <a:ext cx="25" cy="18"/>
            </a:xfrm>
            <a:custGeom>
              <a:avLst/>
              <a:gdLst>
                <a:gd name="T0" fmla="*/ 17 w 49"/>
                <a:gd name="T1" fmla="*/ 0 h 36"/>
                <a:gd name="T2" fmla="*/ 20 w 49"/>
                <a:gd name="T3" fmla="*/ 0 h 36"/>
                <a:gd name="T4" fmla="*/ 22 w 49"/>
                <a:gd name="T5" fmla="*/ 1 h 36"/>
                <a:gd name="T6" fmla="*/ 24 w 49"/>
                <a:gd name="T7" fmla="*/ 2 h 36"/>
                <a:gd name="T8" fmla="*/ 25 w 49"/>
                <a:gd name="T9" fmla="*/ 4 h 36"/>
                <a:gd name="T10" fmla="*/ 25 w 49"/>
                <a:gd name="T11" fmla="*/ 6 h 36"/>
                <a:gd name="T12" fmla="*/ 25 w 49"/>
                <a:gd name="T13" fmla="*/ 8 h 36"/>
                <a:gd name="T14" fmla="*/ 25 w 49"/>
                <a:gd name="T15" fmla="*/ 10 h 36"/>
                <a:gd name="T16" fmla="*/ 24 w 49"/>
                <a:gd name="T17" fmla="*/ 13 h 36"/>
                <a:gd name="T18" fmla="*/ 22 w 49"/>
                <a:gd name="T19" fmla="*/ 14 h 36"/>
                <a:gd name="T20" fmla="*/ 21 w 49"/>
                <a:gd name="T21" fmla="*/ 16 h 36"/>
                <a:gd name="T22" fmla="*/ 19 w 49"/>
                <a:gd name="T23" fmla="*/ 17 h 36"/>
                <a:gd name="T24" fmla="*/ 17 w 49"/>
                <a:gd name="T25" fmla="*/ 18 h 36"/>
                <a:gd name="T26" fmla="*/ 14 w 49"/>
                <a:gd name="T27" fmla="*/ 18 h 36"/>
                <a:gd name="T28" fmla="*/ 12 w 49"/>
                <a:gd name="T29" fmla="*/ 18 h 36"/>
                <a:gd name="T30" fmla="*/ 11 w 49"/>
                <a:gd name="T31" fmla="*/ 17 h 36"/>
                <a:gd name="T32" fmla="*/ 8 w 49"/>
                <a:gd name="T33" fmla="*/ 16 h 36"/>
                <a:gd name="T34" fmla="*/ 6 w 49"/>
                <a:gd name="T35" fmla="*/ 15 h 36"/>
                <a:gd name="T36" fmla="*/ 4 w 49"/>
                <a:gd name="T37" fmla="*/ 15 h 36"/>
                <a:gd name="T38" fmla="*/ 3 w 49"/>
                <a:gd name="T39" fmla="*/ 14 h 36"/>
                <a:gd name="T40" fmla="*/ 2 w 49"/>
                <a:gd name="T41" fmla="*/ 14 h 36"/>
                <a:gd name="T42" fmla="*/ 0 w 49"/>
                <a:gd name="T43" fmla="*/ 13 h 36"/>
                <a:gd name="T44" fmla="*/ 0 w 49"/>
                <a:gd name="T45" fmla="*/ 12 h 36"/>
                <a:gd name="T46" fmla="*/ 0 w 49"/>
                <a:gd name="T47" fmla="*/ 9 h 36"/>
                <a:gd name="T48" fmla="*/ 3 w 49"/>
                <a:gd name="T49" fmla="*/ 7 h 36"/>
                <a:gd name="T50" fmla="*/ 4 w 49"/>
                <a:gd name="T51" fmla="*/ 5 h 36"/>
                <a:gd name="T52" fmla="*/ 7 w 49"/>
                <a:gd name="T53" fmla="*/ 4 h 36"/>
                <a:gd name="T54" fmla="*/ 9 w 49"/>
                <a:gd name="T55" fmla="*/ 3 h 36"/>
                <a:gd name="T56" fmla="*/ 11 w 49"/>
                <a:gd name="T57" fmla="*/ 2 h 36"/>
                <a:gd name="T58" fmla="*/ 12 w 49"/>
                <a:gd name="T59" fmla="*/ 1 h 36"/>
                <a:gd name="T60" fmla="*/ 14 w 49"/>
                <a:gd name="T61" fmla="*/ 0 h 36"/>
                <a:gd name="T62" fmla="*/ 16 w 49"/>
                <a:gd name="T63" fmla="*/ 0 h 36"/>
                <a:gd name="T64" fmla="*/ 17 w 49"/>
                <a:gd name="T65" fmla="*/ 0 h 36"/>
                <a:gd name="T66" fmla="*/ 17 w 49"/>
                <a:gd name="T67" fmla="*/ 0 h 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9"/>
                <a:gd name="T103" fmla="*/ 0 h 36"/>
                <a:gd name="T104" fmla="*/ 49 w 49"/>
                <a:gd name="T105" fmla="*/ 36 h 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9" h="36">
                  <a:moveTo>
                    <a:pt x="34" y="0"/>
                  </a:moveTo>
                  <a:lnTo>
                    <a:pt x="40" y="0"/>
                  </a:lnTo>
                  <a:lnTo>
                    <a:pt x="43" y="2"/>
                  </a:lnTo>
                  <a:lnTo>
                    <a:pt x="47" y="4"/>
                  </a:lnTo>
                  <a:lnTo>
                    <a:pt x="49" y="8"/>
                  </a:lnTo>
                  <a:lnTo>
                    <a:pt x="49" y="12"/>
                  </a:lnTo>
                  <a:lnTo>
                    <a:pt x="49" y="15"/>
                  </a:lnTo>
                  <a:lnTo>
                    <a:pt x="49" y="19"/>
                  </a:lnTo>
                  <a:lnTo>
                    <a:pt x="47" y="25"/>
                  </a:lnTo>
                  <a:lnTo>
                    <a:pt x="43" y="27"/>
                  </a:lnTo>
                  <a:lnTo>
                    <a:pt x="41" y="31"/>
                  </a:lnTo>
                  <a:lnTo>
                    <a:pt x="38" y="33"/>
                  </a:lnTo>
                  <a:lnTo>
                    <a:pt x="34" y="36"/>
                  </a:lnTo>
                  <a:lnTo>
                    <a:pt x="28" y="36"/>
                  </a:lnTo>
                  <a:lnTo>
                    <a:pt x="24" y="36"/>
                  </a:lnTo>
                  <a:lnTo>
                    <a:pt x="21" y="33"/>
                  </a:lnTo>
                  <a:lnTo>
                    <a:pt x="15" y="31"/>
                  </a:lnTo>
                  <a:lnTo>
                    <a:pt x="11" y="29"/>
                  </a:lnTo>
                  <a:lnTo>
                    <a:pt x="7" y="29"/>
                  </a:lnTo>
                  <a:lnTo>
                    <a:pt x="5" y="27"/>
                  </a:lnTo>
                  <a:lnTo>
                    <a:pt x="3" y="27"/>
                  </a:lnTo>
                  <a:lnTo>
                    <a:pt x="0" y="25"/>
                  </a:lnTo>
                  <a:lnTo>
                    <a:pt x="0" y="23"/>
                  </a:lnTo>
                  <a:lnTo>
                    <a:pt x="0" y="17"/>
                  </a:lnTo>
                  <a:lnTo>
                    <a:pt x="5" y="14"/>
                  </a:lnTo>
                  <a:lnTo>
                    <a:pt x="7" y="10"/>
                  </a:lnTo>
                  <a:lnTo>
                    <a:pt x="13" y="8"/>
                  </a:lnTo>
                  <a:lnTo>
                    <a:pt x="17" y="6"/>
                  </a:lnTo>
                  <a:lnTo>
                    <a:pt x="21" y="4"/>
                  </a:lnTo>
                  <a:lnTo>
                    <a:pt x="24" y="2"/>
                  </a:lnTo>
                  <a:lnTo>
                    <a:pt x="28" y="0"/>
                  </a:lnTo>
                  <a:lnTo>
                    <a:pt x="32" y="0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45EDB5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9" name="Freeform 187"/>
            <p:cNvSpPr>
              <a:spLocks/>
            </p:cNvSpPr>
            <p:nvPr/>
          </p:nvSpPr>
          <p:spPr bwMode="auto">
            <a:xfrm>
              <a:off x="2237" y="3448"/>
              <a:ext cx="52" cy="52"/>
            </a:xfrm>
            <a:custGeom>
              <a:avLst/>
              <a:gdLst>
                <a:gd name="T0" fmla="*/ 48 w 102"/>
                <a:gd name="T1" fmla="*/ 0 h 105"/>
                <a:gd name="T2" fmla="*/ 50 w 102"/>
                <a:gd name="T3" fmla="*/ 1 h 105"/>
                <a:gd name="T4" fmla="*/ 51 w 102"/>
                <a:gd name="T5" fmla="*/ 3 h 105"/>
                <a:gd name="T6" fmla="*/ 52 w 102"/>
                <a:gd name="T7" fmla="*/ 5 h 105"/>
                <a:gd name="T8" fmla="*/ 52 w 102"/>
                <a:gd name="T9" fmla="*/ 7 h 105"/>
                <a:gd name="T10" fmla="*/ 52 w 102"/>
                <a:gd name="T11" fmla="*/ 9 h 105"/>
                <a:gd name="T12" fmla="*/ 51 w 102"/>
                <a:gd name="T13" fmla="*/ 12 h 105"/>
                <a:gd name="T14" fmla="*/ 49 w 102"/>
                <a:gd name="T15" fmla="*/ 14 h 105"/>
                <a:gd name="T16" fmla="*/ 48 w 102"/>
                <a:gd name="T17" fmla="*/ 17 h 105"/>
                <a:gd name="T18" fmla="*/ 46 w 102"/>
                <a:gd name="T19" fmla="*/ 20 h 105"/>
                <a:gd name="T20" fmla="*/ 44 w 102"/>
                <a:gd name="T21" fmla="*/ 22 h 105"/>
                <a:gd name="T22" fmla="*/ 42 w 102"/>
                <a:gd name="T23" fmla="*/ 24 h 105"/>
                <a:gd name="T24" fmla="*/ 39 w 102"/>
                <a:gd name="T25" fmla="*/ 25 h 105"/>
                <a:gd name="T26" fmla="*/ 38 w 102"/>
                <a:gd name="T27" fmla="*/ 27 h 105"/>
                <a:gd name="T28" fmla="*/ 36 w 102"/>
                <a:gd name="T29" fmla="*/ 29 h 105"/>
                <a:gd name="T30" fmla="*/ 34 w 102"/>
                <a:gd name="T31" fmla="*/ 30 h 105"/>
                <a:gd name="T32" fmla="*/ 32 w 102"/>
                <a:gd name="T33" fmla="*/ 32 h 105"/>
                <a:gd name="T34" fmla="*/ 31 w 102"/>
                <a:gd name="T35" fmla="*/ 33 h 105"/>
                <a:gd name="T36" fmla="*/ 29 w 102"/>
                <a:gd name="T37" fmla="*/ 35 h 105"/>
                <a:gd name="T38" fmla="*/ 28 w 102"/>
                <a:gd name="T39" fmla="*/ 38 h 105"/>
                <a:gd name="T40" fmla="*/ 26 w 102"/>
                <a:gd name="T41" fmla="*/ 40 h 105"/>
                <a:gd name="T42" fmla="*/ 24 w 102"/>
                <a:gd name="T43" fmla="*/ 41 h 105"/>
                <a:gd name="T44" fmla="*/ 22 w 102"/>
                <a:gd name="T45" fmla="*/ 43 h 105"/>
                <a:gd name="T46" fmla="*/ 20 w 102"/>
                <a:gd name="T47" fmla="*/ 44 h 105"/>
                <a:gd name="T48" fmla="*/ 18 w 102"/>
                <a:gd name="T49" fmla="*/ 45 h 105"/>
                <a:gd name="T50" fmla="*/ 16 w 102"/>
                <a:gd name="T51" fmla="*/ 46 h 105"/>
                <a:gd name="T52" fmla="*/ 13 w 102"/>
                <a:gd name="T53" fmla="*/ 47 h 105"/>
                <a:gd name="T54" fmla="*/ 11 w 102"/>
                <a:gd name="T55" fmla="*/ 48 h 105"/>
                <a:gd name="T56" fmla="*/ 10 w 102"/>
                <a:gd name="T57" fmla="*/ 49 h 105"/>
                <a:gd name="T58" fmla="*/ 7 w 102"/>
                <a:gd name="T59" fmla="*/ 50 h 105"/>
                <a:gd name="T60" fmla="*/ 5 w 102"/>
                <a:gd name="T61" fmla="*/ 51 h 105"/>
                <a:gd name="T62" fmla="*/ 2 w 102"/>
                <a:gd name="T63" fmla="*/ 52 h 105"/>
                <a:gd name="T64" fmla="*/ 0 w 102"/>
                <a:gd name="T65" fmla="*/ 52 h 105"/>
                <a:gd name="T66" fmla="*/ 0 w 102"/>
                <a:gd name="T67" fmla="*/ 50 h 105"/>
                <a:gd name="T68" fmla="*/ 0 w 102"/>
                <a:gd name="T69" fmla="*/ 48 h 105"/>
                <a:gd name="T70" fmla="*/ 0 w 102"/>
                <a:gd name="T71" fmla="*/ 46 h 105"/>
                <a:gd name="T72" fmla="*/ 0 w 102"/>
                <a:gd name="T73" fmla="*/ 44 h 105"/>
                <a:gd name="T74" fmla="*/ 1 w 102"/>
                <a:gd name="T75" fmla="*/ 42 h 105"/>
                <a:gd name="T76" fmla="*/ 3 w 102"/>
                <a:gd name="T77" fmla="*/ 39 h 105"/>
                <a:gd name="T78" fmla="*/ 4 w 102"/>
                <a:gd name="T79" fmla="*/ 36 h 105"/>
                <a:gd name="T80" fmla="*/ 6 w 102"/>
                <a:gd name="T81" fmla="*/ 33 h 105"/>
                <a:gd name="T82" fmla="*/ 9 w 102"/>
                <a:gd name="T83" fmla="*/ 30 h 105"/>
                <a:gd name="T84" fmla="*/ 11 w 102"/>
                <a:gd name="T85" fmla="*/ 28 h 105"/>
                <a:gd name="T86" fmla="*/ 13 w 102"/>
                <a:gd name="T87" fmla="*/ 25 h 105"/>
                <a:gd name="T88" fmla="*/ 16 w 102"/>
                <a:gd name="T89" fmla="*/ 23 h 105"/>
                <a:gd name="T90" fmla="*/ 19 w 102"/>
                <a:gd name="T91" fmla="*/ 20 h 105"/>
                <a:gd name="T92" fmla="*/ 22 w 102"/>
                <a:gd name="T93" fmla="*/ 18 h 105"/>
                <a:gd name="T94" fmla="*/ 25 w 102"/>
                <a:gd name="T95" fmla="*/ 15 h 105"/>
                <a:gd name="T96" fmla="*/ 28 w 102"/>
                <a:gd name="T97" fmla="*/ 13 h 105"/>
                <a:gd name="T98" fmla="*/ 30 w 102"/>
                <a:gd name="T99" fmla="*/ 10 h 105"/>
                <a:gd name="T100" fmla="*/ 33 w 102"/>
                <a:gd name="T101" fmla="*/ 8 h 105"/>
                <a:gd name="T102" fmla="*/ 35 w 102"/>
                <a:gd name="T103" fmla="*/ 6 h 105"/>
                <a:gd name="T104" fmla="*/ 37 w 102"/>
                <a:gd name="T105" fmla="*/ 6 h 105"/>
                <a:gd name="T106" fmla="*/ 39 w 102"/>
                <a:gd name="T107" fmla="*/ 5 h 105"/>
                <a:gd name="T108" fmla="*/ 40 w 102"/>
                <a:gd name="T109" fmla="*/ 4 h 105"/>
                <a:gd name="T110" fmla="*/ 42 w 102"/>
                <a:gd name="T111" fmla="*/ 3 h 105"/>
                <a:gd name="T112" fmla="*/ 44 w 102"/>
                <a:gd name="T113" fmla="*/ 2 h 105"/>
                <a:gd name="T114" fmla="*/ 46 w 102"/>
                <a:gd name="T115" fmla="*/ 1 h 105"/>
                <a:gd name="T116" fmla="*/ 48 w 102"/>
                <a:gd name="T117" fmla="*/ 0 h 105"/>
                <a:gd name="T118" fmla="*/ 48 w 102"/>
                <a:gd name="T119" fmla="*/ 0 h 105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102"/>
                <a:gd name="T181" fmla="*/ 0 h 105"/>
                <a:gd name="T182" fmla="*/ 102 w 102"/>
                <a:gd name="T183" fmla="*/ 105 h 105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102" h="105">
                  <a:moveTo>
                    <a:pt x="95" y="0"/>
                  </a:moveTo>
                  <a:lnTo>
                    <a:pt x="98" y="2"/>
                  </a:lnTo>
                  <a:lnTo>
                    <a:pt x="100" y="6"/>
                  </a:lnTo>
                  <a:lnTo>
                    <a:pt x="102" y="10"/>
                  </a:lnTo>
                  <a:lnTo>
                    <a:pt x="102" y="15"/>
                  </a:lnTo>
                  <a:lnTo>
                    <a:pt x="102" y="19"/>
                  </a:lnTo>
                  <a:lnTo>
                    <a:pt x="100" y="25"/>
                  </a:lnTo>
                  <a:lnTo>
                    <a:pt x="96" y="29"/>
                  </a:lnTo>
                  <a:lnTo>
                    <a:pt x="95" y="34"/>
                  </a:lnTo>
                  <a:lnTo>
                    <a:pt x="91" y="40"/>
                  </a:lnTo>
                  <a:lnTo>
                    <a:pt x="87" y="44"/>
                  </a:lnTo>
                  <a:lnTo>
                    <a:pt x="83" y="48"/>
                  </a:lnTo>
                  <a:lnTo>
                    <a:pt x="77" y="51"/>
                  </a:lnTo>
                  <a:lnTo>
                    <a:pt x="74" y="55"/>
                  </a:lnTo>
                  <a:lnTo>
                    <a:pt x="70" y="59"/>
                  </a:lnTo>
                  <a:lnTo>
                    <a:pt x="66" y="61"/>
                  </a:lnTo>
                  <a:lnTo>
                    <a:pt x="62" y="65"/>
                  </a:lnTo>
                  <a:lnTo>
                    <a:pt x="60" y="67"/>
                  </a:lnTo>
                  <a:lnTo>
                    <a:pt x="57" y="70"/>
                  </a:lnTo>
                  <a:lnTo>
                    <a:pt x="55" y="76"/>
                  </a:lnTo>
                  <a:lnTo>
                    <a:pt x="51" y="80"/>
                  </a:lnTo>
                  <a:lnTo>
                    <a:pt x="47" y="82"/>
                  </a:lnTo>
                  <a:lnTo>
                    <a:pt x="43" y="86"/>
                  </a:lnTo>
                  <a:lnTo>
                    <a:pt x="39" y="88"/>
                  </a:lnTo>
                  <a:lnTo>
                    <a:pt x="36" y="91"/>
                  </a:lnTo>
                  <a:lnTo>
                    <a:pt x="32" y="93"/>
                  </a:lnTo>
                  <a:lnTo>
                    <a:pt x="26" y="95"/>
                  </a:lnTo>
                  <a:lnTo>
                    <a:pt x="22" y="97"/>
                  </a:lnTo>
                  <a:lnTo>
                    <a:pt x="19" y="99"/>
                  </a:lnTo>
                  <a:lnTo>
                    <a:pt x="13" y="101"/>
                  </a:lnTo>
                  <a:lnTo>
                    <a:pt x="9" y="103"/>
                  </a:lnTo>
                  <a:lnTo>
                    <a:pt x="3" y="105"/>
                  </a:lnTo>
                  <a:lnTo>
                    <a:pt x="0" y="105"/>
                  </a:lnTo>
                  <a:lnTo>
                    <a:pt x="0" y="101"/>
                  </a:lnTo>
                  <a:lnTo>
                    <a:pt x="0" y="97"/>
                  </a:lnTo>
                  <a:lnTo>
                    <a:pt x="0" y="93"/>
                  </a:lnTo>
                  <a:lnTo>
                    <a:pt x="0" y="89"/>
                  </a:lnTo>
                  <a:lnTo>
                    <a:pt x="1" y="84"/>
                  </a:lnTo>
                  <a:lnTo>
                    <a:pt x="5" y="78"/>
                  </a:lnTo>
                  <a:lnTo>
                    <a:pt x="7" y="72"/>
                  </a:lnTo>
                  <a:lnTo>
                    <a:pt x="11" y="67"/>
                  </a:lnTo>
                  <a:lnTo>
                    <a:pt x="17" y="61"/>
                  </a:lnTo>
                  <a:lnTo>
                    <a:pt x="22" y="57"/>
                  </a:lnTo>
                  <a:lnTo>
                    <a:pt x="26" y="51"/>
                  </a:lnTo>
                  <a:lnTo>
                    <a:pt x="32" y="46"/>
                  </a:lnTo>
                  <a:lnTo>
                    <a:pt x="38" y="40"/>
                  </a:lnTo>
                  <a:lnTo>
                    <a:pt x="43" y="36"/>
                  </a:lnTo>
                  <a:lnTo>
                    <a:pt x="49" y="31"/>
                  </a:lnTo>
                  <a:lnTo>
                    <a:pt x="55" y="27"/>
                  </a:lnTo>
                  <a:lnTo>
                    <a:pt x="58" y="21"/>
                  </a:lnTo>
                  <a:lnTo>
                    <a:pt x="64" y="17"/>
                  </a:lnTo>
                  <a:lnTo>
                    <a:pt x="68" y="13"/>
                  </a:lnTo>
                  <a:lnTo>
                    <a:pt x="72" y="12"/>
                  </a:lnTo>
                  <a:lnTo>
                    <a:pt x="76" y="10"/>
                  </a:lnTo>
                  <a:lnTo>
                    <a:pt x="79" y="8"/>
                  </a:lnTo>
                  <a:lnTo>
                    <a:pt x="83" y="6"/>
                  </a:lnTo>
                  <a:lnTo>
                    <a:pt x="87" y="4"/>
                  </a:lnTo>
                  <a:lnTo>
                    <a:pt x="91" y="2"/>
                  </a:lnTo>
                  <a:lnTo>
                    <a:pt x="95" y="0"/>
                  </a:lnTo>
                  <a:close/>
                </a:path>
              </a:pathLst>
            </a:custGeom>
            <a:solidFill>
              <a:srgbClr val="45EDB5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0" name="Freeform 188"/>
            <p:cNvSpPr>
              <a:spLocks/>
            </p:cNvSpPr>
            <p:nvPr/>
          </p:nvSpPr>
          <p:spPr bwMode="auto">
            <a:xfrm>
              <a:off x="2236" y="3548"/>
              <a:ext cx="97" cy="47"/>
            </a:xfrm>
            <a:custGeom>
              <a:avLst/>
              <a:gdLst>
                <a:gd name="T0" fmla="*/ 11 w 194"/>
                <a:gd name="T1" fmla="*/ 3 h 93"/>
                <a:gd name="T2" fmla="*/ 18 w 194"/>
                <a:gd name="T3" fmla="*/ 9 h 93"/>
                <a:gd name="T4" fmla="*/ 24 w 194"/>
                <a:gd name="T5" fmla="*/ 11 h 93"/>
                <a:gd name="T6" fmla="*/ 28 w 194"/>
                <a:gd name="T7" fmla="*/ 13 h 93"/>
                <a:gd name="T8" fmla="*/ 31 w 194"/>
                <a:gd name="T9" fmla="*/ 14 h 93"/>
                <a:gd name="T10" fmla="*/ 35 w 194"/>
                <a:gd name="T11" fmla="*/ 16 h 93"/>
                <a:gd name="T12" fmla="*/ 39 w 194"/>
                <a:gd name="T13" fmla="*/ 17 h 93"/>
                <a:gd name="T14" fmla="*/ 43 w 194"/>
                <a:gd name="T15" fmla="*/ 18 h 93"/>
                <a:gd name="T16" fmla="*/ 48 w 194"/>
                <a:gd name="T17" fmla="*/ 19 h 93"/>
                <a:gd name="T18" fmla="*/ 51 w 194"/>
                <a:gd name="T19" fmla="*/ 20 h 93"/>
                <a:gd name="T20" fmla="*/ 55 w 194"/>
                <a:gd name="T21" fmla="*/ 21 h 93"/>
                <a:gd name="T22" fmla="*/ 59 w 194"/>
                <a:gd name="T23" fmla="*/ 23 h 93"/>
                <a:gd name="T24" fmla="*/ 63 w 194"/>
                <a:gd name="T25" fmla="*/ 24 h 93"/>
                <a:gd name="T26" fmla="*/ 68 w 194"/>
                <a:gd name="T27" fmla="*/ 25 h 93"/>
                <a:gd name="T28" fmla="*/ 71 w 194"/>
                <a:gd name="T29" fmla="*/ 29 h 93"/>
                <a:gd name="T30" fmla="*/ 78 w 194"/>
                <a:gd name="T31" fmla="*/ 31 h 93"/>
                <a:gd name="T32" fmla="*/ 85 w 194"/>
                <a:gd name="T33" fmla="*/ 33 h 93"/>
                <a:gd name="T34" fmla="*/ 91 w 194"/>
                <a:gd name="T35" fmla="*/ 36 h 93"/>
                <a:gd name="T36" fmla="*/ 95 w 194"/>
                <a:gd name="T37" fmla="*/ 41 h 93"/>
                <a:gd name="T38" fmla="*/ 96 w 194"/>
                <a:gd name="T39" fmla="*/ 45 h 93"/>
                <a:gd name="T40" fmla="*/ 94 w 194"/>
                <a:gd name="T41" fmla="*/ 47 h 93"/>
                <a:gd name="T42" fmla="*/ 90 w 194"/>
                <a:gd name="T43" fmla="*/ 47 h 93"/>
                <a:gd name="T44" fmla="*/ 87 w 194"/>
                <a:gd name="T45" fmla="*/ 47 h 93"/>
                <a:gd name="T46" fmla="*/ 83 w 194"/>
                <a:gd name="T47" fmla="*/ 46 h 93"/>
                <a:gd name="T48" fmla="*/ 79 w 194"/>
                <a:gd name="T49" fmla="*/ 45 h 93"/>
                <a:gd name="T50" fmla="*/ 74 w 194"/>
                <a:gd name="T51" fmla="*/ 44 h 93"/>
                <a:gd name="T52" fmla="*/ 71 w 194"/>
                <a:gd name="T53" fmla="*/ 43 h 93"/>
                <a:gd name="T54" fmla="*/ 68 w 194"/>
                <a:gd name="T55" fmla="*/ 41 h 93"/>
                <a:gd name="T56" fmla="*/ 64 w 194"/>
                <a:gd name="T57" fmla="*/ 40 h 93"/>
                <a:gd name="T58" fmla="*/ 59 w 194"/>
                <a:gd name="T59" fmla="*/ 38 h 93"/>
                <a:gd name="T60" fmla="*/ 55 w 194"/>
                <a:gd name="T61" fmla="*/ 36 h 93"/>
                <a:gd name="T62" fmla="*/ 52 w 194"/>
                <a:gd name="T63" fmla="*/ 35 h 93"/>
                <a:gd name="T64" fmla="*/ 49 w 194"/>
                <a:gd name="T65" fmla="*/ 33 h 93"/>
                <a:gd name="T66" fmla="*/ 45 w 194"/>
                <a:gd name="T67" fmla="*/ 32 h 93"/>
                <a:gd name="T68" fmla="*/ 41 w 194"/>
                <a:gd name="T69" fmla="*/ 31 h 93"/>
                <a:gd name="T70" fmla="*/ 37 w 194"/>
                <a:gd name="T71" fmla="*/ 30 h 93"/>
                <a:gd name="T72" fmla="*/ 32 w 194"/>
                <a:gd name="T73" fmla="*/ 29 h 93"/>
                <a:gd name="T74" fmla="*/ 27 w 194"/>
                <a:gd name="T75" fmla="*/ 29 h 93"/>
                <a:gd name="T76" fmla="*/ 23 w 194"/>
                <a:gd name="T77" fmla="*/ 28 h 93"/>
                <a:gd name="T78" fmla="*/ 19 w 194"/>
                <a:gd name="T79" fmla="*/ 27 h 93"/>
                <a:gd name="T80" fmla="*/ 15 w 194"/>
                <a:gd name="T81" fmla="*/ 25 h 93"/>
                <a:gd name="T82" fmla="*/ 10 w 194"/>
                <a:gd name="T83" fmla="*/ 23 h 93"/>
                <a:gd name="T84" fmla="*/ 4 w 194"/>
                <a:gd name="T85" fmla="*/ 19 h 93"/>
                <a:gd name="T86" fmla="*/ 0 w 194"/>
                <a:gd name="T87" fmla="*/ 14 h 93"/>
                <a:gd name="T88" fmla="*/ 0 w 194"/>
                <a:gd name="T89" fmla="*/ 9 h 93"/>
                <a:gd name="T90" fmla="*/ 3 w 194"/>
                <a:gd name="T91" fmla="*/ 4 h 93"/>
                <a:gd name="T92" fmla="*/ 6 w 194"/>
                <a:gd name="T93" fmla="*/ 1 h 93"/>
                <a:gd name="T94" fmla="*/ 9 w 194"/>
                <a:gd name="T95" fmla="*/ 0 h 93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194"/>
                <a:gd name="T145" fmla="*/ 0 h 93"/>
                <a:gd name="T146" fmla="*/ 194 w 194"/>
                <a:gd name="T147" fmla="*/ 93 h 93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194" h="93">
                  <a:moveTo>
                    <a:pt x="17" y="0"/>
                  </a:moveTo>
                  <a:lnTo>
                    <a:pt x="22" y="5"/>
                  </a:lnTo>
                  <a:lnTo>
                    <a:pt x="30" y="11"/>
                  </a:lnTo>
                  <a:lnTo>
                    <a:pt x="36" y="17"/>
                  </a:lnTo>
                  <a:lnTo>
                    <a:pt x="43" y="20"/>
                  </a:lnTo>
                  <a:lnTo>
                    <a:pt x="47" y="22"/>
                  </a:lnTo>
                  <a:lnTo>
                    <a:pt x="51" y="24"/>
                  </a:lnTo>
                  <a:lnTo>
                    <a:pt x="55" y="26"/>
                  </a:lnTo>
                  <a:lnTo>
                    <a:pt x="59" y="28"/>
                  </a:lnTo>
                  <a:lnTo>
                    <a:pt x="62" y="28"/>
                  </a:lnTo>
                  <a:lnTo>
                    <a:pt x="66" y="30"/>
                  </a:lnTo>
                  <a:lnTo>
                    <a:pt x="70" y="32"/>
                  </a:lnTo>
                  <a:lnTo>
                    <a:pt x="74" y="34"/>
                  </a:lnTo>
                  <a:lnTo>
                    <a:pt x="78" y="34"/>
                  </a:lnTo>
                  <a:lnTo>
                    <a:pt x="81" y="36"/>
                  </a:lnTo>
                  <a:lnTo>
                    <a:pt x="85" y="36"/>
                  </a:lnTo>
                  <a:lnTo>
                    <a:pt x="89" y="38"/>
                  </a:lnTo>
                  <a:lnTo>
                    <a:pt x="95" y="38"/>
                  </a:lnTo>
                  <a:lnTo>
                    <a:pt x="98" y="39"/>
                  </a:lnTo>
                  <a:lnTo>
                    <a:pt x="102" y="39"/>
                  </a:lnTo>
                  <a:lnTo>
                    <a:pt x="106" y="41"/>
                  </a:lnTo>
                  <a:lnTo>
                    <a:pt x="110" y="41"/>
                  </a:lnTo>
                  <a:lnTo>
                    <a:pt x="114" y="43"/>
                  </a:lnTo>
                  <a:lnTo>
                    <a:pt x="117" y="45"/>
                  </a:lnTo>
                  <a:lnTo>
                    <a:pt x="121" y="45"/>
                  </a:lnTo>
                  <a:lnTo>
                    <a:pt x="125" y="47"/>
                  </a:lnTo>
                  <a:lnTo>
                    <a:pt x="129" y="47"/>
                  </a:lnTo>
                  <a:lnTo>
                    <a:pt x="135" y="49"/>
                  </a:lnTo>
                  <a:lnTo>
                    <a:pt x="138" y="51"/>
                  </a:lnTo>
                  <a:lnTo>
                    <a:pt x="142" y="57"/>
                  </a:lnTo>
                  <a:lnTo>
                    <a:pt x="148" y="60"/>
                  </a:lnTo>
                  <a:lnTo>
                    <a:pt x="155" y="62"/>
                  </a:lnTo>
                  <a:lnTo>
                    <a:pt x="163" y="64"/>
                  </a:lnTo>
                  <a:lnTo>
                    <a:pt x="169" y="66"/>
                  </a:lnTo>
                  <a:lnTo>
                    <a:pt x="176" y="68"/>
                  </a:lnTo>
                  <a:lnTo>
                    <a:pt x="182" y="72"/>
                  </a:lnTo>
                  <a:lnTo>
                    <a:pt x="190" y="77"/>
                  </a:lnTo>
                  <a:lnTo>
                    <a:pt x="190" y="81"/>
                  </a:lnTo>
                  <a:lnTo>
                    <a:pt x="192" y="85"/>
                  </a:lnTo>
                  <a:lnTo>
                    <a:pt x="192" y="89"/>
                  </a:lnTo>
                  <a:lnTo>
                    <a:pt x="194" y="93"/>
                  </a:lnTo>
                  <a:lnTo>
                    <a:pt x="188" y="93"/>
                  </a:lnTo>
                  <a:lnTo>
                    <a:pt x="184" y="93"/>
                  </a:lnTo>
                  <a:lnTo>
                    <a:pt x="180" y="93"/>
                  </a:lnTo>
                  <a:lnTo>
                    <a:pt x="176" y="93"/>
                  </a:lnTo>
                  <a:lnTo>
                    <a:pt x="173" y="93"/>
                  </a:lnTo>
                  <a:lnTo>
                    <a:pt x="169" y="91"/>
                  </a:lnTo>
                  <a:lnTo>
                    <a:pt x="165" y="91"/>
                  </a:lnTo>
                  <a:lnTo>
                    <a:pt x="161" y="91"/>
                  </a:lnTo>
                  <a:lnTo>
                    <a:pt x="157" y="89"/>
                  </a:lnTo>
                  <a:lnTo>
                    <a:pt x="154" y="89"/>
                  </a:lnTo>
                  <a:lnTo>
                    <a:pt x="148" y="87"/>
                  </a:lnTo>
                  <a:lnTo>
                    <a:pt x="146" y="87"/>
                  </a:lnTo>
                  <a:lnTo>
                    <a:pt x="142" y="85"/>
                  </a:lnTo>
                  <a:lnTo>
                    <a:pt x="138" y="83"/>
                  </a:lnTo>
                  <a:lnTo>
                    <a:pt x="135" y="81"/>
                  </a:lnTo>
                  <a:lnTo>
                    <a:pt x="131" y="81"/>
                  </a:lnTo>
                  <a:lnTo>
                    <a:pt x="127" y="79"/>
                  </a:lnTo>
                  <a:lnTo>
                    <a:pt x="123" y="77"/>
                  </a:lnTo>
                  <a:lnTo>
                    <a:pt x="117" y="76"/>
                  </a:lnTo>
                  <a:lnTo>
                    <a:pt x="116" y="74"/>
                  </a:lnTo>
                  <a:lnTo>
                    <a:pt x="110" y="72"/>
                  </a:lnTo>
                  <a:lnTo>
                    <a:pt x="108" y="70"/>
                  </a:lnTo>
                  <a:lnTo>
                    <a:pt x="104" y="70"/>
                  </a:lnTo>
                  <a:lnTo>
                    <a:pt x="100" y="68"/>
                  </a:lnTo>
                  <a:lnTo>
                    <a:pt x="97" y="66"/>
                  </a:lnTo>
                  <a:lnTo>
                    <a:pt x="93" y="66"/>
                  </a:lnTo>
                  <a:lnTo>
                    <a:pt x="89" y="64"/>
                  </a:lnTo>
                  <a:lnTo>
                    <a:pt x="85" y="64"/>
                  </a:lnTo>
                  <a:lnTo>
                    <a:pt x="81" y="62"/>
                  </a:lnTo>
                  <a:lnTo>
                    <a:pt x="78" y="60"/>
                  </a:lnTo>
                  <a:lnTo>
                    <a:pt x="74" y="60"/>
                  </a:lnTo>
                  <a:lnTo>
                    <a:pt x="70" y="60"/>
                  </a:lnTo>
                  <a:lnTo>
                    <a:pt x="64" y="58"/>
                  </a:lnTo>
                  <a:lnTo>
                    <a:pt x="57" y="58"/>
                  </a:lnTo>
                  <a:lnTo>
                    <a:pt x="53" y="57"/>
                  </a:lnTo>
                  <a:lnTo>
                    <a:pt x="49" y="57"/>
                  </a:lnTo>
                  <a:lnTo>
                    <a:pt x="45" y="55"/>
                  </a:lnTo>
                  <a:lnTo>
                    <a:pt x="41" y="55"/>
                  </a:lnTo>
                  <a:lnTo>
                    <a:pt x="38" y="53"/>
                  </a:lnTo>
                  <a:lnTo>
                    <a:pt x="34" y="51"/>
                  </a:lnTo>
                  <a:lnTo>
                    <a:pt x="30" y="49"/>
                  </a:lnTo>
                  <a:lnTo>
                    <a:pt x="26" y="49"/>
                  </a:lnTo>
                  <a:lnTo>
                    <a:pt x="19" y="45"/>
                  </a:lnTo>
                  <a:lnTo>
                    <a:pt x="13" y="41"/>
                  </a:lnTo>
                  <a:lnTo>
                    <a:pt x="7" y="38"/>
                  </a:lnTo>
                  <a:lnTo>
                    <a:pt x="3" y="32"/>
                  </a:lnTo>
                  <a:lnTo>
                    <a:pt x="0" y="28"/>
                  </a:lnTo>
                  <a:lnTo>
                    <a:pt x="0" y="22"/>
                  </a:lnTo>
                  <a:lnTo>
                    <a:pt x="0" y="17"/>
                  </a:lnTo>
                  <a:lnTo>
                    <a:pt x="3" y="11"/>
                  </a:lnTo>
                  <a:lnTo>
                    <a:pt x="5" y="7"/>
                  </a:lnTo>
                  <a:lnTo>
                    <a:pt x="9" y="5"/>
                  </a:lnTo>
                  <a:lnTo>
                    <a:pt x="11" y="1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45EDB5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1" name="Freeform 189"/>
            <p:cNvSpPr>
              <a:spLocks/>
            </p:cNvSpPr>
            <p:nvPr/>
          </p:nvSpPr>
          <p:spPr bwMode="auto">
            <a:xfrm>
              <a:off x="2393" y="3577"/>
              <a:ext cx="25" cy="18"/>
            </a:xfrm>
            <a:custGeom>
              <a:avLst/>
              <a:gdLst>
                <a:gd name="T0" fmla="*/ 17 w 50"/>
                <a:gd name="T1" fmla="*/ 0 h 36"/>
                <a:gd name="T2" fmla="*/ 19 w 50"/>
                <a:gd name="T3" fmla="*/ 1 h 36"/>
                <a:gd name="T4" fmla="*/ 21 w 50"/>
                <a:gd name="T5" fmla="*/ 2 h 36"/>
                <a:gd name="T6" fmla="*/ 22 w 50"/>
                <a:gd name="T7" fmla="*/ 3 h 36"/>
                <a:gd name="T8" fmla="*/ 23 w 50"/>
                <a:gd name="T9" fmla="*/ 4 h 36"/>
                <a:gd name="T10" fmla="*/ 25 w 50"/>
                <a:gd name="T11" fmla="*/ 6 h 36"/>
                <a:gd name="T12" fmla="*/ 25 w 50"/>
                <a:gd name="T13" fmla="*/ 8 h 36"/>
                <a:gd name="T14" fmla="*/ 24 w 50"/>
                <a:gd name="T15" fmla="*/ 10 h 36"/>
                <a:gd name="T16" fmla="*/ 23 w 50"/>
                <a:gd name="T17" fmla="*/ 12 h 36"/>
                <a:gd name="T18" fmla="*/ 20 w 50"/>
                <a:gd name="T19" fmla="*/ 14 h 36"/>
                <a:gd name="T20" fmla="*/ 18 w 50"/>
                <a:gd name="T21" fmla="*/ 16 h 36"/>
                <a:gd name="T22" fmla="*/ 16 w 50"/>
                <a:gd name="T23" fmla="*/ 17 h 36"/>
                <a:gd name="T24" fmla="*/ 13 w 50"/>
                <a:gd name="T25" fmla="*/ 18 h 36"/>
                <a:gd name="T26" fmla="*/ 10 w 50"/>
                <a:gd name="T27" fmla="*/ 18 h 36"/>
                <a:gd name="T28" fmla="*/ 8 w 50"/>
                <a:gd name="T29" fmla="*/ 18 h 36"/>
                <a:gd name="T30" fmla="*/ 4 w 50"/>
                <a:gd name="T31" fmla="*/ 17 h 36"/>
                <a:gd name="T32" fmla="*/ 3 w 50"/>
                <a:gd name="T33" fmla="*/ 16 h 36"/>
                <a:gd name="T34" fmla="*/ 1 w 50"/>
                <a:gd name="T35" fmla="*/ 13 h 36"/>
                <a:gd name="T36" fmla="*/ 0 w 50"/>
                <a:gd name="T37" fmla="*/ 10 h 36"/>
                <a:gd name="T38" fmla="*/ 2 w 50"/>
                <a:gd name="T39" fmla="*/ 8 h 36"/>
                <a:gd name="T40" fmla="*/ 4 w 50"/>
                <a:gd name="T41" fmla="*/ 6 h 36"/>
                <a:gd name="T42" fmla="*/ 6 w 50"/>
                <a:gd name="T43" fmla="*/ 4 h 36"/>
                <a:gd name="T44" fmla="*/ 9 w 50"/>
                <a:gd name="T45" fmla="*/ 4 h 36"/>
                <a:gd name="T46" fmla="*/ 11 w 50"/>
                <a:gd name="T47" fmla="*/ 3 h 36"/>
                <a:gd name="T48" fmla="*/ 14 w 50"/>
                <a:gd name="T49" fmla="*/ 3 h 36"/>
                <a:gd name="T50" fmla="*/ 16 w 50"/>
                <a:gd name="T51" fmla="*/ 2 h 36"/>
                <a:gd name="T52" fmla="*/ 17 w 50"/>
                <a:gd name="T53" fmla="*/ 0 h 36"/>
                <a:gd name="T54" fmla="*/ 17 w 50"/>
                <a:gd name="T55" fmla="*/ 0 h 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50"/>
                <a:gd name="T85" fmla="*/ 0 h 36"/>
                <a:gd name="T86" fmla="*/ 50 w 50"/>
                <a:gd name="T87" fmla="*/ 36 h 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50" h="36">
                  <a:moveTo>
                    <a:pt x="34" y="0"/>
                  </a:moveTo>
                  <a:lnTo>
                    <a:pt x="38" y="1"/>
                  </a:lnTo>
                  <a:lnTo>
                    <a:pt x="42" y="3"/>
                  </a:lnTo>
                  <a:lnTo>
                    <a:pt x="44" y="5"/>
                  </a:lnTo>
                  <a:lnTo>
                    <a:pt x="46" y="7"/>
                  </a:lnTo>
                  <a:lnTo>
                    <a:pt x="50" y="11"/>
                  </a:lnTo>
                  <a:lnTo>
                    <a:pt x="50" y="15"/>
                  </a:lnTo>
                  <a:lnTo>
                    <a:pt x="48" y="20"/>
                  </a:lnTo>
                  <a:lnTo>
                    <a:pt x="46" y="24"/>
                  </a:lnTo>
                  <a:lnTo>
                    <a:pt x="40" y="28"/>
                  </a:lnTo>
                  <a:lnTo>
                    <a:pt x="36" y="32"/>
                  </a:lnTo>
                  <a:lnTo>
                    <a:pt x="31" y="34"/>
                  </a:lnTo>
                  <a:lnTo>
                    <a:pt x="25" y="36"/>
                  </a:lnTo>
                  <a:lnTo>
                    <a:pt x="19" y="36"/>
                  </a:lnTo>
                  <a:lnTo>
                    <a:pt x="15" y="36"/>
                  </a:lnTo>
                  <a:lnTo>
                    <a:pt x="8" y="34"/>
                  </a:lnTo>
                  <a:lnTo>
                    <a:pt x="6" y="32"/>
                  </a:lnTo>
                  <a:lnTo>
                    <a:pt x="2" y="26"/>
                  </a:lnTo>
                  <a:lnTo>
                    <a:pt x="0" y="20"/>
                  </a:lnTo>
                  <a:lnTo>
                    <a:pt x="4" y="15"/>
                  </a:lnTo>
                  <a:lnTo>
                    <a:pt x="8" y="11"/>
                  </a:lnTo>
                  <a:lnTo>
                    <a:pt x="12" y="7"/>
                  </a:lnTo>
                  <a:lnTo>
                    <a:pt x="17" y="7"/>
                  </a:lnTo>
                  <a:lnTo>
                    <a:pt x="21" y="5"/>
                  </a:lnTo>
                  <a:lnTo>
                    <a:pt x="27" y="5"/>
                  </a:lnTo>
                  <a:lnTo>
                    <a:pt x="31" y="3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45EDB5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2" name="Freeform 190"/>
            <p:cNvSpPr>
              <a:spLocks/>
            </p:cNvSpPr>
            <p:nvPr/>
          </p:nvSpPr>
          <p:spPr bwMode="auto">
            <a:xfrm>
              <a:off x="2073" y="3554"/>
              <a:ext cx="59" cy="30"/>
            </a:xfrm>
            <a:custGeom>
              <a:avLst/>
              <a:gdLst>
                <a:gd name="T0" fmla="*/ 49 w 117"/>
                <a:gd name="T1" fmla="*/ 0 h 61"/>
                <a:gd name="T2" fmla="*/ 50 w 117"/>
                <a:gd name="T3" fmla="*/ 1 h 61"/>
                <a:gd name="T4" fmla="*/ 53 w 117"/>
                <a:gd name="T5" fmla="*/ 4 h 61"/>
                <a:gd name="T6" fmla="*/ 56 w 117"/>
                <a:gd name="T7" fmla="*/ 6 h 61"/>
                <a:gd name="T8" fmla="*/ 59 w 117"/>
                <a:gd name="T9" fmla="*/ 9 h 61"/>
                <a:gd name="T10" fmla="*/ 56 w 117"/>
                <a:gd name="T11" fmla="*/ 12 h 61"/>
                <a:gd name="T12" fmla="*/ 53 w 117"/>
                <a:gd name="T13" fmla="*/ 15 h 61"/>
                <a:gd name="T14" fmla="*/ 50 w 117"/>
                <a:gd name="T15" fmla="*/ 17 h 61"/>
                <a:gd name="T16" fmla="*/ 48 w 117"/>
                <a:gd name="T17" fmla="*/ 19 h 61"/>
                <a:gd name="T18" fmla="*/ 45 w 117"/>
                <a:gd name="T19" fmla="*/ 20 h 61"/>
                <a:gd name="T20" fmla="*/ 42 w 117"/>
                <a:gd name="T21" fmla="*/ 21 h 61"/>
                <a:gd name="T22" fmla="*/ 39 w 117"/>
                <a:gd name="T23" fmla="*/ 22 h 61"/>
                <a:gd name="T24" fmla="*/ 35 w 117"/>
                <a:gd name="T25" fmla="*/ 23 h 61"/>
                <a:gd name="T26" fmla="*/ 31 w 117"/>
                <a:gd name="T27" fmla="*/ 23 h 61"/>
                <a:gd name="T28" fmla="*/ 29 w 117"/>
                <a:gd name="T29" fmla="*/ 23 h 61"/>
                <a:gd name="T30" fmla="*/ 25 w 117"/>
                <a:gd name="T31" fmla="*/ 23 h 61"/>
                <a:gd name="T32" fmla="*/ 22 w 117"/>
                <a:gd name="T33" fmla="*/ 24 h 61"/>
                <a:gd name="T34" fmla="*/ 18 w 117"/>
                <a:gd name="T35" fmla="*/ 25 h 61"/>
                <a:gd name="T36" fmla="*/ 15 w 117"/>
                <a:gd name="T37" fmla="*/ 27 h 61"/>
                <a:gd name="T38" fmla="*/ 12 w 117"/>
                <a:gd name="T39" fmla="*/ 28 h 61"/>
                <a:gd name="T40" fmla="*/ 10 w 117"/>
                <a:gd name="T41" fmla="*/ 30 h 61"/>
                <a:gd name="T42" fmla="*/ 8 w 117"/>
                <a:gd name="T43" fmla="*/ 28 h 61"/>
                <a:gd name="T44" fmla="*/ 6 w 117"/>
                <a:gd name="T45" fmla="*/ 26 h 61"/>
                <a:gd name="T46" fmla="*/ 4 w 117"/>
                <a:gd name="T47" fmla="*/ 24 h 61"/>
                <a:gd name="T48" fmla="*/ 2 w 117"/>
                <a:gd name="T49" fmla="*/ 23 h 61"/>
                <a:gd name="T50" fmla="*/ 1 w 117"/>
                <a:gd name="T51" fmla="*/ 22 h 61"/>
                <a:gd name="T52" fmla="*/ 0 w 117"/>
                <a:gd name="T53" fmla="*/ 19 h 61"/>
                <a:gd name="T54" fmla="*/ 0 w 117"/>
                <a:gd name="T55" fmla="*/ 17 h 61"/>
                <a:gd name="T56" fmla="*/ 0 w 117"/>
                <a:gd name="T57" fmla="*/ 14 h 61"/>
                <a:gd name="T58" fmla="*/ 2 w 117"/>
                <a:gd name="T59" fmla="*/ 12 h 61"/>
                <a:gd name="T60" fmla="*/ 6 w 117"/>
                <a:gd name="T61" fmla="*/ 11 h 61"/>
                <a:gd name="T62" fmla="*/ 9 w 117"/>
                <a:gd name="T63" fmla="*/ 10 h 61"/>
                <a:gd name="T64" fmla="*/ 11 w 117"/>
                <a:gd name="T65" fmla="*/ 9 h 61"/>
                <a:gd name="T66" fmla="*/ 14 w 117"/>
                <a:gd name="T67" fmla="*/ 9 h 61"/>
                <a:gd name="T68" fmla="*/ 17 w 117"/>
                <a:gd name="T69" fmla="*/ 8 h 61"/>
                <a:gd name="T70" fmla="*/ 21 w 117"/>
                <a:gd name="T71" fmla="*/ 8 h 61"/>
                <a:gd name="T72" fmla="*/ 25 w 117"/>
                <a:gd name="T73" fmla="*/ 8 h 61"/>
                <a:gd name="T74" fmla="*/ 28 w 117"/>
                <a:gd name="T75" fmla="*/ 7 h 61"/>
                <a:gd name="T76" fmla="*/ 30 w 117"/>
                <a:gd name="T77" fmla="*/ 7 h 61"/>
                <a:gd name="T78" fmla="*/ 34 w 117"/>
                <a:gd name="T79" fmla="*/ 6 h 61"/>
                <a:gd name="T80" fmla="*/ 37 w 117"/>
                <a:gd name="T81" fmla="*/ 5 h 61"/>
                <a:gd name="T82" fmla="*/ 40 w 117"/>
                <a:gd name="T83" fmla="*/ 4 h 61"/>
                <a:gd name="T84" fmla="*/ 43 w 117"/>
                <a:gd name="T85" fmla="*/ 4 h 61"/>
                <a:gd name="T86" fmla="*/ 46 w 117"/>
                <a:gd name="T87" fmla="*/ 2 h 61"/>
                <a:gd name="T88" fmla="*/ 49 w 117"/>
                <a:gd name="T89" fmla="*/ 0 h 61"/>
                <a:gd name="T90" fmla="*/ 49 w 117"/>
                <a:gd name="T91" fmla="*/ 0 h 61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117"/>
                <a:gd name="T139" fmla="*/ 0 h 61"/>
                <a:gd name="T140" fmla="*/ 117 w 117"/>
                <a:gd name="T141" fmla="*/ 61 h 61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117" h="61">
                  <a:moveTo>
                    <a:pt x="98" y="0"/>
                  </a:moveTo>
                  <a:lnTo>
                    <a:pt x="100" y="2"/>
                  </a:lnTo>
                  <a:lnTo>
                    <a:pt x="106" y="8"/>
                  </a:lnTo>
                  <a:lnTo>
                    <a:pt x="112" y="13"/>
                  </a:lnTo>
                  <a:lnTo>
                    <a:pt x="117" y="19"/>
                  </a:lnTo>
                  <a:lnTo>
                    <a:pt x="112" y="25"/>
                  </a:lnTo>
                  <a:lnTo>
                    <a:pt x="106" y="30"/>
                  </a:lnTo>
                  <a:lnTo>
                    <a:pt x="100" y="34"/>
                  </a:lnTo>
                  <a:lnTo>
                    <a:pt x="95" y="38"/>
                  </a:lnTo>
                  <a:lnTo>
                    <a:pt x="89" y="40"/>
                  </a:lnTo>
                  <a:lnTo>
                    <a:pt x="83" y="42"/>
                  </a:lnTo>
                  <a:lnTo>
                    <a:pt x="78" y="44"/>
                  </a:lnTo>
                  <a:lnTo>
                    <a:pt x="70" y="46"/>
                  </a:lnTo>
                  <a:lnTo>
                    <a:pt x="62" y="46"/>
                  </a:lnTo>
                  <a:lnTo>
                    <a:pt x="57" y="47"/>
                  </a:lnTo>
                  <a:lnTo>
                    <a:pt x="49" y="47"/>
                  </a:lnTo>
                  <a:lnTo>
                    <a:pt x="43" y="49"/>
                  </a:lnTo>
                  <a:lnTo>
                    <a:pt x="36" y="51"/>
                  </a:lnTo>
                  <a:lnTo>
                    <a:pt x="30" y="55"/>
                  </a:lnTo>
                  <a:lnTo>
                    <a:pt x="24" y="57"/>
                  </a:lnTo>
                  <a:lnTo>
                    <a:pt x="19" y="61"/>
                  </a:lnTo>
                  <a:lnTo>
                    <a:pt x="15" y="57"/>
                  </a:lnTo>
                  <a:lnTo>
                    <a:pt x="11" y="53"/>
                  </a:lnTo>
                  <a:lnTo>
                    <a:pt x="7" y="49"/>
                  </a:lnTo>
                  <a:lnTo>
                    <a:pt x="3" y="47"/>
                  </a:lnTo>
                  <a:lnTo>
                    <a:pt x="2" y="44"/>
                  </a:lnTo>
                  <a:lnTo>
                    <a:pt x="0" y="38"/>
                  </a:lnTo>
                  <a:lnTo>
                    <a:pt x="0" y="34"/>
                  </a:lnTo>
                  <a:lnTo>
                    <a:pt x="0" y="28"/>
                  </a:lnTo>
                  <a:lnTo>
                    <a:pt x="3" y="25"/>
                  </a:lnTo>
                  <a:lnTo>
                    <a:pt x="11" y="23"/>
                  </a:lnTo>
                  <a:lnTo>
                    <a:pt x="17" y="21"/>
                  </a:lnTo>
                  <a:lnTo>
                    <a:pt x="22" y="19"/>
                  </a:lnTo>
                  <a:lnTo>
                    <a:pt x="28" y="19"/>
                  </a:lnTo>
                  <a:lnTo>
                    <a:pt x="34" y="17"/>
                  </a:lnTo>
                  <a:lnTo>
                    <a:pt x="41" y="17"/>
                  </a:lnTo>
                  <a:lnTo>
                    <a:pt x="49" y="17"/>
                  </a:lnTo>
                  <a:lnTo>
                    <a:pt x="55" y="15"/>
                  </a:lnTo>
                  <a:lnTo>
                    <a:pt x="60" y="15"/>
                  </a:lnTo>
                  <a:lnTo>
                    <a:pt x="68" y="13"/>
                  </a:lnTo>
                  <a:lnTo>
                    <a:pt x="74" y="11"/>
                  </a:lnTo>
                  <a:lnTo>
                    <a:pt x="79" y="9"/>
                  </a:lnTo>
                  <a:lnTo>
                    <a:pt x="85" y="8"/>
                  </a:lnTo>
                  <a:lnTo>
                    <a:pt x="91" y="4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rgbClr val="45EDB5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3" name="Freeform 191"/>
            <p:cNvSpPr>
              <a:spLocks/>
            </p:cNvSpPr>
            <p:nvPr/>
          </p:nvSpPr>
          <p:spPr bwMode="auto">
            <a:xfrm>
              <a:off x="2179" y="3575"/>
              <a:ext cx="18" cy="74"/>
            </a:xfrm>
            <a:custGeom>
              <a:avLst/>
              <a:gdLst>
                <a:gd name="T0" fmla="*/ 7 w 36"/>
                <a:gd name="T1" fmla="*/ 2 h 148"/>
                <a:gd name="T2" fmla="*/ 9 w 36"/>
                <a:gd name="T3" fmla="*/ 6 h 148"/>
                <a:gd name="T4" fmla="*/ 10 w 36"/>
                <a:gd name="T5" fmla="*/ 10 h 148"/>
                <a:gd name="T6" fmla="*/ 11 w 36"/>
                <a:gd name="T7" fmla="*/ 13 h 148"/>
                <a:gd name="T8" fmla="*/ 12 w 36"/>
                <a:gd name="T9" fmla="*/ 18 h 148"/>
                <a:gd name="T10" fmla="*/ 13 w 36"/>
                <a:gd name="T11" fmla="*/ 23 h 148"/>
                <a:gd name="T12" fmla="*/ 13 w 36"/>
                <a:gd name="T13" fmla="*/ 27 h 148"/>
                <a:gd name="T14" fmla="*/ 14 w 36"/>
                <a:gd name="T15" fmla="*/ 31 h 148"/>
                <a:gd name="T16" fmla="*/ 14 w 36"/>
                <a:gd name="T17" fmla="*/ 36 h 148"/>
                <a:gd name="T18" fmla="*/ 14 w 36"/>
                <a:gd name="T19" fmla="*/ 41 h 148"/>
                <a:gd name="T20" fmla="*/ 14 w 36"/>
                <a:gd name="T21" fmla="*/ 47 h 148"/>
                <a:gd name="T22" fmla="*/ 15 w 36"/>
                <a:gd name="T23" fmla="*/ 51 h 148"/>
                <a:gd name="T24" fmla="*/ 15 w 36"/>
                <a:gd name="T25" fmla="*/ 56 h 148"/>
                <a:gd name="T26" fmla="*/ 16 w 36"/>
                <a:gd name="T27" fmla="*/ 61 h 148"/>
                <a:gd name="T28" fmla="*/ 16 w 36"/>
                <a:gd name="T29" fmla="*/ 65 h 148"/>
                <a:gd name="T30" fmla="*/ 17 w 36"/>
                <a:gd name="T31" fmla="*/ 69 h 148"/>
                <a:gd name="T32" fmla="*/ 16 w 36"/>
                <a:gd name="T33" fmla="*/ 72 h 148"/>
                <a:gd name="T34" fmla="*/ 11 w 36"/>
                <a:gd name="T35" fmla="*/ 73 h 148"/>
                <a:gd name="T36" fmla="*/ 7 w 36"/>
                <a:gd name="T37" fmla="*/ 70 h 148"/>
                <a:gd name="T38" fmla="*/ 4 w 36"/>
                <a:gd name="T39" fmla="*/ 65 h 148"/>
                <a:gd name="T40" fmla="*/ 2 w 36"/>
                <a:gd name="T41" fmla="*/ 58 h 148"/>
                <a:gd name="T42" fmla="*/ 3 w 36"/>
                <a:gd name="T43" fmla="*/ 51 h 148"/>
                <a:gd name="T44" fmla="*/ 3 w 36"/>
                <a:gd name="T45" fmla="*/ 46 h 148"/>
                <a:gd name="T46" fmla="*/ 3 w 36"/>
                <a:gd name="T47" fmla="*/ 42 h 148"/>
                <a:gd name="T48" fmla="*/ 3 w 36"/>
                <a:gd name="T49" fmla="*/ 38 h 148"/>
                <a:gd name="T50" fmla="*/ 4 w 36"/>
                <a:gd name="T51" fmla="*/ 34 h 148"/>
                <a:gd name="T52" fmla="*/ 4 w 36"/>
                <a:gd name="T53" fmla="*/ 30 h 148"/>
                <a:gd name="T54" fmla="*/ 3 w 36"/>
                <a:gd name="T55" fmla="*/ 22 h 148"/>
                <a:gd name="T56" fmla="*/ 1 w 36"/>
                <a:gd name="T57" fmla="*/ 16 h 148"/>
                <a:gd name="T58" fmla="*/ 0 w 36"/>
                <a:gd name="T59" fmla="*/ 12 h 148"/>
                <a:gd name="T60" fmla="*/ 1 w 36"/>
                <a:gd name="T61" fmla="*/ 7 h 148"/>
                <a:gd name="T62" fmla="*/ 4 w 36"/>
                <a:gd name="T63" fmla="*/ 2 h 148"/>
                <a:gd name="T64" fmla="*/ 7 w 36"/>
                <a:gd name="T65" fmla="*/ 0 h 148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36"/>
                <a:gd name="T100" fmla="*/ 0 h 148"/>
                <a:gd name="T101" fmla="*/ 36 w 36"/>
                <a:gd name="T102" fmla="*/ 148 h 148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36" h="148">
                  <a:moveTo>
                    <a:pt x="13" y="0"/>
                  </a:moveTo>
                  <a:lnTo>
                    <a:pt x="13" y="4"/>
                  </a:lnTo>
                  <a:lnTo>
                    <a:pt x="15" y="7"/>
                  </a:lnTo>
                  <a:lnTo>
                    <a:pt x="17" y="11"/>
                  </a:lnTo>
                  <a:lnTo>
                    <a:pt x="20" y="15"/>
                  </a:lnTo>
                  <a:lnTo>
                    <a:pt x="20" y="19"/>
                  </a:lnTo>
                  <a:lnTo>
                    <a:pt x="22" y="23"/>
                  </a:lnTo>
                  <a:lnTo>
                    <a:pt x="22" y="26"/>
                  </a:lnTo>
                  <a:lnTo>
                    <a:pt x="24" y="32"/>
                  </a:lnTo>
                  <a:lnTo>
                    <a:pt x="24" y="36"/>
                  </a:lnTo>
                  <a:lnTo>
                    <a:pt x="26" y="40"/>
                  </a:lnTo>
                  <a:lnTo>
                    <a:pt x="26" y="45"/>
                  </a:lnTo>
                  <a:lnTo>
                    <a:pt x="26" y="49"/>
                  </a:lnTo>
                  <a:lnTo>
                    <a:pt x="26" y="53"/>
                  </a:lnTo>
                  <a:lnTo>
                    <a:pt x="28" y="59"/>
                  </a:lnTo>
                  <a:lnTo>
                    <a:pt x="28" y="62"/>
                  </a:lnTo>
                  <a:lnTo>
                    <a:pt x="28" y="68"/>
                  </a:lnTo>
                  <a:lnTo>
                    <a:pt x="28" y="72"/>
                  </a:lnTo>
                  <a:lnTo>
                    <a:pt x="28" y="78"/>
                  </a:lnTo>
                  <a:lnTo>
                    <a:pt x="28" y="81"/>
                  </a:lnTo>
                  <a:lnTo>
                    <a:pt x="28" y="87"/>
                  </a:lnTo>
                  <a:lnTo>
                    <a:pt x="28" y="93"/>
                  </a:lnTo>
                  <a:lnTo>
                    <a:pt x="28" y="97"/>
                  </a:lnTo>
                  <a:lnTo>
                    <a:pt x="30" y="102"/>
                  </a:lnTo>
                  <a:lnTo>
                    <a:pt x="30" y="108"/>
                  </a:lnTo>
                  <a:lnTo>
                    <a:pt x="30" y="112"/>
                  </a:lnTo>
                  <a:lnTo>
                    <a:pt x="30" y="116"/>
                  </a:lnTo>
                  <a:lnTo>
                    <a:pt x="32" y="121"/>
                  </a:lnTo>
                  <a:lnTo>
                    <a:pt x="32" y="125"/>
                  </a:lnTo>
                  <a:lnTo>
                    <a:pt x="32" y="129"/>
                  </a:lnTo>
                  <a:lnTo>
                    <a:pt x="34" y="135"/>
                  </a:lnTo>
                  <a:lnTo>
                    <a:pt x="34" y="138"/>
                  </a:lnTo>
                  <a:lnTo>
                    <a:pt x="36" y="144"/>
                  </a:lnTo>
                  <a:lnTo>
                    <a:pt x="32" y="144"/>
                  </a:lnTo>
                  <a:lnTo>
                    <a:pt x="26" y="144"/>
                  </a:lnTo>
                  <a:lnTo>
                    <a:pt x="22" y="146"/>
                  </a:lnTo>
                  <a:lnTo>
                    <a:pt x="17" y="148"/>
                  </a:lnTo>
                  <a:lnTo>
                    <a:pt x="13" y="140"/>
                  </a:lnTo>
                  <a:lnTo>
                    <a:pt x="9" y="135"/>
                  </a:lnTo>
                  <a:lnTo>
                    <a:pt x="7" y="129"/>
                  </a:lnTo>
                  <a:lnTo>
                    <a:pt x="5" y="121"/>
                  </a:lnTo>
                  <a:lnTo>
                    <a:pt x="3" y="116"/>
                  </a:lnTo>
                  <a:lnTo>
                    <a:pt x="3" y="108"/>
                  </a:lnTo>
                  <a:lnTo>
                    <a:pt x="5" y="102"/>
                  </a:lnTo>
                  <a:lnTo>
                    <a:pt x="5" y="95"/>
                  </a:lnTo>
                  <a:lnTo>
                    <a:pt x="5" y="91"/>
                  </a:lnTo>
                  <a:lnTo>
                    <a:pt x="5" y="87"/>
                  </a:lnTo>
                  <a:lnTo>
                    <a:pt x="5" y="83"/>
                  </a:lnTo>
                  <a:lnTo>
                    <a:pt x="5" y="80"/>
                  </a:lnTo>
                  <a:lnTo>
                    <a:pt x="5" y="76"/>
                  </a:lnTo>
                  <a:lnTo>
                    <a:pt x="7" y="72"/>
                  </a:lnTo>
                  <a:lnTo>
                    <a:pt x="7" y="68"/>
                  </a:lnTo>
                  <a:lnTo>
                    <a:pt x="7" y="64"/>
                  </a:lnTo>
                  <a:lnTo>
                    <a:pt x="7" y="59"/>
                  </a:lnTo>
                  <a:lnTo>
                    <a:pt x="7" y="51"/>
                  </a:lnTo>
                  <a:lnTo>
                    <a:pt x="5" y="43"/>
                  </a:lnTo>
                  <a:lnTo>
                    <a:pt x="3" y="38"/>
                  </a:lnTo>
                  <a:lnTo>
                    <a:pt x="1" y="32"/>
                  </a:lnTo>
                  <a:lnTo>
                    <a:pt x="0" y="26"/>
                  </a:lnTo>
                  <a:lnTo>
                    <a:pt x="0" y="23"/>
                  </a:lnTo>
                  <a:lnTo>
                    <a:pt x="1" y="17"/>
                  </a:lnTo>
                  <a:lnTo>
                    <a:pt x="1" y="13"/>
                  </a:lnTo>
                  <a:lnTo>
                    <a:pt x="5" y="7"/>
                  </a:lnTo>
                  <a:lnTo>
                    <a:pt x="7" y="4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45EDB5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4" name="Freeform 192"/>
            <p:cNvSpPr>
              <a:spLocks/>
            </p:cNvSpPr>
            <p:nvPr/>
          </p:nvSpPr>
          <p:spPr bwMode="auto">
            <a:xfrm>
              <a:off x="2316" y="3644"/>
              <a:ext cx="18" cy="37"/>
            </a:xfrm>
            <a:custGeom>
              <a:avLst/>
              <a:gdLst>
                <a:gd name="T0" fmla="*/ 12 w 36"/>
                <a:gd name="T1" fmla="*/ 0 h 75"/>
                <a:gd name="T2" fmla="*/ 14 w 36"/>
                <a:gd name="T3" fmla="*/ 1 h 75"/>
                <a:gd name="T4" fmla="*/ 16 w 36"/>
                <a:gd name="T5" fmla="*/ 2 h 75"/>
                <a:gd name="T6" fmla="*/ 17 w 36"/>
                <a:gd name="T7" fmla="*/ 4 h 75"/>
                <a:gd name="T8" fmla="*/ 18 w 36"/>
                <a:gd name="T9" fmla="*/ 6 h 75"/>
                <a:gd name="T10" fmla="*/ 18 w 36"/>
                <a:gd name="T11" fmla="*/ 8 h 75"/>
                <a:gd name="T12" fmla="*/ 18 w 36"/>
                <a:gd name="T13" fmla="*/ 10 h 75"/>
                <a:gd name="T14" fmla="*/ 18 w 36"/>
                <a:gd name="T15" fmla="*/ 12 h 75"/>
                <a:gd name="T16" fmla="*/ 18 w 36"/>
                <a:gd name="T17" fmla="*/ 15 h 75"/>
                <a:gd name="T18" fmla="*/ 18 w 36"/>
                <a:gd name="T19" fmla="*/ 18 h 75"/>
                <a:gd name="T20" fmla="*/ 18 w 36"/>
                <a:gd name="T21" fmla="*/ 20 h 75"/>
                <a:gd name="T22" fmla="*/ 17 w 36"/>
                <a:gd name="T23" fmla="*/ 23 h 75"/>
                <a:gd name="T24" fmla="*/ 16 w 36"/>
                <a:gd name="T25" fmla="*/ 26 h 75"/>
                <a:gd name="T26" fmla="*/ 16 w 36"/>
                <a:gd name="T27" fmla="*/ 28 h 75"/>
                <a:gd name="T28" fmla="*/ 15 w 36"/>
                <a:gd name="T29" fmla="*/ 30 h 75"/>
                <a:gd name="T30" fmla="*/ 15 w 36"/>
                <a:gd name="T31" fmla="*/ 32 h 75"/>
                <a:gd name="T32" fmla="*/ 16 w 36"/>
                <a:gd name="T33" fmla="*/ 35 h 75"/>
                <a:gd name="T34" fmla="*/ 13 w 36"/>
                <a:gd name="T35" fmla="*/ 35 h 75"/>
                <a:gd name="T36" fmla="*/ 10 w 36"/>
                <a:gd name="T37" fmla="*/ 35 h 75"/>
                <a:gd name="T38" fmla="*/ 8 w 36"/>
                <a:gd name="T39" fmla="*/ 36 h 75"/>
                <a:gd name="T40" fmla="*/ 6 w 36"/>
                <a:gd name="T41" fmla="*/ 37 h 75"/>
                <a:gd name="T42" fmla="*/ 3 w 36"/>
                <a:gd name="T43" fmla="*/ 34 h 75"/>
                <a:gd name="T44" fmla="*/ 2 w 36"/>
                <a:gd name="T45" fmla="*/ 32 h 75"/>
                <a:gd name="T46" fmla="*/ 0 w 36"/>
                <a:gd name="T47" fmla="*/ 30 h 75"/>
                <a:gd name="T48" fmla="*/ 0 w 36"/>
                <a:gd name="T49" fmla="*/ 28 h 75"/>
                <a:gd name="T50" fmla="*/ 0 w 36"/>
                <a:gd name="T51" fmla="*/ 26 h 75"/>
                <a:gd name="T52" fmla="*/ 0 w 36"/>
                <a:gd name="T53" fmla="*/ 23 h 75"/>
                <a:gd name="T54" fmla="*/ 0 w 36"/>
                <a:gd name="T55" fmla="*/ 21 h 75"/>
                <a:gd name="T56" fmla="*/ 2 w 36"/>
                <a:gd name="T57" fmla="*/ 18 h 75"/>
                <a:gd name="T58" fmla="*/ 2 w 36"/>
                <a:gd name="T59" fmla="*/ 15 h 75"/>
                <a:gd name="T60" fmla="*/ 3 w 36"/>
                <a:gd name="T61" fmla="*/ 13 h 75"/>
                <a:gd name="T62" fmla="*/ 5 w 36"/>
                <a:gd name="T63" fmla="*/ 10 h 75"/>
                <a:gd name="T64" fmla="*/ 6 w 36"/>
                <a:gd name="T65" fmla="*/ 9 h 75"/>
                <a:gd name="T66" fmla="*/ 7 w 36"/>
                <a:gd name="T67" fmla="*/ 6 h 75"/>
                <a:gd name="T68" fmla="*/ 9 w 36"/>
                <a:gd name="T69" fmla="*/ 4 h 75"/>
                <a:gd name="T70" fmla="*/ 10 w 36"/>
                <a:gd name="T71" fmla="*/ 2 h 75"/>
                <a:gd name="T72" fmla="*/ 12 w 36"/>
                <a:gd name="T73" fmla="*/ 0 h 75"/>
                <a:gd name="T74" fmla="*/ 12 w 36"/>
                <a:gd name="T75" fmla="*/ 0 h 75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36"/>
                <a:gd name="T115" fmla="*/ 0 h 75"/>
                <a:gd name="T116" fmla="*/ 36 w 36"/>
                <a:gd name="T117" fmla="*/ 75 h 75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36" h="75">
                  <a:moveTo>
                    <a:pt x="23" y="0"/>
                  </a:moveTo>
                  <a:lnTo>
                    <a:pt x="27" y="2"/>
                  </a:lnTo>
                  <a:lnTo>
                    <a:pt x="31" y="4"/>
                  </a:lnTo>
                  <a:lnTo>
                    <a:pt x="33" y="8"/>
                  </a:lnTo>
                  <a:lnTo>
                    <a:pt x="35" y="12"/>
                  </a:lnTo>
                  <a:lnTo>
                    <a:pt x="36" y="16"/>
                  </a:lnTo>
                  <a:lnTo>
                    <a:pt x="36" y="21"/>
                  </a:lnTo>
                  <a:lnTo>
                    <a:pt x="36" y="25"/>
                  </a:lnTo>
                  <a:lnTo>
                    <a:pt x="36" y="31"/>
                  </a:lnTo>
                  <a:lnTo>
                    <a:pt x="35" y="37"/>
                  </a:lnTo>
                  <a:lnTo>
                    <a:pt x="35" y="40"/>
                  </a:lnTo>
                  <a:lnTo>
                    <a:pt x="33" y="46"/>
                  </a:lnTo>
                  <a:lnTo>
                    <a:pt x="31" y="52"/>
                  </a:lnTo>
                  <a:lnTo>
                    <a:pt x="31" y="56"/>
                  </a:lnTo>
                  <a:lnTo>
                    <a:pt x="29" y="61"/>
                  </a:lnTo>
                  <a:lnTo>
                    <a:pt x="29" y="65"/>
                  </a:lnTo>
                  <a:lnTo>
                    <a:pt x="31" y="71"/>
                  </a:lnTo>
                  <a:lnTo>
                    <a:pt x="25" y="71"/>
                  </a:lnTo>
                  <a:lnTo>
                    <a:pt x="19" y="71"/>
                  </a:lnTo>
                  <a:lnTo>
                    <a:pt x="16" y="73"/>
                  </a:lnTo>
                  <a:lnTo>
                    <a:pt x="12" y="75"/>
                  </a:lnTo>
                  <a:lnTo>
                    <a:pt x="6" y="69"/>
                  </a:lnTo>
                  <a:lnTo>
                    <a:pt x="4" y="65"/>
                  </a:lnTo>
                  <a:lnTo>
                    <a:pt x="0" y="61"/>
                  </a:lnTo>
                  <a:lnTo>
                    <a:pt x="0" y="57"/>
                  </a:lnTo>
                  <a:lnTo>
                    <a:pt x="0" y="52"/>
                  </a:lnTo>
                  <a:lnTo>
                    <a:pt x="0" y="46"/>
                  </a:lnTo>
                  <a:lnTo>
                    <a:pt x="0" y="42"/>
                  </a:lnTo>
                  <a:lnTo>
                    <a:pt x="4" y="37"/>
                  </a:lnTo>
                  <a:lnTo>
                    <a:pt x="4" y="31"/>
                  </a:lnTo>
                  <a:lnTo>
                    <a:pt x="6" y="27"/>
                  </a:lnTo>
                  <a:lnTo>
                    <a:pt x="10" y="21"/>
                  </a:lnTo>
                  <a:lnTo>
                    <a:pt x="12" y="18"/>
                  </a:lnTo>
                  <a:lnTo>
                    <a:pt x="14" y="12"/>
                  </a:lnTo>
                  <a:lnTo>
                    <a:pt x="17" y="8"/>
                  </a:lnTo>
                  <a:lnTo>
                    <a:pt x="19" y="4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45EDB5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5" name="Freeform 193"/>
            <p:cNvSpPr>
              <a:spLocks/>
            </p:cNvSpPr>
            <p:nvPr/>
          </p:nvSpPr>
          <p:spPr bwMode="auto">
            <a:xfrm>
              <a:off x="2119" y="3699"/>
              <a:ext cx="54" cy="66"/>
            </a:xfrm>
            <a:custGeom>
              <a:avLst/>
              <a:gdLst>
                <a:gd name="T0" fmla="*/ 52 w 106"/>
                <a:gd name="T1" fmla="*/ 2 h 131"/>
                <a:gd name="T2" fmla="*/ 54 w 106"/>
                <a:gd name="T3" fmla="*/ 7 h 131"/>
                <a:gd name="T4" fmla="*/ 53 w 106"/>
                <a:gd name="T5" fmla="*/ 12 h 131"/>
                <a:gd name="T6" fmla="*/ 50 w 106"/>
                <a:gd name="T7" fmla="*/ 18 h 131"/>
                <a:gd name="T8" fmla="*/ 46 w 106"/>
                <a:gd name="T9" fmla="*/ 24 h 131"/>
                <a:gd name="T10" fmla="*/ 42 w 106"/>
                <a:gd name="T11" fmla="*/ 29 h 131"/>
                <a:gd name="T12" fmla="*/ 36 w 106"/>
                <a:gd name="T13" fmla="*/ 34 h 131"/>
                <a:gd name="T14" fmla="*/ 31 w 106"/>
                <a:gd name="T15" fmla="*/ 39 h 131"/>
                <a:gd name="T16" fmla="*/ 28 w 106"/>
                <a:gd name="T17" fmla="*/ 43 h 131"/>
                <a:gd name="T18" fmla="*/ 24 w 106"/>
                <a:gd name="T19" fmla="*/ 47 h 131"/>
                <a:gd name="T20" fmla="*/ 21 w 106"/>
                <a:gd name="T21" fmla="*/ 50 h 131"/>
                <a:gd name="T22" fmla="*/ 19 w 106"/>
                <a:gd name="T23" fmla="*/ 54 h 131"/>
                <a:gd name="T24" fmla="*/ 14 w 106"/>
                <a:gd name="T25" fmla="*/ 60 h 131"/>
                <a:gd name="T26" fmla="*/ 9 w 106"/>
                <a:gd name="T27" fmla="*/ 64 h 131"/>
                <a:gd name="T28" fmla="*/ 5 w 106"/>
                <a:gd name="T29" fmla="*/ 66 h 131"/>
                <a:gd name="T30" fmla="*/ 1 w 106"/>
                <a:gd name="T31" fmla="*/ 63 h 131"/>
                <a:gd name="T32" fmla="*/ 0 w 106"/>
                <a:gd name="T33" fmla="*/ 57 h 131"/>
                <a:gd name="T34" fmla="*/ 2 w 106"/>
                <a:gd name="T35" fmla="*/ 51 h 131"/>
                <a:gd name="T36" fmla="*/ 6 w 106"/>
                <a:gd name="T37" fmla="*/ 47 h 131"/>
                <a:gd name="T38" fmla="*/ 10 w 106"/>
                <a:gd name="T39" fmla="*/ 42 h 131"/>
                <a:gd name="T40" fmla="*/ 14 w 106"/>
                <a:gd name="T41" fmla="*/ 37 h 131"/>
                <a:gd name="T42" fmla="*/ 18 w 106"/>
                <a:gd name="T43" fmla="*/ 31 h 131"/>
                <a:gd name="T44" fmla="*/ 20 w 106"/>
                <a:gd name="T45" fmla="*/ 27 h 131"/>
                <a:gd name="T46" fmla="*/ 23 w 106"/>
                <a:gd name="T47" fmla="*/ 22 h 131"/>
                <a:gd name="T48" fmla="*/ 26 w 106"/>
                <a:gd name="T49" fmla="*/ 18 h 131"/>
                <a:gd name="T50" fmla="*/ 29 w 106"/>
                <a:gd name="T51" fmla="*/ 14 h 131"/>
                <a:gd name="T52" fmla="*/ 34 w 106"/>
                <a:gd name="T53" fmla="*/ 12 h 131"/>
                <a:gd name="T54" fmla="*/ 38 w 106"/>
                <a:gd name="T55" fmla="*/ 10 h 131"/>
                <a:gd name="T56" fmla="*/ 42 w 106"/>
                <a:gd name="T57" fmla="*/ 8 h 131"/>
                <a:gd name="T58" fmla="*/ 44 w 106"/>
                <a:gd name="T59" fmla="*/ 5 h 131"/>
                <a:gd name="T60" fmla="*/ 48 w 106"/>
                <a:gd name="T61" fmla="*/ 2 h 131"/>
                <a:gd name="T62" fmla="*/ 51 w 106"/>
                <a:gd name="T63" fmla="*/ 0 h 131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06"/>
                <a:gd name="T97" fmla="*/ 0 h 131"/>
                <a:gd name="T98" fmla="*/ 106 w 106"/>
                <a:gd name="T99" fmla="*/ 131 h 131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06" h="131">
                  <a:moveTo>
                    <a:pt x="101" y="0"/>
                  </a:moveTo>
                  <a:lnTo>
                    <a:pt x="102" y="3"/>
                  </a:lnTo>
                  <a:lnTo>
                    <a:pt x="106" y="9"/>
                  </a:lnTo>
                  <a:lnTo>
                    <a:pt x="106" y="13"/>
                  </a:lnTo>
                  <a:lnTo>
                    <a:pt x="106" y="19"/>
                  </a:lnTo>
                  <a:lnTo>
                    <a:pt x="104" y="24"/>
                  </a:lnTo>
                  <a:lnTo>
                    <a:pt x="102" y="30"/>
                  </a:lnTo>
                  <a:lnTo>
                    <a:pt x="99" y="36"/>
                  </a:lnTo>
                  <a:lnTo>
                    <a:pt x="95" y="41"/>
                  </a:lnTo>
                  <a:lnTo>
                    <a:pt x="91" y="47"/>
                  </a:lnTo>
                  <a:lnTo>
                    <a:pt x="85" y="53"/>
                  </a:lnTo>
                  <a:lnTo>
                    <a:pt x="82" y="57"/>
                  </a:lnTo>
                  <a:lnTo>
                    <a:pt x="76" y="62"/>
                  </a:lnTo>
                  <a:lnTo>
                    <a:pt x="70" y="68"/>
                  </a:lnTo>
                  <a:lnTo>
                    <a:pt x="66" y="72"/>
                  </a:lnTo>
                  <a:lnTo>
                    <a:pt x="61" y="78"/>
                  </a:lnTo>
                  <a:lnTo>
                    <a:pt x="59" y="83"/>
                  </a:lnTo>
                  <a:lnTo>
                    <a:pt x="55" y="85"/>
                  </a:lnTo>
                  <a:lnTo>
                    <a:pt x="51" y="87"/>
                  </a:lnTo>
                  <a:lnTo>
                    <a:pt x="47" y="93"/>
                  </a:lnTo>
                  <a:lnTo>
                    <a:pt x="45" y="97"/>
                  </a:lnTo>
                  <a:lnTo>
                    <a:pt x="42" y="100"/>
                  </a:lnTo>
                  <a:lnTo>
                    <a:pt x="40" y="104"/>
                  </a:lnTo>
                  <a:lnTo>
                    <a:pt x="38" y="108"/>
                  </a:lnTo>
                  <a:lnTo>
                    <a:pt x="34" y="112"/>
                  </a:lnTo>
                  <a:lnTo>
                    <a:pt x="28" y="119"/>
                  </a:lnTo>
                  <a:lnTo>
                    <a:pt x="21" y="125"/>
                  </a:lnTo>
                  <a:lnTo>
                    <a:pt x="17" y="127"/>
                  </a:lnTo>
                  <a:lnTo>
                    <a:pt x="13" y="129"/>
                  </a:lnTo>
                  <a:lnTo>
                    <a:pt x="9" y="131"/>
                  </a:lnTo>
                  <a:lnTo>
                    <a:pt x="5" y="131"/>
                  </a:lnTo>
                  <a:lnTo>
                    <a:pt x="2" y="125"/>
                  </a:lnTo>
                  <a:lnTo>
                    <a:pt x="0" y="119"/>
                  </a:lnTo>
                  <a:lnTo>
                    <a:pt x="0" y="114"/>
                  </a:lnTo>
                  <a:lnTo>
                    <a:pt x="2" y="108"/>
                  </a:lnTo>
                  <a:lnTo>
                    <a:pt x="4" y="102"/>
                  </a:lnTo>
                  <a:lnTo>
                    <a:pt x="7" y="98"/>
                  </a:lnTo>
                  <a:lnTo>
                    <a:pt x="11" y="93"/>
                  </a:lnTo>
                  <a:lnTo>
                    <a:pt x="15" y="87"/>
                  </a:lnTo>
                  <a:lnTo>
                    <a:pt x="19" y="83"/>
                  </a:lnTo>
                  <a:lnTo>
                    <a:pt x="24" y="78"/>
                  </a:lnTo>
                  <a:lnTo>
                    <a:pt x="28" y="74"/>
                  </a:lnTo>
                  <a:lnTo>
                    <a:pt x="32" y="68"/>
                  </a:lnTo>
                  <a:lnTo>
                    <a:pt x="36" y="62"/>
                  </a:lnTo>
                  <a:lnTo>
                    <a:pt x="38" y="59"/>
                  </a:lnTo>
                  <a:lnTo>
                    <a:pt x="40" y="53"/>
                  </a:lnTo>
                  <a:lnTo>
                    <a:pt x="42" y="49"/>
                  </a:lnTo>
                  <a:lnTo>
                    <a:pt x="45" y="43"/>
                  </a:lnTo>
                  <a:lnTo>
                    <a:pt x="47" y="40"/>
                  </a:lnTo>
                  <a:lnTo>
                    <a:pt x="51" y="36"/>
                  </a:lnTo>
                  <a:lnTo>
                    <a:pt x="55" y="32"/>
                  </a:lnTo>
                  <a:lnTo>
                    <a:pt x="57" y="28"/>
                  </a:lnTo>
                  <a:lnTo>
                    <a:pt x="61" y="26"/>
                  </a:lnTo>
                  <a:lnTo>
                    <a:pt x="66" y="24"/>
                  </a:lnTo>
                  <a:lnTo>
                    <a:pt x="70" y="22"/>
                  </a:lnTo>
                  <a:lnTo>
                    <a:pt x="74" y="19"/>
                  </a:lnTo>
                  <a:lnTo>
                    <a:pt x="78" y="17"/>
                  </a:lnTo>
                  <a:lnTo>
                    <a:pt x="82" y="15"/>
                  </a:lnTo>
                  <a:lnTo>
                    <a:pt x="85" y="13"/>
                  </a:lnTo>
                  <a:lnTo>
                    <a:pt x="87" y="9"/>
                  </a:lnTo>
                  <a:lnTo>
                    <a:pt x="93" y="5"/>
                  </a:lnTo>
                  <a:lnTo>
                    <a:pt x="95" y="3"/>
                  </a:lnTo>
                  <a:lnTo>
                    <a:pt x="101" y="0"/>
                  </a:lnTo>
                  <a:close/>
                </a:path>
              </a:pathLst>
            </a:custGeom>
            <a:solidFill>
              <a:srgbClr val="45EDB5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6" name="Freeform 204"/>
            <p:cNvSpPr>
              <a:spLocks/>
            </p:cNvSpPr>
            <p:nvPr/>
          </p:nvSpPr>
          <p:spPr bwMode="auto">
            <a:xfrm>
              <a:off x="2071" y="3543"/>
              <a:ext cx="68" cy="49"/>
            </a:xfrm>
            <a:custGeom>
              <a:avLst/>
              <a:gdLst>
                <a:gd name="T0" fmla="*/ 58 w 137"/>
                <a:gd name="T1" fmla="*/ 0 h 99"/>
                <a:gd name="T2" fmla="*/ 3 w 137"/>
                <a:gd name="T3" fmla="*/ 25 h 99"/>
                <a:gd name="T4" fmla="*/ 0 w 137"/>
                <a:gd name="T5" fmla="*/ 31 h 99"/>
                <a:gd name="T6" fmla="*/ 0 w 137"/>
                <a:gd name="T7" fmla="*/ 38 h 99"/>
                <a:gd name="T8" fmla="*/ 1 w 137"/>
                <a:gd name="T9" fmla="*/ 43 h 99"/>
                <a:gd name="T10" fmla="*/ 3 w 137"/>
                <a:gd name="T11" fmla="*/ 47 h 99"/>
                <a:gd name="T12" fmla="*/ 8 w 137"/>
                <a:gd name="T13" fmla="*/ 49 h 99"/>
                <a:gd name="T14" fmla="*/ 16 w 137"/>
                <a:gd name="T15" fmla="*/ 49 h 99"/>
                <a:gd name="T16" fmla="*/ 68 w 137"/>
                <a:gd name="T17" fmla="*/ 30 h 99"/>
                <a:gd name="T18" fmla="*/ 62 w 137"/>
                <a:gd name="T19" fmla="*/ 19 h 99"/>
                <a:gd name="T20" fmla="*/ 12 w 137"/>
                <a:gd name="T21" fmla="*/ 40 h 99"/>
                <a:gd name="T22" fmla="*/ 8 w 137"/>
                <a:gd name="T23" fmla="*/ 39 h 99"/>
                <a:gd name="T24" fmla="*/ 7 w 137"/>
                <a:gd name="T25" fmla="*/ 36 h 99"/>
                <a:gd name="T26" fmla="*/ 8 w 137"/>
                <a:gd name="T27" fmla="*/ 34 h 99"/>
                <a:gd name="T28" fmla="*/ 58 w 137"/>
                <a:gd name="T29" fmla="*/ 14 h 99"/>
                <a:gd name="T30" fmla="*/ 58 w 137"/>
                <a:gd name="T31" fmla="*/ 0 h 99"/>
                <a:gd name="T32" fmla="*/ 58 w 137"/>
                <a:gd name="T33" fmla="*/ 0 h 9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37"/>
                <a:gd name="T52" fmla="*/ 0 h 99"/>
                <a:gd name="T53" fmla="*/ 137 w 137"/>
                <a:gd name="T54" fmla="*/ 99 h 9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37" h="99">
                  <a:moveTo>
                    <a:pt x="116" y="0"/>
                  </a:moveTo>
                  <a:lnTo>
                    <a:pt x="7" y="51"/>
                  </a:lnTo>
                  <a:lnTo>
                    <a:pt x="0" y="63"/>
                  </a:lnTo>
                  <a:lnTo>
                    <a:pt x="0" y="76"/>
                  </a:lnTo>
                  <a:lnTo>
                    <a:pt x="2" y="86"/>
                  </a:lnTo>
                  <a:lnTo>
                    <a:pt x="6" y="95"/>
                  </a:lnTo>
                  <a:lnTo>
                    <a:pt x="17" y="99"/>
                  </a:lnTo>
                  <a:lnTo>
                    <a:pt x="32" y="99"/>
                  </a:lnTo>
                  <a:lnTo>
                    <a:pt x="137" y="61"/>
                  </a:lnTo>
                  <a:lnTo>
                    <a:pt x="125" y="38"/>
                  </a:lnTo>
                  <a:lnTo>
                    <a:pt x="25" y="80"/>
                  </a:lnTo>
                  <a:lnTo>
                    <a:pt x="17" y="78"/>
                  </a:lnTo>
                  <a:lnTo>
                    <a:pt x="15" y="72"/>
                  </a:lnTo>
                  <a:lnTo>
                    <a:pt x="17" y="69"/>
                  </a:lnTo>
                  <a:lnTo>
                    <a:pt x="116" y="29"/>
                  </a:lnTo>
                  <a:lnTo>
                    <a:pt x="116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7" name="Freeform 205"/>
            <p:cNvSpPr>
              <a:spLocks/>
            </p:cNvSpPr>
            <p:nvPr/>
          </p:nvSpPr>
          <p:spPr bwMode="auto">
            <a:xfrm>
              <a:off x="2049" y="3441"/>
              <a:ext cx="90" cy="93"/>
            </a:xfrm>
            <a:custGeom>
              <a:avLst/>
              <a:gdLst>
                <a:gd name="T0" fmla="*/ 90 w 181"/>
                <a:gd name="T1" fmla="*/ 60 h 186"/>
                <a:gd name="T2" fmla="*/ 27 w 181"/>
                <a:gd name="T3" fmla="*/ 3 h 186"/>
                <a:gd name="T4" fmla="*/ 21 w 181"/>
                <a:gd name="T5" fmla="*/ 0 h 186"/>
                <a:gd name="T6" fmla="*/ 15 w 181"/>
                <a:gd name="T7" fmla="*/ 0 h 186"/>
                <a:gd name="T8" fmla="*/ 8 w 181"/>
                <a:gd name="T9" fmla="*/ 1 h 186"/>
                <a:gd name="T10" fmla="*/ 4 w 181"/>
                <a:gd name="T11" fmla="*/ 4 h 186"/>
                <a:gd name="T12" fmla="*/ 2 w 181"/>
                <a:gd name="T13" fmla="*/ 8 h 186"/>
                <a:gd name="T14" fmla="*/ 0 w 181"/>
                <a:gd name="T15" fmla="*/ 13 h 186"/>
                <a:gd name="T16" fmla="*/ 2 w 181"/>
                <a:gd name="T17" fmla="*/ 21 h 186"/>
                <a:gd name="T18" fmla="*/ 4 w 181"/>
                <a:gd name="T19" fmla="*/ 27 h 186"/>
                <a:gd name="T20" fmla="*/ 76 w 181"/>
                <a:gd name="T21" fmla="*/ 93 h 186"/>
                <a:gd name="T22" fmla="*/ 82 w 181"/>
                <a:gd name="T23" fmla="*/ 82 h 186"/>
                <a:gd name="T24" fmla="*/ 13 w 181"/>
                <a:gd name="T25" fmla="*/ 20 h 186"/>
                <a:gd name="T26" fmla="*/ 12 w 181"/>
                <a:gd name="T27" fmla="*/ 15 h 186"/>
                <a:gd name="T28" fmla="*/ 13 w 181"/>
                <a:gd name="T29" fmla="*/ 13 h 186"/>
                <a:gd name="T30" fmla="*/ 16 w 181"/>
                <a:gd name="T31" fmla="*/ 12 h 186"/>
                <a:gd name="T32" fmla="*/ 19 w 181"/>
                <a:gd name="T33" fmla="*/ 12 h 186"/>
                <a:gd name="T34" fmla="*/ 25 w 181"/>
                <a:gd name="T35" fmla="*/ 16 h 186"/>
                <a:gd name="T36" fmla="*/ 84 w 181"/>
                <a:gd name="T37" fmla="*/ 73 h 186"/>
                <a:gd name="T38" fmla="*/ 90 w 181"/>
                <a:gd name="T39" fmla="*/ 60 h 186"/>
                <a:gd name="T40" fmla="*/ 90 w 181"/>
                <a:gd name="T41" fmla="*/ 60 h 18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81"/>
                <a:gd name="T64" fmla="*/ 0 h 186"/>
                <a:gd name="T65" fmla="*/ 181 w 181"/>
                <a:gd name="T66" fmla="*/ 186 h 18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81" h="186">
                  <a:moveTo>
                    <a:pt x="181" y="120"/>
                  </a:moveTo>
                  <a:lnTo>
                    <a:pt x="55" y="6"/>
                  </a:lnTo>
                  <a:lnTo>
                    <a:pt x="42" y="0"/>
                  </a:lnTo>
                  <a:lnTo>
                    <a:pt x="31" y="0"/>
                  </a:lnTo>
                  <a:lnTo>
                    <a:pt x="17" y="2"/>
                  </a:lnTo>
                  <a:lnTo>
                    <a:pt x="8" y="7"/>
                  </a:lnTo>
                  <a:lnTo>
                    <a:pt x="4" y="15"/>
                  </a:lnTo>
                  <a:lnTo>
                    <a:pt x="0" y="25"/>
                  </a:lnTo>
                  <a:lnTo>
                    <a:pt x="4" y="42"/>
                  </a:lnTo>
                  <a:lnTo>
                    <a:pt x="8" y="53"/>
                  </a:lnTo>
                  <a:lnTo>
                    <a:pt x="152" y="186"/>
                  </a:lnTo>
                  <a:lnTo>
                    <a:pt x="164" y="163"/>
                  </a:lnTo>
                  <a:lnTo>
                    <a:pt x="27" y="40"/>
                  </a:lnTo>
                  <a:lnTo>
                    <a:pt x="25" y="30"/>
                  </a:lnTo>
                  <a:lnTo>
                    <a:pt x="27" y="25"/>
                  </a:lnTo>
                  <a:lnTo>
                    <a:pt x="32" y="23"/>
                  </a:lnTo>
                  <a:lnTo>
                    <a:pt x="38" y="23"/>
                  </a:lnTo>
                  <a:lnTo>
                    <a:pt x="50" y="32"/>
                  </a:lnTo>
                  <a:lnTo>
                    <a:pt x="169" y="146"/>
                  </a:lnTo>
                  <a:lnTo>
                    <a:pt x="181" y="12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8" name="Freeform 206"/>
            <p:cNvSpPr>
              <a:spLocks/>
            </p:cNvSpPr>
            <p:nvPr/>
          </p:nvSpPr>
          <p:spPr bwMode="auto">
            <a:xfrm>
              <a:off x="2071" y="3373"/>
              <a:ext cx="33" cy="31"/>
            </a:xfrm>
            <a:custGeom>
              <a:avLst/>
              <a:gdLst>
                <a:gd name="T0" fmla="*/ 0 w 66"/>
                <a:gd name="T1" fmla="*/ 24 h 61"/>
                <a:gd name="T2" fmla="*/ 29 w 66"/>
                <a:gd name="T3" fmla="*/ 0 h 61"/>
                <a:gd name="T4" fmla="*/ 33 w 66"/>
                <a:gd name="T5" fmla="*/ 10 h 61"/>
                <a:gd name="T6" fmla="*/ 9 w 66"/>
                <a:gd name="T7" fmla="*/ 31 h 61"/>
                <a:gd name="T8" fmla="*/ 0 w 66"/>
                <a:gd name="T9" fmla="*/ 24 h 61"/>
                <a:gd name="T10" fmla="*/ 0 w 66"/>
                <a:gd name="T11" fmla="*/ 24 h 6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6"/>
                <a:gd name="T19" fmla="*/ 0 h 61"/>
                <a:gd name="T20" fmla="*/ 66 w 66"/>
                <a:gd name="T21" fmla="*/ 61 h 6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6" h="61">
                  <a:moveTo>
                    <a:pt x="0" y="47"/>
                  </a:moveTo>
                  <a:lnTo>
                    <a:pt x="57" y="0"/>
                  </a:lnTo>
                  <a:lnTo>
                    <a:pt x="66" y="19"/>
                  </a:lnTo>
                  <a:lnTo>
                    <a:pt x="17" y="61"/>
                  </a:lnTo>
                  <a:lnTo>
                    <a:pt x="0" y="4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9" name="Freeform 207"/>
            <p:cNvSpPr>
              <a:spLocks/>
            </p:cNvSpPr>
            <p:nvPr/>
          </p:nvSpPr>
          <p:spPr bwMode="auto">
            <a:xfrm>
              <a:off x="2084" y="3388"/>
              <a:ext cx="33" cy="30"/>
            </a:xfrm>
            <a:custGeom>
              <a:avLst/>
              <a:gdLst>
                <a:gd name="T0" fmla="*/ 0 w 65"/>
                <a:gd name="T1" fmla="*/ 20 h 61"/>
                <a:gd name="T2" fmla="*/ 24 w 65"/>
                <a:gd name="T3" fmla="*/ 0 h 61"/>
                <a:gd name="T4" fmla="*/ 33 w 65"/>
                <a:gd name="T5" fmla="*/ 6 h 61"/>
                <a:gd name="T6" fmla="*/ 6 w 65"/>
                <a:gd name="T7" fmla="*/ 30 h 61"/>
                <a:gd name="T8" fmla="*/ 0 w 65"/>
                <a:gd name="T9" fmla="*/ 20 h 61"/>
                <a:gd name="T10" fmla="*/ 0 w 65"/>
                <a:gd name="T11" fmla="*/ 20 h 6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5"/>
                <a:gd name="T19" fmla="*/ 0 h 61"/>
                <a:gd name="T20" fmla="*/ 65 w 65"/>
                <a:gd name="T21" fmla="*/ 61 h 6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5" h="61">
                  <a:moveTo>
                    <a:pt x="0" y="40"/>
                  </a:moveTo>
                  <a:lnTo>
                    <a:pt x="48" y="0"/>
                  </a:lnTo>
                  <a:lnTo>
                    <a:pt x="65" y="12"/>
                  </a:lnTo>
                  <a:lnTo>
                    <a:pt x="12" y="61"/>
                  </a:lnTo>
                  <a:lnTo>
                    <a:pt x="0" y="4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0" name="Freeform 208"/>
            <p:cNvSpPr>
              <a:spLocks/>
            </p:cNvSpPr>
            <p:nvPr/>
          </p:nvSpPr>
          <p:spPr bwMode="auto">
            <a:xfrm>
              <a:off x="1999" y="3356"/>
              <a:ext cx="29" cy="39"/>
            </a:xfrm>
            <a:custGeom>
              <a:avLst/>
              <a:gdLst>
                <a:gd name="T0" fmla="*/ 29 w 59"/>
                <a:gd name="T1" fmla="*/ 32 h 78"/>
                <a:gd name="T2" fmla="*/ 8 w 59"/>
                <a:gd name="T3" fmla="*/ 0 h 78"/>
                <a:gd name="T4" fmla="*/ 0 w 59"/>
                <a:gd name="T5" fmla="*/ 6 h 78"/>
                <a:gd name="T6" fmla="*/ 21 w 59"/>
                <a:gd name="T7" fmla="*/ 39 h 78"/>
                <a:gd name="T8" fmla="*/ 29 w 59"/>
                <a:gd name="T9" fmla="*/ 32 h 78"/>
                <a:gd name="T10" fmla="*/ 29 w 59"/>
                <a:gd name="T11" fmla="*/ 32 h 7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9"/>
                <a:gd name="T19" fmla="*/ 0 h 78"/>
                <a:gd name="T20" fmla="*/ 59 w 59"/>
                <a:gd name="T21" fmla="*/ 78 h 7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9" h="78">
                  <a:moveTo>
                    <a:pt x="59" y="64"/>
                  </a:moveTo>
                  <a:lnTo>
                    <a:pt x="16" y="0"/>
                  </a:lnTo>
                  <a:lnTo>
                    <a:pt x="0" y="11"/>
                  </a:lnTo>
                  <a:lnTo>
                    <a:pt x="42" y="78"/>
                  </a:lnTo>
                  <a:lnTo>
                    <a:pt x="59" y="6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1" name="Freeform 209"/>
            <p:cNvSpPr>
              <a:spLocks/>
            </p:cNvSpPr>
            <p:nvPr/>
          </p:nvSpPr>
          <p:spPr bwMode="auto">
            <a:xfrm>
              <a:off x="1983" y="3364"/>
              <a:ext cx="31" cy="41"/>
            </a:xfrm>
            <a:custGeom>
              <a:avLst/>
              <a:gdLst>
                <a:gd name="T0" fmla="*/ 8 w 63"/>
                <a:gd name="T1" fmla="*/ 0 h 82"/>
                <a:gd name="T2" fmla="*/ 31 w 63"/>
                <a:gd name="T3" fmla="*/ 35 h 82"/>
                <a:gd name="T4" fmla="*/ 22 w 63"/>
                <a:gd name="T5" fmla="*/ 41 h 82"/>
                <a:gd name="T6" fmla="*/ 0 w 63"/>
                <a:gd name="T7" fmla="*/ 5 h 82"/>
                <a:gd name="T8" fmla="*/ 8 w 63"/>
                <a:gd name="T9" fmla="*/ 0 h 82"/>
                <a:gd name="T10" fmla="*/ 8 w 63"/>
                <a:gd name="T11" fmla="*/ 0 h 8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3"/>
                <a:gd name="T19" fmla="*/ 0 h 82"/>
                <a:gd name="T20" fmla="*/ 63 w 63"/>
                <a:gd name="T21" fmla="*/ 82 h 8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3" h="82">
                  <a:moveTo>
                    <a:pt x="17" y="0"/>
                  </a:moveTo>
                  <a:lnTo>
                    <a:pt x="63" y="70"/>
                  </a:lnTo>
                  <a:lnTo>
                    <a:pt x="44" y="82"/>
                  </a:lnTo>
                  <a:lnTo>
                    <a:pt x="0" y="9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2" name="Freeform 210"/>
            <p:cNvSpPr>
              <a:spLocks/>
            </p:cNvSpPr>
            <p:nvPr/>
          </p:nvSpPr>
          <p:spPr bwMode="auto">
            <a:xfrm>
              <a:off x="2219" y="3440"/>
              <a:ext cx="81" cy="83"/>
            </a:xfrm>
            <a:custGeom>
              <a:avLst/>
              <a:gdLst>
                <a:gd name="T0" fmla="*/ 0 w 162"/>
                <a:gd name="T1" fmla="*/ 52 h 165"/>
                <a:gd name="T2" fmla="*/ 57 w 162"/>
                <a:gd name="T3" fmla="*/ 3 h 165"/>
                <a:gd name="T4" fmla="*/ 62 w 162"/>
                <a:gd name="T5" fmla="*/ 0 h 165"/>
                <a:gd name="T6" fmla="*/ 68 w 162"/>
                <a:gd name="T7" fmla="*/ 0 h 165"/>
                <a:gd name="T8" fmla="*/ 71 w 162"/>
                <a:gd name="T9" fmla="*/ 0 h 165"/>
                <a:gd name="T10" fmla="*/ 76 w 162"/>
                <a:gd name="T11" fmla="*/ 3 h 165"/>
                <a:gd name="T12" fmla="*/ 79 w 162"/>
                <a:gd name="T13" fmla="*/ 7 h 165"/>
                <a:gd name="T14" fmla="*/ 81 w 162"/>
                <a:gd name="T15" fmla="*/ 14 h 165"/>
                <a:gd name="T16" fmla="*/ 79 w 162"/>
                <a:gd name="T17" fmla="*/ 21 h 165"/>
                <a:gd name="T18" fmla="*/ 22 w 162"/>
                <a:gd name="T19" fmla="*/ 83 h 165"/>
                <a:gd name="T20" fmla="*/ 16 w 162"/>
                <a:gd name="T21" fmla="*/ 70 h 165"/>
                <a:gd name="T22" fmla="*/ 66 w 162"/>
                <a:gd name="T23" fmla="*/ 20 h 165"/>
                <a:gd name="T24" fmla="*/ 69 w 162"/>
                <a:gd name="T25" fmla="*/ 15 h 165"/>
                <a:gd name="T26" fmla="*/ 68 w 162"/>
                <a:gd name="T27" fmla="*/ 13 h 165"/>
                <a:gd name="T28" fmla="*/ 64 w 162"/>
                <a:gd name="T29" fmla="*/ 13 h 165"/>
                <a:gd name="T30" fmla="*/ 60 w 162"/>
                <a:gd name="T31" fmla="*/ 14 h 165"/>
                <a:gd name="T32" fmla="*/ 11 w 162"/>
                <a:gd name="T33" fmla="*/ 64 h 165"/>
                <a:gd name="T34" fmla="*/ 0 w 162"/>
                <a:gd name="T35" fmla="*/ 52 h 165"/>
                <a:gd name="T36" fmla="*/ 0 w 162"/>
                <a:gd name="T37" fmla="*/ 52 h 165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62"/>
                <a:gd name="T58" fmla="*/ 0 h 165"/>
                <a:gd name="T59" fmla="*/ 162 w 162"/>
                <a:gd name="T60" fmla="*/ 165 h 165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62" h="165">
                  <a:moveTo>
                    <a:pt x="0" y="104"/>
                  </a:moveTo>
                  <a:lnTo>
                    <a:pt x="113" y="6"/>
                  </a:lnTo>
                  <a:lnTo>
                    <a:pt x="124" y="0"/>
                  </a:lnTo>
                  <a:lnTo>
                    <a:pt x="135" y="0"/>
                  </a:lnTo>
                  <a:lnTo>
                    <a:pt x="141" y="0"/>
                  </a:lnTo>
                  <a:lnTo>
                    <a:pt x="152" y="6"/>
                  </a:lnTo>
                  <a:lnTo>
                    <a:pt x="158" y="13"/>
                  </a:lnTo>
                  <a:lnTo>
                    <a:pt x="162" y="28"/>
                  </a:lnTo>
                  <a:lnTo>
                    <a:pt x="158" y="42"/>
                  </a:lnTo>
                  <a:lnTo>
                    <a:pt x="44" y="165"/>
                  </a:lnTo>
                  <a:lnTo>
                    <a:pt x="31" y="139"/>
                  </a:lnTo>
                  <a:lnTo>
                    <a:pt x="132" y="40"/>
                  </a:lnTo>
                  <a:lnTo>
                    <a:pt x="137" y="30"/>
                  </a:lnTo>
                  <a:lnTo>
                    <a:pt x="135" y="25"/>
                  </a:lnTo>
                  <a:lnTo>
                    <a:pt x="128" y="25"/>
                  </a:lnTo>
                  <a:lnTo>
                    <a:pt x="120" y="28"/>
                  </a:lnTo>
                  <a:lnTo>
                    <a:pt x="21" y="127"/>
                  </a:lnTo>
                  <a:lnTo>
                    <a:pt x="0" y="10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3" name="Freeform 211"/>
            <p:cNvSpPr>
              <a:spLocks/>
            </p:cNvSpPr>
            <p:nvPr/>
          </p:nvSpPr>
          <p:spPr bwMode="auto">
            <a:xfrm>
              <a:off x="2348" y="3430"/>
              <a:ext cx="34" cy="14"/>
            </a:xfrm>
            <a:custGeom>
              <a:avLst/>
              <a:gdLst>
                <a:gd name="T0" fmla="*/ 34 w 68"/>
                <a:gd name="T1" fmla="*/ 2 h 27"/>
                <a:gd name="T2" fmla="*/ 0 w 68"/>
                <a:gd name="T3" fmla="*/ 0 h 27"/>
                <a:gd name="T4" fmla="*/ 1 w 68"/>
                <a:gd name="T5" fmla="*/ 11 h 27"/>
                <a:gd name="T6" fmla="*/ 29 w 68"/>
                <a:gd name="T7" fmla="*/ 14 h 27"/>
                <a:gd name="T8" fmla="*/ 34 w 68"/>
                <a:gd name="T9" fmla="*/ 5 h 27"/>
                <a:gd name="T10" fmla="*/ 34 w 68"/>
                <a:gd name="T11" fmla="*/ 2 h 27"/>
                <a:gd name="T12" fmla="*/ 34 w 68"/>
                <a:gd name="T13" fmla="*/ 2 h 2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68"/>
                <a:gd name="T22" fmla="*/ 0 h 27"/>
                <a:gd name="T23" fmla="*/ 68 w 68"/>
                <a:gd name="T24" fmla="*/ 27 h 2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68" h="27">
                  <a:moveTo>
                    <a:pt x="68" y="4"/>
                  </a:moveTo>
                  <a:lnTo>
                    <a:pt x="0" y="0"/>
                  </a:lnTo>
                  <a:lnTo>
                    <a:pt x="2" y="21"/>
                  </a:lnTo>
                  <a:lnTo>
                    <a:pt x="57" y="27"/>
                  </a:lnTo>
                  <a:lnTo>
                    <a:pt x="68" y="9"/>
                  </a:lnTo>
                  <a:lnTo>
                    <a:pt x="68" y="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4" name="Freeform 212"/>
            <p:cNvSpPr>
              <a:spLocks/>
            </p:cNvSpPr>
            <p:nvPr/>
          </p:nvSpPr>
          <p:spPr bwMode="auto">
            <a:xfrm>
              <a:off x="2343" y="3449"/>
              <a:ext cx="35" cy="12"/>
            </a:xfrm>
            <a:custGeom>
              <a:avLst/>
              <a:gdLst>
                <a:gd name="T0" fmla="*/ 3 w 70"/>
                <a:gd name="T1" fmla="*/ 0 h 25"/>
                <a:gd name="T2" fmla="*/ 35 w 70"/>
                <a:gd name="T3" fmla="*/ 1 h 25"/>
                <a:gd name="T4" fmla="*/ 33 w 70"/>
                <a:gd name="T5" fmla="*/ 12 h 25"/>
                <a:gd name="T6" fmla="*/ 0 w 70"/>
                <a:gd name="T7" fmla="*/ 11 h 25"/>
                <a:gd name="T8" fmla="*/ 3 w 70"/>
                <a:gd name="T9" fmla="*/ 0 h 25"/>
                <a:gd name="T10" fmla="*/ 3 w 70"/>
                <a:gd name="T11" fmla="*/ 0 h 2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70"/>
                <a:gd name="T19" fmla="*/ 0 h 25"/>
                <a:gd name="T20" fmla="*/ 70 w 70"/>
                <a:gd name="T21" fmla="*/ 25 h 2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70" h="25">
                  <a:moveTo>
                    <a:pt x="5" y="0"/>
                  </a:moveTo>
                  <a:lnTo>
                    <a:pt x="70" y="2"/>
                  </a:lnTo>
                  <a:lnTo>
                    <a:pt x="66" y="25"/>
                  </a:lnTo>
                  <a:lnTo>
                    <a:pt x="0" y="23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5" name="Freeform 213"/>
            <p:cNvSpPr>
              <a:spLocks/>
            </p:cNvSpPr>
            <p:nvPr/>
          </p:nvSpPr>
          <p:spPr bwMode="auto">
            <a:xfrm>
              <a:off x="2233" y="3542"/>
              <a:ext cx="110" cy="64"/>
            </a:xfrm>
            <a:custGeom>
              <a:avLst/>
              <a:gdLst>
                <a:gd name="T0" fmla="*/ 14 w 219"/>
                <a:gd name="T1" fmla="*/ 0 h 129"/>
                <a:gd name="T2" fmla="*/ 103 w 219"/>
                <a:gd name="T3" fmla="*/ 37 h 129"/>
                <a:gd name="T4" fmla="*/ 108 w 219"/>
                <a:gd name="T5" fmla="*/ 44 h 129"/>
                <a:gd name="T6" fmla="*/ 110 w 219"/>
                <a:gd name="T7" fmla="*/ 50 h 129"/>
                <a:gd name="T8" fmla="*/ 110 w 219"/>
                <a:gd name="T9" fmla="*/ 55 h 129"/>
                <a:gd name="T10" fmla="*/ 107 w 219"/>
                <a:gd name="T11" fmla="*/ 60 h 129"/>
                <a:gd name="T12" fmla="*/ 103 w 219"/>
                <a:gd name="T13" fmla="*/ 63 h 129"/>
                <a:gd name="T14" fmla="*/ 97 w 219"/>
                <a:gd name="T15" fmla="*/ 64 h 129"/>
                <a:gd name="T16" fmla="*/ 92 w 219"/>
                <a:gd name="T17" fmla="*/ 64 h 129"/>
                <a:gd name="T18" fmla="*/ 0 w 219"/>
                <a:gd name="T19" fmla="*/ 34 h 129"/>
                <a:gd name="T20" fmla="*/ 8 w 219"/>
                <a:gd name="T21" fmla="*/ 23 h 129"/>
                <a:gd name="T22" fmla="*/ 93 w 219"/>
                <a:gd name="T23" fmla="*/ 53 h 129"/>
                <a:gd name="T24" fmla="*/ 97 w 219"/>
                <a:gd name="T25" fmla="*/ 53 h 129"/>
                <a:gd name="T26" fmla="*/ 98 w 219"/>
                <a:gd name="T27" fmla="*/ 51 h 129"/>
                <a:gd name="T28" fmla="*/ 98 w 219"/>
                <a:gd name="T29" fmla="*/ 48 h 129"/>
                <a:gd name="T30" fmla="*/ 94 w 219"/>
                <a:gd name="T31" fmla="*/ 45 h 129"/>
                <a:gd name="T32" fmla="*/ 12 w 219"/>
                <a:gd name="T33" fmla="*/ 13 h 129"/>
                <a:gd name="T34" fmla="*/ 14 w 219"/>
                <a:gd name="T35" fmla="*/ 0 h 129"/>
                <a:gd name="T36" fmla="*/ 14 w 219"/>
                <a:gd name="T37" fmla="*/ 0 h 129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219"/>
                <a:gd name="T58" fmla="*/ 0 h 129"/>
                <a:gd name="T59" fmla="*/ 219 w 219"/>
                <a:gd name="T60" fmla="*/ 129 h 129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219" h="129">
                  <a:moveTo>
                    <a:pt x="27" y="0"/>
                  </a:moveTo>
                  <a:lnTo>
                    <a:pt x="205" y="74"/>
                  </a:lnTo>
                  <a:lnTo>
                    <a:pt x="215" y="88"/>
                  </a:lnTo>
                  <a:lnTo>
                    <a:pt x="219" y="101"/>
                  </a:lnTo>
                  <a:lnTo>
                    <a:pt x="219" y="110"/>
                  </a:lnTo>
                  <a:lnTo>
                    <a:pt x="213" y="120"/>
                  </a:lnTo>
                  <a:lnTo>
                    <a:pt x="205" y="126"/>
                  </a:lnTo>
                  <a:lnTo>
                    <a:pt x="194" y="129"/>
                  </a:lnTo>
                  <a:lnTo>
                    <a:pt x="184" y="129"/>
                  </a:lnTo>
                  <a:lnTo>
                    <a:pt x="0" y="69"/>
                  </a:lnTo>
                  <a:lnTo>
                    <a:pt x="15" y="46"/>
                  </a:lnTo>
                  <a:lnTo>
                    <a:pt x="186" y="107"/>
                  </a:lnTo>
                  <a:lnTo>
                    <a:pt x="194" y="107"/>
                  </a:lnTo>
                  <a:lnTo>
                    <a:pt x="196" y="103"/>
                  </a:lnTo>
                  <a:lnTo>
                    <a:pt x="196" y="97"/>
                  </a:lnTo>
                  <a:lnTo>
                    <a:pt x="188" y="91"/>
                  </a:lnTo>
                  <a:lnTo>
                    <a:pt x="23" y="27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6" name="Freeform 214"/>
            <p:cNvSpPr>
              <a:spLocks/>
            </p:cNvSpPr>
            <p:nvPr/>
          </p:nvSpPr>
          <p:spPr bwMode="auto">
            <a:xfrm>
              <a:off x="2386" y="3569"/>
              <a:ext cx="36" cy="18"/>
            </a:xfrm>
            <a:custGeom>
              <a:avLst/>
              <a:gdLst>
                <a:gd name="T0" fmla="*/ 4 w 72"/>
                <a:gd name="T1" fmla="*/ 18 h 36"/>
                <a:gd name="T2" fmla="*/ 36 w 72"/>
                <a:gd name="T3" fmla="*/ 11 h 36"/>
                <a:gd name="T4" fmla="*/ 35 w 72"/>
                <a:gd name="T5" fmla="*/ 0 h 36"/>
                <a:gd name="T6" fmla="*/ 0 w 72"/>
                <a:gd name="T7" fmla="*/ 8 h 36"/>
                <a:gd name="T8" fmla="*/ 4 w 72"/>
                <a:gd name="T9" fmla="*/ 18 h 36"/>
                <a:gd name="T10" fmla="*/ 4 w 72"/>
                <a:gd name="T11" fmla="*/ 18 h 3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72"/>
                <a:gd name="T19" fmla="*/ 0 h 36"/>
                <a:gd name="T20" fmla="*/ 72 w 72"/>
                <a:gd name="T21" fmla="*/ 36 h 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72" h="36">
                  <a:moveTo>
                    <a:pt x="8" y="36"/>
                  </a:moveTo>
                  <a:lnTo>
                    <a:pt x="72" y="21"/>
                  </a:lnTo>
                  <a:lnTo>
                    <a:pt x="69" y="0"/>
                  </a:lnTo>
                  <a:lnTo>
                    <a:pt x="0" y="16"/>
                  </a:lnTo>
                  <a:lnTo>
                    <a:pt x="8" y="3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7" name="Freeform 215"/>
            <p:cNvSpPr>
              <a:spLocks/>
            </p:cNvSpPr>
            <p:nvPr/>
          </p:nvSpPr>
          <p:spPr bwMode="auto">
            <a:xfrm>
              <a:off x="2389" y="3585"/>
              <a:ext cx="39" cy="20"/>
            </a:xfrm>
            <a:custGeom>
              <a:avLst/>
              <a:gdLst>
                <a:gd name="T0" fmla="*/ 0 w 78"/>
                <a:gd name="T1" fmla="*/ 10 h 40"/>
                <a:gd name="T2" fmla="*/ 32 w 78"/>
                <a:gd name="T3" fmla="*/ 0 h 40"/>
                <a:gd name="T4" fmla="*/ 39 w 78"/>
                <a:gd name="T5" fmla="*/ 10 h 40"/>
                <a:gd name="T6" fmla="*/ 2 w 78"/>
                <a:gd name="T7" fmla="*/ 20 h 40"/>
                <a:gd name="T8" fmla="*/ 0 w 78"/>
                <a:gd name="T9" fmla="*/ 10 h 40"/>
                <a:gd name="T10" fmla="*/ 0 w 78"/>
                <a:gd name="T11" fmla="*/ 10 h 4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78"/>
                <a:gd name="T19" fmla="*/ 0 h 40"/>
                <a:gd name="T20" fmla="*/ 78 w 78"/>
                <a:gd name="T21" fmla="*/ 40 h 4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78" h="40">
                  <a:moveTo>
                    <a:pt x="0" y="19"/>
                  </a:moveTo>
                  <a:lnTo>
                    <a:pt x="64" y="0"/>
                  </a:lnTo>
                  <a:lnTo>
                    <a:pt x="78" y="19"/>
                  </a:lnTo>
                  <a:lnTo>
                    <a:pt x="3" y="40"/>
                  </a:lnTo>
                  <a:lnTo>
                    <a:pt x="0" y="19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8" name="Freeform 216"/>
            <p:cNvSpPr>
              <a:spLocks/>
            </p:cNvSpPr>
            <p:nvPr/>
          </p:nvSpPr>
          <p:spPr bwMode="auto">
            <a:xfrm>
              <a:off x="2304" y="3638"/>
              <a:ext cx="26" cy="43"/>
            </a:xfrm>
            <a:custGeom>
              <a:avLst/>
              <a:gdLst>
                <a:gd name="T0" fmla="*/ 26 w 53"/>
                <a:gd name="T1" fmla="*/ 4 h 88"/>
                <a:gd name="T2" fmla="*/ 10 w 53"/>
                <a:gd name="T3" fmla="*/ 43 h 88"/>
                <a:gd name="T4" fmla="*/ 0 w 53"/>
                <a:gd name="T5" fmla="*/ 38 h 88"/>
                <a:gd name="T6" fmla="*/ 17 w 53"/>
                <a:gd name="T7" fmla="*/ 0 h 88"/>
                <a:gd name="T8" fmla="*/ 26 w 53"/>
                <a:gd name="T9" fmla="*/ 4 h 88"/>
                <a:gd name="T10" fmla="*/ 26 w 53"/>
                <a:gd name="T11" fmla="*/ 4 h 8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3"/>
                <a:gd name="T19" fmla="*/ 0 h 88"/>
                <a:gd name="T20" fmla="*/ 53 w 53"/>
                <a:gd name="T21" fmla="*/ 88 h 8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3" h="88">
                  <a:moveTo>
                    <a:pt x="53" y="8"/>
                  </a:moveTo>
                  <a:lnTo>
                    <a:pt x="20" y="88"/>
                  </a:lnTo>
                  <a:lnTo>
                    <a:pt x="0" y="78"/>
                  </a:lnTo>
                  <a:lnTo>
                    <a:pt x="34" y="0"/>
                  </a:lnTo>
                  <a:lnTo>
                    <a:pt x="53" y="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9" name="Freeform 217"/>
            <p:cNvSpPr>
              <a:spLocks/>
            </p:cNvSpPr>
            <p:nvPr/>
          </p:nvSpPr>
          <p:spPr bwMode="auto">
            <a:xfrm>
              <a:off x="2323" y="3642"/>
              <a:ext cx="26" cy="45"/>
            </a:xfrm>
            <a:custGeom>
              <a:avLst/>
              <a:gdLst>
                <a:gd name="T0" fmla="*/ 13 w 53"/>
                <a:gd name="T1" fmla="*/ 0 h 89"/>
                <a:gd name="T2" fmla="*/ 0 w 53"/>
                <a:gd name="T3" fmla="*/ 42 h 89"/>
                <a:gd name="T4" fmla="*/ 8 w 53"/>
                <a:gd name="T5" fmla="*/ 45 h 89"/>
                <a:gd name="T6" fmla="*/ 26 w 53"/>
                <a:gd name="T7" fmla="*/ 2 h 89"/>
                <a:gd name="T8" fmla="*/ 13 w 53"/>
                <a:gd name="T9" fmla="*/ 0 h 89"/>
                <a:gd name="T10" fmla="*/ 13 w 53"/>
                <a:gd name="T11" fmla="*/ 0 h 8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3"/>
                <a:gd name="T19" fmla="*/ 0 h 89"/>
                <a:gd name="T20" fmla="*/ 53 w 53"/>
                <a:gd name="T21" fmla="*/ 89 h 8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3" h="89">
                  <a:moveTo>
                    <a:pt x="26" y="0"/>
                  </a:moveTo>
                  <a:lnTo>
                    <a:pt x="0" y="83"/>
                  </a:lnTo>
                  <a:lnTo>
                    <a:pt x="17" y="89"/>
                  </a:lnTo>
                  <a:lnTo>
                    <a:pt x="53" y="3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0" name="Freeform 218"/>
            <p:cNvSpPr>
              <a:spLocks/>
            </p:cNvSpPr>
            <p:nvPr/>
          </p:nvSpPr>
          <p:spPr bwMode="auto">
            <a:xfrm>
              <a:off x="2173" y="3568"/>
              <a:ext cx="37" cy="90"/>
            </a:xfrm>
            <a:custGeom>
              <a:avLst/>
              <a:gdLst>
                <a:gd name="T0" fmla="*/ 37 w 74"/>
                <a:gd name="T1" fmla="*/ 88 h 181"/>
                <a:gd name="T2" fmla="*/ 27 w 74"/>
                <a:gd name="T3" fmla="*/ 9 h 181"/>
                <a:gd name="T4" fmla="*/ 25 w 74"/>
                <a:gd name="T5" fmla="*/ 5 h 181"/>
                <a:gd name="T6" fmla="*/ 21 w 74"/>
                <a:gd name="T7" fmla="*/ 1 h 181"/>
                <a:gd name="T8" fmla="*/ 16 w 74"/>
                <a:gd name="T9" fmla="*/ 0 h 181"/>
                <a:gd name="T10" fmla="*/ 11 w 74"/>
                <a:gd name="T11" fmla="*/ 0 h 181"/>
                <a:gd name="T12" fmla="*/ 5 w 74"/>
                <a:gd name="T13" fmla="*/ 3 h 181"/>
                <a:gd name="T14" fmla="*/ 1 w 74"/>
                <a:gd name="T15" fmla="*/ 6 h 181"/>
                <a:gd name="T16" fmla="*/ 0 w 74"/>
                <a:gd name="T17" fmla="*/ 9 h 181"/>
                <a:gd name="T18" fmla="*/ 0 w 74"/>
                <a:gd name="T19" fmla="*/ 90 h 181"/>
                <a:gd name="T20" fmla="*/ 15 w 74"/>
                <a:gd name="T21" fmla="*/ 85 h 181"/>
                <a:gd name="T22" fmla="*/ 13 w 74"/>
                <a:gd name="T23" fmla="*/ 14 h 181"/>
                <a:gd name="T24" fmla="*/ 13 w 74"/>
                <a:gd name="T25" fmla="*/ 11 h 181"/>
                <a:gd name="T26" fmla="*/ 14 w 74"/>
                <a:gd name="T27" fmla="*/ 10 h 181"/>
                <a:gd name="T28" fmla="*/ 15 w 74"/>
                <a:gd name="T29" fmla="*/ 10 h 181"/>
                <a:gd name="T30" fmla="*/ 17 w 74"/>
                <a:gd name="T31" fmla="*/ 14 h 181"/>
                <a:gd name="T32" fmla="*/ 23 w 74"/>
                <a:gd name="T33" fmla="*/ 84 h 181"/>
                <a:gd name="T34" fmla="*/ 37 w 74"/>
                <a:gd name="T35" fmla="*/ 88 h 181"/>
                <a:gd name="T36" fmla="*/ 37 w 74"/>
                <a:gd name="T37" fmla="*/ 88 h 181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74"/>
                <a:gd name="T58" fmla="*/ 0 h 181"/>
                <a:gd name="T59" fmla="*/ 74 w 74"/>
                <a:gd name="T60" fmla="*/ 181 h 181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74" h="181">
                  <a:moveTo>
                    <a:pt x="74" y="177"/>
                  </a:moveTo>
                  <a:lnTo>
                    <a:pt x="53" y="19"/>
                  </a:lnTo>
                  <a:lnTo>
                    <a:pt x="50" y="10"/>
                  </a:lnTo>
                  <a:lnTo>
                    <a:pt x="42" y="2"/>
                  </a:lnTo>
                  <a:lnTo>
                    <a:pt x="31" y="0"/>
                  </a:lnTo>
                  <a:lnTo>
                    <a:pt x="21" y="0"/>
                  </a:lnTo>
                  <a:lnTo>
                    <a:pt x="10" y="6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0" y="181"/>
                  </a:lnTo>
                  <a:lnTo>
                    <a:pt x="29" y="170"/>
                  </a:lnTo>
                  <a:lnTo>
                    <a:pt x="25" y="29"/>
                  </a:lnTo>
                  <a:lnTo>
                    <a:pt x="25" y="23"/>
                  </a:lnTo>
                  <a:lnTo>
                    <a:pt x="27" y="21"/>
                  </a:lnTo>
                  <a:lnTo>
                    <a:pt x="29" y="21"/>
                  </a:lnTo>
                  <a:lnTo>
                    <a:pt x="34" y="29"/>
                  </a:lnTo>
                  <a:lnTo>
                    <a:pt x="46" y="168"/>
                  </a:lnTo>
                  <a:lnTo>
                    <a:pt x="74" y="17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1" name="Freeform 219"/>
            <p:cNvSpPr>
              <a:spLocks/>
            </p:cNvSpPr>
            <p:nvPr/>
          </p:nvSpPr>
          <p:spPr bwMode="auto">
            <a:xfrm>
              <a:off x="2115" y="3688"/>
              <a:ext cx="75" cy="86"/>
            </a:xfrm>
            <a:custGeom>
              <a:avLst/>
              <a:gdLst>
                <a:gd name="T0" fmla="*/ 49 w 150"/>
                <a:gd name="T1" fmla="*/ 0 h 173"/>
                <a:gd name="T2" fmla="*/ 1 w 150"/>
                <a:gd name="T3" fmla="*/ 65 h 173"/>
                <a:gd name="T4" fmla="*/ 0 w 150"/>
                <a:gd name="T5" fmla="*/ 72 h 173"/>
                <a:gd name="T6" fmla="*/ 0 w 150"/>
                <a:gd name="T7" fmla="*/ 77 h 173"/>
                <a:gd name="T8" fmla="*/ 4 w 150"/>
                <a:gd name="T9" fmla="*/ 83 h 173"/>
                <a:gd name="T10" fmla="*/ 9 w 150"/>
                <a:gd name="T11" fmla="*/ 86 h 173"/>
                <a:gd name="T12" fmla="*/ 16 w 150"/>
                <a:gd name="T13" fmla="*/ 85 h 173"/>
                <a:gd name="T14" fmla="*/ 23 w 150"/>
                <a:gd name="T15" fmla="*/ 81 h 173"/>
                <a:gd name="T16" fmla="*/ 75 w 150"/>
                <a:gd name="T17" fmla="*/ 18 h 173"/>
                <a:gd name="T18" fmla="*/ 64 w 150"/>
                <a:gd name="T19" fmla="*/ 12 h 173"/>
                <a:gd name="T20" fmla="*/ 16 w 150"/>
                <a:gd name="T21" fmla="*/ 73 h 173"/>
                <a:gd name="T22" fmla="*/ 12 w 150"/>
                <a:gd name="T23" fmla="*/ 77 h 173"/>
                <a:gd name="T24" fmla="*/ 10 w 150"/>
                <a:gd name="T25" fmla="*/ 76 h 173"/>
                <a:gd name="T26" fmla="*/ 10 w 150"/>
                <a:gd name="T27" fmla="*/ 72 h 173"/>
                <a:gd name="T28" fmla="*/ 12 w 150"/>
                <a:gd name="T29" fmla="*/ 68 h 173"/>
                <a:gd name="T30" fmla="*/ 58 w 150"/>
                <a:gd name="T31" fmla="*/ 9 h 173"/>
                <a:gd name="T32" fmla="*/ 49 w 150"/>
                <a:gd name="T33" fmla="*/ 0 h 173"/>
                <a:gd name="T34" fmla="*/ 49 w 150"/>
                <a:gd name="T35" fmla="*/ 0 h 17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50"/>
                <a:gd name="T55" fmla="*/ 0 h 173"/>
                <a:gd name="T56" fmla="*/ 150 w 150"/>
                <a:gd name="T57" fmla="*/ 173 h 173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50" h="173">
                  <a:moveTo>
                    <a:pt x="97" y="0"/>
                  </a:moveTo>
                  <a:lnTo>
                    <a:pt x="2" y="131"/>
                  </a:lnTo>
                  <a:lnTo>
                    <a:pt x="0" y="144"/>
                  </a:lnTo>
                  <a:lnTo>
                    <a:pt x="0" y="154"/>
                  </a:lnTo>
                  <a:lnTo>
                    <a:pt x="8" y="167"/>
                  </a:lnTo>
                  <a:lnTo>
                    <a:pt x="17" y="173"/>
                  </a:lnTo>
                  <a:lnTo>
                    <a:pt x="31" y="171"/>
                  </a:lnTo>
                  <a:lnTo>
                    <a:pt x="46" y="163"/>
                  </a:lnTo>
                  <a:lnTo>
                    <a:pt x="150" y="36"/>
                  </a:lnTo>
                  <a:lnTo>
                    <a:pt x="128" y="25"/>
                  </a:lnTo>
                  <a:lnTo>
                    <a:pt x="31" y="146"/>
                  </a:lnTo>
                  <a:lnTo>
                    <a:pt x="23" y="154"/>
                  </a:lnTo>
                  <a:lnTo>
                    <a:pt x="19" y="152"/>
                  </a:lnTo>
                  <a:lnTo>
                    <a:pt x="19" y="144"/>
                  </a:lnTo>
                  <a:lnTo>
                    <a:pt x="23" y="137"/>
                  </a:lnTo>
                  <a:lnTo>
                    <a:pt x="116" y="19"/>
                  </a:lnTo>
                  <a:lnTo>
                    <a:pt x="97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2" name="Freeform 220"/>
            <p:cNvSpPr>
              <a:spLocks/>
            </p:cNvSpPr>
            <p:nvPr/>
          </p:nvSpPr>
          <p:spPr bwMode="auto">
            <a:xfrm>
              <a:off x="2272" y="3359"/>
              <a:ext cx="25" cy="36"/>
            </a:xfrm>
            <a:custGeom>
              <a:avLst/>
              <a:gdLst>
                <a:gd name="T0" fmla="*/ 0 w 49"/>
                <a:gd name="T1" fmla="*/ 7 h 73"/>
                <a:gd name="T2" fmla="*/ 16 w 49"/>
                <a:gd name="T3" fmla="*/ 36 h 73"/>
                <a:gd name="T4" fmla="*/ 25 w 49"/>
                <a:gd name="T5" fmla="*/ 34 h 73"/>
                <a:gd name="T6" fmla="*/ 8 w 49"/>
                <a:gd name="T7" fmla="*/ 0 h 73"/>
                <a:gd name="T8" fmla="*/ 0 w 49"/>
                <a:gd name="T9" fmla="*/ 7 h 73"/>
                <a:gd name="T10" fmla="*/ 0 w 49"/>
                <a:gd name="T11" fmla="*/ 7 h 7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9"/>
                <a:gd name="T19" fmla="*/ 0 h 73"/>
                <a:gd name="T20" fmla="*/ 49 w 49"/>
                <a:gd name="T21" fmla="*/ 73 h 7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9" h="73">
                  <a:moveTo>
                    <a:pt x="0" y="14"/>
                  </a:moveTo>
                  <a:lnTo>
                    <a:pt x="32" y="73"/>
                  </a:lnTo>
                  <a:lnTo>
                    <a:pt x="49" y="69"/>
                  </a:lnTo>
                  <a:lnTo>
                    <a:pt x="15" y="0"/>
                  </a:lnTo>
                  <a:lnTo>
                    <a:pt x="0" y="1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3" name="Freeform 221"/>
            <p:cNvSpPr>
              <a:spLocks/>
            </p:cNvSpPr>
            <p:nvPr/>
          </p:nvSpPr>
          <p:spPr bwMode="auto">
            <a:xfrm>
              <a:off x="2256" y="3367"/>
              <a:ext cx="27" cy="42"/>
            </a:xfrm>
            <a:custGeom>
              <a:avLst/>
              <a:gdLst>
                <a:gd name="T0" fmla="*/ 10 w 53"/>
                <a:gd name="T1" fmla="*/ 0 h 83"/>
                <a:gd name="T2" fmla="*/ 27 w 53"/>
                <a:gd name="T3" fmla="*/ 32 h 83"/>
                <a:gd name="T4" fmla="*/ 19 w 53"/>
                <a:gd name="T5" fmla="*/ 42 h 83"/>
                <a:gd name="T6" fmla="*/ 0 w 53"/>
                <a:gd name="T7" fmla="*/ 1 h 83"/>
                <a:gd name="T8" fmla="*/ 10 w 53"/>
                <a:gd name="T9" fmla="*/ 0 h 83"/>
                <a:gd name="T10" fmla="*/ 10 w 53"/>
                <a:gd name="T11" fmla="*/ 0 h 8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3"/>
                <a:gd name="T19" fmla="*/ 0 h 83"/>
                <a:gd name="T20" fmla="*/ 53 w 53"/>
                <a:gd name="T21" fmla="*/ 83 h 8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3" h="83">
                  <a:moveTo>
                    <a:pt x="20" y="0"/>
                  </a:moveTo>
                  <a:lnTo>
                    <a:pt x="53" y="64"/>
                  </a:lnTo>
                  <a:lnTo>
                    <a:pt x="38" y="83"/>
                  </a:lnTo>
                  <a:lnTo>
                    <a:pt x="0" y="2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4" name="Freeform 231"/>
            <p:cNvSpPr>
              <a:spLocks/>
            </p:cNvSpPr>
            <p:nvPr/>
          </p:nvSpPr>
          <p:spPr bwMode="auto">
            <a:xfrm>
              <a:off x="1984" y="3384"/>
              <a:ext cx="59" cy="120"/>
            </a:xfrm>
            <a:custGeom>
              <a:avLst/>
              <a:gdLst>
                <a:gd name="T0" fmla="*/ 12 w 118"/>
                <a:gd name="T1" fmla="*/ 64 h 239"/>
                <a:gd name="T2" fmla="*/ 13 w 118"/>
                <a:gd name="T3" fmla="*/ 70 h 239"/>
                <a:gd name="T4" fmla="*/ 15 w 118"/>
                <a:gd name="T5" fmla="*/ 77 h 239"/>
                <a:gd name="T6" fmla="*/ 18 w 118"/>
                <a:gd name="T7" fmla="*/ 84 h 239"/>
                <a:gd name="T8" fmla="*/ 26 w 118"/>
                <a:gd name="T9" fmla="*/ 92 h 239"/>
                <a:gd name="T10" fmla="*/ 31 w 118"/>
                <a:gd name="T11" fmla="*/ 97 h 239"/>
                <a:gd name="T12" fmla="*/ 36 w 118"/>
                <a:gd name="T13" fmla="*/ 101 h 239"/>
                <a:gd name="T14" fmla="*/ 42 w 118"/>
                <a:gd name="T15" fmla="*/ 104 h 239"/>
                <a:gd name="T16" fmla="*/ 50 w 118"/>
                <a:gd name="T17" fmla="*/ 106 h 239"/>
                <a:gd name="T18" fmla="*/ 56 w 118"/>
                <a:gd name="T19" fmla="*/ 107 h 239"/>
                <a:gd name="T20" fmla="*/ 59 w 118"/>
                <a:gd name="T21" fmla="*/ 113 h 239"/>
                <a:gd name="T22" fmla="*/ 56 w 118"/>
                <a:gd name="T23" fmla="*/ 119 h 239"/>
                <a:gd name="T24" fmla="*/ 47 w 118"/>
                <a:gd name="T25" fmla="*/ 118 h 239"/>
                <a:gd name="T26" fmla="*/ 38 w 118"/>
                <a:gd name="T27" fmla="*/ 115 h 239"/>
                <a:gd name="T28" fmla="*/ 31 w 118"/>
                <a:gd name="T29" fmla="*/ 111 h 239"/>
                <a:gd name="T30" fmla="*/ 23 w 118"/>
                <a:gd name="T31" fmla="*/ 107 h 239"/>
                <a:gd name="T32" fmla="*/ 17 w 118"/>
                <a:gd name="T33" fmla="*/ 101 h 239"/>
                <a:gd name="T34" fmla="*/ 12 w 118"/>
                <a:gd name="T35" fmla="*/ 94 h 239"/>
                <a:gd name="T36" fmla="*/ 7 w 118"/>
                <a:gd name="T37" fmla="*/ 87 h 239"/>
                <a:gd name="T38" fmla="*/ 3 w 118"/>
                <a:gd name="T39" fmla="*/ 79 h 239"/>
                <a:gd name="T40" fmla="*/ 1 w 118"/>
                <a:gd name="T41" fmla="*/ 71 h 239"/>
                <a:gd name="T42" fmla="*/ 0 w 118"/>
                <a:gd name="T43" fmla="*/ 63 h 239"/>
                <a:gd name="T44" fmla="*/ 0 w 118"/>
                <a:gd name="T45" fmla="*/ 53 h 239"/>
                <a:gd name="T46" fmla="*/ 2 w 118"/>
                <a:gd name="T47" fmla="*/ 45 h 239"/>
                <a:gd name="T48" fmla="*/ 5 w 118"/>
                <a:gd name="T49" fmla="*/ 36 h 239"/>
                <a:gd name="T50" fmla="*/ 8 w 118"/>
                <a:gd name="T51" fmla="*/ 29 h 239"/>
                <a:gd name="T52" fmla="*/ 13 w 118"/>
                <a:gd name="T53" fmla="*/ 21 h 239"/>
                <a:gd name="T54" fmla="*/ 19 w 118"/>
                <a:gd name="T55" fmla="*/ 15 h 239"/>
                <a:gd name="T56" fmla="*/ 26 w 118"/>
                <a:gd name="T57" fmla="*/ 10 h 239"/>
                <a:gd name="T58" fmla="*/ 32 w 118"/>
                <a:gd name="T59" fmla="*/ 6 h 239"/>
                <a:gd name="T60" fmla="*/ 41 w 118"/>
                <a:gd name="T61" fmla="*/ 2 h 239"/>
                <a:gd name="T62" fmla="*/ 50 w 118"/>
                <a:gd name="T63" fmla="*/ 0 h 239"/>
                <a:gd name="T64" fmla="*/ 59 w 118"/>
                <a:gd name="T65" fmla="*/ 0 h 239"/>
                <a:gd name="T66" fmla="*/ 59 w 118"/>
                <a:gd name="T67" fmla="*/ 8 h 239"/>
                <a:gd name="T68" fmla="*/ 54 w 118"/>
                <a:gd name="T69" fmla="*/ 12 h 239"/>
                <a:gd name="T70" fmla="*/ 47 w 118"/>
                <a:gd name="T71" fmla="*/ 13 h 239"/>
                <a:gd name="T72" fmla="*/ 40 w 118"/>
                <a:gd name="T73" fmla="*/ 15 h 239"/>
                <a:gd name="T74" fmla="*/ 34 w 118"/>
                <a:gd name="T75" fmla="*/ 18 h 239"/>
                <a:gd name="T76" fmla="*/ 29 w 118"/>
                <a:gd name="T77" fmla="*/ 22 h 239"/>
                <a:gd name="T78" fmla="*/ 23 w 118"/>
                <a:gd name="T79" fmla="*/ 28 h 239"/>
                <a:gd name="T80" fmla="*/ 19 w 118"/>
                <a:gd name="T81" fmla="*/ 33 h 239"/>
                <a:gd name="T82" fmla="*/ 16 w 118"/>
                <a:gd name="T83" fmla="*/ 39 h 239"/>
                <a:gd name="T84" fmla="*/ 13 w 118"/>
                <a:gd name="T85" fmla="*/ 45 h 239"/>
                <a:gd name="T86" fmla="*/ 12 w 118"/>
                <a:gd name="T87" fmla="*/ 51 h 239"/>
                <a:gd name="T88" fmla="*/ 12 w 118"/>
                <a:gd name="T89" fmla="*/ 60 h 239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118"/>
                <a:gd name="T136" fmla="*/ 0 h 239"/>
                <a:gd name="T137" fmla="*/ 118 w 118"/>
                <a:gd name="T138" fmla="*/ 239 h 239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118" h="239">
                  <a:moveTo>
                    <a:pt x="23" y="120"/>
                  </a:moveTo>
                  <a:lnTo>
                    <a:pt x="23" y="123"/>
                  </a:lnTo>
                  <a:lnTo>
                    <a:pt x="23" y="127"/>
                  </a:lnTo>
                  <a:lnTo>
                    <a:pt x="23" y="131"/>
                  </a:lnTo>
                  <a:lnTo>
                    <a:pt x="25" y="137"/>
                  </a:lnTo>
                  <a:lnTo>
                    <a:pt x="25" y="140"/>
                  </a:lnTo>
                  <a:lnTo>
                    <a:pt x="26" y="146"/>
                  </a:lnTo>
                  <a:lnTo>
                    <a:pt x="28" y="150"/>
                  </a:lnTo>
                  <a:lnTo>
                    <a:pt x="30" y="154"/>
                  </a:lnTo>
                  <a:lnTo>
                    <a:pt x="32" y="158"/>
                  </a:lnTo>
                  <a:lnTo>
                    <a:pt x="34" y="163"/>
                  </a:lnTo>
                  <a:lnTo>
                    <a:pt x="36" y="167"/>
                  </a:lnTo>
                  <a:lnTo>
                    <a:pt x="38" y="171"/>
                  </a:lnTo>
                  <a:lnTo>
                    <a:pt x="44" y="177"/>
                  </a:lnTo>
                  <a:lnTo>
                    <a:pt x="51" y="184"/>
                  </a:lnTo>
                  <a:lnTo>
                    <a:pt x="53" y="188"/>
                  </a:lnTo>
                  <a:lnTo>
                    <a:pt x="57" y="190"/>
                  </a:lnTo>
                  <a:lnTo>
                    <a:pt x="61" y="194"/>
                  </a:lnTo>
                  <a:lnTo>
                    <a:pt x="64" y="196"/>
                  </a:lnTo>
                  <a:lnTo>
                    <a:pt x="68" y="197"/>
                  </a:lnTo>
                  <a:lnTo>
                    <a:pt x="72" y="201"/>
                  </a:lnTo>
                  <a:lnTo>
                    <a:pt x="76" y="203"/>
                  </a:lnTo>
                  <a:lnTo>
                    <a:pt x="80" y="205"/>
                  </a:lnTo>
                  <a:lnTo>
                    <a:pt x="83" y="207"/>
                  </a:lnTo>
                  <a:lnTo>
                    <a:pt x="89" y="207"/>
                  </a:lnTo>
                  <a:lnTo>
                    <a:pt x="93" y="209"/>
                  </a:lnTo>
                  <a:lnTo>
                    <a:pt x="99" y="211"/>
                  </a:lnTo>
                  <a:lnTo>
                    <a:pt x="102" y="211"/>
                  </a:lnTo>
                  <a:lnTo>
                    <a:pt x="108" y="213"/>
                  </a:lnTo>
                  <a:lnTo>
                    <a:pt x="112" y="213"/>
                  </a:lnTo>
                  <a:lnTo>
                    <a:pt x="118" y="215"/>
                  </a:lnTo>
                  <a:lnTo>
                    <a:pt x="118" y="220"/>
                  </a:lnTo>
                  <a:lnTo>
                    <a:pt x="118" y="226"/>
                  </a:lnTo>
                  <a:lnTo>
                    <a:pt x="118" y="232"/>
                  </a:lnTo>
                  <a:lnTo>
                    <a:pt x="118" y="239"/>
                  </a:lnTo>
                  <a:lnTo>
                    <a:pt x="112" y="237"/>
                  </a:lnTo>
                  <a:lnTo>
                    <a:pt x="104" y="235"/>
                  </a:lnTo>
                  <a:lnTo>
                    <a:pt x="99" y="235"/>
                  </a:lnTo>
                  <a:lnTo>
                    <a:pt x="93" y="235"/>
                  </a:lnTo>
                  <a:lnTo>
                    <a:pt x="87" y="234"/>
                  </a:lnTo>
                  <a:lnTo>
                    <a:pt x="82" y="232"/>
                  </a:lnTo>
                  <a:lnTo>
                    <a:pt x="76" y="230"/>
                  </a:lnTo>
                  <a:lnTo>
                    <a:pt x="72" y="228"/>
                  </a:lnTo>
                  <a:lnTo>
                    <a:pt x="64" y="224"/>
                  </a:lnTo>
                  <a:lnTo>
                    <a:pt x="61" y="222"/>
                  </a:lnTo>
                  <a:lnTo>
                    <a:pt x="55" y="218"/>
                  </a:lnTo>
                  <a:lnTo>
                    <a:pt x="51" y="216"/>
                  </a:lnTo>
                  <a:lnTo>
                    <a:pt x="45" y="213"/>
                  </a:lnTo>
                  <a:lnTo>
                    <a:pt x="42" y="209"/>
                  </a:lnTo>
                  <a:lnTo>
                    <a:pt x="38" y="205"/>
                  </a:lnTo>
                  <a:lnTo>
                    <a:pt x="34" y="201"/>
                  </a:lnTo>
                  <a:lnTo>
                    <a:pt x="30" y="197"/>
                  </a:lnTo>
                  <a:lnTo>
                    <a:pt x="26" y="194"/>
                  </a:lnTo>
                  <a:lnTo>
                    <a:pt x="23" y="188"/>
                  </a:lnTo>
                  <a:lnTo>
                    <a:pt x="19" y="184"/>
                  </a:lnTo>
                  <a:lnTo>
                    <a:pt x="15" y="178"/>
                  </a:lnTo>
                  <a:lnTo>
                    <a:pt x="13" y="173"/>
                  </a:lnTo>
                  <a:lnTo>
                    <a:pt x="11" y="169"/>
                  </a:lnTo>
                  <a:lnTo>
                    <a:pt x="9" y="163"/>
                  </a:lnTo>
                  <a:lnTo>
                    <a:pt x="6" y="158"/>
                  </a:lnTo>
                  <a:lnTo>
                    <a:pt x="4" y="154"/>
                  </a:lnTo>
                  <a:lnTo>
                    <a:pt x="4" y="148"/>
                  </a:lnTo>
                  <a:lnTo>
                    <a:pt x="2" y="142"/>
                  </a:lnTo>
                  <a:lnTo>
                    <a:pt x="2" y="137"/>
                  </a:lnTo>
                  <a:lnTo>
                    <a:pt x="0" y="131"/>
                  </a:lnTo>
                  <a:lnTo>
                    <a:pt x="0" y="125"/>
                  </a:lnTo>
                  <a:lnTo>
                    <a:pt x="0" y="120"/>
                  </a:lnTo>
                  <a:lnTo>
                    <a:pt x="0" y="112"/>
                  </a:lnTo>
                  <a:lnTo>
                    <a:pt x="0" y="106"/>
                  </a:lnTo>
                  <a:lnTo>
                    <a:pt x="2" y="101"/>
                  </a:lnTo>
                  <a:lnTo>
                    <a:pt x="2" y="95"/>
                  </a:lnTo>
                  <a:lnTo>
                    <a:pt x="4" y="89"/>
                  </a:lnTo>
                  <a:lnTo>
                    <a:pt x="4" y="82"/>
                  </a:lnTo>
                  <a:lnTo>
                    <a:pt x="6" y="78"/>
                  </a:lnTo>
                  <a:lnTo>
                    <a:pt x="9" y="72"/>
                  </a:lnTo>
                  <a:lnTo>
                    <a:pt x="11" y="66"/>
                  </a:lnTo>
                  <a:lnTo>
                    <a:pt x="13" y="61"/>
                  </a:lnTo>
                  <a:lnTo>
                    <a:pt x="15" y="57"/>
                  </a:lnTo>
                  <a:lnTo>
                    <a:pt x="19" y="51"/>
                  </a:lnTo>
                  <a:lnTo>
                    <a:pt x="23" y="47"/>
                  </a:lnTo>
                  <a:lnTo>
                    <a:pt x="26" y="42"/>
                  </a:lnTo>
                  <a:lnTo>
                    <a:pt x="30" y="38"/>
                  </a:lnTo>
                  <a:lnTo>
                    <a:pt x="34" y="34"/>
                  </a:lnTo>
                  <a:lnTo>
                    <a:pt x="38" y="30"/>
                  </a:lnTo>
                  <a:lnTo>
                    <a:pt x="42" y="26"/>
                  </a:lnTo>
                  <a:lnTo>
                    <a:pt x="45" y="23"/>
                  </a:lnTo>
                  <a:lnTo>
                    <a:pt x="51" y="19"/>
                  </a:lnTo>
                  <a:lnTo>
                    <a:pt x="55" y="15"/>
                  </a:lnTo>
                  <a:lnTo>
                    <a:pt x="61" y="13"/>
                  </a:lnTo>
                  <a:lnTo>
                    <a:pt x="64" y="11"/>
                  </a:lnTo>
                  <a:lnTo>
                    <a:pt x="72" y="9"/>
                  </a:lnTo>
                  <a:lnTo>
                    <a:pt x="76" y="6"/>
                  </a:lnTo>
                  <a:lnTo>
                    <a:pt x="82" y="4"/>
                  </a:lnTo>
                  <a:lnTo>
                    <a:pt x="87" y="2"/>
                  </a:lnTo>
                  <a:lnTo>
                    <a:pt x="93" y="2"/>
                  </a:lnTo>
                  <a:lnTo>
                    <a:pt x="99" y="0"/>
                  </a:lnTo>
                  <a:lnTo>
                    <a:pt x="104" y="0"/>
                  </a:lnTo>
                  <a:lnTo>
                    <a:pt x="112" y="0"/>
                  </a:lnTo>
                  <a:lnTo>
                    <a:pt x="118" y="0"/>
                  </a:lnTo>
                  <a:lnTo>
                    <a:pt x="118" y="4"/>
                  </a:lnTo>
                  <a:lnTo>
                    <a:pt x="118" y="9"/>
                  </a:lnTo>
                  <a:lnTo>
                    <a:pt x="118" y="15"/>
                  </a:lnTo>
                  <a:lnTo>
                    <a:pt x="118" y="23"/>
                  </a:lnTo>
                  <a:lnTo>
                    <a:pt x="112" y="23"/>
                  </a:lnTo>
                  <a:lnTo>
                    <a:pt x="108" y="23"/>
                  </a:lnTo>
                  <a:lnTo>
                    <a:pt x="102" y="23"/>
                  </a:lnTo>
                  <a:lnTo>
                    <a:pt x="99" y="25"/>
                  </a:lnTo>
                  <a:lnTo>
                    <a:pt x="93" y="25"/>
                  </a:lnTo>
                  <a:lnTo>
                    <a:pt x="89" y="26"/>
                  </a:lnTo>
                  <a:lnTo>
                    <a:pt x="83" y="28"/>
                  </a:lnTo>
                  <a:lnTo>
                    <a:pt x="80" y="30"/>
                  </a:lnTo>
                  <a:lnTo>
                    <a:pt x="76" y="32"/>
                  </a:lnTo>
                  <a:lnTo>
                    <a:pt x="72" y="34"/>
                  </a:lnTo>
                  <a:lnTo>
                    <a:pt x="68" y="36"/>
                  </a:lnTo>
                  <a:lnTo>
                    <a:pt x="64" y="40"/>
                  </a:lnTo>
                  <a:lnTo>
                    <a:pt x="61" y="42"/>
                  </a:lnTo>
                  <a:lnTo>
                    <a:pt x="57" y="44"/>
                  </a:lnTo>
                  <a:lnTo>
                    <a:pt x="53" y="47"/>
                  </a:lnTo>
                  <a:lnTo>
                    <a:pt x="51" y="51"/>
                  </a:lnTo>
                  <a:lnTo>
                    <a:pt x="45" y="55"/>
                  </a:lnTo>
                  <a:lnTo>
                    <a:pt x="44" y="57"/>
                  </a:lnTo>
                  <a:lnTo>
                    <a:pt x="40" y="61"/>
                  </a:lnTo>
                  <a:lnTo>
                    <a:pt x="38" y="66"/>
                  </a:lnTo>
                  <a:lnTo>
                    <a:pt x="36" y="68"/>
                  </a:lnTo>
                  <a:lnTo>
                    <a:pt x="34" y="72"/>
                  </a:lnTo>
                  <a:lnTo>
                    <a:pt x="32" y="78"/>
                  </a:lnTo>
                  <a:lnTo>
                    <a:pt x="30" y="82"/>
                  </a:lnTo>
                  <a:lnTo>
                    <a:pt x="28" y="85"/>
                  </a:lnTo>
                  <a:lnTo>
                    <a:pt x="26" y="89"/>
                  </a:lnTo>
                  <a:lnTo>
                    <a:pt x="25" y="95"/>
                  </a:lnTo>
                  <a:lnTo>
                    <a:pt x="25" y="99"/>
                  </a:lnTo>
                  <a:lnTo>
                    <a:pt x="23" y="102"/>
                  </a:lnTo>
                  <a:lnTo>
                    <a:pt x="23" y="108"/>
                  </a:lnTo>
                  <a:lnTo>
                    <a:pt x="23" y="114"/>
                  </a:lnTo>
                  <a:lnTo>
                    <a:pt x="23" y="12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5" name="Freeform 232"/>
            <p:cNvSpPr>
              <a:spLocks/>
            </p:cNvSpPr>
            <p:nvPr/>
          </p:nvSpPr>
          <p:spPr bwMode="auto">
            <a:xfrm>
              <a:off x="2064" y="3732"/>
              <a:ext cx="52" cy="103"/>
            </a:xfrm>
            <a:custGeom>
              <a:avLst/>
              <a:gdLst>
                <a:gd name="T0" fmla="*/ 10 w 102"/>
                <a:gd name="T1" fmla="*/ 53 h 207"/>
                <a:gd name="T2" fmla="*/ 10 w 102"/>
                <a:gd name="T3" fmla="*/ 58 h 207"/>
                <a:gd name="T4" fmla="*/ 11 w 102"/>
                <a:gd name="T5" fmla="*/ 62 h 207"/>
                <a:gd name="T6" fmla="*/ 12 w 102"/>
                <a:gd name="T7" fmla="*/ 65 h 207"/>
                <a:gd name="T8" fmla="*/ 15 w 102"/>
                <a:gd name="T9" fmla="*/ 71 h 207"/>
                <a:gd name="T10" fmla="*/ 19 w 102"/>
                <a:gd name="T11" fmla="*/ 78 h 207"/>
                <a:gd name="T12" fmla="*/ 25 w 102"/>
                <a:gd name="T13" fmla="*/ 83 h 207"/>
                <a:gd name="T14" fmla="*/ 32 w 102"/>
                <a:gd name="T15" fmla="*/ 87 h 207"/>
                <a:gd name="T16" fmla="*/ 37 w 102"/>
                <a:gd name="T17" fmla="*/ 90 h 207"/>
                <a:gd name="T18" fmla="*/ 41 w 102"/>
                <a:gd name="T19" fmla="*/ 91 h 207"/>
                <a:gd name="T20" fmla="*/ 45 w 102"/>
                <a:gd name="T21" fmla="*/ 92 h 207"/>
                <a:gd name="T22" fmla="*/ 49 w 102"/>
                <a:gd name="T23" fmla="*/ 93 h 207"/>
                <a:gd name="T24" fmla="*/ 52 w 102"/>
                <a:gd name="T25" fmla="*/ 96 h 207"/>
                <a:gd name="T26" fmla="*/ 52 w 102"/>
                <a:gd name="T27" fmla="*/ 102 h 207"/>
                <a:gd name="T28" fmla="*/ 49 w 102"/>
                <a:gd name="T29" fmla="*/ 103 h 207"/>
                <a:gd name="T30" fmla="*/ 43 w 102"/>
                <a:gd name="T31" fmla="*/ 102 h 207"/>
                <a:gd name="T32" fmla="*/ 39 w 102"/>
                <a:gd name="T33" fmla="*/ 102 h 207"/>
                <a:gd name="T34" fmla="*/ 34 w 102"/>
                <a:gd name="T35" fmla="*/ 100 h 207"/>
                <a:gd name="T36" fmla="*/ 29 w 102"/>
                <a:gd name="T37" fmla="*/ 98 h 207"/>
                <a:gd name="T38" fmla="*/ 24 w 102"/>
                <a:gd name="T39" fmla="*/ 96 h 207"/>
                <a:gd name="T40" fmla="*/ 20 w 102"/>
                <a:gd name="T41" fmla="*/ 92 h 207"/>
                <a:gd name="T42" fmla="*/ 16 w 102"/>
                <a:gd name="T43" fmla="*/ 89 h 207"/>
                <a:gd name="T44" fmla="*/ 13 w 102"/>
                <a:gd name="T45" fmla="*/ 86 h 207"/>
                <a:gd name="T46" fmla="*/ 10 w 102"/>
                <a:gd name="T47" fmla="*/ 82 h 207"/>
                <a:gd name="T48" fmla="*/ 7 w 102"/>
                <a:gd name="T49" fmla="*/ 78 h 207"/>
                <a:gd name="T50" fmla="*/ 5 w 102"/>
                <a:gd name="T51" fmla="*/ 73 h 207"/>
                <a:gd name="T52" fmla="*/ 3 w 102"/>
                <a:gd name="T53" fmla="*/ 68 h 207"/>
                <a:gd name="T54" fmla="*/ 1 w 102"/>
                <a:gd name="T55" fmla="*/ 64 h 207"/>
                <a:gd name="T56" fmla="*/ 0 w 102"/>
                <a:gd name="T57" fmla="*/ 59 h 207"/>
                <a:gd name="T58" fmla="*/ 0 w 102"/>
                <a:gd name="T59" fmla="*/ 54 h 207"/>
                <a:gd name="T60" fmla="*/ 0 w 102"/>
                <a:gd name="T61" fmla="*/ 48 h 207"/>
                <a:gd name="T62" fmla="*/ 0 w 102"/>
                <a:gd name="T63" fmla="*/ 44 h 207"/>
                <a:gd name="T64" fmla="*/ 1 w 102"/>
                <a:gd name="T65" fmla="*/ 39 h 207"/>
                <a:gd name="T66" fmla="*/ 3 w 102"/>
                <a:gd name="T67" fmla="*/ 33 h 207"/>
                <a:gd name="T68" fmla="*/ 5 w 102"/>
                <a:gd name="T69" fmla="*/ 29 h 207"/>
                <a:gd name="T70" fmla="*/ 7 w 102"/>
                <a:gd name="T71" fmla="*/ 25 h 207"/>
                <a:gd name="T72" fmla="*/ 10 w 102"/>
                <a:gd name="T73" fmla="*/ 21 h 207"/>
                <a:gd name="T74" fmla="*/ 13 w 102"/>
                <a:gd name="T75" fmla="*/ 17 h 207"/>
                <a:gd name="T76" fmla="*/ 16 w 102"/>
                <a:gd name="T77" fmla="*/ 13 h 207"/>
                <a:gd name="T78" fmla="*/ 20 w 102"/>
                <a:gd name="T79" fmla="*/ 9 h 207"/>
                <a:gd name="T80" fmla="*/ 24 w 102"/>
                <a:gd name="T81" fmla="*/ 7 h 207"/>
                <a:gd name="T82" fmla="*/ 29 w 102"/>
                <a:gd name="T83" fmla="*/ 5 h 207"/>
                <a:gd name="T84" fmla="*/ 34 w 102"/>
                <a:gd name="T85" fmla="*/ 3 h 207"/>
                <a:gd name="T86" fmla="*/ 39 w 102"/>
                <a:gd name="T87" fmla="*/ 1 h 207"/>
                <a:gd name="T88" fmla="*/ 43 w 102"/>
                <a:gd name="T89" fmla="*/ 0 h 207"/>
                <a:gd name="T90" fmla="*/ 49 w 102"/>
                <a:gd name="T91" fmla="*/ 0 h 207"/>
                <a:gd name="T92" fmla="*/ 52 w 102"/>
                <a:gd name="T93" fmla="*/ 2 h 207"/>
                <a:gd name="T94" fmla="*/ 52 w 102"/>
                <a:gd name="T95" fmla="*/ 7 h 207"/>
                <a:gd name="T96" fmla="*/ 49 w 102"/>
                <a:gd name="T97" fmla="*/ 10 h 207"/>
                <a:gd name="T98" fmla="*/ 45 w 102"/>
                <a:gd name="T99" fmla="*/ 10 h 207"/>
                <a:gd name="T100" fmla="*/ 41 w 102"/>
                <a:gd name="T101" fmla="*/ 11 h 207"/>
                <a:gd name="T102" fmla="*/ 37 w 102"/>
                <a:gd name="T103" fmla="*/ 12 h 207"/>
                <a:gd name="T104" fmla="*/ 32 w 102"/>
                <a:gd name="T105" fmla="*/ 15 h 207"/>
                <a:gd name="T106" fmla="*/ 25 w 102"/>
                <a:gd name="T107" fmla="*/ 20 h 207"/>
                <a:gd name="T108" fmla="*/ 19 w 102"/>
                <a:gd name="T109" fmla="*/ 26 h 207"/>
                <a:gd name="T110" fmla="*/ 15 w 102"/>
                <a:gd name="T111" fmla="*/ 32 h 207"/>
                <a:gd name="T112" fmla="*/ 12 w 102"/>
                <a:gd name="T113" fmla="*/ 37 h 207"/>
                <a:gd name="T114" fmla="*/ 11 w 102"/>
                <a:gd name="T115" fmla="*/ 42 h 207"/>
                <a:gd name="T116" fmla="*/ 10 w 102"/>
                <a:gd name="T117" fmla="*/ 45 h 207"/>
                <a:gd name="T118" fmla="*/ 10 w 102"/>
                <a:gd name="T119" fmla="*/ 49 h 207"/>
                <a:gd name="T120" fmla="*/ 10 w 102"/>
                <a:gd name="T121" fmla="*/ 52 h 207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102"/>
                <a:gd name="T184" fmla="*/ 0 h 207"/>
                <a:gd name="T185" fmla="*/ 102 w 102"/>
                <a:gd name="T186" fmla="*/ 207 h 207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102" h="207">
                  <a:moveTo>
                    <a:pt x="20" y="105"/>
                  </a:moveTo>
                  <a:lnTo>
                    <a:pt x="20" y="107"/>
                  </a:lnTo>
                  <a:lnTo>
                    <a:pt x="20" y="110"/>
                  </a:lnTo>
                  <a:lnTo>
                    <a:pt x="20" y="116"/>
                  </a:lnTo>
                  <a:lnTo>
                    <a:pt x="22" y="120"/>
                  </a:lnTo>
                  <a:lnTo>
                    <a:pt x="22" y="124"/>
                  </a:lnTo>
                  <a:lnTo>
                    <a:pt x="22" y="128"/>
                  </a:lnTo>
                  <a:lnTo>
                    <a:pt x="24" y="131"/>
                  </a:lnTo>
                  <a:lnTo>
                    <a:pt x="26" y="135"/>
                  </a:lnTo>
                  <a:lnTo>
                    <a:pt x="30" y="143"/>
                  </a:lnTo>
                  <a:lnTo>
                    <a:pt x="34" y="150"/>
                  </a:lnTo>
                  <a:lnTo>
                    <a:pt x="38" y="156"/>
                  </a:lnTo>
                  <a:lnTo>
                    <a:pt x="43" y="162"/>
                  </a:lnTo>
                  <a:lnTo>
                    <a:pt x="49" y="167"/>
                  </a:lnTo>
                  <a:lnTo>
                    <a:pt x="55" y="171"/>
                  </a:lnTo>
                  <a:lnTo>
                    <a:pt x="62" y="175"/>
                  </a:lnTo>
                  <a:lnTo>
                    <a:pt x="70" y="181"/>
                  </a:lnTo>
                  <a:lnTo>
                    <a:pt x="72" y="181"/>
                  </a:lnTo>
                  <a:lnTo>
                    <a:pt x="77" y="183"/>
                  </a:lnTo>
                  <a:lnTo>
                    <a:pt x="81" y="183"/>
                  </a:lnTo>
                  <a:lnTo>
                    <a:pt x="85" y="185"/>
                  </a:lnTo>
                  <a:lnTo>
                    <a:pt x="89" y="185"/>
                  </a:lnTo>
                  <a:lnTo>
                    <a:pt x="93" y="186"/>
                  </a:lnTo>
                  <a:lnTo>
                    <a:pt x="96" y="186"/>
                  </a:lnTo>
                  <a:lnTo>
                    <a:pt x="102" y="186"/>
                  </a:lnTo>
                  <a:lnTo>
                    <a:pt x="102" y="192"/>
                  </a:lnTo>
                  <a:lnTo>
                    <a:pt x="102" y="198"/>
                  </a:lnTo>
                  <a:lnTo>
                    <a:pt x="102" y="204"/>
                  </a:lnTo>
                  <a:lnTo>
                    <a:pt x="102" y="207"/>
                  </a:lnTo>
                  <a:lnTo>
                    <a:pt x="96" y="207"/>
                  </a:lnTo>
                  <a:lnTo>
                    <a:pt x="91" y="205"/>
                  </a:lnTo>
                  <a:lnTo>
                    <a:pt x="85" y="205"/>
                  </a:lnTo>
                  <a:lnTo>
                    <a:pt x="81" y="205"/>
                  </a:lnTo>
                  <a:lnTo>
                    <a:pt x="76" y="204"/>
                  </a:lnTo>
                  <a:lnTo>
                    <a:pt x="70" y="202"/>
                  </a:lnTo>
                  <a:lnTo>
                    <a:pt x="66" y="200"/>
                  </a:lnTo>
                  <a:lnTo>
                    <a:pt x="60" y="200"/>
                  </a:lnTo>
                  <a:lnTo>
                    <a:pt x="57" y="196"/>
                  </a:lnTo>
                  <a:lnTo>
                    <a:pt x="51" y="194"/>
                  </a:lnTo>
                  <a:lnTo>
                    <a:pt x="47" y="192"/>
                  </a:lnTo>
                  <a:lnTo>
                    <a:pt x="43" y="188"/>
                  </a:lnTo>
                  <a:lnTo>
                    <a:pt x="39" y="185"/>
                  </a:lnTo>
                  <a:lnTo>
                    <a:pt x="36" y="183"/>
                  </a:lnTo>
                  <a:lnTo>
                    <a:pt x="32" y="179"/>
                  </a:lnTo>
                  <a:lnTo>
                    <a:pt x="30" y="177"/>
                  </a:lnTo>
                  <a:lnTo>
                    <a:pt x="26" y="173"/>
                  </a:lnTo>
                  <a:lnTo>
                    <a:pt x="22" y="169"/>
                  </a:lnTo>
                  <a:lnTo>
                    <a:pt x="19" y="164"/>
                  </a:lnTo>
                  <a:lnTo>
                    <a:pt x="17" y="162"/>
                  </a:lnTo>
                  <a:lnTo>
                    <a:pt x="13" y="156"/>
                  </a:lnTo>
                  <a:lnTo>
                    <a:pt x="11" y="152"/>
                  </a:lnTo>
                  <a:lnTo>
                    <a:pt x="9" y="147"/>
                  </a:lnTo>
                  <a:lnTo>
                    <a:pt x="7" y="143"/>
                  </a:lnTo>
                  <a:lnTo>
                    <a:pt x="5" y="137"/>
                  </a:lnTo>
                  <a:lnTo>
                    <a:pt x="3" y="133"/>
                  </a:lnTo>
                  <a:lnTo>
                    <a:pt x="1" y="128"/>
                  </a:lnTo>
                  <a:lnTo>
                    <a:pt x="1" y="124"/>
                  </a:lnTo>
                  <a:lnTo>
                    <a:pt x="0" y="118"/>
                  </a:lnTo>
                  <a:lnTo>
                    <a:pt x="0" y="114"/>
                  </a:lnTo>
                  <a:lnTo>
                    <a:pt x="0" y="109"/>
                  </a:lnTo>
                  <a:lnTo>
                    <a:pt x="0" y="105"/>
                  </a:lnTo>
                  <a:lnTo>
                    <a:pt x="0" y="97"/>
                  </a:lnTo>
                  <a:lnTo>
                    <a:pt x="0" y="93"/>
                  </a:lnTo>
                  <a:lnTo>
                    <a:pt x="0" y="88"/>
                  </a:lnTo>
                  <a:lnTo>
                    <a:pt x="1" y="84"/>
                  </a:lnTo>
                  <a:lnTo>
                    <a:pt x="1" y="78"/>
                  </a:lnTo>
                  <a:lnTo>
                    <a:pt x="3" y="72"/>
                  </a:lnTo>
                  <a:lnTo>
                    <a:pt x="5" y="67"/>
                  </a:lnTo>
                  <a:lnTo>
                    <a:pt x="7" y="63"/>
                  </a:lnTo>
                  <a:lnTo>
                    <a:pt x="9" y="59"/>
                  </a:lnTo>
                  <a:lnTo>
                    <a:pt x="11" y="53"/>
                  </a:lnTo>
                  <a:lnTo>
                    <a:pt x="13" y="50"/>
                  </a:lnTo>
                  <a:lnTo>
                    <a:pt x="17" y="46"/>
                  </a:lnTo>
                  <a:lnTo>
                    <a:pt x="19" y="42"/>
                  </a:lnTo>
                  <a:lnTo>
                    <a:pt x="22" y="38"/>
                  </a:lnTo>
                  <a:lnTo>
                    <a:pt x="26" y="34"/>
                  </a:lnTo>
                  <a:lnTo>
                    <a:pt x="30" y="31"/>
                  </a:lnTo>
                  <a:lnTo>
                    <a:pt x="32" y="27"/>
                  </a:lnTo>
                  <a:lnTo>
                    <a:pt x="36" y="23"/>
                  </a:lnTo>
                  <a:lnTo>
                    <a:pt x="39" y="19"/>
                  </a:lnTo>
                  <a:lnTo>
                    <a:pt x="43" y="17"/>
                  </a:lnTo>
                  <a:lnTo>
                    <a:pt x="47" y="14"/>
                  </a:lnTo>
                  <a:lnTo>
                    <a:pt x="51" y="12"/>
                  </a:lnTo>
                  <a:lnTo>
                    <a:pt x="57" y="10"/>
                  </a:lnTo>
                  <a:lnTo>
                    <a:pt x="60" y="8"/>
                  </a:lnTo>
                  <a:lnTo>
                    <a:pt x="66" y="6"/>
                  </a:lnTo>
                  <a:lnTo>
                    <a:pt x="70" y="4"/>
                  </a:lnTo>
                  <a:lnTo>
                    <a:pt x="76" y="2"/>
                  </a:lnTo>
                  <a:lnTo>
                    <a:pt x="81" y="2"/>
                  </a:lnTo>
                  <a:lnTo>
                    <a:pt x="85" y="0"/>
                  </a:lnTo>
                  <a:lnTo>
                    <a:pt x="91" y="0"/>
                  </a:lnTo>
                  <a:lnTo>
                    <a:pt x="96" y="0"/>
                  </a:lnTo>
                  <a:lnTo>
                    <a:pt x="102" y="0"/>
                  </a:lnTo>
                  <a:lnTo>
                    <a:pt x="102" y="4"/>
                  </a:lnTo>
                  <a:lnTo>
                    <a:pt x="102" y="10"/>
                  </a:lnTo>
                  <a:lnTo>
                    <a:pt x="102" y="14"/>
                  </a:lnTo>
                  <a:lnTo>
                    <a:pt x="102" y="21"/>
                  </a:lnTo>
                  <a:lnTo>
                    <a:pt x="96" y="21"/>
                  </a:lnTo>
                  <a:lnTo>
                    <a:pt x="93" y="21"/>
                  </a:lnTo>
                  <a:lnTo>
                    <a:pt x="89" y="21"/>
                  </a:lnTo>
                  <a:lnTo>
                    <a:pt x="85" y="21"/>
                  </a:lnTo>
                  <a:lnTo>
                    <a:pt x="81" y="23"/>
                  </a:lnTo>
                  <a:lnTo>
                    <a:pt x="77" y="23"/>
                  </a:lnTo>
                  <a:lnTo>
                    <a:pt x="72" y="25"/>
                  </a:lnTo>
                  <a:lnTo>
                    <a:pt x="70" y="27"/>
                  </a:lnTo>
                  <a:lnTo>
                    <a:pt x="62" y="31"/>
                  </a:lnTo>
                  <a:lnTo>
                    <a:pt x="55" y="36"/>
                  </a:lnTo>
                  <a:lnTo>
                    <a:pt x="49" y="40"/>
                  </a:lnTo>
                  <a:lnTo>
                    <a:pt x="43" y="46"/>
                  </a:lnTo>
                  <a:lnTo>
                    <a:pt x="38" y="52"/>
                  </a:lnTo>
                  <a:lnTo>
                    <a:pt x="34" y="57"/>
                  </a:lnTo>
                  <a:lnTo>
                    <a:pt x="30" y="65"/>
                  </a:lnTo>
                  <a:lnTo>
                    <a:pt x="26" y="71"/>
                  </a:lnTo>
                  <a:lnTo>
                    <a:pt x="24" y="74"/>
                  </a:lnTo>
                  <a:lnTo>
                    <a:pt x="22" y="78"/>
                  </a:lnTo>
                  <a:lnTo>
                    <a:pt x="22" y="84"/>
                  </a:lnTo>
                  <a:lnTo>
                    <a:pt x="22" y="88"/>
                  </a:lnTo>
                  <a:lnTo>
                    <a:pt x="20" y="91"/>
                  </a:lnTo>
                  <a:lnTo>
                    <a:pt x="20" y="95"/>
                  </a:lnTo>
                  <a:lnTo>
                    <a:pt x="20" y="99"/>
                  </a:lnTo>
                  <a:lnTo>
                    <a:pt x="20" y="10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6" name="Freeform 233"/>
            <p:cNvSpPr>
              <a:spLocks/>
            </p:cNvSpPr>
            <p:nvPr/>
          </p:nvSpPr>
          <p:spPr bwMode="auto">
            <a:xfrm>
              <a:off x="2305" y="3389"/>
              <a:ext cx="48" cy="98"/>
            </a:xfrm>
            <a:custGeom>
              <a:avLst/>
              <a:gdLst>
                <a:gd name="T0" fmla="*/ 0 w 97"/>
                <a:gd name="T1" fmla="*/ 7 h 196"/>
                <a:gd name="T2" fmla="*/ 0 w 97"/>
                <a:gd name="T3" fmla="*/ 2 h 196"/>
                <a:gd name="T4" fmla="*/ 2 w 97"/>
                <a:gd name="T5" fmla="*/ 0 h 196"/>
                <a:gd name="T6" fmla="*/ 7 w 97"/>
                <a:gd name="T7" fmla="*/ 0 h 196"/>
                <a:gd name="T8" fmla="*/ 11 w 97"/>
                <a:gd name="T9" fmla="*/ 1 h 196"/>
                <a:gd name="T10" fmla="*/ 16 w 97"/>
                <a:gd name="T11" fmla="*/ 3 h 196"/>
                <a:gd name="T12" fmla="*/ 20 w 97"/>
                <a:gd name="T13" fmla="*/ 5 h 196"/>
                <a:gd name="T14" fmla="*/ 25 w 97"/>
                <a:gd name="T15" fmla="*/ 7 h 196"/>
                <a:gd name="T16" fmla="*/ 29 w 97"/>
                <a:gd name="T17" fmla="*/ 9 h 196"/>
                <a:gd name="T18" fmla="*/ 31 w 97"/>
                <a:gd name="T19" fmla="*/ 12 h 196"/>
                <a:gd name="T20" fmla="*/ 35 w 97"/>
                <a:gd name="T21" fmla="*/ 16 h 196"/>
                <a:gd name="T22" fmla="*/ 38 w 97"/>
                <a:gd name="T23" fmla="*/ 19 h 196"/>
                <a:gd name="T24" fmla="*/ 41 w 97"/>
                <a:gd name="T25" fmla="*/ 23 h 196"/>
                <a:gd name="T26" fmla="*/ 43 w 97"/>
                <a:gd name="T27" fmla="*/ 27 h 196"/>
                <a:gd name="T28" fmla="*/ 45 w 97"/>
                <a:gd name="T29" fmla="*/ 32 h 196"/>
                <a:gd name="T30" fmla="*/ 47 w 97"/>
                <a:gd name="T31" fmla="*/ 36 h 196"/>
                <a:gd name="T32" fmla="*/ 48 w 97"/>
                <a:gd name="T33" fmla="*/ 40 h 196"/>
                <a:gd name="T34" fmla="*/ 48 w 97"/>
                <a:gd name="T35" fmla="*/ 46 h 196"/>
                <a:gd name="T36" fmla="*/ 48 w 97"/>
                <a:gd name="T37" fmla="*/ 51 h 196"/>
                <a:gd name="T38" fmla="*/ 48 w 97"/>
                <a:gd name="T39" fmla="*/ 56 h 196"/>
                <a:gd name="T40" fmla="*/ 47 w 97"/>
                <a:gd name="T41" fmla="*/ 60 h 196"/>
                <a:gd name="T42" fmla="*/ 45 w 97"/>
                <a:gd name="T43" fmla="*/ 65 h 196"/>
                <a:gd name="T44" fmla="*/ 43 w 97"/>
                <a:gd name="T45" fmla="*/ 70 h 196"/>
                <a:gd name="T46" fmla="*/ 41 w 97"/>
                <a:gd name="T47" fmla="*/ 74 h 196"/>
                <a:gd name="T48" fmla="*/ 38 w 97"/>
                <a:gd name="T49" fmla="*/ 77 h 196"/>
                <a:gd name="T50" fmla="*/ 35 w 97"/>
                <a:gd name="T51" fmla="*/ 81 h 196"/>
                <a:gd name="T52" fmla="*/ 31 w 97"/>
                <a:gd name="T53" fmla="*/ 85 h 196"/>
                <a:gd name="T54" fmla="*/ 29 w 97"/>
                <a:gd name="T55" fmla="*/ 88 h 196"/>
                <a:gd name="T56" fmla="*/ 25 w 97"/>
                <a:gd name="T57" fmla="*/ 90 h 196"/>
                <a:gd name="T58" fmla="*/ 20 w 97"/>
                <a:gd name="T59" fmla="*/ 93 h 196"/>
                <a:gd name="T60" fmla="*/ 16 w 97"/>
                <a:gd name="T61" fmla="*/ 94 h 196"/>
                <a:gd name="T62" fmla="*/ 11 w 97"/>
                <a:gd name="T63" fmla="*/ 96 h 196"/>
                <a:gd name="T64" fmla="*/ 7 w 97"/>
                <a:gd name="T65" fmla="*/ 97 h 196"/>
                <a:gd name="T66" fmla="*/ 2 w 97"/>
                <a:gd name="T67" fmla="*/ 97 h 196"/>
                <a:gd name="T68" fmla="*/ 0 w 97"/>
                <a:gd name="T69" fmla="*/ 95 h 196"/>
                <a:gd name="T70" fmla="*/ 0 w 97"/>
                <a:gd name="T71" fmla="*/ 90 h 196"/>
                <a:gd name="T72" fmla="*/ 1 w 97"/>
                <a:gd name="T73" fmla="*/ 87 h 196"/>
                <a:gd name="T74" fmla="*/ 6 w 97"/>
                <a:gd name="T75" fmla="*/ 87 h 196"/>
                <a:gd name="T76" fmla="*/ 9 w 97"/>
                <a:gd name="T77" fmla="*/ 86 h 196"/>
                <a:gd name="T78" fmla="*/ 13 w 97"/>
                <a:gd name="T79" fmla="*/ 84 h 196"/>
                <a:gd name="T80" fmla="*/ 18 w 97"/>
                <a:gd name="T81" fmla="*/ 82 h 196"/>
                <a:gd name="T82" fmla="*/ 24 w 97"/>
                <a:gd name="T83" fmla="*/ 78 h 196"/>
                <a:gd name="T84" fmla="*/ 29 w 97"/>
                <a:gd name="T85" fmla="*/ 73 h 196"/>
                <a:gd name="T86" fmla="*/ 33 w 97"/>
                <a:gd name="T87" fmla="*/ 67 h 196"/>
                <a:gd name="T88" fmla="*/ 35 w 97"/>
                <a:gd name="T89" fmla="*/ 61 h 196"/>
                <a:gd name="T90" fmla="*/ 37 w 97"/>
                <a:gd name="T91" fmla="*/ 58 h 196"/>
                <a:gd name="T92" fmla="*/ 38 w 97"/>
                <a:gd name="T93" fmla="*/ 55 h 196"/>
                <a:gd name="T94" fmla="*/ 38 w 97"/>
                <a:gd name="T95" fmla="*/ 50 h 196"/>
                <a:gd name="T96" fmla="*/ 38 w 97"/>
                <a:gd name="T97" fmla="*/ 46 h 196"/>
                <a:gd name="T98" fmla="*/ 38 w 97"/>
                <a:gd name="T99" fmla="*/ 42 h 196"/>
                <a:gd name="T100" fmla="*/ 36 w 97"/>
                <a:gd name="T101" fmla="*/ 37 h 196"/>
                <a:gd name="T102" fmla="*/ 33 w 97"/>
                <a:gd name="T103" fmla="*/ 30 h 196"/>
                <a:gd name="T104" fmla="*/ 29 w 97"/>
                <a:gd name="T105" fmla="*/ 24 h 196"/>
                <a:gd name="T106" fmla="*/ 24 w 97"/>
                <a:gd name="T107" fmla="*/ 18 h 196"/>
                <a:gd name="T108" fmla="*/ 18 w 97"/>
                <a:gd name="T109" fmla="*/ 15 h 196"/>
                <a:gd name="T110" fmla="*/ 13 w 97"/>
                <a:gd name="T111" fmla="*/ 12 h 196"/>
                <a:gd name="T112" fmla="*/ 9 w 97"/>
                <a:gd name="T113" fmla="*/ 11 h 196"/>
                <a:gd name="T114" fmla="*/ 6 w 97"/>
                <a:gd name="T115" fmla="*/ 10 h 196"/>
                <a:gd name="T116" fmla="*/ 1 w 97"/>
                <a:gd name="T117" fmla="*/ 10 h 196"/>
                <a:gd name="T118" fmla="*/ 0 w 97"/>
                <a:gd name="T119" fmla="*/ 10 h 19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97"/>
                <a:gd name="T181" fmla="*/ 0 h 196"/>
                <a:gd name="T182" fmla="*/ 97 w 97"/>
                <a:gd name="T183" fmla="*/ 196 h 19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97" h="196">
                  <a:moveTo>
                    <a:pt x="0" y="19"/>
                  </a:moveTo>
                  <a:lnTo>
                    <a:pt x="0" y="14"/>
                  </a:lnTo>
                  <a:lnTo>
                    <a:pt x="0" y="8"/>
                  </a:lnTo>
                  <a:lnTo>
                    <a:pt x="0" y="4"/>
                  </a:lnTo>
                  <a:lnTo>
                    <a:pt x="0" y="0"/>
                  </a:lnTo>
                  <a:lnTo>
                    <a:pt x="4" y="0"/>
                  </a:lnTo>
                  <a:lnTo>
                    <a:pt x="10" y="0"/>
                  </a:lnTo>
                  <a:lnTo>
                    <a:pt x="14" y="0"/>
                  </a:lnTo>
                  <a:lnTo>
                    <a:pt x="19" y="2"/>
                  </a:lnTo>
                  <a:lnTo>
                    <a:pt x="23" y="2"/>
                  </a:lnTo>
                  <a:lnTo>
                    <a:pt x="27" y="4"/>
                  </a:lnTo>
                  <a:lnTo>
                    <a:pt x="33" y="6"/>
                  </a:lnTo>
                  <a:lnTo>
                    <a:pt x="37" y="8"/>
                  </a:lnTo>
                  <a:lnTo>
                    <a:pt x="40" y="10"/>
                  </a:lnTo>
                  <a:lnTo>
                    <a:pt x="46" y="12"/>
                  </a:lnTo>
                  <a:lnTo>
                    <a:pt x="50" y="14"/>
                  </a:lnTo>
                  <a:lnTo>
                    <a:pt x="54" y="16"/>
                  </a:lnTo>
                  <a:lnTo>
                    <a:pt x="58" y="17"/>
                  </a:lnTo>
                  <a:lnTo>
                    <a:pt x="61" y="21"/>
                  </a:lnTo>
                  <a:lnTo>
                    <a:pt x="63" y="23"/>
                  </a:lnTo>
                  <a:lnTo>
                    <a:pt x="69" y="29"/>
                  </a:lnTo>
                  <a:lnTo>
                    <a:pt x="71" y="31"/>
                  </a:lnTo>
                  <a:lnTo>
                    <a:pt x="73" y="35"/>
                  </a:lnTo>
                  <a:lnTo>
                    <a:pt x="77" y="38"/>
                  </a:lnTo>
                  <a:lnTo>
                    <a:pt x="80" y="42"/>
                  </a:lnTo>
                  <a:lnTo>
                    <a:pt x="82" y="46"/>
                  </a:lnTo>
                  <a:lnTo>
                    <a:pt x="84" y="50"/>
                  </a:lnTo>
                  <a:lnTo>
                    <a:pt x="86" y="54"/>
                  </a:lnTo>
                  <a:lnTo>
                    <a:pt x="88" y="59"/>
                  </a:lnTo>
                  <a:lnTo>
                    <a:pt x="90" y="63"/>
                  </a:lnTo>
                  <a:lnTo>
                    <a:pt x="92" y="67"/>
                  </a:lnTo>
                  <a:lnTo>
                    <a:pt x="94" y="71"/>
                  </a:lnTo>
                  <a:lnTo>
                    <a:pt x="96" y="76"/>
                  </a:lnTo>
                  <a:lnTo>
                    <a:pt x="96" y="80"/>
                  </a:lnTo>
                  <a:lnTo>
                    <a:pt x="96" y="86"/>
                  </a:lnTo>
                  <a:lnTo>
                    <a:pt x="96" y="92"/>
                  </a:lnTo>
                  <a:lnTo>
                    <a:pt x="97" y="97"/>
                  </a:lnTo>
                  <a:lnTo>
                    <a:pt x="96" y="101"/>
                  </a:lnTo>
                  <a:lnTo>
                    <a:pt x="96" y="107"/>
                  </a:lnTo>
                  <a:lnTo>
                    <a:pt x="96" y="111"/>
                  </a:lnTo>
                  <a:lnTo>
                    <a:pt x="96" y="116"/>
                  </a:lnTo>
                  <a:lnTo>
                    <a:pt x="94" y="120"/>
                  </a:lnTo>
                  <a:lnTo>
                    <a:pt x="92" y="126"/>
                  </a:lnTo>
                  <a:lnTo>
                    <a:pt x="90" y="130"/>
                  </a:lnTo>
                  <a:lnTo>
                    <a:pt x="88" y="135"/>
                  </a:lnTo>
                  <a:lnTo>
                    <a:pt x="86" y="139"/>
                  </a:lnTo>
                  <a:lnTo>
                    <a:pt x="84" y="143"/>
                  </a:lnTo>
                  <a:lnTo>
                    <a:pt x="82" y="147"/>
                  </a:lnTo>
                  <a:lnTo>
                    <a:pt x="80" y="152"/>
                  </a:lnTo>
                  <a:lnTo>
                    <a:pt x="77" y="154"/>
                  </a:lnTo>
                  <a:lnTo>
                    <a:pt x="73" y="158"/>
                  </a:lnTo>
                  <a:lnTo>
                    <a:pt x="71" y="162"/>
                  </a:lnTo>
                  <a:lnTo>
                    <a:pt x="69" y="166"/>
                  </a:lnTo>
                  <a:lnTo>
                    <a:pt x="63" y="169"/>
                  </a:lnTo>
                  <a:lnTo>
                    <a:pt x="61" y="171"/>
                  </a:lnTo>
                  <a:lnTo>
                    <a:pt x="58" y="175"/>
                  </a:lnTo>
                  <a:lnTo>
                    <a:pt x="54" y="177"/>
                  </a:lnTo>
                  <a:lnTo>
                    <a:pt x="50" y="179"/>
                  </a:lnTo>
                  <a:lnTo>
                    <a:pt x="46" y="183"/>
                  </a:lnTo>
                  <a:lnTo>
                    <a:pt x="40" y="185"/>
                  </a:lnTo>
                  <a:lnTo>
                    <a:pt x="37" y="187"/>
                  </a:lnTo>
                  <a:lnTo>
                    <a:pt x="33" y="188"/>
                  </a:lnTo>
                  <a:lnTo>
                    <a:pt x="27" y="190"/>
                  </a:lnTo>
                  <a:lnTo>
                    <a:pt x="23" y="192"/>
                  </a:lnTo>
                  <a:lnTo>
                    <a:pt x="19" y="192"/>
                  </a:lnTo>
                  <a:lnTo>
                    <a:pt x="14" y="194"/>
                  </a:lnTo>
                  <a:lnTo>
                    <a:pt x="10" y="194"/>
                  </a:lnTo>
                  <a:lnTo>
                    <a:pt x="4" y="194"/>
                  </a:lnTo>
                  <a:lnTo>
                    <a:pt x="0" y="196"/>
                  </a:lnTo>
                  <a:lnTo>
                    <a:pt x="0" y="190"/>
                  </a:lnTo>
                  <a:lnTo>
                    <a:pt x="0" y="185"/>
                  </a:lnTo>
                  <a:lnTo>
                    <a:pt x="0" y="179"/>
                  </a:lnTo>
                  <a:lnTo>
                    <a:pt x="0" y="175"/>
                  </a:lnTo>
                  <a:lnTo>
                    <a:pt x="2" y="173"/>
                  </a:lnTo>
                  <a:lnTo>
                    <a:pt x="8" y="173"/>
                  </a:lnTo>
                  <a:lnTo>
                    <a:pt x="12" y="173"/>
                  </a:lnTo>
                  <a:lnTo>
                    <a:pt x="16" y="173"/>
                  </a:lnTo>
                  <a:lnTo>
                    <a:pt x="19" y="171"/>
                  </a:lnTo>
                  <a:lnTo>
                    <a:pt x="23" y="169"/>
                  </a:lnTo>
                  <a:lnTo>
                    <a:pt x="27" y="168"/>
                  </a:lnTo>
                  <a:lnTo>
                    <a:pt x="31" y="168"/>
                  </a:lnTo>
                  <a:lnTo>
                    <a:pt x="37" y="164"/>
                  </a:lnTo>
                  <a:lnTo>
                    <a:pt x="42" y="160"/>
                  </a:lnTo>
                  <a:lnTo>
                    <a:pt x="48" y="156"/>
                  </a:lnTo>
                  <a:lnTo>
                    <a:pt x="54" y="152"/>
                  </a:lnTo>
                  <a:lnTo>
                    <a:pt x="59" y="145"/>
                  </a:lnTo>
                  <a:lnTo>
                    <a:pt x="63" y="139"/>
                  </a:lnTo>
                  <a:lnTo>
                    <a:pt x="67" y="133"/>
                  </a:lnTo>
                  <a:lnTo>
                    <a:pt x="71" y="128"/>
                  </a:lnTo>
                  <a:lnTo>
                    <a:pt x="71" y="122"/>
                  </a:lnTo>
                  <a:lnTo>
                    <a:pt x="73" y="120"/>
                  </a:lnTo>
                  <a:lnTo>
                    <a:pt x="75" y="116"/>
                  </a:lnTo>
                  <a:lnTo>
                    <a:pt x="77" y="112"/>
                  </a:lnTo>
                  <a:lnTo>
                    <a:pt x="77" y="109"/>
                  </a:lnTo>
                  <a:lnTo>
                    <a:pt x="77" y="103"/>
                  </a:lnTo>
                  <a:lnTo>
                    <a:pt x="77" y="99"/>
                  </a:lnTo>
                  <a:lnTo>
                    <a:pt x="78" y="97"/>
                  </a:lnTo>
                  <a:lnTo>
                    <a:pt x="77" y="92"/>
                  </a:lnTo>
                  <a:lnTo>
                    <a:pt x="77" y="88"/>
                  </a:lnTo>
                  <a:lnTo>
                    <a:pt x="77" y="84"/>
                  </a:lnTo>
                  <a:lnTo>
                    <a:pt x="77" y="80"/>
                  </a:lnTo>
                  <a:lnTo>
                    <a:pt x="73" y="73"/>
                  </a:lnTo>
                  <a:lnTo>
                    <a:pt x="71" y="67"/>
                  </a:lnTo>
                  <a:lnTo>
                    <a:pt x="67" y="59"/>
                  </a:lnTo>
                  <a:lnTo>
                    <a:pt x="63" y="54"/>
                  </a:lnTo>
                  <a:lnTo>
                    <a:pt x="59" y="48"/>
                  </a:lnTo>
                  <a:lnTo>
                    <a:pt x="54" y="42"/>
                  </a:lnTo>
                  <a:lnTo>
                    <a:pt x="48" y="36"/>
                  </a:lnTo>
                  <a:lnTo>
                    <a:pt x="42" y="33"/>
                  </a:lnTo>
                  <a:lnTo>
                    <a:pt x="37" y="29"/>
                  </a:lnTo>
                  <a:lnTo>
                    <a:pt x="31" y="25"/>
                  </a:lnTo>
                  <a:lnTo>
                    <a:pt x="27" y="23"/>
                  </a:lnTo>
                  <a:lnTo>
                    <a:pt x="23" y="21"/>
                  </a:lnTo>
                  <a:lnTo>
                    <a:pt x="19" y="21"/>
                  </a:lnTo>
                  <a:lnTo>
                    <a:pt x="16" y="21"/>
                  </a:lnTo>
                  <a:lnTo>
                    <a:pt x="12" y="19"/>
                  </a:lnTo>
                  <a:lnTo>
                    <a:pt x="8" y="19"/>
                  </a:lnTo>
                  <a:lnTo>
                    <a:pt x="2" y="19"/>
                  </a:lnTo>
                  <a:lnTo>
                    <a:pt x="0" y="19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7" name="Freeform 234"/>
            <p:cNvSpPr>
              <a:spLocks/>
            </p:cNvSpPr>
            <p:nvPr/>
          </p:nvSpPr>
          <p:spPr bwMode="auto">
            <a:xfrm>
              <a:off x="2348" y="3551"/>
              <a:ext cx="48" cy="98"/>
            </a:xfrm>
            <a:custGeom>
              <a:avLst/>
              <a:gdLst>
                <a:gd name="T0" fmla="*/ 0 w 97"/>
                <a:gd name="T1" fmla="*/ 8 h 196"/>
                <a:gd name="T2" fmla="*/ 0 w 97"/>
                <a:gd name="T3" fmla="*/ 2 h 196"/>
                <a:gd name="T4" fmla="*/ 2 w 97"/>
                <a:gd name="T5" fmla="*/ 0 h 196"/>
                <a:gd name="T6" fmla="*/ 6 w 97"/>
                <a:gd name="T7" fmla="*/ 1 h 196"/>
                <a:gd name="T8" fmla="*/ 11 w 97"/>
                <a:gd name="T9" fmla="*/ 1 h 196"/>
                <a:gd name="T10" fmla="*/ 16 w 97"/>
                <a:gd name="T11" fmla="*/ 3 h 196"/>
                <a:gd name="T12" fmla="*/ 20 w 97"/>
                <a:gd name="T13" fmla="*/ 5 h 196"/>
                <a:gd name="T14" fmla="*/ 24 w 97"/>
                <a:gd name="T15" fmla="*/ 7 h 196"/>
                <a:gd name="T16" fmla="*/ 28 w 97"/>
                <a:gd name="T17" fmla="*/ 10 h 196"/>
                <a:gd name="T18" fmla="*/ 31 w 97"/>
                <a:gd name="T19" fmla="*/ 13 h 196"/>
                <a:gd name="T20" fmla="*/ 35 w 97"/>
                <a:gd name="T21" fmla="*/ 17 h 196"/>
                <a:gd name="T22" fmla="*/ 38 w 97"/>
                <a:gd name="T23" fmla="*/ 20 h 196"/>
                <a:gd name="T24" fmla="*/ 41 w 97"/>
                <a:gd name="T25" fmla="*/ 24 h 196"/>
                <a:gd name="T26" fmla="*/ 43 w 97"/>
                <a:gd name="T27" fmla="*/ 28 h 196"/>
                <a:gd name="T28" fmla="*/ 45 w 97"/>
                <a:gd name="T29" fmla="*/ 33 h 196"/>
                <a:gd name="T30" fmla="*/ 46 w 97"/>
                <a:gd name="T31" fmla="*/ 37 h 196"/>
                <a:gd name="T32" fmla="*/ 47 w 97"/>
                <a:gd name="T33" fmla="*/ 42 h 196"/>
                <a:gd name="T34" fmla="*/ 48 w 97"/>
                <a:gd name="T35" fmla="*/ 47 h 196"/>
                <a:gd name="T36" fmla="*/ 48 w 97"/>
                <a:gd name="T37" fmla="*/ 52 h 196"/>
                <a:gd name="T38" fmla="*/ 47 w 97"/>
                <a:gd name="T39" fmla="*/ 56 h 196"/>
                <a:gd name="T40" fmla="*/ 46 w 97"/>
                <a:gd name="T41" fmla="*/ 61 h 196"/>
                <a:gd name="T42" fmla="*/ 45 w 97"/>
                <a:gd name="T43" fmla="*/ 66 h 196"/>
                <a:gd name="T44" fmla="*/ 43 w 97"/>
                <a:gd name="T45" fmla="*/ 71 h 196"/>
                <a:gd name="T46" fmla="*/ 41 w 97"/>
                <a:gd name="T47" fmla="*/ 74 h 196"/>
                <a:gd name="T48" fmla="*/ 38 w 97"/>
                <a:gd name="T49" fmla="*/ 78 h 196"/>
                <a:gd name="T50" fmla="*/ 35 w 97"/>
                <a:gd name="T51" fmla="*/ 82 h 196"/>
                <a:gd name="T52" fmla="*/ 31 w 97"/>
                <a:gd name="T53" fmla="*/ 85 h 196"/>
                <a:gd name="T54" fmla="*/ 28 w 97"/>
                <a:gd name="T55" fmla="*/ 88 h 196"/>
                <a:gd name="T56" fmla="*/ 24 w 97"/>
                <a:gd name="T57" fmla="*/ 91 h 196"/>
                <a:gd name="T58" fmla="*/ 20 w 97"/>
                <a:gd name="T59" fmla="*/ 93 h 196"/>
                <a:gd name="T60" fmla="*/ 16 w 97"/>
                <a:gd name="T61" fmla="*/ 94 h 196"/>
                <a:gd name="T62" fmla="*/ 11 w 97"/>
                <a:gd name="T63" fmla="*/ 96 h 196"/>
                <a:gd name="T64" fmla="*/ 6 w 97"/>
                <a:gd name="T65" fmla="*/ 97 h 196"/>
                <a:gd name="T66" fmla="*/ 2 w 97"/>
                <a:gd name="T67" fmla="*/ 98 h 196"/>
                <a:gd name="T68" fmla="*/ 0 w 97"/>
                <a:gd name="T69" fmla="*/ 95 h 196"/>
                <a:gd name="T70" fmla="*/ 0 w 97"/>
                <a:gd name="T71" fmla="*/ 91 h 196"/>
                <a:gd name="T72" fmla="*/ 1 w 97"/>
                <a:gd name="T73" fmla="*/ 89 h 196"/>
                <a:gd name="T74" fmla="*/ 5 w 97"/>
                <a:gd name="T75" fmla="*/ 88 h 196"/>
                <a:gd name="T76" fmla="*/ 10 w 97"/>
                <a:gd name="T77" fmla="*/ 86 h 196"/>
                <a:gd name="T78" fmla="*/ 17 w 97"/>
                <a:gd name="T79" fmla="*/ 83 h 196"/>
                <a:gd name="T80" fmla="*/ 24 w 97"/>
                <a:gd name="T81" fmla="*/ 79 h 196"/>
                <a:gd name="T82" fmla="*/ 29 w 97"/>
                <a:gd name="T83" fmla="*/ 74 h 196"/>
                <a:gd name="T84" fmla="*/ 33 w 97"/>
                <a:gd name="T85" fmla="*/ 68 h 196"/>
                <a:gd name="T86" fmla="*/ 35 w 97"/>
                <a:gd name="T87" fmla="*/ 63 h 196"/>
                <a:gd name="T88" fmla="*/ 37 w 97"/>
                <a:gd name="T89" fmla="*/ 59 h 196"/>
                <a:gd name="T90" fmla="*/ 38 w 97"/>
                <a:gd name="T91" fmla="*/ 54 h 196"/>
                <a:gd name="T92" fmla="*/ 38 w 97"/>
                <a:gd name="T93" fmla="*/ 48 h 196"/>
                <a:gd name="T94" fmla="*/ 38 w 97"/>
                <a:gd name="T95" fmla="*/ 43 h 196"/>
                <a:gd name="T96" fmla="*/ 36 w 97"/>
                <a:gd name="T97" fmla="*/ 37 h 196"/>
                <a:gd name="T98" fmla="*/ 33 w 97"/>
                <a:gd name="T99" fmla="*/ 31 h 196"/>
                <a:gd name="T100" fmla="*/ 29 w 97"/>
                <a:gd name="T101" fmla="*/ 25 h 196"/>
                <a:gd name="T102" fmla="*/ 24 w 97"/>
                <a:gd name="T103" fmla="*/ 19 h 196"/>
                <a:gd name="T104" fmla="*/ 17 w 97"/>
                <a:gd name="T105" fmla="*/ 16 h 196"/>
                <a:gd name="T106" fmla="*/ 10 w 97"/>
                <a:gd name="T107" fmla="*/ 13 h 196"/>
                <a:gd name="T108" fmla="*/ 5 w 97"/>
                <a:gd name="T109" fmla="*/ 11 h 196"/>
                <a:gd name="T110" fmla="*/ 1 w 97"/>
                <a:gd name="T111" fmla="*/ 11 h 196"/>
                <a:gd name="T112" fmla="*/ 0 w 97"/>
                <a:gd name="T113" fmla="*/ 11 h 19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97"/>
                <a:gd name="T172" fmla="*/ 0 h 196"/>
                <a:gd name="T173" fmla="*/ 97 w 97"/>
                <a:gd name="T174" fmla="*/ 196 h 19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97" h="196">
                  <a:moveTo>
                    <a:pt x="0" y="21"/>
                  </a:moveTo>
                  <a:lnTo>
                    <a:pt x="0" y="15"/>
                  </a:lnTo>
                  <a:lnTo>
                    <a:pt x="0" y="10"/>
                  </a:lnTo>
                  <a:lnTo>
                    <a:pt x="0" y="4"/>
                  </a:lnTo>
                  <a:lnTo>
                    <a:pt x="0" y="0"/>
                  </a:lnTo>
                  <a:lnTo>
                    <a:pt x="4" y="0"/>
                  </a:lnTo>
                  <a:lnTo>
                    <a:pt x="10" y="0"/>
                  </a:lnTo>
                  <a:lnTo>
                    <a:pt x="13" y="2"/>
                  </a:lnTo>
                  <a:lnTo>
                    <a:pt x="19" y="2"/>
                  </a:lnTo>
                  <a:lnTo>
                    <a:pt x="23" y="2"/>
                  </a:lnTo>
                  <a:lnTo>
                    <a:pt x="27" y="4"/>
                  </a:lnTo>
                  <a:lnTo>
                    <a:pt x="32" y="6"/>
                  </a:lnTo>
                  <a:lnTo>
                    <a:pt x="36" y="8"/>
                  </a:lnTo>
                  <a:lnTo>
                    <a:pt x="40" y="10"/>
                  </a:lnTo>
                  <a:lnTo>
                    <a:pt x="44" y="12"/>
                  </a:lnTo>
                  <a:lnTo>
                    <a:pt x="49" y="14"/>
                  </a:lnTo>
                  <a:lnTo>
                    <a:pt x="53" y="17"/>
                  </a:lnTo>
                  <a:lnTo>
                    <a:pt x="57" y="19"/>
                  </a:lnTo>
                  <a:lnTo>
                    <a:pt x="61" y="23"/>
                  </a:lnTo>
                  <a:lnTo>
                    <a:pt x="63" y="25"/>
                  </a:lnTo>
                  <a:lnTo>
                    <a:pt x="68" y="29"/>
                  </a:lnTo>
                  <a:lnTo>
                    <a:pt x="70" y="33"/>
                  </a:lnTo>
                  <a:lnTo>
                    <a:pt x="72" y="34"/>
                  </a:lnTo>
                  <a:lnTo>
                    <a:pt x="76" y="40"/>
                  </a:lnTo>
                  <a:lnTo>
                    <a:pt x="80" y="44"/>
                  </a:lnTo>
                  <a:lnTo>
                    <a:pt x="82" y="48"/>
                  </a:lnTo>
                  <a:lnTo>
                    <a:pt x="84" y="52"/>
                  </a:lnTo>
                  <a:lnTo>
                    <a:pt x="87" y="55"/>
                  </a:lnTo>
                  <a:lnTo>
                    <a:pt x="89" y="61"/>
                  </a:lnTo>
                  <a:lnTo>
                    <a:pt x="91" y="65"/>
                  </a:lnTo>
                  <a:lnTo>
                    <a:pt x="91" y="69"/>
                  </a:lnTo>
                  <a:lnTo>
                    <a:pt x="93" y="74"/>
                  </a:lnTo>
                  <a:lnTo>
                    <a:pt x="95" y="78"/>
                  </a:lnTo>
                  <a:lnTo>
                    <a:pt x="95" y="84"/>
                  </a:lnTo>
                  <a:lnTo>
                    <a:pt x="97" y="90"/>
                  </a:lnTo>
                  <a:lnTo>
                    <a:pt x="97" y="93"/>
                  </a:lnTo>
                  <a:lnTo>
                    <a:pt x="97" y="99"/>
                  </a:lnTo>
                  <a:lnTo>
                    <a:pt x="97" y="103"/>
                  </a:lnTo>
                  <a:lnTo>
                    <a:pt x="97" y="109"/>
                  </a:lnTo>
                  <a:lnTo>
                    <a:pt x="95" y="112"/>
                  </a:lnTo>
                  <a:lnTo>
                    <a:pt x="95" y="118"/>
                  </a:lnTo>
                  <a:lnTo>
                    <a:pt x="93" y="122"/>
                  </a:lnTo>
                  <a:lnTo>
                    <a:pt x="91" y="128"/>
                  </a:lnTo>
                  <a:lnTo>
                    <a:pt x="91" y="131"/>
                  </a:lnTo>
                  <a:lnTo>
                    <a:pt x="89" y="137"/>
                  </a:lnTo>
                  <a:lnTo>
                    <a:pt x="87" y="141"/>
                  </a:lnTo>
                  <a:lnTo>
                    <a:pt x="84" y="145"/>
                  </a:lnTo>
                  <a:lnTo>
                    <a:pt x="82" y="148"/>
                  </a:lnTo>
                  <a:lnTo>
                    <a:pt x="80" y="152"/>
                  </a:lnTo>
                  <a:lnTo>
                    <a:pt x="76" y="156"/>
                  </a:lnTo>
                  <a:lnTo>
                    <a:pt x="72" y="160"/>
                  </a:lnTo>
                  <a:lnTo>
                    <a:pt x="70" y="164"/>
                  </a:lnTo>
                  <a:lnTo>
                    <a:pt x="68" y="167"/>
                  </a:lnTo>
                  <a:lnTo>
                    <a:pt x="63" y="169"/>
                  </a:lnTo>
                  <a:lnTo>
                    <a:pt x="61" y="173"/>
                  </a:lnTo>
                  <a:lnTo>
                    <a:pt x="57" y="175"/>
                  </a:lnTo>
                  <a:lnTo>
                    <a:pt x="53" y="179"/>
                  </a:lnTo>
                  <a:lnTo>
                    <a:pt x="49" y="181"/>
                  </a:lnTo>
                  <a:lnTo>
                    <a:pt x="44" y="183"/>
                  </a:lnTo>
                  <a:lnTo>
                    <a:pt x="40" y="185"/>
                  </a:lnTo>
                  <a:lnTo>
                    <a:pt x="36" y="188"/>
                  </a:lnTo>
                  <a:lnTo>
                    <a:pt x="32" y="188"/>
                  </a:lnTo>
                  <a:lnTo>
                    <a:pt x="27" y="190"/>
                  </a:lnTo>
                  <a:lnTo>
                    <a:pt x="23" y="192"/>
                  </a:lnTo>
                  <a:lnTo>
                    <a:pt x="19" y="194"/>
                  </a:lnTo>
                  <a:lnTo>
                    <a:pt x="13" y="194"/>
                  </a:lnTo>
                  <a:lnTo>
                    <a:pt x="10" y="196"/>
                  </a:lnTo>
                  <a:lnTo>
                    <a:pt x="4" y="196"/>
                  </a:lnTo>
                  <a:lnTo>
                    <a:pt x="0" y="196"/>
                  </a:lnTo>
                  <a:lnTo>
                    <a:pt x="0" y="190"/>
                  </a:lnTo>
                  <a:lnTo>
                    <a:pt x="0" y="186"/>
                  </a:lnTo>
                  <a:lnTo>
                    <a:pt x="0" y="181"/>
                  </a:lnTo>
                  <a:lnTo>
                    <a:pt x="0" y="177"/>
                  </a:lnTo>
                  <a:lnTo>
                    <a:pt x="2" y="177"/>
                  </a:lnTo>
                  <a:lnTo>
                    <a:pt x="6" y="177"/>
                  </a:lnTo>
                  <a:lnTo>
                    <a:pt x="11" y="175"/>
                  </a:lnTo>
                  <a:lnTo>
                    <a:pt x="15" y="175"/>
                  </a:lnTo>
                  <a:lnTo>
                    <a:pt x="21" y="171"/>
                  </a:lnTo>
                  <a:lnTo>
                    <a:pt x="29" y="169"/>
                  </a:lnTo>
                  <a:lnTo>
                    <a:pt x="34" y="166"/>
                  </a:lnTo>
                  <a:lnTo>
                    <a:pt x="42" y="162"/>
                  </a:lnTo>
                  <a:lnTo>
                    <a:pt x="48" y="158"/>
                  </a:lnTo>
                  <a:lnTo>
                    <a:pt x="53" y="152"/>
                  </a:lnTo>
                  <a:lnTo>
                    <a:pt x="59" y="147"/>
                  </a:lnTo>
                  <a:lnTo>
                    <a:pt x="63" y="141"/>
                  </a:lnTo>
                  <a:lnTo>
                    <a:pt x="67" y="135"/>
                  </a:lnTo>
                  <a:lnTo>
                    <a:pt x="70" y="129"/>
                  </a:lnTo>
                  <a:lnTo>
                    <a:pt x="70" y="126"/>
                  </a:lnTo>
                  <a:lnTo>
                    <a:pt x="72" y="122"/>
                  </a:lnTo>
                  <a:lnTo>
                    <a:pt x="74" y="118"/>
                  </a:lnTo>
                  <a:lnTo>
                    <a:pt x="76" y="114"/>
                  </a:lnTo>
                  <a:lnTo>
                    <a:pt x="76" y="107"/>
                  </a:lnTo>
                  <a:lnTo>
                    <a:pt x="78" y="99"/>
                  </a:lnTo>
                  <a:lnTo>
                    <a:pt x="76" y="95"/>
                  </a:lnTo>
                  <a:lnTo>
                    <a:pt x="76" y="91"/>
                  </a:lnTo>
                  <a:lnTo>
                    <a:pt x="76" y="86"/>
                  </a:lnTo>
                  <a:lnTo>
                    <a:pt x="76" y="82"/>
                  </a:lnTo>
                  <a:lnTo>
                    <a:pt x="72" y="74"/>
                  </a:lnTo>
                  <a:lnTo>
                    <a:pt x="70" y="69"/>
                  </a:lnTo>
                  <a:lnTo>
                    <a:pt x="67" y="61"/>
                  </a:lnTo>
                  <a:lnTo>
                    <a:pt x="63" y="55"/>
                  </a:lnTo>
                  <a:lnTo>
                    <a:pt x="59" y="50"/>
                  </a:lnTo>
                  <a:lnTo>
                    <a:pt x="53" y="44"/>
                  </a:lnTo>
                  <a:lnTo>
                    <a:pt x="48" y="38"/>
                  </a:lnTo>
                  <a:lnTo>
                    <a:pt x="42" y="34"/>
                  </a:lnTo>
                  <a:lnTo>
                    <a:pt x="34" y="31"/>
                  </a:lnTo>
                  <a:lnTo>
                    <a:pt x="29" y="27"/>
                  </a:lnTo>
                  <a:lnTo>
                    <a:pt x="21" y="25"/>
                  </a:lnTo>
                  <a:lnTo>
                    <a:pt x="15" y="23"/>
                  </a:lnTo>
                  <a:lnTo>
                    <a:pt x="11" y="21"/>
                  </a:lnTo>
                  <a:lnTo>
                    <a:pt x="6" y="21"/>
                  </a:lnTo>
                  <a:lnTo>
                    <a:pt x="2" y="21"/>
                  </a:lnTo>
                  <a:lnTo>
                    <a:pt x="0" y="2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8" name="Freeform 235"/>
            <p:cNvSpPr>
              <a:spLocks/>
            </p:cNvSpPr>
            <p:nvPr/>
          </p:nvSpPr>
          <p:spPr bwMode="auto">
            <a:xfrm>
              <a:off x="1983" y="3307"/>
              <a:ext cx="33" cy="66"/>
            </a:xfrm>
            <a:custGeom>
              <a:avLst/>
              <a:gdLst>
                <a:gd name="T0" fmla="*/ 0 w 67"/>
                <a:gd name="T1" fmla="*/ 8 h 133"/>
                <a:gd name="T2" fmla="*/ 0 w 67"/>
                <a:gd name="T3" fmla="*/ 2 h 133"/>
                <a:gd name="T4" fmla="*/ 4 w 67"/>
                <a:gd name="T5" fmla="*/ 0 h 133"/>
                <a:gd name="T6" fmla="*/ 10 w 67"/>
                <a:gd name="T7" fmla="*/ 1 h 133"/>
                <a:gd name="T8" fmla="*/ 16 w 67"/>
                <a:gd name="T9" fmla="*/ 4 h 133"/>
                <a:gd name="T10" fmla="*/ 22 w 67"/>
                <a:gd name="T11" fmla="*/ 7 h 133"/>
                <a:gd name="T12" fmla="*/ 25 w 67"/>
                <a:gd name="T13" fmla="*/ 11 h 133"/>
                <a:gd name="T14" fmla="*/ 29 w 67"/>
                <a:gd name="T15" fmla="*/ 17 h 133"/>
                <a:gd name="T16" fmla="*/ 31 w 67"/>
                <a:gd name="T17" fmla="*/ 23 h 133"/>
                <a:gd name="T18" fmla="*/ 33 w 67"/>
                <a:gd name="T19" fmla="*/ 29 h 133"/>
                <a:gd name="T20" fmla="*/ 33 w 67"/>
                <a:gd name="T21" fmla="*/ 36 h 133"/>
                <a:gd name="T22" fmla="*/ 31 w 67"/>
                <a:gd name="T23" fmla="*/ 42 h 133"/>
                <a:gd name="T24" fmla="*/ 29 w 67"/>
                <a:gd name="T25" fmla="*/ 48 h 133"/>
                <a:gd name="T26" fmla="*/ 25 w 67"/>
                <a:gd name="T27" fmla="*/ 54 h 133"/>
                <a:gd name="T28" fmla="*/ 22 w 67"/>
                <a:gd name="T29" fmla="*/ 59 h 133"/>
                <a:gd name="T30" fmla="*/ 16 w 67"/>
                <a:gd name="T31" fmla="*/ 61 h 133"/>
                <a:gd name="T32" fmla="*/ 10 w 67"/>
                <a:gd name="T33" fmla="*/ 64 h 133"/>
                <a:gd name="T34" fmla="*/ 4 w 67"/>
                <a:gd name="T35" fmla="*/ 66 h 133"/>
                <a:gd name="T36" fmla="*/ 0 w 67"/>
                <a:gd name="T37" fmla="*/ 63 h 133"/>
                <a:gd name="T38" fmla="*/ 0 w 67"/>
                <a:gd name="T39" fmla="*/ 58 h 133"/>
                <a:gd name="T40" fmla="*/ 3 w 67"/>
                <a:gd name="T41" fmla="*/ 55 h 133"/>
                <a:gd name="T42" fmla="*/ 6 w 67"/>
                <a:gd name="T43" fmla="*/ 54 h 133"/>
                <a:gd name="T44" fmla="*/ 12 w 67"/>
                <a:gd name="T45" fmla="*/ 51 h 133"/>
                <a:gd name="T46" fmla="*/ 17 w 67"/>
                <a:gd name="T47" fmla="*/ 46 h 133"/>
                <a:gd name="T48" fmla="*/ 19 w 67"/>
                <a:gd name="T49" fmla="*/ 42 h 133"/>
                <a:gd name="T50" fmla="*/ 21 w 67"/>
                <a:gd name="T51" fmla="*/ 39 h 133"/>
                <a:gd name="T52" fmla="*/ 22 w 67"/>
                <a:gd name="T53" fmla="*/ 35 h 133"/>
                <a:gd name="T54" fmla="*/ 22 w 67"/>
                <a:gd name="T55" fmla="*/ 30 h 133"/>
                <a:gd name="T56" fmla="*/ 21 w 67"/>
                <a:gd name="T57" fmla="*/ 26 h 133"/>
                <a:gd name="T58" fmla="*/ 18 w 67"/>
                <a:gd name="T59" fmla="*/ 21 h 133"/>
                <a:gd name="T60" fmla="*/ 12 w 67"/>
                <a:gd name="T61" fmla="*/ 16 h 133"/>
                <a:gd name="T62" fmla="*/ 6 w 67"/>
                <a:gd name="T63" fmla="*/ 13 h 133"/>
                <a:gd name="T64" fmla="*/ 3 w 67"/>
                <a:gd name="T65" fmla="*/ 12 h 133"/>
                <a:gd name="T66" fmla="*/ 0 w 67"/>
                <a:gd name="T67" fmla="*/ 12 h 133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67"/>
                <a:gd name="T103" fmla="*/ 0 h 133"/>
                <a:gd name="T104" fmla="*/ 67 w 67"/>
                <a:gd name="T105" fmla="*/ 133 h 133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67" h="133">
                  <a:moveTo>
                    <a:pt x="0" y="25"/>
                  </a:moveTo>
                  <a:lnTo>
                    <a:pt x="0" y="17"/>
                  </a:lnTo>
                  <a:lnTo>
                    <a:pt x="0" y="11"/>
                  </a:lnTo>
                  <a:lnTo>
                    <a:pt x="0" y="4"/>
                  </a:lnTo>
                  <a:lnTo>
                    <a:pt x="0" y="0"/>
                  </a:lnTo>
                  <a:lnTo>
                    <a:pt x="8" y="0"/>
                  </a:lnTo>
                  <a:lnTo>
                    <a:pt x="15" y="2"/>
                  </a:lnTo>
                  <a:lnTo>
                    <a:pt x="21" y="2"/>
                  </a:lnTo>
                  <a:lnTo>
                    <a:pt x="27" y="6"/>
                  </a:lnTo>
                  <a:lnTo>
                    <a:pt x="32" y="8"/>
                  </a:lnTo>
                  <a:lnTo>
                    <a:pt x="38" y="11"/>
                  </a:lnTo>
                  <a:lnTo>
                    <a:pt x="44" y="15"/>
                  </a:lnTo>
                  <a:lnTo>
                    <a:pt x="48" y="19"/>
                  </a:lnTo>
                  <a:lnTo>
                    <a:pt x="51" y="23"/>
                  </a:lnTo>
                  <a:lnTo>
                    <a:pt x="55" y="28"/>
                  </a:lnTo>
                  <a:lnTo>
                    <a:pt x="59" y="34"/>
                  </a:lnTo>
                  <a:lnTo>
                    <a:pt x="63" y="40"/>
                  </a:lnTo>
                  <a:lnTo>
                    <a:pt x="63" y="46"/>
                  </a:lnTo>
                  <a:lnTo>
                    <a:pt x="65" y="51"/>
                  </a:lnTo>
                  <a:lnTo>
                    <a:pt x="67" y="59"/>
                  </a:lnTo>
                  <a:lnTo>
                    <a:pt x="67" y="66"/>
                  </a:lnTo>
                  <a:lnTo>
                    <a:pt x="67" y="72"/>
                  </a:lnTo>
                  <a:lnTo>
                    <a:pt x="65" y="80"/>
                  </a:lnTo>
                  <a:lnTo>
                    <a:pt x="63" y="85"/>
                  </a:lnTo>
                  <a:lnTo>
                    <a:pt x="63" y="91"/>
                  </a:lnTo>
                  <a:lnTo>
                    <a:pt x="59" y="97"/>
                  </a:lnTo>
                  <a:lnTo>
                    <a:pt x="55" y="103"/>
                  </a:lnTo>
                  <a:lnTo>
                    <a:pt x="51" y="108"/>
                  </a:lnTo>
                  <a:lnTo>
                    <a:pt x="48" y="114"/>
                  </a:lnTo>
                  <a:lnTo>
                    <a:pt x="44" y="118"/>
                  </a:lnTo>
                  <a:lnTo>
                    <a:pt x="38" y="122"/>
                  </a:lnTo>
                  <a:lnTo>
                    <a:pt x="32" y="123"/>
                  </a:lnTo>
                  <a:lnTo>
                    <a:pt x="27" y="127"/>
                  </a:lnTo>
                  <a:lnTo>
                    <a:pt x="21" y="129"/>
                  </a:lnTo>
                  <a:lnTo>
                    <a:pt x="15" y="131"/>
                  </a:lnTo>
                  <a:lnTo>
                    <a:pt x="8" y="133"/>
                  </a:lnTo>
                  <a:lnTo>
                    <a:pt x="0" y="133"/>
                  </a:lnTo>
                  <a:lnTo>
                    <a:pt x="0" y="127"/>
                  </a:lnTo>
                  <a:lnTo>
                    <a:pt x="0" y="122"/>
                  </a:lnTo>
                  <a:lnTo>
                    <a:pt x="0" y="116"/>
                  </a:lnTo>
                  <a:lnTo>
                    <a:pt x="0" y="110"/>
                  </a:lnTo>
                  <a:lnTo>
                    <a:pt x="6" y="110"/>
                  </a:lnTo>
                  <a:lnTo>
                    <a:pt x="10" y="108"/>
                  </a:lnTo>
                  <a:lnTo>
                    <a:pt x="13" y="108"/>
                  </a:lnTo>
                  <a:lnTo>
                    <a:pt x="17" y="106"/>
                  </a:lnTo>
                  <a:lnTo>
                    <a:pt x="25" y="103"/>
                  </a:lnTo>
                  <a:lnTo>
                    <a:pt x="32" y="97"/>
                  </a:lnTo>
                  <a:lnTo>
                    <a:pt x="34" y="93"/>
                  </a:lnTo>
                  <a:lnTo>
                    <a:pt x="36" y="89"/>
                  </a:lnTo>
                  <a:lnTo>
                    <a:pt x="38" y="85"/>
                  </a:lnTo>
                  <a:lnTo>
                    <a:pt x="40" y="82"/>
                  </a:lnTo>
                  <a:lnTo>
                    <a:pt x="42" y="78"/>
                  </a:lnTo>
                  <a:lnTo>
                    <a:pt x="44" y="74"/>
                  </a:lnTo>
                  <a:lnTo>
                    <a:pt x="44" y="70"/>
                  </a:lnTo>
                  <a:lnTo>
                    <a:pt x="44" y="66"/>
                  </a:lnTo>
                  <a:lnTo>
                    <a:pt x="44" y="61"/>
                  </a:lnTo>
                  <a:lnTo>
                    <a:pt x="44" y="57"/>
                  </a:lnTo>
                  <a:lnTo>
                    <a:pt x="42" y="53"/>
                  </a:lnTo>
                  <a:lnTo>
                    <a:pt x="40" y="49"/>
                  </a:lnTo>
                  <a:lnTo>
                    <a:pt x="36" y="42"/>
                  </a:lnTo>
                  <a:lnTo>
                    <a:pt x="32" y="38"/>
                  </a:lnTo>
                  <a:lnTo>
                    <a:pt x="25" y="32"/>
                  </a:lnTo>
                  <a:lnTo>
                    <a:pt x="17" y="28"/>
                  </a:lnTo>
                  <a:lnTo>
                    <a:pt x="13" y="27"/>
                  </a:lnTo>
                  <a:lnTo>
                    <a:pt x="10" y="25"/>
                  </a:lnTo>
                  <a:lnTo>
                    <a:pt x="6" y="25"/>
                  </a:lnTo>
                  <a:lnTo>
                    <a:pt x="0" y="2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9" name="Freeform 236"/>
            <p:cNvSpPr>
              <a:spLocks/>
            </p:cNvSpPr>
            <p:nvPr/>
          </p:nvSpPr>
          <p:spPr bwMode="auto">
            <a:xfrm>
              <a:off x="1951" y="3307"/>
              <a:ext cx="33" cy="66"/>
            </a:xfrm>
            <a:custGeom>
              <a:avLst/>
              <a:gdLst>
                <a:gd name="T0" fmla="*/ 11 w 67"/>
                <a:gd name="T1" fmla="*/ 35 h 133"/>
                <a:gd name="T2" fmla="*/ 12 w 67"/>
                <a:gd name="T3" fmla="*/ 39 h 133"/>
                <a:gd name="T4" fmla="*/ 14 w 67"/>
                <a:gd name="T5" fmla="*/ 42 h 133"/>
                <a:gd name="T6" fmla="*/ 16 w 67"/>
                <a:gd name="T7" fmla="*/ 46 h 133"/>
                <a:gd name="T8" fmla="*/ 21 w 67"/>
                <a:gd name="T9" fmla="*/ 50 h 133"/>
                <a:gd name="T10" fmla="*/ 27 w 67"/>
                <a:gd name="T11" fmla="*/ 53 h 133"/>
                <a:gd name="T12" fmla="*/ 30 w 67"/>
                <a:gd name="T13" fmla="*/ 54 h 133"/>
                <a:gd name="T14" fmla="*/ 33 w 67"/>
                <a:gd name="T15" fmla="*/ 58 h 133"/>
                <a:gd name="T16" fmla="*/ 33 w 67"/>
                <a:gd name="T17" fmla="*/ 63 h 133"/>
                <a:gd name="T18" fmla="*/ 29 w 67"/>
                <a:gd name="T19" fmla="*/ 66 h 133"/>
                <a:gd name="T20" fmla="*/ 23 w 67"/>
                <a:gd name="T21" fmla="*/ 64 h 133"/>
                <a:gd name="T22" fmla="*/ 17 w 67"/>
                <a:gd name="T23" fmla="*/ 61 h 133"/>
                <a:gd name="T24" fmla="*/ 11 w 67"/>
                <a:gd name="T25" fmla="*/ 59 h 133"/>
                <a:gd name="T26" fmla="*/ 7 w 67"/>
                <a:gd name="T27" fmla="*/ 54 h 133"/>
                <a:gd name="T28" fmla="*/ 3 w 67"/>
                <a:gd name="T29" fmla="*/ 48 h 133"/>
                <a:gd name="T30" fmla="*/ 1 w 67"/>
                <a:gd name="T31" fmla="*/ 42 h 133"/>
                <a:gd name="T32" fmla="*/ 0 w 67"/>
                <a:gd name="T33" fmla="*/ 36 h 133"/>
                <a:gd name="T34" fmla="*/ 0 w 67"/>
                <a:gd name="T35" fmla="*/ 29 h 133"/>
                <a:gd name="T36" fmla="*/ 1 w 67"/>
                <a:gd name="T37" fmla="*/ 23 h 133"/>
                <a:gd name="T38" fmla="*/ 3 w 67"/>
                <a:gd name="T39" fmla="*/ 17 h 133"/>
                <a:gd name="T40" fmla="*/ 7 w 67"/>
                <a:gd name="T41" fmla="*/ 11 h 133"/>
                <a:gd name="T42" fmla="*/ 11 w 67"/>
                <a:gd name="T43" fmla="*/ 7 h 133"/>
                <a:gd name="T44" fmla="*/ 17 w 67"/>
                <a:gd name="T45" fmla="*/ 4 h 133"/>
                <a:gd name="T46" fmla="*/ 23 w 67"/>
                <a:gd name="T47" fmla="*/ 1 h 133"/>
                <a:gd name="T48" fmla="*/ 29 w 67"/>
                <a:gd name="T49" fmla="*/ 0 h 133"/>
                <a:gd name="T50" fmla="*/ 33 w 67"/>
                <a:gd name="T51" fmla="*/ 2 h 133"/>
                <a:gd name="T52" fmla="*/ 33 w 67"/>
                <a:gd name="T53" fmla="*/ 8 h 133"/>
                <a:gd name="T54" fmla="*/ 30 w 67"/>
                <a:gd name="T55" fmla="*/ 12 h 133"/>
                <a:gd name="T56" fmla="*/ 27 w 67"/>
                <a:gd name="T57" fmla="*/ 13 h 133"/>
                <a:gd name="T58" fmla="*/ 21 w 67"/>
                <a:gd name="T59" fmla="*/ 16 h 133"/>
                <a:gd name="T60" fmla="*/ 15 w 67"/>
                <a:gd name="T61" fmla="*/ 21 h 133"/>
                <a:gd name="T62" fmla="*/ 12 w 67"/>
                <a:gd name="T63" fmla="*/ 26 h 133"/>
                <a:gd name="T64" fmla="*/ 11 w 67"/>
                <a:gd name="T65" fmla="*/ 30 h 133"/>
                <a:gd name="T66" fmla="*/ 11 w 67"/>
                <a:gd name="T67" fmla="*/ 33 h 133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67"/>
                <a:gd name="T103" fmla="*/ 0 h 133"/>
                <a:gd name="T104" fmla="*/ 67 w 67"/>
                <a:gd name="T105" fmla="*/ 133 h 133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67" h="133">
                  <a:moveTo>
                    <a:pt x="23" y="66"/>
                  </a:moveTo>
                  <a:lnTo>
                    <a:pt x="23" y="70"/>
                  </a:lnTo>
                  <a:lnTo>
                    <a:pt x="23" y="74"/>
                  </a:lnTo>
                  <a:lnTo>
                    <a:pt x="25" y="78"/>
                  </a:lnTo>
                  <a:lnTo>
                    <a:pt x="27" y="82"/>
                  </a:lnTo>
                  <a:lnTo>
                    <a:pt x="29" y="85"/>
                  </a:lnTo>
                  <a:lnTo>
                    <a:pt x="31" y="89"/>
                  </a:lnTo>
                  <a:lnTo>
                    <a:pt x="33" y="93"/>
                  </a:lnTo>
                  <a:lnTo>
                    <a:pt x="36" y="97"/>
                  </a:lnTo>
                  <a:lnTo>
                    <a:pt x="42" y="101"/>
                  </a:lnTo>
                  <a:lnTo>
                    <a:pt x="50" y="104"/>
                  </a:lnTo>
                  <a:lnTo>
                    <a:pt x="54" y="106"/>
                  </a:lnTo>
                  <a:lnTo>
                    <a:pt x="57" y="108"/>
                  </a:lnTo>
                  <a:lnTo>
                    <a:pt x="61" y="108"/>
                  </a:lnTo>
                  <a:lnTo>
                    <a:pt x="67" y="110"/>
                  </a:lnTo>
                  <a:lnTo>
                    <a:pt x="67" y="116"/>
                  </a:lnTo>
                  <a:lnTo>
                    <a:pt x="67" y="122"/>
                  </a:lnTo>
                  <a:lnTo>
                    <a:pt x="67" y="127"/>
                  </a:lnTo>
                  <a:lnTo>
                    <a:pt x="67" y="133"/>
                  </a:lnTo>
                  <a:lnTo>
                    <a:pt x="59" y="133"/>
                  </a:lnTo>
                  <a:lnTo>
                    <a:pt x="52" y="131"/>
                  </a:lnTo>
                  <a:lnTo>
                    <a:pt x="46" y="129"/>
                  </a:lnTo>
                  <a:lnTo>
                    <a:pt x="40" y="127"/>
                  </a:lnTo>
                  <a:lnTo>
                    <a:pt x="35" y="123"/>
                  </a:lnTo>
                  <a:lnTo>
                    <a:pt x="29" y="122"/>
                  </a:lnTo>
                  <a:lnTo>
                    <a:pt x="23" y="118"/>
                  </a:lnTo>
                  <a:lnTo>
                    <a:pt x="19" y="114"/>
                  </a:lnTo>
                  <a:lnTo>
                    <a:pt x="14" y="108"/>
                  </a:lnTo>
                  <a:lnTo>
                    <a:pt x="10" y="103"/>
                  </a:lnTo>
                  <a:lnTo>
                    <a:pt x="6" y="97"/>
                  </a:lnTo>
                  <a:lnTo>
                    <a:pt x="4" y="91"/>
                  </a:lnTo>
                  <a:lnTo>
                    <a:pt x="2" y="85"/>
                  </a:lnTo>
                  <a:lnTo>
                    <a:pt x="0" y="80"/>
                  </a:lnTo>
                  <a:lnTo>
                    <a:pt x="0" y="72"/>
                  </a:lnTo>
                  <a:lnTo>
                    <a:pt x="0" y="66"/>
                  </a:lnTo>
                  <a:lnTo>
                    <a:pt x="0" y="59"/>
                  </a:lnTo>
                  <a:lnTo>
                    <a:pt x="0" y="51"/>
                  </a:lnTo>
                  <a:lnTo>
                    <a:pt x="2" y="46"/>
                  </a:lnTo>
                  <a:lnTo>
                    <a:pt x="4" y="40"/>
                  </a:lnTo>
                  <a:lnTo>
                    <a:pt x="6" y="34"/>
                  </a:lnTo>
                  <a:lnTo>
                    <a:pt x="10" y="28"/>
                  </a:lnTo>
                  <a:lnTo>
                    <a:pt x="14" y="23"/>
                  </a:lnTo>
                  <a:lnTo>
                    <a:pt x="19" y="19"/>
                  </a:lnTo>
                  <a:lnTo>
                    <a:pt x="23" y="15"/>
                  </a:lnTo>
                  <a:lnTo>
                    <a:pt x="29" y="11"/>
                  </a:lnTo>
                  <a:lnTo>
                    <a:pt x="35" y="8"/>
                  </a:lnTo>
                  <a:lnTo>
                    <a:pt x="40" y="6"/>
                  </a:lnTo>
                  <a:lnTo>
                    <a:pt x="46" y="2"/>
                  </a:lnTo>
                  <a:lnTo>
                    <a:pt x="52" y="2"/>
                  </a:lnTo>
                  <a:lnTo>
                    <a:pt x="59" y="0"/>
                  </a:lnTo>
                  <a:lnTo>
                    <a:pt x="67" y="0"/>
                  </a:lnTo>
                  <a:lnTo>
                    <a:pt x="67" y="4"/>
                  </a:lnTo>
                  <a:lnTo>
                    <a:pt x="67" y="11"/>
                  </a:lnTo>
                  <a:lnTo>
                    <a:pt x="67" y="17"/>
                  </a:lnTo>
                  <a:lnTo>
                    <a:pt x="67" y="25"/>
                  </a:lnTo>
                  <a:lnTo>
                    <a:pt x="61" y="25"/>
                  </a:lnTo>
                  <a:lnTo>
                    <a:pt x="57" y="25"/>
                  </a:lnTo>
                  <a:lnTo>
                    <a:pt x="54" y="27"/>
                  </a:lnTo>
                  <a:lnTo>
                    <a:pt x="50" y="28"/>
                  </a:lnTo>
                  <a:lnTo>
                    <a:pt x="42" y="32"/>
                  </a:lnTo>
                  <a:lnTo>
                    <a:pt x="36" y="38"/>
                  </a:lnTo>
                  <a:lnTo>
                    <a:pt x="31" y="42"/>
                  </a:lnTo>
                  <a:lnTo>
                    <a:pt x="27" y="49"/>
                  </a:lnTo>
                  <a:lnTo>
                    <a:pt x="25" y="53"/>
                  </a:lnTo>
                  <a:lnTo>
                    <a:pt x="23" y="57"/>
                  </a:lnTo>
                  <a:lnTo>
                    <a:pt x="23" y="61"/>
                  </a:lnTo>
                  <a:lnTo>
                    <a:pt x="23" y="6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0" name="Freeform 237"/>
            <p:cNvSpPr>
              <a:spLocks/>
            </p:cNvSpPr>
            <p:nvPr/>
          </p:nvSpPr>
          <p:spPr bwMode="auto">
            <a:xfrm>
              <a:off x="2126" y="3332"/>
              <a:ext cx="32" cy="66"/>
            </a:xfrm>
            <a:custGeom>
              <a:avLst/>
              <a:gdLst>
                <a:gd name="T0" fmla="*/ 0 w 65"/>
                <a:gd name="T1" fmla="*/ 8 h 133"/>
                <a:gd name="T2" fmla="*/ 0 w 65"/>
                <a:gd name="T3" fmla="*/ 2 h 133"/>
                <a:gd name="T4" fmla="*/ 3 w 65"/>
                <a:gd name="T5" fmla="*/ 0 h 133"/>
                <a:gd name="T6" fmla="*/ 9 w 65"/>
                <a:gd name="T7" fmla="*/ 1 h 133"/>
                <a:gd name="T8" fmla="*/ 15 w 65"/>
                <a:gd name="T9" fmla="*/ 4 h 133"/>
                <a:gd name="T10" fmla="*/ 21 w 65"/>
                <a:gd name="T11" fmla="*/ 7 h 133"/>
                <a:gd name="T12" fmla="*/ 25 w 65"/>
                <a:gd name="T13" fmla="*/ 11 h 133"/>
                <a:gd name="T14" fmla="*/ 28 w 65"/>
                <a:gd name="T15" fmla="*/ 16 h 133"/>
                <a:gd name="T16" fmla="*/ 30 w 65"/>
                <a:gd name="T17" fmla="*/ 23 h 133"/>
                <a:gd name="T18" fmla="*/ 32 w 65"/>
                <a:gd name="T19" fmla="*/ 29 h 133"/>
                <a:gd name="T20" fmla="*/ 32 w 65"/>
                <a:gd name="T21" fmla="*/ 36 h 133"/>
                <a:gd name="T22" fmla="*/ 30 w 65"/>
                <a:gd name="T23" fmla="*/ 43 h 133"/>
                <a:gd name="T24" fmla="*/ 28 w 65"/>
                <a:gd name="T25" fmla="*/ 48 h 133"/>
                <a:gd name="T26" fmla="*/ 25 w 65"/>
                <a:gd name="T27" fmla="*/ 53 h 133"/>
                <a:gd name="T28" fmla="*/ 21 w 65"/>
                <a:gd name="T29" fmla="*/ 58 h 133"/>
                <a:gd name="T30" fmla="*/ 15 w 65"/>
                <a:gd name="T31" fmla="*/ 62 h 133"/>
                <a:gd name="T32" fmla="*/ 9 w 65"/>
                <a:gd name="T33" fmla="*/ 65 h 133"/>
                <a:gd name="T34" fmla="*/ 3 w 65"/>
                <a:gd name="T35" fmla="*/ 66 h 133"/>
                <a:gd name="T36" fmla="*/ 0 w 65"/>
                <a:gd name="T37" fmla="*/ 64 h 133"/>
                <a:gd name="T38" fmla="*/ 0 w 65"/>
                <a:gd name="T39" fmla="*/ 57 h 133"/>
                <a:gd name="T40" fmla="*/ 2 w 65"/>
                <a:gd name="T41" fmla="*/ 54 h 133"/>
                <a:gd name="T42" fmla="*/ 5 w 65"/>
                <a:gd name="T43" fmla="*/ 53 h 133"/>
                <a:gd name="T44" fmla="*/ 11 w 65"/>
                <a:gd name="T45" fmla="*/ 50 h 133"/>
                <a:gd name="T46" fmla="*/ 16 w 65"/>
                <a:gd name="T47" fmla="*/ 46 h 133"/>
                <a:gd name="T48" fmla="*/ 18 w 65"/>
                <a:gd name="T49" fmla="*/ 43 h 133"/>
                <a:gd name="T50" fmla="*/ 20 w 65"/>
                <a:gd name="T51" fmla="*/ 39 h 133"/>
                <a:gd name="T52" fmla="*/ 21 w 65"/>
                <a:gd name="T53" fmla="*/ 35 h 133"/>
                <a:gd name="T54" fmla="*/ 21 w 65"/>
                <a:gd name="T55" fmla="*/ 30 h 133"/>
                <a:gd name="T56" fmla="*/ 20 w 65"/>
                <a:gd name="T57" fmla="*/ 27 h 133"/>
                <a:gd name="T58" fmla="*/ 17 w 65"/>
                <a:gd name="T59" fmla="*/ 21 h 133"/>
                <a:gd name="T60" fmla="*/ 11 w 65"/>
                <a:gd name="T61" fmla="*/ 15 h 133"/>
                <a:gd name="T62" fmla="*/ 5 w 65"/>
                <a:gd name="T63" fmla="*/ 11 h 133"/>
                <a:gd name="T64" fmla="*/ 2 w 65"/>
                <a:gd name="T65" fmla="*/ 11 h 133"/>
                <a:gd name="T66" fmla="*/ 0 w 65"/>
                <a:gd name="T67" fmla="*/ 11 h 133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65"/>
                <a:gd name="T103" fmla="*/ 0 h 133"/>
                <a:gd name="T104" fmla="*/ 65 w 65"/>
                <a:gd name="T105" fmla="*/ 133 h 133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65" h="133">
                  <a:moveTo>
                    <a:pt x="0" y="23"/>
                  </a:moveTo>
                  <a:lnTo>
                    <a:pt x="0" y="16"/>
                  </a:lnTo>
                  <a:lnTo>
                    <a:pt x="0" y="10"/>
                  </a:lnTo>
                  <a:lnTo>
                    <a:pt x="0" y="4"/>
                  </a:lnTo>
                  <a:lnTo>
                    <a:pt x="0" y="0"/>
                  </a:lnTo>
                  <a:lnTo>
                    <a:pt x="6" y="0"/>
                  </a:lnTo>
                  <a:lnTo>
                    <a:pt x="13" y="0"/>
                  </a:lnTo>
                  <a:lnTo>
                    <a:pt x="19" y="2"/>
                  </a:lnTo>
                  <a:lnTo>
                    <a:pt x="25" y="4"/>
                  </a:lnTo>
                  <a:lnTo>
                    <a:pt x="31" y="8"/>
                  </a:lnTo>
                  <a:lnTo>
                    <a:pt x="36" y="12"/>
                  </a:lnTo>
                  <a:lnTo>
                    <a:pt x="42" y="14"/>
                  </a:lnTo>
                  <a:lnTo>
                    <a:pt x="46" y="19"/>
                  </a:lnTo>
                  <a:lnTo>
                    <a:pt x="50" y="23"/>
                  </a:lnTo>
                  <a:lnTo>
                    <a:pt x="53" y="29"/>
                  </a:lnTo>
                  <a:lnTo>
                    <a:pt x="57" y="33"/>
                  </a:lnTo>
                  <a:lnTo>
                    <a:pt x="61" y="40"/>
                  </a:lnTo>
                  <a:lnTo>
                    <a:pt x="61" y="46"/>
                  </a:lnTo>
                  <a:lnTo>
                    <a:pt x="63" y="52"/>
                  </a:lnTo>
                  <a:lnTo>
                    <a:pt x="65" y="59"/>
                  </a:lnTo>
                  <a:lnTo>
                    <a:pt x="65" y="67"/>
                  </a:lnTo>
                  <a:lnTo>
                    <a:pt x="65" y="73"/>
                  </a:lnTo>
                  <a:lnTo>
                    <a:pt x="63" y="78"/>
                  </a:lnTo>
                  <a:lnTo>
                    <a:pt x="61" y="86"/>
                  </a:lnTo>
                  <a:lnTo>
                    <a:pt x="61" y="92"/>
                  </a:lnTo>
                  <a:lnTo>
                    <a:pt x="57" y="97"/>
                  </a:lnTo>
                  <a:lnTo>
                    <a:pt x="53" y="103"/>
                  </a:lnTo>
                  <a:lnTo>
                    <a:pt x="50" y="107"/>
                  </a:lnTo>
                  <a:lnTo>
                    <a:pt x="46" y="112"/>
                  </a:lnTo>
                  <a:lnTo>
                    <a:pt x="42" y="116"/>
                  </a:lnTo>
                  <a:lnTo>
                    <a:pt x="36" y="120"/>
                  </a:lnTo>
                  <a:lnTo>
                    <a:pt x="31" y="124"/>
                  </a:lnTo>
                  <a:lnTo>
                    <a:pt x="25" y="128"/>
                  </a:lnTo>
                  <a:lnTo>
                    <a:pt x="19" y="130"/>
                  </a:lnTo>
                  <a:lnTo>
                    <a:pt x="13" y="131"/>
                  </a:lnTo>
                  <a:lnTo>
                    <a:pt x="6" y="133"/>
                  </a:lnTo>
                  <a:lnTo>
                    <a:pt x="0" y="133"/>
                  </a:lnTo>
                  <a:lnTo>
                    <a:pt x="0" y="128"/>
                  </a:lnTo>
                  <a:lnTo>
                    <a:pt x="0" y="120"/>
                  </a:lnTo>
                  <a:lnTo>
                    <a:pt x="0" y="114"/>
                  </a:lnTo>
                  <a:lnTo>
                    <a:pt x="0" y="109"/>
                  </a:lnTo>
                  <a:lnTo>
                    <a:pt x="4" y="109"/>
                  </a:lnTo>
                  <a:lnTo>
                    <a:pt x="8" y="107"/>
                  </a:lnTo>
                  <a:lnTo>
                    <a:pt x="11" y="107"/>
                  </a:lnTo>
                  <a:lnTo>
                    <a:pt x="17" y="105"/>
                  </a:lnTo>
                  <a:lnTo>
                    <a:pt x="23" y="101"/>
                  </a:lnTo>
                  <a:lnTo>
                    <a:pt x="31" y="95"/>
                  </a:lnTo>
                  <a:lnTo>
                    <a:pt x="32" y="92"/>
                  </a:lnTo>
                  <a:lnTo>
                    <a:pt x="34" y="90"/>
                  </a:lnTo>
                  <a:lnTo>
                    <a:pt x="36" y="86"/>
                  </a:lnTo>
                  <a:lnTo>
                    <a:pt x="40" y="82"/>
                  </a:lnTo>
                  <a:lnTo>
                    <a:pt x="40" y="78"/>
                  </a:lnTo>
                  <a:lnTo>
                    <a:pt x="42" y="74"/>
                  </a:lnTo>
                  <a:lnTo>
                    <a:pt x="42" y="71"/>
                  </a:lnTo>
                  <a:lnTo>
                    <a:pt x="44" y="67"/>
                  </a:lnTo>
                  <a:lnTo>
                    <a:pt x="42" y="61"/>
                  </a:lnTo>
                  <a:lnTo>
                    <a:pt x="42" y="57"/>
                  </a:lnTo>
                  <a:lnTo>
                    <a:pt x="40" y="54"/>
                  </a:lnTo>
                  <a:lnTo>
                    <a:pt x="40" y="50"/>
                  </a:lnTo>
                  <a:lnTo>
                    <a:pt x="34" y="42"/>
                  </a:lnTo>
                  <a:lnTo>
                    <a:pt x="31" y="35"/>
                  </a:lnTo>
                  <a:lnTo>
                    <a:pt x="23" y="31"/>
                  </a:lnTo>
                  <a:lnTo>
                    <a:pt x="17" y="25"/>
                  </a:lnTo>
                  <a:lnTo>
                    <a:pt x="11" y="23"/>
                  </a:lnTo>
                  <a:lnTo>
                    <a:pt x="8" y="23"/>
                  </a:lnTo>
                  <a:lnTo>
                    <a:pt x="4" y="23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1" name="Freeform 238"/>
            <p:cNvSpPr>
              <a:spLocks/>
            </p:cNvSpPr>
            <p:nvPr/>
          </p:nvSpPr>
          <p:spPr bwMode="auto">
            <a:xfrm>
              <a:off x="2094" y="3332"/>
              <a:ext cx="33" cy="66"/>
            </a:xfrm>
            <a:custGeom>
              <a:avLst/>
              <a:gdLst>
                <a:gd name="T0" fmla="*/ 12 w 67"/>
                <a:gd name="T1" fmla="*/ 35 h 133"/>
                <a:gd name="T2" fmla="*/ 12 w 67"/>
                <a:gd name="T3" fmla="*/ 39 h 133"/>
                <a:gd name="T4" fmla="*/ 14 w 67"/>
                <a:gd name="T5" fmla="*/ 43 h 133"/>
                <a:gd name="T6" fmla="*/ 16 w 67"/>
                <a:gd name="T7" fmla="*/ 46 h 133"/>
                <a:gd name="T8" fmla="*/ 21 w 67"/>
                <a:gd name="T9" fmla="*/ 50 h 133"/>
                <a:gd name="T10" fmla="*/ 27 w 67"/>
                <a:gd name="T11" fmla="*/ 53 h 133"/>
                <a:gd name="T12" fmla="*/ 30 w 67"/>
                <a:gd name="T13" fmla="*/ 54 h 133"/>
                <a:gd name="T14" fmla="*/ 33 w 67"/>
                <a:gd name="T15" fmla="*/ 57 h 133"/>
                <a:gd name="T16" fmla="*/ 33 w 67"/>
                <a:gd name="T17" fmla="*/ 64 h 133"/>
                <a:gd name="T18" fmla="*/ 29 w 67"/>
                <a:gd name="T19" fmla="*/ 66 h 133"/>
                <a:gd name="T20" fmla="*/ 23 w 67"/>
                <a:gd name="T21" fmla="*/ 65 h 133"/>
                <a:gd name="T22" fmla="*/ 17 w 67"/>
                <a:gd name="T23" fmla="*/ 62 h 133"/>
                <a:gd name="T24" fmla="*/ 11 w 67"/>
                <a:gd name="T25" fmla="*/ 58 h 133"/>
                <a:gd name="T26" fmla="*/ 7 w 67"/>
                <a:gd name="T27" fmla="*/ 53 h 133"/>
                <a:gd name="T28" fmla="*/ 4 w 67"/>
                <a:gd name="T29" fmla="*/ 48 h 133"/>
                <a:gd name="T30" fmla="*/ 1 w 67"/>
                <a:gd name="T31" fmla="*/ 43 h 133"/>
                <a:gd name="T32" fmla="*/ 0 w 67"/>
                <a:gd name="T33" fmla="*/ 36 h 133"/>
                <a:gd name="T34" fmla="*/ 0 w 67"/>
                <a:gd name="T35" fmla="*/ 29 h 133"/>
                <a:gd name="T36" fmla="*/ 1 w 67"/>
                <a:gd name="T37" fmla="*/ 23 h 133"/>
                <a:gd name="T38" fmla="*/ 4 w 67"/>
                <a:gd name="T39" fmla="*/ 17 h 133"/>
                <a:gd name="T40" fmla="*/ 7 w 67"/>
                <a:gd name="T41" fmla="*/ 11 h 133"/>
                <a:gd name="T42" fmla="*/ 11 w 67"/>
                <a:gd name="T43" fmla="*/ 8 h 133"/>
                <a:gd name="T44" fmla="*/ 17 w 67"/>
                <a:gd name="T45" fmla="*/ 4 h 133"/>
                <a:gd name="T46" fmla="*/ 23 w 67"/>
                <a:gd name="T47" fmla="*/ 1 h 133"/>
                <a:gd name="T48" fmla="*/ 29 w 67"/>
                <a:gd name="T49" fmla="*/ 0 h 133"/>
                <a:gd name="T50" fmla="*/ 33 w 67"/>
                <a:gd name="T51" fmla="*/ 2 h 133"/>
                <a:gd name="T52" fmla="*/ 33 w 67"/>
                <a:gd name="T53" fmla="*/ 8 h 133"/>
                <a:gd name="T54" fmla="*/ 30 w 67"/>
                <a:gd name="T55" fmla="*/ 11 h 133"/>
                <a:gd name="T56" fmla="*/ 27 w 67"/>
                <a:gd name="T57" fmla="*/ 12 h 133"/>
                <a:gd name="T58" fmla="*/ 21 w 67"/>
                <a:gd name="T59" fmla="*/ 15 h 133"/>
                <a:gd name="T60" fmla="*/ 16 w 67"/>
                <a:gd name="T61" fmla="*/ 20 h 133"/>
                <a:gd name="T62" fmla="*/ 14 w 67"/>
                <a:gd name="T63" fmla="*/ 23 h 133"/>
                <a:gd name="T64" fmla="*/ 12 w 67"/>
                <a:gd name="T65" fmla="*/ 27 h 133"/>
                <a:gd name="T66" fmla="*/ 12 w 67"/>
                <a:gd name="T67" fmla="*/ 30 h 133"/>
                <a:gd name="T68" fmla="*/ 12 w 67"/>
                <a:gd name="T69" fmla="*/ 33 h 133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67"/>
                <a:gd name="T106" fmla="*/ 0 h 133"/>
                <a:gd name="T107" fmla="*/ 67 w 67"/>
                <a:gd name="T108" fmla="*/ 133 h 133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67" h="133">
                  <a:moveTo>
                    <a:pt x="25" y="67"/>
                  </a:moveTo>
                  <a:lnTo>
                    <a:pt x="25" y="71"/>
                  </a:lnTo>
                  <a:lnTo>
                    <a:pt x="25" y="74"/>
                  </a:lnTo>
                  <a:lnTo>
                    <a:pt x="25" y="78"/>
                  </a:lnTo>
                  <a:lnTo>
                    <a:pt x="27" y="82"/>
                  </a:lnTo>
                  <a:lnTo>
                    <a:pt x="29" y="86"/>
                  </a:lnTo>
                  <a:lnTo>
                    <a:pt x="31" y="90"/>
                  </a:lnTo>
                  <a:lnTo>
                    <a:pt x="33" y="92"/>
                  </a:lnTo>
                  <a:lnTo>
                    <a:pt x="37" y="95"/>
                  </a:lnTo>
                  <a:lnTo>
                    <a:pt x="42" y="101"/>
                  </a:lnTo>
                  <a:lnTo>
                    <a:pt x="50" y="105"/>
                  </a:lnTo>
                  <a:lnTo>
                    <a:pt x="54" y="107"/>
                  </a:lnTo>
                  <a:lnTo>
                    <a:pt x="57" y="107"/>
                  </a:lnTo>
                  <a:lnTo>
                    <a:pt x="61" y="109"/>
                  </a:lnTo>
                  <a:lnTo>
                    <a:pt x="67" y="109"/>
                  </a:lnTo>
                  <a:lnTo>
                    <a:pt x="67" y="114"/>
                  </a:lnTo>
                  <a:lnTo>
                    <a:pt x="67" y="120"/>
                  </a:lnTo>
                  <a:lnTo>
                    <a:pt x="67" y="128"/>
                  </a:lnTo>
                  <a:lnTo>
                    <a:pt x="67" y="133"/>
                  </a:lnTo>
                  <a:lnTo>
                    <a:pt x="59" y="133"/>
                  </a:lnTo>
                  <a:lnTo>
                    <a:pt x="52" y="131"/>
                  </a:lnTo>
                  <a:lnTo>
                    <a:pt x="46" y="130"/>
                  </a:lnTo>
                  <a:lnTo>
                    <a:pt x="40" y="128"/>
                  </a:lnTo>
                  <a:lnTo>
                    <a:pt x="35" y="124"/>
                  </a:lnTo>
                  <a:lnTo>
                    <a:pt x="29" y="120"/>
                  </a:lnTo>
                  <a:lnTo>
                    <a:pt x="23" y="116"/>
                  </a:lnTo>
                  <a:lnTo>
                    <a:pt x="19" y="112"/>
                  </a:lnTo>
                  <a:lnTo>
                    <a:pt x="14" y="107"/>
                  </a:lnTo>
                  <a:lnTo>
                    <a:pt x="12" y="103"/>
                  </a:lnTo>
                  <a:lnTo>
                    <a:pt x="8" y="97"/>
                  </a:lnTo>
                  <a:lnTo>
                    <a:pt x="4" y="92"/>
                  </a:lnTo>
                  <a:lnTo>
                    <a:pt x="2" y="86"/>
                  </a:lnTo>
                  <a:lnTo>
                    <a:pt x="0" y="78"/>
                  </a:lnTo>
                  <a:lnTo>
                    <a:pt x="0" y="73"/>
                  </a:lnTo>
                  <a:lnTo>
                    <a:pt x="0" y="67"/>
                  </a:lnTo>
                  <a:lnTo>
                    <a:pt x="0" y="59"/>
                  </a:lnTo>
                  <a:lnTo>
                    <a:pt x="0" y="52"/>
                  </a:lnTo>
                  <a:lnTo>
                    <a:pt x="2" y="46"/>
                  </a:lnTo>
                  <a:lnTo>
                    <a:pt x="4" y="40"/>
                  </a:lnTo>
                  <a:lnTo>
                    <a:pt x="8" y="35"/>
                  </a:lnTo>
                  <a:lnTo>
                    <a:pt x="12" y="29"/>
                  </a:lnTo>
                  <a:lnTo>
                    <a:pt x="14" y="23"/>
                  </a:lnTo>
                  <a:lnTo>
                    <a:pt x="19" y="19"/>
                  </a:lnTo>
                  <a:lnTo>
                    <a:pt x="23" y="16"/>
                  </a:lnTo>
                  <a:lnTo>
                    <a:pt x="29" y="12"/>
                  </a:lnTo>
                  <a:lnTo>
                    <a:pt x="35" y="8"/>
                  </a:lnTo>
                  <a:lnTo>
                    <a:pt x="40" y="4"/>
                  </a:lnTo>
                  <a:lnTo>
                    <a:pt x="46" y="2"/>
                  </a:lnTo>
                  <a:lnTo>
                    <a:pt x="52" y="0"/>
                  </a:lnTo>
                  <a:lnTo>
                    <a:pt x="59" y="0"/>
                  </a:lnTo>
                  <a:lnTo>
                    <a:pt x="67" y="0"/>
                  </a:lnTo>
                  <a:lnTo>
                    <a:pt x="67" y="4"/>
                  </a:lnTo>
                  <a:lnTo>
                    <a:pt x="67" y="10"/>
                  </a:lnTo>
                  <a:lnTo>
                    <a:pt x="67" y="16"/>
                  </a:lnTo>
                  <a:lnTo>
                    <a:pt x="67" y="23"/>
                  </a:lnTo>
                  <a:lnTo>
                    <a:pt x="61" y="23"/>
                  </a:lnTo>
                  <a:lnTo>
                    <a:pt x="57" y="23"/>
                  </a:lnTo>
                  <a:lnTo>
                    <a:pt x="54" y="25"/>
                  </a:lnTo>
                  <a:lnTo>
                    <a:pt x="50" y="27"/>
                  </a:lnTo>
                  <a:lnTo>
                    <a:pt x="42" y="31"/>
                  </a:lnTo>
                  <a:lnTo>
                    <a:pt x="37" y="36"/>
                  </a:lnTo>
                  <a:lnTo>
                    <a:pt x="33" y="40"/>
                  </a:lnTo>
                  <a:lnTo>
                    <a:pt x="31" y="42"/>
                  </a:lnTo>
                  <a:lnTo>
                    <a:pt x="29" y="46"/>
                  </a:lnTo>
                  <a:lnTo>
                    <a:pt x="27" y="50"/>
                  </a:lnTo>
                  <a:lnTo>
                    <a:pt x="25" y="54"/>
                  </a:lnTo>
                  <a:lnTo>
                    <a:pt x="25" y="57"/>
                  </a:lnTo>
                  <a:lnTo>
                    <a:pt x="25" y="61"/>
                  </a:lnTo>
                  <a:lnTo>
                    <a:pt x="25" y="6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2" name="Freeform 240"/>
            <p:cNvSpPr>
              <a:spLocks/>
            </p:cNvSpPr>
            <p:nvPr/>
          </p:nvSpPr>
          <p:spPr bwMode="auto">
            <a:xfrm>
              <a:off x="2259" y="3309"/>
              <a:ext cx="34" cy="66"/>
            </a:xfrm>
            <a:custGeom>
              <a:avLst/>
              <a:gdLst>
                <a:gd name="T0" fmla="*/ 0 w 69"/>
                <a:gd name="T1" fmla="*/ 7 h 133"/>
                <a:gd name="T2" fmla="*/ 0 w 69"/>
                <a:gd name="T3" fmla="*/ 2 h 133"/>
                <a:gd name="T4" fmla="*/ 1 w 69"/>
                <a:gd name="T5" fmla="*/ 0 h 133"/>
                <a:gd name="T6" fmla="*/ 7 w 69"/>
                <a:gd name="T7" fmla="*/ 0 h 133"/>
                <a:gd name="T8" fmla="*/ 13 w 69"/>
                <a:gd name="T9" fmla="*/ 2 h 133"/>
                <a:gd name="T10" fmla="*/ 19 w 69"/>
                <a:gd name="T11" fmla="*/ 5 h 133"/>
                <a:gd name="T12" fmla="*/ 24 w 69"/>
                <a:gd name="T13" fmla="*/ 9 h 133"/>
                <a:gd name="T14" fmla="*/ 28 w 69"/>
                <a:gd name="T15" fmla="*/ 14 h 133"/>
                <a:gd name="T16" fmla="*/ 31 w 69"/>
                <a:gd name="T17" fmla="*/ 20 h 133"/>
                <a:gd name="T18" fmla="*/ 33 w 69"/>
                <a:gd name="T19" fmla="*/ 26 h 133"/>
                <a:gd name="T20" fmla="*/ 34 w 69"/>
                <a:gd name="T21" fmla="*/ 33 h 133"/>
                <a:gd name="T22" fmla="*/ 33 w 69"/>
                <a:gd name="T23" fmla="*/ 39 h 133"/>
                <a:gd name="T24" fmla="*/ 31 w 69"/>
                <a:gd name="T25" fmla="*/ 45 h 133"/>
                <a:gd name="T26" fmla="*/ 28 w 69"/>
                <a:gd name="T27" fmla="*/ 51 h 133"/>
                <a:gd name="T28" fmla="*/ 24 w 69"/>
                <a:gd name="T29" fmla="*/ 56 h 133"/>
                <a:gd name="T30" fmla="*/ 19 w 69"/>
                <a:gd name="T31" fmla="*/ 60 h 133"/>
                <a:gd name="T32" fmla="*/ 13 w 69"/>
                <a:gd name="T33" fmla="*/ 63 h 133"/>
                <a:gd name="T34" fmla="*/ 7 w 69"/>
                <a:gd name="T35" fmla="*/ 65 h 133"/>
                <a:gd name="T36" fmla="*/ 1 w 69"/>
                <a:gd name="T37" fmla="*/ 66 h 133"/>
                <a:gd name="T38" fmla="*/ 0 w 69"/>
                <a:gd name="T39" fmla="*/ 63 h 133"/>
                <a:gd name="T40" fmla="*/ 0 w 69"/>
                <a:gd name="T41" fmla="*/ 57 h 133"/>
                <a:gd name="T42" fmla="*/ 1 w 69"/>
                <a:gd name="T43" fmla="*/ 54 h 133"/>
                <a:gd name="T44" fmla="*/ 5 w 69"/>
                <a:gd name="T45" fmla="*/ 53 h 133"/>
                <a:gd name="T46" fmla="*/ 8 w 69"/>
                <a:gd name="T47" fmla="*/ 52 h 133"/>
                <a:gd name="T48" fmla="*/ 12 w 69"/>
                <a:gd name="T49" fmla="*/ 50 h 133"/>
                <a:gd name="T50" fmla="*/ 15 w 69"/>
                <a:gd name="T51" fmla="*/ 47 h 133"/>
                <a:gd name="T52" fmla="*/ 18 w 69"/>
                <a:gd name="T53" fmla="*/ 44 h 133"/>
                <a:gd name="T54" fmla="*/ 20 w 69"/>
                <a:gd name="T55" fmla="*/ 40 h 133"/>
                <a:gd name="T56" fmla="*/ 21 w 69"/>
                <a:gd name="T57" fmla="*/ 37 h 133"/>
                <a:gd name="T58" fmla="*/ 22 w 69"/>
                <a:gd name="T59" fmla="*/ 33 h 133"/>
                <a:gd name="T60" fmla="*/ 21 w 69"/>
                <a:gd name="T61" fmla="*/ 28 h 133"/>
                <a:gd name="T62" fmla="*/ 20 w 69"/>
                <a:gd name="T63" fmla="*/ 24 h 133"/>
                <a:gd name="T64" fmla="*/ 15 w 69"/>
                <a:gd name="T65" fmla="*/ 18 h 133"/>
                <a:gd name="T66" fmla="*/ 12 w 69"/>
                <a:gd name="T67" fmla="*/ 15 h 133"/>
                <a:gd name="T68" fmla="*/ 8 w 69"/>
                <a:gd name="T69" fmla="*/ 13 h 133"/>
                <a:gd name="T70" fmla="*/ 5 w 69"/>
                <a:gd name="T71" fmla="*/ 12 h 133"/>
                <a:gd name="T72" fmla="*/ 1 w 69"/>
                <a:gd name="T73" fmla="*/ 11 h 133"/>
                <a:gd name="T74" fmla="*/ 0 w 69"/>
                <a:gd name="T75" fmla="*/ 11 h 133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69"/>
                <a:gd name="T115" fmla="*/ 0 h 133"/>
                <a:gd name="T116" fmla="*/ 69 w 69"/>
                <a:gd name="T117" fmla="*/ 133 h 133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69" h="133">
                  <a:moveTo>
                    <a:pt x="0" y="23"/>
                  </a:moveTo>
                  <a:lnTo>
                    <a:pt x="0" y="15"/>
                  </a:lnTo>
                  <a:lnTo>
                    <a:pt x="0" y="9"/>
                  </a:lnTo>
                  <a:lnTo>
                    <a:pt x="0" y="4"/>
                  </a:lnTo>
                  <a:lnTo>
                    <a:pt x="0" y="0"/>
                  </a:lnTo>
                  <a:lnTo>
                    <a:pt x="2" y="0"/>
                  </a:lnTo>
                  <a:lnTo>
                    <a:pt x="8" y="0"/>
                  </a:lnTo>
                  <a:lnTo>
                    <a:pt x="14" y="0"/>
                  </a:lnTo>
                  <a:lnTo>
                    <a:pt x="21" y="2"/>
                  </a:lnTo>
                  <a:lnTo>
                    <a:pt x="27" y="5"/>
                  </a:lnTo>
                  <a:lnTo>
                    <a:pt x="33" y="7"/>
                  </a:lnTo>
                  <a:lnTo>
                    <a:pt x="38" y="11"/>
                  </a:lnTo>
                  <a:lnTo>
                    <a:pt x="42" y="15"/>
                  </a:lnTo>
                  <a:lnTo>
                    <a:pt x="48" y="19"/>
                  </a:lnTo>
                  <a:lnTo>
                    <a:pt x="52" y="24"/>
                  </a:lnTo>
                  <a:lnTo>
                    <a:pt x="57" y="28"/>
                  </a:lnTo>
                  <a:lnTo>
                    <a:pt x="59" y="34"/>
                  </a:lnTo>
                  <a:lnTo>
                    <a:pt x="63" y="40"/>
                  </a:lnTo>
                  <a:lnTo>
                    <a:pt x="65" y="45"/>
                  </a:lnTo>
                  <a:lnTo>
                    <a:pt x="67" y="53"/>
                  </a:lnTo>
                  <a:lnTo>
                    <a:pt x="69" y="59"/>
                  </a:lnTo>
                  <a:lnTo>
                    <a:pt x="69" y="66"/>
                  </a:lnTo>
                  <a:lnTo>
                    <a:pt x="69" y="72"/>
                  </a:lnTo>
                  <a:lnTo>
                    <a:pt x="67" y="78"/>
                  </a:lnTo>
                  <a:lnTo>
                    <a:pt x="65" y="85"/>
                  </a:lnTo>
                  <a:lnTo>
                    <a:pt x="63" y="91"/>
                  </a:lnTo>
                  <a:lnTo>
                    <a:pt x="59" y="97"/>
                  </a:lnTo>
                  <a:lnTo>
                    <a:pt x="57" y="102"/>
                  </a:lnTo>
                  <a:lnTo>
                    <a:pt x="52" y="106"/>
                  </a:lnTo>
                  <a:lnTo>
                    <a:pt x="48" y="112"/>
                  </a:lnTo>
                  <a:lnTo>
                    <a:pt x="42" y="116"/>
                  </a:lnTo>
                  <a:lnTo>
                    <a:pt x="38" y="121"/>
                  </a:lnTo>
                  <a:lnTo>
                    <a:pt x="33" y="123"/>
                  </a:lnTo>
                  <a:lnTo>
                    <a:pt x="27" y="127"/>
                  </a:lnTo>
                  <a:lnTo>
                    <a:pt x="21" y="129"/>
                  </a:lnTo>
                  <a:lnTo>
                    <a:pt x="14" y="131"/>
                  </a:lnTo>
                  <a:lnTo>
                    <a:pt x="8" y="133"/>
                  </a:lnTo>
                  <a:lnTo>
                    <a:pt x="2" y="133"/>
                  </a:lnTo>
                  <a:lnTo>
                    <a:pt x="0" y="133"/>
                  </a:lnTo>
                  <a:lnTo>
                    <a:pt x="0" y="127"/>
                  </a:lnTo>
                  <a:lnTo>
                    <a:pt x="0" y="121"/>
                  </a:lnTo>
                  <a:lnTo>
                    <a:pt x="0" y="114"/>
                  </a:lnTo>
                  <a:lnTo>
                    <a:pt x="0" y="108"/>
                  </a:lnTo>
                  <a:lnTo>
                    <a:pt x="2" y="108"/>
                  </a:lnTo>
                  <a:lnTo>
                    <a:pt x="6" y="106"/>
                  </a:lnTo>
                  <a:lnTo>
                    <a:pt x="10" y="106"/>
                  </a:lnTo>
                  <a:lnTo>
                    <a:pt x="14" y="104"/>
                  </a:lnTo>
                  <a:lnTo>
                    <a:pt x="17" y="104"/>
                  </a:lnTo>
                  <a:lnTo>
                    <a:pt x="21" y="102"/>
                  </a:lnTo>
                  <a:lnTo>
                    <a:pt x="25" y="100"/>
                  </a:lnTo>
                  <a:lnTo>
                    <a:pt x="29" y="97"/>
                  </a:lnTo>
                  <a:lnTo>
                    <a:pt x="31" y="95"/>
                  </a:lnTo>
                  <a:lnTo>
                    <a:pt x="33" y="93"/>
                  </a:lnTo>
                  <a:lnTo>
                    <a:pt x="36" y="89"/>
                  </a:lnTo>
                  <a:lnTo>
                    <a:pt x="38" y="85"/>
                  </a:lnTo>
                  <a:lnTo>
                    <a:pt x="40" y="81"/>
                  </a:lnTo>
                  <a:lnTo>
                    <a:pt x="42" y="78"/>
                  </a:lnTo>
                  <a:lnTo>
                    <a:pt x="42" y="74"/>
                  </a:lnTo>
                  <a:lnTo>
                    <a:pt x="44" y="70"/>
                  </a:lnTo>
                  <a:lnTo>
                    <a:pt x="44" y="66"/>
                  </a:lnTo>
                  <a:lnTo>
                    <a:pt x="44" y="62"/>
                  </a:lnTo>
                  <a:lnTo>
                    <a:pt x="42" y="57"/>
                  </a:lnTo>
                  <a:lnTo>
                    <a:pt x="42" y="53"/>
                  </a:lnTo>
                  <a:lnTo>
                    <a:pt x="40" y="49"/>
                  </a:lnTo>
                  <a:lnTo>
                    <a:pt x="36" y="42"/>
                  </a:lnTo>
                  <a:lnTo>
                    <a:pt x="31" y="36"/>
                  </a:lnTo>
                  <a:lnTo>
                    <a:pt x="29" y="32"/>
                  </a:lnTo>
                  <a:lnTo>
                    <a:pt x="25" y="30"/>
                  </a:lnTo>
                  <a:lnTo>
                    <a:pt x="21" y="28"/>
                  </a:lnTo>
                  <a:lnTo>
                    <a:pt x="17" y="26"/>
                  </a:lnTo>
                  <a:lnTo>
                    <a:pt x="14" y="24"/>
                  </a:lnTo>
                  <a:lnTo>
                    <a:pt x="10" y="24"/>
                  </a:lnTo>
                  <a:lnTo>
                    <a:pt x="6" y="23"/>
                  </a:lnTo>
                  <a:lnTo>
                    <a:pt x="2" y="23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3" name="Freeform 241"/>
            <p:cNvSpPr>
              <a:spLocks/>
            </p:cNvSpPr>
            <p:nvPr/>
          </p:nvSpPr>
          <p:spPr bwMode="auto">
            <a:xfrm>
              <a:off x="2227" y="3309"/>
              <a:ext cx="33" cy="66"/>
            </a:xfrm>
            <a:custGeom>
              <a:avLst/>
              <a:gdLst>
                <a:gd name="T0" fmla="*/ 12 w 66"/>
                <a:gd name="T1" fmla="*/ 35 h 133"/>
                <a:gd name="T2" fmla="*/ 13 w 66"/>
                <a:gd name="T3" fmla="*/ 39 h 133"/>
                <a:gd name="T4" fmla="*/ 15 w 66"/>
                <a:gd name="T5" fmla="*/ 42 h 133"/>
                <a:gd name="T6" fmla="*/ 17 w 66"/>
                <a:gd name="T7" fmla="*/ 46 h 133"/>
                <a:gd name="T8" fmla="*/ 21 w 66"/>
                <a:gd name="T9" fmla="*/ 50 h 133"/>
                <a:gd name="T10" fmla="*/ 27 w 66"/>
                <a:gd name="T11" fmla="*/ 52 h 133"/>
                <a:gd name="T12" fmla="*/ 30 w 66"/>
                <a:gd name="T13" fmla="*/ 53 h 133"/>
                <a:gd name="T14" fmla="*/ 33 w 66"/>
                <a:gd name="T15" fmla="*/ 57 h 133"/>
                <a:gd name="T16" fmla="*/ 33 w 66"/>
                <a:gd name="T17" fmla="*/ 63 h 133"/>
                <a:gd name="T18" fmla="*/ 30 w 66"/>
                <a:gd name="T19" fmla="*/ 66 h 133"/>
                <a:gd name="T20" fmla="*/ 23 w 66"/>
                <a:gd name="T21" fmla="*/ 64 h 133"/>
                <a:gd name="T22" fmla="*/ 17 w 66"/>
                <a:gd name="T23" fmla="*/ 61 h 133"/>
                <a:gd name="T24" fmla="*/ 11 w 66"/>
                <a:gd name="T25" fmla="*/ 58 h 133"/>
                <a:gd name="T26" fmla="*/ 8 w 66"/>
                <a:gd name="T27" fmla="*/ 53 h 133"/>
                <a:gd name="T28" fmla="*/ 4 w 66"/>
                <a:gd name="T29" fmla="*/ 48 h 133"/>
                <a:gd name="T30" fmla="*/ 1 w 66"/>
                <a:gd name="T31" fmla="*/ 42 h 133"/>
                <a:gd name="T32" fmla="*/ 0 w 66"/>
                <a:gd name="T33" fmla="*/ 36 h 133"/>
                <a:gd name="T34" fmla="*/ 0 w 66"/>
                <a:gd name="T35" fmla="*/ 29 h 133"/>
                <a:gd name="T36" fmla="*/ 1 w 66"/>
                <a:gd name="T37" fmla="*/ 22 h 133"/>
                <a:gd name="T38" fmla="*/ 4 w 66"/>
                <a:gd name="T39" fmla="*/ 17 h 133"/>
                <a:gd name="T40" fmla="*/ 8 w 66"/>
                <a:gd name="T41" fmla="*/ 12 h 133"/>
                <a:gd name="T42" fmla="*/ 11 w 66"/>
                <a:gd name="T43" fmla="*/ 7 h 133"/>
                <a:gd name="T44" fmla="*/ 17 w 66"/>
                <a:gd name="T45" fmla="*/ 3 h 133"/>
                <a:gd name="T46" fmla="*/ 23 w 66"/>
                <a:gd name="T47" fmla="*/ 1 h 133"/>
                <a:gd name="T48" fmla="*/ 30 w 66"/>
                <a:gd name="T49" fmla="*/ 0 h 133"/>
                <a:gd name="T50" fmla="*/ 33 w 66"/>
                <a:gd name="T51" fmla="*/ 2 h 133"/>
                <a:gd name="T52" fmla="*/ 33 w 66"/>
                <a:gd name="T53" fmla="*/ 7 h 133"/>
                <a:gd name="T54" fmla="*/ 30 w 66"/>
                <a:gd name="T55" fmla="*/ 11 h 133"/>
                <a:gd name="T56" fmla="*/ 27 w 66"/>
                <a:gd name="T57" fmla="*/ 12 h 133"/>
                <a:gd name="T58" fmla="*/ 21 w 66"/>
                <a:gd name="T59" fmla="*/ 15 h 133"/>
                <a:gd name="T60" fmla="*/ 17 w 66"/>
                <a:gd name="T61" fmla="*/ 20 h 133"/>
                <a:gd name="T62" fmla="*/ 15 w 66"/>
                <a:gd name="T63" fmla="*/ 22 h 133"/>
                <a:gd name="T64" fmla="*/ 13 w 66"/>
                <a:gd name="T65" fmla="*/ 26 h 133"/>
                <a:gd name="T66" fmla="*/ 12 w 66"/>
                <a:gd name="T67" fmla="*/ 31 h 133"/>
                <a:gd name="T68" fmla="*/ 12 w 66"/>
                <a:gd name="T69" fmla="*/ 33 h 133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66"/>
                <a:gd name="T106" fmla="*/ 0 h 133"/>
                <a:gd name="T107" fmla="*/ 66 w 66"/>
                <a:gd name="T108" fmla="*/ 133 h 133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66" h="133">
                  <a:moveTo>
                    <a:pt x="24" y="66"/>
                  </a:moveTo>
                  <a:lnTo>
                    <a:pt x="24" y="70"/>
                  </a:lnTo>
                  <a:lnTo>
                    <a:pt x="24" y="74"/>
                  </a:lnTo>
                  <a:lnTo>
                    <a:pt x="26" y="78"/>
                  </a:lnTo>
                  <a:lnTo>
                    <a:pt x="28" y="81"/>
                  </a:lnTo>
                  <a:lnTo>
                    <a:pt x="30" y="85"/>
                  </a:lnTo>
                  <a:lnTo>
                    <a:pt x="32" y="89"/>
                  </a:lnTo>
                  <a:lnTo>
                    <a:pt x="34" y="93"/>
                  </a:lnTo>
                  <a:lnTo>
                    <a:pt x="38" y="95"/>
                  </a:lnTo>
                  <a:lnTo>
                    <a:pt x="41" y="100"/>
                  </a:lnTo>
                  <a:lnTo>
                    <a:pt x="49" y="104"/>
                  </a:lnTo>
                  <a:lnTo>
                    <a:pt x="53" y="104"/>
                  </a:lnTo>
                  <a:lnTo>
                    <a:pt x="57" y="106"/>
                  </a:lnTo>
                  <a:lnTo>
                    <a:pt x="60" y="106"/>
                  </a:lnTo>
                  <a:lnTo>
                    <a:pt x="66" y="108"/>
                  </a:lnTo>
                  <a:lnTo>
                    <a:pt x="66" y="114"/>
                  </a:lnTo>
                  <a:lnTo>
                    <a:pt x="66" y="121"/>
                  </a:lnTo>
                  <a:lnTo>
                    <a:pt x="66" y="127"/>
                  </a:lnTo>
                  <a:lnTo>
                    <a:pt x="66" y="133"/>
                  </a:lnTo>
                  <a:lnTo>
                    <a:pt x="59" y="133"/>
                  </a:lnTo>
                  <a:lnTo>
                    <a:pt x="51" y="131"/>
                  </a:lnTo>
                  <a:lnTo>
                    <a:pt x="45" y="129"/>
                  </a:lnTo>
                  <a:lnTo>
                    <a:pt x="40" y="127"/>
                  </a:lnTo>
                  <a:lnTo>
                    <a:pt x="34" y="123"/>
                  </a:lnTo>
                  <a:lnTo>
                    <a:pt x="28" y="121"/>
                  </a:lnTo>
                  <a:lnTo>
                    <a:pt x="22" y="116"/>
                  </a:lnTo>
                  <a:lnTo>
                    <a:pt x="19" y="112"/>
                  </a:lnTo>
                  <a:lnTo>
                    <a:pt x="15" y="106"/>
                  </a:lnTo>
                  <a:lnTo>
                    <a:pt x="11" y="102"/>
                  </a:lnTo>
                  <a:lnTo>
                    <a:pt x="7" y="97"/>
                  </a:lnTo>
                  <a:lnTo>
                    <a:pt x="5" y="91"/>
                  </a:lnTo>
                  <a:lnTo>
                    <a:pt x="1" y="85"/>
                  </a:lnTo>
                  <a:lnTo>
                    <a:pt x="0" y="78"/>
                  </a:lnTo>
                  <a:lnTo>
                    <a:pt x="0" y="72"/>
                  </a:lnTo>
                  <a:lnTo>
                    <a:pt x="0" y="66"/>
                  </a:lnTo>
                  <a:lnTo>
                    <a:pt x="0" y="59"/>
                  </a:lnTo>
                  <a:lnTo>
                    <a:pt x="0" y="53"/>
                  </a:lnTo>
                  <a:lnTo>
                    <a:pt x="1" y="45"/>
                  </a:lnTo>
                  <a:lnTo>
                    <a:pt x="5" y="40"/>
                  </a:lnTo>
                  <a:lnTo>
                    <a:pt x="7" y="34"/>
                  </a:lnTo>
                  <a:lnTo>
                    <a:pt x="11" y="28"/>
                  </a:lnTo>
                  <a:lnTo>
                    <a:pt x="15" y="24"/>
                  </a:lnTo>
                  <a:lnTo>
                    <a:pt x="19" y="19"/>
                  </a:lnTo>
                  <a:lnTo>
                    <a:pt x="22" y="15"/>
                  </a:lnTo>
                  <a:lnTo>
                    <a:pt x="28" y="11"/>
                  </a:lnTo>
                  <a:lnTo>
                    <a:pt x="34" y="7"/>
                  </a:lnTo>
                  <a:lnTo>
                    <a:pt x="40" y="5"/>
                  </a:lnTo>
                  <a:lnTo>
                    <a:pt x="45" y="2"/>
                  </a:lnTo>
                  <a:lnTo>
                    <a:pt x="51" y="0"/>
                  </a:lnTo>
                  <a:lnTo>
                    <a:pt x="59" y="0"/>
                  </a:lnTo>
                  <a:lnTo>
                    <a:pt x="66" y="0"/>
                  </a:lnTo>
                  <a:lnTo>
                    <a:pt x="66" y="4"/>
                  </a:lnTo>
                  <a:lnTo>
                    <a:pt x="66" y="9"/>
                  </a:lnTo>
                  <a:lnTo>
                    <a:pt x="66" y="15"/>
                  </a:lnTo>
                  <a:lnTo>
                    <a:pt x="66" y="23"/>
                  </a:lnTo>
                  <a:lnTo>
                    <a:pt x="60" y="23"/>
                  </a:lnTo>
                  <a:lnTo>
                    <a:pt x="57" y="24"/>
                  </a:lnTo>
                  <a:lnTo>
                    <a:pt x="53" y="24"/>
                  </a:lnTo>
                  <a:lnTo>
                    <a:pt x="49" y="26"/>
                  </a:lnTo>
                  <a:lnTo>
                    <a:pt x="41" y="30"/>
                  </a:lnTo>
                  <a:lnTo>
                    <a:pt x="38" y="36"/>
                  </a:lnTo>
                  <a:lnTo>
                    <a:pt x="34" y="40"/>
                  </a:lnTo>
                  <a:lnTo>
                    <a:pt x="32" y="43"/>
                  </a:lnTo>
                  <a:lnTo>
                    <a:pt x="30" y="45"/>
                  </a:lnTo>
                  <a:lnTo>
                    <a:pt x="28" y="49"/>
                  </a:lnTo>
                  <a:lnTo>
                    <a:pt x="26" y="53"/>
                  </a:lnTo>
                  <a:lnTo>
                    <a:pt x="24" y="57"/>
                  </a:lnTo>
                  <a:lnTo>
                    <a:pt x="24" y="62"/>
                  </a:lnTo>
                  <a:lnTo>
                    <a:pt x="24" y="6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4" name="Freeform 242"/>
            <p:cNvSpPr>
              <a:spLocks/>
            </p:cNvSpPr>
            <p:nvPr/>
          </p:nvSpPr>
          <p:spPr bwMode="auto">
            <a:xfrm>
              <a:off x="2405" y="3419"/>
              <a:ext cx="33" cy="67"/>
            </a:xfrm>
            <a:custGeom>
              <a:avLst/>
              <a:gdLst>
                <a:gd name="T0" fmla="*/ 0 w 67"/>
                <a:gd name="T1" fmla="*/ 8 h 133"/>
                <a:gd name="T2" fmla="*/ 0 w 67"/>
                <a:gd name="T3" fmla="*/ 2 h 133"/>
                <a:gd name="T4" fmla="*/ 3 w 67"/>
                <a:gd name="T5" fmla="*/ 0 h 133"/>
                <a:gd name="T6" fmla="*/ 9 w 67"/>
                <a:gd name="T7" fmla="*/ 1 h 133"/>
                <a:gd name="T8" fmla="*/ 15 w 67"/>
                <a:gd name="T9" fmla="*/ 3 h 133"/>
                <a:gd name="T10" fmla="*/ 21 w 67"/>
                <a:gd name="T11" fmla="*/ 7 h 133"/>
                <a:gd name="T12" fmla="*/ 25 w 67"/>
                <a:gd name="T13" fmla="*/ 12 h 133"/>
                <a:gd name="T14" fmla="*/ 28 w 67"/>
                <a:gd name="T15" fmla="*/ 16 h 133"/>
                <a:gd name="T16" fmla="*/ 31 w 67"/>
                <a:gd name="T17" fmla="*/ 23 h 133"/>
                <a:gd name="T18" fmla="*/ 33 w 67"/>
                <a:gd name="T19" fmla="*/ 30 h 133"/>
                <a:gd name="T20" fmla="*/ 33 w 67"/>
                <a:gd name="T21" fmla="*/ 36 h 133"/>
                <a:gd name="T22" fmla="*/ 31 w 67"/>
                <a:gd name="T23" fmla="*/ 42 h 133"/>
                <a:gd name="T24" fmla="*/ 28 w 67"/>
                <a:gd name="T25" fmla="*/ 49 h 133"/>
                <a:gd name="T26" fmla="*/ 25 w 67"/>
                <a:gd name="T27" fmla="*/ 54 h 133"/>
                <a:gd name="T28" fmla="*/ 21 w 67"/>
                <a:gd name="T29" fmla="*/ 58 h 133"/>
                <a:gd name="T30" fmla="*/ 15 w 67"/>
                <a:gd name="T31" fmla="*/ 62 h 133"/>
                <a:gd name="T32" fmla="*/ 9 w 67"/>
                <a:gd name="T33" fmla="*/ 64 h 133"/>
                <a:gd name="T34" fmla="*/ 3 w 67"/>
                <a:gd name="T35" fmla="*/ 66 h 133"/>
                <a:gd name="T36" fmla="*/ 0 w 67"/>
                <a:gd name="T37" fmla="*/ 63 h 133"/>
                <a:gd name="T38" fmla="*/ 0 w 67"/>
                <a:gd name="T39" fmla="*/ 57 h 133"/>
                <a:gd name="T40" fmla="*/ 2 w 67"/>
                <a:gd name="T41" fmla="*/ 54 h 133"/>
                <a:gd name="T42" fmla="*/ 5 w 67"/>
                <a:gd name="T43" fmla="*/ 53 h 133"/>
                <a:gd name="T44" fmla="*/ 9 w 67"/>
                <a:gd name="T45" fmla="*/ 52 h 133"/>
                <a:gd name="T46" fmla="*/ 13 w 67"/>
                <a:gd name="T47" fmla="*/ 49 h 133"/>
                <a:gd name="T48" fmla="*/ 16 w 67"/>
                <a:gd name="T49" fmla="*/ 46 h 133"/>
                <a:gd name="T50" fmla="*/ 18 w 67"/>
                <a:gd name="T51" fmla="*/ 43 h 133"/>
                <a:gd name="T52" fmla="*/ 20 w 67"/>
                <a:gd name="T53" fmla="*/ 39 h 133"/>
                <a:gd name="T54" fmla="*/ 21 w 67"/>
                <a:gd name="T55" fmla="*/ 35 h 133"/>
                <a:gd name="T56" fmla="*/ 21 w 67"/>
                <a:gd name="T57" fmla="*/ 31 h 133"/>
                <a:gd name="T58" fmla="*/ 20 w 67"/>
                <a:gd name="T59" fmla="*/ 26 h 133"/>
                <a:gd name="T60" fmla="*/ 17 w 67"/>
                <a:gd name="T61" fmla="*/ 20 h 133"/>
                <a:gd name="T62" fmla="*/ 13 w 67"/>
                <a:gd name="T63" fmla="*/ 16 h 133"/>
                <a:gd name="T64" fmla="*/ 9 w 67"/>
                <a:gd name="T65" fmla="*/ 14 h 133"/>
                <a:gd name="T66" fmla="*/ 5 w 67"/>
                <a:gd name="T67" fmla="*/ 12 h 133"/>
                <a:gd name="T68" fmla="*/ 2 w 67"/>
                <a:gd name="T69" fmla="*/ 12 h 133"/>
                <a:gd name="T70" fmla="*/ 0 w 67"/>
                <a:gd name="T71" fmla="*/ 12 h 133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67"/>
                <a:gd name="T109" fmla="*/ 0 h 133"/>
                <a:gd name="T110" fmla="*/ 67 w 67"/>
                <a:gd name="T111" fmla="*/ 133 h 133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67" h="133">
                  <a:moveTo>
                    <a:pt x="0" y="23"/>
                  </a:moveTo>
                  <a:lnTo>
                    <a:pt x="0" y="15"/>
                  </a:lnTo>
                  <a:lnTo>
                    <a:pt x="0" y="10"/>
                  </a:lnTo>
                  <a:lnTo>
                    <a:pt x="0" y="4"/>
                  </a:lnTo>
                  <a:lnTo>
                    <a:pt x="0" y="0"/>
                  </a:lnTo>
                  <a:lnTo>
                    <a:pt x="6" y="0"/>
                  </a:lnTo>
                  <a:lnTo>
                    <a:pt x="13" y="0"/>
                  </a:lnTo>
                  <a:lnTo>
                    <a:pt x="19" y="2"/>
                  </a:lnTo>
                  <a:lnTo>
                    <a:pt x="25" y="4"/>
                  </a:lnTo>
                  <a:lnTo>
                    <a:pt x="31" y="6"/>
                  </a:lnTo>
                  <a:lnTo>
                    <a:pt x="36" y="10"/>
                  </a:lnTo>
                  <a:lnTo>
                    <a:pt x="42" y="13"/>
                  </a:lnTo>
                  <a:lnTo>
                    <a:pt x="48" y="19"/>
                  </a:lnTo>
                  <a:lnTo>
                    <a:pt x="51" y="23"/>
                  </a:lnTo>
                  <a:lnTo>
                    <a:pt x="55" y="27"/>
                  </a:lnTo>
                  <a:lnTo>
                    <a:pt x="57" y="32"/>
                  </a:lnTo>
                  <a:lnTo>
                    <a:pt x="61" y="38"/>
                  </a:lnTo>
                  <a:lnTo>
                    <a:pt x="63" y="46"/>
                  </a:lnTo>
                  <a:lnTo>
                    <a:pt x="65" y="51"/>
                  </a:lnTo>
                  <a:lnTo>
                    <a:pt x="67" y="59"/>
                  </a:lnTo>
                  <a:lnTo>
                    <a:pt x="67" y="67"/>
                  </a:lnTo>
                  <a:lnTo>
                    <a:pt x="67" y="72"/>
                  </a:lnTo>
                  <a:lnTo>
                    <a:pt x="65" y="78"/>
                  </a:lnTo>
                  <a:lnTo>
                    <a:pt x="63" y="84"/>
                  </a:lnTo>
                  <a:lnTo>
                    <a:pt x="61" y="91"/>
                  </a:lnTo>
                  <a:lnTo>
                    <a:pt x="57" y="97"/>
                  </a:lnTo>
                  <a:lnTo>
                    <a:pt x="55" y="103"/>
                  </a:lnTo>
                  <a:lnTo>
                    <a:pt x="51" y="107"/>
                  </a:lnTo>
                  <a:lnTo>
                    <a:pt x="48" y="112"/>
                  </a:lnTo>
                  <a:lnTo>
                    <a:pt x="42" y="116"/>
                  </a:lnTo>
                  <a:lnTo>
                    <a:pt x="36" y="120"/>
                  </a:lnTo>
                  <a:lnTo>
                    <a:pt x="31" y="124"/>
                  </a:lnTo>
                  <a:lnTo>
                    <a:pt x="25" y="126"/>
                  </a:lnTo>
                  <a:lnTo>
                    <a:pt x="19" y="127"/>
                  </a:lnTo>
                  <a:lnTo>
                    <a:pt x="13" y="131"/>
                  </a:lnTo>
                  <a:lnTo>
                    <a:pt x="6" y="131"/>
                  </a:lnTo>
                  <a:lnTo>
                    <a:pt x="0" y="133"/>
                  </a:lnTo>
                  <a:lnTo>
                    <a:pt x="0" y="126"/>
                  </a:lnTo>
                  <a:lnTo>
                    <a:pt x="0" y="120"/>
                  </a:lnTo>
                  <a:lnTo>
                    <a:pt x="0" y="114"/>
                  </a:lnTo>
                  <a:lnTo>
                    <a:pt x="0" y="107"/>
                  </a:lnTo>
                  <a:lnTo>
                    <a:pt x="4" y="107"/>
                  </a:lnTo>
                  <a:lnTo>
                    <a:pt x="8" y="107"/>
                  </a:lnTo>
                  <a:lnTo>
                    <a:pt x="11" y="105"/>
                  </a:lnTo>
                  <a:lnTo>
                    <a:pt x="15" y="105"/>
                  </a:lnTo>
                  <a:lnTo>
                    <a:pt x="19" y="103"/>
                  </a:lnTo>
                  <a:lnTo>
                    <a:pt x="23" y="99"/>
                  </a:lnTo>
                  <a:lnTo>
                    <a:pt x="27" y="97"/>
                  </a:lnTo>
                  <a:lnTo>
                    <a:pt x="29" y="95"/>
                  </a:lnTo>
                  <a:lnTo>
                    <a:pt x="32" y="91"/>
                  </a:lnTo>
                  <a:lnTo>
                    <a:pt x="34" y="88"/>
                  </a:lnTo>
                  <a:lnTo>
                    <a:pt x="36" y="86"/>
                  </a:lnTo>
                  <a:lnTo>
                    <a:pt x="38" y="82"/>
                  </a:lnTo>
                  <a:lnTo>
                    <a:pt x="40" y="78"/>
                  </a:lnTo>
                  <a:lnTo>
                    <a:pt x="42" y="74"/>
                  </a:lnTo>
                  <a:lnTo>
                    <a:pt x="42" y="69"/>
                  </a:lnTo>
                  <a:lnTo>
                    <a:pt x="42" y="67"/>
                  </a:lnTo>
                  <a:lnTo>
                    <a:pt x="42" y="61"/>
                  </a:lnTo>
                  <a:lnTo>
                    <a:pt x="42" y="57"/>
                  </a:lnTo>
                  <a:lnTo>
                    <a:pt x="40" y="51"/>
                  </a:lnTo>
                  <a:lnTo>
                    <a:pt x="38" y="48"/>
                  </a:lnTo>
                  <a:lnTo>
                    <a:pt x="34" y="40"/>
                  </a:lnTo>
                  <a:lnTo>
                    <a:pt x="29" y="34"/>
                  </a:lnTo>
                  <a:lnTo>
                    <a:pt x="27" y="31"/>
                  </a:lnTo>
                  <a:lnTo>
                    <a:pt x="23" y="29"/>
                  </a:lnTo>
                  <a:lnTo>
                    <a:pt x="19" y="27"/>
                  </a:lnTo>
                  <a:lnTo>
                    <a:pt x="15" y="25"/>
                  </a:lnTo>
                  <a:lnTo>
                    <a:pt x="11" y="23"/>
                  </a:lnTo>
                  <a:lnTo>
                    <a:pt x="8" y="23"/>
                  </a:lnTo>
                  <a:lnTo>
                    <a:pt x="4" y="23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5" name="Freeform 243"/>
            <p:cNvSpPr>
              <a:spLocks/>
            </p:cNvSpPr>
            <p:nvPr/>
          </p:nvSpPr>
          <p:spPr bwMode="auto">
            <a:xfrm>
              <a:off x="2373" y="3419"/>
              <a:ext cx="32" cy="67"/>
            </a:xfrm>
            <a:custGeom>
              <a:avLst/>
              <a:gdLst>
                <a:gd name="T0" fmla="*/ 11 w 63"/>
                <a:gd name="T1" fmla="*/ 35 h 133"/>
                <a:gd name="T2" fmla="*/ 12 w 63"/>
                <a:gd name="T3" fmla="*/ 39 h 133"/>
                <a:gd name="T4" fmla="*/ 14 w 63"/>
                <a:gd name="T5" fmla="*/ 43 h 133"/>
                <a:gd name="T6" fmla="*/ 16 w 63"/>
                <a:gd name="T7" fmla="*/ 46 h 133"/>
                <a:gd name="T8" fmla="*/ 20 w 63"/>
                <a:gd name="T9" fmla="*/ 50 h 133"/>
                <a:gd name="T10" fmla="*/ 25 w 63"/>
                <a:gd name="T11" fmla="*/ 53 h 133"/>
                <a:gd name="T12" fmla="*/ 30 w 63"/>
                <a:gd name="T13" fmla="*/ 54 h 133"/>
                <a:gd name="T14" fmla="*/ 32 w 63"/>
                <a:gd name="T15" fmla="*/ 57 h 133"/>
                <a:gd name="T16" fmla="*/ 32 w 63"/>
                <a:gd name="T17" fmla="*/ 63 h 133"/>
                <a:gd name="T18" fmla="*/ 28 w 63"/>
                <a:gd name="T19" fmla="*/ 66 h 133"/>
                <a:gd name="T20" fmla="*/ 22 w 63"/>
                <a:gd name="T21" fmla="*/ 64 h 133"/>
                <a:gd name="T22" fmla="*/ 16 w 63"/>
                <a:gd name="T23" fmla="*/ 61 h 133"/>
                <a:gd name="T24" fmla="*/ 11 w 63"/>
                <a:gd name="T25" fmla="*/ 58 h 133"/>
                <a:gd name="T26" fmla="*/ 7 w 63"/>
                <a:gd name="T27" fmla="*/ 54 h 133"/>
                <a:gd name="T28" fmla="*/ 3 w 63"/>
                <a:gd name="T29" fmla="*/ 48 h 133"/>
                <a:gd name="T30" fmla="*/ 1 w 63"/>
                <a:gd name="T31" fmla="*/ 42 h 133"/>
                <a:gd name="T32" fmla="*/ 0 w 63"/>
                <a:gd name="T33" fmla="*/ 36 h 133"/>
                <a:gd name="T34" fmla="*/ 0 w 63"/>
                <a:gd name="T35" fmla="*/ 30 h 133"/>
                <a:gd name="T36" fmla="*/ 1 w 63"/>
                <a:gd name="T37" fmla="*/ 23 h 133"/>
                <a:gd name="T38" fmla="*/ 3 w 63"/>
                <a:gd name="T39" fmla="*/ 17 h 133"/>
                <a:gd name="T40" fmla="*/ 7 w 63"/>
                <a:gd name="T41" fmla="*/ 12 h 133"/>
                <a:gd name="T42" fmla="*/ 11 w 63"/>
                <a:gd name="T43" fmla="*/ 8 h 133"/>
                <a:gd name="T44" fmla="*/ 16 w 63"/>
                <a:gd name="T45" fmla="*/ 3 h 133"/>
                <a:gd name="T46" fmla="*/ 22 w 63"/>
                <a:gd name="T47" fmla="*/ 1 h 133"/>
                <a:gd name="T48" fmla="*/ 28 w 63"/>
                <a:gd name="T49" fmla="*/ 0 h 133"/>
                <a:gd name="T50" fmla="*/ 32 w 63"/>
                <a:gd name="T51" fmla="*/ 2 h 133"/>
                <a:gd name="T52" fmla="*/ 32 w 63"/>
                <a:gd name="T53" fmla="*/ 8 h 133"/>
                <a:gd name="T54" fmla="*/ 30 w 63"/>
                <a:gd name="T55" fmla="*/ 12 h 133"/>
                <a:gd name="T56" fmla="*/ 25 w 63"/>
                <a:gd name="T57" fmla="*/ 13 h 133"/>
                <a:gd name="T58" fmla="*/ 20 w 63"/>
                <a:gd name="T59" fmla="*/ 16 h 133"/>
                <a:gd name="T60" fmla="*/ 16 w 63"/>
                <a:gd name="T61" fmla="*/ 19 h 133"/>
                <a:gd name="T62" fmla="*/ 14 w 63"/>
                <a:gd name="T63" fmla="*/ 23 h 133"/>
                <a:gd name="T64" fmla="*/ 12 w 63"/>
                <a:gd name="T65" fmla="*/ 27 h 133"/>
                <a:gd name="T66" fmla="*/ 11 w 63"/>
                <a:gd name="T67" fmla="*/ 31 h 133"/>
                <a:gd name="T68" fmla="*/ 11 w 63"/>
                <a:gd name="T69" fmla="*/ 34 h 133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63"/>
                <a:gd name="T106" fmla="*/ 0 h 133"/>
                <a:gd name="T107" fmla="*/ 63 w 63"/>
                <a:gd name="T108" fmla="*/ 133 h 133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63" h="133">
                  <a:moveTo>
                    <a:pt x="21" y="67"/>
                  </a:moveTo>
                  <a:lnTo>
                    <a:pt x="21" y="69"/>
                  </a:lnTo>
                  <a:lnTo>
                    <a:pt x="21" y="74"/>
                  </a:lnTo>
                  <a:lnTo>
                    <a:pt x="23" y="78"/>
                  </a:lnTo>
                  <a:lnTo>
                    <a:pt x="25" y="82"/>
                  </a:lnTo>
                  <a:lnTo>
                    <a:pt x="27" y="86"/>
                  </a:lnTo>
                  <a:lnTo>
                    <a:pt x="29" y="88"/>
                  </a:lnTo>
                  <a:lnTo>
                    <a:pt x="31" y="91"/>
                  </a:lnTo>
                  <a:lnTo>
                    <a:pt x="35" y="95"/>
                  </a:lnTo>
                  <a:lnTo>
                    <a:pt x="40" y="99"/>
                  </a:lnTo>
                  <a:lnTo>
                    <a:pt x="48" y="105"/>
                  </a:lnTo>
                  <a:lnTo>
                    <a:pt x="50" y="105"/>
                  </a:lnTo>
                  <a:lnTo>
                    <a:pt x="55" y="107"/>
                  </a:lnTo>
                  <a:lnTo>
                    <a:pt x="59" y="107"/>
                  </a:lnTo>
                  <a:lnTo>
                    <a:pt x="63" y="107"/>
                  </a:lnTo>
                  <a:lnTo>
                    <a:pt x="63" y="114"/>
                  </a:lnTo>
                  <a:lnTo>
                    <a:pt x="63" y="120"/>
                  </a:lnTo>
                  <a:lnTo>
                    <a:pt x="63" y="126"/>
                  </a:lnTo>
                  <a:lnTo>
                    <a:pt x="63" y="133"/>
                  </a:lnTo>
                  <a:lnTo>
                    <a:pt x="55" y="131"/>
                  </a:lnTo>
                  <a:lnTo>
                    <a:pt x="50" y="129"/>
                  </a:lnTo>
                  <a:lnTo>
                    <a:pt x="44" y="127"/>
                  </a:lnTo>
                  <a:lnTo>
                    <a:pt x="38" y="126"/>
                  </a:lnTo>
                  <a:lnTo>
                    <a:pt x="31" y="122"/>
                  </a:lnTo>
                  <a:lnTo>
                    <a:pt x="27" y="120"/>
                  </a:lnTo>
                  <a:lnTo>
                    <a:pt x="21" y="116"/>
                  </a:lnTo>
                  <a:lnTo>
                    <a:pt x="17" y="112"/>
                  </a:lnTo>
                  <a:lnTo>
                    <a:pt x="14" y="107"/>
                  </a:lnTo>
                  <a:lnTo>
                    <a:pt x="10" y="101"/>
                  </a:lnTo>
                  <a:lnTo>
                    <a:pt x="6" y="95"/>
                  </a:lnTo>
                  <a:lnTo>
                    <a:pt x="4" y="91"/>
                  </a:lnTo>
                  <a:lnTo>
                    <a:pt x="2" y="84"/>
                  </a:lnTo>
                  <a:lnTo>
                    <a:pt x="0" y="78"/>
                  </a:lnTo>
                  <a:lnTo>
                    <a:pt x="0" y="72"/>
                  </a:lnTo>
                  <a:lnTo>
                    <a:pt x="0" y="67"/>
                  </a:lnTo>
                  <a:lnTo>
                    <a:pt x="0" y="59"/>
                  </a:lnTo>
                  <a:lnTo>
                    <a:pt x="0" y="51"/>
                  </a:lnTo>
                  <a:lnTo>
                    <a:pt x="2" y="46"/>
                  </a:lnTo>
                  <a:lnTo>
                    <a:pt x="4" y="40"/>
                  </a:lnTo>
                  <a:lnTo>
                    <a:pt x="6" y="34"/>
                  </a:lnTo>
                  <a:lnTo>
                    <a:pt x="10" y="29"/>
                  </a:lnTo>
                  <a:lnTo>
                    <a:pt x="14" y="23"/>
                  </a:lnTo>
                  <a:lnTo>
                    <a:pt x="17" y="19"/>
                  </a:lnTo>
                  <a:lnTo>
                    <a:pt x="21" y="15"/>
                  </a:lnTo>
                  <a:lnTo>
                    <a:pt x="27" y="10"/>
                  </a:lnTo>
                  <a:lnTo>
                    <a:pt x="31" y="6"/>
                  </a:lnTo>
                  <a:lnTo>
                    <a:pt x="38" y="4"/>
                  </a:lnTo>
                  <a:lnTo>
                    <a:pt x="44" y="2"/>
                  </a:lnTo>
                  <a:lnTo>
                    <a:pt x="50" y="0"/>
                  </a:lnTo>
                  <a:lnTo>
                    <a:pt x="55" y="0"/>
                  </a:lnTo>
                  <a:lnTo>
                    <a:pt x="63" y="0"/>
                  </a:lnTo>
                  <a:lnTo>
                    <a:pt x="63" y="4"/>
                  </a:lnTo>
                  <a:lnTo>
                    <a:pt x="63" y="10"/>
                  </a:lnTo>
                  <a:lnTo>
                    <a:pt x="63" y="15"/>
                  </a:lnTo>
                  <a:lnTo>
                    <a:pt x="63" y="23"/>
                  </a:lnTo>
                  <a:lnTo>
                    <a:pt x="59" y="23"/>
                  </a:lnTo>
                  <a:lnTo>
                    <a:pt x="55" y="23"/>
                  </a:lnTo>
                  <a:lnTo>
                    <a:pt x="50" y="25"/>
                  </a:lnTo>
                  <a:lnTo>
                    <a:pt x="48" y="27"/>
                  </a:lnTo>
                  <a:lnTo>
                    <a:pt x="40" y="31"/>
                  </a:lnTo>
                  <a:lnTo>
                    <a:pt x="35" y="36"/>
                  </a:lnTo>
                  <a:lnTo>
                    <a:pt x="31" y="38"/>
                  </a:lnTo>
                  <a:lnTo>
                    <a:pt x="29" y="42"/>
                  </a:lnTo>
                  <a:lnTo>
                    <a:pt x="27" y="46"/>
                  </a:lnTo>
                  <a:lnTo>
                    <a:pt x="25" y="50"/>
                  </a:lnTo>
                  <a:lnTo>
                    <a:pt x="23" y="53"/>
                  </a:lnTo>
                  <a:lnTo>
                    <a:pt x="21" y="57"/>
                  </a:lnTo>
                  <a:lnTo>
                    <a:pt x="21" y="61"/>
                  </a:lnTo>
                  <a:lnTo>
                    <a:pt x="21" y="6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6" name="Freeform 244"/>
            <p:cNvSpPr>
              <a:spLocks/>
            </p:cNvSpPr>
            <p:nvPr/>
          </p:nvSpPr>
          <p:spPr bwMode="auto">
            <a:xfrm>
              <a:off x="2447" y="3544"/>
              <a:ext cx="35" cy="67"/>
            </a:xfrm>
            <a:custGeom>
              <a:avLst/>
              <a:gdLst>
                <a:gd name="T0" fmla="*/ 0 w 68"/>
                <a:gd name="T1" fmla="*/ 8 h 135"/>
                <a:gd name="T2" fmla="*/ 0 w 68"/>
                <a:gd name="T3" fmla="*/ 3 h 135"/>
                <a:gd name="T4" fmla="*/ 1 w 68"/>
                <a:gd name="T5" fmla="*/ 0 h 135"/>
                <a:gd name="T6" fmla="*/ 4 w 68"/>
                <a:gd name="T7" fmla="*/ 0 h 135"/>
                <a:gd name="T8" fmla="*/ 11 w 68"/>
                <a:gd name="T9" fmla="*/ 1 h 135"/>
                <a:gd name="T10" fmla="*/ 16 w 68"/>
                <a:gd name="T11" fmla="*/ 4 h 135"/>
                <a:gd name="T12" fmla="*/ 22 w 68"/>
                <a:gd name="T13" fmla="*/ 7 h 135"/>
                <a:gd name="T14" fmla="*/ 27 w 68"/>
                <a:gd name="T15" fmla="*/ 12 h 135"/>
                <a:gd name="T16" fmla="*/ 30 w 68"/>
                <a:gd name="T17" fmla="*/ 18 h 135"/>
                <a:gd name="T18" fmla="*/ 33 w 68"/>
                <a:gd name="T19" fmla="*/ 24 h 135"/>
                <a:gd name="T20" fmla="*/ 35 w 68"/>
                <a:gd name="T21" fmla="*/ 29 h 135"/>
                <a:gd name="T22" fmla="*/ 35 w 68"/>
                <a:gd name="T23" fmla="*/ 37 h 135"/>
                <a:gd name="T24" fmla="*/ 33 w 68"/>
                <a:gd name="T25" fmla="*/ 43 h 135"/>
                <a:gd name="T26" fmla="*/ 30 w 68"/>
                <a:gd name="T27" fmla="*/ 49 h 135"/>
                <a:gd name="T28" fmla="*/ 27 w 68"/>
                <a:gd name="T29" fmla="*/ 55 h 135"/>
                <a:gd name="T30" fmla="*/ 22 w 68"/>
                <a:gd name="T31" fmla="*/ 60 h 135"/>
                <a:gd name="T32" fmla="*/ 16 w 68"/>
                <a:gd name="T33" fmla="*/ 62 h 135"/>
                <a:gd name="T34" fmla="*/ 11 w 68"/>
                <a:gd name="T35" fmla="*/ 65 h 135"/>
                <a:gd name="T36" fmla="*/ 4 w 68"/>
                <a:gd name="T37" fmla="*/ 67 h 135"/>
                <a:gd name="T38" fmla="*/ 1 w 68"/>
                <a:gd name="T39" fmla="*/ 67 h 135"/>
                <a:gd name="T40" fmla="*/ 0 w 68"/>
                <a:gd name="T41" fmla="*/ 64 h 135"/>
                <a:gd name="T42" fmla="*/ 0 w 68"/>
                <a:gd name="T43" fmla="*/ 58 h 135"/>
                <a:gd name="T44" fmla="*/ 1 w 68"/>
                <a:gd name="T45" fmla="*/ 55 h 135"/>
                <a:gd name="T46" fmla="*/ 3 w 68"/>
                <a:gd name="T47" fmla="*/ 55 h 135"/>
                <a:gd name="T48" fmla="*/ 7 w 68"/>
                <a:gd name="T49" fmla="*/ 54 h 135"/>
                <a:gd name="T50" fmla="*/ 11 w 68"/>
                <a:gd name="T51" fmla="*/ 52 h 135"/>
                <a:gd name="T52" fmla="*/ 13 w 68"/>
                <a:gd name="T53" fmla="*/ 49 h 135"/>
                <a:gd name="T54" fmla="*/ 19 w 68"/>
                <a:gd name="T55" fmla="*/ 45 h 135"/>
                <a:gd name="T56" fmla="*/ 21 w 68"/>
                <a:gd name="T57" fmla="*/ 40 h 135"/>
                <a:gd name="T58" fmla="*/ 22 w 68"/>
                <a:gd name="T59" fmla="*/ 35 h 135"/>
                <a:gd name="T60" fmla="*/ 22 w 68"/>
                <a:gd name="T61" fmla="*/ 31 h 135"/>
                <a:gd name="T62" fmla="*/ 21 w 68"/>
                <a:gd name="T63" fmla="*/ 27 h 135"/>
                <a:gd name="T64" fmla="*/ 19 w 68"/>
                <a:gd name="T65" fmla="*/ 21 h 135"/>
                <a:gd name="T66" fmla="*/ 13 w 68"/>
                <a:gd name="T67" fmla="*/ 17 h 135"/>
                <a:gd name="T68" fmla="*/ 11 w 68"/>
                <a:gd name="T69" fmla="*/ 15 h 135"/>
                <a:gd name="T70" fmla="*/ 7 w 68"/>
                <a:gd name="T71" fmla="*/ 13 h 135"/>
                <a:gd name="T72" fmla="*/ 3 w 68"/>
                <a:gd name="T73" fmla="*/ 12 h 135"/>
                <a:gd name="T74" fmla="*/ 1 w 68"/>
                <a:gd name="T75" fmla="*/ 12 h 135"/>
                <a:gd name="T76" fmla="*/ 0 w 68"/>
                <a:gd name="T77" fmla="*/ 12 h 135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68"/>
                <a:gd name="T118" fmla="*/ 0 h 135"/>
                <a:gd name="T119" fmla="*/ 68 w 68"/>
                <a:gd name="T120" fmla="*/ 135 h 135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68" h="135">
                  <a:moveTo>
                    <a:pt x="0" y="25"/>
                  </a:moveTo>
                  <a:lnTo>
                    <a:pt x="0" y="17"/>
                  </a:lnTo>
                  <a:lnTo>
                    <a:pt x="0" y="11"/>
                  </a:lnTo>
                  <a:lnTo>
                    <a:pt x="0" y="6"/>
                  </a:lnTo>
                  <a:lnTo>
                    <a:pt x="0" y="0"/>
                  </a:lnTo>
                  <a:lnTo>
                    <a:pt x="2" y="0"/>
                  </a:lnTo>
                  <a:lnTo>
                    <a:pt x="7" y="0"/>
                  </a:lnTo>
                  <a:lnTo>
                    <a:pt x="15" y="2"/>
                  </a:lnTo>
                  <a:lnTo>
                    <a:pt x="21" y="2"/>
                  </a:lnTo>
                  <a:lnTo>
                    <a:pt x="26" y="6"/>
                  </a:lnTo>
                  <a:lnTo>
                    <a:pt x="32" y="8"/>
                  </a:lnTo>
                  <a:lnTo>
                    <a:pt x="38" y="11"/>
                  </a:lnTo>
                  <a:lnTo>
                    <a:pt x="43" y="15"/>
                  </a:lnTo>
                  <a:lnTo>
                    <a:pt x="47" y="21"/>
                  </a:lnTo>
                  <a:lnTo>
                    <a:pt x="53" y="25"/>
                  </a:lnTo>
                  <a:lnTo>
                    <a:pt x="57" y="30"/>
                  </a:lnTo>
                  <a:lnTo>
                    <a:pt x="59" y="36"/>
                  </a:lnTo>
                  <a:lnTo>
                    <a:pt x="62" y="42"/>
                  </a:lnTo>
                  <a:lnTo>
                    <a:pt x="64" y="48"/>
                  </a:lnTo>
                  <a:lnTo>
                    <a:pt x="66" y="53"/>
                  </a:lnTo>
                  <a:lnTo>
                    <a:pt x="68" y="59"/>
                  </a:lnTo>
                  <a:lnTo>
                    <a:pt x="68" y="67"/>
                  </a:lnTo>
                  <a:lnTo>
                    <a:pt x="68" y="74"/>
                  </a:lnTo>
                  <a:lnTo>
                    <a:pt x="66" y="80"/>
                  </a:lnTo>
                  <a:lnTo>
                    <a:pt x="64" y="87"/>
                  </a:lnTo>
                  <a:lnTo>
                    <a:pt x="62" y="93"/>
                  </a:lnTo>
                  <a:lnTo>
                    <a:pt x="59" y="99"/>
                  </a:lnTo>
                  <a:lnTo>
                    <a:pt x="57" y="105"/>
                  </a:lnTo>
                  <a:lnTo>
                    <a:pt x="53" y="110"/>
                  </a:lnTo>
                  <a:lnTo>
                    <a:pt x="47" y="116"/>
                  </a:lnTo>
                  <a:lnTo>
                    <a:pt x="43" y="120"/>
                  </a:lnTo>
                  <a:lnTo>
                    <a:pt x="38" y="124"/>
                  </a:lnTo>
                  <a:lnTo>
                    <a:pt x="32" y="125"/>
                  </a:lnTo>
                  <a:lnTo>
                    <a:pt x="26" y="129"/>
                  </a:lnTo>
                  <a:lnTo>
                    <a:pt x="21" y="131"/>
                  </a:lnTo>
                  <a:lnTo>
                    <a:pt x="15" y="133"/>
                  </a:lnTo>
                  <a:lnTo>
                    <a:pt x="7" y="135"/>
                  </a:lnTo>
                  <a:lnTo>
                    <a:pt x="2" y="135"/>
                  </a:lnTo>
                  <a:lnTo>
                    <a:pt x="0" y="135"/>
                  </a:lnTo>
                  <a:lnTo>
                    <a:pt x="0" y="129"/>
                  </a:lnTo>
                  <a:lnTo>
                    <a:pt x="0" y="124"/>
                  </a:lnTo>
                  <a:lnTo>
                    <a:pt x="0" y="116"/>
                  </a:lnTo>
                  <a:lnTo>
                    <a:pt x="0" y="110"/>
                  </a:lnTo>
                  <a:lnTo>
                    <a:pt x="2" y="110"/>
                  </a:lnTo>
                  <a:lnTo>
                    <a:pt x="5" y="110"/>
                  </a:lnTo>
                  <a:lnTo>
                    <a:pt x="9" y="108"/>
                  </a:lnTo>
                  <a:lnTo>
                    <a:pt x="13" y="108"/>
                  </a:lnTo>
                  <a:lnTo>
                    <a:pt x="17" y="106"/>
                  </a:lnTo>
                  <a:lnTo>
                    <a:pt x="21" y="105"/>
                  </a:lnTo>
                  <a:lnTo>
                    <a:pt x="24" y="103"/>
                  </a:lnTo>
                  <a:lnTo>
                    <a:pt x="26" y="99"/>
                  </a:lnTo>
                  <a:lnTo>
                    <a:pt x="30" y="97"/>
                  </a:lnTo>
                  <a:lnTo>
                    <a:pt x="36" y="91"/>
                  </a:lnTo>
                  <a:lnTo>
                    <a:pt x="40" y="84"/>
                  </a:lnTo>
                  <a:lnTo>
                    <a:pt x="40" y="80"/>
                  </a:lnTo>
                  <a:lnTo>
                    <a:pt x="41" y="76"/>
                  </a:lnTo>
                  <a:lnTo>
                    <a:pt x="43" y="70"/>
                  </a:lnTo>
                  <a:lnTo>
                    <a:pt x="43" y="67"/>
                  </a:lnTo>
                  <a:lnTo>
                    <a:pt x="43" y="63"/>
                  </a:lnTo>
                  <a:lnTo>
                    <a:pt x="41" y="59"/>
                  </a:lnTo>
                  <a:lnTo>
                    <a:pt x="40" y="55"/>
                  </a:lnTo>
                  <a:lnTo>
                    <a:pt x="40" y="49"/>
                  </a:lnTo>
                  <a:lnTo>
                    <a:pt x="36" y="42"/>
                  </a:lnTo>
                  <a:lnTo>
                    <a:pt x="30" y="38"/>
                  </a:lnTo>
                  <a:lnTo>
                    <a:pt x="26" y="34"/>
                  </a:lnTo>
                  <a:lnTo>
                    <a:pt x="24" y="32"/>
                  </a:lnTo>
                  <a:lnTo>
                    <a:pt x="21" y="30"/>
                  </a:lnTo>
                  <a:lnTo>
                    <a:pt x="17" y="29"/>
                  </a:lnTo>
                  <a:lnTo>
                    <a:pt x="13" y="27"/>
                  </a:lnTo>
                  <a:lnTo>
                    <a:pt x="9" y="25"/>
                  </a:lnTo>
                  <a:lnTo>
                    <a:pt x="5" y="25"/>
                  </a:lnTo>
                  <a:lnTo>
                    <a:pt x="2" y="25"/>
                  </a:lnTo>
                  <a:lnTo>
                    <a:pt x="0" y="2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7" name="Freeform 245"/>
            <p:cNvSpPr>
              <a:spLocks/>
            </p:cNvSpPr>
            <p:nvPr/>
          </p:nvSpPr>
          <p:spPr bwMode="auto">
            <a:xfrm>
              <a:off x="2416" y="3544"/>
              <a:ext cx="32" cy="67"/>
            </a:xfrm>
            <a:custGeom>
              <a:avLst/>
              <a:gdLst>
                <a:gd name="T0" fmla="*/ 11 w 65"/>
                <a:gd name="T1" fmla="*/ 35 h 135"/>
                <a:gd name="T2" fmla="*/ 12 w 65"/>
                <a:gd name="T3" fmla="*/ 40 h 135"/>
                <a:gd name="T4" fmla="*/ 15 w 65"/>
                <a:gd name="T5" fmla="*/ 45 h 135"/>
                <a:gd name="T6" fmla="*/ 20 w 65"/>
                <a:gd name="T7" fmla="*/ 51 h 135"/>
                <a:gd name="T8" fmla="*/ 25 w 65"/>
                <a:gd name="T9" fmla="*/ 54 h 135"/>
                <a:gd name="T10" fmla="*/ 30 w 65"/>
                <a:gd name="T11" fmla="*/ 55 h 135"/>
                <a:gd name="T12" fmla="*/ 32 w 65"/>
                <a:gd name="T13" fmla="*/ 58 h 135"/>
                <a:gd name="T14" fmla="*/ 32 w 65"/>
                <a:gd name="T15" fmla="*/ 64 h 135"/>
                <a:gd name="T16" fmla="*/ 28 w 65"/>
                <a:gd name="T17" fmla="*/ 66 h 135"/>
                <a:gd name="T18" fmla="*/ 22 w 65"/>
                <a:gd name="T19" fmla="*/ 65 h 135"/>
                <a:gd name="T20" fmla="*/ 16 w 65"/>
                <a:gd name="T21" fmla="*/ 62 h 135"/>
                <a:gd name="T22" fmla="*/ 11 w 65"/>
                <a:gd name="T23" fmla="*/ 59 h 135"/>
                <a:gd name="T24" fmla="*/ 6 w 65"/>
                <a:gd name="T25" fmla="*/ 54 h 135"/>
                <a:gd name="T26" fmla="*/ 4 w 65"/>
                <a:gd name="T27" fmla="*/ 49 h 135"/>
                <a:gd name="T28" fmla="*/ 1 w 65"/>
                <a:gd name="T29" fmla="*/ 43 h 135"/>
                <a:gd name="T30" fmla="*/ 0 w 65"/>
                <a:gd name="T31" fmla="*/ 37 h 135"/>
                <a:gd name="T32" fmla="*/ 0 w 65"/>
                <a:gd name="T33" fmla="*/ 29 h 135"/>
                <a:gd name="T34" fmla="*/ 1 w 65"/>
                <a:gd name="T35" fmla="*/ 24 h 135"/>
                <a:gd name="T36" fmla="*/ 4 w 65"/>
                <a:gd name="T37" fmla="*/ 18 h 135"/>
                <a:gd name="T38" fmla="*/ 6 w 65"/>
                <a:gd name="T39" fmla="*/ 12 h 135"/>
                <a:gd name="T40" fmla="*/ 11 w 65"/>
                <a:gd name="T41" fmla="*/ 8 h 135"/>
                <a:gd name="T42" fmla="*/ 16 w 65"/>
                <a:gd name="T43" fmla="*/ 4 h 135"/>
                <a:gd name="T44" fmla="*/ 22 w 65"/>
                <a:gd name="T45" fmla="*/ 2 h 135"/>
                <a:gd name="T46" fmla="*/ 28 w 65"/>
                <a:gd name="T47" fmla="*/ 0 h 135"/>
                <a:gd name="T48" fmla="*/ 32 w 65"/>
                <a:gd name="T49" fmla="*/ 3 h 135"/>
                <a:gd name="T50" fmla="*/ 32 w 65"/>
                <a:gd name="T51" fmla="*/ 8 h 135"/>
                <a:gd name="T52" fmla="*/ 30 w 65"/>
                <a:gd name="T53" fmla="*/ 12 h 135"/>
                <a:gd name="T54" fmla="*/ 25 w 65"/>
                <a:gd name="T55" fmla="*/ 13 h 135"/>
                <a:gd name="T56" fmla="*/ 20 w 65"/>
                <a:gd name="T57" fmla="*/ 16 h 135"/>
                <a:gd name="T58" fmla="*/ 15 w 65"/>
                <a:gd name="T59" fmla="*/ 21 h 135"/>
                <a:gd name="T60" fmla="*/ 12 w 65"/>
                <a:gd name="T61" fmla="*/ 27 h 135"/>
                <a:gd name="T62" fmla="*/ 11 w 65"/>
                <a:gd name="T63" fmla="*/ 31 h 135"/>
                <a:gd name="T64" fmla="*/ 11 w 65"/>
                <a:gd name="T65" fmla="*/ 33 h 135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5"/>
                <a:gd name="T100" fmla="*/ 0 h 135"/>
                <a:gd name="T101" fmla="*/ 65 w 65"/>
                <a:gd name="T102" fmla="*/ 135 h 135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5" h="135">
                  <a:moveTo>
                    <a:pt x="23" y="67"/>
                  </a:moveTo>
                  <a:lnTo>
                    <a:pt x="23" y="70"/>
                  </a:lnTo>
                  <a:lnTo>
                    <a:pt x="23" y="76"/>
                  </a:lnTo>
                  <a:lnTo>
                    <a:pt x="25" y="80"/>
                  </a:lnTo>
                  <a:lnTo>
                    <a:pt x="27" y="84"/>
                  </a:lnTo>
                  <a:lnTo>
                    <a:pt x="30" y="91"/>
                  </a:lnTo>
                  <a:lnTo>
                    <a:pt x="34" y="97"/>
                  </a:lnTo>
                  <a:lnTo>
                    <a:pt x="40" y="103"/>
                  </a:lnTo>
                  <a:lnTo>
                    <a:pt x="47" y="106"/>
                  </a:lnTo>
                  <a:lnTo>
                    <a:pt x="51" y="108"/>
                  </a:lnTo>
                  <a:lnTo>
                    <a:pt x="55" y="108"/>
                  </a:lnTo>
                  <a:lnTo>
                    <a:pt x="61" y="110"/>
                  </a:lnTo>
                  <a:lnTo>
                    <a:pt x="65" y="110"/>
                  </a:lnTo>
                  <a:lnTo>
                    <a:pt x="65" y="116"/>
                  </a:lnTo>
                  <a:lnTo>
                    <a:pt x="65" y="124"/>
                  </a:lnTo>
                  <a:lnTo>
                    <a:pt x="65" y="129"/>
                  </a:lnTo>
                  <a:lnTo>
                    <a:pt x="65" y="135"/>
                  </a:lnTo>
                  <a:lnTo>
                    <a:pt x="57" y="133"/>
                  </a:lnTo>
                  <a:lnTo>
                    <a:pt x="51" y="133"/>
                  </a:lnTo>
                  <a:lnTo>
                    <a:pt x="44" y="131"/>
                  </a:lnTo>
                  <a:lnTo>
                    <a:pt x="40" y="127"/>
                  </a:lnTo>
                  <a:lnTo>
                    <a:pt x="32" y="125"/>
                  </a:lnTo>
                  <a:lnTo>
                    <a:pt x="27" y="122"/>
                  </a:lnTo>
                  <a:lnTo>
                    <a:pt x="23" y="118"/>
                  </a:lnTo>
                  <a:lnTo>
                    <a:pt x="19" y="114"/>
                  </a:lnTo>
                  <a:lnTo>
                    <a:pt x="13" y="108"/>
                  </a:lnTo>
                  <a:lnTo>
                    <a:pt x="11" y="105"/>
                  </a:lnTo>
                  <a:lnTo>
                    <a:pt x="8" y="99"/>
                  </a:lnTo>
                  <a:lnTo>
                    <a:pt x="6" y="93"/>
                  </a:lnTo>
                  <a:lnTo>
                    <a:pt x="2" y="87"/>
                  </a:lnTo>
                  <a:lnTo>
                    <a:pt x="2" y="80"/>
                  </a:lnTo>
                  <a:lnTo>
                    <a:pt x="0" y="74"/>
                  </a:lnTo>
                  <a:lnTo>
                    <a:pt x="0" y="67"/>
                  </a:lnTo>
                  <a:lnTo>
                    <a:pt x="0" y="59"/>
                  </a:lnTo>
                  <a:lnTo>
                    <a:pt x="2" y="53"/>
                  </a:lnTo>
                  <a:lnTo>
                    <a:pt x="2" y="48"/>
                  </a:lnTo>
                  <a:lnTo>
                    <a:pt x="6" y="42"/>
                  </a:lnTo>
                  <a:lnTo>
                    <a:pt x="8" y="36"/>
                  </a:lnTo>
                  <a:lnTo>
                    <a:pt x="11" y="30"/>
                  </a:lnTo>
                  <a:lnTo>
                    <a:pt x="13" y="25"/>
                  </a:lnTo>
                  <a:lnTo>
                    <a:pt x="19" y="21"/>
                  </a:lnTo>
                  <a:lnTo>
                    <a:pt x="23" y="17"/>
                  </a:lnTo>
                  <a:lnTo>
                    <a:pt x="27" y="11"/>
                  </a:lnTo>
                  <a:lnTo>
                    <a:pt x="32" y="8"/>
                  </a:lnTo>
                  <a:lnTo>
                    <a:pt x="40" y="6"/>
                  </a:lnTo>
                  <a:lnTo>
                    <a:pt x="44" y="4"/>
                  </a:lnTo>
                  <a:lnTo>
                    <a:pt x="51" y="2"/>
                  </a:lnTo>
                  <a:lnTo>
                    <a:pt x="57" y="0"/>
                  </a:lnTo>
                  <a:lnTo>
                    <a:pt x="65" y="0"/>
                  </a:lnTo>
                  <a:lnTo>
                    <a:pt x="65" y="6"/>
                  </a:lnTo>
                  <a:lnTo>
                    <a:pt x="65" y="11"/>
                  </a:lnTo>
                  <a:lnTo>
                    <a:pt x="65" y="17"/>
                  </a:lnTo>
                  <a:lnTo>
                    <a:pt x="65" y="25"/>
                  </a:lnTo>
                  <a:lnTo>
                    <a:pt x="61" y="25"/>
                  </a:lnTo>
                  <a:lnTo>
                    <a:pt x="55" y="25"/>
                  </a:lnTo>
                  <a:lnTo>
                    <a:pt x="51" y="27"/>
                  </a:lnTo>
                  <a:lnTo>
                    <a:pt x="47" y="29"/>
                  </a:lnTo>
                  <a:lnTo>
                    <a:pt x="40" y="32"/>
                  </a:lnTo>
                  <a:lnTo>
                    <a:pt x="34" y="38"/>
                  </a:lnTo>
                  <a:lnTo>
                    <a:pt x="30" y="42"/>
                  </a:lnTo>
                  <a:lnTo>
                    <a:pt x="27" y="49"/>
                  </a:lnTo>
                  <a:lnTo>
                    <a:pt x="25" y="55"/>
                  </a:lnTo>
                  <a:lnTo>
                    <a:pt x="23" y="59"/>
                  </a:lnTo>
                  <a:lnTo>
                    <a:pt x="23" y="63"/>
                  </a:lnTo>
                  <a:lnTo>
                    <a:pt x="23" y="6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8" name="Freeform 246"/>
            <p:cNvSpPr>
              <a:spLocks/>
            </p:cNvSpPr>
            <p:nvPr/>
          </p:nvSpPr>
          <p:spPr bwMode="auto">
            <a:xfrm>
              <a:off x="2311" y="3672"/>
              <a:ext cx="34" cy="66"/>
            </a:xfrm>
            <a:custGeom>
              <a:avLst/>
              <a:gdLst>
                <a:gd name="T0" fmla="*/ 0 w 66"/>
                <a:gd name="T1" fmla="*/ 8 h 133"/>
                <a:gd name="T2" fmla="*/ 0 w 66"/>
                <a:gd name="T3" fmla="*/ 2 h 133"/>
                <a:gd name="T4" fmla="*/ 3 w 66"/>
                <a:gd name="T5" fmla="*/ 0 h 133"/>
                <a:gd name="T6" fmla="*/ 9 w 66"/>
                <a:gd name="T7" fmla="*/ 0 h 133"/>
                <a:gd name="T8" fmla="*/ 15 w 66"/>
                <a:gd name="T9" fmla="*/ 2 h 133"/>
                <a:gd name="T10" fmla="*/ 21 w 66"/>
                <a:gd name="T11" fmla="*/ 7 h 133"/>
                <a:gd name="T12" fmla="*/ 25 w 66"/>
                <a:gd name="T13" fmla="*/ 11 h 133"/>
                <a:gd name="T14" fmla="*/ 29 w 66"/>
                <a:gd name="T15" fmla="*/ 17 h 133"/>
                <a:gd name="T16" fmla="*/ 32 w 66"/>
                <a:gd name="T17" fmla="*/ 23 h 133"/>
                <a:gd name="T18" fmla="*/ 33 w 66"/>
                <a:gd name="T19" fmla="*/ 30 h 133"/>
                <a:gd name="T20" fmla="*/ 33 w 66"/>
                <a:gd name="T21" fmla="*/ 37 h 133"/>
                <a:gd name="T22" fmla="*/ 32 w 66"/>
                <a:gd name="T23" fmla="*/ 43 h 133"/>
                <a:gd name="T24" fmla="*/ 29 w 66"/>
                <a:gd name="T25" fmla="*/ 49 h 133"/>
                <a:gd name="T26" fmla="*/ 25 w 66"/>
                <a:gd name="T27" fmla="*/ 54 h 133"/>
                <a:gd name="T28" fmla="*/ 21 w 66"/>
                <a:gd name="T29" fmla="*/ 58 h 133"/>
                <a:gd name="T30" fmla="*/ 15 w 66"/>
                <a:gd name="T31" fmla="*/ 62 h 133"/>
                <a:gd name="T32" fmla="*/ 9 w 66"/>
                <a:gd name="T33" fmla="*/ 64 h 133"/>
                <a:gd name="T34" fmla="*/ 3 w 66"/>
                <a:gd name="T35" fmla="*/ 66 h 133"/>
                <a:gd name="T36" fmla="*/ 0 w 66"/>
                <a:gd name="T37" fmla="*/ 63 h 133"/>
                <a:gd name="T38" fmla="*/ 0 w 66"/>
                <a:gd name="T39" fmla="*/ 57 h 133"/>
                <a:gd name="T40" fmla="*/ 2 w 66"/>
                <a:gd name="T41" fmla="*/ 54 h 133"/>
                <a:gd name="T42" fmla="*/ 6 w 66"/>
                <a:gd name="T43" fmla="*/ 53 h 133"/>
                <a:gd name="T44" fmla="*/ 10 w 66"/>
                <a:gd name="T45" fmla="*/ 51 h 133"/>
                <a:gd name="T46" fmla="*/ 13 w 66"/>
                <a:gd name="T47" fmla="*/ 49 h 133"/>
                <a:gd name="T48" fmla="*/ 15 w 66"/>
                <a:gd name="T49" fmla="*/ 46 h 133"/>
                <a:gd name="T50" fmla="*/ 19 w 66"/>
                <a:gd name="T51" fmla="*/ 43 h 133"/>
                <a:gd name="T52" fmla="*/ 20 w 66"/>
                <a:gd name="T53" fmla="*/ 39 h 133"/>
                <a:gd name="T54" fmla="*/ 21 w 66"/>
                <a:gd name="T55" fmla="*/ 36 h 133"/>
                <a:gd name="T56" fmla="*/ 21 w 66"/>
                <a:gd name="T57" fmla="*/ 31 h 133"/>
                <a:gd name="T58" fmla="*/ 20 w 66"/>
                <a:gd name="T59" fmla="*/ 26 h 133"/>
                <a:gd name="T60" fmla="*/ 18 w 66"/>
                <a:gd name="T61" fmla="*/ 20 h 133"/>
                <a:gd name="T62" fmla="*/ 13 w 66"/>
                <a:gd name="T63" fmla="*/ 16 h 133"/>
                <a:gd name="T64" fmla="*/ 10 w 66"/>
                <a:gd name="T65" fmla="*/ 14 h 133"/>
                <a:gd name="T66" fmla="*/ 6 w 66"/>
                <a:gd name="T67" fmla="*/ 12 h 133"/>
                <a:gd name="T68" fmla="*/ 2 w 66"/>
                <a:gd name="T69" fmla="*/ 12 h 133"/>
                <a:gd name="T70" fmla="*/ 0 w 66"/>
                <a:gd name="T71" fmla="*/ 12 h 133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66"/>
                <a:gd name="T109" fmla="*/ 0 h 133"/>
                <a:gd name="T110" fmla="*/ 66 w 66"/>
                <a:gd name="T111" fmla="*/ 133 h 133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66" h="133">
                  <a:moveTo>
                    <a:pt x="0" y="24"/>
                  </a:moveTo>
                  <a:lnTo>
                    <a:pt x="0" y="17"/>
                  </a:lnTo>
                  <a:lnTo>
                    <a:pt x="0" y="11"/>
                  </a:lnTo>
                  <a:lnTo>
                    <a:pt x="0" y="5"/>
                  </a:lnTo>
                  <a:lnTo>
                    <a:pt x="0" y="0"/>
                  </a:lnTo>
                  <a:lnTo>
                    <a:pt x="5" y="0"/>
                  </a:lnTo>
                  <a:lnTo>
                    <a:pt x="11" y="0"/>
                  </a:lnTo>
                  <a:lnTo>
                    <a:pt x="17" y="1"/>
                  </a:lnTo>
                  <a:lnTo>
                    <a:pt x="25" y="3"/>
                  </a:lnTo>
                  <a:lnTo>
                    <a:pt x="30" y="5"/>
                  </a:lnTo>
                  <a:lnTo>
                    <a:pt x="36" y="11"/>
                  </a:lnTo>
                  <a:lnTo>
                    <a:pt x="40" y="15"/>
                  </a:lnTo>
                  <a:lnTo>
                    <a:pt x="45" y="19"/>
                  </a:lnTo>
                  <a:lnTo>
                    <a:pt x="49" y="22"/>
                  </a:lnTo>
                  <a:lnTo>
                    <a:pt x="53" y="28"/>
                  </a:lnTo>
                  <a:lnTo>
                    <a:pt x="57" y="34"/>
                  </a:lnTo>
                  <a:lnTo>
                    <a:pt x="59" y="41"/>
                  </a:lnTo>
                  <a:lnTo>
                    <a:pt x="63" y="47"/>
                  </a:lnTo>
                  <a:lnTo>
                    <a:pt x="64" y="53"/>
                  </a:lnTo>
                  <a:lnTo>
                    <a:pt x="64" y="60"/>
                  </a:lnTo>
                  <a:lnTo>
                    <a:pt x="66" y="68"/>
                  </a:lnTo>
                  <a:lnTo>
                    <a:pt x="64" y="74"/>
                  </a:lnTo>
                  <a:lnTo>
                    <a:pt x="64" y="79"/>
                  </a:lnTo>
                  <a:lnTo>
                    <a:pt x="63" y="87"/>
                  </a:lnTo>
                  <a:lnTo>
                    <a:pt x="59" y="93"/>
                  </a:lnTo>
                  <a:lnTo>
                    <a:pt x="57" y="98"/>
                  </a:lnTo>
                  <a:lnTo>
                    <a:pt x="53" y="104"/>
                  </a:lnTo>
                  <a:lnTo>
                    <a:pt x="49" y="108"/>
                  </a:lnTo>
                  <a:lnTo>
                    <a:pt x="45" y="114"/>
                  </a:lnTo>
                  <a:lnTo>
                    <a:pt x="40" y="117"/>
                  </a:lnTo>
                  <a:lnTo>
                    <a:pt x="36" y="121"/>
                  </a:lnTo>
                  <a:lnTo>
                    <a:pt x="30" y="125"/>
                  </a:lnTo>
                  <a:lnTo>
                    <a:pt x="25" y="129"/>
                  </a:lnTo>
                  <a:lnTo>
                    <a:pt x="17" y="129"/>
                  </a:lnTo>
                  <a:lnTo>
                    <a:pt x="11" y="131"/>
                  </a:lnTo>
                  <a:lnTo>
                    <a:pt x="5" y="133"/>
                  </a:lnTo>
                  <a:lnTo>
                    <a:pt x="0" y="133"/>
                  </a:lnTo>
                  <a:lnTo>
                    <a:pt x="0" y="127"/>
                  </a:lnTo>
                  <a:lnTo>
                    <a:pt x="0" y="121"/>
                  </a:lnTo>
                  <a:lnTo>
                    <a:pt x="0" y="115"/>
                  </a:lnTo>
                  <a:lnTo>
                    <a:pt x="0" y="110"/>
                  </a:lnTo>
                  <a:lnTo>
                    <a:pt x="4" y="108"/>
                  </a:lnTo>
                  <a:lnTo>
                    <a:pt x="7" y="108"/>
                  </a:lnTo>
                  <a:lnTo>
                    <a:pt x="11" y="106"/>
                  </a:lnTo>
                  <a:lnTo>
                    <a:pt x="15" y="106"/>
                  </a:lnTo>
                  <a:lnTo>
                    <a:pt x="19" y="102"/>
                  </a:lnTo>
                  <a:lnTo>
                    <a:pt x="23" y="100"/>
                  </a:lnTo>
                  <a:lnTo>
                    <a:pt x="25" y="98"/>
                  </a:lnTo>
                  <a:lnTo>
                    <a:pt x="28" y="96"/>
                  </a:lnTo>
                  <a:lnTo>
                    <a:pt x="30" y="93"/>
                  </a:lnTo>
                  <a:lnTo>
                    <a:pt x="34" y="89"/>
                  </a:lnTo>
                  <a:lnTo>
                    <a:pt x="36" y="87"/>
                  </a:lnTo>
                  <a:lnTo>
                    <a:pt x="38" y="83"/>
                  </a:lnTo>
                  <a:lnTo>
                    <a:pt x="38" y="79"/>
                  </a:lnTo>
                  <a:lnTo>
                    <a:pt x="40" y="76"/>
                  </a:lnTo>
                  <a:lnTo>
                    <a:pt x="40" y="72"/>
                  </a:lnTo>
                  <a:lnTo>
                    <a:pt x="40" y="68"/>
                  </a:lnTo>
                  <a:lnTo>
                    <a:pt x="40" y="62"/>
                  </a:lnTo>
                  <a:lnTo>
                    <a:pt x="40" y="58"/>
                  </a:lnTo>
                  <a:lnTo>
                    <a:pt x="38" y="53"/>
                  </a:lnTo>
                  <a:lnTo>
                    <a:pt x="38" y="49"/>
                  </a:lnTo>
                  <a:lnTo>
                    <a:pt x="34" y="41"/>
                  </a:lnTo>
                  <a:lnTo>
                    <a:pt x="28" y="36"/>
                  </a:lnTo>
                  <a:lnTo>
                    <a:pt x="25" y="32"/>
                  </a:lnTo>
                  <a:lnTo>
                    <a:pt x="23" y="30"/>
                  </a:lnTo>
                  <a:lnTo>
                    <a:pt x="19" y="28"/>
                  </a:lnTo>
                  <a:lnTo>
                    <a:pt x="15" y="26"/>
                  </a:lnTo>
                  <a:lnTo>
                    <a:pt x="11" y="24"/>
                  </a:lnTo>
                  <a:lnTo>
                    <a:pt x="7" y="24"/>
                  </a:lnTo>
                  <a:lnTo>
                    <a:pt x="4" y="24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9" name="Freeform 247"/>
            <p:cNvSpPr>
              <a:spLocks/>
            </p:cNvSpPr>
            <p:nvPr/>
          </p:nvSpPr>
          <p:spPr bwMode="auto">
            <a:xfrm>
              <a:off x="2279" y="3672"/>
              <a:ext cx="32" cy="66"/>
            </a:xfrm>
            <a:custGeom>
              <a:avLst/>
              <a:gdLst>
                <a:gd name="T0" fmla="*/ 11 w 65"/>
                <a:gd name="T1" fmla="*/ 36 h 133"/>
                <a:gd name="T2" fmla="*/ 11 w 65"/>
                <a:gd name="T3" fmla="*/ 39 h 133"/>
                <a:gd name="T4" fmla="*/ 13 w 65"/>
                <a:gd name="T5" fmla="*/ 43 h 133"/>
                <a:gd name="T6" fmla="*/ 15 w 65"/>
                <a:gd name="T7" fmla="*/ 46 h 133"/>
                <a:gd name="T8" fmla="*/ 20 w 65"/>
                <a:gd name="T9" fmla="*/ 50 h 133"/>
                <a:gd name="T10" fmla="*/ 25 w 65"/>
                <a:gd name="T11" fmla="*/ 53 h 133"/>
                <a:gd name="T12" fmla="*/ 29 w 65"/>
                <a:gd name="T13" fmla="*/ 54 h 133"/>
                <a:gd name="T14" fmla="*/ 32 w 65"/>
                <a:gd name="T15" fmla="*/ 57 h 133"/>
                <a:gd name="T16" fmla="*/ 32 w 65"/>
                <a:gd name="T17" fmla="*/ 63 h 133"/>
                <a:gd name="T18" fmla="*/ 28 w 65"/>
                <a:gd name="T19" fmla="*/ 66 h 133"/>
                <a:gd name="T20" fmla="*/ 22 w 65"/>
                <a:gd name="T21" fmla="*/ 64 h 133"/>
                <a:gd name="T22" fmla="*/ 16 w 65"/>
                <a:gd name="T23" fmla="*/ 61 h 133"/>
                <a:gd name="T24" fmla="*/ 11 w 65"/>
                <a:gd name="T25" fmla="*/ 58 h 133"/>
                <a:gd name="T26" fmla="*/ 6 w 65"/>
                <a:gd name="T27" fmla="*/ 54 h 133"/>
                <a:gd name="T28" fmla="*/ 4 w 65"/>
                <a:gd name="T29" fmla="*/ 49 h 133"/>
                <a:gd name="T30" fmla="*/ 1 w 65"/>
                <a:gd name="T31" fmla="*/ 43 h 133"/>
                <a:gd name="T32" fmla="*/ 0 w 65"/>
                <a:gd name="T33" fmla="*/ 37 h 133"/>
                <a:gd name="T34" fmla="*/ 0 w 65"/>
                <a:gd name="T35" fmla="*/ 30 h 133"/>
                <a:gd name="T36" fmla="*/ 1 w 65"/>
                <a:gd name="T37" fmla="*/ 23 h 133"/>
                <a:gd name="T38" fmla="*/ 4 w 65"/>
                <a:gd name="T39" fmla="*/ 17 h 133"/>
                <a:gd name="T40" fmla="*/ 6 w 65"/>
                <a:gd name="T41" fmla="*/ 12 h 133"/>
                <a:gd name="T42" fmla="*/ 11 w 65"/>
                <a:gd name="T43" fmla="*/ 7 h 133"/>
                <a:gd name="T44" fmla="*/ 16 w 65"/>
                <a:gd name="T45" fmla="*/ 3 h 133"/>
                <a:gd name="T46" fmla="*/ 22 w 65"/>
                <a:gd name="T47" fmla="*/ 0 h 133"/>
                <a:gd name="T48" fmla="*/ 28 w 65"/>
                <a:gd name="T49" fmla="*/ 0 h 133"/>
                <a:gd name="T50" fmla="*/ 32 w 65"/>
                <a:gd name="T51" fmla="*/ 2 h 133"/>
                <a:gd name="T52" fmla="*/ 32 w 65"/>
                <a:gd name="T53" fmla="*/ 8 h 133"/>
                <a:gd name="T54" fmla="*/ 29 w 65"/>
                <a:gd name="T55" fmla="*/ 12 h 133"/>
                <a:gd name="T56" fmla="*/ 25 w 65"/>
                <a:gd name="T57" fmla="*/ 12 h 133"/>
                <a:gd name="T58" fmla="*/ 20 w 65"/>
                <a:gd name="T59" fmla="*/ 15 h 133"/>
                <a:gd name="T60" fmla="*/ 14 w 65"/>
                <a:gd name="T61" fmla="*/ 20 h 133"/>
                <a:gd name="T62" fmla="*/ 11 w 65"/>
                <a:gd name="T63" fmla="*/ 26 h 133"/>
                <a:gd name="T64" fmla="*/ 11 w 65"/>
                <a:gd name="T65" fmla="*/ 31 h 133"/>
                <a:gd name="T66" fmla="*/ 11 w 65"/>
                <a:gd name="T67" fmla="*/ 34 h 133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65"/>
                <a:gd name="T103" fmla="*/ 0 h 133"/>
                <a:gd name="T104" fmla="*/ 65 w 65"/>
                <a:gd name="T105" fmla="*/ 133 h 133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65" h="133">
                  <a:moveTo>
                    <a:pt x="23" y="68"/>
                  </a:moveTo>
                  <a:lnTo>
                    <a:pt x="23" y="72"/>
                  </a:lnTo>
                  <a:lnTo>
                    <a:pt x="23" y="76"/>
                  </a:lnTo>
                  <a:lnTo>
                    <a:pt x="23" y="79"/>
                  </a:lnTo>
                  <a:lnTo>
                    <a:pt x="25" y="83"/>
                  </a:lnTo>
                  <a:lnTo>
                    <a:pt x="27" y="87"/>
                  </a:lnTo>
                  <a:lnTo>
                    <a:pt x="29" y="89"/>
                  </a:lnTo>
                  <a:lnTo>
                    <a:pt x="31" y="93"/>
                  </a:lnTo>
                  <a:lnTo>
                    <a:pt x="34" y="96"/>
                  </a:lnTo>
                  <a:lnTo>
                    <a:pt x="40" y="100"/>
                  </a:lnTo>
                  <a:lnTo>
                    <a:pt x="48" y="106"/>
                  </a:lnTo>
                  <a:lnTo>
                    <a:pt x="51" y="106"/>
                  </a:lnTo>
                  <a:lnTo>
                    <a:pt x="55" y="108"/>
                  </a:lnTo>
                  <a:lnTo>
                    <a:pt x="59" y="108"/>
                  </a:lnTo>
                  <a:lnTo>
                    <a:pt x="65" y="110"/>
                  </a:lnTo>
                  <a:lnTo>
                    <a:pt x="65" y="115"/>
                  </a:lnTo>
                  <a:lnTo>
                    <a:pt x="65" y="121"/>
                  </a:lnTo>
                  <a:lnTo>
                    <a:pt x="65" y="127"/>
                  </a:lnTo>
                  <a:lnTo>
                    <a:pt x="65" y="133"/>
                  </a:lnTo>
                  <a:lnTo>
                    <a:pt x="57" y="133"/>
                  </a:lnTo>
                  <a:lnTo>
                    <a:pt x="50" y="131"/>
                  </a:lnTo>
                  <a:lnTo>
                    <a:pt x="44" y="129"/>
                  </a:lnTo>
                  <a:lnTo>
                    <a:pt x="38" y="127"/>
                  </a:lnTo>
                  <a:lnTo>
                    <a:pt x="32" y="123"/>
                  </a:lnTo>
                  <a:lnTo>
                    <a:pt x="27" y="121"/>
                  </a:lnTo>
                  <a:lnTo>
                    <a:pt x="23" y="117"/>
                  </a:lnTo>
                  <a:lnTo>
                    <a:pt x="19" y="114"/>
                  </a:lnTo>
                  <a:lnTo>
                    <a:pt x="13" y="108"/>
                  </a:lnTo>
                  <a:lnTo>
                    <a:pt x="10" y="102"/>
                  </a:lnTo>
                  <a:lnTo>
                    <a:pt x="8" y="98"/>
                  </a:lnTo>
                  <a:lnTo>
                    <a:pt x="4" y="93"/>
                  </a:lnTo>
                  <a:lnTo>
                    <a:pt x="2" y="87"/>
                  </a:lnTo>
                  <a:lnTo>
                    <a:pt x="0" y="79"/>
                  </a:lnTo>
                  <a:lnTo>
                    <a:pt x="0" y="74"/>
                  </a:lnTo>
                  <a:lnTo>
                    <a:pt x="0" y="68"/>
                  </a:lnTo>
                  <a:lnTo>
                    <a:pt x="0" y="60"/>
                  </a:lnTo>
                  <a:lnTo>
                    <a:pt x="0" y="53"/>
                  </a:lnTo>
                  <a:lnTo>
                    <a:pt x="2" y="47"/>
                  </a:lnTo>
                  <a:lnTo>
                    <a:pt x="4" y="41"/>
                  </a:lnTo>
                  <a:lnTo>
                    <a:pt x="8" y="34"/>
                  </a:lnTo>
                  <a:lnTo>
                    <a:pt x="10" y="30"/>
                  </a:lnTo>
                  <a:lnTo>
                    <a:pt x="13" y="24"/>
                  </a:lnTo>
                  <a:lnTo>
                    <a:pt x="19" y="20"/>
                  </a:lnTo>
                  <a:lnTo>
                    <a:pt x="23" y="15"/>
                  </a:lnTo>
                  <a:lnTo>
                    <a:pt x="27" y="11"/>
                  </a:lnTo>
                  <a:lnTo>
                    <a:pt x="32" y="7"/>
                  </a:lnTo>
                  <a:lnTo>
                    <a:pt x="38" y="5"/>
                  </a:lnTo>
                  <a:lnTo>
                    <a:pt x="44" y="1"/>
                  </a:lnTo>
                  <a:lnTo>
                    <a:pt x="50" y="1"/>
                  </a:lnTo>
                  <a:lnTo>
                    <a:pt x="57" y="0"/>
                  </a:lnTo>
                  <a:lnTo>
                    <a:pt x="65" y="0"/>
                  </a:lnTo>
                  <a:lnTo>
                    <a:pt x="65" y="5"/>
                  </a:lnTo>
                  <a:lnTo>
                    <a:pt x="65" y="11"/>
                  </a:lnTo>
                  <a:lnTo>
                    <a:pt x="65" y="17"/>
                  </a:lnTo>
                  <a:lnTo>
                    <a:pt x="65" y="24"/>
                  </a:lnTo>
                  <a:lnTo>
                    <a:pt x="59" y="24"/>
                  </a:lnTo>
                  <a:lnTo>
                    <a:pt x="55" y="24"/>
                  </a:lnTo>
                  <a:lnTo>
                    <a:pt x="51" y="24"/>
                  </a:lnTo>
                  <a:lnTo>
                    <a:pt x="48" y="26"/>
                  </a:lnTo>
                  <a:lnTo>
                    <a:pt x="40" y="30"/>
                  </a:lnTo>
                  <a:lnTo>
                    <a:pt x="34" y="36"/>
                  </a:lnTo>
                  <a:lnTo>
                    <a:pt x="29" y="41"/>
                  </a:lnTo>
                  <a:lnTo>
                    <a:pt x="25" y="49"/>
                  </a:lnTo>
                  <a:lnTo>
                    <a:pt x="23" y="53"/>
                  </a:lnTo>
                  <a:lnTo>
                    <a:pt x="23" y="58"/>
                  </a:lnTo>
                  <a:lnTo>
                    <a:pt x="23" y="62"/>
                  </a:lnTo>
                  <a:lnTo>
                    <a:pt x="23" y="6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0" name="Freeform 248"/>
            <p:cNvSpPr>
              <a:spLocks/>
            </p:cNvSpPr>
            <p:nvPr/>
          </p:nvSpPr>
          <p:spPr bwMode="auto">
            <a:xfrm>
              <a:off x="2190" y="3645"/>
              <a:ext cx="34" cy="68"/>
            </a:xfrm>
            <a:custGeom>
              <a:avLst/>
              <a:gdLst>
                <a:gd name="T0" fmla="*/ 0 w 69"/>
                <a:gd name="T1" fmla="*/ 9 h 135"/>
                <a:gd name="T2" fmla="*/ 0 w 69"/>
                <a:gd name="T3" fmla="*/ 2 h 135"/>
                <a:gd name="T4" fmla="*/ 4 w 69"/>
                <a:gd name="T5" fmla="*/ 0 h 135"/>
                <a:gd name="T6" fmla="*/ 10 w 69"/>
                <a:gd name="T7" fmla="*/ 1 h 135"/>
                <a:gd name="T8" fmla="*/ 16 w 69"/>
                <a:gd name="T9" fmla="*/ 4 h 135"/>
                <a:gd name="T10" fmla="*/ 22 w 69"/>
                <a:gd name="T11" fmla="*/ 8 h 135"/>
                <a:gd name="T12" fmla="*/ 27 w 69"/>
                <a:gd name="T13" fmla="*/ 12 h 135"/>
                <a:gd name="T14" fmla="*/ 29 w 69"/>
                <a:gd name="T15" fmla="*/ 18 h 135"/>
                <a:gd name="T16" fmla="*/ 32 w 69"/>
                <a:gd name="T17" fmla="*/ 23 h 135"/>
                <a:gd name="T18" fmla="*/ 34 w 69"/>
                <a:gd name="T19" fmla="*/ 30 h 135"/>
                <a:gd name="T20" fmla="*/ 34 w 69"/>
                <a:gd name="T21" fmla="*/ 37 h 135"/>
                <a:gd name="T22" fmla="*/ 32 w 69"/>
                <a:gd name="T23" fmla="*/ 43 h 135"/>
                <a:gd name="T24" fmla="*/ 29 w 69"/>
                <a:gd name="T25" fmla="*/ 49 h 135"/>
                <a:gd name="T26" fmla="*/ 27 w 69"/>
                <a:gd name="T27" fmla="*/ 55 h 135"/>
                <a:gd name="T28" fmla="*/ 22 w 69"/>
                <a:gd name="T29" fmla="*/ 59 h 135"/>
                <a:gd name="T30" fmla="*/ 16 w 69"/>
                <a:gd name="T31" fmla="*/ 63 h 135"/>
                <a:gd name="T32" fmla="*/ 10 w 69"/>
                <a:gd name="T33" fmla="*/ 66 h 135"/>
                <a:gd name="T34" fmla="*/ 4 w 69"/>
                <a:gd name="T35" fmla="*/ 67 h 135"/>
                <a:gd name="T36" fmla="*/ 0 w 69"/>
                <a:gd name="T37" fmla="*/ 64 h 135"/>
                <a:gd name="T38" fmla="*/ 0 w 69"/>
                <a:gd name="T39" fmla="*/ 58 h 135"/>
                <a:gd name="T40" fmla="*/ 2 w 69"/>
                <a:gd name="T41" fmla="*/ 55 h 135"/>
                <a:gd name="T42" fmla="*/ 7 w 69"/>
                <a:gd name="T43" fmla="*/ 54 h 135"/>
                <a:gd name="T44" fmla="*/ 10 w 69"/>
                <a:gd name="T45" fmla="*/ 53 h 135"/>
                <a:gd name="T46" fmla="*/ 14 w 69"/>
                <a:gd name="T47" fmla="*/ 50 h 135"/>
                <a:gd name="T48" fmla="*/ 18 w 69"/>
                <a:gd name="T49" fmla="*/ 45 h 135"/>
                <a:gd name="T50" fmla="*/ 21 w 69"/>
                <a:gd name="T51" fmla="*/ 39 h 135"/>
                <a:gd name="T52" fmla="*/ 22 w 69"/>
                <a:gd name="T53" fmla="*/ 36 h 135"/>
                <a:gd name="T54" fmla="*/ 22 w 69"/>
                <a:gd name="T55" fmla="*/ 31 h 135"/>
                <a:gd name="T56" fmla="*/ 21 w 69"/>
                <a:gd name="T57" fmla="*/ 27 h 135"/>
                <a:gd name="T58" fmla="*/ 18 w 69"/>
                <a:gd name="T59" fmla="*/ 21 h 135"/>
                <a:gd name="T60" fmla="*/ 14 w 69"/>
                <a:gd name="T61" fmla="*/ 18 h 135"/>
                <a:gd name="T62" fmla="*/ 10 w 69"/>
                <a:gd name="T63" fmla="*/ 15 h 135"/>
                <a:gd name="T64" fmla="*/ 7 w 69"/>
                <a:gd name="T65" fmla="*/ 13 h 135"/>
                <a:gd name="T66" fmla="*/ 2 w 69"/>
                <a:gd name="T67" fmla="*/ 13 h 135"/>
                <a:gd name="T68" fmla="*/ 0 w 69"/>
                <a:gd name="T69" fmla="*/ 13 h 135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69"/>
                <a:gd name="T106" fmla="*/ 0 h 135"/>
                <a:gd name="T107" fmla="*/ 69 w 69"/>
                <a:gd name="T108" fmla="*/ 135 h 135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69" h="135">
                  <a:moveTo>
                    <a:pt x="0" y="25"/>
                  </a:moveTo>
                  <a:lnTo>
                    <a:pt x="0" y="17"/>
                  </a:lnTo>
                  <a:lnTo>
                    <a:pt x="0" y="10"/>
                  </a:lnTo>
                  <a:lnTo>
                    <a:pt x="0" y="4"/>
                  </a:lnTo>
                  <a:lnTo>
                    <a:pt x="0" y="0"/>
                  </a:lnTo>
                  <a:lnTo>
                    <a:pt x="8" y="0"/>
                  </a:lnTo>
                  <a:lnTo>
                    <a:pt x="14" y="0"/>
                  </a:lnTo>
                  <a:lnTo>
                    <a:pt x="21" y="2"/>
                  </a:lnTo>
                  <a:lnTo>
                    <a:pt x="27" y="6"/>
                  </a:lnTo>
                  <a:lnTo>
                    <a:pt x="33" y="8"/>
                  </a:lnTo>
                  <a:lnTo>
                    <a:pt x="38" y="12"/>
                  </a:lnTo>
                  <a:lnTo>
                    <a:pt x="44" y="16"/>
                  </a:lnTo>
                  <a:lnTo>
                    <a:pt x="48" y="19"/>
                  </a:lnTo>
                  <a:lnTo>
                    <a:pt x="54" y="23"/>
                  </a:lnTo>
                  <a:lnTo>
                    <a:pt x="57" y="29"/>
                  </a:lnTo>
                  <a:lnTo>
                    <a:pt x="59" y="35"/>
                  </a:lnTo>
                  <a:lnTo>
                    <a:pt x="63" y="40"/>
                  </a:lnTo>
                  <a:lnTo>
                    <a:pt x="65" y="46"/>
                  </a:lnTo>
                  <a:lnTo>
                    <a:pt x="67" y="54"/>
                  </a:lnTo>
                  <a:lnTo>
                    <a:pt x="69" y="59"/>
                  </a:lnTo>
                  <a:lnTo>
                    <a:pt x="69" y="67"/>
                  </a:lnTo>
                  <a:lnTo>
                    <a:pt x="69" y="73"/>
                  </a:lnTo>
                  <a:lnTo>
                    <a:pt x="67" y="80"/>
                  </a:lnTo>
                  <a:lnTo>
                    <a:pt x="65" y="86"/>
                  </a:lnTo>
                  <a:lnTo>
                    <a:pt x="63" y="93"/>
                  </a:lnTo>
                  <a:lnTo>
                    <a:pt x="59" y="97"/>
                  </a:lnTo>
                  <a:lnTo>
                    <a:pt x="57" y="105"/>
                  </a:lnTo>
                  <a:lnTo>
                    <a:pt x="54" y="109"/>
                  </a:lnTo>
                  <a:lnTo>
                    <a:pt x="48" y="114"/>
                  </a:lnTo>
                  <a:lnTo>
                    <a:pt x="44" y="118"/>
                  </a:lnTo>
                  <a:lnTo>
                    <a:pt x="38" y="122"/>
                  </a:lnTo>
                  <a:lnTo>
                    <a:pt x="33" y="126"/>
                  </a:lnTo>
                  <a:lnTo>
                    <a:pt x="27" y="128"/>
                  </a:lnTo>
                  <a:lnTo>
                    <a:pt x="21" y="131"/>
                  </a:lnTo>
                  <a:lnTo>
                    <a:pt x="14" y="133"/>
                  </a:lnTo>
                  <a:lnTo>
                    <a:pt x="8" y="133"/>
                  </a:lnTo>
                  <a:lnTo>
                    <a:pt x="0" y="135"/>
                  </a:lnTo>
                  <a:lnTo>
                    <a:pt x="0" y="128"/>
                  </a:lnTo>
                  <a:lnTo>
                    <a:pt x="0" y="122"/>
                  </a:lnTo>
                  <a:lnTo>
                    <a:pt x="0" y="116"/>
                  </a:lnTo>
                  <a:lnTo>
                    <a:pt x="0" y="111"/>
                  </a:lnTo>
                  <a:lnTo>
                    <a:pt x="4" y="109"/>
                  </a:lnTo>
                  <a:lnTo>
                    <a:pt x="8" y="109"/>
                  </a:lnTo>
                  <a:lnTo>
                    <a:pt x="14" y="107"/>
                  </a:lnTo>
                  <a:lnTo>
                    <a:pt x="18" y="107"/>
                  </a:lnTo>
                  <a:lnTo>
                    <a:pt x="21" y="105"/>
                  </a:lnTo>
                  <a:lnTo>
                    <a:pt x="25" y="103"/>
                  </a:lnTo>
                  <a:lnTo>
                    <a:pt x="29" y="99"/>
                  </a:lnTo>
                  <a:lnTo>
                    <a:pt x="33" y="97"/>
                  </a:lnTo>
                  <a:lnTo>
                    <a:pt x="37" y="90"/>
                  </a:lnTo>
                  <a:lnTo>
                    <a:pt x="42" y="84"/>
                  </a:lnTo>
                  <a:lnTo>
                    <a:pt x="42" y="78"/>
                  </a:lnTo>
                  <a:lnTo>
                    <a:pt x="44" y="74"/>
                  </a:lnTo>
                  <a:lnTo>
                    <a:pt x="44" y="71"/>
                  </a:lnTo>
                  <a:lnTo>
                    <a:pt x="44" y="67"/>
                  </a:lnTo>
                  <a:lnTo>
                    <a:pt x="44" y="61"/>
                  </a:lnTo>
                  <a:lnTo>
                    <a:pt x="44" y="57"/>
                  </a:lnTo>
                  <a:lnTo>
                    <a:pt x="42" y="54"/>
                  </a:lnTo>
                  <a:lnTo>
                    <a:pt x="42" y="50"/>
                  </a:lnTo>
                  <a:lnTo>
                    <a:pt x="37" y="42"/>
                  </a:lnTo>
                  <a:lnTo>
                    <a:pt x="33" y="36"/>
                  </a:lnTo>
                  <a:lnTo>
                    <a:pt x="29" y="35"/>
                  </a:lnTo>
                  <a:lnTo>
                    <a:pt x="25" y="31"/>
                  </a:lnTo>
                  <a:lnTo>
                    <a:pt x="21" y="29"/>
                  </a:lnTo>
                  <a:lnTo>
                    <a:pt x="18" y="27"/>
                  </a:lnTo>
                  <a:lnTo>
                    <a:pt x="14" y="25"/>
                  </a:lnTo>
                  <a:lnTo>
                    <a:pt x="8" y="25"/>
                  </a:lnTo>
                  <a:lnTo>
                    <a:pt x="4" y="25"/>
                  </a:lnTo>
                  <a:lnTo>
                    <a:pt x="0" y="2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1" name="Freeform 249"/>
            <p:cNvSpPr>
              <a:spLocks/>
            </p:cNvSpPr>
            <p:nvPr/>
          </p:nvSpPr>
          <p:spPr bwMode="auto">
            <a:xfrm>
              <a:off x="2158" y="3645"/>
              <a:ext cx="33" cy="67"/>
            </a:xfrm>
            <a:custGeom>
              <a:avLst/>
              <a:gdLst>
                <a:gd name="T0" fmla="*/ 12 w 64"/>
                <a:gd name="T1" fmla="*/ 36 h 133"/>
                <a:gd name="T2" fmla="*/ 12 w 64"/>
                <a:gd name="T3" fmla="*/ 39 h 133"/>
                <a:gd name="T4" fmla="*/ 15 w 64"/>
                <a:gd name="T5" fmla="*/ 45 h 133"/>
                <a:gd name="T6" fmla="*/ 22 w 64"/>
                <a:gd name="T7" fmla="*/ 51 h 133"/>
                <a:gd name="T8" fmla="*/ 27 w 64"/>
                <a:gd name="T9" fmla="*/ 54 h 133"/>
                <a:gd name="T10" fmla="*/ 31 w 64"/>
                <a:gd name="T11" fmla="*/ 55 h 133"/>
                <a:gd name="T12" fmla="*/ 33 w 64"/>
                <a:gd name="T13" fmla="*/ 58 h 133"/>
                <a:gd name="T14" fmla="*/ 33 w 64"/>
                <a:gd name="T15" fmla="*/ 64 h 133"/>
                <a:gd name="T16" fmla="*/ 29 w 64"/>
                <a:gd name="T17" fmla="*/ 66 h 133"/>
                <a:gd name="T18" fmla="*/ 23 w 64"/>
                <a:gd name="T19" fmla="*/ 64 h 133"/>
                <a:gd name="T20" fmla="*/ 18 w 64"/>
                <a:gd name="T21" fmla="*/ 62 h 133"/>
                <a:gd name="T22" fmla="*/ 12 w 64"/>
                <a:gd name="T23" fmla="*/ 58 h 133"/>
                <a:gd name="T24" fmla="*/ 7 w 64"/>
                <a:gd name="T25" fmla="*/ 54 h 133"/>
                <a:gd name="T26" fmla="*/ 3 w 64"/>
                <a:gd name="T27" fmla="*/ 49 h 133"/>
                <a:gd name="T28" fmla="*/ 1 w 64"/>
                <a:gd name="T29" fmla="*/ 43 h 133"/>
                <a:gd name="T30" fmla="*/ 0 w 64"/>
                <a:gd name="T31" fmla="*/ 37 h 133"/>
                <a:gd name="T32" fmla="*/ 0 w 64"/>
                <a:gd name="T33" fmla="*/ 30 h 133"/>
                <a:gd name="T34" fmla="*/ 1 w 64"/>
                <a:gd name="T35" fmla="*/ 23 h 133"/>
                <a:gd name="T36" fmla="*/ 3 w 64"/>
                <a:gd name="T37" fmla="*/ 18 h 133"/>
                <a:gd name="T38" fmla="*/ 7 w 64"/>
                <a:gd name="T39" fmla="*/ 13 h 133"/>
                <a:gd name="T40" fmla="*/ 12 w 64"/>
                <a:gd name="T41" fmla="*/ 8 h 133"/>
                <a:gd name="T42" fmla="*/ 18 w 64"/>
                <a:gd name="T43" fmla="*/ 4 h 133"/>
                <a:gd name="T44" fmla="*/ 23 w 64"/>
                <a:gd name="T45" fmla="*/ 1 h 133"/>
                <a:gd name="T46" fmla="*/ 29 w 64"/>
                <a:gd name="T47" fmla="*/ 0 h 133"/>
                <a:gd name="T48" fmla="*/ 33 w 64"/>
                <a:gd name="T49" fmla="*/ 2 h 133"/>
                <a:gd name="T50" fmla="*/ 33 w 64"/>
                <a:gd name="T51" fmla="*/ 9 h 133"/>
                <a:gd name="T52" fmla="*/ 31 w 64"/>
                <a:gd name="T53" fmla="*/ 13 h 133"/>
                <a:gd name="T54" fmla="*/ 27 w 64"/>
                <a:gd name="T55" fmla="*/ 13 h 133"/>
                <a:gd name="T56" fmla="*/ 22 w 64"/>
                <a:gd name="T57" fmla="*/ 16 h 133"/>
                <a:gd name="T58" fmla="*/ 15 w 64"/>
                <a:gd name="T59" fmla="*/ 21 h 133"/>
                <a:gd name="T60" fmla="*/ 12 w 64"/>
                <a:gd name="T61" fmla="*/ 27 h 133"/>
                <a:gd name="T62" fmla="*/ 12 w 64"/>
                <a:gd name="T63" fmla="*/ 31 h 133"/>
                <a:gd name="T64" fmla="*/ 12 w 64"/>
                <a:gd name="T65" fmla="*/ 34 h 133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4"/>
                <a:gd name="T100" fmla="*/ 0 h 133"/>
                <a:gd name="T101" fmla="*/ 64 w 64"/>
                <a:gd name="T102" fmla="*/ 133 h 133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4" h="133">
                  <a:moveTo>
                    <a:pt x="24" y="67"/>
                  </a:moveTo>
                  <a:lnTo>
                    <a:pt x="24" y="71"/>
                  </a:lnTo>
                  <a:lnTo>
                    <a:pt x="24" y="74"/>
                  </a:lnTo>
                  <a:lnTo>
                    <a:pt x="24" y="78"/>
                  </a:lnTo>
                  <a:lnTo>
                    <a:pt x="26" y="82"/>
                  </a:lnTo>
                  <a:lnTo>
                    <a:pt x="30" y="90"/>
                  </a:lnTo>
                  <a:lnTo>
                    <a:pt x="36" y="95"/>
                  </a:lnTo>
                  <a:lnTo>
                    <a:pt x="42" y="101"/>
                  </a:lnTo>
                  <a:lnTo>
                    <a:pt x="49" y="105"/>
                  </a:lnTo>
                  <a:lnTo>
                    <a:pt x="53" y="107"/>
                  </a:lnTo>
                  <a:lnTo>
                    <a:pt x="57" y="109"/>
                  </a:lnTo>
                  <a:lnTo>
                    <a:pt x="61" y="109"/>
                  </a:lnTo>
                  <a:lnTo>
                    <a:pt x="64" y="111"/>
                  </a:lnTo>
                  <a:lnTo>
                    <a:pt x="64" y="116"/>
                  </a:lnTo>
                  <a:lnTo>
                    <a:pt x="64" y="122"/>
                  </a:lnTo>
                  <a:lnTo>
                    <a:pt x="64" y="128"/>
                  </a:lnTo>
                  <a:lnTo>
                    <a:pt x="64" y="133"/>
                  </a:lnTo>
                  <a:lnTo>
                    <a:pt x="57" y="131"/>
                  </a:lnTo>
                  <a:lnTo>
                    <a:pt x="51" y="131"/>
                  </a:lnTo>
                  <a:lnTo>
                    <a:pt x="45" y="128"/>
                  </a:lnTo>
                  <a:lnTo>
                    <a:pt x="40" y="128"/>
                  </a:lnTo>
                  <a:lnTo>
                    <a:pt x="34" y="124"/>
                  </a:lnTo>
                  <a:lnTo>
                    <a:pt x="28" y="122"/>
                  </a:lnTo>
                  <a:lnTo>
                    <a:pt x="23" y="116"/>
                  </a:lnTo>
                  <a:lnTo>
                    <a:pt x="19" y="112"/>
                  </a:lnTo>
                  <a:lnTo>
                    <a:pt x="13" y="107"/>
                  </a:lnTo>
                  <a:lnTo>
                    <a:pt x="9" y="103"/>
                  </a:lnTo>
                  <a:lnTo>
                    <a:pt x="5" y="97"/>
                  </a:lnTo>
                  <a:lnTo>
                    <a:pt x="4" y="92"/>
                  </a:lnTo>
                  <a:lnTo>
                    <a:pt x="2" y="86"/>
                  </a:lnTo>
                  <a:lnTo>
                    <a:pt x="0" y="78"/>
                  </a:lnTo>
                  <a:lnTo>
                    <a:pt x="0" y="73"/>
                  </a:lnTo>
                  <a:lnTo>
                    <a:pt x="0" y="67"/>
                  </a:lnTo>
                  <a:lnTo>
                    <a:pt x="0" y="59"/>
                  </a:lnTo>
                  <a:lnTo>
                    <a:pt x="0" y="54"/>
                  </a:lnTo>
                  <a:lnTo>
                    <a:pt x="2" y="46"/>
                  </a:lnTo>
                  <a:lnTo>
                    <a:pt x="4" y="40"/>
                  </a:lnTo>
                  <a:lnTo>
                    <a:pt x="5" y="35"/>
                  </a:lnTo>
                  <a:lnTo>
                    <a:pt x="9" y="29"/>
                  </a:lnTo>
                  <a:lnTo>
                    <a:pt x="13" y="25"/>
                  </a:lnTo>
                  <a:lnTo>
                    <a:pt x="19" y="19"/>
                  </a:lnTo>
                  <a:lnTo>
                    <a:pt x="23" y="16"/>
                  </a:lnTo>
                  <a:lnTo>
                    <a:pt x="28" y="12"/>
                  </a:lnTo>
                  <a:lnTo>
                    <a:pt x="34" y="8"/>
                  </a:lnTo>
                  <a:lnTo>
                    <a:pt x="40" y="6"/>
                  </a:lnTo>
                  <a:lnTo>
                    <a:pt x="45" y="2"/>
                  </a:lnTo>
                  <a:lnTo>
                    <a:pt x="51" y="2"/>
                  </a:lnTo>
                  <a:lnTo>
                    <a:pt x="57" y="0"/>
                  </a:lnTo>
                  <a:lnTo>
                    <a:pt x="64" y="0"/>
                  </a:lnTo>
                  <a:lnTo>
                    <a:pt x="64" y="4"/>
                  </a:lnTo>
                  <a:lnTo>
                    <a:pt x="64" y="10"/>
                  </a:lnTo>
                  <a:lnTo>
                    <a:pt x="64" y="17"/>
                  </a:lnTo>
                  <a:lnTo>
                    <a:pt x="64" y="25"/>
                  </a:lnTo>
                  <a:lnTo>
                    <a:pt x="61" y="25"/>
                  </a:lnTo>
                  <a:lnTo>
                    <a:pt x="57" y="25"/>
                  </a:lnTo>
                  <a:lnTo>
                    <a:pt x="53" y="25"/>
                  </a:lnTo>
                  <a:lnTo>
                    <a:pt x="49" y="27"/>
                  </a:lnTo>
                  <a:lnTo>
                    <a:pt x="42" y="31"/>
                  </a:lnTo>
                  <a:lnTo>
                    <a:pt x="36" y="36"/>
                  </a:lnTo>
                  <a:lnTo>
                    <a:pt x="30" y="42"/>
                  </a:lnTo>
                  <a:lnTo>
                    <a:pt x="26" y="50"/>
                  </a:lnTo>
                  <a:lnTo>
                    <a:pt x="24" y="54"/>
                  </a:lnTo>
                  <a:lnTo>
                    <a:pt x="24" y="57"/>
                  </a:lnTo>
                  <a:lnTo>
                    <a:pt x="24" y="61"/>
                  </a:lnTo>
                  <a:lnTo>
                    <a:pt x="24" y="6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2" name="Freeform 257"/>
            <p:cNvSpPr>
              <a:spLocks/>
            </p:cNvSpPr>
            <p:nvPr/>
          </p:nvSpPr>
          <p:spPr bwMode="auto">
            <a:xfrm>
              <a:off x="2041" y="3478"/>
              <a:ext cx="41" cy="26"/>
            </a:xfrm>
            <a:custGeom>
              <a:avLst/>
              <a:gdLst>
                <a:gd name="T0" fmla="*/ 33 w 82"/>
                <a:gd name="T1" fmla="*/ 0 h 51"/>
                <a:gd name="T2" fmla="*/ 35 w 82"/>
                <a:gd name="T3" fmla="*/ 3 h 51"/>
                <a:gd name="T4" fmla="*/ 37 w 82"/>
                <a:gd name="T5" fmla="*/ 5 h 51"/>
                <a:gd name="T6" fmla="*/ 39 w 82"/>
                <a:gd name="T7" fmla="*/ 7 h 51"/>
                <a:gd name="T8" fmla="*/ 41 w 82"/>
                <a:gd name="T9" fmla="*/ 9 h 51"/>
                <a:gd name="T10" fmla="*/ 38 w 82"/>
                <a:gd name="T11" fmla="*/ 11 h 51"/>
                <a:gd name="T12" fmla="*/ 36 w 82"/>
                <a:gd name="T13" fmla="*/ 13 h 51"/>
                <a:gd name="T14" fmla="*/ 34 w 82"/>
                <a:gd name="T15" fmla="*/ 14 h 51"/>
                <a:gd name="T16" fmla="*/ 33 w 82"/>
                <a:gd name="T17" fmla="*/ 15 h 51"/>
                <a:gd name="T18" fmla="*/ 30 w 82"/>
                <a:gd name="T19" fmla="*/ 17 h 51"/>
                <a:gd name="T20" fmla="*/ 28 w 82"/>
                <a:gd name="T21" fmla="*/ 18 h 51"/>
                <a:gd name="T22" fmla="*/ 25 w 82"/>
                <a:gd name="T23" fmla="*/ 19 h 51"/>
                <a:gd name="T24" fmla="*/ 23 w 82"/>
                <a:gd name="T25" fmla="*/ 21 h 51"/>
                <a:gd name="T26" fmla="*/ 20 w 82"/>
                <a:gd name="T27" fmla="*/ 21 h 51"/>
                <a:gd name="T28" fmla="*/ 17 w 82"/>
                <a:gd name="T29" fmla="*/ 22 h 51"/>
                <a:gd name="T30" fmla="*/ 14 w 82"/>
                <a:gd name="T31" fmla="*/ 23 h 51"/>
                <a:gd name="T32" fmla="*/ 13 w 82"/>
                <a:gd name="T33" fmla="*/ 24 h 51"/>
                <a:gd name="T34" fmla="*/ 9 w 82"/>
                <a:gd name="T35" fmla="*/ 24 h 51"/>
                <a:gd name="T36" fmla="*/ 7 w 82"/>
                <a:gd name="T37" fmla="*/ 25 h 51"/>
                <a:gd name="T38" fmla="*/ 4 w 82"/>
                <a:gd name="T39" fmla="*/ 25 h 51"/>
                <a:gd name="T40" fmla="*/ 1 w 82"/>
                <a:gd name="T41" fmla="*/ 26 h 51"/>
                <a:gd name="T42" fmla="*/ 0 w 82"/>
                <a:gd name="T43" fmla="*/ 26 h 51"/>
                <a:gd name="T44" fmla="*/ 0 w 82"/>
                <a:gd name="T45" fmla="*/ 26 h 51"/>
                <a:gd name="T46" fmla="*/ 0 w 82"/>
                <a:gd name="T47" fmla="*/ 22 h 51"/>
                <a:gd name="T48" fmla="*/ 0 w 82"/>
                <a:gd name="T49" fmla="*/ 19 h 51"/>
                <a:gd name="T50" fmla="*/ 0 w 82"/>
                <a:gd name="T51" fmla="*/ 16 h 51"/>
                <a:gd name="T52" fmla="*/ 0 w 82"/>
                <a:gd name="T53" fmla="*/ 14 h 51"/>
                <a:gd name="T54" fmla="*/ 0 w 82"/>
                <a:gd name="T55" fmla="*/ 14 h 51"/>
                <a:gd name="T56" fmla="*/ 1 w 82"/>
                <a:gd name="T57" fmla="*/ 14 h 51"/>
                <a:gd name="T58" fmla="*/ 3 w 82"/>
                <a:gd name="T59" fmla="*/ 13 h 51"/>
                <a:gd name="T60" fmla="*/ 6 w 82"/>
                <a:gd name="T61" fmla="*/ 13 h 51"/>
                <a:gd name="T62" fmla="*/ 8 w 82"/>
                <a:gd name="T63" fmla="*/ 13 h 51"/>
                <a:gd name="T64" fmla="*/ 10 w 82"/>
                <a:gd name="T65" fmla="*/ 13 h 51"/>
                <a:gd name="T66" fmla="*/ 13 w 82"/>
                <a:gd name="T67" fmla="*/ 12 h 51"/>
                <a:gd name="T68" fmla="*/ 14 w 82"/>
                <a:gd name="T69" fmla="*/ 11 h 51"/>
                <a:gd name="T70" fmla="*/ 16 w 82"/>
                <a:gd name="T71" fmla="*/ 10 h 51"/>
                <a:gd name="T72" fmla="*/ 18 w 82"/>
                <a:gd name="T73" fmla="*/ 10 h 51"/>
                <a:gd name="T74" fmla="*/ 20 w 82"/>
                <a:gd name="T75" fmla="*/ 9 h 51"/>
                <a:gd name="T76" fmla="*/ 22 w 82"/>
                <a:gd name="T77" fmla="*/ 8 h 51"/>
                <a:gd name="T78" fmla="*/ 24 w 82"/>
                <a:gd name="T79" fmla="*/ 7 h 51"/>
                <a:gd name="T80" fmla="*/ 27 w 82"/>
                <a:gd name="T81" fmla="*/ 6 h 51"/>
                <a:gd name="T82" fmla="*/ 30 w 82"/>
                <a:gd name="T83" fmla="*/ 3 h 51"/>
                <a:gd name="T84" fmla="*/ 33 w 82"/>
                <a:gd name="T85" fmla="*/ 0 h 51"/>
                <a:gd name="T86" fmla="*/ 33 w 82"/>
                <a:gd name="T87" fmla="*/ 0 h 51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82"/>
                <a:gd name="T133" fmla="*/ 0 h 51"/>
                <a:gd name="T134" fmla="*/ 82 w 82"/>
                <a:gd name="T135" fmla="*/ 51 h 51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82" h="51">
                  <a:moveTo>
                    <a:pt x="66" y="0"/>
                  </a:moveTo>
                  <a:lnTo>
                    <a:pt x="70" y="6"/>
                  </a:lnTo>
                  <a:lnTo>
                    <a:pt x="74" y="9"/>
                  </a:lnTo>
                  <a:lnTo>
                    <a:pt x="78" y="13"/>
                  </a:lnTo>
                  <a:lnTo>
                    <a:pt x="82" y="17"/>
                  </a:lnTo>
                  <a:lnTo>
                    <a:pt x="76" y="21"/>
                  </a:lnTo>
                  <a:lnTo>
                    <a:pt x="72" y="25"/>
                  </a:lnTo>
                  <a:lnTo>
                    <a:pt x="68" y="27"/>
                  </a:lnTo>
                  <a:lnTo>
                    <a:pt x="65" y="30"/>
                  </a:lnTo>
                  <a:lnTo>
                    <a:pt x="59" y="34"/>
                  </a:lnTo>
                  <a:lnTo>
                    <a:pt x="55" y="36"/>
                  </a:lnTo>
                  <a:lnTo>
                    <a:pt x="49" y="38"/>
                  </a:lnTo>
                  <a:lnTo>
                    <a:pt x="46" y="42"/>
                  </a:lnTo>
                  <a:lnTo>
                    <a:pt x="40" y="42"/>
                  </a:lnTo>
                  <a:lnTo>
                    <a:pt x="34" y="44"/>
                  </a:lnTo>
                  <a:lnTo>
                    <a:pt x="28" y="46"/>
                  </a:lnTo>
                  <a:lnTo>
                    <a:pt x="25" y="47"/>
                  </a:lnTo>
                  <a:lnTo>
                    <a:pt x="17" y="47"/>
                  </a:lnTo>
                  <a:lnTo>
                    <a:pt x="13" y="49"/>
                  </a:lnTo>
                  <a:lnTo>
                    <a:pt x="8" y="49"/>
                  </a:lnTo>
                  <a:lnTo>
                    <a:pt x="2" y="51"/>
                  </a:lnTo>
                  <a:lnTo>
                    <a:pt x="0" y="51"/>
                  </a:lnTo>
                  <a:lnTo>
                    <a:pt x="0" y="44"/>
                  </a:lnTo>
                  <a:lnTo>
                    <a:pt x="0" y="38"/>
                  </a:lnTo>
                  <a:lnTo>
                    <a:pt x="0" y="32"/>
                  </a:lnTo>
                  <a:lnTo>
                    <a:pt x="0" y="27"/>
                  </a:lnTo>
                  <a:lnTo>
                    <a:pt x="2" y="27"/>
                  </a:lnTo>
                  <a:lnTo>
                    <a:pt x="6" y="25"/>
                  </a:lnTo>
                  <a:lnTo>
                    <a:pt x="11" y="25"/>
                  </a:lnTo>
                  <a:lnTo>
                    <a:pt x="15" y="25"/>
                  </a:lnTo>
                  <a:lnTo>
                    <a:pt x="19" y="25"/>
                  </a:lnTo>
                  <a:lnTo>
                    <a:pt x="25" y="23"/>
                  </a:lnTo>
                  <a:lnTo>
                    <a:pt x="28" y="21"/>
                  </a:lnTo>
                  <a:lnTo>
                    <a:pt x="32" y="19"/>
                  </a:lnTo>
                  <a:lnTo>
                    <a:pt x="36" y="19"/>
                  </a:lnTo>
                  <a:lnTo>
                    <a:pt x="40" y="17"/>
                  </a:lnTo>
                  <a:lnTo>
                    <a:pt x="44" y="15"/>
                  </a:lnTo>
                  <a:lnTo>
                    <a:pt x="47" y="13"/>
                  </a:lnTo>
                  <a:lnTo>
                    <a:pt x="53" y="11"/>
                  </a:lnTo>
                  <a:lnTo>
                    <a:pt x="59" y="6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3" name="Freeform 258"/>
            <p:cNvSpPr>
              <a:spLocks/>
            </p:cNvSpPr>
            <p:nvPr/>
          </p:nvSpPr>
          <p:spPr bwMode="auto">
            <a:xfrm>
              <a:off x="2041" y="3384"/>
              <a:ext cx="61" cy="84"/>
            </a:xfrm>
            <a:custGeom>
              <a:avLst/>
              <a:gdLst>
                <a:gd name="T0" fmla="*/ 0 w 122"/>
                <a:gd name="T1" fmla="*/ 7 h 169"/>
                <a:gd name="T2" fmla="*/ 0 w 122"/>
                <a:gd name="T3" fmla="*/ 2 h 169"/>
                <a:gd name="T4" fmla="*/ 0 w 122"/>
                <a:gd name="T5" fmla="*/ 0 h 169"/>
                <a:gd name="T6" fmla="*/ 4 w 122"/>
                <a:gd name="T7" fmla="*/ 0 h 169"/>
                <a:gd name="T8" fmla="*/ 10 w 122"/>
                <a:gd name="T9" fmla="*/ 0 h 169"/>
                <a:gd name="T10" fmla="*/ 15 w 122"/>
                <a:gd name="T11" fmla="*/ 1 h 169"/>
                <a:gd name="T12" fmla="*/ 21 w 122"/>
                <a:gd name="T13" fmla="*/ 3 h 169"/>
                <a:gd name="T14" fmla="*/ 27 w 122"/>
                <a:gd name="T15" fmla="*/ 5 h 169"/>
                <a:gd name="T16" fmla="*/ 32 w 122"/>
                <a:gd name="T17" fmla="*/ 7 h 169"/>
                <a:gd name="T18" fmla="*/ 36 w 122"/>
                <a:gd name="T19" fmla="*/ 11 h 169"/>
                <a:gd name="T20" fmla="*/ 41 w 122"/>
                <a:gd name="T21" fmla="*/ 15 h 169"/>
                <a:gd name="T22" fmla="*/ 45 w 122"/>
                <a:gd name="T23" fmla="*/ 19 h 169"/>
                <a:gd name="T24" fmla="*/ 49 w 122"/>
                <a:gd name="T25" fmla="*/ 23 h 169"/>
                <a:gd name="T26" fmla="*/ 52 w 122"/>
                <a:gd name="T27" fmla="*/ 28 h 169"/>
                <a:gd name="T28" fmla="*/ 54 w 122"/>
                <a:gd name="T29" fmla="*/ 33 h 169"/>
                <a:gd name="T30" fmla="*/ 56 w 122"/>
                <a:gd name="T31" fmla="*/ 39 h 169"/>
                <a:gd name="T32" fmla="*/ 58 w 122"/>
                <a:gd name="T33" fmla="*/ 44 h 169"/>
                <a:gd name="T34" fmla="*/ 59 w 122"/>
                <a:gd name="T35" fmla="*/ 50 h 169"/>
                <a:gd name="T36" fmla="*/ 61 w 122"/>
                <a:gd name="T37" fmla="*/ 56 h 169"/>
                <a:gd name="T38" fmla="*/ 61 w 122"/>
                <a:gd name="T39" fmla="*/ 62 h 169"/>
                <a:gd name="T40" fmla="*/ 59 w 122"/>
                <a:gd name="T41" fmla="*/ 69 h 169"/>
                <a:gd name="T42" fmla="*/ 57 w 122"/>
                <a:gd name="T43" fmla="*/ 76 h 169"/>
                <a:gd name="T44" fmla="*/ 55 w 122"/>
                <a:gd name="T45" fmla="*/ 81 h 169"/>
                <a:gd name="T46" fmla="*/ 52 w 122"/>
                <a:gd name="T47" fmla="*/ 82 h 169"/>
                <a:gd name="T48" fmla="*/ 48 w 122"/>
                <a:gd name="T49" fmla="*/ 77 h 169"/>
                <a:gd name="T50" fmla="*/ 46 w 122"/>
                <a:gd name="T51" fmla="*/ 73 h 169"/>
                <a:gd name="T52" fmla="*/ 47 w 122"/>
                <a:gd name="T53" fmla="*/ 68 h 169"/>
                <a:gd name="T54" fmla="*/ 48 w 122"/>
                <a:gd name="T55" fmla="*/ 64 h 169"/>
                <a:gd name="T56" fmla="*/ 48 w 122"/>
                <a:gd name="T57" fmla="*/ 60 h 169"/>
                <a:gd name="T58" fmla="*/ 48 w 122"/>
                <a:gd name="T59" fmla="*/ 57 h 169"/>
                <a:gd name="T60" fmla="*/ 48 w 122"/>
                <a:gd name="T61" fmla="*/ 51 h 169"/>
                <a:gd name="T62" fmla="*/ 47 w 122"/>
                <a:gd name="T63" fmla="*/ 47 h 169"/>
                <a:gd name="T64" fmla="*/ 45 w 122"/>
                <a:gd name="T65" fmla="*/ 42 h 169"/>
                <a:gd name="T66" fmla="*/ 43 w 122"/>
                <a:gd name="T67" fmla="*/ 38 h 169"/>
                <a:gd name="T68" fmla="*/ 41 w 122"/>
                <a:gd name="T69" fmla="*/ 34 h 169"/>
                <a:gd name="T70" fmla="*/ 38 w 122"/>
                <a:gd name="T71" fmla="*/ 30 h 169"/>
                <a:gd name="T72" fmla="*/ 35 w 122"/>
                <a:gd name="T73" fmla="*/ 26 h 169"/>
                <a:gd name="T74" fmla="*/ 31 w 122"/>
                <a:gd name="T75" fmla="*/ 22 h 169"/>
                <a:gd name="T76" fmla="*/ 25 w 122"/>
                <a:gd name="T77" fmla="*/ 18 h 169"/>
                <a:gd name="T78" fmla="*/ 21 w 122"/>
                <a:gd name="T79" fmla="*/ 15 h 169"/>
                <a:gd name="T80" fmla="*/ 17 w 122"/>
                <a:gd name="T81" fmla="*/ 14 h 169"/>
                <a:gd name="T82" fmla="*/ 13 w 122"/>
                <a:gd name="T83" fmla="*/ 12 h 169"/>
                <a:gd name="T84" fmla="*/ 8 w 122"/>
                <a:gd name="T85" fmla="*/ 11 h 169"/>
                <a:gd name="T86" fmla="*/ 3 w 122"/>
                <a:gd name="T87" fmla="*/ 11 h 169"/>
                <a:gd name="T88" fmla="*/ 0 w 122"/>
                <a:gd name="T89" fmla="*/ 11 h 169"/>
                <a:gd name="T90" fmla="*/ 0 w 122"/>
                <a:gd name="T91" fmla="*/ 11 h 169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122"/>
                <a:gd name="T139" fmla="*/ 0 h 169"/>
                <a:gd name="T140" fmla="*/ 122 w 122"/>
                <a:gd name="T141" fmla="*/ 169 h 169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122" h="169">
                  <a:moveTo>
                    <a:pt x="0" y="23"/>
                  </a:moveTo>
                  <a:lnTo>
                    <a:pt x="0" y="15"/>
                  </a:lnTo>
                  <a:lnTo>
                    <a:pt x="0" y="9"/>
                  </a:lnTo>
                  <a:lnTo>
                    <a:pt x="0" y="4"/>
                  </a:lnTo>
                  <a:lnTo>
                    <a:pt x="0" y="0"/>
                  </a:lnTo>
                  <a:lnTo>
                    <a:pt x="2" y="0"/>
                  </a:lnTo>
                  <a:lnTo>
                    <a:pt x="8" y="0"/>
                  </a:lnTo>
                  <a:lnTo>
                    <a:pt x="13" y="0"/>
                  </a:lnTo>
                  <a:lnTo>
                    <a:pt x="19" y="0"/>
                  </a:lnTo>
                  <a:lnTo>
                    <a:pt x="25" y="2"/>
                  </a:lnTo>
                  <a:lnTo>
                    <a:pt x="30" y="2"/>
                  </a:lnTo>
                  <a:lnTo>
                    <a:pt x="36" y="4"/>
                  </a:lnTo>
                  <a:lnTo>
                    <a:pt x="42" y="6"/>
                  </a:lnTo>
                  <a:lnTo>
                    <a:pt x="47" y="9"/>
                  </a:lnTo>
                  <a:lnTo>
                    <a:pt x="53" y="11"/>
                  </a:lnTo>
                  <a:lnTo>
                    <a:pt x="57" y="13"/>
                  </a:lnTo>
                  <a:lnTo>
                    <a:pt x="63" y="15"/>
                  </a:lnTo>
                  <a:lnTo>
                    <a:pt x="66" y="19"/>
                  </a:lnTo>
                  <a:lnTo>
                    <a:pt x="72" y="23"/>
                  </a:lnTo>
                  <a:lnTo>
                    <a:pt x="76" y="26"/>
                  </a:lnTo>
                  <a:lnTo>
                    <a:pt x="82" y="30"/>
                  </a:lnTo>
                  <a:lnTo>
                    <a:pt x="85" y="34"/>
                  </a:lnTo>
                  <a:lnTo>
                    <a:pt x="89" y="38"/>
                  </a:lnTo>
                  <a:lnTo>
                    <a:pt x="93" y="42"/>
                  </a:lnTo>
                  <a:lnTo>
                    <a:pt x="97" y="47"/>
                  </a:lnTo>
                  <a:lnTo>
                    <a:pt x="101" y="51"/>
                  </a:lnTo>
                  <a:lnTo>
                    <a:pt x="103" y="57"/>
                  </a:lnTo>
                  <a:lnTo>
                    <a:pt x="106" y="61"/>
                  </a:lnTo>
                  <a:lnTo>
                    <a:pt x="108" y="66"/>
                  </a:lnTo>
                  <a:lnTo>
                    <a:pt x="112" y="72"/>
                  </a:lnTo>
                  <a:lnTo>
                    <a:pt x="112" y="78"/>
                  </a:lnTo>
                  <a:lnTo>
                    <a:pt x="114" y="82"/>
                  </a:lnTo>
                  <a:lnTo>
                    <a:pt x="116" y="89"/>
                  </a:lnTo>
                  <a:lnTo>
                    <a:pt x="118" y="95"/>
                  </a:lnTo>
                  <a:lnTo>
                    <a:pt x="118" y="101"/>
                  </a:lnTo>
                  <a:lnTo>
                    <a:pt x="120" y="106"/>
                  </a:lnTo>
                  <a:lnTo>
                    <a:pt x="122" y="112"/>
                  </a:lnTo>
                  <a:lnTo>
                    <a:pt x="122" y="120"/>
                  </a:lnTo>
                  <a:lnTo>
                    <a:pt x="122" y="125"/>
                  </a:lnTo>
                  <a:lnTo>
                    <a:pt x="120" y="131"/>
                  </a:lnTo>
                  <a:lnTo>
                    <a:pt x="118" y="139"/>
                  </a:lnTo>
                  <a:lnTo>
                    <a:pt x="118" y="144"/>
                  </a:lnTo>
                  <a:lnTo>
                    <a:pt x="114" y="152"/>
                  </a:lnTo>
                  <a:lnTo>
                    <a:pt x="112" y="158"/>
                  </a:lnTo>
                  <a:lnTo>
                    <a:pt x="110" y="163"/>
                  </a:lnTo>
                  <a:lnTo>
                    <a:pt x="108" y="169"/>
                  </a:lnTo>
                  <a:lnTo>
                    <a:pt x="103" y="165"/>
                  </a:lnTo>
                  <a:lnTo>
                    <a:pt x="99" y="159"/>
                  </a:lnTo>
                  <a:lnTo>
                    <a:pt x="95" y="154"/>
                  </a:lnTo>
                  <a:lnTo>
                    <a:pt x="91" y="150"/>
                  </a:lnTo>
                  <a:lnTo>
                    <a:pt x="91" y="146"/>
                  </a:lnTo>
                  <a:lnTo>
                    <a:pt x="93" y="142"/>
                  </a:lnTo>
                  <a:lnTo>
                    <a:pt x="93" y="137"/>
                  </a:lnTo>
                  <a:lnTo>
                    <a:pt x="95" y="135"/>
                  </a:lnTo>
                  <a:lnTo>
                    <a:pt x="95" y="129"/>
                  </a:lnTo>
                  <a:lnTo>
                    <a:pt x="95" y="125"/>
                  </a:lnTo>
                  <a:lnTo>
                    <a:pt x="95" y="121"/>
                  </a:lnTo>
                  <a:lnTo>
                    <a:pt x="97" y="120"/>
                  </a:lnTo>
                  <a:lnTo>
                    <a:pt x="95" y="114"/>
                  </a:lnTo>
                  <a:lnTo>
                    <a:pt x="95" y="108"/>
                  </a:lnTo>
                  <a:lnTo>
                    <a:pt x="95" y="102"/>
                  </a:lnTo>
                  <a:lnTo>
                    <a:pt x="95" y="99"/>
                  </a:lnTo>
                  <a:lnTo>
                    <a:pt x="93" y="95"/>
                  </a:lnTo>
                  <a:lnTo>
                    <a:pt x="91" y="89"/>
                  </a:lnTo>
                  <a:lnTo>
                    <a:pt x="89" y="85"/>
                  </a:lnTo>
                  <a:lnTo>
                    <a:pt x="87" y="82"/>
                  </a:lnTo>
                  <a:lnTo>
                    <a:pt x="85" y="76"/>
                  </a:lnTo>
                  <a:lnTo>
                    <a:pt x="84" y="72"/>
                  </a:lnTo>
                  <a:lnTo>
                    <a:pt x="82" y="68"/>
                  </a:lnTo>
                  <a:lnTo>
                    <a:pt x="80" y="64"/>
                  </a:lnTo>
                  <a:lnTo>
                    <a:pt x="76" y="61"/>
                  </a:lnTo>
                  <a:lnTo>
                    <a:pt x="74" y="57"/>
                  </a:lnTo>
                  <a:lnTo>
                    <a:pt x="70" y="53"/>
                  </a:lnTo>
                  <a:lnTo>
                    <a:pt x="68" y="51"/>
                  </a:lnTo>
                  <a:lnTo>
                    <a:pt x="61" y="44"/>
                  </a:lnTo>
                  <a:lnTo>
                    <a:pt x="53" y="38"/>
                  </a:lnTo>
                  <a:lnTo>
                    <a:pt x="49" y="36"/>
                  </a:lnTo>
                  <a:lnTo>
                    <a:pt x="46" y="32"/>
                  </a:lnTo>
                  <a:lnTo>
                    <a:pt x="42" y="30"/>
                  </a:lnTo>
                  <a:lnTo>
                    <a:pt x="38" y="30"/>
                  </a:lnTo>
                  <a:lnTo>
                    <a:pt x="34" y="28"/>
                  </a:lnTo>
                  <a:lnTo>
                    <a:pt x="28" y="25"/>
                  </a:lnTo>
                  <a:lnTo>
                    <a:pt x="25" y="25"/>
                  </a:lnTo>
                  <a:lnTo>
                    <a:pt x="19" y="23"/>
                  </a:lnTo>
                  <a:lnTo>
                    <a:pt x="15" y="23"/>
                  </a:lnTo>
                  <a:lnTo>
                    <a:pt x="11" y="23"/>
                  </a:lnTo>
                  <a:lnTo>
                    <a:pt x="6" y="23"/>
                  </a:lnTo>
                  <a:lnTo>
                    <a:pt x="2" y="23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4" name="Freeform 259"/>
            <p:cNvSpPr>
              <a:spLocks/>
            </p:cNvSpPr>
            <p:nvPr/>
          </p:nvSpPr>
          <p:spPr bwMode="auto">
            <a:xfrm>
              <a:off x="2063" y="3584"/>
              <a:ext cx="34" cy="36"/>
            </a:xfrm>
            <a:custGeom>
              <a:avLst/>
              <a:gdLst>
                <a:gd name="T0" fmla="*/ 21 w 66"/>
                <a:gd name="T1" fmla="*/ 3 h 72"/>
                <a:gd name="T2" fmla="*/ 23 w 66"/>
                <a:gd name="T3" fmla="*/ 2 h 72"/>
                <a:gd name="T4" fmla="*/ 26 w 66"/>
                <a:gd name="T5" fmla="*/ 2 h 72"/>
                <a:gd name="T6" fmla="*/ 30 w 66"/>
                <a:gd name="T7" fmla="*/ 1 h 72"/>
                <a:gd name="T8" fmla="*/ 34 w 66"/>
                <a:gd name="T9" fmla="*/ 0 h 72"/>
                <a:gd name="T10" fmla="*/ 34 w 66"/>
                <a:gd name="T11" fmla="*/ 2 h 72"/>
                <a:gd name="T12" fmla="*/ 34 w 66"/>
                <a:gd name="T13" fmla="*/ 3 h 72"/>
                <a:gd name="T14" fmla="*/ 33 w 66"/>
                <a:gd name="T15" fmla="*/ 6 h 72"/>
                <a:gd name="T16" fmla="*/ 33 w 66"/>
                <a:gd name="T17" fmla="*/ 9 h 72"/>
                <a:gd name="T18" fmla="*/ 32 w 66"/>
                <a:gd name="T19" fmla="*/ 12 h 72"/>
                <a:gd name="T20" fmla="*/ 31 w 66"/>
                <a:gd name="T21" fmla="*/ 15 h 72"/>
                <a:gd name="T22" fmla="*/ 29 w 66"/>
                <a:gd name="T23" fmla="*/ 18 h 72"/>
                <a:gd name="T24" fmla="*/ 27 w 66"/>
                <a:gd name="T25" fmla="*/ 21 h 72"/>
                <a:gd name="T26" fmla="*/ 25 w 66"/>
                <a:gd name="T27" fmla="*/ 23 h 72"/>
                <a:gd name="T28" fmla="*/ 23 w 66"/>
                <a:gd name="T29" fmla="*/ 26 h 72"/>
                <a:gd name="T30" fmla="*/ 21 w 66"/>
                <a:gd name="T31" fmla="*/ 28 h 72"/>
                <a:gd name="T32" fmla="*/ 19 w 66"/>
                <a:gd name="T33" fmla="*/ 31 h 72"/>
                <a:gd name="T34" fmla="*/ 15 w 66"/>
                <a:gd name="T35" fmla="*/ 31 h 72"/>
                <a:gd name="T36" fmla="*/ 12 w 66"/>
                <a:gd name="T37" fmla="*/ 33 h 72"/>
                <a:gd name="T38" fmla="*/ 10 w 66"/>
                <a:gd name="T39" fmla="*/ 34 h 72"/>
                <a:gd name="T40" fmla="*/ 6 w 66"/>
                <a:gd name="T41" fmla="*/ 35 h 72"/>
                <a:gd name="T42" fmla="*/ 3 w 66"/>
                <a:gd name="T43" fmla="*/ 36 h 72"/>
                <a:gd name="T44" fmla="*/ 0 w 66"/>
                <a:gd name="T45" fmla="*/ 36 h 72"/>
                <a:gd name="T46" fmla="*/ 0 w 66"/>
                <a:gd name="T47" fmla="*/ 33 h 72"/>
                <a:gd name="T48" fmla="*/ 0 w 66"/>
                <a:gd name="T49" fmla="*/ 31 h 72"/>
                <a:gd name="T50" fmla="*/ 0 w 66"/>
                <a:gd name="T51" fmla="*/ 27 h 72"/>
                <a:gd name="T52" fmla="*/ 0 w 66"/>
                <a:gd name="T53" fmla="*/ 24 h 72"/>
                <a:gd name="T54" fmla="*/ 2 w 66"/>
                <a:gd name="T55" fmla="*/ 24 h 72"/>
                <a:gd name="T56" fmla="*/ 4 w 66"/>
                <a:gd name="T57" fmla="*/ 23 h 72"/>
                <a:gd name="T58" fmla="*/ 6 w 66"/>
                <a:gd name="T59" fmla="*/ 23 h 72"/>
                <a:gd name="T60" fmla="*/ 8 w 66"/>
                <a:gd name="T61" fmla="*/ 22 h 72"/>
                <a:gd name="T62" fmla="*/ 10 w 66"/>
                <a:gd name="T63" fmla="*/ 21 h 72"/>
                <a:gd name="T64" fmla="*/ 11 w 66"/>
                <a:gd name="T65" fmla="*/ 20 h 72"/>
                <a:gd name="T66" fmla="*/ 12 w 66"/>
                <a:gd name="T67" fmla="*/ 18 h 72"/>
                <a:gd name="T68" fmla="*/ 14 w 66"/>
                <a:gd name="T69" fmla="*/ 17 h 72"/>
                <a:gd name="T70" fmla="*/ 15 w 66"/>
                <a:gd name="T71" fmla="*/ 16 h 72"/>
                <a:gd name="T72" fmla="*/ 18 w 66"/>
                <a:gd name="T73" fmla="*/ 14 h 72"/>
                <a:gd name="T74" fmla="*/ 19 w 66"/>
                <a:gd name="T75" fmla="*/ 12 h 72"/>
                <a:gd name="T76" fmla="*/ 20 w 66"/>
                <a:gd name="T77" fmla="*/ 11 h 72"/>
                <a:gd name="T78" fmla="*/ 21 w 66"/>
                <a:gd name="T79" fmla="*/ 9 h 72"/>
                <a:gd name="T80" fmla="*/ 21 w 66"/>
                <a:gd name="T81" fmla="*/ 7 h 72"/>
                <a:gd name="T82" fmla="*/ 21 w 66"/>
                <a:gd name="T83" fmla="*/ 5 h 72"/>
                <a:gd name="T84" fmla="*/ 21 w 66"/>
                <a:gd name="T85" fmla="*/ 3 h 72"/>
                <a:gd name="T86" fmla="*/ 21 w 66"/>
                <a:gd name="T87" fmla="*/ 3 h 72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66"/>
                <a:gd name="T133" fmla="*/ 0 h 72"/>
                <a:gd name="T134" fmla="*/ 66 w 66"/>
                <a:gd name="T135" fmla="*/ 72 h 72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66" h="72">
                  <a:moveTo>
                    <a:pt x="41" y="5"/>
                  </a:moveTo>
                  <a:lnTo>
                    <a:pt x="45" y="4"/>
                  </a:lnTo>
                  <a:lnTo>
                    <a:pt x="51" y="4"/>
                  </a:lnTo>
                  <a:lnTo>
                    <a:pt x="59" y="2"/>
                  </a:lnTo>
                  <a:lnTo>
                    <a:pt x="66" y="0"/>
                  </a:lnTo>
                  <a:lnTo>
                    <a:pt x="66" y="4"/>
                  </a:lnTo>
                  <a:lnTo>
                    <a:pt x="66" y="5"/>
                  </a:lnTo>
                  <a:lnTo>
                    <a:pt x="64" y="11"/>
                  </a:lnTo>
                  <a:lnTo>
                    <a:pt x="64" y="17"/>
                  </a:lnTo>
                  <a:lnTo>
                    <a:pt x="62" y="24"/>
                  </a:lnTo>
                  <a:lnTo>
                    <a:pt x="60" y="30"/>
                  </a:lnTo>
                  <a:lnTo>
                    <a:pt x="57" y="36"/>
                  </a:lnTo>
                  <a:lnTo>
                    <a:pt x="53" y="42"/>
                  </a:lnTo>
                  <a:lnTo>
                    <a:pt x="49" y="45"/>
                  </a:lnTo>
                  <a:lnTo>
                    <a:pt x="45" y="51"/>
                  </a:lnTo>
                  <a:lnTo>
                    <a:pt x="40" y="55"/>
                  </a:lnTo>
                  <a:lnTo>
                    <a:pt x="36" y="61"/>
                  </a:lnTo>
                  <a:lnTo>
                    <a:pt x="30" y="62"/>
                  </a:lnTo>
                  <a:lnTo>
                    <a:pt x="24" y="66"/>
                  </a:lnTo>
                  <a:lnTo>
                    <a:pt x="19" y="68"/>
                  </a:lnTo>
                  <a:lnTo>
                    <a:pt x="11" y="70"/>
                  </a:lnTo>
                  <a:lnTo>
                    <a:pt x="5" y="72"/>
                  </a:lnTo>
                  <a:lnTo>
                    <a:pt x="0" y="72"/>
                  </a:lnTo>
                  <a:lnTo>
                    <a:pt x="0" y="66"/>
                  </a:lnTo>
                  <a:lnTo>
                    <a:pt x="0" y="61"/>
                  </a:lnTo>
                  <a:lnTo>
                    <a:pt x="0" y="53"/>
                  </a:lnTo>
                  <a:lnTo>
                    <a:pt x="0" y="47"/>
                  </a:lnTo>
                  <a:lnTo>
                    <a:pt x="3" y="47"/>
                  </a:lnTo>
                  <a:lnTo>
                    <a:pt x="7" y="45"/>
                  </a:lnTo>
                  <a:lnTo>
                    <a:pt x="11" y="45"/>
                  </a:lnTo>
                  <a:lnTo>
                    <a:pt x="15" y="43"/>
                  </a:lnTo>
                  <a:lnTo>
                    <a:pt x="19" y="42"/>
                  </a:lnTo>
                  <a:lnTo>
                    <a:pt x="22" y="40"/>
                  </a:lnTo>
                  <a:lnTo>
                    <a:pt x="24" y="36"/>
                  </a:lnTo>
                  <a:lnTo>
                    <a:pt x="28" y="34"/>
                  </a:lnTo>
                  <a:lnTo>
                    <a:pt x="30" y="32"/>
                  </a:lnTo>
                  <a:lnTo>
                    <a:pt x="34" y="28"/>
                  </a:lnTo>
                  <a:lnTo>
                    <a:pt x="36" y="24"/>
                  </a:lnTo>
                  <a:lnTo>
                    <a:pt x="38" y="21"/>
                  </a:lnTo>
                  <a:lnTo>
                    <a:pt x="40" y="17"/>
                  </a:lnTo>
                  <a:lnTo>
                    <a:pt x="40" y="13"/>
                  </a:lnTo>
                  <a:lnTo>
                    <a:pt x="41" y="9"/>
                  </a:lnTo>
                  <a:lnTo>
                    <a:pt x="41" y="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5" name="Freeform 260"/>
            <p:cNvSpPr>
              <a:spLocks/>
            </p:cNvSpPr>
            <p:nvPr/>
          </p:nvSpPr>
          <p:spPr bwMode="auto">
            <a:xfrm>
              <a:off x="2063" y="3554"/>
              <a:ext cx="26" cy="18"/>
            </a:xfrm>
            <a:custGeom>
              <a:avLst/>
              <a:gdLst>
                <a:gd name="T0" fmla="*/ 0 w 51"/>
                <a:gd name="T1" fmla="*/ 12 h 36"/>
                <a:gd name="T2" fmla="*/ 0 w 51"/>
                <a:gd name="T3" fmla="*/ 8 h 36"/>
                <a:gd name="T4" fmla="*/ 0 w 51"/>
                <a:gd name="T5" fmla="*/ 5 h 36"/>
                <a:gd name="T6" fmla="*/ 0 w 51"/>
                <a:gd name="T7" fmla="*/ 3 h 36"/>
                <a:gd name="T8" fmla="*/ 0 w 51"/>
                <a:gd name="T9" fmla="*/ 0 h 36"/>
                <a:gd name="T10" fmla="*/ 2 w 51"/>
                <a:gd name="T11" fmla="*/ 0 h 36"/>
                <a:gd name="T12" fmla="*/ 4 w 51"/>
                <a:gd name="T13" fmla="*/ 0 h 36"/>
                <a:gd name="T14" fmla="*/ 6 w 51"/>
                <a:gd name="T15" fmla="*/ 0 h 36"/>
                <a:gd name="T16" fmla="*/ 8 w 51"/>
                <a:gd name="T17" fmla="*/ 1 h 36"/>
                <a:gd name="T18" fmla="*/ 11 w 51"/>
                <a:gd name="T19" fmla="*/ 2 h 36"/>
                <a:gd name="T20" fmla="*/ 14 w 51"/>
                <a:gd name="T21" fmla="*/ 4 h 36"/>
                <a:gd name="T22" fmla="*/ 17 w 51"/>
                <a:gd name="T23" fmla="*/ 5 h 36"/>
                <a:gd name="T24" fmla="*/ 21 w 51"/>
                <a:gd name="T25" fmla="*/ 8 h 36"/>
                <a:gd name="T26" fmla="*/ 23 w 51"/>
                <a:gd name="T27" fmla="*/ 10 h 36"/>
                <a:gd name="T28" fmla="*/ 26 w 51"/>
                <a:gd name="T29" fmla="*/ 13 h 36"/>
                <a:gd name="T30" fmla="*/ 22 w 51"/>
                <a:gd name="T31" fmla="*/ 14 h 36"/>
                <a:gd name="T32" fmla="*/ 19 w 51"/>
                <a:gd name="T33" fmla="*/ 15 h 36"/>
                <a:gd name="T34" fmla="*/ 16 w 51"/>
                <a:gd name="T35" fmla="*/ 17 h 36"/>
                <a:gd name="T36" fmla="*/ 14 w 51"/>
                <a:gd name="T37" fmla="*/ 18 h 36"/>
                <a:gd name="T38" fmla="*/ 11 w 51"/>
                <a:gd name="T39" fmla="*/ 15 h 36"/>
                <a:gd name="T40" fmla="*/ 8 w 51"/>
                <a:gd name="T41" fmla="*/ 14 h 36"/>
                <a:gd name="T42" fmla="*/ 6 w 51"/>
                <a:gd name="T43" fmla="*/ 13 h 36"/>
                <a:gd name="T44" fmla="*/ 4 w 51"/>
                <a:gd name="T45" fmla="*/ 13 h 36"/>
                <a:gd name="T46" fmla="*/ 2 w 51"/>
                <a:gd name="T47" fmla="*/ 12 h 36"/>
                <a:gd name="T48" fmla="*/ 0 w 51"/>
                <a:gd name="T49" fmla="*/ 12 h 36"/>
                <a:gd name="T50" fmla="*/ 0 w 51"/>
                <a:gd name="T51" fmla="*/ 12 h 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51"/>
                <a:gd name="T79" fmla="*/ 0 h 36"/>
                <a:gd name="T80" fmla="*/ 51 w 51"/>
                <a:gd name="T81" fmla="*/ 36 h 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51" h="36">
                  <a:moveTo>
                    <a:pt x="0" y="23"/>
                  </a:moveTo>
                  <a:lnTo>
                    <a:pt x="0" y="15"/>
                  </a:lnTo>
                  <a:lnTo>
                    <a:pt x="0" y="9"/>
                  </a:lnTo>
                  <a:lnTo>
                    <a:pt x="0" y="6"/>
                  </a:lnTo>
                  <a:lnTo>
                    <a:pt x="0" y="0"/>
                  </a:lnTo>
                  <a:lnTo>
                    <a:pt x="3" y="0"/>
                  </a:lnTo>
                  <a:lnTo>
                    <a:pt x="7" y="0"/>
                  </a:lnTo>
                  <a:lnTo>
                    <a:pt x="11" y="0"/>
                  </a:lnTo>
                  <a:lnTo>
                    <a:pt x="15" y="2"/>
                  </a:lnTo>
                  <a:lnTo>
                    <a:pt x="21" y="4"/>
                  </a:lnTo>
                  <a:lnTo>
                    <a:pt x="28" y="8"/>
                  </a:lnTo>
                  <a:lnTo>
                    <a:pt x="34" y="9"/>
                  </a:lnTo>
                  <a:lnTo>
                    <a:pt x="41" y="15"/>
                  </a:lnTo>
                  <a:lnTo>
                    <a:pt x="45" y="19"/>
                  </a:lnTo>
                  <a:lnTo>
                    <a:pt x="51" y="25"/>
                  </a:lnTo>
                  <a:lnTo>
                    <a:pt x="43" y="28"/>
                  </a:lnTo>
                  <a:lnTo>
                    <a:pt x="38" y="30"/>
                  </a:lnTo>
                  <a:lnTo>
                    <a:pt x="32" y="34"/>
                  </a:lnTo>
                  <a:lnTo>
                    <a:pt x="28" y="36"/>
                  </a:lnTo>
                  <a:lnTo>
                    <a:pt x="21" y="30"/>
                  </a:lnTo>
                  <a:lnTo>
                    <a:pt x="15" y="27"/>
                  </a:lnTo>
                  <a:lnTo>
                    <a:pt x="11" y="25"/>
                  </a:lnTo>
                  <a:lnTo>
                    <a:pt x="7" y="25"/>
                  </a:lnTo>
                  <a:lnTo>
                    <a:pt x="3" y="23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6" name="Freeform 261"/>
            <p:cNvSpPr>
              <a:spLocks/>
            </p:cNvSpPr>
            <p:nvPr/>
          </p:nvSpPr>
          <p:spPr bwMode="auto">
            <a:xfrm>
              <a:off x="2122" y="3472"/>
              <a:ext cx="64" cy="130"/>
            </a:xfrm>
            <a:custGeom>
              <a:avLst/>
              <a:gdLst>
                <a:gd name="T0" fmla="*/ 13 w 128"/>
                <a:gd name="T1" fmla="*/ 70 h 260"/>
                <a:gd name="T2" fmla="*/ 13 w 128"/>
                <a:gd name="T3" fmla="*/ 77 h 260"/>
                <a:gd name="T4" fmla="*/ 16 w 128"/>
                <a:gd name="T5" fmla="*/ 85 h 260"/>
                <a:gd name="T6" fmla="*/ 19 w 128"/>
                <a:gd name="T7" fmla="*/ 90 h 260"/>
                <a:gd name="T8" fmla="*/ 22 w 128"/>
                <a:gd name="T9" fmla="*/ 96 h 260"/>
                <a:gd name="T10" fmla="*/ 28 w 128"/>
                <a:gd name="T11" fmla="*/ 103 h 260"/>
                <a:gd name="T12" fmla="*/ 35 w 128"/>
                <a:gd name="T13" fmla="*/ 108 h 260"/>
                <a:gd name="T14" fmla="*/ 40 w 128"/>
                <a:gd name="T15" fmla="*/ 111 h 260"/>
                <a:gd name="T16" fmla="*/ 47 w 128"/>
                <a:gd name="T17" fmla="*/ 114 h 260"/>
                <a:gd name="T18" fmla="*/ 54 w 128"/>
                <a:gd name="T19" fmla="*/ 116 h 260"/>
                <a:gd name="T20" fmla="*/ 57 w 128"/>
                <a:gd name="T21" fmla="*/ 124 h 260"/>
                <a:gd name="T22" fmla="*/ 54 w 128"/>
                <a:gd name="T23" fmla="*/ 129 h 260"/>
                <a:gd name="T24" fmla="*/ 45 w 128"/>
                <a:gd name="T25" fmla="*/ 127 h 260"/>
                <a:gd name="T26" fmla="*/ 37 w 128"/>
                <a:gd name="T27" fmla="*/ 124 h 260"/>
                <a:gd name="T28" fmla="*/ 29 w 128"/>
                <a:gd name="T29" fmla="*/ 120 h 260"/>
                <a:gd name="T30" fmla="*/ 22 w 128"/>
                <a:gd name="T31" fmla="*/ 115 h 260"/>
                <a:gd name="T32" fmla="*/ 17 w 128"/>
                <a:gd name="T33" fmla="*/ 109 h 260"/>
                <a:gd name="T34" fmla="*/ 11 w 128"/>
                <a:gd name="T35" fmla="*/ 102 h 260"/>
                <a:gd name="T36" fmla="*/ 6 w 128"/>
                <a:gd name="T37" fmla="*/ 94 h 260"/>
                <a:gd name="T38" fmla="*/ 3 w 128"/>
                <a:gd name="T39" fmla="*/ 86 h 260"/>
                <a:gd name="T40" fmla="*/ 1 w 128"/>
                <a:gd name="T41" fmla="*/ 78 h 260"/>
                <a:gd name="T42" fmla="*/ 0 w 128"/>
                <a:gd name="T43" fmla="*/ 68 h 260"/>
                <a:gd name="T44" fmla="*/ 0 w 128"/>
                <a:gd name="T45" fmla="*/ 59 h 260"/>
                <a:gd name="T46" fmla="*/ 1 w 128"/>
                <a:gd name="T47" fmla="*/ 49 h 260"/>
                <a:gd name="T48" fmla="*/ 5 w 128"/>
                <a:gd name="T49" fmla="*/ 41 h 260"/>
                <a:gd name="T50" fmla="*/ 9 w 128"/>
                <a:gd name="T51" fmla="*/ 31 h 260"/>
                <a:gd name="T52" fmla="*/ 15 w 128"/>
                <a:gd name="T53" fmla="*/ 24 h 260"/>
                <a:gd name="T54" fmla="*/ 20 w 128"/>
                <a:gd name="T55" fmla="*/ 17 h 260"/>
                <a:gd name="T56" fmla="*/ 28 w 128"/>
                <a:gd name="T57" fmla="*/ 11 h 260"/>
                <a:gd name="T58" fmla="*/ 36 w 128"/>
                <a:gd name="T59" fmla="*/ 7 h 260"/>
                <a:gd name="T60" fmla="*/ 44 w 128"/>
                <a:gd name="T61" fmla="*/ 4 h 260"/>
                <a:gd name="T62" fmla="*/ 54 w 128"/>
                <a:gd name="T63" fmla="*/ 1 h 260"/>
                <a:gd name="T64" fmla="*/ 64 w 128"/>
                <a:gd name="T65" fmla="*/ 0 h 260"/>
                <a:gd name="T66" fmla="*/ 64 w 128"/>
                <a:gd name="T67" fmla="*/ 8 h 260"/>
                <a:gd name="T68" fmla="*/ 64 w 128"/>
                <a:gd name="T69" fmla="*/ 14 h 260"/>
                <a:gd name="T70" fmla="*/ 56 w 128"/>
                <a:gd name="T71" fmla="*/ 14 h 260"/>
                <a:gd name="T72" fmla="*/ 48 w 128"/>
                <a:gd name="T73" fmla="*/ 16 h 260"/>
                <a:gd name="T74" fmla="*/ 41 w 128"/>
                <a:gd name="T75" fmla="*/ 19 h 260"/>
                <a:gd name="T76" fmla="*/ 35 w 128"/>
                <a:gd name="T77" fmla="*/ 23 h 260"/>
                <a:gd name="T78" fmla="*/ 29 w 128"/>
                <a:gd name="T79" fmla="*/ 28 h 260"/>
                <a:gd name="T80" fmla="*/ 23 w 128"/>
                <a:gd name="T81" fmla="*/ 32 h 260"/>
                <a:gd name="T82" fmla="*/ 20 w 128"/>
                <a:gd name="T83" fmla="*/ 39 h 260"/>
                <a:gd name="T84" fmla="*/ 17 w 128"/>
                <a:gd name="T85" fmla="*/ 46 h 260"/>
                <a:gd name="T86" fmla="*/ 14 w 128"/>
                <a:gd name="T87" fmla="*/ 52 h 260"/>
                <a:gd name="T88" fmla="*/ 13 w 128"/>
                <a:gd name="T89" fmla="*/ 61 h 260"/>
                <a:gd name="T90" fmla="*/ 13 w 128"/>
                <a:gd name="T91" fmla="*/ 66 h 260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128"/>
                <a:gd name="T139" fmla="*/ 0 h 260"/>
                <a:gd name="T140" fmla="*/ 128 w 128"/>
                <a:gd name="T141" fmla="*/ 260 h 260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128" h="260">
                  <a:moveTo>
                    <a:pt x="25" y="131"/>
                  </a:moveTo>
                  <a:lnTo>
                    <a:pt x="25" y="134"/>
                  </a:lnTo>
                  <a:lnTo>
                    <a:pt x="25" y="140"/>
                  </a:lnTo>
                  <a:lnTo>
                    <a:pt x="25" y="144"/>
                  </a:lnTo>
                  <a:lnTo>
                    <a:pt x="25" y="150"/>
                  </a:lnTo>
                  <a:lnTo>
                    <a:pt x="25" y="153"/>
                  </a:lnTo>
                  <a:lnTo>
                    <a:pt x="27" y="159"/>
                  </a:lnTo>
                  <a:lnTo>
                    <a:pt x="29" y="163"/>
                  </a:lnTo>
                  <a:lnTo>
                    <a:pt x="31" y="169"/>
                  </a:lnTo>
                  <a:lnTo>
                    <a:pt x="33" y="171"/>
                  </a:lnTo>
                  <a:lnTo>
                    <a:pt x="35" y="174"/>
                  </a:lnTo>
                  <a:lnTo>
                    <a:pt x="37" y="180"/>
                  </a:lnTo>
                  <a:lnTo>
                    <a:pt x="39" y="184"/>
                  </a:lnTo>
                  <a:lnTo>
                    <a:pt x="40" y="188"/>
                  </a:lnTo>
                  <a:lnTo>
                    <a:pt x="44" y="191"/>
                  </a:lnTo>
                  <a:lnTo>
                    <a:pt x="46" y="193"/>
                  </a:lnTo>
                  <a:lnTo>
                    <a:pt x="50" y="199"/>
                  </a:lnTo>
                  <a:lnTo>
                    <a:pt x="56" y="205"/>
                  </a:lnTo>
                  <a:lnTo>
                    <a:pt x="61" y="210"/>
                  </a:lnTo>
                  <a:lnTo>
                    <a:pt x="65" y="212"/>
                  </a:lnTo>
                  <a:lnTo>
                    <a:pt x="69" y="216"/>
                  </a:lnTo>
                  <a:lnTo>
                    <a:pt x="73" y="218"/>
                  </a:lnTo>
                  <a:lnTo>
                    <a:pt x="77" y="220"/>
                  </a:lnTo>
                  <a:lnTo>
                    <a:pt x="80" y="222"/>
                  </a:lnTo>
                  <a:lnTo>
                    <a:pt x="86" y="224"/>
                  </a:lnTo>
                  <a:lnTo>
                    <a:pt x="90" y="226"/>
                  </a:lnTo>
                  <a:lnTo>
                    <a:pt x="94" y="228"/>
                  </a:lnTo>
                  <a:lnTo>
                    <a:pt x="97" y="229"/>
                  </a:lnTo>
                  <a:lnTo>
                    <a:pt x="101" y="231"/>
                  </a:lnTo>
                  <a:lnTo>
                    <a:pt x="107" y="231"/>
                  </a:lnTo>
                  <a:lnTo>
                    <a:pt x="111" y="233"/>
                  </a:lnTo>
                  <a:lnTo>
                    <a:pt x="113" y="239"/>
                  </a:lnTo>
                  <a:lnTo>
                    <a:pt x="113" y="247"/>
                  </a:lnTo>
                  <a:lnTo>
                    <a:pt x="113" y="252"/>
                  </a:lnTo>
                  <a:lnTo>
                    <a:pt x="113" y="260"/>
                  </a:lnTo>
                  <a:lnTo>
                    <a:pt x="107" y="258"/>
                  </a:lnTo>
                  <a:lnTo>
                    <a:pt x="101" y="258"/>
                  </a:lnTo>
                  <a:lnTo>
                    <a:pt x="96" y="256"/>
                  </a:lnTo>
                  <a:lnTo>
                    <a:pt x="90" y="254"/>
                  </a:lnTo>
                  <a:lnTo>
                    <a:pt x="84" y="252"/>
                  </a:lnTo>
                  <a:lnTo>
                    <a:pt x="78" y="250"/>
                  </a:lnTo>
                  <a:lnTo>
                    <a:pt x="73" y="248"/>
                  </a:lnTo>
                  <a:lnTo>
                    <a:pt x="69" y="247"/>
                  </a:lnTo>
                  <a:lnTo>
                    <a:pt x="63" y="243"/>
                  </a:lnTo>
                  <a:lnTo>
                    <a:pt x="58" y="239"/>
                  </a:lnTo>
                  <a:lnTo>
                    <a:pt x="52" y="235"/>
                  </a:lnTo>
                  <a:lnTo>
                    <a:pt x="48" y="233"/>
                  </a:lnTo>
                  <a:lnTo>
                    <a:pt x="44" y="229"/>
                  </a:lnTo>
                  <a:lnTo>
                    <a:pt x="40" y="224"/>
                  </a:lnTo>
                  <a:lnTo>
                    <a:pt x="35" y="220"/>
                  </a:lnTo>
                  <a:lnTo>
                    <a:pt x="33" y="218"/>
                  </a:lnTo>
                  <a:lnTo>
                    <a:pt x="29" y="212"/>
                  </a:lnTo>
                  <a:lnTo>
                    <a:pt x="23" y="209"/>
                  </a:lnTo>
                  <a:lnTo>
                    <a:pt x="21" y="203"/>
                  </a:lnTo>
                  <a:lnTo>
                    <a:pt x="18" y="199"/>
                  </a:lnTo>
                  <a:lnTo>
                    <a:pt x="14" y="193"/>
                  </a:lnTo>
                  <a:lnTo>
                    <a:pt x="12" y="188"/>
                  </a:lnTo>
                  <a:lnTo>
                    <a:pt x="10" y="182"/>
                  </a:lnTo>
                  <a:lnTo>
                    <a:pt x="8" y="178"/>
                  </a:lnTo>
                  <a:lnTo>
                    <a:pt x="6" y="172"/>
                  </a:lnTo>
                  <a:lnTo>
                    <a:pt x="4" y="167"/>
                  </a:lnTo>
                  <a:lnTo>
                    <a:pt x="2" y="161"/>
                  </a:lnTo>
                  <a:lnTo>
                    <a:pt x="2" y="155"/>
                  </a:lnTo>
                  <a:lnTo>
                    <a:pt x="0" y="150"/>
                  </a:lnTo>
                  <a:lnTo>
                    <a:pt x="0" y="142"/>
                  </a:lnTo>
                  <a:lnTo>
                    <a:pt x="0" y="136"/>
                  </a:lnTo>
                  <a:lnTo>
                    <a:pt x="0" y="131"/>
                  </a:lnTo>
                  <a:lnTo>
                    <a:pt x="0" y="123"/>
                  </a:lnTo>
                  <a:lnTo>
                    <a:pt x="0" y="117"/>
                  </a:lnTo>
                  <a:lnTo>
                    <a:pt x="0" y="112"/>
                  </a:lnTo>
                  <a:lnTo>
                    <a:pt x="2" y="104"/>
                  </a:lnTo>
                  <a:lnTo>
                    <a:pt x="2" y="98"/>
                  </a:lnTo>
                  <a:lnTo>
                    <a:pt x="4" y="93"/>
                  </a:lnTo>
                  <a:lnTo>
                    <a:pt x="6" y="85"/>
                  </a:lnTo>
                  <a:lnTo>
                    <a:pt x="10" y="81"/>
                  </a:lnTo>
                  <a:lnTo>
                    <a:pt x="12" y="74"/>
                  </a:lnTo>
                  <a:lnTo>
                    <a:pt x="14" y="68"/>
                  </a:lnTo>
                  <a:lnTo>
                    <a:pt x="18" y="62"/>
                  </a:lnTo>
                  <a:lnTo>
                    <a:pt x="21" y="58"/>
                  </a:lnTo>
                  <a:lnTo>
                    <a:pt x="23" y="53"/>
                  </a:lnTo>
                  <a:lnTo>
                    <a:pt x="29" y="47"/>
                  </a:lnTo>
                  <a:lnTo>
                    <a:pt x="33" y="43"/>
                  </a:lnTo>
                  <a:lnTo>
                    <a:pt x="37" y="39"/>
                  </a:lnTo>
                  <a:lnTo>
                    <a:pt x="40" y="34"/>
                  </a:lnTo>
                  <a:lnTo>
                    <a:pt x="44" y="30"/>
                  </a:lnTo>
                  <a:lnTo>
                    <a:pt x="50" y="26"/>
                  </a:lnTo>
                  <a:lnTo>
                    <a:pt x="56" y="22"/>
                  </a:lnTo>
                  <a:lnTo>
                    <a:pt x="59" y="19"/>
                  </a:lnTo>
                  <a:lnTo>
                    <a:pt x="65" y="17"/>
                  </a:lnTo>
                  <a:lnTo>
                    <a:pt x="71" y="13"/>
                  </a:lnTo>
                  <a:lnTo>
                    <a:pt x="77" y="11"/>
                  </a:lnTo>
                  <a:lnTo>
                    <a:pt x="82" y="9"/>
                  </a:lnTo>
                  <a:lnTo>
                    <a:pt x="88" y="7"/>
                  </a:lnTo>
                  <a:lnTo>
                    <a:pt x="96" y="5"/>
                  </a:lnTo>
                  <a:lnTo>
                    <a:pt x="101" y="3"/>
                  </a:lnTo>
                  <a:lnTo>
                    <a:pt x="107" y="1"/>
                  </a:lnTo>
                  <a:lnTo>
                    <a:pt x="113" y="0"/>
                  </a:lnTo>
                  <a:lnTo>
                    <a:pt x="120" y="0"/>
                  </a:lnTo>
                  <a:lnTo>
                    <a:pt x="128" y="0"/>
                  </a:lnTo>
                  <a:lnTo>
                    <a:pt x="128" y="5"/>
                  </a:lnTo>
                  <a:lnTo>
                    <a:pt x="128" y="13"/>
                  </a:lnTo>
                  <a:lnTo>
                    <a:pt x="128" y="15"/>
                  </a:lnTo>
                  <a:lnTo>
                    <a:pt x="128" y="19"/>
                  </a:lnTo>
                  <a:lnTo>
                    <a:pt x="128" y="22"/>
                  </a:lnTo>
                  <a:lnTo>
                    <a:pt x="128" y="28"/>
                  </a:lnTo>
                  <a:lnTo>
                    <a:pt x="120" y="28"/>
                  </a:lnTo>
                  <a:lnTo>
                    <a:pt x="116" y="28"/>
                  </a:lnTo>
                  <a:lnTo>
                    <a:pt x="111" y="28"/>
                  </a:lnTo>
                  <a:lnTo>
                    <a:pt x="107" y="30"/>
                  </a:lnTo>
                  <a:lnTo>
                    <a:pt x="101" y="30"/>
                  </a:lnTo>
                  <a:lnTo>
                    <a:pt x="96" y="32"/>
                  </a:lnTo>
                  <a:lnTo>
                    <a:pt x="90" y="34"/>
                  </a:lnTo>
                  <a:lnTo>
                    <a:pt x="86" y="36"/>
                  </a:lnTo>
                  <a:lnTo>
                    <a:pt x="82" y="38"/>
                  </a:lnTo>
                  <a:lnTo>
                    <a:pt x="77" y="39"/>
                  </a:lnTo>
                  <a:lnTo>
                    <a:pt x="73" y="41"/>
                  </a:lnTo>
                  <a:lnTo>
                    <a:pt x="69" y="45"/>
                  </a:lnTo>
                  <a:lnTo>
                    <a:pt x="65" y="47"/>
                  </a:lnTo>
                  <a:lnTo>
                    <a:pt x="61" y="51"/>
                  </a:lnTo>
                  <a:lnTo>
                    <a:pt x="58" y="55"/>
                  </a:lnTo>
                  <a:lnTo>
                    <a:pt x="54" y="58"/>
                  </a:lnTo>
                  <a:lnTo>
                    <a:pt x="50" y="60"/>
                  </a:lnTo>
                  <a:lnTo>
                    <a:pt x="46" y="64"/>
                  </a:lnTo>
                  <a:lnTo>
                    <a:pt x="44" y="68"/>
                  </a:lnTo>
                  <a:lnTo>
                    <a:pt x="42" y="74"/>
                  </a:lnTo>
                  <a:lnTo>
                    <a:pt x="39" y="77"/>
                  </a:lnTo>
                  <a:lnTo>
                    <a:pt x="37" y="81"/>
                  </a:lnTo>
                  <a:lnTo>
                    <a:pt x="35" y="85"/>
                  </a:lnTo>
                  <a:lnTo>
                    <a:pt x="33" y="91"/>
                  </a:lnTo>
                  <a:lnTo>
                    <a:pt x="31" y="95"/>
                  </a:lnTo>
                  <a:lnTo>
                    <a:pt x="29" y="100"/>
                  </a:lnTo>
                  <a:lnTo>
                    <a:pt x="27" y="104"/>
                  </a:lnTo>
                  <a:lnTo>
                    <a:pt x="25" y="110"/>
                  </a:lnTo>
                  <a:lnTo>
                    <a:pt x="25" y="114"/>
                  </a:lnTo>
                  <a:lnTo>
                    <a:pt x="25" y="121"/>
                  </a:lnTo>
                  <a:lnTo>
                    <a:pt x="25" y="125"/>
                  </a:lnTo>
                  <a:lnTo>
                    <a:pt x="25" y="13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7" name="Freeform 262"/>
            <p:cNvSpPr>
              <a:spLocks/>
            </p:cNvSpPr>
            <p:nvPr/>
          </p:nvSpPr>
          <p:spPr bwMode="auto">
            <a:xfrm>
              <a:off x="2185" y="3472"/>
              <a:ext cx="65" cy="129"/>
            </a:xfrm>
            <a:custGeom>
              <a:avLst/>
              <a:gdLst>
                <a:gd name="T0" fmla="*/ 0 w 129"/>
                <a:gd name="T1" fmla="*/ 10 h 258"/>
                <a:gd name="T2" fmla="*/ 0 w 129"/>
                <a:gd name="T3" fmla="*/ 3 h 258"/>
                <a:gd name="T4" fmla="*/ 6 w 129"/>
                <a:gd name="T5" fmla="*/ 0 h 258"/>
                <a:gd name="T6" fmla="*/ 15 w 129"/>
                <a:gd name="T7" fmla="*/ 2 h 258"/>
                <a:gd name="T8" fmla="*/ 25 w 129"/>
                <a:gd name="T9" fmla="*/ 5 h 258"/>
                <a:gd name="T10" fmla="*/ 33 w 129"/>
                <a:gd name="T11" fmla="*/ 10 h 258"/>
                <a:gd name="T12" fmla="*/ 41 w 129"/>
                <a:gd name="T13" fmla="*/ 15 h 258"/>
                <a:gd name="T14" fmla="*/ 47 w 129"/>
                <a:gd name="T15" fmla="*/ 21 h 258"/>
                <a:gd name="T16" fmla="*/ 53 w 129"/>
                <a:gd name="T17" fmla="*/ 29 h 258"/>
                <a:gd name="T18" fmla="*/ 57 w 129"/>
                <a:gd name="T19" fmla="*/ 37 h 258"/>
                <a:gd name="T20" fmla="*/ 61 w 129"/>
                <a:gd name="T21" fmla="*/ 47 h 258"/>
                <a:gd name="T22" fmla="*/ 63 w 129"/>
                <a:gd name="T23" fmla="*/ 55 h 258"/>
                <a:gd name="T24" fmla="*/ 65 w 129"/>
                <a:gd name="T25" fmla="*/ 66 h 258"/>
                <a:gd name="T26" fmla="*/ 64 w 129"/>
                <a:gd name="T27" fmla="*/ 74 h 258"/>
                <a:gd name="T28" fmla="*/ 62 w 129"/>
                <a:gd name="T29" fmla="*/ 83 h 258"/>
                <a:gd name="T30" fmla="*/ 59 w 129"/>
                <a:gd name="T31" fmla="*/ 90 h 258"/>
                <a:gd name="T32" fmla="*/ 55 w 129"/>
                <a:gd name="T33" fmla="*/ 98 h 258"/>
                <a:gd name="T34" fmla="*/ 51 w 129"/>
                <a:gd name="T35" fmla="*/ 105 h 258"/>
                <a:gd name="T36" fmla="*/ 46 w 129"/>
                <a:gd name="T37" fmla="*/ 111 h 258"/>
                <a:gd name="T38" fmla="*/ 39 w 129"/>
                <a:gd name="T39" fmla="*/ 116 h 258"/>
                <a:gd name="T40" fmla="*/ 33 w 129"/>
                <a:gd name="T41" fmla="*/ 121 h 258"/>
                <a:gd name="T42" fmla="*/ 25 w 129"/>
                <a:gd name="T43" fmla="*/ 124 h 258"/>
                <a:gd name="T44" fmla="*/ 17 w 129"/>
                <a:gd name="T45" fmla="*/ 128 h 258"/>
                <a:gd name="T46" fmla="*/ 12 w 129"/>
                <a:gd name="T47" fmla="*/ 125 h 258"/>
                <a:gd name="T48" fmla="*/ 12 w 129"/>
                <a:gd name="T49" fmla="*/ 116 h 258"/>
                <a:gd name="T50" fmla="*/ 17 w 129"/>
                <a:gd name="T51" fmla="*/ 114 h 258"/>
                <a:gd name="T52" fmla="*/ 23 w 129"/>
                <a:gd name="T53" fmla="*/ 111 h 258"/>
                <a:gd name="T54" fmla="*/ 31 w 129"/>
                <a:gd name="T55" fmla="*/ 106 h 258"/>
                <a:gd name="T56" fmla="*/ 40 w 129"/>
                <a:gd name="T57" fmla="*/ 97 h 258"/>
                <a:gd name="T58" fmla="*/ 46 w 129"/>
                <a:gd name="T59" fmla="*/ 88 h 258"/>
                <a:gd name="T60" fmla="*/ 48 w 129"/>
                <a:gd name="T61" fmla="*/ 83 h 258"/>
                <a:gd name="T62" fmla="*/ 50 w 129"/>
                <a:gd name="T63" fmla="*/ 76 h 258"/>
                <a:gd name="T64" fmla="*/ 52 w 129"/>
                <a:gd name="T65" fmla="*/ 70 h 258"/>
                <a:gd name="T66" fmla="*/ 52 w 129"/>
                <a:gd name="T67" fmla="*/ 63 h 258"/>
                <a:gd name="T68" fmla="*/ 51 w 129"/>
                <a:gd name="T69" fmla="*/ 55 h 258"/>
                <a:gd name="T70" fmla="*/ 48 w 129"/>
                <a:gd name="T71" fmla="*/ 48 h 258"/>
                <a:gd name="T72" fmla="*/ 45 w 129"/>
                <a:gd name="T73" fmla="*/ 41 h 258"/>
                <a:gd name="T74" fmla="*/ 40 w 129"/>
                <a:gd name="T75" fmla="*/ 34 h 258"/>
                <a:gd name="T76" fmla="*/ 36 w 129"/>
                <a:gd name="T77" fmla="*/ 29 h 258"/>
                <a:gd name="T78" fmla="*/ 31 w 129"/>
                <a:gd name="T79" fmla="*/ 24 h 258"/>
                <a:gd name="T80" fmla="*/ 24 w 129"/>
                <a:gd name="T81" fmla="*/ 20 h 258"/>
                <a:gd name="T82" fmla="*/ 17 w 129"/>
                <a:gd name="T83" fmla="*/ 16 h 258"/>
                <a:gd name="T84" fmla="*/ 10 w 129"/>
                <a:gd name="T85" fmla="*/ 14 h 258"/>
                <a:gd name="T86" fmla="*/ 2 w 129"/>
                <a:gd name="T87" fmla="*/ 14 h 258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129"/>
                <a:gd name="T133" fmla="*/ 0 h 258"/>
                <a:gd name="T134" fmla="*/ 129 w 129"/>
                <a:gd name="T135" fmla="*/ 258 h 258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129" h="258">
                  <a:moveTo>
                    <a:pt x="0" y="28"/>
                  </a:moveTo>
                  <a:lnTo>
                    <a:pt x="0" y="22"/>
                  </a:lnTo>
                  <a:lnTo>
                    <a:pt x="0" y="19"/>
                  </a:lnTo>
                  <a:lnTo>
                    <a:pt x="0" y="15"/>
                  </a:lnTo>
                  <a:lnTo>
                    <a:pt x="0" y="13"/>
                  </a:lnTo>
                  <a:lnTo>
                    <a:pt x="0" y="5"/>
                  </a:lnTo>
                  <a:lnTo>
                    <a:pt x="0" y="0"/>
                  </a:lnTo>
                  <a:lnTo>
                    <a:pt x="6" y="0"/>
                  </a:lnTo>
                  <a:lnTo>
                    <a:pt x="11" y="0"/>
                  </a:lnTo>
                  <a:lnTo>
                    <a:pt x="17" y="1"/>
                  </a:lnTo>
                  <a:lnTo>
                    <a:pt x="25" y="1"/>
                  </a:lnTo>
                  <a:lnTo>
                    <a:pt x="30" y="3"/>
                  </a:lnTo>
                  <a:lnTo>
                    <a:pt x="36" y="5"/>
                  </a:lnTo>
                  <a:lnTo>
                    <a:pt x="44" y="7"/>
                  </a:lnTo>
                  <a:lnTo>
                    <a:pt x="49" y="9"/>
                  </a:lnTo>
                  <a:lnTo>
                    <a:pt x="55" y="11"/>
                  </a:lnTo>
                  <a:lnTo>
                    <a:pt x="61" y="15"/>
                  </a:lnTo>
                  <a:lnTo>
                    <a:pt x="65" y="19"/>
                  </a:lnTo>
                  <a:lnTo>
                    <a:pt x="70" y="22"/>
                  </a:lnTo>
                  <a:lnTo>
                    <a:pt x="76" y="26"/>
                  </a:lnTo>
                  <a:lnTo>
                    <a:pt x="82" y="30"/>
                  </a:lnTo>
                  <a:lnTo>
                    <a:pt x="85" y="34"/>
                  </a:lnTo>
                  <a:lnTo>
                    <a:pt x="91" y="38"/>
                  </a:lnTo>
                  <a:lnTo>
                    <a:pt x="93" y="41"/>
                  </a:lnTo>
                  <a:lnTo>
                    <a:pt x="97" y="47"/>
                  </a:lnTo>
                  <a:lnTo>
                    <a:pt x="103" y="53"/>
                  </a:lnTo>
                  <a:lnTo>
                    <a:pt x="106" y="57"/>
                  </a:lnTo>
                  <a:lnTo>
                    <a:pt x="108" y="62"/>
                  </a:lnTo>
                  <a:lnTo>
                    <a:pt x="112" y="68"/>
                  </a:lnTo>
                  <a:lnTo>
                    <a:pt x="114" y="74"/>
                  </a:lnTo>
                  <a:lnTo>
                    <a:pt x="118" y="79"/>
                  </a:lnTo>
                  <a:lnTo>
                    <a:pt x="120" y="85"/>
                  </a:lnTo>
                  <a:lnTo>
                    <a:pt x="122" y="93"/>
                  </a:lnTo>
                  <a:lnTo>
                    <a:pt x="124" y="98"/>
                  </a:lnTo>
                  <a:lnTo>
                    <a:pt x="125" y="104"/>
                  </a:lnTo>
                  <a:lnTo>
                    <a:pt x="125" y="110"/>
                  </a:lnTo>
                  <a:lnTo>
                    <a:pt x="127" y="117"/>
                  </a:lnTo>
                  <a:lnTo>
                    <a:pt x="129" y="123"/>
                  </a:lnTo>
                  <a:lnTo>
                    <a:pt x="129" y="131"/>
                  </a:lnTo>
                  <a:lnTo>
                    <a:pt x="129" y="136"/>
                  </a:lnTo>
                  <a:lnTo>
                    <a:pt x="127" y="142"/>
                  </a:lnTo>
                  <a:lnTo>
                    <a:pt x="127" y="148"/>
                  </a:lnTo>
                  <a:lnTo>
                    <a:pt x="125" y="153"/>
                  </a:lnTo>
                  <a:lnTo>
                    <a:pt x="125" y="159"/>
                  </a:lnTo>
                  <a:lnTo>
                    <a:pt x="124" y="165"/>
                  </a:lnTo>
                  <a:lnTo>
                    <a:pt x="122" y="171"/>
                  </a:lnTo>
                  <a:lnTo>
                    <a:pt x="122" y="174"/>
                  </a:lnTo>
                  <a:lnTo>
                    <a:pt x="118" y="180"/>
                  </a:lnTo>
                  <a:lnTo>
                    <a:pt x="116" y="186"/>
                  </a:lnTo>
                  <a:lnTo>
                    <a:pt x="114" y="190"/>
                  </a:lnTo>
                  <a:lnTo>
                    <a:pt x="110" y="195"/>
                  </a:lnTo>
                  <a:lnTo>
                    <a:pt x="106" y="199"/>
                  </a:lnTo>
                  <a:lnTo>
                    <a:pt x="105" y="205"/>
                  </a:lnTo>
                  <a:lnTo>
                    <a:pt x="101" y="209"/>
                  </a:lnTo>
                  <a:lnTo>
                    <a:pt x="99" y="214"/>
                  </a:lnTo>
                  <a:lnTo>
                    <a:pt x="95" y="218"/>
                  </a:lnTo>
                  <a:lnTo>
                    <a:pt x="91" y="222"/>
                  </a:lnTo>
                  <a:lnTo>
                    <a:pt x="85" y="224"/>
                  </a:lnTo>
                  <a:lnTo>
                    <a:pt x="82" y="229"/>
                  </a:lnTo>
                  <a:lnTo>
                    <a:pt x="78" y="231"/>
                  </a:lnTo>
                  <a:lnTo>
                    <a:pt x="74" y="235"/>
                  </a:lnTo>
                  <a:lnTo>
                    <a:pt x="68" y="239"/>
                  </a:lnTo>
                  <a:lnTo>
                    <a:pt x="65" y="241"/>
                  </a:lnTo>
                  <a:lnTo>
                    <a:pt x="59" y="245"/>
                  </a:lnTo>
                  <a:lnTo>
                    <a:pt x="55" y="247"/>
                  </a:lnTo>
                  <a:lnTo>
                    <a:pt x="49" y="248"/>
                  </a:lnTo>
                  <a:lnTo>
                    <a:pt x="44" y="252"/>
                  </a:lnTo>
                  <a:lnTo>
                    <a:pt x="40" y="252"/>
                  </a:lnTo>
                  <a:lnTo>
                    <a:pt x="34" y="256"/>
                  </a:lnTo>
                  <a:lnTo>
                    <a:pt x="28" y="256"/>
                  </a:lnTo>
                  <a:lnTo>
                    <a:pt x="23" y="258"/>
                  </a:lnTo>
                  <a:lnTo>
                    <a:pt x="23" y="250"/>
                  </a:lnTo>
                  <a:lnTo>
                    <a:pt x="23" y="243"/>
                  </a:lnTo>
                  <a:lnTo>
                    <a:pt x="23" y="237"/>
                  </a:lnTo>
                  <a:lnTo>
                    <a:pt x="23" y="231"/>
                  </a:lnTo>
                  <a:lnTo>
                    <a:pt x="27" y="229"/>
                  </a:lnTo>
                  <a:lnTo>
                    <a:pt x="30" y="228"/>
                  </a:lnTo>
                  <a:lnTo>
                    <a:pt x="34" y="228"/>
                  </a:lnTo>
                  <a:lnTo>
                    <a:pt x="40" y="226"/>
                  </a:lnTo>
                  <a:lnTo>
                    <a:pt x="42" y="224"/>
                  </a:lnTo>
                  <a:lnTo>
                    <a:pt x="46" y="222"/>
                  </a:lnTo>
                  <a:lnTo>
                    <a:pt x="51" y="220"/>
                  </a:lnTo>
                  <a:lnTo>
                    <a:pt x="55" y="218"/>
                  </a:lnTo>
                  <a:lnTo>
                    <a:pt x="61" y="212"/>
                  </a:lnTo>
                  <a:lnTo>
                    <a:pt x="66" y="207"/>
                  </a:lnTo>
                  <a:lnTo>
                    <a:pt x="74" y="201"/>
                  </a:lnTo>
                  <a:lnTo>
                    <a:pt x="80" y="193"/>
                  </a:lnTo>
                  <a:lnTo>
                    <a:pt x="84" y="188"/>
                  </a:lnTo>
                  <a:lnTo>
                    <a:pt x="89" y="180"/>
                  </a:lnTo>
                  <a:lnTo>
                    <a:pt x="91" y="176"/>
                  </a:lnTo>
                  <a:lnTo>
                    <a:pt x="93" y="172"/>
                  </a:lnTo>
                  <a:lnTo>
                    <a:pt x="93" y="169"/>
                  </a:lnTo>
                  <a:lnTo>
                    <a:pt x="95" y="165"/>
                  </a:lnTo>
                  <a:lnTo>
                    <a:pt x="97" y="161"/>
                  </a:lnTo>
                  <a:lnTo>
                    <a:pt x="97" y="155"/>
                  </a:lnTo>
                  <a:lnTo>
                    <a:pt x="99" y="152"/>
                  </a:lnTo>
                  <a:lnTo>
                    <a:pt x="101" y="148"/>
                  </a:lnTo>
                  <a:lnTo>
                    <a:pt x="101" y="144"/>
                  </a:lnTo>
                  <a:lnTo>
                    <a:pt x="103" y="140"/>
                  </a:lnTo>
                  <a:lnTo>
                    <a:pt x="103" y="134"/>
                  </a:lnTo>
                  <a:lnTo>
                    <a:pt x="103" y="131"/>
                  </a:lnTo>
                  <a:lnTo>
                    <a:pt x="103" y="125"/>
                  </a:lnTo>
                  <a:lnTo>
                    <a:pt x="101" y="119"/>
                  </a:lnTo>
                  <a:lnTo>
                    <a:pt x="101" y="114"/>
                  </a:lnTo>
                  <a:lnTo>
                    <a:pt x="101" y="110"/>
                  </a:lnTo>
                  <a:lnTo>
                    <a:pt x="99" y="104"/>
                  </a:lnTo>
                  <a:lnTo>
                    <a:pt x="97" y="100"/>
                  </a:lnTo>
                  <a:lnTo>
                    <a:pt x="95" y="95"/>
                  </a:lnTo>
                  <a:lnTo>
                    <a:pt x="93" y="91"/>
                  </a:lnTo>
                  <a:lnTo>
                    <a:pt x="91" y="85"/>
                  </a:lnTo>
                  <a:lnTo>
                    <a:pt x="89" y="81"/>
                  </a:lnTo>
                  <a:lnTo>
                    <a:pt x="85" y="76"/>
                  </a:lnTo>
                  <a:lnTo>
                    <a:pt x="84" y="72"/>
                  </a:lnTo>
                  <a:lnTo>
                    <a:pt x="80" y="68"/>
                  </a:lnTo>
                  <a:lnTo>
                    <a:pt x="78" y="64"/>
                  </a:lnTo>
                  <a:lnTo>
                    <a:pt x="74" y="60"/>
                  </a:lnTo>
                  <a:lnTo>
                    <a:pt x="72" y="57"/>
                  </a:lnTo>
                  <a:lnTo>
                    <a:pt x="68" y="53"/>
                  </a:lnTo>
                  <a:lnTo>
                    <a:pt x="65" y="49"/>
                  </a:lnTo>
                  <a:lnTo>
                    <a:pt x="61" y="47"/>
                  </a:lnTo>
                  <a:lnTo>
                    <a:pt x="57" y="45"/>
                  </a:lnTo>
                  <a:lnTo>
                    <a:pt x="51" y="41"/>
                  </a:lnTo>
                  <a:lnTo>
                    <a:pt x="47" y="39"/>
                  </a:lnTo>
                  <a:lnTo>
                    <a:pt x="44" y="38"/>
                  </a:lnTo>
                  <a:lnTo>
                    <a:pt x="40" y="36"/>
                  </a:lnTo>
                  <a:lnTo>
                    <a:pt x="34" y="32"/>
                  </a:lnTo>
                  <a:lnTo>
                    <a:pt x="28" y="30"/>
                  </a:lnTo>
                  <a:lnTo>
                    <a:pt x="25" y="30"/>
                  </a:lnTo>
                  <a:lnTo>
                    <a:pt x="19" y="28"/>
                  </a:lnTo>
                  <a:lnTo>
                    <a:pt x="13" y="28"/>
                  </a:lnTo>
                  <a:lnTo>
                    <a:pt x="9" y="28"/>
                  </a:lnTo>
                  <a:lnTo>
                    <a:pt x="4" y="28"/>
                  </a:lnTo>
                  <a:lnTo>
                    <a:pt x="0" y="2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8" name="Freeform 263"/>
            <p:cNvSpPr>
              <a:spLocks/>
            </p:cNvSpPr>
            <p:nvPr/>
          </p:nvSpPr>
          <p:spPr bwMode="auto">
            <a:xfrm>
              <a:off x="2277" y="3468"/>
              <a:ext cx="29" cy="19"/>
            </a:xfrm>
            <a:custGeom>
              <a:avLst/>
              <a:gdLst>
                <a:gd name="T0" fmla="*/ 0 w 57"/>
                <a:gd name="T1" fmla="*/ 9 h 36"/>
                <a:gd name="T2" fmla="*/ 1 w 57"/>
                <a:gd name="T3" fmla="*/ 6 h 36"/>
                <a:gd name="T4" fmla="*/ 3 w 57"/>
                <a:gd name="T5" fmla="*/ 4 h 36"/>
                <a:gd name="T6" fmla="*/ 5 w 57"/>
                <a:gd name="T7" fmla="*/ 2 h 36"/>
                <a:gd name="T8" fmla="*/ 7 w 57"/>
                <a:gd name="T9" fmla="*/ 0 h 36"/>
                <a:gd name="T10" fmla="*/ 9 w 57"/>
                <a:gd name="T11" fmla="*/ 2 h 36"/>
                <a:gd name="T12" fmla="*/ 12 w 57"/>
                <a:gd name="T13" fmla="*/ 4 h 36"/>
                <a:gd name="T14" fmla="*/ 14 w 57"/>
                <a:gd name="T15" fmla="*/ 5 h 36"/>
                <a:gd name="T16" fmla="*/ 18 w 57"/>
                <a:gd name="T17" fmla="*/ 6 h 36"/>
                <a:gd name="T18" fmla="*/ 19 w 57"/>
                <a:gd name="T19" fmla="*/ 6 h 36"/>
                <a:gd name="T20" fmla="*/ 22 w 57"/>
                <a:gd name="T21" fmla="*/ 7 h 36"/>
                <a:gd name="T22" fmla="*/ 25 w 57"/>
                <a:gd name="T23" fmla="*/ 7 h 36"/>
                <a:gd name="T24" fmla="*/ 29 w 57"/>
                <a:gd name="T25" fmla="*/ 8 h 36"/>
                <a:gd name="T26" fmla="*/ 29 w 57"/>
                <a:gd name="T27" fmla="*/ 10 h 36"/>
                <a:gd name="T28" fmla="*/ 29 w 57"/>
                <a:gd name="T29" fmla="*/ 13 h 36"/>
                <a:gd name="T30" fmla="*/ 29 w 57"/>
                <a:gd name="T31" fmla="*/ 16 h 36"/>
                <a:gd name="T32" fmla="*/ 29 w 57"/>
                <a:gd name="T33" fmla="*/ 19 h 36"/>
                <a:gd name="T34" fmla="*/ 27 w 57"/>
                <a:gd name="T35" fmla="*/ 18 h 36"/>
                <a:gd name="T36" fmla="*/ 24 w 57"/>
                <a:gd name="T37" fmla="*/ 18 h 36"/>
                <a:gd name="T38" fmla="*/ 22 w 57"/>
                <a:gd name="T39" fmla="*/ 18 h 36"/>
                <a:gd name="T40" fmla="*/ 21 w 57"/>
                <a:gd name="T41" fmla="*/ 18 h 36"/>
                <a:gd name="T42" fmla="*/ 18 w 57"/>
                <a:gd name="T43" fmla="*/ 17 h 36"/>
                <a:gd name="T44" fmla="*/ 17 w 57"/>
                <a:gd name="T45" fmla="*/ 17 h 36"/>
                <a:gd name="T46" fmla="*/ 15 w 57"/>
                <a:gd name="T47" fmla="*/ 16 h 36"/>
                <a:gd name="T48" fmla="*/ 14 w 57"/>
                <a:gd name="T49" fmla="*/ 16 h 36"/>
                <a:gd name="T50" fmla="*/ 10 w 57"/>
                <a:gd name="T51" fmla="*/ 14 h 36"/>
                <a:gd name="T52" fmla="*/ 6 w 57"/>
                <a:gd name="T53" fmla="*/ 13 h 36"/>
                <a:gd name="T54" fmla="*/ 3 w 57"/>
                <a:gd name="T55" fmla="*/ 10 h 36"/>
                <a:gd name="T56" fmla="*/ 0 w 57"/>
                <a:gd name="T57" fmla="*/ 9 h 36"/>
                <a:gd name="T58" fmla="*/ 0 w 57"/>
                <a:gd name="T59" fmla="*/ 9 h 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57"/>
                <a:gd name="T91" fmla="*/ 0 h 36"/>
                <a:gd name="T92" fmla="*/ 57 w 57"/>
                <a:gd name="T93" fmla="*/ 36 h 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57" h="36">
                  <a:moveTo>
                    <a:pt x="0" y="17"/>
                  </a:moveTo>
                  <a:lnTo>
                    <a:pt x="2" y="11"/>
                  </a:lnTo>
                  <a:lnTo>
                    <a:pt x="6" y="8"/>
                  </a:lnTo>
                  <a:lnTo>
                    <a:pt x="10" y="4"/>
                  </a:lnTo>
                  <a:lnTo>
                    <a:pt x="14" y="0"/>
                  </a:lnTo>
                  <a:lnTo>
                    <a:pt x="17" y="4"/>
                  </a:lnTo>
                  <a:lnTo>
                    <a:pt x="23" y="8"/>
                  </a:lnTo>
                  <a:lnTo>
                    <a:pt x="27" y="9"/>
                  </a:lnTo>
                  <a:lnTo>
                    <a:pt x="35" y="11"/>
                  </a:lnTo>
                  <a:lnTo>
                    <a:pt x="38" y="11"/>
                  </a:lnTo>
                  <a:lnTo>
                    <a:pt x="44" y="13"/>
                  </a:lnTo>
                  <a:lnTo>
                    <a:pt x="50" y="13"/>
                  </a:lnTo>
                  <a:lnTo>
                    <a:pt x="57" y="15"/>
                  </a:lnTo>
                  <a:lnTo>
                    <a:pt x="57" y="19"/>
                  </a:lnTo>
                  <a:lnTo>
                    <a:pt x="57" y="25"/>
                  </a:lnTo>
                  <a:lnTo>
                    <a:pt x="57" y="30"/>
                  </a:lnTo>
                  <a:lnTo>
                    <a:pt x="57" y="36"/>
                  </a:lnTo>
                  <a:lnTo>
                    <a:pt x="54" y="34"/>
                  </a:lnTo>
                  <a:lnTo>
                    <a:pt x="48" y="34"/>
                  </a:lnTo>
                  <a:lnTo>
                    <a:pt x="44" y="34"/>
                  </a:lnTo>
                  <a:lnTo>
                    <a:pt x="42" y="34"/>
                  </a:lnTo>
                  <a:lnTo>
                    <a:pt x="36" y="32"/>
                  </a:lnTo>
                  <a:lnTo>
                    <a:pt x="33" y="32"/>
                  </a:lnTo>
                  <a:lnTo>
                    <a:pt x="29" y="30"/>
                  </a:lnTo>
                  <a:lnTo>
                    <a:pt x="27" y="30"/>
                  </a:lnTo>
                  <a:lnTo>
                    <a:pt x="19" y="27"/>
                  </a:lnTo>
                  <a:lnTo>
                    <a:pt x="12" y="25"/>
                  </a:lnTo>
                  <a:lnTo>
                    <a:pt x="6" y="19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9" name="Freeform 264"/>
            <p:cNvSpPr>
              <a:spLocks/>
            </p:cNvSpPr>
            <p:nvPr/>
          </p:nvSpPr>
          <p:spPr bwMode="auto">
            <a:xfrm>
              <a:off x="2257" y="3389"/>
              <a:ext cx="49" cy="71"/>
            </a:xfrm>
            <a:custGeom>
              <a:avLst/>
              <a:gdLst>
                <a:gd name="T0" fmla="*/ 11 w 97"/>
                <a:gd name="T1" fmla="*/ 50 h 143"/>
                <a:gd name="T2" fmla="*/ 11 w 97"/>
                <a:gd name="T3" fmla="*/ 54 h 143"/>
                <a:gd name="T4" fmla="*/ 12 w 97"/>
                <a:gd name="T5" fmla="*/ 58 h 143"/>
                <a:gd name="T6" fmla="*/ 13 w 97"/>
                <a:gd name="T7" fmla="*/ 63 h 143"/>
                <a:gd name="T8" fmla="*/ 12 w 97"/>
                <a:gd name="T9" fmla="*/ 65 h 143"/>
                <a:gd name="T10" fmla="*/ 8 w 97"/>
                <a:gd name="T11" fmla="*/ 69 h 143"/>
                <a:gd name="T12" fmla="*/ 4 w 97"/>
                <a:gd name="T13" fmla="*/ 68 h 143"/>
                <a:gd name="T14" fmla="*/ 2 w 97"/>
                <a:gd name="T15" fmla="*/ 63 h 143"/>
                <a:gd name="T16" fmla="*/ 0 w 97"/>
                <a:gd name="T17" fmla="*/ 57 h 143"/>
                <a:gd name="T18" fmla="*/ 0 w 97"/>
                <a:gd name="T19" fmla="*/ 50 h 143"/>
                <a:gd name="T20" fmla="*/ 0 w 97"/>
                <a:gd name="T21" fmla="*/ 46 h 143"/>
                <a:gd name="T22" fmla="*/ 0 w 97"/>
                <a:gd name="T23" fmla="*/ 40 h 143"/>
                <a:gd name="T24" fmla="*/ 1 w 97"/>
                <a:gd name="T25" fmla="*/ 35 h 143"/>
                <a:gd name="T26" fmla="*/ 3 w 97"/>
                <a:gd name="T27" fmla="*/ 31 h 143"/>
                <a:gd name="T28" fmla="*/ 5 w 97"/>
                <a:gd name="T29" fmla="*/ 27 h 143"/>
                <a:gd name="T30" fmla="*/ 7 w 97"/>
                <a:gd name="T31" fmla="*/ 23 h 143"/>
                <a:gd name="T32" fmla="*/ 9 w 97"/>
                <a:gd name="T33" fmla="*/ 19 h 143"/>
                <a:gd name="T34" fmla="*/ 13 w 97"/>
                <a:gd name="T35" fmla="*/ 15 h 143"/>
                <a:gd name="T36" fmla="*/ 16 w 97"/>
                <a:gd name="T37" fmla="*/ 11 h 143"/>
                <a:gd name="T38" fmla="*/ 19 w 97"/>
                <a:gd name="T39" fmla="*/ 8 h 143"/>
                <a:gd name="T40" fmla="*/ 23 w 97"/>
                <a:gd name="T41" fmla="*/ 7 h 143"/>
                <a:gd name="T42" fmla="*/ 27 w 97"/>
                <a:gd name="T43" fmla="*/ 5 h 143"/>
                <a:gd name="T44" fmla="*/ 32 w 97"/>
                <a:gd name="T45" fmla="*/ 3 h 143"/>
                <a:gd name="T46" fmla="*/ 37 w 97"/>
                <a:gd name="T47" fmla="*/ 1 h 143"/>
                <a:gd name="T48" fmla="*/ 41 w 97"/>
                <a:gd name="T49" fmla="*/ 0 h 143"/>
                <a:gd name="T50" fmla="*/ 46 w 97"/>
                <a:gd name="T51" fmla="*/ 0 h 143"/>
                <a:gd name="T52" fmla="*/ 49 w 97"/>
                <a:gd name="T53" fmla="*/ 2 h 143"/>
                <a:gd name="T54" fmla="*/ 49 w 97"/>
                <a:gd name="T55" fmla="*/ 7 h 143"/>
                <a:gd name="T56" fmla="*/ 47 w 97"/>
                <a:gd name="T57" fmla="*/ 9 h 143"/>
                <a:gd name="T58" fmla="*/ 42 w 97"/>
                <a:gd name="T59" fmla="*/ 9 h 143"/>
                <a:gd name="T60" fmla="*/ 37 w 97"/>
                <a:gd name="T61" fmla="*/ 11 h 143"/>
                <a:gd name="T62" fmla="*/ 31 w 97"/>
                <a:gd name="T63" fmla="*/ 14 h 143"/>
                <a:gd name="T64" fmla="*/ 24 w 97"/>
                <a:gd name="T65" fmla="*/ 18 h 143"/>
                <a:gd name="T66" fmla="*/ 19 w 97"/>
                <a:gd name="T67" fmla="*/ 24 h 143"/>
                <a:gd name="T68" fmla="*/ 15 w 97"/>
                <a:gd name="T69" fmla="*/ 29 h 143"/>
                <a:gd name="T70" fmla="*/ 13 w 97"/>
                <a:gd name="T71" fmla="*/ 36 h 143"/>
                <a:gd name="T72" fmla="*/ 11 w 97"/>
                <a:gd name="T73" fmla="*/ 42 h 143"/>
                <a:gd name="T74" fmla="*/ 11 w 97"/>
                <a:gd name="T75" fmla="*/ 46 h 143"/>
                <a:gd name="T76" fmla="*/ 11 w 97"/>
                <a:gd name="T77" fmla="*/ 48 h 143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97"/>
                <a:gd name="T118" fmla="*/ 0 h 143"/>
                <a:gd name="T119" fmla="*/ 97 w 97"/>
                <a:gd name="T120" fmla="*/ 143 h 143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97" h="143">
                  <a:moveTo>
                    <a:pt x="21" y="97"/>
                  </a:moveTo>
                  <a:lnTo>
                    <a:pt x="21" y="101"/>
                  </a:lnTo>
                  <a:lnTo>
                    <a:pt x="21" y="105"/>
                  </a:lnTo>
                  <a:lnTo>
                    <a:pt x="21" y="109"/>
                  </a:lnTo>
                  <a:lnTo>
                    <a:pt x="23" y="112"/>
                  </a:lnTo>
                  <a:lnTo>
                    <a:pt x="23" y="116"/>
                  </a:lnTo>
                  <a:lnTo>
                    <a:pt x="25" y="120"/>
                  </a:lnTo>
                  <a:lnTo>
                    <a:pt x="25" y="126"/>
                  </a:lnTo>
                  <a:lnTo>
                    <a:pt x="27" y="130"/>
                  </a:lnTo>
                  <a:lnTo>
                    <a:pt x="23" y="131"/>
                  </a:lnTo>
                  <a:lnTo>
                    <a:pt x="19" y="135"/>
                  </a:lnTo>
                  <a:lnTo>
                    <a:pt x="16" y="139"/>
                  </a:lnTo>
                  <a:lnTo>
                    <a:pt x="12" y="143"/>
                  </a:lnTo>
                  <a:lnTo>
                    <a:pt x="8" y="137"/>
                  </a:lnTo>
                  <a:lnTo>
                    <a:pt x="6" y="131"/>
                  </a:lnTo>
                  <a:lnTo>
                    <a:pt x="4" y="126"/>
                  </a:lnTo>
                  <a:lnTo>
                    <a:pt x="4" y="120"/>
                  </a:lnTo>
                  <a:lnTo>
                    <a:pt x="0" y="114"/>
                  </a:lnTo>
                  <a:lnTo>
                    <a:pt x="0" y="109"/>
                  </a:lnTo>
                  <a:lnTo>
                    <a:pt x="0" y="101"/>
                  </a:lnTo>
                  <a:lnTo>
                    <a:pt x="0" y="97"/>
                  </a:lnTo>
                  <a:lnTo>
                    <a:pt x="0" y="92"/>
                  </a:lnTo>
                  <a:lnTo>
                    <a:pt x="0" y="86"/>
                  </a:lnTo>
                  <a:lnTo>
                    <a:pt x="0" y="80"/>
                  </a:lnTo>
                  <a:lnTo>
                    <a:pt x="2" y="76"/>
                  </a:lnTo>
                  <a:lnTo>
                    <a:pt x="2" y="71"/>
                  </a:lnTo>
                  <a:lnTo>
                    <a:pt x="4" y="67"/>
                  </a:lnTo>
                  <a:lnTo>
                    <a:pt x="6" y="63"/>
                  </a:lnTo>
                  <a:lnTo>
                    <a:pt x="8" y="59"/>
                  </a:lnTo>
                  <a:lnTo>
                    <a:pt x="10" y="54"/>
                  </a:lnTo>
                  <a:lnTo>
                    <a:pt x="12" y="50"/>
                  </a:lnTo>
                  <a:lnTo>
                    <a:pt x="14" y="46"/>
                  </a:lnTo>
                  <a:lnTo>
                    <a:pt x="16" y="42"/>
                  </a:lnTo>
                  <a:lnTo>
                    <a:pt x="18" y="38"/>
                  </a:lnTo>
                  <a:lnTo>
                    <a:pt x="21" y="35"/>
                  </a:lnTo>
                  <a:lnTo>
                    <a:pt x="25" y="31"/>
                  </a:lnTo>
                  <a:lnTo>
                    <a:pt x="29" y="29"/>
                  </a:lnTo>
                  <a:lnTo>
                    <a:pt x="31" y="23"/>
                  </a:lnTo>
                  <a:lnTo>
                    <a:pt x="35" y="21"/>
                  </a:lnTo>
                  <a:lnTo>
                    <a:pt x="38" y="17"/>
                  </a:lnTo>
                  <a:lnTo>
                    <a:pt x="42" y="16"/>
                  </a:lnTo>
                  <a:lnTo>
                    <a:pt x="46" y="14"/>
                  </a:lnTo>
                  <a:lnTo>
                    <a:pt x="50" y="12"/>
                  </a:lnTo>
                  <a:lnTo>
                    <a:pt x="54" y="10"/>
                  </a:lnTo>
                  <a:lnTo>
                    <a:pt x="59" y="8"/>
                  </a:lnTo>
                  <a:lnTo>
                    <a:pt x="63" y="6"/>
                  </a:lnTo>
                  <a:lnTo>
                    <a:pt x="67" y="4"/>
                  </a:lnTo>
                  <a:lnTo>
                    <a:pt x="73" y="2"/>
                  </a:lnTo>
                  <a:lnTo>
                    <a:pt x="76" y="2"/>
                  </a:lnTo>
                  <a:lnTo>
                    <a:pt x="82" y="0"/>
                  </a:lnTo>
                  <a:lnTo>
                    <a:pt x="86" y="0"/>
                  </a:lnTo>
                  <a:lnTo>
                    <a:pt x="92" y="0"/>
                  </a:lnTo>
                  <a:lnTo>
                    <a:pt x="97" y="0"/>
                  </a:lnTo>
                  <a:lnTo>
                    <a:pt x="97" y="4"/>
                  </a:lnTo>
                  <a:lnTo>
                    <a:pt x="97" y="8"/>
                  </a:lnTo>
                  <a:lnTo>
                    <a:pt x="97" y="14"/>
                  </a:lnTo>
                  <a:lnTo>
                    <a:pt x="97" y="19"/>
                  </a:lnTo>
                  <a:lnTo>
                    <a:pt x="94" y="19"/>
                  </a:lnTo>
                  <a:lnTo>
                    <a:pt x="88" y="19"/>
                  </a:lnTo>
                  <a:lnTo>
                    <a:pt x="84" y="19"/>
                  </a:lnTo>
                  <a:lnTo>
                    <a:pt x="80" y="21"/>
                  </a:lnTo>
                  <a:lnTo>
                    <a:pt x="73" y="23"/>
                  </a:lnTo>
                  <a:lnTo>
                    <a:pt x="67" y="25"/>
                  </a:lnTo>
                  <a:lnTo>
                    <a:pt x="61" y="29"/>
                  </a:lnTo>
                  <a:lnTo>
                    <a:pt x="54" y="33"/>
                  </a:lnTo>
                  <a:lnTo>
                    <a:pt x="48" y="36"/>
                  </a:lnTo>
                  <a:lnTo>
                    <a:pt x="44" y="42"/>
                  </a:lnTo>
                  <a:lnTo>
                    <a:pt x="38" y="48"/>
                  </a:lnTo>
                  <a:lnTo>
                    <a:pt x="35" y="54"/>
                  </a:lnTo>
                  <a:lnTo>
                    <a:pt x="29" y="59"/>
                  </a:lnTo>
                  <a:lnTo>
                    <a:pt x="27" y="67"/>
                  </a:lnTo>
                  <a:lnTo>
                    <a:pt x="25" y="73"/>
                  </a:lnTo>
                  <a:lnTo>
                    <a:pt x="23" y="80"/>
                  </a:lnTo>
                  <a:lnTo>
                    <a:pt x="21" y="84"/>
                  </a:lnTo>
                  <a:lnTo>
                    <a:pt x="21" y="88"/>
                  </a:lnTo>
                  <a:lnTo>
                    <a:pt x="21" y="92"/>
                  </a:lnTo>
                  <a:lnTo>
                    <a:pt x="21" y="9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0" name="Freeform 265"/>
            <p:cNvSpPr>
              <a:spLocks/>
            </p:cNvSpPr>
            <p:nvPr/>
          </p:nvSpPr>
          <p:spPr bwMode="auto">
            <a:xfrm>
              <a:off x="2309" y="3551"/>
              <a:ext cx="39" cy="25"/>
            </a:xfrm>
            <a:custGeom>
              <a:avLst/>
              <a:gdLst>
                <a:gd name="T0" fmla="*/ 10 w 78"/>
                <a:gd name="T1" fmla="*/ 25 h 50"/>
                <a:gd name="T2" fmla="*/ 7 w 78"/>
                <a:gd name="T3" fmla="*/ 24 h 50"/>
                <a:gd name="T4" fmla="*/ 5 w 78"/>
                <a:gd name="T5" fmla="*/ 23 h 50"/>
                <a:gd name="T6" fmla="*/ 2 w 78"/>
                <a:gd name="T7" fmla="*/ 22 h 50"/>
                <a:gd name="T8" fmla="*/ 0 w 78"/>
                <a:gd name="T9" fmla="*/ 21 h 50"/>
                <a:gd name="T10" fmla="*/ 1 w 78"/>
                <a:gd name="T11" fmla="*/ 18 h 50"/>
                <a:gd name="T12" fmla="*/ 3 w 78"/>
                <a:gd name="T13" fmla="*/ 17 h 50"/>
                <a:gd name="T14" fmla="*/ 5 w 78"/>
                <a:gd name="T15" fmla="*/ 15 h 50"/>
                <a:gd name="T16" fmla="*/ 7 w 78"/>
                <a:gd name="T17" fmla="*/ 13 h 50"/>
                <a:gd name="T18" fmla="*/ 9 w 78"/>
                <a:gd name="T19" fmla="*/ 11 h 50"/>
                <a:gd name="T20" fmla="*/ 12 w 78"/>
                <a:gd name="T21" fmla="*/ 9 h 50"/>
                <a:gd name="T22" fmla="*/ 14 w 78"/>
                <a:gd name="T23" fmla="*/ 8 h 50"/>
                <a:gd name="T24" fmla="*/ 16 w 78"/>
                <a:gd name="T25" fmla="*/ 7 h 50"/>
                <a:gd name="T26" fmla="*/ 18 w 78"/>
                <a:gd name="T27" fmla="*/ 5 h 50"/>
                <a:gd name="T28" fmla="*/ 21 w 78"/>
                <a:gd name="T29" fmla="*/ 4 h 50"/>
                <a:gd name="T30" fmla="*/ 24 w 78"/>
                <a:gd name="T31" fmla="*/ 3 h 50"/>
                <a:gd name="T32" fmla="*/ 27 w 78"/>
                <a:gd name="T33" fmla="*/ 2 h 50"/>
                <a:gd name="T34" fmla="*/ 30 w 78"/>
                <a:gd name="T35" fmla="*/ 1 h 50"/>
                <a:gd name="T36" fmla="*/ 33 w 78"/>
                <a:gd name="T37" fmla="*/ 1 h 50"/>
                <a:gd name="T38" fmla="*/ 35 w 78"/>
                <a:gd name="T39" fmla="*/ 0 h 50"/>
                <a:gd name="T40" fmla="*/ 39 w 78"/>
                <a:gd name="T41" fmla="*/ 0 h 50"/>
                <a:gd name="T42" fmla="*/ 39 w 78"/>
                <a:gd name="T43" fmla="*/ 2 h 50"/>
                <a:gd name="T44" fmla="*/ 39 w 78"/>
                <a:gd name="T45" fmla="*/ 5 h 50"/>
                <a:gd name="T46" fmla="*/ 39 w 78"/>
                <a:gd name="T47" fmla="*/ 8 h 50"/>
                <a:gd name="T48" fmla="*/ 39 w 78"/>
                <a:gd name="T49" fmla="*/ 11 h 50"/>
                <a:gd name="T50" fmla="*/ 36 w 78"/>
                <a:gd name="T51" fmla="*/ 11 h 50"/>
                <a:gd name="T52" fmla="*/ 34 w 78"/>
                <a:gd name="T53" fmla="*/ 11 h 50"/>
                <a:gd name="T54" fmla="*/ 32 w 78"/>
                <a:gd name="T55" fmla="*/ 12 h 50"/>
                <a:gd name="T56" fmla="*/ 30 w 78"/>
                <a:gd name="T57" fmla="*/ 12 h 50"/>
                <a:gd name="T58" fmla="*/ 28 w 78"/>
                <a:gd name="T59" fmla="*/ 12 h 50"/>
                <a:gd name="T60" fmla="*/ 26 w 78"/>
                <a:gd name="T61" fmla="*/ 13 h 50"/>
                <a:gd name="T62" fmla="*/ 24 w 78"/>
                <a:gd name="T63" fmla="*/ 14 h 50"/>
                <a:gd name="T64" fmla="*/ 22 w 78"/>
                <a:gd name="T65" fmla="*/ 15 h 50"/>
                <a:gd name="T66" fmla="*/ 20 w 78"/>
                <a:gd name="T67" fmla="*/ 16 h 50"/>
                <a:gd name="T68" fmla="*/ 18 w 78"/>
                <a:gd name="T69" fmla="*/ 17 h 50"/>
                <a:gd name="T70" fmla="*/ 16 w 78"/>
                <a:gd name="T71" fmla="*/ 17 h 50"/>
                <a:gd name="T72" fmla="*/ 15 w 78"/>
                <a:gd name="T73" fmla="*/ 19 h 50"/>
                <a:gd name="T74" fmla="*/ 12 w 78"/>
                <a:gd name="T75" fmla="*/ 22 h 50"/>
                <a:gd name="T76" fmla="*/ 10 w 78"/>
                <a:gd name="T77" fmla="*/ 25 h 50"/>
                <a:gd name="T78" fmla="*/ 10 w 78"/>
                <a:gd name="T79" fmla="*/ 25 h 50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78"/>
                <a:gd name="T121" fmla="*/ 0 h 50"/>
                <a:gd name="T122" fmla="*/ 78 w 78"/>
                <a:gd name="T123" fmla="*/ 50 h 50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78" h="50">
                  <a:moveTo>
                    <a:pt x="19" y="50"/>
                  </a:moveTo>
                  <a:lnTo>
                    <a:pt x="13" y="48"/>
                  </a:lnTo>
                  <a:lnTo>
                    <a:pt x="9" y="46"/>
                  </a:lnTo>
                  <a:lnTo>
                    <a:pt x="4" y="44"/>
                  </a:lnTo>
                  <a:lnTo>
                    <a:pt x="0" y="42"/>
                  </a:lnTo>
                  <a:lnTo>
                    <a:pt x="2" y="36"/>
                  </a:lnTo>
                  <a:lnTo>
                    <a:pt x="6" y="33"/>
                  </a:lnTo>
                  <a:lnTo>
                    <a:pt x="9" y="29"/>
                  </a:lnTo>
                  <a:lnTo>
                    <a:pt x="13" y="25"/>
                  </a:lnTo>
                  <a:lnTo>
                    <a:pt x="17" y="21"/>
                  </a:lnTo>
                  <a:lnTo>
                    <a:pt x="23" y="17"/>
                  </a:lnTo>
                  <a:lnTo>
                    <a:pt x="27" y="15"/>
                  </a:lnTo>
                  <a:lnTo>
                    <a:pt x="32" y="14"/>
                  </a:lnTo>
                  <a:lnTo>
                    <a:pt x="36" y="10"/>
                  </a:lnTo>
                  <a:lnTo>
                    <a:pt x="42" y="8"/>
                  </a:lnTo>
                  <a:lnTo>
                    <a:pt x="48" y="6"/>
                  </a:lnTo>
                  <a:lnTo>
                    <a:pt x="53" y="4"/>
                  </a:lnTo>
                  <a:lnTo>
                    <a:pt x="59" y="2"/>
                  </a:lnTo>
                  <a:lnTo>
                    <a:pt x="65" y="2"/>
                  </a:lnTo>
                  <a:lnTo>
                    <a:pt x="70" y="0"/>
                  </a:lnTo>
                  <a:lnTo>
                    <a:pt x="78" y="0"/>
                  </a:lnTo>
                  <a:lnTo>
                    <a:pt x="78" y="4"/>
                  </a:lnTo>
                  <a:lnTo>
                    <a:pt x="78" y="10"/>
                  </a:lnTo>
                  <a:lnTo>
                    <a:pt x="78" y="15"/>
                  </a:lnTo>
                  <a:lnTo>
                    <a:pt x="78" y="21"/>
                  </a:lnTo>
                  <a:lnTo>
                    <a:pt x="72" y="21"/>
                  </a:lnTo>
                  <a:lnTo>
                    <a:pt x="68" y="21"/>
                  </a:lnTo>
                  <a:lnTo>
                    <a:pt x="63" y="23"/>
                  </a:lnTo>
                  <a:lnTo>
                    <a:pt x="59" y="23"/>
                  </a:lnTo>
                  <a:lnTo>
                    <a:pt x="55" y="23"/>
                  </a:lnTo>
                  <a:lnTo>
                    <a:pt x="51" y="25"/>
                  </a:lnTo>
                  <a:lnTo>
                    <a:pt x="48" y="27"/>
                  </a:lnTo>
                  <a:lnTo>
                    <a:pt x="44" y="29"/>
                  </a:lnTo>
                  <a:lnTo>
                    <a:pt x="40" y="31"/>
                  </a:lnTo>
                  <a:lnTo>
                    <a:pt x="36" y="33"/>
                  </a:lnTo>
                  <a:lnTo>
                    <a:pt x="32" y="34"/>
                  </a:lnTo>
                  <a:lnTo>
                    <a:pt x="29" y="38"/>
                  </a:lnTo>
                  <a:lnTo>
                    <a:pt x="23" y="44"/>
                  </a:lnTo>
                  <a:lnTo>
                    <a:pt x="19" y="5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1" name="Freeform 266"/>
            <p:cNvSpPr>
              <a:spLocks/>
            </p:cNvSpPr>
            <p:nvPr/>
          </p:nvSpPr>
          <p:spPr bwMode="auto">
            <a:xfrm>
              <a:off x="2300" y="3593"/>
              <a:ext cx="48" cy="56"/>
            </a:xfrm>
            <a:custGeom>
              <a:avLst/>
              <a:gdLst>
                <a:gd name="T0" fmla="*/ 10 w 97"/>
                <a:gd name="T1" fmla="*/ 12 h 112"/>
                <a:gd name="T2" fmla="*/ 11 w 97"/>
                <a:gd name="T3" fmla="*/ 18 h 112"/>
                <a:gd name="T4" fmla="*/ 14 w 97"/>
                <a:gd name="T5" fmla="*/ 25 h 112"/>
                <a:gd name="T6" fmla="*/ 18 w 97"/>
                <a:gd name="T7" fmla="*/ 32 h 112"/>
                <a:gd name="T8" fmla="*/ 24 w 97"/>
                <a:gd name="T9" fmla="*/ 37 h 112"/>
                <a:gd name="T10" fmla="*/ 29 w 97"/>
                <a:gd name="T11" fmla="*/ 41 h 112"/>
                <a:gd name="T12" fmla="*/ 36 w 97"/>
                <a:gd name="T13" fmla="*/ 44 h 112"/>
                <a:gd name="T14" fmla="*/ 42 w 97"/>
                <a:gd name="T15" fmla="*/ 46 h 112"/>
                <a:gd name="T16" fmla="*/ 45 w 97"/>
                <a:gd name="T17" fmla="*/ 47 h 112"/>
                <a:gd name="T18" fmla="*/ 48 w 97"/>
                <a:gd name="T19" fmla="*/ 49 h 112"/>
                <a:gd name="T20" fmla="*/ 48 w 97"/>
                <a:gd name="T21" fmla="*/ 53 h 112"/>
                <a:gd name="T22" fmla="*/ 45 w 97"/>
                <a:gd name="T23" fmla="*/ 56 h 112"/>
                <a:gd name="T24" fmla="*/ 40 w 97"/>
                <a:gd name="T25" fmla="*/ 55 h 112"/>
                <a:gd name="T26" fmla="*/ 35 w 97"/>
                <a:gd name="T27" fmla="*/ 54 h 112"/>
                <a:gd name="T28" fmla="*/ 31 w 97"/>
                <a:gd name="T29" fmla="*/ 52 h 112"/>
                <a:gd name="T30" fmla="*/ 26 w 97"/>
                <a:gd name="T31" fmla="*/ 51 h 112"/>
                <a:gd name="T32" fmla="*/ 23 w 97"/>
                <a:gd name="T33" fmla="*/ 49 h 112"/>
                <a:gd name="T34" fmla="*/ 19 w 97"/>
                <a:gd name="T35" fmla="*/ 46 h 112"/>
                <a:gd name="T36" fmla="*/ 15 w 97"/>
                <a:gd name="T37" fmla="*/ 43 h 112"/>
                <a:gd name="T38" fmla="*/ 11 w 97"/>
                <a:gd name="T39" fmla="*/ 40 h 112"/>
                <a:gd name="T40" fmla="*/ 8 w 97"/>
                <a:gd name="T41" fmla="*/ 36 h 112"/>
                <a:gd name="T42" fmla="*/ 6 w 97"/>
                <a:gd name="T43" fmla="*/ 32 h 112"/>
                <a:gd name="T44" fmla="*/ 4 w 97"/>
                <a:gd name="T45" fmla="*/ 29 h 112"/>
                <a:gd name="T46" fmla="*/ 3 w 97"/>
                <a:gd name="T47" fmla="*/ 24 h 112"/>
                <a:gd name="T48" fmla="*/ 1 w 97"/>
                <a:gd name="T49" fmla="*/ 19 h 112"/>
                <a:gd name="T50" fmla="*/ 0 w 97"/>
                <a:gd name="T51" fmla="*/ 14 h 112"/>
                <a:gd name="T52" fmla="*/ 0 w 97"/>
                <a:gd name="T53" fmla="*/ 10 h 112"/>
                <a:gd name="T54" fmla="*/ 0 w 97"/>
                <a:gd name="T55" fmla="*/ 6 h 112"/>
                <a:gd name="T56" fmla="*/ 0 w 97"/>
                <a:gd name="T57" fmla="*/ 1 h 112"/>
                <a:gd name="T58" fmla="*/ 3 w 97"/>
                <a:gd name="T59" fmla="*/ 1 h 112"/>
                <a:gd name="T60" fmla="*/ 7 w 97"/>
                <a:gd name="T61" fmla="*/ 2 h 112"/>
                <a:gd name="T62" fmla="*/ 10 w 97"/>
                <a:gd name="T63" fmla="*/ 5 h 112"/>
                <a:gd name="T64" fmla="*/ 10 w 97"/>
                <a:gd name="T65" fmla="*/ 8 h 11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97"/>
                <a:gd name="T100" fmla="*/ 0 h 112"/>
                <a:gd name="T101" fmla="*/ 97 w 97"/>
                <a:gd name="T102" fmla="*/ 112 h 112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97" h="112">
                  <a:moveTo>
                    <a:pt x="21" y="15"/>
                  </a:moveTo>
                  <a:lnTo>
                    <a:pt x="21" y="23"/>
                  </a:lnTo>
                  <a:lnTo>
                    <a:pt x="21" y="30"/>
                  </a:lnTo>
                  <a:lnTo>
                    <a:pt x="23" y="36"/>
                  </a:lnTo>
                  <a:lnTo>
                    <a:pt x="27" y="44"/>
                  </a:lnTo>
                  <a:lnTo>
                    <a:pt x="28" y="49"/>
                  </a:lnTo>
                  <a:lnTo>
                    <a:pt x="32" y="57"/>
                  </a:lnTo>
                  <a:lnTo>
                    <a:pt x="36" y="63"/>
                  </a:lnTo>
                  <a:lnTo>
                    <a:pt x="42" y="68"/>
                  </a:lnTo>
                  <a:lnTo>
                    <a:pt x="48" y="74"/>
                  </a:lnTo>
                  <a:lnTo>
                    <a:pt x="53" y="78"/>
                  </a:lnTo>
                  <a:lnTo>
                    <a:pt x="59" y="82"/>
                  </a:lnTo>
                  <a:lnTo>
                    <a:pt x="67" y="85"/>
                  </a:lnTo>
                  <a:lnTo>
                    <a:pt x="72" y="87"/>
                  </a:lnTo>
                  <a:lnTo>
                    <a:pt x="80" y="89"/>
                  </a:lnTo>
                  <a:lnTo>
                    <a:pt x="84" y="91"/>
                  </a:lnTo>
                  <a:lnTo>
                    <a:pt x="87" y="91"/>
                  </a:lnTo>
                  <a:lnTo>
                    <a:pt x="91" y="93"/>
                  </a:lnTo>
                  <a:lnTo>
                    <a:pt x="97" y="93"/>
                  </a:lnTo>
                  <a:lnTo>
                    <a:pt x="97" y="97"/>
                  </a:lnTo>
                  <a:lnTo>
                    <a:pt x="97" y="102"/>
                  </a:lnTo>
                  <a:lnTo>
                    <a:pt x="97" y="106"/>
                  </a:lnTo>
                  <a:lnTo>
                    <a:pt x="97" y="112"/>
                  </a:lnTo>
                  <a:lnTo>
                    <a:pt x="91" y="112"/>
                  </a:lnTo>
                  <a:lnTo>
                    <a:pt x="86" y="112"/>
                  </a:lnTo>
                  <a:lnTo>
                    <a:pt x="80" y="110"/>
                  </a:lnTo>
                  <a:lnTo>
                    <a:pt x="76" y="110"/>
                  </a:lnTo>
                  <a:lnTo>
                    <a:pt x="70" y="108"/>
                  </a:lnTo>
                  <a:lnTo>
                    <a:pt x="67" y="106"/>
                  </a:lnTo>
                  <a:lnTo>
                    <a:pt x="63" y="104"/>
                  </a:lnTo>
                  <a:lnTo>
                    <a:pt x="59" y="104"/>
                  </a:lnTo>
                  <a:lnTo>
                    <a:pt x="53" y="101"/>
                  </a:lnTo>
                  <a:lnTo>
                    <a:pt x="49" y="99"/>
                  </a:lnTo>
                  <a:lnTo>
                    <a:pt x="46" y="97"/>
                  </a:lnTo>
                  <a:lnTo>
                    <a:pt x="42" y="95"/>
                  </a:lnTo>
                  <a:lnTo>
                    <a:pt x="38" y="91"/>
                  </a:lnTo>
                  <a:lnTo>
                    <a:pt x="34" y="89"/>
                  </a:lnTo>
                  <a:lnTo>
                    <a:pt x="30" y="85"/>
                  </a:lnTo>
                  <a:lnTo>
                    <a:pt x="28" y="83"/>
                  </a:lnTo>
                  <a:lnTo>
                    <a:pt x="23" y="80"/>
                  </a:lnTo>
                  <a:lnTo>
                    <a:pt x="21" y="76"/>
                  </a:lnTo>
                  <a:lnTo>
                    <a:pt x="17" y="72"/>
                  </a:lnTo>
                  <a:lnTo>
                    <a:pt x="15" y="68"/>
                  </a:lnTo>
                  <a:lnTo>
                    <a:pt x="13" y="64"/>
                  </a:lnTo>
                  <a:lnTo>
                    <a:pt x="9" y="61"/>
                  </a:lnTo>
                  <a:lnTo>
                    <a:pt x="8" y="57"/>
                  </a:lnTo>
                  <a:lnTo>
                    <a:pt x="8" y="53"/>
                  </a:lnTo>
                  <a:lnTo>
                    <a:pt x="6" y="47"/>
                  </a:lnTo>
                  <a:lnTo>
                    <a:pt x="2" y="44"/>
                  </a:lnTo>
                  <a:lnTo>
                    <a:pt x="2" y="38"/>
                  </a:lnTo>
                  <a:lnTo>
                    <a:pt x="0" y="34"/>
                  </a:lnTo>
                  <a:lnTo>
                    <a:pt x="0" y="28"/>
                  </a:lnTo>
                  <a:lnTo>
                    <a:pt x="0" y="25"/>
                  </a:lnTo>
                  <a:lnTo>
                    <a:pt x="0" y="19"/>
                  </a:lnTo>
                  <a:lnTo>
                    <a:pt x="0" y="15"/>
                  </a:lnTo>
                  <a:lnTo>
                    <a:pt x="0" y="11"/>
                  </a:lnTo>
                  <a:lnTo>
                    <a:pt x="0" y="7"/>
                  </a:lnTo>
                  <a:lnTo>
                    <a:pt x="0" y="2"/>
                  </a:lnTo>
                  <a:lnTo>
                    <a:pt x="2" y="0"/>
                  </a:lnTo>
                  <a:lnTo>
                    <a:pt x="6" y="2"/>
                  </a:lnTo>
                  <a:lnTo>
                    <a:pt x="11" y="2"/>
                  </a:lnTo>
                  <a:lnTo>
                    <a:pt x="15" y="4"/>
                  </a:lnTo>
                  <a:lnTo>
                    <a:pt x="21" y="6"/>
                  </a:lnTo>
                  <a:lnTo>
                    <a:pt x="21" y="9"/>
                  </a:lnTo>
                  <a:lnTo>
                    <a:pt x="21" y="1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2" name="Freeform 267"/>
            <p:cNvSpPr>
              <a:spLocks/>
            </p:cNvSpPr>
            <p:nvPr/>
          </p:nvSpPr>
          <p:spPr bwMode="auto">
            <a:xfrm>
              <a:off x="2114" y="3747"/>
              <a:ext cx="53" cy="88"/>
            </a:xfrm>
            <a:custGeom>
              <a:avLst/>
              <a:gdLst>
                <a:gd name="T0" fmla="*/ 32 w 107"/>
                <a:gd name="T1" fmla="*/ 6 h 176"/>
                <a:gd name="T2" fmla="*/ 35 w 107"/>
                <a:gd name="T3" fmla="*/ 2 h 176"/>
                <a:gd name="T4" fmla="*/ 39 w 107"/>
                <a:gd name="T5" fmla="*/ 2 h 176"/>
                <a:gd name="T6" fmla="*/ 42 w 107"/>
                <a:gd name="T7" fmla="*/ 5 h 176"/>
                <a:gd name="T8" fmla="*/ 45 w 107"/>
                <a:gd name="T9" fmla="*/ 10 h 176"/>
                <a:gd name="T10" fmla="*/ 47 w 107"/>
                <a:gd name="T11" fmla="*/ 13 h 176"/>
                <a:gd name="T12" fmla="*/ 49 w 107"/>
                <a:gd name="T13" fmla="*/ 18 h 176"/>
                <a:gd name="T14" fmla="*/ 51 w 107"/>
                <a:gd name="T15" fmla="*/ 23 h 176"/>
                <a:gd name="T16" fmla="*/ 52 w 107"/>
                <a:gd name="T17" fmla="*/ 29 h 176"/>
                <a:gd name="T18" fmla="*/ 52 w 107"/>
                <a:gd name="T19" fmla="*/ 33 h 176"/>
                <a:gd name="T20" fmla="*/ 52 w 107"/>
                <a:gd name="T21" fmla="*/ 39 h 176"/>
                <a:gd name="T22" fmla="*/ 52 w 107"/>
                <a:gd name="T23" fmla="*/ 44 h 176"/>
                <a:gd name="T24" fmla="*/ 51 w 107"/>
                <a:gd name="T25" fmla="*/ 49 h 176"/>
                <a:gd name="T26" fmla="*/ 49 w 107"/>
                <a:gd name="T27" fmla="*/ 53 h 176"/>
                <a:gd name="T28" fmla="*/ 47 w 107"/>
                <a:gd name="T29" fmla="*/ 58 h 176"/>
                <a:gd name="T30" fmla="*/ 45 w 107"/>
                <a:gd name="T31" fmla="*/ 63 h 176"/>
                <a:gd name="T32" fmla="*/ 42 w 107"/>
                <a:gd name="T33" fmla="*/ 67 h 176"/>
                <a:gd name="T34" fmla="*/ 39 w 107"/>
                <a:gd name="T35" fmla="*/ 71 h 176"/>
                <a:gd name="T36" fmla="*/ 35 w 107"/>
                <a:gd name="T37" fmla="*/ 74 h 176"/>
                <a:gd name="T38" fmla="*/ 31 w 107"/>
                <a:gd name="T39" fmla="*/ 77 h 176"/>
                <a:gd name="T40" fmla="*/ 27 w 107"/>
                <a:gd name="T41" fmla="*/ 81 h 176"/>
                <a:gd name="T42" fmla="*/ 23 w 107"/>
                <a:gd name="T43" fmla="*/ 83 h 176"/>
                <a:gd name="T44" fmla="*/ 18 w 107"/>
                <a:gd name="T45" fmla="*/ 85 h 176"/>
                <a:gd name="T46" fmla="*/ 13 w 107"/>
                <a:gd name="T47" fmla="*/ 87 h 176"/>
                <a:gd name="T48" fmla="*/ 8 w 107"/>
                <a:gd name="T49" fmla="*/ 87 h 176"/>
                <a:gd name="T50" fmla="*/ 3 w 107"/>
                <a:gd name="T51" fmla="*/ 88 h 176"/>
                <a:gd name="T52" fmla="*/ 0 w 107"/>
                <a:gd name="T53" fmla="*/ 88 h 176"/>
                <a:gd name="T54" fmla="*/ 0 w 107"/>
                <a:gd name="T55" fmla="*/ 87 h 176"/>
                <a:gd name="T56" fmla="*/ 0 w 107"/>
                <a:gd name="T57" fmla="*/ 81 h 176"/>
                <a:gd name="T58" fmla="*/ 0 w 107"/>
                <a:gd name="T59" fmla="*/ 78 h 176"/>
                <a:gd name="T60" fmla="*/ 3 w 107"/>
                <a:gd name="T61" fmla="*/ 78 h 176"/>
                <a:gd name="T62" fmla="*/ 7 w 107"/>
                <a:gd name="T63" fmla="*/ 77 h 176"/>
                <a:gd name="T64" fmla="*/ 10 w 107"/>
                <a:gd name="T65" fmla="*/ 76 h 176"/>
                <a:gd name="T66" fmla="*/ 14 w 107"/>
                <a:gd name="T67" fmla="*/ 75 h 176"/>
                <a:gd name="T68" fmla="*/ 20 w 107"/>
                <a:gd name="T69" fmla="*/ 72 h 176"/>
                <a:gd name="T70" fmla="*/ 27 w 107"/>
                <a:gd name="T71" fmla="*/ 68 h 176"/>
                <a:gd name="T72" fmla="*/ 32 w 107"/>
                <a:gd name="T73" fmla="*/ 63 h 176"/>
                <a:gd name="T74" fmla="*/ 37 w 107"/>
                <a:gd name="T75" fmla="*/ 56 h 176"/>
                <a:gd name="T76" fmla="*/ 39 w 107"/>
                <a:gd name="T77" fmla="*/ 50 h 176"/>
                <a:gd name="T78" fmla="*/ 41 w 107"/>
                <a:gd name="T79" fmla="*/ 47 h 176"/>
                <a:gd name="T80" fmla="*/ 42 w 107"/>
                <a:gd name="T81" fmla="*/ 43 h 176"/>
                <a:gd name="T82" fmla="*/ 42 w 107"/>
                <a:gd name="T83" fmla="*/ 38 h 176"/>
                <a:gd name="T84" fmla="*/ 42 w 107"/>
                <a:gd name="T85" fmla="*/ 34 h 176"/>
                <a:gd name="T86" fmla="*/ 42 w 107"/>
                <a:gd name="T87" fmla="*/ 30 h 176"/>
                <a:gd name="T88" fmla="*/ 41 w 107"/>
                <a:gd name="T89" fmla="*/ 27 h 176"/>
                <a:gd name="T90" fmla="*/ 39 w 107"/>
                <a:gd name="T91" fmla="*/ 23 h 176"/>
                <a:gd name="T92" fmla="*/ 37 w 107"/>
                <a:gd name="T93" fmla="*/ 17 h 176"/>
                <a:gd name="T94" fmla="*/ 33 w 107"/>
                <a:gd name="T95" fmla="*/ 11 h 176"/>
                <a:gd name="T96" fmla="*/ 30 w 107"/>
                <a:gd name="T97" fmla="*/ 9 h 17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107"/>
                <a:gd name="T148" fmla="*/ 0 h 176"/>
                <a:gd name="T149" fmla="*/ 107 w 107"/>
                <a:gd name="T150" fmla="*/ 176 h 17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107" h="176">
                  <a:moveTo>
                    <a:pt x="61" y="17"/>
                  </a:moveTo>
                  <a:lnTo>
                    <a:pt x="65" y="11"/>
                  </a:lnTo>
                  <a:lnTo>
                    <a:pt x="69" y="7"/>
                  </a:lnTo>
                  <a:lnTo>
                    <a:pt x="71" y="3"/>
                  </a:lnTo>
                  <a:lnTo>
                    <a:pt x="76" y="0"/>
                  </a:lnTo>
                  <a:lnTo>
                    <a:pt x="78" y="3"/>
                  </a:lnTo>
                  <a:lnTo>
                    <a:pt x="82" y="5"/>
                  </a:lnTo>
                  <a:lnTo>
                    <a:pt x="84" y="9"/>
                  </a:lnTo>
                  <a:lnTo>
                    <a:pt x="88" y="15"/>
                  </a:lnTo>
                  <a:lnTo>
                    <a:pt x="90" y="19"/>
                  </a:lnTo>
                  <a:lnTo>
                    <a:pt x="94" y="22"/>
                  </a:lnTo>
                  <a:lnTo>
                    <a:pt x="95" y="26"/>
                  </a:lnTo>
                  <a:lnTo>
                    <a:pt x="97" y="32"/>
                  </a:lnTo>
                  <a:lnTo>
                    <a:pt x="99" y="36"/>
                  </a:lnTo>
                  <a:lnTo>
                    <a:pt x="101" y="41"/>
                  </a:lnTo>
                  <a:lnTo>
                    <a:pt x="103" y="45"/>
                  </a:lnTo>
                  <a:lnTo>
                    <a:pt x="103" y="51"/>
                  </a:lnTo>
                  <a:lnTo>
                    <a:pt x="105" y="57"/>
                  </a:lnTo>
                  <a:lnTo>
                    <a:pt x="105" y="62"/>
                  </a:lnTo>
                  <a:lnTo>
                    <a:pt x="105" y="66"/>
                  </a:lnTo>
                  <a:lnTo>
                    <a:pt x="107" y="74"/>
                  </a:lnTo>
                  <a:lnTo>
                    <a:pt x="105" y="78"/>
                  </a:lnTo>
                  <a:lnTo>
                    <a:pt x="105" y="83"/>
                  </a:lnTo>
                  <a:lnTo>
                    <a:pt x="105" y="87"/>
                  </a:lnTo>
                  <a:lnTo>
                    <a:pt x="103" y="93"/>
                  </a:lnTo>
                  <a:lnTo>
                    <a:pt x="103" y="97"/>
                  </a:lnTo>
                  <a:lnTo>
                    <a:pt x="101" y="102"/>
                  </a:lnTo>
                  <a:lnTo>
                    <a:pt x="99" y="106"/>
                  </a:lnTo>
                  <a:lnTo>
                    <a:pt x="97" y="112"/>
                  </a:lnTo>
                  <a:lnTo>
                    <a:pt x="95" y="116"/>
                  </a:lnTo>
                  <a:lnTo>
                    <a:pt x="94" y="121"/>
                  </a:lnTo>
                  <a:lnTo>
                    <a:pt x="90" y="125"/>
                  </a:lnTo>
                  <a:lnTo>
                    <a:pt x="88" y="131"/>
                  </a:lnTo>
                  <a:lnTo>
                    <a:pt x="84" y="133"/>
                  </a:lnTo>
                  <a:lnTo>
                    <a:pt x="80" y="138"/>
                  </a:lnTo>
                  <a:lnTo>
                    <a:pt x="78" y="142"/>
                  </a:lnTo>
                  <a:lnTo>
                    <a:pt x="75" y="146"/>
                  </a:lnTo>
                  <a:lnTo>
                    <a:pt x="71" y="148"/>
                  </a:lnTo>
                  <a:lnTo>
                    <a:pt x="67" y="152"/>
                  </a:lnTo>
                  <a:lnTo>
                    <a:pt x="63" y="154"/>
                  </a:lnTo>
                  <a:lnTo>
                    <a:pt x="59" y="157"/>
                  </a:lnTo>
                  <a:lnTo>
                    <a:pt x="54" y="161"/>
                  </a:lnTo>
                  <a:lnTo>
                    <a:pt x="50" y="163"/>
                  </a:lnTo>
                  <a:lnTo>
                    <a:pt x="46" y="165"/>
                  </a:lnTo>
                  <a:lnTo>
                    <a:pt x="42" y="169"/>
                  </a:lnTo>
                  <a:lnTo>
                    <a:pt x="36" y="169"/>
                  </a:lnTo>
                  <a:lnTo>
                    <a:pt x="31" y="171"/>
                  </a:lnTo>
                  <a:lnTo>
                    <a:pt x="27" y="173"/>
                  </a:lnTo>
                  <a:lnTo>
                    <a:pt x="21" y="174"/>
                  </a:lnTo>
                  <a:lnTo>
                    <a:pt x="17" y="174"/>
                  </a:lnTo>
                  <a:lnTo>
                    <a:pt x="12" y="174"/>
                  </a:lnTo>
                  <a:lnTo>
                    <a:pt x="6" y="176"/>
                  </a:lnTo>
                  <a:lnTo>
                    <a:pt x="2" y="176"/>
                  </a:lnTo>
                  <a:lnTo>
                    <a:pt x="0" y="176"/>
                  </a:lnTo>
                  <a:lnTo>
                    <a:pt x="0" y="173"/>
                  </a:lnTo>
                  <a:lnTo>
                    <a:pt x="0" y="167"/>
                  </a:lnTo>
                  <a:lnTo>
                    <a:pt x="0" y="161"/>
                  </a:lnTo>
                  <a:lnTo>
                    <a:pt x="0" y="155"/>
                  </a:lnTo>
                  <a:lnTo>
                    <a:pt x="2" y="155"/>
                  </a:lnTo>
                  <a:lnTo>
                    <a:pt x="6" y="155"/>
                  </a:lnTo>
                  <a:lnTo>
                    <a:pt x="10" y="155"/>
                  </a:lnTo>
                  <a:lnTo>
                    <a:pt x="14" y="154"/>
                  </a:lnTo>
                  <a:lnTo>
                    <a:pt x="17" y="154"/>
                  </a:lnTo>
                  <a:lnTo>
                    <a:pt x="21" y="152"/>
                  </a:lnTo>
                  <a:lnTo>
                    <a:pt x="25" y="152"/>
                  </a:lnTo>
                  <a:lnTo>
                    <a:pt x="29" y="150"/>
                  </a:lnTo>
                  <a:lnTo>
                    <a:pt x="33" y="150"/>
                  </a:lnTo>
                  <a:lnTo>
                    <a:pt x="40" y="144"/>
                  </a:lnTo>
                  <a:lnTo>
                    <a:pt x="48" y="140"/>
                  </a:lnTo>
                  <a:lnTo>
                    <a:pt x="54" y="136"/>
                  </a:lnTo>
                  <a:lnTo>
                    <a:pt x="59" y="131"/>
                  </a:lnTo>
                  <a:lnTo>
                    <a:pt x="65" y="125"/>
                  </a:lnTo>
                  <a:lnTo>
                    <a:pt x="71" y="119"/>
                  </a:lnTo>
                  <a:lnTo>
                    <a:pt x="75" y="112"/>
                  </a:lnTo>
                  <a:lnTo>
                    <a:pt x="78" y="104"/>
                  </a:lnTo>
                  <a:lnTo>
                    <a:pt x="78" y="100"/>
                  </a:lnTo>
                  <a:lnTo>
                    <a:pt x="80" y="97"/>
                  </a:lnTo>
                  <a:lnTo>
                    <a:pt x="82" y="93"/>
                  </a:lnTo>
                  <a:lnTo>
                    <a:pt x="82" y="89"/>
                  </a:lnTo>
                  <a:lnTo>
                    <a:pt x="84" y="85"/>
                  </a:lnTo>
                  <a:lnTo>
                    <a:pt x="84" y="79"/>
                  </a:lnTo>
                  <a:lnTo>
                    <a:pt x="84" y="76"/>
                  </a:lnTo>
                  <a:lnTo>
                    <a:pt x="86" y="74"/>
                  </a:lnTo>
                  <a:lnTo>
                    <a:pt x="84" y="68"/>
                  </a:lnTo>
                  <a:lnTo>
                    <a:pt x="84" y="64"/>
                  </a:lnTo>
                  <a:lnTo>
                    <a:pt x="84" y="60"/>
                  </a:lnTo>
                  <a:lnTo>
                    <a:pt x="82" y="57"/>
                  </a:lnTo>
                  <a:lnTo>
                    <a:pt x="82" y="53"/>
                  </a:lnTo>
                  <a:lnTo>
                    <a:pt x="80" y="47"/>
                  </a:lnTo>
                  <a:lnTo>
                    <a:pt x="78" y="45"/>
                  </a:lnTo>
                  <a:lnTo>
                    <a:pt x="78" y="41"/>
                  </a:lnTo>
                  <a:lnTo>
                    <a:pt x="75" y="34"/>
                  </a:lnTo>
                  <a:lnTo>
                    <a:pt x="71" y="28"/>
                  </a:lnTo>
                  <a:lnTo>
                    <a:pt x="67" y="22"/>
                  </a:lnTo>
                  <a:lnTo>
                    <a:pt x="61" y="1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3" name="Freeform 268"/>
            <p:cNvSpPr>
              <a:spLocks/>
            </p:cNvSpPr>
            <p:nvPr/>
          </p:nvSpPr>
          <p:spPr bwMode="auto">
            <a:xfrm>
              <a:off x="2114" y="3732"/>
              <a:ext cx="20" cy="11"/>
            </a:xfrm>
            <a:custGeom>
              <a:avLst/>
              <a:gdLst>
                <a:gd name="T0" fmla="*/ 0 w 40"/>
                <a:gd name="T1" fmla="*/ 10 h 23"/>
                <a:gd name="T2" fmla="*/ 0 w 40"/>
                <a:gd name="T3" fmla="*/ 7 h 23"/>
                <a:gd name="T4" fmla="*/ 0 w 40"/>
                <a:gd name="T5" fmla="*/ 5 h 23"/>
                <a:gd name="T6" fmla="*/ 0 w 40"/>
                <a:gd name="T7" fmla="*/ 2 h 23"/>
                <a:gd name="T8" fmla="*/ 0 w 40"/>
                <a:gd name="T9" fmla="*/ 0 h 23"/>
                <a:gd name="T10" fmla="*/ 0 w 40"/>
                <a:gd name="T11" fmla="*/ 0 h 23"/>
                <a:gd name="T12" fmla="*/ 1 w 40"/>
                <a:gd name="T13" fmla="*/ 0 h 23"/>
                <a:gd name="T14" fmla="*/ 3 w 40"/>
                <a:gd name="T15" fmla="*/ 0 h 23"/>
                <a:gd name="T16" fmla="*/ 6 w 40"/>
                <a:gd name="T17" fmla="*/ 0 h 23"/>
                <a:gd name="T18" fmla="*/ 8 w 40"/>
                <a:gd name="T19" fmla="*/ 0 h 23"/>
                <a:gd name="T20" fmla="*/ 11 w 40"/>
                <a:gd name="T21" fmla="*/ 0 h 23"/>
                <a:gd name="T22" fmla="*/ 13 w 40"/>
                <a:gd name="T23" fmla="*/ 1 h 23"/>
                <a:gd name="T24" fmla="*/ 16 w 40"/>
                <a:gd name="T25" fmla="*/ 1 h 23"/>
                <a:gd name="T26" fmla="*/ 18 w 40"/>
                <a:gd name="T27" fmla="*/ 2 h 23"/>
                <a:gd name="T28" fmla="*/ 20 w 40"/>
                <a:gd name="T29" fmla="*/ 4 h 23"/>
                <a:gd name="T30" fmla="*/ 18 w 40"/>
                <a:gd name="T31" fmla="*/ 6 h 23"/>
                <a:gd name="T32" fmla="*/ 17 w 40"/>
                <a:gd name="T33" fmla="*/ 7 h 23"/>
                <a:gd name="T34" fmla="*/ 16 w 40"/>
                <a:gd name="T35" fmla="*/ 9 h 23"/>
                <a:gd name="T36" fmla="*/ 15 w 40"/>
                <a:gd name="T37" fmla="*/ 11 h 23"/>
                <a:gd name="T38" fmla="*/ 11 w 40"/>
                <a:gd name="T39" fmla="*/ 10 h 23"/>
                <a:gd name="T40" fmla="*/ 7 w 40"/>
                <a:gd name="T41" fmla="*/ 10 h 23"/>
                <a:gd name="T42" fmla="*/ 4 w 40"/>
                <a:gd name="T43" fmla="*/ 10 h 23"/>
                <a:gd name="T44" fmla="*/ 1 w 40"/>
                <a:gd name="T45" fmla="*/ 10 h 23"/>
                <a:gd name="T46" fmla="*/ 0 w 40"/>
                <a:gd name="T47" fmla="*/ 10 h 23"/>
                <a:gd name="T48" fmla="*/ 0 w 40"/>
                <a:gd name="T49" fmla="*/ 10 h 23"/>
                <a:gd name="T50" fmla="*/ 0 w 40"/>
                <a:gd name="T51" fmla="*/ 10 h 23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40"/>
                <a:gd name="T79" fmla="*/ 0 h 23"/>
                <a:gd name="T80" fmla="*/ 40 w 40"/>
                <a:gd name="T81" fmla="*/ 23 h 23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40" h="23">
                  <a:moveTo>
                    <a:pt x="0" y="21"/>
                  </a:moveTo>
                  <a:lnTo>
                    <a:pt x="0" y="14"/>
                  </a:lnTo>
                  <a:lnTo>
                    <a:pt x="0" y="10"/>
                  </a:lnTo>
                  <a:lnTo>
                    <a:pt x="0" y="4"/>
                  </a:lnTo>
                  <a:lnTo>
                    <a:pt x="0" y="0"/>
                  </a:lnTo>
                  <a:lnTo>
                    <a:pt x="2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6" y="0"/>
                  </a:lnTo>
                  <a:lnTo>
                    <a:pt x="21" y="0"/>
                  </a:lnTo>
                  <a:lnTo>
                    <a:pt x="25" y="2"/>
                  </a:lnTo>
                  <a:lnTo>
                    <a:pt x="31" y="2"/>
                  </a:lnTo>
                  <a:lnTo>
                    <a:pt x="35" y="4"/>
                  </a:lnTo>
                  <a:lnTo>
                    <a:pt x="40" y="8"/>
                  </a:lnTo>
                  <a:lnTo>
                    <a:pt x="36" y="12"/>
                  </a:lnTo>
                  <a:lnTo>
                    <a:pt x="33" y="15"/>
                  </a:lnTo>
                  <a:lnTo>
                    <a:pt x="31" y="19"/>
                  </a:lnTo>
                  <a:lnTo>
                    <a:pt x="29" y="23"/>
                  </a:lnTo>
                  <a:lnTo>
                    <a:pt x="21" y="21"/>
                  </a:lnTo>
                  <a:lnTo>
                    <a:pt x="14" y="21"/>
                  </a:lnTo>
                  <a:lnTo>
                    <a:pt x="8" y="21"/>
                  </a:lnTo>
                  <a:lnTo>
                    <a:pt x="2" y="21"/>
                  </a:lnTo>
                  <a:lnTo>
                    <a:pt x="0" y="2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314" name="Text Box 31"/>
          <p:cNvSpPr txBox="1">
            <a:spLocks noChangeArrowheads="1"/>
          </p:cNvSpPr>
          <p:nvPr/>
        </p:nvSpPr>
        <p:spPr bwMode="auto">
          <a:xfrm>
            <a:off x="533400" y="1828800"/>
            <a:ext cx="99291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rgbClr val="984807"/>
                </a:solidFill>
              </a:rPr>
              <a:t>BOINC</a:t>
            </a:r>
          </a:p>
          <a:p>
            <a:r>
              <a:rPr lang="en-US" dirty="0">
                <a:solidFill>
                  <a:srgbClr val="984807"/>
                </a:solidFill>
              </a:rPr>
              <a:t>projects</a:t>
            </a:r>
          </a:p>
        </p:txBody>
      </p:sp>
      <p:pic>
        <p:nvPicPr>
          <p:cNvPr id="315" name="Picture 2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09600" y="2794000"/>
            <a:ext cx="633413" cy="9144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316" name="Picture 26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35000" y="5562600"/>
            <a:ext cx="812800" cy="9906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317" name="AutoShape 29"/>
          <p:cNvSpPr>
            <a:spLocks noChangeArrowheads="1"/>
          </p:cNvSpPr>
          <p:nvPr/>
        </p:nvSpPr>
        <p:spPr bwMode="auto">
          <a:xfrm>
            <a:off x="457200" y="5334000"/>
            <a:ext cx="1143000" cy="1371600"/>
          </a:xfrm>
          <a:prstGeom prst="wedgeEllipseCallout">
            <a:avLst>
              <a:gd name="adj1" fmla="val 50972"/>
              <a:gd name="adj2" fmla="val -75926"/>
            </a:avLst>
          </a:prstGeom>
          <a:noFill/>
          <a:ln w="2844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 and future work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QCN provides low-cost monitoring of earthquakes by </a:t>
            </a:r>
            <a:r>
              <a:rPr lang="en-US" dirty="0" err="1" smtClean="0"/>
              <a:t>usings</a:t>
            </a:r>
            <a:r>
              <a:rPr lang="en-US" dirty="0" smtClean="0"/>
              <a:t> accelerometers attached to volunteered computers</a:t>
            </a:r>
          </a:p>
          <a:p>
            <a:r>
              <a:rPr lang="en-US" dirty="0" err="1" smtClean="0"/>
              <a:t>EmBOINC</a:t>
            </a:r>
            <a:r>
              <a:rPr lang="en-US" dirty="0" smtClean="0"/>
              <a:t> including QCN features allow us to study the best sensor placements and densities across geographical regions</a:t>
            </a:r>
          </a:p>
          <a:p>
            <a:r>
              <a:rPr lang="en-US" dirty="0" err="1" smtClean="0"/>
              <a:t>EmBOINC</a:t>
            </a:r>
            <a:r>
              <a:rPr lang="en-US" dirty="0" smtClean="0"/>
              <a:t> can further help:</a:t>
            </a:r>
          </a:p>
          <a:p>
            <a:pPr lvl="1"/>
            <a:r>
              <a:rPr lang="en-US" dirty="0" smtClean="0"/>
              <a:t>Improve </a:t>
            </a:r>
            <a:r>
              <a:rPr lang="en-US" dirty="0" err="1" smtClean="0"/>
              <a:t>QCN’s</a:t>
            </a:r>
            <a:r>
              <a:rPr lang="en-US" dirty="0" smtClean="0"/>
              <a:t> earthquake detection algorithms</a:t>
            </a:r>
          </a:p>
          <a:p>
            <a:pPr lvl="1"/>
            <a:r>
              <a:rPr lang="en-US" dirty="0" smtClean="0"/>
              <a:t>Tune efficient networks of heterogeneous sensors</a:t>
            </a:r>
          </a:p>
          <a:p>
            <a:pPr lvl="1"/>
            <a:r>
              <a:rPr lang="en-US" dirty="0" smtClean="0"/>
              <a:t>T</a:t>
            </a:r>
            <a:r>
              <a:rPr lang="en-US" smtClean="0"/>
              <a:t>est </a:t>
            </a:r>
            <a:r>
              <a:rPr lang="en-US" dirty="0" smtClean="0"/>
              <a:t>the QCN server’s ability to receive and process large volumes of trigger messages, e.g., from up to 10,000 sensors</a:t>
            </a:r>
          </a:p>
          <a:p>
            <a:r>
              <a:rPr lang="en-US" dirty="0" smtClean="0"/>
              <a:t>On-going work includes further tuning of the earthquake model to integrate new features:</a:t>
            </a:r>
          </a:p>
          <a:p>
            <a:pPr lvl="1"/>
            <a:r>
              <a:rPr lang="en-US" dirty="0" smtClean="0"/>
              <a:t>E.g., different substrate compositions and sensor capabilities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8FB80E5-3BC3-F24E-A860-519902D80371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dirty="0" smtClean="0">
                <a:latin typeface="+mn-lt"/>
              </a:rPr>
              <a:t>Acknowledgements</a:t>
            </a:r>
            <a:endParaRPr lang="en-US" dirty="0">
              <a:latin typeface="+mn-lt"/>
            </a:endParaRPr>
          </a:p>
        </p:txBody>
      </p:sp>
      <p:sp>
        <p:nvSpPr>
          <p:cNvPr id="57347" name="Slide Number Placeholder 4"/>
          <p:cNvSpPr>
            <a:spLocks noGrp="1"/>
          </p:cNvSpPr>
          <p:nvPr>
            <p:ph type="sldNum" sz="quarter" idx="10"/>
          </p:nvPr>
        </p:nvSpPr>
        <p:spPr bwMode="auto">
          <a:xfrm>
            <a:off x="8534400" y="6492875"/>
            <a:ext cx="609600" cy="365125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fld id="{7D8D4041-C17B-BA42-9200-19BBE2A36113}" type="slidenum">
              <a:rPr lang="en-US" smtClean="0">
                <a:latin typeface="Helvetica Neue" charset="0"/>
                <a:ea typeface="Geneva" charset="0"/>
                <a:cs typeface="Geneva" charset="0"/>
              </a:rPr>
              <a:pPr/>
              <a:t>20</a:t>
            </a:fld>
            <a:endParaRPr lang="en-US" smtClean="0">
              <a:latin typeface="Helvetica Neue" charset="0"/>
              <a:ea typeface="Geneva" charset="0"/>
              <a:cs typeface="Geneva" charset="0"/>
            </a:endParaRPr>
          </a:p>
        </p:txBody>
      </p:sp>
      <p:sp>
        <p:nvSpPr>
          <p:cNvPr id="57348" name="Rectangle 5"/>
          <p:cNvSpPr>
            <a:spLocks noChangeArrowheads="1"/>
          </p:cNvSpPr>
          <p:nvPr/>
        </p:nvSpPr>
        <p:spPr bwMode="auto">
          <a:xfrm>
            <a:off x="1066800" y="5083968"/>
            <a:ext cx="2057400" cy="3476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prstTxWarp prst="textNoShape">
              <a:avLst/>
            </a:prstTxWarp>
            <a:spAutoFit/>
          </a:bodyPr>
          <a:lstStyle/>
          <a:p>
            <a:pPr marL="338138" indent="-338138">
              <a:lnSpc>
                <a:spcPct val="90000"/>
              </a:lnSpc>
              <a:spcBef>
                <a:spcPts val="600"/>
              </a:spcBef>
              <a:buClr>
                <a:srgbClr val="CCECFF"/>
              </a:buClr>
              <a:buFont typeface="Wingdings" charset="2"/>
              <a:buNone/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en-GB" b="1" dirty="0">
                <a:solidFill>
                  <a:srgbClr val="000090"/>
                </a:solidFill>
              </a:rPr>
              <a:t>    Sponsors:</a:t>
            </a:r>
          </a:p>
        </p:txBody>
      </p:sp>
      <p:sp>
        <p:nvSpPr>
          <p:cNvPr id="57349" name="Rectangle 6"/>
          <p:cNvSpPr>
            <a:spLocks noChangeArrowheads="1"/>
          </p:cNvSpPr>
          <p:nvPr/>
        </p:nvSpPr>
        <p:spPr bwMode="auto">
          <a:xfrm>
            <a:off x="227013" y="1905000"/>
            <a:ext cx="4344987" cy="3522119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prstTxWarp prst="textNoShape">
              <a:avLst/>
            </a:prstTxWarp>
            <a:spAutoFit/>
          </a:bodyPr>
          <a:lstStyle/>
          <a:p>
            <a:pPr marL="338138" indent="-338138">
              <a:lnSpc>
                <a:spcPct val="110000"/>
              </a:lnSpc>
              <a:spcBef>
                <a:spcPts val="300"/>
              </a:spcBef>
              <a:buClr>
                <a:srgbClr val="CCECFF"/>
              </a:buClr>
              <a:buFont typeface="Wingdings" charset="2"/>
              <a:buNone/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en-GB" sz="1600" b="1" dirty="0" smtClean="0">
                <a:solidFill>
                  <a:srgbClr val="000090"/>
                </a:solidFill>
              </a:rPr>
              <a:t>Developers:</a:t>
            </a:r>
            <a:endParaRPr lang="en-GB" sz="1600" dirty="0" smtClean="0">
              <a:solidFill>
                <a:srgbClr val="000090"/>
              </a:solidFill>
            </a:endParaRPr>
          </a:p>
          <a:p>
            <a:pPr marL="338138" indent="-338138">
              <a:lnSpc>
                <a:spcPct val="110000"/>
              </a:lnSpc>
              <a:spcBef>
                <a:spcPts val="300"/>
              </a:spcBef>
              <a:buClr>
                <a:srgbClr val="CCECFF"/>
              </a:buClr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en-US" sz="1600" dirty="0" smtClean="0">
                <a:solidFill>
                  <a:srgbClr val="000000"/>
                </a:solidFill>
              </a:rPr>
              <a:t>Kyle Benson</a:t>
            </a:r>
          </a:p>
          <a:p>
            <a:pPr marL="338138" indent="-338138">
              <a:lnSpc>
                <a:spcPct val="110000"/>
              </a:lnSpc>
              <a:spcBef>
                <a:spcPts val="300"/>
              </a:spcBef>
              <a:buClr>
                <a:srgbClr val="CCECFF"/>
              </a:buClr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en-US" sz="1600" dirty="0" smtClean="0">
                <a:solidFill>
                  <a:srgbClr val="000000"/>
                </a:solidFill>
              </a:rPr>
              <a:t>Trilce Estrada</a:t>
            </a:r>
          </a:p>
          <a:p>
            <a:pPr marL="338138" indent="-338138">
              <a:lnSpc>
                <a:spcPct val="110000"/>
              </a:lnSpc>
              <a:spcBef>
                <a:spcPts val="300"/>
              </a:spcBef>
              <a:buClr>
                <a:srgbClr val="CCECFF"/>
              </a:buClr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en-US" sz="1600" dirty="0" smtClean="0">
                <a:solidFill>
                  <a:srgbClr val="000000"/>
                </a:solidFill>
              </a:rPr>
              <a:t>Samuel </a:t>
            </a:r>
            <a:r>
              <a:rPr lang="en-US" sz="1600" dirty="0" err="1" smtClean="0"/>
              <a:t>Schlachter</a:t>
            </a:r>
            <a:endParaRPr lang="en-US" sz="1600" dirty="0" smtClean="0"/>
          </a:p>
          <a:p>
            <a:pPr marL="338138" indent="-338138">
              <a:lnSpc>
                <a:spcPct val="110000"/>
              </a:lnSpc>
              <a:spcBef>
                <a:spcPts val="300"/>
              </a:spcBef>
              <a:buClr>
                <a:srgbClr val="CCECFF"/>
              </a:buClr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en-US" sz="1600" dirty="0" smtClean="0">
                <a:solidFill>
                  <a:srgbClr val="000000"/>
                </a:solidFill>
              </a:rPr>
              <a:t>Michela Taufer</a:t>
            </a:r>
          </a:p>
          <a:p>
            <a:pPr marL="338138" indent="-338138">
              <a:lnSpc>
                <a:spcPct val="110000"/>
              </a:lnSpc>
              <a:spcBef>
                <a:spcPts val="300"/>
              </a:spcBef>
              <a:buClr>
                <a:srgbClr val="CCECFF"/>
              </a:buClr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en-US" sz="1600" dirty="0" smtClean="0"/>
              <a:t>Jesse Lawrence, Stanford U.</a:t>
            </a:r>
          </a:p>
          <a:p>
            <a:pPr marL="338138" indent="-338138">
              <a:lnSpc>
                <a:spcPct val="110000"/>
              </a:lnSpc>
              <a:spcBef>
                <a:spcPts val="300"/>
              </a:spcBef>
              <a:buClr>
                <a:srgbClr val="CCECFF"/>
              </a:buClr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en-US" sz="1600" dirty="0" smtClean="0"/>
              <a:t>Elizabeth Cochran, US Geological Survey</a:t>
            </a:r>
            <a:endParaRPr lang="en-US" sz="1600" dirty="0" smtClean="0">
              <a:solidFill>
                <a:srgbClr val="000000"/>
              </a:solidFill>
            </a:endParaRPr>
          </a:p>
          <a:p>
            <a:pPr marL="338138" indent="-338138">
              <a:lnSpc>
                <a:spcPct val="110000"/>
              </a:lnSpc>
              <a:spcBef>
                <a:spcPts val="300"/>
              </a:spcBef>
              <a:buClr>
                <a:srgbClr val="CCECFF"/>
              </a:buClr>
              <a:buFont typeface="Wingdings" charset="2"/>
              <a:buNone/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en-GB" sz="1600" b="1" dirty="0" smtClean="0">
                <a:solidFill>
                  <a:srgbClr val="000090"/>
                </a:solidFill>
              </a:rPr>
              <a:t>Request for </a:t>
            </a:r>
            <a:r>
              <a:rPr lang="en-GB" sz="1600" b="1" dirty="0">
                <a:solidFill>
                  <a:srgbClr val="000090"/>
                </a:solidFill>
              </a:rPr>
              <a:t>information:</a:t>
            </a:r>
          </a:p>
          <a:p>
            <a:pPr marL="338138" indent="-338138">
              <a:lnSpc>
                <a:spcPct val="110000"/>
              </a:lnSpc>
              <a:spcBef>
                <a:spcPts val="300"/>
              </a:spcBef>
              <a:buClr>
                <a:srgbClr val="CCECFF"/>
              </a:buClr>
              <a:buFont typeface="Wingdings" charset="2"/>
              <a:buNone/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en-GB" sz="1600" dirty="0">
                <a:solidFill>
                  <a:srgbClr val="000000"/>
                </a:solidFill>
              </a:rPr>
              <a:t>M. Taufer: </a:t>
            </a:r>
            <a:r>
              <a:rPr lang="en-GB" sz="1600" dirty="0">
                <a:solidFill>
                  <a:srgbClr val="000000"/>
                </a:solidFill>
                <a:hlinkClick r:id="rId3"/>
              </a:rPr>
              <a:t>taufer@</a:t>
            </a:r>
            <a:r>
              <a:rPr lang="en-GB" sz="1600" dirty="0" smtClean="0">
                <a:solidFill>
                  <a:srgbClr val="000000"/>
                </a:solidFill>
                <a:hlinkClick r:id="rId3"/>
              </a:rPr>
              <a:t>udel.edu</a:t>
            </a:r>
            <a:endParaRPr lang="en-GB" sz="1600" dirty="0" smtClean="0">
              <a:solidFill>
                <a:srgbClr val="000000"/>
              </a:solidFill>
            </a:endParaRPr>
          </a:p>
          <a:p>
            <a:pPr marL="338138" indent="-338138">
              <a:lnSpc>
                <a:spcPct val="110000"/>
              </a:lnSpc>
              <a:spcBef>
                <a:spcPts val="300"/>
              </a:spcBef>
              <a:buClr>
                <a:srgbClr val="CCECFF"/>
              </a:buClr>
              <a:buFont typeface="Wingdings" charset="2"/>
              <a:buNone/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en-GB" sz="1600" dirty="0" smtClean="0">
                <a:solidFill>
                  <a:srgbClr val="000000"/>
                </a:solidFill>
              </a:rPr>
              <a:t>J. Lawrence </a:t>
            </a:r>
            <a:r>
              <a:rPr lang="en-US" sz="1600" dirty="0" smtClean="0">
                <a:solidFill>
                  <a:srgbClr val="000000"/>
                </a:solidFill>
                <a:hlinkClick r:id="rId4"/>
              </a:rPr>
              <a:t>jflawrence@stanford.edu</a:t>
            </a:r>
            <a:endParaRPr lang="en-US" sz="1600" dirty="0" smtClean="0">
              <a:solidFill>
                <a:srgbClr val="000000"/>
              </a:solidFill>
            </a:endParaRPr>
          </a:p>
          <a:p>
            <a:pPr marL="338138" indent="-338138">
              <a:lnSpc>
                <a:spcPct val="110000"/>
              </a:lnSpc>
              <a:spcBef>
                <a:spcPts val="300"/>
              </a:spcBef>
              <a:buClr>
                <a:srgbClr val="CCECFF"/>
              </a:buClr>
              <a:buFont typeface="Wingdings" charset="2"/>
              <a:buNone/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endParaRPr lang="en-GB" sz="1600" dirty="0">
              <a:solidFill>
                <a:srgbClr val="000000"/>
              </a:solidFill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74750" y="5486400"/>
            <a:ext cx="823912" cy="820738"/>
          </a:xfrm>
          <a:prstGeom prst="rect">
            <a:avLst/>
          </a:prstGeom>
          <a:ln w="9525" cmpd="sng">
            <a:solidFill>
              <a:schemeClr val="accent6"/>
            </a:solidFill>
          </a:ln>
        </p:spPr>
      </p:pic>
      <p:pic>
        <p:nvPicPr>
          <p:cNvPr id="20" name="Picture 48" descr="coacirccol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027238" y="5486400"/>
            <a:ext cx="792162" cy="809625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</p:pic>
      <p:pic>
        <p:nvPicPr>
          <p:cNvPr id="8" name="Picture 7" descr="QuakeCatcherNetwork-79CS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81264" y="1965325"/>
            <a:ext cx="2502768" cy="166851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34000" y="4466166"/>
            <a:ext cx="2983632" cy="1917697"/>
          </a:xfrm>
          <a:prstGeom prst="rect">
            <a:avLst/>
          </a:prstGeom>
        </p:spPr>
      </p:pic>
      <p:pic>
        <p:nvPicPr>
          <p:cNvPr id="9" name="Picture 8" descr="QuakeCatcherNetwork-22.jp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84032" y="2799581"/>
            <a:ext cx="2502768" cy="16685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Volunteer computing paradigm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8FB80E5-3BC3-F24E-A860-519902D80371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  <p:sp>
        <p:nvSpPr>
          <p:cNvPr id="5" name="AutoShape 1"/>
          <p:cNvSpPr>
            <a:spLocks noChangeArrowheads="1"/>
          </p:cNvSpPr>
          <p:nvPr/>
        </p:nvSpPr>
        <p:spPr bwMode="auto">
          <a:xfrm>
            <a:off x="3352800" y="3505200"/>
            <a:ext cx="3962400" cy="2057400"/>
          </a:xfrm>
          <a:prstGeom prst="cloudCallout">
            <a:avLst>
              <a:gd name="adj1" fmla="val -2523"/>
              <a:gd name="adj2" fmla="val 5245"/>
            </a:avLst>
          </a:prstGeom>
          <a:solidFill>
            <a:srgbClr val="ED9C65"/>
          </a:solidFill>
          <a:ln w="9525">
            <a:noFill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41475" y="4419600"/>
            <a:ext cx="949325" cy="12954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1729169" y="5715000"/>
            <a:ext cx="861631" cy="3715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dirty="0">
                <a:solidFill>
                  <a:srgbClr val="000090"/>
                </a:solidFill>
              </a:rPr>
              <a:t>Server</a:t>
            </a:r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315200" y="5638800"/>
            <a:ext cx="762000" cy="6604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486400" y="1752600"/>
            <a:ext cx="665163" cy="762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743200" y="2514600"/>
            <a:ext cx="838200" cy="7366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1" name="Text Box 7"/>
          <p:cNvSpPr txBox="1">
            <a:spLocks noChangeArrowheads="1"/>
          </p:cNvSpPr>
          <p:nvPr/>
        </p:nvSpPr>
        <p:spPr bwMode="auto">
          <a:xfrm>
            <a:off x="4495800" y="4191000"/>
            <a:ext cx="1643063" cy="5191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buClr>
                <a:srgbClr val="000066"/>
              </a:buClr>
              <a:buFont typeface="Comic Sans MS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2800">
                <a:solidFill>
                  <a:srgbClr val="000066"/>
                </a:solidFill>
                <a:latin typeface="Comic Sans MS" charset="0"/>
              </a:rPr>
              <a:t>Internet</a:t>
            </a:r>
          </a:p>
        </p:txBody>
      </p:sp>
      <p:pic>
        <p:nvPicPr>
          <p:cNvPr id="12" name="Picture 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67200" y="6019800"/>
            <a:ext cx="665163" cy="762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3" name="Picture 10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153400" y="3505200"/>
            <a:ext cx="914400" cy="8016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4" name="AutoShape 11"/>
          <p:cNvSpPr>
            <a:spLocks noChangeArrowheads="1"/>
          </p:cNvSpPr>
          <p:nvPr/>
        </p:nvSpPr>
        <p:spPr bwMode="auto">
          <a:xfrm>
            <a:off x="2590800" y="4800600"/>
            <a:ext cx="762000" cy="228600"/>
          </a:xfrm>
          <a:prstGeom prst="rightArrow">
            <a:avLst>
              <a:gd name="adj1" fmla="val 50000"/>
              <a:gd name="adj2" fmla="val 83333"/>
            </a:avLst>
          </a:prstGeom>
          <a:solidFill>
            <a:srgbClr val="5D7CDF"/>
          </a:solidFill>
          <a:ln w="9360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AutoShape 12"/>
          <p:cNvSpPr>
            <a:spLocks noChangeArrowheads="1"/>
          </p:cNvSpPr>
          <p:nvPr/>
        </p:nvSpPr>
        <p:spPr bwMode="auto">
          <a:xfrm rot="10800000">
            <a:off x="2590800" y="5184775"/>
            <a:ext cx="762000" cy="228600"/>
          </a:xfrm>
          <a:prstGeom prst="rightArrow">
            <a:avLst>
              <a:gd name="adj1" fmla="val 50000"/>
              <a:gd name="adj2" fmla="val 83333"/>
            </a:avLst>
          </a:prstGeom>
          <a:solidFill>
            <a:srgbClr val="93AB2D"/>
          </a:solidFill>
          <a:ln w="9360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AutoShape 13"/>
          <p:cNvSpPr>
            <a:spLocks noChangeArrowheads="1"/>
          </p:cNvSpPr>
          <p:nvPr/>
        </p:nvSpPr>
        <p:spPr bwMode="auto">
          <a:xfrm rot="2580000">
            <a:off x="6781800" y="5180013"/>
            <a:ext cx="762000" cy="228600"/>
          </a:xfrm>
          <a:prstGeom prst="rightArrow">
            <a:avLst>
              <a:gd name="adj1" fmla="val 50000"/>
              <a:gd name="adj2" fmla="val 83333"/>
            </a:avLst>
          </a:prstGeom>
          <a:solidFill>
            <a:srgbClr val="5D7CDF"/>
          </a:solidFill>
          <a:ln w="9360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" name="AutoShape 14"/>
          <p:cNvSpPr>
            <a:spLocks noChangeArrowheads="1"/>
          </p:cNvSpPr>
          <p:nvPr/>
        </p:nvSpPr>
        <p:spPr bwMode="auto">
          <a:xfrm rot="13380000">
            <a:off x="6553200" y="5335588"/>
            <a:ext cx="762000" cy="228600"/>
          </a:xfrm>
          <a:prstGeom prst="rightArrow">
            <a:avLst>
              <a:gd name="adj1" fmla="val 50000"/>
              <a:gd name="adj2" fmla="val 83333"/>
            </a:avLst>
          </a:prstGeom>
          <a:solidFill>
            <a:srgbClr val="93AB2D"/>
          </a:solidFill>
          <a:ln w="9360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AutoShape 15"/>
          <p:cNvSpPr>
            <a:spLocks noChangeArrowheads="1"/>
          </p:cNvSpPr>
          <p:nvPr/>
        </p:nvSpPr>
        <p:spPr bwMode="auto">
          <a:xfrm rot="18480000">
            <a:off x="4686300" y="5754688"/>
            <a:ext cx="762000" cy="228600"/>
          </a:xfrm>
          <a:prstGeom prst="rightArrow">
            <a:avLst>
              <a:gd name="adj1" fmla="val 50000"/>
              <a:gd name="adj2" fmla="val 83333"/>
            </a:avLst>
          </a:prstGeom>
          <a:solidFill>
            <a:srgbClr val="5D7CDF"/>
          </a:solidFill>
          <a:ln w="9360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" name="AutoShape 16"/>
          <p:cNvSpPr>
            <a:spLocks noChangeArrowheads="1"/>
          </p:cNvSpPr>
          <p:nvPr/>
        </p:nvSpPr>
        <p:spPr bwMode="auto">
          <a:xfrm rot="7680000">
            <a:off x="4878388" y="6018213"/>
            <a:ext cx="762000" cy="228600"/>
          </a:xfrm>
          <a:prstGeom prst="rightArrow">
            <a:avLst>
              <a:gd name="adj1" fmla="val 50000"/>
              <a:gd name="adj2" fmla="val 83333"/>
            </a:avLst>
          </a:prstGeom>
          <a:solidFill>
            <a:srgbClr val="93AB2D"/>
          </a:solidFill>
          <a:ln w="9360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" name="AutoShape 17"/>
          <p:cNvSpPr>
            <a:spLocks noChangeArrowheads="1"/>
          </p:cNvSpPr>
          <p:nvPr/>
        </p:nvSpPr>
        <p:spPr bwMode="auto">
          <a:xfrm rot="2760000">
            <a:off x="3467100" y="3311525"/>
            <a:ext cx="762000" cy="228600"/>
          </a:xfrm>
          <a:prstGeom prst="rightArrow">
            <a:avLst>
              <a:gd name="adj1" fmla="val 50000"/>
              <a:gd name="adj2" fmla="val 83333"/>
            </a:avLst>
          </a:prstGeom>
          <a:solidFill>
            <a:srgbClr val="5D7CDF"/>
          </a:solidFill>
          <a:ln w="9360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AutoShape 18"/>
          <p:cNvSpPr>
            <a:spLocks noChangeArrowheads="1"/>
          </p:cNvSpPr>
          <p:nvPr/>
        </p:nvSpPr>
        <p:spPr bwMode="auto">
          <a:xfrm rot="13560000">
            <a:off x="3163888" y="3392488"/>
            <a:ext cx="762000" cy="228600"/>
          </a:xfrm>
          <a:prstGeom prst="rightArrow">
            <a:avLst>
              <a:gd name="adj1" fmla="val 50000"/>
              <a:gd name="adj2" fmla="val 83333"/>
            </a:avLst>
          </a:prstGeom>
          <a:solidFill>
            <a:srgbClr val="93AB2D"/>
          </a:solidFill>
          <a:ln w="9360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" name="AutoShape 19"/>
          <p:cNvSpPr>
            <a:spLocks noChangeArrowheads="1"/>
          </p:cNvSpPr>
          <p:nvPr/>
        </p:nvSpPr>
        <p:spPr bwMode="auto">
          <a:xfrm rot="5400000">
            <a:off x="5260975" y="2933700"/>
            <a:ext cx="762000" cy="228600"/>
          </a:xfrm>
          <a:prstGeom prst="rightArrow">
            <a:avLst>
              <a:gd name="adj1" fmla="val 50000"/>
              <a:gd name="adj2" fmla="val 83333"/>
            </a:avLst>
          </a:prstGeom>
          <a:solidFill>
            <a:srgbClr val="5D7CDF"/>
          </a:solidFill>
          <a:ln w="9360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" name="AutoShape 20"/>
          <p:cNvSpPr>
            <a:spLocks noChangeArrowheads="1"/>
          </p:cNvSpPr>
          <p:nvPr/>
        </p:nvSpPr>
        <p:spPr bwMode="auto">
          <a:xfrm rot="16200000">
            <a:off x="5600700" y="2895600"/>
            <a:ext cx="762000" cy="228600"/>
          </a:xfrm>
          <a:prstGeom prst="rightArrow">
            <a:avLst>
              <a:gd name="adj1" fmla="val 50000"/>
              <a:gd name="adj2" fmla="val 83333"/>
            </a:avLst>
          </a:prstGeom>
          <a:solidFill>
            <a:srgbClr val="93AB2D"/>
          </a:solidFill>
          <a:ln w="9360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" name="AutoShape 21"/>
          <p:cNvSpPr>
            <a:spLocks noChangeArrowheads="1"/>
          </p:cNvSpPr>
          <p:nvPr/>
        </p:nvSpPr>
        <p:spPr bwMode="auto">
          <a:xfrm>
            <a:off x="7239000" y="3657600"/>
            <a:ext cx="762000" cy="228600"/>
          </a:xfrm>
          <a:prstGeom prst="rightArrow">
            <a:avLst>
              <a:gd name="adj1" fmla="val 50000"/>
              <a:gd name="adj2" fmla="val 83333"/>
            </a:avLst>
          </a:prstGeom>
          <a:solidFill>
            <a:srgbClr val="5D7CDF"/>
          </a:solidFill>
          <a:ln w="9360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" name="AutoShape 22"/>
          <p:cNvSpPr>
            <a:spLocks noChangeArrowheads="1"/>
          </p:cNvSpPr>
          <p:nvPr/>
        </p:nvSpPr>
        <p:spPr bwMode="auto">
          <a:xfrm rot="10800000">
            <a:off x="7239000" y="4041775"/>
            <a:ext cx="762000" cy="228600"/>
          </a:xfrm>
          <a:prstGeom prst="rightArrow">
            <a:avLst>
              <a:gd name="adj1" fmla="val 50000"/>
              <a:gd name="adj2" fmla="val 83333"/>
            </a:avLst>
          </a:prstGeom>
          <a:solidFill>
            <a:srgbClr val="93AB2D"/>
          </a:solidFill>
          <a:ln w="9360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" name="Text Box 23"/>
          <p:cNvSpPr txBox="1">
            <a:spLocks noChangeArrowheads="1"/>
          </p:cNvSpPr>
          <p:nvPr/>
        </p:nvSpPr>
        <p:spPr bwMode="auto">
          <a:xfrm>
            <a:off x="5562600" y="6172200"/>
            <a:ext cx="1127968" cy="3715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prstTxWarp prst="textNoShape">
              <a:avLst/>
            </a:prstTxWarp>
            <a:spAutoFit/>
          </a:bodyPr>
          <a:lstStyle/>
          <a:p>
            <a:pPr eaLnBrk="0" hangingPunct="0">
              <a:lnSpc>
                <a:spcPct val="100000"/>
              </a:lnSpc>
              <a:buFont typeface="Verdana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dirty="0">
                <a:solidFill>
                  <a:srgbClr val="000090"/>
                </a:solidFill>
                <a:latin typeface="Verdana" charset="0"/>
              </a:rPr>
              <a:t>Workers</a:t>
            </a:r>
          </a:p>
        </p:txBody>
      </p:sp>
      <p:sp>
        <p:nvSpPr>
          <p:cNvPr id="30" name="Text Box 31"/>
          <p:cNvSpPr txBox="1">
            <a:spLocks noChangeArrowheads="1"/>
          </p:cNvSpPr>
          <p:nvPr/>
        </p:nvSpPr>
        <p:spPr bwMode="auto">
          <a:xfrm>
            <a:off x="1729169" y="3752263"/>
            <a:ext cx="91571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BOINC</a:t>
            </a:r>
          </a:p>
          <a:p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server</a:t>
            </a:r>
          </a:p>
        </p:txBody>
      </p:sp>
      <p:sp>
        <p:nvSpPr>
          <p:cNvPr id="31" name="Text Box 32"/>
          <p:cNvSpPr txBox="1">
            <a:spLocks noChangeArrowheads="1"/>
          </p:cNvSpPr>
          <p:nvPr/>
        </p:nvSpPr>
        <p:spPr bwMode="auto">
          <a:xfrm>
            <a:off x="6296958" y="1903413"/>
            <a:ext cx="91571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solidFill>
                  <a:srgbClr val="984807"/>
                </a:solidFill>
              </a:rPr>
              <a:t>BOINC</a:t>
            </a:r>
          </a:p>
          <a:p>
            <a:pPr algn="ctr"/>
            <a:r>
              <a:rPr lang="en-US" dirty="0">
                <a:solidFill>
                  <a:srgbClr val="984807"/>
                </a:solidFill>
              </a:rPr>
              <a:t>client</a:t>
            </a:r>
          </a:p>
        </p:txBody>
      </p:sp>
      <p:sp>
        <p:nvSpPr>
          <p:cNvPr id="32" name="Text Box 33"/>
          <p:cNvSpPr txBox="1">
            <a:spLocks noChangeArrowheads="1"/>
          </p:cNvSpPr>
          <p:nvPr/>
        </p:nvSpPr>
        <p:spPr bwMode="auto">
          <a:xfrm>
            <a:off x="8097183" y="2767013"/>
            <a:ext cx="91571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solidFill>
                  <a:srgbClr val="984807"/>
                </a:solidFill>
              </a:rPr>
              <a:t>BOINC</a:t>
            </a:r>
          </a:p>
          <a:p>
            <a:pPr algn="ctr"/>
            <a:r>
              <a:rPr lang="en-US" dirty="0">
                <a:solidFill>
                  <a:srgbClr val="984807"/>
                </a:solidFill>
              </a:rPr>
              <a:t>client</a:t>
            </a:r>
          </a:p>
        </p:txBody>
      </p:sp>
      <p:sp>
        <p:nvSpPr>
          <p:cNvPr id="314" name="Text Box 31"/>
          <p:cNvSpPr txBox="1">
            <a:spLocks noChangeArrowheads="1"/>
          </p:cNvSpPr>
          <p:nvPr/>
        </p:nvSpPr>
        <p:spPr bwMode="auto">
          <a:xfrm>
            <a:off x="246145" y="3242578"/>
            <a:ext cx="91571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rgbClr val="984807"/>
                </a:solidFill>
              </a:rPr>
              <a:t>BOINC</a:t>
            </a:r>
          </a:p>
          <a:p>
            <a:r>
              <a:rPr lang="en-US" dirty="0" smtClean="0">
                <a:solidFill>
                  <a:srgbClr val="984807"/>
                </a:solidFill>
              </a:rPr>
              <a:t>project</a:t>
            </a:r>
            <a:endParaRPr lang="en-US" dirty="0">
              <a:solidFill>
                <a:srgbClr val="984807"/>
              </a:solidFill>
            </a:endParaRPr>
          </a:p>
        </p:txBody>
      </p:sp>
      <p:sp>
        <p:nvSpPr>
          <p:cNvPr id="316" name="TextBox 315"/>
          <p:cNvSpPr txBox="1"/>
          <p:nvPr/>
        </p:nvSpPr>
        <p:spPr>
          <a:xfrm>
            <a:off x="2644879" y="4507468"/>
            <a:ext cx="10186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New job</a:t>
            </a:r>
            <a:endParaRPr lang="en-US" dirty="0"/>
          </a:p>
        </p:txBody>
      </p:sp>
      <p:sp>
        <p:nvSpPr>
          <p:cNvPr id="318" name="TextBox 317"/>
          <p:cNvSpPr txBox="1"/>
          <p:nvPr/>
        </p:nvSpPr>
        <p:spPr>
          <a:xfrm>
            <a:off x="3518077" y="2482334"/>
            <a:ext cx="10957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Any job?</a:t>
            </a:r>
            <a:endParaRPr lang="en-US" dirty="0"/>
          </a:p>
        </p:txBody>
      </p:sp>
      <p:sp>
        <p:nvSpPr>
          <p:cNvPr id="319" name="TextBox 318"/>
          <p:cNvSpPr txBox="1"/>
          <p:nvPr/>
        </p:nvSpPr>
        <p:spPr>
          <a:xfrm>
            <a:off x="3518077" y="2450068"/>
            <a:ext cx="11209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My result</a:t>
            </a:r>
            <a:endParaRPr lang="en-US" dirty="0"/>
          </a:p>
        </p:txBody>
      </p:sp>
      <p:grpSp>
        <p:nvGrpSpPr>
          <p:cNvPr id="322" name="Group 321"/>
          <p:cNvGrpSpPr/>
          <p:nvPr/>
        </p:nvGrpSpPr>
        <p:grpSpPr>
          <a:xfrm>
            <a:off x="76200" y="4191000"/>
            <a:ext cx="1143000" cy="1371600"/>
            <a:chOff x="76200" y="4038600"/>
            <a:chExt cx="1143000" cy="1371600"/>
          </a:xfrm>
        </p:grpSpPr>
        <p:grpSp>
          <p:nvGrpSpPr>
            <p:cNvPr id="3" name="Group 269"/>
            <p:cNvGrpSpPr>
              <a:grpSpLocks/>
            </p:cNvGrpSpPr>
            <p:nvPr/>
          </p:nvGrpSpPr>
          <p:grpSpPr bwMode="auto">
            <a:xfrm>
              <a:off x="279400" y="4215018"/>
              <a:ext cx="863600" cy="935037"/>
              <a:chOff x="1942" y="3297"/>
              <a:chExt cx="550" cy="545"/>
            </a:xfrm>
          </p:grpSpPr>
          <p:sp>
            <p:nvSpPr>
              <p:cNvPr id="176" name="Freeform 42"/>
              <p:cNvSpPr>
                <a:spLocks/>
              </p:cNvSpPr>
              <p:nvPr/>
            </p:nvSpPr>
            <p:spPr bwMode="auto">
              <a:xfrm>
                <a:off x="2119" y="3677"/>
                <a:ext cx="75" cy="84"/>
              </a:xfrm>
              <a:custGeom>
                <a:avLst/>
                <a:gdLst>
                  <a:gd name="T0" fmla="*/ 39 w 150"/>
                  <a:gd name="T1" fmla="*/ 0 h 169"/>
                  <a:gd name="T2" fmla="*/ 0 w 150"/>
                  <a:gd name="T3" fmla="*/ 61 h 169"/>
                  <a:gd name="T4" fmla="*/ 35 w 150"/>
                  <a:gd name="T5" fmla="*/ 84 h 169"/>
                  <a:gd name="T6" fmla="*/ 75 w 150"/>
                  <a:gd name="T7" fmla="*/ 37 h 169"/>
                  <a:gd name="T8" fmla="*/ 39 w 150"/>
                  <a:gd name="T9" fmla="*/ 0 h 169"/>
                  <a:gd name="T10" fmla="*/ 39 w 150"/>
                  <a:gd name="T11" fmla="*/ 0 h 16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50"/>
                  <a:gd name="T19" fmla="*/ 0 h 169"/>
                  <a:gd name="T20" fmla="*/ 150 w 150"/>
                  <a:gd name="T21" fmla="*/ 169 h 16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50" h="169">
                    <a:moveTo>
                      <a:pt x="78" y="0"/>
                    </a:moveTo>
                    <a:lnTo>
                      <a:pt x="0" y="122"/>
                    </a:lnTo>
                    <a:lnTo>
                      <a:pt x="70" y="169"/>
                    </a:lnTo>
                    <a:lnTo>
                      <a:pt x="150" y="74"/>
                    </a:lnTo>
                    <a:lnTo>
                      <a:pt x="78" y="0"/>
                    </a:lnTo>
                    <a:close/>
                  </a:path>
                </a:pathLst>
              </a:custGeom>
              <a:solidFill>
                <a:srgbClr val="D9E0E6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7" name="Freeform 43"/>
              <p:cNvSpPr>
                <a:spLocks/>
              </p:cNvSpPr>
              <p:nvPr/>
            </p:nvSpPr>
            <p:spPr bwMode="auto">
              <a:xfrm>
                <a:off x="2165" y="3589"/>
                <a:ext cx="52" cy="69"/>
              </a:xfrm>
              <a:custGeom>
                <a:avLst/>
                <a:gdLst>
                  <a:gd name="T0" fmla="*/ 0 w 105"/>
                  <a:gd name="T1" fmla="*/ 7 h 139"/>
                  <a:gd name="T2" fmla="*/ 2 w 105"/>
                  <a:gd name="T3" fmla="*/ 69 h 139"/>
                  <a:gd name="T4" fmla="*/ 52 w 105"/>
                  <a:gd name="T5" fmla="*/ 67 h 139"/>
                  <a:gd name="T6" fmla="*/ 46 w 105"/>
                  <a:gd name="T7" fmla="*/ 0 h 139"/>
                  <a:gd name="T8" fmla="*/ 0 w 105"/>
                  <a:gd name="T9" fmla="*/ 7 h 139"/>
                  <a:gd name="T10" fmla="*/ 0 w 105"/>
                  <a:gd name="T11" fmla="*/ 7 h 13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05"/>
                  <a:gd name="T19" fmla="*/ 0 h 139"/>
                  <a:gd name="T20" fmla="*/ 105 w 105"/>
                  <a:gd name="T21" fmla="*/ 139 h 13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05" h="139">
                    <a:moveTo>
                      <a:pt x="0" y="14"/>
                    </a:moveTo>
                    <a:lnTo>
                      <a:pt x="4" y="139"/>
                    </a:lnTo>
                    <a:lnTo>
                      <a:pt x="105" y="135"/>
                    </a:lnTo>
                    <a:lnTo>
                      <a:pt x="93" y="0"/>
                    </a:lnTo>
                    <a:lnTo>
                      <a:pt x="0" y="14"/>
                    </a:lnTo>
                    <a:close/>
                  </a:path>
                </a:pathLst>
              </a:custGeom>
              <a:solidFill>
                <a:srgbClr val="D9E0E6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8" name="Freeform 44"/>
              <p:cNvSpPr>
                <a:spLocks/>
              </p:cNvSpPr>
              <p:nvPr/>
            </p:nvSpPr>
            <p:spPr bwMode="auto">
              <a:xfrm>
                <a:off x="2298" y="3629"/>
                <a:ext cx="61" cy="64"/>
              </a:xfrm>
              <a:custGeom>
                <a:avLst/>
                <a:gdLst>
                  <a:gd name="T0" fmla="*/ 16 w 122"/>
                  <a:gd name="T1" fmla="*/ 0 h 127"/>
                  <a:gd name="T2" fmla="*/ 0 w 122"/>
                  <a:gd name="T3" fmla="*/ 51 h 127"/>
                  <a:gd name="T4" fmla="*/ 40 w 122"/>
                  <a:gd name="T5" fmla="*/ 64 h 127"/>
                  <a:gd name="T6" fmla="*/ 61 w 122"/>
                  <a:gd name="T7" fmla="*/ 10 h 127"/>
                  <a:gd name="T8" fmla="*/ 16 w 122"/>
                  <a:gd name="T9" fmla="*/ 0 h 127"/>
                  <a:gd name="T10" fmla="*/ 16 w 122"/>
                  <a:gd name="T11" fmla="*/ 0 h 12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22"/>
                  <a:gd name="T19" fmla="*/ 0 h 127"/>
                  <a:gd name="T20" fmla="*/ 122 w 122"/>
                  <a:gd name="T21" fmla="*/ 127 h 12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22" h="127">
                    <a:moveTo>
                      <a:pt x="31" y="0"/>
                    </a:moveTo>
                    <a:lnTo>
                      <a:pt x="0" y="101"/>
                    </a:lnTo>
                    <a:lnTo>
                      <a:pt x="80" y="127"/>
                    </a:lnTo>
                    <a:lnTo>
                      <a:pt x="122" y="19"/>
                    </a:lnTo>
                    <a:lnTo>
                      <a:pt x="31" y="0"/>
                    </a:lnTo>
                    <a:close/>
                  </a:path>
                </a:pathLst>
              </a:custGeom>
              <a:solidFill>
                <a:srgbClr val="D9E0E6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9" name="Freeform 45"/>
              <p:cNvSpPr>
                <a:spLocks/>
              </p:cNvSpPr>
              <p:nvPr/>
            </p:nvSpPr>
            <p:spPr bwMode="auto">
              <a:xfrm>
                <a:off x="2381" y="3555"/>
                <a:ext cx="48" cy="64"/>
              </a:xfrm>
              <a:custGeom>
                <a:avLst/>
                <a:gdLst>
                  <a:gd name="T0" fmla="*/ 46 w 97"/>
                  <a:gd name="T1" fmla="*/ 0 h 127"/>
                  <a:gd name="T2" fmla="*/ 0 w 97"/>
                  <a:gd name="T3" fmla="*/ 14 h 127"/>
                  <a:gd name="T4" fmla="*/ 8 w 97"/>
                  <a:gd name="T5" fmla="*/ 64 h 127"/>
                  <a:gd name="T6" fmla="*/ 48 w 97"/>
                  <a:gd name="T7" fmla="*/ 49 h 127"/>
                  <a:gd name="T8" fmla="*/ 46 w 97"/>
                  <a:gd name="T9" fmla="*/ 0 h 127"/>
                  <a:gd name="T10" fmla="*/ 46 w 97"/>
                  <a:gd name="T11" fmla="*/ 0 h 12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97"/>
                  <a:gd name="T19" fmla="*/ 0 h 127"/>
                  <a:gd name="T20" fmla="*/ 97 w 97"/>
                  <a:gd name="T21" fmla="*/ 127 h 12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97" h="127">
                    <a:moveTo>
                      <a:pt x="93" y="0"/>
                    </a:moveTo>
                    <a:lnTo>
                      <a:pt x="0" y="28"/>
                    </a:lnTo>
                    <a:lnTo>
                      <a:pt x="17" y="127"/>
                    </a:lnTo>
                    <a:lnTo>
                      <a:pt x="97" y="97"/>
                    </a:lnTo>
                    <a:lnTo>
                      <a:pt x="93" y="0"/>
                    </a:lnTo>
                    <a:close/>
                  </a:path>
                </a:pathLst>
              </a:custGeom>
              <a:solidFill>
                <a:srgbClr val="D9E0E6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0" name="Freeform 46"/>
              <p:cNvSpPr>
                <a:spLocks/>
              </p:cNvSpPr>
              <p:nvPr/>
            </p:nvSpPr>
            <p:spPr bwMode="auto">
              <a:xfrm>
                <a:off x="2231" y="3532"/>
                <a:ext cx="92" cy="77"/>
              </a:xfrm>
              <a:custGeom>
                <a:avLst/>
                <a:gdLst>
                  <a:gd name="T0" fmla="*/ 92 w 185"/>
                  <a:gd name="T1" fmla="*/ 34 h 154"/>
                  <a:gd name="T2" fmla="*/ 18 w 185"/>
                  <a:gd name="T3" fmla="*/ 0 h 154"/>
                  <a:gd name="T4" fmla="*/ 0 w 185"/>
                  <a:gd name="T5" fmla="*/ 54 h 154"/>
                  <a:gd name="T6" fmla="*/ 75 w 185"/>
                  <a:gd name="T7" fmla="*/ 77 h 154"/>
                  <a:gd name="T8" fmla="*/ 92 w 185"/>
                  <a:gd name="T9" fmla="*/ 34 h 154"/>
                  <a:gd name="T10" fmla="*/ 92 w 185"/>
                  <a:gd name="T11" fmla="*/ 34 h 15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85"/>
                  <a:gd name="T19" fmla="*/ 0 h 154"/>
                  <a:gd name="T20" fmla="*/ 185 w 185"/>
                  <a:gd name="T21" fmla="*/ 154 h 15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85" h="154">
                    <a:moveTo>
                      <a:pt x="185" y="67"/>
                    </a:moveTo>
                    <a:lnTo>
                      <a:pt x="36" y="0"/>
                    </a:lnTo>
                    <a:lnTo>
                      <a:pt x="0" y="107"/>
                    </a:lnTo>
                    <a:lnTo>
                      <a:pt x="150" y="154"/>
                    </a:lnTo>
                    <a:lnTo>
                      <a:pt x="185" y="67"/>
                    </a:lnTo>
                    <a:close/>
                  </a:path>
                </a:pathLst>
              </a:custGeom>
              <a:solidFill>
                <a:srgbClr val="D9E0E6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1" name="Freeform 47"/>
              <p:cNvSpPr>
                <a:spLocks/>
              </p:cNvSpPr>
              <p:nvPr/>
            </p:nvSpPr>
            <p:spPr bwMode="auto">
              <a:xfrm>
                <a:off x="2214" y="3445"/>
                <a:ext cx="75" cy="84"/>
              </a:xfrm>
              <a:custGeom>
                <a:avLst/>
                <a:gdLst>
                  <a:gd name="T0" fmla="*/ 43 w 148"/>
                  <a:gd name="T1" fmla="*/ 0 h 170"/>
                  <a:gd name="T2" fmla="*/ 0 w 148"/>
                  <a:gd name="T3" fmla="*/ 42 h 170"/>
                  <a:gd name="T4" fmla="*/ 34 w 148"/>
                  <a:gd name="T5" fmla="*/ 84 h 170"/>
                  <a:gd name="T6" fmla="*/ 75 w 148"/>
                  <a:gd name="T7" fmla="*/ 37 h 170"/>
                  <a:gd name="T8" fmla="*/ 43 w 148"/>
                  <a:gd name="T9" fmla="*/ 0 h 170"/>
                  <a:gd name="T10" fmla="*/ 43 w 148"/>
                  <a:gd name="T11" fmla="*/ 0 h 17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8"/>
                  <a:gd name="T19" fmla="*/ 0 h 170"/>
                  <a:gd name="T20" fmla="*/ 148 w 148"/>
                  <a:gd name="T21" fmla="*/ 170 h 17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8" h="170">
                    <a:moveTo>
                      <a:pt x="84" y="0"/>
                    </a:moveTo>
                    <a:lnTo>
                      <a:pt x="0" y="84"/>
                    </a:lnTo>
                    <a:lnTo>
                      <a:pt x="68" y="170"/>
                    </a:lnTo>
                    <a:lnTo>
                      <a:pt x="148" y="75"/>
                    </a:lnTo>
                    <a:lnTo>
                      <a:pt x="84" y="0"/>
                    </a:lnTo>
                    <a:close/>
                  </a:path>
                </a:pathLst>
              </a:custGeom>
              <a:solidFill>
                <a:srgbClr val="D9E0E6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2" name="Freeform 48"/>
              <p:cNvSpPr>
                <a:spLocks/>
              </p:cNvSpPr>
              <p:nvPr/>
            </p:nvSpPr>
            <p:spPr bwMode="auto">
              <a:xfrm>
                <a:off x="2080" y="3538"/>
                <a:ext cx="62" cy="58"/>
              </a:xfrm>
              <a:custGeom>
                <a:avLst/>
                <a:gdLst>
                  <a:gd name="T0" fmla="*/ 43 w 123"/>
                  <a:gd name="T1" fmla="*/ 0 h 116"/>
                  <a:gd name="T2" fmla="*/ 0 w 123"/>
                  <a:gd name="T3" fmla="*/ 22 h 116"/>
                  <a:gd name="T4" fmla="*/ 19 w 123"/>
                  <a:gd name="T5" fmla="*/ 58 h 116"/>
                  <a:gd name="T6" fmla="*/ 62 w 123"/>
                  <a:gd name="T7" fmla="*/ 41 h 116"/>
                  <a:gd name="T8" fmla="*/ 43 w 123"/>
                  <a:gd name="T9" fmla="*/ 0 h 116"/>
                  <a:gd name="T10" fmla="*/ 43 w 123"/>
                  <a:gd name="T11" fmla="*/ 0 h 1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23"/>
                  <a:gd name="T19" fmla="*/ 0 h 116"/>
                  <a:gd name="T20" fmla="*/ 123 w 123"/>
                  <a:gd name="T21" fmla="*/ 116 h 1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23" h="116">
                    <a:moveTo>
                      <a:pt x="85" y="0"/>
                    </a:moveTo>
                    <a:lnTo>
                      <a:pt x="0" y="43"/>
                    </a:lnTo>
                    <a:lnTo>
                      <a:pt x="38" y="116"/>
                    </a:lnTo>
                    <a:lnTo>
                      <a:pt x="123" y="81"/>
                    </a:lnTo>
                    <a:lnTo>
                      <a:pt x="85" y="0"/>
                    </a:lnTo>
                    <a:close/>
                  </a:path>
                </a:pathLst>
              </a:custGeom>
              <a:solidFill>
                <a:srgbClr val="D9E0E6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3" name="Freeform 49"/>
              <p:cNvSpPr>
                <a:spLocks/>
              </p:cNvSpPr>
              <p:nvPr/>
            </p:nvSpPr>
            <p:spPr bwMode="auto">
              <a:xfrm>
                <a:off x="2066" y="3454"/>
                <a:ext cx="73" cy="89"/>
              </a:xfrm>
              <a:custGeom>
                <a:avLst/>
                <a:gdLst>
                  <a:gd name="T0" fmla="*/ 37 w 147"/>
                  <a:gd name="T1" fmla="*/ 0 h 177"/>
                  <a:gd name="T2" fmla="*/ 73 w 147"/>
                  <a:gd name="T3" fmla="*/ 38 h 177"/>
                  <a:gd name="T4" fmla="*/ 52 w 147"/>
                  <a:gd name="T5" fmla="*/ 89 h 177"/>
                  <a:gd name="T6" fmla="*/ 0 w 147"/>
                  <a:gd name="T7" fmla="*/ 35 h 177"/>
                  <a:gd name="T8" fmla="*/ 37 w 147"/>
                  <a:gd name="T9" fmla="*/ 0 h 177"/>
                  <a:gd name="T10" fmla="*/ 37 w 147"/>
                  <a:gd name="T11" fmla="*/ 0 h 17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7"/>
                  <a:gd name="T19" fmla="*/ 0 h 177"/>
                  <a:gd name="T20" fmla="*/ 147 w 147"/>
                  <a:gd name="T21" fmla="*/ 177 h 17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7" h="177">
                    <a:moveTo>
                      <a:pt x="74" y="0"/>
                    </a:moveTo>
                    <a:lnTo>
                      <a:pt x="147" y="75"/>
                    </a:lnTo>
                    <a:lnTo>
                      <a:pt x="105" y="177"/>
                    </a:lnTo>
                    <a:lnTo>
                      <a:pt x="0" y="69"/>
                    </a:lnTo>
                    <a:lnTo>
                      <a:pt x="74" y="0"/>
                    </a:lnTo>
                    <a:close/>
                  </a:path>
                </a:pathLst>
              </a:custGeom>
              <a:solidFill>
                <a:srgbClr val="D9E0E6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4" name="Freeform 50"/>
              <p:cNvSpPr>
                <a:spLocks/>
              </p:cNvSpPr>
              <p:nvPr/>
            </p:nvSpPr>
            <p:spPr bwMode="auto">
              <a:xfrm>
                <a:off x="2349" y="3425"/>
                <a:ext cx="35" cy="43"/>
              </a:xfrm>
              <a:custGeom>
                <a:avLst/>
                <a:gdLst>
                  <a:gd name="T0" fmla="*/ 35 w 68"/>
                  <a:gd name="T1" fmla="*/ 1 h 87"/>
                  <a:gd name="T2" fmla="*/ 4 w 68"/>
                  <a:gd name="T3" fmla="*/ 0 h 87"/>
                  <a:gd name="T4" fmla="*/ 0 w 68"/>
                  <a:gd name="T5" fmla="*/ 40 h 87"/>
                  <a:gd name="T6" fmla="*/ 29 w 68"/>
                  <a:gd name="T7" fmla="*/ 43 h 87"/>
                  <a:gd name="T8" fmla="*/ 35 w 68"/>
                  <a:gd name="T9" fmla="*/ 1 h 87"/>
                  <a:gd name="T10" fmla="*/ 35 w 68"/>
                  <a:gd name="T11" fmla="*/ 1 h 8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8"/>
                  <a:gd name="T19" fmla="*/ 0 h 87"/>
                  <a:gd name="T20" fmla="*/ 68 w 68"/>
                  <a:gd name="T21" fmla="*/ 87 h 8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8" h="87">
                    <a:moveTo>
                      <a:pt x="68" y="3"/>
                    </a:moveTo>
                    <a:lnTo>
                      <a:pt x="7" y="0"/>
                    </a:lnTo>
                    <a:lnTo>
                      <a:pt x="0" y="81"/>
                    </a:lnTo>
                    <a:lnTo>
                      <a:pt x="57" y="87"/>
                    </a:lnTo>
                    <a:lnTo>
                      <a:pt x="68" y="3"/>
                    </a:lnTo>
                    <a:close/>
                  </a:path>
                </a:pathLst>
              </a:custGeom>
              <a:solidFill>
                <a:srgbClr val="D9E0E6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5" name="Freeform 51"/>
              <p:cNvSpPr>
                <a:spLocks/>
              </p:cNvSpPr>
              <p:nvPr/>
            </p:nvSpPr>
            <p:spPr bwMode="auto">
              <a:xfrm>
                <a:off x="2251" y="3354"/>
                <a:ext cx="52" cy="54"/>
              </a:xfrm>
              <a:custGeom>
                <a:avLst/>
                <a:gdLst>
                  <a:gd name="T0" fmla="*/ 0 w 105"/>
                  <a:gd name="T1" fmla="*/ 18 h 106"/>
                  <a:gd name="T2" fmla="*/ 17 w 105"/>
                  <a:gd name="T3" fmla="*/ 54 h 106"/>
                  <a:gd name="T4" fmla="*/ 52 w 105"/>
                  <a:gd name="T5" fmla="*/ 37 h 106"/>
                  <a:gd name="T6" fmla="*/ 37 w 105"/>
                  <a:gd name="T7" fmla="*/ 0 h 106"/>
                  <a:gd name="T8" fmla="*/ 0 w 105"/>
                  <a:gd name="T9" fmla="*/ 18 h 106"/>
                  <a:gd name="T10" fmla="*/ 0 w 105"/>
                  <a:gd name="T11" fmla="*/ 18 h 10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05"/>
                  <a:gd name="T19" fmla="*/ 0 h 106"/>
                  <a:gd name="T20" fmla="*/ 105 w 105"/>
                  <a:gd name="T21" fmla="*/ 106 h 10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05" h="106">
                    <a:moveTo>
                      <a:pt x="0" y="36"/>
                    </a:moveTo>
                    <a:lnTo>
                      <a:pt x="34" y="106"/>
                    </a:lnTo>
                    <a:lnTo>
                      <a:pt x="105" y="72"/>
                    </a:lnTo>
                    <a:lnTo>
                      <a:pt x="74" y="0"/>
                    </a:lnTo>
                    <a:lnTo>
                      <a:pt x="0" y="36"/>
                    </a:lnTo>
                    <a:close/>
                  </a:path>
                </a:pathLst>
              </a:custGeom>
              <a:solidFill>
                <a:srgbClr val="D9E0E6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6" name="Freeform 52"/>
              <p:cNvSpPr>
                <a:spLocks/>
              </p:cNvSpPr>
              <p:nvPr/>
            </p:nvSpPr>
            <p:spPr bwMode="auto">
              <a:xfrm>
                <a:off x="2066" y="3368"/>
                <a:ext cx="55" cy="53"/>
              </a:xfrm>
              <a:custGeom>
                <a:avLst/>
                <a:gdLst>
                  <a:gd name="T0" fmla="*/ 26 w 111"/>
                  <a:gd name="T1" fmla="*/ 0 h 106"/>
                  <a:gd name="T2" fmla="*/ 0 w 111"/>
                  <a:gd name="T3" fmla="*/ 23 h 106"/>
                  <a:gd name="T4" fmla="*/ 29 w 111"/>
                  <a:gd name="T5" fmla="*/ 53 h 106"/>
                  <a:gd name="T6" fmla="*/ 55 w 111"/>
                  <a:gd name="T7" fmla="*/ 29 h 106"/>
                  <a:gd name="T8" fmla="*/ 26 w 111"/>
                  <a:gd name="T9" fmla="*/ 0 h 106"/>
                  <a:gd name="T10" fmla="*/ 26 w 111"/>
                  <a:gd name="T11" fmla="*/ 0 h 10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11"/>
                  <a:gd name="T19" fmla="*/ 0 h 106"/>
                  <a:gd name="T20" fmla="*/ 111 w 111"/>
                  <a:gd name="T21" fmla="*/ 106 h 10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11" h="106">
                    <a:moveTo>
                      <a:pt x="52" y="0"/>
                    </a:moveTo>
                    <a:lnTo>
                      <a:pt x="0" y="45"/>
                    </a:lnTo>
                    <a:lnTo>
                      <a:pt x="59" y="106"/>
                    </a:lnTo>
                    <a:lnTo>
                      <a:pt x="111" y="57"/>
                    </a:lnTo>
                    <a:lnTo>
                      <a:pt x="52" y="0"/>
                    </a:lnTo>
                    <a:close/>
                  </a:path>
                </a:pathLst>
              </a:custGeom>
              <a:solidFill>
                <a:srgbClr val="D9E0E6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7" name="Freeform 53"/>
              <p:cNvSpPr>
                <a:spLocks/>
              </p:cNvSpPr>
              <p:nvPr/>
            </p:nvSpPr>
            <p:spPr bwMode="auto">
              <a:xfrm>
                <a:off x="1979" y="3355"/>
                <a:ext cx="55" cy="52"/>
              </a:xfrm>
              <a:custGeom>
                <a:avLst/>
                <a:gdLst>
                  <a:gd name="T0" fmla="*/ 36 w 111"/>
                  <a:gd name="T1" fmla="*/ 0 h 102"/>
                  <a:gd name="T2" fmla="*/ 55 w 111"/>
                  <a:gd name="T3" fmla="*/ 29 h 102"/>
                  <a:gd name="T4" fmla="*/ 20 w 111"/>
                  <a:gd name="T5" fmla="*/ 52 h 102"/>
                  <a:gd name="T6" fmla="*/ 0 w 111"/>
                  <a:gd name="T7" fmla="*/ 20 h 102"/>
                  <a:gd name="T8" fmla="*/ 36 w 111"/>
                  <a:gd name="T9" fmla="*/ 0 h 102"/>
                  <a:gd name="T10" fmla="*/ 36 w 111"/>
                  <a:gd name="T11" fmla="*/ 0 h 10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11"/>
                  <a:gd name="T19" fmla="*/ 0 h 102"/>
                  <a:gd name="T20" fmla="*/ 111 w 111"/>
                  <a:gd name="T21" fmla="*/ 102 h 10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11" h="102">
                    <a:moveTo>
                      <a:pt x="73" y="0"/>
                    </a:moveTo>
                    <a:lnTo>
                      <a:pt x="111" y="57"/>
                    </a:lnTo>
                    <a:lnTo>
                      <a:pt x="40" y="102"/>
                    </a:lnTo>
                    <a:lnTo>
                      <a:pt x="0" y="40"/>
                    </a:lnTo>
                    <a:lnTo>
                      <a:pt x="73" y="0"/>
                    </a:lnTo>
                    <a:close/>
                  </a:path>
                </a:pathLst>
              </a:custGeom>
              <a:solidFill>
                <a:srgbClr val="D9E0E6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8" name="Freeform 54"/>
              <p:cNvSpPr>
                <a:spLocks/>
              </p:cNvSpPr>
              <p:nvPr/>
            </p:nvSpPr>
            <p:spPr bwMode="auto">
              <a:xfrm>
                <a:off x="2056" y="3725"/>
                <a:ext cx="117" cy="117"/>
              </a:xfrm>
              <a:custGeom>
                <a:avLst/>
                <a:gdLst>
                  <a:gd name="T0" fmla="*/ 65 w 234"/>
                  <a:gd name="T1" fmla="*/ 117 h 234"/>
                  <a:gd name="T2" fmla="*/ 74 w 234"/>
                  <a:gd name="T3" fmla="*/ 115 h 234"/>
                  <a:gd name="T4" fmla="*/ 81 w 234"/>
                  <a:gd name="T5" fmla="*/ 112 h 234"/>
                  <a:gd name="T6" fmla="*/ 89 w 234"/>
                  <a:gd name="T7" fmla="*/ 109 h 234"/>
                  <a:gd name="T8" fmla="*/ 96 w 234"/>
                  <a:gd name="T9" fmla="*/ 104 h 234"/>
                  <a:gd name="T10" fmla="*/ 102 w 234"/>
                  <a:gd name="T11" fmla="*/ 98 h 234"/>
                  <a:gd name="T12" fmla="*/ 107 w 234"/>
                  <a:gd name="T13" fmla="*/ 91 h 234"/>
                  <a:gd name="T14" fmla="*/ 112 w 234"/>
                  <a:gd name="T15" fmla="*/ 84 h 234"/>
                  <a:gd name="T16" fmla="*/ 115 w 234"/>
                  <a:gd name="T17" fmla="*/ 75 h 234"/>
                  <a:gd name="T18" fmla="*/ 116 w 234"/>
                  <a:gd name="T19" fmla="*/ 67 h 234"/>
                  <a:gd name="T20" fmla="*/ 117 w 234"/>
                  <a:gd name="T21" fmla="*/ 59 h 234"/>
                  <a:gd name="T22" fmla="*/ 116 w 234"/>
                  <a:gd name="T23" fmla="*/ 50 h 234"/>
                  <a:gd name="T24" fmla="*/ 115 w 234"/>
                  <a:gd name="T25" fmla="*/ 41 h 234"/>
                  <a:gd name="T26" fmla="*/ 112 w 234"/>
                  <a:gd name="T27" fmla="*/ 33 h 234"/>
                  <a:gd name="T28" fmla="*/ 107 w 234"/>
                  <a:gd name="T29" fmla="*/ 26 h 234"/>
                  <a:gd name="T30" fmla="*/ 102 w 234"/>
                  <a:gd name="T31" fmla="*/ 19 h 234"/>
                  <a:gd name="T32" fmla="*/ 96 w 234"/>
                  <a:gd name="T33" fmla="*/ 13 h 234"/>
                  <a:gd name="T34" fmla="*/ 89 w 234"/>
                  <a:gd name="T35" fmla="*/ 8 h 234"/>
                  <a:gd name="T36" fmla="*/ 81 w 234"/>
                  <a:gd name="T37" fmla="*/ 4 h 234"/>
                  <a:gd name="T38" fmla="*/ 74 w 234"/>
                  <a:gd name="T39" fmla="*/ 1 h 234"/>
                  <a:gd name="T40" fmla="*/ 65 w 234"/>
                  <a:gd name="T41" fmla="*/ 0 h 234"/>
                  <a:gd name="T42" fmla="*/ 56 w 234"/>
                  <a:gd name="T43" fmla="*/ 0 h 234"/>
                  <a:gd name="T44" fmla="*/ 47 w 234"/>
                  <a:gd name="T45" fmla="*/ 1 h 234"/>
                  <a:gd name="T46" fmla="*/ 38 w 234"/>
                  <a:gd name="T47" fmla="*/ 3 h 234"/>
                  <a:gd name="T48" fmla="*/ 30 w 234"/>
                  <a:gd name="T49" fmla="*/ 7 h 234"/>
                  <a:gd name="T50" fmla="*/ 23 w 234"/>
                  <a:gd name="T51" fmla="*/ 11 h 234"/>
                  <a:gd name="T52" fmla="*/ 18 w 234"/>
                  <a:gd name="T53" fmla="*/ 17 h 234"/>
                  <a:gd name="T54" fmla="*/ 12 w 234"/>
                  <a:gd name="T55" fmla="*/ 23 h 234"/>
                  <a:gd name="T56" fmla="*/ 7 w 234"/>
                  <a:gd name="T57" fmla="*/ 31 h 234"/>
                  <a:gd name="T58" fmla="*/ 3 w 234"/>
                  <a:gd name="T59" fmla="*/ 38 h 234"/>
                  <a:gd name="T60" fmla="*/ 1 w 234"/>
                  <a:gd name="T61" fmla="*/ 47 h 234"/>
                  <a:gd name="T62" fmla="*/ 0 w 234"/>
                  <a:gd name="T63" fmla="*/ 55 h 234"/>
                  <a:gd name="T64" fmla="*/ 0 w 234"/>
                  <a:gd name="T65" fmla="*/ 65 h 234"/>
                  <a:gd name="T66" fmla="*/ 2 w 234"/>
                  <a:gd name="T67" fmla="*/ 73 h 234"/>
                  <a:gd name="T68" fmla="*/ 4 w 234"/>
                  <a:gd name="T69" fmla="*/ 81 h 234"/>
                  <a:gd name="T70" fmla="*/ 8 w 234"/>
                  <a:gd name="T71" fmla="*/ 89 h 234"/>
                  <a:gd name="T72" fmla="*/ 13 w 234"/>
                  <a:gd name="T73" fmla="*/ 95 h 234"/>
                  <a:gd name="T74" fmla="*/ 19 w 234"/>
                  <a:gd name="T75" fmla="*/ 102 h 234"/>
                  <a:gd name="T76" fmla="*/ 25 w 234"/>
                  <a:gd name="T77" fmla="*/ 107 h 234"/>
                  <a:gd name="T78" fmla="*/ 33 w 234"/>
                  <a:gd name="T79" fmla="*/ 111 h 234"/>
                  <a:gd name="T80" fmla="*/ 40 w 234"/>
                  <a:gd name="T81" fmla="*/ 114 h 234"/>
                  <a:gd name="T82" fmla="*/ 50 w 234"/>
                  <a:gd name="T83" fmla="*/ 116 h 234"/>
                  <a:gd name="T84" fmla="*/ 59 w 234"/>
                  <a:gd name="T85" fmla="*/ 117 h 234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234"/>
                  <a:gd name="T130" fmla="*/ 0 h 234"/>
                  <a:gd name="T131" fmla="*/ 234 w 234"/>
                  <a:gd name="T132" fmla="*/ 234 h 234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234" h="234">
                    <a:moveTo>
                      <a:pt x="118" y="234"/>
                    </a:moveTo>
                    <a:lnTo>
                      <a:pt x="124" y="234"/>
                    </a:lnTo>
                    <a:lnTo>
                      <a:pt x="130" y="234"/>
                    </a:lnTo>
                    <a:lnTo>
                      <a:pt x="135" y="232"/>
                    </a:lnTo>
                    <a:lnTo>
                      <a:pt x="141" y="232"/>
                    </a:lnTo>
                    <a:lnTo>
                      <a:pt x="147" y="230"/>
                    </a:lnTo>
                    <a:lnTo>
                      <a:pt x="152" y="228"/>
                    </a:lnTo>
                    <a:lnTo>
                      <a:pt x="156" y="226"/>
                    </a:lnTo>
                    <a:lnTo>
                      <a:pt x="162" y="224"/>
                    </a:lnTo>
                    <a:lnTo>
                      <a:pt x="168" y="222"/>
                    </a:lnTo>
                    <a:lnTo>
                      <a:pt x="172" y="218"/>
                    </a:lnTo>
                    <a:lnTo>
                      <a:pt x="177" y="217"/>
                    </a:lnTo>
                    <a:lnTo>
                      <a:pt x="183" y="213"/>
                    </a:lnTo>
                    <a:lnTo>
                      <a:pt x="187" y="209"/>
                    </a:lnTo>
                    <a:lnTo>
                      <a:pt x="192" y="207"/>
                    </a:lnTo>
                    <a:lnTo>
                      <a:pt x="196" y="203"/>
                    </a:lnTo>
                    <a:lnTo>
                      <a:pt x="200" y="199"/>
                    </a:lnTo>
                    <a:lnTo>
                      <a:pt x="204" y="196"/>
                    </a:lnTo>
                    <a:lnTo>
                      <a:pt x="208" y="190"/>
                    </a:lnTo>
                    <a:lnTo>
                      <a:pt x="211" y="186"/>
                    </a:lnTo>
                    <a:lnTo>
                      <a:pt x="213" y="182"/>
                    </a:lnTo>
                    <a:lnTo>
                      <a:pt x="217" y="177"/>
                    </a:lnTo>
                    <a:lnTo>
                      <a:pt x="221" y="171"/>
                    </a:lnTo>
                    <a:lnTo>
                      <a:pt x="223" y="167"/>
                    </a:lnTo>
                    <a:lnTo>
                      <a:pt x="225" y="161"/>
                    </a:lnTo>
                    <a:lnTo>
                      <a:pt x="227" y="156"/>
                    </a:lnTo>
                    <a:lnTo>
                      <a:pt x="229" y="150"/>
                    </a:lnTo>
                    <a:lnTo>
                      <a:pt x="230" y="146"/>
                    </a:lnTo>
                    <a:lnTo>
                      <a:pt x="232" y="141"/>
                    </a:lnTo>
                    <a:lnTo>
                      <a:pt x="232" y="133"/>
                    </a:lnTo>
                    <a:lnTo>
                      <a:pt x="234" y="129"/>
                    </a:lnTo>
                    <a:lnTo>
                      <a:pt x="234" y="122"/>
                    </a:lnTo>
                    <a:lnTo>
                      <a:pt x="234" y="118"/>
                    </a:lnTo>
                    <a:lnTo>
                      <a:pt x="234" y="110"/>
                    </a:lnTo>
                    <a:lnTo>
                      <a:pt x="234" y="104"/>
                    </a:lnTo>
                    <a:lnTo>
                      <a:pt x="232" y="99"/>
                    </a:lnTo>
                    <a:lnTo>
                      <a:pt x="232" y="93"/>
                    </a:lnTo>
                    <a:lnTo>
                      <a:pt x="230" y="87"/>
                    </a:lnTo>
                    <a:lnTo>
                      <a:pt x="229" y="82"/>
                    </a:lnTo>
                    <a:lnTo>
                      <a:pt x="227" y="76"/>
                    </a:lnTo>
                    <a:lnTo>
                      <a:pt x="225" y="70"/>
                    </a:lnTo>
                    <a:lnTo>
                      <a:pt x="223" y="65"/>
                    </a:lnTo>
                    <a:lnTo>
                      <a:pt x="221" y="61"/>
                    </a:lnTo>
                    <a:lnTo>
                      <a:pt x="217" y="55"/>
                    </a:lnTo>
                    <a:lnTo>
                      <a:pt x="213" y="51"/>
                    </a:lnTo>
                    <a:lnTo>
                      <a:pt x="211" y="46"/>
                    </a:lnTo>
                    <a:lnTo>
                      <a:pt x="208" y="42"/>
                    </a:lnTo>
                    <a:lnTo>
                      <a:pt x="204" y="38"/>
                    </a:lnTo>
                    <a:lnTo>
                      <a:pt x="200" y="34"/>
                    </a:lnTo>
                    <a:lnTo>
                      <a:pt x="196" y="30"/>
                    </a:lnTo>
                    <a:lnTo>
                      <a:pt x="192" y="25"/>
                    </a:lnTo>
                    <a:lnTo>
                      <a:pt x="187" y="21"/>
                    </a:lnTo>
                    <a:lnTo>
                      <a:pt x="183" y="19"/>
                    </a:lnTo>
                    <a:lnTo>
                      <a:pt x="177" y="15"/>
                    </a:lnTo>
                    <a:lnTo>
                      <a:pt x="172" y="13"/>
                    </a:lnTo>
                    <a:lnTo>
                      <a:pt x="168" y="9"/>
                    </a:lnTo>
                    <a:lnTo>
                      <a:pt x="162" y="8"/>
                    </a:lnTo>
                    <a:lnTo>
                      <a:pt x="156" y="6"/>
                    </a:lnTo>
                    <a:lnTo>
                      <a:pt x="152" y="4"/>
                    </a:lnTo>
                    <a:lnTo>
                      <a:pt x="147" y="2"/>
                    </a:lnTo>
                    <a:lnTo>
                      <a:pt x="141" y="2"/>
                    </a:lnTo>
                    <a:lnTo>
                      <a:pt x="135" y="0"/>
                    </a:lnTo>
                    <a:lnTo>
                      <a:pt x="130" y="0"/>
                    </a:lnTo>
                    <a:lnTo>
                      <a:pt x="124" y="0"/>
                    </a:lnTo>
                    <a:lnTo>
                      <a:pt x="118" y="0"/>
                    </a:lnTo>
                    <a:lnTo>
                      <a:pt x="111" y="0"/>
                    </a:lnTo>
                    <a:lnTo>
                      <a:pt x="105" y="0"/>
                    </a:lnTo>
                    <a:lnTo>
                      <a:pt x="99" y="0"/>
                    </a:lnTo>
                    <a:lnTo>
                      <a:pt x="94" y="2"/>
                    </a:lnTo>
                    <a:lnTo>
                      <a:pt x="88" y="2"/>
                    </a:lnTo>
                    <a:lnTo>
                      <a:pt x="80" y="4"/>
                    </a:lnTo>
                    <a:lnTo>
                      <a:pt x="76" y="6"/>
                    </a:lnTo>
                    <a:lnTo>
                      <a:pt x="71" y="8"/>
                    </a:lnTo>
                    <a:lnTo>
                      <a:pt x="65" y="9"/>
                    </a:lnTo>
                    <a:lnTo>
                      <a:pt x="59" y="13"/>
                    </a:lnTo>
                    <a:lnTo>
                      <a:pt x="56" y="15"/>
                    </a:lnTo>
                    <a:lnTo>
                      <a:pt x="50" y="19"/>
                    </a:lnTo>
                    <a:lnTo>
                      <a:pt x="46" y="21"/>
                    </a:lnTo>
                    <a:lnTo>
                      <a:pt x="40" y="25"/>
                    </a:lnTo>
                    <a:lnTo>
                      <a:pt x="37" y="30"/>
                    </a:lnTo>
                    <a:lnTo>
                      <a:pt x="35" y="34"/>
                    </a:lnTo>
                    <a:lnTo>
                      <a:pt x="29" y="38"/>
                    </a:lnTo>
                    <a:lnTo>
                      <a:pt x="25" y="42"/>
                    </a:lnTo>
                    <a:lnTo>
                      <a:pt x="23" y="46"/>
                    </a:lnTo>
                    <a:lnTo>
                      <a:pt x="19" y="51"/>
                    </a:lnTo>
                    <a:lnTo>
                      <a:pt x="16" y="55"/>
                    </a:lnTo>
                    <a:lnTo>
                      <a:pt x="14" y="61"/>
                    </a:lnTo>
                    <a:lnTo>
                      <a:pt x="10" y="65"/>
                    </a:lnTo>
                    <a:lnTo>
                      <a:pt x="8" y="70"/>
                    </a:lnTo>
                    <a:lnTo>
                      <a:pt x="6" y="76"/>
                    </a:lnTo>
                    <a:lnTo>
                      <a:pt x="4" y="82"/>
                    </a:lnTo>
                    <a:lnTo>
                      <a:pt x="4" y="87"/>
                    </a:lnTo>
                    <a:lnTo>
                      <a:pt x="2" y="93"/>
                    </a:lnTo>
                    <a:lnTo>
                      <a:pt x="0" y="99"/>
                    </a:lnTo>
                    <a:lnTo>
                      <a:pt x="0" y="104"/>
                    </a:lnTo>
                    <a:lnTo>
                      <a:pt x="0" y="110"/>
                    </a:lnTo>
                    <a:lnTo>
                      <a:pt x="0" y="118"/>
                    </a:lnTo>
                    <a:lnTo>
                      <a:pt x="0" y="122"/>
                    </a:lnTo>
                    <a:lnTo>
                      <a:pt x="0" y="129"/>
                    </a:lnTo>
                    <a:lnTo>
                      <a:pt x="0" y="133"/>
                    </a:lnTo>
                    <a:lnTo>
                      <a:pt x="2" y="141"/>
                    </a:lnTo>
                    <a:lnTo>
                      <a:pt x="4" y="146"/>
                    </a:lnTo>
                    <a:lnTo>
                      <a:pt x="4" y="150"/>
                    </a:lnTo>
                    <a:lnTo>
                      <a:pt x="6" y="156"/>
                    </a:lnTo>
                    <a:lnTo>
                      <a:pt x="8" y="161"/>
                    </a:lnTo>
                    <a:lnTo>
                      <a:pt x="10" y="167"/>
                    </a:lnTo>
                    <a:lnTo>
                      <a:pt x="14" y="171"/>
                    </a:lnTo>
                    <a:lnTo>
                      <a:pt x="16" y="177"/>
                    </a:lnTo>
                    <a:lnTo>
                      <a:pt x="19" y="182"/>
                    </a:lnTo>
                    <a:lnTo>
                      <a:pt x="23" y="186"/>
                    </a:lnTo>
                    <a:lnTo>
                      <a:pt x="25" y="190"/>
                    </a:lnTo>
                    <a:lnTo>
                      <a:pt x="29" y="196"/>
                    </a:lnTo>
                    <a:lnTo>
                      <a:pt x="35" y="199"/>
                    </a:lnTo>
                    <a:lnTo>
                      <a:pt x="37" y="203"/>
                    </a:lnTo>
                    <a:lnTo>
                      <a:pt x="40" y="207"/>
                    </a:lnTo>
                    <a:lnTo>
                      <a:pt x="46" y="209"/>
                    </a:lnTo>
                    <a:lnTo>
                      <a:pt x="50" y="213"/>
                    </a:lnTo>
                    <a:lnTo>
                      <a:pt x="56" y="217"/>
                    </a:lnTo>
                    <a:lnTo>
                      <a:pt x="59" y="218"/>
                    </a:lnTo>
                    <a:lnTo>
                      <a:pt x="65" y="222"/>
                    </a:lnTo>
                    <a:lnTo>
                      <a:pt x="71" y="224"/>
                    </a:lnTo>
                    <a:lnTo>
                      <a:pt x="76" y="226"/>
                    </a:lnTo>
                    <a:lnTo>
                      <a:pt x="80" y="228"/>
                    </a:lnTo>
                    <a:lnTo>
                      <a:pt x="88" y="230"/>
                    </a:lnTo>
                    <a:lnTo>
                      <a:pt x="94" y="232"/>
                    </a:lnTo>
                    <a:lnTo>
                      <a:pt x="99" y="232"/>
                    </a:lnTo>
                    <a:lnTo>
                      <a:pt x="105" y="234"/>
                    </a:lnTo>
                    <a:lnTo>
                      <a:pt x="111" y="234"/>
                    </a:lnTo>
                    <a:lnTo>
                      <a:pt x="118" y="234"/>
                    </a:lnTo>
                    <a:close/>
                  </a:path>
                </a:pathLst>
              </a:custGeom>
              <a:solidFill>
                <a:srgbClr val="D9E0E6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9" name="Freeform 55"/>
              <p:cNvSpPr>
                <a:spLocks/>
              </p:cNvSpPr>
              <p:nvPr/>
            </p:nvSpPr>
            <p:spPr bwMode="auto">
              <a:xfrm>
                <a:off x="2150" y="3638"/>
                <a:ext cx="83" cy="83"/>
              </a:xfrm>
              <a:custGeom>
                <a:avLst/>
                <a:gdLst>
                  <a:gd name="T0" fmla="*/ 43 w 165"/>
                  <a:gd name="T1" fmla="*/ 82 h 167"/>
                  <a:gd name="T2" fmla="*/ 48 w 165"/>
                  <a:gd name="T3" fmla="*/ 82 h 167"/>
                  <a:gd name="T4" fmla="*/ 51 w 165"/>
                  <a:gd name="T5" fmla="*/ 82 h 167"/>
                  <a:gd name="T6" fmla="*/ 55 w 165"/>
                  <a:gd name="T7" fmla="*/ 80 h 167"/>
                  <a:gd name="T8" fmla="*/ 61 w 165"/>
                  <a:gd name="T9" fmla="*/ 78 h 167"/>
                  <a:gd name="T10" fmla="*/ 68 w 165"/>
                  <a:gd name="T11" fmla="*/ 73 h 167"/>
                  <a:gd name="T12" fmla="*/ 73 w 165"/>
                  <a:gd name="T13" fmla="*/ 67 h 167"/>
                  <a:gd name="T14" fmla="*/ 77 w 165"/>
                  <a:gd name="T15" fmla="*/ 61 h 167"/>
                  <a:gd name="T16" fmla="*/ 80 w 165"/>
                  <a:gd name="T17" fmla="*/ 55 h 167"/>
                  <a:gd name="T18" fmla="*/ 81 w 165"/>
                  <a:gd name="T19" fmla="*/ 51 h 167"/>
                  <a:gd name="T20" fmla="*/ 82 w 165"/>
                  <a:gd name="T21" fmla="*/ 47 h 167"/>
                  <a:gd name="T22" fmla="*/ 83 w 165"/>
                  <a:gd name="T23" fmla="*/ 43 h 167"/>
                  <a:gd name="T24" fmla="*/ 83 w 165"/>
                  <a:gd name="T25" fmla="*/ 39 h 167"/>
                  <a:gd name="T26" fmla="*/ 82 w 165"/>
                  <a:gd name="T27" fmla="*/ 35 h 167"/>
                  <a:gd name="T28" fmla="*/ 81 w 165"/>
                  <a:gd name="T29" fmla="*/ 30 h 167"/>
                  <a:gd name="T30" fmla="*/ 80 w 165"/>
                  <a:gd name="T31" fmla="*/ 26 h 167"/>
                  <a:gd name="T32" fmla="*/ 78 w 165"/>
                  <a:gd name="T33" fmla="*/ 23 h 167"/>
                  <a:gd name="T34" fmla="*/ 76 w 165"/>
                  <a:gd name="T35" fmla="*/ 20 h 167"/>
                  <a:gd name="T36" fmla="*/ 73 w 165"/>
                  <a:gd name="T37" fmla="*/ 15 h 167"/>
                  <a:gd name="T38" fmla="*/ 68 w 165"/>
                  <a:gd name="T39" fmla="*/ 8 h 167"/>
                  <a:gd name="T40" fmla="*/ 61 w 165"/>
                  <a:gd name="T41" fmla="*/ 5 h 167"/>
                  <a:gd name="T42" fmla="*/ 55 w 165"/>
                  <a:gd name="T43" fmla="*/ 2 h 167"/>
                  <a:gd name="T44" fmla="*/ 51 w 165"/>
                  <a:gd name="T45" fmla="*/ 0 h 167"/>
                  <a:gd name="T46" fmla="*/ 48 w 165"/>
                  <a:gd name="T47" fmla="*/ 0 h 167"/>
                  <a:gd name="T48" fmla="*/ 43 w 165"/>
                  <a:gd name="T49" fmla="*/ 0 h 167"/>
                  <a:gd name="T50" fmla="*/ 39 w 165"/>
                  <a:gd name="T51" fmla="*/ 0 h 167"/>
                  <a:gd name="T52" fmla="*/ 35 w 165"/>
                  <a:gd name="T53" fmla="*/ 0 h 167"/>
                  <a:gd name="T54" fmla="*/ 30 w 165"/>
                  <a:gd name="T55" fmla="*/ 0 h 167"/>
                  <a:gd name="T56" fmla="*/ 27 w 165"/>
                  <a:gd name="T57" fmla="*/ 2 h 167"/>
                  <a:gd name="T58" fmla="*/ 21 w 165"/>
                  <a:gd name="T59" fmla="*/ 5 h 167"/>
                  <a:gd name="T60" fmla="*/ 15 w 165"/>
                  <a:gd name="T61" fmla="*/ 8 h 167"/>
                  <a:gd name="T62" fmla="*/ 9 w 165"/>
                  <a:gd name="T63" fmla="*/ 15 h 167"/>
                  <a:gd name="T64" fmla="*/ 6 w 165"/>
                  <a:gd name="T65" fmla="*/ 20 h 167"/>
                  <a:gd name="T66" fmla="*/ 4 w 165"/>
                  <a:gd name="T67" fmla="*/ 23 h 167"/>
                  <a:gd name="T68" fmla="*/ 3 w 165"/>
                  <a:gd name="T69" fmla="*/ 26 h 167"/>
                  <a:gd name="T70" fmla="*/ 1 w 165"/>
                  <a:gd name="T71" fmla="*/ 30 h 167"/>
                  <a:gd name="T72" fmla="*/ 0 w 165"/>
                  <a:gd name="T73" fmla="*/ 35 h 167"/>
                  <a:gd name="T74" fmla="*/ 0 w 165"/>
                  <a:gd name="T75" fmla="*/ 39 h 167"/>
                  <a:gd name="T76" fmla="*/ 0 w 165"/>
                  <a:gd name="T77" fmla="*/ 43 h 167"/>
                  <a:gd name="T78" fmla="*/ 0 w 165"/>
                  <a:gd name="T79" fmla="*/ 47 h 167"/>
                  <a:gd name="T80" fmla="*/ 1 w 165"/>
                  <a:gd name="T81" fmla="*/ 51 h 167"/>
                  <a:gd name="T82" fmla="*/ 3 w 165"/>
                  <a:gd name="T83" fmla="*/ 55 h 167"/>
                  <a:gd name="T84" fmla="*/ 5 w 165"/>
                  <a:gd name="T85" fmla="*/ 61 h 167"/>
                  <a:gd name="T86" fmla="*/ 9 w 165"/>
                  <a:gd name="T87" fmla="*/ 67 h 167"/>
                  <a:gd name="T88" fmla="*/ 15 w 165"/>
                  <a:gd name="T89" fmla="*/ 73 h 167"/>
                  <a:gd name="T90" fmla="*/ 21 w 165"/>
                  <a:gd name="T91" fmla="*/ 78 h 167"/>
                  <a:gd name="T92" fmla="*/ 27 w 165"/>
                  <a:gd name="T93" fmla="*/ 80 h 167"/>
                  <a:gd name="T94" fmla="*/ 30 w 165"/>
                  <a:gd name="T95" fmla="*/ 82 h 167"/>
                  <a:gd name="T96" fmla="*/ 35 w 165"/>
                  <a:gd name="T97" fmla="*/ 82 h 167"/>
                  <a:gd name="T98" fmla="*/ 39 w 165"/>
                  <a:gd name="T99" fmla="*/ 82 h 167"/>
                  <a:gd name="T100" fmla="*/ 41 w 165"/>
                  <a:gd name="T101" fmla="*/ 83 h 167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165"/>
                  <a:gd name="T154" fmla="*/ 0 h 167"/>
                  <a:gd name="T155" fmla="*/ 165 w 165"/>
                  <a:gd name="T156" fmla="*/ 167 h 167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165" h="167">
                    <a:moveTo>
                      <a:pt x="81" y="167"/>
                    </a:moveTo>
                    <a:lnTo>
                      <a:pt x="85" y="165"/>
                    </a:lnTo>
                    <a:lnTo>
                      <a:pt x="91" y="165"/>
                    </a:lnTo>
                    <a:lnTo>
                      <a:pt x="95" y="165"/>
                    </a:lnTo>
                    <a:lnTo>
                      <a:pt x="98" y="165"/>
                    </a:lnTo>
                    <a:lnTo>
                      <a:pt x="102" y="164"/>
                    </a:lnTo>
                    <a:lnTo>
                      <a:pt x="106" y="162"/>
                    </a:lnTo>
                    <a:lnTo>
                      <a:pt x="110" y="160"/>
                    </a:lnTo>
                    <a:lnTo>
                      <a:pt x="114" y="160"/>
                    </a:lnTo>
                    <a:lnTo>
                      <a:pt x="121" y="156"/>
                    </a:lnTo>
                    <a:lnTo>
                      <a:pt x="129" y="152"/>
                    </a:lnTo>
                    <a:lnTo>
                      <a:pt x="135" y="146"/>
                    </a:lnTo>
                    <a:lnTo>
                      <a:pt x="140" y="141"/>
                    </a:lnTo>
                    <a:lnTo>
                      <a:pt x="146" y="135"/>
                    </a:lnTo>
                    <a:lnTo>
                      <a:pt x="150" y="129"/>
                    </a:lnTo>
                    <a:lnTo>
                      <a:pt x="154" y="122"/>
                    </a:lnTo>
                    <a:lnTo>
                      <a:pt x="159" y="114"/>
                    </a:lnTo>
                    <a:lnTo>
                      <a:pt x="159" y="110"/>
                    </a:lnTo>
                    <a:lnTo>
                      <a:pt x="161" y="107"/>
                    </a:lnTo>
                    <a:lnTo>
                      <a:pt x="161" y="103"/>
                    </a:lnTo>
                    <a:lnTo>
                      <a:pt x="163" y="99"/>
                    </a:lnTo>
                    <a:lnTo>
                      <a:pt x="163" y="95"/>
                    </a:lnTo>
                    <a:lnTo>
                      <a:pt x="165" y="91"/>
                    </a:lnTo>
                    <a:lnTo>
                      <a:pt x="165" y="86"/>
                    </a:lnTo>
                    <a:lnTo>
                      <a:pt x="165" y="84"/>
                    </a:lnTo>
                    <a:lnTo>
                      <a:pt x="165" y="78"/>
                    </a:lnTo>
                    <a:lnTo>
                      <a:pt x="165" y="74"/>
                    </a:lnTo>
                    <a:lnTo>
                      <a:pt x="163" y="70"/>
                    </a:lnTo>
                    <a:lnTo>
                      <a:pt x="163" y="65"/>
                    </a:lnTo>
                    <a:lnTo>
                      <a:pt x="161" y="61"/>
                    </a:lnTo>
                    <a:lnTo>
                      <a:pt x="161" y="57"/>
                    </a:lnTo>
                    <a:lnTo>
                      <a:pt x="159" y="53"/>
                    </a:lnTo>
                    <a:lnTo>
                      <a:pt x="159" y="51"/>
                    </a:lnTo>
                    <a:lnTo>
                      <a:pt x="155" y="46"/>
                    </a:lnTo>
                    <a:lnTo>
                      <a:pt x="154" y="42"/>
                    </a:lnTo>
                    <a:lnTo>
                      <a:pt x="152" y="40"/>
                    </a:lnTo>
                    <a:lnTo>
                      <a:pt x="150" y="36"/>
                    </a:lnTo>
                    <a:lnTo>
                      <a:pt x="146" y="31"/>
                    </a:lnTo>
                    <a:lnTo>
                      <a:pt x="140" y="25"/>
                    </a:lnTo>
                    <a:lnTo>
                      <a:pt x="135" y="17"/>
                    </a:lnTo>
                    <a:lnTo>
                      <a:pt x="129" y="13"/>
                    </a:lnTo>
                    <a:lnTo>
                      <a:pt x="121" y="10"/>
                    </a:lnTo>
                    <a:lnTo>
                      <a:pt x="114" y="6"/>
                    </a:lnTo>
                    <a:lnTo>
                      <a:pt x="110" y="4"/>
                    </a:lnTo>
                    <a:lnTo>
                      <a:pt x="106" y="2"/>
                    </a:lnTo>
                    <a:lnTo>
                      <a:pt x="102" y="0"/>
                    </a:lnTo>
                    <a:lnTo>
                      <a:pt x="98" y="0"/>
                    </a:lnTo>
                    <a:lnTo>
                      <a:pt x="95" y="0"/>
                    </a:lnTo>
                    <a:lnTo>
                      <a:pt x="91" y="0"/>
                    </a:lnTo>
                    <a:lnTo>
                      <a:pt x="85" y="0"/>
                    </a:lnTo>
                    <a:lnTo>
                      <a:pt x="81" y="0"/>
                    </a:lnTo>
                    <a:lnTo>
                      <a:pt x="78" y="0"/>
                    </a:lnTo>
                    <a:lnTo>
                      <a:pt x="74" y="0"/>
                    </a:lnTo>
                    <a:lnTo>
                      <a:pt x="70" y="0"/>
                    </a:lnTo>
                    <a:lnTo>
                      <a:pt x="64" y="0"/>
                    </a:lnTo>
                    <a:lnTo>
                      <a:pt x="60" y="0"/>
                    </a:lnTo>
                    <a:lnTo>
                      <a:pt x="57" y="2"/>
                    </a:lnTo>
                    <a:lnTo>
                      <a:pt x="53" y="4"/>
                    </a:lnTo>
                    <a:lnTo>
                      <a:pt x="49" y="6"/>
                    </a:lnTo>
                    <a:lnTo>
                      <a:pt x="41" y="10"/>
                    </a:lnTo>
                    <a:lnTo>
                      <a:pt x="36" y="13"/>
                    </a:lnTo>
                    <a:lnTo>
                      <a:pt x="30" y="17"/>
                    </a:lnTo>
                    <a:lnTo>
                      <a:pt x="24" y="25"/>
                    </a:lnTo>
                    <a:lnTo>
                      <a:pt x="17" y="31"/>
                    </a:lnTo>
                    <a:lnTo>
                      <a:pt x="13" y="36"/>
                    </a:lnTo>
                    <a:lnTo>
                      <a:pt x="11" y="40"/>
                    </a:lnTo>
                    <a:lnTo>
                      <a:pt x="9" y="42"/>
                    </a:lnTo>
                    <a:lnTo>
                      <a:pt x="7" y="46"/>
                    </a:lnTo>
                    <a:lnTo>
                      <a:pt x="7" y="51"/>
                    </a:lnTo>
                    <a:lnTo>
                      <a:pt x="5" y="53"/>
                    </a:lnTo>
                    <a:lnTo>
                      <a:pt x="3" y="57"/>
                    </a:lnTo>
                    <a:lnTo>
                      <a:pt x="2" y="61"/>
                    </a:lnTo>
                    <a:lnTo>
                      <a:pt x="2" y="65"/>
                    </a:lnTo>
                    <a:lnTo>
                      <a:pt x="0" y="70"/>
                    </a:lnTo>
                    <a:lnTo>
                      <a:pt x="0" y="74"/>
                    </a:lnTo>
                    <a:lnTo>
                      <a:pt x="0" y="78"/>
                    </a:lnTo>
                    <a:lnTo>
                      <a:pt x="0" y="84"/>
                    </a:lnTo>
                    <a:lnTo>
                      <a:pt x="0" y="86"/>
                    </a:lnTo>
                    <a:lnTo>
                      <a:pt x="0" y="91"/>
                    </a:lnTo>
                    <a:lnTo>
                      <a:pt x="0" y="95"/>
                    </a:lnTo>
                    <a:lnTo>
                      <a:pt x="2" y="99"/>
                    </a:lnTo>
                    <a:lnTo>
                      <a:pt x="2" y="103"/>
                    </a:lnTo>
                    <a:lnTo>
                      <a:pt x="3" y="107"/>
                    </a:lnTo>
                    <a:lnTo>
                      <a:pt x="5" y="110"/>
                    </a:lnTo>
                    <a:lnTo>
                      <a:pt x="7" y="114"/>
                    </a:lnTo>
                    <a:lnTo>
                      <a:pt x="9" y="122"/>
                    </a:lnTo>
                    <a:lnTo>
                      <a:pt x="13" y="129"/>
                    </a:lnTo>
                    <a:lnTo>
                      <a:pt x="17" y="135"/>
                    </a:lnTo>
                    <a:lnTo>
                      <a:pt x="24" y="141"/>
                    </a:lnTo>
                    <a:lnTo>
                      <a:pt x="30" y="146"/>
                    </a:lnTo>
                    <a:lnTo>
                      <a:pt x="36" y="152"/>
                    </a:lnTo>
                    <a:lnTo>
                      <a:pt x="41" y="156"/>
                    </a:lnTo>
                    <a:lnTo>
                      <a:pt x="49" y="160"/>
                    </a:lnTo>
                    <a:lnTo>
                      <a:pt x="53" y="160"/>
                    </a:lnTo>
                    <a:lnTo>
                      <a:pt x="57" y="162"/>
                    </a:lnTo>
                    <a:lnTo>
                      <a:pt x="60" y="164"/>
                    </a:lnTo>
                    <a:lnTo>
                      <a:pt x="64" y="165"/>
                    </a:lnTo>
                    <a:lnTo>
                      <a:pt x="70" y="165"/>
                    </a:lnTo>
                    <a:lnTo>
                      <a:pt x="74" y="165"/>
                    </a:lnTo>
                    <a:lnTo>
                      <a:pt x="78" y="165"/>
                    </a:lnTo>
                    <a:lnTo>
                      <a:pt x="81" y="167"/>
                    </a:lnTo>
                    <a:close/>
                  </a:path>
                </a:pathLst>
              </a:custGeom>
              <a:solidFill>
                <a:srgbClr val="D9E0E6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0" name="Freeform 56"/>
              <p:cNvSpPr>
                <a:spLocks/>
              </p:cNvSpPr>
              <p:nvPr/>
            </p:nvSpPr>
            <p:spPr bwMode="auto">
              <a:xfrm>
                <a:off x="2271" y="3665"/>
                <a:ext cx="83" cy="82"/>
              </a:xfrm>
              <a:custGeom>
                <a:avLst/>
                <a:gdLst>
                  <a:gd name="T0" fmla="*/ 44 w 165"/>
                  <a:gd name="T1" fmla="*/ 82 h 164"/>
                  <a:gd name="T2" fmla="*/ 48 w 165"/>
                  <a:gd name="T3" fmla="*/ 82 h 164"/>
                  <a:gd name="T4" fmla="*/ 52 w 165"/>
                  <a:gd name="T5" fmla="*/ 81 h 164"/>
                  <a:gd name="T6" fmla="*/ 55 w 165"/>
                  <a:gd name="T7" fmla="*/ 79 h 164"/>
                  <a:gd name="T8" fmla="*/ 60 w 165"/>
                  <a:gd name="T9" fmla="*/ 77 h 164"/>
                  <a:gd name="T10" fmla="*/ 68 w 165"/>
                  <a:gd name="T11" fmla="*/ 73 h 164"/>
                  <a:gd name="T12" fmla="*/ 72 w 165"/>
                  <a:gd name="T13" fmla="*/ 67 h 164"/>
                  <a:gd name="T14" fmla="*/ 77 w 165"/>
                  <a:gd name="T15" fmla="*/ 60 h 164"/>
                  <a:gd name="T16" fmla="*/ 79 w 165"/>
                  <a:gd name="T17" fmla="*/ 55 h 164"/>
                  <a:gd name="T18" fmla="*/ 81 w 165"/>
                  <a:gd name="T19" fmla="*/ 51 h 164"/>
                  <a:gd name="T20" fmla="*/ 82 w 165"/>
                  <a:gd name="T21" fmla="*/ 47 h 164"/>
                  <a:gd name="T22" fmla="*/ 82 w 165"/>
                  <a:gd name="T23" fmla="*/ 43 h 164"/>
                  <a:gd name="T24" fmla="*/ 82 w 165"/>
                  <a:gd name="T25" fmla="*/ 38 h 164"/>
                  <a:gd name="T26" fmla="*/ 82 w 165"/>
                  <a:gd name="T27" fmla="*/ 35 h 164"/>
                  <a:gd name="T28" fmla="*/ 81 w 165"/>
                  <a:gd name="T29" fmla="*/ 31 h 164"/>
                  <a:gd name="T30" fmla="*/ 79 w 165"/>
                  <a:gd name="T31" fmla="*/ 27 h 164"/>
                  <a:gd name="T32" fmla="*/ 77 w 165"/>
                  <a:gd name="T33" fmla="*/ 21 h 164"/>
                  <a:gd name="T34" fmla="*/ 72 w 165"/>
                  <a:gd name="T35" fmla="*/ 15 h 164"/>
                  <a:gd name="T36" fmla="*/ 68 w 165"/>
                  <a:gd name="T37" fmla="*/ 9 h 164"/>
                  <a:gd name="T38" fmla="*/ 60 w 165"/>
                  <a:gd name="T39" fmla="*/ 5 h 164"/>
                  <a:gd name="T40" fmla="*/ 55 w 165"/>
                  <a:gd name="T41" fmla="*/ 2 h 164"/>
                  <a:gd name="T42" fmla="*/ 52 w 165"/>
                  <a:gd name="T43" fmla="*/ 0 h 164"/>
                  <a:gd name="T44" fmla="*/ 48 w 165"/>
                  <a:gd name="T45" fmla="*/ 0 h 164"/>
                  <a:gd name="T46" fmla="*/ 44 w 165"/>
                  <a:gd name="T47" fmla="*/ 0 h 164"/>
                  <a:gd name="T48" fmla="*/ 39 w 165"/>
                  <a:gd name="T49" fmla="*/ 0 h 164"/>
                  <a:gd name="T50" fmla="*/ 35 w 165"/>
                  <a:gd name="T51" fmla="*/ 0 h 164"/>
                  <a:gd name="T52" fmla="*/ 32 w 165"/>
                  <a:gd name="T53" fmla="*/ 0 h 164"/>
                  <a:gd name="T54" fmla="*/ 28 w 165"/>
                  <a:gd name="T55" fmla="*/ 2 h 164"/>
                  <a:gd name="T56" fmla="*/ 24 w 165"/>
                  <a:gd name="T57" fmla="*/ 4 h 164"/>
                  <a:gd name="T58" fmla="*/ 20 w 165"/>
                  <a:gd name="T59" fmla="*/ 6 h 164"/>
                  <a:gd name="T60" fmla="*/ 15 w 165"/>
                  <a:gd name="T61" fmla="*/ 9 h 164"/>
                  <a:gd name="T62" fmla="*/ 10 w 165"/>
                  <a:gd name="T63" fmla="*/ 15 h 164"/>
                  <a:gd name="T64" fmla="*/ 5 w 165"/>
                  <a:gd name="T65" fmla="*/ 21 h 164"/>
                  <a:gd name="T66" fmla="*/ 2 w 165"/>
                  <a:gd name="T67" fmla="*/ 27 h 164"/>
                  <a:gd name="T68" fmla="*/ 1 w 165"/>
                  <a:gd name="T69" fmla="*/ 31 h 164"/>
                  <a:gd name="T70" fmla="*/ 0 w 165"/>
                  <a:gd name="T71" fmla="*/ 35 h 164"/>
                  <a:gd name="T72" fmla="*/ 0 w 165"/>
                  <a:gd name="T73" fmla="*/ 38 h 164"/>
                  <a:gd name="T74" fmla="*/ 0 w 165"/>
                  <a:gd name="T75" fmla="*/ 43 h 164"/>
                  <a:gd name="T76" fmla="*/ 0 w 165"/>
                  <a:gd name="T77" fmla="*/ 47 h 164"/>
                  <a:gd name="T78" fmla="*/ 1 w 165"/>
                  <a:gd name="T79" fmla="*/ 51 h 164"/>
                  <a:gd name="T80" fmla="*/ 2 w 165"/>
                  <a:gd name="T81" fmla="*/ 55 h 164"/>
                  <a:gd name="T82" fmla="*/ 5 w 165"/>
                  <a:gd name="T83" fmla="*/ 60 h 164"/>
                  <a:gd name="T84" fmla="*/ 10 w 165"/>
                  <a:gd name="T85" fmla="*/ 67 h 164"/>
                  <a:gd name="T86" fmla="*/ 15 w 165"/>
                  <a:gd name="T87" fmla="*/ 73 h 164"/>
                  <a:gd name="T88" fmla="*/ 20 w 165"/>
                  <a:gd name="T89" fmla="*/ 76 h 164"/>
                  <a:gd name="T90" fmla="*/ 24 w 165"/>
                  <a:gd name="T91" fmla="*/ 78 h 164"/>
                  <a:gd name="T92" fmla="*/ 28 w 165"/>
                  <a:gd name="T93" fmla="*/ 79 h 164"/>
                  <a:gd name="T94" fmla="*/ 32 w 165"/>
                  <a:gd name="T95" fmla="*/ 81 h 164"/>
                  <a:gd name="T96" fmla="*/ 35 w 165"/>
                  <a:gd name="T97" fmla="*/ 82 h 164"/>
                  <a:gd name="T98" fmla="*/ 39 w 165"/>
                  <a:gd name="T99" fmla="*/ 82 h 164"/>
                  <a:gd name="T100" fmla="*/ 42 w 165"/>
                  <a:gd name="T101" fmla="*/ 82 h 164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165"/>
                  <a:gd name="T154" fmla="*/ 0 h 164"/>
                  <a:gd name="T155" fmla="*/ 165 w 165"/>
                  <a:gd name="T156" fmla="*/ 164 h 164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165" h="164">
                    <a:moveTo>
                      <a:pt x="84" y="164"/>
                    </a:moveTo>
                    <a:lnTo>
                      <a:pt x="87" y="164"/>
                    </a:lnTo>
                    <a:lnTo>
                      <a:pt x="91" y="164"/>
                    </a:lnTo>
                    <a:lnTo>
                      <a:pt x="95" y="164"/>
                    </a:lnTo>
                    <a:lnTo>
                      <a:pt x="99" y="162"/>
                    </a:lnTo>
                    <a:lnTo>
                      <a:pt x="103" y="162"/>
                    </a:lnTo>
                    <a:lnTo>
                      <a:pt x="106" y="160"/>
                    </a:lnTo>
                    <a:lnTo>
                      <a:pt x="110" y="158"/>
                    </a:lnTo>
                    <a:lnTo>
                      <a:pt x="114" y="158"/>
                    </a:lnTo>
                    <a:lnTo>
                      <a:pt x="120" y="154"/>
                    </a:lnTo>
                    <a:lnTo>
                      <a:pt x="127" y="150"/>
                    </a:lnTo>
                    <a:lnTo>
                      <a:pt x="135" y="145"/>
                    </a:lnTo>
                    <a:lnTo>
                      <a:pt x="141" y="141"/>
                    </a:lnTo>
                    <a:lnTo>
                      <a:pt x="144" y="133"/>
                    </a:lnTo>
                    <a:lnTo>
                      <a:pt x="150" y="128"/>
                    </a:lnTo>
                    <a:lnTo>
                      <a:pt x="154" y="120"/>
                    </a:lnTo>
                    <a:lnTo>
                      <a:pt x="158" y="114"/>
                    </a:lnTo>
                    <a:lnTo>
                      <a:pt x="158" y="110"/>
                    </a:lnTo>
                    <a:lnTo>
                      <a:pt x="160" y="105"/>
                    </a:lnTo>
                    <a:lnTo>
                      <a:pt x="162" y="101"/>
                    </a:lnTo>
                    <a:lnTo>
                      <a:pt x="163" y="97"/>
                    </a:lnTo>
                    <a:lnTo>
                      <a:pt x="163" y="93"/>
                    </a:lnTo>
                    <a:lnTo>
                      <a:pt x="163" y="90"/>
                    </a:lnTo>
                    <a:lnTo>
                      <a:pt x="163" y="86"/>
                    </a:lnTo>
                    <a:lnTo>
                      <a:pt x="165" y="82"/>
                    </a:lnTo>
                    <a:lnTo>
                      <a:pt x="163" y="76"/>
                    </a:lnTo>
                    <a:lnTo>
                      <a:pt x="163" y="72"/>
                    </a:lnTo>
                    <a:lnTo>
                      <a:pt x="163" y="69"/>
                    </a:lnTo>
                    <a:lnTo>
                      <a:pt x="163" y="65"/>
                    </a:lnTo>
                    <a:lnTo>
                      <a:pt x="162" y="61"/>
                    </a:lnTo>
                    <a:lnTo>
                      <a:pt x="160" y="57"/>
                    </a:lnTo>
                    <a:lnTo>
                      <a:pt x="158" y="53"/>
                    </a:lnTo>
                    <a:lnTo>
                      <a:pt x="158" y="50"/>
                    </a:lnTo>
                    <a:lnTo>
                      <a:pt x="154" y="42"/>
                    </a:lnTo>
                    <a:lnTo>
                      <a:pt x="150" y="36"/>
                    </a:lnTo>
                    <a:lnTo>
                      <a:pt x="144" y="29"/>
                    </a:lnTo>
                    <a:lnTo>
                      <a:pt x="141" y="25"/>
                    </a:lnTo>
                    <a:lnTo>
                      <a:pt x="135" y="17"/>
                    </a:lnTo>
                    <a:lnTo>
                      <a:pt x="127" y="14"/>
                    </a:lnTo>
                    <a:lnTo>
                      <a:pt x="120" y="10"/>
                    </a:lnTo>
                    <a:lnTo>
                      <a:pt x="114" y="6"/>
                    </a:lnTo>
                    <a:lnTo>
                      <a:pt x="110" y="4"/>
                    </a:lnTo>
                    <a:lnTo>
                      <a:pt x="106" y="2"/>
                    </a:lnTo>
                    <a:lnTo>
                      <a:pt x="103" y="0"/>
                    </a:lnTo>
                    <a:lnTo>
                      <a:pt x="99" y="0"/>
                    </a:lnTo>
                    <a:lnTo>
                      <a:pt x="95" y="0"/>
                    </a:lnTo>
                    <a:lnTo>
                      <a:pt x="91" y="0"/>
                    </a:lnTo>
                    <a:lnTo>
                      <a:pt x="87" y="0"/>
                    </a:lnTo>
                    <a:lnTo>
                      <a:pt x="84" y="0"/>
                    </a:lnTo>
                    <a:lnTo>
                      <a:pt x="78" y="0"/>
                    </a:lnTo>
                    <a:lnTo>
                      <a:pt x="74" y="0"/>
                    </a:lnTo>
                    <a:lnTo>
                      <a:pt x="70" y="0"/>
                    </a:lnTo>
                    <a:lnTo>
                      <a:pt x="66" y="0"/>
                    </a:lnTo>
                    <a:lnTo>
                      <a:pt x="63" y="0"/>
                    </a:lnTo>
                    <a:lnTo>
                      <a:pt x="57" y="2"/>
                    </a:lnTo>
                    <a:lnTo>
                      <a:pt x="55" y="4"/>
                    </a:lnTo>
                    <a:lnTo>
                      <a:pt x="51" y="6"/>
                    </a:lnTo>
                    <a:lnTo>
                      <a:pt x="47" y="8"/>
                    </a:lnTo>
                    <a:lnTo>
                      <a:pt x="44" y="10"/>
                    </a:lnTo>
                    <a:lnTo>
                      <a:pt x="40" y="12"/>
                    </a:lnTo>
                    <a:lnTo>
                      <a:pt x="36" y="14"/>
                    </a:lnTo>
                    <a:lnTo>
                      <a:pt x="30" y="17"/>
                    </a:lnTo>
                    <a:lnTo>
                      <a:pt x="25" y="25"/>
                    </a:lnTo>
                    <a:lnTo>
                      <a:pt x="19" y="29"/>
                    </a:lnTo>
                    <a:lnTo>
                      <a:pt x="15" y="36"/>
                    </a:lnTo>
                    <a:lnTo>
                      <a:pt x="9" y="42"/>
                    </a:lnTo>
                    <a:lnTo>
                      <a:pt x="6" y="50"/>
                    </a:lnTo>
                    <a:lnTo>
                      <a:pt x="4" y="53"/>
                    </a:lnTo>
                    <a:lnTo>
                      <a:pt x="4" y="57"/>
                    </a:lnTo>
                    <a:lnTo>
                      <a:pt x="2" y="61"/>
                    </a:lnTo>
                    <a:lnTo>
                      <a:pt x="2" y="65"/>
                    </a:lnTo>
                    <a:lnTo>
                      <a:pt x="0" y="69"/>
                    </a:lnTo>
                    <a:lnTo>
                      <a:pt x="0" y="72"/>
                    </a:lnTo>
                    <a:lnTo>
                      <a:pt x="0" y="76"/>
                    </a:lnTo>
                    <a:lnTo>
                      <a:pt x="0" y="82"/>
                    </a:lnTo>
                    <a:lnTo>
                      <a:pt x="0" y="86"/>
                    </a:lnTo>
                    <a:lnTo>
                      <a:pt x="0" y="90"/>
                    </a:lnTo>
                    <a:lnTo>
                      <a:pt x="0" y="93"/>
                    </a:lnTo>
                    <a:lnTo>
                      <a:pt x="2" y="97"/>
                    </a:lnTo>
                    <a:lnTo>
                      <a:pt x="2" y="101"/>
                    </a:lnTo>
                    <a:lnTo>
                      <a:pt x="4" y="105"/>
                    </a:lnTo>
                    <a:lnTo>
                      <a:pt x="4" y="110"/>
                    </a:lnTo>
                    <a:lnTo>
                      <a:pt x="6" y="114"/>
                    </a:lnTo>
                    <a:lnTo>
                      <a:pt x="9" y="120"/>
                    </a:lnTo>
                    <a:lnTo>
                      <a:pt x="15" y="128"/>
                    </a:lnTo>
                    <a:lnTo>
                      <a:pt x="19" y="133"/>
                    </a:lnTo>
                    <a:lnTo>
                      <a:pt x="25" y="141"/>
                    </a:lnTo>
                    <a:lnTo>
                      <a:pt x="30" y="145"/>
                    </a:lnTo>
                    <a:lnTo>
                      <a:pt x="36" y="150"/>
                    </a:lnTo>
                    <a:lnTo>
                      <a:pt x="40" y="152"/>
                    </a:lnTo>
                    <a:lnTo>
                      <a:pt x="44" y="154"/>
                    </a:lnTo>
                    <a:lnTo>
                      <a:pt x="47" y="156"/>
                    </a:lnTo>
                    <a:lnTo>
                      <a:pt x="51" y="158"/>
                    </a:lnTo>
                    <a:lnTo>
                      <a:pt x="55" y="158"/>
                    </a:lnTo>
                    <a:lnTo>
                      <a:pt x="57" y="160"/>
                    </a:lnTo>
                    <a:lnTo>
                      <a:pt x="63" y="162"/>
                    </a:lnTo>
                    <a:lnTo>
                      <a:pt x="66" y="162"/>
                    </a:lnTo>
                    <a:lnTo>
                      <a:pt x="70" y="164"/>
                    </a:lnTo>
                    <a:lnTo>
                      <a:pt x="74" y="164"/>
                    </a:lnTo>
                    <a:lnTo>
                      <a:pt x="78" y="164"/>
                    </a:lnTo>
                    <a:lnTo>
                      <a:pt x="84" y="164"/>
                    </a:lnTo>
                    <a:close/>
                  </a:path>
                </a:pathLst>
              </a:custGeom>
              <a:solidFill>
                <a:srgbClr val="D9E0E6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1" name="Freeform 57"/>
              <p:cNvSpPr>
                <a:spLocks/>
              </p:cNvSpPr>
              <p:nvPr/>
            </p:nvSpPr>
            <p:spPr bwMode="auto">
              <a:xfrm>
                <a:off x="2294" y="3545"/>
                <a:ext cx="109" cy="110"/>
              </a:xfrm>
              <a:custGeom>
                <a:avLst/>
                <a:gdLst>
                  <a:gd name="T0" fmla="*/ 59 w 216"/>
                  <a:gd name="T1" fmla="*/ 109 h 218"/>
                  <a:gd name="T2" fmla="*/ 68 w 216"/>
                  <a:gd name="T3" fmla="*/ 108 h 218"/>
                  <a:gd name="T4" fmla="*/ 76 w 216"/>
                  <a:gd name="T5" fmla="*/ 105 h 218"/>
                  <a:gd name="T6" fmla="*/ 82 w 216"/>
                  <a:gd name="T7" fmla="*/ 101 h 218"/>
                  <a:gd name="T8" fmla="*/ 89 w 216"/>
                  <a:gd name="T9" fmla="*/ 97 h 218"/>
                  <a:gd name="T10" fmla="*/ 95 w 216"/>
                  <a:gd name="T11" fmla="*/ 91 h 218"/>
                  <a:gd name="T12" fmla="*/ 99 w 216"/>
                  <a:gd name="T13" fmla="*/ 85 h 218"/>
                  <a:gd name="T14" fmla="*/ 103 w 216"/>
                  <a:gd name="T15" fmla="*/ 79 h 218"/>
                  <a:gd name="T16" fmla="*/ 106 w 216"/>
                  <a:gd name="T17" fmla="*/ 71 h 218"/>
                  <a:gd name="T18" fmla="*/ 108 w 216"/>
                  <a:gd name="T19" fmla="*/ 62 h 218"/>
                  <a:gd name="T20" fmla="*/ 109 w 216"/>
                  <a:gd name="T21" fmla="*/ 54 h 218"/>
                  <a:gd name="T22" fmla="*/ 108 w 216"/>
                  <a:gd name="T23" fmla="*/ 46 h 218"/>
                  <a:gd name="T24" fmla="*/ 106 w 216"/>
                  <a:gd name="T25" fmla="*/ 38 h 218"/>
                  <a:gd name="T26" fmla="*/ 103 w 216"/>
                  <a:gd name="T27" fmla="*/ 31 h 218"/>
                  <a:gd name="T28" fmla="*/ 99 w 216"/>
                  <a:gd name="T29" fmla="*/ 24 h 218"/>
                  <a:gd name="T30" fmla="*/ 95 w 216"/>
                  <a:gd name="T31" fmla="*/ 18 h 218"/>
                  <a:gd name="T32" fmla="*/ 89 w 216"/>
                  <a:gd name="T33" fmla="*/ 13 h 218"/>
                  <a:gd name="T34" fmla="*/ 82 w 216"/>
                  <a:gd name="T35" fmla="*/ 8 h 218"/>
                  <a:gd name="T36" fmla="*/ 76 w 216"/>
                  <a:gd name="T37" fmla="*/ 5 h 218"/>
                  <a:gd name="T38" fmla="*/ 68 w 216"/>
                  <a:gd name="T39" fmla="*/ 2 h 218"/>
                  <a:gd name="T40" fmla="*/ 59 w 216"/>
                  <a:gd name="T41" fmla="*/ 0 h 218"/>
                  <a:gd name="T42" fmla="*/ 50 w 216"/>
                  <a:gd name="T43" fmla="*/ 0 h 218"/>
                  <a:gd name="T44" fmla="*/ 43 w 216"/>
                  <a:gd name="T45" fmla="*/ 2 h 218"/>
                  <a:gd name="T46" fmla="*/ 35 w 216"/>
                  <a:gd name="T47" fmla="*/ 4 h 218"/>
                  <a:gd name="T48" fmla="*/ 28 w 216"/>
                  <a:gd name="T49" fmla="*/ 7 h 218"/>
                  <a:gd name="T50" fmla="*/ 21 w 216"/>
                  <a:gd name="T51" fmla="*/ 11 h 218"/>
                  <a:gd name="T52" fmla="*/ 15 w 216"/>
                  <a:gd name="T53" fmla="*/ 16 h 218"/>
                  <a:gd name="T54" fmla="*/ 10 w 216"/>
                  <a:gd name="T55" fmla="*/ 22 h 218"/>
                  <a:gd name="T56" fmla="*/ 6 w 216"/>
                  <a:gd name="T57" fmla="*/ 28 h 218"/>
                  <a:gd name="T58" fmla="*/ 3 w 216"/>
                  <a:gd name="T59" fmla="*/ 35 h 218"/>
                  <a:gd name="T60" fmla="*/ 1 w 216"/>
                  <a:gd name="T61" fmla="*/ 43 h 218"/>
                  <a:gd name="T62" fmla="*/ 0 w 216"/>
                  <a:gd name="T63" fmla="*/ 51 h 218"/>
                  <a:gd name="T64" fmla="*/ 0 w 216"/>
                  <a:gd name="T65" fmla="*/ 61 h 218"/>
                  <a:gd name="T66" fmla="*/ 1 w 216"/>
                  <a:gd name="T67" fmla="*/ 68 h 218"/>
                  <a:gd name="T68" fmla="*/ 4 w 216"/>
                  <a:gd name="T69" fmla="*/ 76 h 218"/>
                  <a:gd name="T70" fmla="*/ 8 w 216"/>
                  <a:gd name="T71" fmla="*/ 82 h 218"/>
                  <a:gd name="T72" fmla="*/ 11 w 216"/>
                  <a:gd name="T73" fmla="*/ 89 h 218"/>
                  <a:gd name="T74" fmla="*/ 17 w 216"/>
                  <a:gd name="T75" fmla="*/ 95 h 218"/>
                  <a:gd name="T76" fmla="*/ 24 w 216"/>
                  <a:gd name="T77" fmla="*/ 100 h 218"/>
                  <a:gd name="T78" fmla="*/ 30 w 216"/>
                  <a:gd name="T79" fmla="*/ 104 h 218"/>
                  <a:gd name="T80" fmla="*/ 37 w 216"/>
                  <a:gd name="T81" fmla="*/ 107 h 218"/>
                  <a:gd name="T82" fmla="*/ 46 w 216"/>
                  <a:gd name="T83" fmla="*/ 109 h 218"/>
                  <a:gd name="T84" fmla="*/ 55 w 216"/>
                  <a:gd name="T85" fmla="*/ 110 h 218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216"/>
                  <a:gd name="T130" fmla="*/ 0 h 218"/>
                  <a:gd name="T131" fmla="*/ 216 w 216"/>
                  <a:gd name="T132" fmla="*/ 218 h 218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216" h="218">
                    <a:moveTo>
                      <a:pt x="108" y="218"/>
                    </a:moveTo>
                    <a:lnTo>
                      <a:pt x="112" y="218"/>
                    </a:lnTo>
                    <a:lnTo>
                      <a:pt x="117" y="216"/>
                    </a:lnTo>
                    <a:lnTo>
                      <a:pt x="123" y="216"/>
                    </a:lnTo>
                    <a:lnTo>
                      <a:pt x="129" y="216"/>
                    </a:lnTo>
                    <a:lnTo>
                      <a:pt x="135" y="215"/>
                    </a:lnTo>
                    <a:lnTo>
                      <a:pt x="138" y="213"/>
                    </a:lnTo>
                    <a:lnTo>
                      <a:pt x="144" y="211"/>
                    </a:lnTo>
                    <a:lnTo>
                      <a:pt x="150" y="209"/>
                    </a:lnTo>
                    <a:lnTo>
                      <a:pt x="154" y="207"/>
                    </a:lnTo>
                    <a:lnTo>
                      <a:pt x="159" y="205"/>
                    </a:lnTo>
                    <a:lnTo>
                      <a:pt x="163" y="201"/>
                    </a:lnTo>
                    <a:lnTo>
                      <a:pt x="167" y="199"/>
                    </a:lnTo>
                    <a:lnTo>
                      <a:pt x="173" y="196"/>
                    </a:lnTo>
                    <a:lnTo>
                      <a:pt x="176" y="192"/>
                    </a:lnTo>
                    <a:lnTo>
                      <a:pt x="180" y="188"/>
                    </a:lnTo>
                    <a:lnTo>
                      <a:pt x="184" y="186"/>
                    </a:lnTo>
                    <a:lnTo>
                      <a:pt x="188" y="180"/>
                    </a:lnTo>
                    <a:lnTo>
                      <a:pt x="190" y="177"/>
                    </a:lnTo>
                    <a:lnTo>
                      <a:pt x="193" y="173"/>
                    </a:lnTo>
                    <a:lnTo>
                      <a:pt x="197" y="169"/>
                    </a:lnTo>
                    <a:lnTo>
                      <a:pt x="199" y="163"/>
                    </a:lnTo>
                    <a:lnTo>
                      <a:pt x="203" y="159"/>
                    </a:lnTo>
                    <a:lnTo>
                      <a:pt x="205" y="156"/>
                    </a:lnTo>
                    <a:lnTo>
                      <a:pt x="207" y="150"/>
                    </a:lnTo>
                    <a:lnTo>
                      <a:pt x="209" y="144"/>
                    </a:lnTo>
                    <a:lnTo>
                      <a:pt x="211" y="140"/>
                    </a:lnTo>
                    <a:lnTo>
                      <a:pt x="212" y="135"/>
                    </a:lnTo>
                    <a:lnTo>
                      <a:pt x="214" y="131"/>
                    </a:lnTo>
                    <a:lnTo>
                      <a:pt x="214" y="123"/>
                    </a:lnTo>
                    <a:lnTo>
                      <a:pt x="216" y="120"/>
                    </a:lnTo>
                    <a:lnTo>
                      <a:pt x="216" y="114"/>
                    </a:lnTo>
                    <a:lnTo>
                      <a:pt x="216" y="108"/>
                    </a:lnTo>
                    <a:lnTo>
                      <a:pt x="216" y="102"/>
                    </a:lnTo>
                    <a:lnTo>
                      <a:pt x="216" y="97"/>
                    </a:lnTo>
                    <a:lnTo>
                      <a:pt x="214" y="91"/>
                    </a:lnTo>
                    <a:lnTo>
                      <a:pt x="214" y="85"/>
                    </a:lnTo>
                    <a:lnTo>
                      <a:pt x="212" y="82"/>
                    </a:lnTo>
                    <a:lnTo>
                      <a:pt x="211" y="76"/>
                    </a:lnTo>
                    <a:lnTo>
                      <a:pt x="209" y="70"/>
                    </a:lnTo>
                    <a:lnTo>
                      <a:pt x="207" y="66"/>
                    </a:lnTo>
                    <a:lnTo>
                      <a:pt x="205" y="61"/>
                    </a:lnTo>
                    <a:lnTo>
                      <a:pt x="203" y="55"/>
                    </a:lnTo>
                    <a:lnTo>
                      <a:pt x="199" y="51"/>
                    </a:lnTo>
                    <a:lnTo>
                      <a:pt x="197" y="47"/>
                    </a:lnTo>
                    <a:lnTo>
                      <a:pt x="193" y="44"/>
                    </a:lnTo>
                    <a:lnTo>
                      <a:pt x="190" y="38"/>
                    </a:lnTo>
                    <a:lnTo>
                      <a:pt x="188" y="36"/>
                    </a:lnTo>
                    <a:lnTo>
                      <a:pt x="184" y="32"/>
                    </a:lnTo>
                    <a:lnTo>
                      <a:pt x="180" y="28"/>
                    </a:lnTo>
                    <a:lnTo>
                      <a:pt x="176" y="25"/>
                    </a:lnTo>
                    <a:lnTo>
                      <a:pt x="173" y="21"/>
                    </a:lnTo>
                    <a:lnTo>
                      <a:pt x="167" y="19"/>
                    </a:lnTo>
                    <a:lnTo>
                      <a:pt x="163" y="15"/>
                    </a:lnTo>
                    <a:lnTo>
                      <a:pt x="159" y="13"/>
                    </a:lnTo>
                    <a:lnTo>
                      <a:pt x="154" y="11"/>
                    </a:lnTo>
                    <a:lnTo>
                      <a:pt x="150" y="9"/>
                    </a:lnTo>
                    <a:lnTo>
                      <a:pt x="144" y="7"/>
                    </a:lnTo>
                    <a:lnTo>
                      <a:pt x="138" y="6"/>
                    </a:lnTo>
                    <a:lnTo>
                      <a:pt x="135" y="4"/>
                    </a:lnTo>
                    <a:lnTo>
                      <a:pt x="129" y="4"/>
                    </a:lnTo>
                    <a:lnTo>
                      <a:pt x="123" y="2"/>
                    </a:lnTo>
                    <a:lnTo>
                      <a:pt x="117" y="0"/>
                    </a:lnTo>
                    <a:lnTo>
                      <a:pt x="112" y="0"/>
                    </a:lnTo>
                    <a:lnTo>
                      <a:pt x="108" y="0"/>
                    </a:lnTo>
                    <a:lnTo>
                      <a:pt x="100" y="0"/>
                    </a:lnTo>
                    <a:lnTo>
                      <a:pt x="97" y="0"/>
                    </a:lnTo>
                    <a:lnTo>
                      <a:pt x="91" y="2"/>
                    </a:lnTo>
                    <a:lnTo>
                      <a:pt x="85" y="4"/>
                    </a:lnTo>
                    <a:lnTo>
                      <a:pt x="79" y="4"/>
                    </a:lnTo>
                    <a:lnTo>
                      <a:pt x="74" y="6"/>
                    </a:lnTo>
                    <a:lnTo>
                      <a:pt x="70" y="7"/>
                    </a:lnTo>
                    <a:lnTo>
                      <a:pt x="64" y="9"/>
                    </a:lnTo>
                    <a:lnTo>
                      <a:pt x="59" y="11"/>
                    </a:lnTo>
                    <a:lnTo>
                      <a:pt x="55" y="13"/>
                    </a:lnTo>
                    <a:lnTo>
                      <a:pt x="51" y="15"/>
                    </a:lnTo>
                    <a:lnTo>
                      <a:pt x="47" y="19"/>
                    </a:lnTo>
                    <a:lnTo>
                      <a:pt x="41" y="21"/>
                    </a:lnTo>
                    <a:lnTo>
                      <a:pt x="38" y="25"/>
                    </a:lnTo>
                    <a:lnTo>
                      <a:pt x="34" y="28"/>
                    </a:lnTo>
                    <a:lnTo>
                      <a:pt x="30" y="32"/>
                    </a:lnTo>
                    <a:lnTo>
                      <a:pt x="26" y="36"/>
                    </a:lnTo>
                    <a:lnTo>
                      <a:pt x="22" y="38"/>
                    </a:lnTo>
                    <a:lnTo>
                      <a:pt x="20" y="44"/>
                    </a:lnTo>
                    <a:lnTo>
                      <a:pt x="17" y="47"/>
                    </a:lnTo>
                    <a:lnTo>
                      <a:pt x="15" y="51"/>
                    </a:lnTo>
                    <a:lnTo>
                      <a:pt x="11" y="55"/>
                    </a:lnTo>
                    <a:lnTo>
                      <a:pt x="9" y="61"/>
                    </a:lnTo>
                    <a:lnTo>
                      <a:pt x="7" y="66"/>
                    </a:lnTo>
                    <a:lnTo>
                      <a:pt x="5" y="70"/>
                    </a:lnTo>
                    <a:lnTo>
                      <a:pt x="3" y="76"/>
                    </a:lnTo>
                    <a:lnTo>
                      <a:pt x="1" y="82"/>
                    </a:lnTo>
                    <a:lnTo>
                      <a:pt x="1" y="85"/>
                    </a:lnTo>
                    <a:lnTo>
                      <a:pt x="0" y="91"/>
                    </a:lnTo>
                    <a:lnTo>
                      <a:pt x="0" y="97"/>
                    </a:lnTo>
                    <a:lnTo>
                      <a:pt x="0" y="102"/>
                    </a:lnTo>
                    <a:lnTo>
                      <a:pt x="0" y="108"/>
                    </a:lnTo>
                    <a:lnTo>
                      <a:pt x="0" y="114"/>
                    </a:lnTo>
                    <a:lnTo>
                      <a:pt x="0" y="120"/>
                    </a:lnTo>
                    <a:lnTo>
                      <a:pt x="0" y="123"/>
                    </a:lnTo>
                    <a:lnTo>
                      <a:pt x="1" y="131"/>
                    </a:lnTo>
                    <a:lnTo>
                      <a:pt x="1" y="135"/>
                    </a:lnTo>
                    <a:lnTo>
                      <a:pt x="3" y="140"/>
                    </a:lnTo>
                    <a:lnTo>
                      <a:pt x="5" y="144"/>
                    </a:lnTo>
                    <a:lnTo>
                      <a:pt x="7" y="150"/>
                    </a:lnTo>
                    <a:lnTo>
                      <a:pt x="9" y="156"/>
                    </a:lnTo>
                    <a:lnTo>
                      <a:pt x="11" y="159"/>
                    </a:lnTo>
                    <a:lnTo>
                      <a:pt x="15" y="163"/>
                    </a:lnTo>
                    <a:lnTo>
                      <a:pt x="17" y="169"/>
                    </a:lnTo>
                    <a:lnTo>
                      <a:pt x="20" y="173"/>
                    </a:lnTo>
                    <a:lnTo>
                      <a:pt x="22" y="177"/>
                    </a:lnTo>
                    <a:lnTo>
                      <a:pt x="26" y="180"/>
                    </a:lnTo>
                    <a:lnTo>
                      <a:pt x="30" y="186"/>
                    </a:lnTo>
                    <a:lnTo>
                      <a:pt x="34" y="188"/>
                    </a:lnTo>
                    <a:lnTo>
                      <a:pt x="38" y="192"/>
                    </a:lnTo>
                    <a:lnTo>
                      <a:pt x="41" y="196"/>
                    </a:lnTo>
                    <a:lnTo>
                      <a:pt x="47" y="199"/>
                    </a:lnTo>
                    <a:lnTo>
                      <a:pt x="51" y="201"/>
                    </a:lnTo>
                    <a:lnTo>
                      <a:pt x="55" y="205"/>
                    </a:lnTo>
                    <a:lnTo>
                      <a:pt x="59" y="207"/>
                    </a:lnTo>
                    <a:lnTo>
                      <a:pt x="64" y="209"/>
                    </a:lnTo>
                    <a:lnTo>
                      <a:pt x="70" y="211"/>
                    </a:lnTo>
                    <a:lnTo>
                      <a:pt x="74" y="213"/>
                    </a:lnTo>
                    <a:lnTo>
                      <a:pt x="79" y="215"/>
                    </a:lnTo>
                    <a:lnTo>
                      <a:pt x="85" y="216"/>
                    </a:lnTo>
                    <a:lnTo>
                      <a:pt x="91" y="216"/>
                    </a:lnTo>
                    <a:lnTo>
                      <a:pt x="97" y="216"/>
                    </a:lnTo>
                    <a:lnTo>
                      <a:pt x="100" y="218"/>
                    </a:lnTo>
                    <a:lnTo>
                      <a:pt x="108" y="218"/>
                    </a:lnTo>
                    <a:close/>
                  </a:path>
                </a:pathLst>
              </a:custGeom>
              <a:solidFill>
                <a:srgbClr val="D9E0E6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2" name="Freeform 58"/>
              <p:cNvSpPr>
                <a:spLocks/>
              </p:cNvSpPr>
              <p:nvPr/>
            </p:nvSpPr>
            <p:spPr bwMode="auto">
              <a:xfrm>
                <a:off x="2408" y="3535"/>
                <a:ext cx="84" cy="83"/>
              </a:xfrm>
              <a:custGeom>
                <a:avLst/>
                <a:gdLst>
                  <a:gd name="T0" fmla="*/ 44 w 167"/>
                  <a:gd name="T1" fmla="*/ 83 h 165"/>
                  <a:gd name="T2" fmla="*/ 48 w 167"/>
                  <a:gd name="T3" fmla="*/ 82 h 165"/>
                  <a:gd name="T4" fmla="*/ 52 w 167"/>
                  <a:gd name="T5" fmla="*/ 81 h 165"/>
                  <a:gd name="T6" fmla="*/ 56 w 167"/>
                  <a:gd name="T7" fmla="*/ 80 h 165"/>
                  <a:gd name="T8" fmla="*/ 62 w 167"/>
                  <a:gd name="T9" fmla="*/ 77 h 165"/>
                  <a:gd name="T10" fmla="*/ 68 w 167"/>
                  <a:gd name="T11" fmla="*/ 73 h 165"/>
                  <a:gd name="T12" fmla="*/ 73 w 167"/>
                  <a:gd name="T13" fmla="*/ 68 h 165"/>
                  <a:gd name="T14" fmla="*/ 78 w 167"/>
                  <a:gd name="T15" fmla="*/ 61 h 165"/>
                  <a:gd name="T16" fmla="*/ 81 w 167"/>
                  <a:gd name="T17" fmla="*/ 56 h 165"/>
                  <a:gd name="T18" fmla="*/ 82 w 167"/>
                  <a:gd name="T19" fmla="*/ 52 h 165"/>
                  <a:gd name="T20" fmla="*/ 83 w 167"/>
                  <a:gd name="T21" fmla="*/ 48 h 165"/>
                  <a:gd name="T22" fmla="*/ 83 w 167"/>
                  <a:gd name="T23" fmla="*/ 44 h 165"/>
                  <a:gd name="T24" fmla="*/ 83 w 167"/>
                  <a:gd name="T25" fmla="*/ 40 h 165"/>
                  <a:gd name="T26" fmla="*/ 83 w 167"/>
                  <a:gd name="T27" fmla="*/ 35 h 165"/>
                  <a:gd name="T28" fmla="*/ 82 w 167"/>
                  <a:gd name="T29" fmla="*/ 32 h 165"/>
                  <a:gd name="T30" fmla="*/ 81 w 167"/>
                  <a:gd name="T31" fmla="*/ 28 h 165"/>
                  <a:gd name="T32" fmla="*/ 79 w 167"/>
                  <a:gd name="T33" fmla="*/ 24 h 165"/>
                  <a:gd name="T34" fmla="*/ 77 w 167"/>
                  <a:gd name="T35" fmla="*/ 20 h 165"/>
                  <a:gd name="T36" fmla="*/ 73 w 167"/>
                  <a:gd name="T37" fmla="*/ 15 h 165"/>
                  <a:gd name="T38" fmla="*/ 68 w 167"/>
                  <a:gd name="T39" fmla="*/ 10 h 165"/>
                  <a:gd name="T40" fmla="*/ 62 w 167"/>
                  <a:gd name="T41" fmla="*/ 5 h 165"/>
                  <a:gd name="T42" fmla="*/ 56 w 167"/>
                  <a:gd name="T43" fmla="*/ 3 h 165"/>
                  <a:gd name="T44" fmla="*/ 52 w 167"/>
                  <a:gd name="T45" fmla="*/ 1 h 165"/>
                  <a:gd name="T46" fmla="*/ 48 w 167"/>
                  <a:gd name="T47" fmla="*/ 0 h 165"/>
                  <a:gd name="T48" fmla="*/ 44 w 167"/>
                  <a:gd name="T49" fmla="*/ 0 h 165"/>
                  <a:gd name="T50" fmla="*/ 40 w 167"/>
                  <a:gd name="T51" fmla="*/ 0 h 165"/>
                  <a:gd name="T52" fmla="*/ 35 w 167"/>
                  <a:gd name="T53" fmla="*/ 0 h 165"/>
                  <a:gd name="T54" fmla="*/ 31 w 167"/>
                  <a:gd name="T55" fmla="*/ 1 h 165"/>
                  <a:gd name="T56" fmla="*/ 28 w 167"/>
                  <a:gd name="T57" fmla="*/ 3 h 165"/>
                  <a:gd name="T58" fmla="*/ 24 w 167"/>
                  <a:gd name="T59" fmla="*/ 4 h 165"/>
                  <a:gd name="T60" fmla="*/ 20 w 167"/>
                  <a:gd name="T61" fmla="*/ 6 h 165"/>
                  <a:gd name="T62" fmla="*/ 15 w 167"/>
                  <a:gd name="T63" fmla="*/ 10 h 165"/>
                  <a:gd name="T64" fmla="*/ 10 w 167"/>
                  <a:gd name="T65" fmla="*/ 15 h 165"/>
                  <a:gd name="T66" fmla="*/ 6 w 167"/>
                  <a:gd name="T67" fmla="*/ 20 h 165"/>
                  <a:gd name="T68" fmla="*/ 4 w 167"/>
                  <a:gd name="T69" fmla="*/ 24 h 165"/>
                  <a:gd name="T70" fmla="*/ 3 w 167"/>
                  <a:gd name="T71" fmla="*/ 28 h 165"/>
                  <a:gd name="T72" fmla="*/ 1 w 167"/>
                  <a:gd name="T73" fmla="*/ 32 h 165"/>
                  <a:gd name="T74" fmla="*/ 0 w 167"/>
                  <a:gd name="T75" fmla="*/ 35 h 165"/>
                  <a:gd name="T76" fmla="*/ 0 w 167"/>
                  <a:gd name="T77" fmla="*/ 40 h 165"/>
                  <a:gd name="T78" fmla="*/ 0 w 167"/>
                  <a:gd name="T79" fmla="*/ 44 h 165"/>
                  <a:gd name="T80" fmla="*/ 0 w 167"/>
                  <a:gd name="T81" fmla="*/ 48 h 165"/>
                  <a:gd name="T82" fmla="*/ 1 w 167"/>
                  <a:gd name="T83" fmla="*/ 52 h 165"/>
                  <a:gd name="T84" fmla="*/ 3 w 167"/>
                  <a:gd name="T85" fmla="*/ 56 h 165"/>
                  <a:gd name="T86" fmla="*/ 5 w 167"/>
                  <a:gd name="T87" fmla="*/ 61 h 165"/>
                  <a:gd name="T88" fmla="*/ 10 w 167"/>
                  <a:gd name="T89" fmla="*/ 68 h 165"/>
                  <a:gd name="T90" fmla="*/ 15 w 167"/>
                  <a:gd name="T91" fmla="*/ 73 h 165"/>
                  <a:gd name="T92" fmla="*/ 20 w 167"/>
                  <a:gd name="T93" fmla="*/ 76 h 165"/>
                  <a:gd name="T94" fmla="*/ 24 w 167"/>
                  <a:gd name="T95" fmla="*/ 79 h 165"/>
                  <a:gd name="T96" fmla="*/ 28 w 167"/>
                  <a:gd name="T97" fmla="*/ 80 h 165"/>
                  <a:gd name="T98" fmla="*/ 31 w 167"/>
                  <a:gd name="T99" fmla="*/ 81 h 165"/>
                  <a:gd name="T100" fmla="*/ 35 w 167"/>
                  <a:gd name="T101" fmla="*/ 82 h 165"/>
                  <a:gd name="T102" fmla="*/ 40 w 167"/>
                  <a:gd name="T103" fmla="*/ 83 h 165"/>
                  <a:gd name="T104" fmla="*/ 42 w 167"/>
                  <a:gd name="T105" fmla="*/ 83 h 165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167"/>
                  <a:gd name="T160" fmla="*/ 0 h 165"/>
                  <a:gd name="T161" fmla="*/ 167 w 167"/>
                  <a:gd name="T162" fmla="*/ 165 h 165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167" h="165">
                    <a:moveTo>
                      <a:pt x="83" y="165"/>
                    </a:moveTo>
                    <a:lnTo>
                      <a:pt x="87" y="165"/>
                    </a:lnTo>
                    <a:lnTo>
                      <a:pt x="91" y="165"/>
                    </a:lnTo>
                    <a:lnTo>
                      <a:pt x="95" y="163"/>
                    </a:lnTo>
                    <a:lnTo>
                      <a:pt x="99" y="163"/>
                    </a:lnTo>
                    <a:lnTo>
                      <a:pt x="104" y="161"/>
                    </a:lnTo>
                    <a:lnTo>
                      <a:pt x="108" y="161"/>
                    </a:lnTo>
                    <a:lnTo>
                      <a:pt x="112" y="160"/>
                    </a:lnTo>
                    <a:lnTo>
                      <a:pt x="116" y="160"/>
                    </a:lnTo>
                    <a:lnTo>
                      <a:pt x="123" y="154"/>
                    </a:lnTo>
                    <a:lnTo>
                      <a:pt x="129" y="152"/>
                    </a:lnTo>
                    <a:lnTo>
                      <a:pt x="135" y="146"/>
                    </a:lnTo>
                    <a:lnTo>
                      <a:pt x="142" y="142"/>
                    </a:lnTo>
                    <a:lnTo>
                      <a:pt x="146" y="135"/>
                    </a:lnTo>
                    <a:lnTo>
                      <a:pt x="152" y="129"/>
                    </a:lnTo>
                    <a:lnTo>
                      <a:pt x="156" y="122"/>
                    </a:lnTo>
                    <a:lnTo>
                      <a:pt x="159" y="116"/>
                    </a:lnTo>
                    <a:lnTo>
                      <a:pt x="161" y="112"/>
                    </a:lnTo>
                    <a:lnTo>
                      <a:pt x="161" y="106"/>
                    </a:lnTo>
                    <a:lnTo>
                      <a:pt x="163" y="103"/>
                    </a:lnTo>
                    <a:lnTo>
                      <a:pt x="165" y="99"/>
                    </a:lnTo>
                    <a:lnTo>
                      <a:pt x="165" y="95"/>
                    </a:lnTo>
                    <a:lnTo>
                      <a:pt x="165" y="91"/>
                    </a:lnTo>
                    <a:lnTo>
                      <a:pt x="165" y="87"/>
                    </a:lnTo>
                    <a:lnTo>
                      <a:pt x="167" y="84"/>
                    </a:lnTo>
                    <a:lnTo>
                      <a:pt x="165" y="80"/>
                    </a:lnTo>
                    <a:lnTo>
                      <a:pt x="165" y="76"/>
                    </a:lnTo>
                    <a:lnTo>
                      <a:pt x="165" y="70"/>
                    </a:lnTo>
                    <a:lnTo>
                      <a:pt x="165" y="66"/>
                    </a:lnTo>
                    <a:lnTo>
                      <a:pt x="163" y="63"/>
                    </a:lnTo>
                    <a:lnTo>
                      <a:pt x="161" y="59"/>
                    </a:lnTo>
                    <a:lnTo>
                      <a:pt x="161" y="55"/>
                    </a:lnTo>
                    <a:lnTo>
                      <a:pt x="159" y="51"/>
                    </a:lnTo>
                    <a:lnTo>
                      <a:pt x="157" y="47"/>
                    </a:lnTo>
                    <a:lnTo>
                      <a:pt x="156" y="44"/>
                    </a:lnTo>
                    <a:lnTo>
                      <a:pt x="154" y="40"/>
                    </a:lnTo>
                    <a:lnTo>
                      <a:pt x="152" y="38"/>
                    </a:lnTo>
                    <a:lnTo>
                      <a:pt x="146" y="30"/>
                    </a:lnTo>
                    <a:lnTo>
                      <a:pt x="142" y="25"/>
                    </a:lnTo>
                    <a:lnTo>
                      <a:pt x="135" y="19"/>
                    </a:lnTo>
                    <a:lnTo>
                      <a:pt x="129" y="15"/>
                    </a:lnTo>
                    <a:lnTo>
                      <a:pt x="123" y="9"/>
                    </a:lnTo>
                    <a:lnTo>
                      <a:pt x="116" y="8"/>
                    </a:lnTo>
                    <a:lnTo>
                      <a:pt x="112" y="6"/>
                    </a:lnTo>
                    <a:lnTo>
                      <a:pt x="108" y="4"/>
                    </a:lnTo>
                    <a:lnTo>
                      <a:pt x="104" y="2"/>
                    </a:lnTo>
                    <a:lnTo>
                      <a:pt x="99" y="2"/>
                    </a:lnTo>
                    <a:lnTo>
                      <a:pt x="95" y="0"/>
                    </a:lnTo>
                    <a:lnTo>
                      <a:pt x="91" y="0"/>
                    </a:lnTo>
                    <a:lnTo>
                      <a:pt x="87" y="0"/>
                    </a:lnTo>
                    <a:lnTo>
                      <a:pt x="83" y="0"/>
                    </a:lnTo>
                    <a:lnTo>
                      <a:pt x="80" y="0"/>
                    </a:lnTo>
                    <a:lnTo>
                      <a:pt x="76" y="0"/>
                    </a:lnTo>
                    <a:lnTo>
                      <a:pt x="70" y="0"/>
                    </a:lnTo>
                    <a:lnTo>
                      <a:pt x="66" y="2"/>
                    </a:lnTo>
                    <a:lnTo>
                      <a:pt x="62" y="2"/>
                    </a:lnTo>
                    <a:lnTo>
                      <a:pt x="59" y="4"/>
                    </a:lnTo>
                    <a:lnTo>
                      <a:pt x="55" y="6"/>
                    </a:lnTo>
                    <a:lnTo>
                      <a:pt x="51" y="8"/>
                    </a:lnTo>
                    <a:lnTo>
                      <a:pt x="47" y="8"/>
                    </a:lnTo>
                    <a:lnTo>
                      <a:pt x="43" y="9"/>
                    </a:lnTo>
                    <a:lnTo>
                      <a:pt x="40" y="11"/>
                    </a:lnTo>
                    <a:lnTo>
                      <a:pt x="38" y="15"/>
                    </a:lnTo>
                    <a:lnTo>
                      <a:pt x="30" y="19"/>
                    </a:lnTo>
                    <a:lnTo>
                      <a:pt x="24" y="25"/>
                    </a:lnTo>
                    <a:lnTo>
                      <a:pt x="19" y="30"/>
                    </a:lnTo>
                    <a:lnTo>
                      <a:pt x="15" y="38"/>
                    </a:lnTo>
                    <a:lnTo>
                      <a:pt x="11" y="40"/>
                    </a:lnTo>
                    <a:lnTo>
                      <a:pt x="9" y="44"/>
                    </a:lnTo>
                    <a:lnTo>
                      <a:pt x="7" y="47"/>
                    </a:lnTo>
                    <a:lnTo>
                      <a:pt x="7" y="51"/>
                    </a:lnTo>
                    <a:lnTo>
                      <a:pt x="5" y="55"/>
                    </a:lnTo>
                    <a:lnTo>
                      <a:pt x="3" y="59"/>
                    </a:lnTo>
                    <a:lnTo>
                      <a:pt x="2" y="63"/>
                    </a:lnTo>
                    <a:lnTo>
                      <a:pt x="2" y="66"/>
                    </a:lnTo>
                    <a:lnTo>
                      <a:pt x="0" y="70"/>
                    </a:lnTo>
                    <a:lnTo>
                      <a:pt x="0" y="76"/>
                    </a:lnTo>
                    <a:lnTo>
                      <a:pt x="0" y="80"/>
                    </a:lnTo>
                    <a:lnTo>
                      <a:pt x="0" y="84"/>
                    </a:lnTo>
                    <a:lnTo>
                      <a:pt x="0" y="87"/>
                    </a:lnTo>
                    <a:lnTo>
                      <a:pt x="0" y="91"/>
                    </a:lnTo>
                    <a:lnTo>
                      <a:pt x="0" y="95"/>
                    </a:lnTo>
                    <a:lnTo>
                      <a:pt x="2" y="99"/>
                    </a:lnTo>
                    <a:lnTo>
                      <a:pt x="2" y="103"/>
                    </a:lnTo>
                    <a:lnTo>
                      <a:pt x="3" y="106"/>
                    </a:lnTo>
                    <a:lnTo>
                      <a:pt x="5" y="112"/>
                    </a:lnTo>
                    <a:lnTo>
                      <a:pt x="7" y="116"/>
                    </a:lnTo>
                    <a:lnTo>
                      <a:pt x="9" y="122"/>
                    </a:lnTo>
                    <a:lnTo>
                      <a:pt x="15" y="129"/>
                    </a:lnTo>
                    <a:lnTo>
                      <a:pt x="19" y="135"/>
                    </a:lnTo>
                    <a:lnTo>
                      <a:pt x="24" y="142"/>
                    </a:lnTo>
                    <a:lnTo>
                      <a:pt x="30" y="146"/>
                    </a:lnTo>
                    <a:lnTo>
                      <a:pt x="38" y="152"/>
                    </a:lnTo>
                    <a:lnTo>
                      <a:pt x="40" y="152"/>
                    </a:lnTo>
                    <a:lnTo>
                      <a:pt x="43" y="154"/>
                    </a:lnTo>
                    <a:lnTo>
                      <a:pt x="47" y="158"/>
                    </a:lnTo>
                    <a:lnTo>
                      <a:pt x="51" y="160"/>
                    </a:lnTo>
                    <a:lnTo>
                      <a:pt x="55" y="160"/>
                    </a:lnTo>
                    <a:lnTo>
                      <a:pt x="59" y="161"/>
                    </a:lnTo>
                    <a:lnTo>
                      <a:pt x="62" y="161"/>
                    </a:lnTo>
                    <a:lnTo>
                      <a:pt x="66" y="163"/>
                    </a:lnTo>
                    <a:lnTo>
                      <a:pt x="70" y="163"/>
                    </a:lnTo>
                    <a:lnTo>
                      <a:pt x="76" y="165"/>
                    </a:lnTo>
                    <a:lnTo>
                      <a:pt x="80" y="165"/>
                    </a:lnTo>
                    <a:lnTo>
                      <a:pt x="83" y="165"/>
                    </a:lnTo>
                    <a:close/>
                  </a:path>
                </a:pathLst>
              </a:custGeom>
              <a:solidFill>
                <a:srgbClr val="D9E0E6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3" name="Freeform 59"/>
              <p:cNvSpPr>
                <a:spLocks/>
              </p:cNvSpPr>
              <p:nvPr/>
            </p:nvSpPr>
            <p:spPr bwMode="auto">
              <a:xfrm>
                <a:off x="2023" y="3547"/>
                <a:ext cx="83" cy="83"/>
              </a:xfrm>
              <a:custGeom>
                <a:avLst/>
                <a:gdLst>
                  <a:gd name="T0" fmla="*/ 43 w 165"/>
                  <a:gd name="T1" fmla="*/ 83 h 165"/>
                  <a:gd name="T2" fmla="*/ 47 w 165"/>
                  <a:gd name="T3" fmla="*/ 82 h 165"/>
                  <a:gd name="T4" fmla="*/ 51 w 165"/>
                  <a:gd name="T5" fmla="*/ 81 h 165"/>
                  <a:gd name="T6" fmla="*/ 55 w 165"/>
                  <a:gd name="T7" fmla="*/ 80 h 165"/>
                  <a:gd name="T8" fmla="*/ 60 w 165"/>
                  <a:gd name="T9" fmla="*/ 77 h 165"/>
                  <a:gd name="T10" fmla="*/ 67 w 165"/>
                  <a:gd name="T11" fmla="*/ 72 h 165"/>
                  <a:gd name="T12" fmla="*/ 72 w 165"/>
                  <a:gd name="T13" fmla="*/ 67 h 165"/>
                  <a:gd name="T14" fmla="*/ 77 w 165"/>
                  <a:gd name="T15" fmla="*/ 60 h 165"/>
                  <a:gd name="T16" fmla="*/ 80 w 165"/>
                  <a:gd name="T17" fmla="*/ 55 h 165"/>
                  <a:gd name="T18" fmla="*/ 81 w 165"/>
                  <a:gd name="T19" fmla="*/ 50 h 165"/>
                  <a:gd name="T20" fmla="*/ 82 w 165"/>
                  <a:gd name="T21" fmla="*/ 47 h 165"/>
                  <a:gd name="T22" fmla="*/ 82 w 165"/>
                  <a:gd name="T23" fmla="*/ 43 h 165"/>
                  <a:gd name="T24" fmla="*/ 82 w 165"/>
                  <a:gd name="T25" fmla="*/ 39 h 165"/>
                  <a:gd name="T26" fmla="*/ 82 w 165"/>
                  <a:gd name="T27" fmla="*/ 34 h 165"/>
                  <a:gd name="T28" fmla="*/ 81 w 165"/>
                  <a:gd name="T29" fmla="*/ 30 h 165"/>
                  <a:gd name="T30" fmla="*/ 80 w 165"/>
                  <a:gd name="T31" fmla="*/ 27 h 165"/>
                  <a:gd name="T32" fmla="*/ 77 w 165"/>
                  <a:gd name="T33" fmla="*/ 21 h 165"/>
                  <a:gd name="T34" fmla="*/ 72 w 165"/>
                  <a:gd name="T35" fmla="*/ 14 h 165"/>
                  <a:gd name="T36" fmla="*/ 67 w 165"/>
                  <a:gd name="T37" fmla="*/ 9 h 165"/>
                  <a:gd name="T38" fmla="*/ 60 w 165"/>
                  <a:gd name="T39" fmla="*/ 5 h 165"/>
                  <a:gd name="T40" fmla="*/ 55 w 165"/>
                  <a:gd name="T41" fmla="*/ 2 h 165"/>
                  <a:gd name="T42" fmla="*/ 51 w 165"/>
                  <a:gd name="T43" fmla="*/ 1 h 165"/>
                  <a:gd name="T44" fmla="*/ 47 w 165"/>
                  <a:gd name="T45" fmla="*/ 0 h 165"/>
                  <a:gd name="T46" fmla="*/ 43 w 165"/>
                  <a:gd name="T47" fmla="*/ 0 h 165"/>
                  <a:gd name="T48" fmla="*/ 39 w 165"/>
                  <a:gd name="T49" fmla="*/ 0 h 165"/>
                  <a:gd name="T50" fmla="*/ 34 w 165"/>
                  <a:gd name="T51" fmla="*/ 0 h 165"/>
                  <a:gd name="T52" fmla="*/ 31 w 165"/>
                  <a:gd name="T53" fmla="*/ 1 h 165"/>
                  <a:gd name="T54" fmla="*/ 27 w 165"/>
                  <a:gd name="T55" fmla="*/ 2 h 165"/>
                  <a:gd name="T56" fmla="*/ 21 w 165"/>
                  <a:gd name="T57" fmla="*/ 5 h 165"/>
                  <a:gd name="T58" fmla="*/ 14 w 165"/>
                  <a:gd name="T59" fmla="*/ 9 h 165"/>
                  <a:gd name="T60" fmla="*/ 9 w 165"/>
                  <a:gd name="T61" fmla="*/ 14 h 165"/>
                  <a:gd name="T62" fmla="*/ 5 w 165"/>
                  <a:gd name="T63" fmla="*/ 21 h 165"/>
                  <a:gd name="T64" fmla="*/ 2 w 165"/>
                  <a:gd name="T65" fmla="*/ 27 h 165"/>
                  <a:gd name="T66" fmla="*/ 1 w 165"/>
                  <a:gd name="T67" fmla="*/ 30 h 165"/>
                  <a:gd name="T68" fmla="*/ 0 w 165"/>
                  <a:gd name="T69" fmla="*/ 34 h 165"/>
                  <a:gd name="T70" fmla="*/ 0 w 165"/>
                  <a:gd name="T71" fmla="*/ 39 h 165"/>
                  <a:gd name="T72" fmla="*/ 0 w 165"/>
                  <a:gd name="T73" fmla="*/ 43 h 165"/>
                  <a:gd name="T74" fmla="*/ 0 w 165"/>
                  <a:gd name="T75" fmla="*/ 47 h 165"/>
                  <a:gd name="T76" fmla="*/ 1 w 165"/>
                  <a:gd name="T77" fmla="*/ 50 h 165"/>
                  <a:gd name="T78" fmla="*/ 2 w 165"/>
                  <a:gd name="T79" fmla="*/ 55 h 165"/>
                  <a:gd name="T80" fmla="*/ 5 w 165"/>
                  <a:gd name="T81" fmla="*/ 60 h 165"/>
                  <a:gd name="T82" fmla="*/ 9 w 165"/>
                  <a:gd name="T83" fmla="*/ 67 h 165"/>
                  <a:gd name="T84" fmla="*/ 14 w 165"/>
                  <a:gd name="T85" fmla="*/ 72 h 165"/>
                  <a:gd name="T86" fmla="*/ 21 w 165"/>
                  <a:gd name="T87" fmla="*/ 77 h 165"/>
                  <a:gd name="T88" fmla="*/ 27 w 165"/>
                  <a:gd name="T89" fmla="*/ 80 h 165"/>
                  <a:gd name="T90" fmla="*/ 31 w 165"/>
                  <a:gd name="T91" fmla="*/ 81 h 165"/>
                  <a:gd name="T92" fmla="*/ 34 w 165"/>
                  <a:gd name="T93" fmla="*/ 82 h 165"/>
                  <a:gd name="T94" fmla="*/ 39 w 165"/>
                  <a:gd name="T95" fmla="*/ 83 h 165"/>
                  <a:gd name="T96" fmla="*/ 41 w 165"/>
                  <a:gd name="T97" fmla="*/ 83 h 165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165"/>
                  <a:gd name="T148" fmla="*/ 0 h 165"/>
                  <a:gd name="T149" fmla="*/ 165 w 165"/>
                  <a:gd name="T150" fmla="*/ 165 h 165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165" h="165">
                    <a:moveTo>
                      <a:pt x="82" y="165"/>
                    </a:moveTo>
                    <a:lnTo>
                      <a:pt x="85" y="165"/>
                    </a:lnTo>
                    <a:lnTo>
                      <a:pt x="89" y="165"/>
                    </a:lnTo>
                    <a:lnTo>
                      <a:pt x="93" y="163"/>
                    </a:lnTo>
                    <a:lnTo>
                      <a:pt x="97" y="163"/>
                    </a:lnTo>
                    <a:lnTo>
                      <a:pt x="101" y="161"/>
                    </a:lnTo>
                    <a:lnTo>
                      <a:pt x="104" y="159"/>
                    </a:lnTo>
                    <a:lnTo>
                      <a:pt x="110" y="159"/>
                    </a:lnTo>
                    <a:lnTo>
                      <a:pt x="114" y="157"/>
                    </a:lnTo>
                    <a:lnTo>
                      <a:pt x="120" y="154"/>
                    </a:lnTo>
                    <a:lnTo>
                      <a:pt x="127" y="150"/>
                    </a:lnTo>
                    <a:lnTo>
                      <a:pt x="133" y="144"/>
                    </a:lnTo>
                    <a:lnTo>
                      <a:pt x="140" y="140"/>
                    </a:lnTo>
                    <a:lnTo>
                      <a:pt x="144" y="133"/>
                    </a:lnTo>
                    <a:lnTo>
                      <a:pt x="150" y="127"/>
                    </a:lnTo>
                    <a:lnTo>
                      <a:pt x="154" y="119"/>
                    </a:lnTo>
                    <a:lnTo>
                      <a:pt x="158" y="114"/>
                    </a:lnTo>
                    <a:lnTo>
                      <a:pt x="159" y="110"/>
                    </a:lnTo>
                    <a:lnTo>
                      <a:pt x="159" y="106"/>
                    </a:lnTo>
                    <a:lnTo>
                      <a:pt x="161" y="100"/>
                    </a:lnTo>
                    <a:lnTo>
                      <a:pt x="163" y="97"/>
                    </a:lnTo>
                    <a:lnTo>
                      <a:pt x="163" y="93"/>
                    </a:lnTo>
                    <a:lnTo>
                      <a:pt x="163" y="89"/>
                    </a:lnTo>
                    <a:lnTo>
                      <a:pt x="163" y="85"/>
                    </a:lnTo>
                    <a:lnTo>
                      <a:pt x="165" y="81"/>
                    </a:lnTo>
                    <a:lnTo>
                      <a:pt x="163" y="78"/>
                    </a:lnTo>
                    <a:lnTo>
                      <a:pt x="163" y="72"/>
                    </a:lnTo>
                    <a:lnTo>
                      <a:pt x="163" y="68"/>
                    </a:lnTo>
                    <a:lnTo>
                      <a:pt x="163" y="64"/>
                    </a:lnTo>
                    <a:lnTo>
                      <a:pt x="161" y="60"/>
                    </a:lnTo>
                    <a:lnTo>
                      <a:pt x="159" y="57"/>
                    </a:lnTo>
                    <a:lnTo>
                      <a:pt x="159" y="53"/>
                    </a:lnTo>
                    <a:lnTo>
                      <a:pt x="158" y="49"/>
                    </a:lnTo>
                    <a:lnTo>
                      <a:pt x="154" y="41"/>
                    </a:lnTo>
                    <a:lnTo>
                      <a:pt x="150" y="34"/>
                    </a:lnTo>
                    <a:lnTo>
                      <a:pt x="144" y="28"/>
                    </a:lnTo>
                    <a:lnTo>
                      <a:pt x="140" y="22"/>
                    </a:lnTo>
                    <a:lnTo>
                      <a:pt x="133" y="17"/>
                    </a:lnTo>
                    <a:lnTo>
                      <a:pt x="127" y="13"/>
                    </a:lnTo>
                    <a:lnTo>
                      <a:pt x="120" y="9"/>
                    </a:lnTo>
                    <a:lnTo>
                      <a:pt x="114" y="5"/>
                    </a:lnTo>
                    <a:lnTo>
                      <a:pt x="110" y="3"/>
                    </a:lnTo>
                    <a:lnTo>
                      <a:pt x="104" y="3"/>
                    </a:lnTo>
                    <a:lnTo>
                      <a:pt x="101" y="2"/>
                    </a:lnTo>
                    <a:lnTo>
                      <a:pt x="97" y="2"/>
                    </a:lnTo>
                    <a:lnTo>
                      <a:pt x="93" y="0"/>
                    </a:lnTo>
                    <a:lnTo>
                      <a:pt x="89" y="0"/>
                    </a:lnTo>
                    <a:lnTo>
                      <a:pt x="85" y="0"/>
                    </a:lnTo>
                    <a:lnTo>
                      <a:pt x="82" y="0"/>
                    </a:lnTo>
                    <a:lnTo>
                      <a:pt x="78" y="0"/>
                    </a:lnTo>
                    <a:lnTo>
                      <a:pt x="72" y="0"/>
                    </a:lnTo>
                    <a:lnTo>
                      <a:pt x="68" y="0"/>
                    </a:lnTo>
                    <a:lnTo>
                      <a:pt x="64" y="2"/>
                    </a:lnTo>
                    <a:lnTo>
                      <a:pt x="61" y="2"/>
                    </a:lnTo>
                    <a:lnTo>
                      <a:pt x="57" y="3"/>
                    </a:lnTo>
                    <a:lnTo>
                      <a:pt x="53" y="3"/>
                    </a:lnTo>
                    <a:lnTo>
                      <a:pt x="49" y="5"/>
                    </a:lnTo>
                    <a:lnTo>
                      <a:pt x="42" y="9"/>
                    </a:lnTo>
                    <a:lnTo>
                      <a:pt x="34" y="13"/>
                    </a:lnTo>
                    <a:lnTo>
                      <a:pt x="28" y="17"/>
                    </a:lnTo>
                    <a:lnTo>
                      <a:pt x="23" y="22"/>
                    </a:lnTo>
                    <a:lnTo>
                      <a:pt x="17" y="28"/>
                    </a:lnTo>
                    <a:lnTo>
                      <a:pt x="13" y="34"/>
                    </a:lnTo>
                    <a:lnTo>
                      <a:pt x="9" y="41"/>
                    </a:lnTo>
                    <a:lnTo>
                      <a:pt x="5" y="49"/>
                    </a:lnTo>
                    <a:lnTo>
                      <a:pt x="4" y="53"/>
                    </a:lnTo>
                    <a:lnTo>
                      <a:pt x="4" y="57"/>
                    </a:lnTo>
                    <a:lnTo>
                      <a:pt x="2" y="60"/>
                    </a:lnTo>
                    <a:lnTo>
                      <a:pt x="2" y="64"/>
                    </a:lnTo>
                    <a:lnTo>
                      <a:pt x="0" y="68"/>
                    </a:lnTo>
                    <a:lnTo>
                      <a:pt x="0" y="72"/>
                    </a:lnTo>
                    <a:lnTo>
                      <a:pt x="0" y="78"/>
                    </a:lnTo>
                    <a:lnTo>
                      <a:pt x="0" y="81"/>
                    </a:lnTo>
                    <a:lnTo>
                      <a:pt x="0" y="85"/>
                    </a:lnTo>
                    <a:lnTo>
                      <a:pt x="0" y="89"/>
                    </a:lnTo>
                    <a:lnTo>
                      <a:pt x="0" y="93"/>
                    </a:lnTo>
                    <a:lnTo>
                      <a:pt x="2" y="97"/>
                    </a:lnTo>
                    <a:lnTo>
                      <a:pt x="2" y="100"/>
                    </a:lnTo>
                    <a:lnTo>
                      <a:pt x="4" y="106"/>
                    </a:lnTo>
                    <a:lnTo>
                      <a:pt x="4" y="110"/>
                    </a:lnTo>
                    <a:lnTo>
                      <a:pt x="5" y="114"/>
                    </a:lnTo>
                    <a:lnTo>
                      <a:pt x="9" y="119"/>
                    </a:lnTo>
                    <a:lnTo>
                      <a:pt x="13" y="127"/>
                    </a:lnTo>
                    <a:lnTo>
                      <a:pt x="17" y="133"/>
                    </a:lnTo>
                    <a:lnTo>
                      <a:pt x="23" y="140"/>
                    </a:lnTo>
                    <a:lnTo>
                      <a:pt x="28" y="144"/>
                    </a:lnTo>
                    <a:lnTo>
                      <a:pt x="34" y="150"/>
                    </a:lnTo>
                    <a:lnTo>
                      <a:pt x="42" y="154"/>
                    </a:lnTo>
                    <a:lnTo>
                      <a:pt x="49" y="157"/>
                    </a:lnTo>
                    <a:lnTo>
                      <a:pt x="53" y="159"/>
                    </a:lnTo>
                    <a:lnTo>
                      <a:pt x="57" y="159"/>
                    </a:lnTo>
                    <a:lnTo>
                      <a:pt x="61" y="161"/>
                    </a:lnTo>
                    <a:lnTo>
                      <a:pt x="64" y="163"/>
                    </a:lnTo>
                    <a:lnTo>
                      <a:pt x="68" y="163"/>
                    </a:lnTo>
                    <a:lnTo>
                      <a:pt x="72" y="165"/>
                    </a:lnTo>
                    <a:lnTo>
                      <a:pt x="78" y="165"/>
                    </a:lnTo>
                    <a:lnTo>
                      <a:pt x="82" y="165"/>
                    </a:lnTo>
                    <a:close/>
                  </a:path>
                </a:pathLst>
              </a:custGeom>
              <a:solidFill>
                <a:srgbClr val="D9E0E6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4" name="Freeform 60"/>
              <p:cNvSpPr>
                <a:spLocks/>
              </p:cNvSpPr>
              <p:nvPr/>
            </p:nvSpPr>
            <p:spPr bwMode="auto">
              <a:xfrm>
                <a:off x="1979" y="3378"/>
                <a:ext cx="130" cy="131"/>
              </a:xfrm>
              <a:custGeom>
                <a:avLst/>
                <a:gdLst>
                  <a:gd name="T0" fmla="*/ 71 w 261"/>
                  <a:gd name="T1" fmla="*/ 130 h 263"/>
                  <a:gd name="T2" fmla="*/ 81 w 261"/>
                  <a:gd name="T3" fmla="*/ 128 h 263"/>
                  <a:gd name="T4" fmla="*/ 90 w 261"/>
                  <a:gd name="T5" fmla="*/ 125 h 263"/>
                  <a:gd name="T6" fmla="*/ 98 w 261"/>
                  <a:gd name="T7" fmla="*/ 121 h 263"/>
                  <a:gd name="T8" fmla="*/ 105 w 261"/>
                  <a:gd name="T9" fmla="*/ 115 h 263"/>
                  <a:gd name="T10" fmla="*/ 112 w 261"/>
                  <a:gd name="T11" fmla="*/ 108 h 263"/>
                  <a:gd name="T12" fmla="*/ 119 w 261"/>
                  <a:gd name="T13" fmla="*/ 102 h 263"/>
                  <a:gd name="T14" fmla="*/ 123 w 261"/>
                  <a:gd name="T15" fmla="*/ 93 h 263"/>
                  <a:gd name="T16" fmla="*/ 126 w 261"/>
                  <a:gd name="T17" fmla="*/ 85 h 263"/>
                  <a:gd name="T18" fmla="*/ 128 w 261"/>
                  <a:gd name="T19" fmla="*/ 75 h 263"/>
                  <a:gd name="T20" fmla="*/ 130 w 261"/>
                  <a:gd name="T21" fmla="*/ 66 h 263"/>
                  <a:gd name="T22" fmla="*/ 128 w 261"/>
                  <a:gd name="T23" fmla="*/ 55 h 263"/>
                  <a:gd name="T24" fmla="*/ 126 w 261"/>
                  <a:gd name="T25" fmla="*/ 46 h 263"/>
                  <a:gd name="T26" fmla="*/ 123 w 261"/>
                  <a:gd name="T27" fmla="*/ 36 h 263"/>
                  <a:gd name="T28" fmla="*/ 119 w 261"/>
                  <a:gd name="T29" fmla="*/ 28 h 263"/>
                  <a:gd name="T30" fmla="*/ 112 w 261"/>
                  <a:gd name="T31" fmla="*/ 21 h 263"/>
                  <a:gd name="T32" fmla="*/ 105 w 261"/>
                  <a:gd name="T33" fmla="*/ 14 h 263"/>
                  <a:gd name="T34" fmla="*/ 98 w 261"/>
                  <a:gd name="T35" fmla="*/ 9 h 263"/>
                  <a:gd name="T36" fmla="*/ 90 w 261"/>
                  <a:gd name="T37" fmla="*/ 5 h 263"/>
                  <a:gd name="T38" fmla="*/ 81 w 261"/>
                  <a:gd name="T39" fmla="*/ 2 h 263"/>
                  <a:gd name="T40" fmla="*/ 71 w 261"/>
                  <a:gd name="T41" fmla="*/ 0 h 263"/>
                  <a:gd name="T42" fmla="*/ 61 w 261"/>
                  <a:gd name="T43" fmla="*/ 0 h 263"/>
                  <a:gd name="T44" fmla="*/ 51 w 261"/>
                  <a:gd name="T45" fmla="*/ 1 h 263"/>
                  <a:gd name="T46" fmla="*/ 42 w 261"/>
                  <a:gd name="T47" fmla="*/ 3 h 263"/>
                  <a:gd name="T48" fmla="*/ 33 w 261"/>
                  <a:gd name="T49" fmla="*/ 8 h 263"/>
                  <a:gd name="T50" fmla="*/ 26 w 261"/>
                  <a:gd name="T51" fmla="*/ 12 h 263"/>
                  <a:gd name="T52" fmla="*/ 18 w 261"/>
                  <a:gd name="T53" fmla="*/ 19 h 263"/>
                  <a:gd name="T54" fmla="*/ 12 w 261"/>
                  <a:gd name="T55" fmla="*/ 26 h 263"/>
                  <a:gd name="T56" fmla="*/ 7 w 261"/>
                  <a:gd name="T57" fmla="*/ 33 h 263"/>
                  <a:gd name="T58" fmla="*/ 3 w 261"/>
                  <a:gd name="T59" fmla="*/ 43 h 263"/>
                  <a:gd name="T60" fmla="*/ 1 w 261"/>
                  <a:gd name="T61" fmla="*/ 51 h 263"/>
                  <a:gd name="T62" fmla="*/ 0 w 261"/>
                  <a:gd name="T63" fmla="*/ 62 h 263"/>
                  <a:gd name="T64" fmla="*/ 0 w 261"/>
                  <a:gd name="T65" fmla="*/ 71 h 263"/>
                  <a:gd name="T66" fmla="*/ 1 w 261"/>
                  <a:gd name="T67" fmla="*/ 82 h 263"/>
                  <a:gd name="T68" fmla="*/ 4 w 261"/>
                  <a:gd name="T69" fmla="*/ 90 h 263"/>
                  <a:gd name="T70" fmla="*/ 9 w 261"/>
                  <a:gd name="T71" fmla="*/ 99 h 263"/>
                  <a:gd name="T72" fmla="*/ 14 w 261"/>
                  <a:gd name="T73" fmla="*/ 106 h 263"/>
                  <a:gd name="T74" fmla="*/ 21 w 261"/>
                  <a:gd name="T75" fmla="*/ 113 h 263"/>
                  <a:gd name="T76" fmla="*/ 28 w 261"/>
                  <a:gd name="T77" fmla="*/ 119 h 263"/>
                  <a:gd name="T78" fmla="*/ 36 w 261"/>
                  <a:gd name="T79" fmla="*/ 123 h 263"/>
                  <a:gd name="T80" fmla="*/ 45 w 261"/>
                  <a:gd name="T81" fmla="*/ 127 h 263"/>
                  <a:gd name="T82" fmla="*/ 54 w 261"/>
                  <a:gd name="T83" fmla="*/ 129 h 263"/>
                  <a:gd name="T84" fmla="*/ 65 w 261"/>
                  <a:gd name="T85" fmla="*/ 131 h 263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261"/>
                  <a:gd name="T130" fmla="*/ 0 h 263"/>
                  <a:gd name="T131" fmla="*/ 261 w 261"/>
                  <a:gd name="T132" fmla="*/ 263 h 263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261" h="263">
                    <a:moveTo>
                      <a:pt x="130" y="263"/>
                    </a:moveTo>
                    <a:lnTo>
                      <a:pt x="135" y="261"/>
                    </a:lnTo>
                    <a:lnTo>
                      <a:pt x="143" y="261"/>
                    </a:lnTo>
                    <a:lnTo>
                      <a:pt x="149" y="259"/>
                    </a:lnTo>
                    <a:lnTo>
                      <a:pt x="156" y="259"/>
                    </a:lnTo>
                    <a:lnTo>
                      <a:pt x="162" y="257"/>
                    </a:lnTo>
                    <a:lnTo>
                      <a:pt x="168" y="255"/>
                    </a:lnTo>
                    <a:lnTo>
                      <a:pt x="173" y="253"/>
                    </a:lnTo>
                    <a:lnTo>
                      <a:pt x="181" y="251"/>
                    </a:lnTo>
                    <a:lnTo>
                      <a:pt x="187" y="247"/>
                    </a:lnTo>
                    <a:lnTo>
                      <a:pt x="191" y="246"/>
                    </a:lnTo>
                    <a:lnTo>
                      <a:pt x="196" y="242"/>
                    </a:lnTo>
                    <a:lnTo>
                      <a:pt x="202" y="238"/>
                    </a:lnTo>
                    <a:lnTo>
                      <a:pt x="208" y="234"/>
                    </a:lnTo>
                    <a:lnTo>
                      <a:pt x="211" y="230"/>
                    </a:lnTo>
                    <a:lnTo>
                      <a:pt x="217" y="227"/>
                    </a:lnTo>
                    <a:lnTo>
                      <a:pt x="221" y="223"/>
                    </a:lnTo>
                    <a:lnTo>
                      <a:pt x="225" y="217"/>
                    </a:lnTo>
                    <a:lnTo>
                      <a:pt x="229" y="213"/>
                    </a:lnTo>
                    <a:lnTo>
                      <a:pt x="232" y="208"/>
                    </a:lnTo>
                    <a:lnTo>
                      <a:pt x="238" y="204"/>
                    </a:lnTo>
                    <a:lnTo>
                      <a:pt x="240" y="198"/>
                    </a:lnTo>
                    <a:lnTo>
                      <a:pt x="244" y="192"/>
                    </a:lnTo>
                    <a:lnTo>
                      <a:pt x="246" y="187"/>
                    </a:lnTo>
                    <a:lnTo>
                      <a:pt x="249" y="181"/>
                    </a:lnTo>
                    <a:lnTo>
                      <a:pt x="251" y="175"/>
                    </a:lnTo>
                    <a:lnTo>
                      <a:pt x="253" y="170"/>
                    </a:lnTo>
                    <a:lnTo>
                      <a:pt x="255" y="164"/>
                    </a:lnTo>
                    <a:lnTo>
                      <a:pt x="257" y="156"/>
                    </a:lnTo>
                    <a:lnTo>
                      <a:pt x="257" y="151"/>
                    </a:lnTo>
                    <a:lnTo>
                      <a:pt x="259" y="143"/>
                    </a:lnTo>
                    <a:lnTo>
                      <a:pt x="259" y="137"/>
                    </a:lnTo>
                    <a:lnTo>
                      <a:pt x="261" y="132"/>
                    </a:lnTo>
                    <a:lnTo>
                      <a:pt x="259" y="124"/>
                    </a:lnTo>
                    <a:lnTo>
                      <a:pt x="259" y="116"/>
                    </a:lnTo>
                    <a:lnTo>
                      <a:pt x="257" y="111"/>
                    </a:lnTo>
                    <a:lnTo>
                      <a:pt x="257" y="103"/>
                    </a:lnTo>
                    <a:lnTo>
                      <a:pt x="255" y="97"/>
                    </a:lnTo>
                    <a:lnTo>
                      <a:pt x="253" y="92"/>
                    </a:lnTo>
                    <a:lnTo>
                      <a:pt x="251" y="86"/>
                    </a:lnTo>
                    <a:lnTo>
                      <a:pt x="249" y="80"/>
                    </a:lnTo>
                    <a:lnTo>
                      <a:pt x="246" y="73"/>
                    </a:lnTo>
                    <a:lnTo>
                      <a:pt x="244" y="67"/>
                    </a:lnTo>
                    <a:lnTo>
                      <a:pt x="240" y="61"/>
                    </a:lnTo>
                    <a:lnTo>
                      <a:pt x="238" y="57"/>
                    </a:lnTo>
                    <a:lnTo>
                      <a:pt x="232" y="52"/>
                    </a:lnTo>
                    <a:lnTo>
                      <a:pt x="229" y="46"/>
                    </a:lnTo>
                    <a:lnTo>
                      <a:pt x="225" y="42"/>
                    </a:lnTo>
                    <a:lnTo>
                      <a:pt x="221" y="38"/>
                    </a:lnTo>
                    <a:lnTo>
                      <a:pt x="217" y="33"/>
                    </a:lnTo>
                    <a:lnTo>
                      <a:pt x="211" y="29"/>
                    </a:lnTo>
                    <a:lnTo>
                      <a:pt x="208" y="25"/>
                    </a:lnTo>
                    <a:lnTo>
                      <a:pt x="202" y="21"/>
                    </a:lnTo>
                    <a:lnTo>
                      <a:pt x="196" y="18"/>
                    </a:lnTo>
                    <a:lnTo>
                      <a:pt x="191" y="16"/>
                    </a:lnTo>
                    <a:lnTo>
                      <a:pt x="187" y="12"/>
                    </a:lnTo>
                    <a:lnTo>
                      <a:pt x="181" y="10"/>
                    </a:lnTo>
                    <a:lnTo>
                      <a:pt x="173" y="6"/>
                    </a:lnTo>
                    <a:lnTo>
                      <a:pt x="168" y="4"/>
                    </a:lnTo>
                    <a:lnTo>
                      <a:pt x="162" y="4"/>
                    </a:lnTo>
                    <a:lnTo>
                      <a:pt x="156" y="2"/>
                    </a:lnTo>
                    <a:lnTo>
                      <a:pt x="149" y="0"/>
                    </a:lnTo>
                    <a:lnTo>
                      <a:pt x="143" y="0"/>
                    </a:lnTo>
                    <a:lnTo>
                      <a:pt x="135" y="0"/>
                    </a:lnTo>
                    <a:lnTo>
                      <a:pt x="130" y="0"/>
                    </a:lnTo>
                    <a:lnTo>
                      <a:pt x="122" y="0"/>
                    </a:lnTo>
                    <a:lnTo>
                      <a:pt x="116" y="0"/>
                    </a:lnTo>
                    <a:lnTo>
                      <a:pt x="109" y="0"/>
                    </a:lnTo>
                    <a:lnTo>
                      <a:pt x="103" y="2"/>
                    </a:lnTo>
                    <a:lnTo>
                      <a:pt x="95" y="4"/>
                    </a:lnTo>
                    <a:lnTo>
                      <a:pt x="90" y="4"/>
                    </a:lnTo>
                    <a:lnTo>
                      <a:pt x="84" y="6"/>
                    </a:lnTo>
                    <a:lnTo>
                      <a:pt x="78" y="10"/>
                    </a:lnTo>
                    <a:lnTo>
                      <a:pt x="73" y="12"/>
                    </a:lnTo>
                    <a:lnTo>
                      <a:pt x="67" y="16"/>
                    </a:lnTo>
                    <a:lnTo>
                      <a:pt x="61" y="18"/>
                    </a:lnTo>
                    <a:lnTo>
                      <a:pt x="56" y="21"/>
                    </a:lnTo>
                    <a:lnTo>
                      <a:pt x="52" y="25"/>
                    </a:lnTo>
                    <a:lnTo>
                      <a:pt x="46" y="29"/>
                    </a:lnTo>
                    <a:lnTo>
                      <a:pt x="42" y="33"/>
                    </a:lnTo>
                    <a:lnTo>
                      <a:pt x="37" y="38"/>
                    </a:lnTo>
                    <a:lnTo>
                      <a:pt x="33" y="42"/>
                    </a:lnTo>
                    <a:lnTo>
                      <a:pt x="29" y="46"/>
                    </a:lnTo>
                    <a:lnTo>
                      <a:pt x="25" y="52"/>
                    </a:lnTo>
                    <a:lnTo>
                      <a:pt x="21" y="57"/>
                    </a:lnTo>
                    <a:lnTo>
                      <a:pt x="18" y="61"/>
                    </a:lnTo>
                    <a:lnTo>
                      <a:pt x="14" y="67"/>
                    </a:lnTo>
                    <a:lnTo>
                      <a:pt x="12" y="73"/>
                    </a:lnTo>
                    <a:lnTo>
                      <a:pt x="8" y="80"/>
                    </a:lnTo>
                    <a:lnTo>
                      <a:pt x="6" y="86"/>
                    </a:lnTo>
                    <a:lnTo>
                      <a:pt x="4" y="92"/>
                    </a:lnTo>
                    <a:lnTo>
                      <a:pt x="2" y="97"/>
                    </a:lnTo>
                    <a:lnTo>
                      <a:pt x="2" y="103"/>
                    </a:lnTo>
                    <a:lnTo>
                      <a:pt x="0" y="111"/>
                    </a:lnTo>
                    <a:lnTo>
                      <a:pt x="0" y="116"/>
                    </a:lnTo>
                    <a:lnTo>
                      <a:pt x="0" y="124"/>
                    </a:lnTo>
                    <a:lnTo>
                      <a:pt x="0" y="132"/>
                    </a:lnTo>
                    <a:lnTo>
                      <a:pt x="0" y="137"/>
                    </a:lnTo>
                    <a:lnTo>
                      <a:pt x="0" y="143"/>
                    </a:lnTo>
                    <a:lnTo>
                      <a:pt x="0" y="151"/>
                    </a:lnTo>
                    <a:lnTo>
                      <a:pt x="2" y="156"/>
                    </a:lnTo>
                    <a:lnTo>
                      <a:pt x="2" y="164"/>
                    </a:lnTo>
                    <a:lnTo>
                      <a:pt x="4" y="170"/>
                    </a:lnTo>
                    <a:lnTo>
                      <a:pt x="6" y="175"/>
                    </a:lnTo>
                    <a:lnTo>
                      <a:pt x="8" y="181"/>
                    </a:lnTo>
                    <a:lnTo>
                      <a:pt x="12" y="187"/>
                    </a:lnTo>
                    <a:lnTo>
                      <a:pt x="14" y="192"/>
                    </a:lnTo>
                    <a:lnTo>
                      <a:pt x="18" y="198"/>
                    </a:lnTo>
                    <a:lnTo>
                      <a:pt x="21" y="204"/>
                    </a:lnTo>
                    <a:lnTo>
                      <a:pt x="25" y="208"/>
                    </a:lnTo>
                    <a:lnTo>
                      <a:pt x="29" y="213"/>
                    </a:lnTo>
                    <a:lnTo>
                      <a:pt x="33" y="217"/>
                    </a:lnTo>
                    <a:lnTo>
                      <a:pt x="37" y="223"/>
                    </a:lnTo>
                    <a:lnTo>
                      <a:pt x="42" y="227"/>
                    </a:lnTo>
                    <a:lnTo>
                      <a:pt x="46" y="230"/>
                    </a:lnTo>
                    <a:lnTo>
                      <a:pt x="52" y="234"/>
                    </a:lnTo>
                    <a:lnTo>
                      <a:pt x="56" y="238"/>
                    </a:lnTo>
                    <a:lnTo>
                      <a:pt x="61" y="242"/>
                    </a:lnTo>
                    <a:lnTo>
                      <a:pt x="67" y="246"/>
                    </a:lnTo>
                    <a:lnTo>
                      <a:pt x="73" y="247"/>
                    </a:lnTo>
                    <a:lnTo>
                      <a:pt x="78" y="251"/>
                    </a:lnTo>
                    <a:lnTo>
                      <a:pt x="84" y="253"/>
                    </a:lnTo>
                    <a:lnTo>
                      <a:pt x="90" y="255"/>
                    </a:lnTo>
                    <a:lnTo>
                      <a:pt x="95" y="257"/>
                    </a:lnTo>
                    <a:lnTo>
                      <a:pt x="103" y="259"/>
                    </a:lnTo>
                    <a:lnTo>
                      <a:pt x="109" y="259"/>
                    </a:lnTo>
                    <a:lnTo>
                      <a:pt x="116" y="261"/>
                    </a:lnTo>
                    <a:lnTo>
                      <a:pt x="122" y="261"/>
                    </a:lnTo>
                    <a:lnTo>
                      <a:pt x="130" y="263"/>
                    </a:lnTo>
                    <a:close/>
                  </a:path>
                </a:pathLst>
              </a:custGeom>
              <a:solidFill>
                <a:srgbClr val="D9E0E6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5" name="Freeform 61"/>
              <p:cNvSpPr>
                <a:spLocks/>
              </p:cNvSpPr>
              <p:nvPr/>
            </p:nvSpPr>
            <p:spPr bwMode="auto">
              <a:xfrm>
                <a:off x="2086" y="3322"/>
                <a:ext cx="84" cy="84"/>
              </a:xfrm>
              <a:custGeom>
                <a:avLst/>
                <a:gdLst>
                  <a:gd name="T0" fmla="*/ 43 w 168"/>
                  <a:gd name="T1" fmla="*/ 83 h 168"/>
                  <a:gd name="T2" fmla="*/ 48 w 168"/>
                  <a:gd name="T3" fmla="*/ 83 h 168"/>
                  <a:gd name="T4" fmla="*/ 52 w 168"/>
                  <a:gd name="T5" fmla="*/ 82 h 168"/>
                  <a:gd name="T6" fmla="*/ 56 w 168"/>
                  <a:gd name="T7" fmla="*/ 81 h 168"/>
                  <a:gd name="T8" fmla="*/ 61 w 168"/>
                  <a:gd name="T9" fmla="*/ 78 h 168"/>
                  <a:gd name="T10" fmla="*/ 68 w 168"/>
                  <a:gd name="T11" fmla="*/ 74 h 168"/>
                  <a:gd name="T12" fmla="*/ 74 w 168"/>
                  <a:gd name="T13" fmla="*/ 68 h 168"/>
                  <a:gd name="T14" fmla="*/ 78 w 168"/>
                  <a:gd name="T15" fmla="*/ 61 h 168"/>
                  <a:gd name="T16" fmla="*/ 80 w 168"/>
                  <a:gd name="T17" fmla="*/ 56 h 168"/>
                  <a:gd name="T18" fmla="*/ 82 w 168"/>
                  <a:gd name="T19" fmla="*/ 52 h 168"/>
                  <a:gd name="T20" fmla="*/ 83 w 168"/>
                  <a:gd name="T21" fmla="*/ 48 h 168"/>
                  <a:gd name="T22" fmla="*/ 83 w 168"/>
                  <a:gd name="T23" fmla="*/ 44 h 168"/>
                  <a:gd name="T24" fmla="*/ 83 w 168"/>
                  <a:gd name="T25" fmla="*/ 39 h 168"/>
                  <a:gd name="T26" fmla="*/ 83 w 168"/>
                  <a:gd name="T27" fmla="*/ 36 h 168"/>
                  <a:gd name="T28" fmla="*/ 82 w 168"/>
                  <a:gd name="T29" fmla="*/ 31 h 168"/>
                  <a:gd name="T30" fmla="*/ 80 w 168"/>
                  <a:gd name="T31" fmla="*/ 27 h 168"/>
                  <a:gd name="T32" fmla="*/ 79 w 168"/>
                  <a:gd name="T33" fmla="*/ 23 h 168"/>
                  <a:gd name="T34" fmla="*/ 77 w 168"/>
                  <a:gd name="T35" fmla="*/ 19 h 168"/>
                  <a:gd name="T36" fmla="*/ 74 w 168"/>
                  <a:gd name="T37" fmla="*/ 15 h 168"/>
                  <a:gd name="T38" fmla="*/ 68 w 168"/>
                  <a:gd name="T39" fmla="*/ 9 h 168"/>
                  <a:gd name="T40" fmla="*/ 61 w 168"/>
                  <a:gd name="T41" fmla="*/ 5 h 168"/>
                  <a:gd name="T42" fmla="*/ 56 w 168"/>
                  <a:gd name="T43" fmla="*/ 2 h 168"/>
                  <a:gd name="T44" fmla="*/ 52 w 168"/>
                  <a:gd name="T45" fmla="*/ 1 h 168"/>
                  <a:gd name="T46" fmla="*/ 48 w 168"/>
                  <a:gd name="T47" fmla="*/ 0 h 168"/>
                  <a:gd name="T48" fmla="*/ 43 w 168"/>
                  <a:gd name="T49" fmla="*/ 0 h 168"/>
                  <a:gd name="T50" fmla="*/ 39 w 168"/>
                  <a:gd name="T51" fmla="*/ 0 h 168"/>
                  <a:gd name="T52" fmla="*/ 35 w 168"/>
                  <a:gd name="T53" fmla="*/ 0 h 168"/>
                  <a:gd name="T54" fmla="*/ 31 w 168"/>
                  <a:gd name="T55" fmla="*/ 1 h 168"/>
                  <a:gd name="T56" fmla="*/ 27 w 168"/>
                  <a:gd name="T57" fmla="*/ 2 h 168"/>
                  <a:gd name="T58" fmla="*/ 23 w 168"/>
                  <a:gd name="T59" fmla="*/ 4 h 168"/>
                  <a:gd name="T60" fmla="*/ 19 w 168"/>
                  <a:gd name="T61" fmla="*/ 6 h 168"/>
                  <a:gd name="T62" fmla="*/ 15 w 168"/>
                  <a:gd name="T63" fmla="*/ 9 h 168"/>
                  <a:gd name="T64" fmla="*/ 9 w 168"/>
                  <a:gd name="T65" fmla="*/ 15 h 168"/>
                  <a:gd name="T66" fmla="*/ 6 w 168"/>
                  <a:gd name="T67" fmla="*/ 19 h 168"/>
                  <a:gd name="T68" fmla="*/ 4 w 168"/>
                  <a:gd name="T69" fmla="*/ 23 h 168"/>
                  <a:gd name="T70" fmla="*/ 2 w 168"/>
                  <a:gd name="T71" fmla="*/ 27 h 168"/>
                  <a:gd name="T72" fmla="*/ 1 w 168"/>
                  <a:gd name="T73" fmla="*/ 31 h 168"/>
                  <a:gd name="T74" fmla="*/ 0 w 168"/>
                  <a:gd name="T75" fmla="*/ 36 h 168"/>
                  <a:gd name="T76" fmla="*/ 0 w 168"/>
                  <a:gd name="T77" fmla="*/ 39 h 168"/>
                  <a:gd name="T78" fmla="*/ 0 w 168"/>
                  <a:gd name="T79" fmla="*/ 44 h 168"/>
                  <a:gd name="T80" fmla="*/ 0 w 168"/>
                  <a:gd name="T81" fmla="*/ 48 h 168"/>
                  <a:gd name="T82" fmla="*/ 1 w 168"/>
                  <a:gd name="T83" fmla="*/ 52 h 168"/>
                  <a:gd name="T84" fmla="*/ 2 w 168"/>
                  <a:gd name="T85" fmla="*/ 56 h 168"/>
                  <a:gd name="T86" fmla="*/ 5 w 168"/>
                  <a:gd name="T87" fmla="*/ 61 h 168"/>
                  <a:gd name="T88" fmla="*/ 9 w 168"/>
                  <a:gd name="T89" fmla="*/ 68 h 168"/>
                  <a:gd name="T90" fmla="*/ 15 w 168"/>
                  <a:gd name="T91" fmla="*/ 74 h 168"/>
                  <a:gd name="T92" fmla="*/ 19 w 168"/>
                  <a:gd name="T93" fmla="*/ 77 h 168"/>
                  <a:gd name="T94" fmla="*/ 23 w 168"/>
                  <a:gd name="T95" fmla="*/ 79 h 168"/>
                  <a:gd name="T96" fmla="*/ 27 w 168"/>
                  <a:gd name="T97" fmla="*/ 81 h 168"/>
                  <a:gd name="T98" fmla="*/ 31 w 168"/>
                  <a:gd name="T99" fmla="*/ 82 h 168"/>
                  <a:gd name="T100" fmla="*/ 35 w 168"/>
                  <a:gd name="T101" fmla="*/ 83 h 168"/>
                  <a:gd name="T102" fmla="*/ 39 w 168"/>
                  <a:gd name="T103" fmla="*/ 83 h 168"/>
                  <a:gd name="T104" fmla="*/ 42 w 168"/>
                  <a:gd name="T105" fmla="*/ 84 h 168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168"/>
                  <a:gd name="T160" fmla="*/ 0 h 168"/>
                  <a:gd name="T161" fmla="*/ 168 w 168"/>
                  <a:gd name="T162" fmla="*/ 168 h 168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168" h="168">
                    <a:moveTo>
                      <a:pt x="84" y="168"/>
                    </a:moveTo>
                    <a:lnTo>
                      <a:pt x="86" y="166"/>
                    </a:lnTo>
                    <a:lnTo>
                      <a:pt x="91" y="166"/>
                    </a:lnTo>
                    <a:lnTo>
                      <a:pt x="95" y="166"/>
                    </a:lnTo>
                    <a:lnTo>
                      <a:pt x="99" y="166"/>
                    </a:lnTo>
                    <a:lnTo>
                      <a:pt x="103" y="164"/>
                    </a:lnTo>
                    <a:lnTo>
                      <a:pt x="107" y="162"/>
                    </a:lnTo>
                    <a:lnTo>
                      <a:pt x="111" y="162"/>
                    </a:lnTo>
                    <a:lnTo>
                      <a:pt x="114" y="160"/>
                    </a:lnTo>
                    <a:lnTo>
                      <a:pt x="122" y="156"/>
                    </a:lnTo>
                    <a:lnTo>
                      <a:pt x="128" y="152"/>
                    </a:lnTo>
                    <a:lnTo>
                      <a:pt x="135" y="147"/>
                    </a:lnTo>
                    <a:lnTo>
                      <a:pt x="141" y="143"/>
                    </a:lnTo>
                    <a:lnTo>
                      <a:pt x="147" y="135"/>
                    </a:lnTo>
                    <a:lnTo>
                      <a:pt x="152" y="130"/>
                    </a:lnTo>
                    <a:lnTo>
                      <a:pt x="156" y="122"/>
                    </a:lnTo>
                    <a:lnTo>
                      <a:pt x="160" y="116"/>
                    </a:lnTo>
                    <a:lnTo>
                      <a:pt x="160" y="111"/>
                    </a:lnTo>
                    <a:lnTo>
                      <a:pt x="162" y="107"/>
                    </a:lnTo>
                    <a:lnTo>
                      <a:pt x="164" y="103"/>
                    </a:lnTo>
                    <a:lnTo>
                      <a:pt x="164" y="99"/>
                    </a:lnTo>
                    <a:lnTo>
                      <a:pt x="166" y="95"/>
                    </a:lnTo>
                    <a:lnTo>
                      <a:pt x="166" y="92"/>
                    </a:lnTo>
                    <a:lnTo>
                      <a:pt x="166" y="88"/>
                    </a:lnTo>
                    <a:lnTo>
                      <a:pt x="168" y="84"/>
                    </a:lnTo>
                    <a:lnTo>
                      <a:pt x="166" y="78"/>
                    </a:lnTo>
                    <a:lnTo>
                      <a:pt x="166" y="74"/>
                    </a:lnTo>
                    <a:lnTo>
                      <a:pt x="166" y="71"/>
                    </a:lnTo>
                    <a:lnTo>
                      <a:pt x="164" y="67"/>
                    </a:lnTo>
                    <a:lnTo>
                      <a:pt x="164" y="61"/>
                    </a:lnTo>
                    <a:lnTo>
                      <a:pt x="162" y="57"/>
                    </a:lnTo>
                    <a:lnTo>
                      <a:pt x="160" y="54"/>
                    </a:lnTo>
                    <a:lnTo>
                      <a:pt x="160" y="50"/>
                    </a:lnTo>
                    <a:lnTo>
                      <a:pt x="158" y="46"/>
                    </a:lnTo>
                    <a:lnTo>
                      <a:pt x="156" y="42"/>
                    </a:lnTo>
                    <a:lnTo>
                      <a:pt x="154" y="38"/>
                    </a:lnTo>
                    <a:lnTo>
                      <a:pt x="152" y="36"/>
                    </a:lnTo>
                    <a:lnTo>
                      <a:pt x="147" y="29"/>
                    </a:lnTo>
                    <a:lnTo>
                      <a:pt x="141" y="23"/>
                    </a:lnTo>
                    <a:lnTo>
                      <a:pt x="135" y="17"/>
                    </a:lnTo>
                    <a:lnTo>
                      <a:pt x="128" y="14"/>
                    </a:lnTo>
                    <a:lnTo>
                      <a:pt x="122" y="10"/>
                    </a:lnTo>
                    <a:lnTo>
                      <a:pt x="114" y="6"/>
                    </a:lnTo>
                    <a:lnTo>
                      <a:pt x="111" y="4"/>
                    </a:lnTo>
                    <a:lnTo>
                      <a:pt x="107" y="2"/>
                    </a:lnTo>
                    <a:lnTo>
                      <a:pt x="103" y="2"/>
                    </a:lnTo>
                    <a:lnTo>
                      <a:pt x="99" y="2"/>
                    </a:lnTo>
                    <a:lnTo>
                      <a:pt x="95" y="0"/>
                    </a:lnTo>
                    <a:lnTo>
                      <a:pt x="91" y="0"/>
                    </a:lnTo>
                    <a:lnTo>
                      <a:pt x="86" y="0"/>
                    </a:lnTo>
                    <a:lnTo>
                      <a:pt x="84" y="0"/>
                    </a:lnTo>
                    <a:lnTo>
                      <a:pt x="78" y="0"/>
                    </a:lnTo>
                    <a:lnTo>
                      <a:pt x="74" y="0"/>
                    </a:lnTo>
                    <a:lnTo>
                      <a:pt x="69" y="0"/>
                    </a:lnTo>
                    <a:lnTo>
                      <a:pt x="65" y="2"/>
                    </a:lnTo>
                    <a:lnTo>
                      <a:pt x="61" y="2"/>
                    </a:lnTo>
                    <a:lnTo>
                      <a:pt x="57" y="2"/>
                    </a:lnTo>
                    <a:lnTo>
                      <a:pt x="53" y="4"/>
                    </a:lnTo>
                    <a:lnTo>
                      <a:pt x="52" y="6"/>
                    </a:lnTo>
                    <a:lnTo>
                      <a:pt x="46" y="8"/>
                    </a:lnTo>
                    <a:lnTo>
                      <a:pt x="42" y="10"/>
                    </a:lnTo>
                    <a:lnTo>
                      <a:pt x="38" y="12"/>
                    </a:lnTo>
                    <a:lnTo>
                      <a:pt x="36" y="14"/>
                    </a:lnTo>
                    <a:lnTo>
                      <a:pt x="29" y="17"/>
                    </a:lnTo>
                    <a:lnTo>
                      <a:pt x="25" y="23"/>
                    </a:lnTo>
                    <a:lnTo>
                      <a:pt x="17" y="29"/>
                    </a:lnTo>
                    <a:lnTo>
                      <a:pt x="14" y="36"/>
                    </a:lnTo>
                    <a:lnTo>
                      <a:pt x="12" y="38"/>
                    </a:lnTo>
                    <a:lnTo>
                      <a:pt x="10" y="42"/>
                    </a:lnTo>
                    <a:lnTo>
                      <a:pt x="8" y="46"/>
                    </a:lnTo>
                    <a:lnTo>
                      <a:pt x="6" y="50"/>
                    </a:lnTo>
                    <a:lnTo>
                      <a:pt x="4" y="54"/>
                    </a:lnTo>
                    <a:lnTo>
                      <a:pt x="2" y="57"/>
                    </a:lnTo>
                    <a:lnTo>
                      <a:pt x="2" y="61"/>
                    </a:lnTo>
                    <a:lnTo>
                      <a:pt x="2" y="67"/>
                    </a:lnTo>
                    <a:lnTo>
                      <a:pt x="0" y="71"/>
                    </a:lnTo>
                    <a:lnTo>
                      <a:pt x="0" y="74"/>
                    </a:lnTo>
                    <a:lnTo>
                      <a:pt x="0" y="78"/>
                    </a:lnTo>
                    <a:lnTo>
                      <a:pt x="0" y="84"/>
                    </a:lnTo>
                    <a:lnTo>
                      <a:pt x="0" y="88"/>
                    </a:lnTo>
                    <a:lnTo>
                      <a:pt x="0" y="92"/>
                    </a:lnTo>
                    <a:lnTo>
                      <a:pt x="0" y="95"/>
                    </a:lnTo>
                    <a:lnTo>
                      <a:pt x="2" y="99"/>
                    </a:lnTo>
                    <a:lnTo>
                      <a:pt x="2" y="103"/>
                    </a:lnTo>
                    <a:lnTo>
                      <a:pt x="2" y="107"/>
                    </a:lnTo>
                    <a:lnTo>
                      <a:pt x="4" y="111"/>
                    </a:lnTo>
                    <a:lnTo>
                      <a:pt x="6" y="116"/>
                    </a:lnTo>
                    <a:lnTo>
                      <a:pt x="10" y="122"/>
                    </a:lnTo>
                    <a:lnTo>
                      <a:pt x="14" y="130"/>
                    </a:lnTo>
                    <a:lnTo>
                      <a:pt x="17" y="135"/>
                    </a:lnTo>
                    <a:lnTo>
                      <a:pt x="25" y="143"/>
                    </a:lnTo>
                    <a:lnTo>
                      <a:pt x="29" y="147"/>
                    </a:lnTo>
                    <a:lnTo>
                      <a:pt x="36" y="152"/>
                    </a:lnTo>
                    <a:lnTo>
                      <a:pt x="38" y="154"/>
                    </a:lnTo>
                    <a:lnTo>
                      <a:pt x="42" y="156"/>
                    </a:lnTo>
                    <a:lnTo>
                      <a:pt x="46" y="158"/>
                    </a:lnTo>
                    <a:lnTo>
                      <a:pt x="52" y="160"/>
                    </a:lnTo>
                    <a:lnTo>
                      <a:pt x="53" y="162"/>
                    </a:lnTo>
                    <a:lnTo>
                      <a:pt x="57" y="162"/>
                    </a:lnTo>
                    <a:lnTo>
                      <a:pt x="61" y="164"/>
                    </a:lnTo>
                    <a:lnTo>
                      <a:pt x="65" y="166"/>
                    </a:lnTo>
                    <a:lnTo>
                      <a:pt x="69" y="166"/>
                    </a:lnTo>
                    <a:lnTo>
                      <a:pt x="74" y="166"/>
                    </a:lnTo>
                    <a:lnTo>
                      <a:pt x="78" y="166"/>
                    </a:lnTo>
                    <a:lnTo>
                      <a:pt x="84" y="168"/>
                    </a:lnTo>
                    <a:close/>
                  </a:path>
                </a:pathLst>
              </a:custGeom>
              <a:solidFill>
                <a:srgbClr val="D9E0E6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6" name="Freeform 62"/>
              <p:cNvSpPr>
                <a:spLocks/>
              </p:cNvSpPr>
              <p:nvPr/>
            </p:nvSpPr>
            <p:spPr bwMode="auto">
              <a:xfrm>
                <a:off x="1942" y="3297"/>
                <a:ext cx="82" cy="84"/>
              </a:xfrm>
              <a:custGeom>
                <a:avLst/>
                <a:gdLst>
                  <a:gd name="T0" fmla="*/ 42 w 166"/>
                  <a:gd name="T1" fmla="*/ 84 h 167"/>
                  <a:gd name="T2" fmla="*/ 47 w 166"/>
                  <a:gd name="T3" fmla="*/ 83 h 167"/>
                  <a:gd name="T4" fmla="*/ 51 w 166"/>
                  <a:gd name="T5" fmla="*/ 82 h 167"/>
                  <a:gd name="T6" fmla="*/ 55 w 166"/>
                  <a:gd name="T7" fmla="*/ 81 h 167"/>
                  <a:gd name="T8" fmla="*/ 60 w 166"/>
                  <a:gd name="T9" fmla="*/ 78 h 167"/>
                  <a:gd name="T10" fmla="*/ 67 w 166"/>
                  <a:gd name="T11" fmla="*/ 73 h 167"/>
                  <a:gd name="T12" fmla="*/ 73 w 166"/>
                  <a:gd name="T13" fmla="*/ 68 h 167"/>
                  <a:gd name="T14" fmla="*/ 77 w 166"/>
                  <a:gd name="T15" fmla="*/ 62 h 167"/>
                  <a:gd name="T16" fmla="*/ 79 w 166"/>
                  <a:gd name="T17" fmla="*/ 56 h 167"/>
                  <a:gd name="T18" fmla="*/ 80 w 166"/>
                  <a:gd name="T19" fmla="*/ 52 h 167"/>
                  <a:gd name="T20" fmla="*/ 82 w 166"/>
                  <a:gd name="T21" fmla="*/ 48 h 167"/>
                  <a:gd name="T22" fmla="*/ 82 w 166"/>
                  <a:gd name="T23" fmla="*/ 44 h 167"/>
                  <a:gd name="T24" fmla="*/ 82 w 166"/>
                  <a:gd name="T25" fmla="*/ 40 h 167"/>
                  <a:gd name="T26" fmla="*/ 82 w 166"/>
                  <a:gd name="T27" fmla="*/ 35 h 167"/>
                  <a:gd name="T28" fmla="*/ 80 w 166"/>
                  <a:gd name="T29" fmla="*/ 32 h 167"/>
                  <a:gd name="T30" fmla="*/ 79 w 166"/>
                  <a:gd name="T31" fmla="*/ 28 h 167"/>
                  <a:gd name="T32" fmla="*/ 78 w 166"/>
                  <a:gd name="T33" fmla="*/ 24 h 167"/>
                  <a:gd name="T34" fmla="*/ 76 w 166"/>
                  <a:gd name="T35" fmla="*/ 20 h 167"/>
                  <a:gd name="T36" fmla="*/ 73 w 166"/>
                  <a:gd name="T37" fmla="*/ 15 h 167"/>
                  <a:gd name="T38" fmla="*/ 67 w 166"/>
                  <a:gd name="T39" fmla="*/ 10 h 167"/>
                  <a:gd name="T40" fmla="*/ 60 w 166"/>
                  <a:gd name="T41" fmla="*/ 5 h 167"/>
                  <a:gd name="T42" fmla="*/ 55 w 166"/>
                  <a:gd name="T43" fmla="*/ 2 h 167"/>
                  <a:gd name="T44" fmla="*/ 51 w 166"/>
                  <a:gd name="T45" fmla="*/ 1 h 167"/>
                  <a:gd name="T46" fmla="*/ 47 w 166"/>
                  <a:gd name="T47" fmla="*/ 0 h 167"/>
                  <a:gd name="T48" fmla="*/ 42 w 166"/>
                  <a:gd name="T49" fmla="*/ 0 h 167"/>
                  <a:gd name="T50" fmla="*/ 39 w 166"/>
                  <a:gd name="T51" fmla="*/ 0 h 167"/>
                  <a:gd name="T52" fmla="*/ 34 w 166"/>
                  <a:gd name="T53" fmla="*/ 0 h 167"/>
                  <a:gd name="T54" fmla="*/ 30 w 166"/>
                  <a:gd name="T55" fmla="*/ 1 h 167"/>
                  <a:gd name="T56" fmla="*/ 27 w 166"/>
                  <a:gd name="T57" fmla="*/ 2 h 167"/>
                  <a:gd name="T58" fmla="*/ 23 w 166"/>
                  <a:gd name="T59" fmla="*/ 4 h 167"/>
                  <a:gd name="T60" fmla="*/ 19 w 166"/>
                  <a:gd name="T61" fmla="*/ 6 h 167"/>
                  <a:gd name="T62" fmla="*/ 14 w 166"/>
                  <a:gd name="T63" fmla="*/ 10 h 167"/>
                  <a:gd name="T64" fmla="*/ 8 w 166"/>
                  <a:gd name="T65" fmla="*/ 15 h 167"/>
                  <a:gd name="T66" fmla="*/ 6 w 166"/>
                  <a:gd name="T67" fmla="*/ 20 h 167"/>
                  <a:gd name="T68" fmla="*/ 3 w 166"/>
                  <a:gd name="T69" fmla="*/ 24 h 167"/>
                  <a:gd name="T70" fmla="*/ 2 w 166"/>
                  <a:gd name="T71" fmla="*/ 28 h 167"/>
                  <a:gd name="T72" fmla="*/ 0 w 166"/>
                  <a:gd name="T73" fmla="*/ 32 h 167"/>
                  <a:gd name="T74" fmla="*/ 0 w 166"/>
                  <a:gd name="T75" fmla="*/ 35 h 167"/>
                  <a:gd name="T76" fmla="*/ 0 w 166"/>
                  <a:gd name="T77" fmla="*/ 40 h 167"/>
                  <a:gd name="T78" fmla="*/ 0 w 166"/>
                  <a:gd name="T79" fmla="*/ 44 h 167"/>
                  <a:gd name="T80" fmla="*/ 0 w 166"/>
                  <a:gd name="T81" fmla="*/ 48 h 167"/>
                  <a:gd name="T82" fmla="*/ 0 w 166"/>
                  <a:gd name="T83" fmla="*/ 52 h 167"/>
                  <a:gd name="T84" fmla="*/ 2 w 166"/>
                  <a:gd name="T85" fmla="*/ 56 h 167"/>
                  <a:gd name="T86" fmla="*/ 5 w 166"/>
                  <a:gd name="T87" fmla="*/ 62 h 167"/>
                  <a:gd name="T88" fmla="*/ 8 w 166"/>
                  <a:gd name="T89" fmla="*/ 68 h 167"/>
                  <a:gd name="T90" fmla="*/ 14 w 166"/>
                  <a:gd name="T91" fmla="*/ 73 h 167"/>
                  <a:gd name="T92" fmla="*/ 19 w 166"/>
                  <a:gd name="T93" fmla="*/ 77 h 167"/>
                  <a:gd name="T94" fmla="*/ 23 w 166"/>
                  <a:gd name="T95" fmla="*/ 79 h 167"/>
                  <a:gd name="T96" fmla="*/ 27 w 166"/>
                  <a:gd name="T97" fmla="*/ 81 h 167"/>
                  <a:gd name="T98" fmla="*/ 30 w 166"/>
                  <a:gd name="T99" fmla="*/ 82 h 167"/>
                  <a:gd name="T100" fmla="*/ 34 w 166"/>
                  <a:gd name="T101" fmla="*/ 83 h 167"/>
                  <a:gd name="T102" fmla="*/ 39 w 166"/>
                  <a:gd name="T103" fmla="*/ 84 h 167"/>
                  <a:gd name="T104" fmla="*/ 41 w 166"/>
                  <a:gd name="T105" fmla="*/ 84 h 167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166"/>
                  <a:gd name="T160" fmla="*/ 0 h 167"/>
                  <a:gd name="T161" fmla="*/ 166 w 166"/>
                  <a:gd name="T162" fmla="*/ 167 h 167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166" h="167">
                    <a:moveTo>
                      <a:pt x="82" y="167"/>
                    </a:moveTo>
                    <a:lnTo>
                      <a:pt x="86" y="167"/>
                    </a:lnTo>
                    <a:lnTo>
                      <a:pt x="90" y="167"/>
                    </a:lnTo>
                    <a:lnTo>
                      <a:pt x="95" y="165"/>
                    </a:lnTo>
                    <a:lnTo>
                      <a:pt x="99" y="165"/>
                    </a:lnTo>
                    <a:lnTo>
                      <a:pt x="103" y="163"/>
                    </a:lnTo>
                    <a:lnTo>
                      <a:pt x="107" y="163"/>
                    </a:lnTo>
                    <a:lnTo>
                      <a:pt x="111" y="161"/>
                    </a:lnTo>
                    <a:lnTo>
                      <a:pt x="114" y="160"/>
                    </a:lnTo>
                    <a:lnTo>
                      <a:pt x="122" y="156"/>
                    </a:lnTo>
                    <a:lnTo>
                      <a:pt x="128" y="152"/>
                    </a:lnTo>
                    <a:lnTo>
                      <a:pt x="135" y="146"/>
                    </a:lnTo>
                    <a:lnTo>
                      <a:pt x="141" y="142"/>
                    </a:lnTo>
                    <a:lnTo>
                      <a:pt x="147" y="135"/>
                    </a:lnTo>
                    <a:lnTo>
                      <a:pt x="150" y="129"/>
                    </a:lnTo>
                    <a:lnTo>
                      <a:pt x="156" y="123"/>
                    </a:lnTo>
                    <a:lnTo>
                      <a:pt x="160" y="116"/>
                    </a:lnTo>
                    <a:lnTo>
                      <a:pt x="160" y="112"/>
                    </a:lnTo>
                    <a:lnTo>
                      <a:pt x="162" y="108"/>
                    </a:lnTo>
                    <a:lnTo>
                      <a:pt x="162" y="103"/>
                    </a:lnTo>
                    <a:lnTo>
                      <a:pt x="164" y="99"/>
                    </a:lnTo>
                    <a:lnTo>
                      <a:pt x="166" y="95"/>
                    </a:lnTo>
                    <a:lnTo>
                      <a:pt x="166" y="91"/>
                    </a:lnTo>
                    <a:lnTo>
                      <a:pt x="166" y="87"/>
                    </a:lnTo>
                    <a:lnTo>
                      <a:pt x="166" y="84"/>
                    </a:lnTo>
                    <a:lnTo>
                      <a:pt x="166" y="80"/>
                    </a:lnTo>
                    <a:lnTo>
                      <a:pt x="166" y="76"/>
                    </a:lnTo>
                    <a:lnTo>
                      <a:pt x="166" y="70"/>
                    </a:lnTo>
                    <a:lnTo>
                      <a:pt x="164" y="66"/>
                    </a:lnTo>
                    <a:lnTo>
                      <a:pt x="162" y="63"/>
                    </a:lnTo>
                    <a:lnTo>
                      <a:pt x="162" y="59"/>
                    </a:lnTo>
                    <a:lnTo>
                      <a:pt x="160" y="55"/>
                    </a:lnTo>
                    <a:lnTo>
                      <a:pt x="160" y="51"/>
                    </a:lnTo>
                    <a:lnTo>
                      <a:pt x="158" y="47"/>
                    </a:lnTo>
                    <a:lnTo>
                      <a:pt x="156" y="44"/>
                    </a:lnTo>
                    <a:lnTo>
                      <a:pt x="154" y="40"/>
                    </a:lnTo>
                    <a:lnTo>
                      <a:pt x="150" y="38"/>
                    </a:lnTo>
                    <a:lnTo>
                      <a:pt x="147" y="30"/>
                    </a:lnTo>
                    <a:lnTo>
                      <a:pt x="141" y="25"/>
                    </a:lnTo>
                    <a:lnTo>
                      <a:pt x="135" y="19"/>
                    </a:lnTo>
                    <a:lnTo>
                      <a:pt x="128" y="15"/>
                    </a:lnTo>
                    <a:lnTo>
                      <a:pt x="122" y="9"/>
                    </a:lnTo>
                    <a:lnTo>
                      <a:pt x="114" y="6"/>
                    </a:lnTo>
                    <a:lnTo>
                      <a:pt x="111" y="4"/>
                    </a:lnTo>
                    <a:lnTo>
                      <a:pt x="107" y="4"/>
                    </a:lnTo>
                    <a:lnTo>
                      <a:pt x="103" y="2"/>
                    </a:lnTo>
                    <a:lnTo>
                      <a:pt x="99" y="2"/>
                    </a:lnTo>
                    <a:lnTo>
                      <a:pt x="95" y="0"/>
                    </a:lnTo>
                    <a:lnTo>
                      <a:pt x="90" y="0"/>
                    </a:lnTo>
                    <a:lnTo>
                      <a:pt x="86" y="0"/>
                    </a:lnTo>
                    <a:lnTo>
                      <a:pt x="82" y="0"/>
                    </a:lnTo>
                    <a:lnTo>
                      <a:pt x="78" y="0"/>
                    </a:lnTo>
                    <a:lnTo>
                      <a:pt x="74" y="0"/>
                    </a:lnTo>
                    <a:lnTo>
                      <a:pt x="69" y="0"/>
                    </a:lnTo>
                    <a:lnTo>
                      <a:pt x="65" y="2"/>
                    </a:lnTo>
                    <a:lnTo>
                      <a:pt x="61" y="2"/>
                    </a:lnTo>
                    <a:lnTo>
                      <a:pt x="57" y="4"/>
                    </a:lnTo>
                    <a:lnTo>
                      <a:pt x="54" y="4"/>
                    </a:lnTo>
                    <a:lnTo>
                      <a:pt x="50" y="6"/>
                    </a:lnTo>
                    <a:lnTo>
                      <a:pt x="46" y="8"/>
                    </a:lnTo>
                    <a:lnTo>
                      <a:pt x="42" y="9"/>
                    </a:lnTo>
                    <a:lnTo>
                      <a:pt x="38" y="11"/>
                    </a:lnTo>
                    <a:lnTo>
                      <a:pt x="36" y="15"/>
                    </a:lnTo>
                    <a:lnTo>
                      <a:pt x="29" y="19"/>
                    </a:lnTo>
                    <a:lnTo>
                      <a:pt x="23" y="25"/>
                    </a:lnTo>
                    <a:lnTo>
                      <a:pt x="17" y="30"/>
                    </a:lnTo>
                    <a:lnTo>
                      <a:pt x="14" y="38"/>
                    </a:lnTo>
                    <a:lnTo>
                      <a:pt x="12" y="40"/>
                    </a:lnTo>
                    <a:lnTo>
                      <a:pt x="10" y="44"/>
                    </a:lnTo>
                    <a:lnTo>
                      <a:pt x="6" y="47"/>
                    </a:lnTo>
                    <a:lnTo>
                      <a:pt x="6" y="51"/>
                    </a:lnTo>
                    <a:lnTo>
                      <a:pt x="4" y="55"/>
                    </a:lnTo>
                    <a:lnTo>
                      <a:pt x="2" y="59"/>
                    </a:lnTo>
                    <a:lnTo>
                      <a:pt x="0" y="63"/>
                    </a:lnTo>
                    <a:lnTo>
                      <a:pt x="0" y="66"/>
                    </a:lnTo>
                    <a:lnTo>
                      <a:pt x="0" y="70"/>
                    </a:lnTo>
                    <a:lnTo>
                      <a:pt x="0" y="76"/>
                    </a:lnTo>
                    <a:lnTo>
                      <a:pt x="0" y="80"/>
                    </a:lnTo>
                    <a:lnTo>
                      <a:pt x="0" y="84"/>
                    </a:lnTo>
                    <a:lnTo>
                      <a:pt x="0" y="87"/>
                    </a:lnTo>
                    <a:lnTo>
                      <a:pt x="0" y="91"/>
                    </a:lnTo>
                    <a:lnTo>
                      <a:pt x="0" y="95"/>
                    </a:lnTo>
                    <a:lnTo>
                      <a:pt x="0" y="99"/>
                    </a:lnTo>
                    <a:lnTo>
                      <a:pt x="0" y="103"/>
                    </a:lnTo>
                    <a:lnTo>
                      <a:pt x="2" y="108"/>
                    </a:lnTo>
                    <a:lnTo>
                      <a:pt x="4" y="112"/>
                    </a:lnTo>
                    <a:lnTo>
                      <a:pt x="6" y="116"/>
                    </a:lnTo>
                    <a:lnTo>
                      <a:pt x="10" y="123"/>
                    </a:lnTo>
                    <a:lnTo>
                      <a:pt x="14" y="129"/>
                    </a:lnTo>
                    <a:lnTo>
                      <a:pt x="17" y="135"/>
                    </a:lnTo>
                    <a:lnTo>
                      <a:pt x="23" y="142"/>
                    </a:lnTo>
                    <a:lnTo>
                      <a:pt x="29" y="146"/>
                    </a:lnTo>
                    <a:lnTo>
                      <a:pt x="36" y="152"/>
                    </a:lnTo>
                    <a:lnTo>
                      <a:pt x="38" y="154"/>
                    </a:lnTo>
                    <a:lnTo>
                      <a:pt x="42" y="156"/>
                    </a:lnTo>
                    <a:lnTo>
                      <a:pt x="46" y="158"/>
                    </a:lnTo>
                    <a:lnTo>
                      <a:pt x="50" y="160"/>
                    </a:lnTo>
                    <a:lnTo>
                      <a:pt x="54" y="161"/>
                    </a:lnTo>
                    <a:lnTo>
                      <a:pt x="57" y="163"/>
                    </a:lnTo>
                    <a:lnTo>
                      <a:pt x="61" y="163"/>
                    </a:lnTo>
                    <a:lnTo>
                      <a:pt x="65" y="165"/>
                    </a:lnTo>
                    <a:lnTo>
                      <a:pt x="69" y="165"/>
                    </a:lnTo>
                    <a:lnTo>
                      <a:pt x="74" y="167"/>
                    </a:lnTo>
                    <a:lnTo>
                      <a:pt x="78" y="167"/>
                    </a:lnTo>
                    <a:lnTo>
                      <a:pt x="82" y="167"/>
                    </a:lnTo>
                    <a:close/>
                  </a:path>
                </a:pathLst>
              </a:custGeom>
              <a:solidFill>
                <a:srgbClr val="D9E0E6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7" name="Freeform 63"/>
              <p:cNvSpPr>
                <a:spLocks/>
              </p:cNvSpPr>
              <p:nvPr/>
            </p:nvSpPr>
            <p:spPr bwMode="auto">
              <a:xfrm>
                <a:off x="2217" y="3298"/>
                <a:ext cx="85" cy="85"/>
              </a:xfrm>
              <a:custGeom>
                <a:avLst/>
                <a:gdLst>
                  <a:gd name="T0" fmla="*/ 45 w 169"/>
                  <a:gd name="T1" fmla="*/ 84 h 169"/>
                  <a:gd name="T2" fmla="*/ 49 w 169"/>
                  <a:gd name="T3" fmla="*/ 84 h 169"/>
                  <a:gd name="T4" fmla="*/ 52 w 169"/>
                  <a:gd name="T5" fmla="*/ 83 h 169"/>
                  <a:gd name="T6" fmla="*/ 57 w 169"/>
                  <a:gd name="T7" fmla="*/ 82 h 169"/>
                  <a:gd name="T8" fmla="*/ 62 w 169"/>
                  <a:gd name="T9" fmla="*/ 79 h 169"/>
                  <a:gd name="T10" fmla="*/ 68 w 169"/>
                  <a:gd name="T11" fmla="*/ 74 h 169"/>
                  <a:gd name="T12" fmla="*/ 74 w 169"/>
                  <a:gd name="T13" fmla="*/ 69 h 169"/>
                  <a:gd name="T14" fmla="*/ 79 w 169"/>
                  <a:gd name="T15" fmla="*/ 62 h 169"/>
                  <a:gd name="T16" fmla="*/ 82 w 169"/>
                  <a:gd name="T17" fmla="*/ 56 h 169"/>
                  <a:gd name="T18" fmla="*/ 83 w 169"/>
                  <a:gd name="T19" fmla="*/ 52 h 169"/>
                  <a:gd name="T20" fmla="*/ 84 w 169"/>
                  <a:gd name="T21" fmla="*/ 48 h 169"/>
                  <a:gd name="T22" fmla="*/ 84 w 169"/>
                  <a:gd name="T23" fmla="*/ 44 h 169"/>
                  <a:gd name="T24" fmla="*/ 84 w 169"/>
                  <a:gd name="T25" fmla="*/ 39 h 169"/>
                  <a:gd name="T26" fmla="*/ 84 w 169"/>
                  <a:gd name="T27" fmla="*/ 35 h 169"/>
                  <a:gd name="T28" fmla="*/ 83 w 169"/>
                  <a:gd name="T29" fmla="*/ 32 h 169"/>
                  <a:gd name="T30" fmla="*/ 82 w 169"/>
                  <a:gd name="T31" fmla="*/ 28 h 169"/>
                  <a:gd name="T32" fmla="*/ 80 w 169"/>
                  <a:gd name="T33" fmla="*/ 24 h 169"/>
                  <a:gd name="T34" fmla="*/ 78 w 169"/>
                  <a:gd name="T35" fmla="*/ 20 h 169"/>
                  <a:gd name="T36" fmla="*/ 74 w 169"/>
                  <a:gd name="T37" fmla="*/ 15 h 169"/>
                  <a:gd name="T38" fmla="*/ 68 w 169"/>
                  <a:gd name="T39" fmla="*/ 10 h 169"/>
                  <a:gd name="T40" fmla="*/ 62 w 169"/>
                  <a:gd name="T41" fmla="*/ 5 h 169"/>
                  <a:gd name="T42" fmla="*/ 57 w 169"/>
                  <a:gd name="T43" fmla="*/ 2 h 169"/>
                  <a:gd name="T44" fmla="*/ 52 w 169"/>
                  <a:gd name="T45" fmla="*/ 1 h 169"/>
                  <a:gd name="T46" fmla="*/ 49 w 169"/>
                  <a:gd name="T47" fmla="*/ 0 h 169"/>
                  <a:gd name="T48" fmla="*/ 45 w 169"/>
                  <a:gd name="T49" fmla="*/ 0 h 169"/>
                  <a:gd name="T50" fmla="*/ 40 w 169"/>
                  <a:gd name="T51" fmla="*/ 0 h 169"/>
                  <a:gd name="T52" fmla="*/ 35 w 169"/>
                  <a:gd name="T53" fmla="*/ 0 h 169"/>
                  <a:gd name="T54" fmla="*/ 31 w 169"/>
                  <a:gd name="T55" fmla="*/ 1 h 169"/>
                  <a:gd name="T56" fmla="*/ 28 w 169"/>
                  <a:gd name="T57" fmla="*/ 2 h 169"/>
                  <a:gd name="T58" fmla="*/ 24 w 169"/>
                  <a:gd name="T59" fmla="*/ 4 h 169"/>
                  <a:gd name="T60" fmla="*/ 20 w 169"/>
                  <a:gd name="T61" fmla="*/ 6 h 169"/>
                  <a:gd name="T62" fmla="*/ 15 w 169"/>
                  <a:gd name="T63" fmla="*/ 10 h 169"/>
                  <a:gd name="T64" fmla="*/ 10 w 169"/>
                  <a:gd name="T65" fmla="*/ 15 h 169"/>
                  <a:gd name="T66" fmla="*/ 6 w 169"/>
                  <a:gd name="T67" fmla="*/ 20 h 169"/>
                  <a:gd name="T68" fmla="*/ 4 w 169"/>
                  <a:gd name="T69" fmla="*/ 24 h 169"/>
                  <a:gd name="T70" fmla="*/ 2 w 169"/>
                  <a:gd name="T71" fmla="*/ 28 h 169"/>
                  <a:gd name="T72" fmla="*/ 1 w 169"/>
                  <a:gd name="T73" fmla="*/ 32 h 169"/>
                  <a:gd name="T74" fmla="*/ 0 w 169"/>
                  <a:gd name="T75" fmla="*/ 35 h 169"/>
                  <a:gd name="T76" fmla="*/ 0 w 169"/>
                  <a:gd name="T77" fmla="*/ 39 h 169"/>
                  <a:gd name="T78" fmla="*/ 0 w 169"/>
                  <a:gd name="T79" fmla="*/ 44 h 169"/>
                  <a:gd name="T80" fmla="*/ 0 w 169"/>
                  <a:gd name="T81" fmla="*/ 48 h 169"/>
                  <a:gd name="T82" fmla="*/ 1 w 169"/>
                  <a:gd name="T83" fmla="*/ 52 h 169"/>
                  <a:gd name="T84" fmla="*/ 2 w 169"/>
                  <a:gd name="T85" fmla="*/ 56 h 169"/>
                  <a:gd name="T86" fmla="*/ 5 w 169"/>
                  <a:gd name="T87" fmla="*/ 62 h 169"/>
                  <a:gd name="T88" fmla="*/ 10 w 169"/>
                  <a:gd name="T89" fmla="*/ 69 h 169"/>
                  <a:gd name="T90" fmla="*/ 15 w 169"/>
                  <a:gd name="T91" fmla="*/ 74 h 169"/>
                  <a:gd name="T92" fmla="*/ 20 w 169"/>
                  <a:gd name="T93" fmla="*/ 78 h 169"/>
                  <a:gd name="T94" fmla="*/ 24 w 169"/>
                  <a:gd name="T95" fmla="*/ 80 h 169"/>
                  <a:gd name="T96" fmla="*/ 28 w 169"/>
                  <a:gd name="T97" fmla="*/ 82 h 169"/>
                  <a:gd name="T98" fmla="*/ 31 w 169"/>
                  <a:gd name="T99" fmla="*/ 83 h 169"/>
                  <a:gd name="T100" fmla="*/ 35 w 169"/>
                  <a:gd name="T101" fmla="*/ 84 h 169"/>
                  <a:gd name="T102" fmla="*/ 40 w 169"/>
                  <a:gd name="T103" fmla="*/ 84 h 169"/>
                  <a:gd name="T104" fmla="*/ 43 w 169"/>
                  <a:gd name="T105" fmla="*/ 85 h 169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169"/>
                  <a:gd name="T160" fmla="*/ 0 h 169"/>
                  <a:gd name="T161" fmla="*/ 169 w 169"/>
                  <a:gd name="T162" fmla="*/ 169 h 169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169" h="169">
                    <a:moveTo>
                      <a:pt x="85" y="169"/>
                    </a:moveTo>
                    <a:lnTo>
                      <a:pt x="89" y="167"/>
                    </a:lnTo>
                    <a:lnTo>
                      <a:pt x="93" y="167"/>
                    </a:lnTo>
                    <a:lnTo>
                      <a:pt x="97" y="167"/>
                    </a:lnTo>
                    <a:lnTo>
                      <a:pt x="100" y="167"/>
                    </a:lnTo>
                    <a:lnTo>
                      <a:pt x="104" y="165"/>
                    </a:lnTo>
                    <a:lnTo>
                      <a:pt x="108" y="163"/>
                    </a:lnTo>
                    <a:lnTo>
                      <a:pt x="114" y="163"/>
                    </a:lnTo>
                    <a:lnTo>
                      <a:pt x="117" y="161"/>
                    </a:lnTo>
                    <a:lnTo>
                      <a:pt x="123" y="158"/>
                    </a:lnTo>
                    <a:lnTo>
                      <a:pt x="131" y="154"/>
                    </a:lnTo>
                    <a:lnTo>
                      <a:pt x="136" y="148"/>
                    </a:lnTo>
                    <a:lnTo>
                      <a:pt x="144" y="144"/>
                    </a:lnTo>
                    <a:lnTo>
                      <a:pt x="148" y="137"/>
                    </a:lnTo>
                    <a:lnTo>
                      <a:pt x="154" y="131"/>
                    </a:lnTo>
                    <a:lnTo>
                      <a:pt x="157" y="123"/>
                    </a:lnTo>
                    <a:lnTo>
                      <a:pt x="161" y="116"/>
                    </a:lnTo>
                    <a:lnTo>
                      <a:pt x="163" y="112"/>
                    </a:lnTo>
                    <a:lnTo>
                      <a:pt x="163" y="108"/>
                    </a:lnTo>
                    <a:lnTo>
                      <a:pt x="165" y="104"/>
                    </a:lnTo>
                    <a:lnTo>
                      <a:pt x="167" y="101"/>
                    </a:lnTo>
                    <a:lnTo>
                      <a:pt x="167" y="95"/>
                    </a:lnTo>
                    <a:lnTo>
                      <a:pt x="167" y="91"/>
                    </a:lnTo>
                    <a:lnTo>
                      <a:pt x="167" y="87"/>
                    </a:lnTo>
                    <a:lnTo>
                      <a:pt x="169" y="83"/>
                    </a:lnTo>
                    <a:lnTo>
                      <a:pt x="167" y="78"/>
                    </a:lnTo>
                    <a:lnTo>
                      <a:pt x="167" y="74"/>
                    </a:lnTo>
                    <a:lnTo>
                      <a:pt x="167" y="70"/>
                    </a:lnTo>
                    <a:lnTo>
                      <a:pt x="167" y="66"/>
                    </a:lnTo>
                    <a:lnTo>
                      <a:pt x="165" y="63"/>
                    </a:lnTo>
                    <a:lnTo>
                      <a:pt x="163" y="59"/>
                    </a:lnTo>
                    <a:lnTo>
                      <a:pt x="163" y="55"/>
                    </a:lnTo>
                    <a:lnTo>
                      <a:pt x="161" y="51"/>
                    </a:lnTo>
                    <a:lnTo>
                      <a:pt x="159" y="47"/>
                    </a:lnTo>
                    <a:lnTo>
                      <a:pt x="157" y="44"/>
                    </a:lnTo>
                    <a:lnTo>
                      <a:pt x="155" y="40"/>
                    </a:lnTo>
                    <a:lnTo>
                      <a:pt x="154" y="36"/>
                    </a:lnTo>
                    <a:lnTo>
                      <a:pt x="148" y="30"/>
                    </a:lnTo>
                    <a:lnTo>
                      <a:pt x="144" y="25"/>
                    </a:lnTo>
                    <a:lnTo>
                      <a:pt x="136" y="19"/>
                    </a:lnTo>
                    <a:lnTo>
                      <a:pt x="131" y="15"/>
                    </a:lnTo>
                    <a:lnTo>
                      <a:pt x="123" y="9"/>
                    </a:lnTo>
                    <a:lnTo>
                      <a:pt x="117" y="7"/>
                    </a:lnTo>
                    <a:lnTo>
                      <a:pt x="114" y="4"/>
                    </a:lnTo>
                    <a:lnTo>
                      <a:pt x="108" y="4"/>
                    </a:lnTo>
                    <a:lnTo>
                      <a:pt x="104" y="2"/>
                    </a:lnTo>
                    <a:lnTo>
                      <a:pt x="100" y="2"/>
                    </a:lnTo>
                    <a:lnTo>
                      <a:pt x="97" y="0"/>
                    </a:lnTo>
                    <a:lnTo>
                      <a:pt x="93" y="0"/>
                    </a:lnTo>
                    <a:lnTo>
                      <a:pt x="89" y="0"/>
                    </a:lnTo>
                    <a:lnTo>
                      <a:pt x="85" y="0"/>
                    </a:lnTo>
                    <a:lnTo>
                      <a:pt x="79" y="0"/>
                    </a:lnTo>
                    <a:lnTo>
                      <a:pt x="76" y="0"/>
                    </a:lnTo>
                    <a:lnTo>
                      <a:pt x="70" y="0"/>
                    </a:lnTo>
                    <a:lnTo>
                      <a:pt x="66" y="2"/>
                    </a:lnTo>
                    <a:lnTo>
                      <a:pt x="62" y="2"/>
                    </a:lnTo>
                    <a:lnTo>
                      <a:pt x="59" y="4"/>
                    </a:lnTo>
                    <a:lnTo>
                      <a:pt x="55" y="4"/>
                    </a:lnTo>
                    <a:lnTo>
                      <a:pt x="51" y="7"/>
                    </a:lnTo>
                    <a:lnTo>
                      <a:pt x="47" y="7"/>
                    </a:lnTo>
                    <a:lnTo>
                      <a:pt x="43" y="9"/>
                    </a:lnTo>
                    <a:lnTo>
                      <a:pt x="40" y="11"/>
                    </a:lnTo>
                    <a:lnTo>
                      <a:pt x="36" y="15"/>
                    </a:lnTo>
                    <a:lnTo>
                      <a:pt x="30" y="19"/>
                    </a:lnTo>
                    <a:lnTo>
                      <a:pt x="24" y="25"/>
                    </a:lnTo>
                    <a:lnTo>
                      <a:pt x="19" y="30"/>
                    </a:lnTo>
                    <a:lnTo>
                      <a:pt x="15" y="36"/>
                    </a:lnTo>
                    <a:lnTo>
                      <a:pt x="11" y="40"/>
                    </a:lnTo>
                    <a:lnTo>
                      <a:pt x="9" y="44"/>
                    </a:lnTo>
                    <a:lnTo>
                      <a:pt x="7" y="47"/>
                    </a:lnTo>
                    <a:lnTo>
                      <a:pt x="5" y="51"/>
                    </a:lnTo>
                    <a:lnTo>
                      <a:pt x="3" y="55"/>
                    </a:lnTo>
                    <a:lnTo>
                      <a:pt x="1" y="59"/>
                    </a:lnTo>
                    <a:lnTo>
                      <a:pt x="1" y="63"/>
                    </a:lnTo>
                    <a:lnTo>
                      <a:pt x="1" y="66"/>
                    </a:lnTo>
                    <a:lnTo>
                      <a:pt x="0" y="70"/>
                    </a:lnTo>
                    <a:lnTo>
                      <a:pt x="0" y="74"/>
                    </a:lnTo>
                    <a:lnTo>
                      <a:pt x="0" y="78"/>
                    </a:lnTo>
                    <a:lnTo>
                      <a:pt x="0" y="83"/>
                    </a:lnTo>
                    <a:lnTo>
                      <a:pt x="0" y="87"/>
                    </a:lnTo>
                    <a:lnTo>
                      <a:pt x="0" y="91"/>
                    </a:lnTo>
                    <a:lnTo>
                      <a:pt x="0" y="95"/>
                    </a:lnTo>
                    <a:lnTo>
                      <a:pt x="1" y="101"/>
                    </a:lnTo>
                    <a:lnTo>
                      <a:pt x="1" y="104"/>
                    </a:lnTo>
                    <a:lnTo>
                      <a:pt x="1" y="108"/>
                    </a:lnTo>
                    <a:lnTo>
                      <a:pt x="3" y="112"/>
                    </a:lnTo>
                    <a:lnTo>
                      <a:pt x="5" y="116"/>
                    </a:lnTo>
                    <a:lnTo>
                      <a:pt x="9" y="123"/>
                    </a:lnTo>
                    <a:lnTo>
                      <a:pt x="15" y="131"/>
                    </a:lnTo>
                    <a:lnTo>
                      <a:pt x="19" y="137"/>
                    </a:lnTo>
                    <a:lnTo>
                      <a:pt x="24" y="144"/>
                    </a:lnTo>
                    <a:lnTo>
                      <a:pt x="30" y="148"/>
                    </a:lnTo>
                    <a:lnTo>
                      <a:pt x="36" y="154"/>
                    </a:lnTo>
                    <a:lnTo>
                      <a:pt x="40" y="156"/>
                    </a:lnTo>
                    <a:lnTo>
                      <a:pt x="43" y="158"/>
                    </a:lnTo>
                    <a:lnTo>
                      <a:pt x="47" y="159"/>
                    </a:lnTo>
                    <a:lnTo>
                      <a:pt x="51" y="161"/>
                    </a:lnTo>
                    <a:lnTo>
                      <a:pt x="55" y="163"/>
                    </a:lnTo>
                    <a:lnTo>
                      <a:pt x="59" y="163"/>
                    </a:lnTo>
                    <a:lnTo>
                      <a:pt x="62" y="165"/>
                    </a:lnTo>
                    <a:lnTo>
                      <a:pt x="66" y="167"/>
                    </a:lnTo>
                    <a:lnTo>
                      <a:pt x="70" y="167"/>
                    </a:lnTo>
                    <a:lnTo>
                      <a:pt x="76" y="167"/>
                    </a:lnTo>
                    <a:lnTo>
                      <a:pt x="79" y="167"/>
                    </a:lnTo>
                    <a:lnTo>
                      <a:pt x="85" y="169"/>
                    </a:lnTo>
                    <a:close/>
                  </a:path>
                </a:pathLst>
              </a:custGeom>
              <a:solidFill>
                <a:srgbClr val="D9E0E6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8" name="Freeform 64"/>
              <p:cNvSpPr>
                <a:spLocks/>
              </p:cNvSpPr>
              <p:nvPr/>
            </p:nvSpPr>
            <p:spPr bwMode="auto">
              <a:xfrm>
                <a:off x="2364" y="3412"/>
                <a:ext cx="81" cy="83"/>
              </a:xfrm>
              <a:custGeom>
                <a:avLst/>
                <a:gdLst>
                  <a:gd name="T0" fmla="*/ 42 w 164"/>
                  <a:gd name="T1" fmla="*/ 82 h 165"/>
                  <a:gd name="T2" fmla="*/ 47 w 164"/>
                  <a:gd name="T3" fmla="*/ 82 h 165"/>
                  <a:gd name="T4" fmla="*/ 50 w 164"/>
                  <a:gd name="T5" fmla="*/ 81 h 165"/>
                  <a:gd name="T6" fmla="*/ 55 w 164"/>
                  <a:gd name="T7" fmla="*/ 79 h 165"/>
                  <a:gd name="T8" fmla="*/ 59 w 164"/>
                  <a:gd name="T9" fmla="*/ 77 h 165"/>
                  <a:gd name="T10" fmla="*/ 67 w 164"/>
                  <a:gd name="T11" fmla="*/ 72 h 165"/>
                  <a:gd name="T12" fmla="*/ 72 w 164"/>
                  <a:gd name="T13" fmla="*/ 67 h 165"/>
                  <a:gd name="T14" fmla="*/ 76 w 164"/>
                  <a:gd name="T15" fmla="*/ 60 h 165"/>
                  <a:gd name="T16" fmla="*/ 78 w 164"/>
                  <a:gd name="T17" fmla="*/ 54 h 165"/>
                  <a:gd name="T18" fmla="*/ 79 w 164"/>
                  <a:gd name="T19" fmla="*/ 51 h 165"/>
                  <a:gd name="T20" fmla="*/ 81 w 164"/>
                  <a:gd name="T21" fmla="*/ 47 h 165"/>
                  <a:gd name="T22" fmla="*/ 81 w 164"/>
                  <a:gd name="T23" fmla="*/ 43 h 165"/>
                  <a:gd name="T24" fmla="*/ 81 w 164"/>
                  <a:gd name="T25" fmla="*/ 38 h 165"/>
                  <a:gd name="T26" fmla="*/ 81 w 164"/>
                  <a:gd name="T27" fmla="*/ 34 h 165"/>
                  <a:gd name="T28" fmla="*/ 79 w 164"/>
                  <a:gd name="T29" fmla="*/ 31 h 165"/>
                  <a:gd name="T30" fmla="*/ 78 w 164"/>
                  <a:gd name="T31" fmla="*/ 26 h 165"/>
                  <a:gd name="T32" fmla="*/ 76 w 164"/>
                  <a:gd name="T33" fmla="*/ 21 h 165"/>
                  <a:gd name="T34" fmla="*/ 72 w 164"/>
                  <a:gd name="T35" fmla="*/ 14 h 165"/>
                  <a:gd name="T36" fmla="*/ 67 w 164"/>
                  <a:gd name="T37" fmla="*/ 9 h 165"/>
                  <a:gd name="T38" fmla="*/ 59 w 164"/>
                  <a:gd name="T39" fmla="*/ 5 h 165"/>
                  <a:gd name="T40" fmla="*/ 55 w 164"/>
                  <a:gd name="T41" fmla="*/ 2 h 165"/>
                  <a:gd name="T42" fmla="*/ 50 w 164"/>
                  <a:gd name="T43" fmla="*/ 1 h 165"/>
                  <a:gd name="T44" fmla="*/ 47 w 164"/>
                  <a:gd name="T45" fmla="*/ 0 h 165"/>
                  <a:gd name="T46" fmla="*/ 42 w 164"/>
                  <a:gd name="T47" fmla="*/ 0 h 165"/>
                  <a:gd name="T48" fmla="*/ 39 w 164"/>
                  <a:gd name="T49" fmla="*/ 0 h 165"/>
                  <a:gd name="T50" fmla="*/ 34 w 164"/>
                  <a:gd name="T51" fmla="*/ 0 h 165"/>
                  <a:gd name="T52" fmla="*/ 30 w 164"/>
                  <a:gd name="T53" fmla="*/ 1 h 165"/>
                  <a:gd name="T54" fmla="*/ 27 w 164"/>
                  <a:gd name="T55" fmla="*/ 2 h 165"/>
                  <a:gd name="T56" fmla="*/ 23 w 164"/>
                  <a:gd name="T57" fmla="*/ 4 h 165"/>
                  <a:gd name="T58" fmla="*/ 19 w 164"/>
                  <a:gd name="T59" fmla="*/ 6 h 165"/>
                  <a:gd name="T60" fmla="*/ 14 w 164"/>
                  <a:gd name="T61" fmla="*/ 9 h 165"/>
                  <a:gd name="T62" fmla="*/ 8 w 164"/>
                  <a:gd name="T63" fmla="*/ 14 h 165"/>
                  <a:gd name="T64" fmla="*/ 4 w 164"/>
                  <a:gd name="T65" fmla="*/ 21 h 165"/>
                  <a:gd name="T66" fmla="*/ 2 w 164"/>
                  <a:gd name="T67" fmla="*/ 26 h 165"/>
                  <a:gd name="T68" fmla="*/ 0 w 164"/>
                  <a:gd name="T69" fmla="*/ 31 h 165"/>
                  <a:gd name="T70" fmla="*/ 0 w 164"/>
                  <a:gd name="T71" fmla="*/ 34 h 165"/>
                  <a:gd name="T72" fmla="*/ 0 w 164"/>
                  <a:gd name="T73" fmla="*/ 38 h 165"/>
                  <a:gd name="T74" fmla="*/ 0 w 164"/>
                  <a:gd name="T75" fmla="*/ 43 h 165"/>
                  <a:gd name="T76" fmla="*/ 0 w 164"/>
                  <a:gd name="T77" fmla="*/ 47 h 165"/>
                  <a:gd name="T78" fmla="*/ 0 w 164"/>
                  <a:gd name="T79" fmla="*/ 51 h 165"/>
                  <a:gd name="T80" fmla="*/ 2 w 164"/>
                  <a:gd name="T81" fmla="*/ 54 h 165"/>
                  <a:gd name="T82" fmla="*/ 4 w 164"/>
                  <a:gd name="T83" fmla="*/ 60 h 165"/>
                  <a:gd name="T84" fmla="*/ 8 w 164"/>
                  <a:gd name="T85" fmla="*/ 67 h 165"/>
                  <a:gd name="T86" fmla="*/ 14 w 164"/>
                  <a:gd name="T87" fmla="*/ 72 h 165"/>
                  <a:gd name="T88" fmla="*/ 19 w 164"/>
                  <a:gd name="T89" fmla="*/ 76 h 165"/>
                  <a:gd name="T90" fmla="*/ 23 w 164"/>
                  <a:gd name="T91" fmla="*/ 78 h 165"/>
                  <a:gd name="T92" fmla="*/ 27 w 164"/>
                  <a:gd name="T93" fmla="*/ 79 h 165"/>
                  <a:gd name="T94" fmla="*/ 30 w 164"/>
                  <a:gd name="T95" fmla="*/ 81 h 165"/>
                  <a:gd name="T96" fmla="*/ 34 w 164"/>
                  <a:gd name="T97" fmla="*/ 82 h 165"/>
                  <a:gd name="T98" fmla="*/ 39 w 164"/>
                  <a:gd name="T99" fmla="*/ 82 h 165"/>
                  <a:gd name="T100" fmla="*/ 41 w 164"/>
                  <a:gd name="T101" fmla="*/ 83 h 165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164"/>
                  <a:gd name="T154" fmla="*/ 0 h 165"/>
                  <a:gd name="T155" fmla="*/ 164 w 164"/>
                  <a:gd name="T156" fmla="*/ 165 h 165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164" h="165">
                    <a:moveTo>
                      <a:pt x="82" y="165"/>
                    </a:moveTo>
                    <a:lnTo>
                      <a:pt x="86" y="163"/>
                    </a:lnTo>
                    <a:lnTo>
                      <a:pt x="90" y="163"/>
                    </a:lnTo>
                    <a:lnTo>
                      <a:pt x="95" y="163"/>
                    </a:lnTo>
                    <a:lnTo>
                      <a:pt x="99" y="161"/>
                    </a:lnTo>
                    <a:lnTo>
                      <a:pt x="101" y="161"/>
                    </a:lnTo>
                    <a:lnTo>
                      <a:pt x="107" y="159"/>
                    </a:lnTo>
                    <a:lnTo>
                      <a:pt x="111" y="158"/>
                    </a:lnTo>
                    <a:lnTo>
                      <a:pt x="114" y="158"/>
                    </a:lnTo>
                    <a:lnTo>
                      <a:pt x="120" y="154"/>
                    </a:lnTo>
                    <a:lnTo>
                      <a:pt x="128" y="150"/>
                    </a:lnTo>
                    <a:lnTo>
                      <a:pt x="135" y="144"/>
                    </a:lnTo>
                    <a:lnTo>
                      <a:pt x="141" y="139"/>
                    </a:lnTo>
                    <a:lnTo>
                      <a:pt x="145" y="133"/>
                    </a:lnTo>
                    <a:lnTo>
                      <a:pt x="151" y="127"/>
                    </a:lnTo>
                    <a:lnTo>
                      <a:pt x="154" y="120"/>
                    </a:lnTo>
                    <a:lnTo>
                      <a:pt x="158" y="112"/>
                    </a:lnTo>
                    <a:lnTo>
                      <a:pt x="158" y="108"/>
                    </a:lnTo>
                    <a:lnTo>
                      <a:pt x="160" y="104"/>
                    </a:lnTo>
                    <a:lnTo>
                      <a:pt x="160" y="101"/>
                    </a:lnTo>
                    <a:lnTo>
                      <a:pt x="162" y="97"/>
                    </a:lnTo>
                    <a:lnTo>
                      <a:pt x="164" y="93"/>
                    </a:lnTo>
                    <a:lnTo>
                      <a:pt x="164" y="89"/>
                    </a:lnTo>
                    <a:lnTo>
                      <a:pt x="164" y="85"/>
                    </a:lnTo>
                    <a:lnTo>
                      <a:pt x="164" y="82"/>
                    </a:lnTo>
                    <a:lnTo>
                      <a:pt x="164" y="76"/>
                    </a:lnTo>
                    <a:lnTo>
                      <a:pt x="164" y="72"/>
                    </a:lnTo>
                    <a:lnTo>
                      <a:pt x="164" y="68"/>
                    </a:lnTo>
                    <a:lnTo>
                      <a:pt x="162" y="64"/>
                    </a:lnTo>
                    <a:lnTo>
                      <a:pt x="160" y="61"/>
                    </a:lnTo>
                    <a:lnTo>
                      <a:pt x="160" y="55"/>
                    </a:lnTo>
                    <a:lnTo>
                      <a:pt x="158" y="51"/>
                    </a:lnTo>
                    <a:lnTo>
                      <a:pt x="158" y="49"/>
                    </a:lnTo>
                    <a:lnTo>
                      <a:pt x="154" y="42"/>
                    </a:lnTo>
                    <a:lnTo>
                      <a:pt x="151" y="34"/>
                    </a:lnTo>
                    <a:lnTo>
                      <a:pt x="145" y="28"/>
                    </a:lnTo>
                    <a:lnTo>
                      <a:pt x="141" y="23"/>
                    </a:lnTo>
                    <a:lnTo>
                      <a:pt x="135" y="17"/>
                    </a:lnTo>
                    <a:lnTo>
                      <a:pt x="128" y="13"/>
                    </a:lnTo>
                    <a:lnTo>
                      <a:pt x="120" y="9"/>
                    </a:lnTo>
                    <a:lnTo>
                      <a:pt x="114" y="6"/>
                    </a:lnTo>
                    <a:lnTo>
                      <a:pt x="111" y="4"/>
                    </a:lnTo>
                    <a:lnTo>
                      <a:pt x="107" y="2"/>
                    </a:lnTo>
                    <a:lnTo>
                      <a:pt x="101" y="2"/>
                    </a:lnTo>
                    <a:lnTo>
                      <a:pt x="99" y="2"/>
                    </a:lnTo>
                    <a:lnTo>
                      <a:pt x="95" y="0"/>
                    </a:lnTo>
                    <a:lnTo>
                      <a:pt x="90" y="0"/>
                    </a:lnTo>
                    <a:lnTo>
                      <a:pt x="86" y="0"/>
                    </a:lnTo>
                    <a:lnTo>
                      <a:pt x="82" y="0"/>
                    </a:lnTo>
                    <a:lnTo>
                      <a:pt x="78" y="0"/>
                    </a:lnTo>
                    <a:lnTo>
                      <a:pt x="74" y="0"/>
                    </a:lnTo>
                    <a:lnTo>
                      <a:pt x="69" y="0"/>
                    </a:lnTo>
                    <a:lnTo>
                      <a:pt x="65" y="2"/>
                    </a:lnTo>
                    <a:lnTo>
                      <a:pt x="61" y="2"/>
                    </a:lnTo>
                    <a:lnTo>
                      <a:pt x="57" y="2"/>
                    </a:lnTo>
                    <a:lnTo>
                      <a:pt x="54" y="4"/>
                    </a:lnTo>
                    <a:lnTo>
                      <a:pt x="50" y="6"/>
                    </a:lnTo>
                    <a:lnTo>
                      <a:pt x="46" y="7"/>
                    </a:lnTo>
                    <a:lnTo>
                      <a:pt x="42" y="9"/>
                    </a:lnTo>
                    <a:lnTo>
                      <a:pt x="38" y="11"/>
                    </a:lnTo>
                    <a:lnTo>
                      <a:pt x="36" y="13"/>
                    </a:lnTo>
                    <a:lnTo>
                      <a:pt x="29" y="17"/>
                    </a:lnTo>
                    <a:lnTo>
                      <a:pt x="23" y="23"/>
                    </a:lnTo>
                    <a:lnTo>
                      <a:pt x="17" y="28"/>
                    </a:lnTo>
                    <a:lnTo>
                      <a:pt x="14" y="34"/>
                    </a:lnTo>
                    <a:lnTo>
                      <a:pt x="8" y="42"/>
                    </a:lnTo>
                    <a:lnTo>
                      <a:pt x="6" y="49"/>
                    </a:lnTo>
                    <a:lnTo>
                      <a:pt x="4" y="51"/>
                    </a:lnTo>
                    <a:lnTo>
                      <a:pt x="2" y="55"/>
                    </a:lnTo>
                    <a:lnTo>
                      <a:pt x="0" y="61"/>
                    </a:lnTo>
                    <a:lnTo>
                      <a:pt x="0" y="64"/>
                    </a:lnTo>
                    <a:lnTo>
                      <a:pt x="0" y="68"/>
                    </a:lnTo>
                    <a:lnTo>
                      <a:pt x="0" y="72"/>
                    </a:lnTo>
                    <a:lnTo>
                      <a:pt x="0" y="76"/>
                    </a:lnTo>
                    <a:lnTo>
                      <a:pt x="0" y="82"/>
                    </a:lnTo>
                    <a:lnTo>
                      <a:pt x="0" y="85"/>
                    </a:lnTo>
                    <a:lnTo>
                      <a:pt x="0" y="89"/>
                    </a:lnTo>
                    <a:lnTo>
                      <a:pt x="0" y="93"/>
                    </a:lnTo>
                    <a:lnTo>
                      <a:pt x="0" y="97"/>
                    </a:lnTo>
                    <a:lnTo>
                      <a:pt x="0" y="101"/>
                    </a:lnTo>
                    <a:lnTo>
                      <a:pt x="2" y="104"/>
                    </a:lnTo>
                    <a:lnTo>
                      <a:pt x="4" y="108"/>
                    </a:lnTo>
                    <a:lnTo>
                      <a:pt x="6" y="112"/>
                    </a:lnTo>
                    <a:lnTo>
                      <a:pt x="8" y="120"/>
                    </a:lnTo>
                    <a:lnTo>
                      <a:pt x="14" y="127"/>
                    </a:lnTo>
                    <a:lnTo>
                      <a:pt x="17" y="133"/>
                    </a:lnTo>
                    <a:lnTo>
                      <a:pt x="23" y="139"/>
                    </a:lnTo>
                    <a:lnTo>
                      <a:pt x="29" y="144"/>
                    </a:lnTo>
                    <a:lnTo>
                      <a:pt x="36" y="150"/>
                    </a:lnTo>
                    <a:lnTo>
                      <a:pt x="38" y="152"/>
                    </a:lnTo>
                    <a:lnTo>
                      <a:pt x="42" y="154"/>
                    </a:lnTo>
                    <a:lnTo>
                      <a:pt x="46" y="156"/>
                    </a:lnTo>
                    <a:lnTo>
                      <a:pt x="50" y="158"/>
                    </a:lnTo>
                    <a:lnTo>
                      <a:pt x="54" y="158"/>
                    </a:lnTo>
                    <a:lnTo>
                      <a:pt x="57" y="159"/>
                    </a:lnTo>
                    <a:lnTo>
                      <a:pt x="61" y="161"/>
                    </a:lnTo>
                    <a:lnTo>
                      <a:pt x="65" y="161"/>
                    </a:lnTo>
                    <a:lnTo>
                      <a:pt x="69" y="163"/>
                    </a:lnTo>
                    <a:lnTo>
                      <a:pt x="74" y="163"/>
                    </a:lnTo>
                    <a:lnTo>
                      <a:pt x="78" y="163"/>
                    </a:lnTo>
                    <a:lnTo>
                      <a:pt x="82" y="165"/>
                    </a:lnTo>
                    <a:close/>
                  </a:path>
                </a:pathLst>
              </a:custGeom>
              <a:solidFill>
                <a:srgbClr val="D9E0E6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9" name="Freeform 65"/>
              <p:cNvSpPr>
                <a:spLocks/>
              </p:cNvSpPr>
              <p:nvPr/>
            </p:nvSpPr>
            <p:spPr bwMode="auto">
              <a:xfrm>
                <a:off x="2247" y="3381"/>
                <a:ext cx="116" cy="116"/>
              </a:xfrm>
              <a:custGeom>
                <a:avLst/>
                <a:gdLst>
                  <a:gd name="T0" fmla="*/ 64 w 231"/>
                  <a:gd name="T1" fmla="*/ 116 h 232"/>
                  <a:gd name="T2" fmla="*/ 72 w 231"/>
                  <a:gd name="T3" fmla="*/ 114 h 232"/>
                  <a:gd name="T4" fmla="*/ 80 w 231"/>
                  <a:gd name="T5" fmla="*/ 111 h 232"/>
                  <a:gd name="T6" fmla="*/ 87 w 231"/>
                  <a:gd name="T7" fmla="*/ 108 h 232"/>
                  <a:gd name="T8" fmla="*/ 94 w 231"/>
                  <a:gd name="T9" fmla="*/ 103 h 232"/>
                  <a:gd name="T10" fmla="*/ 101 w 231"/>
                  <a:gd name="T11" fmla="*/ 97 h 232"/>
                  <a:gd name="T12" fmla="*/ 106 w 231"/>
                  <a:gd name="T13" fmla="*/ 91 h 232"/>
                  <a:gd name="T14" fmla="*/ 109 w 231"/>
                  <a:gd name="T15" fmla="*/ 83 h 232"/>
                  <a:gd name="T16" fmla="*/ 112 w 231"/>
                  <a:gd name="T17" fmla="*/ 75 h 232"/>
                  <a:gd name="T18" fmla="*/ 115 w 231"/>
                  <a:gd name="T19" fmla="*/ 67 h 232"/>
                  <a:gd name="T20" fmla="*/ 116 w 231"/>
                  <a:gd name="T21" fmla="*/ 58 h 232"/>
                  <a:gd name="T22" fmla="*/ 115 w 231"/>
                  <a:gd name="T23" fmla="*/ 49 h 232"/>
                  <a:gd name="T24" fmla="*/ 112 w 231"/>
                  <a:gd name="T25" fmla="*/ 41 h 232"/>
                  <a:gd name="T26" fmla="*/ 109 w 231"/>
                  <a:gd name="T27" fmla="*/ 33 h 232"/>
                  <a:gd name="T28" fmla="*/ 106 w 231"/>
                  <a:gd name="T29" fmla="*/ 26 h 232"/>
                  <a:gd name="T30" fmla="*/ 101 w 231"/>
                  <a:gd name="T31" fmla="*/ 19 h 232"/>
                  <a:gd name="T32" fmla="*/ 94 w 231"/>
                  <a:gd name="T33" fmla="*/ 14 h 232"/>
                  <a:gd name="T34" fmla="*/ 87 w 231"/>
                  <a:gd name="T35" fmla="*/ 8 h 232"/>
                  <a:gd name="T36" fmla="*/ 80 w 231"/>
                  <a:gd name="T37" fmla="*/ 5 h 232"/>
                  <a:gd name="T38" fmla="*/ 72 w 231"/>
                  <a:gd name="T39" fmla="*/ 1 h 232"/>
                  <a:gd name="T40" fmla="*/ 64 w 231"/>
                  <a:gd name="T41" fmla="*/ 0 h 232"/>
                  <a:gd name="T42" fmla="*/ 54 w 231"/>
                  <a:gd name="T43" fmla="*/ 0 h 232"/>
                  <a:gd name="T44" fmla="*/ 46 w 231"/>
                  <a:gd name="T45" fmla="*/ 1 h 232"/>
                  <a:gd name="T46" fmla="*/ 37 w 231"/>
                  <a:gd name="T47" fmla="*/ 3 h 232"/>
                  <a:gd name="T48" fmla="*/ 29 w 231"/>
                  <a:gd name="T49" fmla="*/ 7 h 232"/>
                  <a:gd name="T50" fmla="*/ 23 w 231"/>
                  <a:gd name="T51" fmla="*/ 12 h 232"/>
                  <a:gd name="T52" fmla="*/ 17 w 231"/>
                  <a:gd name="T53" fmla="*/ 17 h 232"/>
                  <a:gd name="T54" fmla="*/ 10 w 231"/>
                  <a:gd name="T55" fmla="*/ 23 h 232"/>
                  <a:gd name="T56" fmla="*/ 6 w 231"/>
                  <a:gd name="T57" fmla="*/ 31 h 232"/>
                  <a:gd name="T58" fmla="*/ 3 w 231"/>
                  <a:gd name="T59" fmla="*/ 38 h 232"/>
                  <a:gd name="T60" fmla="*/ 1 w 231"/>
                  <a:gd name="T61" fmla="*/ 46 h 232"/>
                  <a:gd name="T62" fmla="*/ 0 w 231"/>
                  <a:gd name="T63" fmla="*/ 54 h 232"/>
                  <a:gd name="T64" fmla="*/ 0 w 231"/>
                  <a:gd name="T65" fmla="*/ 64 h 232"/>
                  <a:gd name="T66" fmla="*/ 1 w 231"/>
                  <a:gd name="T67" fmla="*/ 73 h 232"/>
                  <a:gd name="T68" fmla="*/ 4 w 231"/>
                  <a:gd name="T69" fmla="*/ 80 h 232"/>
                  <a:gd name="T70" fmla="*/ 8 w 231"/>
                  <a:gd name="T71" fmla="*/ 88 h 232"/>
                  <a:gd name="T72" fmla="*/ 12 w 231"/>
                  <a:gd name="T73" fmla="*/ 95 h 232"/>
                  <a:gd name="T74" fmla="*/ 18 w 231"/>
                  <a:gd name="T75" fmla="*/ 101 h 232"/>
                  <a:gd name="T76" fmla="*/ 25 w 231"/>
                  <a:gd name="T77" fmla="*/ 106 h 232"/>
                  <a:gd name="T78" fmla="*/ 32 w 231"/>
                  <a:gd name="T79" fmla="*/ 111 h 232"/>
                  <a:gd name="T80" fmla="*/ 40 w 231"/>
                  <a:gd name="T81" fmla="*/ 113 h 232"/>
                  <a:gd name="T82" fmla="*/ 48 w 231"/>
                  <a:gd name="T83" fmla="*/ 115 h 232"/>
                  <a:gd name="T84" fmla="*/ 58 w 231"/>
                  <a:gd name="T85" fmla="*/ 116 h 232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231"/>
                  <a:gd name="T130" fmla="*/ 0 h 232"/>
                  <a:gd name="T131" fmla="*/ 231 w 231"/>
                  <a:gd name="T132" fmla="*/ 232 h 232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231" h="232">
                    <a:moveTo>
                      <a:pt x="115" y="232"/>
                    </a:moveTo>
                    <a:lnTo>
                      <a:pt x="121" y="232"/>
                    </a:lnTo>
                    <a:lnTo>
                      <a:pt x="127" y="232"/>
                    </a:lnTo>
                    <a:lnTo>
                      <a:pt x="133" y="230"/>
                    </a:lnTo>
                    <a:lnTo>
                      <a:pt x="138" y="230"/>
                    </a:lnTo>
                    <a:lnTo>
                      <a:pt x="144" y="228"/>
                    </a:lnTo>
                    <a:lnTo>
                      <a:pt x="148" y="226"/>
                    </a:lnTo>
                    <a:lnTo>
                      <a:pt x="154" y="224"/>
                    </a:lnTo>
                    <a:lnTo>
                      <a:pt x="159" y="222"/>
                    </a:lnTo>
                    <a:lnTo>
                      <a:pt x="165" y="221"/>
                    </a:lnTo>
                    <a:lnTo>
                      <a:pt x="169" y="219"/>
                    </a:lnTo>
                    <a:lnTo>
                      <a:pt x="174" y="215"/>
                    </a:lnTo>
                    <a:lnTo>
                      <a:pt x="178" y="211"/>
                    </a:lnTo>
                    <a:lnTo>
                      <a:pt x="184" y="209"/>
                    </a:lnTo>
                    <a:lnTo>
                      <a:pt x="188" y="205"/>
                    </a:lnTo>
                    <a:lnTo>
                      <a:pt x="192" y="202"/>
                    </a:lnTo>
                    <a:lnTo>
                      <a:pt x="197" y="198"/>
                    </a:lnTo>
                    <a:lnTo>
                      <a:pt x="201" y="194"/>
                    </a:lnTo>
                    <a:lnTo>
                      <a:pt x="203" y="190"/>
                    </a:lnTo>
                    <a:lnTo>
                      <a:pt x="207" y="184"/>
                    </a:lnTo>
                    <a:lnTo>
                      <a:pt x="211" y="181"/>
                    </a:lnTo>
                    <a:lnTo>
                      <a:pt x="212" y="175"/>
                    </a:lnTo>
                    <a:lnTo>
                      <a:pt x="216" y="169"/>
                    </a:lnTo>
                    <a:lnTo>
                      <a:pt x="218" y="165"/>
                    </a:lnTo>
                    <a:lnTo>
                      <a:pt x="222" y="160"/>
                    </a:lnTo>
                    <a:lnTo>
                      <a:pt x="222" y="154"/>
                    </a:lnTo>
                    <a:lnTo>
                      <a:pt x="224" y="150"/>
                    </a:lnTo>
                    <a:lnTo>
                      <a:pt x="226" y="145"/>
                    </a:lnTo>
                    <a:lnTo>
                      <a:pt x="228" y="139"/>
                    </a:lnTo>
                    <a:lnTo>
                      <a:pt x="230" y="133"/>
                    </a:lnTo>
                    <a:lnTo>
                      <a:pt x="230" y="127"/>
                    </a:lnTo>
                    <a:lnTo>
                      <a:pt x="230" y="122"/>
                    </a:lnTo>
                    <a:lnTo>
                      <a:pt x="231" y="116"/>
                    </a:lnTo>
                    <a:lnTo>
                      <a:pt x="230" y="108"/>
                    </a:lnTo>
                    <a:lnTo>
                      <a:pt x="230" y="103"/>
                    </a:lnTo>
                    <a:lnTo>
                      <a:pt x="230" y="97"/>
                    </a:lnTo>
                    <a:lnTo>
                      <a:pt x="228" y="91"/>
                    </a:lnTo>
                    <a:lnTo>
                      <a:pt x="226" y="86"/>
                    </a:lnTo>
                    <a:lnTo>
                      <a:pt x="224" y="82"/>
                    </a:lnTo>
                    <a:lnTo>
                      <a:pt x="222" y="76"/>
                    </a:lnTo>
                    <a:lnTo>
                      <a:pt x="222" y="70"/>
                    </a:lnTo>
                    <a:lnTo>
                      <a:pt x="218" y="65"/>
                    </a:lnTo>
                    <a:lnTo>
                      <a:pt x="216" y="61"/>
                    </a:lnTo>
                    <a:lnTo>
                      <a:pt x="212" y="55"/>
                    </a:lnTo>
                    <a:lnTo>
                      <a:pt x="211" y="51"/>
                    </a:lnTo>
                    <a:lnTo>
                      <a:pt x="207" y="46"/>
                    </a:lnTo>
                    <a:lnTo>
                      <a:pt x="203" y="42"/>
                    </a:lnTo>
                    <a:lnTo>
                      <a:pt x="201" y="38"/>
                    </a:lnTo>
                    <a:lnTo>
                      <a:pt x="197" y="34"/>
                    </a:lnTo>
                    <a:lnTo>
                      <a:pt x="192" y="31"/>
                    </a:lnTo>
                    <a:lnTo>
                      <a:pt x="188" y="27"/>
                    </a:lnTo>
                    <a:lnTo>
                      <a:pt x="184" y="23"/>
                    </a:lnTo>
                    <a:lnTo>
                      <a:pt x="178" y="19"/>
                    </a:lnTo>
                    <a:lnTo>
                      <a:pt x="174" y="15"/>
                    </a:lnTo>
                    <a:lnTo>
                      <a:pt x="169" y="13"/>
                    </a:lnTo>
                    <a:lnTo>
                      <a:pt x="165" y="12"/>
                    </a:lnTo>
                    <a:lnTo>
                      <a:pt x="159" y="10"/>
                    </a:lnTo>
                    <a:lnTo>
                      <a:pt x="154" y="6"/>
                    </a:lnTo>
                    <a:lnTo>
                      <a:pt x="148" y="4"/>
                    </a:lnTo>
                    <a:lnTo>
                      <a:pt x="144" y="2"/>
                    </a:lnTo>
                    <a:lnTo>
                      <a:pt x="138" y="2"/>
                    </a:lnTo>
                    <a:lnTo>
                      <a:pt x="133" y="0"/>
                    </a:lnTo>
                    <a:lnTo>
                      <a:pt x="127" y="0"/>
                    </a:lnTo>
                    <a:lnTo>
                      <a:pt x="121" y="0"/>
                    </a:lnTo>
                    <a:lnTo>
                      <a:pt x="115" y="0"/>
                    </a:lnTo>
                    <a:lnTo>
                      <a:pt x="108" y="0"/>
                    </a:lnTo>
                    <a:lnTo>
                      <a:pt x="102" y="0"/>
                    </a:lnTo>
                    <a:lnTo>
                      <a:pt x="96" y="0"/>
                    </a:lnTo>
                    <a:lnTo>
                      <a:pt x="91" y="2"/>
                    </a:lnTo>
                    <a:lnTo>
                      <a:pt x="85" y="2"/>
                    </a:lnTo>
                    <a:lnTo>
                      <a:pt x="79" y="4"/>
                    </a:lnTo>
                    <a:lnTo>
                      <a:pt x="74" y="6"/>
                    </a:lnTo>
                    <a:lnTo>
                      <a:pt x="70" y="10"/>
                    </a:lnTo>
                    <a:lnTo>
                      <a:pt x="64" y="12"/>
                    </a:lnTo>
                    <a:lnTo>
                      <a:pt x="58" y="13"/>
                    </a:lnTo>
                    <a:lnTo>
                      <a:pt x="53" y="15"/>
                    </a:lnTo>
                    <a:lnTo>
                      <a:pt x="49" y="19"/>
                    </a:lnTo>
                    <a:lnTo>
                      <a:pt x="45" y="23"/>
                    </a:lnTo>
                    <a:lnTo>
                      <a:pt x="41" y="27"/>
                    </a:lnTo>
                    <a:lnTo>
                      <a:pt x="36" y="31"/>
                    </a:lnTo>
                    <a:lnTo>
                      <a:pt x="34" y="34"/>
                    </a:lnTo>
                    <a:lnTo>
                      <a:pt x="28" y="38"/>
                    </a:lnTo>
                    <a:lnTo>
                      <a:pt x="24" y="42"/>
                    </a:lnTo>
                    <a:lnTo>
                      <a:pt x="20" y="46"/>
                    </a:lnTo>
                    <a:lnTo>
                      <a:pt x="19" y="51"/>
                    </a:lnTo>
                    <a:lnTo>
                      <a:pt x="15" y="55"/>
                    </a:lnTo>
                    <a:lnTo>
                      <a:pt x="11" y="61"/>
                    </a:lnTo>
                    <a:lnTo>
                      <a:pt x="9" y="65"/>
                    </a:lnTo>
                    <a:lnTo>
                      <a:pt x="7" y="70"/>
                    </a:lnTo>
                    <a:lnTo>
                      <a:pt x="5" y="76"/>
                    </a:lnTo>
                    <a:lnTo>
                      <a:pt x="3" y="82"/>
                    </a:lnTo>
                    <a:lnTo>
                      <a:pt x="1" y="86"/>
                    </a:lnTo>
                    <a:lnTo>
                      <a:pt x="1" y="91"/>
                    </a:lnTo>
                    <a:lnTo>
                      <a:pt x="0" y="97"/>
                    </a:lnTo>
                    <a:lnTo>
                      <a:pt x="0" y="103"/>
                    </a:lnTo>
                    <a:lnTo>
                      <a:pt x="0" y="108"/>
                    </a:lnTo>
                    <a:lnTo>
                      <a:pt x="0" y="116"/>
                    </a:lnTo>
                    <a:lnTo>
                      <a:pt x="0" y="122"/>
                    </a:lnTo>
                    <a:lnTo>
                      <a:pt x="0" y="127"/>
                    </a:lnTo>
                    <a:lnTo>
                      <a:pt x="0" y="133"/>
                    </a:lnTo>
                    <a:lnTo>
                      <a:pt x="1" y="139"/>
                    </a:lnTo>
                    <a:lnTo>
                      <a:pt x="1" y="145"/>
                    </a:lnTo>
                    <a:lnTo>
                      <a:pt x="3" y="150"/>
                    </a:lnTo>
                    <a:lnTo>
                      <a:pt x="5" y="154"/>
                    </a:lnTo>
                    <a:lnTo>
                      <a:pt x="7" y="160"/>
                    </a:lnTo>
                    <a:lnTo>
                      <a:pt x="9" y="165"/>
                    </a:lnTo>
                    <a:lnTo>
                      <a:pt x="11" y="169"/>
                    </a:lnTo>
                    <a:lnTo>
                      <a:pt x="15" y="175"/>
                    </a:lnTo>
                    <a:lnTo>
                      <a:pt x="19" y="181"/>
                    </a:lnTo>
                    <a:lnTo>
                      <a:pt x="20" y="184"/>
                    </a:lnTo>
                    <a:lnTo>
                      <a:pt x="24" y="190"/>
                    </a:lnTo>
                    <a:lnTo>
                      <a:pt x="28" y="194"/>
                    </a:lnTo>
                    <a:lnTo>
                      <a:pt x="34" y="198"/>
                    </a:lnTo>
                    <a:lnTo>
                      <a:pt x="36" y="202"/>
                    </a:lnTo>
                    <a:lnTo>
                      <a:pt x="41" y="205"/>
                    </a:lnTo>
                    <a:lnTo>
                      <a:pt x="45" y="209"/>
                    </a:lnTo>
                    <a:lnTo>
                      <a:pt x="49" y="211"/>
                    </a:lnTo>
                    <a:lnTo>
                      <a:pt x="53" y="215"/>
                    </a:lnTo>
                    <a:lnTo>
                      <a:pt x="58" y="219"/>
                    </a:lnTo>
                    <a:lnTo>
                      <a:pt x="64" y="221"/>
                    </a:lnTo>
                    <a:lnTo>
                      <a:pt x="70" y="222"/>
                    </a:lnTo>
                    <a:lnTo>
                      <a:pt x="74" y="224"/>
                    </a:lnTo>
                    <a:lnTo>
                      <a:pt x="79" y="226"/>
                    </a:lnTo>
                    <a:lnTo>
                      <a:pt x="85" y="228"/>
                    </a:lnTo>
                    <a:lnTo>
                      <a:pt x="91" y="230"/>
                    </a:lnTo>
                    <a:lnTo>
                      <a:pt x="96" y="230"/>
                    </a:lnTo>
                    <a:lnTo>
                      <a:pt x="102" y="232"/>
                    </a:lnTo>
                    <a:lnTo>
                      <a:pt x="108" y="232"/>
                    </a:lnTo>
                    <a:lnTo>
                      <a:pt x="115" y="232"/>
                    </a:lnTo>
                    <a:close/>
                  </a:path>
                </a:pathLst>
              </a:custGeom>
              <a:solidFill>
                <a:srgbClr val="D9E0E6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0" name="Freeform 66"/>
              <p:cNvSpPr>
                <a:spLocks/>
              </p:cNvSpPr>
              <p:nvPr/>
            </p:nvSpPr>
            <p:spPr bwMode="auto">
              <a:xfrm>
                <a:off x="2113" y="3466"/>
                <a:ext cx="144" cy="143"/>
              </a:xfrm>
              <a:custGeom>
                <a:avLst/>
                <a:gdLst>
                  <a:gd name="T0" fmla="*/ 79 w 289"/>
                  <a:gd name="T1" fmla="*/ 143 h 287"/>
                  <a:gd name="T2" fmla="*/ 85 w 289"/>
                  <a:gd name="T3" fmla="*/ 141 h 287"/>
                  <a:gd name="T4" fmla="*/ 93 w 289"/>
                  <a:gd name="T5" fmla="*/ 140 h 287"/>
                  <a:gd name="T6" fmla="*/ 103 w 289"/>
                  <a:gd name="T7" fmla="*/ 136 h 287"/>
                  <a:gd name="T8" fmla="*/ 112 w 289"/>
                  <a:gd name="T9" fmla="*/ 131 h 287"/>
                  <a:gd name="T10" fmla="*/ 121 w 289"/>
                  <a:gd name="T11" fmla="*/ 124 h 287"/>
                  <a:gd name="T12" fmla="*/ 127 w 289"/>
                  <a:gd name="T13" fmla="*/ 117 h 287"/>
                  <a:gd name="T14" fmla="*/ 134 w 289"/>
                  <a:gd name="T15" fmla="*/ 108 h 287"/>
                  <a:gd name="T16" fmla="*/ 139 w 289"/>
                  <a:gd name="T17" fmla="*/ 99 h 287"/>
                  <a:gd name="T18" fmla="*/ 142 w 289"/>
                  <a:gd name="T19" fmla="*/ 89 h 287"/>
                  <a:gd name="T20" fmla="*/ 144 w 289"/>
                  <a:gd name="T21" fmla="*/ 79 h 287"/>
                  <a:gd name="T22" fmla="*/ 144 w 289"/>
                  <a:gd name="T23" fmla="*/ 69 h 287"/>
                  <a:gd name="T24" fmla="*/ 144 w 289"/>
                  <a:gd name="T25" fmla="*/ 64 h 287"/>
                  <a:gd name="T26" fmla="*/ 142 w 289"/>
                  <a:gd name="T27" fmla="*/ 53 h 287"/>
                  <a:gd name="T28" fmla="*/ 139 w 289"/>
                  <a:gd name="T29" fmla="*/ 44 h 287"/>
                  <a:gd name="T30" fmla="*/ 134 w 289"/>
                  <a:gd name="T31" fmla="*/ 34 h 287"/>
                  <a:gd name="T32" fmla="*/ 127 w 289"/>
                  <a:gd name="T33" fmla="*/ 26 h 287"/>
                  <a:gd name="T34" fmla="*/ 121 w 289"/>
                  <a:gd name="T35" fmla="*/ 18 h 287"/>
                  <a:gd name="T36" fmla="*/ 112 w 289"/>
                  <a:gd name="T37" fmla="*/ 11 h 287"/>
                  <a:gd name="T38" fmla="*/ 103 w 289"/>
                  <a:gd name="T39" fmla="*/ 6 h 287"/>
                  <a:gd name="T40" fmla="*/ 93 w 289"/>
                  <a:gd name="T41" fmla="*/ 2 h 287"/>
                  <a:gd name="T42" fmla="*/ 85 w 289"/>
                  <a:gd name="T43" fmla="*/ 0 h 287"/>
                  <a:gd name="T44" fmla="*/ 79 w 289"/>
                  <a:gd name="T45" fmla="*/ 0 h 287"/>
                  <a:gd name="T46" fmla="*/ 69 w 289"/>
                  <a:gd name="T47" fmla="*/ 0 h 287"/>
                  <a:gd name="T48" fmla="*/ 64 w 289"/>
                  <a:gd name="T49" fmla="*/ 0 h 287"/>
                  <a:gd name="T50" fmla="*/ 53 w 289"/>
                  <a:gd name="T51" fmla="*/ 1 h 287"/>
                  <a:gd name="T52" fmla="*/ 44 w 289"/>
                  <a:gd name="T53" fmla="*/ 5 h 287"/>
                  <a:gd name="T54" fmla="*/ 34 w 289"/>
                  <a:gd name="T55" fmla="*/ 9 h 287"/>
                  <a:gd name="T56" fmla="*/ 26 w 289"/>
                  <a:gd name="T57" fmla="*/ 15 h 287"/>
                  <a:gd name="T58" fmla="*/ 18 w 289"/>
                  <a:gd name="T59" fmla="*/ 23 h 287"/>
                  <a:gd name="T60" fmla="*/ 11 w 289"/>
                  <a:gd name="T61" fmla="*/ 30 h 287"/>
                  <a:gd name="T62" fmla="*/ 6 w 289"/>
                  <a:gd name="T63" fmla="*/ 40 h 287"/>
                  <a:gd name="T64" fmla="*/ 2 w 289"/>
                  <a:gd name="T65" fmla="*/ 49 h 287"/>
                  <a:gd name="T66" fmla="*/ 0 w 289"/>
                  <a:gd name="T67" fmla="*/ 60 h 287"/>
                  <a:gd name="T68" fmla="*/ 0 w 289"/>
                  <a:gd name="T69" fmla="*/ 67 h 287"/>
                  <a:gd name="T70" fmla="*/ 0 w 289"/>
                  <a:gd name="T71" fmla="*/ 75 h 287"/>
                  <a:gd name="T72" fmla="*/ 1 w 289"/>
                  <a:gd name="T73" fmla="*/ 85 h 287"/>
                  <a:gd name="T74" fmla="*/ 4 w 289"/>
                  <a:gd name="T75" fmla="*/ 96 h 287"/>
                  <a:gd name="T76" fmla="*/ 8 w 289"/>
                  <a:gd name="T77" fmla="*/ 105 h 287"/>
                  <a:gd name="T78" fmla="*/ 13 w 289"/>
                  <a:gd name="T79" fmla="*/ 114 h 287"/>
                  <a:gd name="T80" fmla="*/ 21 w 289"/>
                  <a:gd name="T81" fmla="*/ 122 h 287"/>
                  <a:gd name="T82" fmla="*/ 28 w 289"/>
                  <a:gd name="T83" fmla="*/ 128 h 287"/>
                  <a:gd name="T84" fmla="*/ 37 w 289"/>
                  <a:gd name="T85" fmla="*/ 135 h 287"/>
                  <a:gd name="T86" fmla="*/ 47 w 289"/>
                  <a:gd name="T87" fmla="*/ 139 h 287"/>
                  <a:gd name="T88" fmla="*/ 57 w 289"/>
                  <a:gd name="T89" fmla="*/ 141 h 287"/>
                  <a:gd name="T90" fmla="*/ 66 w 289"/>
                  <a:gd name="T91" fmla="*/ 143 h 287"/>
                  <a:gd name="T92" fmla="*/ 72 w 289"/>
                  <a:gd name="T93" fmla="*/ 143 h 287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w 289"/>
                  <a:gd name="T142" fmla="*/ 0 h 287"/>
                  <a:gd name="T143" fmla="*/ 289 w 289"/>
                  <a:gd name="T144" fmla="*/ 287 h 287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T141" t="T142" r="T143" b="T144"/>
                <a:pathLst>
                  <a:path w="289" h="287">
                    <a:moveTo>
                      <a:pt x="145" y="287"/>
                    </a:moveTo>
                    <a:lnTo>
                      <a:pt x="151" y="287"/>
                    </a:lnTo>
                    <a:lnTo>
                      <a:pt x="158" y="287"/>
                    </a:lnTo>
                    <a:lnTo>
                      <a:pt x="162" y="285"/>
                    </a:lnTo>
                    <a:lnTo>
                      <a:pt x="166" y="285"/>
                    </a:lnTo>
                    <a:lnTo>
                      <a:pt x="170" y="283"/>
                    </a:lnTo>
                    <a:lnTo>
                      <a:pt x="173" y="283"/>
                    </a:lnTo>
                    <a:lnTo>
                      <a:pt x="179" y="281"/>
                    </a:lnTo>
                    <a:lnTo>
                      <a:pt x="187" y="280"/>
                    </a:lnTo>
                    <a:lnTo>
                      <a:pt x="194" y="278"/>
                    </a:lnTo>
                    <a:lnTo>
                      <a:pt x="200" y="276"/>
                    </a:lnTo>
                    <a:lnTo>
                      <a:pt x="206" y="272"/>
                    </a:lnTo>
                    <a:lnTo>
                      <a:pt x="211" y="270"/>
                    </a:lnTo>
                    <a:lnTo>
                      <a:pt x="219" y="266"/>
                    </a:lnTo>
                    <a:lnTo>
                      <a:pt x="225" y="262"/>
                    </a:lnTo>
                    <a:lnTo>
                      <a:pt x="230" y="257"/>
                    </a:lnTo>
                    <a:lnTo>
                      <a:pt x="236" y="253"/>
                    </a:lnTo>
                    <a:lnTo>
                      <a:pt x="242" y="249"/>
                    </a:lnTo>
                    <a:lnTo>
                      <a:pt x="248" y="245"/>
                    </a:lnTo>
                    <a:lnTo>
                      <a:pt x="251" y="240"/>
                    </a:lnTo>
                    <a:lnTo>
                      <a:pt x="255" y="234"/>
                    </a:lnTo>
                    <a:lnTo>
                      <a:pt x="259" y="228"/>
                    </a:lnTo>
                    <a:lnTo>
                      <a:pt x="265" y="223"/>
                    </a:lnTo>
                    <a:lnTo>
                      <a:pt x="269" y="217"/>
                    </a:lnTo>
                    <a:lnTo>
                      <a:pt x="270" y="211"/>
                    </a:lnTo>
                    <a:lnTo>
                      <a:pt x="274" y="205"/>
                    </a:lnTo>
                    <a:lnTo>
                      <a:pt x="278" y="198"/>
                    </a:lnTo>
                    <a:lnTo>
                      <a:pt x="280" y="192"/>
                    </a:lnTo>
                    <a:lnTo>
                      <a:pt x="282" y="185"/>
                    </a:lnTo>
                    <a:lnTo>
                      <a:pt x="284" y="179"/>
                    </a:lnTo>
                    <a:lnTo>
                      <a:pt x="286" y="171"/>
                    </a:lnTo>
                    <a:lnTo>
                      <a:pt x="288" y="164"/>
                    </a:lnTo>
                    <a:lnTo>
                      <a:pt x="288" y="158"/>
                    </a:lnTo>
                    <a:lnTo>
                      <a:pt x="289" y="150"/>
                    </a:lnTo>
                    <a:lnTo>
                      <a:pt x="289" y="143"/>
                    </a:lnTo>
                    <a:lnTo>
                      <a:pt x="289" y="139"/>
                    </a:lnTo>
                    <a:lnTo>
                      <a:pt x="289" y="135"/>
                    </a:lnTo>
                    <a:lnTo>
                      <a:pt x="288" y="131"/>
                    </a:lnTo>
                    <a:lnTo>
                      <a:pt x="288" y="128"/>
                    </a:lnTo>
                    <a:lnTo>
                      <a:pt x="288" y="120"/>
                    </a:lnTo>
                    <a:lnTo>
                      <a:pt x="286" y="114"/>
                    </a:lnTo>
                    <a:lnTo>
                      <a:pt x="284" y="107"/>
                    </a:lnTo>
                    <a:lnTo>
                      <a:pt x="282" y="99"/>
                    </a:lnTo>
                    <a:lnTo>
                      <a:pt x="280" y="93"/>
                    </a:lnTo>
                    <a:lnTo>
                      <a:pt x="278" y="88"/>
                    </a:lnTo>
                    <a:lnTo>
                      <a:pt x="274" y="80"/>
                    </a:lnTo>
                    <a:lnTo>
                      <a:pt x="270" y="74"/>
                    </a:lnTo>
                    <a:lnTo>
                      <a:pt x="269" y="69"/>
                    </a:lnTo>
                    <a:lnTo>
                      <a:pt x="265" y="61"/>
                    </a:lnTo>
                    <a:lnTo>
                      <a:pt x="259" y="55"/>
                    </a:lnTo>
                    <a:lnTo>
                      <a:pt x="255" y="52"/>
                    </a:lnTo>
                    <a:lnTo>
                      <a:pt x="251" y="46"/>
                    </a:lnTo>
                    <a:lnTo>
                      <a:pt x="248" y="42"/>
                    </a:lnTo>
                    <a:lnTo>
                      <a:pt x="242" y="36"/>
                    </a:lnTo>
                    <a:lnTo>
                      <a:pt x="236" y="31"/>
                    </a:lnTo>
                    <a:lnTo>
                      <a:pt x="230" y="27"/>
                    </a:lnTo>
                    <a:lnTo>
                      <a:pt x="225" y="23"/>
                    </a:lnTo>
                    <a:lnTo>
                      <a:pt x="219" y="19"/>
                    </a:lnTo>
                    <a:lnTo>
                      <a:pt x="211" y="15"/>
                    </a:lnTo>
                    <a:lnTo>
                      <a:pt x="206" y="12"/>
                    </a:lnTo>
                    <a:lnTo>
                      <a:pt x="200" y="10"/>
                    </a:lnTo>
                    <a:lnTo>
                      <a:pt x="194" y="6"/>
                    </a:lnTo>
                    <a:lnTo>
                      <a:pt x="187" y="4"/>
                    </a:lnTo>
                    <a:lnTo>
                      <a:pt x="179" y="2"/>
                    </a:lnTo>
                    <a:lnTo>
                      <a:pt x="173" y="2"/>
                    </a:lnTo>
                    <a:lnTo>
                      <a:pt x="170" y="0"/>
                    </a:lnTo>
                    <a:lnTo>
                      <a:pt x="166" y="0"/>
                    </a:lnTo>
                    <a:lnTo>
                      <a:pt x="162" y="0"/>
                    </a:lnTo>
                    <a:lnTo>
                      <a:pt x="158" y="0"/>
                    </a:lnTo>
                    <a:lnTo>
                      <a:pt x="151" y="0"/>
                    </a:lnTo>
                    <a:lnTo>
                      <a:pt x="145" y="0"/>
                    </a:lnTo>
                    <a:lnTo>
                      <a:pt x="139" y="0"/>
                    </a:lnTo>
                    <a:lnTo>
                      <a:pt x="135" y="0"/>
                    </a:lnTo>
                    <a:lnTo>
                      <a:pt x="132" y="0"/>
                    </a:lnTo>
                    <a:lnTo>
                      <a:pt x="128" y="0"/>
                    </a:lnTo>
                    <a:lnTo>
                      <a:pt x="120" y="0"/>
                    </a:lnTo>
                    <a:lnTo>
                      <a:pt x="115" y="2"/>
                    </a:lnTo>
                    <a:lnTo>
                      <a:pt x="107" y="2"/>
                    </a:lnTo>
                    <a:lnTo>
                      <a:pt x="99" y="4"/>
                    </a:lnTo>
                    <a:lnTo>
                      <a:pt x="94" y="6"/>
                    </a:lnTo>
                    <a:lnTo>
                      <a:pt x="88" y="10"/>
                    </a:lnTo>
                    <a:lnTo>
                      <a:pt x="80" y="12"/>
                    </a:lnTo>
                    <a:lnTo>
                      <a:pt x="75" y="15"/>
                    </a:lnTo>
                    <a:lnTo>
                      <a:pt x="69" y="19"/>
                    </a:lnTo>
                    <a:lnTo>
                      <a:pt x="63" y="23"/>
                    </a:lnTo>
                    <a:lnTo>
                      <a:pt x="56" y="27"/>
                    </a:lnTo>
                    <a:lnTo>
                      <a:pt x="52" y="31"/>
                    </a:lnTo>
                    <a:lnTo>
                      <a:pt x="46" y="36"/>
                    </a:lnTo>
                    <a:lnTo>
                      <a:pt x="42" y="42"/>
                    </a:lnTo>
                    <a:lnTo>
                      <a:pt x="37" y="46"/>
                    </a:lnTo>
                    <a:lnTo>
                      <a:pt x="31" y="52"/>
                    </a:lnTo>
                    <a:lnTo>
                      <a:pt x="27" y="55"/>
                    </a:lnTo>
                    <a:lnTo>
                      <a:pt x="23" y="61"/>
                    </a:lnTo>
                    <a:lnTo>
                      <a:pt x="19" y="69"/>
                    </a:lnTo>
                    <a:lnTo>
                      <a:pt x="16" y="74"/>
                    </a:lnTo>
                    <a:lnTo>
                      <a:pt x="12" y="80"/>
                    </a:lnTo>
                    <a:lnTo>
                      <a:pt x="10" y="88"/>
                    </a:lnTo>
                    <a:lnTo>
                      <a:pt x="8" y="93"/>
                    </a:lnTo>
                    <a:lnTo>
                      <a:pt x="4" y="99"/>
                    </a:lnTo>
                    <a:lnTo>
                      <a:pt x="2" y="107"/>
                    </a:lnTo>
                    <a:lnTo>
                      <a:pt x="2" y="114"/>
                    </a:lnTo>
                    <a:lnTo>
                      <a:pt x="0" y="120"/>
                    </a:lnTo>
                    <a:lnTo>
                      <a:pt x="0" y="128"/>
                    </a:lnTo>
                    <a:lnTo>
                      <a:pt x="0" y="131"/>
                    </a:lnTo>
                    <a:lnTo>
                      <a:pt x="0" y="135"/>
                    </a:lnTo>
                    <a:lnTo>
                      <a:pt x="0" y="139"/>
                    </a:lnTo>
                    <a:lnTo>
                      <a:pt x="0" y="143"/>
                    </a:lnTo>
                    <a:lnTo>
                      <a:pt x="0" y="150"/>
                    </a:lnTo>
                    <a:lnTo>
                      <a:pt x="0" y="158"/>
                    </a:lnTo>
                    <a:lnTo>
                      <a:pt x="0" y="164"/>
                    </a:lnTo>
                    <a:lnTo>
                      <a:pt x="2" y="171"/>
                    </a:lnTo>
                    <a:lnTo>
                      <a:pt x="2" y="179"/>
                    </a:lnTo>
                    <a:lnTo>
                      <a:pt x="4" y="185"/>
                    </a:lnTo>
                    <a:lnTo>
                      <a:pt x="8" y="192"/>
                    </a:lnTo>
                    <a:lnTo>
                      <a:pt x="10" y="198"/>
                    </a:lnTo>
                    <a:lnTo>
                      <a:pt x="12" y="205"/>
                    </a:lnTo>
                    <a:lnTo>
                      <a:pt x="16" y="211"/>
                    </a:lnTo>
                    <a:lnTo>
                      <a:pt x="19" y="217"/>
                    </a:lnTo>
                    <a:lnTo>
                      <a:pt x="23" y="223"/>
                    </a:lnTo>
                    <a:lnTo>
                      <a:pt x="27" y="228"/>
                    </a:lnTo>
                    <a:lnTo>
                      <a:pt x="31" y="234"/>
                    </a:lnTo>
                    <a:lnTo>
                      <a:pt x="37" y="240"/>
                    </a:lnTo>
                    <a:lnTo>
                      <a:pt x="42" y="245"/>
                    </a:lnTo>
                    <a:lnTo>
                      <a:pt x="46" y="249"/>
                    </a:lnTo>
                    <a:lnTo>
                      <a:pt x="52" y="253"/>
                    </a:lnTo>
                    <a:lnTo>
                      <a:pt x="56" y="257"/>
                    </a:lnTo>
                    <a:lnTo>
                      <a:pt x="63" y="262"/>
                    </a:lnTo>
                    <a:lnTo>
                      <a:pt x="69" y="266"/>
                    </a:lnTo>
                    <a:lnTo>
                      <a:pt x="75" y="270"/>
                    </a:lnTo>
                    <a:lnTo>
                      <a:pt x="80" y="272"/>
                    </a:lnTo>
                    <a:lnTo>
                      <a:pt x="88" y="276"/>
                    </a:lnTo>
                    <a:lnTo>
                      <a:pt x="94" y="278"/>
                    </a:lnTo>
                    <a:lnTo>
                      <a:pt x="99" y="280"/>
                    </a:lnTo>
                    <a:lnTo>
                      <a:pt x="107" y="281"/>
                    </a:lnTo>
                    <a:lnTo>
                      <a:pt x="115" y="283"/>
                    </a:lnTo>
                    <a:lnTo>
                      <a:pt x="120" y="285"/>
                    </a:lnTo>
                    <a:lnTo>
                      <a:pt x="128" y="287"/>
                    </a:lnTo>
                    <a:lnTo>
                      <a:pt x="132" y="287"/>
                    </a:lnTo>
                    <a:lnTo>
                      <a:pt x="135" y="287"/>
                    </a:lnTo>
                    <a:lnTo>
                      <a:pt x="139" y="287"/>
                    </a:lnTo>
                    <a:lnTo>
                      <a:pt x="145" y="287"/>
                    </a:lnTo>
                    <a:close/>
                  </a:path>
                </a:pathLst>
              </a:custGeom>
              <a:solidFill>
                <a:srgbClr val="D9E0E6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1" name="Freeform 129"/>
              <p:cNvSpPr>
                <a:spLocks/>
              </p:cNvSpPr>
              <p:nvPr/>
            </p:nvSpPr>
            <p:spPr bwMode="auto">
              <a:xfrm>
                <a:off x="2421" y="3547"/>
                <a:ext cx="57" cy="57"/>
              </a:xfrm>
              <a:custGeom>
                <a:avLst/>
                <a:gdLst>
                  <a:gd name="T0" fmla="*/ 32 w 114"/>
                  <a:gd name="T1" fmla="*/ 57 h 114"/>
                  <a:gd name="T2" fmla="*/ 37 w 114"/>
                  <a:gd name="T3" fmla="*/ 55 h 114"/>
                  <a:gd name="T4" fmla="*/ 42 w 114"/>
                  <a:gd name="T5" fmla="*/ 53 h 114"/>
                  <a:gd name="T6" fmla="*/ 46 w 114"/>
                  <a:gd name="T7" fmla="*/ 50 h 114"/>
                  <a:gd name="T8" fmla="*/ 51 w 114"/>
                  <a:gd name="T9" fmla="*/ 46 h 114"/>
                  <a:gd name="T10" fmla="*/ 54 w 114"/>
                  <a:gd name="T11" fmla="*/ 42 h 114"/>
                  <a:gd name="T12" fmla="*/ 56 w 114"/>
                  <a:gd name="T13" fmla="*/ 36 h 114"/>
                  <a:gd name="T14" fmla="*/ 57 w 114"/>
                  <a:gd name="T15" fmla="*/ 31 h 114"/>
                  <a:gd name="T16" fmla="*/ 57 w 114"/>
                  <a:gd name="T17" fmla="*/ 26 h 114"/>
                  <a:gd name="T18" fmla="*/ 56 w 114"/>
                  <a:gd name="T19" fmla="*/ 20 h 114"/>
                  <a:gd name="T20" fmla="*/ 54 w 114"/>
                  <a:gd name="T21" fmla="*/ 15 h 114"/>
                  <a:gd name="T22" fmla="*/ 51 w 114"/>
                  <a:gd name="T23" fmla="*/ 11 h 114"/>
                  <a:gd name="T24" fmla="*/ 46 w 114"/>
                  <a:gd name="T25" fmla="*/ 7 h 114"/>
                  <a:gd name="T26" fmla="*/ 42 w 114"/>
                  <a:gd name="T27" fmla="*/ 3 h 114"/>
                  <a:gd name="T28" fmla="*/ 37 w 114"/>
                  <a:gd name="T29" fmla="*/ 1 h 114"/>
                  <a:gd name="T30" fmla="*/ 32 w 114"/>
                  <a:gd name="T31" fmla="*/ 0 h 114"/>
                  <a:gd name="T32" fmla="*/ 26 w 114"/>
                  <a:gd name="T33" fmla="*/ 0 h 114"/>
                  <a:gd name="T34" fmla="*/ 20 w 114"/>
                  <a:gd name="T35" fmla="*/ 1 h 114"/>
                  <a:gd name="T36" fmla="*/ 16 w 114"/>
                  <a:gd name="T37" fmla="*/ 3 h 114"/>
                  <a:gd name="T38" fmla="*/ 11 w 114"/>
                  <a:gd name="T39" fmla="*/ 7 h 114"/>
                  <a:gd name="T40" fmla="*/ 7 w 114"/>
                  <a:gd name="T41" fmla="*/ 11 h 114"/>
                  <a:gd name="T42" fmla="*/ 3 w 114"/>
                  <a:gd name="T43" fmla="*/ 15 h 114"/>
                  <a:gd name="T44" fmla="*/ 1 w 114"/>
                  <a:gd name="T45" fmla="*/ 20 h 114"/>
                  <a:gd name="T46" fmla="*/ 0 w 114"/>
                  <a:gd name="T47" fmla="*/ 26 h 114"/>
                  <a:gd name="T48" fmla="*/ 0 w 114"/>
                  <a:gd name="T49" fmla="*/ 31 h 114"/>
                  <a:gd name="T50" fmla="*/ 1 w 114"/>
                  <a:gd name="T51" fmla="*/ 36 h 114"/>
                  <a:gd name="T52" fmla="*/ 3 w 114"/>
                  <a:gd name="T53" fmla="*/ 42 h 114"/>
                  <a:gd name="T54" fmla="*/ 7 w 114"/>
                  <a:gd name="T55" fmla="*/ 46 h 114"/>
                  <a:gd name="T56" fmla="*/ 11 w 114"/>
                  <a:gd name="T57" fmla="*/ 50 h 114"/>
                  <a:gd name="T58" fmla="*/ 16 w 114"/>
                  <a:gd name="T59" fmla="*/ 53 h 114"/>
                  <a:gd name="T60" fmla="*/ 20 w 114"/>
                  <a:gd name="T61" fmla="*/ 55 h 114"/>
                  <a:gd name="T62" fmla="*/ 26 w 114"/>
                  <a:gd name="T63" fmla="*/ 57 h 114"/>
                  <a:gd name="T64" fmla="*/ 29 w 114"/>
                  <a:gd name="T65" fmla="*/ 57 h 114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114"/>
                  <a:gd name="T100" fmla="*/ 0 h 114"/>
                  <a:gd name="T101" fmla="*/ 114 w 114"/>
                  <a:gd name="T102" fmla="*/ 114 h 114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114" h="114">
                    <a:moveTo>
                      <a:pt x="57" y="114"/>
                    </a:moveTo>
                    <a:lnTo>
                      <a:pt x="63" y="114"/>
                    </a:lnTo>
                    <a:lnTo>
                      <a:pt x="69" y="114"/>
                    </a:lnTo>
                    <a:lnTo>
                      <a:pt x="73" y="110"/>
                    </a:lnTo>
                    <a:lnTo>
                      <a:pt x="78" y="110"/>
                    </a:lnTo>
                    <a:lnTo>
                      <a:pt x="84" y="106"/>
                    </a:lnTo>
                    <a:lnTo>
                      <a:pt x="88" y="102"/>
                    </a:lnTo>
                    <a:lnTo>
                      <a:pt x="92" y="100"/>
                    </a:lnTo>
                    <a:lnTo>
                      <a:pt x="97" y="97"/>
                    </a:lnTo>
                    <a:lnTo>
                      <a:pt x="101" y="91"/>
                    </a:lnTo>
                    <a:lnTo>
                      <a:pt x="103" y="87"/>
                    </a:lnTo>
                    <a:lnTo>
                      <a:pt x="107" y="83"/>
                    </a:lnTo>
                    <a:lnTo>
                      <a:pt x="111" y="78"/>
                    </a:lnTo>
                    <a:lnTo>
                      <a:pt x="111" y="72"/>
                    </a:lnTo>
                    <a:lnTo>
                      <a:pt x="113" y="68"/>
                    </a:lnTo>
                    <a:lnTo>
                      <a:pt x="114" y="62"/>
                    </a:lnTo>
                    <a:lnTo>
                      <a:pt x="114" y="57"/>
                    </a:lnTo>
                    <a:lnTo>
                      <a:pt x="114" y="51"/>
                    </a:lnTo>
                    <a:lnTo>
                      <a:pt x="113" y="45"/>
                    </a:lnTo>
                    <a:lnTo>
                      <a:pt x="111" y="40"/>
                    </a:lnTo>
                    <a:lnTo>
                      <a:pt x="111" y="34"/>
                    </a:lnTo>
                    <a:lnTo>
                      <a:pt x="107" y="30"/>
                    </a:lnTo>
                    <a:lnTo>
                      <a:pt x="103" y="24"/>
                    </a:lnTo>
                    <a:lnTo>
                      <a:pt x="101" y="21"/>
                    </a:lnTo>
                    <a:lnTo>
                      <a:pt x="97" y="17"/>
                    </a:lnTo>
                    <a:lnTo>
                      <a:pt x="92" y="13"/>
                    </a:lnTo>
                    <a:lnTo>
                      <a:pt x="88" y="9"/>
                    </a:lnTo>
                    <a:lnTo>
                      <a:pt x="84" y="5"/>
                    </a:lnTo>
                    <a:lnTo>
                      <a:pt x="78" y="3"/>
                    </a:lnTo>
                    <a:lnTo>
                      <a:pt x="73" y="2"/>
                    </a:lnTo>
                    <a:lnTo>
                      <a:pt x="69" y="2"/>
                    </a:lnTo>
                    <a:lnTo>
                      <a:pt x="63" y="0"/>
                    </a:lnTo>
                    <a:lnTo>
                      <a:pt x="57" y="0"/>
                    </a:lnTo>
                    <a:lnTo>
                      <a:pt x="52" y="0"/>
                    </a:lnTo>
                    <a:lnTo>
                      <a:pt x="46" y="2"/>
                    </a:lnTo>
                    <a:lnTo>
                      <a:pt x="40" y="2"/>
                    </a:lnTo>
                    <a:lnTo>
                      <a:pt x="35" y="3"/>
                    </a:lnTo>
                    <a:lnTo>
                      <a:pt x="31" y="5"/>
                    </a:lnTo>
                    <a:lnTo>
                      <a:pt x="25" y="9"/>
                    </a:lnTo>
                    <a:lnTo>
                      <a:pt x="21" y="13"/>
                    </a:lnTo>
                    <a:lnTo>
                      <a:pt x="18" y="17"/>
                    </a:lnTo>
                    <a:lnTo>
                      <a:pt x="14" y="21"/>
                    </a:lnTo>
                    <a:lnTo>
                      <a:pt x="10" y="24"/>
                    </a:lnTo>
                    <a:lnTo>
                      <a:pt x="6" y="30"/>
                    </a:lnTo>
                    <a:lnTo>
                      <a:pt x="4" y="34"/>
                    </a:lnTo>
                    <a:lnTo>
                      <a:pt x="2" y="40"/>
                    </a:lnTo>
                    <a:lnTo>
                      <a:pt x="2" y="45"/>
                    </a:lnTo>
                    <a:lnTo>
                      <a:pt x="0" y="51"/>
                    </a:lnTo>
                    <a:lnTo>
                      <a:pt x="0" y="57"/>
                    </a:lnTo>
                    <a:lnTo>
                      <a:pt x="0" y="62"/>
                    </a:lnTo>
                    <a:lnTo>
                      <a:pt x="2" y="68"/>
                    </a:lnTo>
                    <a:lnTo>
                      <a:pt x="2" y="72"/>
                    </a:lnTo>
                    <a:lnTo>
                      <a:pt x="4" y="78"/>
                    </a:lnTo>
                    <a:lnTo>
                      <a:pt x="6" y="83"/>
                    </a:lnTo>
                    <a:lnTo>
                      <a:pt x="10" y="87"/>
                    </a:lnTo>
                    <a:lnTo>
                      <a:pt x="14" y="91"/>
                    </a:lnTo>
                    <a:lnTo>
                      <a:pt x="18" y="97"/>
                    </a:lnTo>
                    <a:lnTo>
                      <a:pt x="21" y="100"/>
                    </a:lnTo>
                    <a:lnTo>
                      <a:pt x="25" y="102"/>
                    </a:lnTo>
                    <a:lnTo>
                      <a:pt x="31" y="106"/>
                    </a:lnTo>
                    <a:lnTo>
                      <a:pt x="35" y="110"/>
                    </a:lnTo>
                    <a:lnTo>
                      <a:pt x="40" y="110"/>
                    </a:lnTo>
                    <a:lnTo>
                      <a:pt x="46" y="114"/>
                    </a:lnTo>
                    <a:lnTo>
                      <a:pt x="52" y="114"/>
                    </a:lnTo>
                    <a:lnTo>
                      <a:pt x="57" y="114"/>
                    </a:lnTo>
                    <a:close/>
                  </a:path>
                </a:pathLst>
              </a:custGeom>
              <a:solidFill>
                <a:srgbClr val="0017EB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2" name="Freeform 130"/>
              <p:cNvSpPr>
                <a:spLocks/>
              </p:cNvSpPr>
              <p:nvPr/>
            </p:nvSpPr>
            <p:spPr bwMode="auto">
              <a:xfrm>
                <a:off x="2162" y="3649"/>
                <a:ext cx="58" cy="58"/>
              </a:xfrm>
              <a:custGeom>
                <a:avLst/>
                <a:gdLst>
                  <a:gd name="T0" fmla="*/ 33 w 116"/>
                  <a:gd name="T1" fmla="*/ 57 h 116"/>
                  <a:gd name="T2" fmla="*/ 38 w 116"/>
                  <a:gd name="T3" fmla="*/ 56 h 116"/>
                  <a:gd name="T4" fmla="*/ 44 w 116"/>
                  <a:gd name="T5" fmla="*/ 53 h 116"/>
                  <a:gd name="T6" fmla="*/ 48 w 116"/>
                  <a:gd name="T7" fmla="*/ 51 h 116"/>
                  <a:gd name="T8" fmla="*/ 52 w 116"/>
                  <a:gd name="T9" fmla="*/ 47 h 116"/>
                  <a:gd name="T10" fmla="*/ 55 w 116"/>
                  <a:gd name="T11" fmla="*/ 42 h 116"/>
                  <a:gd name="T12" fmla="*/ 56 w 116"/>
                  <a:gd name="T13" fmla="*/ 36 h 116"/>
                  <a:gd name="T14" fmla="*/ 58 w 116"/>
                  <a:gd name="T15" fmla="*/ 32 h 116"/>
                  <a:gd name="T16" fmla="*/ 58 w 116"/>
                  <a:gd name="T17" fmla="*/ 26 h 116"/>
                  <a:gd name="T18" fmla="*/ 56 w 116"/>
                  <a:gd name="T19" fmla="*/ 19 h 116"/>
                  <a:gd name="T20" fmla="*/ 55 w 116"/>
                  <a:gd name="T21" fmla="*/ 14 h 116"/>
                  <a:gd name="T22" fmla="*/ 52 w 116"/>
                  <a:gd name="T23" fmla="*/ 10 h 116"/>
                  <a:gd name="T24" fmla="*/ 48 w 116"/>
                  <a:gd name="T25" fmla="*/ 6 h 116"/>
                  <a:gd name="T26" fmla="*/ 44 w 116"/>
                  <a:gd name="T27" fmla="*/ 3 h 116"/>
                  <a:gd name="T28" fmla="*/ 38 w 116"/>
                  <a:gd name="T29" fmla="*/ 1 h 116"/>
                  <a:gd name="T30" fmla="*/ 33 w 116"/>
                  <a:gd name="T31" fmla="*/ 0 h 116"/>
                  <a:gd name="T32" fmla="*/ 27 w 116"/>
                  <a:gd name="T33" fmla="*/ 0 h 116"/>
                  <a:gd name="T34" fmla="*/ 21 w 116"/>
                  <a:gd name="T35" fmla="*/ 1 h 116"/>
                  <a:gd name="T36" fmla="*/ 16 w 116"/>
                  <a:gd name="T37" fmla="*/ 3 h 116"/>
                  <a:gd name="T38" fmla="*/ 11 w 116"/>
                  <a:gd name="T39" fmla="*/ 6 h 116"/>
                  <a:gd name="T40" fmla="*/ 7 w 116"/>
                  <a:gd name="T41" fmla="*/ 10 h 116"/>
                  <a:gd name="T42" fmla="*/ 4 w 116"/>
                  <a:gd name="T43" fmla="*/ 14 h 116"/>
                  <a:gd name="T44" fmla="*/ 1 w 116"/>
                  <a:gd name="T45" fmla="*/ 19 h 116"/>
                  <a:gd name="T46" fmla="*/ 0 w 116"/>
                  <a:gd name="T47" fmla="*/ 26 h 116"/>
                  <a:gd name="T48" fmla="*/ 0 w 116"/>
                  <a:gd name="T49" fmla="*/ 32 h 116"/>
                  <a:gd name="T50" fmla="*/ 1 w 116"/>
                  <a:gd name="T51" fmla="*/ 36 h 116"/>
                  <a:gd name="T52" fmla="*/ 4 w 116"/>
                  <a:gd name="T53" fmla="*/ 42 h 116"/>
                  <a:gd name="T54" fmla="*/ 7 w 116"/>
                  <a:gd name="T55" fmla="*/ 47 h 116"/>
                  <a:gd name="T56" fmla="*/ 11 w 116"/>
                  <a:gd name="T57" fmla="*/ 51 h 116"/>
                  <a:gd name="T58" fmla="*/ 16 w 116"/>
                  <a:gd name="T59" fmla="*/ 53 h 116"/>
                  <a:gd name="T60" fmla="*/ 21 w 116"/>
                  <a:gd name="T61" fmla="*/ 56 h 116"/>
                  <a:gd name="T62" fmla="*/ 27 w 116"/>
                  <a:gd name="T63" fmla="*/ 57 h 116"/>
                  <a:gd name="T64" fmla="*/ 30 w 116"/>
                  <a:gd name="T65" fmla="*/ 58 h 11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116"/>
                  <a:gd name="T100" fmla="*/ 0 h 116"/>
                  <a:gd name="T101" fmla="*/ 116 w 116"/>
                  <a:gd name="T102" fmla="*/ 116 h 11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116" h="116">
                    <a:moveTo>
                      <a:pt x="59" y="116"/>
                    </a:moveTo>
                    <a:lnTo>
                      <a:pt x="65" y="114"/>
                    </a:lnTo>
                    <a:lnTo>
                      <a:pt x="71" y="114"/>
                    </a:lnTo>
                    <a:lnTo>
                      <a:pt x="76" y="112"/>
                    </a:lnTo>
                    <a:lnTo>
                      <a:pt x="82" y="110"/>
                    </a:lnTo>
                    <a:lnTo>
                      <a:pt x="88" y="106"/>
                    </a:lnTo>
                    <a:lnTo>
                      <a:pt x="92" y="104"/>
                    </a:lnTo>
                    <a:lnTo>
                      <a:pt x="95" y="101"/>
                    </a:lnTo>
                    <a:lnTo>
                      <a:pt x="101" y="97"/>
                    </a:lnTo>
                    <a:lnTo>
                      <a:pt x="103" y="93"/>
                    </a:lnTo>
                    <a:lnTo>
                      <a:pt x="107" y="89"/>
                    </a:lnTo>
                    <a:lnTo>
                      <a:pt x="109" y="84"/>
                    </a:lnTo>
                    <a:lnTo>
                      <a:pt x="112" y="80"/>
                    </a:lnTo>
                    <a:lnTo>
                      <a:pt x="112" y="72"/>
                    </a:lnTo>
                    <a:lnTo>
                      <a:pt x="116" y="68"/>
                    </a:lnTo>
                    <a:lnTo>
                      <a:pt x="116" y="63"/>
                    </a:lnTo>
                    <a:lnTo>
                      <a:pt x="116" y="57"/>
                    </a:lnTo>
                    <a:lnTo>
                      <a:pt x="116" y="51"/>
                    </a:lnTo>
                    <a:lnTo>
                      <a:pt x="116" y="46"/>
                    </a:lnTo>
                    <a:lnTo>
                      <a:pt x="112" y="38"/>
                    </a:lnTo>
                    <a:lnTo>
                      <a:pt x="112" y="34"/>
                    </a:lnTo>
                    <a:lnTo>
                      <a:pt x="109" y="28"/>
                    </a:lnTo>
                    <a:lnTo>
                      <a:pt x="107" y="23"/>
                    </a:lnTo>
                    <a:lnTo>
                      <a:pt x="103" y="19"/>
                    </a:lnTo>
                    <a:lnTo>
                      <a:pt x="101" y="17"/>
                    </a:lnTo>
                    <a:lnTo>
                      <a:pt x="95" y="11"/>
                    </a:lnTo>
                    <a:lnTo>
                      <a:pt x="92" y="9"/>
                    </a:lnTo>
                    <a:lnTo>
                      <a:pt x="88" y="6"/>
                    </a:lnTo>
                    <a:lnTo>
                      <a:pt x="82" y="4"/>
                    </a:lnTo>
                    <a:lnTo>
                      <a:pt x="76" y="2"/>
                    </a:lnTo>
                    <a:lnTo>
                      <a:pt x="71" y="0"/>
                    </a:lnTo>
                    <a:lnTo>
                      <a:pt x="65" y="0"/>
                    </a:lnTo>
                    <a:lnTo>
                      <a:pt x="59" y="0"/>
                    </a:lnTo>
                    <a:lnTo>
                      <a:pt x="54" y="0"/>
                    </a:lnTo>
                    <a:lnTo>
                      <a:pt x="48" y="0"/>
                    </a:lnTo>
                    <a:lnTo>
                      <a:pt x="42" y="2"/>
                    </a:lnTo>
                    <a:lnTo>
                      <a:pt x="36" y="4"/>
                    </a:lnTo>
                    <a:lnTo>
                      <a:pt x="31" y="6"/>
                    </a:lnTo>
                    <a:lnTo>
                      <a:pt x="27" y="9"/>
                    </a:lnTo>
                    <a:lnTo>
                      <a:pt x="21" y="11"/>
                    </a:lnTo>
                    <a:lnTo>
                      <a:pt x="17" y="17"/>
                    </a:lnTo>
                    <a:lnTo>
                      <a:pt x="14" y="19"/>
                    </a:lnTo>
                    <a:lnTo>
                      <a:pt x="10" y="23"/>
                    </a:lnTo>
                    <a:lnTo>
                      <a:pt x="8" y="28"/>
                    </a:lnTo>
                    <a:lnTo>
                      <a:pt x="6" y="34"/>
                    </a:lnTo>
                    <a:lnTo>
                      <a:pt x="2" y="38"/>
                    </a:lnTo>
                    <a:lnTo>
                      <a:pt x="2" y="46"/>
                    </a:lnTo>
                    <a:lnTo>
                      <a:pt x="0" y="51"/>
                    </a:lnTo>
                    <a:lnTo>
                      <a:pt x="0" y="57"/>
                    </a:lnTo>
                    <a:lnTo>
                      <a:pt x="0" y="63"/>
                    </a:lnTo>
                    <a:lnTo>
                      <a:pt x="2" y="68"/>
                    </a:lnTo>
                    <a:lnTo>
                      <a:pt x="2" y="72"/>
                    </a:lnTo>
                    <a:lnTo>
                      <a:pt x="6" y="80"/>
                    </a:lnTo>
                    <a:lnTo>
                      <a:pt x="8" y="84"/>
                    </a:lnTo>
                    <a:lnTo>
                      <a:pt x="10" y="89"/>
                    </a:lnTo>
                    <a:lnTo>
                      <a:pt x="14" y="93"/>
                    </a:lnTo>
                    <a:lnTo>
                      <a:pt x="17" y="97"/>
                    </a:lnTo>
                    <a:lnTo>
                      <a:pt x="21" y="101"/>
                    </a:lnTo>
                    <a:lnTo>
                      <a:pt x="27" y="104"/>
                    </a:lnTo>
                    <a:lnTo>
                      <a:pt x="31" y="106"/>
                    </a:lnTo>
                    <a:lnTo>
                      <a:pt x="36" y="110"/>
                    </a:lnTo>
                    <a:lnTo>
                      <a:pt x="42" y="112"/>
                    </a:lnTo>
                    <a:lnTo>
                      <a:pt x="48" y="114"/>
                    </a:lnTo>
                    <a:lnTo>
                      <a:pt x="54" y="114"/>
                    </a:lnTo>
                    <a:lnTo>
                      <a:pt x="59" y="116"/>
                    </a:lnTo>
                    <a:close/>
                  </a:path>
                </a:pathLst>
              </a:custGeom>
              <a:solidFill>
                <a:srgbClr val="0017EB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3" name="Freeform 131"/>
              <p:cNvSpPr>
                <a:spLocks/>
              </p:cNvSpPr>
              <p:nvPr/>
            </p:nvSpPr>
            <p:spPr bwMode="auto">
              <a:xfrm>
                <a:off x="2235" y="3316"/>
                <a:ext cx="51" cy="50"/>
              </a:xfrm>
              <a:custGeom>
                <a:avLst/>
                <a:gdLst>
                  <a:gd name="T0" fmla="*/ 28 w 100"/>
                  <a:gd name="T1" fmla="*/ 50 h 101"/>
                  <a:gd name="T2" fmla="*/ 33 w 100"/>
                  <a:gd name="T3" fmla="*/ 48 h 101"/>
                  <a:gd name="T4" fmla="*/ 37 w 100"/>
                  <a:gd name="T5" fmla="*/ 46 h 101"/>
                  <a:gd name="T6" fmla="*/ 41 w 100"/>
                  <a:gd name="T7" fmla="*/ 44 h 101"/>
                  <a:gd name="T8" fmla="*/ 44 w 100"/>
                  <a:gd name="T9" fmla="*/ 41 h 101"/>
                  <a:gd name="T10" fmla="*/ 47 w 100"/>
                  <a:gd name="T11" fmla="*/ 37 h 101"/>
                  <a:gd name="T12" fmla="*/ 49 w 100"/>
                  <a:gd name="T13" fmla="*/ 32 h 101"/>
                  <a:gd name="T14" fmla="*/ 51 w 100"/>
                  <a:gd name="T15" fmla="*/ 27 h 101"/>
                  <a:gd name="T16" fmla="*/ 51 w 100"/>
                  <a:gd name="T17" fmla="*/ 23 h 101"/>
                  <a:gd name="T18" fmla="*/ 49 w 100"/>
                  <a:gd name="T19" fmla="*/ 17 h 101"/>
                  <a:gd name="T20" fmla="*/ 47 w 100"/>
                  <a:gd name="T21" fmla="*/ 13 h 101"/>
                  <a:gd name="T22" fmla="*/ 44 w 100"/>
                  <a:gd name="T23" fmla="*/ 8 h 101"/>
                  <a:gd name="T24" fmla="*/ 41 w 100"/>
                  <a:gd name="T25" fmla="*/ 5 h 101"/>
                  <a:gd name="T26" fmla="*/ 37 w 100"/>
                  <a:gd name="T27" fmla="*/ 3 h 101"/>
                  <a:gd name="T28" fmla="*/ 33 w 100"/>
                  <a:gd name="T29" fmla="*/ 1 h 101"/>
                  <a:gd name="T30" fmla="*/ 28 w 100"/>
                  <a:gd name="T31" fmla="*/ 0 h 101"/>
                  <a:gd name="T32" fmla="*/ 22 w 100"/>
                  <a:gd name="T33" fmla="*/ 0 h 101"/>
                  <a:gd name="T34" fmla="*/ 17 w 100"/>
                  <a:gd name="T35" fmla="*/ 1 h 101"/>
                  <a:gd name="T36" fmla="*/ 12 w 100"/>
                  <a:gd name="T37" fmla="*/ 3 h 101"/>
                  <a:gd name="T38" fmla="*/ 9 w 100"/>
                  <a:gd name="T39" fmla="*/ 5 h 101"/>
                  <a:gd name="T40" fmla="*/ 6 w 100"/>
                  <a:gd name="T41" fmla="*/ 8 h 101"/>
                  <a:gd name="T42" fmla="*/ 3 w 100"/>
                  <a:gd name="T43" fmla="*/ 13 h 101"/>
                  <a:gd name="T44" fmla="*/ 1 w 100"/>
                  <a:gd name="T45" fmla="*/ 17 h 101"/>
                  <a:gd name="T46" fmla="*/ 0 w 100"/>
                  <a:gd name="T47" fmla="*/ 23 h 101"/>
                  <a:gd name="T48" fmla="*/ 0 w 100"/>
                  <a:gd name="T49" fmla="*/ 27 h 101"/>
                  <a:gd name="T50" fmla="*/ 1 w 100"/>
                  <a:gd name="T51" fmla="*/ 32 h 101"/>
                  <a:gd name="T52" fmla="*/ 3 w 100"/>
                  <a:gd name="T53" fmla="*/ 37 h 101"/>
                  <a:gd name="T54" fmla="*/ 6 w 100"/>
                  <a:gd name="T55" fmla="*/ 41 h 101"/>
                  <a:gd name="T56" fmla="*/ 9 w 100"/>
                  <a:gd name="T57" fmla="*/ 44 h 101"/>
                  <a:gd name="T58" fmla="*/ 12 w 100"/>
                  <a:gd name="T59" fmla="*/ 46 h 101"/>
                  <a:gd name="T60" fmla="*/ 17 w 100"/>
                  <a:gd name="T61" fmla="*/ 48 h 101"/>
                  <a:gd name="T62" fmla="*/ 22 w 100"/>
                  <a:gd name="T63" fmla="*/ 50 h 101"/>
                  <a:gd name="T64" fmla="*/ 25 w 100"/>
                  <a:gd name="T65" fmla="*/ 50 h 101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100"/>
                  <a:gd name="T100" fmla="*/ 0 h 101"/>
                  <a:gd name="T101" fmla="*/ 100 w 100"/>
                  <a:gd name="T102" fmla="*/ 101 h 101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100" h="101">
                    <a:moveTo>
                      <a:pt x="49" y="101"/>
                    </a:moveTo>
                    <a:lnTo>
                      <a:pt x="55" y="101"/>
                    </a:lnTo>
                    <a:lnTo>
                      <a:pt x="59" y="99"/>
                    </a:lnTo>
                    <a:lnTo>
                      <a:pt x="64" y="97"/>
                    </a:lnTo>
                    <a:lnTo>
                      <a:pt x="68" y="97"/>
                    </a:lnTo>
                    <a:lnTo>
                      <a:pt x="72" y="93"/>
                    </a:lnTo>
                    <a:lnTo>
                      <a:pt x="78" y="91"/>
                    </a:lnTo>
                    <a:lnTo>
                      <a:pt x="81" y="89"/>
                    </a:lnTo>
                    <a:lnTo>
                      <a:pt x="85" y="86"/>
                    </a:lnTo>
                    <a:lnTo>
                      <a:pt x="87" y="82"/>
                    </a:lnTo>
                    <a:lnTo>
                      <a:pt x="91" y="78"/>
                    </a:lnTo>
                    <a:lnTo>
                      <a:pt x="93" y="74"/>
                    </a:lnTo>
                    <a:lnTo>
                      <a:pt x="97" y="70"/>
                    </a:lnTo>
                    <a:lnTo>
                      <a:pt x="97" y="65"/>
                    </a:lnTo>
                    <a:lnTo>
                      <a:pt x="99" y="61"/>
                    </a:lnTo>
                    <a:lnTo>
                      <a:pt x="100" y="55"/>
                    </a:lnTo>
                    <a:lnTo>
                      <a:pt x="100" y="51"/>
                    </a:lnTo>
                    <a:lnTo>
                      <a:pt x="100" y="46"/>
                    </a:lnTo>
                    <a:lnTo>
                      <a:pt x="99" y="40"/>
                    </a:lnTo>
                    <a:lnTo>
                      <a:pt x="97" y="34"/>
                    </a:lnTo>
                    <a:lnTo>
                      <a:pt x="97" y="30"/>
                    </a:lnTo>
                    <a:lnTo>
                      <a:pt x="93" y="27"/>
                    </a:lnTo>
                    <a:lnTo>
                      <a:pt x="91" y="23"/>
                    </a:lnTo>
                    <a:lnTo>
                      <a:pt x="87" y="17"/>
                    </a:lnTo>
                    <a:lnTo>
                      <a:pt x="85" y="15"/>
                    </a:lnTo>
                    <a:lnTo>
                      <a:pt x="81" y="11"/>
                    </a:lnTo>
                    <a:lnTo>
                      <a:pt x="78" y="8"/>
                    </a:lnTo>
                    <a:lnTo>
                      <a:pt x="72" y="6"/>
                    </a:lnTo>
                    <a:lnTo>
                      <a:pt x="68" y="4"/>
                    </a:lnTo>
                    <a:lnTo>
                      <a:pt x="64" y="2"/>
                    </a:lnTo>
                    <a:lnTo>
                      <a:pt x="59" y="2"/>
                    </a:lnTo>
                    <a:lnTo>
                      <a:pt x="55" y="0"/>
                    </a:lnTo>
                    <a:lnTo>
                      <a:pt x="49" y="0"/>
                    </a:lnTo>
                    <a:lnTo>
                      <a:pt x="43" y="0"/>
                    </a:lnTo>
                    <a:lnTo>
                      <a:pt x="40" y="2"/>
                    </a:lnTo>
                    <a:lnTo>
                      <a:pt x="34" y="2"/>
                    </a:lnTo>
                    <a:lnTo>
                      <a:pt x="30" y="4"/>
                    </a:lnTo>
                    <a:lnTo>
                      <a:pt x="24" y="6"/>
                    </a:lnTo>
                    <a:lnTo>
                      <a:pt x="21" y="8"/>
                    </a:lnTo>
                    <a:lnTo>
                      <a:pt x="17" y="11"/>
                    </a:lnTo>
                    <a:lnTo>
                      <a:pt x="15" y="15"/>
                    </a:lnTo>
                    <a:lnTo>
                      <a:pt x="11" y="17"/>
                    </a:lnTo>
                    <a:lnTo>
                      <a:pt x="7" y="23"/>
                    </a:lnTo>
                    <a:lnTo>
                      <a:pt x="5" y="27"/>
                    </a:lnTo>
                    <a:lnTo>
                      <a:pt x="4" y="30"/>
                    </a:lnTo>
                    <a:lnTo>
                      <a:pt x="2" y="34"/>
                    </a:lnTo>
                    <a:lnTo>
                      <a:pt x="2" y="40"/>
                    </a:lnTo>
                    <a:lnTo>
                      <a:pt x="0" y="46"/>
                    </a:lnTo>
                    <a:lnTo>
                      <a:pt x="0" y="51"/>
                    </a:lnTo>
                    <a:lnTo>
                      <a:pt x="0" y="55"/>
                    </a:lnTo>
                    <a:lnTo>
                      <a:pt x="2" y="61"/>
                    </a:lnTo>
                    <a:lnTo>
                      <a:pt x="2" y="65"/>
                    </a:lnTo>
                    <a:lnTo>
                      <a:pt x="4" y="70"/>
                    </a:lnTo>
                    <a:lnTo>
                      <a:pt x="5" y="74"/>
                    </a:lnTo>
                    <a:lnTo>
                      <a:pt x="7" y="78"/>
                    </a:lnTo>
                    <a:lnTo>
                      <a:pt x="11" y="82"/>
                    </a:lnTo>
                    <a:lnTo>
                      <a:pt x="15" y="86"/>
                    </a:lnTo>
                    <a:lnTo>
                      <a:pt x="17" y="89"/>
                    </a:lnTo>
                    <a:lnTo>
                      <a:pt x="21" y="91"/>
                    </a:lnTo>
                    <a:lnTo>
                      <a:pt x="24" y="93"/>
                    </a:lnTo>
                    <a:lnTo>
                      <a:pt x="30" y="97"/>
                    </a:lnTo>
                    <a:lnTo>
                      <a:pt x="34" y="97"/>
                    </a:lnTo>
                    <a:lnTo>
                      <a:pt x="40" y="99"/>
                    </a:lnTo>
                    <a:lnTo>
                      <a:pt x="43" y="101"/>
                    </a:lnTo>
                    <a:lnTo>
                      <a:pt x="49" y="101"/>
                    </a:lnTo>
                    <a:close/>
                  </a:path>
                </a:pathLst>
              </a:custGeom>
              <a:solidFill>
                <a:srgbClr val="0017EB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4" name="Freeform 132"/>
              <p:cNvSpPr>
                <a:spLocks/>
              </p:cNvSpPr>
              <p:nvPr/>
            </p:nvSpPr>
            <p:spPr bwMode="auto">
              <a:xfrm>
                <a:off x="2100" y="3335"/>
                <a:ext cx="61" cy="60"/>
              </a:xfrm>
              <a:custGeom>
                <a:avLst/>
                <a:gdLst>
                  <a:gd name="T0" fmla="*/ 33 w 121"/>
                  <a:gd name="T1" fmla="*/ 59 h 120"/>
                  <a:gd name="T2" fmla="*/ 38 w 121"/>
                  <a:gd name="T3" fmla="*/ 58 h 120"/>
                  <a:gd name="T4" fmla="*/ 44 w 121"/>
                  <a:gd name="T5" fmla="*/ 55 h 120"/>
                  <a:gd name="T6" fmla="*/ 49 w 121"/>
                  <a:gd name="T7" fmla="*/ 52 h 120"/>
                  <a:gd name="T8" fmla="*/ 53 w 121"/>
                  <a:gd name="T9" fmla="*/ 49 h 120"/>
                  <a:gd name="T10" fmla="*/ 56 w 121"/>
                  <a:gd name="T11" fmla="*/ 44 h 120"/>
                  <a:gd name="T12" fmla="*/ 58 w 121"/>
                  <a:gd name="T13" fmla="*/ 38 h 120"/>
                  <a:gd name="T14" fmla="*/ 60 w 121"/>
                  <a:gd name="T15" fmla="*/ 33 h 120"/>
                  <a:gd name="T16" fmla="*/ 60 w 121"/>
                  <a:gd name="T17" fmla="*/ 27 h 120"/>
                  <a:gd name="T18" fmla="*/ 58 w 121"/>
                  <a:gd name="T19" fmla="*/ 20 h 120"/>
                  <a:gd name="T20" fmla="*/ 56 w 121"/>
                  <a:gd name="T21" fmla="*/ 15 h 120"/>
                  <a:gd name="T22" fmla="*/ 53 w 121"/>
                  <a:gd name="T23" fmla="*/ 11 h 120"/>
                  <a:gd name="T24" fmla="*/ 49 w 121"/>
                  <a:gd name="T25" fmla="*/ 7 h 120"/>
                  <a:gd name="T26" fmla="*/ 44 w 121"/>
                  <a:gd name="T27" fmla="*/ 3 h 120"/>
                  <a:gd name="T28" fmla="*/ 38 w 121"/>
                  <a:gd name="T29" fmla="*/ 1 h 120"/>
                  <a:gd name="T30" fmla="*/ 33 w 121"/>
                  <a:gd name="T31" fmla="*/ 0 h 120"/>
                  <a:gd name="T32" fmla="*/ 27 w 121"/>
                  <a:gd name="T33" fmla="*/ 0 h 120"/>
                  <a:gd name="T34" fmla="*/ 21 w 121"/>
                  <a:gd name="T35" fmla="*/ 1 h 120"/>
                  <a:gd name="T36" fmla="*/ 15 w 121"/>
                  <a:gd name="T37" fmla="*/ 3 h 120"/>
                  <a:gd name="T38" fmla="*/ 11 w 121"/>
                  <a:gd name="T39" fmla="*/ 7 h 120"/>
                  <a:gd name="T40" fmla="*/ 7 w 121"/>
                  <a:gd name="T41" fmla="*/ 11 h 120"/>
                  <a:gd name="T42" fmla="*/ 3 w 121"/>
                  <a:gd name="T43" fmla="*/ 15 h 120"/>
                  <a:gd name="T44" fmla="*/ 1 w 121"/>
                  <a:gd name="T45" fmla="*/ 20 h 120"/>
                  <a:gd name="T46" fmla="*/ 0 w 121"/>
                  <a:gd name="T47" fmla="*/ 27 h 120"/>
                  <a:gd name="T48" fmla="*/ 0 w 121"/>
                  <a:gd name="T49" fmla="*/ 33 h 120"/>
                  <a:gd name="T50" fmla="*/ 1 w 121"/>
                  <a:gd name="T51" fmla="*/ 38 h 120"/>
                  <a:gd name="T52" fmla="*/ 3 w 121"/>
                  <a:gd name="T53" fmla="*/ 44 h 120"/>
                  <a:gd name="T54" fmla="*/ 7 w 121"/>
                  <a:gd name="T55" fmla="*/ 49 h 120"/>
                  <a:gd name="T56" fmla="*/ 11 w 121"/>
                  <a:gd name="T57" fmla="*/ 52 h 120"/>
                  <a:gd name="T58" fmla="*/ 15 w 121"/>
                  <a:gd name="T59" fmla="*/ 55 h 120"/>
                  <a:gd name="T60" fmla="*/ 21 w 121"/>
                  <a:gd name="T61" fmla="*/ 58 h 120"/>
                  <a:gd name="T62" fmla="*/ 27 w 121"/>
                  <a:gd name="T63" fmla="*/ 59 h 120"/>
                  <a:gd name="T64" fmla="*/ 31 w 121"/>
                  <a:gd name="T65" fmla="*/ 60 h 12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121"/>
                  <a:gd name="T100" fmla="*/ 0 h 120"/>
                  <a:gd name="T101" fmla="*/ 121 w 121"/>
                  <a:gd name="T102" fmla="*/ 120 h 120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121" h="120">
                    <a:moveTo>
                      <a:pt x="61" y="120"/>
                    </a:moveTo>
                    <a:lnTo>
                      <a:pt x="66" y="118"/>
                    </a:lnTo>
                    <a:lnTo>
                      <a:pt x="72" y="118"/>
                    </a:lnTo>
                    <a:lnTo>
                      <a:pt x="76" y="116"/>
                    </a:lnTo>
                    <a:lnTo>
                      <a:pt x="83" y="114"/>
                    </a:lnTo>
                    <a:lnTo>
                      <a:pt x="87" y="110"/>
                    </a:lnTo>
                    <a:lnTo>
                      <a:pt x="93" y="108"/>
                    </a:lnTo>
                    <a:lnTo>
                      <a:pt x="97" y="104"/>
                    </a:lnTo>
                    <a:lnTo>
                      <a:pt x="102" y="101"/>
                    </a:lnTo>
                    <a:lnTo>
                      <a:pt x="106" y="97"/>
                    </a:lnTo>
                    <a:lnTo>
                      <a:pt x="108" y="91"/>
                    </a:lnTo>
                    <a:lnTo>
                      <a:pt x="112" y="87"/>
                    </a:lnTo>
                    <a:lnTo>
                      <a:pt x="116" y="82"/>
                    </a:lnTo>
                    <a:lnTo>
                      <a:pt x="116" y="76"/>
                    </a:lnTo>
                    <a:lnTo>
                      <a:pt x="120" y="70"/>
                    </a:lnTo>
                    <a:lnTo>
                      <a:pt x="120" y="65"/>
                    </a:lnTo>
                    <a:lnTo>
                      <a:pt x="121" y="59"/>
                    </a:lnTo>
                    <a:lnTo>
                      <a:pt x="120" y="53"/>
                    </a:lnTo>
                    <a:lnTo>
                      <a:pt x="120" y="47"/>
                    </a:lnTo>
                    <a:lnTo>
                      <a:pt x="116" y="40"/>
                    </a:lnTo>
                    <a:lnTo>
                      <a:pt x="116" y="36"/>
                    </a:lnTo>
                    <a:lnTo>
                      <a:pt x="112" y="30"/>
                    </a:lnTo>
                    <a:lnTo>
                      <a:pt x="108" y="25"/>
                    </a:lnTo>
                    <a:lnTo>
                      <a:pt x="106" y="21"/>
                    </a:lnTo>
                    <a:lnTo>
                      <a:pt x="102" y="17"/>
                    </a:lnTo>
                    <a:lnTo>
                      <a:pt x="97" y="13"/>
                    </a:lnTo>
                    <a:lnTo>
                      <a:pt x="93" y="9"/>
                    </a:lnTo>
                    <a:lnTo>
                      <a:pt x="87" y="6"/>
                    </a:lnTo>
                    <a:lnTo>
                      <a:pt x="83" y="4"/>
                    </a:lnTo>
                    <a:lnTo>
                      <a:pt x="76" y="2"/>
                    </a:lnTo>
                    <a:lnTo>
                      <a:pt x="72" y="0"/>
                    </a:lnTo>
                    <a:lnTo>
                      <a:pt x="66" y="0"/>
                    </a:lnTo>
                    <a:lnTo>
                      <a:pt x="61" y="0"/>
                    </a:lnTo>
                    <a:lnTo>
                      <a:pt x="53" y="0"/>
                    </a:lnTo>
                    <a:lnTo>
                      <a:pt x="47" y="0"/>
                    </a:lnTo>
                    <a:lnTo>
                      <a:pt x="42" y="2"/>
                    </a:lnTo>
                    <a:lnTo>
                      <a:pt x="36" y="4"/>
                    </a:lnTo>
                    <a:lnTo>
                      <a:pt x="30" y="6"/>
                    </a:lnTo>
                    <a:lnTo>
                      <a:pt x="24" y="9"/>
                    </a:lnTo>
                    <a:lnTo>
                      <a:pt x="21" y="13"/>
                    </a:lnTo>
                    <a:lnTo>
                      <a:pt x="17" y="17"/>
                    </a:lnTo>
                    <a:lnTo>
                      <a:pt x="13" y="21"/>
                    </a:lnTo>
                    <a:lnTo>
                      <a:pt x="9" y="25"/>
                    </a:lnTo>
                    <a:lnTo>
                      <a:pt x="5" y="30"/>
                    </a:lnTo>
                    <a:lnTo>
                      <a:pt x="4" y="36"/>
                    </a:lnTo>
                    <a:lnTo>
                      <a:pt x="2" y="40"/>
                    </a:lnTo>
                    <a:lnTo>
                      <a:pt x="0" y="47"/>
                    </a:lnTo>
                    <a:lnTo>
                      <a:pt x="0" y="53"/>
                    </a:lnTo>
                    <a:lnTo>
                      <a:pt x="0" y="59"/>
                    </a:lnTo>
                    <a:lnTo>
                      <a:pt x="0" y="65"/>
                    </a:lnTo>
                    <a:lnTo>
                      <a:pt x="0" y="70"/>
                    </a:lnTo>
                    <a:lnTo>
                      <a:pt x="2" y="76"/>
                    </a:lnTo>
                    <a:lnTo>
                      <a:pt x="4" y="82"/>
                    </a:lnTo>
                    <a:lnTo>
                      <a:pt x="5" y="87"/>
                    </a:lnTo>
                    <a:lnTo>
                      <a:pt x="9" y="91"/>
                    </a:lnTo>
                    <a:lnTo>
                      <a:pt x="13" y="97"/>
                    </a:lnTo>
                    <a:lnTo>
                      <a:pt x="17" y="101"/>
                    </a:lnTo>
                    <a:lnTo>
                      <a:pt x="21" y="104"/>
                    </a:lnTo>
                    <a:lnTo>
                      <a:pt x="24" y="108"/>
                    </a:lnTo>
                    <a:lnTo>
                      <a:pt x="30" y="110"/>
                    </a:lnTo>
                    <a:lnTo>
                      <a:pt x="36" y="114"/>
                    </a:lnTo>
                    <a:lnTo>
                      <a:pt x="42" y="116"/>
                    </a:lnTo>
                    <a:lnTo>
                      <a:pt x="47" y="118"/>
                    </a:lnTo>
                    <a:lnTo>
                      <a:pt x="53" y="118"/>
                    </a:lnTo>
                    <a:lnTo>
                      <a:pt x="61" y="120"/>
                    </a:lnTo>
                    <a:close/>
                  </a:path>
                </a:pathLst>
              </a:custGeom>
              <a:solidFill>
                <a:srgbClr val="0017EB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5" name="Freeform 133"/>
              <p:cNvSpPr>
                <a:spLocks/>
              </p:cNvSpPr>
              <p:nvPr/>
            </p:nvSpPr>
            <p:spPr bwMode="auto">
              <a:xfrm>
                <a:off x="2378" y="3424"/>
                <a:ext cx="55" cy="53"/>
              </a:xfrm>
              <a:custGeom>
                <a:avLst/>
                <a:gdLst>
                  <a:gd name="T0" fmla="*/ 31 w 110"/>
                  <a:gd name="T1" fmla="*/ 53 h 106"/>
                  <a:gd name="T2" fmla="*/ 35 w 110"/>
                  <a:gd name="T3" fmla="*/ 52 h 106"/>
                  <a:gd name="T4" fmla="*/ 40 w 110"/>
                  <a:gd name="T5" fmla="*/ 49 h 106"/>
                  <a:gd name="T6" fmla="*/ 45 w 110"/>
                  <a:gd name="T7" fmla="*/ 47 h 106"/>
                  <a:gd name="T8" fmla="*/ 49 w 110"/>
                  <a:gd name="T9" fmla="*/ 43 h 106"/>
                  <a:gd name="T10" fmla="*/ 52 w 110"/>
                  <a:gd name="T11" fmla="*/ 39 h 106"/>
                  <a:gd name="T12" fmla="*/ 53 w 110"/>
                  <a:gd name="T13" fmla="*/ 34 h 106"/>
                  <a:gd name="T14" fmla="*/ 55 w 110"/>
                  <a:gd name="T15" fmla="*/ 29 h 106"/>
                  <a:gd name="T16" fmla="*/ 55 w 110"/>
                  <a:gd name="T17" fmla="*/ 23 h 106"/>
                  <a:gd name="T18" fmla="*/ 53 w 110"/>
                  <a:gd name="T19" fmla="*/ 18 h 106"/>
                  <a:gd name="T20" fmla="*/ 52 w 110"/>
                  <a:gd name="T21" fmla="*/ 13 h 106"/>
                  <a:gd name="T22" fmla="*/ 49 w 110"/>
                  <a:gd name="T23" fmla="*/ 10 h 106"/>
                  <a:gd name="T24" fmla="*/ 45 w 110"/>
                  <a:gd name="T25" fmla="*/ 6 h 106"/>
                  <a:gd name="T26" fmla="*/ 40 w 110"/>
                  <a:gd name="T27" fmla="*/ 3 h 106"/>
                  <a:gd name="T28" fmla="*/ 35 w 110"/>
                  <a:gd name="T29" fmla="*/ 1 h 106"/>
                  <a:gd name="T30" fmla="*/ 31 w 110"/>
                  <a:gd name="T31" fmla="*/ 0 h 106"/>
                  <a:gd name="T32" fmla="*/ 25 w 110"/>
                  <a:gd name="T33" fmla="*/ 0 h 106"/>
                  <a:gd name="T34" fmla="*/ 19 w 110"/>
                  <a:gd name="T35" fmla="*/ 1 h 106"/>
                  <a:gd name="T36" fmla="*/ 14 w 110"/>
                  <a:gd name="T37" fmla="*/ 3 h 106"/>
                  <a:gd name="T38" fmla="*/ 11 w 110"/>
                  <a:gd name="T39" fmla="*/ 6 h 106"/>
                  <a:gd name="T40" fmla="*/ 7 w 110"/>
                  <a:gd name="T41" fmla="*/ 10 h 106"/>
                  <a:gd name="T42" fmla="*/ 4 w 110"/>
                  <a:gd name="T43" fmla="*/ 13 h 106"/>
                  <a:gd name="T44" fmla="*/ 1 w 110"/>
                  <a:gd name="T45" fmla="*/ 18 h 106"/>
                  <a:gd name="T46" fmla="*/ 0 w 110"/>
                  <a:gd name="T47" fmla="*/ 23 h 106"/>
                  <a:gd name="T48" fmla="*/ 0 w 110"/>
                  <a:gd name="T49" fmla="*/ 29 h 106"/>
                  <a:gd name="T50" fmla="*/ 1 w 110"/>
                  <a:gd name="T51" fmla="*/ 34 h 106"/>
                  <a:gd name="T52" fmla="*/ 4 w 110"/>
                  <a:gd name="T53" fmla="*/ 39 h 106"/>
                  <a:gd name="T54" fmla="*/ 7 w 110"/>
                  <a:gd name="T55" fmla="*/ 43 h 106"/>
                  <a:gd name="T56" fmla="*/ 11 w 110"/>
                  <a:gd name="T57" fmla="*/ 47 h 106"/>
                  <a:gd name="T58" fmla="*/ 14 w 110"/>
                  <a:gd name="T59" fmla="*/ 49 h 106"/>
                  <a:gd name="T60" fmla="*/ 19 w 110"/>
                  <a:gd name="T61" fmla="*/ 52 h 106"/>
                  <a:gd name="T62" fmla="*/ 25 w 110"/>
                  <a:gd name="T63" fmla="*/ 53 h 106"/>
                  <a:gd name="T64" fmla="*/ 28 w 110"/>
                  <a:gd name="T65" fmla="*/ 53 h 10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110"/>
                  <a:gd name="T100" fmla="*/ 0 h 106"/>
                  <a:gd name="T101" fmla="*/ 110 w 110"/>
                  <a:gd name="T102" fmla="*/ 106 h 10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110" h="106">
                    <a:moveTo>
                      <a:pt x="55" y="106"/>
                    </a:moveTo>
                    <a:lnTo>
                      <a:pt x="61" y="106"/>
                    </a:lnTo>
                    <a:lnTo>
                      <a:pt x="66" y="106"/>
                    </a:lnTo>
                    <a:lnTo>
                      <a:pt x="70" y="104"/>
                    </a:lnTo>
                    <a:lnTo>
                      <a:pt x="76" y="102"/>
                    </a:lnTo>
                    <a:lnTo>
                      <a:pt x="80" y="98"/>
                    </a:lnTo>
                    <a:lnTo>
                      <a:pt x="85" y="97"/>
                    </a:lnTo>
                    <a:lnTo>
                      <a:pt x="89" y="93"/>
                    </a:lnTo>
                    <a:lnTo>
                      <a:pt x="95" y="91"/>
                    </a:lnTo>
                    <a:lnTo>
                      <a:pt x="97" y="85"/>
                    </a:lnTo>
                    <a:lnTo>
                      <a:pt x="101" y="81"/>
                    </a:lnTo>
                    <a:lnTo>
                      <a:pt x="103" y="78"/>
                    </a:lnTo>
                    <a:lnTo>
                      <a:pt x="106" y="74"/>
                    </a:lnTo>
                    <a:lnTo>
                      <a:pt x="106" y="68"/>
                    </a:lnTo>
                    <a:lnTo>
                      <a:pt x="108" y="62"/>
                    </a:lnTo>
                    <a:lnTo>
                      <a:pt x="110" y="57"/>
                    </a:lnTo>
                    <a:lnTo>
                      <a:pt x="110" y="51"/>
                    </a:lnTo>
                    <a:lnTo>
                      <a:pt x="110" y="45"/>
                    </a:lnTo>
                    <a:lnTo>
                      <a:pt x="108" y="41"/>
                    </a:lnTo>
                    <a:lnTo>
                      <a:pt x="106" y="36"/>
                    </a:lnTo>
                    <a:lnTo>
                      <a:pt x="106" y="32"/>
                    </a:lnTo>
                    <a:lnTo>
                      <a:pt x="103" y="26"/>
                    </a:lnTo>
                    <a:lnTo>
                      <a:pt x="101" y="22"/>
                    </a:lnTo>
                    <a:lnTo>
                      <a:pt x="97" y="19"/>
                    </a:lnTo>
                    <a:lnTo>
                      <a:pt x="95" y="15"/>
                    </a:lnTo>
                    <a:lnTo>
                      <a:pt x="89" y="11"/>
                    </a:lnTo>
                    <a:lnTo>
                      <a:pt x="85" y="7"/>
                    </a:lnTo>
                    <a:lnTo>
                      <a:pt x="80" y="5"/>
                    </a:lnTo>
                    <a:lnTo>
                      <a:pt x="76" y="3"/>
                    </a:lnTo>
                    <a:lnTo>
                      <a:pt x="70" y="2"/>
                    </a:lnTo>
                    <a:lnTo>
                      <a:pt x="66" y="0"/>
                    </a:lnTo>
                    <a:lnTo>
                      <a:pt x="61" y="0"/>
                    </a:lnTo>
                    <a:lnTo>
                      <a:pt x="55" y="0"/>
                    </a:lnTo>
                    <a:lnTo>
                      <a:pt x="49" y="0"/>
                    </a:lnTo>
                    <a:lnTo>
                      <a:pt x="44" y="0"/>
                    </a:lnTo>
                    <a:lnTo>
                      <a:pt x="38" y="2"/>
                    </a:lnTo>
                    <a:lnTo>
                      <a:pt x="34" y="3"/>
                    </a:lnTo>
                    <a:lnTo>
                      <a:pt x="28" y="5"/>
                    </a:lnTo>
                    <a:lnTo>
                      <a:pt x="25" y="7"/>
                    </a:lnTo>
                    <a:lnTo>
                      <a:pt x="21" y="11"/>
                    </a:lnTo>
                    <a:lnTo>
                      <a:pt x="17" y="15"/>
                    </a:lnTo>
                    <a:lnTo>
                      <a:pt x="13" y="19"/>
                    </a:lnTo>
                    <a:lnTo>
                      <a:pt x="9" y="22"/>
                    </a:lnTo>
                    <a:lnTo>
                      <a:pt x="7" y="26"/>
                    </a:lnTo>
                    <a:lnTo>
                      <a:pt x="6" y="32"/>
                    </a:lnTo>
                    <a:lnTo>
                      <a:pt x="2" y="36"/>
                    </a:lnTo>
                    <a:lnTo>
                      <a:pt x="2" y="41"/>
                    </a:lnTo>
                    <a:lnTo>
                      <a:pt x="0" y="45"/>
                    </a:lnTo>
                    <a:lnTo>
                      <a:pt x="0" y="51"/>
                    </a:lnTo>
                    <a:lnTo>
                      <a:pt x="0" y="57"/>
                    </a:lnTo>
                    <a:lnTo>
                      <a:pt x="2" y="62"/>
                    </a:lnTo>
                    <a:lnTo>
                      <a:pt x="2" y="68"/>
                    </a:lnTo>
                    <a:lnTo>
                      <a:pt x="6" y="74"/>
                    </a:lnTo>
                    <a:lnTo>
                      <a:pt x="7" y="78"/>
                    </a:lnTo>
                    <a:lnTo>
                      <a:pt x="9" y="81"/>
                    </a:lnTo>
                    <a:lnTo>
                      <a:pt x="13" y="85"/>
                    </a:lnTo>
                    <a:lnTo>
                      <a:pt x="17" y="91"/>
                    </a:lnTo>
                    <a:lnTo>
                      <a:pt x="21" y="93"/>
                    </a:lnTo>
                    <a:lnTo>
                      <a:pt x="25" y="97"/>
                    </a:lnTo>
                    <a:lnTo>
                      <a:pt x="28" y="98"/>
                    </a:lnTo>
                    <a:lnTo>
                      <a:pt x="34" y="102"/>
                    </a:lnTo>
                    <a:lnTo>
                      <a:pt x="38" y="104"/>
                    </a:lnTo>
                    <a:lnTo>
                      <a:pt x="44" y="106"/>
                    </a:lnTo>
                    <a:lnTo>
                      <a:pt x="49" y="106"/>
                    </a:lnTo>
                    <a:lnTo>
                      <a:pt x="55" y="106"/>
                    </a:lnTo>
                    <a:close/>
                  </a:path>
                </a:pathLst>
              </a:custGeom>
              <a:solidFill>
                <a:srgbClr val="FF33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6" name="Freeform 134"/>
              <p:cNvSpPr>
                <a:spLocks/>
              </p:cNvSpPr>
              <p:nvPr/>
            </p:nvSpPr>
            <p:spPr bwMode="auto">
              <a:xfrm>
                <a:off x="2284" y="3678"/>
                <a:ext cx="55" cy="56"/>
              </a:xfrm>
              <a:custGeom>
                <a:avLst/>
                <a:gdLst>
                  <a:gd name="T0" fmla="*/ 30 w 110"/>
                  <a:gd name="T1" fmla="*/ 56 h 110"/>
                  <a:gd name="T2" fmla="*/ 35 w 110"/>
                  <a:gd name="T3" fmla="*/ 55 h 110"/>
                  <a:gd name="T4" fmla="*/ 40 w 110"/>
                  <a:gd name="T5" fmla="*/ 52 h 110"/>
                  <a:gd name="T6" fmla="*/ 45 w 110"/>
                  <a:gd name="T7" fmla="*/ 49 h 110"/>
                  <a:gd name="T8" fmla="*/ 48 w 110"/>
                  <a:gd name="T9" fmla="*/ 45 h 110"/>
                  <a:gd name="T10" fmla="*/ 51 w 110"/>
                  <a:gd name="T11" fmla="*/ 41 h 110"/>
                  <a:gd name="T12" fmla="*/ 53 w 110"/>
                  <a:gd name="T13" fmla="*/ 36 h 110"/>
                  <a:gd name="T14" fmla="*/ 54 w 110"/>
                  <a:gd name="T15" fmla="*/ 30 h 110"/>
                  <a:gd name="T16" fmla="*/ 54 w 110"/>
                  <a:gd name="T17" fmla="*/ 25 h 110"/>
                  <a:gd name="T18" fmla="*/ 53 w 110"/>
                  <a:gd name="T19" fmla="*/ 19 h 110"/>
                  <a:gd name="T20" fmla="*/ 51 w 110"/>
                  <a:gd name="T21" fmla="*/ 14 h 110"/>
                  <a:gd name="T22" fmla="*/ 48 w 110"/>
                  <a:gd name="T23" fmla="*/ 10 h 110"/>
                  <a:gd name="T24" fmla="*/ 45 w 110"/>
                  <a:gd name="T25" fmla="*/ 6 h 110"/>
                  <a:gd name="T26" fmla="*/ 40 w 110"/>
                  <a:gd name="T27" fmla="*/ 3 h 110"/>
                  <a:gd name="T28" fmla="*/ 35 w 110"/>
                  <a:gd name="T29" fmla="*/ 1 h 110"/>
                  <a:gd name="T30" fmla="*/ 30 w 110"/>
                  <a:gd name="T31" fmla="*/ 0 h 110"/>
                  <a:gd name="T32" fmla="*/ 25 w 110"/>
                  <a:gd name="T33" fmla="*/ 0 h 110"/>
                  <a:gd name="T34" fmla="*/ 19 w 110"/>
                  <a:gd name="T35" fmla="*/ 1 h 110"/>
                  <a:gd name="T36" fmla="*/ 14 w 110"/>
                  <a:gd name="T37" fmla="*/ 3 h 110"/>
                  <a:gd name="T38" fmla="*/ 10 w 110"/>
                  <a:gd name="T39" fmla="*/ 6 h 110"/>
                  <a:gd name="T40" fmla="*/ 6 w 110"/>
                  <a:gd name="T41" fmla="*/ 10 h 110"/>
                  <a:gd name="T42" fmla="*/ 3 w 110"/>
                  <a:gd name="T43" fmla="*/ 14 h 110"/>
                  <a:gd name="T44" fmla="*/ 1 w 110"/>
                  <a:gd name="T45" fmla="*/ 19 h 110"/>
                  <a:gd name="T46" fmla="*/ 0 w 110"/>
                  <a:gd name="T47" fmla="*/ 25 h 110"/>
                  <a:gd name="T48" fmla="*/ 0 w 110"/>
                  <a:gd name="T49" fmla="*/ 30 h 110"/>
                  <a:gd name="T50" fmla="*/ 1 w 110"/>
                  <a:gd name="T51" fmla="*/ 36 h 110"/>
                  <a:gd name="T52" fmla="*/ 3 w 110"/>
                  <a:gd name="T53" fmla="*/ 41 h 110"/>
                  <a:gd name="T54" fmla="*/ 6 w 110"/>
                  <a:gd name="T55" fmla="*/ 45 h 110"/>
                  <a:gd name="T56" fmla="*/ 10 w 110"/>
                  <a:gd name="T57" fmla="*/ 49 h 110"/>
                  <a:gd name="T58" fmla="*/ 14 w 110"/>
                  <a:gd name="T59" fmla="*/ 52 h 110"/>
                  <a:gd name="T60" fmla="*/ 19 w 110"/>
                  <a:gd name="T61" fmla="*/ 55 h 110"/>
                  <a:gd name="T62" fmla="*/ 25 w 110"/>
                  <a:gd name="T63" fmla="*/ 56 h 110"/>
                  <a:gd name="T64" fmla="*/ 28 w 110"/>
                  <a:gd name="T65" fmla="*/ 56 h 11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110"/>
                  <a:gd name="T100" fmla="*/ 0 h 110"/>
                  <a:gd name="T101" fmla="*/ 110 w 110"/>
                  <a:gd name="T102" fmla="*/ 110 h 110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110" h="110">
                    <a:moveTo>
                      <a:pt x="55" y="110"/>
                    </a:moveTo>
                    <a:lnTo>
                      <a:pt x="59" y="110"/>
                    </a:lnTo>
                    <a:lnTo>
                      <a:pt x="64" y="110"/>
                    </a:lnTo>
                    <a:lnTo>
                      <a:pt x="70" y="108"/>
                    </a:lnTo>
                    <a:lnTo>
                      <a:pt x="76" y="106"/>
                    </a:lnTo>
                    <a:lnTo>
                      <a:pt x="80" y="102"/>
                    </a:lnTo>
                    <a:lnTo>
                      <a:pt x="83" y="101"/>
                    </a:lnTo>
                    <a:lnTo>
                      <a:pt x="89" y="97"/>
                    </a:lnTo>
                    <a:lnTo>
                      <a:pt x="93" y="95"/>
                    </a:lnTo>
                    <a:lnTo>
                      <a:pt x="95" y="89"/>
                    </a:lnTo>
                    <a:lnTo>
                      <a:pt x="99" y="85"/>
                    </a:lnTo>
                    <a:lnTo>
                      <a:pt x="102" y="80"/>
                    </a:lnTo>
                    <a:lnTo>
                      <a:pt x="104" y="76"/>
                    </a:lnTo>
                    <a:lnTo>
                      <a:pt x="106" y="70"/>
                    </a:lnTo>
                    <a:lnTo>
                      <a:pt x="108" y="64"/>
                    </a:lnTo>
                    <a:lnTo>
                      <a:pt x="108" y="59"/>
                    </a:lnTo>
                    <a:lnTo>
                      <a:pt x="110" y="55"/>
                    </a:lnTo>
                    <a:lnTo>
                      <a:pt x="108" y="49"/>
                    </a:lnTo>
                    <a:lnTo>
                      <a:pt x="108" y="42"/>
                    </a:lnTo>
                    <a:lnTo>
                      <a:pt x="106" y="38"/>
                    </a:lnTo>
                    <a:lnTo>
                      <a:pt x="104" y="32"/>
                    </a:lnTo>
                    <a:lnTo>
                      <a:pt x="102" y="28"/>
                    </a:lnTo>
                    <a:lnTo>
                      <a:pt x="99" y="23"/>
                    </a:lnTo>
                    <a:lnTo>
                      <a:pt x="95" y="19"/>
                    </a:lnTo>
                    <a:lnTo>
                      <a:pt x="93" y="15"/>
                    </a:lnTo>
                    <a:lnTo>
                      <a:pt x="89" y="11"/>
                    </a:lnTo>
                    <a:lnTo>
                      <a:pt x="83" y="9"/>
                    </a:lnTo>
                    <a:lnTo>
                      <a:pt x="80" y="6"/>
                    </a:lnTo>
                    <a:lnTo>
                      <a:pt x="76" y="4"/>
                    </a:lnTo>
                    <a:lnTo>
                      <a:pt x="70" y="2"/>
                    </a:lnTo>
                    <a:lnTo>
                      <a:pt x="64" y="0"/>
                    </a:lnTo>
                    <a:lnTo>
                      <a:pt x="59" y="0"/>
                    </a:lnTo>
                    <a:lnTo>
                      <a:pt x="55" y="0"/>
                    </a:lnTo>
                    <a:lnTo>
                      <a:pt x="49" y="0"/>
                    </a:lnTo>
                    <a:lnTo>
                      <a:pt x="41" y="0"/>
                    </a:lnTo>
                    <a:lnTo>
                      <a:pt x="38" y="2"/>
                    </a:lnTo>
                    <a:lnTo>
                      <a:pt x="32" y="4"/>
                    </a:lnTo>
                    <a:lnTo>
                      <a:pt x="28" y="6"/>
                    </a:lnTo>
                    <a:lnTo>
                      <a:pt x="22" y="9"/>
                    </a:lnTo>
                    <a:lnTo>
                      <a:pt x="19" y="11"/>
                    </a:lnTo>
                    <a:lnTo>
                      <a:pt x="15" y="15"/>
                    </a:lnTo>
                    <a:lnTo>
                      <a:pt x="11" y="19"/>
                    </a:lnTo>
                    <a:lnTo>
                      <a:pt x="9" y="23"/>
                    </a:lnTo>
                    <a:lnTo>
                      <a:pt x="5" y="28"/>
                    </a:lnTo>
                    <a:lnTo>
                      <a:pt x="3" y="32"/>
                    </a:lnTo>
                    <a:lnTo>
                      <a:pt x="2" y="38"/>
                    </a:lnTo>
                    <a:lnTo>
                      <a:pt x="0" y="42"/>
                    </a:lnTo>
                    <a:lnTo>
                      <a:pt x="0" y="49"/>
                    </a:lnTo>
                    <a:lnTo>
                      <a:pt x="0" y="55"/>
                    </a:lnTo>
                    <a:lnTo>
                      <a:pt x="0" y="59"/>
                    </a:lnTo>
                    <a:lnTo>
                      <a:pt x="0" y="64"/>
                    </a:lnTo>
                    <a:lnTo>
                      <a:pt x="2" y="70"/>
                    </a:lnTo>
                    <a:lnTo>
                      <a:pt x="3" y="76"/>
                    </a:lnTo>
                    <a:lnTo>
                      <a:pt x="5" y="80"/>
                    </a:lnTo>
                    <a:lnTo>
                      <a:pt x="9" y="85"/>
                    </a:lnTo>
                    <a:lnTo>
                      <a:pt x="11" y="89"/>
                    </a:lnTo>
                    <a:lnTo>
                      <a:pt x="15" y="95"/>
                    </a:lnTo>
                    <a:lnTo>
                      <a:pt x="19" y="97"/>
                    </a:lnTo>
                    <a:lnTo>
                      <a:pt x="22" y="101"/>
                    </a:lnTo>
                    <a:lnTo>
                      <a:pt x="28" y="102"/>
                    </a:lnTo>
                    <a:lnTo>
                      <a:pt x="32" y="106"/>
                    </a:lnTo>
                    <a:lnTo>
                      <a:pt x="38" y="108"/>
                    </a:lnTo>
                    <a:lnTo>
                      <a:pt x="41" y="110"/>
                    </a:lnTo>
                    <a:lnTo>
                      <a:pt x="49" y="110"/>
                    </a:lnTo>
                    <a:lnTo>
                      <a:pt x="55" y="110"/>
                    </a:lnTo>
                    <a:close/>
                  </a:path>
                </a:pathLst>
              </a:custGeom>
              <a:solidFill>
                <a:srgbClr val="FF33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7" name="Freeform 135"/>
              <p:cNvSpPr>
                <a:spLocks/>
              </p:cNvSpPr>
              <p:nvPr/>
            </p:nvSpPr>
            <p:spPr bwMode="auto">
              <a:xfrm>
                <a:off x="2040" y="3563"/>
                <a:ext cx="53" cy="53"/>
              </a:xfrm>
              <a:custGeom>
                <a:avLst/>
                <a:gdLst>
                  <a:gd name="T0" fmla="*/ 29 w 107"/>
                  <a:gd name="T1" fmla="*/ 53 h 106"/>
                  <a:gd name="T2" fmla="*/ 34 w 107"/>
                  <a:gd name="T3" fmla="*/ 52 h 106"/>
                  <a:gd name="T4" fmla="*/ 39 w 107"/>
                  <a:gd name="T5" fmla="*/ 50 h 106"/>
                  <a:gd name="T6" fmla="*/ 43 w 107"/>
                  <a:gd name="T7" fmla="*/ 47 h 106"/>
                  <a:gd name="T8" fmla="*/ 46 w 107"/>
                  <a:gd name="T9" fmla="*/ 43 h 106"/>
                  <a:gd name="T10" fmla="*/ 49 w 107"/>
                  <a:gd name="T11" fmla="*/ 39 h 106"/>
                  <a:gd name="T12" fmla="*/ 51 w 107"/>
                  <a:gd name="T13" fmla="*/ 34 h 106"/>
                  <a:gd name="T14" fmla="*/ 53 w 107"/>
                  <a:gd name="T15" fmla="*/ 30 h 106"/>
                  <a:gd name="T16" fmla="*/ 53 w 107"/>
                  <a:gd name="T17" fmla="*/ 24 h 106"/>
                  <a:gd name="T18" fmla="*/ 51 w 107"/>
                  <a:gd name="T19" fmla="*/ 18 h 106"/>
                  <a:gd name="T20" fmla="*/ 49 w 107"/>
                  <a:gd name="T21" fmla="*/ 14 h 106"/>
                  <a:gd name="T22" fmla="*/ 46 w 107"/>
                  <a:gd name="T23" fmla="*/ 10 h 106"/>
                  <a:gd name="T24" fmla="*/ 43 w 107"/>
                  <a:gd name="T25" fmla="*/ 6 h 106"/>
                  <a:gd name="T26" fmla="*/ 39 w 107"/>
                  <a:gd name="T27" fmla="*/ 3 h 106"/>
                  <a:gd name="T28" fmla="*/ 34 w 107"/>
                  <a:gd name="T29" fmla="*/ 1 h 106"/>
                  <a:gd name="T30" fmla="*/ 29 w 107"/>
                  <a:gd name="T31" fmla="*/ 0 h 106"/>
                  <a:gd name="T32" fmla="*/ 24 w 107"/>
                  <a:gd name="T33" fmla="*/ 0 h 106"/>
                  <a:gd name="T34" fmla="*/ 18 w 107"/>
                  <a:gd name="T35" fmla="*/ 1 h 106"/>
                  <a:gd name="T36" fmla="*/ 13 w 107"/>
                  <a:gd name="T37" fmla="*/ 3 h 106"/>
                  <a:gd name="T38" fmla="*/ 9 w 107"/>
                  <a:gd name="T39" fmla="*/ 6 h 106"/>
                  <a:gd name="T40" fmla="*/ 6 w 107"/>
                  <a:gd name="T41" fmla="*/ 10 h 106"/>
                  <a:gd name="T42" fmla="*/ 3 w 107"/>
                  <a:gd name="T43" fmla="*/ 14 h 106"/>
                  <a:gd name="T44" fmla="*/ 1 w 107"/>
                  <a:gd name="T45" fmla="*/ 18 h 106"/>
                  <a:gd name="T46" fmla="*/ 0 w 107"/>
                  <a:gd name="T47" fmla="*/ 24 h 106"/>
                  <a:gd name="T48" fmla="*/ 0 w 107"/>
                  <a:gd name="T49" fmla="*/ 30 h 106"/>
                  <a:gd name="T50" fmla="*/ 1 w 107"/>
                  <a:gd name="T51" fmla="*/ 34 h 106"/>
                  <a:gd name="T52" fmla="*/ 3 w 107"/>
                  <a:gd name="T53" fmla="*/ 39 h 106"/>
                  <a:gd name="T54" fmla="*/ 6 w 107"/>
                  <a:gd name="T55" fmla="*/ 43 h 106"/>
                  <a:gd name="T56" fmla="*/ 9 w 107"/>
                  <a:gd name="T57" fmla="*/ 47 h 106"/>
                  <a:gd name="T58" fmla="*/ 13 w 107"/>
                  <a:gd name="T59" fmla="*/ 50 h 106"/>
                  <a:gd name="T60" fmla="*/ 18 w 107"/>
                  <a:gd name="T61" fmla="*/ 52 h 106"/>
                  <a:gd name="T62" fmla="*/ 24 w 107"/>
                  <a:gd name="T63" fmla="*/ 53 h 106"/>
                  <a:gd name="T64" fmla="*/ 26 w 107"/>
                  <a:gd name="T65" fmla="*/ 53 h 10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107"/>
                  <a:gd name="T100" fmla="*/ 0 h 106"/>
                  <a:gd name="T101" fmla="*/ 107 w 107"/>
                  <a:gd name="T102" fmla="*/ 106 h 10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107" h="106">
                    <a:moveTo>
                      <a:pt x="53" y="106"/>
                    </a:moveTo>
                    <a:lnTo>
                      <a:pt x="59" y="106"/>
                    </a:lnTo>
                    <a:lnTo>
                      <a:pt x="63" y="105"/>
                    </a:lnTo>
                    <a:lnTo>
                      <a:pt x="69" y="103"/>
                    </a:lnTo>
                    <a:lnTo>
                      <a:pt x="72" y="103"/>
                    </a:lnTo>
                    <a:lnTo>
                      <a:pt x="78" y="99"/>
                    </a:lnTo>
                    <a:lnTo>
                      <a:pt x="82" y="97"/>
                    </a:lnTo>
                    <a:lnTo>
                      <a:pt x="86" y="93"/>
                    </a:lnTo>
                    <a:lnTo>
                      <a:pt x="89" y="89"/>
                    </a:lnTo>
                    <a:lnTo>
                      <a:pt x="93" y="86"/>
                    </a:lnTo>
                    <a:lnTo>
                      <a:pt x="97" y="82"/>
                    </a:lnTo>
                    <a:lnTo>
                      <a:pt x="99" y="78"/>
                    </a:lnTo>
                    <a:lnTo>
                      <a:pt x="101" y="72"/>
                    </a:lnTo>
                    <a:lnTo>
                      <a:pt x="103" y="68"/>
                    </a:lnTo>
                    <a:lnTo>
                      <a:pt x="105" y="63"/>
                    </a:lnTo>
                    <a:lnTo>
                      <a:pt x="107" y="59"/>
                    </a:lnTo>
                    <a:lnTo>
                      <a:pt x="107" y="53"/>
                    </a:lnTo>
                    <a:lnTo>
                      <a:pt x="107" y="48"/>
                    </a:lnTo>
                    <a:lnTo>
                      <a:pt x="105" y="42"/>
                    </a:lnTo>
                    <a:lnTo>
                      <a:pt x="103" y="36"/>
                    </a:lnTo>
                    <a:lnTo>
                      <a:pt x="101" y="32"/>
                    </a:lnTo>
                    <a:lnTo>
                      <a:pt x="99" y="27"/>
                    </a:lnTo>
                    <a:lnTo>
                      <a:pt x="97" y="23"/>
                    </a:lnTo>
                    <a:lnTo>
                      <a:pt x="93" y="19"/>
                    </a:lnTo>
                    <a:lnTo>
                      <a:pt x="89" y="15"/>
                    </a:lnTo>
                    <a:lnTo>
                      <a:pt x="86" y="11"/>
                    </a:lnTo>
                    <a:lnTo>
                      <a:pt x="82" y="10"/>
                    </a:lnTo>
                    <a:lnTo>
                      <a:pt x="78" y="6"/>
                    </a:lnTo>
                    <a:lnTo>
                      <a:pt x="72" y="4"/>
                    </a:lnTo>
                    <a:lnTo>
                      <a:pt x="69" y="2"/>
                    </a:lnTo>
                    <a:lnTo>
                      <a:pt x="63" y="2"/>
                    </a:lnTo>
                    <a:lnTo>
                      <a:pt x="59" y="0"/>
                    </a:lnTo>
                    <a:lnTo>
                      <a:pt x="53" y="0"/>
                    </a:lnTo>
                    <a:lnTo>
                      <a:pt x="48" y="0"/>
                    </a:lnTo>
                    <a:lnTo>
                      <a:pt x="42" y="2"/>
                    </a:lnTo>
                    <a:lnTo>
                      <a:pt x="36" y="2"/>
                    </a:lnTo>
                    <a:lnTo>
                      <a:pt x="32" y="4"/>
                    </a:lnTo>
                    <a:lnTo>
                      <a:pt x="27" y="6"/>
                    </a:lnTo>
                    <a:lnTo>
                      <a:pt x="23" y="10"/>
                    </a:lnTo>
                    <a:lnTo>
                      <a:pt x="19" y="11"/>
                    </a:lnTo>
                    <a:lnTo>
                      <a:pt x="15" y="15"/>
                    </a:lnTo>
                    <a:lnTo>
                      <a:pt x="12" y="19"/>
                    </a:lnTo>
                    <a:lnTo>
                      <a:pt x="8" y="23"/>
                    </a:lnTo>
                    <a:lnTo>
                      <a:pt x="6" y="27"/>
                    </a:lnTo>
                    <a:lnTo>
                      <a:pt x="4" y="32"/>
                    </a:lnTo>
                    <a:lnTo>
                      <a:pt x="2" y="36"/>
                    </a:lnTo>
                    <a:lnTo>
                      <a:pt x="0" y="42"/>
                    </a:lnTo>
                    <a:lnTo>
                      <a:pt x="0" y="48"/>
                    </a:lnTo>
                    <a:lnTo>
                      <a:pt x="0" y="53"/>
                    </a:lnTo>
                    <a:lnTo>
                      <a:pt x="0" y="59"/>
                    </a:lnTo>
                    <a:lnTo>
                      <a:pt x="0" y="63"/>
                    </a:lnTo>
                    <a:lnTo>
                      <a:pt x="2" y="68"/>
                    </a:lnTo>
                    <a:lnTo>
                      <a:pt x="4" y="72"/>
                    </a:lnTo>
                    <a:lnTo>
                      <a:pt x="6" y="78"/>
                    </a:lnTo>
                    <a:lnTo>
                      <a:pt x="8" y="82"/>
                    </a:lnTo>
                    <a:lnTo>
                      <a:pt x="12" y="86"/>
                    </a:lnTo>
                    <a:lnTo>
                      <a:pt x="15" y="89"/>
                    </a:lnTo>
                    <a:lnTo>
                      <a:pt x="19" y="93"/>
                    </a:lnTo>
                    <a:lnTo>
                      <a:pt x="23" y="97"/>
                    </a:lnTo>
                    <a:lnTo>
                      <a:pt x="27" y="99"/>
                    </a:lnTo>
                    <a:lnTo>
                      <a:pt x="32" y="103"/>
                    </a:lnTo>
                    <a:lnTo>
                      <a:pt x="36" y="103"/>
                    </a:lnTo>
                    <a:lnTo>
                      <a:pt x="42" y="105"/>
                    </a:lnTo>
                    <a:lnTo>
                      <a:pt x="48" y="106"/>
                    </a:lnTo>
                    <a:lnTo>
                      <a:pt x="53" y="106"/>
                    </a:lnTo>
                    <a:close/>
                  </a:path>
                </a:pathLst>
              </a:custGeom>
              <a:solidFill>
                <a:srgbClr val="FF33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8" name="Freeform 136"/>
              <p:cNvSpPr>
                <a:spLocks/>
              </p:cNvSpPr>
              <p:nvPr/>
            </p:nvSpPr>
            <p:spPr bwMode="auto">
              <a:xfrm>
                <a:off x="1956" y="3312"/>
                <a:ext cx="51" cy="52"/>
              </a:xfrm>
              <a:custGeom>
                <a:avLst/>
                <a:gdLst>
                  <a:gd name="T0" fmla="*/ 28 w 102"/>
                  <a:gd name="T1" fmla="*/ 52 h 105"/>
                  <a:gd name="T2" fmla="*/ 32 w 102"/>
                  <a:gd name="T3" fmla="*/ 50 h 105"/>
                  <a:gd name="T4" fmla="*/ 37 w 102"/>
                  <a:gd name="T5" fmla="*/ 48 h 105"/>
                  <a:gd name="T6" fmla="*/ 41 w 102"/>
                  <a:gd name="T7" fmla="*/ 46 h 105"/>
                  <a:gd name="T8" fmla="*/ 45 w 102"/>
                  <a:gd name="T9" fmla="*/ 43 h 105"/>
                  <a:gd name="T10" fmla="*/ 48 w 102"/>
                  <a:gd name="T11" fmla="*/ 39 h 105"/>
                  <a:gd name="T12" fmla="*/ 50 w 102"/>
                  <a:gd name="T13" fmla="*/ 34 h 105"/>
                  <a:gd name="T14" fmla="*/ 51 w 102"/>
                  <a:gd name="T15" fmla="*/ 29 h 105"/>
                  <a:gd name="T16" fmla="*/ 51 w 102"/>
                  <a:gd name="T17" fmla="*/ 24 h 105"/>
                  <a:gd name="T18" fmla="*/ 50 w 102"/>
                  <a:gd name="T19" fmla="*/ 19 h 105"/>
                  <a:gd name="T20" fmla="*/ 48 w 102"/>
                  <a:gd name="T21" fmla="*/ 14 h 105"/>
                  <a:gd name="T22" fmla="*/ 45 w 102"/>
                  <a:gd name="T23" fmla="*/ 9 h 105"/>
                  <a:gd name="T24" fmla="*/ 41 w 102"/>
                  <a:gd name="T25" fmla="*/ 6 h 105"/>
                  <a:gd name="T26" fmla="*/ 37 w 102"/>
                  <a:gd name="T27" fmla="*/ 4 h 105"/>
                  <a:gd name="T28" fmla="*/ 32 w 102"/>
                  <a:gd name="T29" fmla="*/ 1 h 105"/>
                  <a:gd name="T30" fmla="*/ 28 w 102"/>
                  <a:gd name="T31" fmla="*/ 0 h 105"/>
                  <a:gd name="T32" fmla="*/ 22 w 102"/>
                  <a:gd name="T33" fmla="*/ 0 h 105"/>
                  <a:gd name="T34" fmla="*/ 17 w 102"/>
                  <a:gd name="T35" fmla="*/ 1 h 105"/>
                  <a:gd name="T36" fmla="*/ 13 w 102"/>
                  <a:gd name="T37" fmla="*/ 4 h 105"/>
                  <a:gd name="T38" fmla="*/ 9 w 102"/>
                  <a:gd name="T39" fmla="*/ 6 h 105"/>
                  <a:gd name="T40" fmla="*/ 5 w 102"/>
                  <a:gd name="T41" fmla="*/ 9 h 105"/>
                  <a:gd name="T42" fmla="*/ 2 w 102"/>
                  <a:gd name="T43" fmla="*/ 14 h 105"/>
                  <a:gd name="T44" fmla="*/ 0 w 102"/>
                  <a:gd name="T45" fmla="*/ 19 h 105"/>
                  <a:gd name="T46" fmla="*/ 0 w 102"/>
                  <a:gd name="T47" fmla="*/ 24 h 105"/>
                  <a:gd name="T48" fmla="*/ 0 w 102"/>
                  <a:gd name="T49" fmla="*/ 29 h 105"/>
                  <a:gd name="T50" fmla="*/ 0 w 102"/>
                  <a:gd name="T51" fmla="*/ 34 h 105"/>
                  <a:gd name="T52" fmla="*/ 2 w 102"/>
                  <a:gd name="T53" fmla="*/ 39 h 105"/>
                  <a:gd name="T54" fmla="*/ 5 w 102"/>
                  <a:gd name="T55" fmla="*/ 43 h 105"/>
                  <a:gd name="T56" fmla="*/ 9 w 102"/>
                  <a:gd name="T57" fmla="*/ 46 h 105"/>
                  <a:gd name="T58" fmla="*/ 13 w 102"/>
                  <a:gd name="T59" fmla="*/ 48 h 105"/>
                  <a:gd name="T60" fmla="*/ 17 w 102"/>
                  <a:gd name="T61" fmla="*/ 50 h 105"/>
                  <a:gd name="T62" fmla="*/ 22 w 102"/>
                  <a:gd name="T63" fmla="*/ 52 h 105"/>
                  <a:gd name="T64" fmla="*/ 25 w 102"/>
                  <a:gd name="T65" fmla="*/ 52 h 10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102"/>
                  <a:gd name="T100" fmla="*/ 0 h 105"/>
                  <a:gd name="T101" fmla="*/ 102 w 102"/>
                  <a:gd name="T102" fmla="*/ 105 h 105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102" h="105">
                    <a:moveTo>
                      <a:pt x="49" y="105"/>
                    </a:moveTo>
                    <a:lnTo>
                      <a:pt x="55" y="105"/>
                    </a:lnTo>
                    <a:lnTo>
                      <a:pt x="59" y="103"/>
                    </a:lnTo>
                    <a:lnTo>
                      <a:pt x="64" y="101"/>
                    </a:lnTo>
                    <a:lnTo>
                      <a:pt x="70" y="99"/>
                    </a:lnTo>
                    <a:lnTo>
                      <a:pt x="74" y="97"/>
                    </a:lnTo>
                    <a:lnTo>
                      <a:pt x="78" y="95"/>
                    </a:lnTo>
                    <a:lnTo>
                      <a:pt x="82" y="92"/>
                    </a:lnTo>
                    <a:lnTo>
                      <a:pt x="87" y="90"/>
                    </a:lnTo>
                    <a:lnTo>
                      <a:pt x="89" y="86"/>
                    </a:lnTo>
                    <a:lnTo>
                      <a:pt x="93" y="82"/>
                    </a:lnTo>
                    <a:lnTo>
                      <a:pt x="95" y="78"/>
                    </a:lnTo>
                    <a:lnTo>
                      <a:pt x="99" y="73"/>
                    </a:lnTo>
                    <a:lnTo>
                      <a:pt x="99" y="69"/>
                    </a:lnTo>
                    <a:lnTo>
                      <a:pt x="101" y="63"/>
                    </a:lnTo>
                    <a:lnTo>
                      <a:pt x="102" y="59"/>
                    </a:lnTo>
                    <a:lnTo>
                      <a:pt x="102" y="54"/>
                    </a:lnTo>
                    <a:lnTo>
                      <a:pt x="102" y="48"/>
                    </a:lnTo>
                    <a:lnTo>
                      <a:pt x="101" y="42"/>
                    </a:lnTo>
                    <a:lnTo>
                      <a:pt x="99" y="38"/>
                    </a:lnTo>
                    <a:lnTo>
                      <a:pt x="99" y="33"/>
                    </a:lnTo>
                    <a:lnTo>
                      <a:pt x="95" y="29"/>
                    </a:lnTo>
                    <a:lnTo>
                      <a:pt x="93" y="23"/>
                    </a:lnTo>
                    <a:lnTo>
                      <a:pt x="89" y="19"/>
                    </a:lnTo>
                    <a:lnTo>
                      <a:pt x="87" y="18"/>
                    </a:lnTo>
                    <a:lnTo>
                      <a:pt x="82" y="12"/>
                    </a:lnTo>
                    <a:lnTo>
                      <a:pt x="78" y="10"/>
                    </a:lnTo>
                    <a:lnTo>
                      <a:pt x="74" y="8"/>
                    </a:lnTo>
                    <a:lnTo>
                      <a:pt x="70" y="4"/>
                    </a:lnTo>
                    <a:lnTo>
                      <a:pt x="64" y="2"/>
                    </a:lnTo>
                    <a:lnTo>
                      <a:pt x="59" y="2"/>
                    </a:lnTo>
                    <a:lnTo>
                      <a:pt x="55" y="0"/>
                    </a:lnTo>
                    <a:lnTo>
                      <a:pt x="49" y="0"/>
                    </a:lnTo>
                    <a:lnTo>
                      <a:pt x="44" y="0"/>
                    </a:lnTo>
                    <a:lnTo>
                      <a:pt x="40" y="2"/>
                    </a:lnTo>
                    <a:lnTo>
                      <a:pt x="34" y="2"/>
                    </a:lnTo>
                    <a:lnTo>
                      <a:pt x="30" y="4"/>
                    </a:lnTo>
                    <a:lnTo>
                      <a:pt x="25" y="8"/>
                    </a:lnTo>
                    <a:lnTo>
                      <a:pt x="21" y="10"/>
                    </a:lnTo>
                    <a:lnTo>
                      <a:pt x="17" y="12"/>
                    </a:lnTo>
                    <a:lnTo>
                      <a:pt x="13" y="18"/>
                    </a:lnTo>
                    <a:lnTo>
                      <a:pt x="9" y="19"/>
                    </a:lnTo>
                    <a:lnTo>
                      <a:pt x="7" y="23"/>
                    </a:lnTo>
                    <a:lnTo>
                      <a:pt x="4" y="29"/>
                    </a:lnTo>
                    <a:lnTo>
                      <a:pt x="2" y="33"/>
                    </a:lnTo>
                    <a:lnTo>
                      <a:pt x="0" y="38"/>
                    </a:lnTo>
                    <a:lnTo>
                      <a:pt x="0" y="42"/>
                    </a:lnTo>
                    <a:lnTo>
                      <a:pt x="0" y="48"/>
                    </a:lnTo>
                    <a:lnTo>
                      <a:pt x="0" y="54"/>
                    </a:lnTo>
                    <a:lnTo>
                      <a:pt x="0" y="59"/>
                    </a:lnTo>
                    <a:lnTo>
                      <a:pt x="0" y="63"/>
                    </a:lnTo>
                    <a:lnTo>
                      <a:pt x="0" y="69"/>
                    </a:lnTo>
                    <a:lnTo>
                      <a:pt x="2" y="73"/>
                    </a:lnTo>
                    <a:lnTo>
                      <a:pt x="4" y="78"/>
                    </a:lnTo>
                    <a:lnTo>
                      <a:pt x="7" y="82"/>
                    </a:lnTo>
                    <a:lnTo>
                      <a:pt x="9" y="86"/>
                    </a:lnTo>
                    <a:lnTo>
                      <a:pt x="13" y="90"/>
                    </a:lnTo>
                    <a:lnTo>
                      <a:pt x="17" y="92"/>
                    </a:lnTo>
                    <a:lnTo>
                      <a:pt x="21" y="95"/>
                    </a:lnTo>
                    <a:lnTo>
                      <a:pt x="25" y="97"/>
                    </a:lnTo>
                    <a:lnTo>
                      <a:pt x="30" y="99"/>
                    </a:lnTo>
                    <a:lnTo>
                      <a:pt x="34" y="101"/>
                    </a:lnTo>
                    <a:lnTo>
                      <a:pt x="40" y="103"/>
                    </a:lnTo>
                    <a:lnTo>
                      <a:pt x="44" y="105"/>
                    </a:lnTo>
                    <a:lnTo>
                      <a:pt x="49" y="105"/>
                    </a:lnTo>
                    <a:close/>
                  </a:path>
                </a:pathLst>
              </a:custGeom>
              <a:solidFill>
                <a:srgbClr val="FF33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9" name="Freeform 137"/>
              <p:cNvSpPr>
                <a:spLocks/>
              </p:cNvSpPr>
              <p:nvPr/>
            </p:nvSpPr>
            <p:spPr bwMode="auto">
              <a:xfrm>
                <a:off x="2163" y="3655"/>
                <a:ext cx="54" cy="46"/>
              </a:xfrm>
              <a:custGeom>
                <a:avLst/>
                <a:gdLst>
                  <a:gd name="T0" fmla="*/ 26 w 109"/>
                  <a:gd name="T1" fmla="*/ 0 h 93"/>
                  <a:gd name="T2" fmla="*/ 29 w 109"/>
                  <a:gd name="T3" fmla="*/ 3 h 93"/>
                  <a:gd name="T4" fmla="*/ 32 w 109"/>
                  <a:gd name="T5" fmla="*/ 8 h 93"/>
                  <a:gd name="T6" fmla="*/ 32 w 109"/>
                  <a:gd name="T7" fmla="*/ 12 h 93"/>
                  <a:gd name="T8" fmla="*/ 34 w 109"/>
                  <a:gd name="T9" fmla="*/ 12 h 93"/>
                  <a:gd name="T10" fmla="*/ 39 w 109"/>
                  <a:gd name="T11" fmla="*/ 10 h 93"/>
                  <a:gd name="T12" fmla="*/ 44 w 109"/>
                  <a:gd name="T13" fmla="*/ 11 h 93"/>
                  <a:gd name="T14" fmla="*/ 47 w 109"/>
                  <a:gd name="T15" fmla="*/ 13 h 93"/>
                  <a:gd name="T16" fmla="*/ 49 w 109"/>
                  <a:gd name="T17" fmla="*/ 17 h 93"/>
                  <a:gd name="T18" fmla="*/ 52 w 109"/>
                  <a:gd name="T19" fmla="*/ 21 h 93"/>
                  <a:gd name="T20" fmla="*/ 53 w 109"/>
                  <a:gd name="T21" fmla="*/ 27 h 93"/>
                  <a:gd name="T22" fmla="*/ 54 w 109"/>
                  <a:gd name="T23" fmla="*/ 32 h 93"/>
                  <a:gd name="T24" fmla="*/ 50 w 109"/>
                  <a:gd name="T25" fmla="*/ 35 h 93"/>
                  <a:gd name="T26" fmla="*/ 44 w 109"/>
                  <a:gd name="T27" fmla="*/ 37 h 93"/>
                  <a:gd name="T28" fmla="*/ 38 w 109"/>
                  <a:gd name="T29" fmla="*/ 39 h 93"/>
                  <a:gd name="T30" fmla="*/ 32 w 109"/>
                  <a:gd name="T31" fmla="*/ 43 h 93"/>
                  <a:gd name="T32" fmla="*/ 26 w 109"/>
                  <a:gd name="T33" fmla="*/ 46 h 93"/>
                  <a:gd name="T34" fmla="*/ 23 w 109"/>
                  <a:gd name="T35" fmla="*/ 44 h 93"/>
                  <a:gd name="T36" fmla="*/ 19 w 109"/>
                  <a:gd name="T37" fmla="*/ 40 h 93"/>
                  <a:gd name="T38" fmla="*/ 15 w 109"/>
                  <a:gd name="T39" fmla="*/ 37 h 93"/>
                  <a:gd name="T40" fmla="*/ 13 w 109"/>
                  <a:gd name="T41" fmla="*/ 32 h 93"/>
                  <a:gd name="T42" fmla="*/ 9 w 109"/>
                  <a:gd name="T43" fmla="*/ 27 h 93"/>
                  <a:gd name="T44" fmla="*/ 7 w 109"/>
                  <a:gd name="T45" fmla="*/ 24 h 93"/>
                  <a:gd name="T46" fmla="*/ 3 w 109"/>
                  <a:gd name="T47" fmla="*/ 21 h 93"/>
                  <a:gd name="T48" fmla="*/ 1 w 109"/>
                  <a:gd name="T49" fmla="*/ 18 h 93"/>
                  <a:gd name="T50" fmla="*/ 4 w 109"/>
                  <a:gd name="T51" fmla="*/ 15 h 93"/>
                  <a:gd name="T52" fmla="*/ 8 w 109"/>
                  <a:gd name="T53" fmla="*/ 15 h 93"/>
                  <a:gd name="T54" fmla="*/ 12 w 109"/>
                  <a:gd name="T55" fmla="*/ 15 h 93"/>
                  <a:gd name="T56" fmla="*/ 16 w 109"/>
                  <a:gd name="T57" fmla="*/ 14 h 93"/>
                  <a:gd name="T58" fmla="*/ 19 w 109"/>
                  <a:gd name="T59" fmla="*/ 13 h 93"/>
                  <a:gd name="T60" fmla="*/ 22 w 109"/>
                  <a:gd name="T61" fmla="*/ 11 h 93"/>
                  <a:gd name="T62" fmla="*/ 22 w 109"/>
                  <a:gd name="T63" fmla="*/ 8 h 93"/>
                  <a:gd name="T64" fmla="*/ 23 w 109"/>
                  <a:gd name="T65" fmla="*/ 2 h 93"/>
                  <a:gd name="T66" fmla="*/ 24 w 109"/>
                  <a:gd name="T67" fmla="*/ 0 h 93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109"/>
                  <a:gd name="T103" fmla="*/ 0 h 93"/>
                  <a:gd name="T104" fmla="*/ 109 w 109"/>
                  <a:gd name="T105" fmla="*/ 93 h 93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109" h="93">
                    <a:moveTo>
                      <a:pt x="48" y="0"/>
                    </a:moveTo>
                    <a:lnTo>
                      <a:pt x="53" y="0"/>
                    </a:lnTo>
                    <a:lnTo>
                      <a:pt x="57" y="2"/>
                    </a:lnTo>
                    <a:lnTo>
                      <a:pt x="59" y="6"/>
                    </a:lnTo>
                    <a:lnTo>
                      <a:pt x="63" y="10"/>
                    </a:lnTo>
                    <a:lnTo>
                      <a:pt x="65" y="16"/>
                    </a:lnTo>
                    <a:lnTo>
                      <a:pt x="65" y="19"/>
                    </a:lnTo>
                    <a:lnTo>
                      <a:pt x="65" y="25"/>
                    </a:lnTo>
                    <a:lnTo>
                      <a:pt x="63" y="29"/>
                    </a:lnTo>
                    <a:lnTo>
                      <a:pt x="69" y="25"/>
                    </a:lnTo>
                    <a:lnTo>
                      <a:pt x="74" y="23"/>
                    </a:lnTo>
                    <a:lnTo>
                      <a:pt x="78" y="21"/>
                    </a:lnTo>
                    <a:lnTo>
                      <a:pt x="84" y="21"/>
                    </a:lnTo>
                    <a:lnTo>
                      <a:pt x="88" y="23"/>
                    </a:lnTo>
                    <a:lnTo>
                      <a:pt x="91" y="25"/>
                    </a:lnTo>
                    <a:lnTo>
                      <a:pt x="95" y="27"/>
                    </a:lnTo>
                    <a:lnTo>
                      <a:pt x="97" y="31"/>
                    </a:lnTo>
                    <a:lnTo>
                      <a:pt x="99" y="35"/>
                    </a:lnTo>
                    <a:lnTo>
                      <a:pt x="103" y="38"/>
                    </a:lnTo>
                    <a:lnTo>
                      <a:pt x="105" y="42"/>
                    </a:lnTo>
                    <a:lnTo>
                      <a:pt x="107" y="48"/>
                    </a:lnTo>
                    <a:lnTo>
                      <a:pt x="107" y="54"/>
                    </a:lnTo>
                    <a:lnTo>
                      <a:pt x="109" y="59"/>
                    </a:lnTo>
                    <a:lnTo>
                      <a:pt x="109" y="65"/>
                    </a:lnTo>
                    <a:lnTo>
                      <a:pt x="109" y="71"/>
                    </a:lnTo>
                    <a:lnTo>
                      <a:pt x="101" y="71"/>
                    </a:lnTo>
                    <a:lnTo>
                      <a:pt x="95" y="73"/>
                    </a:lnTo>
                    <a:lnTo>
                      <a:pt x="88" y="74"/>
                    </a:lnTo>
                    <a:lnTo>
                      <a:pt x="82" y="76"/>
                    </a:lnTo>
                    <a:lnTo>
                      <a:pt x="76" y="78"/>
                    </a:lnTo>
                    <a:lnTo>
                      <a:pt x="69" y="82"/>
                    </a:lnTo>
                    <a:lnTo>
                      <a:pt x="65" y="86"/>
                    </a:lnTo>
                    <a:lnTo>
                      <a:pt x="59" y="93"/>
                    </a:lnTo>
                    <a:lnTo>
                      <a:pt x="53" y="92"/>
                    </a:lnTo>
                    <a:lnTo>
                      <a:pt x="50" y="90"/>
                    </a:lnTo>
                    <a:lnTo>
                      <a:pt x="46" y="88"/>
                    </a:lnTo>
                    <a:lnTo>
                      <a:pt x="42" y="86"/>
                    </a:lnTo>
                    <a:lnTo>
                      <a:pt x="38" y="80"/>
                    </a:lnTo>
                    <a:lnTo>
                      <a:pt x="34" y="78"/>
                    </a:lnTo>
                    <a:lnTo>
                      <a:pt x="31" y="74"/>
                    </a:lnTo>
                    <a:lnTo>
                      <a:pt x="29" y="69"/>
                    </a:lnTo>
                    <a:lnTo>
                      <a:pt x="27" y="65"/>
                    </a:lnTo>
                    <a:lnTo>
                      <a:pt x="23" y="59"/>
                    </a:lnTo>
                    <a:lnTo>
                      <a:pt x="19" y="55"/>
                    </a:lnTo>
                    <a:lnTo>
                      <a:pt x="17" y="52"/>
                    </a:lnTo>
                    <a:lnTo>
                      <a:pt x="14" y="48"/>
                    </a:lnTo>
                    <a:lnTo>
                      <a:pt x="10" y="44"/>
                    </a:lnTo>
                    <a:lnTo>
                      <a:pt x="6" y="42"/>
                    </a:lnTo>
                    <a:lnTo>
                      <a:pt x="0" y="40"/>
                    </a:lnTo>
                    <a:lnTo>
                      <a:pt x="2" y="36"/>
                    </a:lnTo>
                    <a:lnTo>
                      <a:pt x="6" y="35"/>
                    </a:lnTo>
                    <a:lnTo>
                      <a:pt x="8" y="31"/>
                    </a:lnTo>
                    <a:lnTo>
                      <a:pt x="14" y="31"/>
                    </a:lnTo>
                    <a:lnTo>
                      <a:pt x="17" y="31"/>
                    </a:lnTo>
                    <a:lnTo>
                      <a:pt x="21" y="31"/>
                    </a:lnTo>
                    <a:lnTo>
                      <a:pt x="25" y="31"/>
                    </a:lnTo>
                    <a:lnTo>
                      <a:pt x="29" y="31"/>
                    </a:lnTo>
                    <a:lnTo>
                      <a:pt x="33" y="29"/>
                    </a:lnTo>
                    <a:lnTo>
                      <a:pt x="36" y="29"/>
                    </a:lnTo>
                    <a:lnTo>
                      <a:pt x="38" y="27"/>
                    </a:lnTo>
                    <a:lnTo>
                      <a:pt x="42" y="27"/>
                    </a:lnTo>
                    <a:lnTo>
                      <a:pt x="44" y="23"/>
                    </a:lnTo>
                    <a:lnTo>
                      <a:pt x="44" y="19"/>
                    </a:lnTo>
                    <a:lnTo>
                      <a:pt x="44" y="16"/>
                    </a:lnTo>
                    <a:lnTo>
                      <a:pt x="44" y="10"/>
                    </a:lnTo>
                    <a:lnTo>
                      <a:pt x="46" y="4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99D1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0" name="Freeform 138"/>
              <p:cNvSpPr>
                <a:spLocks/>
              </p:cNvSpPr>
              <p:nvPr/>
            </p:nvSpPr>
            <p:spPr bwMode="auto">
              <a:xfrm>
                <a:off x="2200" y="3676"/>
                <a:ext cx="4" cy="6"/>
              </a:xfrm>
              <a:custGeom>
                <a:avLst/>
                <a:gdLst>
                  <a:gd name="T0" fmla="*/ 2 w 8"/>
                  <a:gd name="T1" fmla="*/ 0 h 13"/>
                  <a:gd name="T2" fmla="*/ 3 w 8"/>
                  <a:gd name="T3" fmla="*/ 2 h 13"/>
                  <a:gd name="T4" fmla="*/ 4 w 8"/>
                  <a:gd name="T5" fmla="*/ 4 h 13"/>
                  <a:gd name="T6" fmla="*/ 3 w 8"/>
                  <a:gd name="T7" fmla="*/ 5 h 13"/>
                  <a:gd name="T8" fmla="*/ 2 w 8"/>
                  <a:gd name="T9" fmla="*/ 6 h 13"/>
                  <a:gd name="T10" fmla="*/ 0 w 8"/>
                  <a:gd name="T11" fmla="*/ 6 h 13"/>
                  <a:gd name="T12" fmla="*/ 0 w 8"/>
                  <a:gd name="T13" fmla="*/ 5 h 13"/>
                  <a:gd name="T14" fmla="*/ 0 w 8"/>
                  <a:gd name="T15" fmla="*/ 4 h 13"/>
                  <a:gd name="T16" fmla="*/ 0 w 8"/>
                  <a:gd name="T17" fmla="*/ 3 h 13"/>
                  <a:gd name="T18" fmla="*/ 1 w 8"/>
                  <a:gd name="T19" fmla="*/ 2 h 13"/>
                  <a:gd name="T20" fmla="*/ 2 w 8"/>
                  <a:gd name="T21" fmla="*/ 0 h 13"/>
                  <a:gd name="T22" fmla="*/ 2 w 8"/>
                  <a:gd name="T23" fmla="*/ 0 h 13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8"/>
                  <a:gd name="T37" fmla="*/ 0 h 13"/>
                  <a:gd name="T38" fmla="*/ 8 w 8"/>
                  <a:gd name="T39" fmla="*/ 13 h 13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8" h="13">
                    <a:moveTo>
                      <a:pt x="4" y="0"/>
                    </a:moveTo>
                    <a:lnTo>
                      <a:pt x="6" y="4"/>
                    </a:lnTo>
                    <a:lnTo>
                      <a:pt x="8" y="8"/>
                    </a:lnTo>
                    <a:lnTo>
                      <a:pt x="6" y="10"/>
                    </a:lnTo>
                    <a:lnTo>
                      <a:pt x="4" y="13"/>
                    </a:lnTo>
                    <a:lnTo>
                      <a:pt x="0" y="13"/>
                    </a:lnTo>
                    <a:lnTo>
                      <a:pt x="0" y="10"/>
                    </a:lnTo>
                    <a:lnTo>
                      <a:pt x="0" y="8"/>
                    </a:lnTo>
                    <a:lnTo>
                      <a:pt x="0" y="6"/>
                    </a:lnTo>
                    <a:lnTo>
                      <a:pt x="2" y="4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1" name="Freeform 139"/>
              <p:cNvSpPr>
                <a:spLocks/>
              </p:cNvSpPr>
              <p:nvPr/>
            </p:nvSpPr>
            <p:spPr bwMode="auto">
              <a:xfrm>
                <a:off x="2240" y="3321"/>
                <a:ext cx="49" cy="39"/>
              </a:xfrm>
              <a:custGeom>
                <a:avLst/>
                <a:gdLst>
                  <a:gd name="T0" fmla="*/ 5 w 97"/>
                  <a:gd name="T1" fmla="*/ 1 h 78"/>
                  <a:gd name="T2" fmla="*/ 7 w 97"/>
                  <a:gd name="T3" fmla="*/ 0 h 78"/>
                  <a:gd name="T4" fmla="*/ 10 w 97"/>
                  <a:gd name="T5" fmla="*/ 1 h 78"/>
                  <a:gd name="T6" fmla="*/ 12 w 97"/>
                  <a:gd name="T7" fmla="*/ 2 h 78"/>
                  <a:gd name="T8" fmla="*/ 15 w 97"/>
                  <a:gd name="T9" fmla="*/ 4 h 78"/>
                  <a:gd name="T10" fmla="*/ 17 w 97"/>
                  <a:gd name="T11" fmla="*/ 6 h 78"/>
                  <a:gd name="T12" fmla="*/ 17 w 97"/>
                  <a:gd name="T13" fmla="*/ 8 h 78"/>
                  <a:gd name="T14" fmla="*/ 19 w 97"/>
                  <a:gd name="T15" fmla="*/ 10 h 78"/>
                  <a:gd name="T16" fmla="*/ 21 w 97"/>
                  <a:gd name="T17" fmla="*/ 12 h 78"/>
                  <a:gd name="T18" fmla="*/ 21 w 97"/>
                  <a:gd name="T19" fmla="*/ 10 h 78"/>
                  <a:gd name="T20" fmla="*/ 22 w 97"/>
                  <a:gd name="T21" fmla="*/ 8 h 78"/>
                  <a:gd name="T22" fmla="*/ 23 w 97"/>
                  <a:gd name="T23" fmla="*/ 7 h 78"/>
                  <a:gd name="T24" fmla="*/ 25 w 97"/>
                  <a:gd name="T25" fmla="*/ 7 h 78"/>
                  <a:gd name="T26" fmla="*/ 28 w 97"/>
                  <a:gd name="T27" fmla="*/ 6 h 78"/>
                  <a:gd name="T28" fmla="*/ 31 w 97"/>
                  <a:gd name="T29" fmla="*/ 8 h 78"/>
                  <a:gd name="T30" fmla="*/ 33 w 97"/>
                  <a:gd name="T31" fmla="*/ 10 h 78"/>
                  <a:gd name="T32" fmla="*/ 35 w 97"/>
                  <a:gd name="T33" fmla="*/ 12 h 78"/>
                  <a:gd name="T34" fmla="*/ 34 w 97"/>
                  <a:gd name="T35" fmla="*/ 15 h 78"/>
                  <a:gd name="T36" fmla="*/ 32 w 97"/>
                  <a:gd name="T37" fmla="*/ 18 h 78"/>
                  <a:gd name="T38" fmla="*/ 34 w 97"/>
                  <a:gd name="T39" fmla="*/ 18 h 78"/>
                  <a:gd name="T40" fmla="*/ 36 w 97"/>
                  <a:gd name="T41" fmla="*/ 18 h 78"/>
                  <a:gd name="T42" fmla="*/ 38 w 97"/>
                  <a:gd name="T43" fmla="*/ 18 h 78"/>
                  <a:gd name="T44" fmla="*/ 40 w 97"/>
                  <a:gd name="T45" fmla="*/ 19 h 78"/>
                  <a:gd name="T46" fmla="*/ 43 w 97"/>
                  <a:gd name="T47" fmla="*/ 19 h 78"/>
                  <a:gd name="T48" fmla="*/ 45 w 97"/>
                  <a:gd name="T49" fmla="*/ 19 h 78"/>
                  <a:gd name="T50" fmla="*/ 47 w 97"/>
                  <a:gd name="T51" fmla="*/ 19 h 78"/>
                  <a:gd name="T52" fmla="*/ 49 w 97"/>
                  <a:gd name="T53" fmla="*/ 20 h 78"/>
                  <a:gd name="T54" fmla="*/ 47 w 97"/>
                  <a:gd name="T55" fmla="*/ 23 h 78"/>
                  <a:gd name="T56" fmla="*/ 44 w 97"/>
                  <a:gd name="T57" fmla="*/ 27 h 78"/>
                  <a:gd name="T58" fmla="*/ 41 w 97"/>
                  <a:gd name="T59" fmla="*/ 30 h 78"/>
                  <a:gd name="T60" fmla="*/ 38 w 97"/>
                  <a:gd name="T61" fmla="*/ 33 h 78"/>
                  <a:gd name="T62" fmla="*/ 36 w 97"/>
                  <a:gd name="T63" fmla="*/ 34 h 78"/>
                  <a:gd name="T64" fmla="*/ 35 w 97"/>
                  <a:gd name="T65" fmla="*/ 35 h 78"/>
                  <a:gd name="T66" fmla="*/ 32 w 97"/>
                  <a:gd name="T67" fmla="*/ 36 h 78"/>
                  <a:gd name="T68" fmla="*/ 31 w 97"/>
                  <a:gd name="T69" fmla="*/ 37 h 78"/>
                  <a:gd name="T70" fmla="*/ 29 w 97"/>
                  <a:gd name="T71" fmla="*/ 38 h 78"/>
                  <a:gd name="T72" fmla="*/ 26 w 97"/>
                  <a:gd name="T73" fmla="*/ 38 h 78"/>
                  <a:gd name="T74" fmla="*/ 24 w 97"/>
                  <a:gd name="T75" fmla="*/ 38 h 78"/>
                  <a:gd name="T76" fmla="*/ 23 w 97"/>
                  <a:gd name="T77" fmla="*/ 39 h 78"/>
                  <a:gd name="T78" fmla="*/ 20 w 97"/>
                  <a:gd name="T79" fmla="*/ 39 h 78"/>
                  <a:gd name="T80" fmla="*/ 18 w 97"/>
                  <a:gd name="T81" fmla="*/ 39 h 78"/>
                  <a:gd name="T82" fmla="*/ 17 w 97"/>
                  <a:gd name="T83" fmla="*/ 38 h 78"/>
                  <a:gd name="T84" fmla="*/ 15 w 97"/>
                  <a:gd name="T85" fmla="*/ 38 h 78"/>
                  <a:gd name="T86" fmla="*/ 11 w 97"/>
                  <a:gd name="T87" fmla="*/ 38 h 78"/>
                  <a:gd name="T88" fmla="*/ 8 w 97"/>
                  <a:gd name="T89" fmla="*/ 37 h 78"/>
                  <a:gd name="T90" fmla="*/ 5 w 97"/>
                  <a:gd name="T91" fmla="*/ 34 h 78"/>
                  <a:gd name="T92" fmla="*/ 2 w 97"/>
                  <a:gd name="T93" fmla="*/ 31 h 78"/>
                  <a:gd name="T94" fmla="*/ 1 w 97"/>
                  <a:gd name="T95" fmla="*/ 29 h 78"/>
                  <a:gd name="T96" fmla="*/ 1 w 97"/>
                  <a:gd name="T97" fmla="*/ 27 h 78"/>
                  <a:gd name="T98" fmla="*/ 0 w 97"/>
                  <a:gd name="T99" fmla="*/ 24 h 78"/>
                  <a:gd name="T100" fmla="*/ 0 w 97"/>
                  <a:gd name="T101" fmla="*/ 22 h 78"/>
                  <a:gd name="T102" fmla="*/ 0 w 97"/>
                  <a:gd name="T103" fmla="*/ 19 h 78"/>
                  <a:gd name="T104" fmla="*/ 0 w 97"/>
                  <a:gd name="T105" fmla="*/ 17 h 78"/>
                  <a:gd name="T106" fmla="*/ 0 w 97"/>
                  <a:gd name="T107" fmla="*/ 13 h 78"/>
                  <a:gd name="T108" fmla="*/ 0 w 97"/>
                  <a:gd name="T109" fmla="*/ 10 h 78"/>
                  <a:gd name="T110" fmla="*/ 0 w 97"/>
                  <a:gd name="T111" fmla="*/ 7 h 78"/>
                  <a:gd name="T112" fmla="*/ 0 w 97"/>
                  <a:gd name="T113" fmla="*/ 4 h 78"/>
                  <a:gd name="T114" fmla="*/ 2 w 97"/>
                  <a:gd name="T115" fmla="*/ 2 h 78"/>
                  <a:gd name="T116" fmla="*/ 5 w 97"/>
                  <a:gd name="T117" fmla="*/ 1 h 78"/>
                  <a:gd name="T118" fmla="*/ 5 w 97"/>
                  <a:gd name="T119" fmla="*/ 1 h 78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97"/>
                  <a:gd name="T181" fmla="*/ 0 h 78"/>
                  <a:gd name="T182" fmla="*/ 97 w 97"/>
                  <a:gd name="T183" fmla="*/ 78 h 78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97" h="78">
                    <a:moveTo>
                      <a:pt x="10" y="2"/>
                    </a:moveTo>
                    <a:lnTo>
                      <a:pt x="14" y="0"/>
                    </a:lnTo>
                    <a:lnTo>
                      <a:pt x="19" y="2"/>
                    </a:lnTo>
                    <a:lnTo>
                      <a:pt x="23" y="4"/>
                    </a:lnTo>
                    <a:lnTo>
                      <a:pt x="29" y="8"/>
                    </a:lnTo>
                    <a:lnTo>
                      <a:pt x="33" y="12"/>
                    </a:lnTo>
                    <a:lnTo>
                      <a:pt x="34" y="16"/>
                    </a:lnTo>
                    <a:lnTo>
                      <a:pt x="38" y="19"/>
                    </a:lnTo>
                    <a:lnTo>
                      <a:pt x="42" y="23"/>
                    </a:lnTo>
                    <a:lnTo>
                      <a:pt x="42" y="19"/>
                    </a:lnTo>
                    <a:lnTo>
                      <a:pt x="44" y="16"/>
                    </a:lnTo>
                    <a:lnTo>
                      <a:pt x="46" y="14"/>
                    </a:lnTo>
                    <a:lnTo>
                      <a:pt x="50" y="14"/>
                    </a:lnTo>
                    <a:lnTo>
                      <a:pt x="55" y="12"/>
                    </a:lnTo>
                    <a:lnTo>
                      <a:pt x="61" y="16"/>
                    </a:lnTo>
                    <a:lnTo>
                      <a:pt x="65" y="19"/>
                    </a:lnTo>
                    <a:lnTo>
                      <a:pt x="69" y="23"/>
                    </a:lnTo>
                    <a:lnTo>
                      <a:pt x="67" y="29"/>
                    </a:lnTo>
                    <a:lnTo>
                      <a:pt x="63" y="35"/>
                    </a:lnTo>
                    <a:lnTo>
                      <a:pt x="67" y="35"/>
                    </a:lnTo>
                    <a:lnTo>
                      <a:pt x="71" y="35"/>
                    </a:lnTo>
                    <a:lnTo>
                      <a:pt x="76" y="35"/>
                    </a:lnTo>
                    <a:lnTo>
                      <a:pt x="80" y="37"/>
                    </a:lnTo>
                    <a:lnTo>
                      <a:pt x="86" y="37"/>
                    </a:lnTo>
                    <a:lnTo>
                      <a:pt x="90" y="38"/>
                    </a:lnTo>
                    <a:lnTo>
                      <a:pt x="93" y="38"/>
                    </a:lnTo>
                    <a:lnTo>
                      <a:pt x="97" y="40"/>
                    </a:lnTo>
                    <a:lnTo>
                      <a:pt x="93" y="46"/>
                    </a:lnTo>
                    <a:lnTo>
                      <a:pt x="88" y="54"/>
                    </a:lnTo>
                    <a:lnTo>
                      <a:pt x="82" y="59"/>
                    </a:lnTo>
                    <a:lnTo>
                      <a:pt x="76" y="65"/>
                    </a:lnTo>
                    <a:lnTo>
                      <a:pt x="72" y="67"/>
                    </a:lnTo>
                    <a:lnTo>
                      <a:pt x="69" y="69"/>
                    </a:lnTo>
                    <a:lnTo>
                      <a:pt x="63" y="71"/>
                    </a:lnTo>
                    <a:lnTo>
                      <a:pt x="61" y="73"/>
                    </a:lnTo>
                    <a:lnTo>
                      <a:pt x="57" y="75"/>
                    </a:lnTo>
                    <a:lnTo>
                      <a:pt x="52" y="76"/>
                    </a:lnTo>
                    <a:lnTo>
                      <a:pt x="48" y="76"/>
                    </a:lnTo>
                    <a:lnTo>
                      <a:pt x="46" y="78"/>
                    </a:lnTo>
                    <a:lnTo>
                      <a:pt x="40" y="78"/>
                    </a:lnTo>
                    <a:lnTo>
                      <a:pt x="36" y="78"/>
                    </a:lnTo>
                    <a:lnTo>
                      <a:pt x="33" y="76"/>
                    </a:lnTo>
                    <a:lnTo>
                      <a:pt x="29" y="76"/>
                    </a:lnTo>
                    <a:lnTo>
                      <a:pt x="21" y="75"/>
                    </a:lnTo>
                    <a:lnTo>
                      <a:pt x="15" y="73"/>
                    </a:lnTo>
                    <a:lnTo>
                      <a:pt x="10" y="67"/>
                    </a:lnTo>
                    <a:lnTo>
                      <a:pt x="4" y="61"/>
                    </a:lnTo>
                    <a:lnTo>
                      <a:pt x="2" y="57"/>
                    </a:lnTo>
                    <a:lnTo>
                      <a:pt x="2" y="54"/>
                    </a:lnTo>
                    <a:lnTo>
                      <a:pt x="0" y="48"/>
                    </a:lnTo>
                    <a:lnTo>
                      <a:pt x="0" y="44"/>
                    </a:lnTo>
                    <a:lnTo>
                      <a:pt x="0" y="38"/>
                    </a:lnTo>
                    <a:lnTo>
                      <a:pt x="0" y="33"/>
                    </a:lnTo>
                    <a:lnTo>
                      <a:pt x="0" y="25"/>
                    </a:lnTo>
                    <a:lnTo>
                      <a:pt x="0" y="19"/>
                    </a:lnTo>
                    <a:lnTo>
                      <a:pt x="0" y="14"/>
                    </a:lnTo>
                    <a:lnTo>
                      <a:pt x="0" y="8"/>
                    </a:lnTo>
                    <a:lnTo>
                      <a:pt x="4" y="4"/>
                    </a:lnTo>
                    <a:lnTo>
                      <a:pt x="10" y="2"/>
                    </a:lnTo>
                    <a:close/>
                  </a:path>
                </a:pathLst>
              </a:custGeom>
              <a:solidFill>
                <a:srgbClr val="99D1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2" name="Freeform 140"/>
              <p:cNvSpPr>
                <a:spLocks/>
              </p:cNvSpPr>
              <p:nvPr/>
            </p:nvSpPr>
            <p:spPr bwMode="auto">
              <a:xfrm>
                <a:off x="2252" y="3347"/>
                <a:ext cx="2" cy="2"/>
              </a:xfrm>
              <a:custGeom>
                <a:avLst/>
                <a:gdLst>
                  <a:gd name="T0" fmla="*/ 2 w 4"/>
                  <a:gd name="T1" fmla="*/ 0 h 4"/>
                  <a:gd name="T2" fmla="*/ 2 w 4"/>
                  <a:gd name="T3" fmla="*/ 1 h 4"/>
                  <a:gd name="T4" fmla="*/ 2 w 4"/>
                  <a:gd name="T5" fmla="*/ 2 h 4"/>
                  <a:gd name="T6" fmla="*/ 0 w 4"/>
                  <a:gd name="T7" fmla="*/ 1 h 4"/>
                  <a:gd name="T8" fmla="*/ 2 w 4"/>
                  <a:gd name="T9" fmla="*/ 0 h 4"/>
                  <a:gd name="T10" fmla="*/ 2 w 4"/>
                  <a:gd name="T11" fmla="*/ 0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4"/>
                  <a:gd name="T20" fmla="*/ 4 w 4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4">
                    <a:moveTo>
                      <a:pt x="4" y="0"/>
                    </a:moveTo>
                    <a:lnTo>
                      <a:pt x="4" y="2"/>
                    </a:lnTo>
                    <a:lnTo>
                      <a:pt x="4" y="4"/>
                    </a:lnTo>
                    <a:lnTo>
                      <a:pt x="0" y="2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3" name="Freeform 141"/>
              <p:cNvSpPr>
                <a:spLocks/>
              </p:cNvSpPr>
              <p:nvPr/>
            </p:nvSpPr>
            <p:spPr bwMode="auto">
              <a:xfrm>
                <a:off x="2105" y="3341"/>
                <a:ext cx="40" cy="46"/>
              </a:xfrm>
              <a:custGeom>
                <a:avLst/>
                <a:gdLst>
                  <a:gd name="T0" fmla="*/ 17 w 80"/>
                  <a:gd name="T1" fmla="*/ 0 h 92"/>
                  <a:gd name="T2" fmla="*/ 19 w 80"/>
                  <a:gd name="T3" fmla="*/ 0 h 92"/>
                  <a:gd name="T4" fmla="*/ 22 w 80"/>
                  <a:gd name="T5" fmla="*/ 2 h 92"/>
                  <a:gd name="T6" fmla="*/ 23 w 80"/>
                  <a:gd name="T7" fmla="*/ 4 h 92"/>
                  <a:gd name="T8" fmla="*/ 25 w 80"/>
                  <a:gd name="T9" fmla="*/ 7 h 92"/>
                  <a:gd name="T10" fmla="*/ 26 w 80"/>
                  <a:gd name="T11" fmla="*/ 10 h 92"/>
                  <a:gd name="T12" fmla="*/ 28 w 80"/>
                  <a:gd name="T13" fmla="*/ 12 h 92"/>
                  <a:gd name="T14" fmla="*/ 29 w 80"/>
                  <a:gd name="T15" fmla="*/ 13 h 92"/>
                  <a:gd name="T16" fmla="*/ 30 w 80"/>
                  <a:gd name="T17" fmla="*/ 14 h 92"/>
                  <a:gd name="T18" fmla="*/ 32 w 80"/>
                  <a:gd name="T19" fmla="*/ 14 h 92"/>
                  <a:gd name="T20" fmla="*/ 35 w 80"/>
                  <a:gd name="T21" fmla="*/ 14 h 92"/>
                  <a:gd name="T22" fmla="*/ 37 w 80"/>
                  <a:gd name="T23" fmla="*/ 15 h 92"/>
                  <a:gd name="T24" fmla="*/ 38 w 80"/>
                  <a:gd name="T25" fmla="*/ 16 h 92"/>
                  <a:gd name="T26" fmla="*/ 39 w 80"/>
                  <a:gd name="T27" fmla="*/ 18 h 92"/>
                  <a:gd name="T28" fmla="*/ 40 w 80"/>
                  <a:gd name="T29" fmla="*/ 19 h 92"/>
                  <a:gd name="T30" fmla="*/ 40 w 80"/>
                  <a:gd name="T31" fmla="*/ 22 h 92"/>
                  <a:gd name="T32" fmla="*/ 39 w 80"/>
                  <a:gd name="T33" fmla="*/ 26 h 92"/>
                  <a:gd name="T34" fmla="*/ 37 w 80"/>
                  <a:gd name="T35" fmla="*/ 30 h 92"/>
                  <a:gd name="T36" fmla="*/ 36 w 80"/>
                  <a:gd name="T37" fmla="*/ 34 h 92"/>
                  <a:gd name="T38" fmla="*/ 34 w 80"/>
                  <a:gd name="T39" fmla="*/ 37 h 92"/>
                  <a:gd name="T40" fmla="*/ 34 w 80"/>
                  <a:gd name="T41" fmla="*/ 40 h 92"/>
                  <a:gd name="T42" fmla="*/ 31 w 80"/>
                  <a:gd name="T43" fmla="*/ 41 h 92"/>
                  <a:gd name="T44" fmla="*/ 29 w 80"/>
                  <a:gd name="T45" fmla="*/ 43 h 92"/>
                  <a:gd name="T46" fmla="*/ 27 w 80"/>
                  <a:gd name="T47" fmla="*/ 44 h 92"/>
                  <a:gd name="T48" fmla="*/ 25 w 80"/>
                  <a:gd name="T49" fmla="*/ 46 h 92"/>
                  <a:gd name="T50" fmla="*/ 23 w 80"/>
                  <a:gd name="T51" fmla="*/ 44 h 92"/>
                  <a:gd name="T52" fmla="*/ 21 w 80"/>
                  <a:gd name="T53" fmla="*/ 43 h 92"/>
                  <a:gd name="T54" fmla="*/ 19 w 80"/>
                  <a:gd name="T55" fmla="*/ 41 h 92"/>
                  <a:gd name="T56" fmla="*/ 18 w 80"/>
                  <a:gd name="T57" fmla="*/ 40 h 92"/>
                  <a:gd name="T58" fmla="*/ 16 w 80"/>
                  <a:gd name="T59" fmla="*/ 37 h 92"/>
                  <a:gd name="T60" fmla="*/ 15 w 80"/>
                  <a:gd name="T61" fmla="*/ 35 h 92"/>
                  <a:gd name="T62" fmla="*/ 12 w 80"/>
                  <a:gd name="T63" fmla="*/ 32 h 92"/>
                  <a:gd name="T64" fmla="*/ 9 w 80"/>
                  <a:gd name="T65" fmla="*/ 30 h 92"/>
                  <a:gd name="T66" fmla="*/ 7 w 80"/>
                  <a:gd name="T67" fmla="*/ 30 h 92"/>
                  <a:gd name="T68" fmla="*/ 5 w 80"/>
                  <a:gd name="T69" fmla="*/ 30 h 92"/>
                  <a:gd name="T70" fmla="*/ 3 w 80"/>
                  <a:gd name="T71" fmla="*/ 30 h 92"/>
                  <a:gd name="T72" fmla="*/ 1 w 80"/>
                  <a:gd name="T73" fmla="*/ 32 h 92"/>
                  <a:gd name="T74" fmla="*/ 0 w 80"/>
                  <a:gd name="T75" fmla="*/ 29 h 92"/>
                  <a:gd name="T76" fmla="*/ 0 w 80"/>
                  <a:gd name="T77" fmla="*/ 26 h 92"/>
                  <a:gd name="T78" fmla="*/ 0 w 80"/>
                  <a:gd name="T79" fmla="*/ 24 h 92"/>
                  <a:gd name="T80" fmla="*/ 1 w 80"/>
                  <a:gd name="T81" fmla="*/ 21 h 92"/>
                  <a:gd name="T82" fmla="*/ 2 w 80"/>
                  <a:gd name="T83" fmla="*/ 19 h 92"/>
                  <a:gd name="T84" fmla="*/ 2 w 80"/>
                  <a:gd name="T85" fmla="*/ 18 h 92"/>
                  <a:gd name="T86" fmla="*/ 3 w 80"/>
                  <a:gd name="T87" fmla="*/ 16 h 92"/>
                  <a:gd name="T88" fmla="*/ 5 w 80"/>
                  <a:gd name="T89" fmla="*/ 14 h 92"/>
                  <a:gd name="T90" fmla="*/ 6 w 80"/>
                  <a:gd name="T91" fmla="*/ 11 h 92"/>
                  <a:gd name="T92" fmla="*/ 7 w 80"/>
                  <a:gd name="T93" fmla="*/ 9 h 92"/>
                  <a:gd name="T94" fmla="*/ 8 w 80"/>
                  <a:gd name="T95" fmla="*/ 7 h 92"/>
                  <a:gd name="T96" fmla="*/ 10 w 80"/>
                  <a:gd name="T97" fmla="*/ 6 h 92"/>
                  <a:gd name="T98" fmla="*/ 12 w 80"/>
                  <a:gd name="T99" fmla="*/ 4 h 92"/>
                  <a:gd name="T100" fmla="*/ 13 w 80"/>
                  <a:gd name="T101" fmla="*/ 2 h 92"/>
                  <a:gd name="T102" fmla="*/ 15 w 80"/>
                  <a:gd name="T103" fmla="*/ 1 h 92"/>
                  <a:gd name="T104" fmla="*/ 17 w 80"/>
                  <a:gd name="T105" fmla="*/ 0 h 92"/>
                  <a:gd name="T106" fmla="*/ 17 w 80"/>
                  <a:gd name="T107" fmla="*/ 0 h 92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80"/>
                  <a:gd name="T163" fmla="*/ 0 h 92"/>
                  <a:gd name="T164" fmla="*/ 80 w 80"/>
                  <a:gd name="T165" fmla="*/ 92 h 92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80" h="92">
                    <a:moveTo>
                      <a:pt x="34" y="0"/>
                    </a:moveTo>
                    <a:lnTo>
                      <a:pt x="38" y="0"/>
                    </a:lnTo>
                    <a:lnTo>
                      <a:pt x="44" y="4"/>
                    </a:lnTo>
                    <a:lnTo>
                      <a:pt x="46" y="8"/>
                    </a:lnTo>
                    <a:lnTo>
                      <a:pt x="50" y="14"/>
                    </a:lnTo>
                    <a:lnTo>
                      <a:pt x="52" y="19"/>
                    </a:lnTo>
                    <a:lnTo>
                      <a:pt x="55" y="23"/>
                    </a:lnTo>
                    <a:lnTo>
                      <a:pt x="57" y="25"/>
                    </a:lnTo>
                    <a:lnTo>
                      <a:pt x="59" y="27"/>
                    </a:lnTo>
                    <a:lnTo>
                      <a:pt x="63" y="27"/>
                    </a:lnTo>
                    <a:lnTo>
                      <a:pt x="69" y="27"/>
                    </a:lnTo>
                    <a:lnTo>
                      <a:pt x="73" y="29"/>
                    </a:lnTo>
                    <a:lnTo>
                      <a:pt x="76" y="31"/>
                    </a:lnTo>
                    <a:lnTo>
                      <a:pt x="78" y="35"/>
                    </a:lnTo>
                    <a:lnTo>
                      <a:pt x="80" y="38"/>
                    </a:lnTo>
                    <a:lnTo>
                      <a:pt x="80" y="44"/>
                    </a:lnTo>
                    <a:lnTo>
                      <a:pt x="78" y="52"/>
                    </a:lnTo>
                    <a:lnTo>
                      <a:pt x="74" y="59"/>
                    </a:lnTo>
                    <a:lnTo>
                      <a:pt x="71" y="67"/>
                    </a:lnTo>
                    <a:lnTo>
                      <a:pt x="67" y="73"/>
                    </a:lnTo>
                    <a:lnTo>
                      <a:pt x="67" y="80"/>
                    </a:lnTo>
                    <a:lnTo>
                      <a:pt x="61" y="82"/>
                    </a:lnTo>
                    <a:lnTo>
                      <a:pt x="57" y="86"/>
                    </a:lnTo>
                    <a:lnTo>
                      <a:pt x="53" y="88"/>
                    </a:lnTo>
                    <a:lnTo>
                      <a:pt x="50" y="92"/>
                    </a:lnTo>
                    <a:lnTo>
                      <a:pt x="46" y="88"/>
                    </a:lnTo>
                    <a:lnTo>
                      <a:pt x="42" y="86"/>
                    </a:lnTo>
                    <a:lnTo>
                      <a:pt x="38" y="82"/>
                    </a:lnTo>
                    <a:lnTo>
                      <a:pt x="36" y="80"/>
                    </a:lnTo>
                    <a:lnTo>
                      <a:pt x="31" y="73"/>
                    </a:lnTo>
                    <a:lnTo>
                      <a:pt x="29" y="69"/>
                    </a:lnTo>
                    <a:lnTo>
                      <a:pt x="23" y="63"/>
                    </a:lnTo>
                    <a:lnTo>
                      <a:pt x="17" y="59"/>
                    </a:lnTo>
                    <a:lnTo>
                      <a:pt x="14" y="59"/>
                    </a:lnTo>
                    <a:lnTo>
                      <a:pt x="10" y="59"/>
                    </a:lnTo>
                    <a:lnTo>
                      <a:pt x="6" y="59"/>
                    </a:lnTo>
                    <a:lnTo>
                      <a:pt x="2" y="63"/>
                    </a:lnTo>
                    <a:lnTo>
                      <a:pt x="0" y="57"/>
                    </a:lnTo>
                    <a:lnTo>
                      <a:pt x="0" y="52"/>
                    </a:lnTo>
                    <a:lnTo>
                      <a:pt x="0" y="48"/>
                    </a:lnTo>
                    <a:lnTo>
                      <a:pt x="2" y="42"/>
                    </a:lnTo>
                    <a:lnTo>
                      <a:pt x="4" y="38"/>
                    </a:lnTo>
                    <a:lnTo>
                      <a:pt x="4" y="35"/>
                    </a:lnTo>
                    <a:lnTo>
                      <a:pt x="6" y="31"/>
                    </a:lnTo>
                    <a:lnTo>
                      <a:pt x="10" y="27"/>
                    </a:lnTo>
                    <a:lnTo>
                      <a:pt x="12" y="21"/>
                    </a:lnTo>
                    <a:lnTo>
                      <a:pt x="14" y="17"/>
                    </a:lnTo>
                    <a:lnTo>
                      <a:pt x="15" y="14"/>
                    </a:lnTo>
                    <a:lnTo>
                      <a:pt x="19" y="12"/>
                    </a:lnTo>
                    <a:lnTo>
                      <a:pt x="23" y="8"/>
                    </a:lnTo>
                    <a:lnTo>
                      <a:pt x="25" y="4"/>
                    </a:lnTo>
                    <a:lnTo>
                      <a:pt x="29" y="2"/>
                    </a:lnTo>
                    <a:lnTo>
                      <a:pt x="34" y="0"/>
                    </a:lnTo>
                    <a:close/>
                  </a:path>
                </a:pathLst>
              </a:custGeom>
              <a:solidFill>
                <a:srgbClr val="99D1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4" name="Freeform 142"/>
              <p:cNvSpPr>
                <a:spLocks/>
              </p:cNvSpPr>
              <p:nvPr/>
            </p:nvSpPr>
            <p:spPr bwMode="auto">
              <a:xfrm>
                <a:off x="2128" y="3367"/>
                <a:ext cx="3" cy="3"/>
              </a:xfrm>
              <a:custGeom>
                <a:avLst/>
                <a:gdLst>
                  <a:gd name="T0" fmla="*/ 2 w 6"/>
                  <a:gd name="T1" fmla="*/ 0 h 5"/>
                  <a:gd name="T2" fmla="*/ 3 w 6"/>
                  <a:gd name="T3" fmla="*/ 2 h 5"/>
                  <a:gd name="T4" fmla="*/ 1 w 6"/>
                  <a:gd name="T5" fmla="*/ 3 h 5"/>
                  <a:gd name="T6" fmla="*/ 0 w 6"/>
                  <a:gd name="T7" fmla="*/ 3 h 5"/>
                  <a:gd name="T8" fmla="*/ 0 w 6"/>
                  <a:gd name="T9" fmla="*/ 3 h 5"/>
                  <a:gd name="T10" fmla="*/ 0 w 6"/>
                  <a:gd name="T11" fmla="*/ 1 h 5"/>
                  <a:gd name="T12" fmla="*/ 2 w 6"/>
                  <a:gd name="T13" fmla="*/ 0 h 5"/>
                  <a:gd name="T14" fmla="*/ 2 w 6"/>
                  <a:gd name="T15" fmla="*/ 0 h 5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6"/>
                  <a:gd name="T25" fmla="*/ 0 h 5"/>
                  <a:gd name="T26" fmla="*/ 6 w 6"/>
                  <a:gd name="T27" fmla="*/ 5 h 5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6" h="5">
                    <a:moveTo>
                      <a:pt x="4" y="0"/>
                    </a:moveTo>
                    <a:lnTo>
                      <a:pt x="6" y="3"/>
                    </a:lnTo>
                    <a:lnTo>
                      <a:pt x="2" y="5"/>
                    </a:lnTo>
                    <a:lnTo>
                      <a:pt x="0" y="5"/>
                    </a:lnTo>
                    <a:lnTo>
                      <a:pt x="0" y="2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5" name="Freeform 143"/>
              <p:cNvSpPr>
                <a:spLocks/>
              </p:cNvSpPr>
              <p:nvPr/>
            </p:nvSpPr>
            <p:spPr bwMode="auto">
              <a:xfrm>
                <a:off x="1963" y="3317"/>
                <a:ext cx="39" cy="55"/>
              </a:xfrm>
              <a:custGeom>
                <a:avLst/>
                <a:gdLst>
                  <a:gd name="T0" fmla="*/ 16 w 78"/>
                  <a:gd name="T1" fmla="*/ 0 h 108"/>
                  <a:gd name="T2" fmla="*/ 18 w 78"/>
                  <a:gd name="T3" fmla="*/ 2 h 108"/>
                  <a:gd name="T4" fmla="*/ 20 w 78"/>
                  <a:gd name="T5" fmla="*/ 7 h 108"/>
                  <a:gd name="T6" fmla="*/ 24 w 78"/>
                  <a:gd name="T7" fmla="*/ 9 h 108"/>
                  <a:gd name="T8" fmla="*/ 28 w 78"/>
                  <a:gd name="T9" fmla="*/ 7 h 108"/>
                  <a:gd name="T10" fmla="*/ 32 w 78"/>
                  <a:gd name="T11" fmla="*/ 7 h 108"/>
                  <a:gd name="T12" fmla="*/ 35 w 78"/>
                  <a:gd name="T13" fmla="*/ 6 h 108"/>
                  <a:gd name="T14" fmla="*/ 37 w 78"/>
                  <a:gd name="T15" fmla="*/ 10 h 108"/>
                  <a:gd name="T16" fmla="*/ 38 w 78"/>
                  <a:gd name="T17" fmla="*/ 16 h 108"/>
                  <a:gd name="T18" fmla="*/ 39 w 78"/>
                  <a:gd name="T19" fmla="*/ 23 h 108"/>
                  <a:gd name="T20" fmla="*/ 39 w 78"/>
                  <a:gd name="T21" fmla="*/ 30 h 108"/>
                  <a:gd name="T22" fmla="*/ 39 w 78"/>
                  <a:gd name="T23" fmla="*/ 36 h 108"/>
                  <a:gd name="T24" fmla="*/ 37 w 78"/>
                  <a:gd name="T25" fmla="*/ 42 h 108"/>
                  <a:gd name="T26" fmla="*/ 35 w 78"/>
                  <a:gd name="T27" fmla="*/ 47 h 108"/>
                  <a:gd name="T28" fmla="*/ 31 w 78"/>
                  <a:gd name="T29" fmla="*/ 52 h 108"/>
                  <a:gd name="T30" fmla="*/ 26 w 78"/>
                  <a:gd name="T31" fmla="*/ 54 h 108"/>
                  <a:gd name="T32" fmla="*/ 23 w 78"/>
                  <a:gd name="T33" fmla="*/ 50 h 108"/>
                  <a:gd name="T34" fmla="*/ 20 w 78"/>
                  <a:gd name="T35" fmla="*/ 47 h 108"/>
                  <a:gd name="T36" fmla="*/ 17 w 78"/>
                  <a:gd name="T37" fmla="*/ 43 h 108"/>
                  <a:gd name="T38" fmla="*/ 14 w 78"/>
                  <a:gd name="T39" fmla="*/ 40 h 108"/>
                  <a:gd name="T40" fmla="*/ 9 w 78"/>
                  <a:gd name="T41" fmla="*/ 37 h 108"/>
                  <a:gd name="T42" fmla="*/ 5 w 78"/>
                  <a:gd name="T43" fmla="*/ 38 h 108"/>
                  <a:gd name="T44" fmla="*/ 1 w 78"/>
                  <a:gd name="T45" fmla="*/ 37 h 108"/>
                  <a:gd name="T46" fmla="*/ 0 w 78"/>
                  <a:gd name="T47" fmla="*/ 32 h 108"/>
                  <a:gd name="T48" fmla="*/ 0 w 78"/>
                  <a:gd name="T49" fmla="*/ 27 h 108"/>
                  <a:gd name="T50" fmla="*/ 2 w 78"/>
                  <a:gd name="T51" fmla="*/ 23 h 108"/>
                  <a:gd name="T52" fmla="*/ 5 w 78"/>
                  <a:gd name="T53" fmla="*/ 19 h 108"/>
                  <a:gd name="T54" fmla="*/ 7 w 78"/>
                  <a:gd name="T55" fmla="*/ 14 h 108"/>
                  <a:gd name="T56" fmla="*/ 9 w 78"/>
                  <a:gd name="T57" fmla="*/ 10 h 108"/>
                  <a:gd name="T58" fmla="*/ 10 w 78"/>
                  <a:gd name="T59" fmla="*/ 5 h 108"/>
                  <a:gd name="T60" fmla="*/ 12 w 78"/>
                  <a:gd name="T61" fmla="*/ 1 h 108"/>
                  <a:gd name="T62" fmla="*/ 14 w 78"/>
                  <a:gd name="T63" fmla="*/ 0 h 108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78"/>
                  <a:gd name="T97" fmla="*/ 0 h 108"/>
                  <a:gd name="T98" fmla="*/ 78 w 78"/>
                  <a:gd name="T99" fmla="*/ 108 h 108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78" h="108">
                    <a:moveTo>
                      <a:pt x="27" y="0"/>
                    </a:moveTo>
                    <a:lnTo>
                      <a:pt x="32" y="0"/>
                    </a:lnTo>
                    <a:lnTo>
                      <a:pt x="34" y="2"/>
                    </a:lnTo>
                    <a:lnTo>
                      <a:pt x="36" y="4"/>
                    </a:lnTo>
                    <a:lnTo>
                      <a:pt x="38" y="7"/>
                    </a:lnTo>
                    <a:lnTo>
                      <a:pt x="40" y="13"/>
                    </a:lnTo>
                    <a:lnTo>
                      <a:pt x="46" y="19"/>
                    </a:lnTo>
                    <a:lnTo>
                      <a:pt x="48" y="17"/>
                    </a:lnTo>
                    <a:lnTo>
                      <a:pt x="51" y="15"/>
                    </a:lnTo>
                    <a:lnTo>
                      <a:pt x="55" y="13"/>
                    </a:lnTo>
                    <a:lnTo>
                      <a:pt x="59" y="13"/>
                    </a:lnTo>
                    <a:lnTo>
                      <a:pt x="63" y="13"/>
                    </a:lnTo>
                    <a:lnTo>
                      <a:pt x="67" y="13"/>
                    </a:lnTo>
                    <a:lnTo>
                      <a:pt x="69" y="11"/>
                    </a:lnTo>
                    <a:lnTo>
                      <a:pt x="72" y="13"/>
                    </a:lnTo>
                    <a:lnTo>
                      <a:pt x="74" y="19"/>
                    </a:lnTo>
                    <a:lnTo>
                      <a:pt x="74" y="26"/>
                    </a:lnTo>
                    <a:lnTo>
                      <a:pt x="76" y="32"/>
                    </a:lnTo>
                    <a:lnTo>
                      <a:pt x="76" y="40"/>
                    </a:lnTo>
                    <a:lnTo>
                      <a:pt x="78" y="45"/>
                    </a:lnTo>
                    <a:lnTo>
                      <a:pt x="78" y="51"/>
                    </a:lnTo>
                    <a:lnTo>
                      <a:pt x="78" y="59"/>
                    </a:lnTo>
                    <a:lnTo>
                      <a:pt x="78" y="64"/>
                    </a:lnTo>
                    <a:lnTo>
                      <a:pt x="78" y="70"/>
                    </a:lnTo>
                    <a:lnTo>
                      <a:pt x="76" y="76"/>
                    </a:lnTo>
                    <a:lnTo>
                      <a:pt x="74" y="82"/>
                    </a:lnTo>
                    <a:lnTo>
                      <a:pt x="74" y="87"/>
                    </a:lnTo>
                    <a:lnTo>
                      <a:pt x="69" y="93"/>
                    </a:lnTo>
                    <a:lnTo>
                      <a:pt x="67" y="99"/>
                    </a:lnTo>
                    <a:lnTo>
                      <a:pt x="61" y="102"/>
                    </a:lnTo>
                    <a:lnTo>
                      <a:pt x="55" y="108"/>
                    </a:lnTo>
                    <a:lnTo>
                      <a:pt x="51" y="106"/>
                    </a:lnTo>
                    <a:lnTo>
                      <a:pt x="48" y="102"/>
                    </a:lnTo>
                    <a:lnTo>
                      <a:pt x="46" y="99"/>
                    </a:lnTo>
                    <a:lnTo>
                      <a:pt x="42" y="97"/>
                    </a:lnTo>
                    <a:lnTo>
                      <a:pt x="40" y="93"/>
                    </a:lnTo>
                    <a:lnTo>
                      <a:pt x="38" y="89"/>
                    </a:lnTo>
                    <a:lnTo>
                      <a:pt x="34" y="85"/>
                    </a:lnTo>
                    <a:lnTo>
                      <a:pt x="32" y="83"/>
                    </a:lnTo>
                    <a:lnTo>
                      <a:pt x="27" y="78"/>
                    </a:lnTo>
                    <a:lnTo>
                      <a:pt x="23" y="74"/>
                    </a:lnTo>
                    <a:lnTo>
                      <a:pt x="17" y="72"/>
                    </a:lnTo>
                    <a:lnTo>
                      <a:pt x="13" y="74"/>
                    </a:lnTo>
                    <a:lnTo>
                      <a:pt x="10" y="74"/>
                    </a:lnTo>
                    <a:lnTo>
                      <a:pt x="6" y="78"/>
                    </a:lnTo>
                    <a:lnTo>
                      <a:pt x="2" y="72"/>
                    </a:lnTo>
                    <a:lnTo>
                      <a:pt x="0" y="68"/>
                    </a:lnTo>
                    <a:lnTo>
                      <a:pt x="0" y="63"/>
                    </a:lnTo>
                    <a:lnTo>
                      <a:pt x="0" y="59"/>
                    </a:lnTo>
                    <a:lnTo>
                      <a:pt x="0" y="53"/>
                    </a:lnTo>
                    <a:lnTo>
                      <a:pt x="2" y="49"/>
                    </a:lnTo>
                    <a:lnTo>
                      <a:pt x="4" y="45"/>
                    </a:lnTo>
                    <a:lnTo>
                      <a:pt x="8" y="42"/>
                    </a:lnTo>
                    <a:lnTo>
                      <a:pt x="10" y="38"/>
                    </a:lnTo>
                    <a:lnTo>
                      <a:pt x="12" y="32"/>
                    </a:lnTo>
                    <a:lnTo>
                      <a:pt x="13" y="28"/>
                    </a:lnTo>
                    <a:lnTo>
                      <a:pt x="17" y="25"/>
                    </a:lnTo>
                    <a:lnTo>
                      <a:pt x="17" y="19"/>
                    </a:lnTo>
                    <a:lnTo>
                      <a:pt x="19" y="15"/>
                    </a:lnTo>
                    <a:lnTo>
                      <a:pt x="19" y="9"/>
                    </a:lnTo>
                    <a:lnTo>
                      <a:pt x="19" y="6"/>
                    </a:lnTo>
                    <a:lnTo>
                      <a:pt x="23" y="2"/>
                    </a:lnTo>
                    <a:lnTo>
                      <a:pt x="27" y="0"/>
                    </a:lnTo>
                    <a:close/>
                  </a:path>
                </a:pathLst>
              </a:custGeom>
              <a:solidFill>
                <a:srgbClr val="FFAD99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6" name="Freeform 144"/>
              <p:cNvSpPr>
                <a:spLocks/>
              </p:cNvSpPr>
              <p:nvPr/>
            </p:nvSpPr>
            <p:spPr bwMode="auto">
              <a:xfrm>
                <a:off x="1983" y="3336"/>
                <a:ext cx="6" cy="3"/>
              </a:xfrm>
              <a:custGeom>
                <a:avLst/>
                <a:gdLst>
                  <a:gd name="T0" fmla="*/ 6 w 11"/>
                  <a:gd name="T1" fmla="*/ 0 h 6"/>
                  <a:gd name="T2" fmla="*/ 6 w 11"/>
                  <a:gd name="T3" fmla="*/ 1 h 6"/>
                  <a:gd name="T4" fmla="*/ 4 w 11"/>
                  <a:gd name="T5" fmla="*/ 2 h 6"/>
                  <a:gd name="T6" fmla="*/ 3 w 11"/>
                  <a:gd name="T7" fmla="*/ 3 h 6"/>
                  <a:gd name="T8" fmla="*/ 1 w 11"/>
                  <a:gd name="T9" fmla="*/ 3 h 6"/>
                  <a:gd name="T10" fmla="*/ 0 w 11"/>
                  <a:gd name="T11" fmla="*/ 2 h 6"/>
                  <a:gd name="T12" fmla="*/ 0 w 11"/>
                  <a:gd name="T13" fmla="*/ 1 h 6"/>
                  <a:gd name="T14" fmla="*/ 1 w 11"/>
                  <a:gd name="T15" fmla="*/ 1 h 6"/>
                  <a:gd name="T16" fmla="*/ 2 w 11"/>
                  <a:gd name="T17" fmla="*/ 1 h 6"/>
                  <a:gd name="T18" fmla="*/ 4 w 11"/>
                  <a:gd name="T19" fmla="*/ 0 h 6"/>
                  <a:gd name="T20" fmla="*/ 6 w 11"/>
                  <a:gd name="T21" fmla="*/ 0 h 6"/>
                  <a:gd name="T22" fmla="*/ 6 w 11"/>
                  <a:gd name="T23" fmla="*/ 0 h 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11"/>
                  <a:gd name="T37" fmla="*/ 0 h 6"/>
                  <a:gd name="T38" fmla="*/ 11 w 11"/>
                  <a:gd name="T39" fmla="*/ 6 h 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11" h="6">
                    <a:moveTo>
                      <a:pt x="11" y="0"/>
                    </a:moveTo>
                    <a:lnTo>
                      <a:pt x="11" y="2"/>
                    </a:lnTo>
                    <a:lnTo>
                      <a:pt x="8" y="4"/>
                    </a:lnTo>
                    <a:lnTo>
                      <a:pt x="6" y="6"/>
                    </a:lnTo>
                    <a:lnTo>
                      <a:pt x="2" y="6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2" y="2"/>
                    </a:lnTo>
                    <a:lnTo>
                      <a:pt x="4" y="2"/>
                    </a:lnTo>
                    <a:lnTo>
                      <a:pt x="8" y="0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7" name="Freeform 145"/>
              <p:cNvSpPr>
                <a:spLocks/>
              </p:cNvSpPr>
              <p:nvPr/>
            </p:nvSpPr>
            <p:spPr bwMode="auto">
              <a:xfrm>
                <a:off x="2039" y="3563"/>
                <a:ext cx="43" cy="50"/>
              </a:xfrm>
              <a:custGeom>
                <a:avLst/>
                <a:gdLst>
                  <a:gd name="T0" fmla="*/ 17 w 88"/>
                  <a:gd name="T1" fmla="*/ 0 h 99"/>
                  <a:gd name="T2" fmla="*/ 19 w 88"/>
                  <a:gd name="T3" fmla="*/ 4 h 99"/>
                  <a:gd name="T4" fmla="*/ 22 w 88"/>
                  <a:gd name="T5" fmla="*/ 6 h 99"/>
                  <a:gd name="T6" fmla="*/ 24 w 88"/>
                  <a:gd name="T7" fmla="*/ 7 h 99"/>
                  <a:gd name="T8" fmla="*/ 25 w 88"/>
                  <a:gd name="T9" fmla="*/ 8 h 99"/>
                  <a:gd name="T10" fmla="*/ 27 w 88"/>
                  <a:gd name="T11" fmla="*/ 9 h 99"/>
                  <a:gd name="T12" fmla="*/ 29 w 88"/>
                  <a:gd name="T13" fmla="*/ 10 h 99"/>
                  <a:gd name="T14" fmla="*/ 32 w 88"/>
                  <a:gd name="T15" fmla="*/ 12 h 99"/>
                  <a:gd name="T16" fmla="*/ 34 w 88"/>
                  <a:gd name="T17" fmla="*/ 14 h 99"/>
                  <a:gd name="T18" fmla="*/ 34 w 88"/>
                  <a:gd name="T19" fmla="*/ 15 h 99"/>
                  <a:gd name="T20" fmla="*/ 34 w 88"/>
                  <a:gd name="T21" fmla="*/ 17 h 99"/>
                  <a:gd name="T22" fmla="*/ 32 w 88"/>
                  <a:gd name="T23" fmla="*/ 19 h 99"/>
                  <a:gd name="T24" fmla="*/ 31 w 88"/>
                  <a:gd name="T25" fmla="*/ 22 h 99"/>
                  <a:gd name="T26" fmla="*/ 32 w 88"/>
                  <a:gd name="T27" fmla="*/ 22 h 99"/>
                  <a:gd name="T28" fmla="*/ 34 w 88"/>
                  <a:gd name="T29" fmla="*/ 23 h 99"/>
                  <a:gd name="T30" fmla="*/ 35 w 88"/>
                  <a:gd name="T31" fmla="*/ 24 h 99"/>
                  <a:gd name="T32" fmla="*/ 37 w 88"/>
                  <a:gd name="T33" fmla="*/ 26 h 99"/>
                  <a:gd name="T34" fmla="*/ 39 w 88"/>
                  <a:gd name="T35" fmla="*/ 27 h 99"/>
                  <a:gd name="T36" fmla="*/ 40 w 88"/>
                  <a:gd name="T37" fmla="*/ 29 h 99"/>
                  <a:gd name="T38" fmla="*/ 42 w 88"/>
                  <a:gd name="T39" fmla="*/ 30 h 99"/>
                  <a:gd name="T40" fmla="*/ 43 w 88"/>
                  <a:gd name="T41" fmla="*/ 31 h 99"/>
                  <a:gd name="T42" fmla="*/ 43 w 88"/>
                  <a:gd name="T43" fmla="*/ 33 h 99"/>
                  <a:gd name="T44" fmla="*/ 43 w 88"/>
                  <a:gd name="T45" fmla="*/ 35 h 99"/>
                  <a:gd name="T46" fmla="*/ 42 w 88"/>
                  <a:gd name="T47" fmla="*/ 37 h 99"/>
                  <a:gd name="T48" fmla="*/ 41 w 88"/>
                  <a:gd name="T49" fmla="*/ 39 h 99"/>
                  <a:gd name="T50" fmla="*/ 38 w 88"/>
                  <a:gd name="T51" fmla="*/ 41 h 99"/>
                  <a:gd name="T52" fmla="*/ 35 w 88"/>
                  <a:gd name="T53" fmla="*/ 42 h 99"/>
                  <a:gd name="T54" fmla="*/ 34 w 88"/>
                  <a:gd name="T55" fmla="*/ 42 h 99"/>
                  <a:gd name="T56" fmla="*/ 31 w 88"/>
                  <a:gd name="T57" fmla="*/ 43 h 99"/>
                  <a:gd name="T58" fmla="*/ 29 w 88"/>
                  <a:gd name="T59" fmla="*/ 43 h 99"/>
                  <a:gd name="T60" fmla="*/ 27 w 88"/>
                  <a:gd name="T61" fmla="*/ 44 h 99"/>
                  <a:gd name="T62" fmla="*/ 25 w 88"/>
                  <a:gd name="T63" fmla="*/ 45 h 99"/>
                  <a:gd name="T64" fmla="*/ 24 w 88"/>
                  <a:gd name="T65" fmla="*/ 46 h 99"/>
                  <a:gd name="T66" fmla="*/ 22 w 88"/>
                  <a:gd name="T67" fmla="*/ 48 h 99"/>
                  <a:gd name="T68" fmla="*/ 22 w 88"/>
                  <a:gd name="T69" fmla="*/ 50 h 99"/>
                  <a:gd name="T70" fmla="*/ 19 w 88"/>
                  <a:gd name="T71" fmla="*/ 49 h 99"/>
                  <a:gd name="T72" fmla="*/ 16 w 88"/>
                  <a:gd name="T73" fmla="*/ 48 h 99"/>
                  <a:gd name="T74" fmla="*/ 14 w 88"/>
                  <a:gd name="T75" fmla="*/ 47 h 99"/>
                  <a:gd name="T76" fmla="*/ 12 w 88"/>
                  <a:gd name="T77" fmla="*/ 45 h 99"/>
                  <a:gd name="T78" fmla="*/ 10 w 88"/>
                  <a:gd name="T79" fmla="*/ 43 h 99"/>
                  <a:gd name="T80" fmla="*/ 8 w 88"/>
                  <a:gd name="T81" fmla="*/ 41 h 99"/>
                  <a:gd name="T82" fmla="*/ 7 w 88"/>
                  <a:gd name="T83" fmla="*/ 39 h 99"/>
                  <a:gd name="T84" fmla="*/ 7 w 88"/>
                  <a:gd name="T85" fmla="*/ 36 h 99"/>
                  <a:gd name="T86" fmla="*/ 6 w 88"/>
                  <a:gd name="T87" fmla="*/ 33 h 99"/>
                  <a:gd name="T88" fmla="*/ 5 w 88"/>
                  <a:gd name="T89" fmla="*/ 32 h 99"/>
                  <a:gd name="T90" fmla="*/ 4 w 88"/>
                  <a:gd name="T91" fmla="*/ 29 h 99"/>
                  <a:gd name="T92" fmla="*/ 3 w 88"/>
                  <a:gd name="T93" fmla="*/ 26 h 99"/>
                  <a:gd name="T94" fmla="*/ 2 w 88"/>
                  <a:gd name="T95" fmla="*/ 24 h 99"/>
                  <a:gd name="T96" fmla="*/ 2 w 88"/>
                  <a:gd name="T97" fmla="*/ 21 h 99"/>
                  <a:gd name="T98" fmla="*/ 1 w 88"/>
                  <a:gd name="T99" fmla="*/ 19 h 99"/>
                  <a:gd name="T100" fmla="*/ 0 w 88"/>
                  <a:gd name="T101" fmla="*/ 17 h 99"/>
                  <a:gd name="T102" fmla="*/ 2 w 88"/>
                  <a:gd name="T103" fmla="*/ 14 h 99"/>
                  <a:gd name="T104" fmla="*/ 4 w 88"/>
                  <a:gd name="T105" fmla="*/ 13 h 99"/>
                  <a:gd name="T106" fmla="*/ 6 w 88"/>
                  <a:gd name="T107" fmla="*/ 11 h 99"/>
                  <a:gd name="T108" fmla="*/ 8 w 88"/>
                  <a:gd name="T109" fmla="*/ 9 h 99"/>
                  <a:gd name="T110" fmla="*/ 10 w 88"/>
                  <a:gd name="T111" fmla="*/ 7 h 99"/>
                  <a:gd name="T112" fmla="*/ 13 w 88"/>
                  <a:gd name="T113" fmla="*/ 5 h 99"/>
                  <a:gd name="T114" fmla="*/ 15 w 88"/>
                  <a:gd name="T115" fmla="*/ 3 h 99"/>
                  <a:gd name="T116" fmla="*/ 17 w 88"/>
                  <a:gd name="T117" fmla="*/ 0 h 99"/>
                  <a:gd name="T118" fmla="*/ 17 w 88"/>
                  <a:gd name="T119" fmla="*/ 0 h 99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88"/>
                  <a:gd name="T181" fmla="*/ 0 h 99"/>
                  <a:gd name="T182" fmla="*/ 88 w 88"/>
                  <a:gd name="T183" fmla="*/ 99 h 99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88" h="99">
                    <a:moveTo>
                      <a:pt x="34" y="0"/>
                    </a:moveTo>
                    <a:lnTo>
                      <a:pt x="38" y="8"/>
                    </a:lnTo>
                    <a:lnTo>
                      <a:pt x="46" y="11"/>
                    </a:lnTo>
                    <a:lnTo>
                      <a:pt x="50" y="13"/>
                    </a:lnTo>
                    <a:lnTo>
                      <a:pt x="52" y="15"/>
                    </a:lnTo>
                    <a:lnTo>
                      <a:pt x="55" y="17"/>
                    </a:lnTo>
                    <a:lnTo>
                      <a:pt x="59" y="19"/>
                    </a:lnTo>
                    <a:lnTo>
                      <a:pt x="65" y="23"/>
                    </a:lnTo>
                    <a:lnTo>
                      <a:pt x="69" y="28"/>
                    </a:lnTo>
                    <a:lnTo>
                      <a:pt x="69" y="30"/>
                    </a:lnTo>
                    <a:lnTo>
                      <a:pt x="69" y="34"/>
                    </a:lnTo>
                    <a:lnTo>
                      <a:pt x="65" y="38"/>
                    </a:lnTo>
                    <a:lnTo>
                      <a:pt x="63" y="44"/>
                    </a:lnTo>
                    <a:lnTo>
                      <a:pt x="65" y="44"/>
                    </a:lnTo>
                    <a:lnTo>
                      <a:pt x="69" y="46"/>
                    </a:lnTo>
                    <a:lnTo>
                      <a:pt x="72" y="47"/>
                    </a:lnTo>
                    <a:lnTo>
                      <a:pt x="76" y="51"/>
                    </a:lnTo>
                    <a:lnTo>
                      <a:pt x="80" y="53"/>
                    </a:lnTo>
                    <a:lnTo>
                      <a:pt x="82" y="57"/>
                    </a:lnTo>
                    <a:lnTo>
                      <a:pt x="86" y="59"/>
                    </a:lnTo>
                    <a:lnTo>
                      <a:pt x="88" y="61"/>
                    </a:lnTo>
                    <a:lnTo>
                      <a:pt x="88" y="66"/>
                    </a:lnTo>
                    <a:lnTo>
                      <a:pt x="88" y="70"/>
                    </a:lnTo>
                    <a:lnTo>
                      <a:pt x="86" y="74"/>
                    </a:lnTo>
                    <a:lnTo>
                      <a:pt x="84" y="78"/>
                    </a:lnTo>
                    <a:lnTo>
                      <a:pt x="78" y="82"/>
                    </a:lnTo>
                    <a:lnTo>
                      <a:pt x="72" y="84"/>
                    </a:lnTo>
                    <a:lnTo>
                      <a:pt x="69" y="84"/>
                    </a:lnTo>
                    <a:lnTo>
                      <a:pt x="63" y="85"/>
                    </a:lnTo>
                    <a:lnTo>
                      <a:pt x="59" y="85"/>
                    </a:lnTo>
                    <a:lnTo>
                      <a:pt x="55" y="87"/>
                    </a:lnTo>
                    <a:lnTo>
                      <a:pt x="52" y="89"/>
                    </a:lnTo>
                    <a:lnTo>
                      <a:pt x="50" y="91"/>
                    </a:lnTo>
                    <a:lnTo>
                      <a:pt x="46" y="95"/>
                    </a:lnTo>
                    <a:lnTo>
                      <a:pt x="44" y="99"/>
                    </a:lnTo>
                    <a:lnTo>
                      <a:pt x="38" y="97"/>
                    </a:lnTo>
                    <a:lnTo>
                      <a:pt x="33" y="95"/>
                    </a:lnTo>
                    <a:lnTo>
                      <a:pt x="29" y="93"/>
                    </a:lnTo>
                    <a:lnTo>
                      <a:pt x="25" y="89"/>
                    </a:lnTo>
                    <a:lnTo>
                      <a:pt x="21" y="85"/>
                    </a:lnTo>
                    <a:lnTo>
                      <a:pt x="17" y="82"/>
                    </a:lnTo>
                    <a:lnTo>
                      <a:pt x="15" y="78"/>
                    </a:lnTo>
                    <a:lnTo>
                      <a:pt x="14" y="72"/>
                    </a:lnTo>
                    <a:lnTo>
                      <a:pt x="12" y="66"/>
                    </a:lnTo>
                    <a:lnTo>
                      <a:pt x="10" y="63"/>
                    </a:lnTo>
                    <a:lnTo>
                      <a:pt x="8" y="57"/>
                    </a:lnTo>
                    <a:lnTo>
                      <a:pt x="6" y="51"/>
                    </a:lnTo>
                    <a:lnTo>
                      <a:pt x="4" y="47"/>
                    </a:lnTo>
                    <a:lnTo>
                      <a:pt x="4" y="42"/>
                    </a:lnTo>
                    <a:lnTo>
                      <a:pt x="2" y="38"/>
                    </a:lnTo>
                    <a:lnTo>
                      <a:pt x="0" y="34"/>
                    </a:lnTo>
                    <a:lnTo>
                      <a:pt x="4" y="28"/>
                    </a:lnTo>
                    <a:lnTo>
                      <a:pt x="8" y="25"/>
                    </a:lnTo>
                    <a:lnTo>
                      <a:pt x="12" y="21"/>
                    </a:lnTo>
                    <a:lnTo>
                      <a:pt x="17" y="17"/>
                    </a:lnTo>
                    <a:lnTo>
                      <a:pt x="21" y="13"/>
                    </a:lnTo>
                    <a:lnTo>
                      <a:pt x="27" y="9"/>
                    </a:lnTo>
                    <a:lnTo>
                      <a:pt x="31" y="6"/>
                    </a:lnTo>
                    <a:lnTo>
                      <a:pt x="34" y="0"/>
                    </a:lnTo>
                    <a:close/>
                  </a:path>
                </a:pathLst>
              </a:custGeom>
              <a:solidFill>
                <a:srgbClr val="FFAD99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8" name="Freeform 146"/>
              <p:cNvSpPr>
                <a:spLocks/>
              </p:cNvSpPr>
              <p:nvPr/>
            </p:nvSpPr>
            <p:spPr bwMode="auto">
              <a:xfrm>
                <a:off x="2279" y="3684"/>
                <a:ext cx="52" cy="47"/>
              </a:xfrm>
              <a:custGeom>
                <a:avLst/>
                <a:gdLst>
                  <a:gd name="T0" fmla="*/ 30 w 105"/>
                  <a:gd name="T1" fmla="*/ 0 h 93"/>
                  <a:gd name="T2" fmla="*/ 35 w 105"/>
                  <a:gd name="T3" fmla="*/ 4 h 93"/>
                  <a:gd name="T4" fmla="*/ 39 w 105"/>
                  <a:gd name="T5" fmla="*/ 6 h 93"/>
                  <a:gd name="T6" fmla="*/ 45 w 105"/>
                  <a:gd name="T7" fmla="*/ 7 h 93"/>
                  <a:gd name="T8" fmla="*/ 49 w 105"/>
                  <a:gd name="T9" fmla="*/ 8 h 93"/>
                  <a:gd name="T10" fmla="*/ 50 w 105"/>
                  <a:gd name="T11" fmla="*/ 12 h 93"/>
                  <a:gd name="T12" fmla="*/ 51 w 105"/>
                  <a:gd name="T13" fmla="*/ 17 h 93"/>
                  <a:gd name="T14" fmla="*/ 51 w 105"/>
                  <a:gd name="T15" fmla="*/ 22 h 93"/>
                  <a:gd name="T16" fmla="*/ 51 w 105"/>
                  <a:gd name="T17" fmla="*/ 28 h 93"/>
                  <a:gd name="T18" fmla="*/ 50 w 105"/>
                  <a:gd name="T19" fmla="*/ 33 h 93"/>
                  <a:gd name="T20" fmla="*/ 49 w 105"/>
                  <a:gd name="T21" fmla="*/ 38 h 93"/>
                  <a:gd name="T22" fmla="*/ 48 w 105"/>
                  <a:gd name="T23" fmla="*/ 44 h 93"/>
                  <a:gd name="T24" fmla="*/ 45 w 105"/>
                  <a:gd name="T25" fmla="*/ 47 h 93"/>
                  <a:gd name="T26" fmla="*/ 41 w 105"/>
                  <a:gd name="T27" fmla="*/ 47 h 93"/>
                  <a:gd name="T28" fmla="*/ 37 w 105"/>
                  <a:gd name="T29" fmla="*/ 44 h 93"/>
                  <a:gd name="T30" fmla="*/ 33 w 105"/>
                  <a:gd name="T31" fmla="*/ 42 h 93"/>
                  <a:gd name="T32" fmla="*/ 30 w 105"/>
                  <a:gd name="T33" fmla="*/ 38 h 93"/>
                  <a:gd name="T34" fmla="*/ 26 w 105"/>
                  <a:gd name="T35" fmla="*/ 36 h 93"/>
                  <a:gd name="T36" fmla="*/ 22 w 105"/>
                  <a:gd name="T37" fmla="*/ 36 h 93"/>
                  <a:gd name="T38" fmla="*/ 17 w 105"/>
                  <a:gd name="T39" fmla="*/ 37 h 93"/>
                  <a:gd name="T40" fmla="*/ 12 w 105"/>
                  <a:gd name="T41" fmla="*/ 39 h 93"/>
                  <a:gd name="T42" fmla="*/ 8 w 105"/>
                  <a:gd name="T43" fmla="*/ 41 h 93"/>
                  <a:gd name="T44" fmla="*/ 4 w 105"/>
                  <a:gd name="T45" fmla="*/ 39 h 93"/>
                  <a:gd name="T46" fmla="*/ 1 w 105"/>
                  <a:gd name="T47" fmla="*/ 36 h 93"/>
                  <a:gd name="T48" fmla="*/ 0 w 105"/>
                  <a:gd name="T49" fmla="*/ 34 h 93"/>
                  <a:gd name="T50" fmla="*/ 1 w 105"/>
                  <a:gd name="T51" fmla="*/ 29 h 93"/>
                  <a:gd name="T52" fmla="*/ 2 w 105"/>
                  <a:gd name="T53" fmla="*/ 25 h 93"/>
                  <a:gd name="T54" fmla="*/ 4 w 105"/>
                  <a:gd name="T55" fmla="*/ 20 h 93"/>
                  <a:gd name="T56" fmla="*/ 6 w 105"/>
                  <a:gd name="T57" fmla="*/ 17 h 93"/>
                  <a:gd name="T58" fmla="*/ 7 w 105"/>
                  <a:gd name="T59" fmla="*/ 14 h 93"/>
                  <a:gd name="T60" fmla="*/ 11 w 105"/>
                  <a:gd name="T61" fmla="*/ 12 h 93"/>
                  <a:gd name="T62" fmla="*/ 16 w 105"/>
                  <a:gd name="T63" fmla="*/ 12 h 93"/>
                  <a:gd name="T64" fmla="*/ 22 w 105"/>
                  <a:gd name="T65" fmla="*/ 14 h 93"/>
                  <a:gd name="T66" fmla="*/ 26 w 105"/>
                  <a:gd name="T67" fmla="*/ 14 h 93"/>
                  <a:gd name="T68" fmla="*/ 28 w 105"/>
                  <a:gd name="T69" fmla="*/ 13 h 93"/>
                  <a:gd name="T70" fmla="*/ 25 w 105"/>
                  <a:gd name="T71" fmla="*/ 9 h 93"/>
                  <a:gd name="T72" fmla="*/ 25 w 105"/>
                  <a:gd name="T73" fmla="*/ 4 h 93"/>
                  <a:gd name="T74" fmla="*/ 25 w 105"/>
                  <a:gd name="T75" fmla="*/ 0 h 93"/>
                  <a:gd name="T76" fmla="*/ 28 w 105"/>
                  <a:gd name="T77" fmla="*/ 0 h 93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105"/>
                  <a:gd name="T118" fmla="*/ 0 h 93"/>
                  <a:gd name="T119" fmla="*/ 105 w 105"/>
                  <a:gd name="T120" fmla="*/ 93 h 93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105" h="93">
                    <a:moveTo>
                      <a:pt x="57" y="0"/>
                    </a:moveTo>
                    <a:lnTo>
                      <a:pt x="61" y="0"/>
                    </a:lnTo>
                    <a:lnTo>
                      <a:pt x="65" y="4"/>
                    </a:lnTo>
                    <a:lnTo>
                      <a:pt x="70" y="8"/>
                    </a:lnTo>
                    <a:lnTo>
                      <a:pt x="74" y="12"/>
                    </a:lnTo>
                    <a:lnTo>
                      <a:pt x="78" y="12"/>
                    </a:lnTo>
                    <a:lnTo>
                      <a:pt x="84" y="14"/>
                    </a:lnTo>
                    <a:lnTo>
                      <a:pt x="90" y="14"/>
                    </a:lnTo>
                    <a:lnTo>
                      <a:pt x="97" y="12"/>
                    </a:lnTo>
                    <a:lnTo>
                      <a:pt x="99" y="15"/>
                    </a:lnTo>
                    <a:lnTo>
                      <a:pt x="101" y="19"/>
                    </a:lnTo>
                    <a:lnTo>
                      <a:pt x="101" y="23"/>
                    </a:lnTo>
                    <a:lnTo>
                      <a:pt x="103" y="29"/>
                    </a:lnTo>
                    <a:lnTo>
                      <a:pt x="103" y="33"/>
                    </a:lnTo>
                    <a:lnTo>
                      <a:pt x="103" y="38"/>
                    </a:lnTo>
                    <a:lnTo>
                      <a:pt x="103" y="44"/>
                    </a:lnTo>
                    <a:lnTo>
                      <a:pt x="105" y="50"/>
                    </a:lnTo>
                    <a:lnTo>
                      <a:pt x="103" y="55"/>
                    </a:lnTo>
                    <a:lnTo>
                      <a:pt x="103" y="59"/>
                    </a:lnTo>
                    <a:lnTo>
                      <a:pt x="101" y="65"/>
                    </a:lnTo>
                    <a:lnTo>
                      <a:pt x="101" y="71"/>
                    </a:lnTo>
                    <a:lnTo>
                      <a:pt x="99" y="76"/>
                    </a:lnTo>
                    <a:lnTo>
                      <a:pt x="99" y="82"/>
                    </a:lnTo>
                    <a:lnTo>
                      <a:pt x="97" y="88"/>
                    </a:lnTo>
                    <a:lnTo>
                      <a:pt x="97" y="93"/>
                    </a:lnTo>
                    <a:lnTo>
                      <a:pt x="91" y="93"/>
                    </a:lnTo>
                    <a:lnTo>
                      <a:pt x="86" y="93"/>
                    </a:lnTo>
                    <a:lnTo>
                      <a:pt x="82" y="93"/>
                    </a:lnTo>
                    <a:lnTo>
                      <a:pt x="78" y="91"/>
                    </a:lnTo>
                    <a:lnTo>
                      <a:pt x="74" y="88"/>
                    </a:lnTo>
                    <a:lnTo>
                      <a:pt x="70" y="86"/>
                    </a:lnTo>
                    <a:lnTo>
                      <a:pt x="67" y="84"/>
                    </a:lnTo>
                    <a:lnTo>
                      <a:pt x="65" y="80"/>
                    </a:lnTo>
                    <a:lnTo>
                      <a:pt x="61" y="76"/>
                    </a:lnTo>
                    <a:lnTo>
                      <a:pt x="57" y="74"/>
                    </a:lnTo>
                    <a:lnTo>
                      <a:pt x="53" y="72"/>
                    </a:lnTo>
                    <a:lnTo>
                      <a:pt x="50" y="72"/>
                    </a:lnTo>
                    <a:lnTo>
                      <a:pt x="44" y="71"/>
                    </a:lnTo>
                    <a:lnTo>
                      <a:pt x="40" y="72"/>
                    </a:lnTo>
                    <a:lnTo>
                      <a:pt x="34" y="74"/>
                    </a:lnTo>
                    <a:lnTo>
                      <a:pt x="31" y="78"/>
                    </a:lnTo>
                    <a:lnTo>
                      <a:pt x="25" y="78"/>
                    </a:lnTo>
                    <a:lnTo>
                      <a:pt x="21" y="80"/>
                    </a:lnTo>
                    <a:lnTo>
                      <a:pt x="17" y="82"/>
                    </a:lnTo>
                    <a:lnTo>
                      <a:pt x="12" y="84"/>
                    </a:lnTo>
                    <a:lnTo>
                      <a:pt x="8" y="78"/>
                    </a:lnTo>
                    <a:lnTo>
                      <a:pt x="6" y="76"/>
                    </a:lnTo>
                    <a:lnTo>
                      <a:pt x="2" y="72"/>
                    </a:lnTo>
                    <a:lnTo>
                      <a:pt x="0" y="71"/>
                    </a:lnTo>
                    <a:lnTo>
                      <a:pt x="0" y="67"/>
                    </a:lnTo>
                    <a:lnTo>
                      <a:pt x="2" y="63"/>
                    </a:lnTo>
                    <a:lnTo>
                      <a:pt x="2" y="57"/>
                    </a:lnTo>
                    <a:lnTo>
                      <a:pt x="4" y="53"/>
                    </a:lnTo>
                    <a:lnTo>
                      <a:pt x="4" y="50"/>
                    </a:lnTo>
                    <a:lnTo>
                      <a:pt x="6" y="44"/>
                    </a:lnTo>
                    <a:lnTo>
                      <a:pt x="8" y="40"/>
                    </a:lnTo>
                    <a:lnTo>
                      <a:pt x="10" y="36"/>
                    </a:lnTo>
                    <a:lnTo>
                      <a:pt x="12" y="33"/>
                    </a:lnTo>
                    <a:lnTo>
                      <a:pt x="13" y="29"/>
                    </a:lnTo>
                    <a:lnTo>
                      <a:pt x="15" y="27"/>
                    </a:lnTo>
                    <a:lnTo>
                      <a:pt x="19" y="25"/>
                    </a:lnTo>
                    <a:lnTo>
                      <a:pt x="23" y="23"/>
                    </a:lnTo>
                    <a:lnTo>
                      <a:pt x="29" y="23"/>
                    </a:lnTo>
                    <a:lnTo>
                      <a:pt x="32" y="23"/>
                    </a:lnTo>
                    <a:lnTo>
                      <a:pt x="40" y="27"/>
                    </a:lnTo>
                    <a:lnTo>
                      <a:pt x="44" y="27"/>
                    </a:lnTo>
                    <a:lnTo>
                      <a:pt x="50" y="27"/>
                    </a:lnTo>
                    <a:lnTo>
                      <a:pt x="53" y="27"/>
                    </a:lnTo>
                    <a:lnTo>
                      <a:pt x="59" y="29"/>
                    </a:lnTo>
                    <a:lnTo>
                      <a:pt x="57" y="25"/>
                    </a:lnTo>
                    <a:lnTo>
                      <a:pt x="53" y="21"/>
                    </a:lnTo>
                    <a:lnTo>
                      <a:pt x="51" y="17"/>
                    </a:lnTo>
                    <a:lnTo>
                      <a:pt x="50" y="12"/>
                    </a:lnTo>
                    <a:lnTo>
                      <a:pt x="50" y="8"/>
                    </a:lnTo>
                    <a:lnTo>
                      <a:pt x="50" y="4"/>
                    </a:lnTo>
                    <a:lnTo>
                      <a:pt x="51" y="0"/>
                    </a:lnTo>
                    <a:lnTo>
                      <a:pt x="57" y="0"/>
                    </a:lnTo>
                    <a:close/>
                  </a:path>
                </a:pathLst>
              </a:custGeom>
              <a:solidFill>
                <a:srgbClr val="FFAD99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9" name="Freeform 147"/>
              <p:cNvSpPr>
                <a:spLocks/>
              </p:cNvSpPr>
              <p:nvPr/>
            </p:nvSpPr>
            <p:spPr bwMode="auto">
              <a:xfrm>
                <a:off x="2293" y="3708"/>
                <a:ext cx="13" cy="5"/>
              </a:xfrm>
              <a:custGeom>
                <a:avLst/>
                <a:gdLst>
                  <a:gd name="T0" fmla="*/ 1 w 24"/>
                  <a:gd name="T1" fmla="*/ 0 h 9"/>
                  <a:gd name="T2" fmla="*/ 2 w 24"/>
                  <a:gd name="T3" fmla="*/ 0 h 9"/>
                  <a:gd name="T4" fmla="*/ 6 w 24"/>
                  <a:gd name="T5" fmla="*/ 0 h 9"/>
                  <a:gd name="T6" fmla="*/ 7 w 24"/>
                  <a:gd name="T7" fmla="*/ 0 h 9"/>
                  <a:gd name="T8" fmla="*/ 10 w 24"/>
                  <a:gd name="T9" fmla="*/ 0 h 9"/>
                  <a:gd name="T10" fmla="*/ 11 w 24"/>
                  <a:gd name="T11" fmla="*/ 0 h 9"/>
                  <a:gd name="T12" fmla="*/ 13 w 24"/>
                  <a:gd name="T13" fmla="*/ 0 h 9"/>
                  <a:gd name="T14" fmla="*/ 13 w 24"/>
                  <a:gd name="T15" fmla="*/ 2 h 9"/>
                  <a:gd name="T16" fmla="*/ 13 w 24"/>
                  <a:gd name="T17" fmla="*/ 4 h 9"/>
                  <a:gd name="T18" fmla="*/ 11 w 24"/>
                  <a:gd name="T19" fmla="*/ 4 h 9"/>
                  <a:gd name="T20" fmla="*/ 9 w 24"/>
                  <a:gd name="T21" fmla="*/ 5 h 9"/>
                  <a:gd name="T22" fmla="*/ 6 w 24"/>
                  <a:gd name="T23" fmla="*/ 5 h 9"/>
                  <a:gd name="T24" fmla="*/ 4 w 24"/>
                  <a:gd name="T25" fmla="*/ 5 h 9"/>
                  <a:gd name="T26" fmla="*/ 1 w 24"/>
                  <a:gd name="T27" fmla="*/ 4 h 9"/>
                  <a:gd name="T28" fmla="*/ 0 w 24"/>
                  <a:gd name="T29" fmla="*/ 3 h 9"/>
                  <a:gd name="T30" fmla="*/ 0 w 24"/>
                  <a:gd name="T31" fmla="*/ 1 h 9"/>
                  <a:gd name="T32" fmla="*/ 1 w 24"/>
                  <a:gd name="T33" fmla="*/ 0 h 9"/>
                  <a:gd name="T34" fmla="*/ 1 w 24"/>
                  <a:gd name="T35" fmla="*/ 0 h 9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24"/>
                  <a:gd name="T55" fmla="*/ 0 h 9"/>
                  <a:gd name="T56" fmla="*/ 24 w 24"/>
                  <a:gd name="T57" fmla="*/ 9 h 9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24" h="9">
                    <a:moveTo>
                      <a:pt x="2" y="0"/>
                    </a:moveTo>
                    <a:lnTo>
                      <a:pt x="3" y="0"/>
                    </a:lnTo>
                    <a:lnTo>
                      <a:pt x="11" y="0"/>
                    </a:lnTo>
                    <a:lnTo>
                      <a:pt x="13" y="0"/>
                    </a:lnTo>
                    <a:lnTo>
                      <a:pt x="19" y="0"/>
                    </a:lnTo>
                    <a:lnTo>
                      <a:pt x="21" y="0"/>
                    </a:lnTo>
                    <a:lnTo>
                      <a:pt x="24" y="0"/>
                    </a:lnTo>
                    <a:lnTo>
                      <a:pt x="24" y="4"/>
                    </a:lnTo>
                    <a:lnTo>
                      <a:pt x="24" y="7"/>
                    </a:lnTo>
                    <a:lnTo>
                      <a:pt x="21" y="7"/>
                    </a:lnTo>
                    <a:lnTo>
                      <a:pt x="17" y="9"/>
                    </a:lnTo>
                    <a:lnTo>
                      <a:pt x="11" y="9"/>
                    </a:lnTo>
                    <a:lnTo>
                      <a:pt x="7" y="9"/>
                    </a:lnTo>
                    <a:lnTo>
                      <a:pt x="2" y="7"/>
                    </a:lnTo>
                    <a:lnTo>
                      <a:pt x="0" y="5"/>
                    </a:lnTo>
                    <a:lnTo>
                      <a:pt x="0" y="2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0" name="Freeform 148"/>
              <p:cNvSpPr>
                <a:spLocks/>
              </p:cNvSpPr>
              <p:nvPr/>
            </p:nvSpPr>
            <p:spPr bwMode="auto">
              <a:xfrm>
                <a:off x="2390" y="3428"/>
                <a:ext cx="38" cy="45"/>
              </a:xfrm>
              <a:custGeom>
                <a:avLst/>
                <a:gdLst>
                  <a:gd name="T0" fmla="*/ 15 w 76"/>
                  <a:gd name="T1" fmla="*/ 0 h 91"/>
                  <a:gd name="T2" fmla="*/ 20 w 76"/>
                  <a:gd name="T3" fmla="*/ 3 h 91"/>
                  <a:gd name="T4" fmla="*/ 23 w 76"/>
                  <a:gd name="T5" fmla="*/ 7 h 91"/>
                  <a:gd name="T6" fmla="*/ 22 w 76"/>
                  <a:gd name="T7" fmla="*/ 13 h 91"/>
                  <a:gd name="T8" fmla="*/ 23 w 76"/>
                  <a:gd name="T9" fmla="*/ 15 h 91"/>
                  <a:gd name="T10" fmla="*/ 29 w 76"/>
                  <a:gd name="T11" fmla="*/ 12 h 91"/>
                  <a:gd name="T12" fmla="*/ 33 w 76"/>
                  <a:gd name="T13" fmla="*/ 10 h 91"/>
                  <a:gd name="T14" fmla="*/ 37 w 76"/>
                  <a:gd name="T15" fmla="*/ 12 h 91"/>
                  <a:gd name="T16" fmla="*/ 38 w 76"/>
                  <a:gd name="T17" fmla="*/ 15 h 91"/>
                  <a:gd name="T18" fmla="*/ 37 w 76"/>
                  <a:gd name="T19" fmla="*/ 19 h 91"/>
                  <a:gd name="T20" fmla="*/ 33 w 76"/>
                  <a:gd name="T21" fmla="*/ 21 h 91"/>
                  <a:gd name="T22" fmla="*/ 29 w 76"/>
                  <a:gd name="T23" fmla="*/ 25 h 91"/>
                  <a:gd name="T24" fmla="*/ 28 w 76"/>
                  <a:gd name="T25" fmla="*/ 25 h 91"/>
                  <a:gd name="T26" fmla="*/ 31 w 76"/>
                  <a:gd name="T27" fmla="*/ 26 h 91"/>
                  <a:gd name="T28" fmla="*/ 33 w 76"/>
                  <a:gd name="T29" fmla="*/ 28 h 91"/>
                  <a:gd name="T30" fmla="*/ 34 w 76"/>
                  <a:gd name="T31" fmla="*/ 33 h 91"/>
                  <a:gd name="T32" fmla="*/ 33 w 76"/>
                  <a:gd name="T33" fmla="*/ 38 h 91"/>
                  <a:gd name="T34" fmla="*/ 30 w 76"/>
                  <a:gd name="T35" fmla="*/ 41 h 91"/>
                  <a:gd name="T36" fmla="*/ 26 w 76"/>
                  <a:gd name="T37" fmla="*/ 41 h 91"/>
                  <a:gd name="T38" fmla="*/ 21 w 76"/>
                  <a:gd name="T39" fmla="*/ 38 h 91"/>
                  <a:gd name="T40" fmla="*/ 16 w 76"/>
                  <a:gd name="T41" fmla="*/ 39 h 91"/>
                  <a:gd name="T42" fmla="*/ 11 w 76"/>
                  <a:gd name="T43" fmla="*/ 43 h 91"/>
                  <a:gd name="T44" fmla="*/ 8 w 76"/>
                  <a:gd name="T45" fmla="*/ 45 h 91"/>
                  <a:gd name="T46" fmla="*/ 2 w 76"/>
                  <a:gd name="T47" fmla="*/ 41 h 91"/>
                  <a:gd name="T48" fmla="*/ 0 w 76"/>
                  <a:gd name="T49" fmla="*/ 34 h 91"/>
                  <a:gd name="T50" fmla="*/ 1 w 76"/>
                  <a:gd name="T51" fmla="*/ 28 h 91"/>
                  <a:gd name="T52" fmla="*/ 2 w 76"/>
                  <a:gd name="T53" fmla="*/ 25 h 91"/>
                  <a:gd name="T54" fmla="*/ 2 w 76"/>
                  <a:gd name="T55" fmla="*/ 19 h 91"/>
                  <a:gd name="T56" fmla="*/ 2 w 76"/>
                  <a:gd name="T57" fmla="*/ 13 h 91"/>
                  <a:gd name="T58" fmla="*/ 4 w 76"/>
                  <a:gd name="T59" fmla="*/ 9 h 91"/>
                  <a:gd name="T60" fmla="*/ 7 w 76"/>
                  <a:gd name="T61" fmla="*/ 6 h 91"/>
                  <a:gd name="T62" fmla="*/ 10 w 76"/>
                  <a:gd name="T63" fmla="*/ 2 h 91"/>
                  <a:gd name="T64" fmla="*/ 12 w 76"/>
                  <a:gd name="T65" fmla="*/ 1 h 91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76"/>
                  <a:gd name="T100" fmla="*/ 0 h 91"/>
                  <a:gd name="T101" fmla="*/ 76 w 76"/>
                  <a:gd name="T102" fmla="*/ 91 h 91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76" h="91">
                    <a:moveTo>
                      <a:pt x="24" y="2"/>
                    </a:moveTo>
                    <a:lnTo>
                      <a:pt x="30" y="0"/>
                    </a:lnTo>
                    <a:lnTo>
                      <a:pt x="36" y="2"/>
                    </a:lnTo>
                    <a:lnTo>
                      <a:pt x="39" y="6"/>
                    </a:lnTo>
                    <a:lnTo>
                      <a:pt x="43" y="12"/>
                    </a:lnTo>
                    <a:lnTo>
                      <a:pt x="45" y="15"/>
                    </a:lnTo>
                    <a:lnTo>
                      <a:pt x="45" y="23"/>
                    </a:lnTo>
                    <a:lnTo>
                      <a:pt x="43" y="27"/>
                    </a:lnTo>
                    <a:lnTo>
                      <a:pt x="39" y="33"/>
                    </a:lnTo>
                    <a:lnTo>
                      <a:pt x="45" y="31"/>
                    </a:lnTo>
                    <a:lnTo>
                      <a:pt x="51" y="29"/>
                    </a:lnTo>
                    <a:lnTo>
                      <a:pt x="57" y="25"/>
                    </a:lnTo>
                    <a:lnTo>
                      <a:pt x="62" y="23"/>
                    </a:lnTo>
                    <a:lnTo>
                      <a:pt x="66" y="21"/>
                    </a:lnTo>
                    <a:lnTo>
                      <a:pt x="72" y="23"/>
                    </a:lnTo>
                    <a:lnTo>
                      <a:pt x="74" y="25"/>
                    </a:lnTo>
                    <a:lnTo>
                      <a:pt x="74" y="27"/>
                    </a:lnTo>
                    <a:lnTo>
                      <a:pt x="76" y="31"/>
                    </a:lnTo>
                    <a:lnTo>
                      <a:pt x="76" y="38"/>
                    </a:lnTo>
                    <a:lnTo>
                      <a:pt x="74" y="38"/>
                    </a:lnTo>
                    <a:lnTo>
                      <a:pt x="70" y="40"/>
                    </a:lnTo>
                    <a:lnTo>
                      <a:pt x="66" y="42"/>
                    </a:lnTo>
                    <a:lnTo>
                      <a:pt x="62" y="46"/>
                    </a:lnTo>
                    <a:lnTo>
                      <a:pt x="57" y="50"/>
                    </a:lnTo>
                    <a:lnTo>
                      <a:pt x="51" y="52"/>
                    </a:lnTo>
                    <a:lnTo>
                      <a:pt x="55" y="50"/>
                    </a:lnTo>
                    <a:lnTo>
                      <a:pt x="59" y="50"/>
                    </a:lnTo>
                    <a:lnTo>
                      <a:pt x="62" y="52"/>
                    </a:lnTo>
                    <a:lnTo>
                      <a:pt x="64" y="55"/>
                    </a:lnTo>
                    <a:lnTo>
                      <a:pt x="66" y="57"/>
                    </a:lnTo>
                    <a:lnTo>
                      <a:pt x="68" y="61"/>
                    </a:lnTo>
                    <a:lnTo>
                      <a:pt x="68" y="67"/>
                    </a:lnTo>
                    <a:lnTo>
                      <a:pt x="70" y="71"/>
                    </a:lnTo>
                    <a:lnTo>
                      <a:pt x="66" y="76"/>
                    </a:lnTo>
                    <a:lnTo>
                      <a:pt x="62" y="82"/>
                    </a:lnTo>
                    <a:lnTo>
                      <a:pt x="60" y="82"/>
                    </a:lnTo>
                    <a:lnTo>
                      <a:pt x="57" y="82"/>
                    </a:lnTo>
                    <a:lnTo>
                      <a:pt x="51" y="82"/>
                    </a:lnTo>
                    <a:lnTo>
                      <a:pt x="47" y="80"/>
                    </a:lnTo>
                    <a:lnTo>
                      <a:pt x="41" y="76"/>
                    </a:lnTo>
                    <a:lnTo>
                      <a:pt x="36" y="76"/>
                    </a:lnTo>
                    <a:lnTo>
                      <a:pt x="32" y="78"/>
                    </a:lnTo>
                    <a:lnTo>
                      <a:pt x="28" y="82"/>
                    </a:lnTo>
                    <a:lnTo>
                      <a:pt x="22" y="86"/>
                    </a:lnTo>
                    <a:lnTo>
                      <a:pt x="19" y="90"/>
                    </a:lnTo>
                    <a:lnTo>
                      <a:pt x="15" y="91"/>
                    </a:lnTo>
                    <a:lnTo>
                      <a:pt x="7" y="90"/>
                    </a:lnTo>
                    <a:lnTo>
                      <a:pt x="3" y="82"/>
                    </a:lnTo>
                    <a:lnTo>
                      <a:pt x="1" y="76"/>
                    </a:lnTo>
                    <a:lnTo>
                      <a:pt x="0" y="69"/>
                    </a:lnTo>
                    <a:lnTo>
                      <a:pt x="1" y="61"/>
                    </a:lnTo>
                    <a:lnTo>
                      <a:pt x="1" y="57"/>
                    </a:lnTo>
                    <a:lnTo>
                      <a:pt x="3" y="53"/>
                    </a:lnTo>
                    <a:lnTo>
                      <a:pt x="3" y="50"/>
                    </a:lnTo>
                    <a:lnTo>
                      <a:pt x="3" y="46"/>
                    </a:lnTo>
                    <a:lnTo>
                      <a:pt x="3" y="38"/>
                    </a:lnTo>
                    <a:lnTo>
                      <a:pt x="1" y="33"/>
                    </a:lnTo>
                    <a:lnTo>
                      <a:pt x="3" y="27"/>
                    </a:lnTo>
                    <a:lnTo>
                      <a:pt x="5" y="23"/>
                    </a:lnTo>
                    <a:lnTo>
                      <a:pt x="7" y="19"/>
                    </a:lnTo>
                    <a:lnTo>
                      <a:pt x="11" y="15"/>
                    </a:lnTo>
                    <a:lnTo>
                      <a:pt x="13" y="12"/>
                    </a:lnTo>
                    <a:lnTo>
                      <a:pt x="17" y="10"/>
                    </a:lnTo>
                    <a:lnTo>
                      <a:pt x="20" y="4"/>
                    </a:lnTo>
                    <a:lnTo>
                      <a:pt x="24" y="2"/>
                    </a:lnTo>
                    <a:close/>
                  </a:path>
                </a:pathLst>
              </a:custGeom>
              <a:solidFill>
                <a:srgbClr val="FFAD99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1" name="Freeform 149"/>
              <p:cNvSpPr>
                <a:spLocks/>
              </p:cNvSpPr>
              <p:nvPr/>
            </p:nvSpPr>
            <p:spPr bwMode="auto">
              <a:xfrm>
                <a:off x="2069" y="3735"/>
                <a:ext cx="93" cy="94"/>
              </a:xfrm>
              <a:custGeom>
                <a:avLst/>
                <a:gdLst>
                  <a:gd name="T0" fmla="*/ 50 w 186"/>
                  <a:gd name="T1" fmla="*/ 94 h 186"/>
                  <a:gd name="T2" fmla="*/ 54 w 186"/>
                  <a:gd name="T3" fmla="*/ 94 h 186"/>
                  <a:gd name="T4" fmla="*/ 58 w 186"/>
                  <a:gd name="T5" fmla="*/ 93 h 186"/>
                  <a:gd name="T6" fmla="*/ 63 w 186"/>
                  <a:gd name="T7" fmla="*/ 91 h 186"/>
                  <a:gd name="T8" fmla="*/ 67 w 186"/>
                  <a:gd name="T9" fmla="*/ 89 h 186"/>
                  <a:gd name="T10" fmla="*/ 71 w 186"/>
                  <a:gd name="T11" fmla="*/ 87 h 186"/>
                  <a:gd name="T12" fmla="*/ 76 w 186"/>
                  <a:gd name="T13" fmla="*/ 83 h 186"/>
                  <a:gd name="T14" fmla="*/ 83 w 186"/>
                  <a:gd name="T15" fmla="*/ 77 h 186"/>
                  <a:gd name="T16" fmla="*/ 87 w 186"/>
                  <a:gd name="T17" fmla="*/ 71 h 186"/>
                  <a:gd name="T18" fmla="*/ 89 w 186"/>
                  <a:gd name="T19" fmla="*/ 67 h 186"/>
                  <a:gd name="T20" fmla="*/ 91 w 186"/>
                  <a:gd name="T21" fmla="*/ 62 h 186"/>
                  <a:gd name="T22" fmla="*/ 92 w 186"/>
                  <a:gd name="T23" fmla="*/ 59 h 186"/>
                  <a:gd name="T24" fmla="*/ 93 w 186"/>
                  <a:gd name="T25" fmla="*/ 54 h 186"/>
                  <a:gd name="T26" fmla="*/ 93 w 186"/>
                  <a:gd name="T27" fmla="*/ 49 h 186"/>
                  <a:gd name="T28" fmla="*/ 93 w 186"/>
                  <a:gd name="T29" fmla="*/ 44 h 186"/>
                  <a:gd name="T30" fmla="*/ 93 w 186"/>
                  <a:gd name="T31" fmla="*/ 39 h 186"/>
                  <a:gd name="T32" fmla="*/ 92 w 186"/>
                  <a:gd name="T33" fmla="*/ 34 h 186"/>
                  <a:gd name="T34" fmla="*/ 91 w 186"/>
                  <a:gd name="T35" fmla="*/ 30 h 186"/>
                  <a:gd name="T36" fmla="*/ 89 w 186"/>
                  <a:gd name="T37" fmla="*/ 26 h 186"/>
                  <a:gd name="T38" fmla="*/ 87 w 186"/>
                  <a:gd name="T39" fmla="*/ 22 h 186"/>
                  <a:gd name="T40" fmla="*/ 84 w 186"/>
                  <a:gd name="T41" fmla="*/ 18 h 186"/>
                  <a:gd name="T42" fmla="*/ 81 w 186"/>
                  <a:gd name="T43" fmla="*/ 14 h 186"/>
                  <a:gd name="T44" fmla="*/ 76 w 186"/>
                  <a:gd name="T45" fmla="*/ 10 h 186"/>
                  <a:gd name="T46" fmla="*/ 71 w 186"/>
                  <a:gd name="T47" fmla="*/ 6 h 186"/>
                  <a:gd name="T48" fmla="*/ 67 w 186"/>
                  <a:gd name="T49" fmla="*/ 4 h 186"/>
                  <a:gd name="T50" fmla="*/ 63 w 186"/>
                  <a:gd name="T51" fmla="*/ 2 h 186"/>
                  <a:gd name="T52" fmla="*/ 58 w 186"/>
                  <a:gd name="T53" fmla="*/ 1 h 186"/>
                  <a:gd name="T54" fmla="*/ 54 w 186"/>
                  <a:gd name="T55" fmla="*/ 0 h 186"/>
                  <a:gd name="T56" fmla="*/ 50 w 186"/>
                  <a:gd name="T57" fmla="*/ 0 h 186"/>
                  <a:gd name="T58" fmla="*/ 45 w 186"/>
                  <a:gd name="T59" fmla="*/ 0 h 186"/>
                  <a:gd name="T60" fmla="*/ 40 w 186"/>
                  <a:gd name="T61" fmla="*/ 0 h 186"/>
                  <a:gd name="T62" fmla="*/ 35 w 186"/>
                  <a:gd name="T63" fmla="*/ 1 h 186"/>
                  <a:gd name="T64" fmla="*/ 31 w 186"/>
                  <a:gd name="T65" fmla="*/ 2 h 186"/>
                  <a:gd name="T66" fmla="*/ 26 w 186"/>
                  <a:gd name="T67" fmla="*/ 4 h 186"/>
                  <a:gd name="T68" fmla="*/ 22 w 186"/>
                  <a:gd name="T69" fmla="*/ 6 h 186"/>
                  <a:gd name="T70" fmla="*/ 18 w 186"/>
                  <a:gd name="T71" fmla="*/ 8 h 186"/>
                  <a:gd name="T72" fmla="*/ 15 w 186"/>
                  <a:gd name="T73" fmla="*/ 12 h 186"/>
                  <a:gd name="T74" fmla="*/ 12 w 186"/>
                  <a:gd name="T75" fmla="*/ 14 h 186"/>
                  <a:gd name="T76" fmla="*/ 9 w 186"/>
                  <a:gd name="T77" fmla="*/ 18 h 186"/>
                  <a:gd name="T78" fmla="*/ 6 w 186"/>
                  <a:gd name="T79" fmla="*/ 22 h 186"/>
                  <a:gd name="T80" fmla="*/ 4 w 186"/>
                  <a:gd name="T81" fmla="*/ 26 h 186"/>
                  <a:gd name="T82" fmla="*/ 3 w 186"/>
                  <a:gd name="T83" fmla="*/ 30 h 186"/>
                  <a:gd name="T84" fmla="*/ 1 w 186"/>
                  <a:gd name="T85" fmla="*/ 34 h 186"/>
                  <a:gd name="T86" fmla="*/ 0 w 186"/>
                  <a:gd name="T87" fmla="*/ 39 h 186"/>
                  <a:gd name="T88" fmla="*/ 0 w 186"/>
                  <a:gd name="T89" fmla="*/ 44 h 186"/>
                  <a:gd name="T90" fmla="*/ 0 w 186"/>
                  <a:gd name="T91" fmla="*/ 49 h 186"/>
                  <a:gd name="T92" fmla="*/ 0 w 186"/>
                  <a:gd name="T93" fmla="*/ 54 h 186"/>
                  <a:gd name="T94" fmla="*/ 1 w 186"/>
                  <a:gd name="T95" fmla="*/ 59 h 186"/>
                  <a:gd name="T96" fmla="*/ 3 w 186"/>
                  <a:gd name="T97" fmla="*/ 62 h 186"/>
                  <a:gd name="T98" fmla="*/ 4 w 186"/>
                  <a:gd name="T99" fmla="*/ 67 h 186"/>
                  <a:gd name="T100" fmla="*/ 6 w 186"/>
                  <a:gd name="T101" fmla="*/ 71 h 186"/>
                  <a:gd name="T102" fmla="*/ 11 w 186"/>
                  <a:gd name="T103" fmla="*/ 77 h 186"/>
                  <a:gd name="T104" fmla="*/ 15 w 186"/>
                  <a:gd name="T105" fmla="*/ 81 h 186"/>
                  <a:gd name="T106" fmla="*/ 18 w 186"/>
                  <a:gd name="T107" fmla="*/ 84 h 186"/>
                  <a:gd name="T108" fmla="*/ 22 w 186"/>
                  <a:gd name="T109" fmla="*/ 87 h 186"/>
                  <a:gd name="T110" fmla="*/ 26 w 186"/>
                  <a:gd name="T111" fmla="*/ 89 h 186"/>
                  <a:gd name="T112" fmla="*/ 31 w 186"/>
                  <a:gd name="T113" fmla="*/ 91 h 186"/>
                  <a:gd name="T114" fmla="*/ 35 w 186"/>
                  <a:gd name="T115" fmla="*/ 93 h 186"/>
                  <a:gd name="T116" fmla="*/ 40 w 186"/>
                  <a:gd name="T117" fmla="*/ 94 h 186"/>
                  <a:gd name="T118" fmla="*/ 45 w 186"/>
                  <a:gd name="T119" fmla="*/ 94 h 186"/>
                  <a:gd name="T120" fmla="*/ 48 w 186"/>
                  <a:gd name="T121" fmla="*/ 94 h 18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186"/>
                  <a:gd name="T184" fmla="*/ 0 h 186"/>
                  <a:gd name="T185" fmla="*/ 186 w 186"/>
                  <a:gd name="T186" fmla="*/ 186 h 18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186" h="186">
                    <a:moveTo>
                      <a:pt x="95" y="186"/>
                    </a:moveTo>
                    <a:lnTo>
                      <a:pt x="99" y="186"/>
                    </a:lnTo>
                    <a:lnTo>
                      <a:pt x="103" y="186"/>
                    </a:lnTo>
                    <a:lnTo>
                      <a:pt x="108" y="186"/>
                    </a:lnTo>
                    <a:lnTo>
                      <a:pt x="112" y="184"/>
                    </a:lnTo>
                    <a:lnTo>
                      <a:pt x="116" y="184"/>
                    </a:lnTo>
                    <a:lnTo>
                      <a:pt x="122" y="182"/>
                    </a:lnTo>
                    <a:lnTo>
                      <a:pt x="125" y="180"/>
                    </a:lnTo>
                    <a:lnTo>
                      <a:pt x="129" y="178"/>
                    </a:lnTo>
                    <a:lnTo>
                      <a:pt x="133" y="177"/>
                    </a:lnTo>
                    <a:lnTo>
                      <a:pt x="137" y="175"/>
                    </a:lnTo>
                    <a:lnTo>
                      <a:pt x="141" y="173"/>
                    </a:lnTo>
                    <a:lnTo>
                      <a:pt x="146" y="169"/>
                    </a:lnTo>
                    <a:lnTo>
                      <a:pt x="152" y="165"/>
                    </a:lnTo>
                    <a:lnTo>
                      <a:pt x="160" y="159"/>
                    </a:lnTo>
                    <a:lnTo>
                      <a:pt x="165" y="152"/>
                    </a:lnTo>
                    <a:lnTo>
                      <a:pt x="171" y="144"/>
                    </a:lnTo>
                    <a:lnTo>
                      <a:pt x="173" y="140"/>
                    </a:lnTo>
                    <a:lnTo>
                      <a:pt x="175" y="137"/>
                    </a:lnTo>
                    <a:lnTo>
                      <a:pt x="177" y="133"/>
                    </a:lnTo>
                    <a:lnTo>
                      <a:pt x="179" y="129"/>
                    </a:lnTo>
                    <a:lnTo>
                      <a:pt x="181" y="123"/>
                    </a:lnTo>
                    <a:lnTo>
                      <a:pt x="183" y="120"/>
                    </a:lnTo>
                    <a:lnTo>
                      <a:pt x="184" y="116"/>
                    </a:lnTo>
                    <a:lnTo>
                      <a:pt x="184" y="110"/>
                    </a:lnTo>
                    <a:lnTo>
                      <a:pt x="186" y="106"/>
                    </a:lnTo>
                    <a:lnTo>
                      <a:pt x="186" y="101"/>
                    </a:lnTo>
                    <a:lnTo>
                      <a:pt x="186" y="97"/>
                    </a:lnTo>
                    <a:lnTo>
                      <a:pt x="186" y="91"/>
                    </a:lnTo>
                    <a:lnTo>
                      <a:pt x="186" y="87"/>
                    </a:lnTo>
                    <a:lnTo>
                      <a:pt x="186" y="82"/>
                    </a:lnTo>
                    <a:lnTo>
                      <a:pt x="186" y="78"/>
                    </a:lnTo>
                    <a:lnTo>
                      <a:pt x="184" y="72"/>
                    </a:lnTo>
                    <a:lnTo>
                      <a:pt x="184" y="68"/>
                    </a:lnTo>
                    <a:lnTo>
                      <a:pt x="183" y="63"/>
                    </a:lnTo>
                    <a:lnTo>
                      <a:pt x="181" y="59"/>
                    </a:lnTo>
                    <a:lnTo>
                      <a:pt x="179" y="55"/>
                    </a:lnTo>
                    <a:lnTo>
                      <a:pt x="177" y="51"/>
                    </a:lnTo>
                    <a:lnTo>
                      <a:pt x="175" y="47"/>
                    </a:lnTo>
                    <a:lnTo>
                      <a:pt x="173" y="44"/>
                    </a:lnTo>
                    <a:lnTo>
                      <a:pt x="171" y="40"/>
                    </a:lnTo>
                    <a:lnTo>
                      <a:pt x="167" y="36"/>
                    </a:lnTo>
                    <a:lnTo>
                      <a:pt x="165" y="32"/>
                    </a:lnTo>
                    <a:lnTo>
                      <a:pt x="162" y="28"/>
                    </a:lnTo>
                    <a:lnTo>
                      <a:pt x="160" y="26"/>
                    </a:lnTo>
                    <a:lnTo>
                      <a:pt x="152" y="19"/>
                    </a:lnTo>
                    <a:lnTo>
                      <a:pt x="146" y="13"/>
                    </a:lnTo>
                    <a:lnTo>
                      <a:pt x="141" y="11"/>
                    </a:lnTo>
                    <a:lnTo>
                      <a:pt x="137" y="9"/>
                    </a:lnTo>
                    <a:lnTo>
                      <a:pt x="133" y="7"/>
                    </a:lnTo>
                    <a:lnTo>
                      <a:pt x="129" y="6"/>
                    </a:lnTo>
                    <a:lnTo>
                      <a:pt x="125" y="4"/>
                    </a:lnTo>
                    <a:lnTo>
                      <a:pt x="122" y="2"/>
                    </a:lnTo>
                    <a:lnTo>
                      <a:pt x="116" y="2"/>
                    </a:lnTo>
                    <a:lnTo>
                      <a:pt x="112" y="0"/>
                    </a:lnTo>
                    <a:lnTo>
                      <a:pt x="108" y="0"/>
                    </a:lnTo>
                    <a:lnTo>
                      <a:pt x="103" y="0"/>
                    </a:lnTo>
                    <a:lnTo>
                      <a:pt x="99" y="0"/>
                    </a:lnTo>
                    <a:lnTo>
                      <a:pt x="95" y="0"/>
                    </a:lnTo>
                    <a:lnTo>
                      <a:pt x="89" y="0"/>
                    </a:lnTo>
                    <a:lnTo>
                      <a:pt x="86" y="0"/>
                    </a:lnTo>
                    <a:lnTo>
                      <a:pt x="80" y="0"/>
                    </a:lnTo>
                    <a:lnTo>
                      <a:pt x="74" y="0"/>
                    </a:lnTo>
                    <a:lnTo>
                      <a:pt x="70" y="2"/>
                    </a:lnTo>
                    <a:lnTo>
                      <a:pt x="65" y="2"/>
                    </a:lnTo>
                    <a:lnTo>
                      <a:pt x="61" y="4"/>
                    </a:lnTo>
                    <a:lnTo>
                      <a:pt x="57" y="6"/>
                    </a:lnTo>
                    <a:lnTo>
                      <a:pt x="51" y="7"/>
                    </a:lnTo>
                    <a:lnTo>
                      <a:pt x="48" y="9"/>
                    </a:lnTo>
                    <a:lnTo>
                      <a:pt x="44" y="11"/>
                    </a:lnTo>
                    <a:lnTo>
                      <a:pt x="40" y="13"/>
                    </a:lnTo>
                    <a:lnTo>
                      <a:pt x="36" y="15"/>
                    </a:lnTo>
                    <a:lnTo>
                      <a:pt x="32" y="19"/>
                    </a:lnTo>
                    <a:lnTo>
                      <a:pt x="30" y="23"/>
                    </a:lnTo>
                    <a:lnTo>
                      <a:pt x="27" y="26"/>
                    </a:lnTo>
                    <a:lnTo>
                      <a:pt x="23" y="28"/>
                    </a:lnTo>
                    <a:lnTo>
                      <a:pt x="21" y="32"/>
                    </a:lnTo>
                    <a:lnTo>
                      <a:pt x="17" y="36"/>
                    </a:lnTo>
                    <a:lnTo>
                      <a:pt x="15" y="40"/>
                    </a:lnTo>
                    <a:lnTo>
                      <a:pt x="11" y="44"/>
                    </a:lnTo>
                    <a:lnTo>
                      <a:pt x="10" y="47"/>
                    </a:lnTo>
                    <a:lnTo>
                      <a:pt x="8" y="51"/>
                    </a:lnTo>
                    <a:lnTo>
                      <a:pt x="8" y="55"/>
                    </a:lnTo>
                    <a:lnTo>
                      <a:pt x="6" y="59"/>
                    </a:lnTo>
                    <a:lnTo>
                      <a:pt x="4" y="63"/>
                    </a:lnTo>
                    <a:lnTo>
                      <a:pt x="2" y="68"/>
                    </a:lnTo>
                    <a:lnTo>
                      <a:pt x="2" y="72"/>
                    </a:lnTo>
                    <a:lnTo>
                      <a:pt x="0" y="78"/>
                    </a:lnTo>
                    <a:lnTo>
                      <a:pt x="0" y="82"/>
                    </a:lnTo>
                    <a:lnTo>
                      <a:pt x="0" y="87"/>
                    </a:lnTo>
                    <a:lnTo>
                      <a:pt x="0" y="91"/>
                    </a:lnTo>
                    <a:lnTo>
                      <a:pt x="0" y="97"/>
                    </a:lnTo>
                    <a:lnTo>
                      <a:pt x="0" y="101"/>
                    </a:lnTo>
                    <a:lnTo>
                      <a:pt x="0" y="106"/>
                    </a:lnTo>
                    <a:lnTo>
                      <a:pt x="2" y="110"/>
                    </a:lnTo>
                    <a:lnTo>
                      <a:pt x="2" y="116"/>
                    </a:lnTo>
                    <a:lnTo>
                      <a:pt x="4" y="120"/>
                    </a:lnTo>
                    <a:lnTo>
                      <a:pt x="6" y="123"/>
                    </a:lnTo>
                    <a:lnTo>
                      <a:pt x="8" y="129"/>
                    </a:lnTo>
                    <a:lnTo>
                      <a:pt x="8" y="133"/>
                    </a:lnTo>
                    <a:lnTo>
                      <a:pt x="10" y="137"/>
                    </a:lnTo>
                    <a:lnTo>
                      <a:pt x="11" y="140"/>
                    </a:lnTo>
                    <a:lnTo>
                      <a:pt x="15" y="144"/>
                    </a:lnTo>
                    <a:lnTo>
                      <a:pt x="21" y="152"/>
                    </a:lnTo>
                    <a:lnTo>
                      <a:pt x="27" y="159"/>
                    </a:lnTo>
                    <a:lnTo>
                      <a:pt x="30" y="161"/>
                    </a:lnTo>
                    <a:lnTo>
                      <a:pt x="32" y="165"/>
                    </a:lnTo>
                    <a:lnTo>
                      <a:pt x="36" y="167"/>
                    </a:lnTo>
                    <a:lnTo>
                      <a:pt x="40" y="169"/>
                    </a:lnTo>
                    <a:lnTo>
                      <a:pt x="44" y="173"/>
                    </a:lnTo>
                    <a:lnTo>
                      <a:pt x="48" y="175"/>
                    </a:lnTo>
                    <a:lnTo>
                      <a:pt x="51" y="177"/>
                    </a:lnTo>
                    <a:lnTo>
                      <a:pt x="57" y="178"/>
                    </a:lnTo>
                    <a:lnTo>
                      <a:pt x="61" y="180"/>
                    </a:lnTo>
                    <a:lnTo>
                      <a:pt x="65" y="182"/>
                    </a:lnTo>
                    <a:lnTo>
                      <a:pt x="70" y="184"/>
                    </a:lnTo>
                    <a:lnTo>
                      <a:pt x="74" y="184"/>
                    </a:lnTo>
                    <a:lnTo>
                      <a:pt x="80" y="186"/>
                    </a:lnTo>
                    <a:lnTo>
                      <a:pt x="86" y="186"/>
                    </a:lnTo>
                    <a:lnTo>
                      <a:pt x="89" y="186"/>
                    </a:lnTo>
                    <a:lnTo>
                      <a:pt x="95" y="186"/>
                    </a:lnTo>
                    <a:close/>
                  </a:path>
                </a:pathLst>
              </a:custGeom>
              <a:solidFill>
                <a:srgbClr val="FFCC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2" name="Freeform 150"/>
              <p:cNvSpPr>
                <a:spLocks/>
              </p:cNvSpPr>
              <p:nvPr/>
            </p:nvSpPr>
            <p:spPr bwMode="auto">
              <a:xfrm>
                <a:off x="2302" y="3555"/>
                <a:ext cx="90" cy="91"/>
              </a:xfrm>
              <a:custGeom>
                <a:avLst/>
                <a:gdLst>
                  <a:gd name="T0" fmla="*/ 48 w 180"/>
                  <a:gd name="T1" fmla="*/ 91 h 182"/>
                  <a:gd name="T2" fmla="*/ 51 w 180"/>
                  <a:gd name="T3" fmla="*/ 90 h 182"/>
                  <a:gd name="T4" fmla="*/ 56 w 180"/>
                  <a:gd name="T5" fmla="*/ 89 h 182"/>
                  <a:gd name="T6" fmla="*/ 60 w 180"/>
                  <a:gd name="T7" fmla="*/ 89 h 182"/>
                  <a:gd name="T8" fmla="*/ 65 w 180"/>
                  <a:gd name="T9" fmla="*/ 87 h 182"/>
                  <a:gd name="T10" fmla="*/ 69 w 180"/>
                  <a:gd name="T11" fmla="*/ 85 h 182"/>
                  <a:gd name="T12" fmla="*/ 74 w 180"/>
                  <a:gd name="T13" fmla="*/ 81 h 182"/>
                  <a:gd name="T14" fmla="*/ 80 w 180"/>
                  <a:gd name="T15" fmla="*/ 74 h 182"/>
                  <a:gd name="T16" fmla="*/ 84 w 180"/>
                  <a:gd name="T17" fmla="*/ 69 h 182"/>
                  <a:gd name="T18" fmla="*/ 86 w 180"/>
                  <a:gd name="T19" fmla="*/ 65 h 182"/>
                  <a:gd name="T20" fmla="*/ 88 w 180"/>
                  <a:gd name="T21" fmla="*/ 61 h 182"/>
                  <a:gd name="T22" fmla="*/ 89 w 180"/>
                  <a:gd name="T23" fmla="*/ 57 h 182"/>
                  <a:gd name="T24" fmla="*/ 90 w 180"/>
                  <a:gd name="T25" fmla="*/ 52 h 182"/>
                  <a:gd name="T26" fmla="*/ 90 w 180"/>
                  <a:gd name="T27" fmla="*/ 48 h 182"/>
                  <a:gd name="T28" fmla="*/ 90 w 180"/>
                  <a:gd name="T29" fmla="*/ 43 h 182"/>
                  <a:gd name="T30" fmla="*/ 90 w 180"/>
                  <a:gd name="T31" fmla="*/ 38 h 182"/>
                  <a:gd name="T32" fmla="*/ 89 w 180"/>
                  <a:gd name="T33" fmla="*/ 34 h 182"/>
                  <a:gd name="T34" fmla="*/ 88 w 180"/>
                  <a:gd name="T35" fmla="*/ 30 h 182"/>
                  <a:gd name="T36" fmla="*/ 86 w 180"/>
                  <a:gd name="T37" fmla="*/ 26 h 182"/>
                  <a:gd name="T38" fmla="*/ 84 w 180"/>
                  <a:gd name="T39" fmla="*/ 22 h 182"/>
                  <a:gd name="T40" fmla="*/ 80 w 180"/>
                  <a:gd name="T41" fmla="*/ 16 h 182"/>
                  <a:gd name="T42" fmla="*/ 74 w 180"/>
                  <a:gd name="T43" fmla="*/ 10 h 182"/>
                  <a:gd name="T44" fmla="*/ 69 w 180"/>
                  <a:gd name="T45" fmla="*/ 7 h 182"/>
                  <a:gd name="T46" fmla="*/ 65 w 180"/>
                  <a:gd name="T47" fmla="*/ 4 h 182"/>
                  <a:gd name="T48" fmla="*/ 60 w 180"/>
                  <a:gd name="T49" fmla="*/ 3 h 182"/>
                  <a:gd name="T50" fmla="*/ 56 w 180"/>
                  <a:gd name="T51" fmla="*/ 1 h 182"/>
                  <a:gd name="T52" fmla="*/ 51 w 180"/>
                  <a:gd name="T53" fmla="*/ 0 h 182"/>
                  <a:gd name="T54" fmla="*/ 48 w 180"/>
                  <a:gd name="T55" fmla="*/ 0 h 182"/>
                  <a:gd name="T56" fmla="*/ 43 w 180"/>
                  <a:gd name="T57" fmla="*/ 0 h 182"/>
                  <a:gd name="T58" fmla="*/ 38 w 180"/>
                  <a:gd name="T59" fmla="*/ 0 h 182"/>
                  <a:gd name="T60" fmla="*/ 33 w 180"/>
                  <a:gd name="T61" fmla="*/ 1 h 182"/>
                  <a:gd name="T62" fmla="*/ 30 w 180"/>
                  <a:gd name="T63" fmla="*/ 3 h 182"/>
                  <a:gd name="T64" fmla="*/ 26 w 180"/>
                  <a:gd name="T65" fmla="*/ 4 h 182"/>
                  <a:gd name="T66" fmla="*/ 21 w 180"/>
                  <a:gd name="T67" fmla="*/ 7 h 182"/>
                  <a:gd name="T68" fmla="*/ 17 w 180"/>
                  <a:gd name="T69" fmla="*/ 9 h 182"/>
                  <a:gd name="T70" fmla="*/ 14 w 180"/>
                  <a:gd name="T71" fmla="*/ 12 h 182"/>
                  <a:gd name="T72" fmla="*/ 10 w 180"/>
                  <a:gd name="T73" fmla="*/ 16 h 182"/>
                  <a:gd name="T74" fmla="*/ 6 w 180"/>
                  <a:gd name="T75" fmla="*/ 22 h 182"/>
                  <a:gd name="T76" fmla="*/ 4 w 180"/>
                  <a:gd name="T77" fmla="*/ 26 h 182"/>
                  <a:gd name="T78" fmla="*/ 2 w 180"/>
                  <a:gd name="T79" fmla="*/ 30 h 182"/>
                  <a:gd name="T80" fmla="*/ 1 w 180"/>
                  <a:gd name="T81" fmla="*/ 34 h 182"/>
                  <a:gd name="T82" fmla="*/ 0 w 180"/>
                  <a:gd name="T83" fmla="*/ 38 h 182"/>
                  <a:gd name="T84" fmla="*/ 0 w 180"/>
                  <a:gd name="T85" fmla="*/ 43 h 182"/>
                  <a:gd name="T86" fmla="*/ 0 w 180"/>
                  <a:gd name="T87" fmla="*/ 48 h 182"/>
                  <a:gd name="T88" fmla="*/ 0 w 180"/>
                  <a:gd name="T89" fmla="*/ 52 h 182"/>
                  <a:gd name="T90" fmla="*/ 1 w 180"/>
                  <a:gd name="T91" fmla="*/ 57 h 182"/>
                  <a:gd name="T92" fmla="*/ 2 w 180"/>
                  <a:gd name="T93" fmla="*/ 61 h 182"/>
                  <a:gd name="T94" fmla="*/ 4 w 180"/>
                  <a:gd name="T95" fmla="*/ 65 h 182"/>
                  <a:gd name="T96" fmla="*/ 6 w 180"/>
                  <a:gd name="T97" fmla="*/ 69 h 182"/>
                  <a:gd name="T98" fmla="*/ 10 w 180"/>
                  <a:gd name="T99" fmla="*/ 74 h 182"/>
                  <a:gd name="T100" fmla="*/ 14 w 180"/>
                  <a:gd name="T101" fmla="*/ 79 h 182"/>
                  <a:gd name="T102" fmla="*/ 17 w 180"/>
                  <a:gd name="T103" fmla="*/ 82 h 182"/>
                  <a:gd name="T104" fmla="*/ 21 w 180"/>
                  <a:gd name="T105" fmla="*/ 85 h 182"/>
                  <a:gd name="T106" fmla="*/ 26 w 180"/>
                  <a:gd name="T107" fmla="*/ 87 h 182"/>
                  <a:gd name="T108" fmla="*/ 30 w 180"/>
                  <a:gd name="T109" fmla="*/ 89 h 182"/>
                  <a:gd name="T110" fmla="*/ 33 w 180"/>
                  <a:gd name="T111" fmla="*/ 89 h 182"/>
                  <a:gd name="T112" fmla="*/ 38 w 180"/>
                  <a:gd name="T113" fmla="*/ 90 h 182"/>
                  <a:gd name="T114" fmla="*/ 43 w 180"/>
                  <a:gd name="T115" fmla="*/ 91 h 182"/>
                  <a:gd name="T116" fmla="*/ 46 w 180"/>
                  <a:gd name="T117" fmla="*/ 91 h 182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w 180"/>
                  <a:gd name="T178" fmla="*/ 0 h 182"/>
                  <a:gd name="T179" fmla="*/ 180 w 180"/>
                  <a:gd name="T180" fmla="*/ 182 h 182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T177" t="T178" r="T179" b="T180"/>
                <a:pathLst>
                  <a:path w="180" h="182">
                    <a:moveTo>
                      <a:pt x="91" y="182"/>
                    </a:moveTo>
                    <a:lnTo>
                      <a:pt x="95" y="182"/>
                    </a:lnTo>
                    <a:lnTo>
                      <a:pt x="99" y="182"/>
                    </a:lnTo>
                    <a:lnTo>
                      <a:pt x="102" y="180"/>
                    </a:lnTo>
                    <a:lnTo>
                      <a:pt x="108" y="180"/>
                    </a:lnTo>
                    <a:lnTo>
                      <a:pt x="112" y="178"/>
                    </a:lnTo>
                    <a:lnTo>
                      <a:pt x="116" y="178"/>
                    </a:lnTo>
                    <a:lnTo>
                      <a:pt x="120" y="177"/>
                    </a:lnTo>
                    <a:lnTo>
                      <a:pt x="125" y="175"/>
                    </a:lnTo>
                    <a:lnTo>
                      <a:pt x="129" y="173"/>
                    </a:lnTo>
                    <a:lnTo>
                      <a:pt x="133" y="171"/>
                    </a:lnTo>
                    <a:lnTo>
                      <a:pt x="137" y="169"/>
                    </a:lnTo>
                    <a:lnTo>
                      <a:pt x="140" y="165"/>
                    </a:lnTo>
                    <a:lnTo>
                      <a:pt x="148" y="161"/>
                    </a:lnTo>
                    <a:lnTo>
                      <a:pt x="154" y="156"/>
                    </a:lnTo>
                    <a:lnTo>
                      <a:pt x="159" y="148"/>
                    </a:lnTo>
                    <a:lnTo>
                      <a:pt x="165" y="140"/>
                    </a:lnTo>
                    <a:lnTo>
                      <a:pt x="167" y="137"/>
                    </a:lnTo>
                    <a:lnTo>
                      <a:pt x="169" y="133"/>
                    </a:lnTo>
                    <a:lnTo>
                      <a:pt x="171" y="129"/>
                    </a:lnTo>
                    <a:lnTo>
                      <a:pt x="173" y="125"/>
                    </a:lnTo>
                    <a:lnTo>
                      <a:pt x="175" y="121"/>
                    </a:lnTo>
                    <a:lnTo>
                      <a:pt x="177" y="118"/>
                    </a:lnTo>
                    <a:lnTo>
                      <a:pt x="178" y="114"/>
                    </a:lnTo>
                    <a:lnTo>
                      <a:pt x="178" y="110"/>
                    </a:lnTo>
                    <a:lnTo>
                      <a:pt x="180" y="104"/>
                    </a:lnTo>
                    <a:lnTo>
                      <a:pt x="180" y="101"/>
                    </a:lnTo>
                    <a:lnTo>
                      <a:pt x="180" y="95"/>
                    </a:lnTo>
                    <a:lnTo>
                      <a:pt x="180" y="91"/>
                    </a:lnTo>
                    <a:lnTo>
                      <a:pt x="180" y="85"/>
                    </a:lnTo>
                    <a:lnTo>
                      <a:pt x="180" y="82"/>
                    </a:lnTo>
                    <a:lnTo>
                      <a:pt x="180" y="76"/>
                    </a:lnTo>
                    <a:lnTo>
                      <a:pt x="178" y="72"/>
                    </a:lnTo>
                    <a:lnTo>
                      <a:pt x="178" y="68"/>
                    </a:lnTo>
                    <a:lnTo>
                      <a:pt x="177" y="63"/>
                    </a:lnTo>
                    <a:lnTo>
                      <a:pt x="175" y="59"/>
                    </a:lnTo>
                    <a:lnTo>
                      <a:pt x="173" y="55"/>
                    </a:lnTo>
                    <a:lnTo>
                      <a:pt x="171" y="51"/>
                    </a:lnTo>
                    <a:lnTo>
                      <a:pt x="169" y="47"/>
                    </a:lnTo>
                    <a:lnTo>
                      <a:pt x="167" y="44"/>
                    </a:lnTo>
                    <a:lnTo>
                      <a:pt x="165" y="40"/>
                    </a:lnTo>
                    <a:lnTo>
                      <a:pt x="159" y="32"/>
                    </a:lnTo>
                    <a:lnTo>
                      <a:pt x="154" y="26"/>
                    </a:lnTo>
                    <a:lnTo>
                      <a:pt x="148" y="19"/>
                    </a:lnTo>
                    <a:lnTo>
                      <a:pt x="140" y="15"/>
                    </a:lnTo>
                    <a:lnTo>
                      <a:pt x="137" y="13"/>
                    </a:lnTo>
                    <a:lnTo>
                      <a:pt x="133" y="9"/>
                    </a:lnTo>
                    <a:lnTo>
                      <a:pt x="129" y="7"/>
                    </a:lnTo>
                    <a:lnTo>
                      <a:pt x="125" y="7"/>
                    </a:lnTo>
                    <a:lnTo>
                      <a:pt x="120" y="6"/>
                    </a:lnTo>
                    <a:lnTo>
                      <a:pt x="116" y="4"/>
                    </a:lnTo>
                    <a:lnTo>
                      <a:pt x="112" y="2"/>
                    </a:lnTo>
                    <a:lnTo>
                      <a:pt x="108" y="2"/>
                    </a:lnTo>
                    <a:lnTo>
                      <a:pt x="102" y="0"/>
                    </a:lnTo>
                    <a:lnTo>
                      <a:pt x="99" y="0"/>
                    </a:lnTo>
                    <a:lnTo>
                      <a:pt x="95" y="0"/>
                    </a:lnTo>
                    <a:lnTo>
                      <a:pt x="91" y="0"/>
                    </a:lnTo>
                    <a:lnTo>
                      <a:pt x="85" y="0"/>
                    </a:lnTo>
                    <a:lnTo>
                      <a:pt x="80" y="0"/>
                    </a:lnTo>
                    <a:lnTo>
                      <a:pt x="76" y="0"/>
                    </a:lnTo>
                    <a:lnTo>
                      <a:pt x="72" y="2"/>
                    </a:lnTo>
                    <a:lnTo>
                      <a:pt x="66" y="2"/>
                    </a:lnTo>
                    <a:lnTo>
                      <a:pt x="63" y="4"/>
                    </a:lnTo>
                    <a:lnTo>
                      <a:pt x="59" y="6"/>
                    </a:lnTo>
                    <a:lnTo>
                      <a:pt x="55" y="7"/>
                    </a:lnTo>
                    <a:lnTo>
                      <a:pt x="51" y="7"/>
                    </a:lnTo>
                    <a:lnTo>
                      <a:pt x="45" y="9"/>
                    </a:lnTo>
                    <a:lnTo>
                      <a:pt x="42" y="13"/>
                    </a:lnTo>
                    <a:lnTo>
                      <a:pt x="38" y="15"/>
                    </a:lnTo>
                    <a:lnTo>
                      <a:pt x="34" y="17"/>
                    </a:lnTo>
                    <a:lnTo>
                      <a:pt x="32" y="19"/>
                    </a:lnTo>
                    <a:lnTo>
                      <a:pt x="28" y="23"/>
                    </a:lnTo>
                    <a:lnTo>
                      <a:pt x="24" y="26"/>
                    </a:lnTo>
                    <a:lnTo>
                      <a:pt x="19" y="32"/>
                    </a:lnTo>
                    <a:lnTo>
                      <a:pt x="13" y="40"/>
                    </a:lnTo>
                    <a:lnTo>
                      <a:pt x="11" y="44"/>
                    </a:lnTo>
                    <a:lnTo>
                      <a:pt x="9" y="47"/>
                    </a:lnTo>
                    <a:lnTo>
                      <a:pt x="7" y="51"/>
                    </a:lnTo>
                    <a:lnTo>
                      <a:pt x="5" y="55"/>
                    </a:lnTo>
                    <a:lnTo>
                      <a:pt x="4" y="59"/>
                    </a:lnTo>
                    <a:lnTo>
                      <a:pt x="4" y="63"/>
                    </a:lnTo>
                    <a:lnTo>
                      <a:pt x="2" y="68"/>
                    </a:lnTo>
                    <a:lnTo>
                      <a:pt x="2" y="72"/>
                    </a:lnTo>
                    <a:lnTo>
                      <a:pt x="0" y="76"/>
                    </a:lnTo>
                    <a:lnTo>
                      <a:pt x="0" y="82"/>
                    </a:lnTo>
                    <a:lnTo>
                      <a:pt x="0" y="85"/>
                    </a:lnTo>
                    <a:lnTo>
                      <a:pt x="0" y="91"/>
                    </a:lnTo>
                    <a:lnTo>
                      <a:pt x="0" y="95"/>
                    </a:lnTo>
                    <a:lnTo>
                      <a:pt x="0" y="101"/>
                    </a:lnTo>
                    <a:lnTo>
                      <a:pt x="0" y="104"/>
                    </a:lnTo>
                    <a:lnTo>
                      <a:pt x="2" y="110"/>
                    </a:lnTo>
                    <a:lnTo>
                      <a:pt x="2" y="114"/>
                    </a:lnTo>
                    <a:lnTo>
                      <a:pt x="4" y="118"/>
                    </a:lnTo>
                    <a:lnTo>
                      <a:pt x="4" y="121"/>
                    </a:lnTo>
                    <a:lnTo>
                      <a:pt x="5" y="125"/>
                    </a:lnTo>
                    <a:lnTo>
                      <a:pt x="7" y="129"/>
                    </a:lnTo>
                    <a:lnTo>
                      <a:pt x="9" y="133"/>
                    </a:lnTo>
                    <a:lnTo>
                      <a:pt x="11" y="137"/>
                    </a:lnTo>
                    <a:lnTo>
                      <a:pt x="13" y="140"/>
                    </a:lnTo>
                    <a:lnTo>
                      <a:pt x="19" y="148"/>
                    </a:lnTo>
                    <a:lnTo>
                      <a:pt x="24" y="156"/>
                    </a:lnTo>
                    <a:lnTo>
                      <a:pt x="28" y="158"/>
                    </a:lnTo>
                    <a:lnTo>
                      <a:pt x="32" y="161"/>
                    </a:lnTo>
                    <a:lnTo>
                      <a:pt x="34" y="163"/>
                    </a:lnTo>
                    <a:lnTo>
                      <a:pt x="38" y="165"/>
                    </a:lnTo>
                    <a:lnTo>
                      <a:pt x="42" y="169"/>
                    </a:lnTo>
                    <a:lnTo>
                      <a:pt x="45" y="171"/>
                    </a:lnTo>
                    <a:lnTo>
                      <a:pt x="51" y="173"/>
                    </a:lnTo>
                    <a:lnTo>
                      <a:pt x="55" y="175"/>
                    </a:lnTo>
                    <a:lnTo>
                      <a:pt x="59" y="177"/>
                    </a:lnTo>
                    <a:lnTo>
                      <a:pt x="63" y="178"/>
                    </a:lnTo>
                    <a:lnTo>
                      <a:pt x="66" y="178"/>
                    </a:lnTo>
                    <a:lnTo>
                      <a:pt x="72" y="180"/>
                    </a:lnTo>
                    <a:lnTo>
                      <a:pt x="76" y="180"/>
                    </a:lnTo>
                    <a:lnTo>
                      <a:pt x="80" y="182"/>
                    </a:lnTo>
                    <a:lnTo>
                      <a:pt x="85" y="182"/>
                    </a:lnTo>
                    <a:lnTo>
                      <a:pt x="91" y="182"/>
                    </a:lnTo>
                    <a:close/>
                  </a:path>
                </a:pathLst>
              </a:custGeom>
              <a:solidFill>
                <a:srgbClr val="FFCC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3" name="Freeform 151"/>
              <p:cNvSpPr>
                <a:spLocks/>
              </p:cNvSpPr>
              <p:nvPr/>
            </p:nvSpPr>
            <p:spPr bwMode="auto">
              <a:xfrm>
                <a:off x="2261" y="3392"/>
                <a:ext cx="88" cy="89"/>
              </a:xfrm>
              <a:custGeom>
                <a:avLst/>
                <a:gdLst>
                  <a:gd name="T0" fmla="*/ 45 w 177"/>
                  <a:gd name="T1" fmla="*/ 88 h 179"/>
                  <a:gd name="T2" fmla="*/ 49 w 177"/>
                  <a:gd name="T3" fmla="*/ 88 h 179"/>
                  <a:gd name="T4" fmla="*/ 54 w 177"/>
                  <a:gd name="T5" fmla="*/ 87 h 179"/>
                  <a:gd name="T6" fmla="*/ 58 w 177"/>
                  <a:gd name="T7" fmla="*/ 85 h 179"/>
                  <a:gd name="T8" fmla="*/ 63 w 177"/>
                  <a:gd name="T9" fmla="*/ 83 h 179"/>
                  <a:gd name="T10" fmla="*/ 66 w 177"/>
                  <a:gd name="T11" fmla="*/ 81 h 179"/>
                  <a:gd name="T12" fmla="*/ 71 w 177"/>
                  <a:gd name="T13" fmla="*/ 79 h 179"/>
                  <a:gd name="T14" fmla="*/ 78 w 177"/>
                  <a:gd name="T15" fmla="*/ 72 h 179"/>
                  <a:gd name="T16" fmla="*/ 81 w 177"/>
                  <a:gd name="T17" fmla="*/ 66 h 179"/>
                  <a:gd name="T18" fmla="*/ 82 w 177"/>
                  <a:gd name="T19" fmla="*/ 63 h 179"/>
                  <a:gd name="T20" fmla="*/ 84 w 177"/>
                  <a:gd name="T21" fmla="*/ 60 h 179"/>
                  <a:gd name="T22" fmla="*/ 86 w 177"/>
                  <a:gd name="T23" fmla="*/ 55 h 179"/>
                  <a:gd name="T24" fmla="*/ 87 w 177"/>
                  <a:gd name="T25" fmla="*/ 51 h 179"/>
                  <a:gd name="T26" fmla="*/ 87 w 177"/>
                  <a:gd name="T27" fmla="*/ 46 h 179"/>
                  <a:gd name="T28" fmla="*/ 87 w 177"/>
                  <a:gd name="T29" fmla="*/ 42 h 179"/>
                  <a:gd name="T30" fmla="*/ 87 w 177"/>
                  <a:gd name="T31" fmla="*/ 37 h 179"/>
                  <a:gd name="T32" fmla="*/ 86 w 177"/>
                  <a:gd name="T33" fmla="*/ 33 h 179"/>
                  <a:gd name="T34" fmla="*/ 84 w 177"/>
                  <a:gd name="T35" fmla="*/ 28 h 179"/>
                  <a:gd name="T36" fmla="*/ 82 w 177"/>
                  <a:gd name="T37" fmla="*/ 24 h 179"/>
                  <a:gd name="T38" fmla="*/ 81 w 177"/>
                  <a:gd name="T39" fmla="*/ 21 h 179"/>
                  <a:gd name="T40" fmla="*/ 78 w 177"/>
                  <a:gd name="T41" fmla="*/ 16 h 179"/>
                  <a:gd name="T42" fmla="*/ 71 w 177"/>
                  <a:gd name="T43" fmla="*/ 9 h 179"/>
                  <a:gd name="T44" fmla="*/ 66 w 177"/>
                  <a:gd name="T45" fmla="*/ 5 h 179"/>
                  <a:gd name="T46" fmla="*/ 63 w 177"/>
                  <a:gd name="T47" fmla="*/ 4 h 179"/>
                  <a:gd name="T48" fmla="*/ 58 w 177"/>
                  <a:gd name="T49" fmla="*/ 2 h 179"/>
                  <a:gd name="T50" fmla="*/ 54 w 177"/>
                  <a:gd name="T51" fmla="*/ 1 h 179"/>
                  <a:gd name="T52" fmla="*/ 49 w 177"/>
                  <a:gd name="T53" fmla="*/ 0 h 179"/>
                  <a:gd name="T54" fmla="*/ 45 w 177"/>
                  <a:gd name="T55" fmla="*/ 0 h 179"/>
                  <a:gd name="T56" fmla="*/ 41 w 177"/>
                  <a:gd name="T57" fmla="*/ 0 h 179"/>
                  <a:gd name="T58" fmla="*/ 36 w 177"/>
                  <a:gd name="T59" fmla="*/ 0 h 179"/>
                  <a:gd name="T60" fmla="*/ 32 w 177"/>
                  <a:gd name="T61" fmla="*/ 1 h 179"/>
                  <a:gd name="T62" fmla="*/ 28 w 177"/>
                  <a:gd name="T63" fmla="*/ 2 h 179"/>
                  <a:gd name="T64" fmla="*/ 24 w 177"/>
                  <a:gd name="T65" fmla="*/ 4 h 179"/>
                  <a:gd name="T66" fmla="*/ 21 w 177"/>
                  <a:gd name="T67" fmla="*/ 5 h 179"/>
                  <a:gd name="T68" fmla="*/ 15 w 177"/>
                  <a:gd name="T69" fmla="*/ 9 h 179"/>
                  <a:gd name="T70" fmla="*/ 9 w 177"/>
                  <a:gd name="T71" fmla="*/ 16 h 179"/>
                  <a:gd name="T72" fmla="*/ 6 w 177"/>
                  <a:gd name="T73" fmla="*/ 21 h 179"/>
                  <a:gd name="T74" fmla="*/ 4 w 177"/>
                  <a:gd name="T75" fmla="*/ 24 h 179"/>
                  <a:gd name="T76" fmla="*/ 3 w 177"/>
                  <a:gd name="T77" fmla="*/ 28 h 179"/>
                  <a:gd name="T78" fmla="*/ 1 w 177"/>
                  <a:gd name="T79" fmla="*/ 33 h 179"/>
                  <a:gd name="T80" fmla="*/ 0 w 177"/>
                  <a:gd name="T81" fmla="*/ 37 h 179"/>
                  <a:gd name="T82" fmla="*/ 0 w 177"/>
                  <a:gd name="T83" fmla="*/ 42 h 179"/>
                  <a:gd name="T84" fmla="*/ 0 w 177"/>
                  <a:gd name="T85" fmla="*/ 46 h 179"/>
                  <a:gd name="T86" fmla="*/ 0 w 177"/>
                  <a:gd name="T87" fmla="*/ 51 h 179"/>
                  <a:gd name="T88" fmla="*/ 1 w 177"/>
                  <a:gd name="T89" fmla="*/ 55 h 179"/>
                  <a:gd name="T90" fmla="*/ 3 w 177"/>
                  <a:gd name="T91" fmla="*/ 60 h 179"/>
                  <a:gd name="T92" fmla="*/ 4 w 177"/>
                  <a:gd name="T93" fmla="*/ 63 h 179"/>
                  <a:gd name="T94" fmla="*/ 6 w 177"/>
                  <a:gd name="T95" fmla="*/ 66 h 179"/>
                  <a:gd name="T96" fmla="*/ 9 w 177"/>
                  <a:gd name="T97" fmla="*/ 72 h 179"/>
                  <a:gd name="T98" fmla="*/ 15 w 177"/>
                  <a:gd name="T99" fmla="*/ 79 h 179"/>
                  <a:gd name="T100" fmla="*/ 21 w 177"/>
                  <a:gd name="T101" fmla="*/ 81 h 179"/>
                  <a:gd name="T102" fmla="*/ 24 w 177"/>
                  <a:gd name="T103" fmla="*/ 83 h 179"/>
                  <a:gd name="T104" fmla="*/ 28 w 177"/>
                  <a:gd name="T105" fmla="*/ 85 h 179"/>
                  <a:gd name="T106" fmla="*/ 32 w 177"/>
                  <a:gd name="T107" fmla="*/ 87 h 179"/>
                  <a:gd name="T108" fmla="*/ 36 w 177"/>
                  <a:gd name="T109" fmla="*/ 88 h 179"/>
                  <a:gd name="T110" fmla="*/ 41 w 177"/>
                  <a:gd name="T111" fmla="*/ 88 h 179"/>
                  <a:gd name="T112" fmla="*/ 43 w 177"/>
                  <a:gd name="T113" fmla="*/ 89 h 179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177"/>
                  <a:gd name="T172" fmla="*/ 0 h 179"/>
                  <a:gd name="T173" fmla="*/ 177 w 177"/>
                  <a:gd name="T174" fmla="*/ 179 h 179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177" h="179">
                    <a:moveTo>
                      <a:pt x="87" y="179"/>
                    </a:moveTo>
                    <a:lnTo>
                      <a:pt x="91" y="177"/>
                    </a:lnTo>
                    <a:lnTo>
                      <a:pt x="95" y="177"/>
                    </a:lnTo>
                    <a:lnTo>
                      <a:pt x="99" y="177"/>
                    </a:lnTo>
                    <a:lnTo>
                      <a:pt x="105" y="177"/>
                    </a:lnTo>
                    <a:lnTo>
                      <a:pt x="108" y="175"/>
                    </a:lnTo>
                    <a:lnTo>
                      <a:pt x="112" y="173"/>
                    </a:lnTo>
                    <a:lnTo>
                      <a:pt x="116" y="171"/>
                    </a:lnTo>
                    <a:lnTo>
                      <a:pt x="122" y="171"/>
                    </a:lnTo>
                    <a:lnTo>
                      <a:pt x="126" y="167"/>
                    </a:lnTo>
                    <a:lnTo>
                      <a:pt x="129" y="165"/>
                    </a:lnTo>
                    <a:lnTo>
                      <a:pt x="133" y="163"/>
                    </a:lnTo>
                    <a:lnTo>
                      <a:pt x="137" y="162"/>
                    </a:lnTo>
                    <a:lnTo>
                      <a:pt x="143" y="158"/>
                    </a:lnTo>
                    <a:lnTo>
                      <a:pt x="150" y="152"/>
                    </a:lnTo>
                    <a:lnTo>
                      <a:pt x="156" y="144"/>
                    </a:lnTo>
                    <a:lnTo>
                      <a:pt x="160" y="139"/>
                    </a:lnTo>
                    <a:lnTo>
                      <a:pt x="162" y="133"/>
                    </a:lnTo>
                    <a:lnTo>
                      <a:pt x="164" y="131"/>
                    </a:lnTo>
                    <a:lnTo>
                      <a:pt x="165" y="127"/>
                    </a:lnTo>
                    <a:lnTo>
                      <a:pt x="169" y="124"/>
                    </a:lnTo>
                    <a:lnTo>
                      <a:pt x="169" y="120"/>
                    </a:lnTo>
                    <a:lnTo>
                      <a:pt x="171" y="114"/>
                    </a:lnTo>
                    <a:lnTo>
                      <a:pt x="173" y="110"/>
                    </a:lnTo>
                    <a:lnTo>
                      <a:pt x="175" y="106"/>
                    </a:lnTo>
                    <a:lnTo>
                      <a:pt x="175" y="103"/>
                    </a:lnTo>
                    <a:lnTo>
                      <a:pt x="175" y="97"/>
                    </a:lnTo>
                    <a:lnTo>
                      <a:pt x="175" y="93"/>
                    </a:lnTo>
                    <a:lnTo>
                      <a:pt x="177" y="89"/>
                    </a:lnTo>
                    <a:lnTo>
                      <a:pt x="175" y="84"/>
                    </a:lnTo>
                    <a:lnTo>
                      <a:pt x="175" y="80"/>
                    </a:lnTo>
                    <a:lnTo>
                      <a:pt x="175" y="74"/>
                    </a:lnTo>
                    <a:lnTo>
                      <a:pt x="175" y="70"/>
                    </a:lnTo>
                    <a:lnTo>
                      <a:pt x="173" y="67"/>
                    </a:lnTo>
                    <a:lnTo>
                      <a:pt x="171" y="63"/>
                    </a:lnTo>
                    <a:lnTo>
                      <a:pt x="169" y="57"/>
                    </a:lnTo>
                    <a:lnTo>
                      <a:pt x="169" y="53"/>
                    </a:lnTo>
                    <a:lnTo>
                      <a:pt x="165" y="49"/>
                    </a:lnTo>
                    <a:lnTo>
                      <a:pt x="164" y="46"/>
                    </a:lnTo>
                    <a:lnTo>
                      <a:pt x="162" y="42"/>
                    </a:lnTo>
                    <a:lnTo>
                      <a:pt x="160" y="38"/>
                    </a:lnTo>
                    <a:lnTo>
                      <a:pt x="156" y="32"/>
                    </a:lnTo>
                    <a:lnTo>
                      <a:pt x="150" y="25"/>
                    </a:lnTo>
                    <a:lnTo>
                      <a:pt x="143" y="19"/>
                    </a:lnTo>
                    <a:lnTo>
                      <a:pt x="137" y="13"/>
                    </a:lnTo>
                    <a:lnTo>
                      <a:pt x="133" y="11"/>
                    </a:lnTo>
                    <a:lnTo>
                      <a:pt x="129" y="10"/>
                    </a:lnTo>
                    <a:lnTo>
                      <a:pt x="126" y="8"/>
                    </a:lnTo>
                    <a:lnTo>
                      <a:pt x="122" y="6"/>
                    </a:lnTo>
                    <a:lnTo>
                      <a:pt x="116" y="4"/>
                    </a:lnTo>
                    <a:lnTo>
                      <a:pt x="112" y="4"/>
                    </a:lnTo>
                    <a:lnTo>
                      <a:pt x="108" y="2"/>
                    </a:lnTo>
                    <a:lnTo>
                      <a:pt x="105" y="0"/>
                    </a:lnTo>
                    <a:lnTo>
                      <a:pt x="99" y="0"/>
                    </a:lnTo>
                    <a:lnTo>
                      <a:pt x="95" y="0"/>
                    </a:lnTo>
                    <a:lnTo>
                      <a:pt x="91" y="0"/>
                    </a:lnTo>
                    <a:lnTo>
                      <a:pt x="87" y="0"/>
                    </a:lnTo>
                    <a:lnTo>
                      <a:pt x="82" y="0"/>
                    </a:lnTo>
                    <a:lnTo>
                      <a:pt x="78" y="0"/>
                    </a:lnTo>
                    <a:lnTo>
                      <a:pt x="72" y="0"/>
                    </a:lnTo>
                    <a:lnTo>
                      <a:pt x="68" y="0"/>
                    </a:lnTo>
                    <a:lnTo>
                      <a:pt x="65" y="2"/>
                    </a:lnTo>
                    <a:lnTo>
                      <a:pt x="61" y="4"/>
                    </a:lnTo>
                    <a:lnTo>
                      <a:pt x="57" y="4"/>
                    </a:lnTo>
                    <a:lnTo>
                      <a:pt x="53" y="6"/>
                    </a:lnTo>
                    <a:lnTo>
                      <a:pt x="49" y="8"/>
                    </a:lnTo>
                    <a:lnTo>
                      <a:pt x="46" y="10"/>
                    </a:lnTo>
                    <a:lnTo>
                      <a:pt x="42" y="11"/>
                    </a:lnTo>
                    <a:lnTo>
                      <a:pt x="38" y="13"/>
                    </a:lnTo>
                    <a:lnTo>
                      <a:pt x="30" y="19"/>
                    </a:lnTo>
                    <a:lnTo>
                      <a:pt x="27" y="25"/>
                    </a:lnTo>
                    <a:lnTo>
                      <a:pt x="19" y="32"/>
                    </a:lnTo>
                    <a:lnTo>
                      <a:pt x="15" y="38"/>
                    </a:lnTo>
                    <a:lnTo>
                      <a:pt x="13" y="42"/>
                    </a:lnTo>
                    <a:lnTo>
                      <a:pt x="10" y="46"/>
                    </a:lnTo>
                    <a:lnTo>
                      <a:pt x="8" y="49"/>
                    </a:lnTo>
                    <a:lnTo>
                      <a:pt x="8" y="53"/>
                    </a:lnTo>
                    <a:lnTo>
                      <a:pt x="6" y="57"/>
                    </a:lnTo>
                    <a:lnTo>
                      <a:pt x="4" y="63"/>
                    </a:lnTo>
                    <a:lnTo>
                      <a:pt x="2" y="67"/>
                    </a:lnTo>
                    <a:lnTo>
                      <a:pt x="2" y="70"/>
                    </a:lnTo>
                    <a:lnTo>
                      <a:pt x="0" y="74"/>
                    </a:lnTo>
                    <a:lnTo>
                      <a:pt x="0" y="80"/>
                    </a:lnTo>
                    <a:lnTo>
                      <a:pt x="0" y="84"/>
                    </a:lnTo>
                    <a:lnTo>
                      <a:pt x="0" y="89"/>
                    </a:lnTo>
                    <a:lnTo>
                      <a:pt x="0" y="93"/>
                    </a:lnTo>
                    <a:lnTo>
                      <a:pt x="0" y="97"/>
                    </a:lnTo>
                    <a:lnTo>
                      <a:pt x="0" y="103"/>
                    </a:lnTo>
                    <a:lnTo>
                      <a:pt x="2" y="106"/>
                    </a:lnTo>
                    <a:lnTo>
                      <a:pt x="2" y="110"/>
                    </a:lnTo>
                    <a:lnTo>
                      <a:pt x="4" y="114"/>
                    </a:lnTo>
                    <a:lnTo>
                      <a:pt x="6" y="120"/>
                    </a:lnTo>
                    <a:lnTo>
                      <a:pt x="8" y="124"/>
                    </a:lnTo>
                    <a:lnTo>
                      <a:pt x="8" y="127"/>
                    </a:lnTo>
                    <a:lnTo>
                      <a:pt x="10" y="131"/>
                    </a:lnTo>
                    <a:lnTo>
                      <a:pt x="13" y="133"/>
                    </a:lnTo>
                    <a:lnTo>
                      <a:pt x="15" y="139"/>
                    </a:lnTo>
                    <a:lnTo>
                      <a:pt x="19" y="144"/>
                    </a:lnTo>
                    <a:lnTo>
                      <a:pt x="27" y="152"/>
                    </a:lnTo>
                    <a:lnTo>
                      <a:pt x="30" y="158"/>
                    </a:lnTo>
                    <a:lnTo>
                      <a:pt x="38" y="162"/>
                    </a:lnTo>
                    <a:lnTo>
                      <a:pt x="42" y="163"/>
                    </a:lnTo>
                    <a:lnTo>
                      <a:pt x="46" y="165"/>
                    </a:lnTo>
                    <a:lnTo>
                      <a:pt x="49" y="167"/>
                    </a:lnTo>
                    <a:lnTo>
                      <a:pt x="53" y="171"/>
                    </a:lnTo>
                    <a:lnTo>
                      <a:pt x="57" y="171"/>
                    </a:lnTo>
                    <a:lnTo>
                      <a:pt x="61" y="173"/>
                    </a:lnTo>
                    <a:lnTo>
                      <a:pt x="65" y="175"/>
                    </a:lnTo>
                    <a:lnTo>
                      <a:pt x="68" y="177"/>
                    </a:lnTo>
                    <a:lnTo>
                      <a:pt x="72" y="177"/>
                    </a:lnTo>
                    <a:lnTo>
                      <a:pt x="78" y="177"/>
                    </a:lnTo>
                    <a:lnTo>
                      <a:pt x="82" y="177"/>
                    </a:lnTo>
                    <a:lnTo>
                      <a:pt x="87" y="179"/>
                    </a:lnTo>
                    <a:close/>
                  </a:path>
                </a:pathLst>
              </a:custGeom>
              <a:solidFill>
                <a:srgbClr val="FFCC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4" name="Freeform 152"/>
              <p:cNvSpPr>
                <a:spLocks/>
              </p:cNvSpPr>
              <p:nvPr/>
            </p:nvSpPr>
            <p:spPr bwMode="auto">
              <a:xfrm>
                <a:off x="2123" y="3480"/>
                <a:ext cx="119" cy="120"/>
              </a:xfrm>
              <a:custGeom>
                <a:avLst/>
                <a:gdLst>
                  <a:gd name="T0" fmla="*/ 65 w 238"/>
                  <a:gd name="T1" fmla="*/ 119 h 239"/>
                  <a:gd name="T2" fmla="*/ 75 w 238"/>
                  <a:gd name="T3" fmla="*/ 117 h 239"/>
                  <a:gd name="T4" fmla="*/ 83 w 238"/>
                  <a:gd name="T5" fmla="*/ 115 h 239"/>
                  <a:gd name="T6" fmla="*/ 90 w 238"/>
                  <a:gd name="T7" fmla="*/ 110 h 239"/>
                  <a:gd name="T8" fmla="*/ 97 w 238"/>
                  <a:gd name="T9" fmla="*/ 106 h 239"/>
                  <a:gd name="T10" fmla="*/ 103 w 238"/>
                  <a:gd name="T11" fmla="*/ 100 h 239"/>
                  <a:gd name="T12" fmla="*/ 109 w 238"/>
                  <a:gd name="T13" fmla="*/ 93 h 239"/>
                  <a:gd name="T14" fmla="*/ 114 w 238"/>
                  <a:gd name="T15" fmla="*/ 85 h 239"/>
                  <a:gd name="T16" fmla="*/ 116 w 238"/>
                  <a:gd name="T17" fmla="*/ 77 h 239"/>
                  <a:gd name="T18" fmla="*/ 118 w 238"/>
                  <a:gd name="T19" fmla="*/ 69 h 239"/>
                  <a:gd name="T20" fmla="*/ 119 w 238"/>
                  <a:gd name="T21" fmla="*/ 59 h 239"/>
                  <a:gd name="T22" fmla="*/ 118 w 238"/>
                  <a:gd name="T23" fmla="*/ 50 h 239"/>
                  <a:gd name="T24" fmla="*/ 116 w 238"/>
                  <a:gd name="T25" fmla="*/ 41 h 239"/>
                  <a:gd name="T26" fmla="*/ 114 w 238"/>
                  <a:gd name="T27" fmla="*/ 33 h 239"/>
                  <a:gd name="T28" fmla="*/ 109 w 238"/>
                  <a:gd name="T29" fmla="*/ 26 h 239"/>
                  <a:gd name="T30" fmla="*/ 103 w 238"/>
                  <a:gd name="T31" fmla="*/ 19 h 239"/>
                  <a:gd name="T32" fmla="*/ 97 w 238"/>
                  <a:gd name="T33" fmla="*/ 12 h 239"/>
                  <a:gd name="T34" fmla="*/ 90 w 238"/>
                  <a:gd name="T35" fmla="*/ 8 h 239"/>
                  <a:gd name="T36" fmla="*/ 83 w 238"/>
                  <a:gd name="T37" fmla="*/ 4 h 239"/>
                  <a:gd name="T38" fmla="*/ 75 w 238"/>
                  <a:gd name="T39" fmla="*/ 1 h 239"/>
                  <a:gd name="T40" fmla="*/ 65 w 238"/>
                  <a:gd name="T41" fmla="*/ 0 h 239"/>
                  <a:gd name="T42" fmla="*/ 57 w 238"/>
                  <a:gd name="T43" fmla="*/ 0 h 239"/>
                  <a:gd name="T44" fmla="*/ 48 w 238"/>
                  <a:gd name="T45" fmla="*/ 1 h 239"/>
                  <a:gd name="T46" fmla="*/ 38 w 238"/>
                  <a:gd name="T47" fmla="*/ 3 h 239"/>
                  <a:gd name="T48" fmla="*/ 31 w 238"/>
                  <a:gd name="T49" fmla="*/ 7 h 239"/>
                  <a:gd name="T50" fmla="*/ 23 w 238"/>
                  <a:gd name="T51" fmla="*/ 11 h 239"/>
                  <a:gd name="T52" fmla="*/ 18 w 238"/>
                  <a:gd name="T53" fmla="*/ 17 h 239"/>
                  <a:gd name="T54" fmla="*/ 11 w 238"/>
                  <a:gd name="T55" fmla="*/ 23 h 239"/>
                  <a:gd name="T56" fmla="*/ 7 w 238"/>
                  <a:gd name="T57" fmla="*/ 31 h 239"/>
                  <a:gd name="T58" fmla="*/ 3 w 238"/>
                  <a:gd name="T59" fmla="*/ 38 h 239"/>
                  <a:gd name="T60" fmla="*/ 1 w 238"/>
                  <a:gd name="T61" fmla="*/ 47 h 239"/>
                  <a:gd name="T62" fmla="*/ 0 w 238"/>
                  <a:gd name="T63" fmla="*/ 56 h 239"/>
                  <a:gd name="T64" fmla="*/ 0 w 238"/>
                  <a:gd name="T65" fmla="*/ 65 h 239"/>
                  <a:gd name="T66" fmla="*/ 1 w 238"/>
                  <a:gd name="T67" fmla="*/ 74 h 239"/>
                  <a:gd name="T68" fmla="*/ 4 w 238"/>
                  <a:gd name="T69" fmla="*/ 83 h 239"/>
                  <a:gd name="T70" fmla="*/ 8 w 238"/>
                  <a:gd name="T71" fmla="*/ 90 h 239"/>
                  <a:gd name="T72" fmla="*/ 14 w 238"/>
                  <a:gd name="T73" fmla="*/ 97 h 239"/>
                  <a:gd name="T74" fmla="*/ 19 w 238"/>
                  <a:gd name="T75" fmla="*/ 104 h 239"/>
                  <a:gd name="T76" fmla="*/ 26 w 238"/>
                  <a:gd name="T77" fmla="*/ 109 h 239"/>
                  <a:gd name="T78" fmla="*/ 34 w 238"/>
                  <a:gd name="T79" fmla="*/ 113 h 239"/>
                  <a:gd name="T80" fmla="*/ 41 w 238"/>
                  <a:gd name="T81" fmla="*/ 117 h 239"/>
                  <a:gd name="T82" fmla="*/ 50 w 238"/>
                  <a:gd name="T83" fmla="*/ 119 h 239"/>
                  <a:gd name="T84" fmla="*/ 59 w 238"/>
                  <a:gd name="T85" fmla="*/ 120 h 239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238"/>
                  <a:gd name="T130" fmla="*/ 0 h 239"/>
                  <a:gd name="T131" fmla="*/ 238 w 238"/>
                  <a:gd name="T132" fmla="*/ 239 h 239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238" h="239">
                    <a:moveTo>
                      <a:pt x="118" y="239"/>
                    </a:moveTo>
                    <a:lnTo>
                      <a:pt x="124" y="239"/>
                    </a:lnTo>
                    <a:lnTo>
                      <a:pt x="130" y="237"/>
                    </a:lnTo>
                    <a:lnTo>
                      <a:pt x="137" y="237"/>
                    </a:lnTo>
                    <a:lnTo>
                      <a:pt x="143" y="235"/>
                    </a:lnTo>
                    <a:lnTo>
                      <a:pt x="149" y="233"/>
                    </a:lnTo>
                    <a:lnTo>
                      <a:pt x="154" y="233"/>
                    </a:lnTo>
                    <a:lnTo>
                      <a:pt x="158" y="232"/>
                    </a:lnTo>
                    <a:lnTo>
                      <a:pt x="166" y="230"/>
                    </a:lnTo>
                    <a:lnTo>
                      <a:pt x="170" y="226"/>
                    </a:lnTo>
                    <a:lnTo>
                      <a:pt x="175" y="224"/>
                    </a:lnTo>
                    <a:lnTo>
                      <a:pt x="179" y="220"/>
                    </a:lnTo>
                    <a:lnTo>
                      <a:pt x="185" y="218"/>
                    </a:lnTo>
                    <a:lnTo>
                      <a:pt x="189" y="214"/>
                    </a:lnTo>
                    <a:lnTo>
                      <a:pt x="194" y="211"/>
                    </a:lnTo>
                    <a:lnTo>
                      <a:pt x="198" y="207"/>
                    </a:lnTo>
                    <a:lnTo>
                      <a:pt x="204" y="203"/>
                    </a:lnTo>
                    <a:lnTo>
                      <a:pt x="206" y="199"/>
                    </a:lnTo>
                    <a:lnTo>
                      <a:pt x="209" y="194"/>
                    </a:lnTo>
                    <a:lnTo>
                      <a:pt x="213" y="190"/>
                    </a:lnTo>
                    <a:lnTo>
                      <a:pt x="217" y="186"/>
                    </a:lnTo>
                    <a:lnTo>
                      <a:pt x="219" y="180"/>
                    </a:lnTo>
                    <a:lnTo>
                      <a:pt x="223" y="175"/>
                    </a:lnTo>
                    <a:lnTo>
                      <a:pt x="227" y="169"/>
                    </a:lnTo>
                    <a:lnTo>
                      <a:pt x="229" y="165"/>
                    </a:lnTo>
                    <a:lnTo>
                      <a:pt x="230" y="159"/>
                    </a:lnTo>
                    <a:lnTo>
                      <a:pt x="232" y="154"/>
                    </a:lnTo>
                    <a:lnTo>
                      <a:pt x="234" y="148"/>
                    </a:lnTo>
                    <a:lnTo>
                      <a:pt x="236" y="142"/>
                    </a:lnTo>
                    <a:lnTo>
                      <a:pt x="236" y="137"/>
                    </a:lnTo>
                    <a:lnTo>
                      <a:pt x="236" y="129"/>
                    </a:lnTo>
                    <a:lnTo>
                      <a:pt x="238" y="123"/>
                    </a:lnTo>
                    <a:lnTo>
                      <a:pt x="238" y="118"/>
                    </a:lnTo>
                    <a:lnTo>
                      <a:pt x="238" y="112"/>
                    </a:lnTo>
                    <a:lnTo>
                      <a:pt x="236" y="106"/>
                    </a:lnTo>
                    <a:lnTo>
                      <a:pt x="236" y="99"/>
                    </a:lnTo>
                    <a:lnTo>
                      <a:pt x="236" y="93"/>
                    </a:lnTo>
                    <a:lnTo>
                      <a:pt x="234" y="87"/>
                    </a:lnTo>
                    <a:lnTo>
                      <a:pt x="232" y="81"/>
                    </a:lnTo>
                    <a:lnTo>
                      <a:pt x="230" y="76"/>
                    </a:lnTo>
                    <a:lnTo>
                      <a:pt x="229" y="72"/>
                    </a:lnTo>
                    <a:lnTo>
                      <a:pt x="227" y="66"/>
                    </a:lnTo>
                    <a:lnTo>
                      <a:pt x="223" y="61"/>
                    </a:lnTo>
                    <a:lnTo>
                      <a:pt x="219" y="55"/>
                    </a:lnTo>
                    <a:lnTo>
                      <a:pt x="217" y="51"/>
                    </a:lnTo>
                    <a:lnTo>
                      <a:pt x="213" y="45"/>
                    </a:lnTo>
                    <a:lnTo>
                      <a:pt x="209" y="42"/>
                    </a:lnTo>
                    <a:lnTo>
                      <a:pt x="206" y="38"/>
                    </a:lnTo>
                    <a:lnTo>
                      <a:pt x="204" y="34"/>
                    </a:lnTo>
                    <a:lnTo>
                      <a:pt x="198" y="30"/>
                    </a:lnTo>
                    <a:lnTo>
                      <a:pt x="194" y="24"/>
                    </a:lnTo>
                    <a:lnTo>
                      <a:pt x="189" y="21"/>
                    </a:lnTo>
                    <a:lnTo>
                      <a:pt x="185" y="19"/>
                    </a:lnTo>
                    <a:lnTo>
                      <a:pt x="179" y="15"/>
                    </a:lnTo>
                    <a:lnTo>
                      <a:pt x="175" y="13"/>
                    </a:lnTo>
                    <a:lnTo>
                      <a:pt x="170" y="9"/>
                    </a:lnTo>
                    <a:lnTo>
                      <a:pt x="166" y="7"/>
                    </a:lnTo>
                    <a:lnTo>
                      <a:pt x="158" y="5"/>
                    </a:lnTo>
                    <a:lnTo>
                      <a:pt x="154" y="4"/>
                    </a:lnTo>
                    <a:lnTo>
                      <a:pt x="149" y="2"/>
                    </a:lnTo>
                    <a:lnTo>
                      <a:pt x="143" y="2"/>
                    </a:lnTo>
                    <a:lnTo>
                      <a:pt x="137" y="0"/>
                    </a:lnTo>
                    <a:lnTo>
                      <a:pt x="130" y="0"/>
                    </a:lnTo>
                    <a:lnTo>
                      <a:pt x="124" y="0"/>
                    </a:lnTo>
                    <a:lnTo>
                      <a:pt x="118" y="0"/>
                    </a:lnTo>
                    <a:lnTo>
                      <a:pt x="113" y="0"/>
                    </a:lnTo>
                    <a:lnTo>
                      <a:pt x="107" y="0"/>
                    </a:lnTo>
                    <a:lnTo>
                      <a:pt x="99" y="0"/>
                    </a:lnTo>
                    <a:lnTo>
                      <a:pt x="95" y="2"/>
                    </a:lnTo>
                    <a:lnTo>
                      <a:pt x="88" y="2"/>
                    </a:lnTo>
                    <a:lnTo>
                      <a:pt x="82" y="4"/>
                    </a:lnTo>
                    <a:lnTo>
                      <a:pt x="76" y="5"/>
                    </a:lnTo>
                    <a:lnTo>
                      <a:pt x="73" y="7"/>
                    </a:lnTo>
                    <a:lnTo>
                      <a:pt x="67" y="9"/>
                    </a:lnTo>
                    <a:lnTo>
                      <a:pt x="61" y="13"/>
                    </a:lnTo>
                    <a:lnTo>
                      <a:pt x="56" y="15"/>
                    </a:lnTo>
                    <a:lnTo>
                      <a:pt x="52" y="19"/>
                    </a:lnTo>
                    <a:lnTo>
                      <a:pt x="46" y="21"/>
                    </a:lnTo>
                    <a:lnTo>
                      <a:pt x="42" y="24"/>
                    </a:lnTo>
                    <a:lnTo>
                      <a:pt x="38" y="30"/>
                    </a:lnTo>
                    <a:lnTo>
                      <a:pt x="35" y="34"/>
                    </a:lnTo>
                    <a:lnTo>
                      <a:pt x="31" y="38"/>
                    </a:lnTo>
                    <a:lnTo>
                      <a:pt x="27" y="42"/>
                    </a:lnTo>
                    <a:lnTo>
                      <a:pt x="21" y="45"/>
                    </a:lnTo>
                    <a:lnTo>
                      <a:pt x="19" y="51"/>
                    </a:lnTo>
                    <a:lnTo>
                      <a:pt x="16" y="55"/>
                    </a:lnTo>
                    <a:lnTo>
                      <a:pt x="14" y="61"/>
                    </a:lnTo>
                    <a:lnTo>
                      <a:pt x="10" y="66"/>
                    </a:lnTo>
                    <a:lnTo>
                      <a:pt x="8" y="72"/>
                    </a:lnTo>
                    <a:lnTo>
                      <a:pt x="6" y="76"/>
                    </a:lnTo>
                    <a:lnTo>
                      <a:pt x="4" y="81"/>
                    </a:lnTo>
                    <a:lnTo>
                      <a:pt x="2" y="87"/>
                    </a:lnTo>
                    <a:lnTo>
                      <a:pt x="2" y="93"/>
                    </a:lnTo>
                    <a:lnTo>
                      <a:pt x="0" y="99"/>
                    </a:lnTo>
                    <a:lnTo>
                      <a:pt x="0" y="106"/>
                    </a:lnTo>
                    <a:lnTo>
                      <a:pt x="0" y="112"/>
                    </a:lnTo>
                    <a:lnTo>
                      <a:pt x="0" y="118"/>
                    </a:lnTo>
                    <a:lnTo>
                      <a:pt x="0" y="123"/>
                    </a:lnTo>
                    <a:lnTo>
                      <a:pt x="0" y="129"/>
                    </a:lnTo>
                    <a:lnTo>
                      <a:pt x="0" y="137"/>
                    </a:lnTo>
                    <a:lnTo>
                      <a:pt x="2" y="142"/>
                    </a:lnTo>
                    <a:lnTo>
                      <a:pt x="2" y="148"/>
                    </a:lnTo>
                    <a:lnTo>
                      <a:pt x="4" y="154"/>
                    </a:lnTo>
                    <a:lnTo>
                      <a:pt x="6" y="159"/>
                    </a:lnTo>
                    <a:lnTo>
                      <a:pt x="8" y="165"/>
                    </a:lnTo>
                    <a:lnTo>
                      <a:pt x="10" y="169"/>
                    </a:lnTo>
                    <a:lnTo>
                      <a:pt x="14" y="175"/>
                    </a:lnTo>
                    <a:lnTo>
                      <a:pt x="16" y="180"/>
                    </a:lnTo>
                    <a:lnTo>
                      <a:pt x="19" y="186"/>
                    </a:lnTo>
                    <a:lnTo>
                      <a:pt x="21" y="190"/>
                    </a:lnTo>
                    <a:lnTo>
                      <a:pt x="27" y="194"/>
                    </a:lnTo>
                    <a:lnTo>
                      <a:pt x="31" y="199"/>
                    </a:lnTo>
                    <a:lnTo>
                      <a:pt x="35" y="203"/>
                    </a:lnTo>
                    <a:lnTo>
                      <a:pt x="38" y="207"/>
                    </a:lnTo>
                    <a:lnTo>
                      <a:pt x="42" y="211"/>
                    </a:lnTo>
                    <a:lnTo>
                      <a:pt x="46" y="214"/>
                    </a:lnTo>
                    <a:lnTo>
                      <a:pt x="52" y="218"/>
                    </a:lnTo>
                    <a:lnTo>
                      <a:pt x="56" y="220"/>
                    </a:lnTo>
                    <a:lnTo>
                      <a:pt x="61" y="224"/>
                    </a:lnTo>
                    <a:lnTo>
                      <a:pt x="67" y="226"/>
                    </a:lnTo>
                    <a:lnTo>
                      <a:pt x="73" y="230"/>
                    </a:lnTo>
                    <a:lnTo>
                      <a:pt x="76" y="232"/>
                    </a:lnTo>
                    <a:lnTo>
                      <a:pt x="82" y="233"/>
                    </a:lnTo>
                    <a:lnTo>
                      <a:pt x="88" y="233"/>
                    </a:lnTo>
                    <a:lnTo>
                      <a:pt x="95" y="235"/>
                    </a:lnTo>
                    <a:lnTo>
                      <a:pt x="99" y="237"/>
                    </a:lnTo>
                    <a:lnTo>
                      <a:pt x="107" y="237"/>
                    </a:lnTo>
                    <a:lnTo>
                      <a:pt x="113" y="239"/>
                    </a:lnTo>
                    <a:lnTo>
                      <a:pt x="118" y="239"/>
                    </a:lnTo>
                    <a:close/>
                  </a:path>
                </a:pathLst>
              </a:custGeom>
              <a:solidFill>
                <a:srgbClr val="FFCC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5" name="Freeform 153"/>
              <p:cNvSpPr>
                <a:spLocks/>
              </p:cNvSpPr>
              <p:nvPr/>
            </p:nvSpPr>
            <p:spPr bwMode="auto">
              <a:xfrm>
                <a:off x="1990" y="3389"/>
                <a:ext cx="109" cy="108"/>
              </a:xfrm>
              <a:custGeom>
                <a:avLst/>
                <a:gdLst>
                  <a:gd name="T0" fmla="*/ 60 w 219"/>
                  <a:gd name="T1" fmla="*/ 108 h 217"/>
                  <a:gd name="T2" fmla="*/ 67 w 219"/>
                  <a:gd name="T3" fmla="*/ 106 h 217"/>
                  <a:gd name="T4" fmla="*/ 75 w 219"/>
                  <a:gd name="T5" fmla="*/ 104 h 217"/>
                  <a:gd name="T6" fmla="*/ 83 w 219"/>
                  <a:gd name="T7" fmla="*/ 101 h 217"/>
                  <a:gd name="T8" fmla="*/ 88 w 219"/>
                  <a:gd name="T9" fmla="*/ 96 h 217"/>
                  <a:gd name="T10" fmla="*/ 94 w 219"/>
                  <a:gd name="T11" fmla="*/ 91 h 217"/>
                  <a:gd name="T12" fmla="*/ 100 w 219"/>
                  <a:gd name="T13" fmla="*/ 84 h 217"/>
                  <a:gd name="T14" fmla="*/ 103 w 219"/>
                  <a:gd name="T15" fmla="*/ 78 h 217"/>
                  <a:gd name="T16" fmla="*/ 106 w 219"/>
                  <a:gd name="T17" fmla="*/ 71 h 217"/>
                  <a:gd name="T18" fmla="*/ 108 w 219"/>
                  <a:gd name="T19" fmla="*/ 63 h 217"/>
                  <a:gd name="T20" fmla="*/ 109 w 219"/>
                  <a:gd name="T21" fmla="*/ 55 h 217"/>
                  <a:gd name="T22" fmla="*/ 108 w 219"/>
                  <a:gd name="T23" fmla="*/ 46 h 217"/>
                  <a:gd name="T24" fmla="*/ 106 w 219"/>
                  <a:gd name="T25" fmla="*/ 38 h 217"/>
                  <a:gd name="T26" fmla="*/ 103 w 219"/>
                  <a:gd name="T27" fmla="*/ 30 h 217"/>
                  <a:gd name="T28" fmla="*/ 100 w 219"/>
                  <a:gd name="T29" fmla="*/ 24 h 217"/>
                  <a:gd name="T30" fmla="*/ 94 w 219"/>
                  <a:gd name="T31" fmla="*/ 17 h 217"/>
                  <a:gd name="T32" fmla="*/ 88 w 219"/>
                  <a:gd name="T33" fmla="*/ 11 h 217"/>
                  <a:gd name="T34" fmla="*/ 83 w 219"/>
                  <a:gd name="T35" fmla="*/ 8 h 217"/>
                  <a:gd name="T36" fmla="*/ 75 w 219"/>
                  <a:gd name="T37" fmla="*/ 4 h 217"/>
                  <a:gd name="T38" fmla="*/ 67 w 219"/>
                  <a:gd name="T39" fmla="*/ 1 h 217"/>
                  <a:gd name="T40" fmla="*/ 60 w 219"/>
                  <a:gd name="T41" fmla="*/ 0 h 217"/>
                  <a:gd name="T42" fmla="*/ 51 w 219"/>
                  <a:gd name="T43" fmla="*/ 0 h 217"/>
                  <a:gd name="T44" fmla="*/ 43 w 219"/>
                  <a:gd name="T45" fmla="*/ 1 h 217"/>
                  <a:gd name="T46" fmla="*/ 35 w 219"/>
                  <a:gd name="T47" fmla="*/ 3 h 217"/>
                  <a:gd name="T48" fmla="*/ 28 w 219"/>
                  <a:gd name="T49" fmla="*/ 6 h 217"/>
                  <a:gd name="T50" fmla="*/ 22 w 219"/>
                  <a:gd name="T51" fmla="*/ 10 h 217"/>
                  <a:gd name="T52" fmla="*/ 16 w 219"/>
                  <a:gd name="T53" fmla="*/ 16 h 217"/>
                  <a:gd name="T54" fmla="*/ 10 w 219"/>
                  <a:gd name="T55" fmla="*/ 22 h 217"/>
                  <a:gd name="T56" fmla="*/ 7 w 219"/>
                  <a:gd name="T57" fmla="*/ 28 h 217"/>
                  <a:gd name="T58" fmla="*/ 4 w 219"/>
                  <a:gd name="T59" fmla="*/ 35 h 217"/>
                  <a:gd name="T60" fmla="*/ 1 w 219"/>
                  <a:gd name="T61" fmla="*/ 44 h 217"/>
                  <a:gd name="T62" fmla="*/ 0 w 219"/>
                  <a:gd name="T63" fmla="*/ 51 h 217"/>
                  <a:gd name="T64" fmla="*/ 0 w 219"/>
                  <a:gd name="T65" fmla="*/ 60 h 217"/>
                  <a:gd name="T66" fmla="*/ 2 w 219"/>
                  <a:gd name="T67" fmla="*/ 68 h 217"/>
                  <a:gd name="T68" fmla="*/ 5 w 219"/>
                  <a:gd name="T69" fmla="*/ 76 h 217"/>
                  <a:gd name="T70" fmla="*/ 7 w 219"/>
                  <a:gd name="T71" fmla="*/ 83 h 217"/>
                  <a:gd name="T72" fmla="*/ 12 w 219"/>
                  <a:gd name="T73" fmla="*/ 88 h 217"/>
                  <a:gd name="T74" fmla="*/ 18 w 219"/>
                  <a:gd name="T75" fmla="*/ 94 h 217"/>
                  <a:gd name="T76" fmla="*/ 24 w 219"/>
                  <a:gd name="T77" fmla="*/ 99 h 217"/>
                  <a:gd name="T78" fmla="*/ 30 w 219"/>
                  <a:gd name="T79" fmla="*/ 103 h 217"/>
                  <a:gd name="T80" fmla="*/ 38 w 219"/>
                  <a:gd name="T81" fmla="*/ 106 h 217"/>
                  <a:gd name="T82" fmla="*/ 45 w 219"/>
                  <a:gd name="T83" fmla="*/ 107 h 217"/>
                  <a:gd name="T84" fmla="*/ 54 w 219"/>
                  <a:gd name="T85" fmla="*/ 108 h 217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219"/>
                  <a:gd name="T130" fmla="*/ 0 h 217"/>
                  <a:gd name="T131" fmla="*/ 219 w 219"/>
                  <a:gd name="T132" fmla="*/ 217 h 217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219" h="217">
                    <a:moveTo>
                      <a:pt x="109" y="217"/>
                    </a:moveTo>
                    <a:lnTo>
                      <a:pt x="112" y="217"/>
                    </a:lnTo>
                    <a:lnTo>
                      <a:pt x="120" y="217"/>
                    </a:lnTo>
                    <a:lnTo>
                      <a:pt x="124" y="215"/>
                    </a:lnTo>
                    <a:lnTo>
                      <a:pt x="130" y="215"/>
                    </a:lnTo>
                    <a:lnTo>
                      <a:pt x="135" y="213"/>
                    </a:lnTo>
                    <a:lnTo>
                      <a:pt x="141" y="213"/>
                    </a:lnTo>
                    <a:lnTo>
                      <a:pt x="147" y="209"/>
                    </a:lnTo>
                    <a:lnTo>
                      <a:pt x="150" y="209"/>
                    </a:lnTo>
                    <a:lnTo>
                      <a:pt x="156" y="206"/>
                    </a:lnTo>
                    <a:lnTo>
                      <a:pt x="160" y="204"/>
                    </a:lnTo>
                    <a:lnTo>
                      <a:pt x="166" y="202"/>
                    </a:lnTo>
                    <a:lnTo>
                      <a:pt x="169" y="198"/>
                    </a:lnTo>
                    <a:lnTo>
                      <a:pt x="173" y="196"/>
                    </a:lnTo>
                    <a:lnTo>
                      <a:pt x="177" y="192"/>
                    </a:lnTo>
                    <a:lnTo>
                      <a:pt x="181" y="188"/>
                    </a:lnTo>
                    <a:lnTo>
                      <a:pt x="187" y="187"/>
                    </a:lnTo>
                    <a:lnTo>
                      <a:pt x="188" y="183"/>
                    </a:lnTo>
                    <a:lnTo>
                      <a:pt x="192" y="177"/>
                    </a:lnTo>
                    <a:lnTo>
                      <a:pt x="196" y="173"/>
                    </a:lnTo>
                    <a:lnTo>
                      <a:pt x="200" y="169"/>
                    </a:lnTo>
                    <a:lnTo>
                      <a:pt x="202" y="166"/>
                    </a:lnTo>
                    <a:lnTo>
                      <a:pt x="206" y="160"/>
                    </a:lnTo>
                    <a:lnTo>
                      <a:pt x="207" y="156"/>
                    </a:lnTo>
                    <a:lnTo>
                      <a:pt x="209" y="152"/>
                    </a:lnTo>
                    <a:lnTo>
                      <a:pt x="211" y="147"/>
                    </a:lnTo>
                    <a:lnTo>
                      <a:pt x="213" y="143"/>
                    </a:lnTo>
                    <a:lnTo>
                      <a:pt x="215" y="137"/>
                    </a:lnTo>
                    <a:lnTo>
                      <a:pt x="215" y="131"/>
                    </a:lnTo>
                    <a:lnTo>
                      <a:pt x="217" y="126"/>
                    </a:lnTo>
                    <a:lnTo>
                      <a:pt x="217" y="120"/>
                    </a:lnTo>
                    <a:lnTo>
                      <a:pt x="217" y="114"/>
                    </a:lnTo>
                    <a:lnTo>
                      <a:pt x="219" y="111"/>
                    </a:lnTo>
                    <a:lnTo>
                      <a:pt x="217" y="103"/>
                    </a:lnTo>
                    <a:lnTo>
                      <a:pt x="217" y="97"/>
                    </a:lnTo>
                    <a:lnTo>
                      <a:pt x="217" y="92"/>
                    </a:lnTo>
                    <a:lnTo>
                      <a:pt x="215" y="88"/>
                    </a:lnTo>
                    <a:lnTo>
                      <a:pt x="215" y="82"/>
                    </a:lnTo>
                    <a:lnTo>
                      <a:pt x="213" y="76"/>
                    </a:lnTo>
                    <a:lnTo>
                      <a:pt x="211" y="71"/>
                    </a:lnTo>
                    <a:lnTo>
                      <a:pt x="209" y="67"/>
                    </a:lnTo>
                    <a:lnTo>
                      <a:pt x="207" y="61"/>
                    </a:lnTo>
                    <a:lnTo>
                      <a:pt x="206" y="57"/>
                    </a:lnTo>
                    <a:lnTo>
                      <a:pt x="202" y="52"/>
                    </a:lnTo>
                    <a:lnTo>
                      <a:pt x="200" y="48"/>
                    </a:lnTo>
                    <a:lnTo>
                      <a:pt x="196" y="44"/>
                    </a:lnTo>
                    <a:lnTo>
                      <a:pt x="192" y="40"/>
                    </a:lnTo>
                    <a:lnTo>
                      <a:pt x="188" y="35"/>
                    </a:lnTo>
                    <a:lnTo>
                      <a:pt x="187" y="33"/>
                    </a:lnTo>
                    <a:lnTo>
                      <a:pt x="181" y="29"/>
                    </a:lnTo>
                    <a:lnTo>
                      <a:pt x="177" y="23"/>
                    </a:lnTo>
                    <a:lnTo>
                      <a:pt x="173" y="21"/>
                    </a:lnTo>
                    <a:lnTo>
                      <a:pt x="169" y="17"/>
                    </a:lnTo>
                    <a:lnTo>
                      <a:pt x="166" y="16"/>
                    </a:lnTo>
                    <a:lnTo>
                      <a:pt x="160" y="12"/>
                    </a:lnTo>
                    <a:lnTo>
                      <a:pt x="156" y="10"/>
                    </a:lnTo>
                    <a:lnTo>
                      <a:pt x="150" y="8"/>
                    </a:lnTo>
                    <a:lnTo>
                      <a:pt x="147" y="6"/>
                    </a:lnTo>
                    <a:lnTo>
                      <a:pt x="141" y="4"/>
                    </a:lnTo>
                    <a:lnTo>
                      <a:pt x="135" y="2"/>
                    </a:lnTo>
                    <a:lnTo>
                      <a:pt x="130" y="2"/>
                    </a:lnTo>
                    <a:lnTo>
                      <a:pt x="124" y="0"/>
                    </a:lnTo>
                    <a:lnTo>
                      <a:pt x="120" y="0"/>
                    </a:lnTo>
                    <a:lnTo>
                      <a:pt x="112" y="0"/>
                    </a:lnTo>
                    <a:lnTo>
                      <a:pt x="109" y="0"/>
                    </a:lnTo>
                    <a:lnTo>
                      <a:pt x="103" y="0"/>
                    </a:lnTo>
                    <a:lnTo>
                      <a:pt x="97" y="0"/>
                    </a:lnTo>
                    <a:lnTo>
                      <a:pt x="91" y="0"/>
                    </a:lnTo>
                    <a:lnTo>
                      <a:pt x="86" y="2"/>
                    </a:lnTo>
                    <a:lnTo>
                      <a:pt x="80" y="2"/>
                    </a:lnTo>
                    <a:lnTo>
                      <a:pt x="76" y="4"/>
                    </a:lnTo>
                    <a:lnTo>
                      <a:pt x="71" y="6"/>
                    </a:lnTo>
                    <a:lnTo>
                      <a:pt x="67" y="8"/>
                    </a:lnTo>
                    <a:lnTo>
                      <a:pt x="61" y="10"/>
                    </a:lnTo>
                    <a:lnTo>
                      <a:pt x="57" y="12"/>
                    </a:lnTo>
                    <a:lnTo>
                      <a:pt x="52" y="16"/>
                    </a:lnTo>
                    <a:lnTo>
                      <a:pt x="48" y="17"/>
                    </a:lnTo>
                    <a:lnTo>
                      <a:pt x="44" y="21"/>
                    </a:lnTo>
                    <a:lnTo>
                      <a:pt x="40" y="23"/>
                    </a:lnTo>
                    <a:lnTo>
                      <a:pt x="36" y="29"/>
                    </a:lnTo>
                    <a:lnTo>
                      <a:pt x="33" y="33"/>
                    </a:lnTo>
                    <a:lnTo>
                      <a:pt x="29" y="35"/>
                    </a:lnTo>
                    <a:lnTo>
                      <a:pt x="25" y="40"/>
                    </a:lnTo>
                    <a:lnTo>
                      <a:pt x="21" y="44"/>
                    </a:lnTo>
                    <a:lnTo>
                      <a:pt x="19" y="48"/>
                    </a:lnTo>
                    <a:lnTo>
                      <a:pt x="15" y="52"/>
                    </a:lnTo>
                    <a:lnTo>
                      <a:pt x="14" y="57"/>
                    </a:lnTo>
                    <a:lnTo>
                      <a:pt x="12" y="61"/>
                    </a:lnTo>
                    <a:lnTo>
                      <a:pt x="10" y="67"/>
                    </a:lnTo>
                    <a:lnTo>
                      <a:pt x="8" y="71"/>
                    </a:lnTo>
                    <a:lnTo>
                      <a:pt x="4" y="76"/>
                    </a:lnTo>
                    <a:lnTo>
                      <a:pt x="4" y="82"/>
                    </a:lnTo>
                    <a:lnTo>
                      <a:pt x="2" y="88"/>
                    </a:lnTo>
                    <a:lnTo>
                      <a:pt x="2" y="92"/>
                    </a:lnTo>
                    <a:lnTo>
                      <a:pt x="0" y="97"/>
                    </a:lnTo>
                    <a:lnTo>
                      <a:pt x="0" y="103"/>
                    </a:lnTo>
                    <a:lnTo>
                      <a:pt x="0" y="111"/>
                    </a:lnTo>
                    <a:lnTo>
                      <a:pt x="0" y="114"/>
                    </a:lnTo>
                    <a:lnTo>
                      <a:pt x="0" y="120"/>
                    </a:lnTo>
                    <a:lnTo>
                      <a:pt x="2" y="126"/>
                    </a:lnTo>
                    <a:lnTo>
                      <a:pt x="2" y="131"/>
                    </a:lnTo>
                    <a:lnTo>
                      <a:pt x="4" y="137"/>
                    </a:lnTo>
                    <a:lnTo>
                      <a:pt x="4" y="143"/>
                    </a:lnTo>
                    <a:lnTo>
                      <a:pt x="8" y="147"/>
                    </a:lnTo>
                    <a:lnTo>
                      <a:pt x="10" y="152"/>
                    </a:lnTo>
                    <a:lnTo>
                      <a:pt x="12" y="156"/>
                    </a:lnTo>
                    <a:lnTo>
                      <a:pt x="14" y="160"/>
                    </a:lnTo>
                    <a:lnTo>
                      <a:pt x="15" y="166"/>
                    </a:lnTo>
                    <a:lnTo>
                      <a:pt x="19" y="169"/>
                    </a:lnTo>
                    <a:lnTo>
                      <a:pt x="21" y="173"/>
                    </a:lnTo>
                    <a:lnTo>
                      <a:pt x="25" y="177"/>
                    </a:lnTo>
                    <a:lnTo>
                      <a:pt x="29" y="183"/>
                    </a:lnTo>
                    <a:lnTo>
                      <a:pt x="33" y="187"/>
                    </a:lnTo>
                    <a:lnTo>
                      <a:pt x="36" y="188"/>
                    </a:lnTo>
                    <a:lnTo>
                      <a:pt x="40" y="192"/>
                    </a:lnTo>
                    <a:lnTo>
                      <a:pt x="44" y="196"/>
                    </a:lnTo>
                    <a:lnTo>
                      <a:pt x="48" y="198"/>
                    </a:lnTo>
                    <a:lnTo>
                      <a:pt x="52" y="202"/>
                    </a:lnTo>
                    <a:lnTo>
                      <a:pt x="57" y="204"/>
                    </a:lnTo>
                    <a:lnTo>
                      <a:pt x="61" y="206"/>
                    </a:lnTo>
                    <a:lnTo>
                      <a:pt x="67" y="209"/>
                    </a:lnTo>
                    <a:lnTo>
                      <a:pt x="71" y="209"/>
                    </a:lnTo>
                    <a:lnTo>
                      <a:pt x="76" y="213"/>
                    </a:lnTo>
                    <a:lnTo>
                      <a:pt x="80" y="213"/>
                    </a:lnTo>
                    <a:lnTo>
                      <a:pt x="86" y="215"/>
                    </a:lnTo>
                    <a:lnTo>
                      <a:pt x="91" y="215"/>
                    </a:lnTo>
                    <a:lnTo>
                      <a:pt x="97" y="217"/>
                    </a:lnTo>
                    <a:lnTo>
                      <a:pt x="103" y="217"/>
                    </a:lnTo>
                    <a:lnTo>
                      <a:pt x="109" y="217"/>
                    </a:lnTo>
                    <a:close/>
                  </a:path>
                </a:pathLst>
              </a:custGeom>
              <a:solidFill>
                <a:srgbClr val="FFCC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6" name="Freeform 154"/>
              <p:cNvSpPr>
                <a:spLocks/>
              </p:cNvSpPr>
              <p:nvPr/>
            </p:nvSpPr>
            <p:spPr bwMode="auto">
              <a:xfrm>
                <a:off x="2063" y="3747"/>
                <a:ext cx="95" cy="82"/>
              </a:xfrm>
              <a:custGeom>
                <a:avLst/>
                <a:gdLst>
                  <a:gd name="T0" fmla="*/ 54 w 190"/>
                  <a:gd name="T1" fmla="*/ 0 h 165"/>
                  <a:gd name="T2" fmla="*/ 57 w 190"/>
                  <a:gd name="T3" fmla="*/ 3 h 165"/>
                  <a:gd name="T4" fmla="*/ 60 w 190"/>
                  <a:gd name="T5" fmla="*/ 8 h 165"/>
                  <a:gd name="T6" fmla="*/ 61 w 190"/>
                  <a:gd name="T7" fmla="*/ 14 h 165"/>
                  <a:gd name="T8" fmla="*/ 63 w 190"/>
                  <a:gd name="T9" fmla="*/ 19 h 165"/>
                  <a:gd name="T10" fmla="*/ 66 w 190"/>
                  <a:gd name="T11" fmla="*/ 23 h 165"/>
                  <a:gd name="T12" fmla="*/ 69 w 190"/>
                  <a:gd name="T13" fmla="*/ 25 h 165"/>
                  <a:gd name="T14" fmla="*/ 74 w 190"/>
                  <a:gd name="T15" fmla="*/ 24 h 165"/>
                  <a:gd name="T16" fmla="*/ 78 w 190"/>
                  <a:gd name="T17" fmla="*/ 23 h 165"/>
                  <a:gd name="T18" fmla="*/ 82 w 190"/>
                  <a:gd name="T19" fmla="*/ 23 h 165"/>
                  <a:gd name="T20" fmla="*/ 87 w 190"/>
                  <a:gd name="T21" fmla="*/ 26 h 165"/>
                  <a:gd name="T22" fmla="*/ 91 w 190"/>
                  <a:gd name="T23" fmla="*/ 30 h 165"/>
                  <a:gd name="T24" fmla="*/ 94 w 190"/>
                  <a:gd name="T25" fmla="*/ 34 h 165"/>
                  <a:gd name="T26" fmla="*/ 95 w 190"/>
                  <a:gd name="T27" fmla="*/ 38 h 165"/>
                  <a:gd name="T28" fmla="*/ 93 w 190"/>
                  <a:gd name="T29" fmla="*/ 41 h 165"/>
                  <a:gd name="T30" fmla="*/ 89 w 190"/>
                  <a:gd name="T31" fmla="*/ 44 h 165"/>
                  <a:gd name="T32" fmla="*/ 86 w 190"/>
                  <a:gd name="T33" fmla="*/ 48 h 165"/>
                  <a:gd name="T34" fmla="*/ 82 w 190"/>
                  <a:gd name="T35" fmla="*/ 51 h 165"/>
                  <a:gd name="T36" fmla="*/ 78 w 190"/>
                  <a:gd name="T37" fmla="*/ 55 h 165"/>
                  <a:gd name="T38" fmla="*/ 76 w 190"/>
                  <a:gd name="T39" fmla="*/ 58 h 165"/>
                  <a:gd name="T40" fmla="*/ 75 w 190"/>
                  <a:gd name="T41" fmla="*/ 63 h 165"/>
                  <a:gd name="T42" fmla="*/ 76 w 190"/>
                  <a:gd name="T43" fmla="*/ 69 h 165"/>
                  <a:gd name="T44" fmla="*/ 76 w 190"/>
                  <a:gd name="T45" fmla="*/ 75 h 165"/>
                  <a:gd name="T46" fmla="*/ 74 w 190"/>
                  <a:gd name="T47" fmla="*/ 79 h 165"/>
                  <a:gd name="T48" fmla="*/ 70 w 190"/>
                  <a:gd name="T49" fmla="*/ 81 h 165"/>
                  <a:gd name="T50" fmla="*/ 67 w 190"/>
                  <a:gd name="T51" fmla="*/ 80 h 165"/>
                  <a:gd name="T52" fmla="*/ 65 w 190"/>
                  <a:gd name="T53" fmla="*/ 77 h 165"/>
                  <a:gd name="T54" fmla="*/ 64 w 190"/>
                  <a:gd name="T55" fmla="*/ 73 h 165"/>
                  <a:gd name="T56" fmla="*/ 63 w 190"/>
                  <a:gd name="T57" fmla="*/ 69 h 165"/>
                  <a:gd name="T58" fmla="*/ 62 w 190"/>
                  <a:gd name="T59" fmla="*/ 70 h 165"/>
                  <a:gd name="T60" fmla="*/ 60 w 190"/>
                  <a:gd name="T61" fmla="*/ 73 h 165"/>
                  <a:gd name="T62" fmla="*/ 57 w 190"/>
                  <a:gd name="T63" fmla="*/ 75 h 165"/>
                  <a:gd name="T64" fmla="*/ 54 w 190"/>
                  <a:gd name="T65" fmla="*/ 75 h 165"/>
                  <a:gd name="T66" fmla="*/ 49 w 190"/>
                  <a:gd name="T67" fmla="*/ 75 h 165"/>
                  <a:gd name="T68" fmla="*/ 46 w 190"/>
                  <a:gd name="T69" fmla="*/ 74 h 165"/>
                  <a:gd name="T70" fmla="*/ 42 w 190"/>
                  <a:gd name="T71" fmla="*/ 74 h 165"/>
                  <a:gd name="T72" fmla="*/ 38 w 190"/>
                  <a:gd name="T73" fmla="*/ 75 h 165"/>
                  <a:gd name="T74" fmla="*/ 34 w 190"/>
                  <a:gd name="T75" fmla="*/ 73 h 165"/>
                  <a:gd name="T76" fmla="*/ 30 w 190"/>
                  <a:gd name="T77" fmla="*/ 69 h 165"/>
                  <a:gd name="T78" fmla="*/ 25 w 190"/>
                  <a:gd name="T79" fmla="*/ 63 h 165"/>
                  <a:gd name="T80" fmla="*/ 19 w 190"/>
                  <a:gd name="T81" fmla="*/ 58 h 165"/>
                  <a:gd name="T82" fmla="*/ 14 w 190"/>
                  <a:gd name="T83" fmla="*/ 53 h 165"/>
                  <a:gd name="T84" fmla="*/ 10 w 190"/>
                  <a:gd name="T85" fmla="*/ 47 h 165"/>
                  <a:gd name="T86" fmla="*/ 5 w 190"/>
                  <a:gd name="T87" fmla="*/ 42 h 165"/>
                  <a:gd name="T88" fmla="*/ 1 w 190"/>
                  <a:gd name="T89" fmla="*/ 37 h 165"/>
                  <a:gd name="T90" fmla="*/ 0 w 190"/>
                  <a:gd name="T91" fmla="*/ 31 h 165"/>
                  <a:gd name="T92" fmla="*/ 2 w 190"/>
                  <a:gd name="T93" fmla="*/ 26 h 165"/>
                  <a:gd name="T94" fmla="*/ 7 w 190"/>
                  <a:gd name="T95" fmla="*/ 22 h 165"/>
                  <a:gd name="T96" fmla="*/ 11 w 190"/>
                  <a:gd name="T97" fmla="*/ 20 h 165"/>
                  <a:gd name="T98" fmla="*/ 15 w 190"/>
                  <a:gd name="T99" fmla="*/ 17 h 165"/>
                  <a:gd name="T100" fmla="*/ 20 w 190"/>
                  <a:gd name="T101" fmla="*/ 14 h 165"/>
                  <a:gd name="T102" fmla="*/ 24 w 190"/>
                  <a:gd name="T103" fmla="*/ 10 h 165"/>
                  <a:gd name="T104" fmla="*/ 27 w 190"/>
                  <a:gd name="T105" fmla="*/ 5 h 165"/>
                  <a:gd name="T106" fmla="*/ 30 w 190"/>
                  <a:gd name="T107" fmla="*/ 3 h 165"/>
                  <a:gd name="T108" fmla="*/ 36 w 190"/>
                  <a:gd name="T109" fmla="*/ 6 h 165"/>
                  <a:gd name="T110" fmla="*/ 42 w 190"/>
                  <a:gd name="T111" fmla="*/ 9 h 165"/>
                  <a:gd name="T112" fmla="*/ 46 w 190"/>
                  <a:gd name="T113" fmla="*/ 7 h 165"/>
                  <a:gd name="T114" fmla="*/ 48 w 190"/>
                  <a:gd name="T115" fmla="*/ 4 h 165"/>
                  <a:gd name="T116" fmla="*/ 50 w 190"/>
                  <a:gd name="T117" fmla="*/ 1 h 165"/>
                  <a:gd name="T118" fmla="*/ 52 w 190"/>
                  <a:gd name="T119" fmla="*/ 0 h 165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190"/>
                  <a:gd name="T181" fmla="*/ 0 h 165"/>
                  <a:gd name="T182" fmla="*/ 190 w 190"/>
                  <a:gd name="T183" fmla="*/ 165 h 165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190" h="165">
                    <a:moveTo>
                      <a:pt x="104" y="0"/>
                    </a:moveTo>
                    <a:lnTo>
                      <a:pt x="108" y="0"/>
                    </a:lnTo>
                    <a:lnTo>
                      <a:pt x="112" y="3"/>
                    </a:lnTo>
                    <a:lnTo>
                      <a:pt x="114" y="7"/>
                    </a:lnTo>
                    <a:lnTo>
                      <a:pt x="117" y="13"/>
                    </a:lnTo>
                    <a:lnTo>
                      <a:pt x="119" y="17"/>
                    </a:lnTo>
                    <a:lnTo>
                      <a:pt x="121" y="22"/>
                    </a:lnTo>
                    <a:lnTo>
                      <a:pt x="121" y="28"/>
                    </a:lnTo>
                    <a:lnTo>
                      <a:pt x="123" y="34"/>
                    </a:lnTo>
                    <a:lnTo>
                      <a:pt x="125" y="38"/>
                    </a:lnTo>
                    <a:lnTo>
                      <a:pt x="127" y="43"/>
                    </a:lnTo>
                    <a:lnTo>
                      <a:pt x="131" y="47"/>
                    </a:lnTo>
                    <a:lnTo>
                      <a:pt x="135" y="49"/>
                    </a:lnTo>
                    <a:lnTo>
                      <a:pt x="138" y="51"/>
                    </a:lnTo>
                    <a:lnTo>
                      <a:pt x="144" y="51"/>
                    </a:lnTo>
                    <a:lnTo>
                      <a:pt x="148" y="49"/>
                    </a:lnTo>
                    <a:lnTo>
                      <a:pt x="152" y="49"/>
                    </a:lnTo>
                    <a:lnTo>
                      <a:pt x="156" y="47"/>
                    </a:lnTo>
                    <a:lnTo>
                      <a:pt x="161" y="45"/>
                    </a:lnTo>
                    <a:lnTo>
                      <a:pt x="163" y="47"/>
                    </a:lnTo>
                    <a:lnTo>
                      <a:pt x="169" y="49"/>
                    </a:lnTo>
                    <a:lnTo>
                      <a:pt x="173" y="53"/>
                    </a:lnTo>
                    <a:lnTo>
                      <a:pt x="178" y="57"/>
                    </a:lnTo>
                    <a:lnTo>
                      <a:pt x="182" y="60"/>
                    </a:lnTo>
                    <a:lnTo>
                      <a:pt x="186" y="64"/>
                    </a:lnTo>
                    <a:lnTo>
                      <a:pt x="188" y="68"/>
                    </a:lnTo>
                    <a:lnTo>
                      <a:pt x="190" y="72"/>
                    </a:lnTo>
                    <a:lnTo>
                      <a:pt x="190" y="76"/>
                    </a:lnTo>
                    <a:lnTo>
                      <a:pt x="188" y="79"/>
                    </a:lnTo>
                    <a:lnTo>
                      <a:pt x="186" y="83"/>
                    </a:lnTo>
                    <a:lnTo>
                      <a:pt x="182" y="87"/>
                    </a:lnTo>
                    <a:lnTo>
                      <a:pt x="178" y="89"/>
                    </a:lnTo>
                    <a:lnTo>
                      <a:pt x="175" y="93"/>
                    </a:lnTo>
                    <a:lnTo>
                      <a:pt x="171" y="97"/>
                    </a:lnTo>
                    <a:lnTo>
                      <a:pt x="167" y="100"/>
                    </a:lnTo>
                    <a:lnTo>
                      <a:pt x="163" y="102"/>
                    </a:lnTo>
                    <a:lnTo>
                      <a:pt x="159" y="106"/>
                    </a:lnTo>
                    <a:lnTo>
                      <a:pt x="156" y="110"/>
                    </a:lnTo>
                    <a:lnTo>
                      <a:pt x="154" y="114"/>
                    </a:lnTo>
                    <a:lnTo>
                      <a:pt x="152" y="117"/>
                    </a:lnTo>
                    <a:lnTo>
                      <a:pt x="150" y="123"/>
                    </a:lnTo>
                    <a:lnTo>
                      <a:pt x="150" y="127"/>
                    </a:lnTo>
                    <a:lnTo>
                      <a:pt x="152" y="133"/>
                    </a:lnTo>
                    <a:lnTo>
                      <a:pt x="152" y="138"/>
                    </a:lnTo>
                    <a:lnTo>
                      <a:pt x="152" y="144"/>
                    </a:lnTo>
                    <a:lnTo>
                      <a:pt x="152" y="150"/>
                    </a:lnTo>
                    <a:lnTo>
                      <a:pt x="152" y="157"/>
                    </a:lnTo>
                    <a:lnTo>
                      <a:pt x="148" y="159"/>
                    </a:lnTo>
                    <a:lnTo>
                      <a:pt x="144" y="161"/>
                    </a:lnTo>
                    <a:lnTo>
                      <a:pt x="140" y="163"/>
                    </a:lnTo>
                    <a:lnTo>
                      <a:pt x="136" y="165"/>
                    </a:lnTo>
                    <a:lnTo>
                      <a:pt x="133" y="161"/>
                    </a:lnTo>
                    <a:lnTo>
                      <a:pt x="131" y="159"/>
                    </a:lnTo>
                    <a:lnTo>
                      <a:pt x="129" y="154"/>
                    </a:lnTo>
                    <a:lnTo>
                      <a:pt x="129" y="150"/>
                    </a:lnTo>
                    <a:lnTo>
                      <a:pt x="127" y="146"/>
                    </a:lnTo>
                    <a:lnTo>
                      <a:pt x="127" y="142"/>
                    </a:lnTo>
                    <a:lnTo>
                      <a:pt x="125" y="138"/>
                    </a:lnTo>
                    <a:lnTo>
                      <a:pt x="127" y="135"/>
                    </a:lnTo>
                    <a:lnTo>
                      <a:pt x="123" y="140"/>
                    </a:lnTo>
                    <a:lnTo>
                      <a:pt x="123" y="144"/>
                    </a:lnTo>
                    <a:lnTo>
                      <a:pt x="119" y="146"/>
                    </a:lnTo>
                    <a:lnTo>
                      <a:pt x="117" y="150"/>
                    </a:lnTo>
                    <a:lnTo>
                      <a:pt x="114" y="150"/>
                    </a:lnTo>
                    <a:lnTo>
                      <a:pt x="112" y="150"/>
                    </a:lnTo>
                    <a:lnTo>
                      <a:pt x="108" y="150"/>
                    </a:lnTo>
                    <a:lnTo>
                      <a:pt x="104" y="150"/>
                    </a:lnTo>
                    <a:lnTo>
                      <a:pt x="98" y="150"/>
                    </a:lnTo>
                    <a:lnTo>
                      <a:pt x="95" y="150"/>
                    </a:lnTo>
                    <a:lnTo>
                      <a:pt x="91" y="148"/>
                    </a:lnTo>
                    <a:lnTo>
                      <a:pt x="87" y="148"/>
                    </a:lnTo>
                    <a:lnTo>
                      <a:pt x="83" y="148"/>
                    </a:lnTo>
                    <a:lnTo>
                      <a:pt x="79" y="150"/>
                    </a:lnTo>
                    <a:lnTo>
                      <a:pt x="76" y="150"/>
                    </a:lnTo>
                    <a:lnTo>
                      <a:pt x="74" y="152"/>
                    </a:lnTo>
                    <a:lnTo>
                      <a:pt x="68" y="146"/>
                    </a:lnTo>
                    <a:lnTo>
                      <a:pt x="62" y="142"/>
                    </a:lnTo>
                    <a:lnTo>
                      <a:pt x="59" y="138"/>
                    </a:lnTo>
                    <a:lnTo>
                      <a:pt x="53" y="133"/>
                    </a:lnTo>
                    <a:lnTo>
                      <a:pt x="49" y="127"/>
                    </a:lnTo>
                    <a:lnTo>
                      <a:pt x="43" y="121"/>
                    </a:lnTo>
                    <a:lnTo>
                      <a:pt x="38" y="116"/>
                    </a:lnTo>
                    <a:lnTo>
                      <a:pt x="34" y="112"/>
                    </a:lnTo>
                    <a:lnTo>
                      <a:pt x="28" y="106"/>
                    </a:lnTo>
                    <a:lnTo>
                      <a:pt x="22" y="100"/>
                    </a:lnTo>
                    <a:lnTo>
                      <a:pt x="19" y="95"/>
                    </a:lnTo>
                    <a:lnTo>
                      <a:pt x="15" y="89"/>
                    </a:lnTo>
                    <a:lnTo>
                      <a:pt x="9" y="85"/>
                    </a:lnTo>
                    <a:lnTo>
                      <a:pt x="5" y="79"/>
                    </a:lnTo>
                    <a:lnTo>
                      <a:pt x="2" y="74"/>
                    </a:lnTo>
                    <a:lnTo>
                      <a:pt x="0" y="68"/>
                    </a:lnTo>
                    <a:lnTo>
                      <a:pt x="0" y="62"/>
                    </a:lnTo>
                    <a:lnTo>
                      <a:pt x="2" y="59"/>
                    </a:lnTo>
                    <a:lnTo>
                      <a:pt x="3" y="53"/>
                    </a:lnTo>
                    <a:lnTo>
                      <a:pt x="9" y="49"/>
                    </a:lnTo>
                    <a:lnTo>
                      <a:pt x="13" y="45"/>
                    </a:lnTo>
                    <a:lnTo>
                      <a:pt x="17" y="43"/>
                    </a:lnTo>
                    <a:lnTo>
                      <a:pt x="21" y="40"/>
                    </a:lnTo>
                    <a:lnTo>
                      <a:pt x="26" y="38"/>
                    </a:lnTo>
                    <a:lnTo>
                      <a:pt x="30" y="34"/>
                    </a:lnTo>
                    <a:lnTo>
                      <a:pt x="34" y="32"/>
                    </a:lnTo>
                    <a:lnTo>
                      <a:pt x="40" y="28"/>
                    </a:lnTo>
                    <a:lnTo>
                      <a:pt x="43" y="24"/>
                    </a:lnTo>
                    <a:lnTo>
                      <a:pt x="47" y="21"/>
                    </a:lnTo>
                    <a:lnTo>
                      <a:pt x="51" y="17"/>
                    </a:lnTo>
                    <a:lnTo>
                      <a:pt x="53" y="11"/>
                    </a:lnTo>
                    <a:lnTo>
                      <a:pt x="55" y="7"/>
                    </a:lnTo>
                    <a:lnTo>
                      <a:pt x="60" y="7"/>
                    </a:lnTo>
                    <a:lnTo>
                      <a:pt x="66" y="9"/>
                    </a:lnTo>
                    <a:lnTo>
                      <a:pt x="72" y="13"/>
                    </a:lnTo>
                    <a:lnTo>
                      <a:pt x="78" y="17"/>
                    </a:lnTo>
                    <a:lnTo>
                      <a:pt x="83" y="19"/>
                    </a:lnTo>
                    <a:lnTo>
                      <a:pt x="89" y="17"/>
                    </a:lnTo>
                    <a:lnTo>
                      <a:pt x="91" y="15"/>
                    </a:lnTo>
                    <a:lnTo>
                      <a:pt x="93" y="13"/>
                    </a:lnTo>
                    <a:lnTo>
                      <a:pt x="95" y="9"/>
                    </a:lnTo>
                    <a:lnTo>
                      <a:pt x="98" y="5"/>
                    </a:lnTo>
                    <a:lnTo>
                      <a:pt x="100" y="2"/>
                    </a:lnTo>
                    <a:lnTo>
                      <a:pt x="104" y="0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7" name="Freeform 155"/>
              <p:cNvSpPr>
                <a:spLocks/>
              </p:cNvSpPr>
              <p:nvPr/>
            </p:nvSpPr>
            <p:spPr bwMode="auto">
              <a:xfrm>
                <a:off x="2095" y="3765"/>
                <a:ext cx="21" cy="19"/>
              </a:xfrm>
              <a:custGeom>
                <a:avLst/>
                <a:gdLst>
                  <a:gd name="T0" fmla="*/ 18 w 42"/>
                  <a:gd name="T1" fmla="*/ 0 h 38"/>
                  <a:gd name="T2" fmla="*/ 18 w 42"/>
                  <a:gd name="T3" fmla="*/ 2 h 38"/>
                  <a:gd name="T4" fmla="*/ 18 w 42"/>
                  <a:gd name="T5" fmla="*/ 4 h 38"/>
                  <a:gd name="T6" fmla="*/ 19 w 42"/>
                  <a:gd name="T7" fmla="*/ 7 h 38"/>
                  <a:gd name="T8" fmla="*/ 19 w 42"/>
                  <a:gd name="T9" fmla="*/ 9 h 38"/>
                  <a:gd name="T10" fmla="*/ 19 w 42"/>
                  <a:gd name="T11" fmla="*/ 12 h 38"/>
                  <a:gd name="T12" fmla="*/ 19 w 42"/>
                  <a:gd name="T13" fmla="*/ 13 h 38"/>
                  <a:gd name="T14" fmla="*/ 20 w 42"/>
                  <a:gd name="T15" fmla="*/ 16 h 38"/>
                  <a:gd name="T16" fmla="*/ 21 w 42"/>
                  <a:gd name="T17" fmla="*/ 19 h 38"/>
                  <a:gd name="T18" fmla="*/ 18 w 42"/>
                  <a:gd name="T19" fmla="*/ 18 h 38"/>
                  <a:gd name="T20" fmla="*/ 15 w 42"/>
                  <a:gd name="T21" fmla="*/ 18 h 38"/>
                  <a:gd name="T22" fmla="*/ 12 w 42"/>
                  <a:gd name="T23" fmla="*/ 17 h 38"/>
                  <a:gd name="T24" fmla="*/ 9 w 42"/>
                  <a:gd name="T25" fmla="*/ 16 h 38"/>
                  <a:gd name="T26" fmla="*/ 6 w 42"/>
                  <a:gd name="T27" fmla="*/ 15 h 38"/>
                  <a:gd name="T28" fmla="*/ 4 w 42"/>
                  <a:gd name="T29" fmla="*/ 13 h 38"/>
                  <a:gd name="T30" fmla="*/ 1 w 42"/>
                  <a:gd name="T31" fmla="*/ 11 h 38"/>
                  <a:gd name="T32" fmla="*/ 0 w 42"/>
                  <a:gd name="T33" fmla="*/ 9 h 38"/>
                  <a:gd name="T34" fmla="*/ 2 w 42"/>
                  <a:gd name="T35" fmla="*/ 10 h 38"/>
                  <a:gd name="T36" fmla="*/ 5 w 42"/>
                  <a:gd name="T37" fmla="*/ 10 h 38"/>
                  <a:gd name="T38" fmla="*/ 7 w 42"/>
                  <a:gd name="T39" fmla="*/ 10 h 38"/>
                  <a:gd name="T40" fmla="*/ 10 w 42"/>
                  <a:gd name="T41" fmla="*/ 8 h 38"/>
                  <a:gd name="T42" fmla="*/ 11 w 42"/>
                  <a:gd name="T43" fmla="*/ 6 h 38"/>
                  <a:gd name="T44" fmla="*/ 14 w 42"/>
                  <a:gd name="T45" fmla="*/ 4 h 38"/>
                  <a:gd name="T46" fmla="*/ 16 w 42"/>
                  <a:gd name="T47" fmla="*/ 1 h 38"/>
                  <a:gd name="T48" fmla="*/ 18 w 42"/>
                  <a:gd name="T49" fmla="*/ 0 h 38"/>
                  <a:gd name="T50" fmla="*/ 18 w 42"/>
                  <a:gd name="T51" fmla="*/ 0 h 38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42"/>
                  <a:gd name="T79" fmla="*/ 0 h 38"/>
                  <a:gd name="T80" fmla="*/ 42 w 42"/>
                  <a:gd name="T81" fmla="*/ 38 h 38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42" h="38">
                    <a:moveTo>
                      <a:pt x="36" y="0"/>
                    </a:moveTo>
                    <a:lnTo>
                      <a:pt x="36" y="4"/>
                    </a:lnTo>
                    <a:lnTo>
                      <a:pt x="36" y="7"/>
                    </a:lnTo>
                    <a:lnTo>
                      <a:pt x="38" y="13"/>
                    </a:lnTo>
                    <a:lnTo>
                      <a:pt x="38" y="17"/>
                    </a:lnTo>
                    <a:lnTo>
                      <a:pt x="38" y="23"/>
                    </a:lnTo>
                    <a:lnTo>
                      <a:pt x="38" y="26"/>
                    </a:lnTo>
                    <a:lnTo>
                      <a:pt x="40" y="32"/>
                    </a:lnTo>
                    <a:lnTo>
                      <a:pt x="42" y="38"/>
                    </a:lnTo>
                    <a:lnTo>
                      <a:pt x="35" y="36"/>
                    </a:lnTo>
                    <a:lnTo>
                      <a:pt x="29" y="36"/>
                    </a:lnTo>
                    <a:lnTo>
                      <a:pt x="23" y="34"/>
                    </a:lnTo>
                    <a:lnTo>
                      <a:pt x="17" y="32"/>
                    </a:lnTo>
                    <a:lnTo>
                      <a:pt x="12" y="30"/>
                    </a:lnTo>
                    <a:lnTo>
                      <a:pt x="8" y="26"/>
                    </a:lnTo>
                    <a:lnTo>
                      <a:pt x="2" y="21"/>
                    </a:lnTo>
                    <a:lnTo>
                      <a:pt x="0" y="17"/>
                    </a:lnTo>
                    <a:lnTo>
                      <a:pt x="4" y="19"/>
                    </a:lnTo>
                    <a:lnTo>
                      <a:pt x="10" y="19"/>
                    </a:lnTo>
                    <a:lnTo>
                      <a:pt x="14" y="19"/>
                    </a:lnTo>
                    <a:lnTo>
                      <a:pt x="19" y="15"/>
                    </a:lnTo>
                    <a:lnTo>
                      <a:pt x="21" y="11"/>
                    </a:lnTo>
                    <a:lnTo>
                      <a:pt x="27" y="7"/>
                    </a:lnTo>
                    <a:lnTo>
                      <a:pt x="31" y="2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8" name="Freeform 156"/>
              <p:cNvSpPr>
                <a:spLocks/>
              </p:cNvSpPr>
              <p:nvPr/>
            </p:nvSpPr>
            <p:spPr bwMode="auto">
              <a:xfrm>
                <a:off x="2076" y="3775"/>
                <a:ext cx="6" cy="9"/>
              </a:xfrm>
              <a:custGeom>
                <a:avLst/>
                <a:gdLst>
                  <a:gd name="T0" fmla="*/ 5 w 14"/>
                  <a:gd name="T1" fmla="*/ 0 h 17"/>
                  <a:gd name="T2" fmla="*/ 6 w 14"/>
                  <a:gd name="T3" fmla="*/ 2 h 17"/>
                  <a:gd name="T4" fmla="*/ 6 w 14"/>
                  <a:gd name="T5" fmla="*/ 4 h 17"/>
                  <a:gd name="T6" fmla="*/ 4 w 14"/>
                  <a:gd name="T7" fmla="*/ 6 h 17"/>
                  <a:gd name="T8" fmla="*/ 3 w 14"/>
                  <a:gd name="T9" fmla="*/ 8 h 17"/>
                  <a:gd name="T10" fmla="*/ 2 w 14"/>
                  <a:gd name="T11" fmla="*/ 9 h 17"/>
                  <a:gd name="T12" fmla="*/ 1 w 14"/>
                  <a:gd name="T13" fmla="*/ 8 h 17"/>
                  <a:gd name="T14" fmla="*/ 0 w 14"/>
                  <a:gd name="T15" fmla="*/ 7 h 17"/>
                  <a:gd name="T16" fmla="*/ 0 w 14"/>
                  <a:gd name="T17" fmla="*/ 6 h 17"/>
                  <a:gd name="T18" fmla="*/ 1 w 14"/>
                  <a:gd name="T19" fmla="*/ 4 h 17"/>
                  <a:gd name="T20" fmla="*/ 2 w 14"/>
                  <a:gd name="T21" fmla="*/ 3 h 17"/>
                  <a:gd name="T22" fmla="*/ 3 w 14"/>
                  <a:gd name="T23" fmla="*/ 1 h 17"/>
                  <a:gd name="T24" fmla="*/ 5 w 14"/>
                  <a:gd name="T25" fmla="*/ 0 h 17"/>
                  <a:gd name="T26" fmla="*/ 5 w 14"/>
                  <a:gd name="T27" fmla="*/ 0 h 17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4"/>
                  <a:gd name="T43" fmla="*/ 0 h 17"/>
                  <a:gd name="T44" fmla="*/ 14 w 14"/>
                  <a:gd name="T45" fmla="*/ 17 h 17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4" h="17">
                    <a:moveTo>
                      <a:pt x="12" y="0"/>
                    </a:moveTo>
                    <a:lnTo>
                      <a:pt x="14" y="3"/>
                    </a:lnTo>
                    <a:lnTo>
                      <a:pt x="14" y="7"/>
                    </a:lnTo>
                    <a:lnTo>
                      <a:pt x="10" y="11"/>
                    </a:lnTo>
                    <a:lnTo>
                      <a:pt x="8" y="15"/>
                    </a:lnTo>
                    <a:lnTo>
                      <a:pt x="4" y="17"/>
                    </a:lnTo>
                    <a:lnTo>
                      <a:pt x="2" y="15"/>
                    </a:lnTo>
                    <a:lnTo>
                      <a:pt x="0" y="13"/>
                    </a:lnTo>
                    <a:lnTo>
                      <a:pt x="0" y="11"/>
                    </a:lnTo>
                    <a:lnTo>
                      <a:pt x="2" y="7"/>
                    </a:lnTo>
                    <a:lnTo>
                      <a:pt x="4" y="5"/>
                    </a:lnTo>
                    <a:lnTo>
                      <a:pt x="8" y="2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9" name="Freeform 157"/>
              <p:cNvSpPr>
                <a:spLocks/>
              </p:cNvSpPr>
              <p:nvPr/>
            </p:nvSpPr>
            <p:spPr bwMode="auto">
              <a:xfrm>
                <a:off x="2129" y="3783"/>
                <a:ext cx="15" cy="8"/>
              </a:xfrm>
              <a:custGeom>
                <a:avLst/>
                <a:gdLst>
                  <a:gd name="T0" fmla="*/ 9 w 30"/>
                  <a:gd name="T1" fmla="*/ 0 h 17"/>
                  <a:gd name="T2" fmla="*/ 9 w 30"/>
                  <a:gd name="T3" fmla="*/ 0 h 17"/>
                  <a:gd name="T4" fmla="*/ 11 w 30"/>
                  <a:gd name="T5" fmla="*/ 0 h 17"/>
                  <a:gd name="T6" fmla="*/ 13 w 30"/>
                  <a:gd name="T7" fmla="*/ 0 h 17"/>
                  <a:gd name="T8" fmla="*/ 15 w 30"/>
                  <a:gd name="T9" fmla="*/ 0 h 17"/>
                  <a:gd name="T10" fmla="*/ 15 w 30"/>
                  <a:gd name="T11" fmla="*/ 1 h 17"/>
                  <a:gd name="T12" fmla="*/ 15 w 30"/>
                  <a:gd name="T13" fmla="*/ 3 h 17"/>
                  <a:gd name="T14" fmla="*/ 14 w 30"/>
                  <a:gd name="T15" fmla="*/ 4 h 17"/>
                  <a:gd name="T16" fmla="*/ 13 w 30"/>
                  <a:gd name="T17" fmla="*/ 6 h 17"/>
                  <a:gd name="T18" fmla="*/ 12 w 30"/>
                  <a:gd name="T19" fmla="*/ 6 h 17"/>
                  <a:gd name="T20" fmla="*/ 10 w 30"/>
                  <a:gd name="T21" fmla="*/ 7 h 17"/>
                  <a:gd name="T22" fmla="*/ 8 w 30"/>
                  <a:gd name="T23" fmla="*/ 8 h 17"/>
                  <a:gd name="T24" fmla="*/ 6 w 30"/>
                  <a:gd name="T25" fmla="*/ 8 h 17"/>
                  <a:gd name="T26" fmla="*/ 3 w 30"/>
                  <a:gd name="T27" fmla="*/ 7 h 17"/>
                  <a:gd name="T28" fmla="*/ 1 w 30"/>
                  <a:gd name="T29" fmla="*/ 6 h 17"/>
                  <a:gd name="T30" fmla="*/ 0 w 30"/>
                  <a:gd name="T31" fmla="*/ 5 h 17"/>
                  <a:gd name="T32" fmla="*/ 1 w 30"/>
                  <a:gd name="T33" fmla="*/ 3 h 17"/>
                  <a:gd name="T34" fmla="*/ 2 w 30"/>
                  <a:gd name="T35" fmla="*/ 2 h 17"/>
                  <a:gd name="T36" fmla="*/ 5 w 30"/>
                  <a:gd name="T37" fmla="*/ 1 h 17"/>
                  <a:gd name="T38" fmla="*/ 6 w 30"/>
                  <a:gd name="T39" fmla="*/ 0 h 17"/>
                  <a:gd name="T40" fmla="*/ 9 w 30"/>
                  <a:gd name="T41" fmla="*/ 0 h 17"/>
                  <a:gd name="T42" fmla="*/ 9 w 30"/>
                  <a:gd name="T43" fmla="*/ 0 h 17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30"/>
                  <a:gd name="T67" fmla="*/ 0 h 17"/>
                  <a:gd name="T68" fmla="*/ 30 w 30"/>
                  <a:gd name="T69" fmla="*/ 17 h 17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30" h="17">
                    <a:moveTo>
                      <a:pt x="17" y="0"/>
                    </a:moveTo>
                    <a:lnTo>
                      <a:pt x="17" y="0"/>
                    </a:lnTo>
                    <a:lnTo>
                      <a:pt x="21" y="0"/>
                    </a:lnTo>
                    <a:lnTo>
                      <a:pt x="26" y="0"/>
                    </a:lnTo>
                    <a:lnTo>
                      <a:pt x="30" y="0"/>
                    </a:lnTo>
                    <a:lnTo>
                      <a:pt x="30" y="2"/>
                    </a:lnTo>
                    <a:lnTo>
                      <a:pt x="30" y="6"/>
                    </a:lnTo>
                    <a:lnTo>
                      <a:pt x="28" y="9"/>
                    </a:lnTo>
                    <a:lnTo>
                      <a:pt x="26" y="13"/>
                    </a:lnTo>
                    <a:lnTo>
                      <a:pt x="23" y="13"/>
                    </a:lnTo>
                    <a:lnTo>
                      <a:pt x="19" y="15"/>
                    </a:lnTo>
                    <a:lnTo>
                      <a:pt x="15" y="17"/>
                    </a:lnTo>
                    <a:lnTo>
                      <a:pt x="11" y="17"/>
                    </a:lnTo>
                    <a:lnTo>
                      <a:pt x="5" y="15"/>
                    </a:lnTo>
                    <a:lnTo>
                      <a:pt x="2" y="13"/>
                    </a:lnTo>
                    <a:lnTo>
                      <a:pt x="0" y="11"/>
                    </a:lnTo>
                    <a:lnTo>
                      <a:pt x="2" y="7"/>
                    </a:lnTo>
                    <a:lnTo>
                      <a:pt x="4" y="4"/>
                    </a:lnTo>
                    <a:lnTo>
                      <a:pt x="9" y="2"/>
                    </a:lnTo>
                    <a:lnTo>
                      <a:pt x="11" y="0"/>
                    </a:lnTo>
                    <a:lnTo>
                      <a:pt x="17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0" name="Freeform 158"/>
              <p:cNvSpPr>
                <a:spLocks/>
              </p:cNvSpPr>
              <p:nvPr/>
            </p:nvSpPr>
            <p:spPr bwMode="auto">
              <a:xfrm>
                <a:off x="2095" y="3791"/>
                <a:ext cx="25" cy="16"/>
              </a:xfrm>
              <a:custGeom>
                <a:avLst/>
                <a:gdLst>
                  <a:gd name="T0" fmla="*/ 0 w 52"/>
                  <a:gd name="T1" fmla="*/ 0 h 30"/>
                  <a:gd name="T2" fmla="*/ 1 w 52"/>
                  <a:gd name="T3" fmla="*/ 1 h 30"/>
                  <a:gd name="T4" fmla="*/ 3 w 52"/>
                  <a:gd name="T5" fmla="*/ 1 h 30"/>
                  <a:gd name="T6" fmla="*/ 5 w 52"/>
                  <a:gd name="T7" fmla="*/ 2 h 30"/>
                  <a:gd name="T8" fmla="*/ 7 w 52"/>
                  <a:gd name="T9" fmla="*/ 2 h 30"/>
                  <a:gd name="T10" fmla="*/ 8 w 52"/>
                  <a:gd name="T11" fmla="*/ 2 h 30"/>
                  <a:gd name="T12" fmla="*/ 11 w 52"/>
                  <a:gd name="T13" fmla="*/ 2 h 30"/>
                  <a:gd name="T14" fmla="*/ 13 w 52"/>
                  <a:gd name="T15" fmla="*/ 2 h 30"/>
                  <a:gd name="T16" fmla="*/ 16 w 52"/>
                  <a:gd name="T17" fmla="*/ 3 h 30"/>
                  <a:gd name="T18" fmla="*/ 17 w 52"/>
                  <a:gd name="T19" fmla="*/ 3 h 30"/>
                  <a:gd name="T20" fmla="*/ 19 w 52"/>
                  <a:gd name="T21" fmla="*/ 3 h 30"/>
                  <a:gd name="T22" fmla="*/ 21 w 52"/>
                  <a:gd name="T23" fmla="*/ 4 h 30"/>
                  <a:gd name="T24" fmla="*/ 23 w 52"/>
                  <a:gd name="T25" fmla="*/ 5 h 30"/>
                  <a:gd name="T26" fmla="*/ 24 w 52"/>
                  <a:gd name="T27" fmla="*/ 6 h 30"/>
                  <a:gd name="T28" fmla="*/ 25 w 52"/>
                  <a:gd name="T29" fmla="*/ 8 h 30"/>
                  <a:gd name="T30" fmla="*/ 25 w 52"/>
                  <a:gd name="T31" fmla="*/ 11 h 30"/>
                  <a:gd name="T32" fmla="*/ 25 w 52"/>
                  <a:gd name="T33" fmla="*/ 13 h 30"/>
                  <a:gd name="T34" fmla="*/ 23 w 52"/>
                  <a:gd name="T35" fmla="*/ 14 h 30"/>
                  <a:gd name="T36" fmla="*/ 21 w 52"/>
                  <a:gd name="T37" fmla="*/ 15 h 30"/>
                  <a:gd name="T38" fmla="*/ 18 w 52"/>
                  <a:gd name="T39" fmla="*/ 15 h 30"/>
                  <a:gd name="T40" fmla="*/ 17 w 52"/>
                  <a:gd name="T41" fmla="*/ 16 h 30"/>
                  <a:gd name="T42" fmla="*/ 15 w 52"/>
                  <a:gd name="T43" fmla="*/ 15 h 30"/>
                  <a:gd name="T44" fmla="*/ 13 w 52"/>
                  <a:gd name="T45" fmla="*/ 15 h 30"/>
                  <a:gd name="T46" fmla="*/ 11 w 52"/>
                  <a:gd name="T47" fmla="*/ 14 h 30"/>
                  <a:gd name="T48" fmla="*/ 9 w 52"/>
                  <a:gd name="T49" fmla="*/ 13 h 30"/>
                  <a:gd name="T50" fmla="*/ 6 w 52"/>
                  <a:gd name="T51" fmla="*/ 11 h 30"/>
                  <a:gd name="T52" fmla="*/ 4 w 52"/>
                  <a:gd name="T53" fmla="*/ 8 h 30"/>
                  <a:gd name="T54" fmla="*/ 1 w 52"/>
                  <a:gd name="T55" fmla="*/ 4 h 30"/>
                  <a:gd name="T56" fmla="*/ 0 w 52"/>
                  <a:gd name="T57" fmla="*/ 0 h 30"/>
                  <a:gd name="T58" fmla="*/ 0 w 52"/>
                  <a:gd name="T59" fmla="*/ 0 h 30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w 52"/>
                  <a:gd name="T91" fmla="*/ 0 h 30"/>
                  <a:gd name="T92" fmla="*/ 52 w 52"/>
                  <a:gd name="T93" fmla="*/ 30 h 30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T90" t="T91" r="T92" b="T93"/>
                <a:pathLst>
                  <a:path w="52" h="30">
                    <a:moveTo>
                      <a:pt x="0" y="0"/>
                    </a:moveTo>
                    <a:lnTo>
                      <a:pt x="2" y="2"/>
                    </a:lnTo>
                    <a:lnTo>
                      <a:pt x="6" y="2"/>
                    </a:lnTo>
                    <a:lnTo>
                      <a:pt x="10" y="4"/>
                    </a:lnTo>
                    <a:lnTo>
                      <a:pt x="14" y="4"/>
                    </a:lnTo>
                    <a:lnTo>
                      <a:pt x="17" y="4"/>
                    </a:lnTo>
                    <a:lnTo>
                      <a:pt x="23" y="4"/>
                    </a:lnTo>
                    <a:lnTo>
                      <a:pt x="27" y="4"/>
                    </a:lnTo>
                    <a:lnTo>
                      <a:pt x="33" y="6"/>
                    </a:lnTo>
                    <a:lnTo>
                      <a:pt x="36" y="6"/>
                    </a:lnTo>
                    <a:lnTo>
                      <a:pt x="40" y="6"/>
                    </a:lnTo>
                    <a:lnTo>
                      <a:pt x="44" y="8"/>
                    </a:lnTo>
                    <a:lnTo>
                      <a:pt x="48" y="9"/>
                    </a:lnTo>
                    <a:lnTo>
                      <a:pt x="50" y="11"/>
                    </a:lnTo>
                    <a:lnTo>
                      <a:pt x="52" y="15"/>
                    </a:lnTo>
                    <a:lnTo>
                      <a:pt x="52" y="21"/>
                    </a:lnTo>
                    <a:lnTo>
                      <a:pt x="52" y="25"/>
                    </a:lnTo>
                    <a:lnTo>
                      <a:pt x="48" y="27"/>
                    </a:lnTo>
                    <a:lnTo>
                      <a:pt x="44" y="28"/>
                    </a:lnTo>
                    <a:lnTo>
                      <a:pt x="38" y="28"/>
                    </a:lnTo>
                    <a:lnTo>
                      <a:pt x="36" y="30"/>
                    </a:lnTo>
                    <a:lnTo>
                      <a:pt x="31" y="28"/>
                    </a:lnTo>
                    <a:lnTo>
                      <a:pt x="27" y="28"/>
                    </a:lnTo>
                    <a:lnTo>
                      <a:pt x="23" y="27"/>
                    </a:lnTo>
                    <a:lnTo>
                      <a:pt x="19" y="25"/>
                    </a:lnTo>
                    <a:lnTo>
                      <a:pt x="12" y="21"/>
                    </a:lnTo>
                    <a:lnTo>
                      <a:pt x="8" y="15"/>
                    </a:lnTo>
                    <a:lnTo>
                      <a:pt x="2" y="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1" name="Freeform 159"/>
              <p:cNvSpPr>
                <a:spLocks/>
              </p:cNvSpPr>
              <p:nvPr/>
            </p:nvSpPr>
            <p:spPr bwMode="auto">
              <a:xfrm>
                <a:off x="2319" y="3561"/>
                <a:ext cx="70" cy="80"/>
              </a:xfrm>
              <a:custGeom>
                <a:avLst/>
                <a:gdLst>
                  <a:gd name="T0" fmla="*/ 29 w 141"/>
                  <a:gd name="T1" fmla="*/ 1 h 162"/>
                  <a:gd name="T2" fmla="*/ 34 w 141"/>
                  <a:gd name="T3" fmla="*/ 3 h 162"/>
                  <a:gd name="T4" fmla="*/ 39 w 141"/>
                  <a:gd name="T5" fmla="*/ 3 h 162"/>
                  <a:gd name="T6" fmla="*/ 43 w 141"/>
                  <a:gd name="T7" fmla="*/ 2 h 162"/>
                  <a:gd name="T8" fmla="*/ 48 w 141"/>
                  <a:gd name="T9" fmla="*/ 1 h 162"/>
                  <a:gd name="T10" fmla="*/ 53 w 141"/>
                  <a:gd name="T11" fmla="*/ 1 h 162"/>
                  <a:gd name="T12" fmla="*/ 58 w 141"/>
                  <a:gd name="T13" fmla="*/ 2 h 162"/>
                  <a:gd name="T14" fmla="*/ 62 w 141"/>
                  <a:gd name="T15" fmla="*/ 6 h 162"/>
                  <a:gd name="T16" fmla="*/ 62 w 141"/>
                  <a:gd name="T17" fmla="*/ 10 h 162"/>
                  <a:gd name="T18" fmla="*/ 60 w 141"/>
                  <a:gd name="T19" fmla="*/ 14 h 162"/>
                  <a:gd name="T20" fmla="*/ 62 w 141"/>
                  <a:gd name="T21" fmla="*/ 18 h 162"/>
                  <a:gd name="T22" fmla="*/ 64 w 141"/>
                  <a:gd name="T23" fmla="*/ 23 h 162"/>
                  <a:gd name="T24" fmla="*/ 67 w 141"/>
                  <a:gd name="T25" fmla="*/ 27 h 162"/>
                  <a:gd name="T26" fmla="*/ 69 w 141"/>
                  <a:gd name="T27" fmla="*/ 31 h 162"/>
                  <a:gd name="T28" fmla="*/ 69 w 141"/>
                  <a:gd name="T29" fmla="*/ 35 h 162"/>
                  <a:gd name="T30" fmla="*/ 66 w 141"/>
                  <a:gd name="T31" fmla="*/ 38 h 162"/>
                  <a:gd name="T32" fmla="*/ 62 w 141"/>
                  <a:gd name="T33" fmla="*/ 40 h 162"/>
                  <a:gd name="T34" fmla="*/ 62 w 141"/>
                  <a:gd name="T35" fmla="*/ 43 h 162"/>
                  <a:gd name="T36" fmla="*/ 64 w 141"/>
                  <a:gd name="T37" fmla="*/ 50 h 162"/>
                  <a:gd name="T38" fmla="*/ 63 w 141"/>
                  <a:gd name="T39" fmla="*/ 55 h 162"/>
                  <a:gd name="T40" fmla="*/ 61 w 141"/>
                  <a:gd name="T41" fmla="*/ 61 h 162"/>
                  <a:gd name="T42" fmla="*/ 55 w 141"/>
                  <a:gd name="T43" fmla="*/ 66 h 162"/>
                  <a:gd name="T44" fmla="*/ 48 w 141"/>
                  <a:gd name="T45" fmla="*/ 71 h 162"/>
                  <a:gd name="T46" fmla="*/ 41 w 141"/>
                  <a:gd name="T47" fmla="*/ 74 h 162"/>
                  <a:gd name="T48" fmla="*/ 35 w 141"/>
                  <a:gd name="T49" fmla="*/ 76 h 162"/>
                  <a:gd name="T50" fmla="*/ 30 w 141"/>
                  <a:gd name="T51" fmla="*/ 77 h 162"/>
                  <a:gd name="T52" fmla="*/ 26 w 141"/>
                  <a:gd name="T53" fmla="*/ 78 h 162"/>
                  <a:gd name="T54" fmla="*/ 22 w 141"/>
                  <a:gd name="T55" fmla="*/ 78 h 162"/>
                  <a:gd name="T56" fmla="*/ 17 w 141"/>
                  <a:gd name="T57" fmla="*/ 79 h 162"/>
                  <a:gd name="T58" fmla="*/ 12 w 141"/>
                  <a:gd name="T59" fmla="*/ 80 h 162"/>
                  <a:gd name="T60" fmla="*/ 8 w 141"/>
                  <a:gd name="T61" fmla="*/ 79 h 162"/>
                  <a:gd name="T62" fmla="*/ 5 w 141"/>
                  <a:gd name="T63" fmla="*/ 77 h 162"/>
                  <a:gd name="T64" fmla="*/ 5 w 141"/>
                  <a:gd name="T65" fmla="*/ 73 h 162"/>
                  <a:gd name="T66" fmla="*/ 5 w 141"/>
                  <a:gd name="T67" fmla="*/ 68 h 162"/>
                  <a:gd name="T68" fmla="*/ 5 w 141"/>
                  <a:gd name="T69" fmla="*/ 63 h 162"/>
                  <a:gd name="T70" fmla="*/ 5 w 141"/>
                  <a:gd name="T71" fmla="*/ 59 h 162"/>
                  <a:gd name="T72" fmla="*/ 5 w 141"/>
                  <a:gd name="T73" fmla="*/ 54 h 162"/>
                  <a:gd name="T74" fmla="*/ 5 w 141"/>
                  <a:gd name="T75" fmla="*/ 51 h 162"/>
                  <a:gd name="T76" fmla="*/ 5 w 141"/>
                  <a:gd name="T77" fmla="*/ 47 h 162"/>
                  <a:gd name="T78" fmla="*/ 2 w 141"/>
                  <a:gd name="T79" fmla="*/ 41 h 162"/>
                  <a:gd name="T80" fmla="*/ 2 w 141"/>
                  <a:gd name="T81" fmla="*/ 37 h 162"/>
                  <a:gd name="T82" fmla="*/ 6 w 141"/>
                  <a:gd name="T83" fmla="*/ 31 h 162"/>
                  <a:gd name="T84" fmla="*/ 9 w 141"/>
                  <a:gd name="T85" fmla="*/ 26 h 162"/>
                  <a:gd name="T86" fmla="*/ 11 w 141"/>
                  <a:gd name="T87" fmla="*/ 20 h 162"/>
                  <a:gd name="T88" fmla="*/ 12 w 141"/>
                  <a:gd name="T89" fmla="*/ 13 h 162"/>
                  <a:gd name="T90" fmla="*/ 15 w 141"/>
                  <a:gd name="T91" fmla="*/ 7 h 162"/>
                  <a:gd name="T92" fmla="*/ 19 w 141"/>
                  <a:gd name="T93" fmla="*/ 3 h 162"/>
                  <a:gd name="T94" fmla="*/ 22 w 141"/>
                  <a:gd name="T95" fmla="*/ 1 h 162"/>
                  <a:gd name="T96" fmla="*/ 25 w 141"/>
                  <a:gd name="T97" fmla="*/ 0 h 162"/>
                  <a:gd name="T98" fmla="*/ 28 w 141"/>
                  <a:gd name="T99" fmla="*/ 0 h 162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141"/>
                  <a:gd name="T151" fmla="*/ 0 h 162"/>
                  <a:gd name="T152" fmla="*/ 141 w 141"/>
                  <a:gd name="T153" fmla="*/ 162 h 162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141" h="162">
                    <a:moveTo>
                      <a:pt x="57" y="0"/>
                    </a:moveTo>
                    <a:lnTo>
                      <a:pt x="59" y="2"/>
                    </a:lnTo>
                    <a:lnTo>
                      <a:pt x="63" y="4"/>
                    </a:lnTo>
                    <a:lnTo>
                      <a:pt x="68" y="6"/>
                    </a:lnTo>
                    <a:lnTo>
                      <a:pt x="72" y="6"/>
                    </a:lnTo>
                    <a:lnTo>
                      <a:pt x="78" y="6"/>
                    </a:lnTo>
                    <a:lnTo>
                      <a:pt x="84" y="4"/>
                    </a:lnTo>
                    <a:lnTo>
                      <a:pt x="87" y="4"/>
                    </a:lnTo>
                    <a:lnTo>
                      <a:pt x="93" y="4"/>
                    </a:lnTo>
                    <a:lnTo>
                      <a:pt x="97" y="2"/>
                    </a:lnTo>
                    <a:lnTo>
                      <a:pt x="103" y="2"/>
                    </a:lnTo>
                    <a:lnTo>
                      <a:pt x="106" y="2"/>
                    </a:lnTo>
                    <a:lnTo>
                      <a:pt x="112" y="2"/>
                    </a:lnTo>
                    <a:lnTo>
                      <a:pt x="116" y="4"/>
                    </a:lnTo>
                    <a:lnTo>
                      <a:pt x="120" y="8"/>
                    </a:lnTo>
                    <a:lnTo>
                      <a:pt x="124" y="12"/>
                    </a:lnTo>
                    <a:lnTo>
                      <a:pt x="127" y="17"/>
                    </a:lnTo>
                    <a:lnTo>
                      <a:pt x="124" y="21"/>
                    </a:lnTo>
                    <a:lnTo>
                      <a:pt x="122" y="25"/>
                    </a:lnTo>
                    <a:lnTo>
                      <a:pt x="120" y="29"/>
                    </a:lnTo>
                    <a:lnTo>
                      <a:pt x="122" y="33"/>
                    </a:lnTo>
                    <a:lnTo>
                      <a:pt x="124" y="36"/>
                    </a:lnTo>
                    <a:lnTo>
                      <a:pt x="125" y="42"/>
                    </a:lnTo>
                    <a:lnTo>
                      <a:pt x="129" y="46"/>
                    </a:lnTo>
                    <a:lnTo>
                      <a:pt x="133" y="52"/>
                    </a:lnTo>
                    <a:lnTo>
                      <a:pt x="135" y="55"/>
                    </a:lnTo>
                    <a:lnTo>
                      <a:pt x="137" y="59"/>
                    </a:lnTo>
                    <a:lnTo>
                      <a:pt x="139" y="63"/>
                    </a:lnTo>
                    <a:lnTo>
                      <a:pt x="141" y="67"/>
                    </a:lnTo>
                    <a:lnTo>
                      <a:pt x="139" y="71"/>
                    </a:lnTo>
                    <a:lnTo>
                      <a:pt x="137" y="74"/>
                    </a:lnTo>
                    <a:lnTo>
                      <a:pt x="133" y="76"/>
                    </a:lnTo>
                    <a:lnTo>
                      <a:pt x="127" y="80"/>
                    </a:lnTo>
                    <a:lnTo>
                      <a:pt x="124" y="82"/>
                    </a:lnTo>
                    <a:lnTo>
                      <a:pt x="118" y="82"/>
                    </a:lnTo>
                    <a:lnTo>
                      <a:pt x="124" y="88"/>
                    </a:lnTo>
                    <a:lnTo>
                      <a:pt x="127" y="93"/>
                    </a:lnTo>
                    <a:lnTo>
                      <a:pt x="129" y="101"/>
                    </a:lnTo>
                    <a:lnTo>
                      <a:pt x="129" y="107"/>
                    </a:lnTo>
                    <a:lnTo>
                      <a:pt x="127" y="112"/>
                    </a:lnTo>
                    <a:lnTo>
                      <a:pt x="125" y="118"/>
                    </a:lnTo>
                    <a:lnTo>
                      <a:pt x="122" y="124"/>
                    </a:lnTo>
                    <a:lnTo>
                      <a:pt x="116" y="129"/>
                    </a:lnTo>
                    <a:lnTo>
                      <a:pt x="110" y="133"/>
                    </a:lnTo>
                    <a:lnTo>
                      <a:pt x="105" y="139"/>
                    </a:lnTo>
                    <a:lnTo>
                      <a:pt x="97" y="143"/>
                    </a:lnTo>
                    <a:lnTo>
                      <a:pt x="89" y="147"/>
                    </a:lnTo>
                    <a:lnTo>
                      <a:pt x="82" y="150"/>
                    </a:lnTo>
                    <a:lnTo>
                      <a:pt x="76" y="152"/>
                    </a:lnTo>
                    <a:lnTo>
                      <a:pt x="70" y="154"/>
                    </a:lnTo>
                    <a:lnTo>
                      <a:pt x="67" y="158"/>
                    </a:lnTo>
                    <a:lnTo>
                      <a:pt x="61" y="156"/>
                    </a:lnTo>
                    <a:lnTo>
                      <a:pt x="57" y="158"/>
                    </a:lnTo>
                    <a:lnTo>
                      <a:pt x="53" y="158"/>
                    </a:lnTo>
                    <a:lnTo>
                      <a:pt x="49" y="158"/>
                    </a:lnTo>
                    <a:lnTo>
                      <a:pt x="44" y="158"/>
                    </a:lnTo>
                    <a:lnTo>
                      <a:pt x="40" y="160"/>
                    </a:lnTo>
                    <a:lnTo>
                      <a:pt x="34" y="160"/>
                    </a:lnTo>
                    <a:lnTo>
                      <a:pt x="30" y="162"/>
                    </a:lnTo>
                    <a:lnTo>
                      <a:pt x="25" y="162"/>
                    </a:lnTo>
                    <a:lnTo>
                      <a:pt x="21" y="162"/>
                    </a:lnTo>
                    <a:lnTo>
                      <a:pt x="17" y="160"/>
                    </a:lnTo>
                    <a:lnTo>
                      <a:pt x="13" y="158"/>
                    </a:lnTo>
                    <a:lnTo>
                      <a:pt x="11" y="156"/>
                    </a:lnTo>
                    <a:lnTo>
                      <a:pt x="10" y="152"/>
                    </a:lnTo>
                    <a:lnTo>
                      <a:pt x="10" y="147"/>
                    </a:lnTo>
                    <a:lnTo>
                      <a:pt x="11" y="141"/>
                    </a:lnTo>
                    <a:lnTo>
                      <a:pt x="11" y="137"/>
                    </a:lnTo>
                    <a:lnTo>
                      <a:pt x="11" y="131"/>
                    </a:lnTo>
                    <a:lnTo>
                      <a:pt x="11" y="128"/>
                    </a:lnTo>
                    <a:lnTo>
                      <a:pt x="11" y="124"/>
                    </a:lnTo>
                    <a:lnTo>
                      <a:pt x="11" y="120"/>
                    </a:lnTo>
                    <a:lnTo>
                      <a:pt x="11" y="114"/>
                    </a:lnTo>
                    <a:lnTo>
                      <a:pt x="11" y="110"/>
                    </a:lnTo>
                    <a:lnTo>
                      <a:pt x="11" y="107"/>
                    </a:lnTo>
                    <a:lnTo>
                      <a:pt x="11" y="103"/>
                    </a:lnTo>
                    <a:lnTo>
                      <a:pt x="10" y="99"/>
                    </a:lnTo>
                    <a:lnTo>
                      <a:pt x="10" y="95"/>
                    </a:lnTo>
                    <a:lnTo>
                      <a:pt x="8" y="91"/>
                    </a:lnTo>
                    <a:lnTo>
                      <a:pt x="4" y="84"/>
                    </a:lnTo>
                    <a:lnTo>
                      <a:pt x="0" y="78"/>
                    </a:lnTo>
                    <a:lnTo>
                      <a:pt x="4" y="74"/>
                    </a:lnTo>
                    <a:lnTo>
                      <a:pt x="10" y="69"/>
                    </a:lnTo>
                    <a:lnTo>
                      <a:pt x="13" y="63"/>
                    </a:lnTo>
                    <a:lnTo>
                      <a:pt x="17" y="57"/>
                    </a:lnTo>
                    <a:lnTo>
                      <a:pt x="19" y="52"/>
                    </a:lnTo>
                    <a:lnTo>
                      <a:pt x="21" y="46"/>
                    </a:lnTo>
                    <a:lnTo>
                      <a:pt x="23" y="40"/>
                    </a:lnTo>
                    <a:lnTo>
                      <a:pt x="25" y="34"/>
                    </a:lnTo>
                    <a:lnTo>
                      <a:pt x="25" y="27"/>
                    </a:lnTo>
                    <a:lnTo>
                      <a:pt x="29" y="21"/>
                    </a:lnTo>
                    <a:lnTo>
                      <a:pt x="30" y="15"/>
                    </a:lnTo>
                    <a:lnTo>
                      <a:pt x="34" y="12"/>
                    </a:lnTo>
                    <a:lnTo>
                      <a:pt x="38" y="6"/>
                    </a:lnTo>
                    <a:lnTo>
                      <a:pt x="42" y="4"/>
                    </a:lnTo>
                    <a:lnTo>
                      <a:pt x="44" y="2"/>
                    </a:lnTo>
                    <a:lnTo>
                      <a:pt x="48" y="2"/>
                    </a:lnTo>
                    <a:lnTo>
                      <a:pt x="51" y="0"/>
                    </a:lnTo>
                    <a:lnTo>
                      <a:pt x="57" y="0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2" name="Freeform 160"/>
              <p:cNvSpPr>
                <a:spLocks/>
              </p:cNvSpPr>
              <p:nvPr/>
            </p:nvSpPr>
            <p:spPr bwMode="auto">
              <a:xfrm>
                <a:off x="2344" y="3570"/>
                <a:ext cx="23" cy="14"/>
              </a:xfrm>
              <a:custGeom>
                <a:avLst/>
                <a:gdLst>
                  <a:gd name="T0" fmla="*/ 11 w 46"/>
                  <a:gd name="T1" fmla="*/ 0 h 29"/>
                  <a:gd name="T2" fmla="*/ 13 w 46"/>
                  <a:gd name="T3" fmla="*/ 2 h 29"/>
                  <a:gd name="T4" fmla="*/ 16 w 46"/>
                  <a:gd name="T5" fmla="*/ 3 h 29"/>
                  <a:gd name="T6" fmla="*/ 19 w 46"/>
                  <a:gd name="T7" fmla="*/ 3 h 29"/>
                  <a:gd name="T8" fmla="*/ 23 w 46"/>
                  <a:gd name="T9" fmla="*/ 4 h 29"/>
                  <a:gd name="T10" fmla="*/ 22 w 46"/>
                  <a:gd name="T11" fmla="*/ 6 h 29"/>
                  <a:gd name="T12" fmla="*/ 21 w 46"/>
                  <a:gd name="T13" fmla="*/ 7 h 29"/>
                  <a:gd name="T14" fmla="*/ 19 w 46"/>
                  <a:gd name="T15" fmla="*/ 9 h 29"/>
                  <a:gd name="T16" fmla="*/ 19 w 46"/>
                  <a:gd name="T17" fmla="*/ 11 h 29"/>
                  <a:gd name="T18" fmla="*/ 16 w 46"/>
                  <a:gd name="T19" fmla="*/ 12 h 29"/>
                  <a:gd name="T20" fmla="*/ 14 w 46"/>
                  <a:gd name="T21" fmla="*/ 13 h 29"/>
                  <a:gd name="T22" fmla="*/ 11 w 46"/>
                  <a:gd name="T23" fmla="*/ 13 h 29"/>
                  <a:gd name="T24" fmla="*/ 8 w 46"/>
                  <a:gd name="T25" fmla="*/ 14 h 29"/>
                  <a:gd name="T26" fmla="*/ 5 w 46"/>
                  <a:gd name="T27" fmla="*/ 14 h 29"/>
                  <a:gd name="T28" fmla="*/ 3 w 46"/>
                  <a:gd name="T29" fmla="*/ 14 h 29"/>
                  <a:gd name="T30" fmla="*/ 1 w 46"/>
                  <a:gd name="T31" fmla="*/ 13 h 29"/>
                  <a:gd name="T32" fmla="*/ 1 w 46"/>
                  <a:gd name="T33" fmla="*/ 12 h 29"/>
                  <a:gd name="T34" fmla="*/ 0 w 46"/>
                  <a:gd name="T35" fmla="*/ 11 h 29"/>
                  <a:gd name="T36" fmla="*/ 0 w 46"/>
                  <a:gd name="T37" fmla="*/ 9 h 29"/>
                  <a:gd name="T38" fmla="*/ 2 w 46"/>
                  <a:gd name="T39" fmla="*/ 7 h 29"/>
                  <a:gd name="T40" fmla="*/ 5 w 46"/>
                  <a:gd name="T41" fmla="*/ 5 h 29"/>
                  <a:gd name="T42" fmla="*/ 6 w 46"/>
                  <a:gd name="T43" fmla="*/ 3 h 29"/>
                  <a:gd name="T44" fmla="*/ 8 w 46"/>
                  <a:gd name="T45" fmla="*/ 2 h 29"/>
                  <a:gd name="T46" fmla="*/ 10 w 46"/>
                  <a:gd name="T47" fmla="*/ 1 h 29"/>
                  <a:gd name="T48" fmla="*/ 11 w 46"/>
                  <a:gd name="T49" fmla="*/ 0 h 29"/>
                  <a:gd name="T50" fmla="*/ 11 w 46"/>
                  <a:gd name="T51" fmla="*/ 0 h 29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46"/>
                  <a:gd name="T79" fmla="*/ 0 h 29"/>
                  <a:gd name="T80" fmla="*/ 46 w 46"/>
                  <a:gd name="T81" fmla="*/ 29 h 29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46" h="29">
                    <a:moveTo>
                      <a:pt x="21" y="0"/>
                    </a:moveTo>
                    <a:lnTo>
                      <a:pt x="25" y="4"/>
                    </a:lnTo>
                    <a:lnTo>
                      <a:pt x="31" y="6"/>
                    </a:lnTo>
                    <a:lnTo>
                      <a:pt x="38" y="6"/>
                    </a:lnTo>
                    <a:lnTo>
                      <a:pt x="46" y="8"/>
                    </a:lnTo>
                    <a:lnTo>
                      <a:pt x="44" y="12"/>
                    </a:lnTo>
                    <a:lnTo>
                      <a:pt x="42" y="15"/>
                    </a:lnTo>
                    <a:lnTo>
                      <a:pt x="38" y="19"/>
                    </a:lnTo>
                    <a:lnTo>
                      <a:pt x="37" y="23"/>
                    </a:lnTo>
                    <a:lnTo>
                      <a:pt x="31" y="25"/>
                    </a:lnTo>
                    <a:lnTo>
                      <a:pt x="27" y="27"/>
                    </a:lnTo>
                    <a:lnTo>
                      <a:pt x="21" y="27"/>
                    </a:lnTo>
                    <a:lnTo>
                      <a:pt x="16" y="29"/>
                    </a:lnTo>
                    <a:lnTo>
                      <a:pt x="10" y="29"/>
                    </a:lnTo>
                    <a:lnTo>
                      <a:pt x="6" y="29"/>
                    </a:lnTo>
                    <a:lnTo>
                      <a:pt x="2" y="27"/>
                    </a:lnTo>
                    <a:lnTo>
                      <a:pt x="2" y="25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4" y="15"/>
                    </a:lnTo>
                    <a:lnTo>
                      <a:pt x="10" y="10"/>
                    </a:lnTo>
                    <a:lnTo>
                      <a:pt x="12" y="6"/>
                    </a:lnTo>
                    <a:lnTo>
                      <a:pt x="16" y="4"/>
                    </a:lnTo>
                    <a:lnTo>
                      <a:pt x="19" y="2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3" name="Freeform 161"/>
              <p:cNvSpPr>
                <a:spLocks/>
              </p:cNvSpPr>
              <p:nvPr/>
            </p:nvSpPr>
            <p:spPr bwMode="auto">
              <a:xfrm>
                <a:off x="2341" y="3594"/>
                <a:ext cx="12" cy="17"/>
              </a:xfrm>
              <a:custGeom>
                <a:avLst/>
                <a:gdLst>
                  <a:gd name="T0" fmla="*/ 12 w 24"/>
                  <a:gd name="T1" fmla="*/ 0 h 34"/>
                  <a:gd name="T2" fmla="*/ 12 w 24"/>
                  <a:gd name="T3" fmla="*/ 2 h 34"/>
                  <a:gd name="T4" fmla="*/ 12 w 24"/>
                  <a:gd name="T5" fmla="*/ 5 h 34"/>
                  <a:gd name="T6" fmla="*/ 12 w 24"/>
                  <a:gd name="T7" fmla="*/ 7 h 34"/>
                  <a:gd name="T8" fmla="*/ 12 w 24"/>
                  <a:gd name="T9" fmla="*/ 10 h 34"/>
                  <a:gd name="T10" fmla="*/ 11 w 24"/>
                  <a:gd name="T11" fmla="*/ 12 h 34"/>
                  <a:gd name="T12" fmla="*/ 11 w 24"/>
                  <a:gd name="T13" fmla="*/ 13 h 34"/>
                  <a:gd name="T14" fmla="*/ 10 w 24"/>
                  <a:gd name="T15" fmla="*/ 15 h 34"/>
                  <a:gd name="T16" fmla="*/ 9 w 24"/>
                  <a:gd name="T17" fmla="*/ 17 h 34"/>
                  <a:gd name="T18" fmla="*/ 7 w 24"/>
                  <a:gd name="T19" fmla="*/ 15 h 34"/>
                  <a:gd name="T20" fmla="*/ 4 w 24"/>
                  <a:gd name="T21" fmla="*/ 14 h 34"/>
                  <a:gd name="T22" fmla="*/ 2 w 24"/>
                  <a:gd name="T23" fmla="*/ 12 h 34"/>
                  <a:gd name="T24" fmla="*/ 0 w 24"/>
                  <a:gd name="T25" fmla="*/ 12 h 34"/>
                  <a:gd name="T26" fmla="*/ 2 w 24"/>
                  <a:gd name="T27" fmla="*/ 9 h 34"/>
                  <a:gd name="T28" fmla="*/ 5 w 24"/>
                  <a:gd name="T29" fmla="*/ 5 h 34"/>
                  <a:gd name="T30" fmla="*/ 9 w 24"/>
                  <a:gd name="T31" fmla="*/ 2 h 34"/>
                  <a:gd name="T32" fmla="*/ 12 w 24"/>
                  <a:gd name="T33" fmla="*/ 0 h 34"/>
                  <a:gd name="T34" fmla="*/ 12 w 24"/>
                  <a:gd name="T35" fmla="*/ 0 h 34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24"/>
                  <a:gd name="T55" fmla="*/ 0 h 34"/>
                  <a:gd name="T56" fmla="*/ 24 w 24"/>
                  <a:gd name="T57" fmla="*/ 34 h 34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24" h="34">
                    <a:moveTo>
                      <a:pt x="24" y="0"/>
                    </a:moveTo>
                    <a:lnTo>
                      <a:pt x="23" y="4"/>
                    </a:lnTo>
                    <a:lnTo>
                      <a:pt x="23" y="9"/>
                    </a:lnTo>
                    <a:lnTo>
                      <a:pt x="23" y="13"/>
                    </a:lnTo>
                    <a:lnTo>
                      <a:pt x="23" y="19"/>
                    </a:lnTo>
                    <a:lnTo>
                      <a:pt x="21" y="23"/>
                    </a:lnTo>
                    <a:lnTo>
                      <a:pt x="21" y="26"/>
                    </a:lnTo>
                    <a:lnTo>
                      <a:pt x="19" y="30"/>
                    </a:lnTo>
                    <a:lnTo>
                      <a:pt x="17" y="34"/>
                    </a:lnTo>
                    <a:lnTo>
                      <a:pt x="13" y="30"/>
                    </a:lnTo>
                    <a:lnTo>
                      <a:pt x="7" y="28"/>
                    </a:lnTo>
                    <a:lnTo>
                      <a:pt x="4" y="24"/>
                    </a:lnTo>
                    <a:lnTo>
                      <a:pt x="0" y="24"/>
                    </a:lnTo>
                    <a:lnTo>
                      <a:pt x="4" y="17"/>
                    </a:lnTo>
                    <a:lnTo>
                      <a:pt x="9" y="9"/>
                    </a:lnTo>
                    <a:lnTo>
                      <a:pt x="17" y="4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4" name="Freeform 162"/>
              <p:cNvSpPr>
                <a:spLocks/>
              </p:cNvSpPr>
              <p:nvPr/>
            </p:nvSpPr>
            <p:spPr bwMode="auto">
              <a:xfrm>
                <a:off x="2338" y="3599"/>
                <a:ext cx="33" cy="30"/>
              </a:xfrm>
              <a:custGeom>
                <a:avLst/>
                <a:gdLst>
                  <a:gd name="T0" fmla="*/ 26 w 67"/>
                  <a:gd name="T1" fmla="*/ 0 h 61"/>
                  <a:gd name="T2" fmla="*/ 28 w 67"/>
                  <a:gd name="T3" fmla="*/ 2 h 61"/>
                  <a:gd name="T4" fmla="*/ 30 w 67"/>
                  <a:gd name="T5" fmla="*/ 4 h 61"/>
                  <a:gd name="T6" fmla="*/ 31 w 67"/>
                  <a:gd name="T7" fmla="*/ 7 h 61"/>
                  <a:gd name="T8" fmla="*/ 33 w 67"/>
                  <a:gd name="T9" fmla="*/ 8 h 61"/>
                  <a:gd name="T10" fmla="*/ 33 w 67"/>
                  <a:gd name="T11" fmla="*/ 10 h 61"/>
                  <a:gd name="T12" fmla="*/ 33 w 67"/>
                  <a:gd name="T13" fmla="*/ 13 h 61"/>
                  <a:gd name="T14" fmla="*/ 33 w 67"/>
                  <a:gd name="T15" fmla="*/ 15 h 61"/>
                  <a:gd name="T16" fmla="*/ 33 w 67"/>
                  <a:gd name="T17" fmla="*/ 18 h 61"/>
                  <a:gd name="T18" fmla="*/ 31 w 67"/>
                  <a:gd name="T19" fmla="*/ 19 h 61"/>
                  <a:gd name="T20" fmla="*/ 30 w 67"/>
                  <a:gd name="T21" fmla="*/ 22 h 61"/>
                  <a:gd name="T22" fmla="*/ 29 w 67"/>
                  <a:gd name="T23" fmla="*/ 23 h 61"/>
                  <a:gd name="T24" fmla="*/ 27 w 67"/>
                  <a:gd name="T25" fmla="*/ 25 h 61"/>
                  <a:gd name="T26" fmla="*/ 24 w 67"/>
                  <a:gd name="T27" fmla="*/ 26 h 61"/>
                  <a:gd name="T28" fmla="*/ 23 w 67"/>
                  <a:gd name="T29" fmla="*/ 26 h 61"/>
                  <a:gd name="T30" fmla="*/ 20 w 67"/>
                  <a:gd name="T31" fmla="*/ 27 h 61"/>
                  <a:gd name="T32" fmla="*/ 17 w 67"/>
                  <a:gd name="T33" fmla="*/ 27 h 61"/>
                  <a:gd name="T34" fmla="*/ 16 w 67"/>
                  <a:gd name="T35" fmla="*/ 27 h 61"/>
                  <a:gd name="T36" fmla="*/ 14 w 67"/>
                  <a:gd name="T37" fmla="*/ 28 h 61"/>
                  <a:gd name="T38" fmla="*/ 11 w 67"/>
                  <a:gd name="T39" fmla="*/ 28 h 61"/>
                  <a:gd name="T40" fmla="*/ 9 w 67"/>
                  <a:gd name="T41" fmla="*/ 29 h 61"/>
                  <a:gd name="T42" fmla="*/ 5 w 67"/>
                  <a:gd name="T43" fmla="*/ 29 h 61"/>
                  <a:gd name="T44" fmla="*/ 4 w 67"/>
                  <a:gd name="T45" fmla="*/ 29 h 61"/>
                  <a:gd name="T46" fmla="*/ 2 w 67"/>
                  <a:gd name="T47" fmla="*/ 30 h 61"/>
                  <a:gd name="T48" fmla="*/ 1 w 67"/>
                  <a:gd name="T49" fmla="*/ 30 h 61"/>
                  <a:gd name="T50" fmla="*/ 0 w 67"/>
                  <a:gd name="T51" fmla="*/ 28 h 61"/>
                  <a:gd name="T52" fmla="*/ 0 w 67"/>
                  <a:gd name="T53" fmla="*/ 27 h 61"/>
                  <a:gd name="T54" fmla="*/ 0 w 67"/>
                  <a:gd name="T55" fmla="*/ 26 h 61"/>
                  <a:gd name="T56" fmla="*/ 0 w 67"/>
                  <a:gd name="T57" fmla="*/ 24 h 61"/>
                  <a:gd name="T58" fmla="*/ 0 w 67"/>
                  <a:gd name="T59" fmla="*/ 22 h 61"/>
                  <a:gd name="T60" fmla="*/ 0 w 67"/>
                  <a:gd name="T61" fmla="*/ 20 h 61"/>
                  <a:gd name="T62" fmla="*/ 0 w 67"/>
                  <a:gd name="T63" fmla="*/ 18 h 61"/>
                  <a:gd name="T64" fmla="*/ 0 w 67"/>
                  <a:gd name="T65" fmla="*/ 17 h 61"/>
                  <a:gd name="T66" fmla="*/ 0 w 67"/>
                  <a:gd name="T67" fmla="*/ 19 h 61"/>
                  <a:gd name="T68" fmla="*/ 1 w 67"/>
                  <a:gd name="T69" fmla="*/ 21 h 61"/>
                  <a:gd name="T70" fmla="*/ 1 w 67"/>
                  <a:gd name="T71" fmla="*/ 22 h 61"/>
                  <a:gd name="T72" fmla="*/ 2 w 67"/>
                  <a:gd name="T73" fmla="*/ 23 h 61"/>
                  <a:gd name="T74" fmla="*/ 5 w 67"/>
                  <a:gd name="T75" fmla="*/ 25 h 61"/>
                  <a:gd name="T76" fmla="*/ 6 w 67"/>
                  <a:gd name="T77" fmla="*/ 26 h 61"/>
                  <a:gd name="T78" fmla="*/ 9 w 67"/>
                  <a:gd name="T79" fmla="*/ 26 h 61"/>
                  <a:gd name="T80" fmla="*/ 12 w 67"/>
                  <a:gd name="T81" fmla="*/ 26 h 61"/>
                  <a:gd name="T82" fmla="*/ 15 w 67"/>
                  <a:gd name="T83" fmla="*/ 24 h 61"/>
                  <a:gd name="T84" fmla="*/ 17 w 67"/>
                  <a:gd name="T85" fmla="*/ 23 h 61"/>
                  <a:gd name="T86" fmla="*/ 20 w 67"/>
                  <a:gd name="T87" fmla="*/ 21 h 61"/>
                  <a:gd name="T88" fmla="*/ 22 w 67"/>
                  <a:gd name="T89" fmla="*/ 18 h 61"/>
                  <a:gd name="T90" fmla="*/ 24 w 67"/>
                  <a:gd name="T91" fmla="*/ 15 h 61"/>
                  <a:gd name="T92" fmla="*/ 25 w 67"/>
                  <a:gd name="T93" fmla="*/ 12 h 61"/>
                  <a:gd name="T94" fmla="*/ 26 w 67"/>
                  <a:gd name="T95" fmla="*/ 9 h 61"/>
                  <a:gd name="T96" fmla="*/ 27 w 67"/>
                  <a:gd name="T97" fmla="*/ 7 h 61"/>
                  <a:gd name="T98" fmla="*/ 27 w 67"/>
                  <a:gd name="T99" fmla="*/ 4 h 61"/>
                  <a:gd name="T100" fmla="*/ 26 w 67"/>
                  <a:gd name="T101" fmla="*/ 1 h 61"/>
                  <a:gd name="T102" fmla="*/ 26 w 67"/>
                  <a:gd name="T103" fmla="*/ 0 h 61"/>
                  <a:gd name="T104" fmla="*/ 26 w 67"/>
                  <a:gd name="T105" fmla="*/ 0 h 61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67"/>
                  <a:gd name="T160" fmla="*/ 0 h 61"/>
                  <a:gd name="T161" fmla="*/ 67 w 67"/>
                  <a:gd name="T162" fmla="*/ 61 h 61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67" h="61">
                    <a:moveTo>
                      <a:pt x="53" y="0"/>
                    </a:moveTo>
                    <a:lnTo>
                      <a:pt x="57" y="4"/>
                    </a:lnTo>
                    <a:lnTo>
                      <a:pt x="61" y="8"/>
                    </a:lnTo>
                    <a:lnTo>
                      <a:pt x="63" y="14"/>
                    </a:lnTo>
                    <a:lnTo>
                      <a:pt x="67" y="17"/>
                    </a:lnTo>
                    <a:lnTo>
                      <a:pt x="67" y="21"/>
                    </a:lnTo>
                    <a:lnTo>
                      <a:pt x="67" y="27"/>
                    </a:lnTo>
                    <a:lnTo>
                      <a:pt x="67" y="31"/>
                    </a:lnTo>
                    <a:lnTo>
                      <a:pt x="67" y="36"/>
                    </a:lnTo>
                    <a:lnTo>
                      <a:pt x="63" y="38"/>
                    </a:lnTo>
                    <a:lnTo>
                      <a:pt x="61" y="44"/>
                    </a:lnTo>
                    <a:lnTo>
                      <a:pt x="59" y="46"/>
                    </a:lnTo>
                    <a:lnTo>
                      <a:pt x="55" y="50"/>
                    </a:lnTo>
                    <a:lnTo>
                      <a:pt x="49" y="52"/>
                    </a:lnTo>
                    <a:lnTo>
                      <a:pt x="46" y="53"/>
                    </a:lnTo>
                    <a:lnTo>
                      <a:pt x="40" y="55"/>
                    </a:lnTo>
                    <a:lnTo>
                      <a:pt x="34" y="55"/>
                    </a:lnTo>
                    <a:lnTo>
                      <a:pt x="32" y="55"/>
                    </a:lnTo>
                    <a:lnTo>
                      <a:pt x="29" y="57"/>
                    </a:lnTo>
                    <a:lnTo>
                      <a:pt x="23" y="57"/>
                    </a:lnTo>
                    <a:lnTo>
                      <a:pt x="19" y="59"/>
                    </a:lnTo>
                    <a:lnTo>
                      <a:pt x="11" y="59"/>
                    </a:lnTo>
                    <a:lnTo>
                      <a:pt x="8" y="59"/>
                    </a:lnTo>
                    <a:lnTo>
                      <a:pt x="4" y="61"/>
                    </a:lnTo>
                    <a:lnTo>
                      <a:pt x="2" y="61"/>
                    </a:lnTo>
                    <a:lnTo>
                      <a:pt x="0" y="57"/>
                    </a:lnTo>
                    <a:lnTo>
                      <a:pt x="0" y="55"/>
                    </a:lnTo>
                    <a:lnTo>
                      <a:pt x="0" y="52"/>
                    </a:lnTo>
                    <a:lnTo>
                      <a:pt x="0" y="48"/>
                    </a:lnTo>
                    <a:lnTo>
                      <a:pt x="0" y="44"/>
                    </a:lnTo>
                    <a:lnTo>
                      <a:pt x="0" y="40"/>
                    </a:lnTo>
                    <a:lnTo>
                      <a:pt x="0" y="36"/>
                    </a:lnTo>
                    <a:lnTo>
                      <a:pt x="0" y="34"/>
                    </a:lnTo>
                    <a:lnTo>
                      <a:pt x="0" y="38"/>
                    </a:lnTo>
                    <a:lnTo>
                      <a:pt x="2" y="42"/>
                    </a:lnTo>
                    <a:lnTo>
                      <a:pt x="2" y="44"/>
                    </a:lnTo>
                    <a:lnTo>
                      <a:pt x="4" y="46"/>
                    </a:lnTo>
                    <a:lnTo>
                      <a:pt x="10" y="50"/>
                    </a:lnTo>
                    <a:lnTo>
                      <a:pt x="13" y="52"/>
                    </a:lnTo>
                    <a:lnTo>
                      <a:pt x="19" y="52"/>
                    </a:lnTo>
                    <a:lnTo>
                      <a:pt x="25" y="52"/>
                    </a:lnTo>
                    <a:lnTo>
                      <a:pt x="30" y="48"/>
                    </a:lnTo>
                    <a:lnTo>
                      <a:pt x="34" y="46"/>
                    </a:lnTo>
                    <a:lnTo>
                      <a:pt x="40" y="42"/>
                    </a:lnTo>
                    <a:lnTo>
                      <a:pt x="44" y="36"/>
                    </a:lnTo>
                    <a:lnTo>
                      <a:pt x="48" y="31"/>
                    </a:lnTo>
                    <a:lnTo>
                      <a:pt x="51" y="25"/>
                    </a:lnTo>
                    <a:lnTo>
                      <a:pt x="53" y="19"/>
                    </a:lnTo>
                    <a:lnTo>
                      <a:pt x="55" y="14"/>
                    </a:lnTo>
                    <a:lnTo>
                      <a:pt x="55" y="8"/>
                    </a:lnTo>
                    <a:lnTo>
                      <a:pt x="53" y="2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5" name="Freeform 163"/>
              <p:cNvSpPr>
                <a:spLocks/>
              </p:cNvSpPr>
              <p:nvPr/>
            </p:nvSpPr>
            <p:spPr bwMode="auto">
              <a:xfrm>
                <a:off x="2271" y="3395"/>
                <a:ext cx="76" cy="82"/>
              </a:xfrm>
              <a:custGeom>
                <a:avLst/>
                <a:gdLst>
                  <a:gd name="T0" fmla="*/ 45 w 152"/>
                  <a:gd name="T1" fmla="*/ 0 h 163"/>
                  <a:gd name="T2" fmla="*/ 49 w 152"/>
                  <a:gd name="T3" fmla="*/ 4 h 163"/>
                  <a:gd name="T4" fmla="*/ 50 w 152"/>
                  <a:gd name="T5" fmla="*/ 9 h 163"/>
                  <a:gd name="T6" fmla="*/ 48 w 152"/>
                  <a:gd name="T7" fmla="*/ 12 h 163"/>
                  <a:gd name="T8" fmla="*/ 47 w 152"/>
                  <a:gd name="T9" fmla="*/ 14 h 163"/>
                  <a:gd name="T10" fmla="*/ 52 w 152"/>
                  <a:gd name="T11" fmla="*/ 14 h 163"/>
                  <a:gd name="T12" fmla="*/ 56 w 152"/>
                  <a:gd name="T13" fmla="*/ 15 h 163"/>
                  <a:gd name="T14" fmla="*/ 61 w 152"/>
                  <a:gd name="T15" fmla="*/ 17 h 163"/>
                  <a:gd name="T16" fmla="*/ 65 w 152"/>
                  <a:gd name="T17" fmla="*/ 19 h 163"/>
                  <a:gd name="T18" fmla="*/ 68 w 152"/>
                  <a:gd name="T19" fmla="*/ 21 h 163"/>
                  <a:gd name="T20" fmla="*/ 70 w 152"/>
                  <a:gd name="T21" fmla="*/ 25 h 163"/>
                  <a:gd name="T22" fmla="*/ 71 w 152"/>
                  <a:gd name="T23" fmla="*/ 30 h 163"/>
                  <a:gd name="T24" fmla="*/ 73 w 152"/>
                  <a:gd name="T25" fmla="*/ 36 h 163"/>
                  <a:gd name="T26" fmla="*/ 75 w 152"/>
                  <a:gd name="T27" fmla="*/ 39 h 163"/>
                  <a:gd name="T28" fmla="*/ 75 w 152"/>
                  <a:gd name="T29" fmla="*/ 44 h 163"/>
                  <a:gd name="T30" fmla="*/ 74 w 152"/>
                  <a:gd name="T31" fmla="*/ 48 h 163"/>
                  <a:gd name="T32" fmla="*/ 72 w 152"/>
                  <a:gd name="T33" fmla="*/ 52 h 163"/>
                  <a:gd name="T34" fmla="*/ 69 w 152"/>
                  <a:gd name="T35" fmla="*/ 57 h 163"/>
                  <a:gd name="T36" fmla="*/ 66 w 152"/>
                  <a:gd name="T37" fmla="*/ 61 h 163"/>
                  <a:gd name="T38" fmla="*/ 65 w 152"/>
                  <a:gd name="T39" fmla="*/ 66 h 163"/>
                  <a:gd name="T40" fmla="*/ 63 w 152"/>
                  <a:gd name="T41" fmla="*/ 68 h 163"/>
                  <a:gd name="T42" fmla="*/ 59 w 152"/>
                  <a:gd name="T43" fmla="*/ 69 h 163"/>
                  <a:gd name="T44" fmla="*/ 54 w 152"/>
                  <a:gd name="T45" fmla="*/ 70 h 163"/>
                  <a:gd name="T46" fmla="*/ 51 w 152"/>
                  <a:gd name="T47" fmla="*/ 70 h 163"/>
                  <a:gd name="T48" fmla="*/ 49 w 152"/>
                  <a:gd name="T49" fmla="*/ 71 h 163"/>
                  <a:gd name="T50" fmla="*/ 45 w 152"/>
                  <a:gd name="T51" fmla="*/ 75 h 163"/>
                  <a:gd name="T52" fmla="*/ 41 w 152"/>
                  <a:gd name="T53" fmla="*/ 78 h 163"/>
                  <a:gd name="T54" fmla="*/ 37 w 152"/>
                  <a:gd name="T55" fmla="*/ 81 h 163"/>
                  <a:gd name="T56" fmla="*/ 34 w 152"/>
                  <a:gd name="T57" fmla="*/ 81 h 163"/>
                  <a:gd name="T58" fmla="*/ 31 w 152"/>
                  <a:gd name="T59" fmla="*/ 80 h 163"/>
                  <a:gd name="T60" fmla="*/ 28 w 152"/>
                  <a:gd name="T61" fmla="*/ 76 h 163"/>
                  <a:gd name="T62" fmla="*/ 27 w 152"/>
                  <a:gd name="T63" fmla="*/ 70 h 163"/>
                  <a:gd name="T64" fmla="*/ 27 w 152"/>
                  <a:gd name="T65" fmla="*/ 63 h 163"/>
                  <a:gd name="T66" fmla="*/ 28 w 152"/>
                  <a:gd name="T67" fmla="*/ 57 h 163"/>
                  <a:gd name="T68" fmla="*/ 28 w 152"/>
                  <a:gd name="T69" fmla="*/ 53 h 163"/>
                  <a:gd name="T70" fmla="*/ 28 w 152"/>
                  <a:gd name="T71" fmla="*/ 49 h 163"/>
                  <a:gd name="T72" fmla="*/ 25 w 152"/>
                  <a:gd name="T73" fmla="*/ 44 h 163"/>
                  <a:gd name="T74" fmla="*/ 21 w 152"/>
                  <a:gd name="T75" fmla="*/ 42 h 163"/>
                  <a:gd name="T76" fmla="*/ 17 w 152"/>
                  <a:gd name="T77" fmla="*/ 42 h 163"/>
                  <a:gd name="T78" fmla="*/ 13 w 152"/>
                  <a:gd name="T79" fmla="*/ 42 h 163"/>
                  <a:gd name="T80" fmla="*/ 7 w 152"/>
                  <a:gd name="T81" fmla="*/ 40 h 163"/>
                  <a:gd name="T82" fmla="*/ 2 w 152"/>
                  <a:gd name="T83" fmla="*/ 37 h 163"/>
                  <a:gd name="T84" fmla="*/ 0 w 152"/>
                  <a:gd name="T85" fmla="*/ 33 h 163"/>
                  <a:gd name="T86" fmla="*/ 1 w 152"/>
                  <a:gd name="T87" fmla="*/ 30 h 163"/>
                  <a:gd name="T88" fmla="*/ 7 w 152"/>
                  <a:gd name="T89" fmla="*/ 24 h 163"/>
                  <a:gd name="T90" fmla="*/ 12 w 152"/>
                  <a:gd name="T91" fmla="*/ 19 h 163"/>
                  <a:gd name="T92" fmla="*/ 13 w 152"/>
                  <a:gd name="T93" fmla="*/ 12 h 163"/>
                  <a:gd name="T94" fmla="*/ 15 w 152"/>
                  <a:gd name="T95" fmla="*/ 9 h 163"/>
                  <a:gd name="T96" fmla="*/ 18 w 152"/>
                  <a:gd name="T97" fmla="*/ 6 h 163"/>
                  <a:gd name="T98" fmla="*/ 22 w 152"/>
                  <a:gd name="T99" fmla="*/ 4 h 163"/>
                  <a:gd name="T100" fmla="*/ 27 w 152"/>
                  <a:gd name="T101" fmla="*/ 4 h 163"/>
                  <a:gd name="T102" fmla="*/ 32 w 152"/>
                  <a:gd name="T103" fmla="*/ 3 h 163"/>
                  <a:gd name="T104" fmla="*/ 37 w 152"/>
                  <a:gd name="T105" fmla="*/ 2 h 163"/>
                  <a:gd name="T106" fmla="*/ 41 w 152"/>
                  <a:gd name="T107" fmla="*/ 1 h 163"/>
                  <a:gd name="T108" fmla="*/ 44 w 152"/>
                  <a:gd name="T109" fmla="*/ 0 h 163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w 152"/>
                  <a:gd name="T166" fmla="*/ 0 h 163"/>
                  <a:gd name="T167" fmla="*/ 152 w 152"/>
                  <a:gd name="T168" fmla="*/ 163 h 163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T165" t="T166" r="T167" b="T168"/>
                <a:pathLst>
                  <a:path w="152" h="163">
                    <a:moveTo>
                      <a:pt x="87" y="0"/>
                    </a:moveTo>
                    <a:lnTo>
                      <a:pt x="89" y="0"/>
                    </a:lnTo>
                    <a:lnTo>
                      <a:pt x="95" y="3"/>
                    </a:lnTo>
                    <a:lnTo>
                      <a:pt x="97" y="7"/>
                    </a:lnTo>
                    <a:lnTo>
                      <a:pt x="99" y="11"/>
                    </a:lnTo>
                    <a:lnTo>
                      <a:pt x="99" y="17"/>
                    </a:lnTo>
                    <a:lnTo>
                      <a:pt x="97" y="21"/>
                    </a:lnTo>
                    <a:lnTo>
                      <a:pt x="95" y="24"/>
                    </a:lnTo>
                    <a:lnTo>
                      <a:pt x="89" y="28"/>
                    </a:lnTo>
                    <a:lnTo>
                      <a:pt x="93" y="28"/>
                    </a:lnTo>
                    <a:lnTo>
                      <a:pt x="99" y="28"/>
                    </a:lnTo>
                    <a:lnTo>
                      <a:pt x="103" y="28"/>
                    </a:lnTo>
                    <a:lnTo>
                      <a:pt x="108" y="30"/>
                    </a:lnTo>
                    <a:lnTo>
                      <a:pt x="112" y="30"/>
                    </a:lnTo>
                    <a:lnTo>
                      <a:pt x="118" y="32"/>
                    </a:lnTo>
                    <a:lnTo>
                      <a:pt x="122" y="34"/>
                    </a:lnTo>
                    <a:lnTo>
                      <a:pt x="126" y="36"/>
                    </a:lnTo>
                    <a:lnTo>
                      <a:pt x="129" y="38"/>
                    </a:lnTo>
                    <a:lnTo>
                      <a:pt x="133" y="40"/>
                    </a:lnTo>
                    <a:lnTo>
                      <a:pt x="135" y="41"/>
                    </a:lnTo>
                    <a:lnTo>
                      <a:pt x="139" y="45"/>
                    </a:lnTo>
                    <a:lnTo>
                      <a:pt x="139" y="49"/>
                    </a:lnTo>
                    <a:lnTo>
                      <a:pt x="141" y="55"/>
                    </a:lnTo>
                    <a:lnTo>
                      <a:pt x="141" y="60"/>
                    </a:lnTo>
                    <a:lnTo>
                      <a:pt x="141" y="68"/>
                    </a:lnTo>
                    <a:lnTo>
                      <a:pt x="146" y="72"/>
                    </a:lnTo>
                    <a:lnTo>
                      <a:pt x="148" y="74"/>
                    </a:lnTo>
                    <a:lnTo>
                      <a:pt x="150" y="78"/>
                    </a:lnTo>
                    <a:lnTo>
                      <a:pt x="152" y="83"/>
                    </a:lnTo>
                    <a:lnTo>
                      <a:pt x="150" y="87"/>
                    </a:lnTo>
                    <a:lnTo>
                      <a:pt x="150" y="91"/>
                    </a:lnTo>
                    <a:lnTo>
                      <a:pt x="148" y="95"/>
                    </a:lnTo>
                    <a:lnTo>
                      <a:pt x="146" y="100"/>
                    </a:lnTo>
                    <a:lnTo>
                      <a:pt x="143" y="104"/>
                    </a:lnTo>
                    <a:lnTo>
                      <a:pt x="141" y="108"/>
                    </a:lnTo>
                    <a:lnTo>
                      <a:pt x="137" y="114"/>
                    </a:lnTo>
                    <a:lnTo>
                      <a:pt x="135" y="117"/>
                    </a:lnTo>
                    <a:lnTo>
                      <a:pt x="131" y="121"/>
                    </a:lnTo>
                    <a:lnTo>
                      <a:pt x="129" y="127"/>
                    </a:lnTo>
                    <a:lnTo>
                      <a:pt x="129" y="131"/>
                    </a:lnTo>
                    <a:lnTo>
                      <a:pt x="129" y="136"/>
                    </a:lnTo>
                    <a:lnTo>
                      <a:pt x="126" y="136"/>
                    </a:lnTo>
                    <a:lnTo>
                      <a:pt x="122" y="138"/>
                    </a:lnTo>
                    <a:lnTo>
                      <a:pt x="118" y="138"/>
                    </a:lnTo>
                    <a:lnTo>
                      <a:pt x="114" y="140"/>
                    </a:lnTo>
                    <a:lnTo>
                      <a:pt x="108" y="140"/>
                    </a:lnTo>
                    <a:lnTo>
                      <a:pt x="105" y="140"/>
                    </a:lnTo>
                    <a:lnTo>
                      <a:pt x="101" y="140"/>
                    </a:lnTo>
                    <a:lnTo>
                      <a:pt x="99" y="140"/>
                    </a:lnTo>
                    <a:lnTo>
                      <a:pt x="97" y="142"/>
                    </a:lnTo>
                    <a:lnTo>
                      <a:pt x="93" y="144"/>
                    </a:lnTo>
                    <a:lnTo>
                      <a:pt x="89" y="150"/>
                    </a:lnTo>
                    <a:lnTo>
                      <a:pt x="87" y="154"/>
                    </a:lnTo>
                    <a:lnTo>
                      <a:pt x="82" y="155"/>
                    </a:lnTo>
                    <a:lnTo>
                      <a:pt x="78" y="159"/>
                    </a:lnTo>
                    <a:lnTo>
                      <a:pt x="74" y="161"/>
                    </a:lnTo>
                    <a:lnTo>
                      <a:pt x="72" y="163"/>
                    </a:lnTo>
                    <a:lnTo>
                      <a:pt x="67" y="161"/>
                    </a:lnTo>
                    <a:lnTo>
                      <a:pt x="65" y="161"/>
                    </a:lnTo>
                    <a:lnTo>
                      <a:pt x="61" y="159"/>
                    </a:lnTo>
                    <a:lnTo>
                      <a:pt x="59" y="157"/>
                    </a:lnTo>
                    <a:lnTo>
                      <a:pt x="55" y="152"/>
                    </a:lnTo>
                    <a:lnTo>
                      <a:pt x="53" y="146"/>
                    </a:lnTo>
                    <a:lnTo>
                      <a:pt x="53" y="140"/>
                    </a:lnTo>
                    <a:lnTo>
                      <a:pt x="53" y="133"/>
                    </a:lnTo>
                    <a:lnTo>
                      <a:pt x="53" y="125"/>
                    </a:lnTo>
                    <a:lnTo>
                      <a:pt x="55" y="119"/>
                    </a:lnTo>
                    <a:lnTo>
                      <a:pt x="55" y="114"/>
                    </a:lnTo>
                    <a:lnTo>
                      <a:pt x="55" y="110"/>
                    </a:lnTo>
                    <a:lnTo>
                      <a:pt x="55" y="106"/>
                    </a:lnTo>
                    <a:lnTo>
                      <a:pt x="55" y="104"/>
                    </a:lnTo>
                    <a:lnTo>
                      <a:pt x="55" y="97"/>
                    </a:lnTo>
                    <a:lnTo>
                      <a:pt x="53" y="93"/>
                    </a:lnTo>
                    <a:lnTo>
                      <a:pt x="49" y="87"/>
                    </a:lnTo>
                    <a:lnTo>
                      <a:pt x="46" y="85"/>
                    </a:lnTo>
                    <a:lnTo>
                      <a:pt x="42" y="83"/>
                    </a:lnTo>
                    <a:lnTo>
                      <a:pt x="40" y="83"/>
                    </a:lnTo>
                    <a:lnTo>
                      <a:pt x="34" y="83"/>
                    </a:lnTo>
                    <a:lnTo>
                      <a:pt x="30" y="85"/>
                    </a:lnTo>
                    <a:lnTo>
                      <a:pt x="25" y="83"/>
                    </a:lnTo>
                    <a:lnTo>
                      <a:pt x="19" y="81"/>
                    </a:lnTo>
                    <a:lnTo>
                      <a:pt x="13" y="79"/>
                    </a:lnTo>
                    <a:lnTo>
                      <a:pt x="10" y="79"/>
                    </a:lnTo>
                    <a:lnTo>
                      <a:pt x="4" y="74"/>
                    </a:lnTo>
                    <a:lnTo>
                      <a:pt x="2" y="70"/>
                    </a:lnTo>
                    <a:lnTo>
                      <a:pt x="0" y="66"/>
                    </a:lnTo>
                    <a:lnTo>
                      <a:pt x="0" y="64"/>
                    </a:lnTo>
                    <a:lnTo>
                      <a:pt x="2" y="59"/>
                    </a:lnTo>
                    <a:lnTo>
                      <a:pt x="8" y="53"/>
                    </a:lnTo>
                    <a:lnTo>
                      <a:pt x="13" y="47"/>
                    </a:lnTo>
                    <a:lnTo>
                      <a:pt x="19" y="43"/>
                    </a:lnTo>
                    <a:lnTo>
                      <a:pt x="23" y="38"/>
                    </a:lnTo>
                    <a:lnTo>
                      <a:pt x="25" y="32"/>
                    </a:lnTo>
                    <a:lnTo>
                      <a:pt x="25" y="24"/>
                    </a:lnTo>
                    <a:lnTo>
                      <a:pt x="27" y="21"/>
                    </a:lnTo>
                    <a:lnTo>
                      <a:pt x="29" y="17"/>
                    </a:lnTo>
                    <a:lnTo>
                      <a:pt x="32" y="15"/>
                    </a:lnTo>
                    <a:lnTo>
                      <a:pt x="36" y="11"/>
                    </a:lnTo>
                    <a:lnTo>
                      <a:pt x="40" y="9"/>
                    </a:lnTo>
                    <a:lnTo>
                      <a:pt x="44" y="7"/>
                    </a:lnTo>
                    <a:lnTo>
                      <a:pt x="49" y="7"/>
                    </a:lnTo>
                    <a:lnTo>
                      <a:pt x="53" y="7"/>
                    </a:lnTo>
                    <a:lnTo>
                      <a:pt x="59" y="7"/>
                    </a:lnTo>
                    <a:lnTo>
                      <a:pt x="63" y="5"/>
                    </a:lnTo>
                    <a:lnTo>
                      <a:pt x="68" y="5"/>
                    </a:lnTo>
                    <a:lnTo>
                      <a:pt x="74" y="3"/>
                    </a:lnTo>
                    <a:lnTo>
                      <a:pt x="78" y="3"/>
                    </a:lnTo>
                    <a:lnTo>
                      <a:pt x="82" y="2"/>
                    </a:lnTo>
                    <a:lnTo>
                      <a:pt x="87" y="0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6" name="Freeform 164"/>
              <p:cNvSpPr>
                <a:spLocks/>
              </p:cNvSpPr>
              <p:nvPr/>
            </p:nvSpPr>
            <p:spPr bwMode="auto">
              <a:xfrm>
                <a:off x="2293" y="3421"/>
                <a:ext cx="8" cy="6"/>
              </a:xfrm>
              <a:custGeom>
                <a:avLst/>
                <a:gdLst>
                  <a:gd name="T0" fmla="*/ 3 w 15"/>
                  <a:gd name="T1" fmla="*/ 0 h 11"/>
                  <a:gd name="T2" fmla="*/ 5 w 15"/>
                  <a:gd name="T3" fmla="*/ 0 h 11"/>
                  <a:gd name="T4" fmla="*/ 7 w 15"/>
                  <a:gd name="T5" fmla="*/ 1 h 11"/>
                  <a:gd name="T6" fmla="*/ 8 w 15"/>
                  <a:gd name="T7" fmla="*/ 2 h 11"/>
                  <a:gd name="T8" fmla="*/ 8 w 15"/>
                  <a:gd name="T9" fmla="*/ 3 h 11"/>
                  <a:gd name="T10" fmla="*/ 7 w 15"/>
                  <a:gd name="T11" fmla="*/ 4 h 11"/>
                  <a:gd name="T12" fmla="*/ 5 w 15"/>
                  <a:gd name="T13" fmla="*/ 6 h 11"/>
                  <a:gd name="T14" fmla="*/ 2 w 15"/>
                  <a:gd name="T15" fmla="*/ 6 h 11"/>
                  <a:gd name="T16" fmla="*/ 0 w 15"/>
                  <a:gd name="T17" fmla="*/ 6 h 11"/>
                  <a:gd name="T18" fmla="*/ 0 w 15"/>
                  <a:gd name="T19" fmla="*/ 4 h 11"/>
                  <a:gd name="T20" fmla="*/ 0 w 15"/>
                  <a:gd name="T21" fmla="*/ 3 h 11"/>
                  <a:gd name="T22" fmla="*/ 0 w 15"/>
                  <a:gd name="T23" fmla="*/ 2 h 11"/>
                  <a:gd name="T24" fmla="*/ 2 w 15"/>
                  <a:gd name="T25" fmla="*/ 0 h 11"/>
                  <a:gd name="T26" fmla="*/ 3 w 15"/>
                  <a:gd name="T27" fmla="*/ 0 h 11"/>
                  <a:gd name="T28" fmla="*/ 3 w 15"/>
                  <a:gd name="T29" fmla="*/ 0 h 11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15"/>
                  <a:gd name="T46" fmla="*/ 0 h 11"/>
                  <a:gd name="T47" fmla="*/ 15 w 15"/>
                  <a:gd name="T48" fmla="*/ 11 h 11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15" h="11">
                    <a:moveTo>
                      <a:pt x="5" y="0"/>
                    </a:moveTo>
                    <a:lnTo>
                      <a:pt x="9" y="0"/>
                    </a:lnTo>
                    <a:lnTo>
                      <a:pt x="13" y="2"/>
                    </a:lnTo>
                    <a:lnTo>
                      <a:pt x="15" y="4"/>
                    </a:lnTo>
                    <a:lnTo>
                      <a:pt x="15" y="6"/>
                    </a:lnTo>
                    <a:lnTo>
                      <a:pt x="13" y="8"/>
                    </a:lnTo>
                    <a:lnTo>
                      <a:pt x="9" y="11"/>
                    </a:lnTo>
                    <a:lnTo>
                      <a:pt x="3" y="11"/>
                    </a:lnTo>
                    <a:lnTo>
                      <a:pt x="0" y="11"/>
                    </a:lnTo>
                    <a:lnTo>
                      <a:pt x="0" y="8"/>
                    </a:lnTo>
                    <a:lnTo>
                      <a:pt x="0" y="6"/>
                    </a:lnTo>
                    <a:lnTo>
                      <a:pt x="0" y="4"/>
                    </a:lnTo>
                    <a:lnTo>
                      <a:pt x="3" y="0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7" name="Freeform 165"/>
              <p:cNvSpPr>
                <a:spLocks/>
              </p:cNvSpPr>
              <p:nvPr/>
            </p:nvSpPr>
            <p:spPr bwMode="auto">
              <a:xfrm>
                <a:off x="2318" y="3430"/>
                <a:ext cx="13" cy="25"/>
              </a:xfrm>
              <a:custGeom>
                <a:avLst/>
                <a:gdLst>
                  <a:gd name="T0" fmla="*/ 5 w 27"/>
                  <a:gd name="T1" fmla="*/ 0 h 51"/>
                  <a:gd name="T2" fmla="*/ 6 w 27"/>
                  <a:gd name="T3" fmla="*/ 0 h 51"/>
                  <a:gd name="T4" fmla="*/ 9 w 27"/>
                  <a:gd name="T5" fmla="*/ 1 h 51"/>
                  <a:gd name="T6" fmla="*/ 10 w 27"/>
                  <a:gd name="T7" fmla="*/ 2 h 51"/>
                  <a:gd name="T8" fmla="*/ 12 w 27"/>
                  <a:gd name="T9" fmla="*/ 4 h 51"/>
                  <a:gd name="T10" fmla="*/ 12 w 27"/>
                  <a:gd name="T11" fmla="*/ 5 h 51"/>
                  <a:gd name="T12" fmla="*/ 13 w 27"/>
                  <a:gd name="T13" fmla="*/ 7 h 51"/>
                  <a:gd name="T14" fmla="*/ 13 w 27"/>
                  <a:gd name="T15" fmla="*/ 9 h 51"/>
                  <a:gd name="T16" fmla="*/ 13 w 27"/>
                  <a:gd name="T17" fmla="*/ 12 h 51"/>
                  <a:gd name="T18" fmla="*/ 12 w 27"/>
                  <a:gd name="T19" fmla="*/ 14 h 51"/>
                  <a:gd name="T20" fmla="*/ 12 w 27"/>
                  <a:gd name="T21" fmla="*/ 16 h 51"/>
                  <a:gd name="T22" fmla="*/ 11 w 27"/>
                  <a:gd name="T23" fmla="*/ 18 h 51"/>
                  <a:gd name="T24" fmla="*/ 10 w 27"/>
                  <a:gd name="T25" fmla="*/ 20 h 51"/>
                  <a:gd name="T26" fmla="*/ 7 w 27"/>
                  <a:gd name="T27" fmla="*/ 23 h 51"/>
                  <a:gd name="T28" fmla="*/ 5 w 27"/>
                  <a:gd name="T29" fmla="*/ 25 h 51"/>
                  <a:gd name="T30" fmla="*/ 5 w 27"/>
                  <a:gd name="T31" fmla="*/ 22 h 51"/>
                  <a:gd name="T32" fmla="*/ 4 w 27"/>
                  <a:gd name="T33" fmla="*/ 18 h 51"/>
                  <a:gd name="T34" fmla="*/ 3 w 27"/>
                  <a:gd name="T35" fmla="*/ 14 h 51"/>
                  <a:gd name="T36" fmla="*/ 1 w 27"/>
                  <a:gd name="T37" fmla="*/ 11 h 51"/>
                  <a:gd name="T38" fmla="*/ 0 w 27"/>
                  <a:gd name="T39" fmla="*/ 7 h 51"/>
                  <a:gd name="T40" fmla="*/ 0 w 27"/>
                  <a:gd name="T41" fmla="*/ 5 h 51"/>
                  <a:gd name="T42" fmla="*/ 0 w 27"/>
                  <a:gd name="T43" fmla="*/ 4 h 51"/>
                  <a:gd name="T44" fmla="*/ 1 w 27"/>
                  <a:gd name="T45" fmla="*/ 2 h 51"/>
                  <a:gd name="T46" fmla="*/ 2 w 27"/>
                  <a:gd name="T47" fmla="*/ 1 h 51"/>
                  <a:gd name="T48" fmla="*/ 5 w 27"/>
                  <a:gd name="T49" fmla="*/ 0 h 51"/>
                  <a:gd name="T50" fmla="*/ 5 w 27"/>
                  <a:gd name="T51" fmla="*/ 0 h 51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27"/>
                  <a:gd name="T79" fmla="*/ 0 h 51"/>
                  <a:gd name="T80" fmla="*/ 27 w 27"/>
                  <a:gd name="T81" fmla="*/ 51 h 51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27" h="51">
                    <a:moveTo>
                      <a:pt x="10" y="0"/>
                    </a:moveTo>
                    <a:lnTo>
                      <a:pt x="13" y="0"/>
                    </a:lnTo>
                    <a:lnTo>
                      <a:pt x="19" y="2"/>
                    </a:lnTo>
                    <a:lnTo>
                      <a:pt x="21" y="4"/>
                    </a:lnTo>
                    <a:lnTo>
                      <a:pt x="25" y="8"/>
                    </a:lnTo>
                    <a:lnTo>
                      <a:pt x="25" y="11"/>
                    </a:lnTo>
                    <a:lnTo>
                      <a:pt x="27" y="15"/>
                    </a:lnTo>
                    <a:lnTo>
                      <a:pt x="27" y="19"/>
                    </a:lnTo>
                    <a:lnTo>
                      <a:pt x="27" y="25"/>
                    </a:lnTo>
                    <a:lnTo>
                      <a:pt x="25" y="29"/>
                    </a:lnTo>
                    <a:lnTo>
                      <a:pt x="25" y="32"/>
                    </a:lnTo>
                    <a:lnTo>
                      <a:pt x="23" y="36"/>
                    </a:lnTo>
                    <a:lnTo>
                      <a:pt x="21" y="40"/>
                    </a:lnTo>
                    <a:lnTo>
                      <a:pt x="15" y="46"/>
                    </a:lnTo>
                    <a:lnTo>
                      <a:pt x="10" y="51"/>
                    </a:lnTo>
                    <a:lnTo>
                      <a:pt x="10" y="44"/>
                    </a:lnTo>
                    <a:lnTo>
                      <a:pt x="8" y="36"/>
                    </a:lnTo>
                    <a:lnTo>
                      <a:pt x="6" y="29"/>
                    </a:lnTo>
                    <a:lnTo>
                      <a:pt x="2" y="23"/>
                    </a:lnTo>
                    <a:lnTo>
                      <a:pt x="0" y="15"/>
                    </a:lnTo>
                    <a:lnTo>
                      <a:pt x="0" y="10"/>
                    </a:lnTo>
                    <a:lnTo>
                      <a:pt x="0" y="8"/>
                    </a:lnTo>
                    <a:lnTo>
                      <a:pt x="2" y="4"/>
                    </a:lnTo>
                    <a:lnTo>
                      <a:pt x="4" y="2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8" name="Freeform 166"/>
              <p:cNvSpPr>
                <a:spLocks/>
              </p:cNvSpPr>
              <p:nvPr/>
            </p:nvSpPr>
            <p:spPr bwMode="auto">
              <a:xfrm>
                <a:off x="2131" y="3483"/>
                <a:ext cx="108" cy="102"/>
              </a:xfrm>
              <a:custGeom>
                <a:avLst/>
                <a:gdLst>
                  <a:gd name="T0" fmla="*/ 71 w 216"/>
                  <a:gd name="T1" fmla="*/ 4 h 206"/>
                  <a:gd name="T2" fmla="*/ 78 w 216"/>
                  <a:gd name="T3" fmla="*/ 5 h 206"/>
                  <a:gd name="T4" fmla="*/ 85 w 216"/>
                  <a:gd name="T5" fmla="*/ 6 h 206"/>
                  <a:gd name="T6" fmla="*/ 90 w 216"/>
                  <a:gd name="T7" fmla="*/ 8 h 206"/>
                  <a:gd name="T8" fmla="*/ 94 w 216"/>
                  <a:gd name="T9" fmla="*/ 11 h 206"/>
                  <a:gd name="T10" fmla="*/ 94 w 216"/>
                  <a:gd name="T11" fmla="*/ 19 h 206"/>
                  <a:gd name="T12" fmla="*/ 95 w 216"/>
                  <a:gd name="T13" fmla="*/ 28 h 206"/>
                  <a:gd name="T14" fmla="*/ 99 w 216"/>
                  <a:gd name="T15" fmla="*/ 33 h 206"/>
                  <a:gd name="T16" fmla="*/ 105 w 216"/>
                  <a:gd name="T17" fmla="*/ 40 h 206"/>
                  <a:gd name="T18" fmla="*/ 107 w 216"/>
                  <a:gd name="T19" fmla="*/ 46 h 206"/>
                  <a:gd name="T20" fmla="*/ 107 w 216"/>
                  <a:gd name="T21" fmla="*/ 53 h 206"/>
                  <a:gd name="T22" fmla="*/ 107 w 216"/>
                  <a:gd name="T23" fmla="*/ 62 h 206"/>
                  <a:gd name="T24" fmla="*/ 105 w 216"/>
                  <a:gd name="T25" fmla="*/ 72 h 206"/>
                  <a:gd name="T26" fmla="*/ 102 w 216"/>
                  <a:gd name="T27" fmla="*/ 80 h 206"/>
                  <a:gd name="T28" fmla="*/ 99 w 216"/>
                  <a:gd name="T29" fmla="*/ 90 h 206"/>
                  <a:gd name="T30" fmla="*/ 94 w 216"/>
                  <a:gd name="T31" fmla="*/ 97 h 206"/>
                  <a:gd name="T32" fmla="*/ 87 w 216"/>
                  <a:gd name="T33" fmla="*/ 101 h 206"/>
                  <a:gd name="T34" fmla="*/ 78 w 216"/>
                  <a:gd name="T35" fmla="*/ 97 h 206"/>
                  <a:gd name="T36" fmla="*/ 70 w 216"/>
                  <a:gd name="T37" fmla="*/ 92 h 206"/>
                  <a:gd name="T38" fmla="*/ 63 w 216"/>
                  <a:gd name="T39" fmla="*/ 86 h 206"/>
                  <a:gd name="T40" fmla="*/ 55 w 216"/>
                  <a:gd name="T41" fmla="*/ 86 h 206"/>
                  <a:gd name="T42" fmla="*/ 51 w 216"/>
                  <a:gd name="T43" fmla="*/ 90 h 206"/>
                  <a:gd name="T44" fmla="*/ 49 w 216"/>
                  <a:gd name="T45" fmla="*/ 95 h 206"/>
                  <a:gd name="T46" fmla="*/ 46 w 216"/>
                  <a:gd name="T47" fmla="*/ 100 h 206"/>
                  <a:gd name="T48" fmla="*/ 39 w 216"/>
                  <a:gd name="T49" fmla="*/ 101 h 206"/>
                  <a:gd name="T50" fmla="*/ 31 w 216"/>
                  <a:gd name="T51" fmla="*/ 96 h 206"/>
                  <a:gd name="T52" fmla="*/ 23 w 216"/>
                  <a:gd name="T53" fmla="*/ 90 h 206"/>
                  <a:gd name="T54" fmla="*/ 15 w 216"/>
                  <a:gd name="T55" fmla="*/ 84 h 206"/>
                  <a:gd name="T56" fmla="*/ 7 w 216"/>
                  <a:gd name="T57" fmla="*/ 79 h 206"/>
                  <a:gd name="T58" fmla="*/ 1 w 216"/>
                  <a:gd name="T59" fmla="*/ 71 h 206"/>
                  <a:gd name="T60" fmla="*/ 0 w 216"/>
                  <a:gd name="T61" fmla="*/ 62 h 206"/>
                  <a:gd name="T62" fmla="*/ 3 w 216"/>
                  <a:gd name="T63" fmla="*/ 53 h 206"/>
                  <a:gd name="T64" fmla="*/ 10 w 216"/>
                  <a:gd name="T65" fmla="*/ 47 h 206"/>
                  <a:gd name="T66" fmla="*/ 16 w 216"/>
                  <a:gd name="T67" fmla="*/ 41 h 206"/>
                  <a:gd name="T68" fmla="*/ 18 w 216"/>
                  <a:gd name="T69" fmla="*/ 32 h 206"/>
                  <a:gd name="T70" fmla="*/ 19 w 216"/>
                  <a:gd name="T71" fmla="*/ 22 h 206"/>
                  <a:gd name="T72" fmla="*/ 22 w 216"/>
                  <a:gd name="T73" fmla="*/ 13 h 206"/>
                  <a:gd name="T74" fmla="*/ 27 w 216"/>
                  <a:gd name="T75" fmla="*/ 7 h 206"/>
                  <a:gd name="T76" fmla="*/ 32 w 216"/>
                  <a:gd name="T77" fmla="*/ 5 h 206"/>
                  <a:gd name="T78" fmla="*/ 39 w 216"/>
                  <a:gd name="T79" fmla="*/ 7 h 206"/>
                  <a:gd name="T80" fmla="*/ 48 w 216"/>
                  <a:gd name="T81" fmla="*/ 5 h 206"/>
                  <a:gd name="T82" fmla="*/ 56 w 216"/>
                  <a:gd name="T83" fmla="*/ 3 h 206"/>
                  <a:gd name="T84" fmla="*/ 65 w 216"/>
                  <a:gd name="T85" fmla="*/ 2 h 206"/>
                  <a:gd name="T86" fmla="*/ 68 w 216"/>
                  <a:gd name="T87" fmla="*/ 0 h 20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216"/>
                  <a:gd name="T133" fmla="*/ 0 h 206"/>
                  <a:gd name="T134" fmla="*/ 216 w 216"/>
                  <a:gd name="T135" fmla="*/ 206 h 20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216" h="206">
                    <a:moveTo>
                      <a:pt x="136" y="0"/>
                    </a:moveTo>
                    <a:lnTo>
                      <a:pt x="138" y="4"/>
                    </a:lnTo>
                    <a:lnTo>
                      <a:pt x="142" y="8"/>
                    </a:lnTo>
                    <a:lnTo>
                      <a:pt x="148" y="8"/>
                    </a:lnTo>
                    <a:lnTo>
                      <a:pt x="152" y="10"/>
                    </a:lnTo>
                    <a:lnTo>
                      <a:pt x="155" y="10"/>
                    </a:lnTo>
                    <a:lnTo>
                      <a:pt x="159" y="12"/>
                    </a:lnTo>
                    <a:lnTo>
                      <a:pt x="165" y="12"/>
                    </a:lnTo>
                    <a:lnTo>
                      <a:pt x="169" y="12"/>
                    </a:lnTo>
                    <a:lnTo>
                      <a:pt x="173" y="12"/>
                    </a:lnTo>
                    <a:lnTo>
                      <a:pt x="178" y="14"/>
                    </a:lnTo>
                    <a:lnTo>
                      <a:pt x="180" y="16"/>
                    </a:lnTo>
                    <a:lnTo>
                      <a:pt x="184" y="18"/>
                    </a:lnTo>
                    <a:lnTo>
                      <a:pt x="186" y="19"/>
                    </a:lnTo>
                    <a:lnTo>
                      <a:pt x="188" y="23"/>
                    </a:lnTo>
                    <a:lnTo>
                      <a:pt x="190" y="27"/>
                    </a:lnTo>
                    <a:lnTo>
                      <a:pt x="190" y="35"/>
                    </a:lnTo>
                    <a:lnTo>
                      <a:pt x="188" y="38"/>
                    </a:lnTo>
                    <a:lnTo>
                      <a:pt x="188" y="44"/>
                    </a:lnTo>
                    <a:lnTo>
                      <a:pt x="188" y="50"/>
                    </a:lnTo>
                    <a:lnTo>
                      <a:pt x="190" y="56"/>
                    </a:lnTo>
                    <a:lnTo>
                      <a:pt x="192" y="59"/>
                    </a:lnTo>
                    <a:lnTo>
                      <a:pt x="193" y="63"/>
                    </a:lnTo>
                    <a:lnTo>
                      <a:pt x="197" y="67"/>
                    </a:lnTo>
                    <a:lnTo>
                      <a:pt x="201" y="73"/>
                    </a:lnTo>
                    <a:lnTo>
                      <a:pt x="205" y="75"/>
                    </a:lnTo>
                    <a:lnTo>
                      <a:pt x="209" y="80"/>
                    </a:lnTo>
                    <a:lnTo>
                      <a:pt x="211" y="84"/>
                    </a:lnTo>
                    <a:lnTo>
                      <a:pt x="213" y="88"/>
                    </a:lnTo>
                    <a:lnTo>
                      <a:pt x="214" y="92"/>
                    </a:lnTo>
                    <a:lnTo>
                      <a:pt x="216" y="95"/>
                    </a:lnTo>
                    <a:lnTo>
                      <a:pt x="214" y="101"/>
                    </a:lnTo>
                    <a:lnTo>
                      <a:pt x="214" y="107"/>
                    </a:lnTo>
                    <a:lnTo>
                      <a:pt x="213" y="114"/>
                    </a:lnTo>
                    <a:lnTo>
                      <a:pt x="213" y="120"/>
                    </a:lnTo>
                    <a:lnTo>
                      <a:pt x="213" y="126"/>
                    </a:lnTo>
                    <a:lnTo>
                      <a:pt x="211" y="133"/>
                    </a:lnTo>
                    <a:lnTo>
                      <a:pt x="211" y="139"/>
                    </a:lnTo>
                    <a:lnTo>
                      <a:pt x="209" y="145"/>
                    </a:lnTo>
                    <a:lnTo>
                      <a:pt x="207" y="151"/>
                    </a:lnTo>
                    <a:lnTo>
                      <a:pt x="207" y="158"/>
                    </a:lnTo>
                    <a:lnTo>
                      <a:pt x="203" y="162"/>
                    </a:lnTo>
                    <a:lnTo>
                      <a:pt x="201" y="170"/>
                    </a:lnTo>
                    <a:lnTo>
                      <a:pt x="199" y="173"/>
                    </a:lnTo>
                    <a:lnTo>
                      <a:pt x="197" y="181"/>
                    </a:lnTo>
                    <a:lnTo>
                      <a:pt x="193" y="187"/>
                    </a:lnTo>
                    <a:lnTo>
                      <a:pt x="192" y="190"/>
                    </a:lnTo>
                    <a:lnTo>
                      <a:pt x="188" y="196"/>
                    </a:lnTo>
                    <a:lnTo>
                      <a:pt x="184" y="202"/>
                    </a:lnTo>
                    <a:lnTo>
                      <a:pt x="178" y="204"/>
                    </a:lnTo>
                    <a:lnTo>
                      <a:pt x="173" y="204"/>
                    </a:lnTo>
                    <a:lnTo>
                      <a:pt x="165" y="202"/>
                    </a:lnTo>
                    <a:lnTo>
                      <a:pt x="161" y="200"/>
                    </a:lnTo>
                    <a:lnTo>
                      <a:pt x="155" y="196"/>
                    </a:lnTo>
                    <a:lnTo>
                      <a:pt x="150" y="192"/>
                    </a:lnTo>
                    <a:lnTo>
                      <a:pt x="144" y="189"/>
                    </a:lnTo>
                    <a:lnTo>
                      <a:pt x="140" y="185"/>
                    </a:lnTo>
                    <a:lnTo>
                      <a:pt x="135" y="179"/>
                    </a:lnTo>
                    <a:lnTo>
                      <a:pt x="131" y="175"/>
                    </a:lnTo>
                    <a:lnTo>
                      <a:pt x="125" y="173"/>
                    </a:lnTo>
                    <a:lnTo>
                      <a:pt x="119" y="171"/>
                    </a:lnTo>
                    <a:lnTo>
                      <a:pt x="114" y="171"/>
                    </a:lnTo>
                    <a:lnTo>
                      <a:pt x="110" y="173"/>
                    </a:lnTo>
                    <a:lnTo>
                      <a:pt x="108" y="175"/>
                    </a:lnTo>
                    <a:lnTo>
                      <a:pt x="104" y="177"/>
                    </a:lnTo>
                    <a:lnTo>
                      <a:pt x="102" y="181"/>
                    </a:lnTo>
                    <a:lnTo>
                      <a:pt x="100" y="185"/>
                    </a:lnTo>
                    <a:lnTo>
                      <a:pt x="100" y="189"/>
                    </a:lnTo>
                    <a:lnTo>
                      <a:pt x="98" y="192"/>
                    </a:lnTo>
                    <a:lnTo>
                      <a:pt x="97" y="196"/>
                    </a:lnTo>
                    <a:lnTo>
                      <a:pt x="95" y="200"/>
                    </a:lnTo>
                    <a:lnTo>
                      <a:pt x="91" y="202"/>
                    </a:lnTo>
                    <a:lnTo>
                      <a:pt x="89" y="206"/>
                    </a:lnTo>
                    <a:lnTo>
                      <a:pt x="83" y="206"/>
                    </a:lnTo>
                    <a:lnTo>
                      <a:pt x="78" y="204"/>
                    </a:lnTo>
                    <a:lnTo>
                      <a:pt x="72" y="202"/>
                    </a:lnTo>
                    <a:lnTo>
                      <a:pt x="68" y="200"/>
                    </a:lnTo>
                    <a:lnTo>
                      <a:pt x="62" y="194"/>
                    </a:lnTo>
                    <a:lnTo>
                      <a:pt x="57" y="190"/>
                    </a:lnTo>
                    <a:lnTo>
                      <a:pt x="51" y="187"/>
                    </a:lnTo>
                    <a:lnTo>
                      <a:pt x="45" y="181"/>
                    </a:lnTo>
                    <a:lnTo>
                      <a:pt x="40" y="177"/>
                    </a:lnTo>
                    <a:lnTo>
                      <a:pt x="34" y="173"/>
                    </a:lnTo>
                    <a:lnTo>
                      <a:pt x="30" y="170"/>
                    </a:lnTo>
                    <a:lnTo>
                      <a:pt x="26" y="168"/>
                    </a:lnTo>
                    <a:lnTo>
                      <a:pt x="19" y="164"/>
                    </a:lnTo>
                    <a:lnTo>
                      <a:pt x="13" y="160"/>
                    </a:lnTo>
                    <a:lnTo>
                      <a:pt x="7" y="154"/>
                    </a:lnTo>
                    <a:lnTo>
                      <a:pt x="5" y="149"/>
                    </a:lnTo>
                    <a:lnTo>
                      <a:pt x="1" y="143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126"/>
                    </a:lnTo>
                    <a:lnTo>
                      <a:pt x="0" y="120"/>
                    </a:lnTo>
                    <a:lnTo>
                      <a:pt x="1" y="113"/>
                    </a:lnTo>
                    <a:lnTo>
                      <a:pt x="5" y="107"/>
                    </a:lnTo>
                    <a:lnTo>
                      <a:pt x="9" y="103"/>
                    </a:lnTo>
                    <a:lnTo>
                      <a:pt x="13" y="97"/>
                    </a:lnTo>
                    <a:lnTo>
                      <a:pt x="19" y="94"/>
                    </a:lnTo>
                    <a:lnTo>
                      <a:pt x="24" y="90"/>
                    </a:lnTo>
                    <a:lnTo>
                      <a:pt x="32" y="86"/>
                    </a:lnTo>
                    <a:lnTo>
                      <a:pt x="32" y="82"/>
                    </a:lnTo>
                    <a:lnTo>
                      <a:pt x="34" y="76"/>
                    </a:lnTo>
                    <a:lnTo>
                      <a:pt x="36" y="71"/>
                    </a:lnTo>
                    <a:lnTo>
                      <a:pt x="36" y="65"/>
                    </a:lnTo>
                    <a:lnTo>
                      <a:pt x="38" y="57"/>
                    </a:lnTo>
                    <a:lnTo>
                      <a:pt x="38" y="52"/>
                    </a:lnTo>
                    <a:lnTo>
                      <a:pt x="38" y="44"/>
                    </a:lnTo>
                    <a:lnTo>
                      <a:pt x="41" y="38"/>
                    </a:lnTo>
                    <a:lnTo>
                      <a:pt x="41" y="33"/>
                    </a:lnTo>
                    <a:lnTo>
                      <a:pt x="43" y="27"/>
                    </a:lnTo>
                    <a:lnTo>
                      <a:pt x="45" y="21"/>
                    </a:lnTo>
                    <a:lnTo>
                      <a:pt x="49" y="18"/>
                    </a:lnTo>
                    <a:lnTo>
                      <a:pt x="53" y="14"/>
                    </a:lnTo>
                    <a:lnTo>
                      <a:pt x="59" y="12"/>
                    </a:lnTo>
                    <a:lnTo>
                      <a:pt x="60" y="10"/>
                    </a:lnTo>
                    <a:lnTo>
                      <a:pt x="64" y="10"/>
                    </a:lnTo>
                    <a:lnTo>
                      <a:pt x="68" y="10"/>
                    </a:lnTo>
                    <a:lnTo>
                      <a:pt x="72" y="10"/>
                    </a:lnTo>
                    <a:lnTo>
                      <a:pt x="78" y="14"/>
                    </a:lnTo>
                    <a:lnTo>
                      <a:pt x="83" y="16"/>
                    </a:lnTo>
                    <a:lnTo>
                      <a:pt x="89" y="12"/>
                    </a:lnTo>
                    <a:lnTo>
                      <a:pt x="95" y="10"/>
                    </a:lnTo>
                    <a:lnTo>
                      <a:pt x="100" y="8"/>
                    </a:lnTo>
                    <a:lnTo>
                      <a:pt x="106" y="6"/>
                    </a:lnTo>
                    <a:lnTo>
                      <a:pt x="112" y="6"/>
                    </a:lnTo>
                    <a:lnTo>
                      <a:pt x="117" y="8"/>
                    </a:lnTo>
                    <a:lnTo>
                      <a:pt x="123" y="6"/>
                    </a:lnTo>
                    <a:lnTo>
                      <a:pt x="129" y="4"/>
                    </a:lnTo>
                    <a:lnTo>
                      <a:pt x="133" y="2"/>
                    </a:lnTo>
                    <a:lnTo>
                      <a:pt x="136" y="0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9" name="Freeform 167"/>
              <p:cNvSpPr>
                <a:spLocks/>
              </p:cNvSpPr>
              <p:nvPr/>
            </p:nvSpPr>
            <p:spPr bwMode="auto">
              <a:xfrm>
                <a:off x="2185" y="3493"/>
                <a:ext cx="33" cy="62"/>
              </a:xfrm>
              <a:custGeom>
                <a:avLst/>
                <a:gdLst>
                  <a:gd name="T0" fmla="*/ 5 w 66"/>
                  <a:gd name="T1" fmla="*/ 2 h 124"/>
                  <a:gd name="T2" fmla="*/ 5 w 66"/>
                  <a:gd name="T3" fmla="*/ 8 h 124"/>
                  <a:gd name="T4" fmla="*/ 6 w 66"/>
                  <a:gd name="T5" fmla="*/ 14 h 124"/>
                  <a:gd name="T6" fmla="*/ 8 w 66"/>
                  <a:gd name="T7" fmla="*/ 17 h 124"/>
                  <a:gd name="T8" fmla="*/ 11 w 66"/>
                  <a:gd name="T9" fmla="*/ 18 h 124"/>
                  <a:gd name="T10" fmla="*/ 13 w 66"/>
                  <a:gd name="T11" fmla="*/ 18 h 124"/>
                  <a:gd name="T12" fmla="*/ 14 w 66"/>
                  <a:gd name="T13" fmla="*/ 13 h 124"/>
                  <a:gd name="T14" fmla="*/ 16 w 66"/>
                  <a:gd name="T15" fmla="*/ 8 h 124"/>
                  <a:gd name="T16" fmla="*/ 18 w 66"/>
                  <a:gd name="T17" fmla="*/ 4 h 124"/>
                  <a:gd name="T18" fmla="*/ 19 w 66"/>
                  <a:gd name="T19" fmla="*/ 3 h 124"/>
                  <a:gd name="T20" fmla="*/ 22 w 66"/>
                  <a:gd name="T21" fmla="*/ 6 h 124"/>
                  <a:gd name="T22" fmla="*/ 26 w 66"/>
                  <a:gd name="T23" fmla="*/ 8 h 124"/>
                  <a:gd name="T24" fmla="*/ 30 w 66"/>
                  <a:gd name="T25" fmla="*/ 9 h 124"/>
                  <a:gd name="T26" fmla="*/ 29 w 66"/>
                  <a:gd name="T27" fmla="*/ 12 h 124"/>
                  <a:gd name="T28" fmla="*/ 26 w 66"/>
                  <a:gd name="T29" fmla="*/ 14 h 124"/>
                  <a:gd name="T30" fmla="*/ 22 w 66"/>
                  <a:gd name="T31" fmla="*/ 18 h 124"/>
                  <a:gd name="T32" fmla="*/ 22 w 66"/>
                  <a:gd name="T33" fmla="*/ 22 h 124"/>
                  <a:gd name="T34" fmla="*/ 25 w 66"/>
                  <a:gd name="T35" fmla="*/ 25 h 124"/>
                  <a:gd name="T36" fmla="*/ 29 w 66"/>
                  <a:gd name="T37" fmla="*/ 25 h 124"/>
                  <a:gd name="T38" fmla="*/ 32 w 66"/>
                  <a:gd name="T39" fmla="*/ 28 h 124"/>
                  <a:gd name="T40" fmla="*/ 32 w 66"/>
                  <a:gd name="T41" fmla="*/ 33 h 124"/>
                  <a:gd name="T42" fmla="*/ 33 w 66"/>
                  <a:gd name="T43" fmla="*/ 37 h 124"/>
                  <a:gd name="T44" fmla="*/ 33 w 66"/>
                  <a:gd name="T45" fmla="*/ 43 h 124"/>
                  <a:gd name="T46" fmla="*/ 33 w 66"/>
                  <a:gd name="T47" fmla="*/ 48 h 124"/>
                  <a:gd name="T48" fmla="*/ 33 w 66"/>
                  <a:gd name="T49" fmla="*/ 52 h 124"/>
                  <a:gd name="T50" fmla="*/ 32 w 66"/>
                  <a:gd name="T51" fmla="*/ 56 h 124"/>
                  <a:gd name="T52" fmla="*/ 29 w 66"/>
                  <a:gd name="T53" fmla="*/ 60 h 124"/>
                  <a:gd name="T54" fmla="*/ 27 w 66"/>
                  <a:gd name="T55" fmla="*/ 58 h 124"/>
                  <a:gd name="T56" fmla="*/ 27 w 66"/>
                  <a:gd name="T57" fmla="*/ 52 h 124"/>
                  <a:gd name="T58" fmla="*/ 26 w 66"/>
                  <a:gd name="T59" fmla="*/ 46 h 124"/>
                  <a:gd name="T60" fmla="*/ 25 w 66"/>
                  <a:gd name="T61" fmla="*/ 40 h 124"/>
                  <a:gd name="T62" fmla="*/ 23 w 66"/>
                  <a:gd name="T63" fmla="*/ 36 h 124"/>
                  <a:gd name="T64" fmla="*/ 20 w 66"/>
                  <a:gd name="T65" fmla="*/ 31 h 124"/>
                  <a:gd name="T66" fmla="*/ 15 w 66"/>
                  <a:gd name="T67" fmla="*/ 27 h 124"/>
                  <a:gd name="T68" fmla="*/ 11 w 66"/>
                  <a:gd name="T69" fmla="*/ 23 h 124"/>
                  <a:gd name="T70" fmla="*/ 5 w 66"/>
                  <a:gd name="T71" fmla="*/ 21 h 124"/>
                  <a:gd name="T72" fmla="*/ 2 w 66"/>
                  <a:gd name="T73" fmla="*/ 19 h 124"/>
                  <a:gd name="T74" fmla="*/ 0 w 66"/>
                  <a:gd name="T75" fmla="*/ 16 h 124"/>
                  <a:gd name="T76" fmla="*/ 0 w 66"/>
                  <a:gd name="T77" fmla="*/ 9 h 124"/>
                  <a:gd name="T78" fmla="*/ 2 w 66"/>
                  <a:gd name="T79" fmla="*/ 3 h 124"/>
                  <a:gd name="T80" fmla="*/ 3 w 66"/>
                  <a:gd name="T81" fmla="*/ 0 h 124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66"/>
                  <a:gd name="T124" fmla="*/ 0 h 124"/>
                  <a:gd name="T125" fmla="*/ 66 w 66"/>
                  <a:gd name="T126" fmla="*/ 124 h 124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66" h="124">
                    <a:moveTo>
                      <a:pt x="6" y="0"/>
                    </a:moveTo>
                    <a:lnTo>
                      <a:pt x="9" y="4"/>
                    </a:lnTo>
                    <a:lnTo>
                      <a:pt x="9" y="10"/>
                    </a:lnTo>
                    <a:lnTo>
                      <a:pt x="9" y="16"/>
                    </a:lnTo>
                    <a:lnTo>
                      <a:pt x="9" y="21"/>
                    </a:lnTo>
                    <a:lnTo>
                      <a:pt x="11" y="27"/>
                    </a:lnTo>
                    <a:lnTo>
                      <a:pt x="13" y="31"/>
                    </a:lnTo>
                    <a:lnTo>
                      <a:pt x="15" y="33"/>
                    </a:lnTo>
                    <a:lnTo>
                      <a:pt x="17" y="35"/>
                    </a:lnTo>
                    <a:lnTo>
                      <a:pt x="21" y="36"/>
                    </a:lnTo>
                    <a:lnTo>
                      <a:pt x="25" y="36"/>
                    </a:lnTo>
                    <a:lnTo>
                      <a:pt x="25" y="35"/>
                    </a:lnTo>
                    <a:lnTo>
                      <a:pt x="27" y="31"/>
                    </a:lnTo>
                    <a:lnTo>
                      <a:pt x="28" y="25"/>
                    </a:lnTo>
                    <a:lnTo>
                      <a:pt x="30" y="21"/>
                    </a:lnTo>
                    <a:lnTo>
                      <a:pt x="32" y="16"/>
                    </a:lnTo>
                    <a:lnTo>
                      <a:pt x="34" y="12"/>
                    </a:lnTo>
                    <a:lnTo>
                      <a:pt x="36" y="8"/>
                    </a:lnTo>
                    <a:lnTo>
                      <a:pt x="36" y="6"/>
                    </a:lnTo>
                    <a:lnTo>
                      <a:pt x="38" y="6"/>
                    </a:lnTo>
                    <a:lnTo>
                      <a:pt x="42" y="8"/>
                    </a:lnTo>
                    <a:lnTo>
                      <a:pt x="44" y="12"/>
                    </a:lnTo>
                    <a:lnTo>
                      <a:pt x="49" y="14"/>
                    </a:lnTo>
                    <a:lnTo>
                      <a:pt x="51" y="16"/>
                    </a:lnTo>
                    <a:lnTo>
                      <a:pt x="55" y="17"/>
                    </a:lnTo>
                    <a:lnTo>
                      <a:pt x="59" y="17"/>
                    </a:lnTo>
                    <a:lnTo>
                      <a:pt x="61" y="21"/>
                    </a:lnTo>
                    <a:lnTo>
                      <a:pt x="57" y="23"/>
                    </a:lnTo>
                    <a:lnTo>
                      <a:pt x="53" y="25"/>
                    </a:lnTo>
                    <a:lnTo>
                      <a:pt x="51" y="27"/>
                    </a:lnTo>
                    <a:lnTo>
                      <a:pt x="49" y="31"/>
                    </a:lnTo>
                    <a:lnTo>
                      <a:pt x="44" y="35"/>
                    </a:lnTo>
                    <a:lnTo>
                      <a:pt x="44" y="40"/>
                    </a:lnTo>
                    <a:lnTo>
                      <a:pt x="44" y="44"/>
                    </a:lnTo>
                    <a:lnTo>
                      <a:pt x="47" y="50"/>
                    </a:lnTo>
                    <a:lnTo>
                      <a:pt x="49" y="50"/>
                    </a:lnTo>
                    <a:lnTo>
                      <a:pt x="53" y="50"/>
                    </a:lnTo>
                    <a:lnTo>
                      <a:pt x="57" y="50"/>
                    </a:lnTo>
                    <a:lnTo>
                      <a:pt x="63" y="52"/>
                    </a:lnTo>
                    <a:lnTo>
                      <a:pt x="63" y="55"/>
                    </a:lnTo>
                    <a:lnTo>
                      <a:pt x="63" y="61"/>
                    </a:lnTo>
                    <a:lnTo>
                      <a:pt x="63" y="65"/>
                    </a:lnTo>
                    <a:lnTo>
                      <a:pt x="63" y="71"/>
                    </a:lnTo>
                    <a:lnTo>
                      <a:pt x="65" y="74"/>
                    </a:lnTo>
                    <a:lnTo>
                      <a:pt x="65" y="80"/>
                    </a:lnTo>
                    <a:lnTo>
                      <a:pt x="65" y="86"/>
                    </a:lnTo>
                    <a:lnTo>
                      <a:pt x="66" y="92"/>
                    </a:lnTo>
                    <a:lnTo>
                      <a:pt x="65" y="95"/>
                    </a:lnTo>
                    <a:lnTo>
                      <a:pt x="65" y="99"/>
                    </a:lnTo>
                    <a:lnTo>
                      <a:pt x="65" y="103"/>
                    </a:lnTo>
                    <a:lnTo>
                      <a:pt x="65" y="109"/>
                    </a:lnTo>
                    <a:lnTo>
                      <a:pt x="63" y="112"/>
                    </a:lnTo>
                    <a:lnTo>
                      <a:pt x="61" y="116"/>
                    </a:lnTo>
                    <a:lnTo>
                      <a:pt x="57" y="120"/>
                    </a:lnTo>
                    <a:lnTo>
                      <a:pt x="53" y="124"/>
                    </a:lnTo>
                    <a:lnTo>
                      <a:pt x="53" y="116"/>
                    </a:lnTo>
                    <a:lnTo>
                      <a:pt x="53" y="111"/>
                    </a:lnTo>
                    <a:lnTo>
                      <a:pt x="53" y="103"/>
                    </a:lnTo>
                    <a:lnTo>
                      <a:pt x="53" y="97"/>
                    </a:lnTo>
                    <a:lnTo>
                      <a:pt x="51" y="92"/>
                    </a:lnTo>
                    <a:lnTo>
                      <a:pt x="51" y="86"/>
                    </a:lnTo>
                    <a:lnTo>
                      <a:pt x="49" y="80"/>
                    </a:lnTo>
                    <a:lnTo>
                      <a:pt x="49" y="76"/>
                    </a:lnTo>
                    <a:lnTo>
                      <a:pt x="46" y="71"/>
                    </a:lnTo>
                    <a:lnTo>
                      <a:pt x="44" y="65"/>
                    </a:lnTo>
                    <a:lnTo>
                      <a:pt x="40" y="61"/>
                    </a:lnTo>
                    <a:lnTo>
                      <a:pt x="36" y="57"/>
                    </a:lnTo>
                    <a:lnTo>
                      <a:pt x="30" y="54"/>
                    </a:lnTo>
                    <a:lnTo>
                      <a:pt x="27" y="50"/>
                    </a:lnTo>
                    <a:lnTo>
                      <a:pt x="21" y="46"/>
                    </a:lnTo>
                    <a:lnTo>
                      <a:pt x="13" y="44"/>
                    </a:lnTo>
                    <a:lnTo>
                      <a:pt x="9" y="42"/>
                    </a:lnTo>
                    <a:lnTo>
                      <a:pt x="6" y="40"/>
                    </a:lnTo>
                    <a:lnTo>
                      <a:pt x="4" y="38"/>
                    </a:lnTo>
                    <a:lnTo>
                      <a:pt x="2" y="36"/>
                    </a:lnTo>
                    <a:lnTo>
                      <a:pt x="0" y="31"/>
                    </a:lnTo>
                    <a:lnTo>
                      <a:pt x="0" y="25"/>
                    </a:lnTo>
                    <a:lnTo>
                      <a:pt x="0" y="17"/>
                    </a:lnTo>
                    <a:lnTo>
                      <a:pt x="2" y="12"/>
                    </a:lnTo>
                    <a:lnTo>
                      <a:pt x="4" y="6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0" name="Freeform 168"/>
              <p:cNvSpPr>
                <a:spLocks/>
              </p:cNvSpPr>
              <p:nvPr/>
            </p:nvSpPr>
            <p:spPr bwMode="auto">
              <a:xfrm>
                <a:off x="2144" y="3539"/>
                <a:ext cx="6" cy="17"/>
              </a:xfrm>
              <a:custGeom>
                <a:avLst/>
                <a:gdLst>
                  <a:gd name="T0" fmla="*/ 5 w 12"/>
                  <a:gd name="T1" fmla="*/ 0 h 34"/>
                  <a:gd name="T2" fmla="*/ 5 w 12"/>
                  <a:gd name="T3" fmla="*/ 2 h 34"/>
                  <a:gd name="T4" fmla="*/ 6 w 12"/>
                  <a:gd name="T5" fmla="*/ 5 h 34"/>
                  <a:gd name="T6" fmla="*/ 6 w 12"/>
                  <a:gd name="T7" fmla="*/ 7 h 34"/>
                  <a:gd name="T8" fmla="*/ 6 w 12"/>
                  <a:gd name="T9" fmla="*/ 10 h 34"/>
                  <a:gd name="T10" fmla="*/ 6 w 12"/>
                  <a:gd name="T11" fmla="*/ 11 h 34"/>
                  <a:gd name="T12" fmla="*/ 6 w 12"/>
                  <a:gd name="T13" fmla="*/ 13 h 34"/>
                  <a:gd name="T14" fmla="*/ 6 w 12"/>
                  <a:gd name="T15" fmla="*/ 15 h 34"/>
                  <a:gd name="T16" fmla="*/ 5 w 12"/>
                  <a:gd name="T17" fmla="*/ 17 h 34"/>
                  <a:gd name="T18" fmla="*/ 3 w 12"/>
                  <a:gd name="T19" fmla="*/ 15 h 34"/>
                  <a:gd name="T20" fmla="*/ 2 w 12"/>
                  <a:gd name="T21" fmla="*/ 13 h 34"/>
                  <a:gd name="T22" fmla="*/ 0 w 12"/>
                  <a:gd name="T23" fmla="*/ 10 h 34"/>
                  <a:gd name="T24" fmla="*/ 0 w 12"/>
                  <a:gd name="T25" fmla="*/ 9 h 34"/>
                  <a:gd name="T26" fmla="*/ 0 w 12"/>
                  <a:gd name="T27" fmla="*/ 6 h 34"/>
                  <a:gd name="T28" fmla="*/ 1 w 12"/>
                  <a:gd name="T29" fmla="*/ 4 h 34"/>
                  <a:gd name="T30" fmla="*/ 2 w 12"/>
                  <a:gd name="T31" fmla="*/ 1 h 34"/>
                  <a:gd name="T32" fmla="*/ 5 w 12"/>
                  <a:gd name="T33" fmla="*/ 0 h 34"/>
                  <a:gd name="T34" fmla="*/ 5 w 12"/>
                  <a:gd name="T35" fmla="*/ 0 h 34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2"/>
                  <a:gd name="T55" fmla="*/ 0 h 34"/>
                  <a:gd name="T56" fmla="*/ 12 w 12"/>
                  <a:gd name="T57" fmla="*/ 34 h 34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2" h="34">
                    <a:moveTo>
                      <a:pt x="10" y="0"/>
                    </a:moveTo>
                    <a:lnTo>
                      <a:pt x="10" y="3"/>
                    </a:lnTo>
                    <a:lnTo>
                      <a:pt x="12" y="9"/>
                    </a:lnTo>
                    <a:lnTo>
                      <a:pt x="12" y="13"/>
                    </a:lnTo>
                    <a:lnTo>
                      <a:pt x="12" y="19"/>
                    </a:lnTo>
                    <a:lnTo>
                      <a:pt x="12" y="22"/>
                    </a:lnTo>
                    <a:lnTo>
                      <a:pt x="12" y="26"/>
                    </a:lnTo>
                    <a:lnTo>
                      <a:pt x="12" y="30"/>
                    </a:lnTo>
                    <a:lnTo>
                      <a:pt x="10" y="34"/>
                    </a:lnTo>
                    <a:lnTo>
                      <a:pt x="6" y="30"/>
                    </a:lnTo>
                    <a:lnTo>
                      <a:pt x="4" y="26"/>
                    </a:lnTo>
                    <a:lnTo>
                      <a:pt x="0" y="20"/>
                    </a:lnTo>
                    <a:lnTo>
                      <a:pt x="0" y="17"/>
                    </a:lnTo>
                    <a:lnTo>
                      <a:pt x="0" y="11"/>
                    </a:lnTo>
                    <a:lnTo>
                      <a:pt x="2" y="7"/>
                    </a:lnTo>
                    <a:lnTo>
                      <a:pt x="4" y="1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1" name="Freeform 169"/>
              <p:cNvSpPr>
                <a:spLocks/>
              </p:cNvSpPr>
              <p:nvPr/>
            </p:nvSpPr>
            <p:spPr bwMode="auto">
              <a:xfrm>
                <a:off x="2160" y="3541"/>
                <a:ext cx="27" cy="20"/>
              </a:xfrm>
              <a:custGeom>
                <a:avLst/>
                <a:gdLst>
                  <a:gd name="T0" fmla="*/ 2 w 53"/>
                  <a:gd name="T1" fmla="*/ 0 h 40"/>
                  <a:gd name="T2" fmla="*/ 3 w 53"/>
                  <a:gd name="T3" fmla="*/ 2 h 40"/>
                  <a:gd name="T4" fmla="*/ 5 w 53"/>
                  <a:gd name="T5" fmla="*/ 3 h 40"/>
                  <a:gd name="T6" fmla="*/ 6 w 53"/>
                  <a:gd name="T7" fmla="*/ 3 h 40"/>
                  <a:gd name="T8" fmla="*/ 8 w 53"/>
                  <a:gd name="T9" fmla="*/ 3 h 40"/>
                  <a:gd name="T10" fmla="*/ 10 w 53"/>
                  <a:gd name="T11" fmla="*/ 3 h 40"/>
                  <a:gd name="T12" fmla="*/ 12 w 53"/>
                  <a:gd name="T13" fmla="*/ 3 h 40"/>
                  <a:gd name="T14" fmla="*/ 14 w 53"/>
                  <a:gd name="T15" fmla="*/ 3 h 40"/>
                  <a:gd name="T16" fmla="*/ 17 w 53"/>
                  <a:gd name="T17" fmla="*/ 3 h 40"/>
                  <a:gd name="T18" fmla="*/ 18 w 53"/>
                  <a:gd name="T19" fmla="*/ 3 h 40"/>
                  <a:gd name="T20" fmla="*/ 21 w 53"/>
                  <a:gd name="T21" fmla="*/ 3 h 40"/>
                  <a:gd name="T22" fmla="*/ 22 w 53"/>
                  <a:gd name="T23" fmla="*/ 4 h 40"/>
                  <a:gd name="T24" fmla="*/ 24 w 53"/>
                  <a:gd name="T25" fmla="*/ 5 h 40"/>
                  <a:gd name="T26" fmla="*/ 25 w 53"/>
                  <a:gd name="T27" fmla="*/ 6 h 40"/>
                  <a:gd name="T28" fmla="*/ 26 w 53"/>
                  <a:gd name="T29" fmla="*/ 8 h 40"/>
                  <a:gd name="T30" fmla="*/ 27 w 53"/>
                  <a:gd name="T31" fmla="*/ 10 h 40"/>
                  <a:gd name="T32" fmla="*/ 27 w 53"/>
                  <a:gd name="T33" fmla="*/ 13 h 40"/>
                  <a:gd name="T34" fmla="*/ 25 w 53"/>
                  <a:gd name="T35" fmla="*/ 14 h 40"/>
                  <a:gd name="T36" fmla="*/ 22 w 53"/>
                  <a:gd name="T37" fmla="*/ 17 h 40"/>
                  <a:gd name="T38" fmla="*/ 20 w 53"/>
                  <a:gd name="T39" fmla="*/ 18 h 40"/>
                  <a:gd name="T40" fmla="*/ 18 w 53"/>
                  <a:gd name="T41" fmla="*/ 20 h 40"/>
                  <a:gd name="T42" fmla="*/ 18 w 53"/>
                  <a:gd name="T43" fmla="*/ 18 h 40"/>
                  <a:gd name="T44" fmla="*/ 17 w 53"/>
                  <a:gd name="T45" fmla="*/ 17 h 40"/>
                  <a:gd name="T46" fmla="*/ 15 w 53"/>
                  <a:gd name="T47" fmla="*/ 15 h 40"/>
                  <a:gd name="T48" fmla="*/ 13 w 53"/>
                  <a:gd name="T49" fmla="*/ 14 h 40"/>
                  <a:gd name="T50" fmla="*/ 10 w 53"/>
                  <a:gd name="T51" fmla="*/ 13 h 40"/>
                  <a:gd name="T52" fmla="*/ 9 w 53"/>
                  <a:gd name="T53" fmla="*/ 13 h 40"/>
                  <a:gd name="T54" fmla="*/ 7 w 53"/>
                  <a:gd name="T55" fmla="*/ 14 h 40"/>
                  <a:gd name="T56" fmla="*/ 6 w 53"/>
                  <a:gd name="T57" fmla="*/ 16 h 40"/>
                  <a:gd name="T58" fmla="*/ 5 w 53"/>
                  <a:gd name="T59" fmla="*/ 14 h 40"/>
                  <a:gd name="T60" fmla="*/ 4 w 53"/>
                  <a:gd name="T61" fmla="*/ 13 h 40"/>
                  <a:gd name="T62" fmla="*/ 3 w 53"/>
                  <a:gd name="T63" fmla="*/ 11 h 40"/>
                  <a:gd name="T64" fmla="*/ 2 w 53"/>
                  <a:gd name="T65" fmla="*/ 9 h 40"/>
                  <a:gd name="T66" fmla="*/ 0 w 53"/>
                  <a:gd name="T67" fmla="*/ 6 h 40"/>
                  <a:gd name="T68" fmla="*/ 0 w 53"/>
                  <a:gd name="T69" fmla="*/ 4 h 40"/>
                  <a:gd name="T70" fmla="*/ 0 w 53"/>
                  <a:gd name="T71" fmla="*/ 2 h 40"/>
                  <a:gd name="T72" fmla="*/ 2 w 53"/>
                  <a:gd name="T73" fmla="*/ 0 h 40"/>
                  <a:gd name="T74" fmla="*/ 2 w 53"/>
                  <a:gd name="T75" fmla="*/ 0 h 40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53"/>
                  <a:gd name="T115" fmla="*/ 0 h 40"/>
                  <a:gd name="T116" fmla="*/ 53 w 53"/>
                  <a:gd name="T117" fmla="*/ 40 h 40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53" h="40">
                    <a:moveTo>
                      <a:pt x="3" y="0"/>
                    </a:moveTo>
                    <a:lnTo>
                      <a:pt x="5" y="4"/>
                    </a:lnTo>
                    <a:lnTo>
                      <a:pt x="9" y="6"/>
                    </a:lnTo>
                    <a:lnTo>
                      <a:pt x="11" y="6"/>
                    </a:lnTo>
                    <a:lnTo>
                      <a:pt x="15" y="6"/>
                    </a:lnTo>
                    <a:lnTo>
                      <a:pt x="20" y="6"/>
                    </a:lnTo>
                    <a:lnTo>
                      <a:pt x="24" y="6"/>
                    </a:lnTo>
                    <a:lnTo>
                      <a:pt x="28" y="6"/>
                    </a:lnTo>
                    <a:lnTo>
                      <a:pt x="34" y="6"/>
                    </a:lnTo>
                    <a:lnTo>
                      <a:pt x="36" y="6"/>
                    </a:lnTo>
                    <a:lnTo>
                      <a:pt x="41" y="6"/>
                    </a:lnTo>
                    <a:lnTo>
                      <a:pt x="43" y="8"/>
                    </a:lnTo>
                    <a:lnTo>
                      <a:pt x="47" y="10"/>
                    </a:lnTo>
                    <a:lnTo>
                      <a:pt x="49" y="12"/>
                    </a:lnTo>
                    <a:lnTo>
                      <a:pt x="51" y="16"/>
                    </a:lnTo>
                    <a:lnTo>
                      <a:pt x="53" y="19"/>
                    </a:lnTo>
                    <a:lnTo>
                      <a:pt x="53" y="25"/>
                    </a:lnTo>
                    <a:lnTo>
                      <a:pt x="49" y="27"/>
                    </a:lnTo>
                    <a:lnTo>
                      <a:pt x="43" y="33"/>
                    </a:lnTo>
                    <a:lnTo>
                      <a:pt x="39" y="36"/>
                    </a:lnTo>
                    <a:lnTo>
                      <a:pt x="36" y="40"/>
                    </a:lnTo>
                    <a:lnTo>
                      <a:pt x="36" y="36"/>
                    </a:lnTo>
                    <a:lnTo>
                      <a:pt x="34" y="33"/>
                    </a:lnTo>
                    <a:lnTo>
                      <a:pt x="30" y="29"/>
                    </a:lnTo>
                    <a:lnTo>
                      <a:pt x="26" y="27"/>
                    </a:lnTo>
                    <a:lnTo>
                      <a:pt x="20" y="25"/>
                    </a:lnTo>
                    <a:lnTo>
                      <a:pt x="17" y="25"/>
                    </a:lnTo>
                    <a:lnTo>
                      <a:pt x="13" y="27"/>
                    </a:lnTo>
                    <a:lnTo>
                      <a:pt x="11" y="31"/>
                    </a:lnTo>
                    <a:lnTo>
                      <a:pt x="9" y="27"/>
                    </a:lnTo>
                    <a:lnTo>
                      <a:pt x="7" y="25"/>
                    </a:lnTo>
                    <a:lnTo>
                      <a:pt x="5" y="21"/>
                    </a:lnTo>
                    <a:lnTo>
                      <a:pt x="3" y="17"/>
                    </a:lnTo>
                    <a:lnTo>
                      <a:pt x="0" y="12"/>
                    </a:lnTo>
                    <a:lnTo>
                      <a:pt x="0" y="8"/>
                    </a:lnTo>
                    <a:lnTo>
                      <a:pt x="0" y="4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2" name="Freeform 170"/>
              <p:cNvSpPr>
                <a:spLocks/>
              </p:cNvSpPr>
              <p:nvPr/>
            </p:nvSpPr>
            <p:spPr bwMode="auto">
              <a:xfrm>
                <a:off x="2163" y="3560"/>
                <a:ext cx="13" cy="13"/>
              </a:xfrm>
              <a:custGeom>
                <a:avLst/>
                <a:gdLst>
                  <a:gd name="T0" fmla="*/ 3 w 27"/>
                  <a:gd name="T1" fmla="*/ 0 h 27"/>
                  <a:gd name="T2" fmla="*/ 4 w 27"/>
                  <a:gd name="T3" fmla="*/ 1 h 27"/>
                  <a:gd name="T4" fmla="*/ 7 w 27"/>
                  <a:gd name="T5" fmla="*/ 3 h 27"/>
                  <a:gd name="T6" fmla="*/ 9 w 27"/>
                  <a:gd name="T7" fmla="*/ 4 h 27"/>
                  <a:gd name="T8" fmla="*/ 13 w 27"/>
                  <a:gd name="T9" fmla="*/ 4 h 27"/>
                  <a:gd name="T10" fmla="*/ 11 w 27"/>
                  <a:gd name="T11" fmla="*/ 6 h 27"/>
                  <a:gd name="T12" fmla="*/ 9 w 27"/>
                  <a:gd name="T13" fmla="*/ 8 h 27"/>
                  <a:gd name="T14" fmla="*/ 8 w 27"/>
                  <a:gd name="T15" fmla="*/ 11 h 27"/>
                  <a:gd name="T16" fmla="*/ 7 w 27"/>
                  <a:gd name="T17" fmla="*/ 13 h 27"/>
                  <a:gd name="T18" fmla="*/ 6 w 27"/>
                  <a:gd name="T19" fmla="*/ 12 h 27"/>
                  <a:gd name="T20" fmla="*/ 4 w 27"/>
                  <a:gd name="T21" fmla="*/ 11 h 27"/>
                  <a:gd name="T22" fmla="*/ 2 w 27"/>
                  <a:gd name="T23" fmla="*/ 9 h 27"/>
                  <a:gd name="T24" fmla="*/ 1 w 27"/>
                  <a:gd name="T25" fmla="*/ 8 h 27"/>
                  <a:gd name="T26" fmla="*/ 0 w 27"/>
                  <a:gd name="T27" fmla="*/ 6 h 27"/>
                  <a:gd name="T28" fmla="*/ 0 w 27"/>
                  <a:gd name="T29" fmla="*/ 4 h 27"/>
                  <a:gd name="T30" fmla="*/ 0 w 27"/>
                  <a:gd name="T31" fmla="*/ 2 h 27"/>
                  <a:gd name="T32" fmla="*/ 3 w 27"/>
                  <a:gd name="T33" fmla="*/ 0 h 27"/>
                  <a:gd name="T34" fmla="*/ 3 w 27"/>
                  <a:gd name="T35" fmla="*/ 0 h 27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27"/>
                  <a:gd name="T55" fmla="*/ 0 h 27"/>
                  <a:gd name="T56" fmla="*/ 27 w 27"/>
                  <a:gd name="T57" fmla="*/ 27 h 27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27" h="27">
                    <a:moveTo>
                      <a:pt x="6" y="0"/>
                    </a:moveTo>
                    <a:lnTo>
                      <a:pt x="8" y="2"/>
                    </a:lnTo>
                    <a:lnTo>
                      <a:pt x="14" y="6"/>
                    </a:lnTo>
                    <a:lnTo>
                      <a:pt x="19" y="8"/>
                    </a:lnTo>
                    <a:lnTo>
                      <a:pt x="27" y="8"/>
                    </a:lnTo>
                    <a:lnTo>
                      <a:pt x="23" y="12"/>
                    </a:lnTo>
                    <a:lnTo>
                      <a:pt x="19" y="17"/>
                    </a:lnTo>
                    <a:lnTo>
                      <a:pt x="17" y="23"/>
                    </a:lnTo>
                    <a:lnTo>
                      <a:pt x="15" y="27"/>
                    </a:lnTo>
                    <a:lnTo>
                      <a:pt x="12" y="25"/>
                    </a:lnTo>
                    <a:lnTo>
                      <a:pt x="8" y="23"/>
                    </a:lnTo>
                    <a:lnTo>
                      <a:pt x="4" y="19"/>
                    </a:lnTo>
                    <a:lnTo>
                      <a:pt x="2" y="16"/>
                    </a:lnTo>
                    <a:lnTo>
                      <a:pt x="0" y="12"/>
                    </a:lnTo>
                    <a:lnTo>
                      <a:pt x="0" y="8"/>
                    </a:lnTo>
                    <a:lnTo>
                      <a:pt x="0" y="4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3" name="Freeform 171"/>
              <p:cNvSpPr>
                <a:spLocks/>
              </p:cNvSpPr>
              <p:nvPr/>
            </p:nvSpPr>
            <p:spPr bwMode="auto">
              <a:xfrm>
                <a:off x="2210" y="3567"/>
                <a:ext cx="3" cy="3"/>
              </a:xfrm>
              <a:custGeom>
                <a:avLst/>
                <a:gdLst>
                  <a:gd name="T0" fmla="*/ 0 w 8"/>
                  <a:gd name="T1" fmla="*/ 0 h 5"/>
                  <a:gd name="T2" fmla="*/ 2 w 8"/>
                  <a:gd name="T3" fmla="*/ 1 h 5"/>
                  <a:gd name="T4" fmla="*/ 3 w 8"/>
                  <a:gd name="T5" fmla="*/ 1 h 5"/>
                  <a:gd name="T6" fmla="*/ 2 w 8"/>
                  <a:gd name="T7" fmla="*/ 2 h 5"/>
                  <a:gd name="T8" fmla="*/ 2 w 8"/>
                  <a:gd name="T9" fmla="*/ 3 h 5"/>
                  <a:gd name="T10" fmla="*/ 1 w 8"/>
                  <a:gd name="T11" fmla="*/ 3 h 5"/>
                  <a:gd name="T12" fmla="*/ 0 w 8"/>
                  <a:gd name="T13" fmla="*/ 3 h 5"/>
                  <a:gd name="T14" fmla="*/ 0 w 8"/>
                  <a:gd name="T15" fmla="*/ 2 h 5"/>
                  <a:gd name="T16" fmla="*/ 0 w 8"/>
                  <a:gd name="T17" fmla="*/ 0 h 5"/>
                  <a:gd name="T18" fmla="*/ 0 w 8"/>
                  <a:gd name="T19" fmla="*/ 0 h 5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8"/>
                  <a:gd name="T31" fmla="*/ 0 h 5"/>
                  <a:gd name="T32" fmla="*/ 8 w 8"/>
                  <a:gd name="T33" fmla="*/ 5 h 5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8" h="5">
                    <a:moveTo>
                      <a:pt x="0" y="0"/>
                    </a:moveTo>
                    <a:lnTo>
                      <a:pt x="6" y="1"/>
                    </a:lnTo>
                    <a:lnTo>
                      <a:pt x="8" y="1"/>
                    </a:lnTo>
                    <a:lnTo>
                      <a:pt x="6" y="3"/>
                    </a:lnTo>
                    <a:lnTo>
                      <a:pt x="6" y="5"/>
                    </a:lnTo>
                    <a:lnTo>
                      <a:pt x="2" y="5"/>
                    </a:lnTo>
                    <a:lnTo>
                      <a:pt x="0" y="5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4" name="Freeform 172"/>
              <p:cNvSpPr>
                <a:spLocks/>
              </p:cNvSpPr>
              <p:nvPr/>
            </p:nvSpPr>
            <p:spPr bwMode="auto">
              <a:xfrm>
                <a:off x="2000" y="3392"/>
                <a:ext cx="92" cy="95"/>
              </a:xfrm>
              <a:custGeom>
                <a:avLst/>
                <a:gdLst>
                  <a:gd name="T0" fmla="*/ 30 w 185"/>
                  <a:gd name="T1" fmla="*/ 1 h 188"/>
                  <a:gd name="T2" fmla="*/ 39 w 185"/>
                  <a:gd name="T3" fmla="*/ 4 h 188"/>
                  <a:gd name="T4" fmla="*/ 47 w 185"/>
                  <a:gd name="T5" fmla="*/ 8 h 188"/>
                  <a:gd name="T6" fmla="*/ 55 w 185"/>
                  <a:gd name="T7" fmla="*/ 12 h 188"/>
                  <a:gd name="T8" fmla="*/ 65 w 185"/>
                  <a:gd name="T9" fmla="*/ 12 h 188"/>
                  <a:gd name="T10" fmla="*/ 73 w 185"/>
                  <a:gd name="T11" fmla="*/ 11 h 188"/>
                  <a:gd name="T12" fmla="*/ 81 w 185"/>
                  <a:gd name="T13" fmla="*/ 15 h 188"/>
                  <a:gd name="T14" fmla="*/ 87 w 185"/>
                  <a:gd name="T15" fmla="*/ 22 h 188"/>
                  <a:gd name="T16" fmla="*/ 91 w 185"/>
                  <a:gd name="T17" fmla="*/ 33 h 188"/>
                  <a:gd name="T18" fmla="*/ 92 w 185"/>
                  <a:gd name="T19" fmla="*/ 42 h 188"/>
                  <a:gd name="T20" fmla="*/ 90 w 185"/>
                  <a:gd name="T21" fmla="*/ 52 h 188"/>
                  <a:gd name="T22" fmla="*/ 83 w 185"/>
                  <a:gd name="T23" fmla="*/ 51 h 188"/>
                  <a:gd name="T24" fmla="*/ 74 w 185"/>
                  <a:gd name="T25" fmla="*/ 50 h 188"/>
                  <a:gd name="T26" fmla="*/ 66 w 185"/>
                  <a:gd name="T27" fmla="*/ 50 h 188"/>
                  <a:gd name="T28" fmla="*/ 59 w 185"/>
                  <a:gd name="T29" fmla="*/ 52 h 188"/>
                  <a:gd name="T30" fmla="*/ 53 w 185"/>
                  <a:gd name="T31" fmla="*/ 56 h 188"/>
                  <a:gd name="T32" fmla="*/ 55 w 185"/>
                  <a:gd name="T33" fmla="*/ 58 h 188"/>
                  <a:gd name="T34" fmla="*/ 58 w 185"/>
                  <a:gd name="T35" fmla="*/ 61 h 188"/>
                  <a:gd name="T36" fmla="*/ 60 w 185"/>
                  <a:gd name="T37" fmla="*/ 66 h 188"/>
                  <a:gd name="T38" fmla="*/ 60 w 185"/>
                  <a:gd name="T39" fmla="*/ 73 h 188"/>
                  <a:gd name="T40" fmla="*/ 64 w 185"/>
                  <a:gd name="T41" fmla="*/ 81 h 188"/>
                  <a:gd name="T42" fmla="*/ 63 w 185"/>
                  <a:gd name="T43" fmla="*/ 89 h 188"/>
                  <a:gd name="T44" fmla="*/ 58 w 185"/>
                  <a:gd name="T45" fmla="*/ 93 h 188"/>
                  <a:gd name="T46" fmla="*/ 49 w 185"/>
                  <a:gd name="T47" fmla="*/ 94 h 188"/>
                  <a:gd name="T48" fmla="*/ 40 w 185"/>
                  <a:gd name="T49" fmla="*/ 92 h 188"/>
                  <a:gd name="T50" fmla="*/ 32 w 185"/>
                  <a:gd name="T51" fmla="*/ 89 h 188"/>
                  <a:gd name="T52" fmla="*/ 26 w 185"/>
                  <a:gd name="T53" fmla="*/ 91 h 188"/>
                  <a:gd name="T54" fmla="*/ 20 w 185"/>
                  <a:gd name="T55" fmla="*/ 95 h 188"/>
                  <a:gd name="T56" fmla="*/ 12 w 185"/>
                  <a:gd name="T57" fmla="*/ 95 h 188"/>
                  <a:gd name="T58" fmla="*/ 6 w 185"/>
                  <a:gd name="T59" fmla="*/ 92 h 188"/>
                  <a:gd name="T60" fmla="*/ 3 w 185"/>
                  <a:gd name="T61" fmla="*/ 86 h 188"/>
                  <a:gd name="T62" fmla="*/ 3 w 185"/>
                  <a:gd name="T63" fmla="*/ 79 h 188"/>
                  <a:gd name="T64" fmla="*/ 2 w 185"/>
                  <a:gd name="T65" fmla="*/ 73 h 188"/>
                  <a:gd name="T66" fmla="*/ 0 w 185"/>
                  <a:gd name="T67" fmla="*/ 67 h 188"/>
                  <a:gd name="T68" fmla="*/ 0 w 185"/>
                  <a:gd name="T69" fmla="*/ 62 h 188"/>
                  <a:gd name="T70" fmla="*/ 0 w 185"/>
                  <a:gd name="T71" fmla="*/ 56 h 188"/>
                  <a:gd name="T72" fmla="*/ 0 w 185"/>
                  <a:gd name="T73" fmla="*/ 50 h 188"/>
                  <a:gd name="T74" fmla="*/ 0 w 185"/>
                  <a:gd name="T75" fmla="*/ 44 h 188"/>
                  <a:gd name="T76" fmla="*/ 0 w 185"/>
                  <a:gd name="T77" fmla="*/ 38 h 188"/>
                  <a:gd name="T78" fmla="*/ 0 w 185"/>
                  <a:gd name="T79" fmla="*/ 33 h 188"/>
                  <a:gd name="T80" fmla="*/ 1 w 185"/>
                  <a:gd name="T81" fmla="*/ 27 h 188"/>
                  <a:gd name="T82" fmla="*/ 2 w 185"/>
                  <a:gd name="T83" fmla="*/ 21 h 188"/>
                  <a:gd name="T84" fmla="*/ 8 w 185"/>
                  <a:gd name="T85" fmla="*/ 14 h 188"/>
                  <a:gd name="T86" fmla="*/ 17 w 185"/>
                  <a:gd name="T87" fmla="*/ 8 h 188"/>
                  <a:gd name="T88" fmla="*/ 25 w 185"/>
                  <a:gd name="T89" fmla="*/ 0 h 188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185"/>
                  <a:gd name="T136" fmla="*/ 0 h 188"/>
                  <a:gd name="T137" fmla="*/ 185 w 185"/>
                  <a:gd name="T138" fmla="*/ 188 h 188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185" h="188">
                    <a:moveTo>
                      <a:pt x="50" y="0"/>
                    </a:moveTo>
                    <a:lnTo>
                      <a:pt x="55" y="0"/>
                    </a:lnTo>
                    <a:lnTo>
                      <a:pt x="61" y="2"/>
                    </a:lnTo>
                    <a:lnTo>
                      <a:pt x="69" y="4"/>
                    </a:lnTo>
                    <a:lnTo>
                      <a:pt x="74" y="6"/>
                    </a:lnTo>
                    <a:lnTo>
                      <a:pt x="78" y="8"/>
                    </a:lnTo>
                    <a:lnTo>
                      <a:pt x="84" y="11"/>
                    </a:lnTo>
                    <a:lnTo>
                      <a:pt x="90" y="13"/>
                    </a:lnTo>
                    <a:lnTo>
                      <a:pt x="95" y="15"/>
                    </a:lnTo>
                    <a:lnTo>
                      <a:pt x="101" y="17"/>
                    </a:lnTo>
                    <a:lnTo>
                      <a:pt x="107" y="21"/>
                    </a:lnTo>
                    <a:lnTo>
                      <a:pt x="111" y="23"/>
                    </a:lnTo>
                    <a:lnTo>
                      <a:pt x="118" y="23"/>
                    </a:lnTo>
                    <a:lnTo>
                      <a:pt x="122" y="23"/>
                    </a:lnTo>
                    <a:lnTo>
                      <a:pt x="130" y="23"/>
                    </a:lnTo>
                    <a:lnTo>
                      <a:pt x="135" y="23"/>
                    </a:lnTo>
                    <a:lnTo>
                      <a:pt x="141" y="21"/>
                    </a:lnTo>
                    <a:lnTo>
                      <a:pt x="147" y="21"/>
                    </a:lnTo>
                    <a:lnTo>
                      <a:pt x="152" y="23"/>
                    </a:lnTo>
                    <a:lnTo>
                      <a:pt x="158" y="25"/>
                    </a:lnTo>
                    <a:lnTo>
                      <a:pt x="162" y="30"/>
                    </a:lnTo>
                    <a:lnTo>
                      <a:pt x="168" y="34"/>
                    </a:lnTo>
                    <a:lnTo>
                      <a:pt x="171" y="40"/>
                    </a:lnTo>
                    <a:lnTo>
                      <a:pt x="175" y="44"/>
                    </a:lnTo>
                    <a:lnTo>
                      <a:pt x="179" y="51"/>
                    </a:lnTo>
                    <a:lnTo>
                      <a:pt x="181" y="57"/>
                    </a:lnTo>
                    <a:lnTo>
                      <a:pt x="183" y="65"/>
                    </a:lnTo>
                    <a:lnTo>
                      <a:pt x="183" y="70"/>
                    </a:lnTo>
                    <a:lnTo>
                      <a:pt x="185" y="78"/>
                    </a:lnTo>
                    <a:lnTo>
                      <a:pt x="185" y="84"/>
                    </a:lnTo>
                    <a:lnTo>
                      <a:pt x="185" y="91"/>
                    </a:lnTo>
                    <a:lnTo>
                      <a:pt x="181" y="95"/>
                    </a:lnTo>
                    <a:lnTo>
                      <a:pt x="181" y="103"/>
                    </a:lnTo>
                    <a:lnTo>
                      <a:pt x="175" y="101"/>
                    </a:lnTo>
                    <a:lnTo>
                      <a:pt x="169" y="101"/>
                    </a:lnTo>
                    <a:lnTo>
                      <a:pt x="166" y="101"/>
                    </a:lnTo>
                    <a:lnTo>
                      <a:pt x="160" y="101"/>
                    </a:lnTo>
                    <a:lnTo>
                      <a:pt x="154" y="99"/>
                    </a:lnTo>
                    <a:lnTo>
                      <a:pt x="149" y="99"/>
                    </a:lnTo>
                    <a:lnTo>
                      <a:pt x="143" y="99"/>
                    </a:lnTo>
                    <a:lnTo>
                      <a:pt x="139" y="99"/>
                    </a:lnTo>
                    <a:lnTo>
                      <a:pt x="133" y="99"/>
                    </a:lnTo>
                    <a:lnTo>
                      <a:pt x="128" y="99"/>
                    </a:lnTo>
                    <a:lnTo>
                      <a:pt x="122" y="101"/>
                    </a:lnTo>
                    <a:lnTo>
                      <a:pt x="118" y="103"/>
                    </a:lnTo>
                    <a:lnTo>
                      <a:pt x="114" y="104"/>
                    </a:lnTo>
                    <a:lnTo>
                      <a:pt x="111" y="106"/>
                    </a:lnTo>
                    <a:lnTo>
                      <a:pt x="107" y="110"/>
                    </a:lnTo>
                    <a:lnTo>
                      <a:pt x="103" y="114"/>
                    </a:lnTo>
                    <a:lnTo>
                      <a:pt x="107" y="114"/>
                    </a:lnTo>
                    <a:lnTo>
                      <a:pt x="111" y="114"/>
                    </a:lnTo>
                    <a:lnTo>
                      <a:pt x="112" y="116"/>
                    </a:lnTo>
                    <a:lnTo>
                      <a:pt x="116" y="118"/>
                    </a:lnTo>
                    <a:lnTo>
                      <a:pt x="116" y="120"/>
                    </a:lnTo>
                    <a:lnTo>
                      <a:pt x="118" y="123"/>
                    </a:lnTo>
                    <a:lnTo>
                      <a:pt x="118" y="127"/>
                    </a:lnTo>
                    <a:lnTo>
                      <a:pt x="120" y="131"/>
                    </a:lnTo>
                    <a:lnTo>
                      <a:pt x="120" y="135"/>
                    </a:lnTo>
                    <a:lnTo>
                      <a:pt x="120" y="139"/>
                    </a:lnTo>
                    <a:lnTo>
                      <a:pt x="120" y="144"/>
                    </a:lnTo>
                    <a:lnTo>
                      <a:pt x="120" y="148"/>
                    </a:lnTo>
                    <a:lnTo>
                      <a:pt x="122" y="154"/>
                    </a:lnTo>
                    <a:lnTo>
                      <a:pt x="128" y="160"/>
                    </a:lnTo>
                    <a:lnTo>
                      <a:pt x="128" y="165"/>
                    </a:lnTo>
                    <a:lnTo>
                      <a:pt x="128" y="171"/>
                    </a:lnTo>
                    <a:lnTo>
                      <a:pt x="126" y="177"/>
                    </a:lnTo>
                    <a:lnTo>
                      <a:pt x="124" y="180"/>
                    </a:lnTo>
                    <a:lnTo>
                      <a:pt x="120" y="182"/>
                    </a:lnTo>
                    <a:lnTo>
                      <a:pt x="116" y="184"/>
                    </a:lnTo>
                    <a:lnTo>
                      <a:pt x="111" y="186"/>
                    </a:lnTo>
                    <a:lnTo>
                      <a:pt x="105" y="186"/>
                    </a:lnTo>
                    <a:lnTo>
                      <a:pt x="99" y="186"/>
                    </a:lnTo>
                    <a:lnTo>
                      <a:pt x="92" y="186"/>
                    </a:lnTo>
                    <a:lnTo>
                      <a:pt x="86" y="184"/>
                    </a:lnTo>
                    <a:lnTo>
                      <a:pt x="80" y="182"/>
                    </a:lnTo>
                    <a:lnTo>
                      <a:pt x="74" y="180"/>
                    </a:lnTo>
                    <a:lnTo>
                      <a:pt x="69" y="179"/>
                    </a:lnTo>
                    <a:lnTo>
                      <a:pt x="65" y="177"/>
                    </a:lnTo>
                    <a:lnTo>
                      <a:pt x="61" y="175"/>
                    </a:lnTo>
                    <a:lnTo>
                      <a:pt x="57" y="177"/>
                    </a:lnTo>
                    <a:lnTo>
                      <a:pt x="53" y="180"/>
                    </a:lnTo>
                    <a:lnTo>
                      <a:pt x="50" y="184"/>
                    </a:lnTo>
                    <a:lnTo>
                      <a:pt x="46" y="186"/>
                    </a:lnTo>
                    <a:lnTo>
                      <a:pt x="40" y="188"/>
                    </a:lnTo>
                    <a:lnTo>
                      <a:pt x="34" y="188"/>
                    </a:lnTo>
                    <a:lnTo>
                      <a:pt x="31" y="188"/>
                    </a:lnTo>
                    <a:lnTo>
                      <a:pt x="25" y="188"/>
                    </a:lnTo>
                    <a:lnTo>
                      <a:pt x="19" y="186"/>
                    </a:lnTo>
                    <a:lnTo>
                      <a:pt x="15" y="184"/>
                    </a:lnTo>
                    <a:lnTo>
                      <a:pt x="12" y="182"/>
                    </a:lnTo>
                    <a:lnTo>
                      <a:pt x="10" y="179"/>
                    </a:lnTo>
                    <a:lnTo>
                      <a:pt x="6" y="175"/>
                    </a:lnTo>
                    <a:lnTo>
                      <a:pt x="6" y="171"/>
                    </a:lnTo>
                    <a:lnTo>
                      <a:pt x="6" y="165"/>
                    </a:lnTo>
                    <a:lnTo>
                      <a:pt x="8" y="160"/>
                    </a:lnTo>
                    <a:lnTo>
                      <a:pt x="6" y="156"/>
                    </a:lnTo>
                    <a:lnTo>
                      <a:pt x="6" y="152"/>
                    </a:lnTo>
                    <a:lnTo>
                      <a:pt x="4" y="148"/>
                    </a:lnTo>
                    <a:lnTo>
                      <a:pt x="4" y="144"/>
                    </a:lnTo>
                    <a:lnTo>
                      <a:pt x="2" y="141"/>
                    </a:lnTo>
                    <a:lnTo>
                      <a:pt x="2" y="137"/>
                    </a:lnTo>
                    <a:lnTo>
                      <a:pt x="0" y="133"/>
                    </a:lnTo>
                    <a:lnTo>
                      <a:pt x="0" y="129"/>
                    </a:lnTo>
                    <a:lnTo>
                      <a:pt x="0" y="125"/>
                    </a:lnTo>
                    <a:lnTo>
                      <a:pt x="0" y="122"/>
                    </a:lnTo>
                    <a:lnTo>
                      <a:pt x="0" y="118"/>
                    </a:lnTo>
                    <a:lnTo>
                      <a:pt x="0" y="114"/>
                    </a:lnTo>
                    <a:lnTo>
                      <a:pt x="0" y="110"/>
                    </a:lnTo>
                    <a:lnTo>
                      <a:pt x="0" y="106"/>
                    </a:lnTo>
                    <a:lnTo>
                      <a:pt x="0" y="103"/>
                    </a:lnTo>
                    <a:lnTo>
                      <a:pt x="0" y="99"/>
                    </a:lnTo>
                    <a:lnTo>
                      <a:pt x="0" y="95"/>
                    </a:lnTo>
                    <a:lnTo>
                      <a:pt x="0" y="91"/>
                    </a:lnTo>
                    <a:lnTo>
                      <a:pt x="0" y="87"/>
                    </a:lnTo>
                    <a:lnTo>
                      <a:pt x="0" y="84"/>
                    </a:lnTo>
                    <a:lnTo>
                      <a:pt x="0" y="80"/>
                    </a:lnTo>
                    <a:lnTo>
                      <a:pt x="0" y="76"/>
                    </a:lnTo>
                    <a:lnTo>
                      <a:pt x="0" y="72"/>
                    </a:lnTo>
                    <a:lnTo>
                      <a:pt x="0" y="68"/>
                    </a:lnTo>
                    <a:lnTo>
                      <a:pt x="0" y="65"/>
                    </a:lnTo>
                    <a:lnTo>
                      <a:pt x="0" y="61"/>
                    </a:lnTo>
                    <a:lnTo>
                      <a:pt x="2" y="55"/>
                    </a:lnTo>
                    <a:lnTo>
                      <a:pt x="2" y="53"/>
                    </a:lnTo>
                    <a:lnTo>
                      <a:pt x="2" y="49"/>
                    </a:lnTo>
                    <a:lnTo>
                      <a:pt x="2" y="46"/>
                    </a:lnTo>
                    <a:lnTo>
                      <a:pt x="4" y="42"/>
                    </a:lnTo>
                    <a:lnTo>
                      <a:pt x="4" y="38"/>
                    </a:lnTo>
                    <a:lnTo>
                      <a:pt x="12" y="30"/>
                    </a:lnTo>
                    <a:lnTo>
                      <a:pt x="17" y="27"/>
                    </a:lnTo>
                    <a:lnTo>
                      <a:pt x="23" y="23"/>
                    </a:lnTo>
                    <a:lnTo>
                      <a:pt x="31" y="19"/>
                    </a:lnTo>
                    <a:lnTo>
                      <a:pt x="34" y="15"/>
                    </a:lnTo>
                    <a:lnTo>
                      <a:pt x="40" y="11"/>
                    </a:lnTo>
                    <a:lnTo>
                      <a:pt x="46" y="6"/>
                    </a:lnTo>
                    <a:lnTo>
                      <a:pt x="50" y="0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5" name="Freeform 173"/>
              <p:cNvSpPr>
                <a:spLocks/>
              </p:cNvSpPr>
              <p:nvPr/>
            </p:nvSpPr>
            <p:spPr bwMode="auto">
              <a:xfrm>
                <a:off x="2034" y="3449"/>
                <a:ext cx="16" cy="28"/>
              </a:xfrm>
              <a:custGeom>
                <a:avLst/>
                <a:gdLst>
                  <a:gd name="T0" fmla="*/ 15 w 32"/>
                  <a:gd name="T1" fmla="*/ 0 h 55"/>
                  <a:gd name="T2" fmla="*/ 12 w 32"/>
                  <a:gd name="T3" fmla="*/ 2 h 55"/>
                  <a:gd name="T4" fmla="*/ 11 w 32"/>
                  <a:gd name="T5" fmla="*/ 5 h 55"/>
                  <a:gd name="T6" fmla="*/ 9 w 32"/>
                  <a:gd name="T7" fmla="*/ 8 h 55"/>
                  <a:gd name="T8" fmla="*/ 8 w 32"/>
                  <a:gd name="T9" fmla="*/ 12 h 55"/>
                  <a:gd name="T10" fmla="*/ 7 w 32"/>
                  <a:gd name="T11" fmla="*/ 14 h 55"/>
                  <a:gd name="T12" fmla="*/ 5 w 32"/>
                  <a:gd name="T13" fmla="*/ 17 h 55"/>
                  <a:gd name="T14" fmla="*/ 3 w 32"/>
                  <a:gd name="T15" fmla="*/ 20 h 55"/>
                  <a:gd name="T16" fmla="*/ 0 w 32"/>
                  <a:gd name="T17" fmla="*/ 23 h 55"/>
                  <a:gd name="T18" fmla="*/ 3 w 32"/>
                  <a:gd name="T19" fmla="*/ 25 h 55"/>
                  <a:gd name="T20" fmla="*/ 5 w 32"/>
                  <a:gd name="T21" fmla="*/ 27 h 55"/>
                  <a:gd name="T22" fmla="*/ 7 w 32"/>
                  <a:gd name="T23" fmla="*/ 27 h 55"/>
                  <a:gd name="T24" fmla="*/ 9 w 32"/>
                  <a:gd name="T25" fmla="*/ 28 h 55"/>
                  <a:gd name="T26" fmla="*/ 12 w 32"/>
                  <a:gd name="T27" fmla="*/ 26 h 55"/>
                  <a:gd name="T28" fmla="*/ 14 w 32"/>
                  <a:gd name="T29" fmla="*/ 23 h 55"/>
                  <a:gd name="T30" fmla="*/ 15 w 32"/>
                  <a:gd name="T31" fmla="*/ 21 h 55"/>
                  <a:gd name="T32" fmla="*/ 15 w 32"/>
                  <a:gd name="T33" fmla="*/ 18 h 55"/>
                  <a:gd name="T34" fmla="*/ 15 w 32"/>
                  <a:gd name="T35" fmla="*/ 16 h 55"/>
                  <a:gd name="T36" fmla="*/ 16 w 32"/>
                  <a:gd name="T37" fmla="*/ 14 h 55"/>
                  <a:gd name="T38" fmla="*/ 15 w 32"/>
                  <a:gd name="T39" fmla="*/ 12 h 55"/>
                  <a:gd name="T40" fmla="*/ 15 w 32"/>
                  <a:gd name="T41" fmla="*/ 9 h 55"/>
                  <a:gd name="T42" fmla="*/ 14 w 32"/>
                  <a:gd name="T43" fmla="*/ 7 h 55"/>
                  <a:gd name="T44" fmla="*/ 13 w 32"/>
                  <a:gd name="T45" fmla="*/ 5 h 55"/>
                  <a:gd name="T46" fmla="*/ 14 w 32"/>
                  <a:gd name="T47" fmla="*/ 3 h 55"/>
                  <a:gd name="T48" fmla="*/ 15 w 32"/>
                  <a:gd name="T49" fmla="*/ 0 h 55"/>
                  <a:gd name="T50" fmla="*/ 15 w 32"/>
                  <a:gd name="T51" fmla="*/ 0 h 55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32"/>
                  <a:gd name="T79" fmla="*/ 0 h 55"/>
                  <a:gd name="T80" fmla="*/ 32 w 32"/>
                  <a:gd name="T81" fmla="*/ 55 h 55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32" h="55">
                    <a:moveTo>
                      <a:pt x="30" y="0"/>
                    </a:moveTo>
                    <a:lnTo>
                      <a:pt x="24" y="4"/>
                    </a:lnTo>
                    <a:lnTo>
                      <a:pt x="21" y="9"/>
                    </a:lnTo>
                    <a:lnTo>
                      <a:pt x="17" y="15"/>
                    </a:lnTo>
                    <a:lnTo>
                      <a:pt x="15" y="23"/>
                    </a:lnTo>
                    <a:lnTo>
                      <a:pt x="13" y="28"/>
                    </a:lnTo>
                    <a:lnTo>
                      <a:pt x="9" y="34"/>
                    </a:lnTo>
                    <a:lnTo>
                      <a:pt x="5" y="40"/>
                    </a:lnTo>
                    <a:lnTo>
                      <a:pt x="0" y="46"/>
                    </a:lnTo>
                    <a:lnTo>
                      <a:pt x="5" y="49"/>
                    </a:lnTo>
                    <a:lnTo>
                      <a:pt x="9" y="53"/>
                    </a:lnTo>
                    <a:lnTo>
                      <a:pt x="13" y="53"/>
                    </a:lnTo>
                    <a:lnTo>
                      <a:pt x="17" y="55"/>
                    </a:lnTo>
                    <a:lnTo>
                      <a:pt x="24" y="51"/>
                    </a:lnTo>
                    <a:lnTo>
                      <a:pt x="28" y="46"/>
                    </a:lnTo>
                    <a:lnTo>
                      <a:pt x="30" y="42"/>
                    </a:lnTo>
                    <a:lnTo>
                      <a:pt x="30" y="36"/>
                    </a:lnTo>
                    <a:lnTo>
                      <a:pt x="30" y="32"/>
                    </a:lnTo>
                    <a:lnTo>
                      <a:pt x="32" y="27"/>
                    </a:lnTo>
                    <a:lnTo>
                      <a:pt x="30" y="23"/>
                    </a:lnTo>
                    <a:lnTo>
                      <a:pt x="30" y="17"/>
                    </a:lnTo>
                    <a:lnTo>
                      <a:pt x="28" y="13"/>
                    </a:lnTo>
                    <a:lnTo>
                      <a:pt x="26" y="9"/>
                    </a:lnTo>
                    <a:lnTo>
                      <a:pt x="28" y="6"/>
                    </a:lnTo>
                    <a:lnTo>
                      <a:pt x="3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6" name="Freeform 174"/>
              <p:cNvSpPr>
                <a:spLocks/>
              </p:cNvSpPr>
              <p:nvPr/>
            </p:nvSpPr>
            <p:spPr bwMode="auto">
              <a:xfrm>
                <a:off x="2029" y="3411"/>
                <a:ext cx="9" cy="17"/>
              </a:xfrm>
              <a:custGeom>
                <a:avLst/>
                <a:gdLst>
                  <a:gd name="T0" fmla="*/ 4 w 17"/>
                  <a:gd name="T1" fmla="*/ 0 h 32"/>
                  <a:gd name="T2" fmla="*/ 6 w 17"/>
                  <a:gd name="T3" fmla="*/ 1 h 32"/>
                  <a:gd name="T4" fmla="*/ 8 w 17"/>
                  <a:gd name="T5" fmla="*/ 3 h 32"/>
                  <a:gd name="T6" fmla="*/ 8 w 17"/>
                  <a:gd name="T7" fmla="*/ 5 h 32"/>
                  <a:gd name="T8" fmla="*/ 9 w 17"/>
                  <a:gd name="T9" fmla="*/ 7 h 32"/>
                  <a:gd name="T10" fmla="*/ 9 w 17"/>
                  <a:gd name="T11" fmla="*/ 9 h 32"/>
                  <a:gd name="T12" fmla="*/ 8 w 17"/>
                  <a:gd name="T13" fmla="*/ 12 h 32"/>
                  <a:gd name="T14" fmla="*/ 8 w 17"/>
                  <a:gd name="T15" fmla="*/ 14 h 32"/>
                  <a:gd name="T16" fmla="*/ 7 w 17"/>
                  <a:gd name="T17" fmla="*/ 17 h 32"/>
                  <a:gd name="T18" fmla="*/ 5 w 17"/>
                  <a:gd name="T19" fmla="*/ 14 h 32"/>
                  <a:gd name="T20" fmla="*/ 3 w 17"/>
                  <a:gd name="T21" fmla="*/ 13 h 32"/>
                  <a:gd name="T22" fmla="*/ 2 w 17"/>
                  <a:gd name="T23" fmla="*/ 10 h 32"/>
                  <a:gd name="T24" fmla="*/ 1 w 17"/>
                  <a:gd name="T25" fmla="*/ 8 h 32"/>
                  <a:gd name="T26" fmla="*/ 0 w 17"/>
                  <a:gd name="T27" fmla="*/ 6 h 32"/>
                  <a:gd name="T28" fmla="*/ 1 w 17"/>
                  <a:gd name="T29" fmla="*/ 3 h 32"/>
                  <a:gd name="T30" fmla="*/ 2 w 17"/>
                  <a:gd name="T31" fmla="*/ 1 h 32"/>
                  <a:gd name="T32" fmla="*/ 4 w 17"/>
                  <a:gd name="T33" fmla="*/ 0 h 32"/>
                  <a:gd name="T34" fmla="*/ 4 w 17"/>
                  <a:gd name="T35" fmla="*/ 0 h 32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7"/>
                  <a:gd name="T55" fmla="*/ 0 h 32"/>
                  <a:gd name="T56" fmla="*/ 17 w 17"/>
                  <a:gd name="T57" fmla="*/ 32 h 32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7" h="32">
                    <a:moveTo>
                      <a:pt x="8" y="0"/>
                    </a:moveTo>
                    <a:lnTo>
                      <a:pt x="12" y="2"/>
                    </a:lnTo>
                    <a:lnTo>
                      <a:pt x="15" y="6"/>
                    </a:lnTo>
                    <a:lnTo>
                      <a:pt x="15" y="9"/>
                    </a:lnTo>
                    <a:lnTo>
                      <a:pt x="17" y="13"/>
                    </a:lnTo>
                    <a:lnTo>
                      <a:pt x="17" y="17"/>
                    </a:lnTo>
                    <a:lnTo>
                      <a:pt x="15" y="23"/>
                    </a:lnTo>
                    <a:lnTo>
                      <a:pt x="15" y="27"/>
                    </a:lnTo>
                    <a:lnTo>
                      <a:pt x="13" y="32"/>
                    </a:lnTo>
                    <a:lnTo>
                      <a:pt x="10" y="27"/>
                    </a:lnTo>
                    <a:lnTo>
                      <a:pt x="6" y="25"/>
                    </a:lnTo>
                    <a:lnTo>
                      <a:pt x="4" y="19"/>
                    </a:lnTo>
                    <a:lnTo>
                      <a:pt x="2" y="15"/>
                    </a:lnTo>
                    <a:lnTo>
                      <a:pt x="0" y="11"/>
                    </a:lnTo>
                    <a:lnTo>
                      <a:pt x="2" y="6"/>
                    </a:lnTo>
                    <a:lnTo>
                      <a:pt x="4" y="2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7" name="Freeform 175"/>
              <p:cNvSpPr>
                <a:spLocks/>
              </p:cNvSpPr>
              <p:nvPr/>
            </p:nvSpPr>
            <p:spPr bwMode="auto">
              <a:xfrm>
                <a:off x="2009" y="3416"/>
                <a:ext cx="11" cy="19"/>
              </a:xfrm>
              <a:custGeom>
                <a:avLst/>
                <a:gdLst>
                  <a:gd name="T0" fmla="*/ 5 w 21"/>
                  <a:gd name="T1" fmla="*/ 0 h 38"/>
                  <a:gd name="T2" fmla="*/ 8 w 21"/>
                  <a:gd name="T3" fmla="*/ 1 h 38"/>
                  <a:gd name="T4" fmla="*/ 10 w 21"/>
                  <a:gd name="T5" fmla="*/ 3 h 38"/>
                  <a:gd name="T6" fmla="*/ 11 w 21"/>
                  <a:gd name="T7" fmla="*/ 5 h 38"/>
                  <a:gd name="T8" fmla="*/ 11 w 21"/>
                  <a:gd name="T9" fmla="*/ 7 h 38"/>
                  <a:gd name="T10" fmla="*/ 11 w 21"/>
                  <a:gd name="T11" fmla="*/ 9 h 38"/>
                  <a:gd name="T12" fmla="*/ 11 w 21"/>
                  <a:gd name="T13" fmla="*/ 11 h 38"/>
                  <a:gd name="T14" fmla="*/ 9 w 21"/>
                  <a:gd name="T15" fmla="*/ 14 h 38"/>
                  <a:gd name="T16" fmla="*/ 7 w 21"/>
                  <a:gd name="T17" fmla="*/ 17 h 38"/>
                  <a:gd name="T18" fmla="*/ 3 w 21"/>
                  <a:gd name="T19" fmla="*/ 19 h 38"/>
                  <a:gd name="T20" fmla="*/ 0 w 21"/>
                  <a:gd name="T21" fmla="*/ 19 h 38"/>
                  <a:gd name="T22" fmla="*/ 1 w 21"/>
                  <a:gd name="T23" fmla="*/ 17 h 38"/>
                  <a:gd name="T24" fmla="*/ 2 w 21"/>
                  <a:gd name="T25" fmla="*/ 14 h 38"/>
                  <a:gd name="T26" fmla="*/ 2 w 21"/>
                  <a:gd name="T27" fmla="*/ 12 h 38"/>
                  <a:gd name="T28" fmla="*/ 2 w 21"/>
                  <a:gd name="T29" fmla="*/ 9 h 38"/>
                  <a:gd name="T30" fmla="*/ 1 w 21"/>
                  <a:gd name="T31" fmla="*/ 6 h 38"/>
                  <a:gd name="T32" fmla="*/ 2 w 21"/>
                  <a:gd name="T33" fmla="*/ 3 h 38"/>
                  <a:gd name="T34" fmla="*/ 3 w 21"/>
                  <a:gd name="T35" fmla="*/ 1 h 38"/>
                  <a:gd name="T36" fmla="*/ 5 w 21"/>
                  <a:gd name="T37" fmla="*/ 0 h 38"/>
                  <a:gd name="T38" fmla="*/ 5 w 21"/>
                  <a:gd name="T39" fmla="*/ 0 h 38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21"/>
                  <a:gd name="T61" fmla="*/ 0 h 38"/>
                  <a:gd name="T62" fmla="*/ 21 w 21"/>
                  <a:gd name="T63" fmla="*/ 38 h 38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21" h="38">
                    <a:moveTo>
                      <a:pt x="10" y="0"/>
                    </a:moveTo>
                    <a:lnTo>
                      <a:pt x="15" y="2"/>
                    </a:lnTo>
                    <a:lnTo>
                      <a:pt x="19" y="6"/>
                    </a:lnTo>
                    <a:lnTo>
                      <a:pt x="21" y="10"/>
                    </a:lnTo>
                    <a:lnTo>
                      <a:pt x="21" y="14"/>
                    </a:lnTo>
                    <a:lnTo>
                      <a:pt x="21" y="18"/>
                    </a:lnTo>
                    <a:lnTo>
                      <a:pt x="21" y="21"/>
                    </a:lnTo>
                    <a:lnTo>
                      <a:pt x="17" y="27"/>
                    </a:lnTo>
                    <a:lnTo>
                      <a:pt x="14" y="33"/>
                    </a:lnTo>
                    <a:lnTo>
                      <a:pt x="6" y="37"/>
                    </a:lnTo>
                    <a:lnTo>
                      <a:pt x="0" y="38"/>
                    </a:lnTo>
                    <a:lnTo>
                      <a:pt x="2" y="33"/>
                    </a:lnTo>
                    <a:lnTo>
                      <a:pt x="4" y="27"/>
                    </a:lnTo>
                    <a:lnTo>
                      <a:pt x="4" y="23"/>
                    </a:lnTo>
                    <a:lnTo>
                      <a:pt x="4" y="18"/>
                    </a:lnTo>
                    <a:lnTo>
                      <a:pt x="2" y="12"/>
                    </a:lnTo>
                    <a:lnTo>
                      <a:pt x="4" y="6"/>
                    </a:lnTo>
                    <a:lnTo>
                      <a:pt x="6" y="2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8" name="Freeform 176"/>
              <p:cNvSpPr>
                <a:spLocks/>
              </p:cNvSpPr>
              <p:nvPr/>
            </p:nvSpPr>
            <p:spPr bwMode="auto">
              <a:xfrm>
                <a:off x="2054" y="3417"/>
                <a:ext cx="26" cy="18"/>
              </a:xfrm>
              <a:custGeom>
                <a:avLst/>
                <a:gdLst>
                  <a:gd name="T0" fmla="*/ 21 w 53"/>
                  <a:gd name="T1" fmla="*/ 0 h 36"/>
                  <a:gd name="T2" fmla="*/ 21 w 53"/>
                  <a:gd name="T3" fmla="*/ 2 h 36"/>
                  <a:gd name="T4" fmla="*/ 22 w 53"/>
                  <a:gd name="T5" fmla="*/ 4 h 36"/>
                  <a:gd name="T6" fmla="*/ 23 w 53"/>
                  <a:gd name="T7" fmla="*/ 6 h 36"/>
                  <a:gd name="T8" fmla="*/ 24 w 53"/>
                  <a:gd name="T9" fmla="*/ 9 h 36"/>
                  <a:gd name="T10" fmla="*/ 24 w 53"/>
                  <a:gd name="T11" fmla="*/ 11 h 36"/>
                  <a:gd name="T12" fmla="*/ 25 w 53"/>
                  <a:gd name="T13" fmla="*/ 13 h 36"/>
                  <a:gd name="T14" fmla="*/ 26 w 53"/>
                  <a:gd name="T15" fmla="*/ 16 h 36"/>
                  <a:gd name="T16" fmla="*/ 26 w 53"/>
                  <a:gd name="T17" fmla="*/ 18 h 36"/>
                  <a:gd name="T18" fmla="*/ 24 w 53"/>
                  <a:gd name="T19" fmla="*/ 18 h 36"/>
                  <a:gd name="T20" fmla="*/ 23 w 53"/>
                  <a:gd name="T21" fmla="*/ 17 h 36"/>
                  <a:gd name="T22" fmla="*/ 20 w 53"/>
                  <a:gd name="T23" fmla="*/ 17 h 36"/>
                  <a:gd name="T24" fmla="*/ 19 w 53"/>
                  <a:gd name="T25" fmla="*/ 17 h 36"/>
                  <a:gd name="T26" fmla="*/ 16 w 53"/>
                  <a:gd name="T27" fmla="*/ 17 h 36"/>
                  <a:gd name="T28" fmla="*/ 14 w 53"/>
                  <a:gd name="T29" fmla="*/ 17 h 36"/>
                  <a:gd name="T30" fmla="*/ 11 w 53"/>
                  <a:gd name="T31" fmla="*/ 17 h 36"/>
                  <a:gd name="T32" fmla="*/ 9 w 53"/>
                  <a:gd name="T33" fmla="*/ 17 h 36"/>
                  <a:gd name="T34" fmla="*/ 7 w 53"/>
                  <a:gd name="T35" fmla="*/ 16 h 36"/>
                  <a:gd name="T36" fmla="*/ 5 w 53"/>
                  <a:gd name="T37" fmla="*/ 16 h 36"/>
                  <a:gd name="T38" fmla="*/ 3 w 53"/>
                  <a:gd name="T39" fmla="*/ 15 h 36"/>
                  <a:gd name="T40" fmla="*/ 1 w 53"/>
                  <a:gd name="T41" fmla="*/ 14 h 36"/>
                  <a:gd name="T42" fmla="*/ 1 w 53"/>
                  <a:gd name="T43" fmla="*/ 12 h 36"/>
                  <a:gd name="T44" fmla="*/ 1 w 53"/>
                  <a:gd name="T45" fmla="*/ 11 h 36"/>
                  <a:gd name="T46" fmla="*/ 0 w 53"/>
                  <a:gd name="T47" fmla="*/ 8 h 36"/>
                  <a:gd name="T48" fmla="*/ 1 w 53"/>
                  <a:gd name="T49" fmla="*/ 6 h 36"/>
                  <a:gd name="T50" fmla="*/ 3 w 53"/>
                  <a:gd name="T51" fmla="*/ 7 h 36"/>
                  <a:gd name="T52" fmla="*/ 6 w 53"/>
                  <a:gd name="T53" fmla="*/ 8 h 36"/>
                  <a:gd name="T54" fmla="*/ 10 w 53"/>
                  <a:gd name="T55" fmla="*/ 8 h 36"/>
                  <a:gd name="T56" fmla="*/ 14 w 53"/>
                  <a:gd name="T57" fmla="*/ 8 h 36"/>
                  <a:gd name="T58" fmla="*/ 16 w 53"/>
                  <a:gd name="T59" fmla="*/ 7 h 36"/>
                  <a:gd name="T60" fmla="*/ 19 w 53"/>
                  <a:gd name="T61" fmla="*/ 6 h 36"/>
                  <a:gd name="T62" fmla="*/ 20 w 53"/>
                  <a:gd name="T63" fmla="*/ 3 h 36"/>
                  <a:gd name="T64" fmla="*/ 21 w 53"/>
                  <a:gd name="T65" fmla="*/ 0 h 36"/>
                  <a:gd name="T66" fmla="*/ 21 w 53"/>
                  <a:gd name="T67" fmla="*/ 0 h 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53"/>
                  <a:gd name="T103" fmla="*/ 0 h 36"/>
                  <a:gd name="T104" fmla="*/ 53 w 53"/>
                  <a:gd name="T105" fmla="*/ 36 h 36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53" h="36">
                    <a:moveTo>
                      <a:pt x="43" y="0"/>
                    </a:moveTo>
                    <a:lnTo>
                      <a:pt x="43" y="4"/>
                    </a:lnTo>
                    <a:lnTo>
                      <a:pt x="45" y="8"/>
                    </a:lnTo>
                    <a:lnTo>
                      <a:pt x="47" y="12"/>
                    </a:lnTo>
                    <a:lnTo>
                      <a:pt x="49" y="17"/>
                    </a:lnTo>
                    <a:lnTo>
                      <a:pt x="49" y="21"/>
                    </a:lnTo>
                    <a:lnTo>
                      <a:pt x="51" y="25"/>
                    </a:lnTo>
                    <a:lnTo>
                      <a:pt x="53" y="31"/>
                    </a:lnTo>
                    <a:lnTo>
                      <a:pt x="53" y="36"/>
                    </a:lnTo>
                    <a:lnTo>
                      <a:pt x="49" y="35"/>
                    </a:lnTo>
                    <a:lnTo>
                      <a:pt x="47" y="33"/>
                    </a:lnTo>
                    <a:lnTo>
                      <a:pt x="41" y="33"/>
                    </a:lnTo>
                    <a:lnTo>
                      <a:pt x="38" y="33"/>
                    </a:lnTo>
                    <a:lnTo>
                      <a:pt x="32" y="33"/>
                    </a:lnTo>
                    <a:lnTo>
                      <a:pt x="28" y="33"/>
                    </a:lnTo>
                    <a:lnTo>
                      <a:pt x="22" y="33"/>
                    </a:lnTo>
                    <a:lnTo>
                      <a:pt x="19" y="33"/>
                    </a:lnTo>
                    <a:lnTo>
                      <a:pt x="15" y="31"/>
                    </a:lnTo>
                    <a:lnTo>
                      <a:pt x="11" y="31"/>
                    </a:lnTo>
                    <a:lnTo>
                      <a:pt x="7" y="29"/>
                    </a:lnTo>
                    <a:lnTo>
                      <a:pt x="3" y="27"/>
                    </a:lnTo>
                    <a:lnTo>
                      <a:pt x="2" y="23"/>
                    </a:lnTo>
                    <a:lnTo>
                      <a:pt x="2" y="21"/>
                    </a:lnTo>
                    <a:lnTo>
                      <a:pt x="0" y="16"/>
                    </a:lnTo>
                    <a:lnTo>
                      <a:pt x="2" y="12"/>
                    </a:lnTo>
                    <a:lnTo>
                      <a:pt x="7" y="14"/>
                    </a:lnTo>
                    <a:lnTo>
                      <a:pt x="13" y="16"/>
                    </a:lnTo>
                    <a:lnTo>
                      <a:pt x="21" y="16"/>
                    </a:lnTo>
                    <a:lnTo>
                      <a:pt x="28" y="16"/>
                    </a:lnTo>
                    <a:lnTo>
                      <a:pt x="32" y="14"/>
                    </a:lnTo>
                    <a:lnTo>
                      <a:pt x="38" y="12"/>
                    </a:lnTo>
                    <a:lnTo>
                      <a:pt x="41" y="6"/>
                    </a:lnTo>
                    <a:lnTo>
                      <a:pt x="43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9" name="Freeform 177"/>
              <p:cNvSpPr>
                <a:spLocks/>
              </p:cNvSpPr>
              <p:nvPr/>
            </p:nvSpPr>
            <p:spPr bwMode="auto">
              <a:xfrm>
                <a:off x="2037" y="3431"/>
                <a:ext cx="4" cy="8"/>
              </a:xfrm>
              <a:custGeom>
                <a:avLst/>
                <a:gdLst>
                  <a:gd name="T0" fmla="*/ 2 w 8"/>
                  <a:gd name="T1" fmla="*/ 0 h 15"/>
                  <a:gd name="T2" fmla="*/ 3 w 8"/>
                  <a:gd name="T3" fmla="*/ 1 h 15"/>
                  <a:gd name="T4" fmla="*/ 4 w 8"/>
                  <a:gd name="T5" fmla="*/ 3 h 15"/>
                  <a:gd name="T6" fmla="*/ 3 w 8"/>
                  <a:gd name="T7" fmla="*/ 6 h 15"/>
                  <a:gd name="T8" fmla="*/ 2 w 8"/>
                  <a:gd name="T9" fmla="*/ 8 h 15"/>
                  <a:gd name="T10" fmla="*/ 1 w 8"/>
                  <a:gd name="T11" fmla="*/ 8 h 15"/>
                  <a:gd name="T12" fmla="*/ 1 w 8"/>
                  <a:gd name="T13" fmla="*/ 8 h 15"/>
                  <a:gd name="T14" fmla="*/ 0 w 8"/>
                  <a:gd name="T15" fmla="*/ 7 h 15"/>
                  <a:gd name="T16" fmla="*/ 1 w 8"/>
                  <a:gd name="T17" fmla="*/ 5 h 15"/>
                  <a:gd name="T18" fmla="*/ 1 w 8"/>
                  <a:gd name="T19" fmla="*/ 3 h 15"/>
                  <a:gd name="T20" fmla="*/ 2 w 8"/>
                  <a:gd name="T21" fmla="*/ 0 h 15"/>
                  <a:gd name="T22" fmla="*/ 2 w 8"/>
                  <a:gd name="T23" fmla="*/ 0 h 15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8"/>
                  <a:gd name="T37" fmla="*/ 0 h 15"/>
                  <a:gd name="T38" fmla="*/ 8 w 8"/>
                  <a:gd name="T39" fmla="*/ 15 h 15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8" h="15">
                    <a:moveTo>
                      <a:pt x="4" y="0"/>
                    </a:moveTo>
                    <a:lnTo>
                      <a:pt x="6" y="2"/>
                    </a:lnTo>
                    <a:lnTo>
                      <a:pt x="8" y="6"/>
                    </a:lnTo>
                    <a:lnTo>
                      <a:pt x="6" y="11"/>
                    </a:lnTo>
                    <a:lnTo>
                      <a:pt x="4" y="15"/>
                    </a:lnTo>
                    <a:lnTo>
                      <a:pt x="2" y="15"/>
                    </a:lnTo>
                    <a:lnTo>
                      <a:pt x="0" y="13"/>
                    </a:lnTo>
                    <a:lnTo>
                      <a:pt x="2" y="9"/>
                    </a:lnTo>
                    <a:lnTo>
                      <a:pt x="2" y="6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0" name="Freeform 178"/>
              <p:cNvSpPr>
                <a:spLocks/>
              </p:cNvSpPr>
              <p:nvPr/>
            </p:nvSpPr>
            <p:spPr bwMode="auto">
              <a:xfrm>
                <a:off x="2012" y="3445"/>
                <a:ext cx="7" cy="21"/>
              </a:xfrm>
              <a:custGeom>
                <a:avLst/>
                <a:gdLst>
                  <a:gd name="T0" fmla="*/ 0 w 13"/>
                  <a:gd name="T1" fmla="*/ 0 h 42"/>
                  <a:gd name="T2" fmla="*/ 3 w 13"/>
                  <a:gd name="T3" fmla="*/ 1 h 42"/>
                  <a:gd name="T4" fmla="*/ 4 w 13"/>
                  <a:gd name="T5" fmla="*/ 3 h 42"/>
                  <a:gd name="T6" fmla="*/ 5 w 13"/>
                  <a:gd name="T7" fmla="*/ 6 h 42"/>
                  <a:gd name="T8" fmla="*/ 5 w 13"/>
                  <a:gd name="T9" fmla="*/ 9 h 42"/>
                  <a:gd name="T10" fmla="*/ 4 w 13"/>
                  <a:gd name="T11" fmla="*/ 11 h 42"/>
                  <a:gd name="T12" fmla="*/ 4 w 13"/>
                  <a:gd name="T13" fmla="*/ 14 h 42"/>
                  <a:gd name="T14" fmla="*/ 5 w 13"/>
                  <a:gd name="T15" fmla="*/ 16 h 42"/>
                  <a:gd name="T16" fmla="*/ 7 w 13"/>
                  <a:gd name="T17" fmla="*/ 19 h 42"/>
                  <a:gd name="T18" fmla="*/ 5 w 13"/>
                  <a:gd name="T19" fmla="*/ 19 h 42"/>
                  <a:gd name="T20" fmla="*/ 3 w 13"/>
                  <a:gd name="T21" fmla="*/ 21 h 42"/>
                  <a:gd name="T22" fmla="*/ 2 w 13"/>
                  <a:gd name="T23" fmla="*/ 19 h 42"/>
                  <a:gd name="T24" fmla="*/ 2 w 13"/>
                  <a:gd name="T25" fmla="*/ 16 h 42"/>
                  <a:gd name="T26" fmla="*/ 1 w 13"/>
                  <a:gd name="T27" fmla="*/ 13 h 42"/>
                  <a:gd name="T28" fmla="*/ 1 w 13"/>
                  <a:gd name="T29" fmla="*/ 11 h 42"/>
                  <a:gd name="T30" fmla="*/ 0 w 13"/>
                  <a:gd name="T31" fmla="*/ 8 h 42"/>
                  <a:gd name="T32" fmla="*/ 0 w 13"/>
                  <a:gd name="T33" fmla="*/ 5 h 42"/>
                  <a:gd name="T34" fmla="*/ 0 w 13"/>
                  <a:gd name="T35" fmla="*/ 2 h 42"/>
                  <a:gd name="T36" fmla="*/ 0 w 13"/>
                  <a:gd name="T37" fmla="*/ 0 h 42"/>
                  <a:gd name="T38" fmla="*/ 0 w 13"/>
                  <a:gd name="T39" fmla="*/ 0 h 42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13"/>
                  <a:gd name="T61" fmla="*/ 0 h 42"/>
                  <a:gd name="T62" fmla="*/ 13 w 13"/>
                  <a:gd name="T63" fmla="*/ 42 h 42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13" h="42">
                    <a:moveTo>
                      <a:pt x="0" y="0"/>
                    </a:moveTo>
                    <a:lnTo>
                      <a:pt x="6" y="2"/>
                    </a:lnTo>
                    <a:lnTo>
                      <a:pt x="8" y="6"/>
                    </a:lnTo>
                    <a:lnTo>
                      <a:pt x="9" y="12"/>
                    </a:lnTo>
                    <a:lnTo>
                      <a:pt x="9" y="18"/>
                    </a:lnTo>
                    <a:lnTo>
                      <a:pt x="8" y="21"/>
                    </a:lnTo>
                    <a:lnTo>
                      <a:pt x="8" y="27"/>
                    </a:lnTo>
                    <a:lnTo>
                      <a:pt x="9" y="31"/>
                    </a:lnTo>
                    <a:lnTo>
                      <a:pt x="13" y="37"/>
                    </a:lnTo>
                    <a:lnTo>
                      <a:pt x="9" y="38"/>
                    </a:lnTo>
                    <a:lnTo>
                      <a:pt x="6" y="42"/>
                    </a:lnTo>
                    <a:lnTo>
                      <a:pt x="4" y="37"/>
                    </a:lnTo>
                    <a:lnTo>
                      <a:pt x="4" y="31"/>
                    </a:lnTo>
                    <a:lnTo>
                      <a:pt x="2" y="25"/>
                    </a:lnTo>
                    <a:lnTo>
                      <a:pt x="2" y="21"/>
                    </a:lnTo>
                    <a:lnTo>
                      <a:pt x="0" y="16"/>
                    </a:lnTo>
                    <a:lnTo>
                      <a:pt x="0" y="10"/>
                    </a:lnTo>
                    <a:lnTo>
                      <a:pt x="0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1" name="Freeform 179"/>
              <p:cNvSpPr>
                <a:spLocks/>
              </p:cNvSpPr>
              <p:nvPr/>
            </p:nvSpPr>
            <p:spPr bwMode="auto">
              <a:xfrm>
                <a:off x="2024" y="3445"/>
                <a:ext cx="15" cy="23"/>
              </a:xfrm>
              <a:custGeom>
                <a:avLst/>
                <a:gdLst>
                  <a:gd name="T0" fmla="*/ 15 w 28"/>
                  <a:gd name="T1" fmla="*/ 0 h 46"/>
                  <a:gd name="T2" fmla="*/ 13 w 28"/>
                  <a:gd name="T3" fmla="*/ 3 h 46"/>
                  <a:gd name="T4" fmla="*/ 12 w 28"/>
                  <a:gd name="T5" fmla="*/ 6 h 46"/>
                  <a:gd name="T6" fmla="*/ 10 w 28"/>
                  <a:gd name="T7" fmla="*/ 9 h 46"/>
                  <a:gd name="T8" fmla="*/ 8 w 28"/>
                  <a:gd name="T9" fmla="*/ 12 h 46"/>
                  <a:gd name="T10" fmla="*/ 7 w 28"/>
                  <a:gd name="T11" fmla="*/ 14 h 46"/>
                  <a:gd name="T12" fmla="*/ 5 w 28"/>
                  <a:gd name="T13" fmla="*/ 17 h 46"/>
                  <a:gd name="T14" fmla="*/ 4 w 28"/>
                  <a:gd name="T15" fmla="*/ 19 h 46"/>
                  <a:gd name="T16" fmla="*/ 3 w 28"/>
                  <a:gd name="T17" fmla="*/ 23 h 46"/>
                  <a:gd name="T18" fmla="*/ 1 w 28"/>
                  <a:gd name="T19" fmla="*/ 20 h 46"/>
                  <a:gd name="T20" fmla="*/ 0 w 28"/>
                  <a:gd name="T21" fmla="*/ 19 h 46"/>
                  <a:gd name="T22" fmla="*/ 0 w 28"/>
                  <a:gd name="T23" fmla="*/ 16 h 46"/>
                  <a:gd name="T24" fmla="*/ 1 w 28"/>
                  <a:gd name="T25" fmla="*/ 14 h 46"/>
                  <a:gd name="T26" fmla="*/ 2 w 28"/>
                  <a:gd name="T27" fmla="*/ 11 h 46"/>
                  <a:gd name="T28" fmla="*/ 3 w 28"/>
                  <a:gd name="T29" fmla="*/ 9 h 46"/>
                  <a:gd name="T30" fmla="*/ 3 w 28"/>
                  <a:gd name="T31" fmla="*/ 6 h 46"/>
                  <a:gd name="T32" fmla="*/ 3 w 28"/>
                  <a:gd name="T33" fmla="*/ 4 h 46"/>
                  <a:gd name="T34" fmla="*/ 6 w 28"/>
                  <a:gd name="T35" fmla="*/ 3 h 46"/>
                  <a:gd name="T36" fmla="*/ 10 w 28"/>
                  <a:gd name="T37" fmla="*/ 2 h 46"/>
                  <a:gd name="T38" fmla="*/ 11 w 28"/>
                  <a:gd name="T39" fmla="*/ 1 h 46"/>
                  <a:gd name="T40" fmla="*/ 13 w 28"/>
                  <a:gd name="T41" fmla="*/ 1 h 46"/>
                  <a:gd name="T42" fmla="*/ 14 w 28"/>
                  <a:gd name="T43" fmla="*/ 0 h 46"/>
                  <a:gd name="T44" fmla="*/ 15 w 28"/>
                  <a:gd name="T45" fmla="*/ 0 h 46"/>
                  <a:gd name="T46" fmla="*/ 15 w 28"/>
                  <a:gd name="T47" fmla="*/ 0 h 4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28"/>
                  <a:gd name="T73" fmla="*/ 0 h 46"/>
                  <a:gd name="T74" fmla="*/ 28 w 28"/>
                  <a:gd name="T75" fmla="*/ 46 h 4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28" h="46">
                    <a:moveTo>
                      <a:pt x="28" y="0"/>
                    </a:moveTo>
                    <a:lnTo>
                      <a:pt x="24" y="6"/>
                    </a:lnTo>
                    <a:lnTo>
                      <a:pt x="22" y="12"/>
                    </a:lnTo>
                    <a:lnTo>
                      <a:pt x="19" y="18"/>
                    </a:lnTo>
                    <a:lnTo>
                      <a:pt x="15" y="23"/>
                    </a:lnTo>
                    <a:lnTo>
                      <a:pt x="13" y="27"/>
                    </a:lnTo>
                    <a:lnTo>
                      <a:pt x="9" y="33"/>
                    </a:lnTo>
                    <a:lnTo>
                      <a:pt x="7" y="38"/>
                    </a:lnTo>
                    <a:lnTo>
                      <a:pt x="5" y="46"/>
                    </a:lnTo>
                    <a:lnTo>
                      <a:pt x="2" y="40"/>
                    </a:lnTo>
                    <a:lnTo>
                      <a:pt x="0" y="37"/>
                    </a:lnTo>
                    <a:lnTo>
                      <a:pt x="0" y="31"/>
                    </a:lnTo>
                    <a:lnTo>
                      <a:pt x="2" y="27"/>
                    </a:lnTo>
                    <a:lnTo>
                      <a:pt x="3" y="21"/>
                    </a:lnTo>
                    <a:lnTo>
                      <a:pt x="5" y="18"/>
                    </a:lnTo>
                    <a:lnTo>
                      <a:pt x="5" y="12"/>
                    </a:lnTo>
                    <a:lnTo>
                      <a:pt x="5" y="8"/>
                    </a:lnTo>
                    <a:lnTo>
                      <a:pt x="11" y="6"/>
                    </a:lnTo>
                    <a:lnTo>
                      <a:pt x="19" y="4"/>
                    </a:lnTo>
                    <a:lnTo>
                      <a:pt x="21" y="2"/>
                    </a:lnTo>
                    <a:lnTo>
                      <a:pt x="24" y="2"/>
                    </a:lnTo>
                    <a:lnTo>
                      <a:pt x="26" y="0"/>
                    </a:lnTo>
                    <a:lnTo>
                      <a:pt x="28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2" name="Freeform 180"/>
              <p:cNvSpPr>
                <a:spLocks/>
              </p:cNvSpPr>
              <p:nvPr/>
            </p:nvSpPr>
            <p:spPr bwMode="auto">
              <a:xfrm>
                <a:off x="2428" y="3557"/>
                <a:ext cx="38" cy="39"/>
              </a:xfrm>
              <a:custGeom>
                <a:avLst/>
                <a:gdLst>
                  <a:gd name="T0" fmla="*/ 26 w 76"/>
                  <a:gd name="T1" fmla="*/ 0 h 78"/>
                  <a:gd name="T2" fmla="*/ 29 w 76"/>
                  <a:gd name="T3" fmla="*/ 2 h 78"/>
                  <a:gd name="T4" fmla="*/ 31 w 76"/>
                  <a:gd name="T5" fmla="*/ 6 h 78"/>
                  <a:gd name="T6" fmla="*/ 32 w 76"/>
                  <a:gd name="T7" fmla="*/ 7 h 78"/>
                  <a:gd name="T8" fmla="*/ 33 w 76"/>
                  <a:gd name="T9" fmla="*/ 9 h 78"/>
                  <a:gd name="T10" fmla="*/ 35 w 76"/>
                  <a:gd name="T11" fmla="*/ 11 h 78"/>
                  <a:gd name="T12" fmla="*/ 36 w 76"/>
                  <a:gd name="T13" fmla="*/ 12 h 78"/>
                  <a:gd name="T14" fmla="*/ 37 w 76"/>
                  <a:gd name="T15" fmla="*/ 15 h 78"/>
                  <a:gd name="T16" fmla="*/ 38 w 76"/>
                  <a:gd name="T17" fmla="*/ 17 h 78"/>
                  <a:gd name="T18" fmla="*/ 38 w 76"/>
                  <a:gd name="T19" fmla="*/ 19 h 78"/>
                  <a:gd name="T20" fmla="*/ 38 w 76"/>
                  <a:gd name="T21" fmla="*/ 21 h 78"/>
                  <a:gd name="T22" fmla="*/ 38 w 76"/>
                  <a:gd name="T23" fmla="*/ 23 h 78"/>
                  <a:gd name="T24" fmla="*/ 38 w 76"/>
                  <a:gd name="T25" fmla="*/ 25 h 78"/>
                  <a:gd name="T26" fmla="*/ 36 w 76"/>
                  <a:gd name="T27" fmla="*/ 27 h 78"/>
                  <a:gd name="T28" fmla="*/ 35 w 76"/>
                  <a:gd name="T29" fmla="*/ 29 h 78"/>
                  <a:gd name="T30" fmla="*/ 34 w 76"/>
                  <a:gd name="T31" fmla="*/ 30 h 78"/>
                  <a:gd name="T32" fmla="*/ 33 w 76"/>
                  <a:gd name="T33" fmla="*/ 32 h 78"/>
                  <a:gd name="T34" fmla="*/ 32 w 76"/>
                  <a:gd name="T35" fmla="*/ 34 h 78"/>
                  <a:gd name="T36" fmla="*/ 31 w 76"/>
                  <a:gd name="T37" fmla="*/ 36 h 78"/>
                  <a:gd name="T38" fmla="*/ 29 w 76"/>
                  <a:gd name="T39" fmla="*/ 38 h 78"/>
                  <a:gd name="T40" fmla="*/ 26 w 76"/>
                  <a:gd name="T41" fmla="*/ 39 h 78"/>
                  <a:gd name="T42" fmla="*/ 24 w 76"/>
                  <a:gd name="T43" fmla="*/ 39 h 78"/>
                  <a:gd name="T44" fmla="*/ 22 w 76"/>
                  <a:gd name="T45" fmla="*/ 39 h 78"/>
                  <a:gd name="T46" fmla="*/ 19 w 76"/>
                  <a:gd name="T47" fmla="*/ 39 h 78"/>
                  <a:gd name="T48" fmla="*/ 18 w 76"/>
                  <a:gd name="T49" fmla="*/ 39 h 78"/>
                  <a:gd name="T50" fmla="*/ 15 w 76"/>
                  <a:gd name="T51" fmla="*/ 38 h 78"/>
                  <a:gd name="T52" fmla="*/ 13 w 76"/>
                  <a:gd name="T53" fmla="*/ 37 h 78"/>
                  <a:gd name="T54" fmla="*/ 12 w 76"/>
                  <a:gd name="T55" fmla="*/ 36 h 78"/>
                  <a:gd name="T56" fmla="*/ 11 w 76"/>
                  <a:gd name="T57" fmla="*/ 36 h 78"/>
                  <a:gd name="T58" fmla="*/ 7 w 76"/>
                  <a:gd name="T59" fmla="*/ 33 h 78"/>
                  <a:gd name="T60" fmla="*/ 4 w 76"/>
                  <a:gd name="T61" fmla="*/ 30 h 78"/>
                  <a:gd name="T62" fmla="*/ 1 w 76"/>
                  <a:gd name="T63" fmla="*/ 27 h 78"/>
                  <a:gd name="T64" fmla="*/ 0 w 76"/>
                  <a:gd name="T65" fmla="*/ 24 h 78"/>
                  <a:gd name="T66" fmla="*/ 0 w 76"/>
                  <a:gd name="T67" fmla="*/ 21 h 78"/>
                  <a:gd name="T68" fmla="*/ 1 w 76"/>
                  <a:gd name="T69" fmla="*/ 17 h 78"/>
                  <a:gd name="T70" fmla="*/ 2 w 76"/>
                  <a:gd name="T71" fmla="*/ 16 h 78"/>
                  <a:gd name="T72" fmla="*/ 4 w 76"/>
                  <a:gd name="T73" fmla="*/ 15 h 78"/>
                  <a:gd name="T74" fmla="*/ 6 w 76"/>
                  <a:gd name="T75" fmla="*/ 13 h 78"/>
                  <a:gd name="T76" fmla="*/ 8 w 76"/>
                  <a:gd name="T77" fmla="*/ 12 h 78"/>
                  <a:gd name="T78" fmla="*/ 10 w 76"/>
                  <a:gd name="T79" fmla="*/ 10 h 78"/>
                  <a:gd name="T80" fmla="*/ 11 w 76"/>
                  <a:gd name="T81" fmla="*/ 8 h 78"/>
                  <a:gd name="T82" fmla="*/ 14 w 76"/>
                  <a:gd name="T83" fmla="*/ 6 h 78"/>
                  <a:gd name="T84" fmla="*/ 17 w 76"/>
                  <a:gd name="T85" fmla="*/ 5 h 78"/>
                  <a:gd name="T86" fmla="*/ 19 w 76"/>
                  <a:gd name="T87" fmla="*/ 4 h 78"/>
                  <a:gd name="T88" fmla="*/ 22 w 76"/>
                  <a:gd name="T89" fmla="*/ 3 h 78"/>
                  <a:gd name="T90" fmla="*/ 24 w 76"/>
                  <a:gd name="T91" fmla="*/ 1 h 78"/>
                  <a:gd name="T92" fmla="*/ 26 w 76"/>
                  <a:gd name="T93" fmla="*/ 0 h 78"/>
                  <a:gd name="T94" fmla="*/ 26 w 76"/>
                  <a:gd name="T95" fmla="*/ 0 h 78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76"/>
                  <a:gd name="T145" fmla="*/ 0 h 78"/>
                  <a:gd name="T146" fmla="*/ 76 w 76"/>
                  <a:gd name="T147" fmla="*/ 78 h 78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76" h="78">
                    <a:moveTo>
                      <a:pt x="51" y="0"/>
                    </a:moveTo>
                    <a:lnTo>
                      <a:pt x="57" y="3"/>
                    </a:lnTo>
                    <a:lnTo>
                      <a:pt x="62" y="11"/>
                    </a:lnTo>
                    <a:lnTo>
                      <a:pt x="64" y="13"/>
                    </a:lnTo>
                    <a:lnTo>
                      <a:pt x="66" y="17"/>
                    </a:lnTo>
                    <a:lnTo>
                      <a:pt x="70" y="21"/>
                    </a:lnTo>
                    <a:lnTo>
                      <a:pt x="72" y="24"/>
                    </a:lnTo>
                    <a:lnTo>
                      <a:pt x="74" y="30"/>
                    </a:lnTo>
                    <a:lnTo>
                      <a:pt x="76" y="34"/>
                    </a:lnTo>
                    <a:lnTo>
                      <a:pt x="76" y="38"/>
                    </a:lnTo>
                    <a:lnTo>
                      <a:pt x="76" y="41"/>
                    </a:lnTo>
                    <a:lnTo>
                      <a:pt x="76" y="45"/>
                    </a:lnTo>
                    <a:lnTo>
                      <a:pt x="76" y="49"/>
                    </a:lnTo>
                    <a:lnTo>
                      <a:pt x="72" y="53"/>
                    </a:lnTo>
                    <a:lnTo>
                      <a:pt x="70" y="57"/>
                    </a:lnTo>
                    <a:lnTo>
                      <a:pt x="68" y="60"/>
                    </a:lnTo>
                    <a:lnTo>
                      <a:pt x="66" y="64"/>
                    </a:lnTo>
                    <a:lnTo>
                      <a:pt x="64" y="68"/>
                    </a:lnTo>
                    <a:lnTo>
                      <a:pt x="62" y="72"/>
                    </a:lnTo>
                    <a:lnTo>
                      <a:pt x="57" y="76"/>
                    </a:lnTo>
                    <a:lnTo>
                      <a:pt x="51" y="78"/>
                    </a:lnTo>
                    <a:lnTo>
                      <a:pt x="47" y="78"/>
                    </a:lnTo>
                    <a:lnTo>
                      <a:pt x="43" y="78"/>
                    </a:lnTo>
                    <a:lnTo>
                      <a:pt x="38" y="78"/>
                    </a:lnTo>
                    <a:lnTo>
                      <a:pt x="36" y="78"/>
                    </a:lnTo>
                    <a:lnTo>
                      <a:pt x="30" y="76"/>
                    </a:lnTo>
                    <a:lnTo>
                      <a:pt x="26" y="74"/>
                    </a:lnTo>
                    <a:lnTo>
                      <a:pt x="24" y="72"/>
                    </a:lnTo>
                    <a:lnTo>
                      <a:pt x="21" y="72"/>
                    </a:lnTo>
                    <a:lnTo>
                      <a:pt x="13" y="66"/>
                    </a:lnTo>
                    <a:lnTo>
                      <a:pt x="7" y="60"/>
                    </a:lnTo>
                    <a:lnTo>
                      <a:pt x="2" y="53"/>
                    </a:lnTo>
                    <a:lnTo>
                      <a:pt x="0" y="47"/>
                    </a:lnTo>
                    <a:lnTo>
                      <a:pt x="0" y="41"/>
                    </a:lnTo>
                    <a:lnTo>
                      <a:pt x="2" y="34"/>
                    </a:lnTo>
                    <a:lnTo>
                      <a:pt x="3" y="32"/>
                    </a:lnTo>
                    <a:lnTo>
                      <a:pt x="7" y="30"/>
                    </a:lnTo>
                    <a:lnTo>
                      <a:pt x="11" y="26"/>
                    </a:lnTo>
                    <a:lnTo>
                      <a:pt x="15" y="24"/>
                    </a:lnTo>
                    <a:lnTo>
                      <a:pt x="19" y="19"/>
                    </a:lnTo>
                    <a:lnTo>
                      <a:pt x="22" y="15"/>
                    </a:lnTo>
                    <a:lnTo>
                      <a:pt x="28" y="11"/>
                    </a:lnTo>
                    <a:lnTo>
                      <a:pt x="34" y="9"/>
                    </a:lnTo>
                    <a:lnTo>
                      <a:pt x="38" y="7"/>
                    </a:lnTo>
                    <a:lnTo>
                      <a:pt x="43" y="5"/>
                    </a:lnTo>
                    <a:lnTo>
                      <a:pt x="47" y="2"/>
                    </a:lnTo>
                    <a:lnTo>
                      <a:pt x="51" y="0"/>
                    </a:lnTo>
                    <a:close/>
                  </a:path>
                </a:pathLst>
              </a:custGeom>
              <a:solidFill>
                <a:srgbClr val="99D1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3" name="Freeform 181"/>
              <p:cNvSpPr>
                <a:spLocks/>
              </p:cNvSpPr>
              <p:nvPr/>
            </p:nvSpPr>
            <p:spPr bwMode="auto">
              <a:xfrm>
                <a:off x="2452" y="3578"/>
                <a:ext cx="2" cy="3"/>
              </a:xfrm>
              <a:custGeom>
                <a:avLst/>
                <a:gdLst>
                  <a:gd name="T0" fmla="*/ 1 w 4"/>
                  <a:gd name="T1" fmla="*/ 0 h 6"/>
                  <a:gd name="T2" fmla="*/ 2 w 4"/>
                  <a:gd name="T3" fmla="*/ 1 h 6"/>
                  <a:gd name="T4" fmla="*/ 2 w 4"/>
                  <a:gd name="T5" fmla="*/ 3 h 6"/>
                  <a:gd name="T6" fmla="*/ 2 w 4"/>
                  <a:gd name="T7" fmla="*/ 3 h 6"/>
                  <a:gd name="T8" fmla="*/ 1 w 4"/>
                  <a:gd name="T9" fmla="*/ 3 h 6"/>
                  <a:gd name="T10" fmla="*/ 0 w 4"/>
                  <a:gd name="T11" fmla="*/ 1 h 6"/>
                  <a:gd name="T12" fmla="*/ 1 w 4"/>
                  <a:gd name="T13" fmla="*/ 0 h 6"/>
                  <a:gd name="T14" fmla="*/ 1 w 4"/>
                  <a:gd name="T15" fmla="*/ 0 h 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4"/>
                  <a:gd name="T25" fmla="*/ 0 h 6"/>
                  <a:gd name="T26" fmla="*/ 4 w 4"/>
                  <a:gd name="T27" fmla="*/ 6 h 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4" h="6">
                    <a:moveTo>
                      <a:pt x="2" y="0"/>
                    </a:moveTo>
                    <a:lnTo>
                      <a:pt x="4" y="2"/>
                    </a:lnTo>
                    <a:lnTo>
                      <a:pt x="4" y="6"/>
                    </a:lnTo>
                    <a:lnTo>
                      <a:pt x="2" y="6"/>
                    </a:lnTo>
                    <a:lnTo>
                      <a:pt x="0" y="2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4" name="Freeform 182"/>
              <p:cNvSpPr>
                <a:spLocks/>
              </p:cNvSpPr>
              <p:nvPr/>
            </p:nvSpPr>
            <p:spPr bwMode="auto">
              <a:xfrm>
                <a:off x="2060" y="3449"/>
                <a:ext cx="69" cy="69"/>
              </a:xfrm>
              <a:custGeom>
                <a:avLst/>
                <a:gdLst>
                  <a:gd name="T0" fmla="*/ 5 w 139"/>
                  <a:gd name="T1" fmla="*/ 1 h 139"/>
                  <a:gd name="T2" fmla="*/ 11 w 139"/>
                  <a:gd name="T3" fmla="*/ 5 h 139"/>
                  <a:gd name="T4" fmla="*/ 18 w 139"/>
                  <a:gd name="T5" fmla="*/ 11 h 139"/>
                  <a:gd name="T6" fmla="*/ 24 w 139"/>
                  <a:gd name="T7" fmla="*/ 16 h 139"/>
                  <a:gd name="T8" fmla="*/ 29 w 139"/>
                  <a:gd name="T9" fmla="*/ 22 h 139"/>
                  <a:gd name="T10" fmla="*/ 36 w 139"/>
                  <a:gd name="T11" fmla="*/ 26 h 139"/>
                  <a:gd name="T12" fmla="*/ 42 w 139"/>
                  <a:gd name="T13" fmla="*/ 31 h 139"/>
                  <a:gd name="T14" fmla="*/ 48 w 139"/>
                  <a:gd name="T15" fmla="*/ 36 h 139"/>
                  <a:gd name="T16" fmla="*/ 53 w 139"/>
                  <a:gd name="T17" fmla="*/ 40 h 139"/>
                  <a:gd name="T18" fmla="*/ 58 w 139"/>
                  <a:gd name="T19" fmla="*/ 45 h 139"/>
                  <a:gd name="T20" fmla="*/ 62 w 139"/>
                  <a:gd name="T21" fmla="*/ 51 h 139"/>
                  <a:gd name="T22" fmla="*/ 66 w 139"/>
                  <a:gd name="T23" fmla="*/ 57 h 139"/>
                  <a:gd name="T24" fmla="*/ 67 w 139"/>
                  <a:gd name="T25" fmla="*/ 62 h 139"/>
                  <a:gd name="T26" fmla="*/ 65 w 139"/>
                  <a:gd name="T27" fmla="*/ 66 h 139"/>
                  <a:gd name="T28" fmla="*/ 62 w 139"/>
                  <a:gd name="T29" fmla="*/ 67 h 139"/>
                  <a:gd name="T30" fmla="*/ 58 w 139"/>
                  <a:gd name="T31" fmla="*/ 65 h 139"/>
                  <a:gd name="T32" fmla="*/ 53 w 139"/>
                  <a:gd name="T33" fmla="*/ 62 h 139"/>
                  <a:gd name="T34" fmla="*/ 49 w 139"/>
                  <a:gd name="T35" fmla="*/ 59 h 139"/>
                  <a:gd name="T36" fmla="*/ 45 w 139"/>
                  <a:gd name="T37" fmla="*/ 56 h 139"/>
                  <a:gd name="T38" fmla="*/ 41 w 139"/>
                  <a:gd name="T39" fmla="*/ 51 h 139"/>
                  <a:gd name="T40" fmla="*/ 38 w 139"/>
                  <a:gd name="T41" fmla="*/ 47 h 139"/>
                  <a:gd name="T42" fmla="*/ 34 w 139"/>
                  <a:gd name="T43" fmla="*/ 43 h 139"/>
                  <a:gd name="T44" fmla="*/ 30 w 139"/>
                  <a:gd name="T45" fmla="*/ 39 h 139"/>
                  <a:gd name="T46" fmla="*/ 26 w 139"/>
                  <a:gd name="T47" fmla="*/ 34 h 139"/>
                  <a:gd name="T48" fmla="*/ 23 w 139"/>
                  <a:gd name="T49" fmla="*/ 30 h 139"/>
                  <a:gd name="T50" fmla="*/ 19 w 139"/>
                  <a:gd name="T51" fmla="*/ 26 h 139"/>
                  <a:gd name="T52" fmla="*/ 15 w 139"/>
                  <a:gd name="T53" fmla="*/ 22 h 139"/>
                  <a:gd name="T54" fmla="*/ 11 w 139"/>
                  <a:gd name="T55" fmla="*/ 18 h 139"/>
                  <a:gd name="T56" fmla="*/ 7 w 139"/>
                  <a:gd name="T57" fmla="*/ 14 h 139"/>
                  <a:gd name="T58" fmla="*/ 3 w 139"/>
                  <a:gd name="T59" fmla="*/ 11 h 139"/>
                  <a:gd name="T60" fmla="*/ 0 w 139"/>
                  <a:gd name="T61" fmla="*/ 7 h 139"/>
                  <a:gd name="T62" fmla="*/ 1 w 139"/>
                  <a:gd name="T63" fmla="*/ 1 h 139"/>
                  <a:gd name="T64" fmla="*/ 2 w 139"/>
                  <a:gd name="T65" fmla="*/ 0 h 13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139"/>
                  <a:gd name="T100" fmla="*/ 0 h 139"/>
                  <a:gd name="T101" fmla="*/ 139 w 139"/>
                  <a:gd name="T102" fmla="*/ 139 h 139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139" h="139">
                    <a:moveTo>
                      <a:pt x="4" y="0"/>
                    </a:moveTo>
                    <a:lnTo>
                      <a:pt x="10" y="2"/>
                    </a:lnTo>
                    <a:lnTo>
                      <a:pt x="17" y="8"/>
                    </a:lnTo>
                    <a:lnTo>
                      <a:pt x="23" y="11"/>
                    </a:lnTo>
                    <a:lnTo>
                      <a:pt x="29" y="17"/>
                    </a:lnTo>
                    <a:lnTo>
                      <a:pt x="36" y="23"/>
                    </a:lnTo>
                    <a:lnTo>
                      <a:pt x="42" y="27"/>
                    </a:lnTo>
                    <a:lnTo>
                      <a:pt x="48" y="32"/>
                    </a:lnTo>
                    <a:lnTo>
                      <a:pt x="55" y="38"/>
                    </a:lnTo>
                    <a:lnTo>
                      <a:pt x="59" y="44"/>
                    </a:lnTo>
                    <a:lnTo>
                      <a:pt x="67" y="48"/>
                    </a:lnTo>
                    <a:lnTo>
                      <a:pt x="72" y="53"/>
                    </a:lnTo>
                    <a:lnTo>
                      <a:pt x="78" y="59"/>
                    </a:lnTo>
                    <a:lnTo>
                      <a:pt x="84" y="63"/>
                    </a:lnTo>
                    <a:lnTo>
                      <a:pt x="89" y="67"/>
                    </a:lnTo>
                    <a:lnTo>
                      <a:pt x="97" y="72"/>
                    </a:lnTo>
                    <a:lnTo>
                      <a:pt x="105" y="76"/>
                    </a:lnTo>
                    <a:lnTo>
                      <a:pt x="106" y="80"/>
                    </a:lnTo>
                    <a:lnTo>
                      <a:pt x="110" y="86"/>
                    </a:lnTo>
                    <a:lnTo>
                      <a:pt x="116" y="91"/>
                    </a:lnTo>
                    <a:lnTo>
                      <a:pt x="120" y="97"/>
                    </a:lnTo>
                    <a:lnTo>
                      <a:pt x="125" y="103"/>
                    </a:lnTo>
                    <a:lnTo>
                      <a:pt x="129" y="108"/>
                    </a:lnTo>
                    <a:lnTo>
                      <a:pt x="133" y="114"/>
                    </a:lnTo>
                    <a:lnTo>
                      <a:pt x="139" y="122"/>
                    </a:lnTo>
                    <a:lnTo>
                      <a:pt x="135" y="125"/>
                    </a:lnTo>
                    <a:lnTo>
                      <a:pt x="133" y="131"/>
                    </a:lnTo>
                    <a:lnTo>
                      <a:pt x="131" y="133"/>
                    </a:lnTo>
                    <a:lnTo>
                      <a:pt x="131" y="139"/>
                    </a:lnTo>
                    <a:lnTo>
                      <a:pt x="125" y="135"/>
                    </a:lnTo>
                    <a:lnTo>
                      <a:pt x="120" y="133"/>
                    </a:lnTo>
                    <a:lnTo>
                      <a:pt x="116" y="131"/>
                    </a:lnTo>
                    <a:lnTo>
                      <a:pt x="112" y="129"/>
                    </a:lnTo>
                    <a:lnTo>
                      <a:pt x="106" y="125"/>
                    </a:lnTo>
                    <a:lnTo>
                      <a:pt x="103" y="122"/>
                    </a:lnTo>
                    <a:lnTo>
                      <a:pt x="99" y="118"/>
                    </a:lnTo>
                    <a:lnTo>
                      <a:pt x="95" y="116"/>
                    </a:lnTo>
                    <a:lnTo>
                      <a:pt x="91" y="112"/>
                    </a:lnTo>
                    <a:lnTo>
                      <a:pt x="87" y="106"/>
                    </a:lnTo>
                    <a:lnTo>
                      <a:pt x="82" y="103"/>
                    </a:lnTo>
                    <a:lnTo>
                      <a:pt x="80" y="99"/>
                    </a:lnTo>
                    <a:lnTo>
                      <a:pt x="76" y="95"/>
                    </a:lnTo>
                    <a:lnTo>
                      <a:pt x="72" y="91"/>
                    </a:lnTo>
                    <a:lnTo>
                      <a:pt x="68" y="87"/>
                    </a:lnTo>
                    <a:lnTo>
                      <a:pt x="65" y="84"/>
                    </a:lnTo>
                    <a:lnTo>
                      <a:pt x="61" y="78"/>
                    </a:lnTo>
                    <a:lnTo>
                      <a:pt x="57" y="74"/>
                    </a:lnTo>
                    <a:lnTo>
                      <a:pt x="53" y="68"/>
                    </a:lnTo>
                    <a:lnTo>
                      <a:pt x="49" y="65"/>
                    </a:lnTo>
                    <a:lnTo>
                      <a:pt x="46" y="61"/>
                    </a:lnTo>
                    <a:lnTo>
                      <a:pt x="42" y="57"/>
                    </a:lnTo>
                    <a:lnTo>
                      <a:pt x="38" y="53"/>
                    </a:lnTo>
                    <a:lnTo>
                      <a:pt x="36" y="48"/>
                    </a:lnTo>
                    <a:lnTo>
                      <a:pt x="30" y="44"/>
                    </a:lnTo>
                    <a:lnTo>
                      <a:pt x="27" y="40"/>
                    </a:lnTo>
                    <a:lnTo>
                      <a:pt x="23" y="36"/>
                    </a:lnTo>
                    <a:lnTo>
                      <a:pt x="19" y="32"/>
                    </a:lnTo>
                    <a:lnTo>
                      <a:pt x="15" y="29"/>
                    </a:lnTo>
                    <a:lnTo>
                      <a:pt x="10" y="27"/>
                    </a:lnTo>
                    <a:lnTo>
                      <a:pt x="6" y="23"/>
                    </a:lnTo>
                    <a:lnTo>
                      <a:pt x="2" y="21"/>
                    </a:lnTo>
                    <a:lnTo>
                      <a:pt x="0" y="15"/>
                    </a:lnTo>
                    <a:lnTo>
                      <a:pt x="2" y="10"/>
                    </a:lnTo>
                    <a:lnTo>
                      <a:pt x="2" y="2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45EDB5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5" name="Freeform 183"/>
              <p:cNvSpPr>
                <a:spLocks/>
              </p:cNvSpPr>
              <p:nvPr/>
            </p:nvSpPr>
            <p:spPr bwMode="auto">
              <a:xfrm>
                <a:off x="2081" y="3381"/>
                <a:ext cx="22" cy="27"/>
              </a:xfrm>
              <a:custGeom>
                <a:avLst/>
                <a:gdLst>
                  <a:gd name="T0" fmla="*/ 17 w 43"/>
                  <a:gd name="T1" fmla="*/ 0 h 53"/>
                  <a:gd name="T2" fmla="*/ 19 w 43"/>
                  <a:gd name="T3" fmla="*/ 1 h 53"/>
                  <a:gd name="T4" fmla="*/ 20 w 43"/>
                  <a:gd name="T5" fmla="*/ 3 h 53"/>
                  <a:gd name="T6" fmla="*/ 21 w 43"/>
                  <a:gd name="T7" fmla="*/ 4 h 53"/>
                  <a:gd name="T8" fmla="*/ 22 w 43"/>
                  <a:gd name="T9" fmla="*/ 6 h 53"/>
                  <a:gd name="T10" fmla="*/ 21 w 43"/>
                  <a:gd name="T11" fmla="*/ 8 h 53"/>
                  <a:gd name="T12" fmla="*/ 21 w 43"/>
                  <a:gd name="T13" fmla="*/ 10 h 53"/>
                  <a:gd name="T14" fmla="*/ 21 w 43"/>
                  <a:gd name="T15" fmla="*/ 12 h 53"/>
                  <a:gd name="T16" fmla="*/ 20 w 43"/>
                  <a:gd name="T17" fmla="*/ 14 h 53"/>
                  <a:gd name="T18" fmla="*/ 19 w 43"/>
                  <a:gd name="T19" fmla="*/ 16 h 53"/>
                  <a:gd name="T20" fmla="*/ 18 w 43"/>
                  <a:gd name="T21" fmla="*/ 17 h 53"/>
                  <a:gd name="T22" fmla="*/ 16 w 43"/>
                  <a:gd name="T23" fmla="*/ 19 h 53"/>
                  <a:gd name="T24" fmla="*/ 15 w 43"/>
                  <a:gd name="T25" fmla="*/ 21 h 53"/>
                  <a:gd name="T26" fmla="*/ 12 w 43"/>
                  <a:gd name="T27" fmla="*/ 24 h 53"/>
                  <a:gd name="T28" fmla="*/ 9 w 43"/>
                  <a:gd name="T29" fmla="*/ 27 h 53"/>
                  <a:gd name="T30" fmla="*/ 6 w 43"/>
                  <a:gd name="T31" fmla="*/ 26 h 53"/>
                  <a:gd name="T32" fmla="*/ 4 w 43"/>
                  <a:gd name="T33" fmla="*/ 25 h 53"/>
                  <a:gd name="T34" fmla="*/ 2 w 43"/>
                  <a:gd name="T35" fmla="*/ 24 h 53"/>
                  <a:gd name="T36" fmla="*/ 0 w 43"/>
                  <a:gd name="T37" fmla="*/ 23 h 53"/>
                  <a:gd name="T38" fmla="*/ 1 w 43"/>
                  <a:gd name="T39" fmla="*/ 20 h 53"/>
                  <a:gd name="T40" fmla="*/ 3 w 43"/>
                  <a:gd name="T41" fmla="*/ 17 h 53"/>
                  <a:gd name="T42" fmla="*/ 6 w 43"/>
                  <a:gd name="T43" fmla="*/ 15 h 53"/>
                  <a:gd name="T44" fmla="*/ 8 w 43"/>
                  <a:gd name="T45" fmla="*/ 12 h 53"/>
                  <a:gd name="T46" fmla="*/ 10 w 43"/>
                  <a:gd name="T47" fmla="*/ 9 h 53"/>
                  <a:gd name="T48" fmla="*/ 12 w 43"/>
                  <a:gd name="T49" fmla="*/ 6 h 53"/>
                  <a:gd name="T50" fmla="*/ 14 w 43"/>
                  <a:gd name="T51" fmla="*/ 3 h 53"/>
                  <a:gd name="T52" fmla="*/ 17 w 43"/>
                  <a:gd name="T53" fmla="*/ 0 h 53"/>
                  <a:gd name="T54" fmla="*/ 17 w 43"/>
                  <a:gd name="T55" fmla="*/ 0 h 53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w 43"/>
                  <a:gd name="T85" fmla="*/ 0 h 53"/>
                  <a:gd name="T86" fmla="*/ 43 w 43"/>
                  <a:gd name="T87" fmla="*/ 53 h 53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T84" t="T85" r="T86" b="T87"/>
                <a:pathLst>
                  <a:path w="43" h="53">
                    <a:moveTo>
                      <a:pt x="34" y="0"/>
                    </a:moveTo>
                    <a:lnTo>
                      <a:pt x="38" y="2"/>
                    </a:lnTo>
                    <a:lnTo>
                      <a:pt x="40" y="6"/>
                    </a:lnTo>
                    <a:lnTo>
                      <a:pt x="42" y="8"/>
                    </a:lnTo>
                    <a:lnTo>
                      <a:pt x="43" y="12"/>
                    </a:lnTo>
                    <a:lnTo>
                      <a:pt x="42" y="15"/>
                    </a:lnTo>
                    <a:lnTo>
                      <a:pt x="42" y="19"/>
                    </a:lnTo>
                    <a:lnTo>
                      <a:pt x="42" y="23"/>
                    </a:lnTo>
                    <a:lnTo>
                      <a:pt x="40" y="27"/>
                    </a:lnTo>
                    <a:lnTo>
                      <a:pt x="38" y="31"/>
                    </a:lnTo>
                    <a:lnTo>
                      <a:pt x="36" y="34"/>
                    </a:lnTo>
                    <a:lnTo>
                      <a:pt x="32" y="38"/>
                    </a:lnTo>
                    <a:lnTo>
                      <a:pt x="30" y="42"/>
                    </a:lnTo>
                    <a:lnTo>
                      <a:pt x="23" y="48"/>
                    </a:lnTo>
                    <a:lnTo>
                      <a:pt x="17" y="53"/>
                    </a:lnTo>
                    <a:lnTo>
                      <a:pt x="11" y="51"/>
                    </a:lnTo>
                    <a:lnTo>
                      <a:pt x="7" y="50"/>
                    </a:lnTo>
                    <a:lnTo>
                      <a:pt x="4" y="48"/>
                    </a:lnTo>
                    <a:lnTo>
                      <a:pt x="0" y="46"/>
                    </a:lnTo>
                    <a:lnTo>
                      <a:pt x="2" y="40"/>
                    </a:lnTo>
                    <a:lnTo>
                      <a:pt x="5" y="34"/>
                    </a:lnTo>
                    <a:lnTo>
                      <a:pt x="11" y="29"/>
                    </a:lnTo>
                    <a:lnTo>
                      <a:pt x="15" y="23"/>
                    </a:lnTo>
                    <a:lnTo>
                      <a:pt x="19" y="17"/>
                    </a:lnTo>
                    <a:lnTo>
                      <a:pt x="24" y="12"/>
                    </a:lnTo>
                    <a:lnTo>
                      <a:pt x="28" y="6"/>
                    </a:lnTo>
                    <a:lnTo>
                      <a:pt x="34" y="0"/>
                    </a:lnTo>
                    <a:close/>
                  </a:path>
                </a:pathLst>
              </a:custGeom>
              <a:solidFill>
                <a:srgbClr val="45EDB5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6" name="Freeform 184"/>
              <p:cNvSpPr>
                <a:spLocks/>
              </p:cNvSpPr>
              <p:nvPr/>
            </p:nvSpPr>
            <p:spPr bwMode="auto">
              <a:xfrm>
                <a:off x="1994" y="3365"/>
                <a:ext cx="24" cy="32"/>
              </a:xfrm>
              <a:custGeom>
                <a:avLst/>
                <a:gdLst>
                  <a:gd name="T0" fmla="*/ 3 w 47"/>
                  <a:gd name="T1" fmla="*/ 0 h 64"/>
                  <a:gd name="T2" fmla="*/ 6 w 47"/>
                  <a:gd name="T3" fmla="*/ 0 h 64"/>
                  <a:gd name="T4" fmla="*/ 8 w 47"/>
                  <a:gd name="T5" fmla="*/ 1 h 64"/>
                  <a:gd name="T6" fmla="*/ 10 w 47"/>
                  <a:gd name="T7" fmla="*/ 2 h 64"/>
                  <a:gd name="T8" fmla="*/ 12 w 47"/>
                  <a:gd name="T9" fmla="*/ 4 h 64"/>
                  <a:gd name="T10" fmla="*/ 13 w 47"/>
                  <a:gd name="T11" fmla="*/ 5 h 64"/>
                  <a:gd name="T12" fmla="*/ 14 w 47"/>
                  <a:gd name="T13" fmla="*/ 6 h 64"/>
                  <a:gd name="T14" fmla="*/ 16 w 47"/>
                  <a:gd name="T15" fmla="*/ 9 h 64"/>
                  <a:gd name="T16" fmla="*/ 17 w 47"/>
                  <a:gd name="T17" fmla="*/ 11 h 64"/>
                  <a:gd name="T18" fmla="*/ 18 w 47"/>
                  <a:gd name="T19" fmla="*/ 12 h 64"/>
                  <a:gd name="T20" fmla="*/ 19 w 47"/>
                  <a:gd name="T21" fmla="*/ 14 h 64"/>
                  <a:gd name="T22" fmla="*/ 20 w 47"/>
                  <a:gd name="T23" fmla="*/ 16 h 64"/>
                  <a:gd name="T24" fmla="*/ 21 w 47"/>
                  <a:gd name="T25" fmla="*/ 18 h 64"/>
                  <a:gd name="T26" fmla="*/ 22 w 47"/>
                  <a:gd name="T27" fmla="*/ 20 h 64"/>
                  <a:gd name="T28" fmla="*/ 22 w 47"/>
                  <a:gd name="T29" fmla="*/ 22 h 64"/>
                  <a:gd name="T30" fmla="*/ 23 w 47"/>
                  <a:gd name="T31" fmla="*/ 25 h 64"/>
                  <a:gd name="T32" fmla="*/ 24 w 47"/>
                  <a:gd name="T33" fmla="*/ 27 h 64"/>
                  <a:gd name="T34" fmla="*/ 22 w 47"/>
                  <a:gd name="T35" fmla="*/ 28 h 64"/>
                  <a:gd name="T36" fmla="*/ 21 w 47"/>
                  <a:gd name="T37" fmla="*/ 30 h 64"/>
                  <a:gd name="T38" fmla="*/ 19 w 47"/>
                  <a:gd name="T39" fmla="*/ 31 h 64"/>
                  <a:gd name="T40" fmla="*/ 17 w 47"/>
                  <a:gd name="T41" fmla="*/ 32 h 64"/>
                  <a:gd name="T42" fmla="*/ 14 w 47"/>
                  <a:gd name="T43" fmla="*/ 29 h 64"/>
                  <a:gd name="T44" fmla="*/ 13 w 47"/>
                  <a:gd name="T45" fmla="*/ 26 h 64"/>
                  <a:gd name="T46" fmla="*/ 11 w 47"/>
                  <a:gd name="T47" fmla="*/ 22 h 64"/>
                  <a:gd name="T48" fmla="*/ 10 w 47"/>
                  <a:gd name="T49" fmla="*/ 19 h 64"/>
                  <a:gd name="T50" fmla="*/ 8 w 47"/>
                  <a:gd name="T51" fmla="*/ 15 h 64"/>
                  <a:gd name="T52" fmla="*/ 6 w 47"/>
                  <a:gd name="T53" fmla="*/ 13 h 64"/>
                  <a:gd name="T54" fmla="*/ 3 w 47"/>
                  <a:gd name="T55" fmla="*/ 10 h 64"/>
                  <a:gd name="T56" fmla="*/ 0 w 47"/>
                  <a:gd name="T57" fmla="*/ 7 h 64"/>
                  <a:gd name="T58" fmla="*/ 0 w 47"/>
                  <a:gd name="T59" fmla="*/ 5 h 64"/>
                  <a:gd name="T60" fmla="*/ 1 w 47"/>
                  <a:gd name="T61" fmla="*/ 4 h 64"/>
                  <a:gd name="T62" fmla="*/ 2 w 47"/>
                  <a:gd name="T63" fmla="*/ 1 h 64"/>
                  <a:gd name="T64" fmla="*/ 3 w 47"/>
                  <a:gd name="T65" fmla="*/ 0 h 64"/>
                  <a:gd name="T66" fmla="*/ 3 w 47"/>
                  <a:gd name="T67" fmla="*/ 0 h 64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47"/>
                  <a:gd name="T103" fmla="*/ 0 h 64"/>
                  <a:gd name="T104" fmla="*/ 47 w 47"/>
                  <a:gd name="T105" fmla="*/ 64 h 64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47" h="64">
                    <a:moveTo>
                      <a:pt x="6" y="0"/>
                    </a:moveTo>
                    <a:lnTo>
                      <a:pt x="11" y="0"/>
                    </a:lnTo>
                    <a:lnTo>
                      <a:pt x="15" y="2"/>
                    </a:lnTo>
                    <a:lnTo>
                      <a:pt x="19" y="4"/>
                    </a:lnTo>
                    <a:lnTo>
                      <a:pt x="23" y="7"/>
                    </a:lnTo>
                    <a:lnTo>
                      <a:pt x="25" y="9"/>
                    </a:lnTo>
                    <a:lnTo>
                      <a:pt x="28" y="11"/>
                    </a:lnTo>
                    <a:lnTo>
                      <a:pt x="32" y="17"/>
                    </a:lnTo>
                    <a:lnTo>
                      <a:pt x="34" y="21"/>
                    </a:lnTo>
                    <a:lnTo>
                      <a:pt x="36" y="23"/>
                    </a:lnTo>
                    <a:lnTo>
                      <a:pt x="38" y="28"/>
                    </a:lnTo>
                    <a:lnTo>
                      <a:pt x="40" y="32"/>
                    </a:lnTo>
                    <a:lnTo>
                      <a:pt x="42" y="36"/>
                    </a:lnTo>
                    <a:lnTo>
                      <a:pt x="44" y="40"/>
                    </a:lnTo>
                    <a:lnTo>
                      <a:pt x="44" y="44"/>
                    </a:lnTo>
                    <a:lnTo>
                      <a:pt x="45" y="49"/>
                    </a:lnTo>
                    <a:lnTo>
                      <a:pt x="47" y="53"/>
                    </a:lnTo>
                    <a:lnTo>
                      <a:pt x="44" y="55"/>
                    </a:lnTo>
                    <a:lnTo>
                      <a:pt x="42" y="59"/>
                    </a:lnTo>
                    <a:lnTo>
                      <a:pt x="38" y="61"/>
                    </a:lnTo>
                    <a:lnTo>
                      <a:pt x="34" y="64"/>
                    </a:lnTo>
                    <a:lnTo>
                      <a:pt x="28" y="57"/>
                    </a:lnTo>
                    <a:lnTo>
                      <a:pt x="25" y="51"/>
                    </a:lnTo>
                    <a:lnTo>
                      <a:pt x="21" y="44"/>
                    </a:lnTo>
                    <a:lnTo>
                      <a:pt x="19" y="38"/>
                    </a:lnTo>
                    <a:lnTo>
                      <a:pt x="15" y="30"/>
                    </a:lnTo>
                    <a:lnTo>
                      <a:pt x="11" y="25"/>
                    </a:lnTo>
                    <a:lnTo>
                      <a:pt x="6" y="19"/>
                    </a:lnTo>
                    <a:lnTo>
                      <a:pt x="0" y="13"/>
                    </a:lnTo>
                    <a:lnTo>
                      <a:pt x="0" y="9"/>
                    </a:lnTo>
                    <a:lnTo>
                      <a:pt x="2" y="7"/>
                    </a:lnTo>
                    <a:lnTo>
                      <a:pt x="4" y="2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45EDB5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7" name="Freeform 185"/>
              <p:cNvSpPr>
                <a:spLocks/>
              </p:cNvSpPr>
              <p:nvPr/>
            </p:nvSpPr>
            <p:spPr bwMode="auto">
              <a:xfrm>
                <a:off x="2268" y="3367"/>
                <a:ext cx="17" cy="28"/>
              </a:xfrm>
              <a:custGeom>
                <a:avLst/>
                <a:gdLst>
                  <a:gd name="T0" fmla="*/ 4 w 35"/>
                  <a:gd name="T1" fmla="*/ 0 h 57"/>
                  <a:gd name="T2" fmla="*/ 6 w 35"/>
                  <a:gd name="T3" fmla="*/ 0 h 57"/>
                  <a:gd name="T4" fmla="*/ 7 w 35"/>
                  <a:gd name="T5" fmla="*/ 1 h 57"/>
                  <a:gd name="T6" fmla="*/ 8 w 35"/>
                  <a:gd name="T7" fmla="*/ 3 h 57"/>
                  <a:gd name="T8" fmla="*/ 10 w 35"/>
                  <a:gd name="T9" fmla="*/ 5 h 57"/>
                  <a:gd name="T10" fmla="*/ 12 w 35"/>
                  <a:gd name="T11" fmla="*/ 8 h 57"/>
                  <a:gd name="T12" fmla="*/ 14 w 35"/>
                  <a:gd name="T13" fmla="*/ 11 h 57"/>
                  <a:gd name="T14" fmla="*/ 15 w 35"/>
                  <a:gd name="T15" fmla="*/ 14 h 57"/>
                  <a:gd name="T16" fmla="*/ 17 w 35"/>
                  <a:gd name="T17" fmla="*/ 17 h 57"/>
                  <a:gd name="T18" fmla="*/ 17 w 35"/>
                  <a:gd name="T19" fmla="*/ 19 h 57"/>
                  <a:gd name="T20" fmla="*/ 17 w 35"/>
                  <a:gd name="T21" fmla="*/ 21 h 57"/>
                  <a:gd name="T22" fmla="*/ 17 w 35"/>
                  <a:gd name="T23" fmla="*/ 24 h 57"/>
                  <a:gd name="T24" fmla="*/ 17 w 35"/>
                  <a:gd name="T25" fmla="*/ 26 h 57"/>
                  <a:gd name="T26" fmla="*/ 16 w 35"/>
                  <a:gd name="T27" fmla="*/ 27 h 57"/>
                  <a:gd name="T28" fmla="*/ 14 w 35"/>
                  <a:gd name="T29" fmla="*/ 28 h 57"/>
                  <a:gd name="T30" fmla="*/ 11 w 35"/>
                  <a:gd name="T31" fmla="*/ 28 h 57"/>
                  <a:gd name="T32" fmla="*/ 8 w 35"/>
                  <a:gd name="T33" fmla="*/ 27 h 57"/>
                  <a:gd name="T34" fmla="*/ 8 w 35"/>
                  <a:gd name="T35" fmla="*/ 23 h 57"/>
                  <a:gd name="T36" fmla="*/ 6 w 35"/>
                  <a:gd name="T37" fmla="*/ 20 h 57"/>
                  <a:gd name="T38" fmla="*/ 4 w 35"/>
                  <a:gd name="T39" fmla="*/ 17 h 57"/>
                  <a:gd name="T40" fmla="*/ 2 w 35"/>
                  <a:gd name="T41" fmla="*/ 13 h 57"/>
                  <a:gd name="T42" fmla="*/ 0 w 35"/>
                  <a:gd name="T43" fmla="*/ 9 h 57"/>
                  <a:gd name="T44" fmla="*/ 0 w 35"/>
                  <a:gd name="T45" fmla="*/ 6 h 57"/>
                  <a:gd name="T46" fmla="*/ 0 w 35"/>
                  <a:gd name="T47" fmla="*/ 4 h 57"/>
                  <a:gd name="T48" fmla="*/ 1 w 35"/>
                  <a:gd name="T49" fmla="*/ 2 h 57"/>
                  <a:gd name="T50" fmla="*/ 2 w 35"/>
                  <a:gd name="T51" fmla="*/ 1 h 57"/>
                  <a:gd name="T52" fmla="*/ 4 w 35"/>
                  <a:gd name="T53" fmla="*/ 0 h 57"/>
                  <a:gd name="T54" fmla="*/ 4 w 35"/>
                  <a:gd name="T55" fmla="*/ 0 h 57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w 35"/>
                  <a:gd name="T85" fmla="*/ 0 h 57"/>
                  <a:gd name="T86" fmla="*/ 35 w 35"/>
                  <a:gd name="T87" fmla="*/ 57 h 57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T84" t="T85" r="T86" b="T87"/>
                <a:pathLst>
                  <a:path w="35" h="57">
                    <a:moveTo>
                      <a:pt x="8" y="0"/>
                    </a:moveTo>
                    <a:lnTo>
                      <a:pt x="12" y="0"/>
                    </a:lnTo>
                    <a:lnTo>
                      <a:pt x="14" y="3"/>
                    </a:lnTo>
                    <a:lnTo>
                      <a:pt x="17" y="7"/>
                    </a:lnTo>
                    <a:lnTo>
                      <a:pt x="21" y="11"/>
                    </a:lnTo>
                    <a:lnTo>
                      <a:pt x="25" y="17"/>
                    </a:lnTo>
                    <a:lnTo>
                      <a:pt x="29" y="22"/>
                    </a:lnTo>
                    <a:lnTo>
                      <a:pt x="31" y="28"/>
                    </a:lnTo>
                    <a:lnTo>
                      <a:pt x="35" y="34"/>
                    </a:lnTo>
                    <a:lnTo>
                      <a:pt x="35" y="38"/>
                    </a:lnTo>
                    <a:lnTo>
                      <a:pt x="35" y="43"/>
                    </a:lnTo>
                    <a:lnTo>
                      <a:pt x="35" y="49"/>
                    </a:lnTo>
                    <a:lnTo>
                      <a:pt x="35" y="53"/>
                    </a:lnTo>
                    <a:lnTo>
                      <a:pt x="33" y="55"/>
                    </a:lnTo>
                    <a:lnTo>
                      <a:pt x="29" y="57"/>
                    </a:lnTo>
                    <a:lnTo>
                      <a:pt x="23" y="57"/>
                    </a:lnTo>
                    <a:lnTo>
                      <a:pt x="17" y="55"/>
                    </a:lnTo>
                    <a:lnTo>
                      <a:pt x="16" y="47"/>
                    </a:lnTo>
                    <a:lnTo>
                      <a:pt x="12" y="40"/>
                    </a:lnTo>
                    <a:lnTo>
                      <a:pt x="8" y="34"/>
                    </a:lnTo>
                    <a:lnTo>
                      <a:pt x="4" y="26"/>
                    </a:lnTo>
                    <a:lnTo>
                      <a:pt x="0" y="19"/>
                    </a:lnTo>
                    <a:lnTo>
                      <a:pt x="0" y="13"/>
                    </a:lnTo>
                    <a:lnTo>
                      <a:pt x="0" y="9"/>
                    </a:lnTo>
                    <a:lnTo>
                      <a:pt x="2" y="5"/>
                    </a:lnTo>
                    <a:lnTo>
                      <a:pt x="4" y="3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45EDB5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8" name="Freeform 186"/>
              <p:cNvSpPr>
                <a:spLocks/>
              </p:cNvSpPr>
              <p:nvPr/>
            </p:nvSpPr>
            <p:spPr bwMode="auto">
              <a:xfrm>
                <a:off x="2351" y="3437"/>
                <a:ext cx="25" cy="18"/>
              </a:xfrm>
              <a:custGeom>
                <a:avLst/>
                <a:gdLst>
                  <a:gd name="T0" fmla="*/ 17 w 49"/>
                  <a:gd name="T1" fmla="*/ 0 h 36"/>
                  <a:gd name="T2" fmla="*/ 20 w 49"/>
                  <a:gd name="T3" fmla="*/ 0 h 36"/>
                  <a:gd name="T4" fmla="*/ 22 w 49"/>
                  <a:gd name="T5" fmla="*/ 1 h 36"/>
                  <a:gd name="T6" fmla="*/ 24 w 49"/>
                  <a:gd name="T7" fmla="*/ 2 h 36"/>
                  <a:gd name="T8" fmla="*/ 25 w 49"/>
                  <a:gd name="T9" fmla="*/ 4 h 36"/>
                  <a:gd name="T10" fmla="*/ 25 w 49"/>
                  <a:gd name="T11" fmla="*/ 6 h 36"/>
                  <a:gd name="T12" fmla="*/ 25 w 49"/>
                  <a:gd name="T13" fmla="*/ 8 h 36"/>
                  <a:gd name="T14" fmla="*/ 25 w 49"/>
                  <a:gd name="T15" fmla="*/ 10 h 36"/>
                  <a:gd name="T16" fmla="*/ 24 w 49"/>
                  <a:gd name="T17" fmla="*/ 13 h 36"/>
                  <a:gd name="T18" fmla="*/ 22 w 49"/>
                  <a:gd name="T19" fmla="*/ 14 h 36"/>
                  <a:gd name="T20" fmla="*/ 21 w 49"/>
                  <a:gd name="T21" fmla="*/ 16 h 36"/>
                  <a:gd name="T22" fmla="*/ 19 w 49"/>
                  <a:gd name="T23" fmla="*/ 17 h 36"/>
                  <a:gd name="T24" fmla="*/ 17 w 49"/>
                  <a:gd name="T25" fmla="*/ 18 h 36"/>
                  <a:gd name="T26" fmla="*/ 14 w 49"/>
                  <a:gd name="T27" fmla="*/ 18 h 36"/>
                  <a:gd name="T28" fmla="*/ 12 w 49"/>
                  <a:gd name="T29" fmla="*/ 18 h 36"/>
                  <a:gd name="T30" fmla="*/ 11 w 49"/>
                  <a:gd name="T31" fmla="*/ 17 h 36"/>
                  <a:gd name="T32" fmla="*/ 8 w 49"/>
                  <a:gd name="T33" fmla="*/ 16 h 36"/>
                  <a:gd name="T34" fmla="*/ 6 w 49"/>
                  <a:gd name="T35" fmla="*/ 15 h 36"/>
                  <a:gd name="T36" fmla="*/ 4 w 49"/>
                  <a:gd name="T37" fmla="*/ 15 h 36"/>
                  <a:gd name="T38" fmla="*/ 3 w 49"/>
                  <a:gd name="T39" fmla="*/ 14 h 36"/>
                  <a:gd name="T40" fmla="*/ 2 w 49"/>
                  <a:gd name="T41" fmla="*/ 14 h 36"/>
                  <a:gd name="T42" fmla="*/ 0 w 49"/>
                  <a:gd name="T43" fmla="*/ 13 h 36"/>
                  <a:gd name="T44" fmla="*/ 0 w 49"/>
                  <a:gd name="T45" fmla="*/ 12 h 36"/>
                  <a:gd name="T46" fmla="*/ 0 w 49"/>
                  <a:gd name="T47" fmla="*/ 9 h 36"/>
                  <a:gd name="T48" fmla="*/ 3 w 49"/>
                  <a:gd name="T49" fmla="*/ 7 h 36"/>
                  <a:gd name="T50" fmla="*/ 4 w 49"/>
                  <a:gd name="T51" fmla="*/ 5 h 36"/>
                  <a:gd name="T52" fmla="*/ 7 w 49"/>
                  <a:gd name="T53" fmla="*/ 4 h 36"/>
                  <a:gd name="T54" fmla="*/ 9 w 49"/>
                  <a:gd name="T55" fmla="*/ 3 h 36"/>
                  <a:gd name="T56" fmla="*/ 11 w 49"/>
                  <a:gd name="T57" fmla="*/ 2 h 36"/>
                  <a:gd name="T58" fmla="*/ 12 w 49"/>
                  <a:gd name="T59" fmla="*/ 1 h 36"/>
                  <a:gd name="T60" fmla="*/ 14 w 49"/>
                  <a:gd name="T61" fmla="*/ 0 h 36"/>
                  <a:gd name="T62" fmla="*/ 16 w 49"/>
                  <a:gd name="T63" fmla="*/ 0 h 36"/>
                  <a:gd name="T64" fmla="*/ 17 w 49"/>
                  <a:gd name="T65" fmla="*/ 0 h 36"/>
                  <a:gd name="T66" fmla="*/ 17 w 49"/>
                  <a:gd name="T67" fmla="*/ 0 h 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49"/>
                  <a:gd name="T103" fmla="*/ 0 h 36"/>
                  <a:gd name="T104" fmla="*/ 49 w 49"/>
                  <a:gd name="T105" fmla="*/ 36 h 36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49" h="36">
                    <a:moveTo>
                      <a:pt x="34" y="0"/>
                    </a:moveTo>
                    <a:lnTo>
                      <a:pt x="40" y="0"/>
                    </a:lnTo>
                    <a:lnTo>
                      <a:pt x="43" y="2"/>
                    </a:lnTo>
                    <a:lnTo>
                      <a:pt x="47" y="4"/>
                    </a:lnTo>
                    <a:lnTo>
                      <a:pt x="49" y="8"/>
                    </a:lnTo>
                    <a:lnTo>
                      <a:pt x="49" y="12"/>
                    </a:lnTo>
                    <a:lnTo>
                      <a:pt x="49" y="15"/>
                    </a:lnTo>
                    <a:lnTo>
                      <a:pt x="49" y="19"/>
                    </a:lnTo>
                    <a:lnTo>
                      <a:pt x="47" y="25"/>
                    </a:lnTo>
                    <a:lnTo>
                      <a:pt x="43" y="27"/>
                    </a:lnTo>
                    <a:lnTo>
                      <a:pt x="41" y="31"/>
                    </a:lnTo>
                    <a:lnTo>
                      <a:pt x="38" y="33"/>
                    </a:lnTo>
                    <a:lnTo>
                      <a:pt x="34" y="36"/>
                    </a:lnTo>
                    <a:lnTo>
                      <a:pt x="28" y="36"/>
                    </a:lnTo>
                    <a:lnTo>
                      <a:pt x="24" y="36"/>
                    </a:lnTo>
                    <a:lnTo>
                      <a:pt x="21" y="33"/>
                    </a:lnTo>
                    <a:lnTo>
                      <a:pt x="15" y="31"/>
                    </a:lnTo>
                    <a:lnTo>
                      <a:pt x="11" y="29"/>
                    </a:lnTo>
                    <a:lnTo>
                      <a:pt x="7" y="29"/>
                    </a:lnTo>
                    <a:lnTo>
                      <a:pt x="5" y="27"/>
                    </a:lnTo>
                    <a:lnTo>
                      <a:pt x="3" y="27"/>
                    </a:lnTo>
                    <a:lnTo>
                      <a:pt x="0" y="25"/>
                    </a:lnTo>
                    <a:lnTo>
                      <a:pt x="0" y="23"/>
                    </a:lnTo>
                    <a:lnTo>
                      <a:pt x="0" y="17"/>
                    </a:lnTo>
                    <a:lnTo>
                      <a:pt x="5" y="14"/>
                    </a:lnTo>
                    <a:lnTo>
                      <a:pt x="7" y="10"/>
                    </a:lnTo>
                    <a:lnTo>
                      <a:pt x="13" y="8"/>
                    </a:lnTo>
                    <a:lnTo>
                      <a:pt x="17" y="6"/>
                    </a:lnTo>
                    <a:lnTo>
                      <a:pt x="21" y="4"/>
                    </a:lnTo>
                    <a:lnTo>
                      <a:pt x="24" y="2"/>
                    </a:lnTo>
                    <a:lnTo>
                      <a:pt x="28" y="0"/>
                    </a:lnTo>
                    <a:lnTo>
                      <a:pt x="32" y="0"/>
                    </a:lnTo>
                    <a:lnTo>
                      <a:pt x="34" y="0"/>
                    </a:lnTo>
                    <a:close/>
                  </a:path>
                </a:pathLst>
              </a:custGeom>
              <a:solidFill>
                <a:srgbClr val="45EDB5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9" name="Freeform 187"/>
              <p:cNvSpPr>
                <a:spLocks/>
              </p:cNvSpPr>
              <p:nvPr/>
            </p:nvSpPr>
            <p:spPr bwMode="auto">
              <a:xfrm>
                <a:off x="2237" y="3448"/>
                <a:ext cx="52" cy="52"/>
              </a:xfrm>
              <a:custGeom>
                <a:avLst/>
                <a:gdLst>
                  <a:gd name="T0" fmla="*/ 48 w 102"/>
                  <a:gd name="T1" fmla="*/ 0 h 105"/>
                  <a:gd name="T2" fmla="*/ 50 w 102"/>
                  <a:gd name="T3" fmla="*/ 1 h 105"/>
                  <a:gd name="T4" fmla="*/ 51 w 102"/>
                  <a:gd name="T5" fmla="*/ 3 h 105"/>
                  <a:gd name="T6" fmla="*/ 52 w 102"/>
                  <a:gd name="T7" fmla="*/ 5 h 105"/>
                  <a:gd name="T8" fmla="*/ 52 w 102"/>
                  <a:gd name="T9" fmla="*/ 7 h 105"/>
                  <a:gd name="T10" fmla="*/ 52 w 102"/>
                  <a:gd name="T11" fmla="*/ 9 h 105"/>
                  <a:gd name="T12" fmla="*/ 51 w 102"/>
                  <a:gd name="T13" fmla="*/ 12 h 105"/>
                  <a:gd name="T14" fmla="*/ 49 w 102"/>
                  <a:gd name="T15" fmla="*/ 14 h 105"/>
                  <a:gd name="T16" fmla="*/ 48 w 102"/>
                  <a:gd name="T17" fmla="*/ 17 h 105"/>
                  <a:gd name="T18" fmla="*/ 46 w 102"/>
                  <a:gd name="T19" fmla="*/ 20 h 105"/>
                  <a:gd name="T20" fmla="*/ 44 w 102"/>
                  <a:gd name="T21" fmla="*/ 22 h 105"/>
                  <a:gd name="T22" fmla="*/ 42 w 102"/>
                  <a:gd name="T23" fmla="*/ 24 h 105"/>
                  <a:gd name="T24" fmla="*/ 39 w 102"/>
                  <a:gd name="T25" fmla="*/ 25 h 105"/>
                  <a:gd name="T26" fmla="*/ 38 w 102"/>
                  <a:gd name="T27" fmla="*/ 27 h 105"/>
                  <a:gd name="T28" fmla="*/ 36 w 102"/>
                  <a:gd name="T29" fmla="*/ 29 h 105"/>
                  <a:gd name="T30" fmla="*/ 34 w 102"/>
                  <a:gd name="T31" fmla="*/ 30 h 105"/>
                  <a:gd name="T32" fmla="*/ 32 w 102"/>
                  <a:gd name="T33" fmla="*/ 32 h 105"/>
                  <a:gd name="T34" fmla="*/ 31 w 102"/>
                  <a:gd name="T35" fmla="*/ 33 h 105"/>
                  <a:gd name="T36" fmla="*/ 29 w 102"/>
                  <a:gd name="T37" fmla="*/ 35 h 105"/>
                  <a:gd name="T38" fmla="*/ 28 w 102"/>
                  <a:gd name="T39" fmla="*/ 38 h 105"/>
                  <a:gd name="T40" fmla="*/ 26 w 102"/>
                  <a:gd name="T41" fmla="*/ 40 h 105"/>
                  <a:gd name="T42" fmla="*/ 24 w 102"/>
                  <a:gd name="T43" fmla="*/ 41 h 105"/>
                  <a:gd name="T44" fmla="*/ 22 w 102"/>
                  <a:gd name="T45" fmla="*/ 43 h 105"/>
                  <a:gd name="T46" fmla="*/ 20 w 102"/>
                  <a:gd name="T47" fmla="*/ 44 h 105"/>
                  <a:gd name="T48" fmla="*/ 18 w 102"/>
                  <a:gd name="T49" fmla="*/ 45 h 105"/>
                  <a:gd name="T50" fmla="*/ 16 w 102"/>
                  <a:gd name="T51" fmla="*/ 46 h 105"/>
                  <a:gd name="T52" fmla="*/ 13 w 102"/>
                  <a:gd name="T53" fmla="*/ 47 h 105"/>
                  <a:gd name="T54" fmla="*/ 11 w 102"/>
                  <a:gd name="T55" fmla="*/ 48 h 105"/>
                  <a:gd name="T56" fmla="*/ 10 w 102"/>
                  <a:gd name="T57" fmla="*/ 49 h 105"/>
                  <a:gd name="T58" fmla="*/ 7 w 102"/>
                  <a:gd name="T59" fmla="*/ 50 h 105"/>
                  <a:gd name="T60" fmla="*/ 5 w 102"/>
                  <a:gd name="T61" fmla="*/ 51 h 105"/>
                  <a:gd name="T62" fmla="*/ 2 w 102"/>
                  <a:gd name="T63" fmla="*/ 52 h 105"/>
                  <a:gd name="T64" fmla="*/ 0 w 102"/>
                  <a:gd name="T65" fmla="*/ 52 h 105"/>
                  <a:gd name="T66" fmla="*/ 0 w 102"/>
                  <a:gd name="T67" fmla="*/ 50 h 105"/>
                  <a:gd name="T68" fmla="*/ 0 w 102"/>
                  <a:gd name="T69" fmla="*/ 48 h 105"/>
                  <a:gd name="T70" fmla="*/ 0 w 102"/>
                  <a:gd name="T71" fmla="*/ 46 h 105"/>
                  <a:gd name="T72" fmla="*/ 0 w 102"/>
                  <a:gd name="T73" fmla="*/ 44 h 105"/>
                  <a:gd name="T74" fmla="*/ 1 w 102"/>
                  <a:gd name="T75" fmla="*/ 42 h 105"/>
                  <a:gd name="T76" fmla="*/ 3 w 102"/>
                  <a:gd name="T77" fmla="*/ 39 h 105"/>
                  <a:gd name="T78" fmla="*/ 4 w 102"/>
                  <a:gd name="T79" fmla="*/ 36 h 105"/>
                  <a:gd name="T80" fmla="*/ 6 w 102"/>
                  <a:gd name="T81" fmla="*/ 33 h 105"/>
                  <a:gd name="T82" fmla="*/ 9 w 102"/>
                  <a:gd name="T83" fmla="*/ 30 h 105"/>
                  <a:gd name="T84" fmla="*/ 11 w 102"/>
                  <a:gd name="T85" fmla="*/ 28 h 105"/>
                  <a:gd name="T86" fmla="*/ 13 w 102"/>
                  <a:gd name="T87" fmla="*/ 25 h 105"/>
                  <a:gd name="T88" fmla="*/ 16 w 102"/>
                  <a:gd name="T89" fmla="*/ 23 h 105"/>
                  <a:gd name="T90" fmla="*/ 19 w 102"/>
                  <a:gd name="T91" fmla="*/ 20 h 105"/>
                  <a:gd name="T92" fmla="*/ 22 w 102"/>
                  <a:gd name="T93" fmla="*/ 18 h 105"/>
                  <a:gd name="T94" fmla="*/ 25 w 102"/>
                  <a:gd name="T95" fmla="*/ 15 h 105"/>
                  <a:gd name="T96" fmla="*/ 28 w 102"/>
                  <a:gd name="T97" fmla="*/ 13 h 105"/>
                  <a:gd name="T98" fmla="*/ 30 w 102"/>
                  <a:gd name="T99" fmla="*/ 10 h 105"/>
                  <a:gd name="T100" fmla="*/ 33 w 102"/>
                  <a:gd name="T101" fmla="*/ 8 h 105"/>
                  <a:gd name="T102" fmla="*/ 35 w 102"/>
                  <a:gd name="T103" fmla="*/ 6 h 105"/>
                  <a:gd name="T104" fmla="*/ 37 w 102"/>
                  <a:gd name="T105" fmla="*/ 6 h 105"/>
                  <a:gd name="T106" fmla="*/ 39 w 102"/>
                  <a:gd name="T107" fmla="*/ 5 h 105"/>
                  <a:gd name="T108" fmla="*/ 40 w 102"/>
                  <a:gd name="T109" fmla="*/ 4 h 105"/>
                  <a:gd name="T110" fmla="*/ 42 w 102"/>
                  <a:gd name="T111" fmla="*/ 3 h 105"/>
                  <a:gd name="T112" fmla="*/ 44 w 102"/>
                  <a:gd name="T113" fmla="*/ 2 h 105"/>
                  <a:gd name="T114" fmla="*/ 46 w 102"/>
                  <a:gd name="T115" fmla="*/ 1 h 105"/>
                  <a:gd name="T116" fmla="*/ 48 w 102"/>
                  <a:gd name="T117" fmla="*/ 0 h 105"/>
                  <a:gd name="T118" fmla="*/ 48 w 102"/>
                  <a:gd name="T119" fmla="*/ 0 h 105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102"/>
                  <a:gd name="T181" fmla="*/ 0 h 105"/>
                  <a:gd name="T182" fmla="*/ 102 w 102"/>
                  <a:gd name="T183" fmla="*/ 105 h 105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102" h="105">
                    <a:moveTo>
                      <a:pt x="95" y="0"/>
                    </a:moveTo>
                    <a:lnTo>
                      <a:pt x="98" y="2"/>
                    </a:lnTo>
                    <a:lnTo>
                      <a:pt x="100" y="6"/>
                    </a:lnTo>
                    <a:lnTo>
                      <a:pt x="102" y="10"/>
                    </a:lnTo>
                    <a:lnTo>
                      <a:pt x="102" y="15"/>
                    </a:lnTo>
                    <a:lnTo>
                      <a:pt x="102" y="19"/>
                    </a:lnTo>
                    <a:lnTo>
                      <a:pt x="100" y="25"/>
                    </a:lnTo>
                    <a:lnTo>
                      <a:pt x="96" y="29"/>
                    </a:lnTo>
                    <a:lnTo>
                      <a:pt x="95" y="34"/>
                    </a:lnTo>
                    <a:lnTo>
                      <a:pt x="91" y="40"/>
                    </a:lnTo>
                    <a:lnTo>
                      <a:pt x="87" y="44"/>
                    </a:lnTo>
                    <a:lnTo>
                      <a:pt x="83" y="48"/>
                    </a:lnTo>
                    <a:lnTo>
                      <a:pt x="77" y="51"/>
                    </a:lnTo>
                    <a:lnTo>
                      <a:pt x="74" y="55"/>
                    </a:lnTo>
                    <a:lnTo>
                      <a:pt x="70" y="59"/>
                    </a:lnTo>
                    <a:lnTo>
                      <a:pt x="66" y="61"/>
                    </a:lnTo>
                    <a:lnTo>
                      <a:pt x="62" y="65"/>
                    </a:lnTo>
                    <a:lnTo>
                      <a:pt x="60" y="67"/>
                    </a:lnTo>
                    <a:lnTo>
                      <a:pt x="57" y="70"/>
                    </a:lnTo>
                    <a:lnTo>
                      <a:pt x="55" y="76"/>
                    </a:lnTo>
                    <a:lnTo>
                      <a:pt x="51" y="80"/>
                    </a:lnTo>
                    <a:lnTo>
                      <a:pt x="47" y="82"/>
                    </a:lnTo>
                    <a:lnTo>
                      <a:pt x="43" y="86"/>
                    </a:lnTo>
                    <a:lnTo>
                      <a:pt x="39" y="88"/>
                    </a:lnTo>
                    <a:lnTo>
                      <a:pt x="36" y="91"/>
                    </a:lnTo>
                    <a:lnTo>
                      <a:pt x="32" y="93"/>
                    </a:lnTo>
                    <a:lnTo>
                      <a:pt x="26" y="95"/>
                    </a:lnTo>
                    <a:lnTo>
                      <a:pt x="22" y="97"/>
                    </a:lnTo>
                    <a:lnTo>
                      <a:pt x="19" y="99"/>
                    </a:lnTo>
                    <a:lnTo>
                      <a:pt x="13" y="101"/>
                    </a:lnTo>
                    <a:lnTo>
                      <a:pt x="9" y="103"/>
                    </a:lnTo>
                    <a:lnTo>
                      <a:pt x="3" y="105"/>
                    </a:lnTo>
                    <a:lnTo>
                      <a:pt x="0" y="105"/>
                    </a:lnTo>
                    <a:lnTo>
                      <a:pt x="0" y="101"/>
                    </a:lnTo>
                    <a:lnTo>
                      <a:pt x="0" y="97"/>
                    </a:lnTo>
                    <a:lnTo>
                      <a:pt x="0" y="93"/>
                    </a:lnTo>
                    <a:lnTo>
                      <a:pt x="0" y="89"/>
                    </a:lnTo>
                    <a:lnTo>
                      <a:pt x="1" y="84"/>
                    </a:lnTo>
                    <a:lnTo>
                      <a:pt x="5" y="78"/>
                    </a:lnTo>
                    <a:lnTo>
                      <a:pt x="7" y="72"/>
                    </a:lnTo>
                    <a:lnTo>
                      <a:pt x="11" y="67"/>
                    </a:lnTo>
                    <a:lnTo>
                      <a:pt x="17" y="61"/>
                    </a:lnTo>
                    <a:lnTo>
                      <a:pt x="22" y="57"/>
                    </a:lnTo>
                    <a:lnTo>
                      <a:pt x="26" y="51"/>
                    </a:lnTo>
                    <a:lnTo>
                      <a:pt x="32" y="46"/>
                    </a:lnTo>
                    <a:lnTo>
                      <a:pt x="38" y="40"/>
                    </a:lnTo>
                    <a:lnTo>
                      <a:pt x="43" y="36"/>
                    </a:lnTo>
                    <a:lnTo>
                      <a:pt x="49" y="31"/>
                    </a:lnTo>
                    <a:lnTo>
                      <a:pt x="55" y="27"/>
                    </a:lnTo>
                    <a:lnTo>
                      <a:pt x="58" y="21"/>
                    </a:lnTo>
                    <a:lnTo>
                      <a:pt x="64" y="17"/>
                    </a:lnTo>
                    <a:lnTo>
                      <a:pt x="68" y="13"/>
                    </a:lnTo>
                    <a:lnTo>
                      <a:pt x="72" y="12"/>
                    </a:lnTo>
                    <a:lnTo>
                      <a:pt x="76" y="10"/>
                    </a:lnTo>
                    <a:lnTo>
                      <a:pt x="79" y="8"/>
                    </a:lnTo>
                    <a:lnTo>
                      <a:pt x="83" y="6"/>
                    </a:lnTo>
                    <a:lnTo>
                      <a:pt x="87" y="4"/>
                    </a:lnTo>
                    <a:lnTo>
                      <a:pt x="91" y="2"/>
                    </a:lnTo>
                    <a:lnTo>
                      <a:pt x="95" y="0"/>
                    </a:lnTo>
                    <a:close/>
                  </a:path>
                </a:pathLst>
              </a:custGeom>
              <a:solidFill>
                <a:srgbClr val="45EDB5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0" name="Freeform 188"/>
              <p:cNvSpPr>
                <a:spLocks/>
              </p:cNvSpPr>
              <p:nvPr/>
            </p:nvSpPr>
            <p:spPr bwMode="auto">
              <a:xfrm>
                <a:off x="2236" y="3548"/>
                <a:ext cx="97" cy="47"/>
              </a:xfrm>
              <a:custGeom>
                <a:avLst/>
                <a:gdLst>
                  <a:gd name="T0" fmla="*/ 11 w 194"/>
                  <a:gd name="T1" fmla="*/ 3 h 93"/>
                  <a:gd name="T2" fmla="*/ 18 w 194"/>
                  <a:gd name="T3" fmla="*/ 9 h 93"/>
                  <a:gd name="T4" fmla="*/ 24 w 194"/>
                  <a:gd name="T5" fmla="*/ 11 h 93"/>
                  <a:gd name="T6" fmla="*/ 28 w 194"/>
                  <a:gd name="T7" fmla="*/ 13 h 93"/>
                  <a:gd name="T8" fmla="*/ 31 w 194"/>
                  <a:gd name="T9" fmla="*/ 14 h 93"/>
                  <a:gd name="T10" fmla="*/ 35 w 194"/>
                  <a:gd name="T11" fmla="*/ 16 h 93"/>
                  <a:gd name="T12" fmla="*/ 39 w 194"/>
                  <a:gd name="T13" fmla="*/ 17 h 93"/>
                  <a:gd name="T14" fmla="*/ 43 w 194"/>
                  <a:gd name="T15" fmla="*/ 18 h 93"/>
                  <a:gd name="T16" fmla="*/ 48 w 194"/>
                  <a:gd name="T17" fmla="*/ 19 h 93"/>
                  <a:gd name="T18" fmla="*/ 51 w 194"/>
                  <a:gd name="T19" fmla="*/ 20 h 93"/>
                  <a:gd name="T20" fmla="*/ 55 w 194"/>
                  <a:gd name="T21" fmla="*/ 21 h 93"/>
                  <a:gd name="T22" fmla="*/ 59 w 194"/>
                  <a:gd name="T23" fmla="*/ 23 h 93"/>
                  <a:gd name="T24" fmla="*/ 63 w 194"/>
                  <a:gd name="T25" fmla="*/ 24 h 93"/>
                  <a:gd name="T26" fmla="*/ 68 w 194"/>
                  <a:gd name="T27" fmla="*/ 25 h 93"/>
                  <a:gd name="T28" fmla="*/ 71 w 194"/>
                  <a:gd name="T29" fmla="*/ 29 h 93"/>
                  <a:gd name="T30" fmla="*/ 78 w 194"/>
                  <a:gd name="T31" fmla="*/ 31 h 93"/>
                  <a:gd name="T32" fmla="*/ 85 w 194"/>
                  <a:gd name="T33" fmla="*/ 33 h 93"/>
                  <a:gd name="T34" fmla="*/ 91 w 194"/>
                  <a:gd name="T35" fmla="*/ 36 h 93"/>
                  <a:gd name="T36" fmla="*/ 95 w 194"/>
                  <a:gd name="T37" fmla="*/ 41 h 93"/>
                  <a:gd name="T38" fmla="*/ 96 w 194"/>
                  <a:gd name="T39" fmla="*/ 45 h 93"/>
                  <a:gd name="T40" fmla="*/ 94 w 194"/>
                  <a:gd name="T41" fmla="*/ 47 h 93"/>
                  <a:gd name="T42" fmla="*/ 90 w 194"/>
                  <a:gd name="T43" fmla="*/ 47 h 93"/>
                  <a:gd name="T44" fmla="*/ 87 w 194"/>
                  <a:gd name="T45" fmla="*/ 47 h 93"/>
                  <a:gd name="T46" fmla="*/ 83 w 194"/>
                  <a:gd name="T47" fmla="*/ 46 h 93"/>
                  <a:gd name="T48" fmla="*/ 79 w 194"/>
                  <a:gd name="T49" fmla="*/ 45 h 93"/>
                  <a:gd name="T50" fmla="*/ 74 w 194"/>
                  <a:gd name="T51" fmla="*/ 44 h 93"/>
                  <a:gd name="T52" fmla="*/ 71 w 194"/>
                  <a:gd name="T53" fmla="*/ 43 h 93"/>
                  <a:gd name="T54" fmla="*/ 68 w 194"/>
                  <a:gd name="T55" fmla="*/ 41 h 93"/>
                  <a:gd name="T56" fmla="*/ 64 w 194"/>
                  <a:gd name="T57" fmla="*/ 40 h 93"/>
                  <a:gd name="T58" fmla="*/ 59 w 194"/>
                  <a:gd name="T59" fmla="*/ 38 h 93"/>
                  <a:gd name="T60" fmla="*/ 55 w 194"/>
                  <a:gd name="T61" fmla="*/ 36 h 93"/>
                  <a:gd name="T62" fmla="*/ 52 w 194"/>
                  <a:gd name="T63" fmla="*/ 35 h 93"/>
                  <a:gd name="T64" fmla="*/ 49 w 194"/>
                  <a:gd name="T65" fmla="*/ 33 h 93"/>
                  <a:gd name="T66" fmla="*/ 45 w 194"/>
                  <a:gd name="T67" fmla="*/ 32 h 93"/>
                  <a:gd name="T68" fmla="*/ 41 w 194"/>
                  <a:gd name="T69" fmla="*/ 31 h 93"/>
                  <a:gd name="T70" fmla="*/ 37 w 194"/>
                  <a:gd name="T71" fmla="*/ 30 h 93"/>
                  <a:gd name="T72" fmla="*/ 32 w 194"/>
                  <a:gd name="T73" fmla="*/ 29 h 93"/>
                  <a:gd name="T74" fmla="*/ 27 w 194"/>
                  <a:gd name="T75" fmla="*/ 29 h 93"/>
                  <a:gd name="T76" fmla="*/ 23 w 194"/>
                  <a:gd name="T77" fmla="*/ 28 h 93"/>
                  <a:gd name="T78" fmla="*/ 19 w 194"/>
                  <a:gd name="T79" fmla="*/ 27 h 93"/>
                  <a:gd name="T80" fmla="*/ 15 w 194"/>
                  <a:gd name="T81" fmla="*/ 25 h 93"/>
                  <a:gd name="T82" fmla="*/ 10 w 194"/>
                  <a:gd name="T83" fmla="*/ 23 h 93"/>
                  <a:gd name="T84" fmla="*/ 4 w 194"/>
                  <a:gd name="T85" fmla="*/ 19 h 93"/>
                  <a:gd name="T86" fmla="*/ 0 w 194"/>
                  <a:gd name="T87" fmla="*/ 14 h 93"/>
                  <a:gd name="T88" fmla="*/ 0 w 194"/>
                  <a:gd name="T89" fmla="*/ 9 h 93"/>
                  <a:gd name="T90" fmla="*/ 3 w 194"/>
                  <a:gd name="T91" fmla="*/ 4 h 93"/>
                  <a:gd name="T92" fmla="*/ 6 w 194"/>
                  <a:gd name="T93" fmla="*/ 1 h 93"/>
                  <a:gd name="T94" fmla="*/ 9 w 194"/>
                  <a:gd name="T95" fmla="*/ 0 h 93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194"/>
                  <a:gd name="T145" fmla="*/ 0 h 93"/>
                  <a:gd name="T146" fmla="*/ 194 w 194"/>
                  <a:gd name="T147" fmla="*/ 93 h 93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194" h="93">
                    <a:moveTo>
                      <a:pt x="17" y="0"/>
                    </a:moveTo>
                    <a:lnTo>
                      <a:pt x="22" y="5"/>
                    </a:lnTo>
                    <a:lnTo>
                      <a:pt x="30" y="11"/>
                    </a:lnTo>
                    <a:lnTo>
                      <a:pt x="36" y="17"/>
                    </a:lnTo>
                    <a:lnTo>
                      <a:pt x="43" y="20"/>
                    </a:lnTo>
                    <a:lnTo>
                      <a:pt x="47" y="22"/>
                    </a:lnTo>
                    <a:lnTo>
                      <a:pt x="51" y="24"/>
                    </a:lnTo>
                    <a:lnTo>
                      <a:pt x="55" y="26"/>
                    </a:lnTo>
                    <a:lnTo>
                      <a:pt x="59" y="28"/>
                    </a:lnTo>
                    <a:lnTo>
                      <a:pt x="62" y="28"/>
                    </a:lnTo>
                    <a:lnTo>
                      <a:pt x="66" y="30"/>
                    </a:lnTo>
                    <a:lnTo>
                      <a:pt x="70" y="32"/>
                    </a:lnTo>
                    <a:lnTo>
                      <a:pt x="74" y="34"/>
                    </a:lnTo>
                    <a:lnTo>
                      <a:pt x="78" y="34"/>
                    </a:lnTo>
                    <a:lnTo>
                      <a:pt x="81" y="36"/>
                    </a:lnTo>
                    <a:lnTo>
                      <a:pt x="85" y="36"/>
                    </a:lnTo>
                    <a:lnTo>
                      <a:pt x="89" y="38"/>
                    </a:lnTo>
                    <a:lnTo>
                      <a:pt x="95" y="38"/>
                    </a:lnTo>
                    <a:lnTo>
                      <a:pt x="98" y="39"/>
                    </a:lnTo>
                    <a:lnTo>
                      <a:pt x="102" y="39"/>
                    </a:lnTo>
                    <a:lnTo>
                      <a:pt x="106" y="41"/>
                    </a:lnTo>
                    <a:lnTo>
                      <a:pt x="110" y="41"/>
                    </a:lnTo>
                    <a:lnTo>
                      <a:pt x="114" y="43"/>
                    </a:lnTo>
                    <a:lnTo>
                      <a:pt x="117" y="45"/>
                    </a:lnTo>
                    <a:lnTo>
                      <a:pt x="121" y="45"/>
                    </a:lnTo>
                    <a:lnTo>
                      <a:pt x="125" y="47"/>
                    </a:lnTo>
                    <a:lnTo>
                      <a:pt x="129" y="47"/>
                    </a:lnTo>
                    <a:lnTo>
                      <a:pt x="135" y="49"/>
                    </a:lnTo>
                    <a:lnTo>
                      <a:pt x="138" y="51"/>
                    </a:lnTo>
                    <a:lnTo>
                      <a:pt x="142" y="57"/>
                    </a:lnTo>
                    <a:lnTo>
                      <a:pt x="148" y="60"/>
                    </a:lnTo>
                    <a:lnTo>
                      <a:pt x="155" y="62"/>
                    </a:lnTo>
                    <a:lnTo>
                      <a:pt x="163" y="64"/>
                    </a:lnTo>
                    <a:lnTo>
                      <a:pt x="169" y="66"/>
                    </a:lnTo>
                    <a:lnTo>
                      <a:pt x="176" y="68"/>
                    </a:lnTo>
                    <a:lnTo>
                      <a:pt x="182" y="72"/>
                    </a:lnTo>
                    <a:lnTo>
                      <a:pt x="190" y="77"/>
                    </a:lnTo>
                    <a:lnTo>
                      <a:pt x="190" y="81"/>
                    </a:lnTo>
                    <a:lnTo>
                      <a:pt x="192" y="85"/>
                    </a:lnTo>
                    <a:lnTo>
                      <a:pt x="192" y="89"/>
                    </a:lnTo>
                    <a:lnTo>
                      <a:pt x="194" y="93"/>
                    </a:lnTo>
                    <a:lnTo>
                      <a:pt x="188" y="93"/>
                    </a:lnTo>
                    <a:lnTo>
                      <a:pt x="184" y="93"/>
                    </a:lnTo>
                    <a:lnTo>
                      <a:pt x="180" y="93"/>
                    </a:lnTo>
                    <a:lnTo>
                      <a:pt x="176" y="93"/>
                    </a:lnTo>
                    <a:lnTo>
                      <a:pt x="173" y="93"/>
                    </a:lnTo>
                    <a:lnTo>
                      <a:pt x="169" y="91"/>
                    </a:lnTo>
                    <a:lnTo>
                      <a:pt x="165" y="91"/>
                    </a:lnTo>
                    <a:lnTo>
                      <a:pt x="161" y="91"/>
                    </a:lnTo>
                    <a:lnTo>
                      <a:pt x="157" y="89"/>
                    </a:lnTo>
                    <a:lnTo>
                      <a:pt x="154" y="89"/>
                    </a:lnTo>
                    <a:lnTo>
                      <a:pt x="148" y="87"/>
                    </a:lnTo>
                    <a:lnTo>
                      <a:pt x="146" y="87"/>
                    </a:lnTo>
                    <a:lnTo>
                      <a:pt x="142" y="85"/>
                    </a:lnTo>
                    <a:lnTo>
                      <a:pt x="138" y="83"/>
                    </a:lnTo>
                    <a:lnTo>
                      <a:pt x="135" y="81"/>
                    </a:lnTo>
                    <a:lnTo>
                      <a:pt x="131" y="81"/>
                    </a:lnTo>
                    <a:lnTo>
                      <a:pt x="127" y="79"/>
                    </a:lnTo>
                    <a:lnTo>
                      <a:pt x="123" y="77"/>
                    </a:lnTo>
                    <a:lnTo>
                      <a:pt x="117" y="76"/>
                    </a:lnTo>
                    <a:lnTo>
                      <a:pt x="116" y="74"/>
                    </a:lnTo>
                    <a:lnTo>
                      <a:pt x="110" y="72"/>
                    </a:lnTo>
                    <a:lnTo>
                      <a:pt x="108" y="70"/>
                    </a:lnTo>
                    <a:lnTo>
                      <a:pt x="104" y="70"/>
                    </a:lnTo>
                    <a:lnTo>
                      <a:pt x="100" y="68"/>
                    </a:lnTo>
                    <a:lnTo>
                      <a:pt x="97" y="66"/>
                    </a:lnTo>
                    <a:lnTo>
                      <a:pt x="93" y="66"/>
                    </a:lnTo>
                    <a:lnTo>
                      <a:pt x="89" y="64"/>
                    </a:lnTo>
                    <a:lnTo>
                      <a:pt x="85" y="64"/>
                    </a:lnTo>
                    <a:lnTo>
                      <a:pt x="81" y="62"/>
                    </a:lnTo>
                    <a:lnTo>
                      <a:pt x="78" y="60"/>
                    </a:lnTo>
                    <a:lnTo>
                      <a:pt x="74" y="60"/>
                    </a:lnTo>
                    <a:lnTo>
                      <a:pt x="70" y="60"/>
                    </a:lnTo>
                    <a:lnTo>
                      <a:pt x="64" y="58"/>
                    </a:lnTo>
                    <a:lnTo>
                      <a:pt x="57" y="58"/>
                    </a:lnTo>
                    <a:lnTo>
                      <a:pt x="53" y="57"/>
                    </a:lnTo>
                    <a:lnTo>
                      <a:pt x="49" y="57"/>
                    </a:lnTo>
                    <a:lnTo>
                      <a:pt x="45" y="55"/>
                    </a:lnTo>
                    <a:lnTo>
                      <a:pt x="41" y="55"/>
                    </a:lnTo>
                    <a:lnTo>
                      <a:pt x="38" y="53"/>
                    </a:lnTo>
                    <a:lnTo>
                      <a:pt x="34" y="51"/>
                    </a:lnTo>
                    <a:lnTo>
                      <a:pt x="30" y="49"/>
                    </a:lnTo>
                    <a:lnTo>
                      <a:pt x="26" y="49"/>
                    </a:lnTo>
                    <a:lnTo>
                      <a:pt x="19" y="45"/>
                    </a:lnTo>
                    <a:lnTo>
                      <a:pt x="13" y="41"/>
                    </a:lnTo>
                    <a:lnTo>
                      <a:pt x="7" y="38"/>
                    </a:lnTo>
                    <a:lnTo>
                      <a:pt x="3" y="32"/>
                    </a:lnTo>
                    <a:lnTo>
                      <a:pt x="0" y="28"/>
                    </a:lnTo>
                    <a:lnTo>
                      <a:pt x="0" y="22"/>
                    </a:lnTo>
                    <a:lnTo>
                      <a:pt x="0" y="17"/>
                    </a:lnTo>
                    <a:lnTo>
                      <a:pt x="3" y="11"/>
                    </a:lnTo>
                    <a:lnTo>
                      <a:pt x="5" y="7"/>
                    </a:lnTo>
                    <a:lnTo>
                      <a:pt x="9" y="5"/>
                    </a:lnTo>
                    <a:lnTo>
                      <a:pt x="11" y="1"/>
                    </a:lnTo>
                    <a:lnTo>
                      <a:pt x="17" y="0"/>
                    </a:lnTo>
                    <a:close/>
                  </a:path>
                </a:pathLst>
              </a:custGeom>
              <a:solidFill>
                <a:srgbClr val="45EDB5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1" name="Freeform 189"/>
              <p:cNvSpPr>
                <a:spLocks/>
              </p:cNvSpPr>
              <p:nvPr/>
            </p:nvSpPr>
            <p:spPr bwMode="auto">
              <a:xfrm>
                <a:off x="2393" y="3577"/>
                <a:ext cx="25" cy="18"/>
              </a:xfrm>
              <a:custGeom>
                <a:avLst/>
                <a:gdLst>
                  <a:gd name="T0" fmla="*/ 17 w 50"/>
                  <a:gd name="T1" fmla="*/ 0 h 36"/>
                  <a:gd name="T2" fmla="*/ 19 w 50"/>
                  <a:gd name="T3" fmla="*/ 1 h 36"/>
                  <a:gd name="T4" fmla="*/ 21 w 50"/>
                  <a:gd name="T5" fmla="*/ 2 h 36"/>
                  <a:gd name="T6" fmla="*/ 22 w 50"/>
                  <a:gd name="T7" fmla="*/ 3 h 36"/>
                  <a:gd name="T8" fmla="*/ 23 w 50"/>
                  <a:gd name="T9" fmla="*/ 4 h 36"/>
                  <a:gd name="T10" fmla="*/ 25 w 50"/>
                  <a:gd name="T11" fmla="*/ 6 h 36"/>
                  <a:gd name="T12" fmla="*/ 25 w 50"/>
                  <a:gd name="T13" fmla="*/ 8 h 36"/>
                  <a:gd name="T14" fmla="*/ 24 w 50"/>
                  <a:gd name="T15" fmla="*/ 10 h 36"/>
                  <a:gd name="T16" fmla="*/ 23 w 50"/>
                  <a:gd name="T17" fmla="*/ 12 h 36"/>
                  <a:gd name="T18" fmla="*/ 20 w 50"/>
                  <a:gd name="T19" fmla="*/ 14 h 36"/>
                  <a:gd name="T20" fmla="*/ 18 w 50"/>
                  <a:gd name="T21" fmla="*/ 16 h 36"/>
                  <a:gd name="T22" fmla="*/ 16 w 50"/>
                  <a:gd name="T23" fmla="*/ 17 h 36"/>
                  <a:gd name="T24" fmla="*/ 13 w 50"/>
                  <a:gd name="T25" fmla="*/ 18 h 36"/>
                  <a:gd name="T26" fmla="*/ 10 w 50"/>
                  <a:gd name="T27" fmla="*/ 18 h 36"/>
                  <a:gd name="T28" fmla="*/ 8 w 50"/>
                  <a:gd name="T29" fmla="*/ 18 h 36"/>
                  <a:gd name="T30" fmla="*/ 4 w 50"/>
                  <a:gd name="T31" fmla="*/ 17 h 36"/>
                  <a:gd name="T32" fmla="*/ 3 w 50"/>
                  <a:gd name="T33" fmla="*/ 16 h 36"/>
                  <a:gd name="T34" fmla="*/ 1 w 50"/>
                  <a:gd name="T35" fmla="*/ 13 h 36"/>
                  <a:gd name="T36" fmla="*/ 0 w 50"/>
                  <a:gd name="T37" fmla="*/ 10 h 36"/>
                  <a:gd name="T38" fmla="*/ 2 w 50"/>
                  <a:gd name="T39" fmla="*/ 8 h 36"/>
                  <a:gd name="T40" fmla="*/ 4 w 50"/>
                  <a:gd name="T41" fmla="*/ 6 h 36"/>
                  <a:gd name="T42" fmla="*/ 6 w 50"/>
                  <a:gd name="T43" fmla="*/ 4 h 36"/>
                  <a:gd name="T44" fmla="*/ 9 w 50"/>
                  <a:gd name="T45" fmla="*/ 4 h 36"/>
                  <a:gd name="T46" fmla="*/ 11 w 50"/>
                  <a:gd name="T47" fmla="*/ 3 h 36"/>
                  <a:gd name="T48" fmla="*/ 14 w 50"/>
                  <a:gd name="T49" fmla="*/ 3 h 36"/>
                  <a:gd name="T50" fmla="*/ 16 w 50"/>
                  <a:gd name="T51" fmla="*/ 2 h 36"/>
                  <a:gd name="T52" fmla="*/ 17 w 50"/>
                  <a:gd name="T53" fmla="*/ 0 h 36"/>
                  <a:gd name="T54" fmla="*/ 17 w 50"/>
                  <a:gd name="T55" fmla="*/ 0 h 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w 50"/>
                  <a:gd name="T85" fmla="*/ 0 h 36"/>
                  <a:gd name="T86" fmla="*/ 50 w 50"/>
                  <a:gd name="T87" fmla="*/ 36 h 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T84" t="T85" r="T86" b="T87"/>
                <a:pathLst>
                  <a:path w="50" h="36">
                    <a:moveTo>
                      <a:pt x="34" y="0"/>
                    </a:moveTo>
                    <a:lnTo>
                      <a:pt x="38" y="1"/>
                    </a:lnTo>
                    <a:lnTo>
                      <a:pt x="42" y="3"/>
                    </a:lnTo>
                    <a:lnTo>
                      <a:pt x="44" y="5"/>
                    </a:lnTo>
                    <a:lnTo>
                      <a:pt x="46" y="7"/>
                    </a:lnTo>
                    <a:lnTo>
                      <a:pt x="50" y="11"/>
                    </a:lnTo>
                    <a:lnTo>
                      <a:pt x="50" y="15"/>
                    </a:lnTo>
                    <a:lnTo>
                      <a:pt x="48" y="20"/>
                    </a:lnTo>
                    <a:lnTo>
                      <a:pt x="46" y="24"/>
                    </a:lnTo>
                    <a:lnTo>
                      <a:pt x="40" y="28"/>
                    </a:lnTo>
                    <a:lnTo>
                      <a:pt x="36" y="32"/>
                    </a:lnTo>
                    <a:lnTo>
                      <a:pt x="31" y="34"/>
                    </a:lnTo>
                    <a:lnTo>
                      <a:pt x="25" y="36"/>
                    </a:lnTo>
                    <a:lnTo>
                      <a:pt x="19" y="36"/>
                    </a:lnTo>
                    <a:lnTo>
                      <a:pt x="15" y="36"/>
                    </a:lnTo>
                    <a:lnTo>
                      <a:pt x="8" y="34"/>
                    </a:lnTo>
                    <a:lnTo>
                      <a:pt x="6" y="32"/>
                    </a:lnTo>
                    <a:lnTo>
                      <a:pt x="2" y="26"/>
                    </a:lnTo>
                    <a:lnTo>
                      <a:pt x="0" y="20"/>
                    </a:lnTo>
                    <a:lnTo>
                      <a:pt x="4" y="15"/>
                    </a:lnTo>
                    <a:lnTo>
                      <a:pt x="8" y="11"/>
                    </a:lnTo>
                    <a:lnTo>
                      <a:pt x="12" y="7"/>
                    </a:lnTo>
                    <a:lnTo>
                      <a:pt x="17" y="7"/>
                    </a:lnTo>
                    <a:lnTo>
                      <a:pt x="21" y="5"/>
                    </a:lnTo>
                    <a:lnTo>
                      <a:pt x="27" y="5"/>
                    </a:lnTo>
                    <a:lnTo>
                      <a:pt x="31" y="3"/>
                    </a:lnTo>
                    <a:lnTo>
                      <a:pt x="34" y="0"/>
                    </a:lnTo>
                    <a:close/>
                  </a:path>
                </a:pathLst>
              </a:custGeom>
              <a:solidFill>
                <a:srgbClr val="45EDB5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2" name="Freeform 190"/>
              <p:cNvSpPr>
                <a:spLocks/>
              </p:cNvSpPr>
              <p:nvPr/>
            </p:nvSpPr>
            <p:spPr bwMode="auto">
              <a:xfrm>
                <a:off x="2073" y="3554"/>
                <a:ext cx="59" cy="30"/>
              </a:xfrm>
              <a:custGeom>
                <a:avLst/>
                <a:gdLst>
                  <a:gd name="T0" fmla="*/ 49 w 117"/>
                  <a:gd name="T1" fmla="*/ 0 h 61"/>
                  <a:gd name="T2" fmla="*/ 50 w 117"/>
                  <a:gd name="T3" fmla="*/ 1 h 61"/>
                  <a:gd name="T4" fmla="*/ 53 w 117"/>
                  <a:gd name="T5" fmla="*/ 4 h 61"/>
                  <a:gd name="T6" fmla="*/ 56 w 117"/>
                  <a:gd name="T7" fmla="*/ 6 h 61"/>
                  <a:gd name="T8" fmla="*/ 59 w 117"/>
                  <a:gd name="T9" fmla="*/ 9 h 61"/>
                  <a:gd name="T10" fmla="*/ 56 w 117"/>
                  <a:gd name="T11" fmla="*/ 12 h 61"/>
                  <a:gd name="T12" fmla="*/ 53 w 117"/>
                  <a:gd name="T13" fmla="*/ 15 h 61"/>
                  <a:gd name="T14" fmla="*/ 50 w 117"/>
                  <a:gd name="T15" fmla="*/ 17 h 61"/>
                  <a:gd name="T16" fmla="*/ 48 w 117"/>
                  <a:gd name="T17" fmla="*/ 19 h 61"/>
                  <a:gd name="T18" fmla="*/ 45 w 117"/>
                  <a:gd name="T19" fmla="*/ 20 h 61"/>
                  <a:gd name="T20" fmla="*/ 42 w 117"/>
                  <a:gd name="T21" fmla="*/ 21 h 61"/>
                  <a:gd name="T22" fmla="*/ 39 w 117"/>
                  <a:gd name="T23" fmla="*/ 22 h 61"/>
                  <a:gd name="T24" fmla="*/ 35 w 117"/>
                  <a:gd name="T25" fmla="*/ 23 h 61"/>
                  <a:gd name="T26" fmla="*/ 31 w 117"/>
                  <a:gd name="T27" fmla="*/ 23 h 61"/>
                  <a:gd name="T28" fmla="*/ 29 w 117"/>
                  <a:gd name="T29" fmla="*/ 23 h 61"/>
                  <a:gd name="T30" fmla="*/ 25 w 117"/>
                  <a:gd name="T31" fmla="*/ 23 h 61"/>
                  <a:gd name="T32" fmla="*/ 22 w 117"/>
                  <a:gd name="T33" fmla="*/ 24 h 61"/>
                  <a:gd name="T34" fmla="*/ 18 w 117"/>
                  <a:gd name="T35" fmla="*/ 25 h 61"/>
                  <a:gd name="T36" fmla="*/ 15 w 117"/>
                  <a:gd name="T37" fmla="*/ 27 h 61"/>
                  <a:gd name="T38" fmla="*/ 12 w 117"/>
                  <a:gd name="T39" fmla="*/ 28 h 61"/>
                  <a:gd name="T40" fmla="*/ 10 w 117"/>
                  <a:gd name="T41" fmla="*/ 30 h 61"/>
                  <a:gd name="T42" fmla="*/ 8 w 117"/>
                  <a:gd name="T43" fmla="*/ 28 h 61"/>
                  <a:gd name="T44" fmla="*/ 6 w 117"/>
                  <a:gd name="T45" fmla="*/ 26 h 61"/>
                  <a:gd name="T46" fmla="*/ 4 w 117"/>
                  <a:gd name="T47" fmla="*/ 24 h 61"/>
                  <a:gd name="T48" fmla="*/ 2 w 117"/>
                  <a:gd name="T49" fmla="*/ 23 h 61"/>
                  <a:gd name="T50" fmla="*/ 1 w 117"/>
                  <a:gd name="T51" fmla="*/ 22 h 61"/>
                  <a:gd name="T52" fmla="*/ 0 w 117"/>
                  <a:gd name="T53" fmla="*/ 19 h 61"/>
                  <a:gd name="T54" fmla="*/ 0 w 117"/>
                  <a:gd name="T55" fmla="*/ 17 h 61"/>
                  <a:gd name="T56" fmla="*/ 0 w 117"/>
                  <a:gd name="T57" fmla="*/ 14 h 61"/>
                  <a:gd name="T58" fmla="*/ 2 w 117"/>
                  <a:gd name="T59" fmla="*/ 12 h 61"/>
                  <a:gd name="T60" fmla="*/ 6 w 117"/>
                  <a:gd name="T61" fmla="*/ 11 h 61"/>
                  <a:gd name="T62" fmla="*/ 9 w 117"/>
                  <a:gd name="T63" fmla="*/ 10 h 61"/>
                  <a:gd name="T64" fmla="*/ 11 w 117"/>
                  <a:gd name="T65" fmla="*/ 9 h 61"/>
                  <a:gd name="T66" fmla="*/ 14 w 117"/>
                  <a:gd name="T67" fmla="*/ 9 h 61"/>
                  <a:gd name="T68" fmla="*/ 17 w 117"/>
                  <a:gd name="T69" fmla="*/ 8 h 61"/>
                  <a:gd name="T70" fmla="*/ 21 w 117"/>
                  <a:gd name="T71" fmla="*/ 8 h 61"/>
                  <a:gd name="T72" fmla="*/ 25 w 117"/>
                  <a:gd name="T73" fmla="*/ 8 h 61"/>
                  <a:gd name="T74" fmla="*/ 28 w 117"/>
                  <a:gd name="T75" fmla="*/ 7 h 61"/>
                  <a:gd name="T76" fmla="*/ 30 w 117"/>
                  <a:gd name="T77" fmla="*/ 7 h 61"/>
                  <a:gd name="T78" fmla="*/ 34 w 117"/>
                  <a:gd name="T79" fmla="*/ 6 h 61"/>
                  <a:gd name="T80" fmla="*/ 37 w 117"/>
                  <a:gd name="T81" fmla="*/ 5 h 61"/>
                  <a:gd name="T82" fmla="*/ 40 w 117"/>
                  <a:gd name="T83" fmla="*/ 4 h 61"/>
                  <a:gd name="T84" fmla="*/ 43 w 117"/>
                  <a:gd name="T85" fmla="*/ 4 h 61"/>
                  <a:gd name="T86" fmla="*/ 46 w 117"/>
                  <a:gd name="T87" fmla="*/ 2 h 61"/>
                  <a:gd name="T88" fmla="*/ 49 w 117"/>
                  <a:gd name="T89" fmla="*/ 0 h 61"/>
                  <a:gd name="T90" fmla="*/ 49 w 117"/>
                  <a:gd name="T91" fmla="*/ 0 h 61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117"/>
                  <a:gd name="T139" fmla="*/ 0 h 61"/>
                  <a:gd name="T140" fmla="*/ 117 w 117"/>
                  <a:gd name="T141" fmla="*/ 61 h 61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117" h="61">
                    <a:moveTo>
                      <a:pt x="98" y="0"/>
                    </a:moveTo>
                    <a:lnTo>
                      <a:pt x="100" y="2"/>
                    </a:lnTo>
                    <a:lnTo>
                      <a:pt x="106" y="8"/>
                    </a:lnTo>
                    <a:lnTo>
                      <a:pt x="112" y="13"/>
                    </a:lnTo>
                    <a:lnTo>
                      <a:pt x="117" y="19"/>
                    </a:lnTo>
                    <a:lnTo>
                      <a:pt x="112" y="25"/>
                    </a:lnTo>
                    <a:lnTo>
                      <a:pt x="106" y="30"/>
                    </a:lnTo>
                    <a:lnTo>
                      <a:pt x="100" y="34"/>
                    </a:lnTo>
                    <a:lnTo>
                      <a:pt x="95" y="38"/>
                    </a:lnTo>
                    <a:lnTo>
                      <a:pt x="89" y="40"/>
                    </a:lnTo>
                    <a:lnTo>
                      <a:pt x="83" y="42"/>
                    </a:lnTo>
                    <a:lnTo>
                      <a:pt x="78" y="44"/>
                    </a:lnTo>
                    <a:lnTo>
                      <a:pt x="70" y="46"/>
                    </a:lnTo>
                    <a:lnTo>
                      <a:pt x="62" y="46"/>
                    </a:lnTo>
                    <a:lnTo>
                      <a:pt x="57" y="47"/>
                    </a:lnTo>
                    <a:lnTo>
                      <a:pt x="49" y="47"/>
                    </a:lnTo>
                    <a:lnTo>
                      <a:pt x="43" y="49"/>
                    </a:lnTo>
                    <a:lnTo>
                      <a:pt x="36" y="51"/>
                    </a:lnTo>
                    <a:lnTo>
                      <a:pt x="30" y="55"/>
                    </a:lnTo>
                    <a:lnTo>
                      <a:pt x="24" y="57"/>
                    </a:lnTo>
                    <a:lnTo>
                      <a:pt x="19" y="61"/>
                    </a:lnTo>
                    <a:lnTo>
                      <a:pt x="15" y="57"/>
                    </a:lnTo>
                    <a:lnTo>
                      <a:pt x="11" y="53"/>
                    </a:lnTo>
                    <a:lnTo>
                      <a:pt x="7" y="49"/>
                    </a:lnTo>
                    <a:lnTo>
                      <a:pt x="3" y="47"/>
                    </a:lnTo>
                    <a:lnTo>
                      <a:pt x="2" y="44"/>
                    </a:lnTo>
                    <a:lnTo>
                      <a:pt x="0" y="38"/>
                    </a:lnTo>
                    <a:lnTo>
                      <a:pt x="0" y="34"/>
                    </a:lnTo>
                    <a:lnTo>
                      <a:pt x="0" y="28"/>
                    </a:lnTo>
                    <a:lnTo>
                      <a:pt x="3" y="25"/>
                    </a:lnTo>
                    <a:lnTo>
                      <a:pt x="11" y="23"/>
                    </a:lnTo>
                    <a:lnTo>
                      <a:pt x="17" y="21"/>
                    </a:lnTo>
                    <a:lnTo>
                      <a:pt x="22" y="19"/>
                    </a:lnTo>
                    <a:lnTo>
                      <a:pt x="28" y="19"/>
                    </a:lnTo>
                    <a:lnTo>
                      <a:pt x="34" y="17"/>
                    </a:lnTo>
                    <a:lnTo>
                      <a:pt x="41" y="17"/>
                    </a:lnTo>
                    <a:lnTo>
                      <a:pt x="49" y="17"/>
                    </a:lnTo>
                    <a:lnTo>
                      <a:pt x="55" y="15"/>
                    </a:lnTo>
                    <a:lnTo>
                      <a:pt x="60" y="15"/>
                    </a:lnTo>
                    <a:lnTo>
                      <a:pt x="68" y="13"/>
                    </a:lnTo>
                    <a:lnTo>
                      <a:pt x="74" y="11"/>
                    </a:lnTo>
                    <a:lnTo>
                      <a:pt x="79" y="9"/>
                    </a:lnTo>
                    <a:lnTo>
                      <a:pt x="85" y="8"/>
                    </a:lnTo>
                    <a:lnTo>
                      <a:pt x="91" y="4"/>
                    </a:lnTo>
                    <a:lnTo>
                      <a:pt x="98" y="0"/>
                    </a:lnTo>
                    <a:close/>
                  </a:path>
                </a:pathLst>
              </a:custGeom>
              <a:solidFill>
                <a:srgbClr val="45EDB5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3" name="Freeform 191"/>
              <p:cNvSpPr>
                <a:spLocks/>
              </p:cNvSpPr>
              <p:nvPr/>
            </p:nvSpPr>
            <p:spPr bwMode="auto">
              <a:xfrm>
                <a:off x="2179" y="3575"/>
                <a:ext cx="18" cy="74"/>
              </a:xfrm>
              <a:custGeom>
                <a:avLst/>
                <a:gdLst>
                  <a:gd name="T0" fmla="*/ 7 w 36"/>
                  <a:gd name="T1" fmla="*/ 2 h 148"/>
                  <a:gd name="T2" fmla="*/ 9 w 36"/>
                  <a:gd name="T3" fmla="*/ 6 h 148"/>
                  <a:gd name="T4" fmla="*/ 10 w 36"/>
                  <a:gd name="T5" fmla="*/ 10 h 148"/>
                  <a:gd name="T6" fmla="*/ 11 w 36"/>
                  <a:gd name="T7" fmla="*/ 13 h 148"/>
                  <a:gd name="T8" fmla="*/ 12 w 36"/>
                  <a:gd name="T9" fmla="*/ 18 h 148"/>
                  <a:gd name="T10" fmla="*/ 13 w 36"/>
                  <a:gd name="T11" fmla="*/ 23 h 148"/>
                  <a:gd name="T12" fmla="*/ 13 w 36"/>
                  <a:gd name="T13" fmla="*/ 27 h 148"/>
                  <a:gd name="T14" fmla="*/ 14 w 36"/>
                  <a:gd name="T15" fmla="*/ 31 h 148"/>
                  <a:gd name="T16" fmla="*/ 14 w 36"/>
                  <a:gd name="T17" fmla="*/ 36 h 148"/>
                  <a:gd name="T18" fmla="*/ 14 w 36"/>
                  <a:gd name="T19" fmla="*/ 41 h 148"/>
                  <a:gd name="T20" fmla="*/ 14 w 36"/>
                  <a:gd name="T21" fmla="*/ 47 h 148"/>
                  <a:gd name="T22" fmla="*/ 15 w 36"/>
                  <a:gd name="T23" fmla="*/ 51 h 148"/>
                  <a:gd name="T24" fmla="*/ 15 w 36"/>
                  <a:gd name="T25" fmla="*/ 56 h 148"/>
                  <a:gd name="T26" fmla="*/ 16 w 36"/>
                  <a:gd name="T27" fmla="*/ 61 h 148"/>
                  <a:gd name="T28" fmla="*/ 16 w 36"/>
                  <a:gd name="T29" fmla="*/ 65 h 148"/>
                  <a:gd name="T30" fmla="*/ 17 w 36"/>
                  <a:gd name="T31" fmla="*/ 69 h 148"/>
                  <a:gd name="T32" fmla="*/ 16 w 36"/>
                  <a:gd name="T33" fmla="*/ 72 h 148"/>
                  <a:gd name="T34" fmla="*/ 11 w 36"/>
                  <a:gd name="T35" fmla="*/ 73 h 148"/>
                  <a:gd name="T36" fmla="*/ 7 w 36"/>
                  <a:gd name="T37" fmla="*/ 70 h 148"/>
                  <a:gd name="T38" fmla="*/ 4 w 36"/>
                  <a:gd name="T39" fmla="*/ 65 h 148"/>
                  <a:gd name="T40" fmla="*/ 2 w 36"/>
                  <a:gd name="T41" fmla="*/ 58 h 148"/>
                  <a:gd name="T42" fmla="*/ 3 w 36"/>
                  <a:gd name="T43" fmla="*/ 51 h 148"/>
                  <a:gd name="T44" fmla="*/ 3 w 36"/>
                  <a:gd name="T45" fmla="*/ 46 h 148"/>
                  <a:gd name="T46" fmla="*/ 3 w 36"/>
                  <a:gd name="T47" fmla="*/ 42 h 148"/>
                  <a:gd name="T48" fmla="*/ 3 w 36"/>
                  <a:gd name="T49" fmla="*/ 38 h 148"/>
                  <a:gd name="T50" fmla="*/ 4 w 36"/>
                  <a:gd name="T51" fmla="*/ 34 h 148"/>
                  <a:gd name="T52" fmla="*/ 4 w 36"/>
                  <a:gd name="T53" fmla="*/ 30 h 148"/>
                  <a:gd name="T54" fmla="*/ 3 w 36"/>
                  <a:gd name="T55" fmla="*/ 22 h 148"/>
                  <a:gd name="T56" fmla="*/ 1 w 36"/>
                  <a:gd name="T57" fmla="*/ 16 h 148"/>
                  <a:gd name="T58" fmla="*/ 0 w 36"/>
                  <a:gd name="T59" fmla="*/ 12 h 148"/>
                  <a:gd name="T60" fmla="*/ 1 w 36"/>
                  <a:gd name="T61" fmla="*/ 7 h 148"/>
                  <a:gd name="T62" fmla="*/ 4 w 36"/>
                  <a:gd name="T63" fmla="*/ 2 h 148"/>
                  <a:gd name="T64" fmla="*/ 7 w 36"/>
                  <a:gd name="T65" fmla="*/ 0 h 14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36"/>
                  <a:gd name="T100" fmla="*/ 0 h 148"/>
                  <a:gd name="T101" fmla="*/ 36 w 36"/>
                  <a:gd name="T102" fmla="*/ 148 h 148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36" h="148">
                    <a:moveTo>
                      <a:pt x="13" y="0"/>
                    </a:moveTo>
                    <a:lnTo>
                      <a:pt x="13" y="4"/>
                    </a:lnTo>
                    <a:lnTo>
                      <a:pt x="15" y="7"/>
                    </a:lnTo>
                    <a:lnTo>
                      <a:pt x="17" y="11"/>
                    </a:lnTo>
                    <a:lnTo>
                      <a:pt x="20" y="15"/>
                    </a:lnTo>
                    <a:lnTo>
                      <a:pt x="20" y="19"/>
                    </a:lnTo>
                    <a:lnTo>
                      <a:pt x="22" y="23"/>
                    </a:lnTo>
                    <a:lnTo>
                      <a:pt x="22" y="26"/>
                    </a:lnTo>
                    <a:lnTo>
                      <a:pt x="24" y="32"/>
                    </a:lnTo>
                    <a:lnTo>
                      <a:pt x="24" y="36"/>
                    </a:lnTo>
                    <a:lnTo>
                      <a:pt x="26" y="40"/>
                    </a:lnTo>
                    <a:lnTo>
                      <a:pt x="26" y="45"/>
                    </a:lnTo>
                    <a:lnTo>
                      <a:pt x="26" y="49"/>
                    </a:lnTo>
                    <a:lnTo>
                      <a:pt x="26" y="53"/>
                    </a:lnTo>
                    <a:lnTo>
                      <a:pt x="28" y="59"/>
                    </a:lnTo>
                    <a:lnTo>
                      <a:pt x="28" y="62"/>
                    </a:lnTo>
                    <a:lnTo>
                      <a:pt x="28" y="68"/>
                    </a:lnTo>
                    <a:lnTo>
                      <a:pt x="28" y="72"/>
                    </a:lnTo>
                    <a:lnTo>
                      <a:pt x="28" y="78"/>
                    </a:lnTo>
                    <a:lnTo>
                      <a:pt x="28" y="81"/>
                    </a:lnTo>
                    <a:lnTo>
                      <a:pt x="28" y="87"/>
                    </a:lnTo>
                    <a:lnTo>
                      <a:pt x="28" y="93"/>
                    </a:lnTo>
                    <a:lnTo>
                      <a:pt x="28" y="97"/>
                    </a:lnTo>
                    <a:lnTo>
                      <a:pt x="30" y="102"/>
                    </a:lnTo>
                    <a:lnTo>
                      <a:pt x="30" y="108"/>
                    </a:lnTo>
                    <a:lnTo>
                      <a:pt x="30" y="112"/>
                    </a:lnTo>
                    <a:lnTo>
                      <a:pt x="30" y="116"/>
                    </a:lnTo>
                    <a:lnTo>
                      <a:pt x="32" y="121"/>
                    </a:lnTo>
                    <a:lnTo>
                      <a:pt x="32" y="125"/>
                    </a:lnTo>
                    <a:lnTo>
                      <a:pt x="32" y="129"/>
                    </a:lnTo>
                    <a:lnTo>
                      <a:pt x="34" y="135"/>
                    </a:lnTo>
                    <a:lnTo>
                      <a:pt x="34" y="138"/>
                    </a:lnTo>
                    <a:lnTo>
                      <a:pt x="36" y="144"/>
                    </a:lnTo>
                    <a:lnTo>
                      <a:pt x="32" y="144"/>
                    </a:lnTo>
                    <a:lnTo>
                      <a:pt x="26" y="144"/>
                    </a:lnTo>
                    <a:lnTo>
                      <a:pt x="22" y="146"/>
                    </a:lnTo>
                    <a:lnTo>
                      <a:pt x="17" y="148"/>
                    </a:lnTo>
                    <a:lnTo>
                      <a:pt x="13" y="140"/>
                    </a:lnTo>
                    <a:lnTo>
                      <a:pt x="9" y="135"/>
                    </a:lnTo>
                    <a:lnTo>
                      <a:pt x="7" y="129"/>
                    </a:lnTo>
                    <a:lnTo>
                      <a:pt x="5" y="121"/>
                    </a:lnTo>
                    <a:lnTo>
                      <a:pt x="3" y="116"/>
                    </a:lnTo>
                    <a:lnTo>
                      <a:pt x="3" y="108"/>
                    </a:lnTo>
                    <a:lnTo>
                      <a:pt x="5" y="102"/>
                    </a:lnTo>
                    <a:lnTo>
                      <a:pt x="5" y="95"/>
                    </a:lnTo>
                    <a:lnTo>
                      <a:pt x="5" y="91"/>
                    </a:lnTo>
                    <a:lnTo>
                      <a:pt x="5" y="87"/>
                    </a:lnTo>
                    <a:lnTo>
                      <a:pt x="5" y="83"/>
                    </a:lnTo>
                    <a:lnTo>
                      <a:pt x="5" y="80"/>
                    </a:lnTo>
                    <a:lnTo>
                      <a:pt x="5" y="76"/>
                    </a:lnTo>
                    <a:lnTo>
                      <a:pt x="7" y="72"/>
                    </a:lnTo>
                    <a:lnTo>
                      <a:pt x="7" y="68"/>
                    </a:lnTo>
                    <a:lnTo>
                      <a:pt x="7" y="64"/>
                    </a:lnTo>
                    <a:lnTo>
                      <a:pt x="7" y="59"/>
                    </a:lnTo>
                    <a:lnTo>
                      <a:pt x="7" y="51"/>
                    </a:lnTo>
                    <a:lnTo>
                      <a:pt x="5" y="43"/>
                    </a:lnTo>
                    <a:lnTo>
                      <a:pt x="3" y="38"/>
                    </a:lnTo>
                    <a:lnTo>
                      <a:pt x="1" y="32"/>
                    </a:lnTo>
                    <a:lnTo>
                      <a:pt x="0" y="26"/>
                    </a:lnTo>
                    <a:lnTo>
                      <a:pt x="0" y="23"/>
                    </a:lnTo>
                    <a:lnTo>
                      <a:pt x="1" y="17"/>
                    </a:lnTo>
                    <a:lnTo>
                      <a:pt x="1" y="13"/>
                    </a:lnTo>
                    <a:lnTo>
                      <a:pt x="5" y="7"/>
                    </a:lnTo>
                    <a:lnTo>
                      <a:pt x="7" y="4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45EDB5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4" name="Freeform 192"/>
              <p:cNvSpPr>
                <a:spLocks/>
              </p:cNvSpPr>
              <p:nvPr/>
            </p:nvSpPr>
            <p:spPr bwMode="auto">
              <a:xfrm>
                <a:off x="2316" y="3644"/>
                <a:ext cx="18" cy="37"/>
              </a:xfrm>
              <a:custGeom>
                <a:avLst/>
                <a:gdLst>
                  <a:gd name="T0" fmla="*/ 12 w 36"/>
                  <a:gd name="T1" fmla="*/ 0 h 75"/>
                  <a:gd name="T2" fmla="*/ 14 w 36"/>
                  <a:gd name="T3" fmla="*/ 1 h 75"/>
                  <a:gd name="T4" fmla="*/ 16 w 36"/>
                  <a:gd name="T5" fmla="*/ 2 h 75"/>
                  <a:gd name="T6" fmla="*/ 17 w 36"/>
                  <a:gd name="T7" fmla="*/ 4 h 75"/>
                  <a:gd name="T8" fmla="*/ 18 w 36"/>
                  <a:gd name="T9" fmla="*/ 6 h 75"/>
                  <a:gd name="T10" fmla="*/ 18 w 36"/>
                  <a:gd name="T11" fmla="*/ 8 h 75"/>
                  <a:gd name="T12" fmla="*/ 18 w 36"/>
                  <a:gd name="T13" fmla="*/ 10 h 75"/>
                  <a:gd name="T14" fmla="*/ 18 w 36"/>
                  <a:gd name="T15" fmla="*/ 12 h 75"/>
                  <a:gd name="T16" fmla="*/ 18 w 36"/>
                  <a:gd name="T17" fmla="*/ 15 h 75"/>
                  <a:gd name="T18" fmla="*/ 18 w 36"/>
                  <a:gd name="T19" fmla="*/ 18 h 75"/>
                  <a:gd name="T20" fmla="*/ 18 w 36"/>
                  <a:gd name="T21" fmla="*/ 20 h 75"/>
                  <a:gd name="T22" fmla="*/ 17 w 36"/>
                  <a:gd name="T23" fmla="*/ 23 h 75"/>
                  <a:gd name="T24" fmla="*/ 16 w 36"/>
                  <a:gd name="T25" fmla="*/ 26 h 75"/>
                  <a:gd name="T26" fmla="*/ 16 w 36"/>
                  <a:gd name="T27" fmla="*/ 28 h 75"/>
                  <a:gd name="T28" fmla="*/ 15 w 36"/>
                  <a:gd name="T29" fmla="*/ 30 h 75"/>
                  <a:gd name="T30" fmla="*/ 15 w 36"/>
                  <a:gd name="T31" fmla="*/ 32 h 75"/>
                  <a:gd name="T32" fmla="*/ 16 w 36"/>
                  <a:gd name="T33" fmla="*/ 35 h 75"/>
                  <a:gd name="T34" fmla="*/ 13 w 36"/>
                  <a:gd name="T35" fmla="*/ 35 h 75"/>
                  <a:gd name="T36" fmla="*/ 10 w 36"/>
                  <a:gd name="T37" fmla="*/ 35 h 75"/>
                  <a:gd name="T38" fmla="*/ 8 w 36"/>
                  <a:gd name="T39" fmla="*/ 36 h 75"/>
                  <a:gd name="T40" fmla="*/ 6 w 36"/>
                  <a:gd name="T41" fmla="*/ 37 h 75"/>
                  <a:gd name="T42" fmla="*/ 3 w 36"/>
                  <a:gd name="T43" fmla="*/ 34 h 75"/>
                  <a:gd name="T44" fmla="*/ 2 w 36"/>
                  <a:gd name="T45" fmla="*/ 32 h 75"/>
                  <a:gd name="T46" fmla="*/ 0 w 36"/>
                  <a:gd name="T47" fmla="*/ 30 h 75"/>
                  <a:gd name="T48" fmla="*/ 0 w 36"/>
                  <a:gd name="T49" fmla="*/ 28 h 75"/>
                  <a:gd name="T50" fmla="*/ 0 w 36"/>
                  <a:gd name="T51" fmla="*/ 26 h 75"/>
                  <a:gd name="T52" fmla="*/ 0 w 36"/>
                  <a:gd name="T53" fmla="*/ 23 h 75"/>
                  <a:gd name="T54" fmla="*/ 0 w 36"/>
                  <a:gd name="T55" fmla="*/ 21 h 75"/>
                  <a:gd name="T56" fmla="*/ 2 w 36"/>
                  <a:gd name="T57" fmla="*/ 18 h 75"/>
                  <a:gd name="T58" fmla="*/ 2 w 36"/>
                  <a:gd name="T59" fmla="*/ 15 h 75"/>
                  <a:gd name="T60" fmla="*/ 3 w 36"/>
                  <a:gd name="T61" fmla="*/ 13 h 75"/>
                  <a:gd name="T62" fmla="*/ 5 w 36"/>
                  <a:gd name="T63" fmla="*/ 10 h 75"/>
                  <a:gd name="T64" fmla="*/ 6 w 36"/>
                  <a:gd name="T65" fmla="*/ 9 h 75"/>
                  <a:gd name="T66" fmla="*/ 7 w 36"/>
                  <a:gd name="T67" fmla="*/ 6 h 75"/>
                  <a:gd name="T68" fmla="*/ 9 w 36"/>
                  <a:gd name="T69" fmla="*/ 4 h 75"/>
                  <a:gd name="T70" fmla="*/ 10 w 36"/>
                  <a:gd name="T71" fmla="*/ 2 h 75"/>
                  <a:gd name="T72" fmla="*/ 12 w 36"/>
                  <a:gd name="T73" fmla="*/ 0 h 75"/>
                  <a:gd name="T74" fmla="*/ 12 w 36"/>
                  <a:gd name="T75" fmla="*/ 0 h 75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36"/>
                  <a:gd name="T115" fmla="*/ 0 h 75"/>
                  <a:gd name="T116" fmla="*/ 36 w 36"/>
                  <a:gd name="T117" fmla="*/ 75 h 75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36" h="75">
                    <a:moveTo>
                      <a:pt x="23" y="0"/>
                    </a:moveTo>
                    <a:lnTo>
                      <a:pt x="27" y="2"/>
                    </a:lnTo>
                    <a:lnTo>
                      <a:pt x="31" y="4"/>
                    </a:lnTo>
                    <a:lnTo>
                      <a:pt x="33" y="8"/>
                    </a:lnTo>
                    <a:lnTo>
                      <a:pt x="35" y="12"/>
                    </a:lnTo>
                    <a:lnTo>
                      <a:pt x="36" y="16"/>
                    </a:lnTo>
                    <a:lnTo>
                      <a:pt x="36" y="21"/>
                    </a:lnTo>
                    <a:lnTo>
                      <a:pt x="36" y="25"/>
                    </a:lnTo>
                    <a:lnTo>
                      <a:pt x="36" y="31"/>
                    </a:lnTo>
                    <a:lnTo>
                      <a:pt x="35" y="37"/>
                    </a:lnTo>
                    <a:lnTo>
                      <a:pt x="35" y="40"/>
                    </a:lnTo>
                    <a:lnTo>
                      <a:pt x="33" y="46"/>
                    </a:lnTo>
                    <a:lnTo>
                      <a:pt x="31" y="52"/>
                    </a:lnTo>
                    <a:lnTo>
                      <a:pt x="31" y="56"/>
                    </a:lnTo>
                    <a:lnTo>
                      <a:pt x="29" y="61"/>
                    </a:lnTo>
                    <a:lnTo>
                      <a:pt x="29" y="65"/>
                    </a:lnTo>
                    <a:lnTo>
                      <a:pt x="31" y="71"/>
                    </a:lnTo>
                    <a:lnTo>
                      <a:pt x="25" y="71"/>
                    </a:lnTo>
                    <a:lnTo>
                      <a:pt x="19" y="71"/>
                    </a:lnTo>
                    <a:lnTo>
                      <a:pt x="16" y="73"/>
                    </a:lnTo>
                    <a:lnTo>
                      <a:pt x="12" y="75"/>
                    </a:lnTo>
                    <a:lnTo>
                      <a:pt x="6" y="69"/>
                    </a:lnTo>
                    <a:lnTo>
                      <a:pt x="4" y="65"/>
                    </a:lnTo>
                    <a:lnTo>
                      <a:pt x="0" y="61"/>
                    </a:lnTo>
                    <a:lnTo>
                      <a:pt x="0" y="57"/>
                    </a:lnTo>
                    <a:lnTo>
                      <a:pt x="0" y="52"/>
                    </a:lnTo>
                    <a:lnTo>
                      <a:pt x="0" y="46"/>
                    </a:lnTo>
                    <a:lnTo>
                      <a:pt x="0" y="42"/>
                    </a:lnTo>
                    <a:lnTo>
                      <a:pt x="4" y="37"/>
                    </a:lnTo>
                    <a:lnTo>
                      <a:pt x="4" y="31"/>
                    </a:lnTo>
                    <a:lnTo>
                      <a:pt x="6" y="27"/>
                    </a:lnTo>
                    <a:lnTo>
                      <a:pt x="10" y="21"/>
                    </a:lnTo>
                    <a:lnTo>
                      <a:pt x="12" y="18"/>
                    </a:lnTo>
                    <a:lnTo>
                      <a:pt x="14" y="12"/>
                    </a:lnTo>
                    <a:lnTo>
                      <a:pt x="17" y="8"/>
                    </a:lnTo>
                    <a:lnTo>
                      <a:pt x="19" y="4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rgbClr val="45EDB5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5" name="Freeform 193"/>
              <p:cNvSpPr>
                <a:spLocks/>
              </p:cNvSpPr>
              <p:nvPr/>
            </p:nvSpPr>
            <p:spPr bwMode="auto">
              <a:xfrm>
                <a:off x="2119" y="3699"/>
                <a:ext cx="54" cy="66"/>
              </a:xfrm>
              <a:custGeom>
                <a:avLst/>
                <a:gdLst>
                  <a:gd name="T0" fmla="*/ 52 w 106"/>
                  <a:gd name="T1" fmla="*/ 2 h 131"/>
                  <a:gd name="T2" fmla="*/ 54 w 106"/>
                  <a:gd name="T3" fmla="*/ 7 h 131"/>
                  <a:gd name="T4" fmla="*/ 53 w 106"/>
                  <a:gd name="T5" fmla="*/ 12 h 131"/>
                  <a:gd name="T6" fmla="*/ 50 w 106"/>
                  <a:gd name="T7" fmla="*/ 18 h 131"/>
                  <a:gd name="T8" fmla="*/ 46 w 106"/>
                  <a:gd name="T9" fmla="*/ 24 h 131"/>
                  <a:gd name="T10" fmla="*/ 42 w 106"/>
                  <a:gd name="T11" fmla="*/ 29 h 131"/>
                  <a:gd name="T12" fmla="*/ 36 w 106"/>
                  <a:gd name="T13" fmla="*/ 34 h 131"/>
                  <a:gd name="T14" fmla="*/ 31 w 106"/>
                  <a:gd name="T15" fmla="*/ 39 h 131"/>
                  <a:gd name="T16" fmla="*/ 28 w 106"/>
                  <a:gd name="T17" fmla="*/ 43 h 131"/>
                  <a:gd name="T18" fmla="*/ 24 w 106"/>
                  <a:gd name="T19" fmla="*/ 47 h 131"/>
                  <a:gd name="T20" fmla="*/ 21 w 106"/>
                  <a:gd name="T21" fmla="*/ 50 h 131"/>
                  <a:gd name="T22" fmla="*/ 19 w 106"/>
                  <a:gd name="T23" fmla="*/ 54 h 131"/>
                  <a:gd name="T24" fmla="*/ 14 w 106"/>
                  <a:gd name="T25" fmla="*/ 60 h 131"/>
                  <a:gd name="T26" fmla="*/ 9 w 106"/>
                  <a:gd name="T27" fmla="*/ 64 h 131"/>
                  <a:gd name="T28" fmla="*/ 5 w 106"/>
                  <a:gd name="T29" fmla="*/ 66 h 131"/>
                  <a:gd name="T30" fmla="*/ 1 w 106"/>
                  <a:gd name="T31" fmla="*/ 63 h 131"/>
                  <a:gd name="T32" fmla="*/ 0 w 106"/>
                  <a:gd name="T33" fmla="*/ 57 h 131"/>
                  <a:gd name="T34" fmla="*/ 2 w 106"/>
                  <a:gd name="T35" fmla="*/ 51 h 131"/>
                  <a:gd name="T36" fmla="*/ 6 w 106"/>
                  <a:gd name="T37" fmla="*/ 47 h 131"/>
                  <a:gd name="T38" fmla="*/ 10 w 106"/>
                  <a:gd name="T39" fmla="*/ 42 h 131"/>
                  <a:gd name="T40" fmla="*/ 14 w 106"/>
                  <a:gd name="T41" fmla="*/ 37 h 131"/>
                  <a:gd name="T42" fmla="*/ 18 w 106"/>
                  <a:gd name="T43" fmla="*/ 31 h 131"/>
                  <a:gd name="T44" fmla="*/ 20 w 106"/>
                  <a:gd name="T45" fmla="*/ 27 h 131"/>
                  <a:gd name="T46" fmla="*/ 23 w 106"/>
                  <a:gd name="T47" fmla="*/ 22 h 131"/>
                  <a:gd name="T48" fmla="*/ 26 w 106"/>
                  <a:gd name="T49" fmla="*/ 18 h 131"/>
                  <a:gd name="T50" fmla="*/ 29 w 106"/>
                  <a:gd name="T51" fmla="*/ 14 h 131"/>
                  <a:gd name="T52" fmla="*/ 34 w 106"/>
                  <a:gd name="T53" fmla="*/ 12 h 131"/>
                  <a:gd name="T54" fmla="*/ 38 w 106"/>
                  <a:gd name="T55" fmla="*/ 10 h 131"/>
                  <a:gd name="T56" fmla="*/ 42 w 106"/>
                  <a:gd name="T57" fmla="*/ 8 h 131"/>
                  <a:gd name="T58" fmla="*/ 44 w 106"/>
                  <a:gd name="T59" fmla="*/ 5 h 131"/>
                  <a:gd name="T60" fmla="*/ 48 w 106"/>
                  <a:gd name="T61" fmla="*/ 2 h 131"/>
                  <a:gd name="T62" fmla="*/ 51 w 106"/>
                  <a:gd name="T63" fmla="*/ 0 h 131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106"/>
                  <a:gd name="T97" fmla="*/ 0 h 131"/>
                  <a:gd name="T98" fmla="*/ 106 w 106"/>
                  <a:gd name="T99" fmla="*/ 131 h 131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106" h="131">
                    <a:moveTo>
                      <a:pt x="101" y="0"/>
                    </a:moveTo>
                    <a:lnTo>
                      <a:pt x="102" y="3"/>
                    </a:lnTo>
                    <a:lnTo>
                      <a:pt x="106" y="9"/>
                    </a:lnTo>
                    <a:lnTo>
                      <a:pt x="106" y="13"/>
                    </a:lnTo>
                    <a:lnTo>
                      <a:pt x="106" y="19"/>
                    </a:lnTo>
                    <a:lnTo>
                      <a:pt x="104" y="24"/>
                    </a:lnTo>
                    <a:lnTo>
                      <a:pt x="102" y="30"/>
                    </a:lnTo>
                    <a:lnTo>
                      <a:pt x="99" y="36"/>
                    </a:lnTo>
                    <a:lnTo>
                      <a:pt x="95" y="41"/>
                    </a:lnTo>
                    <a:lnTo>
                      <a:pt x="91" y="47"/>
                    </a:lnTo>
                    <a:lnTo>
                      <a:pt x="85" y="53"/>
                    </a:lnTo>
                    <a:lnTo>
                      <a:pt x="82" y="57"/>
                    </a:lnTo>
                    <a:lnTo>
                      <a:pt x="76" y="62"/>
                    </a:lnTo>
                    <a:lnTo>
                      <a:pt x="70" y="68"/>
                    </a:lnTo>
                    <a:lnTo>
                      <a:pt x="66" y="72"/>
                    </a:lnTo>
                    <a:lnTo>
                      <a:pt x="61" y="78"/>
                    </a:lnTo>
                    <a:lnTo>
                      <a:pt x="59" y="83"/>
                    </a:lnTo>
                    <a:lnTo>
                      <a:pt x="55" y="85"/>
                    </a:lnTo>
                    <a:lnTo>
                      <a:pt x="51" y="87"/>
                    </a:lnTo>
                    <a:lnTo>
                      <a:pt x="47" y="93"/>
                    </a:lnTo>
                    <a:lnTo>
                      <a:pt x="45" y="97"/>
                    </a:lnTo>
                    <a:lnTo>
                      <a:pt x="42" y="100"/>
                    </a:lnTo>
                    <a:lnTo>
                      <a:pt x="40" y="104"/>
                    </a:lnTo>
                    <a:lnTo>
                      <a:pt x="38" y="108"/>
                    </a:lnTo>
                    <a:lnTo>
                      <a:pt x="34" y="112"/>
                    </a:lnTo>
                    <a:lnTo>
                      <a:pt x="28" y="119"/>
                    </a:lnTo>
                    <a:lnTo>
                      <a:pt x="21" y="125"/>
                    </a:lnTo>
                    <a:lnTo>
                      <a:pt x="17" y="127"/>
                    </a:lnTo>
                    <a:lnTo>
                      <a:pt x="13" y="129"/>
                    </a:lnTo>
                    <a:lnTo>
                      <a:pt x="9" y="131"/>
                    </a:lnTo>
                    <a:lnTo>
                      <a:pt x="5" y="131"/>
                    </a:lnTo>
                    <a:lnTo>
                      <a:pt x="2" y="125"/>
                    </a:lnTo>
                    <a:lnTo>
                      <a:pt x="0" y="119"/>
                    </a:lnTo>
                    <a:lnTo>
                      <a:pt x="0" y="114"/>
                    </a:lnTo>
                    <a:lnTo>
                      <a:pt x="2" y="108"/>
                    </a:lnTo>
                    <a:lnTo>
                      <a:pt x="4" y="102"/>
                    </a:lnTo>
                    <a:lnTo>
                      <a:pt x="7" y="98"/>
                    </a:lnTo>
                    <a:lnTo>
                      <a:pt x="11" y="93"/>
                    </a:lnTo>
                    <a:lnTo>
                      <a:pt x="15" y="87"/>
                    </a:lnTo>
                    <a:lnTo>
                      <a:pt x="19" y="83"/>
                    </a:lnTo>
                    <a:lnTo>
                      <a:pt x="24" y="78"/>
                    </a:lnTo>
                    <a:lnTo>
                      <a:pt x="28" y="74"/>
                    </a:lnTo>
                    <a:lnTo>
                      <a:pt x="32" y="68"/>
                    </a:lnTo>
                    <a:lnTo>
                      <a:pt x="36" y="62"/>
                    </a:lnTo>
                    <a:lnTo>
                      <a:pt x="38" y="59"/>
                    </a:lnTo>
                    <a:lnTo>
                      <a:pt x="40" y="53"/>
                    </a:lnTo>
                    <a:lnTo>
                      <a:pt x="42" y="49"/>
                    </a:lnTo>
                    <a:lnTo>
                      <a:pt x="45" y="43"/>
                    </a:lnTo>
                    <a:lnTo>
                      <a:pt x="47" y="40"/>
                    </a:lnTo>
                    <a:lnTo>
                      <a:pt x="51" y="36"/>
                    </a:lnTo>
                    <a:lnTo>
                      <a:pt x="55" y="32"/>
                    </a:lnTo>
                    <a:lnTo>
                      <a:pt x="57" y="28"/>
                    </a:lnTo>
                    <a:lnTo>
                      <a:pt x="61" y="26"/>
                    </a:lnTo>
                    <a:lnTo>
                      <a:pt x="66" y="24"/>
                    </a:lnTo>
                    <a:lnTo>
                      <a:pt x="70" y="22"/>
                    </a:lnTo>
                    <a:lnTo>
                      <a:pt x="74" y="19"/>
                    </a:lnTo>
                    <a:lnTo>
                      <a:pt x="78" y="17"/>
                    </a:lnTo>
                    <a:lnTo>
                      <a:pt x="82" y="15"/>
                    </a:lnTo>
                    <a:lnTo>
                      <a:pt x="85" y="13"/>
                    </a:lnTo>
                    <a:lnTo>
                      <a:pt x="87" y="9"/>
                    </a:lnTo>
                    <a:lnTo>
                      <a:pt x="93" y="5"/>
                    </a:lnTo>
                    <a:lnTo>
                      <a:pt x="95" y="3"/>
                    </a:lnTo>
                    <a:lnTo>
                      <a:pt x="101" y="0"/>
                    </a:lnTo>
                    <a:close/>
                  </a:path>
                </a:pathLst>
              </a:custGeom>
              <a:solidFill>
                <a:srgbClr val="45EDB5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6" name="Freeform 204"/>
              <p:cNvSpPr>
                <a:spLocks/>
              </p:cNvSpPr>
              <p:nvPr/>
            </p:nvSpPr>
            <p:spPr bwMode="auto">
              <a:xfrm>
                <a:off x="2071" y="3543"/>
                <a:ext cx="68" cy="49"/>
              </a:xfrm>
              <a:custGeom>
                <a:avLst/>
                <a:gdLst>
                  <a:gd name="T0" fmla="*/ 58 w 137"/>
                  <a:gd name="T1" fmla="*/ 0 h 99"/>
                  <a:gd name="T2" fmla="*/ 3 w 137"/>
                  <a:gd name="T3" fmla="*/ 25 h 99"/>
                  <a:gd name="T4" fmla="*/ 0 w 137"/>
                  <a:gd name="T5" fmla="*/ 31 h 99"/>
                  <a:gd name="T6" fmla="*/ 0 w 137"/>
                  <a:gd name="T7" fmla="*/ 38 h 99"/>
                  <a:gd name="T8" fmla="*/ 1 w 137"/>
                  <a:gd name="T9" fmla="*/ 43 h 99"/>
                  <a:gd name="T10" fmla="*/ 3 w 137"/>
                  <a:gd name="T11" fmla="*/ 47 h 99"/>
                  <a:gd name="T12" fmla="*/ 8 w 137"/>
                  <a:gd name="T13" fmla="*/ 49 h 99"/>
                  <a:gd name="T14" fmla="*/ 16 w 137"/>
                  <a:gd name="T15" fmla="*/ 49 h 99"/>
                  <a:gd name="T16" fmla="*/ 68 w 137"/>
                  <a:gd name="T17" fmla="*/ 30 h 99"/>
                  <a:gd name="T18" fmla="*/ 62 w 137"/>
                  <a:gd name="T19" fmla="*/ 19 h 99"/>
                  <a:gd name="T20" fmla="*/ 12 w 137"/>
                  <a:gd name="T21" fmla="*/ 40 h 99"/>
                  <a:gd name="T22" fmla="*/ 8 w 137"/>
                  <a:gd name="T23" fmla="*/ 39 h 99"/>
                  <a:gd name="T24" fmla="*/ 7 w 137"/>
                  <a:gd name="T25" fmla="*/ 36 h 99"/>
                  <a:gd name="T26" fmla="*/ 8 w 137"/>
                  <a:gd name="T27" fmla="*/ 34 h 99"/>
                  <a:gd name="T28" fmla="*/ 58 w 137"/>
                  <a:gd name="T29" fmla="*/ 14 h 99"/>
                  <a:gd name="T30" fmla="*/ 58 w 137"/>
                  <a:gd name="T31" fmla="*/ 0 h 99"/>
                  <a:gd name="T32" fmla="*/ 58 w 137"/>
                  <a:gd name="T33" fmla="*/ 0 h 9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37"/>
                  <a:gd name="T52" fmla="*/ 0 h 99"/>
                  <a:gd name="T53" fmla="*/ 137 w 137"/>
                  <a:gd name="T54" fmla="*/ 99 h 99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37" h="99">
                    <a:moveTo>
                      <a:pt x="116" y="0"/>
                    </a:moveTo>
                    <a:lnTo>
                      <a:pt x="7" y="51"/>
                    </a:lnTo>
                    <a:lnTo>
                      <a:pt x="0" y="63"/>
                    </a:lnTo>
                    <a:lnTo>
                      <a:pt x="0" y="76"/>
                    </a:lnTo>
                    <a:lnTo>
                      <a:pt x="2" y="86"/>
                    </a:lnTo>
                    <a:lnTo>
                      <a:pt x="6" y="95"/>
                    </a:lnTo>
                    <a:lnTo>
                      <a:pt x="17" y="99"/>
                    </a:lnTo>
                    <a:lnTo>
                      <a:pt x="32" y="99"/>
                    </a:lnTo>
                    <a:lnTo>
                      <a:pt x="137" y="61"/>
                    </a:lnTo>
                    <a:lnTo>
                      <a:pt x="125" y="38"/>
                    </a:lnTo>
                    <a:lnTo>
                      <a:pt x="25" y="80"/>
                    </a:lnTo>
                    <a:lnTo>
                      <a:pt x="17" y="78"/>
                    </a:lnTo>
                    <a:lnTo>
                      <a:pt x="15" y="72"/>
                    </a:lnTo>
                    <a:lnTo>
                      <a:pt x="17" y="69"/>
                    </a:lnTo>
                    <a:lnTo>
                      <a:pt x="116" y="29"/>
                    </a:lnTo>
                    <a:lnTo>
                      <a:pt x="116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7" name="Freeform 205"/>
              <p:cNvSpPr>
                <a:spLocks/>
              </p:cNvSpPr>
              <p:nvPr/>
            </p:nvSpPr>
            <p:spPr bwMode="auto">
              <a:xfrm>
                <a:off x="2049" y="3441"/>
                <a:ext cx="90" cy="93"/>
              </a:xfrm>
              <a:custGeom>
                <a:avLst/>
                <a:gdLst>
                  <a:gd name="T0" fmla="*/ 90 w 181"/>
                  <a:gd name="T1" fmla="*/ 60 h 186"/>
                  <a:gd name="T2" fmla="*/ 27 w 181"/>
                  <a:gd name="T3" fmla="*/ 3 h 186"/>
                  <a:gd name="T4" fmla="*/ 21 w 181"/>
                  <a:gd name="T5" fmla="*/ 0 h 186"/>
                  <a:gd name="T6" fmla="*/ 15 w 181"/>
                  <a:gd name="T7" fmla="*/ 0 h 186"/>
                  <a:gd name="T8" fmla="*/ 8 w 181"/>
                  <a:gd name="T9" fmla="*/ 1 h 186"/>
                  <a:gd name="T10" fmla="*/ 4 w 181"/>
                  <a:gd name="T11" fmla="*/ 4 h 186"/>
                  <a:gd name="T12" fmla="*/ 2 w 181"/>
                  <a:gd name="T13" fmla="*/ 8 h 186"/>
                  <a:gd name="T14" fmla="*/ 0 w 181"/>
                  <a:gd name="T15" fmla="*/ 13 h 186"/>
                  <a:gd name="T16" fmla="*/ 2 w 181"/>
                  <a:gd name="T17" fmla="*/ 21 h 186"/>
                  <a:gd name="T18" fmla="*/ 4 w 181"/>
                  <a:gd name="T19" fmla="*/ 27 h 186"/>
                  <a:gd name="T20" fmla="*/ 76 w 181"/>
                  <a:gd name="T21" fmla="*/ 93 h 186"/>
                  <a:gd name="T22" fmla="*/ 82 w 181"/>
                  <a:gd name="T23" fmla="*/ 82 h 186"/>
                  <a:gd name="T24" fmla="*/ 13 w 181"/>
                  <a:gd name="T25" fmla="*/ 20 h 186"/>
                  <a:gd name="T26" fmla="*/ 12 w 181"/>
                  <a:gd name="T27" fmla="*/ 15 h 186"/>
                  <a:gd name="T28" fmla="*/ 13 w 181"/>
                  <a:gd name="T29" fmla="*/ 13 h 186"/>
                  <a:gd name="T30" fmla="*/ 16 w 181"/>
                  <a:gd name="T31" fmla="*/ 12 h 186"/>
                  <a:gd name="T32" fmla="*/ 19 w 181"/>
                  <a:gd name="T33" fmla="*/ 12 h 186"/>
                  <a:gd name="T34" fmla="*/ 25 w 181"/>
                  <a:gd name="T35" fmla="*/ 16 h 186"/>
                  <a:gd name="T36" fmla="*/ 84 w 181"/>
                  <a:gd name="T37" fmla="*/ 73 h 186"/>
                  <a:gd name="T38" fmla="*/ 90 w 181"/>
                  <a:gd name="T39" fmla="*/ 60 h 186"/>
                  <a:gd name="T40" fmla="*/ 90 w 181"/>
                  <a:gd name="T41" fmla="*/ 60 h 18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181"/>
                  <a:gd name="T64" fmla="*/ 0 h 186"/>
                  <a:gd name="T65" fmla="*/ 181 w 181"/>
                  <a:gd name="T66" fmla="*/ 186 h 18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181" h="186">
                    <a:moveTo>
                      <a:pt x="181" y="120"/>
                    </a:moveTo>
                    <a:lnTo>
                      <a:pt x="55" y="6"/>
                    </a:lnTo>
                    <a:lnTo>
                      <a:pt x="42" y="0"/>
                    </a:lnTo>
                    <a:lnTo>
                      <a:pt x="31" y="0"/>
                    </a:lnTo>
                    <a:lnTo>
                      <a:pt x="17" y="2"/>
                    </a:lnTo>
                    <a:lnTo>
                      <a:pt x="8" y="7"/>
                    </a:lnTo>
                    <a:lnTo>
                      <a:pt x="4" y="15"/>
                    </a:lnTo>
                    <a:lnTo>
                      <a:pt x="0" y="25"/>
                    </a:lnTo>
                    <a:lnTo>
                      <a:pt x="4" y="42"/>
                    </a:lnTo>
                    <a:lnTo>
                      <a:pt x="8" y="53"/>
                    </a:lnTo>
                    <a:lnTo>
                      <a:pt x="152" y="186"/>
                    </a:lnTo>
                    <a:lnTo>
                      <a:pt x="164" y="163"/>
                    </a:lnTo>
                    <a:lnTo>
                      <a:pt x="27" y="40"/>
                    </a:lnTo>
                    <a:lnTo>
                      <a:pt x="25" y="30"/>
                    </a:lnTo>
                    <a:lnTo>
                      <a:pt x="27" y="25"/>
                    </a:lnTo>
                    <a:lnTo>
                      <a:pt x="32" y="23"/>
                    </a:lnTo>
                    <a:lnTo>
                      <a:pt x="38" y="23"/>
                    </a:lnTo>
                    <a:lnTo>
                      <a:pt x="50" y="32"/>
                    </a:lnTo>
                    <a:lnTo>
                      <a:pt x="169" y="146"/>
                    </a:lnTo>
                    <a:lnTo>
                      <a:pt x="181" y="12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8" name="Freeform 206"/>
              <p:cNvSpPr>
                <a:spLocks/>
              </p:cNvSpPr>
              <p:nvPr/>
            </p:nvSpPr>
            <p:spPr bwMode="auto">
              <a:xfrm>
                <a:off x="2071" y="3373"/>
                <a:ext cx="33" cy="31"/>
              </a:xfrm>
              <a:custGeom>
                <a:avLst/>
                <a:gdLst>
                  <a:gd name="T0" fmla="*/ 0 w 66"/>
                  <a:gd name="T1" fmla="*/ 24 h 61"/>
                  <a:gd name="T2" fmla="*/ 29 w 66"/>
                  <a:gd name="T3" fmla="*/ 0 h 61"/>
                  <a:gd name="T4" fmla="*/ 33 w 66"/>
                  <a:gd name="T5" fmla="*/ 10 h 61"/>
                  <a:gd name="T6" fmla="*/ 9 w 66"/>
                  <a:gd name="T7" fmla="*/ 31 h 61"/>
                  <a:gd name="T8" fmla="*/ 0 w 66"/>
                  <a:gd name="T9" fmla="*/ 24 h 61"/>
                  <a:gd name="T10" fmla="*/ 0 w 66"/>
                  <a:gd name="T11" fmla="*/ 24 h 6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6"/>
                  <a:gd name="T19" fmla="*/ 0 h 61"/>
                  <a:gd name="T20" fmla="*/ 66 w 66"/>
                  <a:gd name="T21" fmla="*/ 61 h 6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6" h="61">
                    <a:moveTo>
                      <a:pt x="0" y="47"/>
                    </a:moveTo>
                    <a:lnTo>
                      <a:pt x="57" y="0"/>
                    </a:lnTo>
                    <a:lnTo>
                      <a:pt x="66" y="19"/>
                    </a:lnTo>
                    <a:lnTo>
                      <a:pt x="17" y="61"/>
                    </a:lnTo>
                    <a:lnTo>
                      <a:pt x="0" y="4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9" name="Freeform 207"/>
              <p:cNvSpPr>
                <a:spLocks/>
              </p:cNvSpPr>
              <p:nvPr/>
            </p:nvSpPr>
            <p:spPr bwMode="auto">
              <a:xfrm>
                <a:off x="2084" y="3388"/>
                <a:ext cx="33" cy="30"/>
              </a:xfrm>
              <a:custGeom>
                <a:avLst/>
                <a:gdLst>
                  <a:gd name="T0" fmla="*/ 0 w 65"/>
                  <a:gd name="T1" fmla="*/ 20 h 61"/>
                  <a:gd name="T2" fmla="*/ 24 w 65"/>
                  <a:gd name="T3" fmla="*/ 0 h 61"/>
                  <a:gd name="T4" fmla="*/ 33 w 65"/>
                  <a:gd name="T5" fmla="*/ 6 h 61"/>
                  <a:gd name="T6" fmla="*/ 6 w 65"/>
                  <a:gd name="T7" fmla="*/ 30 h 61"/>
                  <a:gd name="T8" fmla="*/ 0 w 65"/>
                  <a:gd name="T9" fmla="*/ 20 h 61"/>
                  <a:gd name="T10" fmla="*/ 0 w 65"/>
                  <a:gd name="T11" fmla="*/ 20 h 6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5"/>
                  <a:gd name="T19" fmla="*/ 0 h 61"/>
                  <a:gd name="T20" fmla="*/ 65 w 65"/>
                  <a:gd name="T21" fmla="*/ 61 h 6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5" h="61">
                    <a:moveTo>
                      <a:pt x="0" y="40"/>
                    </a:moveTo>
                    <a:lnTo>
                      <a:pt x="48" y="0"/>
                    </a:lnTo>
                    <a:lnTo>
                      <a:pt x="65" y="12"/>
                    </a:lnTo>
                    <a:lnTo>
                      <a:pt x="12" y="61"/>
                    </a:lnTo>
                    <a:lnTo>
                      <a:pt x="0" y="4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0" name="Freeform 208"/>
              <p:cNvSpPr>
                <a:spLocks/>
              </p:cNvSpPr>
              <p:nvPr/>
            </p:nvSpPr>
            <p:spPr bwMode="auto">
              <a:xfrm>
                <a:off x="1999" y="3356"/>
                <a:ext cx="29" cy="39"/>
              </a:xfrm>
              <a:custGeom>
                <a:avLst/>
                <a:gdLst>
                  <a:gd name="T0" fmla="*/ 29 w 59"/>
                  <a:gd name="T1" fmla="*/ 32 h 78"/>
                  <a:gd name="T2" fmla="*/ 8 w 59"/>
                  <a:gd name="T3" fmla="*/ 0 h 78"/>
                  <a:gd name="T4" fmla="*/ 0 w 59"/>
                  <a:gd name="T5" fmla="*/ 6 h 78"/>
                  <a:gd name="T6" fmla="*/ 21 w 59"/>
                  <a:gd name="T7" fmla="*/ 39 h 78"/>
                  <a:gd name="T8" fmla="*/ 29 w 59"/>
                  <a:gd name="T9" fmla="*/ 32 h 78"/>
                  <a:gd name="T10" fmla="*/ 29 w 59"/>
                  <a:gd name="T11" fmla="*/ 32 h 7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9"/>
                  <a:gd name="T19" fmla="*/ 0 h 78"/>
                  <a:gd name="T20" fmla="*/ 59 w 59"/>
                  <a:gd name="T21" fmla="*/ 78 h 7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9" h="78">
                    <a:moveTo>
                      <a:pt x="59" y="64"/>
                    </a:moveTo>
                    <a:lnTo>
                      <a:pt x="16" y="0"/>
                    </a:lnTo>
                    <a:lnTo>
                      <a:pt x="0" y="11"/>
                    </a:lnTo>
                    <a:lnTo>
                      <a:pt x="42" y="78"/>
                    </a:lnTo>
                    <a:lnTo>
                      <a:pt x="59" y="64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1" name="Freeform 209"/>
              <p:cNvSpPr>
                <a:spLocks/>
              </p:cNvSpPr>
              <p:nvPr/>
            </p:nvSpPr>
            <p:spPr bwMode="auto">
              <a:xfrm>
                <a:off x="1983" y="3364"/>
                <a:ext cx="31" cy="41"/>
              </a:xfrm>
              <a:custGeom>
                <a:avLst/>
                <a:gdLst>
                  <a:gd name="T0" fmla="*/ 8 w 63"/>
                  <a:gd name="T1" fmla="*/ 0 h 82"/>
                  <a:gd name="T2" fmla="*/ 31 w 63"/>
                  <a:gd name="T3" fmla="*/ 35 h 82"/>
                  <a:gd name="T4" fmla="*/ 22 w 63"/>
                  <a:gd name="T5" fmla="*/ 41 h 82"/>
                  <a:gd name="T6" fmla="*/ 0 w 63"/>
                  <a:gd name="T7" fmla="*/ 5 h 82"/>
                  <a:gd name="T8" fmla="*/ 8 w 63"/>
                  <a:gd name="T9" fmla="*/ 0 h 82"/>
                  <a:gd name="T10" fmla="*/ 8 w 63"/>
                  <a:gd name="T11" fmla="*/ 0 h 8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3"/>
                  <a:gd name="T19" fmla="*/ 0 h 82"/>
                  <a:gd name="T20" fmla="*/ 63 w 63"/>
                  <a:gd name="T21" fmla="*/ 82 h 8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3" h="82">
                    <a:moveTo>
                      <a:pt x="17" y="0"/>
                    </a:moveTo>
                    <a:lnTo>
                      <a:pt x="63" y="70"/>
                    </a:lnTo>
                    <a:lnTo>
                      <a:pt x="44" y="82"/>
                    </a:lnTo>
                    <a:lnTo>
                      <a:pt x="0" y="9"/>
                    </a:lnTo>
                    <a:lnTo>
                      <a:pt x="17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2" name="Freeform 210"/>
              <p:cNvSpPr>
                <a:spLocks/>
              </p:cNvSpPr>
              <p:nvPr/>
            </p:nvSpPr>
            <p:spPr bwMode="auto">
              <a:xfrm>
                <a:off x="2219" y="3440"/>
                <a:ext cx="81" cy="83"/>
              </a:xfrm>
              <a:custGeom>
                <a:avLst/>
                <a:gdLst>
                  <a:gd name="T0" fmla="*/ 0 w 162"/>
                  <a:gd name="T1" fmla="*/ 52 h 165"/>
                  <a:gd name="T2" fmla="*/ 57 w 162"/>
                  <a:gd name="T3" fmla="*/ 3 h 165"/>
                  <a:gd name="T4" fmla="*/ 62 w 162"/>
                  <a:gd name="T5" fmla="*/ 0 h 165"/>
                  <a:gd name="T6" fmla="*/ 68 w 162"/>
                  <a:gd name="T7" fmla="*/ 0 h 165"/>
                  <a:gd name="T8" fmla="*/ 71 w 162"/>
                  <a:gd name="T9" fmla="*/ 0 h 165"/>
                  <a:gd name="T10" fmla="*/ 76 w 162"/>
                  <a:gd name="T11" fmla="*/ 3 h 165"/>
                  <a:gd name="T12" fmla="*/ 79 w 162"/>
                  <a:gd name="T13" fmla="*/ 7 h 165"/>
                  <a:gd name="T14" fmla="*/ 81 w 162"/>
                  <a:gd name="T15" fmla="*/ 14 h 165"/>
                  <a:gd name="T16" fmla="*/ 79 w 162"/>
                  <a:gd name="T17" fmla="*/ 21 h 165"/>
                  <a:gd name="T18" fmla="*/ 22 w 162"/>
                  <a:gd name="T19" fmla="*/ 83 h 165"/>
                  <a:gd name="T20" fmla="*/ 16 w 162"/>
                  <a:gd name="T21" fmla="*/ 70 h 165"/>
                  <a:gd name="T22" fmla="*/ 66 w 162"/>
                  <a:gd name="T23" fmla="*/ 20 h 165"/>
                  <a:gd name="T24" fmla="*/ 69 w 162"/>
                  <a:gd name="T25" fmla="*/ 15 h 165"/>
                  <a:gd name="T26" fmla="*/ 68 w 162"/>
                  <a:gd name="T27" fmla="*/ 13 h 165"/>
                  <a:gd name="T28" fmla="*/ 64 w 162"/>
                  <a:gd name="T29" fmla="*/ 13 h 165"/>
                  <a:gd name="T30" fmla="*/ 60 w 162"/>
                  <a:gd name="T31" fmla="*/ 14 h 165"/>
                  <a:gd name="T32" fmla="*/ 11 w 162"/>
                  <a:gd name="T33" fmla="*/ 64 h 165"/>
                  <a:gd name="T34" fmla="*/ 0 w 162"/>
                  <a:gd name="T35" fmla="*/ 52 h 165"/>
                  <a:gd name="T36" fmla="*/ 0 w 162"/>
                  <a:gd name="T37" fmla="*/ 52 h 165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62"/>
                  <a:gd name="T58" fmla="*/ 0 h 165"/>
                  <a:gd name="T59" fmla="*/ 162 w 162"/>
                  <a:gd name="T60" fmla="*/ 165 h 165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62" h="165">
                    <a:moveTo>
                      <a:pt x="0" y="104"/>
                    </a:moveTo>
                    <a:lnTo>
                      <a:pt x="113" y="6"/>
                    </a:lnTo>
                    <a:lnTo>
                      <a:pt x="124" y="0"/>
                    </a:lnTo>
                    <a:lnTo>
                      <a:pt x="135" y="0"/>
                    </a:lnTo>
                    <a:lnTo>
                      <a:pt x="141" y="0"/>
                    </a:lnTo>
                    <a:lnTo>
                      <a:pt x="152" y="6"/>
                    </a:lnTo>
                    <a:lnTo>
                      <a:pt x="158" y="13"/>
                    </a:lnTo>
                    <a:lnTo>
                      <a:pt x="162" y="28"/>
                    </a:lnTo>
                    <a:lnTo>
                      <a:pt x="158" y="42"/>
                    </a:lnTo>
                    <a:lnTo>
                      <a:pt x="44" y="165"/>
                    </a:lnTo>
                    <a:lnTo>
                      <a:pt x="31" y="139"/>
                    </a:lnTo>
                    <a:lnTo>
                      <a:pt x="132" y="40"/>
                    </a:lnTo>
                    <a:lnTo>
                      <a:pt x="137" y="30"/>
                    </a:lnTo>
                    <a:lnTo>
                      <a:pt x="135" y="25"/>
                    </a:lnTo>
                    <a:lnTo>
                      <a:pt x="128" y="25"/>
                    </a:lnTo>
                    <a:lnTo>
                      <a:pt x="120" y="28"/>
                    </a:lnTo>
                    <a:lnTo>
                      <a:pt x="21" y="127"/>
                    </a:lnTo>
                    <a:lnTo>
                      <a:pt x="0" y="104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3" name="Freeform 211"/>
              <p:cNvSpPr>
                <a:spLocks/>
              </p:cNvSpPr>
              <p:nvPr/>
            </p:nvSpPr>
            <p:spPr bwMode="auto">
              <a:xfrm>
                <a:off x="2348" y="3430"/>
                <a:ext cx="34" cy="14"/>
              </a:xfrm>
              <a:custGeom>
                <a:avLst/>
                <a:gdLst>
                  <a:gd name="T0" fmla="*/ 34 w 68"/>
                  <a:gd name="T1" fmla="*/ 2 h 27"/>
                  <a:gd name="T2" fmla="*/ 0 w 68"/>
                  <a:gd name="T3" fmla="*/ 0 h 27"/>
                  <a:gd name="T4" fmla="*/ 1 w 68"/>
                  <a:gd name="T5" fmla="*/ 11 h 27"/>
                  <a:gd name="T6" fmla="*/ 29 w 68"/>
                  <a:gd name="T7" fmla="*/ 14 h 27"/>
                  <a:gd name="T8" fmla="*/ 34 w 68"/>
                  <a:gd name="T9" fmla="*/ 5 h 27"/>
                  <a:gd name="T10" fmla="*/ 34 w 68"/>
                  <a:gd name="T11" fmla="*/ 2 h 27"/>
                  <a:gd name="T12" fmla="*/ 34 w 68"/>
                  <a:gd name="T13" fmla="*/ 2 h 2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8"/>
                  <a:gd name="T22" fmla="*/ 0 h 27"/>
                  <a:gd name="T23" fmla="*/ 68 w 68"/>
                  <a:gd name="T24" fmla="*/ 27 h 2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8" h="27">
                    <a:moveTo>
                      <a:pt x="68" y="4"/>
                    </a:moveTo>
                    <a:lnTo>
                      <a:pt x="0" y="0"/>
                    </a:lnTo>
                    <a:lnTo>
                      <a:pt x="2" y="21"/>
                    </a:lnTo>
                    <a:lnTo>
                      <a:pt x="57" y="27"/>
                    </a:lnTo>
                    <a:lnTo>
                      <a:pt x="68" y="9"/>
                    </a:lnTo>
                    <a:lnTo>
                      <a:pt x="68" y="4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4" name="Freeform 212"/>
              <p:cNvSpPr>
                <a:spLocks/>
              </p:cNvSpPr>
              <p:nvPr/>
            </p:nvSpPr>
            <p:spPr bwMode="auto">
              <a:xfrm>
                <a:off x="2343" y="3449"/>
                <a:ext cx="35" cy="12"/>
              </a:xfrm>
              <a:custGeom>
                <a:avLst/>
                <a:gdLst>
                  <a:gd name="T0" fmla="*/ 3 w 70"/>
                  <a:gd name="T1" fmla="*/ 0 h 25"/>
                  <a:gd name="T2" fmla="*/ 35 w 70"/>
                  <a:gd name="T3" fmla="*/ 1 h 25"/>
                  <a:gd name="T4" fmla="*/ 33 w 70"/>
                  <a:gd name="T5" fmla="*/ 12 h 25"/>
                  <a:gd name="T6" fmla="*/ 0 w 70"/>
                  <a:gd name="T7" fmla="*/ 11 h 25"/>
                  <a:gd name="T8" fmla="*/ 3 w 70"/>
                  <a:gd name="T9" fmla="*/ 0 h 25"/>
                  <a:gd name="T10" fmla="*/ 3 w 70"/>
                  <a:gd name="T11" fmla="*/ 0 h 2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0"/>
                  <a:gd name="T19" fmla="*/ 0 h 25"/>
                  <a:gd name="T20" fmla="*/ 70 w 70"/>
                  <a:gd name="T21" fmla="*/ 25 h 2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0" h="25">
                    <a:moveTo>
                      <a:pt x="5" y="0"/>
                    </a:moveTo>
                    <a:lnTo>
                      <a:pt x="70" y="2"/>
                    </a:lnTo>
                    <a:lnTo>
                      <a:pt x="66" y="25"/>
                    </a:lnTo>
                    <a:lnTo>
                      <a:pt x="0" y="23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5" name="Freeform 213"/>
              <p:cNvSpPr>
                <a:spLocks/>
              </p:cNvSpPr>
              <p:nvPr/>
            </p:nvSpPr>
            <p:spPr bwMode="auto">
              <a:xfrm>
                <a:off x="2233" y="3542"/>
                <a:ext cx="110" cy="64"/>
              </a:xfrm>
              <a:custGeom>
                <a:avLst/>
                <a:gdLst>
                  <a:gd name="T0" fmla="*/ 14 w 219"/>
                  <a:gd name="T1" fmla="*/ 0 h 129"/>
                  <a:gd name="T2" fmla="*/ 103 w 219"/>
                  <a:gd name="T3" fmla="*/ 37 h 129"/>
                  <a:gd name="T4" fmla="*/ 108 w 219"/>
                  <a:gd name="T5" fmla="*/ 44 h 129"/>
                  <a:gd name="T6" fmla="*/ 110 w 219"/>
                  <a:gd name="T7" fmla="*/ 50 h 129"/>
                  <a:gd name="T8" fmla="*/ 110 w 219"/>
                  <a:gd name="T9" fmla="*/ 55 h 129"/>
                  <a:gd name="T10" fmla="*/ 107 w 219"/>
                  <a:gd name="T11" fmla="*/ 60 h 129"/>
                  <a:gd name="T12" fmla="*/ 103 w 219"/>
                  <a:gd name="T13" fmla="*/ 63 h 129"/>
                  <a:gd name="T14" fmla="*/ 97 w 219"/>
                  <a:gd name="T15" fmla="*/ 64 h 129"/>
                  <a:gd name="T16" fmla="*/ 92 w 219"/>
                  <a:gd name="T17" fmla="*/ 64 h 129"/>
                  <a:gd name="T18" fmla="*/ 0 w 219"/>
                  <a:gd name="T19" fmla="*/ 34 h 129"/>
                  <a:gd name="T20" fmla="*/ 8 w 219"/>
                  <a:gd name="T21" fmla="*/ 23 h 129"/>
                  <a:gd name="T22" fmla="*/ 93 w 219"/>
                  <a:gd name="T23" fmla="*/ 53 h 129"/>
                  <a:gd name="T24" fmla="*/ 97 w 219"/>
                  <a:gd name="T25" fmla="*/ 53 h 129"/>
                  <a:gd name="T26" fmla="*/ 98 w 219"/>
                  <a:gd name="T27" fmla="*/ 51 h 129"/>
                  <a:gd name="T28" fmla="*/ 98 w 219"/>
                  <a:gd name="T29" fmla="*/ 48 h 129"/>
                  <a:gd name="T30" fmla="*/ 94 w 219"/>
                  <a:gd name="T31" fmla="*/ 45 h 129"/>
                  <a:gd name="T32" fmla="*/ 12 w 219"/>
                  <a:gd name="T33" fmla="*/ 13 h 129"/>
                  <a:gd name="T34" fmla="*/ 14 w 219"/>
                  <a:gd name="T35" fmla="*/ 0 h 129"/>
                  <a:gd name="T36" fmla="*/ 14 w 219"/>
                  <a:gd name="T37" fmla="*/ 0 h 129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219"/>
                  <a:gd name="T58" fmla="*/ 0 h 129"/>
                  <a:gd name="T59" fmla="*/ 219 w 219"/>
                  <a:gd name="T60" fmla="*/ 129 h 129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219" h="129">
                    <a:moveTo>
                      <a:pt x="27" y="0"/>
                    </a:moveTo>
                    <a:lnTo>
                      <a:pt x="205" y="74"/>
                    </a:lnTo>
                    <a:lnTo>
                      <a:pt x="215" y="88"/>
                    </a:lnTo>
                    <a:lnTo>
                      <a:pt x="219" y="101"/>
                    </a:lnTo>
                    <a:lnTo>
                      <a:pt x="219" y="110"/>
                    </a:lnTo>
                    <a:lnTo>
                      <a:pt x="213" y="120"/>
                    </a:lnTo>
                    <a:lnTo>
                      <a:pt x="205" y="126"/>
                    </a:lnTo>
                    <a:lnTo>
                      <a:pt x="194" y="129"/>
                    </a:lnTo>
                    <a:lnTo>
                      <a:pt x="184" y="129"/>
                    </a:lnTo>
                    <a:lnTo>
                      <a:pt x="0" y="69"/>
                    </a:lnTo>
                    <a:lnTo>
                      <a:pt x="15" y="46"/>
                    </a:lnTo>
                    <a:lnTo>
                      <a:pt x="186" y="107"/>
                    </a:lnTo>
                    <a:lnTo>
                      <a:pt x="194" y="107"/>
                    </a:lnTo>
                    <a:lnTo>
                      <a:pt x="196" y="103"/>
                    </a:lnTo>
                    <a:lnTo>
                      <a:pt x="196" y="97"/>
                    </a:lnTo>
                    <a:lnTo>
                      <a:pt x="188" y="91"/>
                    </a:lnTo>
                    <a:lnTo>
                      <a:pt x="23" y="27"/>
                    </a:lnTo>
                    <a:lnTo>
                      <a:pt x="27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6" name="Freeform 214"/>
              <p:cNvSpPr>
                <a:spLocks/>
              </p:cNvSpPr>
              <p:nvPr/>
            </p:nvSpPr>
            <p:spPr bwMode="auto">
              <a:xfrm>
                <a:off x="2386" y="3569"/>
                <a:ext cx="36" cy="18"/>
              </a:xfrm>
              <a:custGeom>
                <a:avLst/>
                <a:gdLst>
                  <a:gd name="T0" fmla="*/ 4 w 72"/>
                  <a:gd name="T1" fmla="*/ 18 h 36"/>
                  <a:gd name="T2" fmla="*/ 36 w 72"/>
                  <a:gd name="T3" fmla="*/ 11 h 36"/>
                  <a:gd name="T4" fmla="*/ 35 w 72"/>
                  <a:gd name="T5" fmla="*/ 0 h 36"/>
                  <a:gd name="T6" fmla="*/ 0 w 72"/>
                  <a:gd name="T7" fmla="*/ 8 h 36"/>
                  <a:gd name="T8" fmla="*/ 4 w 72"/>
                  <a:gd name="T9" fmla="*/ 18 h 36"/>
                  <a:gd name="T10" fmla="*/ 4 w 72"/>
                  <a:gd name="T11" fmla="*/ 18 h 3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2"/>
                  <a:gd name="T19" fmla="*/ 0 h 36"/>
                  <a:gd name="T20" fmla="*/ 72 w 72"/>
                  <a:gd name="T21" fmla="*/ 36 h 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2" h="36">
                    <a:moveTo>
                      <a:pt x="8" y="36"/>
                    </a:moveTo>
                    <a:lnTo>
                      <a:pt x="72" y="21"/>
                    </a:lnTo>
                    <a:lnTo>
                      <a:pt x="69" y="0"/>
                    </a:lnTo>
                    <a:lnTo>
                      <a:pt x="0" y="16"/>
                    </a:lnTo>
                    <a:lnTo>
                      <a:pt x="8" y="3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7" name="Freeform 215"/>
              <p:cNvSpPr>
                <a:spLocks/>
              </p:cNvSpPr>
              <p:nvPr/>
            </p:nvSpPr>
            <p:spPr bwMode="auto">
              <a:xfrm>
                <a:off x="2389" y="3585"/>
                <a:ext cx="39" cy="20"/>
              </a:xfrm>
              <a:custGeom>
                <a:avLst/>
                <a:gdLst>
                  <a:gd name="T0" fmla="*/ 0 w 78"/>
                  <a:gd name="T1" fmla="*/ 10 h 40"/>
                  <a:gd name="T2" fmla="*/ 32 w 78"/>
                  <a:gd name="T3" fmla="*/ 0 h 40"/>
                  <a:gd name="T4" fmla="*/ 39 w 78"/>
                  <a:gd name="T5" fmla="*/ 10 h 40"/>
                  <a:gd name="T6" fmla="*/ 2 w 78"/>
                  <a:gd name="T7" fmla="*/ 20 h 40"/>
                  <a:gd name="T8" fmla="*/ 0 w 78"/>
                  <a:gd name="T9" fmla="*/ 10 h 40"/>
                  <a:gd name="T10" fmla="*/ 0 w 78"/>
                  <a:gd name="T11" fmla="*/ 10 h 4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8"/>
                  <a:gd name="T19" fmla="*/ 0 h 40"/>
                  <a:gd name="T20" fmla="*/ 78 w 78"/>
                  <a:gd name="T21" fmla="*/ 40 h 4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8" h="40">
                    <a:moveTo>
                      <a:pt x="0" y="19"/>
                    </a:moveTo>
                    <a:lnTo>
                      <a:pt x="64" y="0"/>
                    </a:lnTo>
                    <a:lnTo>
                      <a:pt x="78" y="19"/>
                    </a:lnTo>
                    <a:lnTo>
                      <a:pt x="3" y="40"/>
                    </a:lnTo>
                    <a:lnTo>
                      <a:pt x="0" y="19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8" name="Freeform 216"/>
              <p:cNvSpPr>
                <a:spLocks/>
              </p:cNvSpPr>
              <p:nvPr/>
            </p:nvSpPr>
            <p:spPr bwMode="auto">
              <a:xfrm>
                <a:off x="2304" y="3638"/>
                <a:ext cx="26" cy="43"/>
              </a:xfrm>
              <a:custGeom>
                <a:avLst/>
                <a:gdLst>
                  <a:gd name="T0" fmla="*/ 26 w 53"/>
                  <a:gd name="T1" fmla="*/ 4 h 88"/>
                  <a:gd name="T2" fmla="*/ 10 w 53"/>
                  <a:gd name="T3" fmla="*/ 43 h 88"/>
                  <a:gd name="T4" fmla="*/ 0 w 53"/>
                  <a:gd name="T5" fmla="*/ 38 h 88"/>
                  <a:gd name="T6" fmla="*/ 17 w 53"/>
                  <a:gd name="T7" fmla="*/ 0 h 88"/>
                  <a:gd name="T8" fmla="*/ 26 w 53"/>
                  <a:gd name="T9" fmla="*/ 4 h 88"/>
                  <a:gd name="T10" fmla="*/ 26 w 53"/>
                  <a:gd name="T11" fmla="*/ 4 h 8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3"/>
                  <a:gd name="T19" fmla="*/ 0 h 88"/>
                  <a:gd name="T20" fmla="*/ 53 w 53"/>
                  <a:gd name="T21" fmla="*/ 88 h 8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3" h="88">
                    <a:moveTo>
                      <a:pt x="53" y="8"/>
                    </a:moveTo>
                    <a:lnTo>
                      <a:pt x="20" y="88"/>
                    </a:lnTo>
                    <a:lnTo>
                      <a:pt x="0" y="78"/>
                    </a:lnTo>
                    <a:lnTo>
                      <a:pt x="34" y="0"/>
                    </a:lnTo>
                    <a:lnTo>
                      <a:pt x="53" y="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9" name="Freeform 217"/>
              <p:cNvSpPr>
                <a:spLocks/>
              </p:cNvSpPr>
              <p:nvPr/>
            </p:nvSpPr>
            <p:spPr bwMode="auto">
              <a:xfrm>
                <a:off x="2323" y="3642"/>
                <a:ext cx="26" cy="45"/>
              </a:xfrm>
              <a:custGeom>
                <a:avLst/>
                <a:gdLst>
                  <a:gd name="T0" fmla="*/ 13 w 53"/>
                  <a:gd name="T1" fmla="*/ 0 h 89"/>
                  <a:gd name="T2" fmla="*/ 0 w 53"/>
                  <a:gd name="T3" fmla="*/ 42 h 89"/>
                  <a:gd name="T4" fmla="*/ 8 w 53"/>
                  <a:gd name="T5" fmla="*/ 45 h 89"/>
                  <a:gd name="T6" fmla="*/ 26 w 53"/>
                  <a:gd name="T7" fmla="*/ 2 h 89"/>
                  <a:gd name="T8" fmla="*/ 13 w 53"/>
                  <a:gd name="T9" fmla="*/ 0 h 89"/>
                  <a:gd name="T10" fmla="*/ 13 w 53"/>
                  <a:gd name="T11" fmla="*/ 0 h 8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3"/>
                  <a:gd name="T19" fmla="*/ 0 h 89"/>
                  <a:gd name="T20" fmla="*/ 53 w 53"/>
                  <a:gd name="T21" fmla="*/ 89 h 8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3" h="89">
                    <a:moveTo>
                      <a:pt x="26" y="0"/>
                    </a:moveTo>
                    <a:lnTo>
                      <a:pt x="0" y="83"/>
                    </a:lnTo>
                    <a:lnTo>
                      <a:pt x="17" y="89"/>
                    </a:lnTo>
                    <a:lnTo>
                      <a:pt x="53" y="3"/>
                    </a:lnTo>
                    <a:lnTo>
                      <a:pt x="26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0" name="Freeform 218"/>
              <p:cNvSpPr>
                <a:spLocks/>
              </p:cNvSpPr>
              <p:nvPr/>
            </p:nvSpPr>
            <p:spPr bwMode="auto">
              <a:xfrm>
                <a:off x="2173" y="3568"/>
                <a:ext cx="37" cy="90"/>
              </a:xfrm>
              <a:custGeom>
                <a:avLst/>
                <a:gdLst>
                  <a:gd name="T0" fmla="*/ 37 w 74"/>
                  <a:gd name="T1" fmla="*/ 88 h 181"/>
                  <a:gd name="T2" fmla="*/ 27 w 74"/>
                  <a:gd name="T3" fmla="*/ 9 h 181"/>
                  <a:gd name="T4" fmla="*/ 25 w 74"/>
                  <a:gd name="T5" fmla="*/ 5 h 181"/>
                  <a:gd name="T6" fmla="*/ 21 w 74"/>
                  <a:gd name="T7" fmla="*/ 1 h 181"/>
                  <a:gd name="T8" fmla="*/ 16 w 74"/>
                  <a:gd name="T9" fmla="*/ 0 h 181"/>
                  <a:gd name="T10" fmla="*/ 11 w 74"/>
                  <a:gd name="T11" fmla="*/ 0 h 181"/>
                  <a:gd name="T12" fmla="*/ 5 w 74"/>
                  <a:gd name="T13" fmla="*/ 3 h 181"/>
                  <a:gd name="T14" fmla="*/ 1 w 74"/>
                  <a:gd name="T15" fmla="*/ 6 h 181"/>
                  <a:gd name="T16" fmla="*/ 0 w 74"/>
                  <a:gd name="T17" fmla="*/ 9 h 181"/>
                  <a:gd name="T18" fmla="*/ 0 w 74"/>
                  <a:gd name="T19" fmla="*/ 90 h 181"/>
                  <a:gd name="T20" fmla="*/ 15 w 74"/>
                  <a:gd name="T21" fmla="*/ 85 h 181"/>
                  <a:gd name="T22" fmla="*/ 13 w 74"/>
                  <a:gd name="T23" fmla="*/ 14 h 181"/>
                  <a:gd name="T24" fmla="*/ 13 w 74"/>
                  <a:gd name="T25" fmla="*/ 11 h 181"/>
                  <a:gd name="T26" fmla="*/ 14 w 74"/>
                  <a:gd name="T27" fmla="*/ 10 h 181"/>
                  <a:gd name="T28" fmla="*/ 15 w 74"/>
                  <a:gd name="T29" fmla="*/ 10 h 181"/>
                  <a:gd name="T30" fmla="*/ 17 w 74"/>
                  <a:gd name="T31" fmla="*/ 14 h 181"/>
                  <a:gd name="T32" fmla="*/ 23 w 74"/>
                  <a:gd name="T33" fmla="*/ 84 h 181"/>
                  <a:gd name="T34" fmla="*/ 37 w 74"/>
                  <a:gd name="T35" fmla="*/ 88 h 181"/>
                  <a:gd name="T36" fmla="*/ 37 w 74"/>
                  <a:gd name="T37" fmla="*/ 88 h 181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74"/>
                  <a:gd name="T58" fmla="*/ 0 h 181"/>
                  <a:gd name="T59" fmla="*/ 74 w 74"/>
                  <a:gd name="T60" fmla="*/ 181 h 181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74" h="181">
                    <a:moveTo>
                      <a:pt x="74" y="177"/>
                    </a:moveTo>
                    <a:lnTo>
                      <a:pt x="53" y="19"/>
                    </a:lnTo>
                    <a:lnTo>
                      <a:pt x="50" y="10"/>
                    </a:lnTo>
                    <a:lnTo>
                      <a:pt x="42" y="2"/>
                    </a:lnTo>
                    <a:lnTo>
                      <a:pt x="31" y="0"/>
                    </a:lnTo>
                    <a:lnTo>
                      <a:pt x="21" y="0"/>
                    </a:lnTo>
                    <a:lnTo>
                      <a:pt x="10" y="6"/>
                    </a:lnTo>
                    <a:lnTo>
                      <a:pt x="2" y="12"/>
                    </a:lnTo>
                    <a:lnTo>
                      <a:pt x="0" y="19"/>
                    </a:lnTo>
                    <a:lnTo>
                      <a:pt x="0" y="181"/>
                    </a:lnTo>
                    <a:lnTo>
                      <a:pt x="29" y="170"/>
                    </a:lnTo>
                    <a:lnTo>
                      <a:pt x="25" y="29"/>
                    </a:lnTo>
                    <a:lnTo>
                      <a:pt x="25" y="23"/>
                    </a:lnTo>
                    <a:lnTo>
                      <a:pt x="27" y="21"/>
                    </a:lnTo>
                    <a:lnTo>
                      <a:pt x="29" y="21"/>
                    </a:lnTo>
                    <a:lnTo>
                      <a:pt x="34" y="29"/>
                    </a:lnTo>
                    <a:lnTo>
                      <a:pt x="46" y="168"/>
                    </a:lnTo>
                    <a:lnTo>
                      <a:pt x="74" y="17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1" name="Freeform 219"/>
              <p:cNvSpPr>
                <a:spLocks/>
              </p:cNvSpPr>
              <p:nvPr/>
            </p:nvSpPr>
            <p:spPr bwMode="auto">
              <a:xfrm>
                <a:off x="2115" y="3688"/>
                <a:ext cx="75" cy="86"/>
              </a:xfrm>
              <a:custGeom>
                <a:avLst/>
                <a:gdLst>
                  <a:gd name="T0" fmla="*/ 49 w 150"/>
                  <a:gd name="T1" fmla="*/ 0 h 173"/>
                  <a:gd name="T2" fmla="*/ 1 w 150"/>
                  <a:gd name="T3" fmla="*/ 65 h 173"/>
                  <a:gd name="T4" fmla="*/ 0 w 150"/>
                  <a:gd name="T5" fmla="*/ 72 h 173"/>
                  <a:gd name="T6" fmla="*/ 0 w 150"/>
                  <a:gd name="T7" fmla="*/ 77 h 173"/>
                  <a:gd name="T8" fmla="*/ 4 w 150"/>
                  <a:gd name="T9" fmla="*/ 83 h 173"/>
                  <a:gd name="T10" fmla="*/ 9 w 150"/>
                  <a:gd name="T11" fmla="*/ 86 h 173"/>
                  <a:gd name="T12" fmla="*/ 16 w 150"/>
                  <a:gd name="T13" fmla="*/ 85 h 173"/>
                  <a:gd name="T14" fmla="*/ 23 w 150"/>
                  <a:gd name="T15" fmla="*/ 81 h 173"/>
                  <a:gd name="T16" fmla="*/ 75 w 150"/>
                  <a:gd name="T17" fmla="*/ 18 h 173"/>
                  <a:gd name="T18" fmla="*/ 64 w 150"/>
                  <a:gd name="T19" fmla="*/ 12 h 173"/>
                  <a:gd name="T20" fmla="*/ 16 w 150"/>
                  <a:gd name="T21" fmla="*/ 73 h 173"/>
                  <a:gd name="T22" fmla="*/ 12 w 150"/>
                  <a:gd name="T23" fmla="*/ 77 h 173"/>
                  <a:gd name="T24" fmla="*/ 10 w 150"/>
                  <a:gd name="T25" fmla="*/ 76 h 173"/>
                  <a:gd name="T26" fmla="*/ 10 w 150"/>
                  <a:gd name="T27" fmla="*/ 72 h 173"/>
                  <a:gd name="T28" fmla="*/ 12 w 150"/>
                  <a:gd name="T29" fmla="*/ 68 h 173"/>
                  <a:gd name="T30" fmla="*/ 58 w 150"/>
                  <a:gd name="T31" fmla="*/ 9 h 173"/>
                  <a:gd name="T32" fmla="*/ 49 w 150"/>
                  <a:gd name="T33" fmla="*/ 0 h 173"/>
                  <a:gd name="T34" fmla="*/ 49 w 150"/>
                  <a:gd name="T35" fmla="*/ 0 h 173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50"/>
                  <a:gd name="T55" fmla="*/ 0 h 173"/>
                  <a:gd name="T56" fmla="*/ 150 w 150"/>
                  <a:gd name="T57" fmla="*/ 173 h 173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50" h="173">
                    <a:moveTo>
                      <a:pt x="97" y="0"/>
                    </a:moveTo>
                    <a:lnTo>
                      <a:pt x="2" y="131"/>
                    </a:lnTo>
                    <a:lnTo>
                      <a:pt x="0" y="144"/>
                    </a:lnTo>
                    <a:lnTo>
                      <a:pt x="0" y="154"/>
                    </a:lnTo>
                    <a:lnTo>
                      <a:pt x="8" y="167"/>
                    </a:lnTo>
                    <a:lnTo>
                      <a:pt x="17" y="173"/>
                    </a:lnTo>
                    <a:lnTo>
                      <a:pt x="31" y="171"/>
                    </a:lnTo>
                    <a:lnTo>
                      <a:pt x="46" y="163"/>
                    </a:lnTo>
                    <a:lnTo>
                      <a:pt x="150" y="36"/>
                    </a:lnTo>
                    <a:lnTo>
                      <a:pt x="128" y="25"/>
                    </a:lnTo>
                    <a:lnTo>
                      <a:pt x="31" y="146"/>
                    </a:lnTo>
                    <a:lnTo>
                      <a:pt x="23" y="154"/>
                    </a:lnTo>
                    <a:lnTo>
                      <a:pt x="19" y="152"/>
                    </a:lnTo>
                    <a:lnTo>
                      <a:pt x="19" y="144"/>
                    </a:lnTo>
                    <a:lnTo>
                      <a:pt x="23" y="137"/>
                    </a:lnTo>
                    <a:lnTo>
                      <a:pt x="116" y="19"/>
                    </a:lnTo>
                    <a:lnTo>
                      <a:pt x="97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2" name="Freeform 220"/>
              <p:cNvSpPr>
                <a:spLocks/>
              </p:cNvSpPr>
              <p:nvPr/>
            </p:nvSpPr>
            <p:spPr bwMode="auto">
              <a:xfrm>
                <a:off x="2272" y="3359"/>
                <a:ext cx="25" cy="36"/>
              </a:xfrm>
              <a:custGeom>
                <a:avLst/>
                <a:gdLst>
                  <a:gd name="T0" fmla="*/ 0 w 49"/>
                  <a:gd name="T1" fmla="*/ 7 h 73"/>
                  <a:gd name="T2" fmla="*/ 16 w 49"/>
                  <a:gd name="T3" fmla="*/ 36 h 73"/>
                  <a:gd name="T4" fmla="*/ 25 w 49"/>
                  <a:gd name="T5" fmla="*/ 34 h 73"/>
                  <a:gd name="T6" fmla="*/ 8 w 49"/>
                  <a:gd name="T7" fmla="*/ 0 h 73"/>
                  <a:gd name="T8" fmla="*/ 0 w 49"/>
                  <a:gd name="T9" fmla="*/ 7 h 73"/>
                  <a:gd name="T10" fmla="*/ 0 w 49"/>
                  <a:gd name="T11" fmla="*/ 7 h 7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9"/>
                  <a:gd name="T19" fmla="*/ 0 h 73"/>
                  <a:gd name="T20" fmla="*/ 49 w 49"/>
                  <a:gd name="T21" fmla="*/ 73 h 7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9" h="73">
                    <a:moveTo>
                      <a:pt x="0" y="14"/>
                    </a:moveTo>
                    <a:lnTo>
                      <a:pt x="32" y="73"/>
                    </a:lnTo>
                    <a:lnTo>
                      <a:pt x="49" y="69"/>
                    </a:lnTo>
                    <a:lnTo>
                      <a:pt x="15" y="0"/>
                    </a:lnTo>
                    <a:lnTo>
                      <a:pt x="0" y="14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3" name="Freeform 221"/>
              <p:cNvSpPr>
                <a:spLocks/>
              </p:cNvSpPr>
              <p:nvPr/>
            </p:nvSpPr>
            <p:spPr bwMode="auto">
              <a:xfrm>
                <a:off x="2256" y="3367"/>
                <a:ext cx="27" cy="42"/>
              </a:xfrm>
              <a:custGeom>
                <a:avLst/>
                <a:gdLst>
                  <a:gd name="T0" fmla="*/ 10 w 53"/>
                  <a:gd name="T1" fmla="*/ 0 h 83"/>
                  <a:gd name="T2" fmla="*/ 27 w 53"/>
                  <a:gd name="T3" fmla="*/ 32 h 83"/>
                  <a:gd name="T4" fmla="*/ 19 w 53"/>
                  <a:gd name="T5" fmla="*/ 42 h 83"/>
                  <a:gd name="T6" fmla="*/ 0 w 53"/>
                  <a:gd name="T7" fmla="*/ 1 h 83"/>
                  <a:gd name="T8" fmla="*/ 10 w 53"/>
                  <a:gd name="T9" fmla="*/ 0 h 83"/>
                  <a:gd name="T10" fmla="*/ 10 w 53"/>
                  <a:gd name="T11" fmla="*/ 0 h 8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3"/>
                  <a:gd name="T19" fmla="*/ 0 h 83"/>
                  <a:gd name="T20" fmla="*/ 53 w 53"/>
                  <a:gd name="T21" fmla="*/ 83 h 8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3" h="83">
                    <a:moveTo>
                      <a:pt x="20" y="0"/>
                    </a:moveTo>
                    <a:lnTo>
                      <a:pt x="53" y="64"/>
                    </a:lnTo>
                    <a:lnTo>
                      <a:pt x="38" y="83"/>
                    </a:lnTo>
                    <a:lnTo>
                      <a:pt x="0" y="2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4" name="Freeform 231"/>
              <p:cNvSpPr>
                <a:spLocks/>
              </p:cNvSpPr>
              <p:nvPr/>
            </p:nvSpPr>
            <p:spPr bwMode="auto">
              <a:xfrm>
                <a:off x="1984" y="3384"/>
                <a:ext cx="59" cy="120"/>
              </a:xfrm>
              <a:custGeom>
                <a:avLst/>
                <a:gdLst>
                  <a:gd name="T0" fmla="*/ 12 w 118"/>
                  <a:gd name="T1" fmla="*/ 64 h 239"/>
                  <a:gd name="T2" fmla="*/ 13 w 118"/>
                  <a:gd name="T3" fmla="*/ 70 h 239"/>
                  <a:gd name="T4" fmla="*/ 15 w 118"/>
                  <a:gd name="T5" fmla="*/ 77 h 239"/>
                  <a:gd name="T6" fmla="*/ 18 w 118"/>
                  <a:gd name="T7" fmla="*/ 84 h 239"/>
                  <a:gd name="T8" fmla="*/ 26 w 118"/>
                  <a:gd name="T9" fmla="*/ 92 h 239"/>
                  <a:gd name="T10" fmla="*/ 31 w 118"/>
                  <a:gd name="T11" fmla="*/ 97 h 239"/>
                  <a:gd name="T12" fmla="*/ 36 w 118"/>
                  <a:gd name="T13" fmla="*/ 101 h 239"/>
                  <a:gd name="T14" fmla="*/ 42 w 118"/>
                  <a:gd name="T15" fmla="*/ 104 h 239"/>
                  <a:gd name="T16" fmla="*/ 50 w 118"/>
                  <a:gd name="T17" fmla="*/ 106 h 239"/>
                  <a:gd name="T18" fmla="*/ 56 w 118"/>
                  <a:gd name="T19" fmla="*/ 107 h 239"/>
                  <a:gd name="T20" fmla="*/ 59 w 118"/>
                  <a:gd name="T21" fmla="*/ 113 h 239"/>
                  <a:gd name="T22" fmla="*/ 56 w 118"/>
                  <a:gd name="T23" fmla="*/ 119 h 239"/>
                  <a:gd name="T24" fmla="*/ 47 w 118"/>
                  <a:gd name="T25" fmla="*/ 118 h 239"/>
                  <a:gd name="T26" fmla="*/ 38 w 118"/>
                  <a:gd name="T27" fmla="*/ 115 h 239"/>
                  <a:gd name="T28" fmla="*/ 31 w 118"/>
                  <a:gd name="T29" fmla="*/ 111 h 239"/>
                  <a:gd name="T30" fmla="*/ 23 w 118"/>
                  <a:gd name="T31" fmla="*/ 107 h 239"/>
                  <a:gd name="T32" fmla="*/ 17 w 118"/>
                  <a:gd name="T33" fmla="*/ 101 h 239"/>
                  <a:gd name="T34" fmla="*/ 12 w 118"/>
                  <a:gd name="T35" fmla="*/ 94 h 239"/>
                  <a:gd name="T36" fmla="*/ 7 w 118"/>
                  <a:gd name="T37" fmla="*/ 87 h 239"/>
                  <a:gd name="T38" fmla="*/ 3 w 118"/>
                  <a:gd name="T39" fmla="*/ 79 h 239"/>
                  <a:gd name="T40" fmla="*/ 1 w 118"/>
                  <a:gd name="T41" fmla="*/ 71 h 239"/>
                  <a:gd name="T42" fmla="*/ 0 w 118"/>
                  <a:gd name="T43" fmla="*/ 63 h 239"/>
                  <a:gd name="T44" fmla="*/ 0 w 118"/>
                  <a:gd name="T45" fmla="*/ 53 h 239"/>
                  <a:gd name="T46" fmla="*/ 2 w 118"/>
                  <a:gd name="T47" fmla="*/ 45 h 239"/>
                  <a:gd name="T48" fmla="*/ 5 w 118"/>
                  <a:gd name="T49" fmla="*/ 36 h 239"/>
                  <a:gd name="T50" fmla="*/ 8 w 118"/>
                  <a:gd name="T51" fmla="*/ 29 h 239"/>
                  <a:gd name="T52" fmla="*/ 13 w 118"/>
                  <a:gd name="T53" fmla="*/ 21 h 239"/>
                  <a:gd name="T54" fmla="*/ 19 w 118"/>
                  <a:gd name="T55" fmla="*/ 15 h 239"/>
                  <a:gd name="T56" fmla="*/ 26 w 118"/>
                  <a:gd name="T57" fmla="*/ 10 h 239"/>
                  <a:gd name="T58" fmla="*/ 32 w 118"/>
                  <a:gd name="T59" fmla="*/ 6 h 239"/>
                  <a:gd name="T60" fmla="*/ 41 w 118"/>
                  <a:gd name="T61" fmla="*/ 2 h 239"/>
                  <a:gd name="T62" fmla="*/ 50 w 118"/>
                  <a:gd name="T63" fmla="*/ 0 h 239"/>
                  <a:gd name="T64" fmla="*/ 59 w 118"/>
                  <a:gd name="T65" fmla="*/ 0 h 239"/>
                  <a:gd name="T66" fmla="*/ 59 w 118"/>
                  <a:gd name="T67" fmla="*/ 8 h 239"/>
                  <a:gd name="T68" fmla="*/ 54 w 118"/>
                  <a:gd name="T69" fmla="*/ 12 h 239"/>
                  <a:gd name="T70" fmla="*/ 47 w 118"/>
                  <a:gd name="T71" fmla="*/ 13 h 239"/>
                  <a:gd name="T72" fmla="*/ 40 w 118"/>
                  <a:gd name="T73" fmla="*/ 15 h 239"/>
                  <a:gd name="T74" fmla="*/ 34 w 118"/>
                  <a:gd name="T75" fmla="*/ 18 h 239"/>
                  <a:gd name="T76" fmla="*/ 29 w 118"/>
                  <a:gd name="T77" fmla="*/ 22 h 239"/>
                  <a:gd name="T78" fmla="*/ 23 w 118"/>
                  <a:gd name="T79" fmla="*/ 28 h 239"/>
                  <a:gd name="T80" fmla="*/ 19 w 118"/>
                  <a:gd name="T81" fmla="*/ 33 h 239"/>
                  <a:gd name="T82" fmla="*/ 16 w 118"/>
                  <a:gd name="T83" fmla="*/ 39 h 239"/>
                  <a:gd name="T84" fmla="*/ 13 w 118"/>
                  <a:gd name="T85" fmla="*/ 45 h 239"/>
                  <a:gd name="T86" fmla="*/ 12 w 118"/>
                  <a:gd name="T87" fmla="*/ 51 h 239"/>
                  <a:gd name="T88" fmla="*/ 12 w 118"/>
                  <a:gd name="T89" fmla="*/ 60 h 239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118"/>
                  <a:gd name="T136" fmla="*/ 0 h 239"/>
                  <a:gd name="T137" fmla="*/ 118 w 118"/>
                  <a:gd name="T138" fmla="*/ 239 h 239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118" h="239">
                    <a:moveTo>
                      <a:pt x="23" y="120"/>
                    </a:moveTo>
                    <a:lnTo>
                      <a:pt x="23" y="123"/>
                    </a:lnTo>
                    <a:lnTo>
                      <a:pt x="23" y="127"/>
                    </a:lnTo>
                    <a:lnTo>
                      <a:pt x="23" y="131"/>
                    </a:lnTo>
                    <a:lnTo>
                      <a:pt x="25" y="137"/>
                    </a:lnTo>
                    <a:lnTo>
                      <a:pt x="25" y="140"/>
                    </a:lnTo>
                    <a:lnTo>
                      <a:pt x="26" y="146"/>
                    </a:lnTo>
                    <a:lnTo>
                      <a:pt x="28" y="150"/>
                    </a:lnTo>
                    <a:lnTo>
                      <a:pt x="30" y="154"/>
                    </a:lnTo>
                    <a:lnTo>
                      <a:pt x="32" y="158"/>
                    </a:lnTo>
                    <a:lnTo>
                      <a:pt x="34" y="163"/>
                    </a:lnTo>
                    <a:lnTo>
                      <a:pt x="36" y="167"/>
                    </a:lnTo>
                    <a:lnTo>
                      <a:pt x="38" y="171"/>
                    </a:lnTo>
                    <a:lnTo>
                      <a:pt x="44" y="177"/>
                    </a:lnTo>
                    <a:lnTo>
                      <a:pt x="51" y="184"/>
                    </a:lnTo>
                    <a:lnTo>
                      <a:pt x="53" y="188"/>
                    </a:lnTo>
                    <a:lnTo>
                      <a:pt x="57" y="190"/>
                    </a:lnTo>
                    <a:lnTo>
                      <a:pt x="61" y="194"/>
                    </a:lnTo>
                    <a:lnTo>
                      <a:pt x="64" y="196"/>
                    </a:lnTo>
                    <a:lnTo>
                      <a:pt x="68" y="197"/>
                    </a:lnTo>
                    <a:lnTo>
                      <a:pt x="72" y="201"/>
                    </a:lnTo>
                    <a:lnTo>
                      <a:pt x="76" y="203"/>
                    </a:lnTo>
                    <a:lnTo>
                      <a:pt x="80" y="205"/>
                    </a:lnTo>
                    <a:lnTo>
                      <a:pt x="83" y="207"/>
                    </a:lnTo>
                    <a:lnTo>
                      <a:pt x="89" y="207"/>
                    </a:lnTo>
                    <a:lnTo>
                      <a:pt x="93" y="209"/>
                    </a:lnTo>
                    <a:lnTo>
                      <a:pt x="99" y="211"/>
                    </a:lnTo>
                    <a:lnTo>
                      <a:pt x="102" y="211"/>
                    </a:lnTo>
                    <a:lnTo>
                      <a:pt x="108" y="213"/>
                    </a:lnTo>
                    <a:lnTo>
                      <a:pt x="112" y="213"/>
                    </a:lnTo>
                    <a:lnTo>
                      <a:pt x="118" y="215"/>
                    </a:lnTo>
                    <a:lnTo>
                      <a:pt x="118" y="220"/>
                    </a:lnTo>
                    <a:lnTo>
                      <a:pt x="118" y="226"/>
                    </a:lnTo>
                    <a:lnTo>
                      <a:pt x="118" y="232"/>
                    </a:lnTo>
                    <a:lnTo>
                      <a:pt x="118" y="239"/>
                    </a:lnTo>
                    <a:lnTo>
                      <a:pt x="112" y="237"/>
                    </a:lnTo>
                    <a:lnTo>
                      <a:pt x="104" y="235"/>
                    </a:lnTo>
                    <a:lnTo>
                      <a:pt x="99" y="235"/>
                    </a:lnTo>
                    <a:lnTo>
                      <a:pt x="93" y="235"/>
                    </a:lnTo>
                    <a:lnTo>
                      <a:pt x="87" y="234"/>
                    </a:lnTo>
                    <a:lnTo>
                      <a:pt x="82" y="232"/>
                    </a:lnTo>
                    <a:lnTo>
                      <a:pt x="76" y="230"/>
                    </a:lnTo>
                    <a:lnTo>
                      <a:pt x="72" y="228"/>
                    </a:lnTo>
                    <a:lnTo>
                      <a:pt x="64" y="224"/>
                    </a:lnTo>
                    <a:lnTo>
                      <a:pt x="61" y="222"/>
                    </a:lnTo>
                    <a:lnTo>
                      <a:pt x="55" y="218"/>
                    </a:lnTo>
                    <a:lnTo>
                      <a:pt x="51" y="216"/>
                    </a:lnTo>
                    <a:lnTo>
                      <a:pt x="45" y="213"/>
                    </a:lnTo>
                    <a:lnTo>
                      <a:pt x="42" y="209"/>
                    </a:lnTo>
                    <a:lnTo>
                      <a:pt x="38" y="205"/>
                    </a:lnTo>
                    <a:lnTo>
                      <a:pt x="34" y="201"/>
                    </a:lnTo>
                    <a:lnTo>
                      <a:pt x="30" y="197"/>
                    </a:lnTo>
                    <a:lnTo>
                      <a:pt x="26" y="194"/>
                    </a:lnTo>
                    <a:lnTo>
                      <a:pt x="23" y="188"/>
                    </a:lnTo>
                    <a:lnTo>
                      <a:pt x="19" y="184"/>
                    </a:lnTo>
                    <a:lnTo>
                      <a:pt x="15" y="178"/>
                    </a:lnTo>
                    <a:lnTo>
                      <a:pt x="13" y="173"/>
                    </a:lnTo>
                    <a:lnTo>
                      <a:pt x="11" y="169"/>
                    </a:lnTo>
                    <a:lnTo>
                      <a:pt x="9" y="163"/>
                    </a:lnTo>
                    <a:lnTo>
                      <a:pt x="6" y="158"/>
                    </a:lnTo>
                    <a:lnTo>
                      <a:pt x="4" y="154"/>
                    </a:lnTo>
                    <a:lnTo>
                      <a:pt x="4" y="148"/>
                    </a:lnTo>
                    <a:lnTo>
                      <a:pt x="2" y="142"/>
                    </a:lnTo>
                    <a:lnTo>
                      <a:pt x="2" y="137"/>
                    </a:lnTo>
                    <a:lnTo>
                      <a:pt x="0" y="131"/>
                    </a:lnTo>
                    <a:lnTo>
                      <a:pt x="0" y="125"/>
                    </a:lnTo>
                    <a:lnTo>
                      <a:pt x="0" y="120"/>
                    </a:lnTo>
                    <a:lnTo>
                      <a:pt x="0" y="112"/>
                    </a:lnTo>
                    <a:lnTo>
                      <a:pt x="0" y="106"/>
                    </a:lnTo>
                    <a:lnTo>
                      <a:pt x="2" y="101"/>
                    </a:lnTo>
                    <a:lnTo>
                      <a:pt x="2" y="95"/>
                    </a:lnTo>
                    <a:lnTo>
                      <a:pt x="4" y="89"/>
                    </a:lnTo>
                    <a:lnTo>
                      <a:pt x="4" y="82"/>
                    </a:lnTo>
                    <a:lnTo>
                      <a:pt x="6" y="78"/>
                    </a:lnTo>
                    <a:lnTo>
                      <a:pt x="9" y="72"/>
                    </a:lnTo>
                    <a:lnTo>
                      <a:pt x="11" y="66"/>
                    </a:lnTo>
                    <a:lnTo>
                      <a:pt x="13" y="61"/>
                    </a:lnTo>
                    <a:lnTo>
                      <a:pt x="15" y="57"/>
                    </a:lnTo>
                    <a:lnTo>
                      <a:pt x="19" y="51"/>
                    </a:lnTo>
                    <a:lnTo>
                      <a:pt x="23" y="47"/>
                    </a:lnTo>
                    <a:lnTo>
                      <a:pt x="26" y="42"/>
                    </a:lnTo>
                    <a:lnTo>
                      <a:pt x="30" y="38"/>
                    </a:lnTo>
                    <a:lnTo>
                      <a:pt x="34" y="34"/>
                    </a:lnTo>
                    <a:lnTo>
                      <a:pt x="38" y="30"/>
                    </a:lnTo>
                    <a:lnTo>
                      <a:pt x="42" y="26"/>
                    </a:lnTo>
                    <a:lnTo>
                      <a:pt x="45" y="23"/>
                    </a:lnTo>
                    <a:lnTo>
                      <a:pt x="51" y="19"/>
                    </a:lnTo>
                    <a:lnTo>
                      <a:pt x="55" y="15"/>
                    </a:lnTo>
                    <a:lnTo>
                      <a:pt x="61" y="13"/>
                    </a:lnTo>
                    <a:lnTo>
                      <a:pt x="64" y="11"/>
                    </a:lnTo>
                    <a:lnTo>
                      <a:pt x="72" y="9"/>
                    </a:lnTo>
                    <a:lnTo>
                      <a:pt x="76" y="6"/>
                    </a:lnTo>
                    <a:lnTo>
                      <a:pt x="82" y="4"/>
                    </a:lnTo>
                    <a:lnTo>
                      <a:pt x="87" y="2"/>
                    </a:lnTo>
                    <a:lnTo>
                      <a:pt x="93" y="2"/>
                    </a:lnTo>
                    <a:lnTo>
                      <a:pt x="99" y="0"/>
                    </a:lnTo>
                    <a:lnTo>
                      <a:pt x="104" y="0"/>
                    </a:lnTo>
                    <a:lnTo>
                      <a:pt x="112" y="0"/>
                    </a:lnTo>
                    <a:lnTo>
                      <a:pt x="118" y="0"/>
                    </a:lnTo>
                    <a:lnTo>
                      <a:pt x="118" y="4"/>
                    </a:lnTo>
                    <a:lnTo>
                      <a:pt x="118" y="9"/>
                    </a:lnTo>
                    <a:lnTo>
                      <a:pt x="118" y="15"/>
                    </a:lnTo>
                    <a:lnTo>
                      <a:pt x="118" y="23"/>
                    </a:lnTo>
                    <a:lnTo>
                      <a:pt x="112" y="23"/>
                    </a:lnTo>
                    <a:lnTo>
                      <a:pt x="108" y="23"/>
                    </a:lnTo>
                    <a:lnTo>
                      <a:pt x="102" y="23"/>
                    </a:lnTo>
                    <a:lnTo>
                      <a:pt x="99" y="25"/>
                    </a:lnTo>
                    <a:lnTo>
                      <a:pt x="93" y="25"/>
                    </a:lnTo>
                    <a:lnTo>
                      <a:pt x="89" y="26"/>
                    </a:lnTo>
                    <a:lnTo>
                      <a:pt x="83" y="28"/>
                    </a:lnTo>
                    <a:lnTo>
                      <a:pt x="80" y="30"/>
                    </a:lnTo>
                    <a:lnTo>
                      <a:pt x="76" y="32"/>
                    </a:lnTo>
                    <a:lnTo>
                      <a:pt x="72" y="34"/>
                    </a:lnTo>
                    <a:lnTo>
                      <a:pt x="68" y="36"/>
                    </a:lnTo>
                    <a:lnTo>
                      <a:pt x="64" y="40"/>
                    </a:lnTo>
                    <a:lnTo>
                      <a:pt x="61" y="42"/>
                    </a:lnTo>
                    <a:lnTo>
                      <a:pt x="57" y="44"/>
                    </a:lnTo>
                    <a:lnTo>
                      <a:pt x="53" y="47"/>
                    </a:lnTo>
                    <a:lnTo>
                      <a:pt x="51" y="51"/>
                    </a:lnTo>
                    <a:lnTo>
                      <a:pt x="45" y="55"/>
                    </a:lnTo>
                    <a:lnTo>
                      <a:pt x="44" y="57"/>
                    </a:lnTo>
                    <a:lnTo>
                      <a:pt x="40" y="61"/>
                    </a:lnTo>
                    <a:lnTo>
                      <a:pt x="38" y="66"/>
                    </a:lnTo>
                    <a:lnTo>
                      <a:pt x="36" y="68"/>
                    </a:lnTo>
                    <a:lnTo>
                      <a:pt x="34" y="72"/>
                    </a:lnTo>
                    <a:lnTo>
                      <a:pt x="32" y="78"/>
                    </a:lnTo>
                    <a:lnTo>
                      <a:pt x="30" y="82"/>
                    </a:lnTo>
                    <a:lnTo>
                      <a:pt x="28" y="85"/>
                    </a:lnTo>
                    <a:lnTo>
                      <a:pt x="26" y="89"/>
                    </a:lnTo>
                    <a:lnTo>
                      <a:pt x="25" y="95"/>
                    </a:lnTo>
                    <a:lnTo>
                      <a:pt x="25" y="99"/>
                    </a:lnTo>
                    <a:lnTo>
                      <a:pt x="23" y="102"/>
                    </a:lnTo>
                    <a:lnTo>
                      <a:pt x="23" y="108"/>
                    </a:lnTo>
                    <a:lnTo>
                      <a:pt x="23" y="114"/>
                    </a:lnTo>
                    <a:lnTo>
                      <a:pt x="23" y="12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5" name="Freeform 232"/>
              <p:cNvSpPr>
                <a:spLocks/>
              </p:cNvSpPr>
              <p:nvPr/>
            </p:nvSpPr>
            <p:spPr bwMode="auto">
              <a:xfrm>
                <a:off x="2064" y="3732"/>
                <a:ext cx="52" cy="103"/>
              </a:xfrm>
              <a:custGeom>
                <a:avLst/>
                <a:gdLst>
                  <a:gd name="T0" fmla="*/ 10 w 102"/>
                  <a:gd name="T1" fmla="*/ 53 h 207"/>
                  <a:gd name="T2" fmla="*/ 10 w 102"/>
                  <a:gd name="T3" fmla="*/ 58 h 207"/>
                  <a:gd name="T4" fmla="*/ 11 w 102"/>
                  <a:gd name="T5" fmla="*/ 62 h 207"/>
                  <a:gd name="T6" fmla="*/ 12 w 102"/>
                  <a:gd name="T7" fmla="*/ 65 h 207"/>
                  <a:gd name="T8" fmla="*/ 15 w 102"/>
                  <a:gd name="T9" fmla="*/ 71 h 207"/>
                  <a:gd name="T10" fmla="*/ 19 w 102"/>
                  <a:gd name="T11" fmla="*/ 78 h 207"/>
                  <a:gd name="T12" fmla="*/ 25 w 102"/>
                  <a:gd name="T13" fmla="*/ 83 h 207"/>
                  <a:gd name="T14" fmla="*/ 32 w 102"/>
                  <a:gd name="T15" fmla="*/ 87 h 207"/>
                  <a:gd name="T16" fmla="*/ 37 w 102"/>
                  <a:gd name="T17" fmla="*/ 90 h 207"/>
                  <a:gd name="T18" fmla="*/ 41 w 102"/>
                  <a:gd name="T19" fmla="*/ 91 h 207"/>
                  <a:gd name="T20" fmla="*/ 45 w 102"/>
                  <a:gd name="T21" fmla="*/ 92 h 207"/>
                  <a:gd name="T22" fmla="*/ 49 w 102"/>
                  <a:gd name="T23" fmla="*/ 93 h 207"/>
                  <a:gd name="T24" fmla="*/ 52 w 102"/>
                  <a:gd name="T25" fmla="*/ 96 h 207"/>
                  <a:gd name="T26" fmla="*/ 52 w 102"/>
                  <a:gd name="T27" fmla="*/ 102 h 207"/>
                  <a:gd name="T28" fmla="*/ 49 w 102"/>
                  <a:gd name="T29" fmla="*/ 103 h 207"/>
                  <a:gd name="T30" fmla="*/ 43 w 102"/>
                  <a:gd name="T31" fmla="*/ 102 h 207"/>
                  <a:gd name="T32" fmla="*/ 39 w 102"/>
                  <a:gd name="T33" fmla="*/ 102 h 207"/>
                  <a:gd name="T34" fmla="*/ 34 w 102"/>
                  <a:gd name="T35" fmla="*/ 100 h 207"/>
                  <a:gd name="T36" fmla="*/ 29 w 102"/>
                  <a:gd name="T37" fmla="*/ 98 h 207"/>
                  <a:gd name="T38" fmla="*/ 24 w 102"/>
                  <a:gd name="T39" fmla="*/ 96 h 207"/>
                  <a:gd name="T40" fmla="*/ 20 w 102"/>
                  <a:gd name="T41" fmla="*/ 92 h 207"/>
                  <a:gd name="T42" fmla="*/ 16 w 102"/>
                  <a:gd name="T43" fmla="*/ 89 h 207"/>
                  <a:gd name="T44" fmla="*/ 13 w 102"/>
                  <a:gd name="T45" fmla="*/ 86 h 207"/>
                  <a:gd name="T46" fmla="*/ 10 w 102"/>
                  <a:gd name="T47" fmla="*/ 82 h 207"/>
                  <a:gd name="T48" fmla="*/ 7 w 102"/>
                  <a:gd name="T49" fmla="*/ 78 h 207"/>
                  <a:gd name="T50" fmla="*/ 5 w 102"/>
                  <a:gd name="T51" fmla="*/ 73 h 207"/>
                  <a:gd name="T52" fmla="*/ 3 w 102"/>
                  <a:gd name="T53" fmla="*/ 68 h 207"/>
                  <a:gd name="T54" fmla="*/ 1 w 102"/>
                  <a:gd name="T55" fmla="*/ 64 h 207"/>
                  <a:gd name="T56" fmla="*/ 0 w 102"/>
                  <a:gd name="T57" fmla="*/ 59 h 207"/>
                  <a:gd name="T58" fmla="*/ 0 w 102"/>
                  <a:gd name="T59" fmla="*/ 54 h 207"/>
                  <a:gd name="T60" fmla="*/ 0 w 102"/>
                  <a:gd name="T61" fmla="*/ 48 h 207"/>
                  <a:gd name="T62" fmla="*/ 0 w 102"/>
                  <a:gd name="T63" fmla="*/ 44 h 207"/>
                  <a:gd name="T64" fmla="*/ 1 w 102"/>
                  <a:gd name="T65" fmla="*/ 39 h 207"/>
                  <a:gd name="T66" fmla="*/ 3 w 102"/>
                  <a:gd name="T67" fmla="*/ 33 h 207"/>
                  <a:gd name="T68" fmla="*/ 5 w 102"/>
                  <a:gd name="T69" fmla="*/ 29 h 207"/>
                  <a:gd name="T70" fmla="*/ 7 w 102"/>
                  <a:gd name="T71" fmla="*/ 25 h 207"/>
                  <a:gd name="T72" fmla="*/ 10 w 102"/>
                  <a:gd name="T73" fmla="*/ 21 h 207"/>
                  <a:gd name="T74" fmla="*/ 13 w 102"/>
                  <a:gd name="T75" fmla="*/ 17 h 207"/>
                  <a:gd name="T76" fmla="*/ 16 w 102"/>
                  <a:gd name="T77" fmla="*/ 13 h 207"/>
                  <a:gd name="T78" fmla="*/ 20 w 102"/>
                  <a:gd name="T79" fmla="*/ 9 h 207"/>
                  <a:gd name="T80" fmla="*/ 24 w 102"/>
                  <a:gd name="T81" fmla="*/ 7 h 207"/>
                  <a:gd name="T82" fmla="*/ 29 w 102"/>
                  <a:gd name="T83" fmla="*/ 5 h 207"/>
                  <a:gd name="T84" fmla="*/ 34 w 102"/>
                  <a:gd name="T85" fmla="*/ 3 h 207"/>
                  <a:gd name="T86" fmla="*/ 39 w 102"/>
                  <a:gd name="T87" fmla="*/ 1 h 207"/>
                  <a:gd name="T88" fmla="*/ 43 w 102"/>
                  <a:gd name="T89" fmla="*/ 0 h 207"/>
                  <a:gd name="T90" fmla="*/ 49 w 102"/>
                  <a:gd name="T91" fmla="*/ 0 h 207"/>
                  <a:gd name="T92" fmla="*/ 52 w 102"/>
                  <a:gd name="T93" fmla="*/ 2 h 207"/>
                  <a:gd name="T94" fmla="*/ 52 w 102"/>
                  <a:gd name="T95" fmla="*/ 7 h 207"/>
                  <a:gd name="T96" fmla="*/ 49 w 102"/>
                  <a:gd name="T97" fmla="*/ 10 h 207"/>
                  <a:gd name="T98" fmla="*/ 45 w 102"/>
                  <a:gd name="T99" fmla="*/ 10 h 207"/>
                  <a:gd name="T100" fmla="*/ 41 w 102"/>
                  <a:gd name="T101" fmla="*/ 11 h 207"/>
                  <a:gd name="T102" fmla="*/ 37 w 102"/>
                  <a:gd name="T103" fmla="*/ 12 h 207"/>
                  <a:gd name="T104" fmla="*/ 32 w 102"/>
                  <a:gd name="T105" fmla="*/ 15 h 207"/>
                  <a:gd name="T106" fmla="*/ 25 w 102"/>
                  <a:gd name="T107" fmla="*/ 20 h 207"/>
                  <a:gd name="T108" fmla="*/ 19 w 102"/>
                  <a:gd name="T109" fmla="*/ 26 h 207"/>
                  <a:gd name="T110" fmla="*/ 15 w 102"/>
                  <a:gd name="T111" fmla="*/ 32 h 207"/>
                  <a:gd name="T112" fmla="*/ 12 w 102"/>
                  <a:gd name="T113" fmla="*/ 37 h 207"/>
                  <a:gd name="T114" fmla="*/ 11 w 102"/>
                  <a:gd name="T115" fmla="*/ 42 h 207"/>
                  <a:gd name="T116" fmla="*/ 10 w 102"/>
                  <a:gd name="T117" fmla="*/ 45 h 207"/>
                  <a:gd name="T118" fmla="*/ 10 w 102"/>
                  <a:gd name="T119" fmla="*/ 49 h 207"/>
                  <a:gd name="T120" fmla="*/ 10 w 102"/>
                  <a:gd name="T121" fmla="*/ 52 h 207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102"/>
                  <a:gd name="T184" fmla="*/ 0 h 207"/>
                  <a:gd name="T185" fmla="*/ 102 w 102"/>
                  <a:gd name="T186" fmla="*/ 207 h 207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102" h="207">
                    <a:moveTo>
                      <a:pt x="20" y="105"/>
                    </a:moveTo>
                    <a:lnTo>
                      <a:pt x="20" y="107"/>
                    </a:lnTo>
                    <a:lnTo>
                      <a:pt x="20" y="110"/>
                    </a:lnTo>
                    <a:lnTo>
                      <a:pt x="20" y="116"/>
                    </a:lnTo>
                    <a:lnTo>
                      <a:pt x="22" y="120"/>
                    </a:lnTo>
                    <a:lnTo>
                      <a:pt x="22" y="124"/>
                    </a:lnTo>
                    <a:lnTo>
                      <a:pt x="22" y="128"/>
                    </a:lnTo>
                    <a:lnTo>
                      <a:pt x="24" y="131"/>
                    </a:lnTo>
                    <a:lnTo>
                      <a:pt x="26" y="135"/>
                    </a:lnTo>
                    <a:lnTo>
                      <a:pt x="30" y="143"/>
                    </a:lnTo>
                    <a:lnTo>
                      <a:pt x="34" y="150"/>
                    </a:lnTo>
                    <a:lnTo>
                      <a:pt x="38" y="156"/>
                    </a:lnTo>
                    <a:lnTo>
                      <a:pt x="43" y="162"/>
                    </a:lnTo>
                    <a:lnTo>
                      <a:pt x="49" y="167"/>
                    </a:lnTo>
                    <a:lnTo>
                      <a:pt x="55" y="171"/>
                    </a:lnTo>
                    <a:lnTo>
                      <a:pt x="62" y="175"/>
                    </a:lnTo>
                    <a:lnTo>
                      <a:pt x="70" y="181"/>
                    </a:lnTo>
                    <a:lnTo>
                      <a:pt x="72" y="181"/>
                    </a:lnTo>
                    <a:lnTo>
                      <a:pt x="77" y="183"/>
                    </a:lnTo>
                    <a:lnTo>
                      <a:pt x="81" y="183"/>
                    </a:lnTo>
                    <a:lnTo>
                      <a:pt x="85" y="185"/>
                    </a:lnTo>
                    <a:lnTo>
                      <a:pt x="89" y="185"/>
                    </a:lnTo>
                    <a:lnTo>
                      <a:pt x="93" y="186"/>
                    </a:lnTo>
                    <a:lnTo>
                      <a:pt x="96" y="186"/>
                    </a:lnTo>
                    <a:lnTo>
                      <a:pt x="102" y="186"/>
                    </a:lnTo>
                    <a:lnTo>
                      <a:pt x="102" y="192"/>
                    </a:lnTo>
                    <a:lnTo>
                      <a:pt x="102" y="198"/>
                    </a:lnTo>
                    <a:lnTo>
                      <a:pt x="102" y="204"/>
                    </a:lnTo>
                    <a:lnTo>
                      <a:pt x="102" y="207"/>
                    </a:lnTo>
                    <a:lnTo>
                      <a:pt x="96" y="207"/>
                    </a:lnTo>
                    <a:lnTo>
                      <a:pt x="91" y="205"/>
                    </a:lnTo>
                    <a:lnTo>
                      <a:pt x="85" y="205"/>
                    </a:lnTo>
                    <a:lnTo>
                      <a:pt x="81" y="205"/>
                    </a:lnTo>
                    <a:lnTo>
                      <a:pt x="76" y="204"/>
                    </a:lnTo>
                    <a:lnTo>
                      <a:pt x="70" y="202"/>
                    </a:lnTo>
                    <a:lnTo>
                      <a:pt x="66" y="200"/>
                    </a:lnTo>
                    <a:lnTo>
                      <a:pt x="60" y="200"/>
                    </a:lnTo>
                    <a:lnTo>
                      <a:pt x="57" y="196"/>
                    </a:lnTo>
                    <a:lnTo>
                      <a:pt x="51" y="194"/>
                    </a:lnTo>
                    <a:lnTo>
                      <a:pt x="47" y="192"/>
                    </a:lnTo>
                    <a:lnTo>
                      <a:pt x="43" y="188"/>
                    </a:lnTo>
                    <a:lnTo>
                      <a:pt x="39" y="185"/>
                    </a:lnTo>
                    <a:lnTo>
                      <a:pt x="36" y="183"/>
                    </a:lnTo>
                    <a:lnTo>
                      <a:pt x="32" y="179"/>
                    </a:lnTo>
                    <a:lnTo>
                      <a:pt x="30" y="177"/>
                    </a:lnTo>
                    <a:lnTo>
                      <a:pt x="26" y="173"/>
                    </a:lnTo>
                    <a:lnTo>
                      <a:pt x="22" y="169"/>
                    </a:lnTo>
                    <a:lnTo>
                      <a:pt x="19" y="164"/>
                    </a:lnTo>
                    <a:lnTo>
                      <a:pt x="17" y="162"/>
                    </a:lnTo>
                    <a:lnTo>
                      <a:pt x="13" y="156"/>
                    </a:lnTo>
                    <a:lnTo>
                      <a:pt x="11" y="152"/>
                    </a:lnTo>
                    <a:lnTo>
                      <a:pt x="9" y="147"/>
                    </a:lnTo>
                    <a:lnTo>
                      <a:pt x="7" y="143"/>
                    </a:lnTo>
                    <a:lnTo>
                      <a:pt x="5" y="137"/>
                    </a:lnTo>
                    <a:lnTo>
                      <a:pt x="3" y="133"/>
                    </a:lnTo>
                    <a:lnTo>
                      <a:pt x="1" y="128"/>
                    </a:lnTo>
                    <a:lnTo>
                      <a:pt x="1" y="124"/>
                    </a:lnTo>
                    <a:lnTo>
                      <a:pt x="0" y="118"/>
                    </a:lnTo>
                    <a:lnTo>
                      <a:pt x="0" y="114"/>
                    </a:lnTo>
                    <a:lnTo>
                      <a:pt x="0" y="109"/>
                    </a:lnTo>
                    <a:lnTo>
                      <a:pt x="0" y="105"/>
                    </a:lnTo>
                    <a:lnTo>
                      <a:pt x="0" y="97"/>
                    </a:lnTo>
                    <a:lnTo>
                      <a:pt x="0" y="93"/>
                    </a:lnTo>
                    <a:lnTo>
                      <a:pt x="0" y="88"/>
                    </a:lnTo>
                    <a:lnTo>
                      <a:pt x="1" y="84"/>
                    </a:lnTo>
                    <a:lnTo>
                      <a:pt x="1" y="78"/>
                    </a:lnTo>
                    <a:lnTo>
                      <a:pt x="3" y="72"/>
                    </a:lnTo>
                    <a:lnTo>
                      <a:pt x="5" y="67"/>
                    </a:lnTo>
                    <a:lnTo>
                      <a:pt x="7" y="63"/>
                    </a:lnTo>
                    <a:lnTo>
                      <a:pt x="9" y="59"/>
                    </a:lnTo>
                    <a:lnTo>
                      <a:pt x="11" y="53"/>
                    </a:lnTo>
                    <a:lnTo>
                      <a:pt x="13" y="50"/>
                    </a:lnTo>
                    <a:lnTo>
                      <a:pt x="17" y="46"/>
                    </a:lnTo>
                    <a:lnTo>
                      <a:pt x="19" y="42"/>
                    </a:lnTo>
                    <a:lnTo>
                      <a:pt x="22" y="38"/>
                    </a:lnTo>
                    <a:lnTo>
                      <a:pt x="26" y="34"/>
                    </a:lnTo>
                    <a:lnTo>
                      <a:pt x="30" y="31"/>
                    </a:lnTo>
                    <a:lnTo>
                      <a:pt x="32" y="27"/>
                    </a:lnTo>
                    <a:lnTo>
                      <a:pt x="36" y="23"/>
                    </a:lnTo>
                    <a:lnTo>
                      <a:pt x="39" y="19"/>
                    </a:lnTo>
                    <a:lnTo>
                      <a:pt x="43" y="17"/>
                    </a:lnTo>
                    <a:lnTo>
                      <a:pt x="47" y="14"/>
                    </a:lnTo>
                    <a:lnTo>
                      <a:pt x="51" y="12"/>
                    </a:lnTo>
                    <a:lnTo>
                      <a:pt x="57" y="10"/>
                    </a:lnTo>
                    <a:lnTo>
                      <a:pt x="60" y="8"/>
                    </a:lnTo>
                    <a:lnTo>
                      <a:pt x="66" y="6"/>
                    </a:lnTo>
                    <a:lnTo>
                      <a:pt x="70" y="4"/>
                    </a:lnTo>
                    <a:lnTo>
                      <a:pt x="76" y="2"/>
                    </a:lnTo>
                    <a:lnTo>
                      <a:pt x="81" y="2"/>
                    </a:lnTo>
                    <a:lnTo>
                      <a:pt x="85" y="0"/>
                    </a:lnTo>
                    <a:lnTo>
                      <a:pt x="91" y="0"/>
                    </a:lnTo>
                    <a:lnTo>
                      <a:pt x="96" y="0"/>
                    </a:lnTo>
                    <a:lnTo>
                      <a:pt x="102" y="0"/>
                    </a:lnTo>
                    <a:lnTo>
                      <a:pt x="102" y="4"/>
                    </a:lnTo>
                    <a:lnTo>
                      <a:pt x="102" y="10"/>
                    </a:lnTo>
                    <a:lnTo>
                      <a:pt x="102" y="14"/>
                    </a:lnTo>
                    <a:lnTo>
                      <a:pt x="102" y="21"/>
                    </a:lnTo>
                    <a:lnTo>
                      <a:pt x="96" y="21"/>
                    </a:lnTo>
                    <a:lnTo>
                      <a:pt x="93" y="21"/>
                    </a:lnTo>
                    <a:lnTo>
                      <a:pt x="89" y="21"/>
                    </a:lnTo>
                    <a:lnTo>
                      <a:pt x="85" y="21"/>
                    </a:lnTo>
                    <a:lnTo>
                      <a:pt x="81" y="23"/>
                    </a:lnTo>
                    <a:lnTo>
                      <a:pt x="77" y="23"/>
                    </a:lnTo>
                    <a:lnTo>
                      <a:pt x="72" y="25"/>
                    </a:lnTo>
                    <a:lnTo>
                      <a:pt x="70" y="27"/>
                    </a:lnTo>
                    <a:lnTo>
                      <a:pt x="62" y="31"/>
                    </a:lnTo>
                    <a:lnTo>
                      <a:pt x="55" y="36"/>
                    </a:lnTo>
                    <a:lnTo>
                      <a:pt x="49" y="40"/>
                    </a:lnTo>
                    <a:lnTo>
                      <a:pt x="43" y="46"/>
                    </a:lnTo>
                    <a:lnTo>
                      <a:pt x="38" y="52"/>
                    </a:lnTo>
                    <a:lnTo>
                      <a:pt x="34" y="57"/>
                    </a:lnTo>
                    <a:lnTo>
                      <a:pt x="30" y="65"/>
                    </a:lnTo>
                    <a:lnTo>
                      <a:pt x="26" y="71"/>
                    </a:lnTo>
                    <a:lnTo>
                      <a:pt x="24" y="74"/>
                    </a:lnTo>
                    <a:lnTo>
                      <a:pt x="22" y="78"/>
                    </a:lnTo>
                    <a:lnTo>
                      <a:pt x="22" y="84"/>
                    </a:lnTo>
                    <a:lnTo>
                      <a:pt x="22" y="88"/>
                    </a:lnTo>
                    <a:lnTo>
                      <a:pt x="20" y="91"/>
                    </a:lnTo>
                    <a:lnTo>
                      <a:pt x="20" y="95"/>
                    </a:lnTo>
                    <a:lnTo>
                      <a:pt x="20" y="99"/>
                    </a:lnTo>
                    <a:lnTo>
                      <a:pt x="20" y="10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6" name="Freeform 233"/>
              <p:cNvSpPr>
                <a:spLocks/>
              </p:cNvSpPr>
              <p:nvPr/>
            </p:nvSpPr>
            <p:spPr bwMode="auto">
              <a:xfrm>
                <a:off x="2305" y="3389"/>
                <a:ext cx="48" cy="98"/>
              </a:xfrm>
              <a:custGeom>
                <a:avLst/>
                <a:gdLst>
                  <a:gd name="T0" fmla="*/ 0 w 97"/>
                  <a:gd name="T1" fmla="*/ 7 h 196"/>
                  <a:gd name="T2" fmla="*/ 0 w 97"/>
                  <a:gd name="T3" fmla="*/ 2 h 196"/>
                  <a:gd name="T4" fmla="*/ 2 w 97"/>
                  <a:gd name="T5" fmla="*/ 0 h 196"/>
                  <a:gd name="T6" fmla="*/ 7 w 97"/>
                  <a:gd name="T7" fmla="*/ 0 h 196"/>
                  <a:gd name="T8" fmla="*/ 11 w 97"/>
                  <a:gd name="T9" fmla="*/ 1 h 196"/>
                  <a:gd name="T10" fmla="*/ 16 w 97"/>
                  <a:gd name="T11" fmla="*/ 3 h 196"/>
                  <a:gd name="T12" fmla="*/ 20 w 97"/>
                  <a:gd name="T13" fmla="*/ 5 h 196"/>
                  <a:gd name="T14" fmla="*/ 25 w 97"/>
                  <a:gd name="T15" fmla="*/ 7 h 196"/>
                  <a:gd name="T16" fmla="*/ 29 w 97"/>
                  <a:gd name="T17" fmla="*/ 9 h 196"/>
                  <a:gd name="T18" fmla="*/ 31 w 97"/>
                  <a:gd name="T19" fmla="*/ 12 h 196"/>
                  <a:gd name="T20" fmla="*/ 35 w 97"/>
                  <a:gd name="T21" fmla="*/ 16 h 196"/>
                  <a:gd name="T22" fmla="*/ 38 w 97"/>
                  <a:gd name="T23" fmla="*/ 19 h 196"/>
                  <a:gd name="T24" fmla="*/ 41 w 97"/>
                  <a:gd name="T25" fmla="*/ 23 h 196"/>
                  <a:gd name="T26" fmla="*/ 43 w 97"/>
                  <a:gd name="T27" fmla="*/ 27 h 196"/>
                  <a:gd name="T28" fmla="*/ 45 w 97"/>
                  <a:gd name="T29" fmla="*/ 32 h 196"/>
                  <a:gd name="T30" fmla="*/ 47 w 97"/>
                  <a:gd name="T31" fmla="*/ 36 h 196"/>
                  <a:gd name="T32" fmla="*/ 48 w 97"/>
                  <a:gd name="T33" fmla="*/ 40 h 196"/>
                  <a:gd name="T34" fmla="*/ 48 w 97"/>
                  <a:gd name="T35" fmla="*/ 46 h 196"/>
                  <a:gd name="T36" fmla="*/ 48 w 97"/>
                  <a:gd name="T37" fmla="*/ 51 h 196"/>
                  <a:gd name="T38" fmla="*/ 48 w 97"/>
                  <a:gd name="T39" fmla="*/ 56 h 196"/>
                  <a:gd name="T40" fmla="*/ 47 w 97"/>
                  <a:gd name="T41" fmla="*/ 60 h 196"/>
                  <a:gd name="T42" fmla="*/ 45 w 97"/>
                  <a:gd name="T43" fmla="*/ 65 h 196"/>
                  <a:gd name="T44" fmla="*/ 43 w 97"/>
                  <a:gd name="T45" fmla="*/ 70 h 196"/>
                  <a:gd name="T46" fmla="*/ 41 w 97"/>
                  <a:gd name="T47" fmla="*/ 74 h 196"/>
                  <a:gd name="T48" fmla="*/ 38 w 97"/>
                  <a:gd name="T49" fmla="*/ 77 h 196"/>
                  <a:gd name="T50" fmla="*/ 35 w 97"/>
                  <a:gd name="T51" fmla="*/ 81 h 196"/>
                  <a:gd name="T52" fmla="*/ 31 w 97"/>
                  <a:gd name="T53" fmla="*/ 85 h 196"/>
                  <a:gd name="T54" fmla="*/ 29 w 97"/>
                  <a:gd name="T55" fmla="*/ 88 h 196"/>
                  <a:gd name="T56" fmla="*/ 25 w 97"/>
                  <a:gd name="T57" fmla="*/ 90 h 196"/>
                  <a:gd name="T58" fmla="*/ 20 w 97"/>
                  <a:gd name="T59" fmla="*/ 93 h 196"/>
                  <a:gd name="T60" fmla="*/ 16 w 97"/>
                  <a:gd name="T61" fmla="*/ 94 h 196"/>
                  <a:gd name="T62" fmla="*/ 11 w 97"/>
                  <a:gd name="T63" fmla="*/ 96 h 196"/>
                  <a:gd name="T64" fmla="*/ 7 w 97"/>
                  <a:gd name="T65" fmla="*/ 97 h 196"/>
                  <a:gd name="T66" fmla="*/ 2 w 97"/>
                  <a:gd name="T67" fmla="*/ 97 h 196"/>
                  <a:gd name="T68" fmla="*/ 0 w 97"/>
                  <a:gd name="T69" fmla="*/ 95 h 196"/>
                  <a:gd name="T70" fmla="*/ 0 w 97"/>
                  <a:gd name="T71" fmla="*/ 90 h 196"/>
                  <a:gd name="T72" fmla="*/ 1 w 97"/>
                  <a:gd name="T73" fmla="*/ 87 h 196"/>
                  <a:gd name="T74" fmla="*/ 6 w 97"/>
                  <a:gd name="T75" fmla="*/ 87 h 196"/>
                  <a:gd name="T76" fmla="*/ 9 w 97"/>
                  <a:gd name="T77" fmla="*/ 86 h 196"/>
                  <a:gd name="T78" fmla="*/ 13 w 97"/>
                  <a:gd name="T79" fmla="*/ 84 h 196"/>
                  <a:gd name="T80" fmla="*/ 18 w 97"/>
                  <a:gd name="T81" fmla="*/ 82 h 196"/>
                  <a:gd name="T82" fmla="*/ 24 w 97"/>
                  <a:gd name="T83" fmla="*/ 78 h 196"/>
                  <a:gd name="T84" fmla="*/ 29 w 97"/>
                  <a:gd name="T85" fmla="*/ 73 h 196"/>
                  <a:gd name="T86" fmla="*/ 33 w 97"/>
                  <a:gd name="T87" fmla="*/ 67 h 196"/>
                  <a:gd name="T88" fmla="*/ 35 w 97"/>
                  <a:gd name="T89" fmla="*/ 61 h 196"/>
                  <a:gd name="T90" fmla="*/ 37 w 97"/>
                  <a:gd name="T91" fmla="*/ 58 h 196"/>
                  <a:gd name="T92" fmla="*/ 38 w 97"/>
                  <a:gd name="T93" fmla="*/ 55 h 196"/>
                  <a:gd name="T94" fmla="*/ 38 w 97"/>
                  <a:gd name="T95" fmla="*/ 50 h 196"/>
                  <a:gd name="T96" fmla="*/ 38 w 97"/>
                  <a:gd name="T97" fmla="*/ 46 h 196"/>
                  <a:gd name="T98" fmla="*/ 38 w 97"/>
                  <a:gd name="T99" fmla="*/ 42 h 196"/>
                  <a:gd name="T100" fmla="*/ 36 w 97"/>
                  <a:gd name="T101" fmla="*/ 37 h 196"/>
                  <a:gd name="T102" fmla="*/ 33 w 97"/>
                  <a:gd name="T103" fmla="*/ 30 h 196"/>
                  <a:gd name="T104" fmla="*/ 29 w 97"/>
                  <a:gd name="T105" fmla="*/ 24 h 196"/>
                  <a:gd name="T106" fmla="*/ 24 w 97"/>
                  <a:gd name="T107" fmla="*/ 18 h 196"/>
                  <a:gd name="T108" fmla="*/ 18 w 97"/>
                  <a:gd name="T109" fmla="*/ 15 h 196"/>
                  <a:gd name="T110" fmla="*/ 13 w 97"/>
                  <a:gd name="T111" fmla="*/ 12 h 196"/>
                  <a:gd name="T112" fmla="*/ 9 w 97"/>
                  <a:gd name="T113" fmla="*/ 11 h 196"/>
                  <a:gd name="T114" fmla="*/ 6 w 97"/>
                  <a:gd name="T115" fmla="*/ 10 h 196"/>
                  <a:gd name="T116" fmla="*/ 1 w 97"/>
                  <a:gd name="T117" fmla="*/ 10 h 196"/>
                  <a:gd name="T118" fmla="*/ 0 w 97"/>
                  <a:gd name="T119" fmla="*/ 10 h 19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97"/>
                  <a:gd name="T181" fmla="*/ 0 h 196"/>
                  <a:gd name="T182" fmla="*/ 97 w 97"/>
                  <a:gd name="T183" fmla="*/ 196 h 196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97" h="196">
                    <a:moveTo>
                      <a:pt x="0" y="19"/>
                    </a:moveTo>
                    <a:lnTo>
                      <a:pt x="0" y="14"/>
                    </a:lnTo>
                    <a:lnTo>
                      <a:pt x="0" y="8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4" y="0"/>
                    </a:lnTo>
                    <a:lnTo>
                      <a:pt x="10" y="0"/>
                    </a:lnTo>
                    <a:lnTo>
                      <a:pt x="14" y="0"/>
                    </a:lnTo>
                    <a:lnTo>
                      <a:pt x="19" y="2"/>
                    </a:lnTo>
                    <a:lnTo>
                      <a:pt x="23" y="2"/>
                    </a:lnTo>
                    <a:lnTo>
                      <a:pt x="27" y="4"/>
                    </a:lnTo>
                    <a:lnTo>
                      <a:pt x="33" y="6"/>
                    </a:lnTo>
                    <a:lnTo>
                      <a:pt x="37" y="8"/>
                    </a:lnTo>
                    <a:lnTo>
                      <a:pt x="40" y="10"/>
                    </a:lnTo>
                    <a:lnTo>
                      <a:pt x="46" y="12"/>
                    </a:lnTo>
                    <a:lnTo>
                      <a:pt x="50" y="14"/>
                    </a:lnTo>
                    <a:lnTo>
                      <a:pt x="54" y="16"/>
                    </a:lnTo>
                    <a:lnTo>
                      <a:pt x="58" y="17"/>
                    </a:lnTo>
                    <a:lnTo>
                      <a:pt x="61" y="21"/>
                    </a:lnTo>
                    <a:lnTo>
                      <a:pt x="63" y="23"/>
                    </a:lnTo>
                    <a:lnTo>
                      <a:pt x="69" y="29"/>
                    </a:lnTo>
                    <a:lnTo>
                      <a:pt x="71" y="31"/>
                    </a:lnTo>
                    <a:lnTo>
                      <a:pt x="73" y="35"/>
                    </a:lnTo>
                    <a:lnTo>
                      <a:pt x="77" y="38"/>
                    </a:lnTo>
                    <a:lnTo>
                      <a:pt x="80" y="42"/>
                    </a:lnTo>
                    <a:lnTo>
                      <a:pt x="82" y="46"/>
                    </a:lnTo>
                    <a:lnTo>
                      <a:pt x="84" y="50"/>
                    </a:lnTo>
                    <a:lnTo>
                      <a:pt x="86" y="54"/>
                    </a:lnTo>
                    <a:lnTo>
                      <a:pt x="88" y="59"/>
                    </a:lnTo>
                    <a:lnTo>
                      <a:pt x="90" y="63"/>
                    </a:lnTo>
                    <a:lnTo>
                      <a:pt x="92" y="67"/>
                    </a:lnTo>
                    <a:lnTo>
                      <a:pt x="94" y="71"/>
                    </a:lnTo>
                    <a:lnTo>
                      <a:pt x="96" y="76"/>
                    </a:lnTo>
                    <a:lnTo>
                      <a:pt x="96" y="80"/>
                    </a:lnTo>
                    <a:lnTo>
                      <a:pt x="96" y="86"/>
                    </a:lnTo>
                    <a:lnTo>
                      <a:pt x="96" y="92"/>
                    </a:lnTo>
                    <a:lnTo>
                      <a:pt x="97" y="97"/>
                    </a:lnTo>
                    <a:lnTo>
                      <a:pt x="96" y="101"/>
                    </a:lnTo>
                    <a:lnTo>
                      <a:pt x="96" y="107"/>
                    </a:lnTo>
                    <a:lnTo>
                      <a:pt x="96" y="111"/>
                    </a:lnTo>
                    <a:lnTo>
                      <a:pt x="96" y="116"/>
                    </a:lnTo>
                    <a:lnTo>
                      <a:pt x="94" y="120"/>
                    </a:lnTo>
                    <a:lnTo>
                      <a:pt x="92" y="126"/>
                    </a:lnTo>
                    <a:lnTo>
                      <a:pt x="90" y="130"/>
                    </a:lnTo>
                    <a:lnTo>
                      <a:pt x="88" y="135"/>
                    </a:lnTo>
                    <a:lnTo>
                      <a:pt x="86" y="139"/>
                    </a:lnTo>
                    <a:lnTo>
                      <a:pt x="84" y="143"/>
                    </a:lnTo>
                    <a:lnTo>
                      <a:pt x="82" y="147"/>
                    </a:lnTo>
                    <a:lnTo>
                      <a:pt x="80" y="152"/>
                    </a:lnTo>
                    <a:lnTo>
                      <a:pt x="77" y="154"/>
                    </a:lnTo>
                    <a:lnTo>
                      <a:pt x="73" y="158"/>
                    </a:lnTo>
                    <a:lnTo>
                      <a:pt x="71" y="162"/>
                    </a:lnTo>
                    <a:lnTo>
                      <a:pt x="69" y="166"/>
                    </a:lnTo>
                    <a:lnTo>
                      <a:pt x="63" y="169"/>
                    </a:lnTo>
                    <a:lnTo>
                      <a:pt x="61" y="171"/>
                    </a:lnTo>
                    <a:lnTo>
                      <a:pt x="58" y="175"/>
                    </a:lnTo>
                    <a:lnTo>
                      <a:pt x="54" y="177"/>
                    </a:lnTo>
                    <a:lnTo>
                      <a:pt x="50" y="179"/>
                    </a:lnTo>
                    <a:lnTo>
                      <a:pt x="46" y="183"/>
                    </a:lnTo>
                    <a:lnTo>
                      <a:pt x="40" y="185"/>
                    </a:lnTo>
                    <a:lnTo>
                      <a:pt x="37" y="187"/>
                    </a:lnTo>
                    <a:lnTo>
                      <a:pt x="33" y="188"/>
                    </a:lnTo>
                    <a:lnTo>
                      <a:pt x="27" y="190"/>
                    </a:lnTo>
                    <a:lnTo>
                      <a:pt x="23" y="192"/>
                    </a:lnTo>
                    <a:lnTo>
                      <a:pt x="19" y="192"/>
                    </a:lnTo>
                    <a:lnTo>
                      <a:pt x="14" y="194"/>
                    </a:lnTo>
                    <a:lnTo>
                      <a:pt x="10" y="194"/>
                    </a:lnTo>
                    <a:lnTo>
                      <a:pt x="4" y="194"/>
                    </a:lnTo>
                    <a:lnTo>
                      <a:pt x="0" y="196"/>
                    </a:lnTo>
                    <a:lnTo>
                      <a:pt x="0" y="190"/>
                    </a:lnTo>
                    <a:lnTo>
                      <a:pt x="0" y="185"/>
                    </a:lnTo>
                    <a:lnTo>
                      <a:pt x="0" y="179"/>
                    </a:lnTo>
                    <a:lnTo>
                      <a:pt x="0" y="175"/>
                    </a:lnTo>
                    <a:lnTo>
                      <a:pt x="2" y="173"/>
                    </a:lnTo>
                    <a:lnTo>
                      <a:pt x="8" y="173"/>
                    </a:lnTo>
                    <a:lnTo>
                      <a:pt x="12" y="173"/>
                    </a:lnTo>
                    <a:lnTo>
                      <a:pt x="16" y="173"/>
                    </a:lnTo>
                    <a:lnTo>
                      <a:pt x="19" y="171"/>
                    </a:lnTo>
                    <a:lnTo>
                      <a:pt x="23" y="169"/>
                    </a:lnTo>
                    <a:lnTo>
                      <a:pt x="27" y="168"/>
                    </a:lnTo>
                    <a:lnTo>
                      <a:pt x="31" y="168"/>
                    </a:lnTo>
                    <a:lnTo>
                      <a:pt x="37" y="164"/>
                    </a:lnTo>
                    <a:lnTo>
                      <a:pt x="42" y="160"/>
                    </a:lnTo>
                    <a:lnTo>
                      <a:pt x="48" y="156"/>
                    </a:lnTo>
                    <a:lnTo>
                      <a:pt x="54" y="152"/>
                    </a:lnTo>
                    <a:lnTo>
                      <a:pt x="59" y="145"/>
                    </a:lnTo>
                    <a:lnTo>
                      <a:pt x="63" y="139"/>
                    </a:lnTo>
                    <a:lnTo>
                      <a:pt x="67" y="133"/>
                    </a:lnTo>
                    <a:lnTo>
                      <a:pt x="71" y="128"/>
                    </a:lnTo>
                    <a:lnTo>
                      <a:pt x="71" y="122"/>
                    </a:lnTo>
                    <a:lnTo>
                      <a:pt x="73" y="120"/>
                    </a:lnTo>
                    <a:lnTo>
                      <a:pt x="75" y="116"/>
                    </a:lnTo>
                    <a:lnTo>
                      <a:pt x="77" y="112"/>
                    </a:lnTo>
                    <a:lnTo>
                      <a:pt x="77" y="109"/>
                    </a:lnTo>
                    <a:lnTo>
                      <a:pt x="77" y="103"/>
                    </a:lnTo>
                    <a:lnTo>
                      <a:pt x="77" y="99"/>
                    </a:lnTo>
                    <a:lnTo>
                      <a:pt x="78" y="97"/>
                    </a:lnTo>
                    <a:lnTo>
                      <a:pt x="77" y="92"/>
                    </a:lnTo>
                    <a:lnTo>
                      <a:pt x="77" y="88"/>
                    </a:lnTo>
                    <a:lnTo>
                      <a:pt x="77" y="84"/>
                    </a:lnTo>
                    <a:lnTo>
                      <a:pt x="77" y="80"/>
                    </a:lnTo>
                    <a:lnTo>
                      <a:pt x="73" y="73"/>
                    </a:lnTo>
                    <a:lnTo>
                      <a:pt x="71" y="67"/>
                    </a:lnTo>
                    <a:lnTo>
                      <a:pt x="67" y="59"/>
                    </a:lnTo>
                    <a:lnTo>
                      <a:pt x="63" y="54"/>
                    </a:lnTo>
                    <a:lnTo>
                      <a:pt x="59" y="48"/>
                    </a:lnTo>
                    <a:lnTo>
                      <a:pt x="54" y="42"/>
                    </a:lnTo>
                    <a:lnTo>
                      <a:pt x="48" y="36"/>
                    </a:lnTo>
                    <a:lnTo>
                      <a:pt x="42" y="33"/>
                    </a:lnTo>
                    <a:lnTo>
                      <a:pt x="37" y="29"/>
                    </a:lnTo>
                    <a:lnTo>
                      <a:pt x="31" y="25"/>
                    </a:lnTo>
                    <a:lnTo>
                      <a:pt x="27" y="23"/>
                    </a:lnTo>
                    <a:lnTo>
                      <a:pt x="23" y="21"/>
                    </a:lnTo>
                    <a:lnTo>
                      <a:pt x="19" y="21"/>
                    </a:lnTo>
                    <a:lnTo>
                      <a:pt x="16" y="21"/>
                    </a:lnTo>
                    <a:lnTo>
                      <a:pt x="12" y="19"/>
                    </a:lnTo>
                    <a:lnTo>
                      <a:pt x="8" y="19"/>
                    </a:lnTo>
                    <a:lnTo>
                      <a:pt x="2" y="19"/>
                    </a:lnTo>
                    <a:lnTo>
                      <a:pt x="0" y="19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7" name="Freeform 234"/>
              <p:cNvSpPr>
                <a:spLocks/>
              </p:cNvSpPr>
              <p:nvPr/>
            </p:nvSpPr>
            <p:spPr bwMode="auto">
              <a:xfrm>
                <a:off x="2348" y="3551"/>
                <a:ext cx="48" cy="98"/>
              </a:xfrm>
              <a:custGeom>
                <a:avLst/>
                <a:gdLst>
                  <a:gd name="T0" fmla="*/ 0 w 97"/>
                  <a:gd name="T1" fmla="*/ 8 h 196"/>
                  <a:gd name="T2" fmla="*/ 0 w 97"/>
                  <a:gd name="T3" fmla="*/ 2 h 196"/>
                  <a:gd name="T4" fmla="*/ 2 w 97"/>
                  <a:gd name="T5" fmla="*/ 0 h 196"/>
                  <a:gd name="T6" fmla="*/ 6 w 97"/>
                  <a:gd name="T7" fmla="*/ 1 h 196"/>
                  <a:gd name="T8" fmla="*/ 11 w 97"/>
                  <a:gd name="T9" fmla="*/ 1 h 196"/>
                  <a:gd name="T10" fmla="*/ 16 w 97"/>
                  <a:gd name="T11" fmla="*/ 3 h 196"/>
                  <a:gd name="T12" fmla="*/ 20 w 97"/>
                  <a:gd name="T13" fmla="*/ 5 h 196"/>
                  <a:gd name="T14" fmla="*/ 24 w 97"/>
                  <a:gd name="T15" fmla="*/ 7 h 196"/>
                  <a:gd name="T16" fmla="*/ 28 w 97"/>
                  <a:gd name="T17" fmla="*/ 10 h 196"/>
                  <a:gd name="T18" fmla="*/ 31 w 97"/>
                  <a:gd name="T19" fmla="*/ 13 h 196"/>
                  <a:gd name="T20" fmla="*/ 35 w 97"/>
                  <a:gd name="T21" fmla="*/ 17 h 196"/>
                  <a:gd name="T22" fmla="*/ 38 w 97"/>
                  <a:gd name="T23" fmla="*/ 20 h 196"/>
                  <a:gd name="T24" fmla="*/ 41 w 97"/>
                  <a:gd name="T25" fmla="*/ 24 h 196"/>
                  <a:gd name="T26" fmla="*/ 43 w 97"/>
                  <a:gd name="T27" fmla="*/ 28 h 196"/>
                  <a:gd name="T28" fmla="*/ 45 w 97"/>
                  <a:gd name="T29" fmla="*/ 33 h 196"/>
                  <a:gd name="T30" fmla="*/ 46 w 97"/>
                  <a:gd name="T31" fmla="*/ 37 h 196"/>
                  <a:gd name="T32" fmla="*/ 47 w 97"/>
                  <a:gd name="T33" fmla="*/ 42 h 196"/>
                  <a:gd name="T34" fmla="*/ 48 w 97"/>
                  <a:gd name="T35" fmla="*/ 47 h 196"/>
                  <a:gd name="T36" fmla="*/ 48 w 97"/>
                  <a:gd name="T37" fmla="*/ 52 h 196"/>
                  <a:gd name="T38" fmla="*/ 47 w 97"/>
                  <a:gd name="T39" fmla="*/ 56 h 196"/>
                  <a:gd name="T40" fmla="*/ 46 w 97"/>
                  <a:gd name="T41" fmla="*/ 61 h 196"/>
                  <a:gd name="T42" fmla="*/ 45 w 97"/>
                  <a:gd name="T43" fmla="*/ 66 h 196"/>
                  <a:gd name="T44" fmla="*/ 43 w 97"/>
                  <a:gd name="T45" fmla="*/ 71 h 196"/>
                  <a:gd name="T46" fmla="*/ 41 w 97"/>
                  <a:gd name="T47" fmla="*/ 74 h 196"/>
                  <a:gd name="T48" fmla="*/ 38 w 97"/>
                  <a:gd name="T49" fmla="*/ 78 h 196"/>
                  <a:gd name="T50" fmla="*/ 35 w 97"/>
                  <a:gd name="T51" fmla="*/ 82 h 196"/>
                  <a:gd name="T52" fmla="*/ 31 w 97"/>
                  <a:gd name="T53" fmla="*/ 85 h 196"/>
                  <a:gd name="T54" fmla="*/ 28 w 97"/>
                  <a:gd name="T55" fmla="*/ 88 h 196"/>
                  <a:gd name="T56" fmla="*/ 24 w 97"/>
                  <a:gd name="T57" fmla="*/ 91 h 196"/>
                  <a:gd name="T58" fmla="*/ 20 w 97"/>
                  <a:gd name="T59" fmla="*/ 93 h 196"/>
                  <a:gd name="T60" fmla="*/ 16 w 97"/>
                  <a:gd name="T61" fmla="*/ 94 h 196"/>
                  <a:gd name="T62" fmla="*/ 11 w 97"/>
                  <a:gd name="T63" fmla="*/ 96 h 196"/>
                  <a:gd name="T64" fmla="*/ 6 w 97"/>
                  <a:gd name="T65" fmla="*/ 97 h 196"/>
                  <a:gd name="T66" fmla="*/ 2 w 97"/>
                  <a:gd name="T67" fmla="*/ 98 h 196"/>
                  <a:gd name="T68" fmla="*/ 0 w 97"/>
                  <a:gd name="T69" fmla="*/ 95 h 196"/>
                  <a:gd name="T70" fmla="*/ 0 w 97"/>
                  <a:gd name="T71" fmla="*/ 91 h 196"/>
                  <a:gd name="T72" fmla="*/ 1 w 97"/>
                  <a:gd name="T73" fmla="*/ 89 h 196"/>
                  <a:gd name="T74" fmla="*/ 5 w 97"/>
                  <a:gd name="T75" fmla="*/ 88 h 196"/>
                  <a:gd name="T76" fmla="*/ 10 w 97"/>
                  <a:gd name="T77" fmla="*/ 86 h 196"/>
                  <a:gd name="T78" fmla="*/ 17 w 97"/>
                  <a:gd name="T79" fmla="*/ 83 h 196"/>
                  <a:gd name="T80" fmla="*/ 24 w 97"/>
                  <a:gd name="T81" fmla="*/ 79 h 196"/>
                  <a:gd name="T82" fmla="*/ 29 w 97"/>
                  <a:gd name="T83" fmla="*/ 74 h 196"/>
                  <a:gd name="T84" fmla="*/ 33 w 97"/>
                  <a:gd name="T85" fmla="*/ 68 h 196"/>
                  <a:gd name="T86" fmla="*/ 35 w 97"/>
                  <a:gd name="T87" fmla="*/ 63 h 196"/>
                  <a:gd name="T88" fmla="*/ 37 w 97"/>
                  <a:gd name="T89" fmla="*/ 59 h 196"/>
                  <a:gd name="T90" fmla="*/ 38 w 97"/>
                  <a:gd name="T91" fmla="*/ 54 h 196"/>
                  <a:gd name="T92" fmla="*/ 38 w 97"/>
                  <a:gd name="T93" fmla="*/ 48 h 196"/>
                  <a:gd name="T94" fmla="*/ 38 w 97"/>
                  <a:gd name="T95" fmla="*/ 43 h 196"/>
                  <a:gd name="T96" fmla="*/ 36 w 97"/>
                  <a:gd name="T97" fmla="*/ 37 h 196"/>
                  <a:gd name="T98" fmla="*/ 33 w 97"/>
                  <a:gd name="T99" fmla="*/ 31 h 196"/>
                  <a:gd name="T100" fmla="*/ 29 w 97"/>
                  <a:gd name="T101" fmla="*/ 25 h 196"/>
                  <a:gd name="T102" fmla="*/ 24 w 97"/>
                  <a:gd name="T103" fmla="*/ 19 h 196"/>
                  <a:gd name="T104" fmla="*/ 17 w 97"/>
                  <a:gd name="T105" fmla="*/ 16 h 196"/>
                  <a:gd name="T106" fmla="*/ 10 w 97"/>
                  <a:gd name="T107" fmla="*/ 13 h 196"/>
                  <a:gd name="T108" fmla="*/ 5 w 97"/>
                  <a:gd name="T109" fmla="*/ 11 h 196"/>
                  <a:gd name="T110" fmla="*/ 1 w 97"/>
                  <a:gd name="T111" fmla="*/ 11 h 196"/>
                  <a:gd name="T112" fmla="*/ 0 w 97"/>
                  <a:gd name="T113" fmla="*/ 11 h 19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97"/>
                  <a:gd name="T172" fmla="*/ 0 h 196"/>
                  <a:gd name="T173" fmla="*/ 97 w 97"/>
                  <a:gd name="T174" fmla="*/ 196 h 19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97" h="196">
                    <a:moveTo>
                      <a:pt x="0" y="21"/>
                    </a:moveTo>
                    <a:lnTo>
                      <a:pt x="0" y="15"/>
                    </a:lnTo>
                    <a:lnTo>
                      <a:pt x="0" y="10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4" y="0"/>
                    </a:lnTo>
                    <a:lnTo>
                      <a:pt x="10" y="0"/>
                    </a:lnTo>
                    <a:lnTo>
                      <a:pt x="13" y="2"/>
                    </a:lnTo>
                    <a:lnTo>
                      <a:pt x="19" y="2"/>
                    </a:lnTo>
                    <a:lnTo>
                      <a:pt x="23" y="2"/>
                    </a:lnTo>
                    <a:lnTo>
                      <a:pt x="27" y="4"/>
                    </a:lnTo>
                    <a:lnTo>
                      <a:pt x="32" y="6"/>
                    </a:lnTo>
                    <a:lnTo>
                      <a:pt x="36" y="8"/>
                    </a:lnTo>
                    <a:lnTo>
                      <a:pt x="40" y="10"/>
                    </a:lnTo>
                    <a:lnTo>
                      <a:pt x="44" y="12"/>
                    </a:lnTo>
                    <a:lnTo>
                      <a:pt x="49" y="14"/>
                    </a:lnTo>
                    <a:lnTo>
                      <a:pt x="53" y="17"/>
                    </a:lnTo>
                    <a:lnTo>
                      <a:pt x="57" y="19"/>
                    </a:lnTo>
                    <a:lnTo>
                      <a:pt x="61" y="23"/>
                    </a:lnTo>
                    <a:lnTo>
                      <a:pt x="63" y="25"/>
                    </a:lnTo>
                    <a:lnTo>
                      <a:pt x="68" y="29"/>
                    </a:lnTo>
                    <a:lnTo>
                      <a:pt x="70" y="33"/>
                    </a:lnTo>
                    <a:lnTo>
                      <a:pt x="72" y="34"/>
                    </a:lnTo>
                    <a:lnTo>
                      <a:pt x="76" y="40"/>
                    </a:lnTo>
                    <a:lnTo>
                      <a:pt x="80" y="44"/>
                    </a:lnTo>
                    <a:lnTo>
                      <a:pt x="82" y="48"/>
                    </a:lnTo>
                    <a:lnTo>
                      <a:pt x="84" y="52"/>
                    </a:lnTo>
                    <a:lnTo>
                      <a:pt x="87" y="55"/>
                    </a:lnTo>
                    <a:lnTo>
                      <a:pt x="89" y="61"/>
                    </a:lnTo>
                    <a:lnTo>
                      <a:pt x="91" y="65"/>
                    </a:lnTo>
                    <a:lnTo>
                      <a:pt x="91" y="69"/>
                    </a:lnTo>
                    <a:lnTo>
                      <a:pt x="93" y="74"/>
                    </a:lnTo>
                    <a:lnTo>
                      <a:pt x="95" y="78"/>
                    </a:lnTo>
                    <a:lnTo>
                      <a:pt x="95" y="84"/>
                    </a:lnTo>
                    <a:lnTo>
                      <a:pt x="97" y="90"/>
                    </a:lnTo>
                    <a:lnTo>
                      <a:pt x="97" y="93"/>
                    </a:lnTo>
                    <a:lnTo>
                      <a:pt x="97" y="99"/>
                    </a:lnTo>
                    <a:lnTo>
                      <a:pt x="97" y="103"/>
                    </a:lnTo>
                    <a:lnTo>
                      <a:pt x="97" y="109"/>
                    </a:lnTo>
                    <a:lnTo>
                      <a:pt x="95" y="112"/>
                    </a:lnTo>
                    <a:lnTo>
                      <a:pt x="95" y="118"/>
                    </a:lnTo>
                    <a:lnTo>
                      <a:pt x="93" y="122"/>
                    </a:lnTo>
                    <a:lnTo>
                      <a:pt x="91" y="128"/>
                    </a:lnTo>
                    <a:lnTo>
                      <a:pt x="91" y="131"/>
                    </a:lnTo>
                    <a:lnTo>
                      <a:pt x="89" y="137"/>
                    </a:lnTo>
                    <a:lnTo>
                      <a:pt x="87" y="141"/>
                    </a:lnTo>
                    <a:lnTo>
                      <a:pt x="84" y="145"/>
                    </a:lnTo>
                    <a:lnTo>
                      <a:pt x="82" y="148"/>
                    </a:lnTo>
                    <a:lnTo>
                      <a:pt x="80" y="152"/>
                    </a:lnTo>
                    <a:lnTo>
                      <a:pt x="76" y="156"/>
                    </a:lnTo>
                    <a:lnTo>
                      <a:pt x="72" y="160"/>
                    </a:lnTo>
                    <a:lnTo>
                      <a:pt x="70" y="164"/>
                    </a:lnTo>
                    <a:lnTo>
                      <a:pt x="68" y="167"/>
                    </a:lnTo>
                    <a:lnTo>
                      <a:pt x="63" y="169"/>
                    </a:lnTo>
                    <a:lnTo>
                      <a:pt x="61" y="173"/>
                    </a:lnTo>
                    <a:lnTo>
                      <a:pt x="57" y="175"/>
                    </a:lnTo>
                    <a:lnTo>
                      <a:pt x="53" y="179"/>
                    </a:lnTo>
                    <a:lnTo>
                      <a:pt x="49" y="181"/>
                    </a:lnTo>
                    <a:lnTo>
                      <a:pt x="44" y="183"/>
                    </a:lnTo>
                    <a:lnTo>
                      <a:pt x="40" y="185"/>
                    </a:lnTo>
                    <a:lnTo>
                      <a:pt x="36" y="188"/>
                    </a:lnTo>
                    <a:lnTo>
                      <a:pt x="32" y="188"/>
                    </a:lnTo>
                    <a:lnTo>
                      <a:pt x="27" y="190"/>
                    </a:lnTo>
                    <a:lnTo>
                      <a:pt x="23" y="192"/>
                    </a:lnTo>
                    <a:lnTo>
                      <a:pt x="19" y="194"/>
                    </a:lnTo>
                    <a:lnTo>
                      <a:pt x="13" y="194"/>
                    </a:lnTo>
                    <a:lnTo>
                      <a:pt x="10" y="196"/>
                    </a:lnTo>
                    <a:lnTo>
                      <a:pt x="4" y="196"/>
                    </a:lnTo>
                    <a:lnTo>
                      <a:pt x="0" y="196"/>
                    </a:lnTo>
                    <a:lnTo>
                      <a:pt x="0" y="190"/>
                    </a:lnTo>
                    <a:lnTo>
                      <a:pt x="0" y="186"/>
                    </a:lnTo>
                    <a:lnTo>
                      <a:pt x="0" y="181"/>
                    </a:lnTo>
                    <a:lnTo>
                      <a:pt x="0" y="177"/>
                    </a:lnTo>
                    <a:lnTo>
                      <a:pt x="2" y="177"/>
                    </a:lnTo>
                    <a:lnTo>
                      <a:pt x="6" y="177"/>
                    </a:lnTo>
                    <a:lnTo>
                      <a:pt x="11" y="175"/>
                    </a:lnTo>
                    <a:lnTo>
                      <a:pt x="15" y="175"/>
                    </a:lnTo>
                    <a:lnTo>
                      <a:pt x="21" y="171"/>
                    </a:lnTo>
                    <a:lnTo>
                      <a:pt x="29" y="169"/>
                    </a:lnTo>
                    <a:lnTo>
                      <a:pt x="34" y="166"/>
                    </a:lnTo>
                    <a:lnTo>
                      <a:pt x="42" y="162"/>
                    </a:lnTo>
                    <a:lnTo>
                      <a:pt x="48" y="158"/>
                    </a:lnTo>
                    <a:lnTo>
                      <a:pt x="53" y="152"/>
                    </a:lnTo>
                    <a:lnTo>
                      <a:pt x="59" y="147"/>
                    </a:lnTo>
                    <a:lnTo>
                      <a:pt x="63" y="141"/>
                    </a:lnTo>
                    <a:lnTo>
                      <a:pt x="67" y="135"/>
                    </a:lnTo>
                    <a:lnTo>
                      <a:pt x="70" y="129"/>
                    </a:lnTo>
                    <a:lnTo>
                      <a:pt x="70" y="126"/>
                    </a:lnTo>
                    <a:lnTo>
                      <a:pt x="72" y="122"/>
                    </a:lnTo>
                    <a:lnTo>
                      <a:pt x="74" y="118"/>
                    </a:lnTo>
                    <a:lnTo>
                      <a:pt x="76" y="114"/>
                    </a:lnTo>
                    <a:lnTo>
                      <a:pt x="76" y="107"/>
                    </a:lnTo>
                    <a:lnTo>
                      <a:pt x="78" y="99"/>
                    </a:lnTo>
                    <a:lnTo>
                      <a:pt x="76" y="95"/>
                    </a:lnTo>
                    <a:lnTo>
                      <a:pt x="76" y="91"/>
                    </a:lnTo>
                    <a:lnTo>
                      <a:pt x="76" y="86"/>
                    </a:lnTo>
                    <a:lnTo>
                      <a:pt x="76" y="82"/>
                    </a:lnTo>
                    <a:lnTo>
                      <a:pt x="72" y="74"/>
                    </a:lnTo>
                    <a:lnTo>
                      <a:pt x="70" y="69"/>
                    </a:lnTo>
                    <a:lnTo>
                      <a:pt x="67" y="61"/>
                    </a:lnTo>
                    <a:lnTo>
                      <a:pt x="63" y="55"/>
                    </a:lnTo>
                    <a:lnTo>
                      <a:pt x="59" y="50"/>
                    </a:lnTo>
                    <a:lnTo>
                      <a:pt x="53" y="44"/>
                    </a:lnTo>
                    <a:lnTo>
                      <a:pt x="48" y="38"/>
                    </a:lnTo>
                    <a:lnTo>
                      <a:pt x="42" y="34"/>
                    </a:lnTo>
                    <a:lnTo>
                      <a:pt x="34" y="31"/>
                    </a:lnTo>
                    <a:lnTo>
                      <a:pt x="29" y="27"/>
                    </a:lnTo>
                    <a:lnTo>
                      <a:pt x="21" y="25"/>
                    </a:lnTo>
                    <a:lnTo>
                      <a:pt x="15" y="23"/>
                    </a:lnTo>
                    <a:lnTo>
                      <a:pt x="11" y="21"/>
                    </a:lnTo>
                    <a:lnTo>
                      <a:pt x="6" y="21"/>
                    </a:lnTo>
                    <a:lnTo>
                      <a:pt x="2" y="21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8" name="Freeform 235"/>
              <p:cNvSpPr>
                <a:spLocks/>
              </p:cNvSpPr>
              <p:nvPr/>
            </p:nvSpPr>
            <p:spPr bwMode="auto">
              <a:xfrm>
                <a:off x="1983" y="3307"/>
                <a:ext cx="33" cy="66"/>
              </a:xfrm>
              <a:custGeom>
                <a:avLst/>
                <a:gdLst>
                  <a:gd name="T0" fmla="*/ 0 w 67"/>
                  <a:gd name="T1" fmla="*/ 8 h 133"/>
                  <a:gd name="T2" fmla="*/ 0 w 67"/>
                  <a:gd name="T3" fmla="*/ 2 h 133"/>
                  <a:gd name="T4" fmla="*/ 4 w 67"/>
                  <a:gd name="T5" fmla="*/ 0 h 133"/>
                  <a:gd name="T6" fmla="*/ 10 w 67"/>
                  <a:gd name="T7" fmla="*/ 1 h 133"/>
                  <a:gd name="T8" fmla="*/ 16 w 67"/>
                  <a:gd name="T9" fmla="*/ 4 h 133"/>
                  <a:gd name="T10" fmla="*/ 22 w 67"/>
                  <a:gd name="T11" fmla="*/ 7 h 133"/>
                  <a:gd name="T12" fmla="*/ 25 w 67"/>
                  <a:gd name="T13" fmla="*/ 11 h 133"/>
                  <a:gd name="T14" fmla="*/ 29 w 67"/>
                  <a:gd name="T15" fmla="*/ 17 h 133"/>
                  <a:gd name="T16" fmla="*/ 31 w 67"/>
                  <a:gd name="T17" fmla="*/ 23 h 133"/>
                  <a:gd name="T18" fmla="*/ 33 w 67"/>
                  <a:gd name="T19" fmla="*/ 29 h 133"/>
                  <a:gd name="T20" fmla="*/ 33 w 67"/>
                  <a:gd name="T21" fmla="*/ 36 h 133"/>
                  <a:gd name="T22" fmla="*/ 31 w 67"/>
                  <a:gd name="T23" fmla="*/ 42 h 133"/>
                  <a:gd name="T24" fmla="*/ 29 w 67"/>
                  <a:gd name="T25" fmla="*/ 48 h 133"/>
                  <a:gd name="T26" fmla="*/ 25 w 67"/>
                  <a:gd name="T27" fmla="*/ 54 h 133"/>
                  <a:gd name="T28" fmla="*/ 22 w 67"/>
                  <a:gd name="T29" fmla="*/ 59 h 133"/>
                  <a:gd name="T30" fmla="*/ 16 w 67"/>
                  <a:gd name="T31" fmla="*/ 61 h 133"/>
                  <a:gd name="T32" fmla="*/ 10 w 67"/>
                  <a:gd name="T33" fmla="*/ 64 h 133"/>
                  <a:gd name="T34" fmla="*/ 4 w 67"/>
                  <a:gd name="T35" fmla="*/ 66 h 133"/>
                  <a:gd name="T36" fmla="*/ 0 w 67"/>
                  <a:gd name="T37" fmla="*/ 63 h 133"/>
                  <a:gd name="T38" fmla="*/ 0 w 67"/>
                  <a:gd name="T39" fmla="*/ 58 h 133"/>
                  <a:gd name="T40" fmla="*/ 3 w 67"/>
                  <a:gd name="T41" fmla="*/ 55 h 133"/>
                  <a:gd name="T42" fmla="*/ 6 w 67"/>
                  <a:gd name="T43" fmla="*/ 54 h 133"/>
                  <a:gd name="T44" fmla="*/ 12 w 67"/>
                  <a:gd name="T45" fmla="*/ 51 h 133"/>
                  <a:gd name="T46" fmla="*/ 17 w 67"/>
                  <a:gd name="T47" fmla="*/ 46 h 133"/>
                  <a:gd name="T48" fmla="*/ 19 w 67"/>
                  <a:gd name="T49" fmla="*/ 42 h 133"/>
                  <a:gd name="T50" fmla="*/ 21 w 67"/>
                  <a:gd name="T51" fmla="*/ 39 h 133"/>
                  <a:gd name="T52" fmla="*/ 22 w 67"/>
                  <a:gd name="T53" fmla="*/ 35 h 133"/>
                  <a:gd name="T54" fmla="*/ 22 w 67"/>
                  <a:gd name="T55" fmla="*/ 30 h 133"/>
                  <a:gd name="T56" fmla="*/ 21 w 67"/>
                  <a:gd name="T57" fmla="*/ 26 h 133"/>
                  <a:gd name="T58" fmla="*/ 18 w 67"/>
                  <a:gd name="T59" fmla="*/ 21 h 133"/>
                  <a:gd name="T60" fmla="*/ 12 w 67"/>
                  <a:gd name="T61" fmla="*/ 16 h 133"/>
                  <a:gd name="T62" fmla="*/ 6 w 67"/>
                  <a:gd name="T63" fmla="*/ 13 h 133"/>
                  <a:gd name="T64" fmla="*/ 3 w 67"/>
                  <a:gd name="T65" fmla="*/ 12 h 133"/>
                  <a:gd name="T66" fmla="*/ 0 w 67"/>
                  <a:gd name="T67" fmla="*/ 12 h 133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67"/>
                  <a:gd name="T103" fmla="*/ 0 h 133"/>
                  <a:gd name="T104" fmla="*/ 67 w 67"/>
                  <a:gd name="T105" fmla="*/ 133 h 133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67" h="133">
                    <a:moveTo>
                      <a:pt x="0" y="25"/>
                    </a:moveTo>
                    <a:lnTo>
                      <a:pt x="0" y="17"/>
                    </a:lnTo>
                    <a:lnTo>
                      <a:pt x="0" y="11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15" y="2"/>
                    </a:lnTo>
                    <a:lnTo>
                      <a:pt x="21" y="2"/>
                    </a:lnTo>
                    <a:lnTo>
                      <a:pt x="27" y="6"/>
                    </a:lnTo>
                    <a:lnTo>
                      <a:pt x="32" y="8"/>
                    </a:lnTo>
                    <a:lnTo>
                      <a:pt x="38" y="11"/>
                    </a:lnTo>
                    <a:lnTo>
                      <a:pt x="44" y="15"/>
                    </a:lnTo>
                    <a:lnTo>
                      <a:pt x="48" y="19"/>
                    </a:lnTo>
                    <a:lnTo>
                      <a:pt x="51" y="23"/>
                    </a:lnTo>
                    <a:lnTo>
                      <a:pt x="55" y="28"/>
                    </a:lnTo>
                    <a:lnTo>
                      <a:pt x="59" y="34"/>
                    </a:lnTo>
                    <a:lnTo>
                      <a:pt x="63" y="40"/>
                    </a:lnTo>
                    <a:lnTo>
                      <a:pt x="63" y="46"/>
                    </a:lnTo>
                    <a:lnTo>
                      <a:pt x="65" y="51"/>
                    </a:lnTo>
                    <a:lnTo>
                      <a:pt x="67" y="59"/>
                    </a:lnTo>
                    <a:lnTo>
                      <a:pt x="67" y="66"/>
                    </a:lnTo>
                    <a:lnTo>
                      <a:pt x="67" y="72"/>
                    </a:lnTo>
                    <a:lnTo>
                      <a:pt x="65" y="80"/>
                    </a:lnTo>
                    <a:lnTo>
                      <a:pt x="63" y="85"/>
                    </a:lnTo>
                    <a:lnTo>
                      <a:pt x="63" y="91"/>
                    </a:lnTo>
                    <a:lnTo>
                      <a:pt x="59" y="97"/>
                    </a:lnTo>
                    <a:lnTo>
                      <a:pt x="55" y="103"/>
                    </a:lnTo>
                    <a:lnTo>
                      <a:pt x="51" y="108"/>
                    </a:lnTo>
                    <a:lnTo>
                      <a:pt x="48" y="114"/>
                    </a:lnTo>
                    <a:lnTo>
                      <a:pt x="44" y="118"/>
                    </a:lnTo>
                    <a:lnTo>
                      <a:pt x="38" y="122"/>
                    </a:lnTo>
                    <a:lnTo>
                      <a:pt x="32" y="123"/>
                    </a:lnTo>
                    <a:lnTo>
                      <a:pt x="27" y="127"/>
                    </a:lnTo>
                    <a:lnTo>
                      <a:pt x="21" y="129"/>
                    </a:lnTo>
                    <a:lnTo>
                      <a:pt x="15" y="131"/>
                    </a:lnTo>
                    <a:lnTo>
                      <a:pt x="8" y="133"/>
                    </a:lnTo>
                    <a:lnTo>
                      <a:pt x="0" y="133"/>
                    </a:lnTo>
                    <a:lnTo>
                      <a:pt x="0" y="127"/>
                    </a:lnTo>
                    <a:lnTo>
                      <a:pt x="0" y="122"/>
                    </a:lnTo>
                    <a:lnTo>
                      <a:pt x="0" y="116"/>
                    </a:lnTo>
                    <a:lnTo>
                      <a:pt x="0" y="110"/>
                    </a:lnTo>
                    <a:lnTo>
                      <a:pt x="6" y="110"/>
                    </a:lnTo>
                    <a:lnTo>
                      <a:pt x="10" y="108"/>
                    </a:lnTo>
                    <a:lnTo>
                      <a:pt x="13" y="108"/>
                    </a:lnTo>
                    <a:lnTo>
                      <a:pt x="17" y="106"/>
                    </a:lnTo>
                    <a:lnTo>
                      <a:pt x="25" y="103"/>
                    </a:lnTo>
                    <a:lnTo>
                      <a:pt x="32" y="97"/>
                    </a:lnTo>
                    <a:lnTo>
                      <a:pt x="34" y="93"/>
                    </a:lnTo>
                    <a:lnTo>
                      <a:pt x="36" y="89"/>
                    </a:lnTo>
                    <a:lnTo>
                      <a:pt x="38" y="85"/>
                    </a:lnTo>
                    <a:lnTo>
                      <a:pt x="40" y="82"/>
                    </a:lnTo>
                    <a:lnTo>
                      <a:pt x="42" y="78"/>
                    </a:lnTo>
                    <a:lnTo>
                      <a:pt x="44" y="74"/>
                    </a:lnTo>
                    <a:lnTo>
                      <a:pt x="44" y="70"/>
                    </a:lnTo>
                    <a:lnTo>
                      <a:pt x="44" y="66"/>
                    </a:lnTo>
                    <a:lnTo>
                      <a:pt x="44" y="61"/>
                    </a:lnTo>
                    <a:lnTo>
                      <a:pt x="44" y="57"/>
                    </a:lnTo>
                    <a:lnTo>
                      <a:pt x="42" y="53"/>
                    </a:lnTo>
                    <a:lnTo>
                      <a:pt x="40" y="49"/>
                    </a:lnTo>
                    <a:lnTo>
                      <a:pt x="36" y="42"/>
                    </a:lnTo>
                    <a:lnTo>
                      <a:pt x="32" y="38"/>
                    </a:lnTo>
                    <a:lnTo>
                      <a:pt x="25" y="32"/>
                    </a:lnTo>
                    <a:lnTo>
                      <a:pt x="17" y="28"/>
                    </a:lnTo>
                    <a:lnTo>
                      <a:pt x="13" y="27"/>
                    </a:lnTo>
                    <a:lnTo>
                      <a:pt x="10" y="25"/>
                    </a:lnTo>
                    <a:lnTo>
                      <a:pt x="6" y="25"/>
                    </a:lnTo>
                    <a:lnTo>
                      <a:pt x="0" y="2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9" name="Freeform 236"/>
              <p:cNvSpPr>
                <a:spLocks/>
              </p:cNvSpPr>
              <p:nvPr/>
            </p:nvSpPr>
            <p:spPr bwMode="auto">
              <a:xfrm>
                <a:off x="1951" y="3307"/>
                <a:ext cx="33" cy="66"/>
              </a:xfrm>
              <a:custGeom>
                <a:avLst/>
                <a:gdLst>
                  <a:gd name="T0" fmla="*/ 11 w 67"/>
                  <a:gd name="T1" fmla="*/ 35 h 133"/>
                  <a:gd name="T2" fmla="*/ 12 w 67"/>
                  <a:gd name="T3" fmla="*/ 39 h 133"/>
                  <a:gd name="T4" fmla="*/ 14 w 67"/>
                  <a:gd name="T5" fmla="*/ 42 h 133"/>
                  <a:gd name="T6" fmla="*/ 16 w 67"/>
                  <a:gd name="T7" fmla="*/ 46 h 133"/>
                  <a:gd name="T8" fmla="*/ 21 w 67"/>
                  <a:gd name="T9" fmla="*/ 50 h 133"/>
                  <a:gd name="T10" fmla="*/ 27 w 67"/>
                  <a:gd name="T11" fmla="*/ 53 h 133"/>
                  <a:gd name="T12" fmla="*/ 30 w 67"/>
                  <a:gd name="T13" fmla="*/ 54 h 133"/>
                  <a:gd name="T14" fmla="*/ 33 w 67"/>
                  <a:gd name="T15" fmla="*/ 58 h 133"/>
                  <a:gd name="T16" fmla="*/ 33 w 67"/>
                  <a:gd name="T17" fmla="*/ 63 h 133"/>
                  <a:gd name="T18" fmla="*/ 29 w 67"/>
                  <a:gd name="T19" fmla="*/ 66 h 133"/>
                  <a:gd name="T20" fmla="*/ 23 w 67"/>
                  <a:gd name="T21" fmla="*/ 64 h 133"/>
                  <a:gd name="T22" fmla="*/ 17 w 67"/>
                  <a:gd name="T23" fmla="*/ 61 h 133"/>
                  <a:gd name="T24" fmla="*/ 11 w 67"/>
                  <a:gd name="T25" fmla="*/ 59 h 133"/>
                  <a:gd name="T26" fmla="*/ 7 w 67"/>
                  <a:gd name="T27" fmla="*/ 54 h 133"/>
                  <a:gd name="T28" fmla="*/ 3 w 67"/>
                  <a:gd name="T29" fmla="*/ 48 h 133"/>
                  <a:gd name="T30" fmla="*/ 1 w 67"/>
                  <a:gd name="T31" fmla="*/ 42 h 133"/>
                  <a:gd name="T32" fmla="*/ 0 w 67"/>
                  <a:gd name="T33" fmla="*/ 36 h 133"/>
                  <a:gd name="T34" fmla="*/ 0 w 67"/>
                  <a:gd name="T35" fmla="*/ 29 h 133"/>
                  <a:gd name="T36" fmla="*/ 1 w 67"/>
                  <a:gd name="T37" fmla="*/ 23 h 133"/>
                  <a:gd name="T38" fmla="*/ 3 w 67"/>
                  <a:gd name="T39" fmla="*/ 17 h 133"/>
                  <a:gd name="T40" fmla="*/ 7 w 67"/>
                  <a:gd name="T41" fmla="*/ 11 h 133"/>
                  <a:gd name="T42" fmla="*/ 11 w 67"/>
                  <a:gd name="T43" fmla="*/ 7 h 133"/>
                  <a:gd name="T44" fmla="*/ 17 w 67"/>
                  <a:gd name="T45" fmla="*/ 4 h 133"/>
                  <a:gd name="T46" fmla="*/ 23 w 67"/>
                  <a:gd name="T47" fmla="*/ 1 h 133"/>
                  <a:gd name="T48" fmla="*/ 29 w 67"/>
                  <a:gd name="T49" fmla="*/ 0 h 133"/>
                  <a:gd name="T50" fmla="*/ 33 w 67"/>
                  <a:gd name="T51" fmla="*/ 2 h 133"/>
                  <a:gd name="T52" fmla="*/ 33 w 67"/>
                  <a:gd name="T53" fmla="*/ 8 h 133"/>
                  <a:gd name="T54" fmla="*/ 30 w 67"/>
                  <a:gd name="T55" fmla="*/ 12 h 133"/>
                  <a:gd name="T56" fmla="*/ 27 w 67"/>
                  <a:gd name="T57" fmla="*/ 13 h 133"/>
                  <a:gd name="T58" fmla="*/ 21 w 67"/>
                  <a:gd name="T59" fmla="*/ 16 h 133"/>
                  <a:gd name="T60" fmla="*/ 15 w 67"/>
                  <a:gd name="T61" fmla="*/ 21 h 133"/>
                  <a:gd name="T62" fmla="*/ 12 w 67"/>
                  <a:gd name="T63" fmla="*/ 26 h 133"/>
                  <a:gd name="T64" fmla="*/ 11 w 67"/>
                  <a:gd name="T65" fmla="*/ 30 h 133"/>
                  <a:gd name="T66" fmla="*/ 11 w 67"/>
                  <a:gd name="T67" fmla="*/ 33 h 133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67"/>
                  <a:gd name="T103" fmla="*/ 0 h 133"/>
                  <a:gd name="T104" fmla="*/ 67 w 67"/>
                  <a:gd name="T105" fmla="*/ 133 h 133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67" h="133">
                    <a:moveTo>
                      <a:pt x="23" y="66"/>
                    </a:moveTo>
                    <a:lnTo>
                      <a:pt x="23" y="70"/>
                    </a:lnTo>
                    <a:lnTo>
                      <a:pt x="23" y="74"/>
                    </a:lnTo>
                    <a:lnTo>
                      <a:pt x="25" y="78"/>
                    </a:lnTo>
                    <a:lnTo>
                      <a:pt x="27" y="82"/>
                    </a:lnTo>
                    <a:lnTo>
                      <a:pt x="29" y="85"/>
                    </a:lnTo>
                    <a:lnTo>
                      <a:pt x="31" y="89"/>
                    </a:lnTo>
                    <a:lnTo>
                      <a:pt x="33" y="93"/>
                    </a:lnTo>
                    <a:lnTo>
                      <a:pt x="36" y="97"/>
                    </a:lnTo>
                    <a:lnTo>
                      <a:pt x="42" y="101"/>
                    </a:lnTo>
                    <a:lnTo>
                      <a:pt x="50" y="104"/>
                    </a:lnTo>
                    <a:lnTo>
                      <a:pt x="54" y="106"/>
                    </a:lnTo>
                    <a:lnTo>
                      <a:pt x="57" y="108"/>
                    </a:lnTo>
                    <a:lnTo>
                      <a:pt x="61" y="108"/>
                    </a:lnTo>
                    <a:lnTo>
                      <a:pt x="67" y="110"/>
                    </a:lnTo>
                    <a:lnTo>
                      <a:pt x="67" y="116"/>
                    </a:lnTo>
                    <a:lnTo>
                      <a:pt x="67" y="122"/>
                    </a:lnTo>
                    <a:lnTo>
                      <a:pt x="67" y="127"/>
                    </a:lnTo>
                    <a:lnTo>
                      <a:pt x="67" y="133"/>
                    </a:lnTo>
                    <a:lnTo>
                      <a:pt x="59" y="133"/>
                    </a:lnTo>
                    <a:lnTo>
                      <a:pt x="52" y="131"/>
                    </a:lnTo>
                    <a:lnTo>
                      <a:pt x="46" y="129"/>
                    </a:lnTo>
                    <a:lnTo>
                      <a:pt x="40" y="127"/>
                    </a:lnTo>
                    <a:lnTo>
                      <a:pt x="35" y="123"/>
                    </a:lnTo>
                    <a:lnTo>
                      <a:pt x="29" y="122"/>
                    </a:lnTo>
                    <a:lnTo>
                      <a:pt x="23" y="118"/>
                    </a:lnTo>
                    <a:lnTo>
                      <a:pt x="19" y="114"/>
                    </a:lnTo>
                    <a:lnTo>
                      <a:pt x="14" y="108"/>
                    </a:lnTo>
                    <a:lnTo>
                      <a:pt x="10" y="103"/>
                    </a:lnTo>
                    <a:lnTo>
                      <a:pt x="6" y="97"/>
                    </a:lnTo>
                    <a:lnTo>
                      <a:pt x="4" y="91"/>
                    </a:lnTo>
                    <a:lnTo>
                      <a:pt x="2" y="85"/>
                    </a:lnTo>
                    <a:lnTo>
                      <a:pt x="0" y="80"/>
                    </a:lnTo>
                    <a:lnTo>
                      <a:pt x="0" y="72"/>
                    </a:lnTo>
                    <a:lnTo>
                      <a:pt x="0" y="66"/>
                    </a:lnTo>
                    <a:lnTo>
                      <a:pt x="0" y="59"/>
                    </a:lnTo>
                    <a:lnTo>
                      <a:pt x="0" y="51"/>
                    </a:lnTo>
                    <a:lnTo>
                      <a:pt x="2" y="46"/>
                    </a:lnTo>
                    <a:lnTo>
                      <a:pt x="4" y="40"/>
                    </a:lnTo>
                    <a:lnTo>
                      <a:pt x="6" y="34"/>
                    </a:lnTo>
                    <a:lnTo>
                      <a:pt x="10" y="28"/>
                    </a:lnTo>
                    <a:lnTo>
                      <a:pt x="14" y="23"/>
                    </a:lnTo>
                    <a:lnTo>
                      <a:pt x="19" y="19"/>
                    </a:lnTo>
                    <a:lnTo>
                      <a:pt x="23" y="15"/>
                    </a:lnTo>
                    <a:lnTo>
                      <a:pt x="29" y="11"/>
                    </a:lnTo>
                    <a:lnTo>
                      <a:pt x="35" y="8"/>
                    </a:lnTo>
                    <a:lnTo>
                      <a:pt x="40" y="6"/>
                    </a:lnTo>
                    <a:lnTo>
                      <a:pt x="46" y="2"/>
                    </a:lnTo>
                    <a:lnTo>
                      <a:pt x="52" y="2"/>
                    </a:lnTo>
                    <a:lnTo>
                      <a:pt x="59" y="0"/>
                    </a:lnTo>
                    <a:lnTo>
                      <a:pt x="67" y="0"/>
                    </a:lnTo>
                    <a:lnTo>
                      <a:pt x="67" y="4"/>
                    </a:lnTo>
                    <a:lnTo>
                      <a:pt x="67" y="11"/>
                    </a:lnTo>
                    <a:lnTo>
                      <a:pt x="67" y="17"/>
                    </a:lnTo>
                    <a:lnTo>
                      <a:pt x="67" y="25"/>
                    </a:lnTo>
                    <a:lnTo>
                      <a:pt x="61" y="25"/>
                    </a:lnTo>
                    <a:lnTo>
                      <a:pt x="57" y="25"/>
                    </a:lnTo>
                    <a:lnTo>
                      <a:pt x="54" y="27"/>
                    </a:lnTo>
                    <a:lnTo>
                      <a:pt x="50" y="28"/>
                    </a:lnTo>
                    <a:lnTo>
                      <a:pt x="42" y="32"/>
                    </a:lnTo>
                    <a:lnTo>
                      <a:pt x="36" y="38"/>
                    </a:lnTo>
                    <a:lnTo>
                      <a:pt x="31" y="42"/>
                    </a:lnTo>
                    <a:lnTo>
                      <a:pt x="27" y="49"/>
                    </a:lnTo>
                    <a:lnTo>
                      <a:pt x="25" y="53"/>
                    </a:lnTo>
                    <a:lnTo>
                      <a:pt x="23" y="57"/>
                    </a:lnTo>
                    <a:lnTo>
                      <a:pt x="23" y="61"/>
                    </a:lnTo>
                    <a:lnTo>
                      <a:pt x="23" y="6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0" name="Freeform 237"/>
              <p:cNvSpPr>
                <a:spLocks/>
              </p:cNvSpPr>
              <p:nvPr/>
            </p:nvSpPr>
            <p:spPr bwMode="auto">
              <a:xfrm>
                <a:off x="2126" y="3332"/>
                <a:ext cx="32" cy="66"/>
              </a:xfrm>
              <a:custGeom>
                <a:avLst/>
                <a:gdLst>
                  <a:gd name="T0" fmla="*/ 0 w 65"/>
                  <a:gd name="T1" fmla="*/ 8 h 133"/>
                  <a:gd name="T2" fmla="*/ 0 w 65"/>
                  <a:gd name="T3" fmla="*/ 2 h 133"/>
                  <a:gd name="T4" fmla="*/ 3 w 65"/>
                  <a:gd name="T5" fmla="*/ 0 h 133"/>
                  <a:gd name="T6" fmla="*/ 9 w 65"/>
                  <a:gd name="T7" fmla="*/ 1 h 133"/>
                  <a:gd name="T8" fmla="*/ 15 w 65"/>
                  <a:gd name="T9" fmla="*/ 4 h 133"/>
                  <a:gd name="T10" fmla="*/ 21 w 65"/>
                  <a:gd name="T11" fmla="*/ 7 h 133"/>
                  <a:gd name="T12" fmla="*/ 25 w 65"/>
                  <a:gd name="T13" fmla="*/ 11 h 133"/>
                  <a:gd name="T14" fmla="*/ 28 w 65"/>
                  <a:gd name="T15" fmla="*/ 16 h 133"/>
                  <a:gd name="T16" fmla="*/ 30 w 65"/>
                  <a:gd name="T17" fmla="*/ 23 h 133"/>
                  <a:gd name="T18" fmla="*/ 32 w 65"/>
                  <a:gd name="T19" fmla="*/ 29 h 133"/>
                  <a:gd name="T20" fmla="*/ 32 w 65"/>
                  <a:gd name="T21" fmla="*/ 36 h 133"/>
                  <a:gd name="T22" fmla="*/ 30 w 65"/>
                  <a:gd name="T23" fmla="*/ 43 h 133"/>
                  <a:gd name="T24" fmla="*/ 28 w 65"/>
                  <a:gd name="T25" fmla="*/ 48 h 133"/>
                  <a:gd name="T26" fmla="*/ 25 w 65"/>
                  <a:gd name="T27" fmla="*/ 53 h 133"/>
                  <a:gd name="T28" fmla="*/ 21 w 65"/>
                  <a:gd name="T29" fmla="*/ 58 h 133"/>
                  <a:gd name="T30" fmla="*/ 15 w 65"/>
                  <a:gd name="T31" fmla="*/ 62 h 133"/>
                  <a:gd name="T32" fmla="*/ 9 w 65"/>
                  <a:gd name="T33" fmla="*/ 65 h 133"/>
                  <a:gd name="T34" fmla="*/ 3 w 65"/>
                  <a:gd name="T35" fmla="*/ 66 h 133"/>
                  <a:gd name="T36" fmla="*/ 0 w 65"/>
                  <a:gd name="T37" fmla="*/ 64 h 133"/>
                  <a:gd name="T38" fmla="*/ 0 w 65"/>
                  <a:gd name="T39" fmla="*/ 57 h 133"/>
                  <a:gd name="T40" fmla="*/ 2 w 65"/>
                  <a:gd name="T41" fmla="*/ 54 h 133"/>
                  <a:gd name="T42" fmla="*/ 5 w 65"/>
                  <a:gd name="T43" fmla="*/ 53 h 133"/>
                  <a:gd name="T44" fmla="*/ 11 w 65"/>
                  <a:gd name="T45" fmla="*/ 50 h 133"/>
                  <a:gd name="T46" fmla="*/ 16 w 65"/>
                  <a:gd name="T47" fmla="*/ 46 h 133"/>
                  <a:gd name="T48" fmla="*/ 18 w 65"/>
                  <a:gd name="T49" fmla="*/ 43 h 133"/>
                  <a:gd name="T50" fmla="*/ 20 w 65"/>
                  <a:gd name="T51" fmla="*/ 39 h 133"/>
                  <a:gd name="T52" fmla="*/ 21 w 65"/>
                  <a:gd name="T53" fmla="*/ 35 h 133"/>
                  <a:gd name="T54" fmla="*/ 21 w 65"/>
                  <a:gd name="T55" fmla="*/ 30 h 133"/>
                  <a:gd name="T56" fmla="*/ 20 w 65"/>
                  <a:gd name="T57" fmla="*/ 27 h 133"/>
                  <a:gd name="T58" fmla="*/ 17 w 65"/>
                  <a:gd name="T59" fmla="*/ 21 h 133"/>
                  <a:gd name="T60" fmla="*/ 11 w 65"/>
                  <a:gd name="T61" fmla="*/ 15 h 133"/>
                  <a:gd name="T62" fmla="*/ 5 w 65"/>
                  <a:gd name="T63" fmla="*/ 11 h 133"/>
                  <a:gd name="T64" fmla="*/ 2 w 65"/>
                  <a:gd name="T65" fmla="*/ 11 h 133"/>
                  <a:gd name="T66" fmla="*/ 0 w 65"/>
                  <a:gd name="T67" fmla="*/ 11 h 133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65"/>
                  <a:gd name="T103" fmla="*/ 0 h 133"/>
                  <a:gd name="T104" fmla="*/ 65 w 65"/>
                  <a:gd name="T105" fmla="*/ 133 h 133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65" h="133">
                    <a:moveTo>
                      <a:pt x="0" y="23"/>
                    </a:moveTo>
                    <a:lnTo>
                      <a:pt x="0" y="16"/>
                    </a:lnTo>
                    <a:lnTo>
                      <a:pt x="0" y="10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13" y="0"/>
                    </a:lnTo>
                    <a:lnTo>
                      <a:pt x="19" y="2"/>
                    </a:lnTo>
                    <a:lnTo>
                      <a:pt x="25" y="4"/>
                    </a:lnTo>
                    <a:lnTo>
                      <a:pt x="31" y="8"/>
                    </a:lnTo>
                    <a:lnTo>
                      <a:pt x="36" y="12"/>
                    </a:lnTo>
                    <a:lnTo>
                      <a:pt x="42" y="14"/>
                    </a:lnTo>
                    <a:lnTo>
                      <a:pt x="46" y="19"/>
                    </a:lnTo>
                    <a:lnTo>
                      <a:pt x="50" y="23"/>
                    </a:lnTo>
                    <a:lnTo>
                      <a:pt x="53" y="29"/>
                    </a:lnTo>
                    <a:lnTo>
                      <a:pt x="57" y="33"/>
                    </a:lnTo>
                    <a:lnTo>
                      <a:pt x="61" y="40"/>
                    </a:lnTo>
                    <a:lnTo>
                      <a:pt x="61" y="46"/>
                    </a:lnTo>
                    <a:lnTo>
                      <a:pt x="63" y="52"/>
                    </a:lnTo>
                    <a:lnTo>
                      <a:pt x="65" y="59"/>
                    </a:lnTo>
                    <a:lnTo>
                      <a:pt x="65" y="67"/>
                    </a:lnTo>
                    <a:lnTo>
                      <a:pt x="65" y="73"/>
                    </a:lnTo>
                    <a:lnTo>
                      <a:pt x="63" y="78"/>
                    </a:lnTo>
                    <a:lnTo>
                      <a:pt x="61" y="86"/>
                    </a:lnTo>
                    <a:lnTo>
                      <a:pt x="61" y="92"/>
                    </a:lnTo>
                    <a:lnTo>
                      <a:pt x="57" y="97"/>
                    </a:lnTo>
                    <a:lnTo>
                      <a:pt x="53" y="103"/>
                    </a:lnTo>
                    <a:lnTo>
                      <a:pt x="50" y="107"/>
                    </a:lnTo>
                    <a:lnTo>
                      <a:pt x="46" y="112"/>
                    </a:lnTo>
                    <a:lnTo>
                      <a:pt x="42" y="116"/>
                    </a:lnTo>
                    <a:lnTo>
                      <a:pt x="36" y="120"/>
                    </a:lnTo>
                    <a:lnTo>
                      <a:pt x="31" y="124"/>
                    </a:lnTo>
                    <a:lnTo>
                      <a:pt x="25" y="128"/>
                    </a:lnTo>
                    <a:lnTo>
                      <a:pt x="19" y="130"/>
                    </a:lnTo>
                    <a:lnTo>
                      <a:pt x="13" y="131"/>
                    </a:lnTo>
                    <a:lnTo>
                      <a:pt x="6" y="133"/>
                    </a:lnTo>
                    <a:lnTo>
                      <a:pt x="0" y="133"/>
                    </a:lnTo>
                    <a:lnTo>
                      <a:pt x="0" y="128"/>
                    </a:lnTo>
                    <a:lnTo>
                      <a:pt x="0" y="120"/>
                    </a:lnTo>
                    <a:lnTo>
                      <a:pt x="0" y="114"/>
                    </a:lnTo>
                    <a:lnTo>
                      <a:pt x="0" y="109"/>
                    </a:lnTo>
                    <a:lnTo>
                      <a:pt x="4" y="109"/>
                    </a:lnTo>
                    <a:lnTo>
                      <a:pt x="8" y="107"/>
                    </a:lnTo>
                    <a:lnTo>
                      <a:pt x="11" y="107"/>
                    </a:lnTo>
                    <a:lnTo>
                      <a:pt x="17" y="105"/>
                    </a:lnTo>
                    <a:lnTo>
                      <a:pt x="23" y="101"/>
                    </a:lnTo>
                    <a:lnTo>
                      <a:pt x="31" y="95"/>
                    </a:lnTo>
                    <a:lnTo>
                      <a:pt x="32" y="92"/>
                    </a:lnTo>
                    <a:lnTo>
                      <a:pt x="34" y="90"/>
                    </a:lnTo>
                    <a:lnTo>
                      <a:pt x="36" y="86"/>
                    </a:lnTo>
                    <a:lnTo>
                      <a:pt x="40" y="82"/>
                    </a:lnTo>
                    <a:lnTo>
                      <a:pt x="40" y="78"/>
                    </a:lnTo>
                    <a:lnTo>
                      <a:pt x="42" y="74"/>
                    </a:lnTo>
                    <a:lnTo>
                      <a:pt x="42" y="71"/>
                    </a:lnTo>
                    <a:lnTo>
                      <a:pt x="44" y="67"/>
                    </a:lnTo>
                    <a:lnTo>
                      <a:pt x="42" y="61"/>
                    </a:lnTo>
                    <a:lnTo>
                      <a:pt x="42" y="57"/>
                    </a:lnTo>
                    <a:lnTo>
                      <a:pt x="40" y="54"/>
                    </a:lnTo>
                    <a:lnTo>
                      <a:pt x="40" y="50"/>
                    </a:lnTo>
                    <a:lnTo>
                      <a:pt x="34" y="42"/>
                    </a:lnTo>
                    <a:lnTo>
                      <a:pt x="31" y="35"/>
                    </a:lnTo>
                    <a:lnTo>
                      <a:pt x="23" y="31"/>
                    </a:lnTo>
                    <a:lnTo>
                      <a:pt x="17" y="25"/>
                    </a:lnTo>
                    <a:lnTo>
                      <a:pt x="11" y="23"/>
                    </a:lnTo>
                    <a:lnTo>
                      <a:pt x="8" y="23"/>
                    </a:lnTo>
                    <a:lnTo>
                      <a:pt x="4" y="23"/>
                    </a:lnTo>
                    <a:lnTo>
                      <a:pt x="0" y="23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1" name="Freeform 238"/>
              <p:cNvSpPr>
                <a:spLocks/>
              </p:cNvSpPr>
              <p:nvPr/>
            </p:nvSpPr>
            <p:spPr bwMode="auto">
              <a:xfrm>
                <a:off x="2094" y="3332"/>
                <a:ext cx="33" cy="66"/>
              </a:xfrm>
              <a:custGeom>
                <a:avLst/>
                <a:gdLst>
                  <a:gd name="T0" fmla="*/ 12 w 67"/>
                  <a:gd name="T1" fmla="*/ 35 h 133"/>
                  <a:gd name="T2" fmla="*/ 12 w 67"/>
                  <a:gd name="T3" fmla="*/ 39 h 133"/>
                  <a:gd name="T4" fmla="*/ 14 w 67"/>
                  <a:gd name="T5" fmla="*/ 43 h 133"/>
                  <a:gd name="T6" fmla="*/ 16 w 67"/>
                  <a:gd name="T7" fmla="*/ 46 h 133"/>
                  <a:gd name="T8" fmla="*/ 21 w 67"/>
                  <a:gd name="T9" fmla="*/ 50 h 133"/>
                  <a:gd name="T10" fmla="*/ 27 w 67"/>
                  <a:gd name="T11" fmla="*/ 53 h 133"/>
                  <a:gd name="T12" fmla="*/ 30 w 67"/>
                  <a:gd name="T13" fmla="*/ 54 h 133"/>
                  <a:gd name="T14" fmla="*/ 33 w 67"/>
                  <a:gd name="T15" fmla="*/ 57 h 133"/>
                  <a:gd name="T16" fmla="*/ 33 w 67"/>
                  <a:gd name="T17" fmla="*/ 64 h 133"/>
                  <a:gd name="T18" fmla="*/ 29 w 67"/>
                  <a:gd name="T19" fmla="*/ 66 h 133"/>
                  <a:gd name="T20" fmla="*/ 23 w 67"/>
                  <a:gd name="T21" fmla="*/ 65 h 133"/>
                  <a:gd name="T22" fmla="*/ 17 w 67"/>
                  <a:gd name="T23" fmla="*/ 62 h 133"/>
                  <a:gd name="T24" fmla="*/ 11 w 67"/>
                  <a:gd name="T25" fmla="*/ 58 h 133"/>
                  <a:gd name="T26" fmla="*/ 7 w 67"/>
                  <a:gd name="T27" fmla="*/ 53 h 133"/>
                  <a:gd name="T28" fmla="*/ 4 w 67"/>
                  <a:gd name="T29" fmla="*/ 48 h 133"/>
                  <a:gd name="T30" fmla="*/ 1 w 67"/>
                  <a:gd name="T31" fmla="*/ 43 h 133"/>
                  <a:gd name="T32" fmla="*/ 0 w 67"/>
                  <a:gd name="T33" fmla="*/ 36 h 133"/>
                  <a:gd name="T34" fmla="*/ 0 w 67"/>
                  <a:gd name="T35" fmla="*/ 29 h 133"/>
                  <a:gd name="T36" fmla="*/ 1 w 67"/>
                  <a:gd name="T37" fmla="*/ 23 h 133"/>
                  <a:gd name="T38" fmla="*/ 4 w 67"/>
                  <a:gd name="T39" fmla="*/ 17 h 133"/>
                  <a:gd name="T40" fmla="*/ 7 w 67"/>
                  <a:gd name="T41" fmla="*/ 11 h 133"/>
                  <a:gd name="T42" fmla="*/ 11 w 67"/>
                  <a:gd name="T43" fmla="*/ 8 h 133"/>
                  <a:gd name="T44" fmla="*/ 17 w 67"/>
                  <a:gd name="T45" fmla="*/ 4 h 133"/>
                  <a:gd name="T46" fmla="*/ 23 w 67"/>
                  <a:gd name="T47" fmla="*/ 1 h 133"/>
                  <a:gd name="T48" fmla="*/ 29 w 67"/>
                  <a:gd name="T49" fmla="*/ 0 h 133"/>
                  <a:gd name="T50" fmla="*/ 33 w 67"/>
                  <a:gd name="T51" fmla="*/ 2 h 133"/>
                  <a:gd name="T52" fmla="*/ 33 w 67"/>
                  <a:gd name="T53" fmla="*/ 8 h 133"/>
                  <a:gd name="T54" fmla="*/ 30 w 67"/>
                  <a:gd name="T55" fmla="*/ 11 h 133"/>
                  <a:gd name="T56" fmla="*/ 27 w 67"/>
                  <a:gd name="T57" fmla="*/ 12 h 133"/>
                  <a:gd name="T58" fmla="*/ 21 w 67"/>
                  <a:gd name="T59" fmla="*/ 15 h 133"/>
                  <a:gd name="T60" fmla="*/ 16 w 67"/>
                  <a:gd name="T61" fmla="*/ 20 h 133"/>
                  <a:gd name="T62" fmla="*/ 14 w 67"/>
                  <a:gd name="T63" fmla="*/ 23 h 133"/>
                  <a:gd name="T64" fmla="*/ 12 w 67"/>
                  <a:gd name="T65" fmla="*/ 27 h 133"/>
                  <a:gd name="T66" fmla="*/ 12 w 67"/>
                  <a:gd name="T67" fmla="*/ 30 h 133"/>
                  <a:gd name="T68" fmla="*/ 12 w 67"/>
                  <a:gd name="T69" fmla="*/ 33 h 133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67"/>
                  <a:gd name="T106" fmla="*/ 0 h 133"/>
                  <a:gd name="T107" fmla="*/ 67 w 67"/>
                  <a:gd name="T108" fmla="*/ 133 h 133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67" h="133">
                    <a:moveTo>
                      <a:pt x="25" y="67"/>
                    </a:moveTo>
                    <a:lnTo>
                      <a:pt x="25" y="71"/>
                    </a:lnTo>
                    <a:lnTo>
                      <a:pt x="25" y="74"/>
                    </a:lnTo>
                    <a:lnTo>
                      <a:pt x="25" y="78"/>
                    </a:lnTo>
                    <a:lnTo>
                      <a:pt x="27" y="82"/>
                    </a:lnTo>
                    <a:lnTo>
                      <a:pt x="29" y="86"/>
                    </a:lnTo>
                    <a:lnTo>
                      <a:pt x="31" y="90"/>
                    </a:lnTo>
                    <a:lnTo>
                      <a:pt x="33" y="92"/>
                    </a:lnTo>
                    <a:lnTo>
                      <a:pt x="37" y="95"/>
                    </a:lnTo>
                    <a:lnTo>
                      <a:pt x="42" y="101"/>
                    </a:lnTo>
                    <a:lnTo>
                      <a:pt x="50" y="105"/>
                    </a:lnTo>
                    <a:lnTo>
                      <a:pt x="54" y="107"/>
                    </a:lnTo>
                    <a:lnTo>
                      <a:pt x="57" y="107"/>
                    </a:lnTo>
                    <a:lnTo>
                      <a:pt x="61" y="109"/>
                    </a:lnTo>
                    <a:lnTo>
                      <a:pt x="67" y="109"/>
                    </a:lnTo>
                    <a:lnTo>
                      <a:pt x="67" y="114"/>
                    </a:lnTo>
                    <a:lnTo>
                      <a:pt x="67" y="120"/>
                    </a:lnTo>
                    <a:lnTo>
                      <a:pt x="67" y="128"/>
                    </a:lnTo>
                    <a:lnTo>
                      <a:pt x="67" y="133"/>
                    </a:lnTo>
                    <a:lnTo>
                      <a:pt x="59" y="133"/>
                    </a:lnTo>
                    <a:lnTo>
                      <a:pt x="52" y="131"/>
                    </a:lnTo>
                    <a:lnTo>
                      <a:pt x="46" y="130"/>
                    </a:lnTo>
                    <a:lnTo>
                      <a:pt x="40" y="128"/>
                    </a:lnTo>
                    <a:lnTo>
                      <a:pt x="35" y="124"/>
                    </a:lnTo>
                    <a:lnTo>
                      <a:pt x="29" y="120"/>
                    </a:lnTo>
                    <a:lnTo>
                      <a:pt x="23" y="116"/>
                    </a:lnTo>
                    <a:lnTo>
                      <a:pt x="19" y="112"/>
                    </a:lnTo>
                    <a:lnTo>
                      <a:pt x="14" y="107"/>
                    </a:lnTo>
                    <a:lnTo>
                      <a:pt x="12" y="103"/>
                    </a:lnTo>
                    <a:lnTo>
                      <a:pt x="8" y="97"/>
                    </a:lnTo>
                    <a:lnTo>
                      <a:pt x="4" y="92"/>
                    </a:lnTo>
                    <a:lnTo>
                      <a:pt x="2" y="86"/>
                    </a:lnTo>
                    <a:lnTo>
                      <a:pt x="0" y="78"/>
                    </a:lnTo>
                    <a:lnTo>
                      <a:pt x="0" y="73"/>
                    </a:lnTo>
                    <a:lnTo>
                      <a:pt x="0" y="67"/>
                    </a:lnTo>
                    <a:lnTo>
                      <a:pt x="0" y="59"/>
                    </a:lnTo>
                    <a:lnTo>
                      <a:pt x="0" y="52"/>
                    </a:lnTo>
                    <a:lnTo>
                      <a:pt x="2" y="46"/>
                    </a:lnTo>
                    <a:lnTo>
                      <a:pt x="4" y="40"/>
                    </a:lnTo>
                    <a:lnTo>
                      <a:pt x="8" y="35"/>
                    </a:lnTo>
                    <a:lnTo>
                      <a:pt x="12" y="29"/>
                    </a:lnTo>
                    <a:lnTo>
                      <a:pt x="14" y="23"/>
                    </a:lnTo>
                    <a:lnTo>
                      <a:pt x="19" y="19"/>
                    </a:lnTo>
                    <a:lnTo>
                      <a:pt x="23" y="16"/>
                    </a:lnTo>
                    <a:lnTo>
                      <a:pt x="29" y="12"/>
                    </a:lnTo>
                    <a:lnTo>
                      <a:pt x="35" y="8"/>
                    </a:lnTo>
                    <a:lnTo>
                      <a:pt x="40" y="4"/>
                    </a:lnTo>
                    <a:lnTo>
                      <a:pt x="46" y="2"/>
                    </a:lnTo>
                    <a:lnTo>
                      <a:pt x="52" y="0"/>
                    </a:lnTo>
                    <a:lnTo>
                      <a:pt x="59" y="0"/>
                    </a:lnTo>
                    <a:lnTo>
                      <a:pt x="67" y="0"/>
                    </a:lnTo>
                    <a:lnTo>
                      <a:pt x="67" y="4"/>
                    </a:lnTo>
                    <a:lnTo>
                      <a:pt x="67" y="10"/>
                    </a:lnTo>
                    <a:lnTo>
                      <a:pt x="67" y="16"/>
                    </a:lnTo>
                    <a:lnTo>
                      <a:pt x="67" y="23"/>
                    </a:lnTo>
                    <a:lnTo>
                      <a:pt x="61" y="23"/>
                    </a:lnTo>
                    <a:lnTo>
                      <a:pt x="57" y="23"/>
                    </a:lnTo>
                    <a:lnTo>
                      <a:pt x="54" y="25"/>
                    </a:lnTo>
                    <a:lnTo>
                      <a:pt x="50" y="27"/>
                    </a:lnTo>
                    <a:lnTo>
                      <a:pt x="42" y="31"/>
                    </a:lnTo>
                    <a:lnTo>
                      <a:pt x="37" y="36"/>
                    </a:lnTo>
                    <a:lnTo>
                      <a:pt x="33" y="40"/>
                    </a:lnTo>
                    <a:lnTo>
                      <a:pt x="31" y="42"/>
                    </a:lnTo>
                    <a:lnTo>
                      <a:pt x="29" y="46"/>
                    </a:lnTo>
                    <a:lnTo>
                      <a:pt x="27" y="50"/>
                    </a:lnTo>
                    <a:lnTo>
                      <a:pt x="25" y="54"/>
                    </a:lnTo>
                    <a:lnTo>
                      <a:pt x="25" y="57"/>
                    </a:lnTo>
                    <a:lnTo>
                      <a:pt x="25" y="61"/>
                    </a:lnTo>
                    <a:lnTo>
                      <a:pt x="25" y="6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2" name="Freeform 240"/>
              <p:cNvSpPr>
                <a:spLocks/>
              </p:cNvSpPr>
              <p:nvPr/>
            </p:nvSpPr>
            <p:spPr bwMode="auto">
              <a:xfrm>
                <a:off x="2259" y="3309"/>
                <a:ext cx="34" cy="66"/>
              </a:xfrm>
              <a:custGeom>
                <a:avLst/>
                <a:gdLst>
                  <a:gd name="T0" fmla="*/ 0 w 69"/>
                  <a:gd name="T1" fmla="*/ 7 h 133"/>
                  <a:gd name="T2" fmla="*/ 0 w 69"/>
                  <a:gd name="T3" fmla="*/ 2 h 133"/>
                  <a:gd name="T4" fmla="*/ 1 w 69"/>
                  <a:gd name="T5" fmla="*/ 0 h 133"/>
                  <a:gd name="T6" fmla="*/ 7 w 69"/>
                  <a:gd name="T7" fmla="*/ 0 h 133"/>
                  <a:gd name="T8" fmla="*/ 13 w 69"/>
                  <a:gd name="T9" fmla="*/ 2 h 133"/>
                  <a:gd name="T10" fmla="*/ 19 w 69"/>
                  <a:gd name="T11" fmla="*/ 5 h 133"/>
                  <a:gd name="T12" fmla="*/ 24 w 69"/>
                  <a:gd name="T13" fmla="*/ 9 h 133"/>
                  <a:gd name="T14" fmla="*/ 28 w 69"/>
                  <a:gd name="T15" fmla="*/ 14 h 133"/>
                  <a:gd name="T16" fmla="*/ 31 w 69"/>
                  <a:gd name="T17" fmla="*/ 20 h 133"/>
                  <a:gd name="T18" fmla="*/ 33 w 69"/>
                  <a:gd name="T19" fmla="*/ 26 h 133"/>
                  <a:gd name="T20" fmla="*/ 34 w 69"/>
                  <a:gd name="T21" fmla="*/ 33 h 133"/>
                  <a:gd name="T22" fmla="*/ 33 w 69"/>
                  <a:gd name="T23" fmla="*/ 39 h 133"/>
                  <a:gd name="T24" fmla="*/ 31 w 69"/>
                  <a:gd name="T25" fmla="*/ 45 h 133"/>
                  <a:gd name="T26" fmla="*/ 28 w 69"/>
                  <a:gd name="T27" fmla="*/ 51 h 133"/>
                  <a:gd name="T28" fmla="*/ 24 w 69"/>
                  <a:gd name="T29" fmla="*/ 56 h 133"/>
                  <a:gd name="T30" fmla="*/ 19 w 69"/>
                  <a:gd name="T31" fmla="*/ 60 h 133"/>
                  <a:gd name="T32" fmla="*/ 13 w 69"/>
                  <a:gd name="T33" fmla="*/ 63 h 133"/>
                  <a:gd name="T34" fmla="*/ 7 w 69"/>
                  <a:gd name="T35" fmla="*/ 65 h 133"/>
                  <a:gd name="T36" fmla="*/ 1 w 69"/>
                  <a:gd name="T37" fmla="*/ 66 h 133"/>
                  <a:gd name="T38" fmla="*/ 0 w 69"/>
                  <a:gd name="T39" fmla="*/ 63 h 133"/>
                  <a:gd name="T40" fmla="*/ 0 w 69"/>
                  <a:gd name="T41" fmla="*/ 57 h 133"/>
                  <a:gd name="T42" fmla="*/ 1 w 69"/>
                  <a:gd name="T43" fmla="*/ 54 h 133"/>
                  <a:gd name="T44" fmla="*/ 5 w 69"/>
                  <a:gd name="T45" fmla="*/ 53 h 133"/>
                  <a:gd name="T46" fmla="*/ 8 w 69"/>
                  <a:gd name="T47" fmla="*/ 52 h 133"/>
                  <a:gd name="T48" fmla="*/ 12 w 69"/>
                  <a:gd name="T49" fmla="*/ 50 h 133"/>
                  <a:gd name="T50" fmla="*/ 15 w 69"/>
                  <a:gd name="T51" fmla="*/ 47 h 133"/>
                  <a:gd name="T52" fmla="*/ 18 w 69"/>
                  <a:gd name="T53" fmla="*/ 44 h 133"/>
                  <a:gd name="T54" fmla="*/ 20 w 69"/>
                  <a:gd name="T55" fmla="*/ 40 h 133"/>
                  <a:gd name="T56" fmla="*/ 21 w 69"/>
                  <a:gd name="T57" fmla="*/ 37 h 133"/>
                  <a:gd name="T58" fmla="*/ 22 w 69"/>
                  <a:gd name="T59" fmla="*/ 33 h 133"/>
                  <a:gd name="T60" fmla="*/ 21 w 69"/>
                  <a:gd name="T61" fmla="*/ 28 h 133"/>
                  <a:gd name="T62" fmla="*/ 20 w 69"/>
                  <a:gd name="T63" fmla="*/ 24 h 133"/>
                  <a:gd name="T64" fmla="*/ 15 w 69"/>
                  <a:gd name="T65" fmla="*/ 18 h 133"/>
                  <a:gd name="T66" fmla="*/ 12 w 69"/>
                  <a:gd name="T67" fmla="*/ 15 h 133"/>
                  <a:gd name="T68" fmla="*/ 8 w 69"/>
                  <a:gd name="T69" fmla="*/ 13 h 133"/>
                  <a:gd name="T70" fmla="*/ 5 w 69"/>
                  <a:gd name="T71" fmla="*/ 12 h 133"/>
                  <a:gd name="T72" fmla="*/ 1 w 69"/>
                  <a:gd name="T73" fmla="*/ 11 h 133"/>
                  <a:gd name="T74" fmla="*/ 0 w 69"/>
                  <a:gd name="T75" fmla="*/ 11 h 133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69"/>
                  <a:gd name="T115" fmla="*/ 0 h 133"/>
                  <a:gd name="T116" fmla="*/ 69 w 69"/>
                  <a:gd name="T117" fmla="*/ 133 h 133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69" h="133">
                    <a:moveTo>
                      <a:pt x="0" y="23"/>
                    </a:moveTo>
                    <a:lnTo>
                      <a:pt x="0" y="15"/>
                    </a:lnTo>
                    <a:lnTo>
                      <a:pt x="0" y="9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8" y="0"/>
                    </a:lnTo>
                    <a:lnTo>
                      <a:pt x="14" y="0"/>
                    </a:lnTo>
                    <a:lnTo>
                      <a:pt x="21" y="2"/>
                    </a:lnTo>
                    <a:lnTo>
                      <a:pt x="27" y="5"/>
                    </a:lnTo>
                    <a:lnTo>
                      <a:pt x="33" y="7"/>
                    </a:lnTo>
                    <a:lnTo>
                      <a:pt x="38" y="11"/>
                    </a:lnTo>
                    <a:lnTo>
                      <a:pt x="42" y="15"/>
                    </a:lnTo>
                    <a:lnTo>
                      <a:pt x="48" y="19"/>
                    </a:lnTo>
                    <a:lnTo>
                      <a:pt x="52" y="24"/>
                    </a:lnTo>
                    <a:lnTo>
                      <a:pt x="57" y="28"/>
                    </a:lnTo>
                    <a:lnTo>
                      <a:pt x="59" y="34"/>
                    </a:lnTo>
                    <a:lnTo>
                      <a:pt x="63" y="40"/>
                    </a:lnTo>
                    <a:lnTo>
                      <a:pt x="65" y="45"/>
                    </a:lnTo>
                    <a:lnTo>
                      <a:pt x="67" y="53"/>
                    </a:lnTo>
                    <a:lnTo>
                      <a:pt x="69" y="59"/>
                    </a:lnTo>
                    <a:lnTo>
                      <a:pt x="69" y="66"/>
                    </a:lnTo>
                    <a:lnTo>
                      <a:pt x="69" y="72"/>
                    </a:lnTo>
                    <a:lnTo>
                      <a:pt x="67" y="78"/>
                    </a:lnTo>
                    <a:lnTo>
                      <a:pt x="65" y="85"/>
                    </a:lnTo>
                    <a:lnTo>
                      <a:pt x="63" y="91"/>
                    </a:lnTo>
                    <a:lnTo>
                      <a:pt x="59" y="97"/>
                    </a:lnTo>
                    <a:lnTo>
                      <a:pt x="57" y="102"/>
                    </a:lnTo>
                    <a:lnTo>
                      <a:pt x="52" y="106"/>
                    </a:lnTo>
                    <a:lnTo>
                      <a:pt x="48" y="112"/>
                    </a:lnTo>
                    <a:lnTo>
                      <a:pt x="42" y="116"/>
                    </a:lnTo>
                    <a:lnTo>
                      <a:pt x="38" y="121"/>
                    </a:lnTo>
                    <a:lnTo>
                      <a:pt x="33" y="123"/>
                    </a:lnTo>
                    <a:lnTo>
                      <a:pt x="27" y="127"/>
                    </a:lnTo>
                    <a:lnTo>
                      <a:pt x="21" y="129"/>
                    </a:lnTo>
                    <a:lnTo>
                      <a:pt x="14" y="131"/>
                    </a:lnTo>
                    <a:lnTo>
                      <a:pt x="8" y="133"/>
                    </a:lnTo>
                    <a:lnTo>
                      <a:pt x="2" y="133"/>
                    </a:lnTo>
                    <a:lnTo>
                      <a:pt x="0" y="133"/>
                    </a:lnTo>
                    <a:lnTo>
                      <a:pt x="0" y="127"/>
                    </a:lnTo>
                    <a:lnTo>
                      <a:pt x="0" y="121"/>
                    </a:lnTo>
                    <a:lnTo>
                      <a:pt x="0" y="114"/>
                    </a:lnTo>
                    <a:lnTo>
                      <a:pt x="0" y="108"/>
                    </a:lnTo>
                    <a:lnTo>
                      <a:pt x="2" y="108"/>
                    </a:lnTo>
                    <a:lnTo>
                      <a:pt x="6" y="106"/>
                    </a:lnTo>
                    <a:lnTo>
                      <a:pt x="10" y="106"/>
                    </a:lnTo>
                    <a:lnTo>
                      <a:pt x="14" y="104"/>
                    </a:lnTo>
                    <a:lnTo>
                      <a:pt x="17" y="104"/>
                    </a:lnTo>
                    <a:lnTo>
                      <a:pt x="21" y="102"/>
                    </a:lnTo>
                    <a:lnTo>
                      <a:pt x="25" y="100"/>
                    </a:lnTo>
                    <a:lnTo>
                      <a:pt x="29" y="97"/>
                    </a:lnTo>
                    <a:lnTo>
                      <a:pt x="31" y="95"/>
                    </a:lnTo>
                    <a:lnTo>
                      <a:pt x="33" y="93"/>
                    </a:lnTo>
                    <a:lnTo>
                      <a:pt x="36" y="89"/>
                    </a:lnTo>
                    <a:lnTo>
                      <a:pt x="38" y="85"/>
                    </a:lnTo>
                    <a:lnTo>
                      <a:pt x="40" y="81"/>
                    </a:lnTo>
                    <a:lnTo>
                      <a:pt x="42" y="78"/>
                    </a:lnTo>
                    <a:lnTo>
                      <a:pt x="42" y="74"/>
                    </a:lnTo>
                    <a:lnTo>
                      <a:pt x="44" y="70"/>
                    </a:lnTo>
                    <a:lnTo>
                      <a:pt x="44" y="66"/>
                    </a:lnTo>
                    <a:lnTo>
                      <a:pt x="44" y="62"/>
                    </a:lnTo>
                    <a:lnTo>
                      <a:pt x="42" y="57"/>
                    </a:lnTo>
                    <a:lnTo>
                      <a:pt x="42" y="53"/>
                    </a:lnTo>
                    <a:lnTo>
                      <a:pt x="40" y="49"/>
                    </a:lnTo>
                    <a:lnTo>
                      <a:pt x="36" y="42"/>
                    </a:lnTo>
                    <a:lnTo>
                      <a:pt x="31" y="36"/>
                    </a:lnTo>
                    <a:lnTo>
                      <a:pt x="29" y="32"/>
                    </a:lnTo>
                    <a:lnTo>
                      <a:pt x="25" y="30"/>
                    </a:lnTo>
                    <a:lnTo>
                      <a:pt x="21" y="28"/>
                    </a:lnTo>
                    <a:lnTo>
                      <a:pt x="17" y="26"/>
                    </a:lnTo>
                    <a:lnTo>
                      <a:pt x="14" y="24"/>
                    </a:lnTo>
                    <a:lnTo>
                      <a:pt x="10" y="24"/>
                    </a:lnTo>
                    <a:lnTo>
                      <a:pt x="6" y="23"/>
                    </a:lnTo>
                    <a:lnTo>
                      <a:pt x="2" y="23"/>
                    </a:lnTo>
                    <a:lnTo>
                      <a:pt x="0" y="23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3" name="Freeform 241"/>
              <p:cNvSpPr>
                <a:spLocks/>
              </p:cNvSpPr>
              <p:nvPr/>
            </p:nvSpPr>
            <p:spPr bwMode="auto">
              <a:xfrm>
                <a:off x="2227" y="3309"/>
                <a:ext cx="33" cy="66"/>
              </a:xfrm>
              <a:custGeom>
                <a:avLst/>
                <a:gdLst>
                  <a:gd name="T0" fmla="*/ 12 w 66"/>
                  <a:gd name="T1" fmla="*/ 35 h 133"/>
                  <a:gd name="T2" fmla="*/ 13 w 66"/>
                  <a:gd name="T3" fmla="*/ 39 h 133"/>
                  <a:gd name="T4" fmla="*/ 15 w 66"/>
                  <a:gd name="T5" fmla="*/ 42 h 133"/>
                  <a:gd name="T6" fmla="*/ 17 w 66"/>
                  <a:gd name="T7" fmla="*/ 46 h 133"/>
                  <a:gd name="T8" fmla="*/ 21 w 66"/>
                  <a:gd name="T9" fmla="*/ 50 h 133"/>
                  <a:gd name="T10" fmla="*/ 27 w 66"/>
                  <a:gd name="T11" fmla="*/ 52 h 133"/>
                  <a:gd name="T12" fmla="*/ 30 w 66"/>
                  <a:gd name="T13" fmla="*/ 53 h 133"/>
                  <a:gd name="T14" fmla="*/ 33 w 66"/>
                  <a:gd name="T15" fmla="*/ 57 h 133"/>
                  <a:gd name="T16" fmla="*/ 33 w 66"/>
                  <a:gd name="T17" fmla="*/ 63 h 133"/>
                  <a:gd name="T18" fmla="*/ 30 w 66"/>
                  <a:gd name="T19" fmla="*/ 66 h 133"/>
                  <a:gd name="T20" fmla="*/ 23 w 66"/>
                  <a:gd name="T21" fmla="*/ 64 h 133"/>
                  <a:gd name="T22" fmla="*/ 17 w 66"/>
                  <a:gd name="T23" fmla="*/ 61 h 133"/>
                  <a:gd name="T24" fmla="*/ 11 w 66"/>
                  <a:gd name="T25" fmla="*/ 58 h 133"/>
                  <a:gd name="T26" fmla="*/ 8 w 66"/>
                  <a:gd name="T27" fmla="*/ 53 h 133"/>
                  <a:gd name="T28" fmla="*/ 4 w 66"/>
                  <a:gd name="T29" fmla="*/ 48 h 133"/>
                  <a:gd name="T30" fmla="*/ 1 w 66"/>
                  <a:gd name="T31" fmla="*/ 42 h 133"/>
                  <a:gd name="T32" fmla="*/ 0 w 66"/>
                  <a:gd name="T33" fmla="*/ 36 h 133"/>
                  <a:gd name="T34" fmla="*/ 0 w 66"/>
                  <a:gd name="T35" fmla="*/ 29 h 133"/>
                  <a:gd name="T36" fmla="*/ 1 w 66"/>
                  <a:gd name="T37" fmla="*/ 22 h 133"/>
                  <a:gd name="T38" fmla="*/ 4 w 66"/>
                  <a:gd name="T39" fmla="*/ 17 h 133"/>
                  <a:gd name="T40" fmla="*/ 8 w 66"/>
                  <a:gd name="T41" fmla="*/ 12 h 133"/>
                  <a:gd name="T42" fmla="*/ 11 w 66"/>
                  <a:gd name="T43" fmla="*/ 7 h 133"/>
                  <a:gd name="T44" fmla="*/ 17 w 66"/>
                  <a:gd name="T45" fmla="*/ 3 h 133"/>
                  <a:gd name="T46" fmla="*/ 23 w 66"/>
                  <a:gd name="T47" fmla="*/ 1 h 133"/>
                  <a:gd name="T48" fmla="*/ 30 w 66"/>
                  <a:gd name="T49" fmla="*/ 0 h 133"/>
                  <a:gd name="T50" fmla="*/ 33 w 66"/>
                  <a:gd name="T51" fmla="*/ 2 h 133"/>
                  <a:gd name="T52" fmla="*/ 33 w 66"/>
                  <a:gd name="T53" fmla="*/ 7 h 133"/>
                  <a:gd name="T54" fmla="*/ 30 w 66"/>
                  <a:gd name="T55" fmla="*/ 11 h 133"/>
                  <a:gd name="T56" fmla="*/ 27 w 66"/>
                  <a:gd name="T57" fmla="*/ 12 h 133"/>
                  <a:gd name="T58" fmla="*/ 21 w 66"/>
                  <a:gd name="T59" fmla="*/ 15 h 133"/>
                  <a:gd name="T60" fmla="*/ 17 w 66"/>
                  <a:gd name="T61" fmla="*/ 20 h 133"/>
                  <a:gd name="T62" fmla="*/ 15 w 66"/>
                  <a:gd name="T63" fmla="*/ 22 h 133"/>
                  <a:gd name="T64" fmla="*/ 13 w 66"/>
                  <a:gd name="T65" fmla="*/ 26 h 133"/>
                  <a:gd name="T66" fmla="*/ 12 w 66"/>
                  <a:gd name="T67" fmla="*/ 31 h 133"/>
                  <a:gd name="T68" fmla="*/ 12 w 66"/>
                  <a:gd name="T69" fmla="*/ 33 h 133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66"/>
                  <a:gd name="T106" fmla="*/ 0 h 133"/>
                  <a:gd name="T107" fmla="*/ 66 w 66"/>
                  <a:gd name="T108" fmla="*/ 133 h 133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66" h="133">
                    <a:moveTo>
                      <a:pt x="24" y="66"/>
                    </a:moveTo>
                    <a:lnTo>
                      <a:pt x="24" y="70"/>
                    </a:lnTo>
                    <a:lnTo>
                      <a:pt x="24" y="74"/>
                    </a:lnTo>
                    <a:lnTo>
                      <a:pt x="26" y="78"/>
                    </a:lnTo>
                    <a:lnTo>
                      <a:pt x="28" y="81"/>
                    </a:lnTo>
                    <a:lnTo>
                      <a:pt x="30" y="85"/>
                    </a:lnTo>
                    <a:lnTo>
                      <a:pt x="32" y="89"/>
                    </a:lnTo>
                    <a:lnTo>
                      <a:pt x="34" y="93"/>
                    </a:lnTo>
                    <a:lnTo>
                      <a:pt x="38" y="95"/>
                    </a:lnTo>
                    <a:lnTo>
                      <a:pt x="41" y="100"/>
                    </a:lnTo>
                    <a:lnTo>
                      <a:pt x="49" y="104"/>
                    </a:lnTo>
                    <a:lnTo>
                      <a:pt x="53" y="104"/>
                    </a:lnTo>
                    <a:lnTo>
                      <a:pt x="57" y="106"/>
                    </a:lnTo>
                    <a:lnTo>
                      <a:pt x="60" y="106"/>
                    </a:lnTo>
                    <a:lnTo>
                      <a:pt x="66" y="108"/>
                    </a:lnTo>
                    <a:lnTo>
                      <a:pt x="66" y="114"/>
                    </a:lnTo>
                    <a:lnTo>
                      <a:pt x="66" y="121"/>
                    </a:lnTo>
                    <a:lnTo>
                      <a:pt x="66" y="127"/>
                    </a:lnTo>
                    <a:lnTo>
                      <a:pt x="66" y="133"/>
                    </a:lnTo>
                    <a:lnTo>
                      <a:pt x="59" y="133"/>
                    </a:lnTo>
                    <a:lnTo>
                      <a:pt x="51" y="131"/>
                    </a:lnTo>
                    <a:lnTo>
                      <a:pt x="45" y="129"/>
                    </a:lnTo>
                    <a:lnTo>
                      <a:pt x="40" y="127"/>
                    </a:lnTo>
                    <a:lnTo>
                      <a:pt x="34" y="123"/>
                    </a:lnTo>
                    <a:lnTo>
                      <a:pt x="28" y="121"/>
                    </a:lnTo>
                    <a:lnTo>
                      <a:pt x="22" y="116"/>
                    </a:lnTo>
                    <a:lnTo>
                      <a:pt x="19" y="112"/>
                    </a:lnTo>
                    <a:lnTo>
                      <a:pt x="15" y="106"/>
                    </a:lnTo>
                    <a:lnTo>
                      <a:pt x="11" y="102"/>
                    </a:lnTo>
                    <a:lnTo>
                      <a:pt x="7" y="97"/>
                    </a:lnTo>
                    <a:lnTo>
                      <a:pt x="5" y="91"/>
                    </a:lnTo>
                    <a:lnTo>
                      <a:pt x="1" y="85"/>
                    </a:lnTo>
                    <a:lnTo>
                      <a:pt x="0" y="78"/>
                    </a:lnTo>
                    <a:lnTo>
                      <a:pt x="0" y="72"/>
                    </a:lnTo>
                    <a:lnTo>
                      <a:pt x="0" y="66"/>
                    </a:lnTo>
                    <a:lnTo>
                      <a:pt x="0" y="59"/>
                    </a:lnTo>
                    <a:lnTo>
                      <a:pt x="0" y="53"/>
                    </a:lnTo>
                    <a:lnTo>
                      <a:pt x="1" y="45"/>
                    </a:lnTo>
                    <a:lnTo>
                      <a:pt x="5" y="40"/>
                    </a:lnTo>
                    <a:lnTo>
                      <a:pt x="7" y="34"/>
                    </a:lnTo>
                    <a:lnTo>
                      <a:pt x="11" y="28"/>
                    </a:lnTo>
                    <a:lnTo>
                      <a:pt x="15" y="24"/>
                    </a:lnTo>
                    <a:lnTo>
                      <a:pt x="19" y="19"/>
                    </a:lnTo>
                    <a:lnTo>
                      <a:pt x="22" y="15"/>
                    </a:lnTo>
                    <a:lnTo>
                      <a:pt x="28" y="11"/>
                    </a:lnTo>
                    <a:lnTo>
                      <a:pt x="34" y="7"/>
                    </a:lnTo>
                    <a:lnTo>
                      <a:pt x="40" y="5"/>
                    </a:lnTo>
                    <a:lnTo>
                      <a:pt x="45" y="2"/>
                    </a:lnTo>
                    <a:lnTo>
                      <a:pt x="51" y="0"/>
                    </a:lnTo>
                    <a:lnTo>
                      <a:pt x="59" y="0"/>
                    </a:lnTo>
                    <a:lnTo>
                      <a:pt x="66" y="0"/>
                    </a:lnTo>
                    <a:lnTo>
                      <a:pt x="66" y="4"/>
                    </a:lnTo>
                    <a:lnTo>
                      <a:pt x="66" y="9"/>
                    </a:lnTo>
                    <a:lnTo>
                      <a:pt x="66" y="15"/>
                    </a:lnTo>
                    <a:lnTo>
                      <a:pt x="66" y="23"/>
                    </a:lnTo>
                    <a:lnTo>
                      <a:pt x="60" y="23"/>
                    </a:lnTo>
                    <a:lnTo>
                      <a:pt x="57" y="24"/>
                    </a:lnTo>
                    <a:lnTo>
                      <a:pt x="53" y="24"/>
                    </a:lnTo>
                    <a:lnTo>
                      <a:pt x="49" y="26"/>
                    </a:lnTo>
                    <a:lnTo>
                      <a:pt x="41" y="30"/>
                    </a:lnTo>
                    <a:lnTo>
                      <a:pt x="38" y="36"/>
                    </a:lnTo>
                    <a:lnTo>
                      <a:pt x="34" y="40"/>
                    </a:lnTo>
                    <a:lnTo>
                      <a:pt x="32" y="43"/>
                    </a:lnTo>
                    <a:lnTo>
                      <a:pt x="30" y="45"/>
                    </a:lnTo>
                    <a:lnTo>
                      <a:pt x="28" y="49"/>
                    </a:lnTo>
                    <a:lnTo>
                      <a:pt x="26" y="53"/>
                    </a:lnTo>
                    <a:lnTo>
                      <a:pt x="24" y="57"/>
                    </a:lnTo>
                    <a:lnTo>
                      <a:pt x="24" y="62"/>
                    </a:lnTo>
                    <a:lnTo>
                      <a:pt x="24" y="6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4" name="Freeform 242"/>
              <p:cNvSpPr>
                <a:spLocks/>
              </p:cNvSpPr>
              <p:nvPr/>
            </p:nvSpPr>
            <p:spPr bwMode="auto">
              <a:xfrm>
                <a:off x="2405" y="3419"/>
                <a:ext cx="33" cy="67"/>
              </a:xfrm>
              <a:custGeom>
                <a:avLst/>
                <a:gdLst>
                  <a:gd name="T0" fmla="*/ 0 w 67"/>
                  <a:gd name="T1" fmla="*/ 8 h 133"/>
                  <a:gd name="T2" fmla="*/ 0 w 67"/>
                  <a:gd name="T3" fmla="*/ 2 h 133"/>
                  <a:gd name="T4" fmla="*/ 3 w 67"/>
                  <a:gd name="T5" fmla="*/ 0 h 133"/>
                  <a:gd name="T6" fmla="*/ 9 w 67"/>
                  <a:gd name="T7" fmla="*/ 1 h 133"/>
                  <a:gd name="T8" fmla="*/ 15 w 67"/>
                  <a:gd name="T9" fmla="*/ 3 h 133"/>
                  <a:gd name="T10" fmla="*/ 21 w 67"/>
                  <a:gd name="T11" fmla="*/ 7 h 133"/>
                  <a:gd name="T12" fmla="*/ 25 w 67"/>
                  <a:gd name="T13" fmla="*/ 12 h 133"/>
                  <a:gd name="T14" fmla="*/ 28 w 67"/>
                  <a:gd name="T15" fmla="*/ 16 h 133"/>
                  <a:gd name="T16" fmla="*/ 31 w 67"/>
                  <a:gd name="T17" fmla="*/ 23 h 133"/>
                  <a:gd name="T18" fmla="*/ 33 w 67"/>
                  <a:gd name="T19" fmla="*/ 30 h 133"/>
                  <a:gd name="T20" fmla="*/ 33 w 67"/>
                  <a:gd name="T21" fmla="*/ 36 h 133"/>
                  <a:gd name="T22" fmla="*/ 31 w 67"/>
                  <a:gd name="T23" fmla="*/ 42 h 133"/>
                  <a:gd name="T24" fmla="*/ 28 w 67"/>
                  <a:gd name="T25" fmla="*/ 49 h 133"/>
                  <a:gd name="T26" fmla="*/ 25 w 67"/>
                  <a:gd name="T27" fmla="*/ 54 h 133"/>
                  <a:gd name="T28" fmla="*/ 21 w 67"/>
                  <a:gd name="T29" fmla="*/ 58 h 133"/>
                  <a:gd name="T30" fmla="*/ 15 w 67"/>
                  <a:gd name="T31" fmla="*/ 62 h 133"/>
                  <a:gd name="T32" fmla="*/ 9 w 67"/>
                  <a:gd name="T33" fmla="*/ 64 h 133"/>
                  <a:gd name="T34" fmla="*/ 3 w 67"/>
                  <a:gd name="T35" fmla="*/ 66 h 133"/>
                  <a:gd name="T36" fmla="*/ 0 w 67"/>
                  <a:gd name="T37" fmla="*/ 63 h 133"/>
                  <a:gd name="T38" fmla="*/ 0 w 67"/>
                  <a:gd name="T39" fmla="*/ 57 h 133"/>
                  <a:gd name="T40" fmla="*/ 2 w 67"/>
                  <a:gd name="T41" fmla="*/ 54 h 133"/>
                  <a:gd name="T42" fmla="*/ 5 w 67"/>
                  <a:gd name="T43" fmla="*/ 53 h 133"/>
                  <a:gd name="T44" fmla="*/ 9 w 67"/>
                  <a:gd name="T45" fmla="*/ 52 h 133"/>
                  <a:gd name="T46" fmla="*/ 13 w 67"/>
                  <a:gd name="T47" fmla="*/ 49 h 133"/>
                  <a:gd name="T48" fmla="*/ 16 w 67"/>
                  <a:gd name="T49" fmla="*/ 46 h 133"/>
                  <a:gd name="T50" fmla="*/ 18 w 67"/>
                  <a:gd name="T51" fmla="*/ 43 h 133"/>
                  <a:gd name="T52" fmla="*/ 20 w 67"/>
                  <a:gd name="T53" fmla="*/ 39 h 133"/>
                  <a:gd name="T54" fmla="*/ 21 w 67"/>
                  <a:gd name="T55" fmla="*/ 35 h 133"/>
                  <a:gd name="T56" fmla="*/ 21 w 67"/>
                  <a:gd name="T57" fmla="*/ 31 h 133"/>
                  <a:gd name="T58" fmla="*/ 20 w 67"/>
                  <a:gd name="T59" fmla="*/ 26 h 133"/>
                  <a:gd name="T60" fmla="*/ 17 w 67"/>
                  <a:gd name="T61" fmla="*/ 20 h 133"/>
                  <a:gd name="T62" fmla="*/ 13 w 67"/>
                  <a:gd name="T63" fmla="*/ 16 h 133"/>
                  <a:gd name="T64" fmla="*/ 9 w 67"/>
                  <a:gd name="T65" fmla="*/ 14 h 133"/>
                  <a:gd name="T66" fmla="*/ 5 w 67"/>
                  <a:gd name="T67" fmla="*/ 12 h 133"/>
                  <a:gd name="T68" fmla="*/ 2 w 67"/>
                  <a:gd name="T69" fmla="*/ 12 h 133"/>
                  <a:gd name="T70" fmla="*/ 0 w 67"/>
                  <a:gd name="T71" fmla="*/ 12 h 133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67"/>
                  <a:gd name="T109" fmla="*/ 0 h 133"/>
                  <a:gd name="T110" fmla="*/ 67 w 67"/>
                  <a:gd name="T111" fmla="*/ 133 h 133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67" h="133">
                    <a:moveTo>
                      <a:pt x="0" y="23"/>
                    </a:moveTo>
                    <a:lnTo>
                      <a:pt x="0" y="15"/>
                    </a:lnTo>
                    <a:lnTo>
                      <a:pt x="0" y="10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13" y="0"/>
                    </a:lnTo>
                    <a:lnTo>
                      <a:pt x="19" y="2"/>
                    </a:lnTo>
                    <a:lnTo>
                      <a:pt x="25" y="4"/>
                    </a:lnTo>
                    <a:lnTo>
                      <a:pt x="31" y="6"/>
                    </a:lnTo>
                    <a:lnTo>
                      <a:pt x="36" y="10"/>
                    </a:lnTo>
                    <a:lnTo>
                      <a:pt x="42" y="13"/>
                    </a:lnTo>
                    <a:lnTo>
                      <a:pt x="48" y="19"/>
                    </a:lnTo>
                    <a:lnTo>
                      <a:pt x="51" y="23"/>
                    </a:lnTo>
                    <a:lnTo>
                      <a:pt x="55" y="27"/>
                    </a:lnTo>
                    <a:lnTo>
                      <a:pt x="57" y="32"/>
                    </a:lnTo>
                    <a:lnTo>
                      <a:pt x="61" y="38"/>
                    </a:lnTo>
                    <a:lnTo>
                      <a:pt x="63" y="46"/>
                    </a:lnTo>
                    <a:lnTo>
                      <a:pt x="65" y="51"/>
                    </a:lnTo>
                    <a:lnTo>
                      <a:pt x="67" y="59"/>
                    </a:lnTo>
                    <a:lnTo>
                      <a:pt x="67" y="67"/>
                    </a:lnTo>
                    <a:lnTo>
                      <a:pt x="67" y="72"/>
                    </a:lnTo>
                    <a:lnTo>
                      <a:pt x="65" y="78"/>
                    </a:lnTo>
                    <a:lnTo>
                      <a:pt x="63" y="84"/>
                    </a:lnTo>
                    <a:lnTo>
                      <a:pt x="61" y="91"/>
                    </a:lnTo>
                    <a:lnTo>
                      <a:pt x="57" y="97"/>
                    </a:lnTo>
                    <a:lnTo>
                      <a:pt x="55" y="103"/>
                    </a:lnTo>
                    <a:lnTo>
                      <a:pt x="51" y="107"/>
                    </a:lnTo>
                    <a:lnTo>
                      <a:pt x="48" y="112"/>
                    </a:lnTo>
                    <a:lnTo>
                      <a:pt x="42" y="116"/>
                    </a:lnTo>
                    <a:lnTo>
                      <a:pt x="36" y="120"/>
                    </a:lnTo>
                    <a:lnTo>
                      <a:pt x="31" y="124"/>
                    </a:lnTo>
                    <a:lnTo>
                      <a:pt x="25" y="126"/>
                    </a:lnTo>
                    <a:lnTo>
                      <a:pt x="19" y="127"/>
                    </a:lnTo>
                    <a:lnTo>
                      <a:pt x="13" y="131"/>
                    </a:lnTo>
                    <a:lnTo>
                      <a:pt x="6" y="131"/>
                    </a:lnTo>
                    <a:lnTo>
                      <a:pt x="0" y="133"/>
                    </a:lnTo>
                    <a:lnTo>
                      <a:pt x="0" y="126"/>
                    </a:lnTo>
                    <a:lnTo>
                      <a:pt x="0" y="120"/>
                    </a:lnTo>
                    <a:lnTo>
                      <a:pt x="0" y="114"/>
                    </a:lnTo>
                    <a:lnTo>
                      <a:pt x="0" y="107"/>
                    </a:lnTo>
                    <a:lnTo>
                      <a:pt x="4" y="107"/>
                    </a:lnTo>
                    <a:lnTo>
                      <a:pt x="8" y="107"/>
                    </a:lnTo>
                    <a:lnTo>
                      <a:pt x="11" y="105"/>
                    </a:lnTo>
                    <a:lnTo>
                      <a:pt x="15" y="105"/>
                    </a:lnTo>
                    <a:lnTo>
                      <a:pt x="19" y="103"/>
                    </a:lnTo>
                    <a:lnTo>
                      <a:pt x="23" y="99"/>
                    </a:lnTo>
                    <a:lnTo>
                      <a:pt x="27" y="97"/>
                    </a:lnTo>
                    <a:lnTo>
                      <a:pt x="29" y="95"/>
                    </a:lnTo>
                    <a:lnTo>
                      <a:pt x="32" y="91"/>
                    </a:lnTo>
                    <a:lnTo>
                      <a:pt x="34" y="88"/>
                    </a:lnTo>
                    <a:lnTo>
                      <a:pt x="36" y="86"/>
                    </a:lnTo>
                    <a:lnTo>
                      <a:pt x="38" y="82"/>
                    </a:lnTo>
                    <a:lnTo>
                      <a:pt x="40" y="78"/>
                    </a:lnTo>
                    <a:lnTo>
                      <a:pt x="42" y="74"/>
                    </a:lnTo>
                    <a:lnTo>
                      <a:pt x="42" y="69"/>
                    </a:lnTo>
                    <a:lnTo>
                      <a:pt x="42" y="67"/>
                    </a:lnTo>
                    <a:lnTo>
                      <a:pt x="42" y="61"/>
                    </a:lnTo>
                    <a:lnTo>
                      <a:pt x="42" y="57"/>
                    </a:lnTo>
                    <a:lnTo>
                      <a:pt x="40" y="51"/>
                    </a:lnTo>
                    <a:lnTo>
                      <a:pt x="38" y="48"/>
                    </a:lnTo>
                    <a:lnTo>
                      <a:pt x="34" y="40"/>
                    </a:lnTo>
                    <a:lnTo>
                      <a:pt x="29" y="34"/>
                    </a:lnTo>
                    <a:lnTo>
                      <a:pt x="27" y="31"/>
                    </a:lnTo>
                    <a:lnTo>
                      <a:pt x="23" y="29"/>
                    </a:lnTo>
                    <a:lnTo>
                      <a:pt x="19" y="27"/>
                    </a:lnTo>
                    <a:lnTo>
                      <a:pt x="15" y="25"/>
                    </a:lnTo>
                    <a:lnTo>
                      <a:pt x="11" y="23"/>
                    </a:lnTo>
                    <a:lnTo>
                      <a:pt x="8" y="23"/>
                    </a:lnTo>
                    <a:lnTo>
                      <a:pt x="4" y="23"/>
                    </a:lnTo>
                    <a:lnTo>
                      <a:pt x="0" y="23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5" name="Freeform 243"/>
              <p:cNvSpPr>
                <a:spLocks/>
              </p:cNvSpPr>
              <p:nvPr/>
            </p:nvSpPr>
            <p:spPr bwMode="auto">
              <a:xfrm>
                <a:off x="2373" y="3419"/>
                <a:ext cx="32" cy="67"/>
              </a:xfrm>
              <a:custGeom>
                <a:avLst/>
                <a:gdLst>
                  <a:gd name="T0" fmla="*/ 11 w 63"/>
                  <a:gd name="T1" fmla="*/ 35 h 133"/>
                  <a:gd name="T2" fmla="*/ 12 w 63"/>
                  <a:gd name="T3" fmla="*/ 39 h 133"/>
                  <a:gd name="T4" fmla="*/ 14 w 63"/>
                  <a:gd name="T5" fmla="*/ 43 h 133"/>
                  <a:gd name="T6" fmla="*/ 16 w 63"/>
                  <a:gd name="T7" fmla="*/ 46 h 133"/>
                  <a:gd name="T8" fmla="*/ 20 w 63"/>
                  <a:gd name="T9" fmla="*/ 50 h 133"/>
                  <a:gd name="T10" fmla="*/ 25 w 63"/>
                  <a:gd name="T11" fmla="*/ 53 h 133"/>
                  <a:gd name="T12" fmla="*/ 30 w 63"/>
                  <a:gd name="T13" fmla="*/ 54 h 133"/>
                  <a:gd name="T14" fmla="*/ 32 w 63"/>
                  <a:gd name="T15" fmla="*/ 57 h 133"/>
                  <a:gd name="T16" fmla="*/ 32 w 63"/>
                  <a:gd name="T17" fmla="*/ 63 h 133"/>
                  <a:gd name="T18" fmla="*/ 28 w 63"/>
                  <a:gd name="T19" fmla="*/ 66 h 133"/>
                  <a:gd name="T20" fmla="*/ 22 w 63"/>
                  <a:gd name="T21" fmla="*/ 64 h 133"/>
                  <a:gd name="T22" fmla="*/ 16 w 63"/>
                  <a:gd name="T23" fmla="*/ 61 h 133"/>
                  <a:gd name="T24" fmla="*/ 11 w 63"/>
                  <a:gd name="T25" fmla="*/ 58 h 133"/>
                  <a:gd name="T26" fmla="*/ 7 w 63"/>
                  <a:gd name="T27" fmla="*/ 54 h 133"/>
                  <a:gd name="T28" fmla="*/ 3 w 63"/>
                  <a:gd name="T29" fmla="*/ 48 h 133"/>
                  <a:gd name="T30" fmla="*/ 1 w 63"/>
                  <a:gd name="T31" fmla="*/ 42 h 133"/>
                  <a:gd name="T32" fmla="*/ 0 w 63"/>
                  <a:gd name="T33" fmla="*/ 36 h 133"/>
                  <a:gd name="T34" fmla="*/ 0 w 63"/>
                  <a:gd name="T35" fmla="*/ 30 h 133"/>
                  <a:gd name="T36" fmla="*/ 1 w 63"/>
                  <a:gd name="T37" fmla="*/ 23 h 133"/>
                  <a:gd name="T38" fmla="*/ 3 w 63"/>
                  <a:gd name="T39" fmla="*/ 17 h 133"/>
                  <a:gd name="T40" fmla="*/ 7 w 63"/>
                  <a:gd name="T41" fmla="*/ 12 h 133"/>
                  <a:gd name="T42" fmla="*/ 11 w 63"/>
                  <a:gd name="T43" fmla="*/ 8 h 133"/>
                  <a:gd name="T44" fmla="*/ 16 w 63"/>
                  <a:gd name="T45" fmla="*/ 3 h 133"/>
                  <a:gd name="T46" fmla="*/ 22 w 63"/>
                  <a:gd name="T47" fmla="*/ 1 h 133"/>
                  <a:gd name="T48" fmla="*/ 28 w 63"/>
                  <a:gd name="T49" fmla="*/ 0 h 133"/>
                  <a:gd name="T50" fmla="*/ 32 w 63"/>
                  <a:gd name="T51" fmla="*/ 2 h 133"/>
                  <a:gd name="T52" fmla="*/ 32 w 63"/>
                  <a:gd name="T53" fmla="*/ 8 h 133"/>
                  <a:gd name="T54" fmla="*/ 30 w 63"/>
                  <a:gd name="T55" fmla="*/ 12 h 133"/>
                  <a:gd name="T56" fmla="*/ 25 w 63"/>
                  <a:gd name="T57" fmla="*/ 13 h 133"/>
                  <a:gd name="T58" fmla="*/ 20 w 63"/>
                  <a:gd name="T59" fmla="*/ 16 h 133"/>
                  <a:gd name="T60" fmla="*/ 16 w 63"/>
                  <a:gd name="T61" fmla="*/ 19 h 133"/>
                  <a:gd name="T62" fmla="*/ 14 w 63"/>
                  <a:gd name="T63" fmla="*/ 23 h 133"/>
                  <a:gd name="T64" fmla="*/ 12 w 63"/>
                  <a:gd name="T65" fmla="*/ 27 h 133"/>
                  <a:gd name="T66" fmla="*/ 11 w 63"/>
                  <a:gd name="T67" fmla="*/ 31 h 133"/>
                  <a:gd name="T68" fmla="*/ 11 w 63"/>
                  <a:gd name="T69" fmla="*/ 34 h 133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63"/>
                  <a:gd name="T106" fmla="*/ 0 h 133"/>
                  <a:gd name="T107" fmla="*/ 63 w 63"/>
                  <a:gd name="T108" fmla="*/ 133 h 133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63" h="133">
                    <a:moveTo>
                      <a:pt x="21" y="67"/>
                    </a:moveTo>
                    <a:lnTo>
                      <a:pt x="21" y="69"/>
                    </a:lnTo>
                    <a:lnTo>
                      <a:pt x="21" y="74"/>
                    </a:lnTo>
                    <a:lnTo>
                      <a:pt x="23" y="78"/>
                    </a:lnTo>
                    <a:lnTo>
                      <a:pt x="25" y="82"/>
                    </a:lnTo>
                    <a:lnTo>
                      <a:pt x="27" y="86"/>
                    </a:lnTo>
                    <a:lnTo>
                      <a:pt x="29" y="88"/>
                    </a:lnTo>
                    <a:lnTo>
                      <a:pt x="31" y="91"/>
                    </a:lnTo>
                    <a:lnTo>
                      <a:pt x="35" y="95"/>
                    </a:lnTo>
                    <a:lnTo>
                      <a:pt x="40" y="99"/>
                    </a:lnTo>
                    <a:lnTo>
                      <a:pt x="48" y="105"/>
                    </a:lnTo>
                    <a:lnTo>
                      <a:pt x="50" y="105"/>
                    </a:lnTo>
                    <a:lnTo>
                      <a:pt x="55" y="107"/>
                    </a:lnTo>
                    <a:lnTo>
                      <a:pt x="59" y="107"/>
                    </a:lnTo>
                    <a:lnTo>
                      <a:pt x="63" y="107"/>
                    </a:lnTo>
                    <a:lnTo>
                      <a:pt x="63" y="114"/>
                    </a:lnTo>
                    <a:lnTo>
                      <a:pt x="63" y="120"/>
                    </a:lnTo>
                    <a:lnTo>
                      <a:pt x="63" y="126"/>
                    </a:lnTo>
                    <a:lnTo>
                      <a:pt x="63" y="133"/>
                    </a:lnTo>
                    <a:lnTo>
                      <a:pt x="55" y="131"/>
                    </a:lnTo>
                    <a:lnTo>
                      <a:pt x="50" y="129"/>
                    </a:lnTo>
                    <a:lnTo>
                      <a:pt x="44" y="127"/>
                    </a:lnTo>
                    <a:lnTo>
                      <a:pt x="38" y="126"/>
                    </a:lnTo>
                    <a:lnTo>
                      <a:pt x="31" y="122"/>
                    </a:lnTo>
                    <a:lnTo>
                      <a:pt x="27" y="120"/>
                    </a:lnTo>
                    <a:lnTo>
                      <a:pt x="21" y="116"/>
                    </a:lnTo>
                    <a:lnTo>
                      <a:pt x="17" y="112"/>
                    </a:lnTo>
                    <a:lnTo>
                      <a:pt x="14" y="107"/>
                    </a:lnTo>
                    <a:lnTo>
                      <a:pt x="10" y="101"/>
                    </a:lnTo>
                    <a:lnTo>
                      <a:pt x="6" y="95"/>
                    </a:lnTo>
                    <a:lnTo>
                      <a:pt x="4" y="91"/>
                    </a:lnTo>
                    <a:lnTo>
                      <a:pt x="2" y="84"/>
                    </a:lnTo>
                    <a:lnTo>
                      <a:pt x="0" y="78"/>
                    </a:lnTo>
                    <a:lnTo>
                      <a:pt x="0" y="72"/>
                    </a:lnTo>
                    <a:lnTo>
                      <a:pt x="0" y="67"/>
                    </a:lnTo>
                    <a:lnTo>
                      <a:pt x="0" y="59"/>
                    </a:lnTo>
                    <a:lnTo>
                      <a:pt x="0" y="51"/>
                    </a:lnTo>
                    <a:lnTo>
                      <a:pt x="2" y="46"/>
                    </a:lnTo>
                    <a:lnTo>
                      <a:pt x="4" y="40"/>
                    </a:lnTo>
                    <a:lnTo>
                      <a:pt x="6" y="34"/>
                    </a:lnTo>
                    <a:lnTo>
                      <a:pt x="10" y="29"/>
                    </a:lnTo>
                    <a:lnTo>
                      <a:pt x="14" y="23"/>
                    </a:lnTo>
                    <a:lnTo>
                      <a:pt x="17" y="19"/>
                    </a:lnTo>
                    <a:lnTo>
                      <a:pt x="21" y="15"/>
                    </a:lnTo>
                    <a:lnTo>
                      <a:pt x="27" y="10"/>
                    </a:lnTo>
                    <a:lnTo>
                      <a:pt x="31" y="6"/>
                    </a:lnTo>
                    <a:lnTo>
                      <a:pt x="38" y="4"/>
                    </a:lnTo>
                    <a:lnTo>
                      <a:pt x="44" y="2"/>
                    </a:lnTo>
                    <a:lnTo>
                      <a:pt x="50" y="0"/>
                    </a:lnTo>
                    <a:lnTo>
                      <a:pt x="55" y="0"/>
                    </a:lnTo>
                    <a:lnTo>
                      <a:pt x="63" y="0"/>
                    </a:lnTo>
                    <a:lnTo>
                      <a:pt x="63" y="4"/>
                    </a:lnTo>
                    <a:lnTo>
                      <a:pt x="63" y="10"/>
                    </a:lnTo>
                    <a:lnTo>
                      <a:pt x="63" y="15"/>
                    </a:lnTo>
                    <a:lnTo>
                      <a:pt x="63" y="23"/>
                    </a:lnTo>
                    <a:lnTo>
                      <a:pt x="59" y="23"/>
                    </a:lnTo>
                    <a:lnTo>
                      <a:pt x="55" y="23"/>
                    </a:lnTo>
                    <a:lnTo>
                      <a:pt x="50" y="25"/>
                    </a:lnTo>
                    <a:lnTo>
                      <a:pt x="48" y="27"/>
                    </a:lnTo>
                    <a:lnTo>
                      <a:pt x="40" y="31"/>
                    </a:lnTo>
                    <a:lnTo>
                      <a:pt x="35" y="36"/>
                    </a:lnTo>
                    <a:lnTo>
                      <a:pt x="31" y="38"/>
                    </a:lnTo>
                    <a:lnTo>
                      <a:pt x="29" y="42"/>
                    </a:lnTo>
                    <a:lnTo>
                      <a:pt x="27" y="46"/>
                    </a:lnTo>
                    <a:lnTo>
                      <a:pt x="25" y="50"/>
                    </a:lnTo>
                    <a:lnTo>
                      <a:pt x="23" y="53"/>
                    </a:lnTo>
                    <a:lnTo>
                      <a:pt x="21" y="57"/>
                    </a:lnTo>
                    <a:lnTo>
                      <a:pt x="21" y="61"/>
                    </a:lnTo>
                    <a:lnTo>
                      <a:pt x="21" y="6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6" name="Freeform 244"/>
              <p:cNvSpPr>
                <a:spLocks/>
              </p:cNvSpPr>
              <p:nvPr/>
            </p:nvSpPr>
            <p:spPr bwMode="auto">
              <a:xfrm>
                <a:off x="2447" y="3544"/>
                <a:ext cx="35" cy="67"/>
              </a:xfrm>
              <a:custGeom>
                <a:avLst/>
                <a:gdLst>
                  <a:gd name="T0" fmla="*/ 0 w 68"/>
                  <a:gd name="T1" fmla="*/ 8 h 135"/>
                  <a:gd name="T2" fmla="*/ 0 w 68"/>
                  <a:gd name="T3" fmla="*/ 3 h 135"/>
                  <a:gd name="T4" fmla="*/ 1 w 68"/>
                  <a:gd name="T5" fmla="*/ 0 h 135"/>
                  <a:gd name="T6" fmla="*/ 4 w 68"/>
                  <a:gd name="T7" fmla="*/ 0 h 135"/>
                  <a:gd name="T8" fmla="*/ 11 w 68"/>
                  <a:gd name="T9" fmla="*/ 1 h 135"/>
                  <a:gd name="T10" fmla="*/ 16 w 68"/>
                  <a:gd name="T11" fmla="*/ 4 h 135"/>
                  <a:gd name="T12" fmla="*/ 22 w 68"/>
                  <a:gd name="T13" fmla="*/ 7 h 135"/>
                  <a:gd name="T14" fmla="*/ 27 w 68"/>
                  <a:gd name="T15" fmla="*/ 12 h 135"/>
                  <a:gd name="T16" fmla="*/ 30 w 68"/>
                  <a:gd name="T17" fmla="*/ 18 h 135"/>
                  <a:gd name="T18" fmla="*/ 33 w 68"/>
                  <a:gd name="T19" fmla="*/ 24 h 135"/>
                  <a:gd name="T20" fmla="*/ 35 w 68"/>
                  <a:gd name="T21" fmla="*/ 29 h 135"/>
                  <a:gd name="T22" fmla="*/ 35 w 68"/>
                  <a:gd name="T23" fmla="*/ 37 h 135"/>
                  <a:gd name="T24" fmla="*/ 33 w 68"/>
                  <a:gd name="T25" fmla="*/ 43 h 135"/>
                  <a:gd name="T26" fmla="*/ 30 w 68"/>
                  <a:gd name="T27" fmla="*/ 49 h 135"/>
                  <a:gd name="T28" fmla="*/ 27 w 68"/>
                  <a:gd name="T29" fmla="*/ 55 h 135"/>
                  <a:gd name="T30" fmla="*/ 22 w 68"/>
                  <a:gd name="T31" fmla="*/ 60 h 135"/>
                  <a:gd name="T32" fmla="*/ 16 w 68"/>
                  <a:gd name="T33" fmla="*/ 62 h 135"/>
                  <a:gd name="T34" fmla="*/ 11 w 68"/>
                  <a:gd name="T35" fmla="*/ 65 h 135"/>
                  <a:gd name="T36" fmla="*/ 4 w 68"/>
                  <a:gd name="T37" fmla="*/ 67 h 135"/>
                  <a:gd name="T38" fmla="*/ 1 w 68"/>
                  <a:gd name="T39" fmla="*/ 67 h 135"/>
                  <a:gd name="T40" fmla="*/ 0 w 68"/>
                  <a:gd name="T41" fmla="*/ 64 h 135"/>
                  <a:gd name="T42" fmla="*/ 0 w 68"/>
                  <a:gd name="T43" fmla="*/ 58 h 135"/>
                  <a:gd name="T44" fmla="*/ 1 w 68"/>
                  <a:gd name="T45" fmla="*/ 55 h 135"/>
                  <a:gd name="T46" fmla="*/ 3 w 68"/>
                  <a:gd name="T47" fmla="*/ 55 h 135"/>
                  <a:gd name="T48" fmla="*/ 7 w 68"/>
                  <a:gd name="T49" fmla="*/ 54 h 135"/>
                  <a:gd name="T50" fmla="*/ 11 w 68"/>
                  <a:gd name="T51" fmla="*/ 52 h 135"/>
                  <a:gd name="T52" fmla="*/ 13 w 68"/>
                  <a:gd name="T53" fmla="*/ 49 h 135"/>
                  <a:gd name="T54" fmla="*/ 19 w 68"/>
                  <a:gd name="T55" fmla="*/ 45 h 135"/>
                  <a:gd name="T56" fmla="*/ 21 w 68"/>
                  <a:gd name="T57" fmla="*/ 40 h 135"/>
                  <a:gd name="T58" fmla="*/ 22 w 68"/>
                  <a:gd name="T59" fmla="*/ 35 h 135"/>
                  <a:gd name="T60" fmla="*/ 22 w 68"/>
                  <a:gd name="T61" fmla="*/ 31 h 135"/>
                  <a:gd name="T62" fmla="*/ 21 w 68"/>
                  <a:gd name="T63" fmla="*/ 27 h 135"/>
                  <a:gd name="T64" fmla="*/ 19 w 68"/>
                  <a:gd name="T65" fmla="*/ 21 h 135"/>
                  <a:gd name="T66" fmla="*/ 13 w 68"/>
                  <a:gd name="T67" fmla="*/ 17 h 135"/>
                  <a:gd name="T68" fmla="*/ 11 w 68"/>
                  <a:gd name="T69" fmla="*/ 15 h 135"/>
                  <a:gd name="T70" fmla="*/ 7 w 68"/>
                  <a:gd name="T71" fmla="*/ 13 h 135"/>
                  <a:gd name="T72" fmla="*/ 3 w 68"/>
                  <a:gd name="T73" fmla="*/ 12 h 135"/>
                  <a:gd name="T74" fmla="*/ 1 w 68"/>
                  <a:gd name="T75" fmla="*/ 12 h 135"/>
                  <a:gd name="T76" fmla="*/ 0 w 68"/>
                  <a:gd name="T77" fmla="*/ 12 h 135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68"/>
                  <a:gd name="T118" fmla="*/ 0 h 135"/>
                  <a:gd name="T119" fmla="*/ 68 w 68"/>
                  <a:gd name="T120" fmla="*/ 135 h 135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68" h="135">
                    <a:moveTo>
                      <a:pt x="0" y="25"/>
                    </a:moveTo>
                    <a:lnTo>
                      <a:pt x="0" y="17"/>
                    </a:lnTo>
                    <a:lnTo>
                      <a:pt x="0" y="11"/>
                    </a:lnTo>
                    <a:lnTo>
                      <a:pt x="0" y="6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7" y="0"/>
                    </a:lnTo>
                    <a:lnTo>
                      <a:pt x="15" y="2"/>
                    </a:lnTo>
                    <a:lnTo>
                      <a:pt x="21" y="2"/>
                    </a:lnTo>
                    <a:lnTo>
                      <a:pt x="26" y="6"/>
                    </a:lnTo>
                    <a:lnTo>
                      <a:pt x="32" y="8"/>
                    </a:lnTo>
                    <a:lnTo>
                      <a:pt x="38" y="11"/>
                    </a:lnTo>
                    <a:lnTo>
                      <a:pt x="43" y="15"/>
                    </a:lnTo>
                    <a:lnTo>
                      <a:pt x="47" y="21"/>
                    </a:lnTo>
                    <a:lnTo>
                      <a:pt x="53" y="25"/>
                    </a:lnTo>
                    <a:lnTo>
                      <a:pt x="57" y="30"/>
                    </a:lnTo>
                    <a:lnTo>
                      <a:pt x="59" y="36"/>
                    </a:lnTo>
                    <a:lnTo>
                      <a:pt x="62" y="42"/>
                    </a:lnTo>
                    <a:lnTo>
                      <a:pt x="64" y="48"/>
                    </a:lnTo>
                    <a:lnTo>
                      <a:pt x="66" y="53"/>
                    </a:lnTo>
                    <a:lnTo>
                      <a:pt x="68" y="59"/>
                    </a:lnTo>
                    <a:lnTo>
                      <a:pt x="68" y="67"/>
                    </a:lnTo>
                    <a:lnTo>
                      <a:pt x="68" y="74"/>
                    </a:lnTo>
                    <a:lnTo>
                      <a:pt x="66" y="80"/>
                    </a:lnTo>
                    <a:lnTo>
                      <a:pt x="64" y="87"/>
                    </a:lnTo>
                    <a:lnTo>
                      <a:pt x="62" y="93"/>
                    </a:lnTo>
                    <a:lnTo>
                      <a:pt x="59" y="99"/>
                    </a:lnTo>
                    <a:lnTo>
                      <a:pt x="57" y="105"/>
                    </a:lnTo>
                    <a:lnTo>
                      <a:pt x="53" y="110"/>
                    </a:lnTo>
                    <a:lnTo>
                      <a:pt x="47" y="116"/>
                    </a:lnTo>
                    <a:lnTo>
                      <a:pt x="43" y="120"/>
                    </a:lnTo>
                    <a:lnTo>
                      <a:pt x="38" y="124"/>
                    </a:lnTo>
                    <a:lnTo>
                      <a:pt x="32" y="125"/>
                    </a:lnTo>
                    <a:lnTo>
                      <a:pt x="26" y="129"/>
                    </a:lnTo>
                    <a:lnTo>
                      <a:pt x="21" y="131"/>
                    </a:lnTo>
                    <a:lnTo>
                      <a:pt x="15" y="133"/>
                    </a:lnTo>
                    <a:lnTo>
                      <a:pt x="7" y="135"/>
                    </a:lnTo>
                    <a:lnTo>
                      <a:pt x="2" y="135"/>
                    </a:lnTo>
                    <a:lnTo>
                      <a:pt x="0" y="135"/>
                    </a:lnTo>
                    <a:lnTo>
                      <a:pt x="0" y="129"/>
                    </a:lnTo>
                    <a:lnTo>
                      <a:pt x="0" y="124"/>
                    </a:lnTo>
                    <a:lnTo>
                      <a:pt x="0" y="116"/>
                    </a:lnTo>
                    <a:lnTo>
                      <a:pt x="0" y="110"/>
                    </a:lnTo>
                    <a:lnTo>
                      <a:pt x="2" y="110"/>
                    </a:lnTo>
                    <a:lnTo>
                      <a:pt x="5" y="110"/>
                    </a:lnTo>
                    <a:lnTo>
                      <a:pt x="9" y="108"/>
                    </a:lnTo>
                    <a:lnTo>
                      <a:pt x="13" y="108"/>
                    </a:lnTo>
                    <a:lnTo>
                      <a:pt x="17" y="106"/>
                    </a:lnTo>
                    <a:lnTo>
                      <a:pt x="21" y="105"/>
                    </a:lnTo>
                    <a:lnTo>
                      <a:pt x="24" y="103"/>
                    </a:lnTo>
                    <a:lnTo>
                      <a:pt x="26" y="99"/>
                    </a:lnTo>
                    <a:lnTo>
                      <a:pt x="30" y="97"/>
                    </a:lnTo>
                    <a:lnTo>
                      <a:pt x="36" y="91"/>
                    </a:lnTo>
                    <a:lnTo>
                      <a:pt x="40" y="84"/>
                    </a:lnTo>
                    <a:lnTo>
                      <a:pt x="40" y="80"/>
                    </a:lnTo>
                    <a:lnTo>
                      <a:pt x="41" y="76"/>
                    </a:lnTo>
                    <a:lnTo>
                      <a:pt x="43" y="70"/>
                    </a:lnTo>
                    <a:lnTo>
                      <a:pt x="43" y="67"/>
                    </a:lnTo>
                    <a:lnTo>
                      <a:pt x="43" y="63"/>
                    </a:lnTo>
                    <a:lnTo>
                      <a:pt x="41" y="59"/>
                    </a:lnTo>
                    <a:lnTo>
                      <a:pt x="40" y="55"/>
                    </a:lnTo>
                    <a:lnTo>
                      <a:pt x="40" y="49"/>
                    </a:lnTo>
                    <a:lnTo>
                      <a:pt x="36" y="42"/>
                    </a:lnTo>
                    <a:lnTo>
                      <a:pt x="30" y="38"/>
                    </a:lnTo>
                    <a:lnTo>
                      <a:pt x="26" y="34"/>
                    </a:lnTo>
                    <a:lnTo>
                      <a:pt x="24" y="32"/>
                    </a:lnTo>
                    <a:lnTo>
                      <a:pt x="21" y="30"/>
                    </a:lnTo>
                    <a:lnTo>
                      <a:pt x="17" y="29"/>
                    </a:lnTo>
                    <a:lnTo>
                      <a:pt x="13" y="27"/>
                    </a:lnTo>
                    <a:lnTo>
                      <a:pt x="9" y="25"/>
                    </a:lnTo>
                    <a:lnTo>
                      <a:pt x="5" y="25"/>
                    </a:lnTo>
                    <a:lnTo>
                      <a:pt x="2" y="25"/>
                    </a:lnTo>
                    <a:lnTo>
                      <a:pt x="0" y="2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7" name="Freeform 245"/>
              <p:cNvSpPr>
                <a:spLocks/>
              </p:cNvSpPr>
              <p:nvPr/>
            </p:nvSpPr>
            <p:spPr bwMode="auto">
              <a:xfrm>
                <a:off x="2416" y="3544"/>
                <a:ext cx="32" cy="67"/>
              </a:xfrm>
              <a:custGeom>
                <a:avLst/>
                <a:gdLst>
                  <a:gd name="T0" fmla="*/ 11 w 65"/>
                  <a:gd name="T1" fmla="*/ 35 h 135"/>
                  <a:gd name="T2" fmla="*/ 12 w 65"/>
                  <a:gd name="T3" fmla="*/ 40 h 135"/>
                  <a:gd name="T4" fmla="*/ 15 w 65"/>
                  <a:gd name="T5" fmla="*/ 45 h 135"/>
                  <a:gd name="T6" fmla="*/ 20 w 65"/>
                  <a:gd name="T7" fmla="*/ 51 h 135"/>
                  <a:gd name="T8" fmla="*/ 25 w 65"/>
                  <a:gd name="T9" fmla="*/ 54 h 135"/>
                  <a:gd name="T10" fmla="*/ 30 w 65"/>
                  <a:gd name="T11" fmla="*/ 55 h 135"/>
                  <a:gd name="T12" fmla="*/ 32 w 65"/>
                  <a:gd name="T13" fmla="*/ 58 h 135"/>
                  <a:gd name="T14" fmla="*/ 32 w 65"/>
                  <a:gd name="T15" fmla="*/ 64 h 135"/>
                  <a:gd name="T16" fmla="*/ 28 w 65"/>
                  <a:gd name="T17" fmla="*/ 66 h 135"/>
                  <a:gd name="T18" fmla="*/ 22 w 65"/>
                  <a:gd name="T19" fmla="*/ 65 h 135"/>
                  <a:gd name="T20" fmla="*/ 16 w 65"/>
                  <a:gd name="T21" fmla="*/ 62 h 135"/>
                  <a:gd name="T22" fmla="*/ 11 w 65"/>
                  <a:gd name="T23" fmla="*/ 59 h 135"/>
                  <a:gd name="T24" fmla="*/ 6 w 65"/>
                  <a:gd name="T25" fmla="*/ 54 h 135"/>
                  <a:gd name="T26" fmla="*/ 4 w 65"/>
                  <a:gd name="T27" fmla="*/ 49 h 135"/>
                  <a:gd name="T28" fmla="*/ 1 w 65"/>
                  <a:gd name="T29" fmla="*/ 43 h 135"/>
                  <a:gd name="T30" fmla="*/ 0 w 65"/>
                  <a:gd name="T31" fmla="*/ 37 h 135"/>
                  <a:gd name="T32" fmla="*/ 0 w 65"/>
                  <a:gd name="T33" fmla="*/ 29 h 135"/>
                  <a:gd name="T34" fmla="*/ 1 w 65"/>
                  <a:gd name="T35" fmla="*/ 24 h 135"/>
                  <a:gd name="T36" fmla="*/ 4 w 65"/>
                  <a:gd name="T37" fmla="*/ 18 h 135"/>
                  <a:gd name="T38" fmla="*/ 6 w 65"/>
                  <a:gd name="T39" fmla="*/ 12 h 135"/>
                  <a:gd name="T40" fmla="*/ 11 w 65"/>
                  <a:gd name="T41" fmla="*/ 8 h 135"/>
                  <a:gd name="T42" fmla="*/ 16 w 65"/>
                  <a:gd name="T43" fmla="*/ 4 h 135"/>
                  <a:gd name="T44" fmla="*/ 22 w 65"/>
                  <a:gd name="T45" fmla="*/ 2 h 135"/>
                  <a:gd name="T46" fmla="*/ 28 w 65"/>
                  <a:gd name="T47" fmla="*/ 0 h 135"/>
                  <a:gd name="T48" fmla="*/ 32 w 65"/>
                  <a:gd name="T49" fmla="*/ 3 h 135"/>
                  <a:gd name="T50" fmla="*/ 32 w 65"/>
                  <a:gd name="T51" fmla="*/ 8 h 135"/>
                  <a:gd name="T52" fmla="*/ 30 w 65"/>
                  <a:gd name="T53" fmla="*/ 12 h 135"/>
                  <a:gd name="T54" fmla="*/ 25 w 65"/>
                  <a:gd name="T55" fmla="*/ 13 h 135"/>
                  <a:gd name="T56" fmla="*/ 20 w 65"/>
                  <a:gd name="T57" fmla="*/ 16 h 135"/>
                  <a:gd name="T58" fmla="*/ 15 w 65"/>
                  <a:gd name="T59" fmla="*/ 21 h 135"/>
                  <a:gd name="T60" fmla="*/ 12 w 65"/>
                  <a:gd name="T61" fmla="*/ 27 h 135"/>
                  <a:gd name="T62" fmla="*/ 11 w 65"/>
                  <a:gd name="T63" fmla="*/ 31 h 135"/>
                  <a:gd name="T64" fmla="*/ 11 w 65"/>
                  <a:gd name="T65" fmla="*/ 33 h 13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65"/>
                  <a:gd name="T100" fmla="*/ 0 h 135"/>
                  <a:gd name="T101" fmla="*/ 65 w 65"/>
                  <a:gd name="T102" fmla="*/ 135 h 135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65" h="135">
                    <a:moveTo>
                      <a:pt x="23" y="67"/>
                    </a:moveTo>
                    <a:lnTo>
                      <a:pt x="23" y="70"/>
                    </a:lnTo>
                    <a:lnTo>
                      <a:pt x="23" y="76"/>
                    </a:lnTo>
                    <a:lnTo>
                      <a:pt x="25" y="80"/>
                    </a:lnTo>
                    <a:lnTo>
                      <a:pt x="27" y="84"/>
                    </a:lnTo>
                    <a:lnTo>
                      <a:pt x="30" y="91"/>
                    </a:lnTo>
                    <a:lnTo>
                      <a:pt x="34" y="97"/>
                    </a:lnTo>
                    <a:lnTo>
                      <a:pt x="40" y="103"/>
                    </a:lnTo>
                    <a:lnTo>
                      <a:pt x="47" y="106"/>
                    </a:lnTo>
                    <a:lnTo>
                      <a:pt x="51" y="108"/>
                    </a:lnTo>
                    <a:lnTo>
                      <a:pt x="55" y="108"/>
                    </a:lnTo>
                    <a:lnTo>
                      <a:pt x="61" y="110"/>
                    </a:lnTo>
                    <a:lnTo>
                      <a:pt x="65" y="110"/>
                    </a:lnTo>
                    <a:lnTo>
                      <a:pt x="65" y="116"/>
                    </a:lnTo>
                    <a:lnTo>
                      <a:pt x="65" y="124"/>
                    </a:lnTo>
                    <a:lnTo>
                      <a:pt x="65" y="129"/>
                    </a:lnTo>
                    <a:lnTo>
                      <a:pt x="65" y="135"/>
                    </a:lnTo>
                    <a:lnTo>
                      <a:pt x="57" y="133"/>
                    </a:lnTo>
                    <a:lnTo>
                      <a:pt x="51" y="133"/>
                    </a:lnTo>
                    <a:lnTo>
                      <a:pt x="44" y="131"/>
                    </a:lnTo>
                    <a:lnTo>
                      <a:pt x="40" y="127"/>
                    </a:lnTo>
                    <a:lnTo>
                      <a:pt x="32" y="125"/>
                    </a:lnTo>
                    <a:lnTo>
                      <a:pt x="27" y="122"/>
                    </a:lnTo>
                    <a:lnTo>
                      <a:pt x="23" y="118"/>
                    </a:lnTo>
                    <a:lnTo>
                      <a:pt x="19" y="114"/>
                    </a:lnTo>
                    <a:lnTo>
                      <a:pt x="13" y="108"/>
                    </a:lnTo>
                    <a:lnTo>
                      <a:pt x="11" y="105"/>
                    </a:lnTo>
                    <a:lnTo>
                      <a:pt x="8" y="99"/>
                    </a:lnTo>
                    <a:lnTo>
                      <a:pt x="6" y="93"/>
                    </a:lnTo>
                    <a:lnTo>
                      <a:pt x="2" y="87"/>
                    </a:lnTo>
                    <a:lnTo>
                      <a:pt x="2" y="80"/>
                    </a:lnTo>
                    <a:lnTo>
                      <a:pt x="0" y="74"/>
                    </a:lnTo>
                    <a:lnTo>
                      <a:pt x="0" y="67"/>
                    </a:lnTo>
                    <a:lnTo>
                      <a:pt x="0" y="59"/>
                    </a:lnTo>
                    <a:lnTo>
                      <a:pt x="2" y="53"/>
                    </a:lnTo>
                    <a:lnTo>
                      <a:pt x="2" y="48"/>
                    </a:lnTo>
                    <a:lnTo>
                      <a:pt x="6" y="42"/>
                    </a:lnTo>
                    <a:lnTo>
                      <a:pt x="8" y="36"/>
                    </a:lnTo>
                    <a:lnTo>
                      <a:pt x="11" y="30"/>
                    </a:lnTo>
                    <a:lnTo>
                      <a:pt x="13" y="25"/>
                    </a:lnTo>
                    <a:lnTo>
                      <a:pt x="19" y="21"/>
                    </a:lnTo>
                    <a:lnTo>
                      <a:pt x="23" y="17"/>
                    </a:lnTo>
                    <a:lnTo>
                      <a:pt x="27" y="11"/>
                    </a:lnTo>
                    <a:lnTo>
                      <a:pt x="32" y="8"/>
                    </a:lnTo>
                    <a:lnTo>
                      <a:pt x="40" y="6"/>
                    </a:lnTo>
                    <a:lnTo>
                      <a:pt x="44" y="4"/>
                    </a:lnTo>
                    <a:lnTo>
                      <a:pt x="51" y="2"/>
                    </a:lnTo>
                    <a:lnTo>
                      <a:pt x="57" y="0"/>
                    </a:lnTo>
                    <a:lnTo>
                      <a:pt x="65" y="0"/>
                    </a:lnTo>
                    <a:lnTo>
                      <a:pt x="65" y="6"/>
                    </a:lnTo>
                    <a:lnTo>
                      <a:pt x="65" y="11"/>
                    </a:lnTo>
                    <a:lnTo>
                      <a:pt x="65" y="17"/>
                    </a:lnTo>
                    <a:lnTo>
                      <a:pt x="65" y="25"/>
                    </a:lnTo>
                    <a:lnTo>
                      <a:pt x="61" y="25"/>
                    </a:lnTo>
                    <a:lnTo>
                      <a:pt x="55" y="25"/>
                    </a:lnTo>
                    <a:lnTo>
                      <a:pt x="51" y="27"/>
                    </a:lnTo>
                    <a:lnTo>
                      <a:pt x="47" y="29"/>
                    </a:lnTo>
                    <a:lnTo>
                      <a:pt x="40" y="32"/>
                    </a:lnTo>
                    <a:lnTo>
                      <a:pt x="34" y="38"/>
                    </a:lnTo>
                    <a:lnTo>
                      <a:pt x="30" y="42"/>
                    </a:lnTo>
                    <a:lnTo>
                      <a:pt x="27" y="49"/>
                    </a:lnTo>
                    <a:lnTo>
                      <a:pt x="25" y="55"/>
                    </a:lnTo>
                    <a:lnTo>
                      <a:pt x="23" y="59"/>
                    </a:lnTo>
                    <a:lnTo>
                      <a:pt x="23" y="63"/>
                    </a:lnTo>
                    <a:lnTo>
                      <a:pt x="23" y="6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8" name="Freeform 246"/>
              <p:cNvSpPr>
                <a:spLocks/>
              </p:cNvSpPr>
              <p:nvPr/>
            </p:nvSpPr>
            <p:spPr bwMode="auto">
              <a:xfrm>
                <a:off x="2311" y="3672"/>
                <a:ext cx="34" cy="66"/>
              </a:xfrm>
              <a:custGeom>
                <a:avLst/>
                <a:gdLst>
                  <a:gd name="T0" fmla="*/ 0 w 66"/>
                  <a:gd name="T1" fmla="*/ 8 h 133"/>
                  <a:gd name="T2" fmla="*/ 0 w 66"/>
                  <a:gd name="T3" fmla="*/ 2 h 133"/>
                  <a:gd name="T4" fmla="*/ 3 w 66"/>
                  <a:gd name="T5" fmla="*/ 0 h 133"/>
                  <a:gd name="T6" fmla="*/ 9 w 66"/>
                  <a:gd name="T7" fmla="*/ 0 h 133"/>
                  <a:gd name="T8" fmla="*/ 15 w 66"/>
                  <a:gd name="T9" fmla="*/ 2 h 133"/>
                  <a:gd name="T10" fmla="*/ 21 w 66"/>
                  <a:gd name="T11" fmla="*/ 7 h 133"/>
                  <a:gd name="T12" fmla="*/ 25 w 66"/>
                  <a:gd name="T13" fmla="*/ 11 h 133"/>
                  <a:gd name="T14" fmla="*/ 29 w 66"/>
                  <a:gd name="T15" fmla="*/ 17 h 133"/>
                  <a:gd name="T16" fmla="*/ 32 w 66"/>
                  <a:gd name="T17" fmla="*/ 23 h 133"/>
                  <a:gd name="T18" fmla="*/ 33 w 66"/>
                  <a:gd name="T19" fmla="*/ 30 h 133"/>
                  <a:gd name="T20" fmla="*/ 33 w 66"/>
                  <a:gd name="T21" fmla="*/ 37 h 133"/>
                  <a:gd name="T22" fmla="*/ 32 w 66"/>
                  <a:gd name="T23" fmla="*/ 43 h 133"/>
                  <a:gd name="T24" fmla="*/ 29 w 66"/>
                  <a:gd name="T25" fmla="*/ 49 h 133"/>
                  <a:gd name="T26" fmla="*/ 25 w 66"/>
                  <a:gd name="T27" fmla="*/ 54 h 133"/>
                  <a:gd name="T28" fmla="*/ 21 w 66"/>
                  <a:gd name="T29" fmla="*/ 58 h 133"/>
                  <a:gd name="T30" fmla="*/ 15 w 66"/>
                  <a:gd name="T31" fmla="*/ 62 h 133"/>
                  <a:gd name="T32" fmla="*/ 9 w 66"/>
                  <a:gd name="T33" fmla="*/ 64 h 133"/>
                  <a:gd name="T34" fmla="*/ 3 w 66"/>
                  <a:gd name="T35" fmla="*/ 66 h 133"/>
                  <a:gd name="T36" fmla="*/ 0 w 66"/>
                  <a:gd name="T37" fmla="*/ 63 h 133"/>
                  <a:gd name="T38" fmla="*/ 0 w 66"/>
                  <a:gd name="T39" fmla="*/ 57 h 133"/>
                  <a:gd name="T40" fmla="*/ 2 w 66"/>
                  <a:gd name="T41" fmla="*/ 54 h 133"/>
                  <a:gd name="T42" fmla="*/ 6 w 66"/>
                  <a:gd name="T43" fmla="*/ 53 h 133"/>
                  <a:gd name="T44" fmla="*/ 10 w 66"/>
                  <a:gd name="T45" fmla="*/ 51 h 133"/>
                  <a:gd name="T46" fmla="*/ 13 w 66"/>
                  <a:gd name="T47" fmla="*/ 49 h 133"/>
                  <a:gd name="T48" fmla="*/ 15 w 66"/>
                  <a:gd name="T49" fmla="*/ 46 h 133"/>
                  <a:gd name="T50" fmla="*/ 19 w 66"/>
                  <a:gd name="T51" fmla="*/ 43 h 133"/>
                  <a:gd name="T52" fmla="*/ 20 w 66"/>
                  <a:gd name="T53" fmla="*/ 39 h 133"/>
                  <a:gd name="T54" fmla="*/ 21 w 66"/>
                  <a:gd name="T55" fmla="*/ 36 h 133"/>
                  <a:gd name="T56" fmla="*/ 21 w 66"/>
                  <a:gd name="T57" fmla="*/ 31 h 133"/>
                  <a:gd name="T58" fmla="*/ 20 w 66"/>
                  <a:gd name="T59" fmla="*/ 26 h 133"/>
                  <a:gd name="T60" fmla="*/ 18 w 66"/>
                  <a:gd name="T61" fmla="*/ 20 h 133"/>
                  <a:gd name="T62" fmla="*/ 13 w 66"/>
                  <a:gd name="T63" fmla="*/ 16 h 133"/>
                  <a:gd name="T64" fmla="*/ 10 w 66"/>
                  <a:gd name="T65" fmla="*/ 14 h 133"/>
                  <a:gd name="T66" fmla="*/ 6 w 66"/>
                  <a:gd name="T67" fmla="*/ 12 h 133"/>
                  <a:gd name="T68" fmla="*/ 2 w 66"/>
                  <a:gd name="T69" fmla="*/ 12 h 133"/>
                  <a:gd name="T70" fmla="*/ 0 w 66"/>
                  <a:gd name="T71" fmla="*/ 12 h 133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66"/>
                  <a:gd name="T109" fmla="*/ 0 h 133"/>
                  <a:gd name="T110" fmla="*/ 66 w 66"/>
                  <a:gd name="T111" fmla="*/ 133 h 133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66" h="133">
                    <a:moveTo>
                      <a:pt x="0" y="24"/>
                    </a:moveTo>
                    <a:lnTo>
                      <a:pt x="0" y="17"/>
                    </a:lnTo>
                    <a:lnTo>
                      <a:pt x="0" y="11"/>
                    </a:lnTo>
                    <a:lnTo>
                      <a:pt x="0" y="5"/>
                    </a:lnTo>
                    <a:lnTo>
                      <a:pt x="0" y="0"/>
                    </a:lnTo>
                    <a:lnTo>
                      <a:pt x="5" y="0"/>
                    </a:lnTo>
                    <a:lnTo>
                      <a:pt x="11" y="0"/>
                    </a:lnTo>
                    <a:lnTo>
                      <a:pt x="17" y="1"/>
                    </a:lnTo>
                    <a:lnTo>
                      <a:pt x="25" y="3"/>
                    </a:lnTo>
                    <a:lnTo>
                      <a:pt x="30" y="5"/>
                    </a:lnTo>
                    <a:lnTo>
                      <a:pt x="36" y="11"/>
                    </a:lnTo>
                    <a:lnTo>
                      <a:pt x="40" y="15"/>
                    </a:lnTo>
                    <a:lnTo>
                      <a:pt x="45" y="19"/>
                    </a:lnTo>
                    <a:lnTo>
                      <a:pt x="49" y="22"/>
                    </a:lnTo>
                    <a:lnTo>
                      <a:pt x="53" y="28"/>
                    </a:lnTo>
                    <a:lnTo>
                      <a:pt x="57" y="34"/>
                    </a:lnTo>
                    <a:lnTo>
                      <a:pt x="59" y="41"/>
                    </a:lnTo>
                    <a:lnTo>
                      <a:pt x="63" y="47"/>
                    </a:lnTo>
                    <a:lnTo>
                      <a:pt x="64" y="53"/>
                    </a:lnTo>
                    <a:lnTo>
                      <a:pt x="64" y="60"/>
                    </a:lnTo>
                    <a:lnTo>
                      <a:pt x="66" y="68"/>
                    </a:lnTo>
                    <a:lnTo>
                      <a:pt x="64" y="74"/>
                    </a:lnTo>
                    <a:lnTo>
                      <a:pt x="64" y="79"/>
                    </a:lnTo>
                    <a:lnTo>
                      <a:pt x="63" y="87"/>
                    </a:lnTo>
                    <a:lnTo>
                      <a:pt x="59" y="93"/>
                    </a:lnTo>
                    <a:lnTo>
                      <a:pt x="57" y="98"/>
                    </a:lnTo>
                    <a:lnTo>
                      <a:pt x="53" y="104"/>
                    </a:lnTo>
                    <a:lnTo>
                      <a:pt x="49" y="108"/>
                    </a:lnTo>
                    <a:lnTo>
                      <a:pt x="45" y="114"/>
                    </a:lnTo>
                    <a:lnTo>
                      <a:pt x="40" y="117"/>
                    </a:lnTo>
                    <a:lnTo>
                      <a:pt x="36" y="121"/>
                    </a:lnTo>
                    <a:lnTo>
                      <a:pt x="30" y="125"/>
                    </a:lnTo>
                    <a:lnTo>
                      <a:pt x="25" y="129"/>
                    </a:lnTo>
                    <a:lnTo>
                      <a:pt x="17" y="129"/>
                    </a:lnTo>
                    <a:lnTo>
                      <a:pt x="11" y="131"/>
                    </a:lnTo>
                    <a:lnTo>
                      <a:pt x="5" y="133"/>
                    </a:lnTo>
                    <a:lnTo>
                      <a:pt x="0" y="133"/>
                    </a:lnTo>
                    <a:lnTo>
                      <a:pt x="0" y="127"/>
                    </a:lnTo>
                    <a:lnTo>
                      <a:pt x="0" y="121"/>
                    </a:lnTo>
                    <a:lnTo>
                      <a:pt x="0" y="115"/>
                    </a:lnTo>
                    <a:lnTo>
                      <a:pt x="0" y="110"/>
                    </a:lnTo>
                    <a:lnTo>
                      <a:pt x="4" y="108"/>
                    </a:lnTo>
                    <a:lnTo>
                      <a:pt x="7" y="108"/>
                    </a:lnTo>
                    <a:lnTo>
                      <a:pt x="11" y="106"/>
                    </a:lnTo>
                    <a:lnTo>
                      <a:pt x="15" y="106"/>
                    </a:lnTo>
                    <a:lnTo>
                      <a:pt x="19" y="102"/>
                    </a:lnTo>
                    <a:lnTo>
                      <a:pt x="23" y="100"/>
                    </a:lnTo>
                    <a:lnTo>
                      <a:pt x="25" y="98"/>
                    </a:lnTo>
                    <a:lnTo>
                      <a:pt x="28" y="96"/>
                    </a:lnTo>
                    <a:lnTo>
                      <a:pt x="30" y="93"/>
                    </a:lnTo>
                    <a:lnTo>
                      <a:pt x="34" y="89"/>
                    </a:lnTo>
                    <a:lnTo>
                      <a:pt x="36" y="87"/>
                    </a:lnTo>
                    <a:lnTo>
                      <a:pt x="38" y="83"/>
                    </a:lnTo>
                    <a:lnTo>
                      <a:pt x="38" y="79"/>
                    </a:lnTo>
                    <a:lnTo>
                      <a:pt x="40" y="76"/>
                    </a:lnTo>
                    <a:lnTo>
                      <a:pt x="40" y="72"/>
                    </a:lnTo>
                    <a:lnTo>
                      <a:pt x="40" y="68"/>
                    </a:lnTo>
                    <a:lnTo>
                      <a:pt x="40" y="62"/>
                    </a:lnTo>
                    <a:lnTo>
                      <a:pt x="40" y="58"/>
                    </a:lnTo>
                    <a:lnTo>
                      <a:pt x="38" y="53"/>
                    </a:lnTo>
                    <a:lnTo>
                      <a:pt x="38" y="49"/>
                    </a:lnTo>
                    <a:lnTo>
                      <a:pt x="34" y="41"/>
                    </a:lnTo>
                    <a:lnTo>
                      <a:pt x="28" y="36"/>
                    </a:lnTo>
                    <a:lnTo>
                      <a:pt x="25" y="32"/>
                    </a:lnTo>
                    <a:lnTo>
                      <a:pt x="23" y="30"/>
                    </a:lnTo>
                    <a:lnTo>
                      <a:pt x="19" y="28"/>
                    </a:lnTo>
                    <a:lnTo>
                      <a:pt x="15" y="26"/>
                    </a:lnTo>
                    <a:lnTo>
                      <a:pt x="11" y="24"/>
                    </a:lnTo>
                    <a:lnTo>
                      <a:pt x="7" y="24"/>
                    </a:lnTo>
                    <a:lnTo>
                      <a:pt x="4" y="24"/>
                    </a:lnTo>
                    <a:lnTo>
                      <a:pt x="0" y="24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9" name="Freeform 247"/>
              <p:cNvSpPr>
                <a:spLocks/>
              </p:cNvSpPr>
              <p:nvPr/>
            </p:nvSpPr>
            <p:spPr bwMode="auto">
              <a:xfrm>
                <a:off x="2279" y="3672"/>
                <a:ext cx="32" cy="66"/>
              </a:xfrm>
              <a:custGeom>
                <a:avLst/>
                <a:gdLst>
                  <a:gd name="T0" fmla="*/ 11 w 65"/>
                  <a:gd name="T1" fmla="*/ 36 h 133"/>
                  <a:gd name="T2" fmla="*/ 11 w 65"/>
                  <a:gd name="T3" fmla="*/ 39 h 133"/>
                  <a:gd name="T4" fmla="*/ 13 w 65"/>
                  <a:gd name="T5" fmla="*/ 43 h 133"/>
                  <a:gd name="T6" fmla="*/ 15 w 65"/>
                  <a:gd name="T7" fmla="*/ 46 h 133"/>
                  <a:gd name="T8" fmla="*/ 20 w 65"/>
                  <a:gd name="T9" fmla="*/ 50 h 133"/>
                  <a:gd name="T10" fmla="*/ 25 w 65"/>
                  <a:gd name="T11" fmla="*/ 53 h 133"/>
                  <a:gd name="T12" fmla="*/ 29 w 65"/>
                  <a:gd name="T13" fmla="*/ 54 h 133"/>
                  <a:gd name="T14" fmla="*/ 32 w 65"/>
                  <a:gd name="T15" fmla="*/ 57 h 133"/>
                  <a:gd name="T16" fmla="*/ 32 w 65"/>
                  <a:gd name="T17" fmla="*/ 63 h 133"/>
                  <a:gd name="T18" fmla="*/ 28 w 65"/>
                  <a:gd name="T19" fmla="*/ 66 h 133"/>
                  <a:gd name="T20" fmla="*/ 22 w 65"/>
                  <a:gd name="T21" fmla="*/ 64 h 133"/>
                  <a:gd name="T22" fmla="*/ 16 w 65"/>
                  <a:gd name="T23" fmla="*/ 61 h 133"/>
                  <a:gd name="T24" fmla="*/ 11 w 65"/>
                  <a:gd name="T25" fmla="*/ 58 h 133"/>
                  <a:gd name="T26" fmla="*/ 6 w 65"/>
                  <a:gd name="T27" fmla="*/ 54 h 133"/>
                  <a:gd name="T28" fmla="*/ 4 w 65"/>
                  <a:gd name="T29" fmla="*/ 49 h 133"/>
                  <a:gd name="T30" fmla="*/ 1 w 65"/>
                  <a:gd name="T31" fmla="*/ 43 h 133"/>
                  <a:gd name="T32" fmla="*/ 0 w 65"/>
                  <a:gd name="T33" fmla="*/ 37 h 133"/>
                  <a:gd name="T34" fmla="*/ 0 w 65"/>
                  <a:gd name="T35" fmla="*/ 30 h 133"/>
                  <a:gd name="T36" fmla="*/ 1 w 65"/>
                  <a:gd name="T37" fmla="*/ 23 h 133"/>
                  <a:gd name="T38" fmla="*/ 4 w 65"/>
                  <a:gd name="T39" fmla="*/ 17 h 133"/>
                  <a:gd name="T40" fmla="*/ 6 w 65"/>
                  <a:gd name="T41" fmla="*/ 12 h 133"/>
                  <a:gd name="T42" fmla="*/ 11 w 65"/>
                  <a:gd name="T43" fmla="*/ 7 h 133"/>
                  <a:gd name="T44" fmla="*/ 16 w 65"/>
                  <a:gd name="T45" fmla="*/ 3 h 133"/>
                  <a:gd name="T46" fmla="*/ 22 w 65"/>
                  <a:gd name="T47" fmla="*/ 0 h 133"/>
                  <a:gd name="T48" fmla="*/ 28 w 65"/>
                  <a:gd name="T49" fmla="*/ 0 h 133"/>
                  <a:gd name="T50" fmla="*/ 32 w 65"/>
                  <a:gd name="T51" fmla="*/ 2 h 133"/>
                  <a:gd name="T52" fmla="*/ 32 w 65"/>
                  <a:gd name="T53" fmla="*/ 8 h 133"/>
                  <a:gd name="T54" fmla="*/ 29 w 65"/>
                  <a:gd name="T55" fmla="*/ 12 h 133"/>
                  <a:gd name="T56" fmla="*/ 25 w 65"/>
                  <a:gd name="T57" fmla="*/ 12 h 133"/>
                  <a:gd name="T58" fmla="*/ 20 w 65"/>
                  <a:gd name="T59" fmla="*/ 15 h 133"/>
                  <a:gd name="T60" fmla="*/ 14 w 65"/>
                  <a:gd name="T61" fmla="*/ 20 h 133"/>
                  <a:gd name="T62" fmla="*/ 11 w 65"/>
                  <a:gd name="T63" fmla="*/ 26 h 133"/>
                  <a:gd name="T64" fmla="*/ 11 w 65"/>
                  <a:gd name="T65" fmla="*/ 31 h 133"/>
                  <a:gd name="T66" fmla="*/ 11 w 65"/>
                  <a:gd name="T67" fmla="*/ 34 h 133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65"/>
                  <a:gd name="T103" fmla="*/ 0 h 133"/>
                  <a:gd name="T104" fmla="*/ 65 w 65"/>
                  <a:gd name="T105" fmla="*/ 133 h 133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65" h="133">
                    <a:moveTo>
                      <a:pt x="23" y="68"/>
                    </a:moveTo>
                    <a:lnTo>
                      <a:pt x="23" y="72"/>
                    </a:lnTo>
                    <a:lnTo>
                      <a:pt x="23" y="76"/>
                    </a:lnTo>
                    <a:lnTo>
                      <a:pt x="23" y="79"/>
                    </a:lnTo>
                    <a:lnTo>
                      <a:pt x="25" y="83"/>
                    </a:lnTo>
                    <a:lnTo>
                      <a:pt x="27" y="87"/>
                    </a:lnTo>
                    <a:lnTo>
                      <a:pt x="29" y="89"/>
                    </a:lnTo>
                    <a:lnTo>
                      <a:pt x="31" y="93"/>
                    </a:lnTo>
                    <a:lnTo>
                      <a:pt x="34" y="96"/>
                    </a:lnTo>
                    <a:lnTo>
                      <a:pt x="40" y="100"/>
                    </a:lnTo>
                    <a:lnTo>
                      <a:pt x="48" y="106"/>
                    </a:lnTo>
                    <a:lnTo>
                      <a:pt x="51" y="106"/>
                    </a:lnTo>
                    <a:lnTo>
                      <a:pt x="55" y="108"/>
                    </a:lnTo>
                    <a:lnTo>
                      <a:pt x="59" y="108"/>
                    </a:lnTo>
                    <a:lnTo>
                      <a:pt x="65" y="110"/>
                    </a:lnTo>
                    <a:lnTo>
                      <a:pt x="65" y="115"/>
                    </a:lnTo>
                    <a:lnTo>
                      <a:pt x="65" y="121"/>
                    </a:lnTo>
                    <a:lnTo>
                      <a:pt x="65" y="127"/>
                    </a:lnTo>
                    <a:lnTo>
                      <a:pt x="65" y="133"/>
                    </a:lnTo>
                    <a:lnTo>
                      <a:pt x="57" y="133"/>
                    </a:lnTo>
                    <a:lnTo>
                      <a:pt x="50" y="131"/>
                    </a:lnTo>
                    <a:lnTo>
                      <a:pt x="44" y="129"/>
                    </a:lnTo>
                    <a:lnTo>
                      <a:pt x="38" y="127"/>
                    </a:lnTo>
                    <a:lnTo>
                      <a:pt x="32" y="123"/>
                    </a:lnTo>
                    <a:lnTo>
                      <a:pt x="27" y="121"/>
                    </a:lnTo>
                    <a:lnTo>
                      <a:pt x="23" y="117"/>
                    </a:lnTo>
                    <a:lnTo>
                      <a:pt x="19" y="114"/>
                    </a:lnTo>
                    <a:lnTo>
                      <a:pt x="13" y="108"/>
                    </a:lnTo>
                    <a:lnTo>
                      <a:pt x="10" y="102"/>
                    </a:lnTo>
                    <a:lnTo>
                      <a:pt x="8" y="98"/>
                    </a:lnTo>
                    <a:lnTo>
                      <a:pt x="4" y="93"/>
                    </a:lnTo>
                    <a:lnTo>
                      <a:pt x="2" y="87"/>
                    </a:lnTo>
                    <a:lnTo>
                      <a:pt x="0" y="79"/>
                    </a:lnTo>
                    <a:lnTo>
                      <a:pt x="0" y="74"/>
                    </a:lnTo>
                    <a:lnTo>
                      <a:pt x="0" y="68"/>
                    </a:lnTo>
                    <a:lnTo>
                      <a:pt x="0" y="60"/>
                    </a:lnTo>
                    <a:lnTo>
                      <a:pt x="0" y="53"/>
                    </a:lnTo>
                    <a:lnTo>
                      <a:pt x="2" y="47"/>
                    </a:lnTo>
                    <a:lnTo>
                      <a:pt x="4" y="41"/>
                    </a:lnTo>
                    <a:lnTo>
                      <a:pt x="8" y="34"/>
                    </a:lnTo>
                    <a:lnTo>
                      <a:pt x="10" y="30"/>
                    </a:lnTo>
                    <a:lnTo>
                      <a:pt x="13" y="24"/>
                    </a:lnTo>
                    <a:lnTo>
                      <a:pt x="19" y="20"/>
                    </a:lnTo>
                    <a:lnTo>
                      <a:pt x="23" y="15"/>
                    </a:lnTo>
                    <a:lnTo>
                      <a:pt x="27" y="11"/>
                    </a:lnTo>
                    <a:lnTo>
                      <a:pt x="32" y="7"/>
                    </a:lnTo>
                    <a:lnTo>
                      <a:pt x="38" y="5"/>
                    </a:lnTo>
                    <a:lnTo>
                      <a:pt x="44" y="1"/>
                    </a:lnTo>
                    <a:lnTo>
                      <a:pt x="50" y="1"/>
                    </a:lnTo>
                    <a:lnTo>
                      <a:pt x="57" y="0"/>
                    </a:lnTo>
                    <a:lnTo>
                      <a:pt x="65" y="0"/>
                    </a:lnTo>
                    <a:lnTo>
                      <a:pt x="65" y="5"/>
                    </a:lnTo>
                    <a:lnTo>
                      <a:pt x="65" y="11"/>
                    </a:lnTo>
                    <a:lnTo>
                      <a:pt x="65" y="17"/>
                    </a:lnTo>
                    <a:lnTo>
                      <a:pt x="65" y="24"/>
                    </a:lnTo>
                    <a:lnTo>
                      <a:pt x="59" y="24"/>
                    </a:lnTo>
                    <a:lnTo>
                      <a:pt x="55" y="24"/>
                    </a:lnTo>
                    <a:lnTo>
                      <a:pt x="51" y="24"/>
                    </a:lnTo>
                    <a:lnTo>
                      <a:pt x="48" y="26"/>
                    </a:lnTo>
                    <a:lnTo>
                      <a:pt x="40" y="30"/>
                    </a:lnTo>
                    <a:lnTo>
                      <a:pt x="34" y="36"/>
                    </a:lnTo>
                    <a:lnTo>
                      <a:pt x="29" y="41"/>
                    </a:lnTo>
                    <a:lnTo>
                      <a:pt x="25" y="49"/>
                    </a:lnTo>
                    <a:lnTo>
                      <a:pt x="23" y="53"/>
                    </a:lnTo>
                    <a:lnTo>
                      <a:pt x="23" y="58"/>
                    </a:lnTo>
                    <a:lnTo>
                      <a:pt x="23" y="62"/>
                    </a:lnTo>
                    <a:lnTo>
                      <a:pt x="23" y="6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0" name="Freeform 248"/>
              <p:cNvSpPr>
                <a:spLocks/>
              </p:cNvSpPr>
              <p:nvPr/>
            </p:nvSpPr>
            <p:spPr bwMode="auto">
              <a:xfrm>
                <a:off x="2190" y="3645"/>
                <a:ext cx="34" cy="68"/>
              </a:xfrm>
              <a:custGeom>
                <a:avLst/>
                <a:gdLst>
                  <a:gd name="T0" fmla="*/ 0 w 69"/>
                  <a:gd name="T1" fmla="*/ 9 h 135"/>
                  <a:gd name="T2" fmla="*/ 0 w 69"/>
                  <a:gd name="T3" fmla="*/ 2 h 135"/>
                  <a:gd name="T4" fmla="*/ 4 w 69"/>
                  <a:gd name="T5" fmla="*/ 0 h 135"/>
                  <a:gd name="T6" fmla="*/ 10 w 69"/>
                  <a:gd name="T7" fmla="*/ 1 h 135"/>
                  <a:gd name="T8" fmla="*/ 16 w 69"/>
                  <a:gd name="T9" fmla="*/ 4 h 135"/>
                  <a:gd name="T10" fmla="*/ 22 w 69"/>
                  <a:gd name="T11" fmla="*/ 8 h 135"/>
                  <a:gd name="T12" fmla="*/ 27 w 69"/>
                  <a:gd name="T13" fmla="*/ 12 h 135"/>
                  <a:gd name="T14" fmla="*/ 29 w 69"/>
                  <a:gd name="T15" fmla="*/ 18 h 135"/>
                  <a:gd name="T16" fmla="*/ 32 w 69"/>
                  <a:gd name="T17" fmla="*/ 23 h 135"/>
                  <a:gd name="T18" fmla="*/ 34 w 69"/>
                  <a:gd name="T19" fmla="*/ 30 h 135"/>
                  <a:gd name="T20" fmla="*/ 34 w 69"/>
                  <a:gd name="T21" fmla="*/ 37 h 135"/>
                  <a:gd name="T22" fmla="*/ 32 w 69"/>
                  <a:gd name="T23" fmla="*/ 43 h 135"/>
                  <a:gd name="T24" fmla="*/ 29 w 69"/>
                  <a:gd name="T25" fmla="*/ 49 h 135"/>
                  <a:gd name="T26" fmla="*/ 27 w 69"/>
                  <a:gd name="T27" fmla="*/ 55 h 135"/>
                  <a:gd name="T28" fmla="*/ 22 w 69"/>
                  <a:gd name="T29" fmla="*/ 59 h 135"/>
                  <a:gd name="T30" fmla="*/ 16 w 69"/>
                  <a:gd name="T31" fmla="*/ 63 h 135"/>
                  <a:gd name="T32" fmla="*/ 10 w 69"/>
                  <a:gd name="T33" fmla="*/ 66 h 135"/>
                  <a:gd name="T34" fmla="*/ 4 w 69"/>
                  <a:gd name="T35" fmla="*/ 67 h 135"/>
                  <a:gd name="T36" fmla="*/ 0 w 69"/>
                  <a:gd name="T37" fmla="*/ 64 h 135"/>
                  <a:gd name="T38" fmla="*/ 0 w 69"/>
                  <a:gd name="T39" fmla="*/ 58 h 135"/>
                  <a:gd name="T40" fmla="*/ 2 w 69"/>
                  <a:gd name="T41" fmla="*/ 55 h 135"/>
                  <a:gd name="T42" fmla="*/ 7 w 69"/>
                  <a:gd name="T43" fmla="*/ 54 h 135"/>
                  <a:gd name="T44" fmla="*/ 10 w 69"/>
                  <a:gd name="T45" fmla="*/ 53 h 135"/>
                  <a:gd name="T46" fmla="*/ 14 w 69"/>
                  <a:gd name="T47" fmla="*/ 50 h 135"/>
                  <a:gd name="T48" fmla="*/ 18 w 69"/>
                  <a:gd name="T49" fmla="*/ 45 h 135"/>
                  <a:gd name="T50" fmla="*/ 21 w 69"/>
                  <a:gd name="T51" fmla="*/ 39 h 135"/>
                  <a:gd name="T52" fmla="*/ 22 w 69"/>
                  <a:gd name="T53" fmla="*/ 36 h 135"/>
                  <a:gd name="T54" fmla="*/ 22 w 69"/>
                  <a:gd name="T55" fmla="*/ 31 h 135"/>
                  <a:gd name="T56" fmla="*/ 21 w 69"/>
                  <a:gd name="T57" fmla="*/ 27 h 135"/>
                  <a:gd name="T58" fmla="*/ 18 w 69"/>
                  <a:gd name="T59" fmla="*/ 21 h 135"/>
                  <a:gd name="T60" fmla="*/ 14 w 69"/>
                  <a:gd name="T61" fmla="*/ 18 h 135"/>
                  <a:gd name="T62" fmla="*/ 10 w 69"/>
                  <a:gd name="T63" fmla="*/ 15 h 135"/>
                  <a:gd name="T64" fmla="*/ 7 w 69"/>
                  <a:gd name="T65" fmla="*/ 13 h 135"/>
                  <a:gd name="T66" fmla="*/ 2 w 69"/>
                  <a:gd name="T67" fmla="*/ 13 h 135"/>
                  <a:gd name="T68" fmla="*/ 0 w 69"/>
                  <a:gd name="T69" fmla="*/ 13 h 135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69"/>
                  <a:gd name="T106" fmla="*/ 0 h 135"/>
                  <a:gd name="T107" fmla="*/ 69 w 69"/>
                  <a:gd name="T108" fmla="*/ 135 h 135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69" h="135">
                    <a:moveTo>
                      <a:pt x="0" y="25"/>
                    </a:moveTo>
                    <a:lnTo>
                      <a:pt x="0" y="17"/>
                    </a:lnTo>
                    <a:lnTo>
                      <a:pt x="0" y="10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14" y="0"/>
                    </a:lnTo>
                    <a:lnTo>
                      <a:pt x="21" y="2"/>
                    </a:lnTo>
                    <a:lnTo>
                      <a:pt x="27" y="6"/>
                    </a:lnTo>
                    <a:lnTo>
                      <a:pt x="33" y="8"/>
                    </a:lnTo>
                    <a:lnTo>
                      <a:pt x="38" y="12"/>
                    </a:lnTo>
                    <a:lnTo>
                      <a:pt x="44" y="16"/>
                    </a:lnTo>
                    <a:lnTo>
                      <a:pt x="48" y="19"/>
                    </a:lnTo>
                    <a:lnTo>
                      <a:pt x="54" y="23"/>
                    </a:lnTo>
                    <a:lnTo>
                      <a:pt x="57" y="29"/>
                    </a:lnTo>
                    <a:lnTo>
                      <a:pt x="59" y="35"/>
                    </a:lnTo>
                    <a:lnTo>
                      <a:pt x="63" y="40"/>
                    </a:lnTo>
                    <a:lnTo>
                      <a:pt x="65" y="46"/>
                    </a:lnTo>
                    <a:lnTo>
                      <a:pt x="67" y="54"/>
                    </a:lnTo>
                    <a:lnTo>
                      <a:pt x="69" y="59"/>
                    </a:lnTo>
                    <a:lnTo>
                      <a:pt x="69" y="67"/>
                    </a:lnTo>
                    <a:lnTo>
                      <a:pt x="69" y="73"/>
                    </a:lnTo>
                    <a:lnTo>
                      <a:pt x="67" y="80"/>
                    </a:lnTo>
                    <a:lnTo>
                      <a:pt x="65" y="86"/>
                    </a:lnTo>
                    <a:lnTo>
                      <a:pt x="63" y="93"/>
                    </a:lnTo>
                    <a:lnTo>
                      <a:pt x="59" y="97"/>
                    </a:lnTo>
                    <a:lnTo>
                      <a:pt x="57" y="105"/>
                    </a:lnTo>
                    <a:lnTo>
                      <a:pt x="54" y="109"/>
                    </a:lnTo>
                    <a:lnTo>
                      <a:pt x="48" y="114"/>
                    </a:lnTo>
                    <a:lnTo>
                      <a:pt x="44" y="118"/>
                    </a:lnTo>
                    <a:lnTo>
                      <a:pt x="38" y="122"/>
                    </a:lnTo>
                    <a:lnTo>
                      <a:pt x="33" y="126"/>
                    </a:lnTo>
                    <a:lnTo>
                      <a:pt x="27" y="128"/>
                    </a:lnTo>
                    <a:lnTo>
                      <a:pt x="21" y="131"/>
                    </a:lnTo>
                    <a:lnTo>
                      <a:pt x="14" y="133"/>
                    </a:lnTo>
                    <a:lnTo>
                      <a:pt x="8" y="133"/>
                    </a:lnTo>
                    <a:lnTo>
                      <a:pt x="0" y="135"/>
                    </a:lnTo>
                    <a:lnTo>
                      <a:pt x="0" y="128"/>
                    </a:lnTo>
                    <a:lnTo>
                      <a:pt x="0" y="122"/>
                    </a:lnTo>
                    <a:lnTo>
                      <a:pt x="0" y="116"/>
                    </a:lnTo>
                    <a:lnTo>
                      <a:pt x="0" y="111"/>
                    </a:lnTo>
                    <a:lnTo>
                      <a:pt x="4" y="109"/>
                    </a:lnTo>
                    <a:lnTo>
                      <a:pt x="8" y="109"/>
                    </a:lnTo>
                    <a:lnTo>
                      <a:pt x="14" y="107"/>
                    </a:lnTo>
                    <a:lnTo>
                      <a:pt x="18" y="107"/>
                    </a:lnTo>
                    <a:lnTo>
                      <a:pt x="21" y="105"/>
                    </a:lnTo>
                    <a:lnTo>
                      <a:pt x="25" y="103"/>
                    </a:lnTo>
                    <a:lnTo>
                      <a:pt x="29" y="99"/>
                    </a:lnTo>
                    <a:lnTo>
                      <a:pt x="33" y="97"/>
                    </a:lnTo>
                    <a:lnTo>
                      <a:pt x="37" y="90"/>
                    </a:lnTo>
                    <a:lnTo>
                      <a:pt x="42" y="84"/>
                    </a:lnTo>
                    <a:lnTo>
                      <a:pt x="42" y="78"/>
                    </a:lnTo>
                    <a:lnTo>
                      <a:pt x="44" y="74"/>
                    </a:lnTo>
                    <a:lnTo>
                      <a:pt x="44" y="71"/>
                    </a:lnTo>
                    <a:lnTo>
                      <a:pt x="44" y="67"/>
                    </a:lnTo>
                    <a:lnTo>
                      <a:pt x="44" y="61"/>
                    </a:lnTo>
                    <a:lnTo>
                      <a:pt x="44" y="57"/>
                    </a:lnTo>
                    <a:lnTo>
                      <a:pt x="42" y="54"/>
                    </a:lnTo>
                    <a:lnTo>
                      <a:pt x="42" y="50"/>
                    </a:lnTo>
                    <a:lnTo>
                      <a:pt x="37" y="42"/>
                    </a:lnTo>
                    <a:lnTo>
                      <a:pt x="33" y="36"/>
                    </a:lnTo>
                    <a:lnTo>
                      <a:pt x="29" y="35"/>
                    </a:lnTo>
                    <a:lnTo>
                      <a:pt x="25" y="31"/>
                    </a:lnTo>
                    <a:lnTo>
                      <a:pt x="21" y="29"/>
                    </a:lnTo>
                    <a:lnTo>
                      <a:pt x="18" y="27"/>
                    </a:lnTo>
                    <a:lnTo>
                      <a:pt x="14" y="25"/>
                    </a:lnTo>
                    <a:lnTo>
                      <a:pt x="8" y="25"/>
                    </a:lnTo>
                    <a:lnTo>
                      <a:pt x="4" y="25"/>
                    </a:lnTo>
                    <a:lnTo>
                      <a:pt x="0" y="2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1" name="Freeform 249"/>
              <p:cNvSpPr>
                <a:spLocks/>
              </p:cNvSpPr>
              <p:nvPr/>
            </p:nvSpPr>
            <p:spPr bwMode="auto">
              <a:xfrm>
                <a:off x="2158" y="3645"/>
                <a:ext cx="33" cy="67"/>
              </a:xfrm>
              <a:custGeom>
                <a:avLst/>
                <a:gdLst>
                  <a:gd name="T0" fmla="*/ 12 w 64"/>
                  <a:gd name="T1" fmla="*/ 36 h 133"/>
                  <a:gd name="T2" fmla="*/ 12 w 64"/>
                  <a:gd name="T3" fmla="*/ 39 h 133"/>
                  <a:gd name="T4" fmla="*/ 15 w 64"/>
                  <a:gd name="T5" fmla="*/ 45 h 133"/>
                  <a:gd name="T6" fmla="*/ 22 w 64"/>
                  <a:gd name="T7" fmla="*/ 51 h 133"/>
                  <a:gd name="T8" fmla="*/ 27 w 64"/>
                  <a:gd name="T9" fmla="*/ 54 h 133"/>
                  <a:gd name="T10" fmla="*/ 31 w 64"/>
                  <a:gd name="T11" fmla="*/ 55 h 133"/>
                  <a:gd name="T12" fmla="*/ 33 w 64"/>
                  <a:gd name="T13" fmla="*/ 58 h 133"/>
                  <a:gd name="T14" fmla="*/ 33 w 64"/>
                  <a:gd name="T15" fmla="*/ 64 h 133"/>
                  <a:gd name="T16" fmla="*/ 29 w 64"/>
                  <a:gd name="T17" fmla="*/ 66 h 133"/>
                  <a:gd name="T18" fmla="*/ 23 w 64"/>
                  <a:gd name="T19" fmla="*/ 64 h 133"/>
                  <a:gd name="T20" fmla="*/ 18 w 64"/>
                  <a:gd name="T21" fmla="*/ 62 h 133"/>
                  <a:gd name="T22" fmla="*/ 12 w 64"/>
                  <a:gd name="T23" fmla="*/ 58 h 133"/>
                  <a:gd name="T24" fmla="*/ 7 w 64"/>
                  <a:gd name="T25" fmla="*/ 54 h 133"/>
                  <a:gd name="T26" fmla="*/ 3 w 64"/>
                  <a:gd name="T27" fmla="*/ 49 h 133"/>
                  <a:gd name="T28" fmla="*/ 1 w 64"/>
                  <a:gd name="T29" fmla="*/ 43 h 133"/>
                  <a:gd name="T30" fmla="*/ 0 w 64"/>
                  <a:gd name="T31" fmla="*/ 37 h 133"/>
                  <a:gd name="T32" fmla="*/ 0 w 64"/>
                  <a:gd name="T33" fmla="*/ 30 h 133"/>
                  <a:gd name="T34" fmla="*/ 1 w 64"/>
                  <a:gd name="T35" fmla="*/ 23 h 133"/>
                  <a:gd name="T36" fmla="*/ 3 w 64"/>
                  <a:gd name="T37" fmla="*/ 18 h 133"/>
                  <a:gd name="T38" fmla="*/ 7 w 64"/>
                  <a:gd name="T39" fmla="*/ 13 h 133"/>
                  <a:gd name="T40" fmla="*/ 12 w 64"/>
                  <a:gd name="T41" fmla="*/ 8 h 133"/>
                  <a:gd name="T42" fmla="*/ 18 w 64"/>
                  <a:gd name="T43" fmla="*/ 4 h 133"/>
                  <a:gd name="T44" fmla="*/ 23 w 64"/>
                  <a:gd name="T45" fmla="*/ 1 h 133"/>
                  <a:gd name="T46" fmla="*/ 29 w 64"/>
                  <a:gd name="T47" fmla="*/ 0 h 133"/>
                  <a:gd name="T48" fmla="*/ 33 w 64"/>
                  <a:gd name="T49" fmla="*/ 2 h 133"/>
                  <a:gd name="T50" fmla="*/ 33 w 64"/>
                  <a:gd name="T51" fmla="*/ 9 h 133"/>
                  <a:gd name="T52" fmla="*/ 31 w 64"/>
                  <a:gd name="T53" fmla="*/ 13 h 133"/>
                  <a:gd name="T54" fmla="*/ 27 w 64"/>
                  <a:gd name="T55" fmla="*/ 13 h 133"/>
                  <a:gd name="T56" fmla="*/ 22 w 64"/>
                  <a:gd name="T57" fmla="*/ 16 h 133"/>
                  <a:gd name="T58" fmla="*/ 15 w 64"/>
                  <a:gd name="T59" fmla="*/ 21 h 133"/>
                  <a:gd name="T60" fmla="*/ 12 w 64"/>
                  <a:gd name="T61" fmla="*/ 27 h 133"/>
                  <a:gd name="T62" fmla="*/ 12 w 64"/>
                  <a:gd name="T63" fmla="*/ 31 h 133"/>
                  <a:gd name="T64" fmla="*/ 12 w 64"/>
                  <a:gd name="T65" fmla="*/ 34 h 133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64"/>
                  <a:gd name="T100" fmla="*/ 0 h 133"/>
                  <a:gd name="T101" fmla="*/ 64 w 64"/>
                  <a:gd name="T102" fmla="*/ 133 h 133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64" h="133">
                    <a:moveTo>
                      <a:pt x="24" y="67"/>
                    </a:moveTo>
                    <a:lnTo>
                      <a:pt x="24" y="71"/>
                    </a:lnTo>
                    <a:lnTo>
                      <a:pt x="24" y="74"/>
                    </a:lnTo>
                    <a:lnTo>
                      <a:pt x="24" y="78"/>
                    </a:lnTo>
                    <a:lnTo>
                      <a:pt x="26" y="82"/>
                    </a:lnTo>
                    <a:lnTo>
                      <a:pt x="30" y="90"/>
                    </a:lnTo>
                    <a:lnTo>
                      <a:pt x="36" y="95"/>
                    </a:lnTo>
                    <a:lnTo>
                      <a:pt x="42" y="101"/>
                    </a:lnTo>
                    <a:lnTo>
                      <a:pt x="49" y="105"/>
                    </a:lnTo>
                    <a:lnTo>
                      <a:pt x="53" y="107"/>
                    </a:lnTo>
                    <a:lnTo>
                      <a:pt x="57" y="109"/>
                    </a:lnTo>
                    <a:lnTo>
                      <a:pt x="61" y="109"/>
                    </a:lnTo>
                    <a:lnTo>
                      <a:pt x="64" y="111"/>
                    </a:lnTo>
                    <a:lnTo>
                      <a:pt x="64" y="116"/>
                    </a:lnTo>
                    <a:lnTo>
                      <a:pt x="64" y="122"/>
                    </a:lnTo>
                    <a:lnTo>
                      <a:pt x="64" y="128"/>
                    </a:lnTo>
                    <a:lnTo>
                      <a:pt x="64" y="133"/>
                    </a:lnTo>
                    <a:lnTo>
                      <a:pt x="57" y="131"/>
                    </a:lnTo>
                    <a:lnTo>
                      <a:pt x="51" y="131"/>
                    </a:lnTo>
                    <a:lnTo>
                      <a:pt x="45" y="128"/>
                    </a:lnTo>
                    <a:lnTo>
                      <a:pt x="40" y="128"/>
                    </a:lnTo>
                    <a:lnTo>
                      <a:pt x="34" y="124"/>
                    </a:lnTo>
                    <a:lnTo>
                      <a:pt x="28" y="122"/>
                    </a:lnTo>
                    <a:lnTo>
                      <a:pt x="23" y="116"/>
                    </a:lnTo>
                    <a:lnTo>
                      <a:pt x="19" y="112"/>
                    </a:lnTo>
                    <a:lnTo>
                      <a:pt x="13" y="107"/>
                    </a:lnTo>
                    <a:lnTo>
                      <a:pt x="9" y="103"/>
                    </a:lnTo>
                    <a:lnTo>
                      <a:pt x="5" y="97"/>
                    </a:lnTo>
                    <a:lnTo>
                      <a:pt x="4" y="92"/>
                    </a:lnTo>
                    <a:lnTo>
                      <a:pt x="2" y="86"/>
                    </a:lnTo>
                    <a:lnTo>
                      <a:pt x="0" y="78"/>
                    </a:lnTo>
                    <a:lnTo>
                      <a:pt x="0" y="73"/>
                    </a:lnTo>
                    <a:lnTo>
                      <a:pt x="0" y="67"/>
                    </a:lnTo>
                    <a:lnTo>
                      <a:pt x="0" y="59"/>
                    </a:lnTo>
                    <a:lnTo>
                      <a:pt x="0" y="54"/>
                    </a:lnTo>
                    <a:lnTo>
                      <a:pt x="2" y="46"/>
                    </a:lnTo>
                    <a:lnTo>
                      <a:pt x="4" y="40"/>
                    </a:lnTo>
                    <a:lnTo>
                      <a:pt x="5" y="35"/>
                    </a:lnTo>
                    <a:lnTo>
                      <a:pt x="9" y="29"/>
                    </a:lnTo>
                    <a:lnTo>
                      <a:pt x="13" y="25"/>
                    </a:lnTo>
                    <a:lnTo>
                      <a:pt x="19" y="19"/>
                    </a:lnTo>
                    <a:lnTo>
                      <a:pt x="23" y="16"/>
                    </a:lnTo>
                    <a:lnTo>
                      <a:pt x="28" y="12"/>
                    </a:lnTo>
                    <a:lnTo>
                      <a:pt x="34" y="8"/>
                    </a:lnTo>
                    <a:lnTo>
                      <a:pt x="40" y="6"/>
                    </a:lnTo>
                    <a:lnTo>
                      <a:pt x="45" y="2"/>
                    </a:lnTo>
                    <a:lnTo>
                      <a:pt x="51" y="2"/>
                    </a:lnTo>
                    <a:lnTo>
                      <a:pt x="57" y="0"/>
                    </a:lnTo>
                    <a:lnTo>
                      <a:pt x="64" y="0"/>
                    </a:lnTo>
                    <a:lnTo>
                      <a:pt x="64" y="4"/>
                    </a:lnTo>
                    <a:lnTo>
                      <a:pt x="64" y="10"/>
                    </a:lnTo>
                    <a:lnTo>
                      <a:pt x="64" y="17"/>
                    </a:lnTo>
                    <a:lnTo>
                      <a:pt x="64" y="25"/>
                    </a:lnTo>
                    <a:lnTo>
                      <a:pt x="61" y="25"/>
                    </a:lnTo>
                    <a:lnTo>
                      <a:pt x="57" y="25"/>
                    </a:lnTo>
                    <a:lnTo>
                      <a:pt x="53" y="25"/>
                    </a:lnTo>
                    <a:lnTo>
                      <a:pt x="49" y="27"/>
                    </a:lnTo>
                    <a:lnTo>
                      <a:pt x="42" y="31"/>
                    </a:lnTo>
                    <a:lnTo>
                      <a:pt x="36" y="36"/>
                    </a:lnTo>
                    <a:lnTo>
                      <a:pt x="30" y="42"/>
                    </a:lnTo>
                    <a:lnTo>
                      <a:pt x="26" y="50"/>
                    </a:lnTo>
                    <a:lnTo>
                      <a:pt x="24" y="54"/>
                    </a:lnTo>
                    <a:lnTo>
                      <a:pt x="24" y="57"/>
                    </a:lnTo>
                    <a:lnTo>
                      <a:pt x="24" y="61"/>
                    </a:lnTo>
                    <a:lnTo>
                      <a:pt x="24" y="6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2" name="Freeform 257"/>
              <p:cNvSpPr>
                <a:spLocks/>
              </p:cNvSpPr>
              <p:nvPr/>
            </p:nvSpPr>
            <p:spPr bwMode="auto">
              <a:xfrm>
                <a:off x="2041" y="3478"/>
                <a:ext cx="41" cy="26"/>
              </a:xfrm>
              <a:custGeom>
                <a:avLst/>
                <a:gdLst>
                  <a:gd name="T0" fmla="*/ 33 w 82"/>
                  <a:gd name="T1" fmla="*/ 0 h 51"/>
                  <a:gd name="T2" fmla="*/ 35 w 82"/>
                  <a:gd name="T3" fmla="*/ 3 h 51"/>
                  <a:gd name="T4" fmla="*/ 37 w 82"/>
                  <a:gd name="T5" fmla="*/ 5 h 51"/>
                  <a:gd name="T6" fmla="*/ 39 w 82"/>
                  <a:gd name="T7" fmla="*/ 7 h 51"/>
                  <a:gd name="T8" fmla="*/ 41 w 82"/>
                  <a:gd name="T9" fmla="*/ 9 h 51"/>
                  <a:gd name="T10" fmla="*/ 38 w 82"/>
                  <a:gd name="T11" fmla="*/ 11 h 51"/>
                  <a:gd name="T12" fmla="*/ 36 w 82"/>
                  <a:gd name="T13" fmla="*/ 13 h 51"/>
                  <a:gd name="T14" fmla="*/ 34 w 82"/>
                  <a:gd name="T15" fmla="*/ 14 h 51"/>
                  <a:gd name="T16" fmla="*/ 33 w 82"/>
                  <a:gd name="T17" fmla="*/ 15 h 51"/>
                  <a:gd name="T18" fmla="*/ 30 w 82"/>
                  <a:gd name="T19" fmla="*/ 17 h 51"/>
                  <a:gd name="T20" fmla="*/ 28 w 82"/>
                  <a:gd name="T21" fmla="*/ 18 h 51"/>
                  <a:gd name="T22" fmla="*/ 25 w 82"/>
                  <a:gd name="T23" fmla="*/ 19 h 51"/>
                  <a:gd name="T24" fmla="*/ 23 w 82"/>
                  <a:gd name="T25" fmla="*/ 21 h 51"/>
                  <a:gd name="T26" fmla="*/ 20 w 82"/>
                  <a:gd name="T27" fmla="*/ 21 h 51"/>
                  <a:gd name="T28" fmla="*/ 17 w 82"/>
                  <a:gd name="T29" fmla="*/ 22 h 51"/>
                  <a:gd name="T30" fmla="*/ 14 w 82"/>
                  <a:gd name="T31" fmla="*/ 23 h 51"/>
                  <a:gd name="T32" fmla="*/ 13 w 82"/>
                  <a:gd name="T33" fmla="*/ 24 h 51"/>
                  <a:gd name="T34" fmla="*/ 9 w 82"/>
                  <a:gd name="T35" fmla="*/ 24 h 51"/>
                  <a:gd name="T36" fmla="*/ 7 w 82"/>
                  <a:gd name="T37" fmla="*/ 25 h 51"/>
                  <a:gd name="T38" fmla="*/ 4 w 82"/>
                  <a:gd name="T39" fmla="*/ 25 h 51"/>
                  <a:gd name="T40" fmla="*/ 1 w 82"/>
                  <a:gd name="T41" fmla="*/ 26 h 51"/>
                  <a:gd name="T42" fmla="*/ 0 w 82"/>
                  <a:gd name="T43" fmla="*/ 26 h 51"/>
                  <a:gd name="T44" fmla="*/ 0 w 82"/>
                  <a:gd name="T45" fmla="*/ 26 h 51"/>
                  <a:gd name="T46" fmla="*/ 0 w 82"/>
                  <a:gd name="T47" fmla="*/ 22 h 51"/>
                  <a:gd name="T48" fmla="*/ 0 w 82"/>
                  <a:gd name="T49" fmla="*/ 19 h 51"/>
                  <a:gd name="T50" fmla="*/ 0 w 82"/>
                  <a:gd name="T51" fmla="*/ 16 h 51"/>
                  <a:gd name="T52" fmla="*/ 0 w 82"/>
                  <a:gd name="T53" fmla="*/ 14 h 51"/>
                  <a:gd name="T54" fmla="*/ 0 w 82"/>
                  <a:gd name="T55" fmla="*/ 14 h 51"/>
                  <a:gd name="T56" fmla="*/ 1 w 82"/>
                  <a:gd name="T57" fmla="*/ 14 h 51"/>
                  <a:gd name="T58" fmla="*/ 3 w 82"/>
                  <a:gd name="T59" fmla="*/ 13 h 51"/>
                  <a:gd name="T60" fmla="*/ 6 w 82"/>
                  <a:gd name="T61" fmla="*/ 13 h 51"/>
                  <a:gd name="T62" fmla="*/ 8 w 82"/>
                  <a:gd name="T63" fmla="*/ 13 h 51"/>
                  <a:gd name="T64" fmla="*/ 10 w 82"/>
                  <a:gd name="T65" fmla="*/ 13 h 51"/>
                  <a:gd name="T66" fmla="*/ 13 w 82"/>
                  <a:gd name="T67" fmla="*/ 12 h 51"/>
                  <a:gd name="T68" fmla="*/ 14 w 82"/>
                  <a:gd name="T69" fmla="*/ 11 h 51"/>
                  <a:gd name="T70" fmla="*/ 16 w 82"/>
                  <a:gd name="T71" fmla="*/ 10 h 51"/>
                  <a:gd name="T72" fmla="*/ 18 w 82"/>
                  <a:gd name="T73" fmla="*/ 10 h 51"/>
                  <a:gd name="T74" fmla="*/ 20 w 82"/>
                  <a:gd name="T75" fmla="*/ 9 h 51"/>
                  <a:gd name="T76" fmla="*/ 22 w 82"/>
                  <a:gd name="T77" fmla="*/ 8 h 51"/>
                  <a:gd name="T78" fmla="*/ 24 w 82"/>
                  <a:gd name="T79" fmla="*/ 7 h 51"/>
                  <a:gd name="T80" fmla="*/ 27 w 82"/>
                  <a:gd name="T81" fmla="*/ 6 h 51"/>
                  <a:gd name="T82" fmla="*/ 30 w 82"/>
                  <a:gd name="T83" fmla="*/ 3 h 51"/>
                  <a:gd name="T84" fmla="*/ 33 w 82"/>
                  <a:gd name="T85" fmla="*/ 0 h 51"/>
                  <a:gd name="T86" fmla="*/ 33 w 82"/>
                  <a:gd name="T87" fmla="*/ 0 h 51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82"/>
                  <a:gd name="T133" fmla="*/ 0 h 51"/>
                  <a:gd name="T134" fmla="*/ 82 w 82"/>
                  <a:gd name="T135" fmla="*/ 51 h 51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82" h="51">
                    <a:moveTo>
                      <a:pt x="66" y="0"/>
                    </a:moveTo>
                    <a:lnTo>
                      <a:pt x="70" y="6"/>
                    </a:lnTo>
                    <a:lnTo>
                      <a:pt x="74" y="9"/>
                    </a:lnTo>
                    <a:lnTo>
                      <a:pt x="78" y="13"/>
                    </a:lnTo>
                    <a:lnTo>
                      <a:pt x="82" y="17"/>
                    </a:lnTo>
                    <a:lnTo>
                      <a:pt x="76" y="21"/>
                    </a:lnTo>
                    <a:lnTo>
                      <a:pt x="72" y="25"/>
                    </a:lnTo>
                    <a:lnTo>
                      <a:pt x="68" y="27"/>
                    </a:lnTo>
                    <a:lnTo>
                      <a:pt x="65" y="30"/>
                    </a:lnTo>
                    <a:lnTo>
                      <a:pt x="59" y="34"/>
                    </a:lnTo>
                    <a:lnTo>
                      <a:pt x="55" y="36"/>
                    </a:lnTo>
                    <a:lnTo>
                      <a:pt x="49" y="38"/>
                    </a:lnTo>
                    <a:lnTo>
                      <a:pt x="46" y="42"/>
                    </a:lnTo>
                    <a:lnTo>
                      <a:pt x="40" y="42"/>
                    </a:lnTo>
                    <a:lnTo>
                      <a:pt x="34" y="44"/>
                    </a:lnTo>
                    <a:lnTo>
                      <a:pt x="28" y="46"/>
                    </a:lnTo>
                    <a:lnTo>
                      <a:pt x="25" y="47"/>
                    </a:lnTo>
                    <a:lnTo>
                      <a:pt x="17" y="47"/>
                    </a:lnTo>
                    <a:lnTo>
                      <a:pt x="13" y="49"/>
                    </a:lnTo>
                    <a:lnTo>
                      <a:pt x="8" y="49"/>
                    </a:lnTo>
                    <a:lnTo>
                      <a:pt x="2" y="51"/>
                    </a:lnTo>
                    <a:lnTo>
                      <a:pt x="0" y="51"/>
                    </a:lnTo>
                    <a:lnTo>
                      <a:pt x="0" y="44"/>
                    </a:lnTo>
                    <a:lnTo>
                      <a:pt x="0" y="38"/>
                    </a:lnTo>
                    <a:lnTo>
                      <a:pt x="0" y="32"/>
                    </a:lnTo>
                    <a:lnTo>
                      <a:pt x="0" y="27"/>
                    </a:lnTo>
                    <a:lnTo>
                      <a:pt x="2" y="27"/>
                    </a:lnTo>
                    <a:lnTo>
                      <a:pt x="6" y="25"/>
                    </a:lnTo>
                    <a:lnTo>
                      <a:pt x="11" y="25"/>
                    </a:lnTo>
                    <a:lnTo>
                      <a:pt x="15" y="25"/>
                    </a:lnTo>
                    <a:lnTo>
                      <a:pt x="19" y="25"/>
                    </a:lnTo>
                    <a:lnTo>
                      <a:pt x="25" y="23"/>
                    </a:lnTo>
                    <a:lnTo>
                      <a:pt x="28" y="21"/>
                    </a:lnTo>
                    <a:lnTo>
                      <a:pt x="32" y="19"/>
                    </a:lnTo>
                    <a:lnTo>
                      <a:pt x="36" y="19"/>
                    </a:lnTo>
                    <a:lnTo>
                      <a:pt x="40" y="17"/>
                    </a:lnTo>
                    <a:lnTo>
                      <a:pt x="44" y="15"/>
                    </a:lnTo>
                    <a:lnTo>
                      <a:pt x="47" y="13"/>
                    </a:lnTo>
                    <a:lnTo>
                      <a:pt x="53" y="11"/>
                    </a:lnTo>
                    <a:lnTo>
                      <a:pt x="59" y="6"/>
                    </a:lnTo>
                    <a:lnTo>
                      <a:pt x="66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3" name="Freeform 258"/>
              <p:cNvSpPr>
                <a:spLocks/>
              </p:cNvSpPr>
              <p:nvPr/>
            </p:nvSpPr>
            <p:spPr bwMode="auto">
              <a:xfrm>
                <a:off x="2041" y="3384"/>
                <a:ext cx="61" cy="84"/>
              </a:xfrm>
              <a:custGeom>
                <a:avLst/>
                <a:gdLst>
                  <a:gd name="T0" fmla="*/ 0 w 122"/>
                  <a:gd name="T1" fmla="*/ 7 h 169"/>
                  <a:gd name="T2" fmla="*/ 0 w 122"/>
                  <a:gd name="T3" fmla="*/ 2 h 169"/>
                  <a:gd name="T4" fmla="*/ 0 w 122"/>
                  <a:gd name="T5" fmla="*/ 0 h 169"/>
                  <a:gd name="T6" fmla="*/ 4 w 122"/>
                  <a:gd name="T7" fmla="*/ 0 h 169"/>
                  <a:gd name="T8" fmla="*/ 10 w 122"/>
                  <a:gd name="T9" fmla="*/ 0 h 169"/>
                  <a:gd name="T10" fmla="*/ 15 w 122"/>
                  <a:gd name="T11" fmla="*/ 1 h 169"/>
                  <a:gd name="T12" fmla="*/ 21 w 122"/>
                  <a:gd name="T13" fmla="*/ 3 h 169"/>
                  <a:gd name="T14" fmla="*/ 27 w 122"/>
                  <a:gd name="T15" fmla="*/ 5 h 169"/>
                  <a:gd name="T16" fmla="*/ 32 w 122"/>
                  <a:gd name="T17" fmla="*/ 7 h 169"/>
                  <a:gd name="T18" fmla="*/ 36 w 122"/>
                  <a:gd name="T19" fmla="*/ 11 h 169"/>
                  <a:gd name="T20" fmla="*/ 41 w 122"/>
                  <a:gd name="T21" fmla="*/ 15 h 169"/>
                  <a:gd name="T22" fmla="*/ 45 w 122"/>
                  <a:gd name="T23" fmla="*/ 19 h 169"/>
                  <a:gd name="T24" fmla="*/ 49 w 122"/>
                  <a:gd name="T25" fmla="*/ 23 h 169"/>
                  <a:gd name="T26" fmla="*/ 52 w 122"/>
                  <a:gd name="T27" fmla="*/ 28 h 169"/>
                  <a:gd name="T28" fmla="*/ 54 w 122"/>
                  <a:gd name="T29" fmla="*/ 33 h 169"/>
                  <a:gd name="T30" fmla="*/ 56 w 122"/>
                  <a:gd name="T31" fmla="*/ 39 h 169"/>
                  <a:gd name="T32" fmla="*/ 58 w 122"/>
                  <a:gd name="T33" fmla="*/ 44 h 169"/>
                  <a:gd name="T34" fmla="*/ 59 w 122"/>
                  <a:gd name="T35" fmla="*/ 50 h 169"/>
                  <a:gd name="T36" fmla="*/ 61 w 122"/>
                  <a:gd name="T37" fmla="*/ 56 h 169"/>
                  <a:gd name="T38" fmla="*/ 61 w 122"/>
                  <a:gd name="T39" fmla="*/ 62 h 169"/>
                  <a:gd name="T40" fmla="*/ 59 w 122"/>
                  <a:gd name="T41" fmla="*/ 69 h 169"/>
                  <a:gd name="T42" fmla="*/ 57 w 122"/>
                  <a:gd name="T43" fmla="*/ 76 h 169"/>
                  <a:gd name="T44" fmla="*/ 55 w 122"/>
                  <a:gd name="T45" fmla="*/ 81 h 169"/>
                  <a:gd name="T46" fmla="*/ 52 w 122"/>
                  <a:gd name="T47" fmla="*/ 82 h 169"/>
                  <a:gd name="T48" fmla="*/ 48 w 122"/>
                  <a:gd name="T49" fmla="*/ 77 h 169"/>
                  <a:gd name="T50" fmla="*/ 46 w 122"/>
                  <a:gd name="T51" fmla="*/ 73 h 169"/>
                  <a:gd name="T52" fmla="*/ 47 w 122"/>
                  <a:gd name="T53" fmla="*/ 68 h 169"/>
                  <a:gd name="T54" fmla="*/ 48 w 122"/>
                  <a:gd name="T55" fmla="*/ 64 h 169"/>
                  <a:gd name="T56" fmla="*/ 48 w 122"/>
                  <a:gd name="T57" fmla="*/ 60 h 169"/>
                  <a:gd name="T58" fmla="*/ 48 w 122"/>
                  <a:gd name="T59" fmla="*/ 57 h 169"/>
                  <a:gd name="T60" fmla="*/ 48 w 122"/>
                  <a:gd name="T61" fmla="*/ 51 h 169"/>
                  <a:gd name="T62" fmla="*/ 47 w 122"/>
                  <a:gd name="T63" fmla="*/ 47 h 169"/>
                  <a:gd name="T64" fmla="*/ 45 w 122"/>
                  <a:gd name="T65" fmla="*/ 42 h 169"/>
                  <a:gd name="T66" fmla="*/ 43 w 122"/>
                  <a:gd name="T67" fmla="*/ 38 h 169"/>
                  <a:gd name="T68" fmla="*/ 41 w 122"/>
                  <a:gd name="T69" fmla="*/ 34 h 169"/>
                  <a:gd name="T70" fmla="*/ 38 w 122"/>
                  <a:gd name="T71" fmla="*/ 30 h 169"/>
                  <a:gd name="T72" fmla="*/ 35 w 122"/>
                  <a:gd name="T73" fmla="*/ 26 h 169"/>
                  <a:gd name="T74" fmla="*/ 31 w 122"/>
                  <a:gd name="T75" fmla="*/ 22 h 169"/>
                  <a:gd name="T76" fmla="*/ 25 w 122"/>
                  <a:gd name="T77" fmla="*/ 18 h 169"/>
                  <a:gd name="T78" fmla="*/ 21 w 122"/>
                  <a:gd name="T79" fmla="*/ 15 h 169"/>
                  <a:gd name="T80" fmla="*/ 17 w 122"/>
                  <a:gd name="T81" fmla="*/ 14 h 169"/>
                  <a:gd name="T82" fmla="*/ 13 w 122"/>
                  <a:gd name="T83" fmla="*/ 12 h 169"/>
                  <a:gd name="T84" fmla="*/ 8 w 122"/>
                  <a:gd name="T85" fmla="*/ 11 h 169"/>
                  <a:gd name="T86" fmla="*/ 3 w 122"/>
                  <a:gd name="T87" fmla="*/ 11 h 169"/>
                  <a:gd name="T88" fmla="*/ 0 w 122"/>
                  <a:gd name="T89" fmla="*/ 11 h 169"/>
                  <a:gd name="T90" fmla="*/ 0 w 122"/>
                  <a:gd name="T91" fmla="*/ 11 h 169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122"/>
                  <a:gd name="T139" fmla="*/ 0 h 169"/>
                  <a:gd name="T140" fmla="*/ 122 w 122"/>
                  <a:gd name="T141" fmla="*/ 169 h 169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122" h="169">
                    <a:moveTo>
                      <a:pt x="0" y="23"/>
                    </a:moveTo>
                    <a:lnTo>
                      <a:pt x="0" y="15"/>
                    </a:lnTo>
                    <a:lnTo>
                      <a:pt x="0" y="9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8" y="0"/>
                    </a:lnTo>
                    <a:lnTo>
                      <a:pt x="13" y="0"/>
                    </a:lnTo>
                    <a:lnTo>
                      <a:pt x="19" y="0"/>
                    </a:lnTo>
                    <a:lnTo>
                      <a:pt x="25" y="2"/>
                    </a:lnTo>
                    <a:lnTo>
                      <a:pt x="30" y="2"/>
                    </a:lnTo>
                    <a:lnTo>
                      <a:pt x="36" y="4"/>
                    </a:lnTo>
                    <a:lnTo>
                      <a:pt x="42" y="6"/>
                    </a:lnTo>
                    <a:lnTo>
                      <a:pt x="47" y="9"/>
                    </a:lnTo>
                    <a:lnTo>
                      <a:pt x="53" y="11"/>
                    </a:lnTo>
                    <a:lnTo>
                      <a:pt x="57" y="13"/>
                    </a:lnTo>
                    <a:lnTo>
                      <a:pt x="63" y="15"/>
                    </a:lnTo>
                    <a:lnTo>
                      <a:pt x="66" y="19"/>
                    </a:lnTo>
                    <a:lnTo>
                      <a:pt x="72" y="23"/>
                    </a:lnTo>
                    <a:lnTo>
                      <a:pt x="76" y="26"/>
                    </a:lnTo>
                    <a:lnTo>
                      <a:pt x="82" y="30"/>
                    </a:lnTo>
                    <a:lnTo>
                      <a:pt x="85" y="34"/>
                    </a:lnTo>
                    <a:lnTo>
                      <a:pt x="89" y="38"/>
                    </a:lnTo>
                    <a:lnTo>
                      <a:pt x="93" y="42"/>
                    </a:lnTo>
                    <a:lnTo>
                      <a:pt x="97" y="47"/>
                    </a:lnTo>
                    <a:lnTo>
                      <a:pt x="101" y="51"/>
                    </a:lnTo>
                    <a:lnTo>
                      <a:pt x="103" y="57"/>
                    </a:lnTo>
                    <a:lnTo>
                      <a:pt x="106" y="61"/>
                    </a:lnTo>
                    <a:lnTo>
                      <a:pt x="108" y="66"/>
                    </a:lnTo>
                    <a:lnTo>
                      <a:pt x="112" y="72"/>
                    </a:lnTo>
                    <a:lnTo>
                      <a:pt x="112" y="78"/>
                    </a:lnTo>
                    <a:lnTo>
                      <a:pt x="114" y="82"/>
                    </a:lnTo>
                    <a:lnTo>
                      <a:pt x="116" y="89"/>
                    </a:lnTo>
                    <a:lnTo>
                      <a:pt x="118" y="95"/>
                    </a:lnTo>
                    <a:lnTo>
                      <a:pt x="118" y="101"/>
                    </a:lnTo>
                    <a:lnTo>
                      <a:pt x="120" y="106"/>
                    </a:lnTo>
                    <a:lnTo>
                      <a:pt x="122" y="112"/>
                    </a:lnTo>
                    <a:lnTo>
                      <a:pt x="122" y="120"/>
                    </a:lnTo>
                    <a:lnTo>
                      <a:pt x="122" y="125"/>
                    </a:lnTo>
                    <a:lnTo>
                      <a:pt x="120" y="131"/>
                    </a:lnTo>
                    <a:lnTo>
                      <a:pt x="118" y="139"/>
                    </a:lnTo>
                    <a:lnTo>
                      <a:pt x="118" y="144"/>
                    </a:lnTo>
                    <a:lnTo>
                      <a:pt x="114" y="152"/>
                    </a:lnTo>
                    <a:lnTo>
                      <a:pt x="112" y="158"/>
                    </a:lnTo>
                    <a:lnTo>
                      <a:pt x="110" y="163"/>
                    </a:lnTo>
                    <a:lnTo>
                      <a:pt x="108" y="169"/>
                    </a:lnTo>
                    <a:lnTo>
                      <a:pt x="103" y="165"/>
                    </a:lnTo>
                    <a:lnTo>
                      <a:pt x="99" y="159"/>
                    </a:lnTo>
                    <a:lnTo>
                      <a:pt x="95" y="154"/>
                    </a:lnTo>
                    <a:lnTo>
                      <a:pt x="91" y="150"/>
                    </a:lnTo>
                    <a:lnTo>
                      <a:pt x="91" y="146"/>
                    </a:lnTo>
                    <a:lnTo>
                      <a:pt x="93" y="142"/>
                    </a:lnTo>
                    <a:lnTo>
                      <a:pt x="93" y="137"/>
                    </a:lnTo>
                    <a:lnTo>
                      <a:pt x="95" y="135"/>
                    </a:lnTo>
                    <a:lnTo>
                      <a:pt x="95" y="129"/>
                    </a:lnTo>
                    <a:lnTo>
                      <a:pt x="95" y="125"/>
                    </a:lnTo>
                    <a:lnTo>
                      <a:pt x="95" y="121"/>
                    </a:lnTo>
                    <a:lnTo>
                      <a:pt x="97" y="120"/>
                    </a:lnTo>
                    <a:lnTo>
                      <a:pt x="95" y="114"/>
                    </a:lnTo>
                    <a:lnTo>
                      <a:pt x="95" y="108"/>
                    </a:lnTo>
                    <a:lnTo>
                      <a:pt x="95" y="102"/>
                    </a:lnTo>
                    <a:lnTo>
                      <a:pt x="95" y="99"/>
                    </a:lnTo>
                    <a:lnTo>
                      <a:pt x="93" y="95"/>
                    </a:lnTo>
                    <a:lnTo>
                      <a:pt x="91" y="89"/>
                    </a:lnTo>
                    <a:lnTo>
                      <a:pt x="89" y="85"/>
                    </a:lnTo>
                    <a:lnTo>
                      <a:pt x="87" y="82"/>
                    </a:lnTo>
                    <a:lnTo>
                      <a:pt x="85" y="76"/>
                    </a:lnTo>
                    <a:lnTo>
                      <a:pt x="84" y="72"/>
                    </a:lnTo>
                    <a:lnTo>
                      <a:pt x="82" y="68"/>
                    </a:lnTo>
                    <a:lnTo>
                      <a:pt x="80" y="64"/>
                    </a:lnTo>
                    <a:lnTo>
                      <a:pt x="76" y="61"/>
                    </a:lnTo>
                    <a:lnTo>
                      <a:pt x="74" y="57"/>
                    </a:lnTo>
                    <a:lnTo>
                      <a:pt x="70" y="53"/>
                    </a:lnTo>
                    <a:lnTo>
                      <a:pt x="68" y="51"/>
                    </a:lnTo>
                    <a:lnTo>
                      <a:pt x="61" y="44"/>
                    </a:lnTo>
                    <a:lnTo>
                      <a:pt x="53" y="38"/>
                    </a:lnTo>
                    <a:lnTo>
                      <a:pt x="49" y="36"/>
                    </a:lnTo>
                    <a:lnTo>
                      <a:pt x="46" y="32"/>
                    </a:lnTo>
                    <a:lnTo>
                      <a:pt x="42" y="30"/>
                    </a:lnTo>
                    <a:lnTo>
                      <a:pt x="38" y="30"/>
                    </a:lnTo>
                    <a:lnTo>
                      <a:pt x="34" y="28"/>
                    </a:lnTo>
                    <a:lnTo>
                      <a:pt x="28" y="25"/>
                    </a:lnTo>
                    <a:lnTo>
                      <a:pt x="25" y="25"/>
                    </a:lnTo>
                    <a:lnTo>
                      <a:pt x="19" y="23"/>
                    </a:lnTo>
                    <a:lnTo>
                      <a:pt x="15" y="23"/>
                    </a:lnTo>
                    <a:lnTo>
                      <a:pt x="11" y="23"/>
                    </a:lnTo>
                    <a:lnTo>
                      <a:pt x="6" y="23"/>
                    </a:lnTo>
                    <a:lnTo>
                      <a:pt x="2" y="23"/>
                    </a:lnTo>
                    <a:lnTo>
                      <a:pt x="0" y="23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4" name="Freeform 259"/>
              <p:cNvSpPr>
                <a:spLocks/>
              </p:cNvSpPr>
              <p:nvPr/>
            </p:nvSpPr>
            <p:spPr bwMode="auto">
              <a:xfrm>
                <a:off x="2063" y="3584"/>
                <a:ext cx="34" cy="36"/>
              </a:xfrm>
              <a:custGeom>
                <a:avLst/>
                <a:gdLst>
                  <a:gd name="T0" fmla="*/ 21 w 66"/>
                  <a:gd name="T1" fmla="*/ 3 h 72"/>
                  <a:gd name="T2" fmla="*/ 23 w 66"/>
                  <a:gd name="T3" fmla="*/ 2 h 72"/>
                  <a:gd name="T4" fmla="*/ 26 w 66"/>
                  <a:gd name="T5" fmla="*/ 2 h 72"/>
                  <a:gd name="T6" fmla="*/ 30 w 66"/>
                  <a:gd name="T7" fmla="*/ 1 h 72"/>
                  <a:gd name="T8" fmla="*/ 34 w 66"/>
                  <a:gd name="T9" fmla="*/ 0 h 72"/>
                  <a:gd name="T10" fmla="*/ 34 w 66"/>
                  <a:gd name="T11" fmla="*/ 2 h 72"/>
                  <a:gd name="T12" fmla="*/ 34 w 66"/>
                  <a:gd name="T13" fmla="*/ 3 h 72"/>
                  <a:gd name="T14" fmla="*/ 33 w 66"/>
                  <a:gd name="T15" fmla="*/ 6 h 72"/>
                  <a:gd name="T16" fmla="*/ 33 w 66"/>
                  <a:gd name="T17" fmla="*/ 9 h 72"/>
                  <a:gd name="T18" fmla="*/ 32 w 66"/>
                  <a:gd name="T19" fmla="*/ 12 h 72"/>
                  <a:gd name="T20" fmla="*/ 31 w 66"/>
                  <a:gd name="T21" fmla="*/ 15 h 72"/>
                  <a:gd name="T22" fmla="*/ 29 w 66"/>
                  <a:gd name="T23" fmla="*/ 18 h 72"/>
                  <a:gd name="T24" fmla="*/ 27 w 66"/>
                  <a:gd name="T25" fmla="*/ 21 h 72"/>
                  <a:gd name="T26" fmla="*/ 25 w 66"/>
                  <a:gd name="T27" fmla="*/ 23 h 72"/>
                  <a:gd name="T28" fmla="*/ 23 w 66"/>
                  <a:gd name="T29" fmla="*/ 26 h 72"/>
                  <a:gd name="T30" fmla="*/ 21 w 66"/>
                  <a:gd name="T31" fmla="*/ 28 h 72"/>
                  <a:gd name="T32" fmla="*/ 19 w 66"/>
                  <a:gd name="T33" fmla="*/ 31 h 72"/>
                  <a:gd name="T34" fmla="*/ 15 w 66"/>
                  <a:gd name="T35" fmla="*/ 31 h 72"/>
                  <a:gd name="T36" fmla="*/ 12 w 66"/>
                  <a:gd name="T37" fmla="*/ 33 h 72"/>
                  <a:gd name="T38" fmla="*/ 10 w 66"/>
                  <a:gd name="T39" fmla="*/ 34 h 72"/>
                  <a:gd name="T40" fmla="*/ 6 w 66"/>
                  <a:gd name="T41" fmla="*/ 35 h 72"/>
                  <a:gd name="T42" fmla="*/ 3 w 66"/>
                  <a:gd name="T43" fmla="*/ 36 h 72"/>
                  <a:gd name="T44" fmla="*/ 0 w 66"/>
                  <a:gd name="T45" fmla="*/ 36 h 72"/>
                  <a:gd name="T46" fmla="*/ 0 w 66"/>
                  <a:gd name="T47" fmla="*/ 33 h 72"/>
                  <a:gd name="T48" fmla="*/ 0 w 66"/>
                  <a:gd name="T49" fmla="*/ 31 h 72"/>
                  <a:gd name="T50" fmla="*/ 0 w 66"/>
                  <a:gd name="T51" fmla="*/ 27 h 72"/>
                  <a:gd name="T52" fmla="*/ 0 w 66"/>
                  <a:gd name="T53" fmla="*/ 24 h 72"/>
                  <a:gd name="T54" fmla="*/ 2 w 66"/>
                  <a:gd name="T55" fmla="*/ 24 h 72"/>
                  <a:gd name="T56" fmla="*/ 4 w 66"/>
                  <a:gd name="T57" fmla="*/ 23 h 72"/>
                  <a:gd name="T58" fmla="*/ 6 w 66"/>
                  <a:gd name="T59" fmla="*/ 23 h 72"/>
                  <a:gd name="T60" fmla="*/ 8 w 66"/>
                  <a:gd name="T61" fmla="*/ 22 h 72"/>
                  <a:gd name="T62" fmla="*/ 10 w 66"/>
                  <a:gd name="T63" fmla="*/ 21 h 72"/>
                  <a:gd name="T64" fmla="*/ 11 w 66"/>
                  <a:gd name="T65" fmla="*/ 20 h 72"/>
                  <a:gd name="T66" fmla="*/ 12 w 66"/>
                  <a:gd name="T67" fmla="*/ 18 h 72"/>
                  <a:gd name="T68" fmla="*/ 14 w 66"/>
                  <a:gd name="T69" fmla="*/ 17 h 72"/>
                  <a:gd name="T70" fmla="*/ 15 w 66"/>
                  <a:gd name="T71" fmla="*/ 16 h 72"/>
                  <a:gd name="T72" fmla="*/ 18 w 66"/>
                  <a:gd name="T73" fmla="*/ 14 h 72"/>
                  <a:gd name="T74" fmla="*/ 19 w 66"/>
                  <a:gd name="T75" fmla="*/ 12 h 72"/>
                  <a:gd name="T76" fmla="*/ 20 w 66"/>
                  <a:gd name="T77" fmla="*/ 11 h 72"/>
                  <a:gd name="T78" fmla="*/ 21 w 66"/>
                  <a:gd name="T79" fmla="*/ 9 h 72"/>
                  <a:gd name="T80" fmla="*/ 21 w 66"/>
                  <a:gd name="T81" fmla="*/ 7 h 72"/>
                  <a:gd name="T82" fmla="*/ 21 w 66"/>
                  <a:gd name="T83" fmla="*/ 5 h 72"/>
                  <a:gd name="T84" fmla="*/ 21 w 66"/>
                  <a:gd name="T85" fmla="*/ 3 h 72"/>
                  <a:gd name="T86" fmla="*/ 21 w 66"/>
                  <a:gd name="T87" fmla="*/ 3 h 72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66"/>
                  <a:gd name="T133" fmla="*/ 0 h 72"/>
                  <a:gd name="T134" fmla="*/ 66 w 66"/>
                  <a:gd name="T135" fmla="*/ 72 h 72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66" h="72">
                    <a:moveTo>
                      <a:pt x="41" y="5"/>
                    </a:moveTo>
                    <a:lnTo>
                      <a:pt x="45" y="4"/>
                    </a:lnTo>
                    <a:lnTo>
                      <a:pt x="51" y="4"/>
                    </a:lnTo>
                    <a:lnTo>
                      <a:pt x="59" y="2"/>
                    </a:lnTo>
                    <a:lnTo>
                      <a:pt x="66" y="0"/>
                    </a:lnTo>
                    <a:lnTo>
                      <a:pt x="66" y="4"/>
                    </a:lnTo>
                    <a:lnTo>
                      <a:pt x="66" y="5"/>
                    </a:lnTo>
                    <a:lnTo>
                      <a:pt x="64" y="11"/>
                    </a:lnTo>
                    <a:lnTo>
                      <a:pt x="64" y="17"/>
                    </a:lnTo>
                    <a:lnTo>
                      <a:pt x="62" y="24"/>
                    </a:lnTo>
                    <a:lnTo>
                      <a:pt x="60" y="30"/>
                    </a:lnTo>
                    <a:lnTo>
                      <a:pt x="57" y="36"/>
                    </a:lnTo>
                    <a:lnTo>
                      <a:pt x="53" y="42"/>
                    </a:lnTo>
                    <a:lnTo>
                      <a:pt x="49" y="45"/>
                    </a:lnTo>
                    <a:lnTo>
                      <a:pt x="45" y="51"/>
                    </a:lnTo>
                    <a:lnTo>
                      <a:pt x="40" y="55"/>
                    </a:lnTo>
                    <a:lnTo>
                      <a:pt x="36" y="61"/>
                    </a:lnTo>
                    <a:lnTo>
                      <a:pt x="30" y="62"/>
                    </a:lnTo>
                    <a:lnTo>
                      <a:pt x="24" y="66"/>
                    </a:lnTo>
                    <a:lnTo>
                      <a:pt x="19" y="68"/>
                    </a:lnTo>
                    <a:lnTo>
                      <a:pt x="11" y="70"/>
                    </a:lnTo>
                    <a:lnTo>
                      <a:pt x="5" y="72"/>
                    </a:lnTo>
                    <a:lnTo>
                      <a:pt x="0" y="72"/>
                    </a:lnTo>
                    <a:lnTo>
                      <a:pt x="0" y="66"/>
                    </a:lnTo>
                    <a:lnTo>
                      <a:pt x="0" y="61"/>
                    </a:lnTo>
                    <a:lnTo>
                      <a:pt x="0" y="53"/>
                    </a:lnTo>
                    <a:lnTo>
                      <a:pt x="0" y="47"/>
                    </a:lnTo>
                    <a:lnTo>
                      <a:pt x="3" y="47"/>
                    </a:lnTo>
                    <a:lnTo>
                      <a:pt x="7" y="45"/>
                    </a:lnTo>
                    <a:lnTo>
                      <a:pt x="11" y="45"/>
                    </a:lnTo>
                    <a:lnTo>
                      <a:pt x="15" y="43"/>
                    </a:lnTo>
                    <a:lnTo>
                      <a:pt x="19" y="42"/>
                    </a:lnTo>
                    <a:lnTo>
                      <a:pt x="22" y="40"/>
                    </a:lnTo>
                    <a:lnTo>
                      <a:pt x="24" y="36"/>
                    </a:lnTo>
                    <a:lnTo>
                      <a:pt x="28" y="34"/>
                    </a:lnTo>
                    <a:lnTo>
                      <a:pt x="30" y="32"/>
                    </a:lnTo>
                    <a:lnTo>
                      <a:pt x="34" y="28"/>
                    </a:lnTo>
                    <a:lnTo>
                      <a:pt x="36" y="24"/>
                    </a:lnTo>
                    <a:lnTo>
                      <a:pt x="38" y="21"/>
                    </a:lnTo>
                    <a:lnTo>
                      <a:pt x="40" y="17"/>
                    </a:lnTo>
                    <a:lnTo>
                      <a:pt x="40" y="13"/>
                    </a:lnTo>
                    <a:lnTo>
                      <a:pt x="41" y="9"/>
                    </a:lnTo>
                    <a:lnTo>
                      <a:pt x="41" y="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5" name="Freeform 260"/>
              <p:cNvSpPr>
                <a:spLocks/>
              </p:cNvSpPr>
              <p:nvPr/>
            </p:nvSpPr>
            <p:spPr bwMode="auto">
              <a:xfrm>
                <a:off x="2063" y="3554"/>
                <a:ext cx="26" cy="18"/>
              </a:xfrm>
              <a:custGeom>
                <a:avLst/>
                <a:gdLst>
                  <a:gd name="T0" fmla="*/ 0 w 51"/>
                  <a:gd name="T1" fmla="*/ 12 h 36"/>
                  <a:gd name="T2" fmla="*/ 0 w 51"/>
                  <a:gd name="T3" fmla="*/ 8 h 36"/>
                  <a:gd name="T4" fmla="*/ 0 w 51"/>
                  <a:gd name="T5" fmla="*/ 5 h 36"/>
                  <a:gd name="T6" fmla="*/ 0 w 51"/>
                  <a:gd name="T7" fmla="*/ 3 h 36"/>
                  <a:gd name="T8" fmla="*/ 0 w 51"/>
                  <a:gd name="T9" fmla="*/ 0 h 36"/>
                  <a:gd name="T10" fmla="*/ 2 w 51"/>
                  <a:gd name="T11" fmla="*/ 0 h 36"/>
                  <a:gd name="T12" fmla="*/ 4 w 51"/>
                  <a:gd name="T13" fmla="*/ 0 h 36"/>
                  <a:gd name="T14" fmla="*/ 6 w 51"/>
                  <a:gd name="T15" fmla="*/ 0 h 36"/>
                  <a:gd name="T16" fmla="*/ 8 w 51"/>
                  <a:gd name="T17" fmla="*/ 1 h 36"/>
                  <a:gd name="T18" fmla="*/ 11 w 51"/>
                  <a:gd name="T19" fmla="*/ 2 h 36"/>
                  <a:gd name="T20" fmla="*/ 14 w 51"/>
                  <a:gd name="T21" fmla="*/ 4 h 36"/>
                  <a:gd name="T22" fmla="*/ 17 w 51"/>
                  <a:gd name="T23" fmla="*/ 5 h 36"/>
                  <a:gd name="T24" fmla="*/ 21 w 51"/>
                  <a:gd name="T25" fmla="*/ 8 h 36"/>
                  <a:gd name="T26" fmla="*/ 23 w 51"/>
                  <a:gd name="T27" fmla="*/ 10 h 36"/>
                  <a:gd name="T28" fmla="*/ 26 w 51"/>
                  <a:gd name="T29" fmla="*/ 13 h 36"/>
                  <a:gd name="T30" fmla="*/ 22 w 51"/>
                  <a:gd name="T31" fmla="*/ 14 h 36"/>
                  <a:gd name="T32" fmla="*/ 19 w 51"/>
                  <a:gd name="T33" fmla="*/ 15 h 36"/>
                  <a:gd name="T34" fmla="*/ 16 w 51"/>
                  <a:gd name="T35" fmla="*/ 17 h 36"/>
                  <a:gd name="T36" fmla="*/ 14 w 51"/>
                  <a:gd name="T37" fmla="*/ 18 h 36"/>
                  <a:gd name="T38" fmla="*/ 11 w 51"/>
                  <a:gd name="T39" fmla="*/ 15 h 36"/>
                  <a:gd name="T40" fmla="*/ 8 w 51"/>
                  <a:gd name="T41" fmla="*/ 14 h 36"/>
                  <a:gd name="T42" fmla="*/ 6 w 51"/>
                  <a:gd name="T43" fmla="*/ 13 h 36"/>
                  <a:gd name="T44" fmla="*/ 4 w 51"/>
                  <a:gd name="T45" fmla="*/ 13 h 36"/>
                  <a:gd name="T46" fmla="*/ 2 w 51"/>
                  <a:gd name="T47" fmla="*/ 12 h 36"/>
                  <a:gd name="T48" fmla="*/ 0 w 51"/>
                  <a:gd name="T49" fmla="*/ 12 h 36"/>
                  <a:gd name="T50" fmla="*/ 0 w 51"/>
                  <a:gd name="T51" fmla="*/ 12 h 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51"/>
                  <a:gd name="T79" fmla="*/ 0 h 36"/>
                  <a:gd name="T80" fmla="*/ 51 w 51"/>
                  <a:gd name="T81" fmla="*/ 36 h 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51" h="36">
                    <a:moveTo>
                      <a:pt x="0" y="23"/>
                    </a:moveTo>
                    <a:lnTo>
                      <a:pt x="0" y="15"/>
                    </a:lnTo>
                    <a:lnTo>
                      <a:pt x="0" y="9"/>
                    </a:lnTo>
                    <a:lnTo>
                      <a:pt x="0" y="6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7" y="0"/>
                    </a:lnTo>
                    <a:lnTo>
                      <a:pt x="11" y="0"/>
                    </a:lnTo>
                    <a:lnTo>
                      <a:pt x="15" y="2"/>
                    </a:lnTo>
                    <a:lnTo>
                      <a:pt x="21" y="4"/>
                    </a:lnTo>
                    <a:lnTo>
                      <a:pt x="28" y="8"/>
                    </a:lnTo>
                    <a:lnTo>
                      <a:pt x="34" y="9"/>
                    </a:lnTo>
                    <a:lnTo>
                      <a:pt x="41" y="15"/>
                    </a:lnTo>
                    <a:lnTo>
                      <a:pt x="45" y="19"/>
                    </a:lnTo>
                    <a:lnTo>
                      <a:pt x="51" y="25"/>
                    </a:lnTo>
                    <a:lnTo>
                      <a:pt x="43" y="28"/>
                    </a:lnTo>
                    <a:lnTo>
                      <a:pt x="38" y="30"/>
                    </a:lnTo>
                    <a:lnTo>
                      <a:pt x="32" y="34"/>
                    </a:lnTo>
                    <a:lnTo>
                      <a:pt x="28" y="36"/>
                    </a:lnTo>
                    <a:lnTo>
                      <a:pt x="21" y="30"/>
                    </a:lnTo>
                    <a:lnTo>
                      <a:pt x="15" y="27"/>
                    </a:lnTo>
                    <a:lnTo>
                      <a:pt x="11" y="25"/>
                    </a:lnTo>
                    <a:lnTo>
                      <a:pt x="7" y="25"/>
                    </a:lnTo>
                    <a:lnTo>
                      <a:pt x="3" y="23"/>
                    </a:lnTo>
                    <a:lnTo>
                      <a:pt x="0" y="23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6" name="Freeform 261"/>
              <p:cNvSpPr>
                <a:spLocks/>
              </p:cNvSpPr>
              <p:nvPr/>
            </p:nvSpPr>
            <p:spPr bwMode="auto">
              <a:xfrm>
                <a:off x="2122" y="3472"/>
                <a:ext cx="64" cy="130"/>
              </a:xfrm>
              <a:custGeom>
                <a:avLst/>
                <a:gdLst>
                  <a:gd name="T0" fmla="*/ 13 w 128"/>
                  <a:gd name="T1" fmla="*/ 70 h 260"/>
                  <a:gd name="T2" fmla="*/ 13 w 128"/>
                  <a:gd name="T3" fmla="*/ 77 h 260"/>
                  <a:gd name="T4" fmla="*/ 16 w 128"/>
                  <a:gd name="T5" fmla="*/ 85 h 260"/>
                  <a:gd name="T6" fmla="*/ 19 w 128"/>
                  <a:gd name="T7" fmla="*/ 90 h 260"/>
                  <a:gd name="T8" fmla="*/ 22 w 128"/>
                  <a:gd name="T9" fmla="*/ 96 h 260"/>
                  <a:gd name="T10" fmla="*/ 28 w 128"/>
                  <a:gd name="T11" fmla="*/ 103 h 260"/>
                  <a:gd name="T12" fmla="*/ 35 w 128"/>
                  <a:gd name="T13" fmla="*/ 108 h 260"/>
                  <a:gd name="T14" fmla="*/ 40 w 128"/>
                  <a:gd name="T15" fmla="*/ 111 h 260"/>
                  <a:gd name="T16" fmla="*/ 47 w 128"/>
                  <a:gd name="T17" fmla="*/ 114 h 260"/>
                  <a:gd name="T18" fmla="*/ 54 w 128"/>
                  <a:gd name="T19" fmla="*/ 116 h 260"/>
                  <a:gd name="T20" fmla="*/ 57 w 128"/>
                  <a:gd name="T21" fmla="*/ 124 h 260"/>
                  <a:gd name="T22" fmla="*/ 54 w 128"/>
                  <a:gd name="T23" fmla="*/ 129 h 260"/>
                  <a:gd name="T24" fmla="*/ 45 w 128"/>
                  <a:gd name="T25" fmla="*/ 127 h 260"/>
                  <a:gd name="T26" fmla="*/ 37 w 128"/>
                  <a:gd name="T27" fmla="*/ 124 h 260"/>
                  <a:gd name="T28" fmla="*/ 29 w 128"/>
                  <a:gd name="T29" fmla="*/ 120 h 260"/>
                  <a:gd name="T30" fmla="*/ 22 w 128"/>
                  <a:gd name="T31" fmla="*/ 115 h 260"/>
                  <a:gd name="T32" fmla="*/ 17 w 128"/>
                  <a:gd name="T33" fmla="*/ 109 h 260"/>
                  <a:gd name="T34" fmla="*/ 11 w 128"/>
                  <a:gd name="T35" fmla="*/ 102 h 260"/>
                  <a:gd name="T36" fmla="*/ 6 w 128"/>
                  <a:gd name="T37" fmla="*/ 94 h 260"/>
                  <a:gd name="T38" fmla="*/ 3 w 128"/>
                  <a:gd name="T39" fmla="*/ 86 h 260"/>
                  <a:gd name="T40" fmla="*/ 1 w 128"/>
                  <a:gd name="T41" fmla="*/ 78 h 260"/>
                  <a:gd name="T42" fmla="*/ 0 w 128"/>
                  <a:gd name="T43" fmla="*/ 68 h 260"/>
                  <a:gd name="T44" fmla="*/ 0 w 128"/>
                  <a:gd name="T45" fmla="*/ 59 h 260"/>
                  <a:gd name="T46" fmla="*/ 1 w 128"/>
                  <a:gd name="T47" fmla="*/ 49 h 260"/>
                  <a:gd name="T48" fmla="*/ 5 w 128"/>
                  <a:gd name="T49" fmla="*/ 41 h 260"/>
                  <a:gd name="T50" fmla="*/ 9 w 128"/>
                  <a:gd name="T51" fmla="*/ 31 h 260"/>
                  <a:gd name="T52" fmla="*/ 15 w 128"/>
                  <a:gd name="T53" fmla="*/ 24 h 260"/>
                  <a:gd name="T54" fmla="*/ 20 w 128"/>
                  <a:gd name="T55" fmla="*/ 17 h 260"/>
                  <a:gd name="T56" fmla="*/ 28 w 128"/>
                  <a:gd name="T57" fmla="*/ 11 h 260"/>
                  <a:gd name="T58" fmla="*/ 36 w 128"/>
                  <a:gd name="T59" fmla="*/ 7 h 260"/>
                  <a:gd name="T60" fmla="*/ 44 w 128"/>
                  <a:gd name="T61" fmla="*/ 4 h 260"/>
                  <a:gd name="T62" fmla="*/ 54 w 128"/>
                  <a:gd name="T63" fmla="*/ 1 h 260"/>
                  <a:gd name="T64" fmla="*/ 64 w 128"/>
                  <a:gd name="T65" fmla="*/ 0 h 260"/>
                  <a:gd name="T66" fmla="*/ 64 w 128"/>
                  <a:gd name="T67" fmla="*/ 8 h 260"/>
                  <a:gd name="T68" fmla="*/ 64 w 128"/>
                  <a:gd name="T69" fmla="*/ 14 h 260"/>
                  <a:gd name="T70" fmla="*/ 56 w 128"/>
                  <a:gd name="T71" fmla="*/ 14 h 260"/>
                  <a:gd name="T72" fmla="*/ 48 w 128"/>
                  <a:gd name="T73" fmla="*/ 16 h 260"/>
                  <a:gd name="T74" fmla="*/ 41 w 128"/>
                  <a:gd name="T75" fmla="*/ 19 h 260"/>
                  <a:gd name="T76" fmla="*/ 35 w 128"/>
                  <a:gd name="T77" fmla="*/ 23 h 260"/>
                  <a:gd name="T78" fmla="*/ 29 w 128"/>
                  <a:gd name="T79" fmla="*/ 28 h 260"/>
                  <a:gd name="T80" fmla="*/ 23 w 128"/>
                  <a:gd name="T81" fmla="*/ 32 h 260"/>
                  <a:gd name="T82" fmla="*/ 20 w 128"/>
                  <a:gd name="T83" fmla="*/ 39 h 260"/>
                  <a:gd name="T84" fmla="*/ 17 w 128"/>
                  <a:gd name="T85" fmla="*/ 46 h 260"/>
                  <a:gd name="T86" fmla="*/ 14 w 128"/>
                  <a:gd name="T87" fmla="*/ 52 h 260"/>
                  <a:gd name="T88" fmla="*/ 13 w 128"/>
                  <a:gd name="T89" fmla="*/ 61 h 260"/>
                  <a:gd name="T90" fmla="*/ 13 w 128"/>
                  <a:gd name="T91" fmla="*/ 66 h 260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128"/>
                  <a:gd name="T139" fmla="*/ 0 h 260"/>
                  <a:gd name="T140" fmla="*/ 128 w 128"/>
                  <a:gd name="T141" fmla="*/ 260 h 260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128" h="260">
                    <a:moveTo>
                      <a:pt x="25" y="131"/>
                    </a:moveTo>
                    <a:lnTo>
                      <a:pt x="25" y="134"/>
                    </a:lnTo>
                    <a:lnTo>
                      <a:pt x="25" y="140"/>
                    </a:lnTo>
                    <a:lnTo>
                      <a:pt x="25" y="144"/>
                    </a:lnTo>
                    <a:lnTo>
                      <a:pt x="25" y="150"/>
                    </a:lnTo>
                    <a:lnTo>
                      <a:pt x="25" y="153"/>
                    </a:lnTo>
                    <a:lnTo>
                      <a:pt x="27" y="159"/>
                    </a:lnTo>
                    <a:lnTo>
                      <a:pt x="29" y="163"/>
                    </a:lnTo>
                    <a:lnTo>
                      <a:pt x="31" y="169"/>
                    </a:lnTo>
                    <a:lnTo>
                      <a:pt x="33" y="171"/>
                    </a:lnTo>
                    <a:lnTo>
                      <a:pt x="35" y="174"/>
                    </a:lnTo>
                    <a:lnTo>
                      <a:pt x="37" y="180"/>
                    </a:lnTo>
                    <a:lnTo>
                      <a:pt x="39" y="184"/>
                    </a:lnTo>
                    <a:lnTo>
                      <a:pt x="40" y="188"/>
                    </a:lnTo>
                    <a:lnTo>
                      <a:pt x="44" y="191"/>
                    </a:lnTo>
                    <a:lnTo>
                      <a:pt x="46" y="193"/>
                    </a:lnTo>
                    <a:lnTo>
                      <a:pt x="50" y="199"/>
                    </a:lnTo>
                    <a:lnTo>
                      <a:pt x="56" y="205"/>
                    </a:lnTo>
                    <a:lnTo>
                      <a:pt x="61" y="210"/>
                    </a:lnTo>
                    <a:lnTo>
                      <a:pt x="65" y="212"/>
                    </a:lnTo>
                    <a:lnTo>
                      <a:pt x="69" y="216"/>
                    </a:lnTo>
                    <a:lnTo>
                      <a:pt x="73" y="218"/>
                    </a:lnTo>
                    <a:lnTo>
                      <a:pt x="77" y="220"/>
                    </a:lnTo>
                    <a:lnTo>
                      <a:pt x="80" y="222"/>
                    </a:lnTo>
                    <a:lnTo>
                      <a:pt x="86" y="224"/>
                    </a:lnTo>
                    <a:lnTo>
                      <a:pt x="90" y="226"/>
                    </a:lnTo>
                    <a:lnTo>
                      <a:pt x="94" y="228"/>
                    </a:lnTo>
                    <a:lnTo>
                      <a:pt x="97" y="229"/>
                    </a:lnTo>
                    <a:lnTo>
                      <a:pt x="101" y="231"/>
                    </a:lnTo>
                    <a:lnTo>
                      <a:pt x="107" y="231"/>
                    </a:lnTo>
                    <a:lnTo>
                      <a:pt x="111" y="233"/>
                    </a:lnTo>
                    <a:lnTo>
                      <a:pt x="113" y="239"/>
                    </a:lnTo>
                    <a:lnTo>
                      <a:pt x="113" y="247"/>
                    </a:lnTo>
                    <a:lnTo>
                      <a:pt x="113" y="252"/>
                    </a:lnTo>
                    <a:lnTo>
                      <a:pt x="113" y="260"/>
                    </a:lnTo>
                    <a:lnTo>
                      <a:pt x="107" y="258"/>
                    </a:lnTo>
                    <a:lnTo>
                      <a:pt x="101" y="258"/>
                    </a:lnTo>
                    <a:lnTo>
                      <a:pt x="96" y="256"/>
                    </a:lnTo>
                    <a:lnTo>
                      <a:pt x="90" y="254"/>
                    </a:lnTo>
                    <a:lnTo>
                      <a:pt x="84" y="252"/>
                    </a:lnTo>
                    <a:lnTo>
                      <a:pt x="78" y="250"/>
                    </a:lnTo>
                    <a:lnTo>
                      <a:pt x="73" y="248"/>
                    </a:lnTo>
                    <a:lnTo>
                      <a:pt x="69" y="247"/>
                    </a:lnTo>
                    <a:lnTo>
                      <a:pt x="63" y="243"/>
                    </a:lnTo>
                    <a:lnTo>
                      <a:pt x="58" y="239"/>
                    </a:lnTo>
                    <a:lnTo>
                      <a:pt x="52" y="235"/>
                    </a:lnTo>
                    <a:lnTo>
                      <a:pt x="48" y="233"/>
                    </a:lnTo>
                    <a:lnTo>
                      <a:pt x="44" y="229"/>
                    </a:lnTo>
                    <a:lnTo>
                      <a:pt x="40" y="224"/>
                    </a:lnTo>
                    <a:lnTo>
                      <a:pt x="35" y="220"/>
                    </a:lnTo>
                    <a:lnTo>
                      <a:pt x="33" y="218"/>
                    </a:lnTo>
                    <a:lnTo>
                      <a:pt x="29" y="212"/>
                    </a:lnTo>
                    <a:lnTo>
                      <a:pt x="23" y="209"/>
                    </a:lnTo>
                    <a:lnTo>
                      <a:pt x="21" y="203"/>
                    </a:lnTo>
                    <a:lnTo>
                      <a:pt x="18" y="199"/>
                    </a:lnTo>
                    <a:lnTo>
                      <a:pt x="14" y="193"/>
                    </a:lnTo>
                    <a:lnTo>
                      <a:pt x="12" y="188"/>
                    </a:lnTo>
                    <a:lnTo>
                      <a:pt x="10" y="182"/>
                    </a:lnTo>
                    <a:lnTo>
                      <a:pt x="8" y="178"/>
                    </a:lnTo>
                    <a:lnTo>
                      <a:pt x="6" y="172"/>
                    </a:lnTo>
                    <a:lnTo>
                      <a:pt x="4" y="167"/>
                    </a:lnTo>
                    <a:lnTo>
                      <a:pt x="2" y="161"/>
                    </a:lnTo>
                    <a:lnTo>
                      <a:pt x="2" y="155"/>
                    </a:lnTo>
                    <a:lnTo>
                      <a:pt x="0" y="150"/>
                    </a:lnTo>
                    <a:lnTo>
                      <a:pt x="0" y="142"/>
                    </a:lnTo>
                    <a:lnTo>
                      <a:pt x="0" y="136"/>
                    </a:lnTo>
                    <a:lnTo>
                      <a:pt x="0" y="131"/>
                    </a:lnTo>
                    <a:lnTo>
                      <a:pt x="0" y="123"/>
                    </a:lnTo>
                    <a:lnTo>
                      <a:pt x="0" y="117"/>
                    </a:lnTo>
                    <a:lnTo>
                      <a:pt x="0" y="112"/>
                    </a:lnTo>
                    <a:lnTo>
                      <a:pt x="2" y="104"/>
                    </a:lnTo>
                    <a:lnTo>
                      <a:pt x="2" y="98"/>
                    </a:lnTo>
                    <a:lnTo>
                      <a:pt x="4" y="93"/>
                    </a:lnTo>
                    <a:lnTo>
                      <a:pt x="6" y="85"/>
                    </a:lnTo>
                    <a:lnTo>
                      <a:pt x="10" y="81"/>
                    </a:lnTo>
                    <a:lnTo>
                      <a:pt x="12" y="74"/>
                    </a:lnTo>
                    <a:lnTo>
                      <a:pt x="14" y="68"/>
                    </a:lnTo>
                    <a:lnTo>
                      <a:pt x="18" y="62"/>
                    </a:lnTo>
                    <a:lnTo>
                      <a:pt x="21" y="58"/>
                    </a:lnTo>
                    <a:lnTo>
                      <a:pt x="23" y="53"/>
                    </a:lnTo>
                    <a:lnTo>
                      <a:pt x="29" y="47"/>
                    </a:lnTo>
                    <a:lnTo>
                      <a:pt x="33" y="43"/>
                    </a:lnTo>
                    <a:lnTo>
                      <a:pt x="37" y="39"/>
                    </a:lnTo>
                    <a:lnTo>
                      <a:pt x="40" y="34"/>
                    </a:lnTo>
                    <a:lnTo>
                      <a:pt x="44" y="30"/>
                    </a:lnTo>
                    <a:lnTo>
                      <a:pt x="50" y="26"/>
                    </a:lnTo>
                    <a:lnTo>
                      <a:pt x="56" y="22"/>
                    </a:lnTo>
                    <a:lnTo>
                      <a:pt x="59" y="19"/>
                    </a:lnTo>
                    <a:lnTo>
                      <a:pt x="65" y="17"/>
                    </a:lnTo>
                    <a:lnTo>
                      <a:pt x="71" y="13"/>
                    </a:lnTo>
                    <a:lnTo>
                      <a:pt x="77" y="11"/>
                    </a:lnTo>
                    <a:lnTo>
                      <a:pt x="82" y="9"/>
                    </a:lnTo>
                    <a:lnTo>
                      <a:pt x="88" y="7"/>
                    </a:lnTo>
                    <a:lnTo>
                      <a:pt x="96" y="5"/>
                    </a:lnTo>
                    <a:lnTo>
                      <a:pt x="101" y="3"/>
                    </a:lnTo>
                    <a:lnTo>
                      <a:pt x="107" y="1"/>
                    </a:lnTo>
                    <a:lnTo>
                      <a:pt x="113" y="0"/>
                    </a:lnTo>
                    <a:lnTo>
                      <a:pt x="120" y="0"/>
                    </a:lnTo>
                    <a:lnTo>
                      <a:pt x="128" y="0"/>
                    </a:lnTo>
                    <a:lnTo>
                      <a:pt x="128" y="5"/>
                    </a:lnTo>
                    <a:lnTo>
                      <a:pt x="128" y="13"/>
                    </a:lnTo>
                    <a:lnTo>
                      <a:pt x="128" y="15"/>
                    </a:lnTo>
                    <a:lnTo>
                      <a:pt x="128" y="19"/>
                    </a:lnTo>
                    <a:lnTo>
                      <a:pt x="128" y="22"/>
                    </a:lnTo>
                    <a:lnTo>
                      <a:pt x="128" y="28"/>
                    </a:lnTo>
                    <a:lnTo>
                      <a:pt x="120" y="28"/>
                    </a:lnTo>
                    <a:lnTo>
                      <a:pt x="116" y="28"/>
                    </a:lnTo>
                    <a:lnTo>
                      <a:pt x="111" y="28"/>
                    </a:lnTo>
                    <a:lnTo>
                      <a:pt x="107" y="30"/>
                    </a:lnTo>
                    <a:lnTo>
                      <a:pt x="101" y="30"/>
                    </a:lnTo>
                    <a:lnTo>
                      <a:pt x="96" y="32"/>
                    </a:lnTo>
                    <a:lnTo>
                      <a:pt x="90" y="34"/>
                    </a:lnTo>
                    <a:lnTo>
                      <a:pt x="86" y="36"/>
                    </a:lnTo>
                    <a:lnTo>
                      <a:pt x="82" y="38"/>
                    </a:lnTo>
                    <a:lnTo>
                      <a:pt x="77" y="39"/>
                    </a:lnTo>
                    <a:lnTo>
                      <a:pt x="73" y="41"/>
                    </a:lnTo>
                    <a:lnTo>
                      <a:pt x="69" y="45"/>
                    </a:lnTo>
                    <a:lnTo>
                      <a:pt x="65" y="47"/>
                    </a:lnTo>
                    <a:lnTo>
                      <a:pt x="61" y="51"/>
                    </a:lnTo>
                    <a:lnTo>
                      <a:pt x="58" y="55"/>
                    </a:lnTo>
                    <a:lnTo>
                      <a:pt x="54" y="58"/>
                    </a:lnTo>
                    <a:lnTo>
                      <a:pt x="50" y="60"/>
                    </a:lnTo>
                    <a:lnTo>
                      <a:pt x="46" y="64"/>
                    </a:lnTo>
                    <a:lnTo>
                      <a:pt x="44" y="68"/>
                    </a:lnTo>
                    <a:lnTo>
                      <a:pt x="42" y="74"/>
                    </a:lnTo>
                    <a:lnTo>
                      <a:pt x="39" y="77"/>
                    </a:lnTo>
                    <a:lnTo>
                      <a:pt x="37" y="81"/>
                    </a:lnTo>
                    <a:lnTo>
                      <a:pt x="35" y="85"/>
                    </a:lnTo>
                    <a:lnTo>
                      <a:pt x="33" y="91"/>
                    </a:lnTo>
                    <a:lnTo>
                      <a:pt x="31" y="95"/>
                    </a:lnTo>
                    <a:lnTo>
                      <a:pt x="29" y="100"/>
                    </a:lnTo>
                    <a:lnTo>
                      <a:pt x="27" y="104"/>
                    </a:lnTo>
                    <a:lnTo>
                      <a:pt x="25" y="110"/>
                    </a:lnTo>
                    <a:lnTo>
                      <a:pt x="25" y="114"/>
                    </a:lnTo>
                    <a:lnTo>
                      <a:pt x="25" y="121"/>
                    </a:lnTo>
                    <a:lnTo>
                      <a:pt x="25" y="125"/>
                    </a:lnTo>
                    <a:lnTo>
                      <a:pt x="25" y="13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7" name="Freeform 262"/>
              <p:cNvSpPr>
                <a:spLocks/>
              </p:cNvSpPr>
              <p:nvPr/>
            </p:nvSpPr>
            <p:spPr bwMode="auto">
              <a:xfrm>
                <a:off x="2185" y="3472"/>
                <a:ext cx="65" cy="129"/>
              </a:xfrm>
              <a:custGeom>
                <a:avLst/>
                <a:gdLst>
                  <a:gd name="T0" fmla="*/ 0 w 129"/>
                  <a:gd name="T1" fmla="*/ 10 h 258"/>
                  <a:gd name="T2" fmla="*/ 0 w 129"/>
                  <a:gd name="T3" fmla="*/ 3 h 258"/>
                  <a:gd name="T4" fmla="*/ 6 w 129"/>
                  <a:gd name="T5" fmla="*/ 0 h 258"/>
                  <a:gd name="T6" fmla="*/ 15 w 129"/>
                  <a:gd name="T7" fmla="*/ 2 h 258"/>
                  <a:gd name="T8" fmla="*/ 25 w 129"/>
                  <a:gd name="T9" fmla="*/ 5 h 258"/>
                  <a:gd name="T10" fmla="*/ 33 w 129"/>
                  <a:gd name="T11" fmla="*/ 10 h 258"/>
                  <a:gd name="T12" fmla="*/ 41 w 129"/>
                  <a:gd name="T13" fmla="*/ 15 h 258"/>
                  <a:gd name="T14" fmla="*/ 47 w 129"/>
                  <a:gd name="T15" fmla="*/ 21 h 258"/>
                  <a:gd name="T16" fmla="*/ 53 w 129"/>
                  <a:gd name="T17" fmla="*/ 29 h 258"/>
                  <a:gd name="T18" fmla="*/ 57 w 129"/>
                  <a:gd name="T19" fmla="*/ 37 h 258"/>
                  <a:gd name="T20" fmla="*/ 61 w 129"/>
                  <a:gd name="T21" fmla="*/ 47 h 258"/>
                  <a:gd name="T22" fmla="*/ 63 w 129"/>
                  <a:gd name="T23" fmla="*/ 55 h 258"/>
                  <a:gd name="T24" fmla="*/ 65 w 129"/>
                  <a:gd name="T25" fmla="*/ 66 h 258"/>
                  <a:gd name="T26" fmla="*/ 64 w 129"/>
                  <a:gd name="T27" fmla="*/ 74 h 258"/>
                  <a:gd name="T28" fmla="*/ 62 w 129"/>
                  <a:gd name="T29" fmla="*/ 83 h 258"/>
                  <a:gd name="T30" fmla="*/ 59 w 129"/>
                  <a:gd name="T31" fmla="*/ 90 h 258"/>
                  <a:gd name="T32" fmla="*/ 55 w 129"/>
                  <a:gd name="T33" fmla="*/ 98 h 258"/>
                  <a:gd name="T34" fmla="*/ 51 w 129"/>
                  <a:gd name="T35" fmla="*/ 105 h 258"/>
                  <a:gd name="T36" fmla="*/ 46 w 129"/>
                  <a:gd name="T37" fmla="*/ 111 h 258"/>
                  <a:gd name="T38" fmla="*/ 39 w 129"/>
                  <a:gd name="T39" fmla="*/ 116 h 258"/>
                  <a:gd name="T40" fmla="*/ 33 w 129"/>
                  <a:gd name="T41" fmla="*/ 121 h 258"/>
                  <a:gd name="T42" fmla="*/ 25 w 129"/>
                  <a:gd name="T43" fmla="*/ 124 h 258"/>
                  <a:gd name="T44" fmla="*/ 17 w 129"/>
                  <a:gd name="T45" fmla="*/ 128 h 258"/>
                  <a:gd name="T46" fmla="*/ 12 w 129"/>
                  <a:gd name="T47" fmla="*/ 125 h 258"/>
                  <a:gd name="T48" fmla="*/ 12 w 129"/>
                  <a:gd name="T49" fmla="*/ 116 h 258"/>
                  <a:gd name="T50" fmla="*/ 17 w 129"/>
                  <a:gd name="T51" fmla="*/ 114 h 258"/>
                  <a:gd name="T52" fmla="*/ 23 w 129"/>
                  <a:gd name="T53" fmla="*/ 111 h 258"/>
                  <a:gd name="T54" fmla="*/ 31 w 129"/>
                  <a:gd name="T55" fmla="*/ 106 h 258"/>
                  <a:gd name="T56" fmla="*/ 40 w 129"/>
                  <a:gd name="T57" fmla="*/ 97 h 258"/>
                  <a:gd name="T58" fmla="*/ 46 w 129"/>
                  <a:gd name="T59" fmla="*/ 88 h 258"/>
                  <a:gd name="T60" fmla="*/ 48 w 129"/>
                  <a:gd name="T61" fmla="*/ 83 h 258"/>
                  <a:gd name="T62" fmla="*/ 50 w 129"/>
                  <a:gd name="T63" fmla="*/ 76 h 258"/>
                  <a:gd name="T64" fmla="*/ 52 w 129"/>
                  <a:gd name="T65" fmla="*/ 70 h 258"/>
                  <a:gd name="T66" fmla="*/ 52 w 129"/>
                  <a:gd name="T67" fmla="*/ 63 h 258"/>
                  <a:gd name="T68" fmla="*/ 51 w 129"/>
                  <a:gd name="T69" fmla="*/ 55 h 258"/>
                  <a:gd name="T70" fmla="*/ 48 w 129"/>
                  <a:gd name="T71" fmla="*/ 48 h 258"/>
                  <a:gd name="T72" fmla="*/ 45 w 129"/>
                  <a:gd name="T73" fmla="*/ 41 h 258"/>
                  <a:gd name="T74" fmla="*/ 40 w 129"/>
                  <a:gd name="T75" fmla="*/ 34 h 258"/>
                  <a:gd name="T76" fmla="*/ 36 w 129"/>
                  <a:gd name="T77" fmla="*/ 29 h 258"/>
                  <a:gd name="T78" fmla="*/ 31 w 129"/>
                  <a:gd name="T79" fmla="*/ 24 h 258"/>
                  <a:gd name="T80" fmla="*/ 24 w 129"/>
                  <a:gd name="T81" fmla="*/ 20 h 258"/>
                  <a:gd name="T82" fmla="*/ 17 w 129"/>
                  <a:gd name="T83" fmla="*/ 16 h 258"/>
                  <a:gd name="T84" fmla="*/ 10 w 129"/>
                  <a:gd name="T85" fmla="*/ 14 h 258"/>
                  <a:gd name="T86" fmla="*/ 2 w 129"/>
                  <a:gd name="T87" fmla="*/ 14 h 258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129"/>
                  <a:gd name="T133" fmla="*/ 0 h 258"/>
                  <a:gd name="T134" fmla="*/ 129 w 129"/>
                  <a:gd name="T135" fmla="*/ 258 h 258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129" h="258">
                    <a:moveTo>
                      <a:pt x="0" y="28"/>
                    </a:moveTo>
                    <a:lnTo>
                      <a:pt x="0" y="22"/>
                    </a:lnTo>
                    <a:lnTo>
                      <a:pt x="0" y="19"/>
                    </a:lnTo>
                    <a:lnTo>
                      <a:pt x="0" y="15"/>
                    </a:lnTo>
                    <a:lnTo>
                      <a:pt x="0" y="13"/>
                    </a:lnTo>
                    <a:lnTo>
                      <a:pt x="0" y="5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11" y="0"/>
                    </a:lnTo>
                    <a:lnTo>
                      <a:pt x="17" y="1"/>
                    </a:lnTo>
                    <a:lnTo>
                      <a:pt x="25" y="1"/>
                    </a:lnTo>
                    <a:lnTo>
                      <a:pt x="30" y="3"/>
                    </a:lnTo>
                    <a:lnTo>
                      <a:pt x="36" y="5"/>
                    </a:lnTo>
                    <a:lnTo>
                      <a:pt x="44" y="7"/>
                    </a:lnTo>
                    <a:lnTo>
                      <a:pt x="49" y="9"/>
                    </a:lnTo>
                    <a:lnTo>
                      <a:pt x="55" y="11"/>
                    </a:lnTo>
                    <a:lnTo>
                      <a:pt x="61" y="15"/>
                    </a:lnTo>
                    <a:lnTo>
                      <a:pt x="65" y="19"/>
                    </a:lnTo>
                    <a:lnTo>
                      <a:pt x="70" y="22"/>
                    </a:lnTo>
                    <a:lnTo>
                      <a:pt x="76" y="26"/>
                    </a:lnTo>
                    <a:lnTo>
                      <a:pt x="82" y="30"/>
                    </a:lnTo>
                    <a:lnTo>
                      <a:pt x="85" y="34"/>
                    </a:lnTo>
                    <a:lnTo>
                      <a:pt x="91" y="38"/>
                    </a:lnTo>
                    <a:lnTo>
                      <a:pt x="93" y="41"/>
                    </a:lnTo>
                    <a:lnTo>
                      <a:pt x="97" y="47"/>
                    </a:lnTo>
                    <a:lnTo>
                      <a:pt x="103" y="53"/>
                    </a:lnTo>
                    <a:lnTo>
                      <a:pt x="106" y="57"/>
                    </a:lnTo>
                    <a:lnTo>
                      <a:pt x="108" y="62"/>
                    </a:lnTo>
                    <a:lnTo>
                      <a:pt x="112" y="68"/>
                    </a:lnTo>
                    <a:lnTo>
                      <a:pt x="114" y="74"/>
                    </a:lnTo>
                    <a:lnTo>
                      <a:pt x="118" y="79"/>
                    </a:lnTo>
                    <a:lnTo>
                      <a:pt x="120" y="85"/>
                    </a:lnTo>
                    <a:lnTo>
                      <a:pt x="122" y="93"/>
                    </a:lnTo>
                    <a:lnTo>
                      <a:pt x="124" y="98"/>
                    </a:lnTo>
                    <a:lnTo>
                      <a:pt x="125" y="104"/>
                    </a:lnTo>
                    <a:lnTo>
                      <a:pt x="125" y="110"/>
                    </a:lnTo>
                    <a:lnTo>
                      <a:pt x="127" y="117"/>
                    </a:lnTo>
                    <a:lnTo>
                      <a:pt x="129" y="123"/>
                    </a:lnTo>
                    <a:lnTo>
                      <a:pt x="129" y="131"/>
                    </a:lnTo>
                    <a:lnTo>
                      <a:pt x="129" y="136"/>
                    </a:lnTo>
                    <a:lnTo>
                      <a:pt x="127" y="142"/>
                    </a:lnTo>
                    <a:lnTo>
                      <a:pt x="127" y="148"/>
                    </a:lnTo>
                    <a:lnTo>
                      <a:pt x="125" y="153"/>
                    </a:lnTo>
                    <a:lnTo>
                      <a:pt x="125" y="159"/>
                    </a:lnTo>
                    <a:lnTo>
                      <a:pt x="124" y="165"/>
                    </a:lnTo>
                    <a:lnTo>
                      <a:pt x="122" y="171"/>
                    </a:lnTo>
                    <a:lnTo>
                      <a:pt x="122" y="174"/>
                    </a:lnTo>
                    <a:lnTo>
                      <a:pt x="118" y="180"/>
                    </a:lnTo>
                    <a:lnTo>
                      <a:pt x="116" y="186"/>
                    </a:lnTo>
                    <a:lnTo>
                      <a:pt x="114" y="190"/>
                    </a:lnTo>
                    <a:lnTo>
                      <a:pt x="110" y="195"/>
                    </a:lnTo>
                    <a:lnTo>
                      <a:pt x="106" y="199"/>
                    </a:lnTo>
                    <a:lnTo>
                      <a:pt x="105" y="205"/>
                    </a:lnTo>
                    <a:lnTo>
                      <a:pt x="101" y="209"/>
                    </a:lnTo>
                    <a:lnTo>
                      <a:pt x="99" y="214"/>
                    </a:lnTo>
                    <a:lnTo>
                      <a:pt x="95" y="218"/>
                    </a:lnTo>
                    <a:lnTo>
                      <a:pt x="91" y="222"/>
                    </a:lnTo>
                    <a:lnTo>
                      <a:pt x="85" y="224"/>
                    </a:lnTo>
                    <a:lnTo>
                      <a:pt x="82" y="229"/>
                    </a:lnTo>
                    <a:lnTo>
                      <a:pt x="78" y="231"/>
                    </a:lnTo>
                    <a:lnTo>
                      <a:pt x="74" y="235"/>
                    </a:lnTo>
                    <a:lnTo>
                      <a:pt x="68" y="239"/>
                    </a:lnTo>
                    <a:lnTo>
                      <a:pt x="65" y="241"/>
                    </a:lnTo>
                    <a:lnTo>
                      <a:pt x="59" y="245"/>
                    </a:lnTo>
                    <a:lnTo>
                      <a:pt x="55" y="247"/>
                    </a:lnTo>
                    <a:lnTo>
                      <a:pt x="49" y="248"/>
                    </a:lnTo>
                    <a:lnTo>
                      <a:pt x="44" y="252"/>
                    </a:lnTo>
                    <a:lnTo>
                      <a:pt x="40" y="252"/>
                    </a:lnTo>
                    <a:lnTo>
                      <a:pt x="34" y="256"/>
                    </a:lnTo>
                    <a:lnTo>
                      <a:pt x="28" y="256"/>
                    </a:lnTo>
                    <a:lnTo>
                      <a:pt x="23" y="258"/>
                    </a:lnTo>
                    <a:lnTo>
                      <a:pt x="23" y="250"/>
                    </a:lnTo>
                    <a:lnTo>
                      <a:pt x="23" y="243"/>
                    </a:lnTo>
                    <a:lnTo>
                      <a:pt x="23" y="237"/>
                    </a:lnTo>
                    <a:lnTo>
                      <a:pt x="23" y="231"/>
                    </a:lnTo>
                    <a:lnTo>
                      <a:pt x="27" y="229"/>
                    </a:lnTo>
                    <a:lnTo>
                      <a:pt x="30" y="228"/>
                    </a:lnTo>
                    <a:lnTo>
                      <a:pt x="34" y="228"/>
                    </a:lnTo>
                    <a:lnTo>
                      <a:pt x="40" y="226"/>
                    </a:lnTo>
                    <a:lnTo>
                      <a:pt x="42" y="224"/>
                    </a:lnTo>
                    <a:lnTo>
                      <a:pt x="46" y="222"/>
                    </a:lnTo>
                    <a:lnTo>
                      <a:pt x="51" y="220"/>
                    </a:lnTo>
                    <a:lnTo>
                      <a:pt x="55" y="218"/>
                    </a:lnTo>
                    <a:lnTo>
                      <a:pt x="61" y="212"/>
                    </a:lnTo>
                    <a:lnTo>
                      <a:pt x="66" y="207"/>
                    </a:lnTo>
                    <a:lnTo>
                      <a:pt x="74" y="201"/>
                    </a:lnTo>
                    <a:lnTo>
                      <a:pt x="80" y="193"/>
                    </a:lnTo>
                    <a:lnTo>
                      <a:pt x="84" y="188"/>
                    </a:lnTo>
                    <a:lnTo>
                      <a:pt x="89" y="180"/>
                    </a:lnTo>
                    <a:lnTo>
                      <a:pt x="91" y="176"/>
                    </a:lnTo>
                    <a:lnTo>
                      <a:pt x="93" y="172"/>
                    </a:lnTo>
                    <a:lnTo>
                      <a:pt x="93" y="169"/>
                    </a:lnTo>
                    <a:lnTo>
                      <a:pt x="95" y="165"/>
                    </a:lnTo>
                    <a:lnTo>
                      <a:pt x="97" y="161"/>
                    </a:lnTo>
                    <a:lnTo>
                      <a:pt x="97" y="155"/>
                    </a:lnTo>
                    <a:lnTo>
                      <a:pt x="99" y="152"/>
                    </a:lnTo>
                    <a:lnTo>
                      <a:pt x="101" y="148"/>
                    </a:lnTo>
                    <a:lnTo>
                      <a:pt x="101" y="144"/>
                    </a:lnTo>
                    <a:lnTo>
                      <a:pt x="103" y="140"/>
                    </a:lnTo>
                    <a:lnTo>
                      <a:pt x="103" y="134"/>
                    </a:lnTo>
                    <a:lnTo>
                      <a:pt x="103" y="131"/>
                    </a:lnTo>
                    <a:lnTo>
                      <a:pt x="103" y="125"/>
                    </a:lnTo>
                    <a:lnTo>
                      <a:pt x="101" y="119"/>
                    </a:lnTo>
                    <a:lnTo>
                      <a:pt x="101" y="114"/>
                    </a:lnTo>
                    <a:lnTo>
                      <a:pt x="101" y="110"/>
                    </a:lnTo>
                    <a:lnTo>
                      <a:pt x="99" y="104"/>
                    </a:lnTo>
                    <a:lnTo>
                      <a:pt x="97" y="100"/>
                    </a:lnTo>
                    <a:lnTo>
                      <a:pt x="95" y="95"/>
                    </a:lnTo>
                    <a:lnTo>
                      <a:pt x="93" y="91"/>
                    </a:lnTo>
                    <a:lnTo>
                      <a:pt x="91" y="85"/>
                    </a:lnTo>
                    <a:lnTo>
                      <a:pt x="89" y="81"/>
                    </a:lnTo>
                    <a:lnTo>
                      <a:pt x="85" y="76"/>
                    </a:lnTo>
                    <a:lnTo>
                      <a:pt x="84" y="72"/>
                    </a:lnTo>
                    <a:lnTo>
                      <a:pt x="80" y="68"/>
                    </a:lnTo>
                    <a:lnTo>
                      <a:pt x="78" y="64"/>
                    </a:lnTo>
                    <a:lnTo>
                      <a:pt x="74" y="60"/>
                    </a:lnTo>
                    <a:lnTo>
                      <a:pt x="72" y="57"/>
                    </a:lnTo>
                    <a:lnTo>
                      <a:pt x="68" y="53"/>
                    </a:lnTo>
                    <a:lnTo>
                      <a:pt x="65" y="49"/>
                    </a:lnTo>
                    <a:lnTo>
                      <a:pt x="61" y="47"/>
                    </a:lnTo>
                    <a:lnTo>
                      <a:pt x="57" y="45"/>
                    </a:lnTo>
                    <a:lnTo>
                      <a:pt x="51" y="41"/>
                    </a:lnTo>
                    <a:lnTo>
                      <a:pt x="47" y="39"/>
                    </a:lnTo>
                    <a:lnTo>
                      <a:pt x="44" y="38"/>
                    </a:lnTo>
                    <a:lnTo>
                      <a:pt x="40" y="36"/>
                    </a:lnTo>
                    <a:lnTo>
                      <a:pt x="34" y="32"/>
                    </a:lnTo>
                    <a:lnTo>
                      <a:pt x="28" y="30"/>
                    </a:lnTo>
                    <a:lnTo>
                      <a:pt x="25" y="30"/>
                    </a:lnTo>
                    <a:lnTo>
                      <a:pt x="19" y="28"/>
                    </a:lnTo>
                    <a:lnTo>
                      <a:pt x="13" y="28"/>
                    </a:lnTo>
                    <a:lnTo>
                      <a:pt x="9" y="28"/>
                    </a:lnTo>
                    <a:lnTo>
                      <a:pt x="4" y="28"/>
                    </a:lnTo>
                    <a:lnTo>
                      <a:pt x="0" y="2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8" name="Freeform 263"/>
              <p:cNvSpPr>
                <a:spLocks/>
              </p:cNvSpPr>
              <p:nvPr/>
            </p:nvSpPr>
            <p:spPr bwMode="auto">
              <a:xfrm>
                <a:off x="2277" y="3468"/>
                <a:ext cx="29" cy="19"/>
              </a:xfrm>
              <a:custGeom>
                <a:avLst/>
                <a:gdLst>
                  <a:gd name="T0" fmla="*/ 0 w 57"/>
                  <a:gd name="T1" fmla="*/ 9 h 36"/>
                  <a:gd name="T2" fmla="*/ 1 w 57"/>
                  <a:gd name="T3" fmla="*/ 6 h 36"/>
                  <a:gd name="T4" fmla="*/ 3 w 57"/>
                  <a:gd name="T5" fmla="*/ 4 h 36"/>
                  <a:gd name="T6" fmla="*/ 5 w 57"/>
                  <a:gd name="T7" fmla="*/ 2 h 36"/>
                  <a:gd name="T8" fmla="*/ 7 w 57"/>
                  <a:gd name="T9" fmla="*/ 0 h 36"/>
                  <a:gd name="T10" fmla="*/ 9 w 57"/>
                  <a:gd name="T11" fmla="*/ 2 h 36"/>
                  <a:gd name="T12" fmla="*/ 12 w 57"/>
                  <a:gd name="T13" fmla="*/ 4 h 36"/>
                  <a:gd name="T14" fmla="*/ 14 w 57"/>
                  <a:gd name="T15" fmla="*/ 5 h 36"/>
                  <a:gd name="T16" fmla="*/ 18 w 57"/>
                  <a:gd name="T17" fmla="*/ 6 h 36"/>
                  <a:gd name="T18" fmla="*/ 19 w 57"/>
                  <a:gd name="T19" fmla="*/ 6 h 36"/>
                  <a:gd name="T20" fmla="*/ 22 w 57"/>
                  <a:gd name="T21" fmla="*/ 7 h 36"/>
                  <a:gd name="T22" fmla="*/ 25 w 57"/>
                  <a:gd name="T23" fmla="*/ 7 h 36"/>
                  <a:gd name="T24" fmla="*/ 29 w 57"/>
                  <a:gd name="T25" fmla="*/ 8 h 36"/>
                  <a:gd name="T26" fmla="*/ 29 w 57"/>
                  <a:gd name="T27" fmla="*/ 10 h 36"/>
                  <a:gd name="T28" fmla="*/ 29 w 57"/>
                  <a:gd name="T29" fmla="*/ 13 h 36"/>
                  <a:gd name="T30" fmla="*/ 29 w 57"/>
                  <a:gd name="T31" fmla="*/ 16 h 36"/>
                  <a:gd name="T32" fmla="*/ 29 w 57"/>
                  <a:gd name="T33" fmla="*/ 19 h 36"/>
                  <a:gd name="T34" fmla="*/ 27 w 57"/>
                  <a:gd name="T35" fmla="*/ 18 h 36"/>
                  <a:gd name="T36" fmla="*/ 24 w 57"/>
                  <a:gd name="T37" fmla="*/ 18 h 36"/>
                  <a:gd name="T38" fmla="*/ 22 w 57"/>
                  <a:gd name="T39" fmla="*/ 18 h 36"/>
                  <a:gd name="T40" fmla="*/ 21 w 57"/>
                  <a:gd name="T41" fmla="*/ 18 h 36"/>
                  <a:gd name="T42" fmla="*/ 18 w 57"/>
                  <a:gd name="T43" fmla="*/ 17 h 36"/>
                  <a:gd name="T44" fmla="*/ 17 w 57"/>
                  <a:gd name="T45" fmla="*/ 17 h 36"/>
                  <a:gd name="T46" fmla="*/ 15 w 57"/>
                  <a:gd name="T47" fmla="*/ 16 h 36"/>
                  <a:gd name="T48" fmla="*/ 14 w 57"/>
                  <a:gd name="T49" fmla="*/ 16 h 36"/>
                  <a:gd name="T50" fmla="*/ 10 w 57"/>
                  <a:gd name="T51" fmla="*/ 14 h 36"/>
                  <a:gd name="T52" fmla="*/ 6 w 57"/>
                  <a:gd name="T53" fmla="*/ 13 h 36"/>
                  <a:gd name="T54" fmla="*/ 3 w 57"/>
                  <a:gd name="T55" fmla="*/ 10 h 36"/>
                  <a:gd name="T56" fmla="*/ 0 w 57"/>
                  <a:gd name="T57" fmla="*/ 9 h 36"/>
                  <a:gd name="T58" fmla="*/ 0 w 57"/>
                  <a:gd name="T59" fmla="*/ 9 h 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w 57"/>
                  <a:gd name="T91" fmla="*/ 0 h 36"/>
                  <a:gd name="T92" fmla="*/ 57 w 57"/>
                  <a:gd name="T93" fmla="*/ 36 h 36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T90" t="T91" r="T92" b="T93"/>
                <a:pathLst>
                  <a:path w="57" h="36">
                    <a:moveTo>
                      <a:pt x="0" y="17"/>
                    </a:moveTo>
                    <a:lnTo>
                      <a:pt x="2" y="11"/>
                    </a:lnTo>
                    <a:lnTo>
                      <a:pt x="6" y="8"/>
                    </a:lnTo>
                    <a:lnTo>
                      <a:pt x="10" y="4"/>
                    </a:lnTo>
                    <a:lnTo>
                      <a:pt x="14" y="0"/>
                    </a:lnTo>
                    <a:lnTo>
                      <a:pt x="17" y="4"/>
                    </a:lnTo>
                    <a:lnTo>
                      <a:pt x="23" y="8"/>
                    </a:lnTo>
                    <a:lnTo>
                      <a:pt x="27" y="9"/>
                    </a:lnTo>
                    <a:lnTo>
                      <a:pt x="35" y="11"/>
                    </a:lnTo>
                    <a:lnTo>
                      <a:pt x="38" y="11"/>
                    </a:lnTo>
                    <a:lnTo>
                      <a:pt x="44" y="13"/>
                    </a:lnTo>
                    <a:lnTo>
                      <a:pt x="50" y="13"/>
                    </a:lnTo>
                    <a:lnTo>
                      <a:pt x="57" y="15"/>
                    </a:lnTo>
                    <a:lnTo>
                      <a:pt x="57" y="19"/>
                    </a:lnTo>
                    <a:lnTo>
                      <a:pt x="57" y="25"/>
                    </a:lnTo>
                    <a:lnTo>
                      <a:pt x="57" y="30"/>
                    </a:lnTo>
                    <a:lnTo>
                      <a:pt x="57" y="36"/>
                    </a:lnTo>
                    <a:lnTo>
                      <a:pt x="54" y="34"/>
                    </a:lnTo>
                    <a:lnTo>
                      <a:pt x="48" y="34"/>
                    </a:lnTo>
                    <a:lnTo>
                      <a:pt x="44" y="34"/>
                    </a:lnTo>
                    <a:lnTo>
                      <a:pt x="42" y="34"/>
                    </a:lnTo>
                    <a:lnTo>
                      <a:pt x="36" y="32"/>
                    </a:lnTo>
                    <a:lnTo>
                      <a:pt x="33" y="32"/>
                    </a:lnTo>
                    <a:lnTo>
                      <a:pt x="29" y="30"/>
                    </a:lnTo>
                    <a:lnTo>
                      <a:pt x="27" y="30"/>
                    </a:lnTo>
                    <a:lnTo>
                      <a:pt x="19" y="27"/>
                    </a:lnTo>
                    <a:lnTo>
                      <a:pt x="12" y="25"/>
                    </a:lnTo>
                    <a:lnTo>
                      <a:pt x="6" y="19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9" name="Freeform 264"/>
              <p:cNvSpPr>
                <a:spLocks/>
              </p:cNvSpPr>
              <p:nvPr/>
            </p:nvSpPr>
            <p:spPr bwMode="auto">
              <a:xfrm>
                <a:off x="2257" y="3389"/>
                <a:ext cx="49" cy="71"/>
              </a:xfrm>
              <a:custGeom>
                <a:avLst/>
                <a:gdLst>
                  <a:gd name="T0" fmla="*/ 11 w 97"/>
                  <a:gd name="T1" fmla="*/ 50 h 143"/>
                  <a:gd name="T2" fmla="*/ 11 w 97"/>
                  <a:gd name="T3" fmla="*/ 54 h 143"/>
                  <a:gd name="T4" fmla="*/ 12 w 97"/>
                  <a:gd name="T5" fmla="*/ 58 h 143"/>
                  <a:gd name="T6" fmla="*/ 13 w 97"/>
                  <a:gd name="T7" fmla="*/ 63 h 143"/>
                  <a:gd name="T8" fmla="*/ 12 w 97"/>
                  <a:gd name="T9" fmla="*/ 65 h 143"/>
                  <a:gd name="T10" fmla="*/ 8 w 97"/>
                  <a:gd name="T11" fmla="*/ 69 h 143"/>
                  <a:gd name="T12" fmla="*/ 4 w 97"/>
                  <a:gd name="T13" fmla="*/ 68 h 143"/>
                  <a:gd name="T14" fmla="*/ 2 w 97"/>
                  <a:gd name="T15" fmla="*/ 63 h 143"/>
                  <a:gd name="T16" fmla="*/ 0 w 97"/>
                  <a:gd name="T17" fmla="*/ 57 h 143"/>
                  <a:gd name="T18" fmla="*/ 0 w 97"/>
                  <a:gd name="T19" fmla="*/ 50 h 143"/>
                  <a:gd name="T20" fmla="*/ 0 w 97"/>
                  <a:gd name="T21" fmla="*/ 46 h 143"/>
                  <a:gd name="T22" fmla="*/ 0 w 97"/>
                  <a:gd name="T23" fmla="*/ 40 h 143"/>
                  <a:gd name="T24" fmla="*/ 1 w 97"/>
                  <a:gd name="T25" fmla="*/ 35 h 143"/>
                  <a:gd name="T26" fmla="*/ 3 w 97"/>
                  <a:gd name="T27" fmla="*/ 31 h 143"/>
                  <a:gd name="T28" fmla="*/ 5 w 97"/>
                  <a:gd name="T29" fmla="*/ 27 h 143"/>
                  <a:gd name="T30" fmla="*/ 7 w 97"/>
                  <a:gd name="T31" fmla="*/ 23 h 143"/>
                  <a:gd name="T32" fmla="*/ 9 w 97"/>
                  <a:gd name="T33" fmla="*/ 19 h 143"/>
                  <a:gd name="T34" fmla="*/ 13 w 97"/>
                  <a:gd name="T35" fmla="*/ 15 h 143"/>
                  <a:gd name="T36" fmla="*/ 16 w 97"/>
                  <a:gd name="T37" fmla="*/ 11 h 143"/>
                  <a:gd name="T38" fmla="*/ 19 w 97"/>
                  <a:gd name="T39" fmla="*/ 8 h 143"/>
                  <a:gd name="T40" fmla="*/ 23 w 97"/>
                  <a:gd name="T41" fmla="*/ 7 h 143"/>
                  <a:gd name="T42" fmla="*/ 27 w 97"/>
                  <a:gd name="T43" fmla="*/ 5 h 143"/>
                  <a:gd name="T44" fmla="*/ 32 w 97"/>
                  <a:gd name="T45" fmla="*/ 3 h 143"/>
                  <a:gd name="T46" fmla="*/ 37 w 97"/>
                  <a:gd name="T47" fmla="*/ 1 h 143"/>
                  <a:gd name="T48" fmla="*/ 41 w 97"/>
                  <a:gd name="T49" fmla="*/ 0 h 143"/>
                  <a:gd name="T50" fmla="*/ 46 w 97"/>
                  <a:gd name="T51" fmla="*/ 0 h 143"/>
                  <a:gd name="T52" fmla="*/ 49 w 97"/>
                  <a:gd name="T53" fmla="*/ 2 h 143"/>
                  <a:gd name="T54" fmla="*/ 49 w 97"/>
                  <a:gd name="T55" fmla="*/ 7 h 143"/>
                  <a:gd name="T56" fmla="*/ 47 w 97"/>
                  <a:gd name="T57" fmla="*/ 9 h 143"/>
                  <a:gd name="T58" fmla="*/ 42 w 97"/>
                  <a:gd name="T59" fmla="*/ 9 h 143"/>
                  <a:gd name="T60" fmla="*/ 37 w 97"/>
                  <a:gd name="T61" fmla="*/ 11 h 143"/>
                  <a:gd name="T62" fmla="*/ 31 w 97"/>
                  <a:gd name="T63" fmla="*/ 14 h 143"/>
                  <a:gd name="T64" fmla="*/ 24 w 97"/>
                  <a:gd name="T65" fmla="*/ 18 h 143"/>
                  <a:gd name="T66" fmla="*/ 19 w 97"/>
                  <a:gd name="T67" fmla="*/ 24 h 143"/>
                  <a:gd name="T68" fmla="*/ 15 w 97"/>
                  <a:gd name="T69" fmla="*/ 29 h 143"/>
                  <a:gd name="T70" fmla="*/ 13 w 97"/>
                  <a:gd name="T71" fmla="*/ 36 h 143"/>
                  <a:gd name="T72" fmla="*/ 11 w 97"/>
                  <a:gd name="T73" fmla="*/ 42 h 143"/>
                  <a:gd name="T74" fmla="*/ 11 w 97"/>
                  <a:gd name="T75" fmla="*/ 46 h 143"/>
                  <a:gd name="T76" fmla="*/ 11 w 97"/>
                  <a:gd name="T77" fmla="*/ 48 h 143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97"/>
                  <a:gd name="T118" fmla="*/ 0 h 143"/>
                  <a:gd name="T119" fmla="*/ 97 w 97"/>
                  <a:gd name="T120" fmla="*/ 143 h 143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97" h="143">
                    <a:moveTo>
                      <a:pt x="21" y="97"/>
                    </a:moveTo>
                    <a:lnTo>
                      <a:pt x="21" y="101"/>
                    </a:lnTo>
                    <a:lnTo>
                      <a:pt x="21" y="105"/>
                    </a:lnTo>
                    <a:lnTo>
                      <a:pt x="21" y="109"/>
                    </a:lnTo>
                    <a:lnTo>
                      <a:pt x="23" y="112"/>
                    </a:lnTo>
                    <a:lnTo>
                      <a:pt x="23" y="116"/>
                    </a:lnTo>
                    <a:lnTo>
                      <a:pt x="25" y="120"/>
                    </a:lnTo>
                    <a:lnTo>
                      <a:pt x="25" y="126"/>
                    </a:lnTo>
                    <a:lnTo>
                      <a:pt x="27" y="130"/>
                    </a:lnTo>
                    <a:lnTo>
                      <a:pt x="23" y="131"/>
                    </a:lnTo>
                    <a:lnTo>
                      <a:pt x="19" y="135"/>
                    </a:lnTo>
                    <a:lnTo>
                      <a:pt x="16" y="139"/>
                    </a:lnTo>
                    <a:lnTo>
                      <a:pt x="12" y="143"/>
                    </a:lnTo>
                    <a:lnTo>
                      <a:pt x="8" y="137"/>
                    </a:lnTo>
                    <a:lnTo>
                      <a:pt x="6" y="131"/>
                    </a:lnTo>
                    <a:lnTo>
                      <a:pt x="4" y="126"/>
                    </a:lnTo>
                    <a:lnTo>
                      <a:pt x="4" y="120"/>
                    </a:lnTo>
                    <a:lnTo>
                      <a:pt x="0" y="114"/>
                    </a:lnTo>
                    <a:lnTo>
                      <a:pt x="0" y="109"/>
                    </a:lnTo>
                    <a:lnTo>
                      <a:pt x="0" y="101"/>
                    </a:lnTo>
                    <a:lnTo>
                      <a:pt x="0" y="97"/>
                    </a:lnTo>
                    <a:lnTo>
                      <a:pt x="0" y="92"/>
                    </a:lnTo>
                    <a:lnTo>
                      <a:pt x="0" y="86"/>
                    </a:lnTo>
                    <a:lnTo>
                      <a:pt x="0" y="80"/>
                    </a:lnTo>
                    <a:lnTo>
                      <a:pt x="2" y="76"/>
                    </a:lnTo>
                    <a:lnTo>
                      <a:pt x="2" y="71"/>
                    </a:lnTo>
                    <a:lnTo>
                      <a:pt x="4" y="67"/>
                    </a:lnTo>
                    <a:lnTo>
                      <a:pt x="6" y="63"/>
                    </a:lnTo>
                    <a:lnTo>
                      <a:pt x="8" y="59"/>
                    </a:lnTo>
                    <a:lnTo>
                      <a:pt x="10" y="54"/>
                    </a:lnTo>
                    <a:lnTo>
                      <a:pt x="12" y="50"/>
                    </a:lnTo>
                    <a:lnTo>
                      <a:pt x="14" y="46"/>
                    </a:lnTo>
                    <a:lnTo>
                      <a:pt x="16" y="42"/>
                    </a:lnTo>
                    <a:lnTo>
                      <a:pt x="18" y="38"/>
                    </a:lnTo>
                    <a:lnTo>
                      <a:pt x="21" y="35"/>
                    </a:lnTo>
                    <a:lnTo>
                      <a:pt x="25" y="31"/>
                    </a:lnTo>
                    <a:lnTo>
                      <a:pt x="29" y="29"/>
                    </a:lnTo>
                    <a:lnTo>
                      <a:pt x="31" y="23"/>
                    </a:lnTo>
                    <a:lnTo>
                      <a:pt x="35" y="21"/>
                    </a:lnTo>
                    <a:lnTo>
                      <a:pt x="38" y="17"/>
                    </a:lnTo>
                    <a:lnTo>
                      <a:pt x="42" y="16"/>
                    </a:lnTo>
                    <a:lnTo>
                      <a:pt x="46" y="14"/>
                    </a:lnTo>
                    <a:lnTo>
                      <a:pt x="50" y="12"/>
                    </a:lnTo>
                    <a:lnTo>
                      <a:pt x="54" y="10"/>
                    </a:lnTo>
                    <a:lnTo>
                      <a:pt x="59" y="8"/>
                    </a:lnTo>
                    <a:lnTo>
                      <a:pt x="63" y="6"/>
                    </a:lnTo>
                    <a:lnTo>
                      <a:pt x="67" y="4"/>
                    </a:lnTo>
                    <a:lnTo>
                      <a:pt x="73" y="2"/>
                    </a:lnTo>
                    <a:lnTo>
                      <a:pt x="76" y="2"/>
                    </a:lnTo>
                    <a:lnTo>
                      <a:pt x="82" y="0"/>
                    </a:lnTo>
                    <a:lnTo>
                      <a:pt x="86" y="0"/>
                    </a:lnTo>
                    <a:lnTo>
                      <a:pt x="92" y="0"/>
                    </a:lnTo>
                    <a:lnTo>
                      <a:pt x="97" y="0"/>
                    </a:lnTo>
                    <a:lnTo>
                      <a:pt x="97" y="4"/>
                    </a:lnTo>
                    <a:lnTo>
                      <a:pt x="97" y="8"/>
                    </a:lnTo>
                    <a:lnTo>
                      <a:pt x="97" y="14"/>
                    </a:lnTo>
                    <a:lnTo>
                      <a:pt x="97" y="19"/>
                    </a:lnTo>
                    <a:lnTo>
                      <a:pt x="94" y="19"/>
                    </a:lnTo>
                    <a:lnTo>
                      <a:pt x="88" y="19"/>
                    </a:lnTo>
                    <a:lnTo>
                      <a:pt x="84" y="19"/>
                    </a:lnTo>
                    <a:lnTo>
                      <a:pt x="80" y="21"/>
                    </a:lnTo>
                    <a:lnTo>
                      <a:pt x="73" y="23"/>
                    </a:lnTo>
                    <a:lnTo>
                      <a:pt x="67" y="25"/>
                    </a:lnTo>
                    <a:lnTo>
                      <a:pt x="61" y="29"/>
                    </a:lnTo>
                    <a:lnTo>
                      <a:pt x="54" y="33"/>
                    </a:lnTo>
                    <a:lnTo>
                      <a:pt x="48" y="36"/>
                    </a:lnTo>
                    <a:lnTo>
                      <a:pt x="44" y="42"/>
                    </a:lnTo>
                    <a:lnTo>
                      <a:pt x="38" y="48"/>
                    </a:lnTo>
                    <a:lnTo>
                      <a:pt x="35" y="54"/>
                    </a:lnTo>
                    <a:lnTo>
                      <a:pt x="29" y="59"/>
                    </a:lnTo>
                    <a:lnTo>
                      <a:pt x="27" y="67"/>
                    </a:lnTo>
                    <a:lnTo>
                      <a:pt x="25" y="73"/>
                    </a:lnTo>
                    <a:lnTo>
                      <a:pt x="23" y="80"/>
                    </a:lnTo>
                    <a:lnTo>
                      <a:pt x="21" y="84"/>
                    </a:lnTo>
                    <a:lnTo>
                      <a:pt x="21" y="88"/>
                    </a:lnTo>
                    <a:lnTo>
                      <a:pt x="21" y="92"/>
                    </a:lnTo>
                    <a:lnTo>
                      <a:pt x="21" y="9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0" name="Freeform 265"/>
              <p:cNvSpPr>
                <a:spLocks/>
              </p:cNvSpPr>
              <p:nvPr/>
            </p:nvSpPr>
            <p:spPr bwMode="auto">
              <a:xfrm>
                <a:off x="2309" y="3551"/>
                <a:ext cx="39" cy="25"/>
              </a:xfrm>
              <a:custGeom>
                <a:avLst/>
                <a:gdLst>
                  <a:gd name="T0" fmla="*/ 10 w 78"/>
                  <a:gd name="T1" fmla="*/ 25 h 50"/>
                  <a:gd name="T2" fmla="*/ 7 w 78"/>
                  <a:gd name="T3" fmla="*/ 24 h 50"/>
                  <a:gd name="T4" fmla="*/ 5 w 78"/>
                  <a:gd name="T5" fmla="*/ 23 h 50"/>
                  <a:gd name="T6" fmla="*/ 2 w 78"/>
                  <a:gd name="T7" fmla="*/ 22 h 50"/>
                  <a:gd name="T8" fmla="*/ 0 w 78"/>
                  <a:gd name="T9" fmla="*/ 21 h 50"/>
                  <a:gd name="T10" fmla="*/ 1 w 78"/>
                  <a:gd name="T11" fmla="*/ 18 h 50"/>
                  <a:gd name="T12" fmla="*/ 3 w 78"/>
                  <a:gd name="T13" fmla="*/ 17 h 50"/>
                  <a:gd name="T14" fmla="*/ 5 w 78"/>
                  <a:gd name="T15" fmla="*/ 15 h 50"/>
                  <a:gd name="T16" fmla="*/ 7 w 78"/>
                  <a:gd name="T17" fmla="*/ 13 h 50"/>
                  <a:gd name="T18" fmla="*/ 9 w 78"/>
                  <a:gd name="T19" fmla="*/ 11 h 50"/>
                  <a:gd name="T20" fmla="*/ 12 w 78"/>
                  <a:gd name="T21" fmla="*/ 9 h 50"/>
                  <a:gd name="T22" fmla="*/ 14 w 78"/>
                  <a:gd name="T23" fmla="*/ 8 h 50"/>
                  <a:gd name="T24" fmla="*/ 16 w 78"/>
                  <a:gd name="T25" fmla="*/ 7 h 50"/>
                  <a:gd name="T26" fmla="*/ 18 w 78"/>
                  <a:gd name="T27" fmla="*/ 5 h 50"/>
                  <a:gd name="T28" fmla="*/ 21 w 78"/>
                  <a:gd name="T29" fmla="*/ 4 h 50"/>
                  <a:gd name="T30" fmla="*/ 24 w 78"/>
                  <a:gd name="T31" fmla="*/ 3 h 50"/>
                  <a:gd name="T32" fmla="*/ 27 w 78"/>
                  <a:gd name="T33" fmla="*/ 2 h 50"/>
                  <a:gd name="T34" fmla="*/ 30 w 78"/>
                  <a:gd name="T35" fmla="*/ 1 h 50"/>
                  <a:gd name="T36" fmla="*/ 33 w 78"/>
                  <a:gd name="T37" fmla="*/ 1 h 50"/>
                  <a:gd name="T38" fmla="*/ 35 w 78"/>
                  <a:gd name="T39" fmla="*/ 0 h 50"/>
                  <a:gd name="T40" fmla="*/ 39 w 78"/>
                  <a:gd name="T41" fmla="*/ 0 h 50"/>
                  <a:gd name="T42" fmla="*/ 39 w 78"/>
                  <a:gd name="T43" fmla="*/ 2 h 50"/>
                  <a:gd name="T44" fmla="*/ 39 w 78"/>
                  <a:gd name="T45" fmla="*/ 5 h 50"/>
                  <a:gd name="T46" fmla="*/ 39 w 78"/>
                  <a:gd name="T47" fmla="*/ 8 h 50"/>
                  <a:gd name="T48" fmla="*/ 39 w 78"/>
                  <a:gd name="T49" fmla="*/ 11 h 50"/>
                  <a:gd name="T50" fmla="*/ 36 w 78"/>
                  <a:gd name="T51" fmla="*/ 11 h 50"/>
                  <a:gd name="T52" fmla="*/ 34 w 78"/>
                  <a:gd name="T53" fmla="*/ 11 h 50"/>
                  <a:gd name="T54" fmla="*/ 32 w 78"/>
                  <a:gd name="T55" fmla="*/ 12 h 50"/>
                  <a:gd name="T56" fmla="*/ 30 w 78"/>
                  <a:gd name="T57" fmla="*/ 12 h 50"/>
                  <a:gd name="T58" fmla="*/ 28 w 78"/>
                  <a:gd name="T59" fmla="*/ 12 h 50"/>
                  <a:gd name="T60" fmla="*/ 26 w 78"/>
                  <a:gd name="T61" fmla="*/ 13 h 50"/>
                  <a:gd name="T62" fmla="*/ 24 w 78"/>
                  <a:gd name="T63" fmla="*/ 14 h 50"/>
                  <a:gd name="T64" fmla="*/ 22 w 78"/>
                  <a:gd name="T65" fmla="*/ 15 h 50"/>
                  <a:gd name="T66" fmla="*/ 20 w 78"/>
                  <a:gd name="T67" fmla="*/ 16 h 50"/>
                  <a:gd name="T68" fmla="*/ 18 w 78"/>
                  <a:gd name="T69" fmla="*/ 17 h 50"/>
                  <a:gd name="T70" fmla="*/ 16 w 78"/>
                  <a:gd name="T71" fmla="*/ 17 h 50"/>
                  <a:gd name="T72" fmla="*/ 15 w 78"/>
                  <a:gd name="T73" fmla="*/ 19 h 50"/>
                  <a:gd name="T74" fmla="*/ 12 w 78"/>
                  <a:gd name="T75" fmla="*/ 22 h 50"/>
                  <a:gd name="T76" fmla="*/ 10 w 78"/>
                  <a:gd name="T77" fmla="*/ 25 h 50"/>
                  <a:gd name="T78" fmla="*/ 10 w 78"/>
                  <a:gd name="T79" fmla="*/ 25 h 5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w 78"/>
                  <a:gd name="T121" fmla="*/ 0 h 50"/>
                  <a:gd name="T122" fmla="*/ 78 w 78"/>
                  <a:gd name="T123" fmla="*/ 50 h 50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T120" t="T121" r="T122" b="T123"/>
                <a:pathLst>
                  <a:path w="78" h="50">
                    <a:moveTo>
                      <a:pt x="19" y="50"/>
                    </a:moveTo>
                    <a:lnTo>
                      <a:pt x="13" y="48"/>
                    </a:lnTo>
                    <a:lnTo>
                      <a:pt x="9" y="46"/>
                    </a:lnTo>
                    <a:lnTo>
                      <a:pt x="4" y="44"/>
                    </a:lnTo>
                    <a:lnTo>
                      <a:pt x="0" y="42"/>
                    </a:lnTo>
                    <a:lnTo>
                      <a:pt x="2" y="36"/>
                    </a:lnTo>
                    <a:lnTo>
                      <a:pt x="6" y="33"/>
                    </a:lnTo>
                    <a:lnTo>
                      <a:pt x="9" y="29"/>
                    </a:lnTo>
                    <a:lnTo>
                      <a:pt x="13" y="25"/>
                    </a:lnTo>
                    <a:lnTo>
                      <a:pt x="17" y="21"/>
                    </a:lnTo>
                    <a:lnTo>
                      <a:pt x="23" y="17"/>
                    </a:lnTo>
                    <a:lnTo>
                      <a:pt x="27" y="15"/>
                    </a:lnTo>
                    <a:lnTo>
                      <a:pt x="32" y="14"/>
                    </a:lnTo>
                    <a:lnTo>
                      <a:pt x="36" y="10"/>
                    </a:lnTo>
                    <a:lnTo>
                      <a:pt x="42" y="8"/>
                    </a:lnTo>
                    <a:lnTo>
                      <a:pt x="48" y="6"/>
                    </a:lnTo>
                    <a:lnTo>
                      <a:pt x="53" y="4"/>
                    </a:lnTo>
                    <a:lnTo>
                      <a:pt x="59" y="2"/>
                    </a:lnTo>
                    <a:lnTo>
                      <a:pt x="65" y="2"/>
                    </a:lnTo>
                    <a:lnTo>
                      <a:pt x="70" y="0"/>
                    </a:lnTo>
                    <a:lnTo>
                      <a:pt x="78" y="0"/>
                    </a:lnTo>
                    <a:lnTo>
                      <a:pt x="78" y="4"/>
                    </a:lnTo>
                    <a:lnTo>
                      <a:pt x="78" y="10"/>
                    </a:lnTo>
                    <a:lnTo>
                      <a:pt x="78" y="15"/>
                    </a:lnTo>
                    <a:lnTo>
                      <a:pt x="78" y="21"/>
                    </a:lnTo>
                    <a:lnTo>
                      <a:pt x="72" y="21"/>
                    </a:lnTo>
                    <a:lnTo>
                      <a:pt x="68" y="21"/>
                    </a:lnTo>
                    <a:lnTo>
                      <a:pt x="63" y="23"/>
                    </a:lnTo>
                    <a:lnTo>
                      <a:pt x="59" y="23"/>
                    </a:lnTo>
                    <a:lnTo>
                      <a:pt x="55" y="23"/>
                    </a:lnTo>
                    <a:lnTo>
                      <a:pt x="51" y="25"/>
                    </a:lnTo>
                    <a:lnTo>
                      <a:pt x="48" y="27"/>
                    </a:lnTo>
                    <a:lnTo>
                      <a:pt x="44" y="29"/>
                    </a:lnTo>
                    <a:lnTo>
                      <a:pt x="40" y="31"/>
                    </a:lnTo>
                    <a:lnTo>
                      <a:pt x="36" y="33"/>
                    </a:lnTo>
                    <a:lnTo>
                      <a:pt x="32" y="34"/>
                    </a:lnTo>
                    <a:lnTo>
                      <a:pt x="29" y="38"/>
                    </a:lnTo>
                    <a:lnTo>
                      <a:pt x="23" y="44"/>
                    </a:lnTo>
                    <a:lnTo>
                      <a:pt x="19" y="5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1" name="Freeform 266"/>
              <p:cNvSpPr>
                <a:spLocks/>
              </p:cNvSpPr>
              <p:nvPr/>
            </p:nvSpPr>
            <p:spPr bwMode="auto">
              <a:xfrm>
                <a:off x="2300" y="3593"/>
                <a:ext cx="48" cy="56"/>
              </a:xfrm>
              <a:custGeom>
                <a:avLst/>
                <a:gdLst>
                  <a:gd name="T0" fmla="*/ 10 w 97"/>
                  <a:gd name="T1" fmla="*/ 12 h 112"/>
                  <a:gd name="T2" fmla="*/ 11 w 97"/>
                  <a:gd name="T3" fmla="*/ 18 h 112"/>
                  <a:gd name="T4" fmla="*/ 14 w 97"/>
                  <a:gd name="T5" fmla="*/ 25 h 112"/>
                  <a:gd name="T6" fmla="*/ 18 w 97"/>
                  <a:gd name="T7" fmla="*/ 32 h 112"/>
                  <a:gd name="T8" fmla="*/ 24 w 97"/>
                  <a:gd name="T9" fmla="*/ 37 h 112"/>
                  <a:gd name="T10" fmla="*/ 29 w 97"/>
                  <a:gd name="T11" fmla="*/ 41 h 112"/>
                  <a:gd name="T12" fmla="*/ 36 w 97"/>
                  <a:gd name="T13" fmla="*/ 44 h 112"/>
                  <a:gd name="T14" fmla="*/ 42 w 97"/>
                  <a:gd name="T15" fmla="*/ 46 h 112"/>
                  <a:gd name="T16" fmla="*/ 45 w 97"/>
                  <a:gd name="T17" fmla="*/ 47 h 112"/>
                  <a:gd name="T18" fmla="*/ 48 w 97"/>
                  <a:gd name="T19" fmla="*/ 49 h 112"/>
                  <a:gd name="T20" fmla="*/ 48 w 97"/>
                  <a:gd name="T21" fmla="*/ 53 h 112"/>
                  <a:gd name="T22" fmla="*/ 45 w 97"/>
                  <a:gd name="T23" fmla="*/ 56 h 112"/>
                  <a:gd name="T24" fmla="*/ 40 w 97"/>
                  <a:gd name="T25" fmla="*/ 55 h 112"/>
                  <a:gd name="T26" fmla="*/ 35 w 97"/>
                  <a:gd name="T27" fmla="*/ 54 h 112"/>
                  <a:gd name="T28" fmla="*/ 31 w 97"/>
                  <a:gd name="T29" fmla="*/ 52 h 112"/>
                  <a:gd name="T30" fmla="*/ 26 w 97"/>
                  <a:gd name="T31" fmla="*/ 51 h 112"/>
                  <a:gd name="T32" fmla="*/ 23 w 97"/>
                  <a:gd name="T33" fmla="*/ 49 h 112"/>
                  <a:gd name="T34" fmla="*/ 19 w 97"/>
                  <a:gd name="T35" fmla="*/ 46 h 112"/>
                  <a:gd name="T36" fmla="*/ 15 w 97"/>
                  <a:gd name="T37" fmla="*/ 43 h 112"/>
                  <a:gd name="T38" fmla="*/ 11 w 97"/>
                  <a:gd name="T39" fmla="*/ 40 h 112"/>
                  <a:gd name="T40" fmla="*/ 8 w 97"/>
                  <a:gd name="T41" fmla="*/ 36 h 112"/>
                  <a:gd name="T42" fmla="*/ 6 w 97"/>
                  <a:gd name="T43" fmla="*/ 32 h 112"/>
                  <a:gd name="T44" fmla="*/ 4 w 97"/>
                  <a:gd name="T45" fmla="*/ 29 h 112"/>
                  <a:gd name="T46" fmla="*/ 3 w 97"/>
                  <a:gd name="T47" fmla="*/ 24 h 112"/>
                  <a:gd name="T48" fmla="*/ 1 w 97"/>
                  <a:gd name="T49" fmla="*/ 19 h 112"/>
                  <a:gd name="T50" fmla="*/ 0 w 97"/>
                  <a:gd name="T51" fmla="*/ 14 h 112"/>
                  <a:gd name="T52" fmla="*/ 0 w 97"/>
                  <a:gd name="T53" fmla="*/ 10 h 112"/>
                  <a:gd name="T54" fmla="*/ 0 w 97"/>
                  <a:gd name="T55" fmla="*/ 6 h 112"/>
                  <a:gd name="T56" fmla="*/ 0 w 97"/>
                  <a:gd name="T57" fmla="*/ 1 h 112"/>
                  <a:gd name="T58" fmla="*/ 3 w 97"/>
                  <a:gd name="T59" fmla="*/ 1 h 112"/>
                  <a:gd name="T60" fmla="*/ 7 w 97"/>
                  <a:gd name="T61" fmla="*/ 2 h 112"/>
                  <a:gd name="T62" fmla="*/ 10 w 97"/>
                  <a:gd name="T63" fmla="*/ 5 h 112"/>
                  <a:gd name="T64" fmla="*/ 10 w 97"/>
                  <a:gd name="T65" fmla="*/ 8 h 112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97"/>
                  <a:gd name="T100" fmla="*/ 0 h 112"/>
                  <a:gd name="T101" fmla="*/ 97 w 97"/>
                  <a:gd name="T102" fmla="*/ 112 h 112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97" h="112">
                    <a:moveTo>
                      <a:pt x="21" y="15"/>
                    </a:moveTo>
                    <a:lnTo>
                      <a:pt x="21" y="23"/>
                    </a:lnTo>
                    <a:lnTo>
                      <a:pt x="21" y="30"/>
                    </a:lnTo>
                    <a:lnTo>
                      <a:pt x="23" y="36"/>
                    </a:lnTo>
                    <a:lnTo>
                      <a:pt x="27" y="44"/>
                    </a:lnTo>
                    <a:lnTo>
                      <a:pt x="28" y="49"/>
                    </a:lnTo>
                    <a:lnTo>
                      <a:pt x="32" y="57"/>
                    </a:lnTo>
                    <a:lnTo>
                      <a:pt x="36" y="63"/>
                    </a:lnTo>
                    <a:lnTo>
                      <a:pt x="42" y="68"/>
                    </a:lnTo>
                    <a:lnTo>
                      <a:pt x="48" y="74"/>
                    </a:lnTo>
                    <a:lnTo>
                      <a:pt x="53" y="78"/>
                    </a:lnTo>
                    <a:lnTo>
                      <a:pt x="59" y="82"/>
                    </a:lnTo>
                    <a:lnTo>
                      <a:pt x="67" y="85"/>
                    </a:lnTo>
                    <a:lnTo>
                      <a:pt x="72" y="87"/>
                    </a:lnTo>
                    <a:lnTo>
                      <a:pt x="80" y="89"/>
                    </a:lnTo>
                    <a:lnTo>
                      <a:pt x="84" y="91"/>
                    </a:lnTo>
                    <a:lnTo>
                      <a:pt x="87" y="91"/>
                    </a:lnTo>
                    <a:lnTo>
                      <a:pt x="91" y="93"/>
                    </a:lnTo>
                    <a:lnTo>
                      <a:pt x="97" y="93"/>
                    </a:lnTo>
                    <a:lnTo>
                      <a:pt x="97" y="97"/>
                    </a:lnTo>
                    <a:lnTo>
                      <a:pt x="97" y="102"/>
                    </a:lnTo>
                    <a:lnTo>
                      <a:pt x="97" y="106"/>
                    </a:lnTo>
                    <a:lnTo>
                      <a:pt x="97" y="112"/>
                    </a:lnTo>
                    <a:lnTo>
                      <a:pt x="91" y="112"/>
                    </a:lnTo>
                    <a:lnTo>
                      <a:pt x="86" y="112"/>
                    </a:lnTo>
                    <a:lnTo>
                      <a:pt x="80" y="110"/>
                    </a:lnTo>
                    <a:lnTo>
                      <a:pt x="76" y="110"/>
                    </a:lnTo>
                    <a:lnTo>
                      <a:pt x="70" y="108"/>
                    </a:lnTo>
                    <a:lnTo>
                      <a:pt x="67" y="106"/>
                    </a:lnTo>
                    <a:lnTo>
                      <a:pt x="63" y="104"/>
                    </a:lnTo>
                    <a:lnTo>
                      <a:pt x="59" y="104"/>
                    </a:lnTo>
                    <a:lnTo>
                      <a:pt x="53" y="101"/>
                    </a:lnTo>
                    <a:lnTo>
                      <a:pt x="49" y="99"/>
                    </a:lnTo>
                    <a:lnTo>
                      <a:pt x="46" y="97"/>
                    </a:lnTo>
                    <a:lnTo>
                      <a:pt x="42" y="95"/>
                    </a:lnTo>
                    <a:lnTo>
                      <a:pt x="38" y="91"/>
                    </a:lnTo>
                    <a:lnTo>
                      <a:pt x="34" y="89"/>
                    </a:lnTo>
                    <a:lnTo>
                      <a:pt x="30" y="85"/>
                    </a:lnTo>
                    <a:lnTo>
                      <a:pt x="28" y="83"/>
                    </a:lnTo>
                    <a:lnTo>
                      <a:pt x="23" y="80"/>
                    </a:lnTo>
                    <a:lnTo>
                      <a:pt x="21" y="76"/>
                    </a:lnTo>
                    <a:lnTo>
                      <a:pt x="17" y="72"/>
                    </a:lnTo>
                    <a:lnTo>
                      <a:pt x="15" y="68"/>
                    </a:lnTo>
                    <a:lnTo>
                      <a:pt x="13" y="64"/>
                    </a:lnTo>
                    <a:lnTo>
                      <a:pt x="9" y="61"/>
                    </a:lnTo>
                    <a:lnTo>
                      <a:pt x="8" y="57"/>
                    </a:lnTo>
                    <a:lnTo>
                      <a:pt x="8" y="53"/>
                    </a:lnTo>
                    <a:lnTo>
                      <a:pt x="6" y="47"/>
                    </a:lnTo>
                    <a:lnTo>
                      <a:pt x="2" y="44"/>
                    </a:lnTo>
                    <a:lnTo>
                      <a:pt x="2" y="38"/>
                    </a:lnTo>
                    <a:lnTo>
                      <a:pt x="0" y="34"/>
                    </a:lnTo>
                    <a:lnTo>
                      <a:pt x="0" y="28"/>
                    </a:lnTo>
                    <a:lnTo>
                      <a:pt x="0" y="25"/>
                    </a:lnTo>
                    <a:lnTo>
                      <a:pt x="0" y="19"/>
                    </a:lnTo>
                    <a:lnTo>
                      <a:pt x="0" y="15"/>
                    </a:lnTo>
                    <a:lnTo>
                      <a:pt x="0" y="11"/>
                    </a:lnTo>
                    <a:lnTo>
                      <a:pt x="0" y="7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6" y="2"/>
                    </a:lnTo>
                    <a:lnTo>
                      <a:pt x="11" y="2"/>
                    </a:lnTo>
                    <a:lnTo>
                      <a:pt x="15" y="4"/>
                    </a:lnTo>
                    <a:lnTo>
                      <a:pt x="21" y="6"/>
                    </a:lnTo>
                    <a:lnTo>
                      <a:pt x="21" y="9"/>
                    </a:lnTo>
                    <a:lnTo>
                      <a:pt x="21" y="1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2" name="Freeform 267"/>
              <p:cNvSpPr>
                <a:spLocks/>
              </p:cNvSpPr>
              <p:nvPr/>
            </p:nvSpPr>
            <p:spPr bwMode="auto">
              <a:xfrm>
                <a:off x="2114" y="3747"/>
                <a:ext cx="53" cy="88"/>
              </a:xfrm>
              <a:custGeom>
                <a:avLst/>
                <a:gdLst>
                  <a:gd name="T0" fmla="*/ 32 w 107"/>
                  <a:gd name="T1" fmla="*/ 6 h 176"/>
                  <a:gd name="T2" fmla="*/ 35 w 107"/>
                  <a:gd name="T3" fmla="*/ 2 h 176"/>
                  <a:gd name="T4" fmla="*/ 39 w 107"/>
                  <a:gd name="T5" fmla="*/ 2 h 176"/>
                  <a:gd name="T6" fmla="*/ 42 w 107"/>
                  <a:gd name="T7" fmla="*/ 5 h 176"/>
                  <a:gd name="T8" fmla="*/ 45 w 107"/>
                  <a:gd name="T9" fmla="*/ 10 h 176"/>
                  <a:gd name="T10" fmla="*/ 47 w 107"/>
                  <a:gd name="T11" fmla="*/ 13 h 176"/>
                  <a:gd name="T12" fmla="*/ 49 w 107"/>
                  <a:gd name="T13" fmla="*/ 18 h 176"/>
                  <a:gd name="T14" fmla="*/ 51 w 107"/>
                  <a:gd name="T15" fmla="*/ 23 h 176"/>
                  <a:gd name="T16" fmla="*/ 52 w 107"/>
                  <a:gd name="T17" fmla="*/ 29 h 176"/>
                  <a:gd name="T18" fmla="*/ 52 w 107"/>
                  <a:gd name="T19" fmla="*/ 33 h 176"/>
                  <a:gd name="T20" fmla="*/ 52 w 107"/>
                  <a:gd name="T21" fmla="*/ 39 h 176"/>
                  <a:gd name="T22" fmla="*/ 52 w 107"/>
                  <a:gd name="T23" fmla="*/ 44 h 176"/>
                  <a:gd name="T24" fmla="*/ 51 w 107"/>
                  <a:gd name="T25" fmla="*/ 49 h 176"/>
                  <a:gd name="T26" fmla="*/ 49 w 107"/>
                  <a:gd name="T27" fmla="*/ 53 h 176"/>
                  <a:gd name="T28" fmla="*/ 47 w 107"/>
                  <a:gd name="T29" fmla="*/ 58 h 176"/>
                  <a:gd name="T30" fmla="*/ 45 w 107"/>
                  <a:gd name="T31" fmla="*/ 63 h 176"/>
                  <a:gd name="T32" fmla="*/ 42 w 107"/>
                  <a:gd name="T33" fmla="*/ 67 h 176"/>
                  <a:gd name="T34" fmla="*/ 39 w 107"/>
                  <a:gd name="T35" fmla="*/ 71 h 176"/>
                  <a:gd name="T36" fmla="*/ 35 w 107"/>
                  <a:gd name="T37" fmla="*/ 74 h 176"/>
                  <a:gd name="T38" fmla="*/ 31 w 107"/>
                  <a:gd name="T39" fmla="*/ 77 h 176"/>
                  <a:gd name="T40" fmla="*/ 27 w 107"/>
                  <a:gd name="T41" fmla="*/ 81 h 176"/>
                  <a:gd name="T42" fmla="*/ 23 w 107"/>
                  <a:gd name="T43" fmla="*/ 83 h 176"/>
                  <a:gd name="T44" fmla="*/ 18 w 107"/>
                  <a:gd name="T45" fmla="*/ 85 h 176"/>
                  <a:gd name="T46" fmla="*/ 13 w 107"/>
                  <a:gd name="T47" fmla="*/ 87 h 176"/>
                  <a:gd name="T48" fmla="*/ 8 w 107"/>
                  <a:gd name="T49" fmla="*/ 87 h 176"/>
                  <a:gd name="T50" fmla="*/ 3 w 107"/>
                  <a:gd name="T51" fmla="*/ 88 h 176"/>
                  <a:gd name="T52" fmla="*/ 0 w 107"/>
                  <a:gd name="T53" fmla="*/ 88 h 176"/>
                  <a:gd name="T54" fmla="*/ 0 w 107"/>
                  <a:gd name="T55" fmla="*/ 87 h 176"/>
                  <a:gd name="T56" fmla="*/ 0 w 107"/>
                  <a:gd name="T57" fmla="*/ 81 h 176"/>
                  <a:gd name="T58" fmla="*/ 0 w 107"/>
                  <a:gd name="T59" fmla="*/ 78 h 176"/>
                  <a:gd name="T60" fmla="*/ 3 w 107"/>
                  <a:gd name="T61" fmla="*/ 78 h 176"/>
                  <a:gd name="T62" fmla="*/ 7 w 107"/>
                  <a:gd name="T63" fmla="*/ 77 h 176"/>
                  <a:gd name="T64" fmla="*/ 10 w 107"/>
                  <a:gd name="T65" fmla="*/ 76 h 176"/>
                  <a:gd name="T66" fmla="*/ 14 w 107"/>
                  <a:gd name="T67" fmla="*/ 75 h 176"/>
                  <a:gd name="T68" fmla="*/ 20 w 107"/>
                  <a:gd name="T69" fmla="*/ 72 h 176"/>
                  <a:gd name="T70" fmla="*/ 27 w 107"/>
                  <a:gd name="T71" fmla="*/ 68 h 176"/>
                  <a:gd name="T72" fmla="*/ 32 w 107"/>
                  <a:gd name="T73" fmla="*/ 63 h 176"/>
                  <a:gd name="T74" fmla="*/ 37 w 107"/>
                  <a:gd name="T75" fmla="*/ 56 h 176"/>
                  <a:gd name="T76" fmla="*/ 39 w 107"/>
                  <a:gd name="T77" fmla="*/ 50 h 176"/>
                  <a:gd name="T78" fmla="*/ 41 w 107"/>
                  <a:gd name="T79" fmla="*/ 47 h 176"/>
                  <a:gd name="T80" fmla="*/ 42 w 107"/>
                  <a:gd name="T81" fmla="*/ 43 h 176"/>
                  <a:gd name="T82" fmla="*/ 42 w 107"/>
                  <a:gd name="T83" fmla="*/ 38 h 176"/>
                  <a:gd name="T84" fmla="*/ 42 w 107"/>
                  <a:gd name="T85" fmla="*/ 34 h 176"/>
                  <a:gd name="T86" fmla="*/ 42 w 107"/>
                  <a:gd name="T87" fmla="*/ 30 h 176"/>
                  <a:gd name="T88" fmla="*/ 41 w 107"/>
                  <a:gd name="T89" fmla="*/ 27 h 176"/>
                  <a:gd name="T90" fmla="*/ 39 w 107"/>
                  <a:gd name="T91" fmla="*/ 23 h 176"/>
                  <a:gd name="T92" fmla="*/ 37 w 107"/>
                  <a:gd name="T93" fmla="*/ 17 h 176"/>
                  <a:gd name="T94" fmla="*/ 33 w 107"/>
                  <a:gd name="T95" fmla="*/ 11 h 176"/>
                  <a:gd name="T96" fmla="*/ 30 w 107"/>
                  <a:gd name="T97" fmla="*/ 9 h 17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107"/>
                  <a:gd name="T148" fmla="*/ 0 h 176"/>
                  <a:gd name="T149" fmla="*/ 107 w 107"/>
                  <a:gd name="T150" fmla="*/ 176 h 176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107" h="176">
                    <a:moveTo>
                      <a:pt x="61" y="17"/>
                    </a:moveTo>
                    <a:lnTo>
                      <a:pt x="65" y="11"/>
                    </a:lnTo>
                    <a:lnTo>
                      <a:pt x="69" y="7"/>
                    </a:lnTo>
                    <a:lnTo>
                      <a:pt x="71" y="3"/>
                    </a:lnTo>
                    <a:lnTo>
                      <a:pt x="76" y="0"/>
                    </a:lnTo>
                    <a:lnTo>
                      <a:pt x="78" y="3"/>
                    </a:lnTo>
                    <a:lnTo>
                      <a:pt x="82" y="5"/>
                    </a:lnTo>
                    <a:lnTo>
                      <a:pt x="84" y="9"/>
                    </a:lnTo>
                    <a:lnTo>
                      <a:pt x="88" y="15"/>
                    </a:lnTo>
                    <a:lnTo>
                      <a:pt x="90" y="19"/>
                    </a:lnTo>
                    <a:lnTo>
                      <a:pt x="94" y="22"/>
                    </a:lnTo>
                    <a:lnTo>
                      <a:pt x="95" y="26"/>
                    </a:lnTo>
                    <a:lnTo>
                      <a:pt x="97" y="32"/>
                    </a:lnTo>
                    <a:lnTo>
                      <a:pt x="99" y="36"/>
                    </a:lnTo>
                    <a:lnTo>
                      <a:pt x="101" y="41"/>
                    </a:lnTo>
                    <a:lnTo>
                      <a:pt x="103" y="45"/>
                    </a:lnTo>
                    <a:lnTo>
                      <a:pt x="103" y="51"/>
                    </a:lnTo>
                    <a:lnTo>
                      <a:pt x="105" y="57"/>
                    </a:lnTo>
                    <a:lnTo>
                      <a:pt x="105" y="62"/>
                    </a:lnTo>
                    <a:lnTo>
                      <a:pt x="105" y="66"/>
                    </a:lnTo>
                    <a:lnTo>
                      <a:pt x="107" y="74"/>
                    </a:lnTo>
                    <a:lnTo>
                      <a:pt x="105" y="78"/>
                    </a:lnTo>
                    <a:lnTo>
                      <a:pt x="105" y="83"/>
                    </a:lnTo>
                    <a:lnTo>
                      <a:pt x="105" y="87"/>
                    </a:lnTo>
                    <a:lnTo>
                      <a:pt x="103" y="93"/>
                    </a:lnTo>
                    <a:lnTo>
                      <a:pt x="103" y="97"/>
                    </a:lnTo>
                    <a:lnTo>
                      <a:pt x="101" y="102"/>
                    </a:lnTo>
                    <a:lnTo>
                      <a:pt x="99" y="106"/>
                    </a:lnTo>
                    <a:lnTo>
                      <a:pt x="97" y="112"/>
                    </a:lnTo>
                    <a:lnTo>
                      <a:pt x="95" y="116"/>
                    </a:lnTo>
                    <a:lnTo>
                      <a:pt x="94" y="121"/>
                    </a:lnTo>
                    <a:lnTo>
                      <a:pt x="90" y="125"/>
                    </a:lnTo>
                    <a:lnTo>
                      <a:pt x="88" y="131"/>
                    </a:lnTo>
                    <a:lnTo>
                      <a:pt x="84" y="133"/>
                    </a:lnTo>
                    <a:lnTo>
                      <a:pt x="80" y="138"/>
                    </a:lnTo>
                    <a:lnTo>
                      <a:pt x="78" y="142"/>
                    </a:lnTo>
                    <a:lnTo>
                      <a:pt x="75" y="146"/>
                    </a:lnTo>
                    <a:lnTo>
                      <a:pt x="71" y="148"/>
                    </a:lnTo>
                    <a:lnTo>
                      <a:pt x="67" y="152"/>
                    </a:lnTo>
                    <a:lnTo>
                      <a:pt x="63" y="154"/>
                    </a:lnTo>
                    <a:lnTo>
                      <a:pt x="59" y="157"/>
                    </a:lnTo>
                    <a:lnTo>
                      <a:pt x="54" y="161"/>
                    </a:lnTo>
                    <a:lnTo>
                      <a:pt x="50" y="163"/>
                    </a:lnTo>
                    <a:lnTo>
                      <a:pt x="46" y="165"/>
                    </a:lnTo>
                    <a:lnTo>
                      <a:pt x="42" y="169"/>
                    </a:lnTo>
                    <a:lnTo>
                      <a:pt x="36" y="169"/>
                    </a:lnTo>
                    <a:lnTo>
                      <a:pt x="31" y="171"/>
                    </a:lnTo>
                    <a:lnTo>
                      <a:pt x="27" y="173"/>
                    </a:lnTo>
                    <a:lnTo>
                      <a:pt x="21" y="174"/>
                    </a:lnTo>
                    <a:lnTo>
                      <a:pt x="17" y="174"/>
                    </a:lnTo>
                    <a:lnTo>
                      <a:pt x="12" y="174"/>
                    </a:lnTo>
                    <a:lnTo>
                      <a:pt x="6" y="176"/>
                    </a:lnTo>
                    <a:lnTo>
                      <a:pt x="2" y="176"/>
                    </a:lnTo>
                    <a:lnTo>
                      <a:pt x="0" y="176"/>
                    </a:lnTo>
                    <a:lnTo>
                      <a:pt x="0" y="173"/>
                    </a:lnTo>
                    <a:lnTo>
                      <a:pt x="0" y="167"/>
                    </a:lnTo>
                    <a:lnTo>
                      <a:pt x="0" y="161"/>
                    </a:lnTo>
                    <a:lnTo>
                      <a:pt x="0" y="155"/>
                    </a:lnTo>
                    <a:lnTo>
                      <a:pt x="2" y="155"/>
                    </a:lnTo>
                    <a:lnTo>
                      <a:pt x="6" y="155"/>
                    </a:lnTo>
                    <a:lnTo>
                      <a:pt x="10" y="155"/>
                    </a:lnTo>
                    <a:lnTo>
                      <a:pt x="14" y="154"/>
                    </a:lnTo>
                    <a:lnTo>
                      <a:pt x="17" y="154"/>
                    </a:lnTo>
                    <a:lnTo>
                      <a:pt x="21" y="152"/>
                    </a:lnTo>
                    <a:lnTo>
                      <a:pt x="25" y="152"/>
                    </a:lnTo>
                    <a:lnTo>
                      <a:pt x="29" y="150"/>
                    </a:lnTo>
                    <a:lnTo>
                      <a:pt x="33" y="150"/>
                    </a:lnTo>
                    <a:lnTo>
                      <a:pt x="40" y="144"/>
                    </a:lnTo>
                    <a:lnTo>
                      <a:pt x="48" y="140"/>
                    </a:lnTo>
                    <a:lnTo>
                      <a:pt x="54" y="136"/>
                    </a:lnTo>
                    <a:lnTo>
                      <a:pt x="59" y="131"/>
                    </a:lnTo>
                    <a:lnTo>
                      <a:pt x="65" y="125"/>
                    </a:lnTo>
                    <a:lnTo>
                      <a:pt x="71" y="119"/>
                    </a:lnTo>
                    <a:lnTo>
                      <a:pt x="75" y="112"/>
                    </a:lnTo>
                    <a:lnTo>
                      <a:pt x="78" y="104"/>
                    </a:lnTo>
                    <a:lnTo>
                      <a:pt x="78" y="100"/>
                    </a:lnTo>
                    <a:lnTo>
                      <a:pt x="80" y="97"/>
                    </a:lnTo>
                    <a:lnTo>
                      <a:pt x="82" y="93"/>
                    </a:lnTo>
                    <a:lnTo>
                      <a:pt x="82" y="89"/>
                    </a:lnTo>
                    <a:lnTo>
                      <a:pt x="84" y="85"/>
                    </a:lnTo>
                    <a:lnTo>
                      <a:pt x="84" y="79"/>
                    </a:lnTo>
                    <a:lnTo>
                      <a:pt x="84" y="76"/>
                    </a:lnTo>
                    <a:lnTo>
                      <a:pt x="86" y="74"/>
                    </a:lnTo>
                    <a:lnTo>
                      <a:pt x="84" y="68"/>
                    </a:lnTo>
                    <a:lnTo>
                      <a:pt x="84" y="64"/>
                    </a:lnTo>
                    <a:lnTo>
                      <a:pt x="84" y="60"/>
                    </a:lnTo>
                    <a:lnTo>
                      <a:pt x="82" y="57"/>
                    </a:lnTo>
                    <a:lnTo>
                      <a:pt x="82" y="53"/>
                    </a:lnTo>
                    <a:lnTo>
                      <a:pt x="80" y="47"/>
                    </a:lnTo>
                    <a:lnTo>
                      <a:pt x="78" y="45"/>
                    </a:lnTo>
                    <a:lnTo>
                      <a:pt x="78" y="41"/>
                    </a:lnTo>
                    <a:lnTo>
                      <a:pt x="75" y="34"/>
                    </a:lnTo>
                    <a:lnTo>
                      <a:pt x="71" y="28"/>
                    </a:lnTo>
                    <a:lnTo>
                      <a:pt x="67" y="22"/>
                    </a:lnTo>
                    <a:lnTo>
                      <a:pt x="61" y="1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3" name="Freeform 268"/>
              <p:cNvSpPr>
                <a:spLocks/>
              </p:cNvSpPr>
              <p:nvPr/>
            </p:nvSpPr>
            <p:spPr bwMode="auto">
              <a:xfrm>
                <a:off x="2114" y="3732"/>
                <a:ext cx="20" cy="11"/>
              </a:xfrm>
              <a:custGeom>
                <a:avLst/>
                <a:gdLst>
                  <a:gd name="T0" fmla="*/ 0 w 40"/>
                  <a:gd name="T1" fmla="*/ 10 h 23"/>
                  <a:gd name="T2" fmla="*/ 0 w 40"/>
                  <a:gd name="T3" fmla="*/ 7 h 23"/>
                  <a:gd name="T4" fmla="*/ 0 w 40"/>
                  <a:gd name="T5" fmla="*/ 5 h 23"/>
                  <a:gd name="T6" fmla="*/ 0 w 40"/>
                  <a:gd name="T7" fmla="*/ 2 h 23"/>
                  <a:gd name="T8" fmla="*/ 0 w 40"/>
                  <a:gd name="T9" fmla="*/ 0 h 23"/>
                  <a:gd name="T10" fmla="*/ 0 w 40"/>
                  <a:gd name="T11" fmla="*/ 0 h 23"/>
                  <a:gd name="T12" fmla="*/ 1 w 40"/>
                  <a:gd name="T13" fmla="*/ 0 h 23"/>
                  <a:gd name="T14" fmla="*/ 3 w 40"/>
                  <a:gd name="T15" fmla="*/ 0 h 23"/>
                  <a:gd name="T16" fmla="*/ 6 w 40"/>
                  <a:gd name="T17" fmla="*/ 0 h 23"/>
                  <a:gd name="T18" fmla="*/ 8 w 40"/>
                  <a:gd name="T19" fmla="*/ 0 h 23"/>
                  <a:gd name="T20" fmla="*/ 11 w 40"/>
                  <a:gd name="T21" fmla="*/ 0 h 23"/>
                  <a:gd name="T22" fmla="*/ 13 w 40"/>
                  <a:gd name="T23" fmla="*/ 1 h 23"/>
                  <a:gd name="T24" fmla="*/ 16 w 40"/>
                  <a:gd name="T25" fmla="*/ 1 h 23"/>
                  <a:gd name="T26" fmla="*/ 18 w 40"/>
                  <a:gd name="T27" fmla="*/ 2 h 23"/>
                  <a:gd name="T28" fmla="*/ 20 w 40"/>
                  <a:gd name="T29" fmla="*/ 4 h 23"/>
                  <a:gd name="T30" fmla="*/ 18 w 40"/>
                  <a:gd name="T31" fmla="*/ 6 h 23"/>
                  <a:gd name="T32" fmla="*/ 17 w 40"/>
                  <a:gd name="T33" fmla="*/ 7 h 23"/>
                  <a:gd name="T34" fmla="*/ 16 w 40"/>
                  <a:gd name="T35" fmla="*/ 9 h 23"/>
                  <a:gd name="T36" fmla="*/ 15 w 40"/>
                  <a:gd name="T37" fmla="*/ 11 h 23"/>
                  <a:gd name="T38" fmla="*/ 11 w 40"/>
                  <a:gd name="T39" fmla="*/ 10 h 23"/>
                  <a:gd name="T40" fmla="*/ 7 w 40"/>
                  <a:gd name="T41" fmla="*/ 10 h 23"/>
                  <a:gd name="T42" fmla="*/ 4 w 40"/>
                  <a:gd name="T43" fmla="*/ 10 h 23"/>
                  <a:gd name="T44" fmla="*/ 1 w 40"/>
                  <a:gd name="T45" fmla="*/ 10 h 23"/>
                  <a:gd name="T46" fmla="*/ 0 w 40"/>
                  <a:gd name="T47" fmla="*/ 10 h 23"/>
                  <a:gd name="T48" fmla="*/ 0 w 40"/>
                  <a:gd name="T49" fmla="*/ 10 h 23"/>
                  <a:gd name="T50" fmla="*/ 0 w 40"/>
                  <a:gd name="T51" fmla="*/ 10 h 23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40"/>
                  <a:gd name="T79" fmla="*/ 0 h 23"/>
                  <a:gd name="T80" fmla="*/ 40 w 40"/>
                  <a:gd name="T81" fmla="*/ 23 h 23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40" h="23">
                    <a:moveTo>
                      <a:pt x="0" y="21"/>
                    </a:moveTo>
                    <a:lnTo>
                      <a:pt x="0" y="14"/>
                    </a:lnTo>
                    <a:lnTo>
                      <a:pt x="0" y="10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6" y="0"/>
                    </a:lnTo>
                    <a:lnTo>
                      <a:pt x="12" y="0"/>
                    </a:lnTo>
                    <a:lnTo>
                      <a:pt x="16" y="0"/>
                    </a:lnTo>
                    <a:lnTo>
                      <a:pt x="21" y="0"/>
                    </a:lnTo>
                    <a:lnTo>
                      <a:pt x="25" y="2"/>
                    </a:lnTo>
                    <a:lnTo>
                      <a:pt x="31" y="2"/>
                    </a:lnTo>
                    <a:lnTo>
                      <a:pt x="35" y="4"/>
                    </a:lnTo>
                    <a:lnTo>
                      <a:pt x="40" y="8"/>
                    </a:lnTo>
                    <a:lnTo>
                      <a:pt x="36" y="12"/>
                    </a:lnTo>
                    <a:lnTo>
                      <a:pt x="33" y="15"/>
                    </a:lnTo>
                    <a:lnTo>
                      <a:pt x="31" y="19"/>
                    </a:lnTo>
                    <a:lnTo>
                      <a:pt x="29" y="23"/>
                    </a:lnTo>
                    <a:lnTo>
                      <a:pt x="21" y="21"/>
                    </a:lnTo>
                    <a:lnTo>
                      <a:pt x="14" y="21"/>
                    </a:lnTo>
                    <a:lnTo>
                      <a:pt x="8" y="21"/>
                    </a:lnTo>
                    <a:lnTo>
                      <a:pt x="2" y="21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321" name="AutoShape 28"/>
            <p:cNvSpPr>
              <a:spLocks noChangeArrowheads="1"/>
            </p:cNvSpPr>
            <p:nvPr/>
          </p:nvSpPr>
          <p:spPr bwMode="auto">
            <a:xfrm>
              <a:off x="76200" y="4038600"/>
              <a:ext cx="1143000" cy="1371600"/>
            </a:xfrm>
            <a:prstGeom prst="wedgeEllipseCallout">
              <a:avLst>
                <a:gd name="adj1" fmla="val 82083"/>
                <a:gd name="adj2" fmla="val 1389"/>
              </a:avLst>
            </a:prstGeom>
            <a:noFill/>
            <a:ln w="2844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5.92593E-6 C 0.06528 0.06736 0.13073 0.13472 0.11771 0.17523 C 0.10469 0.21574 -0.04514 0.23194 -0.07777 0.24328 " pathEditMode="relative" ptsTypes="aaA">
                                      <p:cBhvr>
                                        <p:cTn id="6" dur="2000" fill="hold"/>
                                        <p:tgtEl>
                                          <p:spTgt spid="3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85 -0.02199 C 0.11441 -0.0294 0.22013 -0.03658 0.23385 -0.08009 C 0.24757 -0.12361 0.16944 -0.2037 0.09132 -0.2838 " pathEditMode="relative" ptsTypes="aaA">
                                      <p:cBhvr>
                                        <p:cTn id="18" dur="2000" fill="hold"/>
                                        <p:tgtEl>
                                          <p:spTgt spid="3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3.33333E-6 C 0.0717 0.05023 0.14358 0.1007 0.125 0.1419 C 0.10643 0.1831 -0.0717 0.2294 -0.11111 0.24699 " pathEditMode="relative" ptsTypes="aaA">
                                      <p:cBhvr>
                                        <p:cTn id="30" dur="2000" fill="hold"/>
                                        <p:tgtEl>
                                          <p:spTgt spid="3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6" grpId="0"/>
      <p:bldP spid="316" grpId="1"/>
      <p:bldP spid="316" grpId="2"/>
      <p:bldP spid="318" grpId="0"/>
      <p:bldP spid="318" grpId="1"/>
      <p:bldP spid="319" grpId="0"/>
      <p:bldP spid="319" grpId="1"/>
      <p:bldP spid="319" grpId="2"/>
    </p:bld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 of BOINC projects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8FB80E5-3BC3-F24E-A860-519902D80371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p:pic>
        <p:nvPicPr>
          <p:cNvPr id="9" name="Picture 8" descr="setiathome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1524000"/>
            <a:ext cx="5638800" cy="4067228"/>
          </a:xfrm>
          <a:prstGeom prst="rect">
            <a:avLst/>
          </a:prstGeom>
        </p:spPr>
      </p:pic>
      <p:pic>
        <p:nvPicPr>
          <p:cNvPr id="7" name="Picture 6" descr="worldcommunitygrid.tif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1868" y="2057400"/>
            <a:ext cx="6401932" cy="3886199"/>
          </a:xfrm>
          <a:prstGeom prst="rect">
            <a:avLst/>
          </a:prstGeom>
        </p:spPr>
      </p:pic>
      <p:pic>
        <p:nvPicPr>
          <p:cNvPr id="8" name="Picture 7" descr="docking.tif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0400" y="2438400"/>
            <a:ext cx="5791200" cy="417715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QCN - Quake-Catcher Network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8FB80E5-3BC3-F24E-A860-519902D80371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1774825"/>
            <a:ext cx="7696200" cy="49466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Low-cost sensors</a:t>
            </a:r>
            <a:endParaRPr lang="en-US" dirty="0"/>
          </a:p>
        </p:txBody>
      </p:sp>
      <p:pic>
        <p:nvPicPr>
          <p:cNvPr id="5" name="Content Placeholder 4" descr="QuakeCatcherNetwork-35.jpg"/>
          <p:cNvPicPr>
            <a:picLocks noGrp="1" noChangeAspect="1"/>
          </p:cNvPicPr>
          <p:nvPr>
            <p:ph idx="1"/>
          </p:nvPr>
        </p:nvPicPr>
        <p:blipFill>
          <a:blip r:embed="rId2"/>
          <a:srcRect l="-8616" r="-8616"/>
          <a:stretch>
            <a:fillRect/>
          </a:stretch>
        </p:blipFill>
        <p:spPr/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8FB80E5-3BC3-F24E-A860-519902D80371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Traditional sensors vs. QCN sensors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8FB80E5-3BC3-F24E-A860-519902D80371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pic>
        <p:nvPicPr>
          <p:cNvPr id="8" name="Picture 7" descr="Shake_Table_Experiment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676400"/>
            <a:ext cx="9144000" cy="38341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/>
          <p:cNvSpPr/>
          <p:nvPr/>
        </p:nvSpPr>
        <p:spPr>
          <a:xfrm>
            <a:off x="0" y="5553670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7663" indent="-228600">
              <a:buSzPct val="140000"/>
              <a:buFont typeface="Arial"/>
              <a:buChar char="•"/>
            </a:pPr>
            <a:r>
              <a:rPr lang="en-US" dirty="0"/>
              <a:t>Shake-table measurements for a simulation of the 1996 Northridge earthquake recorded </a:t>
            </a:r>
            <a:r>
              <a:rPr lang="en-US" dirty="0" smtClean="0"/>
              <a:t>by:</a:t>
            </a:r>
          </a:p>
          <a:p>
            <a:pPr marL="804863" lvl="1" indent="-228600">
              <a:buFont typeface="Wingdings" charset="2"/>
              <a:buChar char="§"/>
            </a:pPr>
            <a:r>
              <a:rPr lang="en-US" dirty="0" smtClean="0"/>
              <a:t>a </a:t>
            </a:r>
            <a:r>
              <a:rPr lang="en-US" dirty="0"/>
              <a:t>traditional sensor (</a:t>
            </a:r>
            <a:r>
              <a:rPr lang="en-US" dirty="0" err="1"/>
              <a:t>Kinemetrics</a:t>
            </a:r>
            <a:r>
              <a:rPr lang="en-US" dirty="0"/>
              <a:t> </a:t>
            </a:r>
            <a:r>
              <a:rPr lang="en-US" dirty="0" err="1"/>
              <a:t>Episensor</a:t>
            </a:r>
            <a:r>
              <a:rPr lang="en-US" dirty="0"/>
              <a:t>, black</a:t>
            </a:r>
            <a:r>
              <a:rPr lang="en-US" dirty="0" smtClean="0"/>
              <a:t>)</a:t>
            </a:r>
            <a:endParaRPr lang="en-US" dirty="0"/>
          </a:p>
          <a:p>
            <a:pPr marL="804863" lvl="1" indent="-228600">
              <a:buFont typeface="Wingdings" charset="2"/>
              <a:buChar char="§"/>
            </a:pPr>
            <a:r>
              <a:rPr lang="en-US" dirty="0" smtClean="0"/>
              <a:t>two </a:t>
            </a:r>
            <a:r>
              <a:rPr lang="en-US" dirty="0"/>
              <a:t>USB sensors: </a:t>
            </a:r>
            <a:r>
              <a:rPr lang="en-US" dirty="0" err="1"/>
              <a:t>MotionNode</a:t>
            </a:r>
            <a:r>
              <a:rPr lang="en-US" dirty="0"/>
              <a:t> (blue</a:t>
            </a:r>
            <a:r>
              <a:rPr lang="en-US" dirty="0" smtClean="0"/>
              <a:t>) </a:t>
            </a:r>
            <a:r>
              <a:rPr lang="en-US" dirty="0"/>
              <a:t>and </a:t>
            </a:r>
            <a:r>
              <a:rPr lang="en-US" dirty="0" err="1"/>
              <a:t>JoyWarrior</a:t>
            </a:r>
            <a:r>
              <a:rPr lang="en-US" dirty="0"/>
              <a:t> (green)</a:t>
            </a:r>
            <a:r>
              <a:rPr lang="en-US" dirty="0" smtClean="0"/>
              <a:t>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4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2971" y="5972619"/>
            <a:ext cx="533944" cy="533944"/>
          </a:xfrm>
          <a:prstGeom prst="rect">
            <a:avLst/>
          </a:prstGeom>
        </p:spPr>
      </p:pic>
      <p:pic>
        <p:nvPicPr>
          <p:cNvPr id="179" name="Picture 17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774" y="4306888"/>
            <a:ext cx="903910" cy="7412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QCN framework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8FB80E5-3BC3-F24E-A860-519902D80371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sp>
        <p:nvSpPr>
          <p:cNvPr id="5" name="AutoShape 1"/>
          <p:cNvSpPr>
            <a:spLocks noChangeArrowheads="1"/>
          </p:cNvSpPr>
          <p:nvPr/>
        </p:nvSpPr>
        <p:spPr bwMode="auto">
          <a:xfrm>
            <a:off x="3352800" y="3505200"/>
            <a:ext cx="3962400" cy="2057400"/>
          </a:xfrm>
          <a:prstGeom prst="cloudCallout">
            <a:avLst>
              <a:gd name="adj1" fmla="val -2523"/>
              <a:gd name="adj2" fmla="val 5245"/>
            </a:avLst>
          </a:prstGeom>
          <a:solidFill>
            <a:srgbClr val="ED9C65"/>
          </a:solidFill>
          <a:ln w="9525">
            <a:noFill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641475" y="4419600"/>
            <a:ext cx="949325" cy="12954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1847850" y="5791200"/>
            <a:ext cx="861631" cy="3715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dirty="0">
                <a:solidFill>
                  <a:srgbClr val="000090"/>
                </a:solidFill>
              </a:rPr>
              <a:t>Server</a:t>
            </a:r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315200" y="5638800"/>
            <a:ext cx="762000" cy="6604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1" name="Text Box 7"/>
          <p:cNvSpPr txBox="1">
            <a:spLocks noChangeArrowheads="1"/>
          </p:cNvSpPr>
          <p:nvPr/>
        </p:nvSpPr>
        <p:spPr bwMode="auto">
          <a:xfrm>
            <a:off x="4495800" y="4191000"/>
            <a:ext cx="1643063" cy="5191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buClr>
                <a:srgbClr val="000066"/>
              </a:buClr>
              <a:buFont typeface="Comic Sans MS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2800">
                <a:solidFill>
                  <a:srgbClr val="000066"/>
                </a:solidFill>
                <a:latin typeface="Comic Sans MS" charset="0"/>
              </a:rPr>
              <a:t>Internet</a:t>
            </a:r>
          </a:p>
        </p:txBody>
      </p:sp>
      <p:pic>
        <p:nvPicPr>
          <p:cNvPr id="13" name="Picture 10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153400" y="3505200"/>
            <a:ext cx="914400" cy="8016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4" name="AutoShape 11"/>
          <p:cNvSpPr>
            <a:spLocks noChangeArrowheads="1"/>
          </p:cNvSpPr>
          <p:nvPr/>
        </p:nvSpPr>
        <p:spPr bwMode="auto">
          <a:xfrm>
            <a:off x="2590800" y="4800600"/>
            <a:ext cx="762000" cy="228600"/>
          </a:xfrm>
          <a:prstGeom prst="rightArrow">
            <a:avLst>
              <a:gd name="adj1" fmla="val 50000"/>
              <a:gd name="adj2" fmla="val 83333"/>
            </a:avLst>
          </a:prstGeom>
          <a:solidFill>
            <a:srgbClr val="5D7CDF"/>
          </a:solidFill>
          <a:ln w="9360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AutoShape 12"/>
          <p:cNvSpPr>
            <a:spLocks noChangeArrowheads="1"/>
          </p:cNvSpPr>
          <p:nvPr/>
        </p:nvSpPr>
        <p:spPr bwMode="auto">
          <a:xfrm rot="10800000">
            <a:off x="2590800" y="5184775"/>
            <a:ext cx="762000" cy="228600"/>
          </a:xfrm>
          <a:prstGeom prst="rightArrow">
            <a:avLst>
              <a:gd name="adj1" fmla="val 50000"/>
              <a:gd name="adj2" fmla="val 83333"/>
            </a:avLst>
          </a:prstGeom>
          <a:solidFill>
            <a:srgbClr val="93AB2D"/>
          </a:solidFill>
          <a:ln w="9360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AutoShape 13"/>
          <p:cNvSpPr>
            <a:spLocks noChangeArrowheads="1"/>
          </p:cNvSpPr>
          <p:nvPr/>
        </p:nvSpPr>
        <p:spPr bwMode="auto">
          <a:xfrm rot="2580000">
            <a:off x="6781800" y="5180013"/>
            <a:ext cx="762000" cy="228600"/>
          </a:xfrm>
          <a:prstGeom prst="rightArrow">
            <a:avLst>
              <a:gd name="adj1" fmla="val 50000"/>
              <a:gd name="adj2" fmla="val 83333"/>
            </a:avLst>
          </a:prstGeom>
          <a:solidFill>
            <a:srgbClr val="5D7CDF"/>
          </a:solidFill>
          <a:ln w="9360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" name="AutoShape 14"/>
          <p:cNvSpPr>
            <a:spLocks noChangeArrowheads="1"/>
          </p:cNvSpPr>
          <p:nvPr/>
        </p:nvSpPr>
        <p:spPr bwMode="auto">
          <a:xfrm rot="13380000">
            <a:off x="6553200" y="5335588"/>
            <a:ext cx="762000" cy="228600"/>
          </a:xfrm>
          <a:prstGeom prst="rightArrow">
            <a:avLst>
              <a:gd name="adj1" fmla="val 50000"/>
              <a:gd name="adj2" fmla="val 83333"/>
            </a:avLst>
          </a:prstGeom>
          <a:solidFill>
            <a:srgbClr val="93AB2D"/>
          </a:solidFill>
          <a:ln w="9360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AutoShape 15"/>
          <p:cNvSpPr>
            <a:spLocks noChangeArrowheads="1"/>
          </p:cNvSpPr>
          <p:nvPr/>
        </p:nvSpPr>
        <p:spPr bwMode="auto">
          <a:xfrm rot="18480000">
            <a:off x="4686300" y="5754688"/>
            <a:ext cx="762000" cy="228600"/>
          </a:xfrm>
          <a:prstGeom prst="rightArrow">
            <a:avLst>
              <a:gd name="adj1" fmla="val 50000"/>
              <a:gd name="adj2" fmla="val 83333"/>
            </a:avLst>
          </a:prstGeom>
          <a:solidFill>
            <a:srgbClr val="5D7CDF"/>
          </a:solidFill>
          <a:ln w="9360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" name="AutoShape 16"/>
          <p:cNvSpPr>
            <a:spLocks noChangeArrowheads="1"/>
          </p:cNvSpPr>
          <p:nvPr/>
        </p:nvSpPr>
        <p:spPr bwMode="auto">
          <a:xfrm rot="7680000">
            <a:off x="4878388" y="6018213"/>
            <a:ext cx="762000" cy="228600"/>
          </a:xfrm>
          <a:prstGeom prst="rightArrow">
            <a:avLst>
              <a:gd name="adj1" fmla="val 50000"/>
              <a:gd name="adj2" fmla="val 83333"/>
            </a:avLst>
          </a:prstGeom>
          <a:solidFill>
            <a:srgbClr val="93AB2D"/>
          </a:solidFill>
          <a:ln w="9360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" name="AutoShape 17"/>
          <p:cNvSpPr>
            <a:spLocks noChangeArrowheads="1"/>
          </p:cNvSpPr>
          <p:nvPr/>
        </p:nvSpPr>
        <p:spPr bwMode="auto">
          <a:xfrm rot="2760000">
            <a:off x="3467100" y="3311525"/>
            <a:ext cx="762000" cy="228600"/>
          </a:xfrm>
          <a:prstGeom prst="rightArrow">
            <a:avLst>
              <a:gd name="adj1" fmla="val 50000"/>
              <a:gd name="adj2" fmla="val 83333"/>
            </a:avLst>
          </a:prstGeom>
          <a:solidFill>
            <a:srgbClr val="5D7CDF"/>
          </a:solidFill>
          <a:ln w="9360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AutoShape 18"/>
          <p:cNvSpPr>
            <a:spLocks noChangeArrowheads="1"/>
          </p:cNvSpPr>
          <p:nvPr/>
        </p:nvSpPr>
        <p:spPr bwMode="auto">
          <a:xfrm rot="13560000">
            <a:off x="3163888" y="3392488"/>
            <a:ext cx="762000" cy="228600"/>
          </a:xfrm>
          <a:prstGeom prst="rightArrow">
            <a:avLst>
              <a:gd name="adj1" fmla="val 50000"/>
              <a:gd name="adj2" fmla="val 83333"/>
            </a:avLst>
          </a:prstGeom>
          <a:solidFill>
            <a:srgbClr val="93AB2D"/>
          </a:solidFill>
          <a:ln w="9360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" name="AutoShape 19"/>
          <p:cNvSpPr>
            <a:spLocks noChangeArrowheads="1"/>
          </p:cNvSpPr>
          <p:nvPr/>
        </p:nvSpPr>
        <p:spPr bwMode="auto">
          <a:xfrm rot="5400000">
            <a:off x="5260975" y="2933700"/>
            <a:ext cx="762000" cy="228600"/>
          </a:xfrm>
          <a:prstGeom prst="rightArrow">
            <a:avLst>
              <a:gd name="adj1" fmla="val 50000"/>
              <a:gd name="adj2" fmla="val 83333"/>
            </a:avLst>
          </a:prstGeom>
          <a:solidFill>
            <a:srgbClr val="5D7CDF"/>
          </a:solidFill>
          <a:ln w="9360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" name="AutoShape 20"/>
          <p:cNvSpPr>
            <a:spLocks noChangeArrowheads="1"/>
          </p:cNvSpPr>
          <p:nvPr/>
        </p:nvSpPr>
        <p:spPr bwMode="auto">
          <a:xfrm rot="16200000">
            <a:off x="5600700" y="2895600"/>
            <a:ext cx="762000" cy="228600"/>
          </a:xfrm>
          <a:prstGeom prst="rightArrow">
            <a:avLst>
              <a:gd name="adj1" fmla="val 50000"/>
              <a:gd name="adj2" fmla="val 83333"/>
            </a:avLst>
          </a:prstGeom>
          <a:solidFill>
            <a:srgbClr val="93AB2D"/>
          </a:solidFill>
          <a:ln w="9360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" name="AutoShape 21"/>
          <p:cNvSpPr>
            <a:spLocks noChangeArrowheads="1"/>
          </p:cNvSpPr>
          <p:nvPr/>
        </p:nvSpPr>
        <p:spPr bwMode="auto">
          <a:xfrm>
            <a:off x="7239000" y="3657600"/>
            <a:ext cx="762000" cy="228600"/>
          </a:xfrm>
          <a:prstGeom prst="rightArrow">
            <a:avLst>
              <a:gd name="adj1" fmla="val 50000"/>
              <a:gd name="adj2" fmla="val 83333"/>
            </a:avLst>
          </a:prstGeom>
          <a:solidFill>
            <a:srgbClr val="5D7CDF"/>
          </a:solidFill>
          <a:ln w="9360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" name="AutoShape 22"/>
          <p:cNvSpPr>
            <a:spLocks noChangeArrowheads="1"/>
          </p:cNvSpPr>
          <p:nvPr/>
        </p:nvSpPr>
        <p:spPr bwMode="auto">
          <a:xfrm rot="10800000">
            <a:off x="7239000" y="4041775"/>
            <a:ext cx="762000" cy="228600"/>
          </a:xfrm>
          <a:prstGeom prst="rightArrow">
            <a:avLst>
              <a:gd name="adj1" fmla="val 50000"/>
              <a:gd name="adj2" fmla="val 83333"/>
            </a:avLst>
          </a:prstGeom>
          <a:solidFill>
            <a:srgbClr val="93AB2D"/>
          </a:solidFill>
          <a:ln w="9360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" name="Text Box 23"/>
          <p:cNvSpPr txBox="1">
            <a:spLocks noChangeArrowheads="1"/>
          </p:cNvSpPr>
          <p:nvPr/>
        </p:nvSpPr>
        <p:spPr bwMode="auto">
          <a:xfrm>
            <a:off x="5562600" y="6172200"/>
            <a:ext cx="1127968" cy="3715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prstTxWarp prst="textNoShape">
              <a:avLst/>
            </a:prstTxWarp>
            <a:spAutoFit/>
          </a:bodyPr>
          <a:lstStyle/>
          <a:p>
            <a:pPr eaLnBrk="0" hangingPunct="0">
              <a:lnSpc>
                <a:spcPct val="100000"/>
              </a:lnSpc>
              <a:buFont typeface="Verdana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dirty="0">
                <a:solidFill>
                  <a:srgbClr val="000090"/>
                </a:solidFill>
                <a:latin typeface="Verdana" charset="0"/>
              </a:rPr>
              <a:t>Workers</a:t>
            </a:r>
          </a:p>
        </p:txBody>
      </p:sp>
      <p:sp>
        <p:nvSpPr>
          <p:cNvPr id="29" name="AutoShape 28"/>
          <p:cNvSpPr>
            <a:spLocks noChangeArrowheads="1"/>
          </p:cNvSpPr>
          <p:nvPr/>
        </p:nvSpPr>
        <p:spPr bwMode="auto">
          <a:xfrm>
            <a:off x="76200" y="3962400"/>
            <a:ext cx="1143000" cy="1371600"/>
          </a:xfrm>
          <a:prstGeom prst="wedgeEllipseCallout">
            <a:avLst>
              <a:gd name="adj1" fmla="val 82083"/>
              <a:gd name="adj2" fmla="val 1389"/>
            </a:avLst>
          </a:prstGeom>
          <a:noFill/>
          <a:ln w="2844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" name="Text Box 31"/>
          <p:cNvSpPr txBox="1">
            <a:spLocks noChangeArrowheads="1"/>
          </p:cNvSpPr>
          <p:nvPr/>
        </p:nvSpPr>
        <p:spPr bwMode="auto">
          <a:xfrm>
            <a:off x="1751013" y="3810000"/>
            <a:ext cx="82599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QCN</a:t>
            </a:r>
          </a:p>
          <a:p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server</a:t>
            </a:r>
          </a:p>
        </p:txBody>
      </p:sp>
      <p:sp>
        <p:nvSpPr>
          <p:cNvPr id="31" name="Text Box 32"/>
          <p:cNvSpPr txBox="1">
            <a:spLocks noChangeArrowheads="1"/>
          </p:cNvSpPr>
          <p:nvPr/>
        </p:nvSpPr>
        <p:spPr bwMode="auto">
          <a:xfrm>
            <a:off x="5943600" y="1600200"/>
            <a:ext cx="91571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solidFill>
                  <a:srgbClr val="984807"/>
                </a:solidFill>
              </a:rPr>
              <a:t>BOINC</a:t>
            </a:r>
          </a:p>
          <a:p>
            <a:pPr algn="ctr"/>
            <a:r>
              <a:rPr lang="en-US" dirty="0">
                <a:solidFill>
                  <a:srgbClr val="984807"/>
                </a:solidFill>
              </a:rPr>
              <a:t>client</a:t>
            </a:r>
          </a:p>
        </p:txBody>
      </p:sp>
      <p:sp>
        <p:nvSpPr>
          <p:cNvPr id="172" name="Text Box 31"/>
          <p:cNvSpPr txBox="1">
            <a:spLocks noChangeArrowheads="1"/>
          </p:cNvSpPr>
          <p:nvPr/>
        </p:nvSpPr>
        <p:spPr bwMode="auto">
          <a:xfrm>
            <a:off x="193774" y="3163669"/>
            <a:ext cx="99291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 smtClean="0">
                <a:solidFill>
                  <a:srgbClr val="984807"/>
                </a:solidFill>
              </a:rPr>
              <a:t>QCN</a:t>
            </a:r>
          </a:p>
          <a:p>
            <a:r>
              <a:rPr lang="en-US" dirty="0">
                <a:solidFill>
                  <a:srgbClr val="984807"/>
                </a:solidFill>
              </a:rPr>
              <a:t>projects</a:t>
            </a:r>
          </a:p>
        </p:txBody>
      </p:sp>
      <p:pic>
        <p:nvPicPr>
          <p:cNvPr id="173" name="Picture 17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27658" y="2144712"/>
            <a:ext cx="726281" cy="484187"/>
          </a:xfrm>
          <a:prstGeom prst="rect">
            <a:avLst/>
          </a:prstGeom>
        </p:spPr>
      </p:pic>
      <p:pic>
        <p:nvPicPr>
          <p:cNvPr id="174" name="Picture 17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8656" y="1980656"/>
            <a:ext cx="533944" cy="533944"/>
          </a:xfrm>
          <a:prstGeom prst="rect">
            <a:avLst/>
          </a:prstGeom>
        </p:spPr>
      </p:pic>
      <p:pic>
        <p:nvPicPr>
          <p:cNvPr id="176" name="Picture 17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37859" y="3173413"/>
            <a:ext cx="726281" cy="484187"/>
          </a:xfrm>
          <a:prstGeom prst="rect">
            <a:avLst/>
          </a:prstGeom>
        </p:spPr>
      </p:pic>
      <p:pic>
        <p:nvPicPr>
          <p:cNvPr id="12" name="Picture 8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287837" y="5867400"/>
            <a:ext cx="665163" cy="762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743200" y="2514600"/>
            <a:ext cx="838200" cy="7366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486400" y="1752600"/>
            <a:ext cx="665163" cy="762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32" name="Text Box 33"/>
          <p:cNvSpPr txBox="1">
            <a:spLocks noChangeArrowheads="1"/>
          </p:cNvSpPr>
          <p:nvPr/>
        </p:nvSpPr>
        <p:spPr bwMode="auto">
          <a:xfrm>
            <a:off x="8228290" y="2767013"/>
            <a:ext cx="91571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solidFill>
                  <a:srgbClr val="984807"/>
                </a:solidFill>
              </a:rPr>
              <a:t>BOINC</a:t>
            </a:r>
          </a:p>
          <a:p>
            <a:pPr algn="ctr"/>
            <a:r>
              <a:rPr lang="en-US" dirty="0">
                <a:solidFill>
                  <a:srgbClr val="984807"/>
                </a:solidFill>
              </a:rPr>
              <a:t>client</a:t>
            </a:r>
          </a:p>
        </p:txBody>
      </p:sp>
      <p:grpSp>
        <p:nvGrpSpPr>
          <p:cNvPr id="45" name="Group 44"/>
          <p:cNvGrpSpPr/>
          <p:nvPr/>
        </p:nvGrpSpPr>
        <p:grpSpPr>
          <a:xfrm>
            <a:off x="2119805" y="1786468"/>
            <a:ext cx="6338395" cy="4919132"/>
            <a:chOff x="2119805" y="1786468"/>
            <a:chExt cx="6338395" cy="4919132"/>
          </a:xfrm>
        </p:grpSpPr>
        <p:sp>
          <p:nvSpPr>
            <p:cNvPr id="180" name="Oval 179"/>
            <p:cNvSpPr/>
            <p:nvPr/>
          </p:nvSpPr>
          <p:spPr>
            <a:xfrm>
              <a:off x="2119805" y="1905000"/>
              <a:ext cx="914400" cy="914400"/>
            </a:xfrm>
            <a:prstGeom prst="ellipse">
              <a:avLst/>
            </a:prstGeom>
            <a:noFill/>
            <a:ln w="28575" cmpd="sng">
              <a:solidFill>
                <a:srgbClr val="00009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1" name="Oval 180"/>
            <p:cNvSpPr/>
            <p:nvPr/>
          </p:nvSpPr>
          <p:spPr>
            <a:xfrm>
              <a:off x="4800600" y="1786468"/>
              <a:ext cx="914400" cy="914400"/>
            </a:xfrm>
            <a:prstGeom prst="ellipse">
              <a:avLst/>
            </a:prstGeom>
            <a:noFill/>
            <a:ln w="28575" cmpd="sng">
              <a:solidFill>
                <a:srgbClr val="00009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2" name="Oval 181"/>
            <p:cNvSpPr/>
            <p:nvPr/>
          </p:nvSpPr>
          <p:spPr>
            <a:xfrm>
              <a:off x="3657600" y="5791200"/>
              <a:ext cx="914400" cy="914400"/>
            </a:xfrm>
            <a:prstGeom prst="ellipse">
              <a:avLst/>
            </a:prstGeom>
            <a:noFill/>
            <a:ln w="28575" cmpd="sng">
              <a:solidFill>
                <a:srgbClr val="00009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Oval 41"/>
            <p:cNvSpPr/>
            <p:nvPr/>
          </p:nvSpPr>
          <p:spPr>
            <a:xfrm>
              <a:off x="7239000" y="5486400"/>
              <a:ext cx="914400" cy="914400"/>
            </a:xfrm>
            <a:prstGeom prst="ellipse">
              <a:avLst/>
            </a:prstGeom>
            <a:noFill/>
            <a:ln w="28575" cmpd="sng">
              <a:solidFill>
                <a:srgbClr val="00009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Oval 43"/>
            <p:cNvSpPr/>
            <p:nvPr/>
          </p:nvSpPr>
          <p:spPr>
            <a:xfrm>
              <a:off x="7543800" y="2971800"/>
              <a:ext cx="914400" cy="914400"/>
            </a:xfrm>
            <a:prstGeom prst="ellipse">
              <a:avLst/>
            </a:prstGeom>
            <a:noFill/>
            <a:ln w="28575" cmpd="sng">
              <a:solidFill>
                <a:srgbClr val="00009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Picture 17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774" y="4306888"/>
            <a:ext cx="903910" cy="7412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QCN framework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8FB80E5-3BC3-F24E-A860-519902D80371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sp>
        <p:nvSpPr>
          <p:cNvPr id="5" name="AutoShape 1"/>
          <p:cNvSpPr>
            <a:spLocks noChangeArrowheads="1"/>
          </p:cNvSpPr>
          <p:nvPr/>
        </p:nvSpPr>
        <p:spPr bwMode="auto">
          <a:xfrm>
            <a:off x="3352800" y="3505200"/>
            <a:ext cx="3962400" cy="2057400"/>
          </a:xfrm>
          <a:prstGeom prst="cloudCallout">
            <a:avLst>
              <a:gd name="adj1" fmla="val -2523"/>
              <a:gd name="adj2" fmla="val 5245"/>
            </a:avLst>
          </a:prstGeom>
          <a:solidFill>
            <a:srgbClr val="ED9C65"/>
          </a:solidFill>
          <a:ln w="9525">
            <a:noFill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41475" y="4419600"/>
            <a:ext cx="949325" cy="12954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1847850" y="5791200"/>
            <a:ext cx="861631" cy="3715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dirty="0">
                <a:solidFill>
                  <a:srgbClr val="000090"/>
                </a:solidFill>
              </a:rPr>
              <a:t>Server</a:t>
            </a:r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315200" y="5638800"/>
            <a:ext cx="762000" cy="6604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1" name="Text Box 7"/>
          <p:cNvSpPr txBox="1">
            <a:spLocks noChangeArrowheads="1"/>
          </p:cNvSpPr>
          <p:nvPr/>
        </p:nvSpPr>
        <p:spPr bwMode="auto">
          <a:xfrm>
            <a:off x="4495800" y="4191000"/>
            <a:ext cx="1643063" cy="5191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buClr>
                <a:srgbClr val="000066"/>
              </a:buClr>
              <a:buFont typeface="Comic Sans MS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2800">
                <a:solidFill>
                  <a:srgbClr val="000066"/>
                </a:solidFill>
                <a:latin typeface="Comic Sans MS" charset="0"/>
              </a:rPr>
              <a:t>Internet</a:t>
            </a:r>
          </a:p>
        </p:txBody>
      </p:sp>
      <p:pic>
        <p:nvPicPr>
          <p:cNvPr id="13" name="Picture 10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153400" y="3505200"/>
            <a:ext cx="914400" cy="8016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4" name="AutoShape 11"/>
          <p:cNvSpPr>
            <a:spLocks noChangeArrowheads="1"/>
          </p:cNvSpPr>
          <p:nvPr/>
        </p:nvSpPr>
        <p:spPr bwMode="auto">
          <a:xfrm>
            <a:off x="2590800" y="4800600"/>
            <a:ext cx="762000" cy="228600"/>
          </a:xfrm>
          <a:prstGeom prst="rightArrow">
            <a:avLst>
              <a:gd name="adj1" fmla="val 50000"/>
              <a:gd name="adj2" fmla="val 83333"/>
            </a:avLst>
          </a:prstGeom>
          <a:solidFill>
            <a:srgbClr val="5D7CDF"/>
          </a:solidFill>
          <a:ln w="9360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AutoShape 12"/>
          <p:cNvSpPr>
            <a:spLocks noChangeArrowheads="1"/>
          </p:cNvSpPr>
          <p:nvPr/>
        </p:nvSpPr>
        <p:spPr bwMode="auto">
          <a:xfrm rot="10800000">
            <a:off x="2590800" y="5184775"/>
            <a:ext cx="762000" cy="228600"/>
          </a:xfrm>
          <a:prstGeom prst="rightArrow">
            <a:avLst>
              <a:gd name="adj1" fmla="val 50000"/>
              <a:gd name="adj2" fmla="val 83333"/>
            </a:avLst>
          </a:prstGeom>
          <a:solidFill>
            <a:srgbClr val="93AB2D"/>
          </a:solidFill>
          <a:ln w="9360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AutoShape 13"/>
          <p:cNvSpPr>
            <a:spLocks noChangeArrowheads="1"/>
          </p:cNvSpPr>
          <p:nvPr/>
        </p:nvSpPr>
        <p:spPr bwMode="auto">
          <a:xfrm rot="2580000">
            <a:off x="6781800" y="5180013"/>
            <a:ext cx="762000" cy="228600"/>
          </a:xfrm>
          <a:prstGeom prst="rightArrow">
            <a:avLst>
              <a:gd name="adj1" fmla="val 50000"/>
              <a:gd name="adj2" fmla="val 83333"/>
            </a:avLst>
          </a:prstGeom>
          <a:solidFill>
            <a:srgbClr val="5D7CDF"/>
          </a:solidFill>
          <a:ln w="9360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" name="AutoShape 14"/>
          <p:cNvSpPr>
            <a:spLocks noChangeArrowheads="1"/>
          </p:cNvSpPr>
          <p:nvPr/>
        </p:nvSpPr>
        <p:spPr bwMode="auto">
          <a:xfrm rot="13380000">
            <a:off x="6553200" y="5335588"/>
            <a:ext cx="762000" cy="228600"/>
          </a:xfrm>
          <a:prstGeom prst="rightArrow">
            <a:avLst>
              <a:gd name="adj1" fmla="val 50000"/>
              <a:gd name="adj2" fmla="val 83333"/>
            </a:avLst>
          </a:prstGeom>
          <a:solidFill>
            <a:srgbClr val="93AB2D"/>
          </a:solidFill>
          <a:ln w="9360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AutoShape 15"/>
          <p:cNvSpPr>
            <a:spLocks noChangeArrowheads="1"/>
          </p:cNvSpPr>
          <p:nvPr/>
        </p:nvSpPr>
        <p:spPr bwMode="auto">
          <a:xfrm rot="18480000">
            <a:off x="4686300" y="5754688"/>
            <a:ext cx="762000" cy="228600"/>
          </a:xfrm>
          <a:prstGeom prst="rightArrow">
            <a:avLst>
              <a:gd name="adj1" fmla="val 50000"/>
              <a:gd name="adj2" fmla="val 83333"/>
            </a:avLst>
          </a:prstGeom>
          <a:solidFill>
            <a:srgbClr val="5D7CDF"/>
          </a:solidFill>
          <a:ln w="9360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" name="AutoShape 16"/>
          <p:cNvSpPr>
            <a:spLocks noChangeArrowheads="1"/>
          </p:cNvSpPr>
          <p:nvPr/>
        </p:nvSpPr>
        <p:spPr bwMode="auto">
          <a:xfrm rot="7680000">
            <a:off x="4878388" y="6018213"/>
            <a:ext cx="762000" cy="228600"/>
          </a:xfrm>
          <a:prstGeom prst="rightArrow">
            <a:avLst>
              <a:gd name="adj1" fmla="val 50000"/>
              <a:gd name="adj2" fmla="val 83333"/>
            </a:avLst>
          </a:prstGeom>
          <a:solidFill>
            <a:srgbClr val="93AB2D"/>
          </a:solidFill>
          <a:ln w="9360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" name="AutoShape 17"/>
          <p:cNvSpPr>
            <a:spLocks noChangeArrowheads="1"/>
          </p:cNvSpPr>
          <p:nvPr/>
        </p:nvSpPr>
        <p:spPr bwMode="auto">
          <a:xfrm rot="2760000">
            <a:off x="3467100" y="3311525"/>
            <a:ext cx="762000" cy="228600"/>
          </a:xfrm>
          <a:prstGeom prst="rightArrow">
            <a:avLst>
              <a:gd name="adj1" fmla="val 50000"/>
              <a:gd name="adj2" fmla="val 83333"/>
            </a:avLst>
          </a:prstGeom>
          <a:solidFill>
            <a:srgbClr val="5D7CDF"/>
          </a:solidFill>
          <a:ln w="9360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AutoShape 18"/>
          <p:cNvSpPr>
            <a:spLocks noChangeArrowheads="1"/>
          </p:cNvSpPr>
          <p:nvPr/>
        </p:nvSpPr>
        <p:spPr bwMode="auto">
          <a:xfrm rot="13560000">
            <a:off x="3163888" y="3392488"/>
            <a:ext cx="762000" cy="228600"/>
          </a:xfrm>
          <a:prstGeom prst="rightArrow">
            <a:avLst>
              <a:gd name="adj1" fmla="val 50000"/>
              <a:gd name="adj2" fmla="val 83333"/>
            </a:avLst>
          </a:prstGeom>
          <a:solidFill>
            <a:srgbClr val="93AB2D"/>
          </a:solidFill>
          <a:ln w="9360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" name="AutoShape 19"/>
          <p:cNvSpPr>
            <a:spLocks noChangeArrowheads="1"/>
          </p:cNvSpPr>
          <p:nvPr/>
        </p:nvSpPr>
        <p:spPr bwMode="auto">
          <a:xfrm rot="5400000">
            <a:off x="5260975" y="2933700"/>
            <a:ext cx="762000" cy="228600"/>
          </a:xfrm>
          <a:prstGeom prst="rightArrow">
            <a:avLst>
              <a:gd name="adj1" fmla="val 50000"/>
              <a:gd name="adj2" fmla="val 83333"/>
            </a:avLst>
          </a:prstGeom>
          <a:solidFill>
            <a:srgbClr val="5D7CDF"/>
          </a:solidFill>
          <a:ln w="9360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" name="AutoShape 20"/>
          <p:cNvSpPr>
            <a:spLocks noChangeArrowheads="1"/>
          </p:cNvSpPr>
          <p:nvPr/>
        </p:nvSpPr>
        <p:spPr bwMode="auto">
          <a:xfrm rot="16200000">
            <a:off x="5600700" y="2895600"/>
            <a:ext cx="762000" cy="228600"/>
          </a:xfrm>
          <a:prstGeom prst="rightArrow">
            <a:avLst>
              <a:gd name="adj1" fmla="val 50000"/>
              <a:gd name="adj2" fmla="val 83333"/>
            </a:avLst>
          </a:prstGeom>
          <a:solidFill>
            <a:srgbClr val="93AB2D"/>
          </a:solidFill>
          <a:ln w="9360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" name="AutoShape 21"/>
          <p:cNvSpPr>
            <a:spLocks noChangeArrowheads="1"/>
          </p:cNvSpPr>
          <p:nvPr/>
        </p:nvSpPr>
        <p:spPr bwMode="auto">
          <a:xfrm>
            <a:off x="7239000" y="3657600"/>
            <a:ext cx="762000" cy="228600"/>
          </a:xfrm>
          <a:prstGeom prst="rightArrow">
            <a:avLst>
              <a:gd name="adj1" fmla="val 50000"/>
              <a:gd name="adj2" fmla="val 83333"/>
            </a:avLst>
          </a:prstGeom>
          <a:solidFill>
            <a:srgbClr val="5D7CDF"/>
          </a:solidFill>
          <a:ln w="9360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" name="AutoShape 22"/>
          <p:cNvSpPr>
            <a:spLocks noChangeArrowheads="1"/>
          </p:cNvSpPr>
          <p:nvPr/>
        </p:nvSpPr>
        <p:spPr bwMode="auto">
          <a:xfrm rot="10800000">
            <a:off x="7239000" y="4041775"/>
            <a:ext cx="762000" cy="228600"/>
          </a:xfrm>
          <a:prstGeom prst="rightArrow">
            <a:avLst>
              <a:gd name="adj1" fmla="val 50000"/>
              <a:gd name="adj2" fmla="val 83333"/>
            </a:avLst>
          </a:prstGeom>
          <a:solidFill>
            <a:srgbClr val="93AB2D"/>
          </a:solidFill>
          <a:ln w="9360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" name="Text Box 23"/>
          <p:cNvSpPr txBox="1">
            <a:spLocks noChangeArrowheads="1"/>
          </p:cNvSpPr>
          <p:nvPr/>
        </p:nvSpPr>
        <p:spPr bwMode="auto">
          <a:xfrm>
            <a:off x="5562600" y="6172200"/>
            <a:ext cx="1127968" cy="3715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prstTxWarp prst="textNoShape">
              <a:avLst/>
            </a:prstTxWarp>
            <a:spAutoFit/>
          </a:bodyPr>
          <a:lstStyle/>
          <a:p>
            <a:pPr eaLnBrk="0" hangingPunct="0">
              <a:lnSpc>
                <a:spcPct val="100000"/>
              </a:lnSpc>
              <a:buFont typeface="Verdana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dirty="0">
                <a:solidFill>
                  <a:srgbClr val="000090"/>
                </a:solidFill>
                <a:latin typeface="Verdana" charset="0"/>
              </a:rPr>
              <a:t>Workers</a:t>
            </a:r>
          </a:p>
        </p:txBody>
      </p:sp>
      <p:sp>
        <p:nvSpPr>
          <p:cNvPr id="29" name="AutoShape 28"/>
          <p:cNvSpPr>
            <a:spLocks noChangeArrowheads="1"/>
          </p:cNvSpPr>
          <p:nvPr/>
        </p:nvSpPr>
        <p:spPr bwMode="auto">
          <a:xfrm>
            <a:off x="76200" y="3962400"/>
            <a:ext cx="1143000" cy="1371600"/>
          </a:xfrm>
          <a:prstGeom prst="wedgeEllipseCallout">
            <a:avLst>
              <a:gd name="adj1" fmla="val 82083"/>
              <a:gd name="adj2" fmla="val 1389"/>
            </a:avLst>
          </a:prstGeom>
          <a:noFill/>
          <a:ln w="2844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" name="Text Box 32"/>
          <p:cNvSpPr txBox="1">
            <a:spLocks noChangeArrowheads="1"/>
          </p:cNvSpPr>
          <p:nvPr/>
        </p:nvSpPr>
        <p:spPr bwMode="auto">
          <a:xfrm>
            <a:off x="6296958" y="1903413"/>
            <a:ext cx="91571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solidFill>
                  <a:srgbClr val="984807"/>
                </a:solidFill>
              </a:rPr>
              <a:t>BOINC</a:t>
            </a:r>
          </a:p>
          <a:p>
            <a:pPr algn="ctr"/>
            <a:r>
              <a:rPr lang="en-US" dirty="0">
                <a:solidFill>
                  <a:srgbClr val="984807"/>
                </a:solidFill>
              </a:rPr>
              <a:t>client</a:t>
            </a:r>
          </a:p>
        </p:txBody>
      </p:sp>
      <p:sp>
        <p:nvSpPr>
          <p:cNvPr id="32" name="Text Box 33"/>
          <p:cNvSpPr txBox="1">
            <a:spLocks noChangeArrowheads="1"/>
          </p:cNvSpPr>
          <p:nvPr/>
        </p:nvSpPr>
        <p:spPr bwMode="auto">
          <a:xfrm>
            <a:off x="8097183" y="2767013"/>
            <a:ext cx="91571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solidFill>
                  <a:srgbClr val="984807"/>
                </a:solidFill>
              </a:rPr>
              <a:t>BOINC</a:t>
            </a:r>
          </a:p>
          <a:p>
            <a:pPr algn="ctr"/>
            <a:r>
              <a:rPr lang="en-US" dirty="0">
                <a:solidFill>
                  <a:srgbClr val="984807"/>
                </a:solidFill>
              </a:rPr>
              <a:t>client</a:t>
            </a:r>
          </a:p>
        </p:txBody>
      </p:sp>
      <p:pic>
        <p:nvPicPr>
          <p:cNvPr id="173" name="Picture 17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27658" y="2144712"/>
            <a:ext cx="726281" cy="484187"/>
          </a:xfrm>
          <a:prstGeom prst="rect">
            <a:avLst/>
          </a:prstGeom>
        </p:spPr>
      </p:pic>
      <p:pic>
        <p:nvPicPr>
          <p:cNvPr id="174" name="Picture 17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28656" y="1980656"/>
            <a:ext cx="533944" cy="533944"/>
          </a:xfrm>
          <a:prstGeom prst="rect">
            <a:avLst/>
          </a:prstGeom>
        </p:spPr>
      </p:pic>
      <p:pic>
        <p:nvPicPr>
          <p:cNvPr id="176" name="Picture 17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37756" y="5472906"/>
            <a:ext cx="726281" cy="484187"/>
          </a:xfrm>
          <a:prstGeom prst="rect">
            <a:avLst/>
          </a:prstGeom>
        </p:spPr>
      </p:pic>
      <p:pic>
        <p:nvPicPr>
          <p:cNvPr id="12" name="Picture 8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287837" y="5867400"/>
            <a:ext cx="665163" cy="762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743200" y="2514600"/>
            <a:ext cx="838200" cy="7366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486400" y="1752600"/>
            <a:ext cx="665163" cy="762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38" name="TextBox 37"/>
          <p:cNvSpPr txBox="1"/>
          <p:nvPr/>
        </p:nvSpPr>
        <p:spPr>
          <a:xfrm>
            <a:off x="3048000" y="2144712"/>
            <a:ext cx="17882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trickle </a:t>
            </a:r>
            <a:r>
              <a:rPr lang="en-US" dirty="0"/>
              <a:t>message </a:t>
            </a:r>
          </a:p>
        </p:txBody>
      </p:sp>
      <p:sp>
        <p:nvSpPr>
          <p:cNvPr id="41" name="Text Box 31"/>
          <p:cNvSpPr txBox="1">
            <a:spLocks noChangeArrowheads="1"/>
          </p:cNvSpPr>
          <p:nvPr/>
        </p:nvSpPr>
        <p:spPr bwMode="auto">
          <a:xfrm>
            <a:off x="1751013" y="3810000"/>
            <a:ext cx="82599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QCN</a:t>
            </a:r>
          </a:p>
          <a:p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server</a:t>
            </a:r>
          </a:p>
        </p:txBody>
      </p:sp>
      <p:sp>
        <p:nvSpPr>
          <p:cNvPr id="42" name="Text Box 31"/>
          <p:cNvSpPr txBox="1">
            <a:spLocks noChangeArrowheads="1"/>
          </p:cNvSpPr>
          <p:nvPr/>
        </p:nvSpPr>
        <p:spPr bwMode="auto">
          <a:xfrm>
            <a:off x="193774" y="3163669"/>
            <a:ext cx="99291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 smtClean="0">
                <a:solidFill>
                  <a:srgbClr val="984807"/>
                </a:solidFill>
              </a:rPr>
              <a:t>QCN</a:t>
            </a:r>
          </a:p>
          <a:p>
            <a:r>
              <a:rPr lang="en-US" dirty="0">
                <a:solidFill>
                  <a:srgbClr val="984807"/>
                </a:solidFill>
              </a:rPr>
              <a:t>projects</a:t>
            </a:r>
          </a:p>
        </p:txBody>
      </p:sp>
      <p:grpSp>
        <p:nvGrpSpPr>
          <p:cNvPr id="44" name="Group 43"/>
          <p:cNvGrpSpPr/>
          <p:nvPr/>
        </p:nvGrpSpPr>
        <p:grpSpPr>
          <a:xfrm>
            <a:off x="1097684" y="1295400"/>
            <a:ext cx="1339730" cy="822960"/>
            <a:chOff x="1097684" y="1295400"/>
            <a:chExt cx="1339730" cy="822960"/>
          </a:xfrm>
        </p:grpSpPr>
        <p:sp>
          <p:nvSpPr>
            <p:cNvPr id="40" name="Lightning Bolt 39"/>
            <p:cNvSpPr/>
            <p:nvPr/>
          </p:nvSpPr>
          <p:spPr>
            <a:xfrm>
              <a:off x="1370403" y="1295400"/>
              <a:ext cx="822960" cy="822960"/>
            </a:xfrm>
            <a:prstGeom prst="lightningBolt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3" name="TextBox 42"/>
            <p:cNvSpPr txBox="1"/>
            <p:nvPr/>
          </p:nvSpPr>
          <p:spPr>
            <a:xfrm>
              <a:off x="1097684" y="1295400"/>
              <a:ext cx="133973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earthquake</a:t>
              </a:r>
              <a:endParaRPr lang="en-US" dirty="0"/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58688" y="4267200"/>
            <a:ext cx="1236712" cy="1792506"/>
            <a:chOff x="76200" y="4267200"/>
            <a:chExt cx="1236712" cy="1792506"/>
          </a:xfrm>
        </p:grpSpPr>
        <p:pic>
          <p:nvPicPr>
            <p:cNvPr id="39" name="Picture 38" descr="wave.tiff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54764" y="4267200"/>
              <a:ext cx="957695" cy="780894"/>
            </a:xfrm>
            <a:prstGeom prst="rect">
              <a:avLst/>
            </a:prstGeom>
          </p:spPr>
        </p:pic>
        <p:sp>
          <p:nvSpPr>
            <p:cNvPr id="45" name="Rectangle 44"/>
            <p:cNvSpPr/>
            <p:nvPr/>
          </p:nvSpPr>
          <p:spPr>
            <a:xfrm>
              <a:off x="76200" y="5413375"/>
              <a:ext cx="1236712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dirty="0" smtClean="0"/>
                <a:t>trickle </a:t>
              </a:r>
            </a:p>
            <a:p>
              <a:pPr algn="ctr"/>
              <a:r>
                <a:rPr lang="en-US" dirty="0" smtClean="0"/>
                <a:t>messages </a:t>
              </a:r>
              <a:endParaRPr lang="en-US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805 0.07153 C 0.09201 0.13912 0.16597 0.20718 0.14114 0.24861 C 0.11632 0.29005 -0.00747 0.30463 -0.13108 0.31968 " pathEditMode="relative" rAng="0" ptsTypes="aaA">
                                      <p:cBhvr>
                                        <p:cTn id="10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" y="1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38" grpId="1"/>
      <p:bldP spid="38" grpId="2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5552</TotalTime>
  <Words>842</Words>
  <Application>Microsoft Macintosh PowerPoint</Application>
  <PresentationFormat>On-screen Show (4:3)</PresentationFormat>
  <Paragraphs>207</Paragraphs>
  <Slides>21</Slides>
  <Notes>3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Office Theme</vt:lpstr>
      <vt:lpstr>Design and Implementation of an Intelligent and Robust Cyberinfrastructure for the Quake-Catcher Network (QCN) Project </vt:lpstr>
      <vt:lpstr>Volunteer computing paradigm</vt:lpstr>
      <vt:lpstr>Volunteer computing paradigm</vt:lpstr>
      <vt:lpstr>Example of BOINC projects</vt:lpstr>
      <vt:lpstr>QCN - Quake-Catcher Network </vt:lpstr>
      <vt:lpstr>Low-cost sensors</vt:lpstr>
      <vt:lpstr>Traditional sensors vs. QCN sensors </vt:lpstr>
      <vt:lpstr>QCN framework</vt:lpstr>
      <vt:lpstr>QCN framework</vt:lpstr>
      <vt:lpstr>Building the next QCN generation</vt:lpstr>
      <vt:lpstr>EmBOINC</vt:lpstr>
      <vt:lpstr>From BOINC to EmBOINC</vt:lpstr>
      <vt:lpstr>Integrating QCN models in EmBOINC</vt:lpstr>
      <vt:lpstr>EmBOINC: A discrete event simulator </vt:lpstr>
      <vt:lpstr>Generating trickle messages </vt:lpstr>
      <vt:lpstr>Empirical validation</vt:lpstr>
      <vt:lpstr>Studying new QCN scenario</vt:lpstr>
      <vt:lpstr>EmBOINC simulation API </vt:lpstr>
      <vt:lpstr>Demos</vt:lpstr>
      <vt:lpstr>Conclusion and future work</vt:lpstr>
      <vt:lpstr>Acknowledgements</vt:lpstr>
    </vt:vector>
  </TitlesOfParts>
  <Company>University of Delaware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Gail Armstrong</dc:creator>
  <cp:lastModifiedBy>Michela Taufer</cp:lastModifiedBy>
  <cp:revision>121</cp:revision>
  <cp:lastPrinted>2011-07-20T14:39:55Z</cp:lastPrinted>
  <dcterms:created xsi:type="dcterms:W3CDTF">2011-07-28T18:55:04Z</dcterms:created>
  <dcterms:modified xsi:type="dcterms:W3CDTF">2011-07-28T18:57:46Z</dcterms:modified>
</cp:coreProperties>
</file>