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8" r:id="rId4"/>
    <p:sldId id="271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104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B5B480F-BF31-4FE7-81E1-71A1CDB9490B}" type="datetimeFigureOut">
              <a:rPr lang="en-US" smtClean="0"/>
              <a:pPr/>
              <a:t>7/27/2011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2506FD-E001-4CC8-986A-7E1DC5C45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480F-BF31-4FE7-81E1-71A1CDB9490B}" type="datetimeFigureOut">
              <a:rPr lang="en-US" smtClean="0"/>
              <a:pPr/>
              <a:t>7/27/2011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csta</a:t>
            </a:r>
            <a:r>
              <a:rPr lang="en-US" dirty="0" err="1" smtClean="0">
                <a:solidFill>
                  <a:srgbClr val="FFC000"/>
                </a:solidFill>
              </a:rPr>
              <a:t>»</a:t>
            </a:r>
            <a:r>
              <a:rPr lang="en-US" dirty="0" err="1" smtClean="0">
                <a:solidFill>
                  <a:schemeClr val="accent2"/>
                </a:solidFill>
              </a:rPr>
              <a:t>pacse</a:t>
            </a:r>
            <a:endParaRPr lang="en-US" dirty="0" smtClean="0">
              <a:solidFill>
                <a:schemeClr val="accent2"/>
              </a:solidFill>
            </a:endParaRP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506FD-E001-4CC8-986A-7E1DC5C45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B5B480F-BF31-4FE7-81E1-71A1CDB9490B}" type="datetimeFigureOut">
              <a:rPr lang="en-US" smtClean="0"/>
              <a:pPr/>
              <a:t>7/27/2011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dirty="0" err="1" smtClean="0"/>
              <a:t>csta</a:t>
            </a:r>
            <a:r>
              <a:rPr lang="en-US" dirty="0" err="1" smtClean="0">
                <a:solidFill>
                  <a:srgbClr val="FFC000"/>
                </a:solidFill>
              </a:rPr>
              <a:t>»</a:t>
            </a:r>
            <a:r>
              <a:rPr lang="en-US" dirty="0" err="1" smtClean="0">
                <a:solidFill>
                  <a:schemeClr val="accent2"/>
                </a:solidFill>
              </a:rPr>
              <a:t>pacse</a:t>
            </a:r>
            <a:endParaRPr lang="en-US" dirty="0" smtClean="0">
              <a:solidFill>
                <a:schemeClr val="accent2"/>
              </a:solidFill>
            </a:endParaRP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72506FD-E001-4CC8-986A-7E1DC5C45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480F-BF31-4FE7-81E1-71A1CDB9490B}" type="datetimeFigureOut">
              <a:rPr lang="en-US" smtClean="0"/>
              <a:pPr/>
              <a:t>7/27/2011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csta</a:t>
            </a:r>
            <a:r>
              <a:rPr lang="en-US" dirty="0" err="1" smtClean="0">
                <a:solidFill>
                  <a:srgbClr val="FFC000"/>
                </a:solidFill>
              </a:rPr>
              <a:t>»</a:t>
            </a:r>
            <a:r>
              <a:rPr lang="en-US" dirty="0" err="1" smtClean="0">
                <a:solidFill>
                  <a:schemeClr val="accent2"/>
                </a:solidFill>
              </a:rPr>
              <a:t>pacse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2506FD-E001-4CC8-986A-7E1DC5C452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480F-BF31-4FE7-81E1-71A1CDB9490B}" type="datetimeFigureOut">
              <a:rPr lang="en-US" smtClean="0"/>
              <a:pPr/>
              <a:t>7/27/2011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72506FD-E001-4CC8-986A-7E1DC5C452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err="1" smtClean="0"/>
              <a:t>csta</a:t>
            </a:r>
            <a:r>
              <a:rPr lang="en-US" dirty="0" err="1" smtClean="0">
                <a:solidFill>
                  <a:srgbClr val="FFC000"/>
                </a:solidFill>
              </a:rPr>
              <a:t>»</a:t>
            </a:r>
            <a:r>
              <a:rPr lang="en-US" dirty="0" err="1" smtClean="0">
                <a:solidFill>
                  <a:schemeClr val="accent2"/>
                </a:solidFill>
              </a:rPr>
              <a:t>pacse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B5B480F-BF31-4FE7-81E1-71A1CDB9490B}" type="datetimeFigureOut">
              <a:rPr lang="en-US" smtClean="0"/>
              <a:pPr/>
              <a:t>7/27/2011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72506FD-E001-4CC8-986A-7E1DC5C452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dirty="0" err="1" smtClean="0"/>
              <a:t>csta</a:t>
            </a:r>
            <a:r>
              <a:rPr lang="en-US" dirty="0" err="1" smtClean="0">
                <a:solidFill>
                  <a:srgbClr val="FFC000"/>
                </a:solidFill>
              </a:rPr>
              <a:t>»</a:t>
            </a:r>
            <a:r>
              <a:rPr lang="en-US" dirty="0" err="1" smtClean="0">
                <a:solidFill>
                  <a:schemeClr val="accent2"/>
                </a:solidFill>
              </a:rPr>
              <a:t>pacse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B5B480F-BF31-4FE7-81E1-71A1CDB9490B}" type="datetimeFigureOut">
              <a:rPr lang="en-US" smtClean="0"/>
              <a:pPr/>
              <a:t>7/27/2011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72506FD-E001-4CC8-986A-7E1DC5C452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dirty="0" err="1" smtClean="0"/>
              <a:t>csta</a:t>
            </a:r>
            <a:r>
              <a:rPr lang="en-US" dirty="0" err="1" smtClean="0">
                <a:solidFill>
                  <a:srgbClr val="FFC000"/>
                </a:solidFill>
              </a:rPr>
              <a:t>»</a:t>
            </a:r>
            <a:r>
              <a:rPr lang="en-US" dirty="0" err="1" smtClean="0">
                <a:solidFill>
                  <a:schemeClr val="accent2"/>
                </a:solidFill>
              </a:rPr>
              <a:t>pacse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480F-BF31-4FE7-81E1-71A1CDB9490B}" type="datetimeFigureOut">
              <a:rPr lang="en-US" smtClean="0"/>
              <a:pPr/>
              <a:t>7/27/2011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csta</a:t>
            </a:r>
            <a:r>
              <a:rPr lang="en-US" dirty="0" err="1" smtClean="0">
                <a:solidFill>
                  <a:srgbClr val="FFC000"/>
                </a:solidFill>
              </a:rPr>
              <a:t>»</a:t>
            </a:r>
            <a:r>
              <a:rPr lang="en-US" dirty="0" err="1" smtClean="0">
                <a:solidFill>
                  <a:schemeClr val="accent2"/>
                </a:solidFill>
              </a:rPr>
              <a:t>pacse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2506FD-E001-4CC8-986A-7E1DC5C45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480F-BF31-4FE7-81E1-71A1CDB9490B}" type="datetimeFigureOut">
              <a:rPr lang="en-US" smtClean="0"/>
              <a:pPr/>
              <a:t>7/27/2011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csta</a:t>
            </a:r>
            <a:r>
              <a:rPr lang="en-US" dirty="0" err="1" smtClean="0">
                <a:solidFill>
                  <a:srgbClr val="FFC000"/>
                </a:solidFill>
              </a:rPr>
              <a:t>»</a:t>
            </a:r>
            <a:r>
              <a:rPr lang="en-US" dirty="0" err="1" smtClean="0">
                <a:solidFill>
                  <a:schemeClr val="accent2"/>
                </a:solidFill>
              </a:rPr>
              <a:t>pacse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2506FD-E001-4CC8-986A-7E1DC5C45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480F-BF31-4FE7-81E1-71A1CDB9490B}" type="datetimeFigureOut">
              <a:rPr lang="en-US" smtClean="0"/>
              <a:pPr/>
              <a:t>7/27/2011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csta</a:t>
            </a:r>
            <a:r>
              <a:rPr lang="en-US" dirty="0" err="1" smtClean="0">
                <a:solidFill>
                  <a:srgbClr val="FFC000"/>
                </a:solidFill>
              </a:rPr>
              <a:t>»</a:t>
            </a:r>
            <a:r>
              <a:rPr lang="en-US" dirty="0" err="1" smtClean="0">
                <a:solidFill>
                  <a:schemeClr val="accent2"/>
                </a:solidFill>
              </a:rPr>
              <a:t>pacse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2506FD-E001-4CC8-986A-7E1DC5C452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B5B480F-BF31-4FE7-81E1-71A1CDB9490B}" type="datetimeFigureOut">
              <a:rPr lang="en-US" smtClean="0"/>
              <a:pPr/>
              <a:t>7/27/2011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72506FD-E001-4CC8-986A-7E1DC5C452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dirty="0" err="1" smtClean="0"/>
              <a:t>csta</a:t>
            </a:r>
            <a:r>
              <a:rPr lang="en-US" dirty="0" err="1" smtClean="0">
                <a:solidFill>
                  <a:srgbClr val="FFC000"/>
                </a:solidFill>
              </a:rPr>
              <a:t>»</a:t>
            </a:r>
            <a:r>
              <a:rPr lang="en-US" dirty="0" err="1" smtClean="0">
                <a:solidFill>
                  <a:schemeClr val="accent2"/>
                </a:solidFill>
              </a:rPr>
              <a:t>pacse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B5B480F-BF31-4FE7-81E1-71A1CDB9490B}" type="datetimeFigureOut">
              <a:rPr lang="en-US" smtClean="0"/>
              <a:pPr/>
              <a:t>7/27/2011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28600" y="6248206"/>
            <a:ext cx="5802083" cy="365125"/>
          </a:xfrm>
          <a:prstGeom prst="rect">
            <a:avLst/>
          </a:prstGeom>
        </p:spPr>
        <p:txBody>
          <a:bodyPr vert="horz" anchor="ctr"/>
          <a:lstStyle>
            <a:lvl1pPr algn="l" eaLnBrk="1" latinLnBrk="0" hangingPunct="1">
              <a:defRPr kumimoji="0" sz="2400">
                <a:solidFill>
                  <a:schemeClr val="accent1"/>
                </a:solidFill>
                <a:latin typeface="Arial Black" pitchFamily="34" charset="0"/>
              </a:defRPr>
            </a:lvl1pPr>
          </a:lstStyle>
          <a:p>
            <a:r>
              <a:rPr lang="en-US" dirty="0" err="1" smtClean="0"/>
              <a:t>csta</a:t>
            </a:r>
            <a:r>
              <a:rPr lang="en-US" dirty="0" err="1" smtClean="0">
                <a:solidFill>
                  <a:srgbClr val="FFC000"/>
                </a:solidFill>
              </a:rPr>
              <a:t>»</a:t>
            </a:r>
            <a:r>
              <a:rPr lang="en-US" dirty="0" err="1" smtClean="0">
                <a:solidFill>
                  <a:schemeClr val="accent2"/>
                </a:solidFill>
              </a:rPr>
              <a:t>pacse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72506FD-E001-4CC8-986A-7E1DC5C45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696200" cy="1828800"/>
          </a:xfrm>
        </p:spPr>
        <p:txBody>
          <a:bodyPr>
            <a:normAutofit/>
          </a:bodyPr>
          <a:lstStyle/>
          <a:p>
            <a:r>
              <a:rPr lang="en-US" sz="8000" cap="none" dirty="0" err="1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csta</a:t>
            </a:r>
            <a:r>
              <a:rPr lang="en-US" sz="80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8000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»</a:t>
            </a:r>
            <a:r>
              <a:rPr lang="en-US" sz="80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8000" cap="none" dirty="0" err="1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pacse</a:t>
            </a:r>
            <a:endParaRPr lang="en-US" sz="8000" cap="none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267200"/>
            <a:ext cx="6553200" cy="2590800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Computer Science Teachers Association, Philadelphia Area Chapter</a:t>
            </a:r>
          </a:p>
          <a:p>
            <a:endParaRPr lang="en-US" dirty="0" smtClean="0"/>
          </a:p>
          <a:p>
            <a:r>
              <a:rPr lang="en-US" dirty="0" smtClean="0"/>
              <a:t>Tammy </a:t>
            </a:r>
            <a:r>
              <a:rPr lang="en-US" dirty="0" err="1" smtClean="0"/>
              <a:t>Pirmann</a:t>
            </a:r>
            <a:r>
              <a:rPr lang="en-US" dirty="0" smtClean="0"/>
              <a:t>, President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Interdisciplinary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CS is uniquely positioned for interdisciplinary projects</a:t>
            </a:r>
          </a:p>
          <a:p>
            <a:r>
              <a:rPr lang="en-US" dirty="0" smtClean="0"/>
              <a:t>CS combines with EVERYTHING!</a:t>
            </a:r>
          </a:p>
          <a:p>
            <a:pPr lvl="1"/>
            <a:r>
              <a:rPr lang="en-US" dirty="0" smtClean="0"/>
              <a:t>Science – scientific computing projects</a:t>
            </a:r>
          </a:p>
          <a:p>
            <a:pPr lvl="1"/>
            <a:r>
              <a:rPr lang="en-US" dirty="0" smtClean="0"/>
              <a:t>Art – digital graphics and user interface design</a:t>
            </a:r>
          </a:p>
          <a:p>
            <a:pPr lvl="1"/>
            <a:r>
              <a:rPr lang="en-US" dirty="0" smtClean="0"/>
              <a:t>Language – computers are used extensively for communication</a:t>
            </a:r>
          </a:p>
          <a:p>
            <a:pPr lvl="1"/>
            <a:r>
              <a:rPr lang="en-US" dirty="0" smtClean="0"/>
              <a:t>Music – media computation projects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Pair programming has been proven to be effective in programming courses</a:t>
            </a:r>
          </a:p>
          <a:p>
            <a:r>
              <a:rPr lang="en-US" dirty="0" smtClean="0"/>
              <a:t>Lab partners are an established mode in all science courses</a:t>
            </a:r>
          </a:p>
          <a:p>
            <a:r>
              <a:rPr lang="en-US" dirty="0" smtClean="0"/>
              <a:t>Social constructivism</a:t>
            </a:r>
          </a:p>
          <a:p>
            <a:r>
              <a:rPr lang="en-US" dirty="0" smtClean="0"/>
              <a:t>Teams can be 2, 3, 4 or even larger</a:t>
            </a:r>
          </a:p>
          <a:p>
            <a:r>
              <a:rPr lang="en-US" dirty="0" smtClean="0"/>
              <a:t>Important to allow students to talk about what they are learning with other students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Vertical Inspiration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Capstone courses generate a lot of personal excitement in students with regard to the project</a:t>
            </a:r>
          </a:p>
          <a:p>
            <a:r>
              <a:rPr lang="en-US" dirty="0" smtClean="0"/>
              <a:t>Tap into that excitement by having capstone students present their project to the next lower level</a:t>
            </a:r>
          </a:p>
          <a:p>
            <a:r>
              <a:rPr lang="en-US" dirty="0" smtClean="0"/>
              <a:t>Collaborate with a local college to provide an avenue for CS students to present projects to HS</a:t>
            </a:r>
          </a:p>
          <a:p>
            <a:r>
              <a:rPr lang="en-US" dirty="0" smtClean="0"/>
              <a:t>HS senior students can present projects to MS students or HS freshmen</a:t>
            </a:r>
          </a:p>
          <a:p>
            <a:r>
              <a:rPr lang="en-US" dirty="0" smtClean="0"/>
              <a:t>http://inspire-ct.org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POGIL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Process-oriented – focus on soft skills such as teamwork, leadership, and communication</a:t>
            </a:r>
          </a:p>
          <a:p>
            <a:r>
              <a:rPr lang="en-US" dirty="0" smtClean="0"/>
              <a:t>Guided-inquiry – start with a well defined model and lead students to the desired concept with carefully structured questions</a:t>
            </a:r>
          </a:p>
          <a:p>
            <a:r>
              <a:rPr lang="en-US" dirty="0" smtClean="0"/>
              <a:t>Teacher is a facilitator, not the source of all knowledge</a:t>
            </a:r>
          </a:p>
          <a:p>
            <a:r>
              <a:rPr lang="en-US" dirty="0" smtClean="0"/>
              <a:t>Concepts “discovered” by the student stay with them longer than those “told” to them</a:t>
            </a:r>
          </a:p>
          <a:p>
            <a:r>
              <a:rPr lang="en-US" dirty="0" smtClean="0"/>
              <a:t>http://pogil.org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Promising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Big Ideas course, breadth before depth</a:t>
            </a:r>
          </a:p>
          <a:p>
            <a:r>
              <a:rPr lang="en-US" dirty="0" smtClean="0"/>
              <a:t>Computational thinking, logic and algorithms before learning a programming language</a:t>
            </a:r>
          </a:p>
          <a:p>
            <a:r>
              <a:rPr lang="en-US" dirty="0" smtClean="0"/>
              <a:t>Media computation, students create images, sounds and video artifacts while learning programming</a:t>
            </a:r>
          </a:p>
          <a:p>
            <a:r>
              <a:rPr lang="en-US" dirty="0" smtClean="0"/>
              <a:t>Robotics, both engineering heavy and engineering light types available, many programming languages to choose from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Promising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3-D virtual worlds such as Alice</a:t>
            </a:r>
          </a:p>
          <a:p>
            <a:r>
              <a:rPr lang="en-US" dirty="0" smtClean="0"/>
              <a:t>Drag and drop programming such as Scratch, BYOB or </a:t>
            </a:r>
            <a:r>
              <a:rPr lang="en-US" dirty="0" err="1" smtClean="0"/>
              <a:t>AppInventor</a:t>
            </a:r>
            <a:endParaRPr lang="en-US" dirty="0" smtClean="0"/>
          </a:p>
          <a:p>
            <a:r>
              <a:rPr lang="en-US" dirty="0" smtClean="0"/>
              <a:t>Game Development</a:t>
            </a:r>
          </a:p>
          <a:p>
            <a:pPr lvl="1"/>
            <a:r>
              <a:rPr lang="en-US" dirty="0" smtClean="0"/>
              <a:t>Serious games and simulations require the same skills as entertainment games</a:t>
            </a:r>
          </a:p>
          <a:p>
            <a:pPr lvl="1"/>
            <a:r>
              <a:rPr lang="en-US" dirty="0" smtClean="0"/>
              <a:t>Some students are inherently drawn to gaming, but don’t focus too much on the “gamer” stereotype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models and practices have you found to show promise in your classroom?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csta.acm.org</a:t>
            </a:r>
          </a:p>
          <a:p>
            <a:r>
              <a:rPr lang="en-US" dirty="0" smtClean="0"/>
              <a:t>ncwit.org</a:t>
            </a:r>
          </a:p>
          <a:p>
            <a:r>
              <a:rPr lang="en-US" dirty="0" smtClean="0"/>
              <a:t>pogil.org</a:t>
            </a:r>
          </a:p>
          <a:p>
            <a:r>
              <a:rPr lang="en-US" dirty="0" smtClean="0"/>
              <a:t>cspogil.org</a:t>
            </a:r>
            <a:endParaRPr lang="en-US" dirty="0" smtClean="0"/>
          </a:p>
          <a:p>
            <a:r>
              <a:rPr lang="en-US" dirty="0" smtClean="0"/>
              <a:t>inspire-ct.org</a:t>
            </a:r>
          </a:p>
          <a:p>
            <a:r>
              <a:rPr lang="en-US" dirty="0" smtClean="0"/>
              <a:t>mediacomputation.org</a:t>
            </a:r>
          </a:p>
          <a:p>
            <a:r>
              <a:rPr lang="en-US" dirty="0" smtClean="0"/>
              <a:t>csprinciples.org</a:t>
            </a:r>
          </a:p>
          <a:p>
            <a:r>
              <a:rPr lang="en-US" smtClean="0"/>
              <a:t>byob.berkeley.edu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scratch.mit.edu</a:t>
            </a:r>
          </a:p>
          <a:p>
            <a:r>
              <a:rPr lang="en-US" dirty="0" smtClean="0"/>
              <a:t>alice.org</a:t>
            </a:r>
          </a:p>
          <a:p>
            <a:r>
              <a:rPr lang="en-US" dirty="0" smtClean="0"/>
              <a:t>unity3d.com</a:t>
            </a:r>
          </a:p>
          <a:p>
            <a:r>
              <a:rPr lang="en-US" dirty="0" smtClean="0"/>
              <a:t>yoyogames.com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4000" t="8000" r="25000" b="5778"/>
          <a:stretch>
            <a:fillRect/>
          </a:stretch>
        </p:blipFill>
        <p:spPr bwMode="auto">
          <a:xfrm>
            <a:off x="685800" y="0"/>
            <a:ext cx="7772400" cy="739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CSTA?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 is THE national organization for computer science educators</a:t>
            </a:r>
          </a:p>
          <a:p>
            <a:r>
              <a:rPr lang="en-US" dirty="0" smtClean="0"/>
              <a:t>Resources!</a:t>
            </a:r>
          </a:p>
          <a:p>
            <a:pPr lvl="1"/>
            <a:r>
              <a:rPr lang="en-US" dirty="0" smtClean="0"/>
              <a:t>K-12 Curriculum for Computer Science</a:t>
            </a:r>
          </a:p>
          <a:p>
            <a:pPr lvl="1"/>
            <a:r>
              <a:rPr lang="en-US" dirty="0" smtClean="0"/>
              <a:t>Teacher certification, data and reports</a:t>
            </a:r>
          </a:p>
          <a:p>
            <a:pPr lvl="1"/>
            <a:r>
              <a:rPr lang="en-US" dirty="0" smtClean="0"/>
              <a:t>National level advocacy for computer science education as a core subject</a:t>
            </a:r>
          </a:p>
          <a:p>
            <a:pPr lvl="1"/>
            <a:r>
              <a:rPr lang="en-US" dirty="0" smtClean="0"/>
              <a:t>The SOURCE, a Web Repository of lesson plans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ammy_2\Downloads\5478146416_7249db4172_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176213"/>
            <a:ext cx="9753600" cy="6505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Chapter?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Local chapter serves as your “department”</a:t>
            </a:r>
          </a:p>
          <a:p>
            <a:r>
              <a:rPr lang="en-US" dirty="0" smtClean="0"/>
              <a:t>Connecting and sharing with other computer science teachers!</a:t>
            </a:r>
          </a:p>
          <a:p>
            <a:pPr lvl="1"/>
            <a:r>
              <a:rPr lang="en-US" dirty="0" smtClean="0"/>
              <a:t>Promising practices</a:t>
            </a:r>
          </a:p>
          <a:p>
            <a:pPr lvl="1"/>
            <a:r>
              <a:rPr lang="en-US" dirty="0" smtClean="0"/>
              <a:t>Course ideas</a:t>
            </a:r>
          </a:p>
          <a:p>
            <a:pPr lvl="1"/>
            <a:r>
              <a:rPr lang="en-US" dirty="0" smtClean="0"/>
              <a:t>Pedagogy</a:t>
            </a:r>
          </a:p>
          <a:p>
            <a:pPr lvl="1"/>
            <a:r>
              <a:rPr lang="en-US" dirty="0" smtClean="0"/>
              <a:t>Recruitment ideas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Promising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Project based courses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Authentic learning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Service learning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Interdisciplinary projects/courses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Teaming students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Vertical inspiration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Process-Oriented Guided-Inquiry Learning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Application of knowledge and skills learned in the classroom</a:t>
            </a:r>
          </a:p>
          <a:p>
            <a:r>
              <a:rPr lang="en-US" dirty="0" smtClean="0"/>
              <a:t>Can be a highly motivating problem that causes the student to seek out additional knowledge to solve the problem</a:t>
            </a:r>
          </a:p>
          <a:p>
            <a:r>
              <a:rPr lang="en-US" dirty="0" smtClean="0"/>
              <a:t>Tougher to grade, but easier to share</a:t>
            </a:r>
          </a:p>
          <a:p>
            <a:r>
              <a:rPr lang="en-US" dirty="0" smtClean="0"/>
              <a:t>Successfully completed projects can be used in recruitment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This is a type of learning that is meant to have </a:t>
            </a:r>
            <a:r>
              <a:rPr lang="en-US" b="1" dirty="0" smtClean="0"/>
              <a:t>relevance</a:t>
            </a:r>
            <a:r>
              <a:rPr lang="en-US" dirty="0" smtClean="0"/>
              <a:t> beyond the context of the classroom and past the final exam. It is learning that gives the</a:t>
            </a:r>
            <a:br>
              <a:rPr lang="en-US" dirty="0" smtClean="0"/>
            </a:br>
            <a:r>
              <a:rPr lang="en-US" dirty="0" smtClean="0"/>
              <a:t>learner skills and knowledge that will support them in their role as a worker, as a citizen and as a human being.  --Rob Wall (robwall.ca)</a:t>
            </a:r>
          </a:p>
          <a:p>
            <a:r>
              <a:rPr lang="en-US" dirty="0" smtClean="0"/>
              <a:t>No more </a:t>
            </a:r>
            <a:r>
              <a:rPr lang="en-US" dirty="0" smtClean="0"/>
              <a:t>bank </a:t>
            </a:r>
            <a:r>
              <a:rPr lang="en-US" dirty="0" smtClean="0"/>
              <a:t>account </a:t>
            </a:r>
            <a:r>
              <a:rPr lang="en-US" dirty="0" smtClean="0"/>
              <a:t>or </a:t>
            </a:r>
            <a:r>
              <a:rPr lang="en-US" dirty="0" smtClean="0"/>
              <a:t>prime number </a:t>
            </a:r>
            <a:r>
              <a:rPr lang="en-US" dirty="0" smtClean="0"/>
              <a:t>programs</a:t>
            </a:r>
            <a:endParaRPr lang="en-US" dirty="0" smtClean="0"/>
          </a:p>
          <a:p>
            <a:r>
              <a:rPr lang="en-US" dirty="0" smtClean="0"/>
              <a:t>Authentic audience for writing could be via a website or blog or wiki – who is going to read it?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Experiential education</a:t>
            </a:r>
          </a:p>
          <a:p>
            <a:r>
              <a:rPr lang="en-US" dirty="0" smtClean="0"/>
              <a:t>Community service, frequently to younger people</a:t>
            </a:r>
          </a:p>
          <a:p>
            <a:r>
              <a:rPr lang="en-US" dirty="0" smtClean="0"/>
              <a:t>Examples in CS:</a:t>
            </a:r>
          </a:p>
          <a:p>
            <a:pPr lvl="1"/>
            <a:r>
              <a:rPr lang="en-US" dirty="0" smtClean="0"/>
              <a:t>HS students build a “quest” game for elementary students, the map is the middle school</a:t>
            </a:r>
          </a:p>
          <a:p>
            <a:pPr lvl="1"/>
            <a:r>
              <a:rPr lang="en-US" dirty="0" smtClean="0"/>
              <a:t>MS students create a learning activity in Scratch or Alice for use by Kindergarten students</a:t>
            </a:r>
          </a:p>
          <a:p>
            <a:pPr lvl="1"/>
            <a:r>
              <a:rPr lang="en-US" dirty="0" smtClean="0"/>
              <a:t>Students build an App of benefit to the community</a:t>
            </a:r>
          </a:p>
          <a:p>
            <a:pPr lvl="1"/>
            <a:r>
              <a:rPr lang="en-US" dirty="0" smtClean="0"/>
              <a:t>Web site designed and built by students to serve a need in the community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stapacse">
      <a:dk1>
        <a:srgbClr val="6F6F6F"/>
      </a:dk1>
      <a:lt1>
        <a:sysClr val="window" lastClr="FFFFFF"/>
      </a:lt1>
      <a:dk2>
        <a:srgbClr val="DEDEDE"/>
      </a:dk2>
      <a:lt2>
        <a:srgbClr val="373737"/>
      </a:lt2>
      <a:accent1>
        <a:srgbClr val="78397A"/>
      </a:accent1>
      <a:accent2>
        <a:srgbClr val="5C92B5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131</TotalTime>
  <Words>604</Words>
  <Application>Microsoft Office PowerPoint</Application>
  <PresentationFormat>On-screen Show (4:3)</PresentationFormat>
  <Paragraphs>94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Median</vt:lpstr>
      <vt:lpstr>csta » pacse</vt:lpstr>
      <vt:lpstr>Slide 2</vt:lpstr>
      <vt:lpstr>Why CSTA?</vt:lpstr>
      <vt:lpstr>Slide 4</vt:lpstr>
      <vt:lpstr>Why a Chapter?</vt:lpstr>
      <vt:lpstr>Promising Practices</vt:lpstr>
      <vt:lpstr>Projects</vt:lpstr>
      <vt:lpstr>Authentic Learning</vt:lpstr>
      <vt:lpstr>Service Learning</vt:lpstr>
      <vt:lpstr>Interdisciplinary Projects</vt:lpstr>
      <vt:lpstr>Teaming</vt:lpstr>
      <vt:lpstr>Vertical Inspiration</vt:lpstr>
      <vt:lpstr>POGIL</vt:lpstr>
      <vt:lpstr>Promising Models</vt:lpstr>
      <vt:lpstr>Promising Models</vt:lpstr>
      <vt:lpstr>Sharing</vt:lpstr>
      <vt:lpstr>Resources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csta » pacse</dc:title>
  <dc:creator>Tammy_2</dc:creator>
  <cp:lastModifiedBy>Tammy_2</cp:lastModifiedBy>
  <cp:revision>15</cp:revision>
  <dcterms:created xsi:type="dcterms:W3CDTF">2011-07-22T21:38:07Z</dcterms:created>
  <dcterms:modified xsi:type="dcterms:W3CDTF">2011-07-28T04:02:44Z</dcterms:modified>
</cp:coreProperties>
</file>