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7" r:id="rId1"/>
  </p:sldMasterIdLst>
  <p:notesMasterIdLst>
    <p:notesMasterId r:id="rId22"/>
  </p:notesMasterIdLst>
  <p:sldIdLst>
    <p:sldId id="263" r:id="rId2"/>
    <p:sldId id="256" r:id="rId3"/>
    <p:sldId id="258" r:id="rId4"/>
    <p:sldId id="257" r:id="rId5"/>
    <p:sldId id="269" r:id="rId6"/>
    <p:sldId id="259" r:id="rId7"/>
    <p:sldId id="261" r:id="rId8"/>
    <p:sldId id="275" r:id="rId9"/>
    <p:sldId id="262" r:id="rId10"/>
    <p:sldId id="264" r:id="rId11"/>
    <p:sldId id="265" r:id="rId12"/>
    <p:sldId id="266" r:id="rId13"/>
    <p:sldId id="267" r:id="rId14"/>
    <p:sldId id="268" r:id="rId15"/>
    <p:sldId id="260" r:id="rId16"/>
    <p:sldId id="271" r:id="rId17"/>
    <p:sldId id="272" r:id="rId18"/>
    <p:sldId id="273" r:id="rId19"/>
    <p:sldId id="274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4980" autoAdjust="0"/>
  </p:normalViewPr>
  <p:slideViewPr>
    <p:cSldViewPr snapToGrid="0" snapToObjects="1">
      <p:cViewPr varScale="1">
        <p:scale>
          <a:sx n="93" d="100"/>
          <a:sy n="93" d="100"/>
        </p:scale>
        <p:origin x="-7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22EF8B-87F0-FE4E-ADD7-94327FD174C0}" type="datetimeFigureOut">
              <a:rPr lang="en-US" smtClean="0"/>
              <a:t>7/27/11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19B2E-5D36-C547-9494-73FD2CC014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19B2E-5D36-C547-9494-73FD2CC0149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3:55 start, 7:58</a:t>
            </a:r>
            <a:r>
              <a:rPr lang="en-US" baseline="0" dirty="0" smtClean="0"/>
              <a:t> end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19B2E-5D36-C547-9494-73FD2CC01497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-1 12 -1</a:t>
            </a:r>
          </a:p>
          <a:p>
            <a:r>
              <a:rPr lang="en-US" dirty="0" smtClean="0"/>
              <a:t>0 12 6</a:t>
            </a:r>
          </a:p>
          <a:p>
            <a:r>
              <a:rPr lang="en-US" dirty="0" smtClean="0"/>
              <a:t>12 -1 12</a:t>
            </a:r>
          </a:p>
          <a:p>
            <a:r>
              <a:rPr lang="en-US" dirty="0" smtClean="0"/>
              <a:t>9 9 -1</a:t>
            </a:r>
          </a:p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19B2E-5D36-C547-9494-73FD2CC01497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3:55 start, 7:58</a:t>
            </a:r>
            <a:r>
              <a:rPr lang="en-US" baseline="0" dirty="0" smtClean="0"/>
              <a:t> end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19B2E-5D36-C547-9494-73FD2CC01497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1EC1528-994C-CE40-A90F-FABE46EB813F}" type="datetimeFigureOut">
              <a:rPr lang="en-US" smtClean="0"/>
              <a:t>7/27/11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376980A-A0AF-8A40-9D32-8863CD666C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Potions Class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Assistant Professor James Atlas</a:t>
            </a:r>
          </a:p>
          <a:p>
            <a:r>
              <a:rPr lang="en-US" dirty="0" smtClean="0"/>
              <a:t>(on loan from the University of Delaware)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</a:t>
            </a:r>
            <a:r>
              <a:rPr lang="en-US" dirty="0" smtClean="0"/>
              <a:t>– not so obvious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Reduces reliance on TA/instructor</a:t>
            </a:r>
          </a:p>
          <a:p>
            <a:r>
              <a:rPr lang="en-US" dirty="0" smtClean="0"/>
              <a:t>Reduces cheating</a:t>
            </a:r>
          </a:p>
          <a:p>
            <a:r>
              <a:rPr lang="en-US" dirty="0" smtClean="0"/>
              <a:t>Increases student confidence and sense of accomplishment</a:t>
            </a:r>
          </a:p>
          <a:p>
            <a:r>
              <a:rPr lang="en-US" dirty="0" smtClean="0"/>
              <a:t>Works for a class with high variance in background **</a:t>
            </a:r>
          </a:p>
          <a:p>
            <a:r>
              <a:rPr lang="en-US" dirty="0" smtClean="0"/>
              <a:t>Minimal change to existing courses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Buy-in (training)</a:t>
            </a:r>
          </a:p>
          <a:p>
            <a:r>
              <a:rPr lang="en-US" dirty="0" smtClean="0"/>
              <a:t>Forming Pairs</a:t>
            </a:r>
          </a:p>
          <a:p>
            <a:r>
              <a:rPr lang="en-US" dirty="0" smtClean="0"/>
              <a:t>Assessment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Buy-in (training)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 instruction in class about how to function as a pair</a:t>
            </a:r>
          </a:p>
          <a:p>
            <a:pPr lvl="1"/>
            <a:r>
              <a:rPr lang="en-US" dirty="0" smtClean="0"/>
              <a:t>Videos, hand outs, and class exercises can help</a:t>
            </a:r>
          </a:p>
          <a:p>
            <a:r>
              <a:rPr lang="en-US" dirty="0" smtClean="0"/>
              <a:t>All staff must be informed and supportive</a:t>
            </a: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Forming Pairs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Randomly</a:t>
            </a:r>
          </a:p>
          <a:p>
            <a:pPr lvl="1"/>
            <a:r>
              <a:rPr lang="en-US" dirty="0" smtClean="0"/>
              <a:t>researchers at NC ST found this worked for 93% of pairs</a:t>
            </a:r>
          </a:p>
          <a:p>
            <a:r>
              <a:rPr lang="en-US" dirty="0" smtClean="0"/>
              <a:t>Survey, matched criteria</a:t>
            </a:r>
          </a:p>
          <a:p>
            <a:r>
              <a:rPr lang="en-US" dirty="0" smtClean="0"/>
              <a:t>Student choice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to have, but the form of it not as important</a:t>
            </a:r>
          </a:p>
          <a:p>
            <a:endParaRPr lang="en-US" dirty="0" smtClean="0"/>
          </a:p>
          <a:p>
            <a:r>
              <a:rPr lang="en-US" dirty="0" smtClean="0"/>
              <a:t>Changing pairs forces its own assessment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unsolicited endorsements!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science is not for me, but I like the fact that you get to work with a partner for most labs, its helps a </a:t>
            </a:r>
            <a:r>
              <a:rPr lang="en-US" dirty="0" smtClean="0"/>
              <a:t>lot</a:t>
            </a:r>
          </a:p>
          <a:p>
            <a:r>
              <a:rPr lang="en-US" dirty="0" smtClean="0"/>
              <a:t>Pair programming today was</a:t>
            </a:r>
            <a:r>
              <a:rPr lang="en-US" dirty="0" smtClean="0"/>
              <a:t> pretty cool</a:t>
            </a:r>
          </a:p>
          <a:p>
            <a:r>
              <a:rPr lang="en-US" dirty="0" smtClean="0"/>
              <a:t>Peer [sic] programming </a:t>
            </a:r>
            <a:r>
              <a:rPr lang="en-US" dirty="0" smtClean="0"/>
              <a:t>really helps students learn more about the subject </a:t>
            </a:r>
            <a:r>
              <a:rPr lang="en-US" dirty="0" smtClean="0"/>
              <a:t>together</a:t>
            </a:r>
          </a:p>
          <a:p>
            <a:r>
              <a:rPr lang="en-US" dirty="0" smtClean="0"/>
              <a:t>I </a:t>
            </a:r>
            <a:r>
              <a:rPr lang="en-US" dirty="0" smtClean="0"/>
              <a:t>liked working with partners on all the labs. It was easier to learn that way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5724879"/>
            <a:ext cx="7583487" cy="62570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mtClean="0"/>
              <a:t>Cockburn &amp; Williams, </a:t>
            </a:r>
            <a:r>
              <a:rPr lang="en-US" i="1" smtClean="0"/>
              <a:t>The Costs and Benefits of Pair Programming</a:t>
            </a:r>
            <a:r>
              <a:rPr lang="en-US" smtClean="0"/>
              <a:t>, 2000.</a:t>
            </a:r>
            <a:br>
              <a:rPr lang="en-US" smtClean="0"/>
            </a:br>
            <a:r>
              <a:rPr lang="en-US" smtClean="0"/>
              <a:t>avail: http://openseminar.org/se/modules/3/index/screen.do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50" y="1343379"/>
            <a:ext cx="6997700" cy="4381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90262" y="823818"/>
            <a:ext cx="5882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University of Utah, Junior/Senior Software Engineering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5724879"/>
            <a:ext cx="7583487" cy="62570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mtClean="0"/>
              <a:t>Cockburn &amp; Williams, </a:t>
            </a:r>
            <a:r>
              <a:rPr lang="en-US" i="1" smtClean="0"/>
              <a:t>The Costs and Benefits of Pair Programming</a:t>
            </a:r>
            <a:r>
              <a:rPr lang="en-US" smtClean="0"/>
              <a:t>, 2000.</a:t>
            </a:r>
            <a:br>
              <a:rPr lang="en-US" smtClean="0"/>
            </a:br>
            <a:r>
              <a:rPr lang="en-US" smtClean="0"/>
              <a:t>avail: http://openseminar.org/se/modules/3/index/screen.do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90262" y="823818"/>
            <a:ext cx="5882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University of Utah, Junior/Senior Software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950" y="1276350"/>
            <a:ext cx="6896100" cy="43053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5724879"/>
            <a:ext cx="7583487" cy="62570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mtClean="0"/>
              <a:t>Cockburn &amp; Williams, </a:t>
            </a:r>
            <a:r>
              <a:rPr lang="en-US" i="1" smtClean="0"/>
              <a:t>The Costs and Benefits of Pair Programming</a:t>
            </a:r>
            <a:r>
              <a:rPr lang="en-US" smtClean="0"/>
              <a:t>, 2000.</a:t>
            </a:r>
            <a:br>
              <a:rPr lang="en-US" smtClean="0"/>
            </a:br>
            <a:r>
              <a:rPr lang="en-US" smtClean="0"/>
              <a:t>avail: http://openseminar.org/se/modules/3/index/screen.do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90262" y="823818"/>
            <a:ext cx="5882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University of Utah, Junior/Senior Software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250" y="1270000"/>
            <a:ext cx="6921500" cy="431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5724879"/>
            <a:ext cx="7583487" cy="62570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mtClean="0"/>
              <a:t>Cockburn &amp; Williams, </a:t>
            </a:r>
            <a:r>
              <a:rPr lang="en-US" i="1" smtClean="0"/>
              <a:t>The Costs and Benefits of Pair Programming</a:t>
            </a:r>
            <a:r>
              <a:rPr lang="en-US" smtClean="0"/>
              <a:t>, 2000.</a:t>
            </a:r>
            <a:br>
              <a:rPr lang="en-US" smtClean="0"/>
            </a:br>
            <a:r>
              <a:rPr lang="en-US" smtClean="0"/>
              <a:t>avail: http://openseminar.org/se/modules/3/index/screen.do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90262" y="823818"/>
            <a:ext cx="5882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University of Utah, Junior/Senior Software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650" y="1250950"/>
            <a:ext cx="7124700" cy="4356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Pair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James Atlas</a:t>
            </a:r>
          </a:p>
          <a:p>
            <a:r>
              <a:rPr lang="en-US" dirty="0" smtClean="0"/>
              <a:t>Assistance Professor, University of Delaware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implementation guide - NCWIT pair programming</a:t>
            </a:r>
            <a:br>
              <a:rPr lang="en-US" dirty="0" smtClean="0"/>
            </a:br>
            <a:r>
              <a:rPr lang="en-US" dirty="0" smtClean="0"/>
              <a:t>http://</a:t>
            </a:r>
            <a:r>
              <a:rPr lang="en-US" dirty="0" err="1" smtClean="0"/>
              <a:t>www.ncwit.org/resources.res.box.pair.html</a:t>
            </a:r>
            <a:endParaRPr lang="en-US" dirty="0" smtClean="0"/>
          </a:p>
          <a:p>
            <a:r>
              <a:rPr lang="en-US" dirty="0" smtClean="0"/>
              <a:t>Pair programming introduction video (thanks to Laurie Williams at NC ST)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www.youtube.com/watch?v</a:t>
            </a:r>
            <a:r>
              <a:rPr lang="en-US" dirty="0" smtClean="0"/>
              <a:t>=rG_U12uqRhE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 programming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7743878" cy="4208930"/>
          </a:xfrm>
        </p:spPr>
        <p:txBody>
          <a:bodyPr/>
          <a:lstStyle/>
          <a:p>
            <a:r>
              <a:rPr lang="en-US" dirty="0" smtClean="0"/>
              <a:t>2 people working together on a program with 1 computer</a:t>
            </a:r>
          </a:p>
          <a:p>
            <a:r>
              <a:rPr lang="en-US" dirty="0" smtClean="0"/>
              <a:t>Driver</a:t>
            </a:r>
          </a:p>
          <a:p>
            <a:r>
              <a:rPr lang="en-US" dirty="0" smtClean="0"/>
              <a:t>Navigator</a:t>
            </a:r>
          </a:p>
          <a:p>
            <a:endParaRPr lang="en-US" dirty="0" smtClean="0"/>
          </a:p>
          <a:p>
            <a:r>
              <a:rPr lang="en-US" dirty="0" smtClean="0"/>
              <a:t>Switch roles approximately every 20 minutes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www.youtube.com/watch?v</a:t>
            </a:r>
            <a:r>
              <a:rPr lang="en-US" dirty="0" smtClean="0"/>
              <a:t>=rG_U12uqRhE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 programming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187" y="1828800"/>
            <a:ext cx="7852764" cy="420893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http://</a:t>
            </a:r>
            <a:r>
              <a:rPr lang="en-US" sz="2000" b="1" dirty="0" err="1" smtClean="0">
                <a:latin typeface="Courier New"/>
                <a:cs typeface="Courier New"/>
              </a:rPr>
              <a:t>mazonka.com/subleq/online/hsqjs.cgi</a:t>
            </a:r>
            <a:endParaRPr lang="en-US" sz="2000" b="1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20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subleq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a, </a:t>
            </a:r>
            <a:r>
              <a:rPr lang="en-US" sz="20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b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lang="en-US" sz="20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c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 ; </a:t>
            </a:r>
            <a:r>
              <a:rPr lang="en-US" sz="20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Mem[b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] = </a:t>
            </a:r>
            <a:r>
              <a:rPr lang="en-US" sz="20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Mem[a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] - </a:t>
            </a:r>
            <a:r>
              <a:rPr lang="en-US" sz="20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Mem[b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]</a:t>
            </a:r>
            <a:b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</a:b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		     ; 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if (</a:t>
            </a:r>
            <a:r>
              <a:rPr lang="en-US" sz="20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Mem[b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] ≤ 0) </a:t>
            </a:r>
            <a:r>
              <a:rPr lang="en-US" sz="20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goto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c</a:t>
            </a:r>
            <a:endParaRPr lang="en-US" sz="2000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>
              <a:buNone/>
            </a:pPr>
            <a:r>
              <a:rPr lang="en-US" sz="2000" b="1" dirty="0" smtClean="0">
                <a:latin typeface="Courier New"/>
                <a:cs typeface="Courier New"/>
              </a:rPr>
              <a:t>	</a:t>
            </a:r>
            <a:r>
              <a:rPr lang="en-US" sz="2000" b="1" dirty="0" smtClean="0">
                <a:latin typeface="Courier New"/>
                <a:cs typeface="Courier New"/>
              </a:rPr>
              <a:t>-</a:t>
            </a:r>
            <a:r>
              <a:rPr lang="en-US" sz="2000" b="1" dirty="0" smtClean="0">
                <a:latin typeface="Courier New"/>
                <a:cs typeface="Courier New"/>
              </a:rPr>
              <a:t>1 9 -</a:t>
            </a:r>
            <a:r>
              <a:rPr lang="en-US" sz="2000" b="1" dirty="0" smtClean="0">
                <a:latin typeface="Courier New"/>
                <a:cs typeface="Courier New"/>
              </a:rPr>
              <a:t>1</a:t>
            </a:r>
            <a:br>
              <a:rPr lang="en-US" sz="2000" b="1" dirty="0" smtClean="0">
                <a:latin typeface="Courier New"/>
                <a:cs typeface="Courier New"/>
              </a:rPr>
            </a:br>
            <a:r>
              <a:rPr lang="en-US" sz="2000" b="1" dirty="0" smtClean="0">
                <a:latin typeface="Courier New"/>
                <a:cs typeface="Courier New"/>
              </a:rPr>
              <a:t>9 </a:t>
            </a:r>
            <a:r>
              <a:rPr lang="en-US" sz="2000" b="1" dirty="0" smtClean="0">
                <a:latin typeface="Courier New"/>
                <a:cs typeface="Courier New"/>
              </a:rPr>
              <a:t>-1 </a:t>
            </a:r>
            <a:r>
              <a:rPr lang="en-US" sz="2000" b="1" dirty="0" smtClean="0">
                <a:latin typeface="Courier New"/>
                <a:cs typeface="Courier New"/>
              </a:rPr>
              <a:t>6</a:t>
            </a:r>
            <a:br>
              <a:rPr lang="en-US" sz="2000" b="1" dirty="0" smtClean="0">
                <a:latin typeface="Courier New"/>
                <a:cs typeface="Courier New"/>
              </a:rPr>
            </a:br>
            <a:r>
              <a:rPr lang="en-US" sz="2000" b="1" dirty="0" smtClean="0">
                <a:latin typeface="Courier New"/>
                <a:cs typeface="Courier New"/>
              </a:rPr>
              <a:t>9 </a:t>
            </a:r>
            <a:r>
              <a:rPr lang="en-US" sz="2000" b="1" dirty="0" smtClean="0">
                <a:latin typeface="Courier New"/>
                <a:cs typeface="Courier New"/>
              </a:rPr>
              <a:t>9 </a:t>
            </a:r>
            <a:r>
              <a:rPr lang="en-US" sz="2000" b="1" dirty="0" smtClean="0">
                <a:latin typeface="Courier New"/>
                <a:cs typeface="Courier New"/>
              </a:rPr>
              <a:t>0</a:t>
            </a:r>
            <a:br>
              <a:rPr lang="en-US" sz="2000" b="1" dirty="0" smtClean="0">
                <a:latin typeface="Courier New"/>
                <a:cs typeface="Courier New"/>
              </a:rPr>
            </a:br>
            <a:r>
              <a:rPr lang="en-US" sz="2000" b="1" dirty="0" smtClean="0">
                <a:latin typeface="Courier New"/>
                <a:cs typeface="Courier New"/>
              </a:rPr>
              <a:t>0</a:t>
            </a:r>
          </a:p>
          <a:p>
            <a:r>
              <a:rPr lang="en-US" sz="2000" b="1" dirty="0" smtClean="0">
                <a:cs typeface="Courier New"/>
              </a:rPr>
              <a:t>The above code echoes the input</a:t>
            </a:r>
          </a:p>
          <a:p>
            <a:r>
              <a:rPr lang="en-US" sz="2000" b="1" dirty="0" smtClean="0">
                <a:cs typeface="Courier New"/>
              </a:rPr>
              <a:t>Write a program that increments the input by one</a:t>
            </a:r>
            <a:endParaRPr lang="en-US" sz="2000" b="1" dirty="0" smtClean="0">
              <a:cs typeface="Courier Ne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was your comfort level?</a:t>
            </a:r>
          </a:p>
          <a:p>
            <a:endParaRPr lang="en-US" dirty="0" smtClean="0"/>
          </a:p>
          <a:p>
            <a:r>
              <a:rPr lang="en-US" dirty="0" smtClean="0"/>
              <a:t>How well did you stick to your role?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experiences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106 – CS1 for engineers, 80 students per section</a:t>
            </a:r>
          </a:p>
          <a:p>
            <a:pPr lvl="1"/>
            <a:r>
              <a:rPr lang="en-US" dirty="0" smtClean="0"/>
              <a:t>All assignments are pair programming</a:t>
            </a:r>
          </a:p>
          <a:p>
            <a:r>
              <a:rPr lang="en-US" dirty="0" smtClean="0"/>
              <a:t>108 – CS1 for majors and arts/sciences, 60 students</a:t>
            </a:r>
          </a:p>
          <a:p>
            <a:pPr lvl="1"/>
            <a:r>
              <a:rPr lang="en-US" dirty="0" smtClean="0"/>
              <a:t>Project is pair programming (semester long project with 4 checkpoints)</a:t>
            </a:r>
          </a:p>
          <a:p>
            <a:pPr lvl="1"/>
            <a:r>
              <a:rPr lang="en-US" dirty="0" smtClean="0"/>
              <a:t>Individual practice sets</a:t>
            </a:r>
          </a:p>
          <a:p>
            <a:r>
              <a:rPr lang="en-US" dirty="0" smtClean="0"/>
              <a:t>220 – C++ / data structures, 60 students</a:t>
            </a:r>
          </a:p>
          <a:p>
            <a:pPr lvl="1"/>
            <a:r>
              <a:rPr lang="en-US" dirty="0" smtClean="0"/>
              <a:t>5 pair programming assignments</a:t>
            </a:r>
          </a:p>
          <a:p>
            <a:pPr lvl="1"/>
            <a:r>
              <a:rPr lang="en-US" dirty="0" smtClean="0"/>
              <a:t>Each assignment has individual reflection</a:t>
            </a:r>
            <a:r>
              <a:rPr lang="en-US" smtClean="0"/>
              <a:t>, diagramming, </a:t>
            </a:r>
            <a:r>
              <a:rPr lang="en-US" dirty="0" smtClean="0"/>
              <a:t>and code/</a:t>
            </a:r>
            <a:r>
              <a:rPr lang="en-US" smtClean="0"/>
              <a:t>algorithmic analysis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– the obvious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Higher quality programs in less time</a:t>
            </a:r>
          </a:p>
          <a:p>
            <a:r>
              <a:rPr lang="en-US" dirty="0" smtClean="0"/>
              <a:t>Deeper understanding</a:t>
            </a:r>
          </a:p>
          <a:p>
            <a:r>
              <a:rPr lang="en-US" dirty="0" smtClean="0"/>
              <a:t>Helps build supportive peer groups</a:t>
            </a:r>
          </a:p>
          <a:p>
            <a:r>
              <a:rPr lang="en-US" dirty="0" smtClean="0"/>
              <a:t>Reduces grading labor</a:t>
            </a:r>
          </a:p>
          <a:p>
            <a:r>
              <a:rPr lang="en-US" dirty="0" smtClean="0"/>
              <a:t>"real world" environment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831</TotalTime>
  <Words>687</Words>
  <Application>Microsoft Macintosh PowerPoint</Application>
  <PresentationFormat>On-screen Show (4:3)</PresentationFormat>
  <Paragraphs>90</Paragraphs>
  <Slides>20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Revolution</vt:lpstr>
      <vt:lpstr>Potions Class</vt:lpstr>
      <vt:lpstr>Pair Programming</vt:lpstr>
      <vt:lpstr>Pair programming basics</vt:lpstr>
      <vt:lpstr>Slide 4</vt:lpstr>
      <vt:lpstr>Questions?</vt:lpstr>
      <vt:lpstr>Pair programming exercise</vt:lpstr>
      <vt:lpstr>Slide 7</vt:lpstr>
      <vt:lpstr>My experiences</vt:lpstr>
      <vt:lpstr>Advantages – the obvious</vt:lpstr>
      <vt:lpstr>Advantages – not so obvious</vt:lpstr>
      <vt:lpstr>Implementation details</vt:lpstr>
      <vt:lpstr>Buy-in (training)</vt:lpstr>
      <vt:lpstr>Forming Pairs</vt:lpstr>
      <vt:lpstr>Assessment</vt:lpstr>
      <vt:lpstr>Some unsolicited endorsements!</vt:lpstr>
      <vt:lpstr>Slide 16</vt:lpstr>
      <vt:lpstr>Slide 17</vt:lpstr>
      <vt:lpstr>Slide 18</vt:lpstr>
      <vt:lpstr>Slide 19</vt:lpstr>
      <vt:lpstr>Resources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Atlas</dc:creator>
  <cp:lastModifiedBy>James Atlas</cp:lastModifiedBy>
  <cp:revision>3</cp:revision>
  <dcterms:created xsi:type="dcterms:W3CDTF">2011-07-28T00:39:47Z</dcterms:created>
  <dcterms:modified xsi:type="dcterms:W3CDTF">2011-07-28T14:30:49Z</dcterms:modified>
</cp:coreProperties>
</file>