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763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555" r:id="rId3"/>
    <p:sldId id="556" r:id="rId4"/>
    <p:sldId id="566" r:id="rId5"/>
    <p:sldId id="567" r:id="rId6"/>
    <p:sldId id="579" r:id="rId7"/>
    <p:sldId id="562" r:id="rId8"/>
    <p:sldId id="569" r:id="rId9"/>
    <p:sldId id="570" r:id="rId10"/>
    <p:sldId id="571" r:id="rId11"/>
    <p:sldId id="580" r:id="rId12"/>
    <p:sldId id="573" r:id="rId13"/>
    <p:sldId id="574" r:id="rId14"/>
    <p:sldId id="581" r:id="rId15"/>
    <p:sldId id="572" r:id="rId16"/>
    <p:sldId id="577" r:id="rId17"/>
    <p:sldId id="583" r:id="rId18"/>
    <p:sldId id="564" r:id="rId19"/>
    <p:sldId id="565" r:id="rId20"/>
    <p:sldId id="525" r:id="rId21"/>
    <p:sldId id="552" r:id="rId22"/>
    <p:sldId id="553" r:id="rId23"/>
    <p:sldId id="526" r:id="rId24"/>
    <p:sldId id="527" r:id="rId25"/>
    <p:sldId id="539" r:id="rId26"/>
    <p:sldId id="548" r:id="rId27"/>
    <p:sldId id="549" r:id="rId28"/>
    <p:sldId id="584" r:id="rId29"/>
    <p:sldId id="528" r:id="rId30"/>
    <p:sldId id="546" r:id="rId31"/>
    <p:sldId id="529" r:id="rId32"/>
    <p:sldId id="550" r:id="rId33"/>
    <p:sldId id="544" r:id="rId34"/>
    <p:sldId id="543" r:id="rId35"/>
    <p:sldId id="541" r:id="rId36"/>
    <p:sldId id="545" r:id="rId37"/>
    <p:sldId id="551" r:id="rId38"/>
    <p:sldId id="582" r:id="rId39"/>
    <p:sldId id="547" r:id="rId40"/>
    <p:sldId id="524" r:id="rId41"/>
    <p:sldId id="542" r:id="rId42"/>
    <p:sldId id="501" r:id="rId43"/>
    <p:sldId id="259" r:id="rId44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MS PGothic"/>
        <a:cs typeface="MS P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730"/>
    <a:srgbClr val="70791D"/>
    <a:srgbClr val="0E4F9E"/>
    <a:srgbClr val="093366"/>
    <a:srgbClr val="FF0000"/>
    <a:srgbClr val="96A226"/>
    <a:srgbClr val="222268"/>
    <a:srgbClr val="BFCF36"/>
    <a:srgbClr val="8AA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92662" autoAdjust="0"/>
  </p:normalViewPr>
  <p:slideViewPr>
    <p:cSldViewPr>
      <p:cViewPr>
        <p:scale>
          <a:sx n="90" d="100"/>
          <a:sy n="90" d="100"/>
        </p:scale>
        <p:origin x="-11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160" y="-78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c6j\Documents\DATA\bls%202008-16%20graph%20job%20open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CS Bachelor Degrees 2009</c:v>
                </c:pt>
              </c:strCache>
            </c:strRef>
          </c:tx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31215</c:v>
                </c:pt>
                <c:pt idx="1">
                  <c:v>6779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White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Sheet1!$A$2</c:f>
              <c:numCache>
                <c:formatCode>General</c:formatCode>
                <c:ptCount val="1"/>
                <c:pt idx="0">
                  <c:v>3611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Sheet1!$B$2</c:f>
              <c:numCache>
                <c:formatCode>General</c:formatCode>
                <c:ptCount val="1"/>
                <c:pt idx="0">
                  <c:v>1509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Asian/PI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Sheet1!$C$2</c:f>
              <c:numCache>
                <c:formatCode>General</c:formatCode>
                <c:ptCount val="1"/>
                <c:pt idx="0">
                  <c:v>648</c:v>
                </c:pt>
              </c:numCache>
            </c:numRef>
          </c:val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Sheet1!$D$2</c:f>
              <c:numCache>
                <c:formatCode>General</c:formatCode>
                <c:ptCount val="1"/>
                <c:pt idx="0">
                  <c:v>542</c:v>
                </c:pt>
              </c:numCache>
            </c:numRef>
          </c:val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Native American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Sheet1!$E$2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5"/>
          <c:order val="5"/>
          <c:tx>
            <c:strRef>
              <c:f>Sheet1!$F$1</c:f>
              <c:strCache>
                <c:ptCount val="1"/>
                <c:pt idx="0">
                  <c:v>Non-Resident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Sheet1!$F$2</c:f>
              <c:numCache>
                <c:formatCode>General</c:formatCode>
                <c:ptCount val="1"/>
                <c:pt idx="0">
                  <c:v>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056960"/>
        <c:axId val="66058496"/>
      </c:barChart>
      <c:catAx>
        <c:axId val="66056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058496"/>
        <c:crosses val="autoZero"/>
        <c:auto val="1"/>
        <c:lblAlgn val="ctr"/>
        <c:lblOffset val="100"/>
        <c:noMultiLvlLbl val="0"/>
      </c:catAx>
      <c:valAx>
        <c:axId val="66058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056960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54064433544167623"/>
          <c:y val="0.14771400162777476"/>
          <c:w val="0.44296222193537282"/>
          <c:h val="0.7045717949375115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Male Overrepresentation in Tertiary CS,  1998-2007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0802499458209942"/>
          <c:y val="0.11943882947467389"/>
          <c:w val="0.63889402586144639"/>
          <c:h val="0.811943824186155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Sheet1!$B$30</c:f>
              <c:strCache>
                <c:ptCount val="1"/>
                <c:pt idx="0">
                  <c:v>Male Overrepresentation in Tertiary CS,  1998-2007</c:v>
                </c:pt>
              </c:strCache>
            </c:strRef>
          </c:tx>
          <c:invertIfNegative val="0"/>
          <c:cat>
            <c:strRef>
              <c:f>Sheet1!$A$31:$A$62</c:f>
              <c:strCache>
                <c:ptCount val="32"/>
                <c:pt idx="0">
                  <c:v>Turkey</c:v>
                </c:pt>
                <c:pt idx="1">
                  <c:v>France</c:v>
                </c:pt>
                <c:pt idx="2">
                  <c:v>United Kingdom</c:v>
                </c:pt>
                <c:pt idx="3">
                  <c:v>Mexico</c:v>
                </c:pt>
                <c:pt idx="4">
                  <c:v>Belgium</c:v>
                </c:pt>
                <c:pt idx="5">
                  <c:v>Switzerland</c:v>
                </c:pt>
                <c:pt idx="6">
                  <c:v>Australia</c:v>
                </c:pt>
                <c:pt idx="7">
                  <c:v>Greece</c:v>
                </c:pt>
                <c:pt idx="8">
                  <c:v>Ireland</c:v>
                </c:pt>
                <c:pt idx="9">
                  <c:v>Chile</c:v>
                </c:pt>
                <c:pt idx="10">
                  <c:v>Czech Republic</c:v>
                </c:pt>
                <c:pt idx="11">
                  <c:v>Korea</c:v>
                </c:pt>
                <c:pt idx="12">
                  <c:v>United States</c:v>
                </c:pt>
                <c:pt idx="13">
                  <c:v>Canada</c:v>
                </c:pt>
                <c:pt idx="14">
                  <c:v>Austria</c:v>
                </c:pt>
                <c:pt idx="15">
                  <c:v>Norway</c:v>
                </c:pt>
                <c:pt idx="16">
                  <c:v>Germany</c:v>
                </c:pt>
                <c:pt idx="17">
                  <c:v>Denmark</c:v>
                </c:pt>
                <c:pt idx="18">
                  <c:v>Slovak Republic</c:v>
                </c:pt>
                <c:pt idx="19">
                  <c:v>Spain</c:v>
                </c:pt>
                <c:pt idx="20">
                  <c:v>Poland</c:v>
                </c:pt>
                <c:pt idx="21">
                  <c:v>New Zealand</c:v>
                </c:pt>
                <c:pt idx="22">
                  <c:v>Hungary</c:v>
                </c:pt>
                <c:pt idx="23">
                  <c:v>Portugal</c:v>
                </c:pt>
                <c:pt idx="24">
                  <c:v>Italy</c:v>
                </c:pt>
                <c:pt idx="25">
                  <c:v>Sweden</c:v>
                </c:pt>
                <c:pt idx="26">
                  <c:v>Netherlands</c:v>
                </c:pt>
                <c:pt idx="27">
                  <c:v>Slovenia</c:v>
                </c:pt>
                <c:pt idx="28">
                  <c:v>Finland</c:v>
                </c:pt>
                <c:pt idx="29">
                  <c:v>Brazil</c:v>
                </c:pt>
                <c:pt idx="30">
                  <c:v>Iceland</c:v>
                </c:pt>
                <c:pt idx="31">
                  <c:v>Israel</c:v>
                </c:pt>
              </c:strCache>
            </c:strRef>
          </c:cat>
          <c:val>
            <c:numRef>
              <c:f>Sheet1!$B$31:$B$62</c:f>
              <c:numCache>
                <c:formatCode>General</c:formatCode>
                <c:ptCount val="32"/>
                <c:pt idx="0">
                  <c:v>0.64700000000000024</c:v>
                </c:pt>
                <c:pt idx="1">
                  <c:v>1.577</c:v>
                </c:pt>
                <c:pt idx="2">
                  <c:v>1.5780000000000001</c:v>
                </c:pt>
                <c:pt idx="3">
                  <c:v>1.681</c:v>
                </c:pt>
                <c:pt idx="4">
                  <c:v>1.714</c:v>
                </c:pt>
                <c:pt idx="5">
                  <c:v>1.7329999999999997</c:v>
                </c:pt>
                <c:pt idx="6">
                  <c:v>1.7389999999999997</c:v>
                </c:pt>
                <c:pt idx="7">
                  <c:v>1.7489999999999997</c:v>
                </c:pt>
                <c:pt idx="8">
                  <c:v>1.75</c:v>
                </c:pt>
                <c:pt idx="9">
                  <c:v>1.8140000000000001</c:v>
                </c:pt>
                <c:pt idx="10">
                  <c:v>1.82</c:v>
                </c:pt>
                <c:pt idx="11">
                  <c:v>1.8360000000000001</c:v>
                </c:pt>
                <c:pt idx="12">
                  <c:v>1.9490000000000001</c:v>
                </c:pt>
                <c:pt idx="13">
                  <c:v>2.016999999999999</c:v>
                </c:pt>
                <c:pt idx="14">
                  <c:v>2.0939999999999999</c:v>
                </c:pt>
                <c:pt idx="15">
                  <c:v>2.101</c:v>
                </c:pt>
                <c:pt idx="16">
                  <c:v>2.117</c:v>
                </c:pt>
                <c:pt idx="17">
                  <c:v>2.177</c:v>
                </c:pt>
                <c:pt idx="18">
                  <c:v>2.1789999999999998</c:v>
                </c:pt>
                <c:pt idx="19">
                  <c:v>2.323</c:v>
                </c:pt>
                <c:pt idx="20">
                  <c:v>2.3339999999999992</c:v>
                </c:pt>
                <c:pt idx="21">
                  <c:v>2.3379999999999992</c:v>
                </c:pt>
                <c:pt idx="22">
                  <c:v>2.637</c:v>
                </c:pt>
                <c:pt idx="23">
                  <c:v>2.7050000000000001</c:v>
                </c:pt>
                <c:pt idx="24">
                  <c:v>2.7389999999999999</c:v>
                </c:pt>
                <c:pt idx="25">
                  <c:v>2.74</c:v>
                </c:pt>
                <c:pt idx="26">
                  <c:v>2.96</c:v>
                </c:pt>
                <c:pt idx="27">
                  <c:v>3.7959999999999998</c:v>
                </c:pt>
                <c:pt idx="28">
                  <c:v>3.8789999999999991</c:v>
                </c:pt>
                <c:pt idx="29">
                  <c:v>4.3519999999999985</c:v>
                </c:pt>
                <c:pt idx="30">
                  <c:v>5.2690000000000001</c:v>
                </c:pt>
                <c:pt idx="31">
                  <c:v>9.8630000000000049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15936"/>
        <c:axId val="66217472"/>
      </c:barChart>
      <c:catAx>
        <c:axId val="66215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217472"/>
        <c:crosses val="autoZero"/>
        <c:auto val="1"/>
        <c:lblAlgn val="ctr"/>
        <c:lblOffset val="100"/>
        <c:tickLblSkip val="1"/>
        <c:noMultiLvlLbl val="0"/>
      </c:catAx>
      <c:valAx>
        <c:axId val="66217472"/>
        <c:scaling>
          <c:orientation val="minMax"/>
          <c:max val="12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66215936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Annual Mean Wage, May 2009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887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computer &amp; math</c:v>
                </c:pt>
                <c:pt idx="1">
                  <c:v>arch &amp; engr</c:v>
                </c:pt>
                <c:pt idx="2">
                  <c:v>business &amp; financial</c:v>
                </c:pt>
                <c:pt idx="3">
                  <c:v>life, phys, soc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76290</c:v>
                </c:pt>
                <c:pt idx="1">
                  <c:v>73590</c:v>
                </c:pt>
                <c:pt idx="2">
                  <c:v>65900</c:v>
                </c:pt>
                <c:pt idx="3">
                  <c:v>65660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817472"/>
        <c:axId val="69819008"/>
      </c:barChart>
      <c:catAx>
        <c:axId val="69817472"/>
        <c:scaling>
          <c:orientation val="minMax"/>
        </c:scaling>
        <c:delete val="0"/>
        <c:axPos val="b"/>
        <c:majorTickMark val="out"/>
        <c:minorTickMark val="none"/>
        <c:tickLblPos val="nextTo"/>
        <c:crossAx val="69819008"/>
        <c:crosses val="autoZero"/>
        <c:auto val="1"/>
        <c:lblAlgn val="ctr"/>
        <c:lblOffset val="100"/>
        <c:noMultiLvlLbl val="0"/>
      </c:catAx>
      <c:valAx>
        <c:axId val="6981900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69817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Predicted Job Growth, 2000-2018 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Predicted Job Growth, 2000-2018 Predicted Change</c:v>
                </c:pt>
              </c:strCache>
            </c:strRef>
          </c:tx>
          <c:spPr>
            <a:solidFill>
              <a:srgbClr val="E8873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Sheet1!$A$3:$A$10</c:f>
              <c:strCache>
                <c:ptCount val="8"/>
                <c:pt idx="0">
                  <c:v>Architecture and Engineering</c:v>
                </c:pt>
                <c:pt idx="1">
                  <c:v>Arts, Design, Entertainment, Sports, and Media</c:v>
                </c:pt>
                <c:pt idx="2">
                  <c:v>Education, Training, and Library</c:v>
                </c:pt>
                <c:pt idx="3">
                  <c:v>Legal</c:v>
                </c:pt>
                <c:pt idx="4">
                  <c:v>Community and Social Services</c:v>
                </c:pt>
                <c:pt idx="5">
                  <c:v>Life, Physical, and Social Sciences</c:v>
                </c:pt>
                <c:pt idx="6">
                  <c:v>Healthcare Practiontioners and Technical Occupations</c:v>
                </c:pt>
                <c:pt idx="7">
                  <c:v>Computer and Mathematical Sciences Occupations</c:v>
                </c:pt>
              </c:strCache>
            </c:strRef>
          </c:cat>
          <c:val>
            <c:numRef>
              <c:f>Sheet1!$B$3:$B$10</c:f>
              <c:numCache>
                <c:formatCode>0%</c:formatCode>
                <c:ptCount val="8"/>
                <c:pt idx="0">
                  <c:v>0.1</c:v>
                </c:pt>
                <c:pt idx="1">
                  <c:v>0.12000000000000002</c:v>
                </c:pt>
                <c:pt idx="2">
                  <c:v>0.14000000000000001</c:v>
                </c:pt>
                <c:pt idx="3">
                  <c:v>0.15000000000000022</c:v>
                </c:pt>
                <c:pt idx="4">
                  <c:v>0.17</c:v>
                </c:pt>
                <c:pt idx="5">
                  <c:v>0.19000000000000011</c:v>
                </c:pt>
                <c:pt idx="6">
                  <c:v>0.21000000000000021</c:v>
                </c:pt>
                <c:pt idx="7">
                  <c:v>0.22000000000000011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31008"/>
        <c:axId val="69932544"/>
      </c:barChart>
      <c:catAx>
        <c:axId val="699310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932544"/>
        <c:crosses val="autoZero"/>
        <c:auto val="1"/>
        <c:lblAlgn val="ctr"/>
        <c:lblOffset val="100"/>
        <c:noMultiLvlLbl val="0"/>
      </c:catAx>
      <c:valAx>
        <c:axId val="69932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931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5B4"/>
            </a:solidFill>
            <a:ln w="50800">
              <a:solidFill>
                <a:srgbClr val="FFC000"/>
              </a:solidFill>
            </a:ln>
          </c:spPr>
          <c:invertIfNegative val="0"/>
          <c:cat>
            <c:strRef>
              <c:f>Sheet1!$A$15:$A$17</c:f>
              <c:strCache>
                <c:ptCount val="3"/>
                <c:pt idx="0">
                  <c:v>Computer specialists (programrs, softw engrs, analysts, db &amp; netwk admins…)</c:v>
                </c:pt>
                <c:pt idx="1">
                  <c:v>All Engineers</c:v>
                </c:pt>
                <c:pt idx="2">
                  <c:v>Life, Physical, &amp; Social Scientists</c:v>
                </c:pt>
              </c:strCache>
            </c:strRef>
          </c:cat>
          <c:val>
            <c:numRef>
              <c:f>Sheet1!$B$15:$B$17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rgbClr val="E88730"/>
            </a:solidFill>
          </c:spPr>
          <c:invertIfNegative val="0"/>
          <c:cat>
            <c:strRef>
              <c:f>Sheet1!$A$15:$A$17</c:f>
              <c:strCache>
                <c:ptCount val="3"/>
                <c:pt idx="0">
                  <c:v>Computer specialists (programrs, softw engrs, analysts, db &amp; netwk admins…)</c:v>
                </c:pt>
                <c:pt idx="1">
                  <c:v>All Engineers</c:v>
                </c:pt>
                <c:pt idx="2">
                  <c:v>Life, Physical, &amp; Social Scientists</c:v>
                </c:pt>
              </c:strCache>
            </c:strRef>
          </c:cat>
          <c:val>
            <c:numRef>
              <c:f>Sheet1!$C$15:$C$17</c:f>
              <c:numCache>
                <c:formatCode>General</c:formatCode>
                <c:ptCount val="3"/>
                <c:pt idx="0" formatCode="#,##0">
                  <c:v>1063</c:v>
                </c:pt>
                <c:pt idx="1">
                  <c:v>531</c:v>
                </c:pt>
                <c:pt idx="2" formatCode="0">
                  <c:v>269.2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62752"/>
        <c:axId val="73749632"/>
      </c:barChart>
      <c:catAx>
        <c:axId val="69962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Source: U.S. Bureau of Labor</a:t>
                </a:r>
                <a:r>
                  <a:rPr lang="en-US" baseline="0" dirty="0" smtClean="0"/>
                  <a:t> Statistics  Employment Projections Table 1.6 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3749632"/>
        <c:crosses val="autoZero"/>
        <c:auto val="1"/>
        <c:lblAlgn val="ctr"/>
        <c:lblOffset val="100"/>
        <c:noMultiLvlLbl val="0"/>
      </c:catAx>
      <c:valAx>
        <c:axId val="737496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thousands of job openings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9962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BC8C113-DD02-4667-B549-CF83E3847179}" type="datetime1">
              <a:rPr lang="en-US"/>
              <a:pPr>
                <a:defRPr/>
              </a:pPr>
              <a:t>7/26/2011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CC3835E-413A-4538-A7A9-1CE09F9BD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56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D8670896-4E8C-4EC6-BC45-06975A818040}" type="datetime1">
              <a:rPr lang="en-US"/>
              <a:pPr>
                <a:defRPr/>
              </a:pPr>
              <a:t>7/26/2011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98950"/>
            <a:ext cx="5661025" cy="40735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97900"/>
            <a:ext cx="3067050" cy="4524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DB0907C5-CEDF-439B-A2E7-AF84431AB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7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6C033-551D-4D24-B05C-2D9E225242F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CEA1-49AE-4822-92B1-B23E85EAF33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real people</a:t>
            </a:r>
            <a:r>
              <a:rPr lang="en-US" baseline="0" dirty="0" smtClean="0"/>
              <a:t> in these jobs (in order of jobs listed). Photos copied from CNNMoney.com website on Best Jobs in America.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907C5-CEDF-439B-A2E7-AF84431AB3F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lvl="1"/>
            <a:r>
              <a:rPr lang="en-US" sz="1400" baseline="0" dirty="0" smtClean="0">
                <a:latin typeface="Arial" pitchFamily="34" charset="0"/>
                <a:cs typeface="Arial" pitchFamily="34" charset="0"/>
              </a:rPr>
              <a:t>NCWIT has developed resources based on research for K-12, Undergraduate, Graduate, and Career stages</a:t>
            </a:r>
          </a:p>
          <a:p>
            <a:pPr marL="0" lvl="1"/>
            <a:endParaRPr lang="en-US" sz="14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C05315-AF28-4FAD-A875-49315B31A8DB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there any additional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018E1-4478-4E8A-AC7B-E965498E86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4EE125-2EF1-4502-AEF6-227BA0601ECA}" type="slidenum">
              <a:rPr lang="en-US" smtClean="0">
                <a:latin typeface="Times" pitchFamily="18" charset="0"/>
                <a:ea typeface="MS PGothic"/>
                <a:cs typeface="MS PGothic"/>
              </a:rPr>
              <a:pPr/>
              <a:t>42</a:t>
            </a:fld>
            <a:endParaRPr lang="en-US" smtClean="0">
              <a:latin typeface="Times" pitchFamily="18" charset="0"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EE139-72A0-42A2-A830-A68A07C4DA4A}" type="slidenum">
              <a:rPr lang="en-US" smtClean="0">
                <a:ea typeface="ＭＳ Ｐゴシック" pitchFamily="-112" charset="-128"/>
              </a:rPr>
              <a:pPr/>
              <a:t>4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AP research indicates that students taking an AP exam in a given subject area are more likely to take college coursework in that area than students who had not taken the AP. 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Yet only 1% of AP exam-takers – whether male or female -- took a computer science AP exam in 2009. 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Increasing the number of girls – and boys – at this stage of the pipeline would be good news for an industry in need of able minds.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The number of girls taking the CS AP exam reached a high point in 2009 (3,861). The next highest number of girls taking the CS AP exam was in 2001 (3,531).</a:t>
            </a:r>
          </a:p>
          <a:p>
            <a:pPr eaLnBrk="1" hangingPunct="1">
              <a:buFontTx/>
              <a:buChar char="•"/>
            </a:pPr>
            <a:endParaRPr lang="en-US" smtClean="0">
              <a:ea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Preaching to the choir, so you can go over this quickly.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A5910657-D596-4FFF-B12D-3C5454E2009D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F402E2-6D2C-49F8-9B6B-2C25E8D76B9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907C5-CEDF-439B-A2E7-AF84431AB3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D76AD-3B52-42E6-8453-0ABB7D26F72F}" type="slidenum">
              <a:rPr lang="en-US" smtClean="0">
                <a:ea typeface="ＭＳ Ｐゴシック" pitchFamily="-112" charset="-128"/>
              </a:rPr>
              <a:pPr/>
              <a:t>15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Findings from different researchers suggest that certain factors help encourage students to pursue computing:</a:t>
            </a:r>
          </a:p>
          <a:p>
            <a:pPr eaLnBrk="1" hangingPunct="1"/>
            <a:r>
              <a:rPr lang="en-US" dirty="0" smtClean="0">
                <a:ea typeface="ＭＳ Ｐゴシック" pitchFamily="-112" charset="-128"/>
                <a:cs typeface="Arial" charset="0"/>
              </a:rPr>
              <a:t>Early, positive experiences with computing, adult encouragement (especially from parents), positive role models (female role models affect girls), and more information about what computing professionals actually do in their jobs.</a:t>
            </a:r>
          </a:p>
          <a:p>
            <a:pPr eaLnBrk="1" hangingPunct="1"/>
            <a:r>
              <a:rPr lang="en-US" sz="900" dirty="0">
                <a:ea typeface="ＭＳ Ｐゴシック" pitchFamily="-112" charset="-128"/>
                <a:cs typeface="Arial" charset="0"/>
              </a:rPr>
              <a:t>SOURCES:</a:t>
            </a:r>
          </a:p>
          <a:p>
            <a:pPr eaLnBrk="1" hangingPunct="1">
              <a:buFontTx/>
              <a:buChar char="•"/>
            </a:pPr>
            <a:r>
              <a:rPr lang="en-US" sz="900" dirty="0">
                <a:ea typeface="ＭＳ Ｐゴシック" pitchFamily="-112" charset="-128"/>
                <a:cs typeface="Arial" charset="0"/>
              </a:rPr>
              <a:t>Cohoon, J. M. and </a:t>
            </a:r>
            <a:r>
              <a:rPr lang="en-US" sz="900" dirty="0" err="1">
                <a:ea typeface="ＭＳ Ｐゴシック" pitchFamily="-112" charset="-128"/>
                <a:cs typeface="Arial" charset="0"/>
              </a:rPr>
              <a:t>Aspray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 W. (2006). Introduction. In McGrath Cohoon, J. &amp; W. </a:t>
            </a:r>
            <a:r>
              <a:rPr lang="en-US" sz="900" dirty="0" err="1">
                <a:ea typeface="ＭＳ Ｐゴシック" pitchFamily="-112" charset="-128"/>
                <a:cs typeface="Arial" charset="0"/>
              </a:rPr>
              <a:t>Aspray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 (Eds.) </a:t>
            </a:r>
            <a:r>
              <a:rPr lang="en-US" sz="900" i="1" dirty="0">
                <a:ea typeface="ＭＳ Ｐゴシック" pitchFamily="-112" charset="-128"/>
                <a:cs typeface="Arial" charset="0"/>
              </a:rPr>
              <a:t>Women and information technology: Research on under-representation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. Cambridge, MA: MIT Press.; Jones, T., &amp; Clark, V.A. (1995). Diversity as a determinant of attitudes: A possible explanation of the apparent advantage of single-sex settings. </a:t>
            </a:r>
            <a:r>
              <a:rPr lang="en-US" sz="900" i="1" dirty="0">
                <a:ea typeface="ＭＳ Ｐゴシック" pitchFamily="-112" charset="-128"/>
                <a:cs typeface="Arial" charset="0"/>
              </a:rPr>
              <a:t>Journal of Educational Computing Research, 12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(1), 51-64.; Schaumburg, H. (2001). Fostering girls’ computer literacy through laptop learning: Can mobile computers help to level out the gender difference? Paper presented at the National Educational Computing Conference, Chicago.</a:t>
            </a:r>
          </a:p>
          <a:p>
            <a:pPr eaLnBrk="1" hangingPunct="1">
              <a:buFontTx/>
              <a:buChar char="•"/>
            </a:pPr>
            <a:r>
              <a:rPr lang="en-US" sz="900" dirty="0" err="1">
                <a:ea typeface="ＭＳ Ｐゴシック" pitchFamily="-112" charset="-128"/>
                <a:cs typeface="Arial" charset="0"/>
              </a:rPr>
              <a:t>Shashaani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, Lily. (1993). Gender-based differences in attitudes toward computers. </a:t>
            </a:r>
            <a:r>
              <a:rPr lang="en-US" sz="900" i="1" dirty="0">
                <a:ea typeface="ＭＳ Ｐゴシック" pitchFamily="-112" charset="-128"/>
                <a:cs typeface="Arial" charset="0"/>
              </a:rPr>
              <a:t>Computers and Education, 20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(2), 169-181.; Girls Scouts of the USA and NCWIT. (2008). Evaluating Promising Practices in Informal Information Technology (IT) Education for Girls PHASE III: Women in IT—Survey Results (www.ncwit.org/gseval); </a:t>
            </a:r>
            <a:r>
              <a:rPr lang="en-US" sz="900" dirty="0" err="1">
                <a:ea typeface="ＭＳ Ｐゴシック" pitchFamily="-112" charset="-128"/>
                <a:cs typeface="Arial" charset="0"/>
              </a:rPr>
              <a:t>Tillberg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, H. &amp; Cohoon, J.M. (2005). Attracting women to the CS major. </a:t>
            </a:r>
            <a:r>
              <a:rPr lang="en-US" sz="900" i="1" dirty="0">
                <a:ea typeface="ＭＳ Ｐゴシック" pitchFamily="-112" charset="-128"/>
                <a:cs typeface="Arial" charset="0"/>
              </a:rPr>
              <a:t>Frontiers: A Journal of Women Studies, 26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(1), 126-140.</a:t>
            </a:r>
          </a:p>
          <a:p>
            <a:pPr eaLnBrk="1" hangingPunct="1">
              <a:buFontTx/>
              <a:buChar char="•"/>
            </a:pPr>
            <a:r>
              <a:rPr lang="en-US" sz="900" dirty="0" err="1">
                <a:ea typeface="ＭＳ Ｐゴシック" pitchFamily="-112" charset="-128"/>
                <a:cs typeface="Arial" charset="0"/>
              </a:rPr>
              <a:t>Dryburgh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, H. (2000). Underrepresentation of girls and women in computer science: Classification of 1990s research. </a:t>
            </a:r>
            <a:r>
              <a:rPr lang="en-US" sz="900" i="1" dirty="0">
                <a:ea typeface="ＭＳ Ｐゴシック" pitchFamily="-112" charset="-128"/>
                <a:cs typeface="Arial" charset="0"/>
              </a:rPr>
              <a:t>Journal of Educational Computing Research, 23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(2), 181–202.</a:t>
            </a:r>
          </a:p>
          <a:p>
            <a:pPr eaLnBrk="1" hangingPunct="1">
              <a:buFontTx/>
              <a:buChar char="•"/>
            </a:pPr>
            <a:r>
              <a:rPr lang="en-US" sz="900" dirty="0">
                <a:ea typeface="ＭＳ Ｐゴシック" pitchFamily="-112" charset="-128"/>
                <a:cs typeface="Arial" charset="0"/>
              </a:rPr>
              <a:t>Barker, L. &amp; </a:t>
            </a:r>
            <a:r>
              <a:rPr lang="en-US" sz="900" dirty="0" err="1">
                <a:ea typeface="ＭＳ Ｐゴシック" pitchFamily="-112" charset="-128"/>
                <a:cs typeface="Arial" charset="0"/>
              </a:rPr>
              <a:t>Aspray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, W. (2006). The State of Research on Girls and IT. In McGrath Cohoon, J. &amp; W. </a:t>
            </a:r>
            <a:r>
              <a:rPr lang="en-US" sz="900" dirty="0" err="1">
                <a:ea typeface="ＭＳ Ｐゴシック" pitchFamily="-112" charset="-128"/>
                <a:cs typeface="Arial" charset="0"/>
              </a:rPr>
              <a:t>Aspray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 (Eds.) </a:t>
            </a:r>
            <a:r>
              <a:rPr lang="en-US" sz="900" i="1" dirty="0">
                <a:ea typeface="ＭＳ Ｐゴシック" pitchFamily="-112" charset="-128"/>
                <a:cs typeface="Arial" charset="0"/>
              </a:rPr>
              <a:t>Women and information technology: Research on under-representation.</a:t>
            </a:r>
            <a:r>
              <a:rPr lang="en-US" sz="900" dirty="0">
                <a:ea typeface="ＭＳ Ｐゴシック" pitchFamily="-112" charset="-128"/>
                <a:cs typeface="Arial" charset="0"/>
              </a:rPr>
              <a:t> Cambridge, MA: MIT Press.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3E636-39BA-4C69-98BE-42D3605794A5}" type="slidenum">
              <a:rPr lang="en-US" smtClean="0">
                <a:ea typeface="ＭＳ Ｐゴシック" pitchFamily="-112" charset="-128"/>
              </a:rPr>
              <a:pPr/>
              <a:t>17</a:t>
            </a:fld>
            <a:endParaRPr lang="en-US" smtClean="0">
              <a:ea typeface="ＭＳ Ｐゴシック" pitchFamily="-112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These are just a few of the resources NCWIT offers for free on their Website. You can make a difference in the state of computing at the secondary level by using these resources in your local area.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Reach out to school teachers, guidance counselors, academic advisors, and principals to help change the image of computing. Use the NCWIT Talking Points card (www.ncwit.org/youngwomen).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Get specific statistics about computing education and workforce  in your area at the NCWIT website (www.ncwit.org/cseducation).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ea typeface="ＭＳ Ｐゴシック" pitchFamily="-112" charset="-128"/>
              </a:rPr>
              <a:t>Partner with a local youth group or summer camp to work with kids during out-of-school time, when they may be even more receptive. For ideas, refer to NCWIT’s card and accompanying website, </a:t>
            </a:r>
            <a:r>
              <a:rPr lang="en-US" i="1" smtClean="0">
                <a:ea typeface="ＭＳ Ｐゴシック" pitchFamily="-112" charset="-128"/>
              </a:rPr>
              <a:t>Offer Computing Workshops and Camps: They Benefit Both Students and the Teachers Who Offer Them</a:t>
            </a:r>
            <a:r>
              <a:rPr lang="en-US" smtClean="0">
                <a:ea typeface="ＭＳ Ｐゴシック" pitchFamily="-112" charset="-128"/>
              </a:rPr>
              <a:t> (www.ncwit.org/summercamps).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91063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1" dirty="0" smtClean="0">
                <a:solidFill>
                  <a:srgbClr val="E88730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00800"/>
            <a:ext cx="533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2CEBC-F9E5-428B-B957-7986BB897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008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585ED-BB74-4CDD-A7BF-BDD77F44D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B5DAE-365C-421A-AEB5-CACCD8AFA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225F-A1E5-49E2-82D4-A7BBAB71B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F0C4-FE07-4233-8D65-D00910757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67172-6893-4D17-BB9F-D3DCD4FDDA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BDC9-7D99-44DB-86CF-A6DACCC36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99301-42C6-4B78-918C-0D663F6E8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65BD-952E-4009-9010-AA7458A09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4D9B-8C15-49F9-9029-02078FCD6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237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F7AAA-04C1-499C-AF46-4B2740EFD2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70FB-C095-41E1-930D-96AFBAF04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EC7E-3AEF-4540-BD1F-5352E8A5A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42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90600"/>
            <a:ext cx="22860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990600"/>
            <a:ext cx="6705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008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B46A7-7B08-406F-9E2D-82D65F1CC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008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D316-4275-4906-86F5-006A672CE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8305800" cy="3962400"/>
          </a:xfrm>
          <a:noFill/>
        </p:spPr>
        <p:txBody>
          <a:bodyPr/>
          <a:lstStyle>
            <a:lvl2pPr>
              <a:buClr>
                <a:srgbClr val="70791D"/>
              </a:buClr>
              <a:buFont typeface="Wingdings" pitchFamily="2" charset="2"/>
              <a:buChar char="§"/>
              <a:defRPr/>
            </a:lvl2pPr>
            <a:lvl3pPr>
              <a:buClr>
                <a:srgbClr val="FF0000"/>
              </a:buClr>
              <a:buFont typeface="Arial" pitchFamily="34" charset="0"/>
              <a:buChar char="•"/>
              <a:defRPr/>
            </a:lvl3pPr>
            <a:lvl4pPr>
              <a:buClr>
                <a:srgbClr val="222268"/>
              </a:buCl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0400" y="6324600"/>
            <a:ext cx="1905000" cy="533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0F84-313B-4A49-A8FA-D8DB1C2D4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3962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86000"/>
            <a:ext cx="39624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400800"/>
            <a:ext cx="533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AB68-FD90-4FB0-BA7F-8900F337B4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90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Headline Line 1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86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List Level 1</a:t>
            </a:r>
          </a:p>
          <a:p>
            <a:pPr lvl="1"/>
            <a:r>
              <a:rPr lang="en-US" smtClean="0"/>
              <a:t>List Level 2</a:t>
            </a:r>
          </a:p>
        </p:txBody>
      </p:sp>
      <p:pic>
        <p:nvPicPr>
          <p:cNvPr id="1028" name="Picture 7" descr="NCWITSlideTemplate_Minimal2010_v3_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4" r:id="rId1"/>
    <p:sldLayoutId id="2147485765" r:id="rId2"/>
    <p:sldLayoutId id="2147485766" r:id="rId3"/>
    <p:sldLayoutId id="2147485767" r:id="rId4"/>
    <p:sldLayoutId id="2147485768" r:id="rId5"/>
    <p:sldLayoutId id="2147485769" r:id="rId6"/>
    <p:sldLayoutId id="2147485770" r:id="rId7"/>
    <p:sldLayoutId id="2147485771" r:id="rId8"/>
    <p:sldLayoutId id="2147485772" r:id="rId9"/>
    <p:sldLayoutId id="2147485773" r:id="rId10"/>
    <p:sldLayoutId id="21474857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+mj-lt"/>
          <a:ea typeface="+mj-ea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52AAC4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898989"/>
                </a:solidFill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Times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2440DD4D-5B2C-4D30-94A0-04260DF0A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2" r:id="rId1"/>
    <p:sldLayoutId id="2147485743" r:id="rId2"/>
    <p:sldLayoutId id="2147485744" r:id="rId3"/>
    <p:sldLayoutId id="2147485745" r:id="rId4"/>
    <p:sldLayoutId id="2147485746" r:id="rId5"/>
    <p:sldLayoutId id="2147485747" r:id="rId6"/>
    <p:sldLayoutId id="2147485748" r:id="rId7"/>
    <p:sldLayoutId id="2147485749" r:id="rId8"/>
    <p:sldLayoutId id="2147485750" r:id="rId9"/>
    <p:sldLayoutId id="2147485751" r:id="rId10"/>
    <p:sldLayoutId id="21474857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/>
          <a:cs typeface="MS PGothic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/>
          <a:cs typeface="MS P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youtube.com/watch?v=_gQ84-vWNG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ncwit.org/resources.careers.it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dweek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csta.acm.org/About/sub/AboutFiles/CSTAPolicyBrochure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Gender &amp; Computing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-65" charset="2"/>
              <a:buNone/>
            </a:pPr>
            <a:r>
              <a:rPr lang="en-US" dirty="0" smtClean="0">
                <a:latin typeface="+mn-lt"/>
                <a:cs typeface="Comic Sans MS" pitchFamily="-65" charset="0"/>
              </a:rPr>
              <a:t>Joanne McGrath Cohoon</a:t>
            </a:r>
          </a:p>
        </p:txBody>
      </p:sp>
      <p:pic>
        <p:nvPicPr>
          <p:cNvPr id="5" name="Picture 4" descr="ncwit photostrip_new[1].jpg"/>
          <p:cNvPicPr>
            <a:picLocks noChangeAspect="1"/>
          </p:cNvPicPr>
          <p:nvPr/>
        </p:nvPicPr>
        <p:blipFill>
          <a:blip r:embed="rId3" cstate="screen"/>
          <a:srcRect l="25833" r="15000"/>
          <a:stretch>
            <a:fillRect/>
          </a:stretch>
        </p:blipFill>
        <p:spPr>
          <a:xfrm>
            <a:off x="1333499" y="2590800"/>
            <a:ext cx="6022605" cy="2248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0969" y="4849567"/>
            <a:ext cx="60988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J. McGrath Cohoon, UVA, NCWIT</a:t>
            </a:r>
          </a:p>
          <a:p>
            <a:r>
              <a:rPr lang="en-US" sz="1400" dirty="0" smtClean="0">
                <a:latin typeface="+mj-lt"/>
              </a:rPr>
              <a:t>2011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64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295400"/>
          </a:xfrm>
        </p:spPr>
        <p:txBody>
          <a:bodyPr/>
          <a:lstStyle/>
          <a:p>
            <a:r>
              <a:rPr lang="en-US" dirty="0" smtClean="0"/>
              <a:t>Overcome negative consequences of stereotypes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8623300" cy="3962400"/>
          </a:xfrm>
        </p:spPr>
        <p:txBody>
          <a:bodyPr/>
          <a:lstStyle/>
          <a:p>
            <a:r>
              <a:rPr lang="en-US" dirty="0" smtClean="0"/>
              <a:t>Foster belief in extensibility of intellect</a:t>
            </a:r>
          </a:p>
          <a:p>
            <a:pPr lvl="8"/>
            <a:r>
              <a:rPr lang="en-US" sz="1800" dirty="0" smtClean="0">
                <a:latin typeface="+mn-lt"/>
              </a:rPr>
              <a:t>               According to work done by 			Aronson, Steele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400"/>
            <a:ext cx="4787900" cy="403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053870"/>
            <a:ext cx="4203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Build confidence through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Mastery experiences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Observing others succeed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Verbal persuasion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According to research related to Bandura’s work on self-efficacy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90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05800" cy="838200"/>
          </a:xfrm>
        </p:spPr>
        <p:txBody>
          <a:bodyPr/>
          <a:lstStyle/>
          <a:p>
            <a:r>
              <a:rPr lang="en-US" dirty="0" smtClean="0"/>
              <a:t>Support and encouragement are lacking</a:t>
            </a:r>
            <a:endParaRPr lang="en-US" dirty="0"/>
          </a:p>
        </p:txBody>
      </p:sp>
      <p:pic>
        <p:nvPicPr>
          <p:cNvPr id="4" name="Content Placeholder 3" descr="cheering works.jpg"/>
          <p:cNvPicPr>
            <a:picLocks noGrp="1" noChangeAspect="1"/>
          </p:cNvPicPr>
          <p:nvPr>
            <p:ph idx="13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698113"/>
            <a:ext cx="5562600" cy="3751521"/>
          </a:xfrm>
        </p:spPr>
      </p:pic>
      <p:sp>
        <p:nvSpPr>
          <p:cNvPr id="5" name="Rectangle 4"/>
          <p:cNvSpPr/>
          <p:nvPr/>
        </p:nvSpPr>
        <p:spPr>
          <a:xfrm>
            <a:off x="1143000" y="5486400"/>
            <a:ext cx="762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  <a:hlinkClick r:id="rId4"/>
              </a:rPr>
              <a:t>http://www.youtube.com/watch?v=_gQ84-vWNGU</a:t>
            </a:r>
            <a:endParaRPr lang="en-US" dirty="0" smtClean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Cohoon, 2006</a:t>
            </a:r>
            <a:endParaRPr 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6670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E88730"/>
                </a:solidFill>
                <a:latin typeface="+mn-lt"/>
              </a:rPr>
              <a:t>Cheering works!</a:t>
            </a:r>
            <a:endParaRPr lang="en-US" sz="3200" b="1" dirty="0">
              <a:solidFill>
                <a:srgbClr val="E887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6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05800" cy="685800"/>
          </a:xfrm>
        </p:spPr>
        <p:txBody>
          <a:bodyPr/>
          <a:lstStyle/>
          <a:p>
            <a:r>
              <a:rPr lang="en-US" dirty="0" smtClean="0"/>
              <a:t>Lack of information abounds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Few students, parents, or teachers (people) know what computer scientists do</a:t>
            </a:r>
          </a:p>
          <a:p>
            <a:r>
              <a:rPr lang="en-US" dirty="0" smtClean="0">
                <a:latin typeface="+mn-lt"/>
              </a:rPr>
              <a:t>Too many sources misinform, steer girls away</a:t>
            </a:r>
            <a:endParaRPr lang="en-US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00400"/>
            <a:ext cx="4852008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1066800"/>
          </a:xfrm>
        </p:spPr>
        <p:txBody>
          <a:bodyPr/>
          <a:lstStyle/>
          <a:p>
            <a:r>
              <a:rPr lang="en-US" dirty="0" smtClean="0"/>
              <a:t>Good sources for CS career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2057400"/>
            <a:ext cx="8610600" cy="4191000"/>
          </a:xfrm>
        </p:spPr>
        <p:txBody>
          <a:bodyPr/>
          <a:lstStyle/>
          <a:p>
            <a:r>
              <a:rPr lang="en-US" dirty="0">
                <a:solidFill>
                  <a:srgbClr val="E88730"/>
                </a:solidFill>
              </a:rPr>
              <a:t>cs.washington.edu/education/</a:t>
            </a:r>
            <a:r>
              <a:rPr lang="en-US" dirty="0" err="1">
                <a:solidFill>
                  <a:srgbClr val="E88730"/>
                </a:solidFill>
              </a:rPr>
              <a:t>ugrad</a:t>
            </a:r>
            <a:r>
              <a:rPr lang="en-US" dirty="0">
                <a:solidFill>
                  <a:srgbClr val="E88730"/>
                </a:solidFill>
              </a:rPr>
              <a:t>/prospective</a:t>
            </a:r>
          </a:p>
          <a:p>
            <a:endParaRPr lang="en-US" dirty="0"/>
          </a:p>
        </p:txBody>
      </p:sp>
      <p:pic>
        <p:nvPicPr>
          <p:cNvPr id="9" name="Picture 8" descr="UW Why Choose 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590800"/>
            <a:ext cx="4597213" cy="1143000"/>
          </a:xfrm>
          <a:prstGeom prst="rect">
            <a:avLst/>
          </a:prstGeom>
        </p:spPr>
      </p:pic>
      <p:pic>
        <p:nvPicPr>
          <p:cNvPr id="10" name="Picture 9" descr="UW Day in the 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884779"/>
            <a:ext cx="4323255" cy="1762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638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For a list of computing career resources, see </a:t>
            </a:r>
            <a:r>
              <a:rPr lang="en-US" dirty="0" smtClean="0">
                <a:latin typeface="+mn-lt"/>
                <a:hlinkClick r:id="rId4"/>
              </a:rPr>
              <a:t>http://www.ncwit.org/resources.careers.it.html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4648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More on this tomorrow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7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9067800" cy="685800"/>
          </a:xfrm>
        </p:spPr>
        <p:txBody>
          <a:bodyPr/>
          <a:lstStyle/>
          <a:p>
            <a:r>
              <a:rPr lang="en-US" dirty="0" smtClean="0"/>
              <a:t>Policies steer girls away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41005" y="1981200"/>
            <a:ext cx="4724400" cy="41148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Choices made when gender stereotypes are most influential</a:t>
            </a:r>
          </a:p>
          <a:p>
            <a:pPr marL="0" indent="0"/>
            <a:endParaRPr lang="en-US" sz="900" b="0" dirty="0" smtClean="0"/>
          </a:p>
          <a:p>
            <a:pPr marL="0" indent="0"/>
            <a:r>
              <a:rPr lang="en-US" sz="2400" dirty="0" smtClean="0"/>
              <a:t>Fewer women in countries with</a:t>
            </a:r>
          </a:p>
          <a:p>
            <a:pPr lvl="1"/>
            <a:r>
              <a:rPr lang="en-US" sz="2000" dirty="0" smtClean="0"/>
              <a:t>Belief </a:t>
            </a:r>
            <a:r>
              <a:rPr lang="en-US" sz="2000" dirty="0"/>
              <a:t>in gender differences </a:t>
            </a:r>
          </a:p>
          <a:p>
            <a:pPr lvl="1"/>
            <a:r>
              <a:rPr lang="en-US" sz="2000" dirty="0"/>
              <a:t>Weak STEM requirements</a:t>
            </a:r>
          </a:p>
          <a:p>
            <a:endParaRPr lang="en-US" sz="900" dirty="0" smtClean="0"/>
          </a:p>
          <a:p>
            <a:r>
              <a:rPr lang="en-US" sz="2200" dirty="0" smtClean="0"/>
              <a:t>Restricted choices</a:t>
            </a:r>
          </a:p>
          <a:p>
            <a:pPr lvl="1"/>
            <a:r>
              <a:rPr lang="en-US" sz="2000" dirty="0" smtClean="0"/>
              <a:t>Real CS rarely offered</a:t>
            </a:r>
          </a:p>
          <a:p>
            <a:pPr lvl="1"/>
            <a:r>
              <a:rPr lang="en-US" sz="2000" dirty="0" smtClean="0"/>
              <a:t>Competes with electives</a:t>
            </a:r>
          </a:p>
          <a:p>
            <a:pPr lvl="1">
              <a:buFont typeface="Arial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1154605"/>
              </p:ext>
            </p:extLst>
          </p:nvPr>
        </p:nvGraphicFramePr>
        <p:xfrm>
          <a:off x="4648200" y="1371600"/>
          <a:ext cx="487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4267200" y="4800600"/>
            <a:ext cx="685800" cy="152400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50423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Girls studied computing when they had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179674"/>
            <a:ext cx="5181600" cy="46482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+mn-lt"/>
              </a:rPr>
              <a:t>Early, positive experiences with computing</a:t>
            </a:r>
            <a:endParaRPr lang="en-US" sz="1400" dirty="0" smtClean="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+mn-lt"/>
              </a:rPr>
              <a:t>Adult encouragement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+mn-lt"/>
              </a:rPr>
              <a:t>Positive female role models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+mn-lt"/>
              </a:rPr>
              <a:t>Information about what computing professionals actually do</a:t>
            </a:r>
          </a:p>
        </p:txBody>
      </p:sp>
      <p:pic>
        <p:nvPicPr>
          <p:cNvPr id="5125" name="Picture 8" descr="Scorecard2010_SecondaryEducation_PICS_RoleModel_72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81200"/>
            <a:ext cx="3246438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 you most need to persuade that high school CS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3962400" cy="3048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Students?</a:t>
            </a:r>
          </a:p>
          <a:p>
            <a:r>
              <a:rPr lang="en-US" dirty="0" smtClean="0"/>
              <a:t>Teacher colleagues?</a:t>
            </a:r>
          </a:p>
          <a:p>
            <a:r>
              <a:rPr lang="en-US" dirty="0" smtClean="0"/>
              <a:t>Principal?</a:t>
            </a:r>
          </a:p>
          <a:p>
            <a:r>
              <a:rPr lang="en-US" dirty="0" smtClean="0"/>
              <a:t>School Board?</a:t>
            </a:r>
          </a:p>
          <a:p>
            <a:r>
              <a:rPr lang="en-US" dirty="0" smtClean="0"/>
              <a:t>???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400" y="2514600"/>
            <a:ext cx="3976331" cy="2771775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6065" y="5486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+mj-lt"/>
                <a:ea typeface="+mj-ea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pitchFamily="-112" charset="0"/>
                <a:ea typeface="ＭＳ Ｐゴシック" pitchFamily="-112" charset="-128"/>
              </a:defRPr>
            </a:lvl9pPr>
          </a:lstStyle>
          <a:p>
            <a:r>
              <a:rPr lang="en-US" dirty="0" smtClean="0"/>
              <a:t>What information would help persuade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295400"/>
          </a:xfrm>
        </p:spPr>
        <p:txBody>
          <a:bodyPr/>
          <a:lstStyle/>
          <a:p>
            <a:r>
              <a:rPr lang="en-US" dirty="0" smtClean="0"/>
              <a:t>Free Resources to Help You Inform Others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3"/>
          </p:nvPr>
        </p:nvSpPr>
        <p:spPr>
          <a:xfrm>
            <a:off x="513906" y="2057400"/>
            <a:ext cx="7106093" cy="28956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Why schools should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teach CS</a:t>
            </a:r>
          </a:p>
          <a:p>
            <a:endParaRPr lang="en-US" sz="9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ACM materials for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educators and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policymakers  </a:t>
            </a:r>
            <a:r>
              <a:rPr lang="en-US" sz="1800" dirty="0" smtClean="0">
                <a:latin typeface="+mn-lt"/>
                <a:hlinkClick r:id="rId3"/>
              </a:rPr>
              <a:t>www.csedweek.org</a:t>
            </a:r>
            <a:endParaRPr lang="en-US" sz="1800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781" y="4953000"/>
            <a:ext cx="838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  <a:ea typeface="ＭＳ Ｐゴシック" pitchFamily="-65" charset="-128"/>
                <a:cs typeface="Comic Sans MS"/>
              </a:rPr>
              <a:t>CSTA brochure for policymakers</a:t>
            </a:r>
            <a:br>
              <a:rPr lang="en-US" sz="2400" dirty="0" smtClean="0">
                <a:latin typeface="+mn-lt"/>
                <a:ea typeface="ＭＳ Ｐゴシック" pitchFamily="-65" charset="-128"/>
                <a:cs typeface="Comic Sans MS"/>
              </a:rPr>
            </a:br>
            <a:r>
              <a:rPr lang="en-US" sz="1800" dirty="0" smtClean="0">
                <a:latin typeface="+mn-lt"/>
                <a:ea typeface="ＭＳ Ｐゴシック" pitchFamily="-65" charset="-128"/>
                <a:cs typeface="Comic Sans MS"/>
                <a:hlinkClick r:id="rId4"/>
              </a:rPr>
              <a:t>csta.acm.org/About/sub/</a:t>
            </a:r>
            <a:r>
              <a:rPr lang="en-US" sz="1800" dirty="0" err="1" smtClean="0">
                <a:latin typeface="+mn-lt"/>
                <a:ea typeface="ＭＳ Ｐゴシック" pitchFamily="-65" charset="-128"/>
                <a:cs typeface="Comic Sans MS"/>
                <a:hlinkClick r:id="rId4"/>
              </a:rPr>
              <a:t>AboutFiles</a:t>
            </a:r>
            <a:r>
              <a:rPr lang="en-US" sz="1800" dirty="0" smtClean="0">
                <a:latin typeface="+mn-lt"/>
                <a:ea typeface="ＭＳ Ｐゴシック" pitchFamily="-65" charset="-128"/>
                <a:cs typeface="Comic Sans MS"/>
                <a:hlinkClick r:id="rId4"/>
              </a:rPr>
              <a:t>/CSTAPolicyBrochure.pdf</a:t>
            </a:r>
            <a:endParaRPr lang="en-US" sz="1800" dirty="0" smtClean="0">
              <a:latin typeface="+mn-lt"/>
              <a:ea typeface="ＭＳ Ｐゴシック" pitchFamily="-65" charset="-128"/>
              <a:cs typeface="Comic Sans MS"/>
            </a:endParaRPr>
          </a:p>
          <a:p>
            <a:pPr algn="l"/>
            <a:endParaRPr lang="en-US" sz="1000" dirty="0" smtClean="0">
              <a:latin typeface="+mn-lt"/>
              <a:ea typeface="ＭＳ Ｐゴシック" pitchFamily="-65" charset="-128"/>
              <a:cs typeface="Comic Sans MS"/>
            </a:endParaRPr>
          </a:p>
          <a:p>
            <a:pPr algn="l"/>
            <a:endParaRPr lang="en-US" dirty="0"/>
          </a:p>
        </p:txBody>
      </p:sp>
      <p:pic>
        <p:nvPicPr>
          <p:cNvPr id="11" name="Picture 10" descr="TalkingPoints_CurriculumandCS_WEBDownload_Pag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1905000"/>
            <a:ext cx="2859741" cy="2209800"/>
          </a:xfrm>
          <a:prstGeom prst="rect">
            <a:avLst/>
          </a:prstGeom>
        </p:spPr>
      </p:pic>
      <p:pic>
        <p:nvPicPr>
          <p:cNvPr id="9" name="Picture 8" descr="TalkingPoints_CurriculumandCS_WEBDownload_Page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1" y="1600200"/>
            <a:ext cx="3048000" cy="2355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963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1" y="3276600"/>
            <a:ext cx="8486552" cy="2492376"/>
          </a:xfrm>
        </p:spPr>
        <p:txBody>
          <a:bodyPr/>
          <a:lstStyle/>
          <a:p>
            <a:r>
              <a:rPr lang="en-US" sz="3600" b="0" dirty="0" smtClean="0">
                <a:latin typeface="+mn-lt"/>
              </a:rPr>
              <a:t>Another resource that could help you persuade others of computing’s importance</a:t>
            </a:r>
            <a:endParaRPr lang="en-US" sz="3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4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6705600" cy="1470025"/>
          </a:xfrm>
        </p:spPr>
        <p:txBody>
          <a:bodyPr/>
          <a:lstStyle/>
          <a:p>
            <a:pPr algn="ctr"/>
            <a:r>
              <a:rPr lang="en-US" dirty="0" smtClean="0"/>
              <a:t>The Importance of Teaching Computer Science in High School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981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J. McGrath Cohoon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Senior Research Scientist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National Center for Women &amp; Information Technology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University of Virginia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" y="1600200"/>
            <a:ext cx="8458200" cy="4648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Data on diversity in computing in HS and college</a:t>
            </a:r>
          </a:p>
          <a:p>
            <a:r>
              <a:rPr lang="en-US" dirty="0" smtClean="0">
                <a:latin typeface="+mn-lt"/>
              </a:rPr>
              <a:t>Why few girls study computing</a:t>
            </a:r>
          </a:p>
          <a:p>
            <a:r>
              <a:rPr lang="en-US" dirty="0" smtClean="0"/>
              <a:t>Slides for explaining why CS should be offered in HS</a:t>
            </a:r>
            <a:endParaRPr lang="en-US" dirty="0" smtClean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47" y="838200"/>
            <a:ext cx="8305800" cy="685800"/>
          </a:xfrm>
        </p:spPr>
        <p:txBody>
          <a:bodyPr/>
          <a:lstStyle/>
          <a:p>
            <a:r>
              <a:rPr lang="en-US" dirty="0" smtClean="0"/>
              <a:t>The Big Picture</a:t>
            </a:r>
            <a:endParaRPr lang="en-US" dirty="0"/>
          </a:p>
        </p:txBody>
      </p:sp>
      <p:pic>
        <p:nvPicPr>
          <p:cNvPr id="4" name="Picture 3" descr="digital+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133060"/>
            <a:ext cx="5521481" cy="355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55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STA post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447800"/>
            <a:ext cx="1915279" cy="2973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421687" cy="1362075"/>
          </a:xfrm>
        </p:spPr>
        <p:txBody>
          <a:bodyPr/>
          <a:lstStyle/>
          <a:p>
            <a:r>
              <a:rPr lang="en-US" dirty="0" smtClean="0"/>
              <a:t>What is computer Science?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munication netwo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724400"/>
            <a:ext cx="2844800" cy="2133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193087" cy="2514600"/>
          </a:xfrm>
        </p:spPr>
        <p:txBody>
          <a:bodyPr/>
          <a:lstStyle/>
          <a:p>
            <a:r>
              <a:rPr lang="en-US" sz="2400" dirty="0" smtClean="0"/>
              <a:t>Computer science studies computers and problem-solving processes, including their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Principles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Designs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Applications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AD316-4275-4906-86F5-006A672CE5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 descr="doctor with compu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" y="4114800"/>
            <a:ext cx="3747649" cy="2486675"/>
          </a:xfrm>
          <a:prstGeom prst="rect">
            <a:avLst/>
          </a:prstGeom>
        </p:spPr>
      </p:pic>
      <p:pic>
        <p:nvPicPr>
          <p:cNvPr id="6" name="Picture 5" descr="finger print digit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43200"/>
            <a:ext cx="2971800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534399" cy="1362075"/>
          </a:xfrm>
        </p:spPr>
        <p:txBody>
          <a:bodyPr/>
          <a:lstStyle/>
          <a:p>
            <a:r>
              <a:rPr lang="en-US" dirty="0" smtClean="0"/>
              <a:t>Why should students study computer science?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5486400"/>
            <a:ext cx="7543800" cy="12192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Intellectually engaging and developmental</a:t>
            </a:r>
          </a:p>
          <a:p>
            <a:r>
              <a:rPr lang="en-US" dirty="0" smtClean="0">
                <a:latin typeface="+mn-lt"/>
              </a:rPr>
              <a:t>Flexible, creative, rewarding careers</a:t>
            </a:r>
          </a:p>
          <a:p>
            <a:r>
              <a:rPr lang="en-US" dirty="0" smtClean="0">
                <a:latin typeface="+mn-lt"/>
              </a:rPr>
              <a:t>Unmet workforce need</a:t>
            </a:r>
            <a:endParaRPr lang="en-US" dirty="0">
              <a:latin typeface="+mn-lt"/>
            </a:endParaRPr>
          </a:p>
        </p:txBody>
      </p:sp>
      <p:pic>
        <p:nvPicPr>
          <p:cNvPr id="7" name="Picture 6" descr="iStock_000002510091X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5326" y="1524000"/>
            <a:ext cx="3953348" cy="262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0" y="1981200"/>
            <a:ext cx="3980249" cy="27813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295400"/>
          </a:xfrm>
        </p:spPr>
        <p:txBody>
          <a:bodyPr/>
          <a:lstStyle/>
          <a:p>
            <a:r>
              <a:rPr lang="en-US" dirty="0" smtClean="0"/>
              <a:t>Great Career!  Best Jobs in America 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286000"/>
            <a:ext cx="7924800" cy="3962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E88730"/>
                </a:solidFill>
              </a:rPr>
              <a:t>Software Engineer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Mathematician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Actuary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Statistician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solidFill>
                  <a:srgbClr val="E88730"/>
                </a:solidFill>
              </a:rPr>
              <a:t>Computer Systems Analyst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According </a:t>
            </a:r>
            <a:r>
              <a:rPr lang="en-US" sz="1800" dirty="0"/>
              <a:t>to </a:t>
            </a:r>
            <a:r>
              <a:rPr lang="en-US" sz="1800" dirty="0" err="1"/>
              <a:t>CareerCast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839200" cy="1371600"/>
          </a:xfrm>
        </p:spPr>
        <p:txBody>
          <a:bodyPr/>
          <a:lstStyle/>
          <a:p>
            <a:r>
              <a:rPr lang="en-US" dirty="0" smtClean="0"/>
              <a:t>Three of the top ten occupations are computing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Systems Engineer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Project Manager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Network Security Consultant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76800" y="2286000"/>
            <a:ext cx="4267200" cy="419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Manage large complex projects</a:t>
            </a:r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Plan, organize, and oversee the team on a computing project</a:t>
            </a:r>
          </a:p>
          <a:p>
            <a:pPr>
              <a:spcBef>
                <a:spcPts val="1000"/>
              </a:spcBef>
              <a:buNone/>
            </a:pPr>
            <a:r>
              <a:rPr lang="en-US" dirty="0" smtClean="0"/>
              <a:t>Protect important computer systems from infiltration</a:t>
            </a:r>
          </a:p>
          <a:p>
            <a:pPr>
              <a:spcBef>
                <a:spcPts val="1000"/>
              </a:spcBef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585ED-BB74-4CDD-A7BF-BDD77F44D2F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network securty consultant Evan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57800"/>
            <a:ext cx="1144158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T Project Manag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657600"/>
            <a:ext cx="1086678" cy="1470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ystems Engine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2057400"/>
            <a:ext cx="1100667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04800" y="62732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CNNMoney.com, Best Jobs in America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199"/>
            <a:ext cx="9144000" cy="1219201"/>
          </a:xfrm>
        </p:spPr>
        <p:txBody>
          <a:bodyPr/>
          <a:lstStyle/>
          <a:p>
            <a:r>
              <a:rPr lang="en-US" dirty="0" smtClean="0"/>
              <a:t>Computing offers exciting work that affects our world and the people in it</a:t>
            </a:r>
            <a:endParaRPr lang="en-US" dirty="0"/>
          </a:p>
        </p:txBody>
      </p:sp>
      <p:pic>
        <p:nvPicPr>
          <p:cNvPr id="6" name="Content Placeholder 5" descr="dotdiva track dolphin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2590800" cy="1740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Content Placeholder 6" descr="dotdiva create fashion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43401"/>
            <a:ext cx="2617637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9AB68-FD90-4FB0-BA7F-8900F337B4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286001"/>
            <a:ext cx="5562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Create technology for</a:t>
            </a:r>
          </a:p>
          <a:p>
            <a:pPr marL="514350" indent="-514350">
              <a:buFont typeface="Helvetica" pitchFamily="34" charset="0"/>
              <a:buChar char="•"/>
            </a:pPr>
            <a:r>
              <a:rPr lang="en-US" dirty="0" smtClean="0">
                <a:latin typeface="+mn-lt"/>
              </a:rPr>
              <a:t>Tracking endangered dolphins</a:t>
            </a:r>
          </a:p>
          <a:p>
            <a:pPr marL="457200" indent="-457200">
              <a:buFont typeface="Helvetica" pitchFamily="34" charset="0"/>
              <a:buChar char="•"/>
            </a:pPr>
            <a:r>
              <a:rPr lang="en-US" dirty="0" smtClean="0">
                <a:latin typeface="+mn-lt"/>
              </a:rPr>
              <a:t> Mobile forensics labs for instant analysis at crime scenes</a:t>
            </a:r>
          </a:p>
          <a:p>
            <a:pPr marL="457200" indent="-457200">
              <a:buFont typeface="Helvetica" pitchFamily="34" charset="0"/>
              <a:buChar char="•"/>
            </a:pPr>
            <a:r>
              <a:rPr lang="en-US" dirty="0" smtClean="0">
                <a:latin typeface="+mn-lt"/>
              </a:rPr>
              <a:t> GPS systems that guide blind people</a:t>
            </a:r>
          </a:p>
          <a:p>
            <a:pPr marL="457200" indent="-457200">
              <a:buFont typeface="Helvetica" pitchFamily="34" charset="0"/>
              <a:buChar char="•"/>
            </a:pPr>
            <a:r>
              <a:rPr lang="en-US" dirty="0" smtClean="0">
                <a:latin typeface="+mn-lt"/>
              </a:rPr>
              <a:t> Scanning DNA for childhood diseases</a:t>
            </a:r>
          </a:p>
          <a:p>
            <a:pPr marL="457200" indent="-457200">
              <a:buFont typeface="Helvetica" pitchFamily="34" charset="0"/>
              <a:buChar char="•"/>
            </a:pPr>
            <a:r>
              <a:rPr lang="en-US" dirty="0" smtClean="0">
                <a:latin typeface="+mn-lt"/>
              </a:rPr>
              <a:t> Designing and displaying new fashions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617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Source: dotdiva.org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460205"/>
            <a:ext cx="2743200" cy="4343400"/>
          </a:xfrm>
        </p:spPr>
        <p:txBody>
          <a:bodyPr/>
          <a:lstStyle/>
          <a:p>
            <a:r>
              <a:rPr lang="en-US" dirty="0" smtClean="0"/>
              <a:t>Computer Scientists work in every industry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EC9AB68-FD90-4FB0-BA7F-8900F337B4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 descr="dot diva examp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43205"/>
            <a:ext cx="5410200" cy="60147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791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Source: dotdiva.org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52AAC4"/>
                </a:solidFill>
                <a:ea typeface="+mj-ea"/>
                <a:cs typeface="ＭＳ Ｐゴシック" charset="-128"/>
              </a:rPr>
              <a:t>Computing is the basis for advancements in all fields</a:t>
            </a:r>
            <a:endParaRPr lang="en-US" sz="4000" b="1" dirty="0">
              <a:solidFill>
                <a:srgbClr val="52AAC4"/>
              </a:solidFill>
              <a:ea typeface="+mj-ea"/>
              <a:cs typeface="ＭＳ Ｐゴシック" charset="-12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6" y="1447800"/>
            <a:ext cx="2862262" cy="505523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r="16279"/>
          <a:stretch/>
        </p:blipFill>
        <p:spPr>
          <a:xfrm>
            <a:off x="3274828" y="2362200"/>
            <a:ext cx="5869172" cy="33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371600"/>
          </a:xfrm>
        </p:spPr>
        <p:txBody>
          <a:bodyPr/>
          <a:lstStyle/>
          <a:p>
            <a:r>
              <a:rPr lang="en-US" dirty="0" smtClean="0"/>
              <a:t>Computing occupations are well paid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15586970"/>
              </p:ext>
            </p:extLst>
          </p:nvPr>
        </p:nvGraphicFramePr>
        <p:xfrm>
          <a:off x="228600" y="2105247"/>
          <a:ext cx="8763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63246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Bureau of Labor Statistics  (BLS)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447800"/>
          </a:xfrm>
        </p:spPr>
        <p:txBody>
          <a:bodyPr/>
          <a:lstStyle/>
          <a:p>
            <a:r>
              <a:rPr lang="en-US" dirty="0" smtClean="0"/>
              <a:t>More Growth Expected than any other Professional Occupation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041622"/>
              </p:ext>
            </p:extLst>
          </p:nvPr>
        </p:nvGraphicFramePr>
        <p:xfrm>
          <a:off x="228600" y="2057400"/>
          <a:ext cx="8610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4770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NCWIT. Source: U.S. Department of Labor, Bureau of Labor Statistics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195" y="838200"/>
            <a:ext cx="8915400" cy="835025"/>
          </a:xfrm>
        </p:spPr>
        <p:txBody>
          <a:bodyPr/>
          <a:lstStyle/>
          <a:p>
            <a:r>
              <a:rPr lang="en-US" dirty="0" smtClean="0"/>
              <a:t>Few HS girls intend a CS major</a:t>
            </a:r>
            <a:endParaRPr lang="en-US" dirty="0"/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114300" y="5715000"/>
            <a:ext cx="89535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88730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Of major STEM fields, female representation got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E88730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 worse </a:t>
            </a:r>
            <a:r>
              <a:rPr lang="en-US" sz="2800" kern="0" dirty="0" smtClean="0">
                <a:solidFill>
                  <a:srgbClr val="E8873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only in CS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E88730"/>
              </a:solidFill>
              <a:effectLst/>
              <a:uLnTx/>
              <a:uFillTx/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026" name="Picture 2" descr="C:\Users\jlc6j\Downloads\SAT tr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55660"/>
            <a:ext cx="8839200" cy="417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8239"/>
              </p:ext>
            </p:extLst>
          </p:nvPr>
        </p:nvGraphicFramePr>
        <p:xfrm>
          <a:off x="76200" y="2153093"/>
          <a:ext cx="8915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1295400"/>
          </a:xfrm>
        </p:spPr>
        <p:txBody>
          <a:bodyPr/>
          <a:lstStyle/>
          <a:p>
            <a:r>
              <a:rPr lang="en-US" dirty="0" smtClean="0"/>
              <a:t>Expected number of job openings is high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8077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Bachelor Level STEM Jobs  due to Growth and Replacement for 2018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obs versus degree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917"/>
            <a:ext cx="8458200" cy="5298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838200"/>
          </a:xfrm>
        </p:spPr>
        <p:txBody>
          <a:bodyPr/>
          <a:lstStyle/>
          <a:p>
            <a:r>
              <a:rPr lang="en-US" dirty="0" smtClean="0"/>
              <a:t>Workforce needs could go unmet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553200" y="2154714"/>
            <a:ext cx="2362200" cy="378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88730"/>
                </a:solidFill>
                <a:effectLst/>
                <a:uLnTx/>
                <a:uFillTx/>
                <a:latin typeface="+mj-lt"/>
                <a:ea typeface="MS PGothic"/>
                <a:cs typeface="MS PGothic"/>
              </a:rPr>
              <a:t>…unless we attract more students to computing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E88730"/>
              </a:solidFill>
              <a:effectLst/>
              <a:uLnTx/>
              <a:uFillTx/>
              <a:latin typeface="+mj-lt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95800"/>
            <a:ext cx="8839200" cy="1273175"/>
          </a:xfrm>
        </p:spPr>
        <p:txBody>
          <a:bodyPr/>
          <a:lstStyle/>
          <a:p>
            <a:r>
              <a:rPr lang="en-US" dirty="0" smtClean="0"/>
              <a:t>Why offer CS in high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F84-313B-4A49-A8FA-D8DB1C2D43B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2" name="Picture 11" descr="mixed students on gra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69520"/>
            <a:ext cx="4495800" cy="3000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10600" cy="685800"/>
          </a:xfrm>
        </p:spPr>
        <p:txBody>
          <a:bodyPr/>
          <a:lstStyle/>
          <a:p>
            <a:r>
              <a:rPr lang="en-US" dirty="0" smtClean="0"/>
              <a:t>CS teaches vital 21</a:t>
            </a:r>
            <a:r>
              <a:rPr lang="en-US" baseline="30000" dirty="0" smtClean="0"/>
              <a:t>st</a:t>
            </a:r>
            <a:r>
              <a:rPr lang="en-US" dirty="0" smtClean="0"/>
              <a:t> century skills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4038600" cy="4495800"/>
          </a:xfrm>
        </p:spPr>
        <p:txBody>
          <a:bodyPr/>
          <a:lstStyle/>
          <a:p>
            <a:r>
              <a:rPr lang="en-US" dirty="0"/>
              <a:t>Problem solving</a:t>
            </a:r>
          </a:p>
          <a:p>
            <a:r>
              <a:rPr lang="en-US" dirty="0" smtClean="0"/>
              <a:t>Logical reasoning</a:t>
            </a:r>
          </a:p>
          <a:p>
            <a:r>
              <a:rPr lang="en-US" dirty="0"/>
              <a:t>Design </a:t>
            </a:r>
          </a:p>
          <a:p>
            <a:r>
              <a:rPr lang="en-US" dirty="0" smtClean="0"/>
              <a:t>Creating and </a:t>
            </a:r>
            <a:br>
              <a:rPr lang="en-US" dirty="0" smtClean="0"/>
            </a:br>
            <a:r>
              <a:rPr lang="en-US" dirty="0" smtClean="0"/>
              <a:t>adapting technology</a:t>
            </a:r>
          </a:p>
          <a:p>
            <a:endParaRPr lang="en-US" dirty="0"/>
          </a:p>
          <a:p>
            <a:r>
              <a:rPr lang="en-US" dirty="0" smtClean="0"/>
              <a:t>NOT just using technology</a:t>
            </a:r>
            <a:endParaRPr lang="en-US" dirty="0"/>
          </a:p>
        </p:txBody>
      </p:sp>
      <p:pic>
        <p:nvPicPr>
          <p:cNvPr id="8" name="Picture 7" descr="digital glob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50" y="2286001"/>
            <a:ext cx="4618049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05800" cy="685800"/>
          </a:xfrm>
        </p:spPr>
        <p:txBody>
          <a:bodyPr/>
          <a:lstStyle/>
          <a:p>
            <a:r>
              <a:rPr lang="en-US" dirty="0" smtClean="0"/>
              <a:t>Colleges often expect familiarity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305800" cy="4419600"/>
          </a:xfrm>
        </p:spPr>
        <p:txBody>
          <a:bodyPr/>
          <a:lstStyle/>
          <a:p>
            <a:r>
              <a:rPr lang="en-US" sz="2400" dirty="0" smtClean="0"/>
              <a:t>Students are more likely to succeed in computing if they have positive early experiences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7" name="Picture 6" descr="iStock_000003668421X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200400"/>
            <a:ext cx="41656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685800"/>
          </a:xfrm>
        </p:spPr>
        <p:txBody>
          <a:bodyPr/>
          <a:lstStyle/>
          <a:p>
            <a:r>
              <a:rPr lang="en-US" dirty="0" smtClean="0"/>
              <a:t>Contribute to local 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" name="Picture 7" descr="iStock_000002330066X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6165199" cy="411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143000"/>
          </a:xfrm>
        </p:spPr>
        <p:txBody>
          <a:bodyPr/>
          <a:lstStyle/>
          <a:p>
            <a:r>
              <a:rPr lang="en-US" dirty="0" smtClean="0"/>
              <a:t>Get state and local CS education and workforce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5" name="Picture 4" descr="map ide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399"/>
            <a:ext cx="5700223" cy="3459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istrict dat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14" y="4191000"/>
            <a:ext cx="3042281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VA data grap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3177665" cy="2590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58674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E88730"/>
                </a:solidFill>
                <a:latin typeface="+mj-lt"/>
              </a:rPr>
              <a:t>Online at www.ncwit.org/work.campaigns.cse.html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E88730"/>
              </a:solidFill>
              <a:effectLst/>
              <a:uLnTx/>
              <a:uFillTx/>
              <a:latin typeface="+mj-lt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685800"/>
          </a:xfrm>
        </p:spPr>
        <p:txBody>
          <a:bodyPr/>
          <a:lstStyle/>
          <a:p>
            <a:r>
              <a:rPr lang="en-US" dirty="0" smtClean="0"/>
              <a:t>Delaware Projections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90" y="1828800"/>
            <a:ext cx="890281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6" descr="magnifying glass fig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355850" cy="2349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 descr="ByTheNumbers_200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338">
            <a:off x="3870204" y="3152211"/>
            <a:ext cx="2418978" cy="3130440"/>
          </a:xfrm>
          <a:prstGeom prst="rect">
            <a:avLst/>
          </a:prstGeom>
        </p:spPr>
      </p:pic>
      <p:sp>
        <p:nvSpPr>
          <p:cNvPr id="31747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F02964-297B-41CF-90B7-F8D7DC27B87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8991600" cy="5334001"/>
          </a:xfrm>
        </p:spPr>
        <p:txBody>
          <a:bodyPr anchor="t"/>
          <a:lstStyle/>
          <a:p>
            <a:r>
              <a:rPr lang="en-US" dirty="0" smtClean="0"/>
              <a:t>NCWIT has free resources for more information 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800" dirty="0" smtClean="0">
                <a:solidFill>
                  <a:srgbClr val="E88730"/>
                </a:solidFill>
              </a:rPr>
              <a:t>Talking Points Cards</a:t>
            </a:r>
            <a:br>
              <a:rPr lang="en-US" sz="2800" dirty="0" smtClean="0">
                <a:solidFill>
                  <a:srgbClr val="E88730"/>
                </a:solidFill>
              </a:rPr>
            </a:br>
            <a:r>
              <a:rPr lang="en-US" sz="2800" dirty="0" smtClean="0">
                <a:solidFill>
                  <a:srgbClr val="E88730"/>
                </a:solidFill>
              </a:rPr>
              <a:t>   Programs in a Box</a:t>
            </a:r>
            <a:br>
              <a:rPr lang="en-US" sz="2800" dirty="0" smtClean="0">
                <a:solidFill>
                  <a:srgbClr val="E88730"/>
                </a:solidFill>
              </a:rPr>
            </a:br>
            <a:r>
              <a:rPr lang="en-US" sz="2800" dirty="0" smtClean="0">
                <a:solidFill>
                  <a:srgbClr val="E88730"/>
                </a:solidFill>
              </a:rPr>
              <a:t>   Practice Sheets</a:t>
            </a:r>
            <a:br>
              <a:rPr lang="en-US" sz="2800" dirty="0" smtClean="0">
                <a:solidFill>
                  <a:srgbClr val="E88730"/>
                </a:solidFill>
              </a:rPr>
            </a:br>
            <a:r>
              <a:rPr lang="en-US" sz="2800" dirty="0" smtClean="0">
                <a:solidFill>
                  <a:srgbClr val="E88730"/>
                </a:solidFill>
              </a:rPr>
              <a:t>   Facts &amp; Figures</a:t>
            </a:r>
            <a:r>
              <a:rPr lang="en-US" dirty="0" smtClean="0">
                <a:solidFill>
                  <a:srgbClr val="E88730"/>
                </a:solidFill>
              </a:rPr>
              <a:t/>
            </a:r>
            <a:br>
              <a:rPr lang="en-US" dirty="0" smtClean="0">
                <a:solidFill>
                  <a:srgbClr val="E88730"/>
                </a:solidFill>
              </a:rPr>
            </a:br>
            <a:endParaRPr lang="en-US" dirty="0" smtClean="0">
              <a:solidFill>
                <a:srgbClr val="E88730"/>
              </a:solidFill>
            </a:endParaRPr>
          </a:p>
        </p:txBody>
      </p:sp>
      <p:pic>
        <p:nvPicPr>
          <p:cNvPr id="5" name="Picture 4" descr="PPCatalogCover_mo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20767"/>
            <a:ext cx="2374997" cy="2560966"/>
          </a:xfrm>
          <a:prstGeom prst="rect">
            <a:avLst/>
          </a:prstGeom>
        </p:spPr>
      </p:pic>
      <p:pic>
        <p:nvPicPr>
          <p:cNvPr id="8" name="Picture 7" descr="TalkingPoints_CurriculumandCS_WEBDownload_Page_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3196936"/>
            <a:ext cx="2667000" cy="2060863"/>
          </a:xfrm>
          <a:prstGeom prst="rect">
            <a:avLst/>
          </a:prstGeom>
        </p:spPr>
      </p:pic>
      <p:pic>
        <p:nvPicPr>
          <p:cNvPr id="7" name="Picture 6" descr="TalkingPoints_CurriculumandCS_WEBDownload_Page_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2590800" cy="200198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610600" cy="990600"/>
          </a:xfrm>
        </p:spPr>
        <p:txBody>
          <a:bodyPr/>
          <a:lstStyle/>
          <a:p>
            <a:r>
              <a:rPr lang="en-US" dirty="0" smtClean="0"/>
              <a:t>Low Participation in Advanced CS</a:t>
            </a:r>
          </a:p>
        </p:txBody>
      </p:sp>
      <p:pic>
        <p:nvPicPr>
          <p:cNvPr id="6147" name="Picture 4" descr="Scorecard2010_SecondaryEducation2_GRAPH_APExamTakers"/>
          <p:cNvPicPr>
            <a:picLocks noChangeAspect="1" noChangeArrowheads="1"/>
          </p:cNvPicPr>
          <p:nvPr/>
        </p:nvPicPr>
        <p:blipFill rotWithShape="1">
          <a:blip r:embed="rId3" cstate="print"/>
          <a:srcRect b="8591"/>
          <a:stretch/>
        </p:blipFill>
        <p:spPr bwMode="auto">
          <a:xfrm>
            <a:off x="609600" y="1676400"/>
            <a:ext cx="7620000" cy="3895060"/>
          </a:xfrm>
          <a:prstGeom prst="roundRect">
            <a:avLst>
              <a:gd name="adj" fmla="val 8347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1888" y="557146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8873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Less than 1% of AP exam-takers took a CS exam in 2010</a:t>
            </a:r>
          </a:p>
          <a:p>
            <a:r>
              <a:rPr lang="en-US" sz="2400" dirty="0" smtClean="0">
                <a:solidFill>
                  <a:srgbClr val="E88730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rPr>
              <a:t>Girls were a small portion of them (19%)</a:t>
            </a:r>
          </a:p>
        </p:txBody>
      </p:sp>
    </p:spTree>
    <p:extLst>
      <p:ext uri="{BB962C8B-B14F-4D97-AF65-F5344CB8AC3E}">
        <p14:creationId xmlns:p14="http://schemas.microsoft.com/office/powerpoint/2010/main" val="37188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0"/>
            <a:ext cx="8763000" cy="1371600"/>
          </a:xfrm>
        </p:spPr>
        <p:txBody>
          <a:bodyPr/>
          <a:lstStyle/>
          <a:p>
            <a:r>
              <a:rPr lang="en-US" dirty="0" smtClean="0"/>
              <a:t>CSTA has free resources for 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0D2CEBC-F9E5-428B-B957-7986BB897DA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6" descr="More resources for HS policy mak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6019800" cy="4726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01799-7C12-42B9-B5AE-51612BDEBB6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4" name="Picture 3" descr="question-mar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1340"/>
            <a:ext cx="3657600" cy="5023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6019800" cy="5181600"/>
          </a:xfrm>
        </p:spPr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that you know</a:t>
            </a:r>
            <a:br>
              <a:rPr lang="en-US" dirty="0" smtClean="0"/>
            </a:br>
            <a:r>
              <a:rPr lang="en-US" sz="2800" dirty="0" smtClean="0">
                <a:solidFill>
                  <a:srgbClr val="E88730"/>
                </a:solidFill>
              </a:rPr>
              <a:t>Data on diversity in CS</a:t>
            </a:r>
            <a:br>
              <a:rPr lang="en-US" sz="2800" dirty="0" smtClean="0">
                <a:solidFill>
                  <a:srgbClr val="E88730"/>
                </a:solidFill>
              </a:rPr>
            </a:br>
            <a:r>
              <a:rPr lang="en-US" sz="2800" dirty="0" smtClean="0">
                <a:solidFill>
                  <a:srgbClr val="E88730"/>
                </a:solidFill>
              </a:rPr>
              <a:t>Why few girls study CS</a:t>
            </a:r>
            <a:br>
              <a:rPr lang="en-US" sz="2800" dirty="0" smtClean="0">
                <a:solidFill>
                  <a:srgbClr val="E88730"/>
                </a:solidFill>
              </a:rPr>
            </a:br>
            <a:r>
              <a:rPr lang="en-US" sz="2800" dirty="0" smtClean="0">
                <a:solidFill>
                  <a:srgbClr val="E88730"/>
                </a:solidFill>
              </a:rPr>
              <a:t>Why CS should be taught in HS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will you do with this information?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CBD0F84-313B-4A49-A8FA-D8DB1C2D43B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1143000"/>
            <a:ext cx="8915400" cy="685800"/>
          </a:xfrm>
        </p:spPr>
        <p:txBody>
          <a:bodyPr/>
          <a:lstStyle/>
          <a:p>
            <a:r>
              <a:rPr lang="en-US" sz="2800" smtClean="0">
                <a:ea typeface="ＭＳ Ｐゴシック" charset="-128"/>
              </a:rPr>
              <a:t>We Know Young Women Have Technical Potential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077200" cy="47244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ＭＳ Ｐゴシック" charset="-128"/>
              </a:rPr>
              <a:t>Young women make up the </a:t>
            </a:r>
            <a:r>
              <a:rPr lang="en-US" u="sng" dirty="0" smtClean="0">
                <a:ea typeface="ＭＳ Ｐゴシック" charset="-128"/>
              </a:rPr>
              <a:t>majority</a:t>
            </a:r>
            <a:r>
              <a:rPr lang="en-US" dirty="0" smtClean="0">
                <a:ea typeface="ＭＳ Ｐゴシック" charset="-128"/>
              </a:rPr>
              <a:t> of:</a:t>
            </a:r>
          </a:p>
          <a:p>
            <a:r>
              <a:rPr lang="en-US" dirty="0" smtClean="0">
                <a:ea typeface="ＭＳ Ｐゴシック" charset="-128"/>
              </a:rPr>
              <a:t>Undergraduate degree recipients </a:t>
            </a:r>
            <a:r>
              <a:rPr lang="en-US" dirty="0" smtClean="0">
                <a:solidFill>
                  <a:srgbClr val="E88730"/>
                </a:solidFill>
                <a:ea typeface="ＭＳ Ｐゴシック" charset="-128"/>
              </a:rPr>
              <a:t>(57%)</a:t>
            </a:r>
          </a:p>
          <a:p>
            <a:r>
              <a:rPr lang="en-US" dirty="0" smtClean="0">
                <a:ea typeface="ＭＳ Ｐゴシック" charset="-128"/>
              </a:rPr>
              <a:t>AP Calculus test takers </a:t>
            </a:r>
            <a:r>
              <a:rPr lang="en-US" dirty="0" smtClean="0">
                <a:solidFill>
                  <a:srgbClr val="E88730"/>
                </a:solidFill>
                <a:ea typeface="ＭＳ Ｐゴシック" charset="-128"/>
              </a:rPr>
              <a:t>(51%)</a:t>
            </a:r>
          </a:p>
          <a:p>
            <a:r>
              <a:rPr lang="en-US" i="1" dirty="0" smtClean="0">
                <a:solidFill>
                  <a:srgbClr val="E88730"/>
                </a:solidFill>
                <a:ea typeface="ＭＳ Ｐゴシック" charset="-128"/>
              </a:rPr>
              <a:t>YET</a:t>
            </a:r>
          </a:p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</a:rPr>
              <a:t>Computer &amp; Information Sciences degree recipients </a:t>
            </a:r>
            <a:r>
              <a:rPr lang="en-US" dirty="0" smtClean="0">
                <a:solidFill>
                  <a:srgbClr val="E88730"/>
                </a:solidFill>
                <a:ea typeface="ＭＳ Ｐゴシック" charset="-128"/>
              </a:rPr>
              <a:t>(18%) </a:t>
            </a:r>
            <a:r>
              <a:rPr lang="en-US" sz="2300" dirty="0" smtClean="0">
                <a:solidFill>
                  <a:srgbClr val="404040"/>
                </a:solidFill>
                <a:ea typeface="ＭＳ Ｐゴシック" charset="-128"/>
              </a:rPr>
              <a:t>(down from </a:t>
            </a:r>
            <a:r>
              <a:rPr lang="en-US" sz="2300" dirty="0">
                <a:solidFill>
                  <a:srgbClr val="404040"/>
                </a:solidFill>
                <a:ea typeface="ＭＳ Ｐゴシック" charset="-128"/>
              </a:rPr>
              <a:t>37% </a:t>
            </a:r>
            <a:r>
              <a:rPr lang="en-US" sz="2300" dirty="0" smtClean="0">
                <a:solidFill>
                  <a:srgbClr val="404040"/>
                </a:solidFill>
                <a:ea typeface="ＭＳ Ｐゴシック" charset="-128"/>
              </a:rPr>
              <a:t>in 1985)</a:t>
            </a:r>
          </a:p>
          <a:p>
            <a:r>
              <a:rPr lang="en-US" dirty="0" smtClean="0">
                <a:solidFill>
                  <a:srgbClr val="404040"/>
                </a:solidFill>
                <a:ea typeface="ＭＳ Ｐゴシック" charset="-128"/>
              </a:rPr>
              <a:t>AP Computer Science test takers(</a:t>
            </a:r>
            <a:r>
              <a:rPr lang="en-US" dirty="0" smtClean="0">
                <a:solidFill>
                  <a:srgbClr val="E88730"/>
                </a:solidFill>
                <a:ea typeface="ＭＳ Ｐゴシック" charset="-128"/>
              </a:rPr>
              <a:t>19%</a:t>
            </a:r>
            <a:r>
              <a:rPr lang="en-US" dirty="0">
                <a:solidFill>
                  <a:srgbClr val="404040"/>
                </a:solidFill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8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685800"/>
          </a:xfrm>
        </p:spPr>
        <p:txBody>
          <a:bodyPr/>
          <a:lstStyle/>
          <a:p>
            <a:r>
              <a:rPr lang="en-US" dirty="0" smtClean="0"/>
              <a:t>CS Bachelor Degrees, 2009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50702617"/>
              </p:ext>
            </p:extLst>
          </p:nvPr>
        </p:nvGraphicFramePr>
        <p:xfrm>
          <a:off x="-712381" y="1523999"/>
          <a:ext cx="5943600" cy="495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4206398"/>
              </p:ext>
            </p:extLst>
          </p:nvPr>
        </p:nvGraphicFramePr>
        <p:xfrm>
          <a:off x="4267200" y="1524000"/>
          <a:ext cx="4648200" cy="4955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3733800" y="1676400"/>
            <a:ext cx="15240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4191000" y="4724400"/>
            <a:ext cx="1123507" cy="15381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457200" y="5915706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n=6,779 women; 31,215 men		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	      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: IPEDS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38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5105400" cy="4876800"/>
          </a:xfrm>
        </p:spPr>
        <p:txBody>
          <a:bodyPr/>
          <a:lstStyle/>
          <a:p>
            <a:r>
              <a:rPr lang="en-US" sz="3200" dirty="0" smtClean="0"/>
              <a:t>More Info on Female Underrepresentation</a:t>
            </a:r>
            <a:endParaRPr lang="en-US" sz="3200" dirty="0"/>
          </a:p>
        </p:txBody>
      </p:sp>
      <p:pic>
        <p:nvPicPr>
          <p:cNvPr id="6" name="Content Placeholder 5" descr="ByTheNumbers_2009.jpg"/>
          <p:cNvPicPr>
            <a:picLocks noGrp="1" noChangeAspect="1"/>
          </p:cNvPicPr>
          <p:nvPr>
            <p:ph idx="13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143000"/>
            <a:ext cx="4369377" cy="5654486"/>
          </a:xfrm>
        </p:spPr>
      </p:pic>
    </p:spTree>
    <p:extLst>
      <p:ext uri="{BB962C8B-B14F-4D97-AF65-F5344CB8AC3E}">
        <p14:creationId xmlns:p14="http://schemas.microsoft.com/office/powerpoint/2010/main" val="36684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man oooh hand on fac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1005" y="1828800"/>
            <a:ext cx="2135374" cy="3199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143000"/>
          </a:xfrm>
        </p:spPr>
        <p:txBody>
          <a:bodyPr/>
          <a:lstStyle/>
          <a:p>
            <a:r>
              <a:rPr lang="en-US" dirty="0" smtClean="0"/>
              <a:t>Why do few females pursue CS?</a:t>
            </a:r>
            <a:br>
              <a:rPr lang="en-US" dirty="0" smtClean="0"/>
            </a:br>
            <a:r>
              <a:rPr lang="en-US" dirty="0" smtClean="0"/>
              <a:t>What can be done about it?</a:t>
            </a:r>
            <a:endParaRPr lang="en-US" dirty="0"/>
          </a:p>
        </p:txBody>
      </p:sp>
      <p:pic>
        <p:nvPicPr>
          <p:cNvPr id="4" name="Picture 3" descr="get bac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91963" y="4126691"/>
            <a:ext cx="3163452" cy="2099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5363" y="228600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+mn-lt"/>
              </a:rPr>
              <a:t>Stereotypes </a:t>
            </a:r>
            <a:r>
              <a:rPr lang="en-US" sz="2800" dirty="0">
                <a:latin typeface="+mn-lt"/>
              </a:rPr>
              <a:t>&amp; unconscious bias          reduce confidence </a:t>
            </a:r>
            <a:r>
              <a:rPr lang="en-US" sz="2800" dirty="0" smtClean="0">
                <a:latin typeface="+mn-lt"/>
              </a:rPr>
              <a:t>&amp; interest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latin typeface="+mn-lt"/>
              </a:rPr>
              <a:t>Little </a:t>
            </a:r>
            <a:r>
              <a:rPr lang="en-US" sz="2800" dirty="0">
                <a:latin typeface="+mn-lt"/>
              </a:rPr>
              <a:t>support and encouragement </a:t>
            </a:r>
            <a:r>
              <a:rPr lang="en-US" sz="2800" dirty="0" smtClean="0">
                <a:latin typeface="+mn-lt"/>
              </a:rPr>
              <a:t>reduces confidence they </a:t>
            </a:r>
            <a:r>
              <a:rPr lang="en-US" sz="2800" dirty="0">
                <a:latin typeface="+mn-lt"/>
              </a:rPr>
              <a:t>could succeed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564" y="4800600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itchFamily="2" charset="2"/>
              <a:buChar char="ü"/>
            </a:pPr>
            <a:r>
              <a:rPr lang="en-US" sz="2800" dirty="0">
                <a:latin typeface="+mn-lt"/>
              </a:rPr>
              <a:t>Lack of </a:t>
            </a:r>
            <a:r>
              <a:rPr lang="en-US" sz="2800" dirty="0" smtClean="0">
                <a:latin typeface="+mn-lt"/>
              </a:rPr>
              <a:t>information allows stereotypes to reduce interest</a:t>
            </a:r>
            <a:endParaRPr lang="en-US" sz="2800" dirty="0">
              <a:latin typeface="+mn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latin typeface="+mn-lt"/>
              </a:rPr>
              <a:t>Educational policies allow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choices </a:t>
            </a:r>
            <a:r>
              <a:rPr lang="en-US" sz="2800" dirty="0">
                <a:latin typeface="+mn-lt"/>
              </a:rPr>
              <a:t>influenced by </a:t>
            </a:r>
            <a:r>
              <a:rPr lang="en-US" sz="2800" dirty="0" smtClean="0">
                <a:latin typeface="+mn-lt"/>
              </a:rPr>
              <a:t>stereotypes</a:t>
            </a:r>
          </a:p>
        </p:txBody>
      </p:sp>
    </p:spTree>
    <p:extLst>
      <p:ext uri="{BB962C8B-B14F-4D97-AF65-F5344CB8AC3E}">
        <p14:creationId xmlns:p14="http://schemas.microsoft.com/office/powerpoint/2010/main" val="19530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23" y="838200"/>
            <a:ext cx="8915400" cy="990600"/>
          </a:xfrm>
        </p:spPr>
        <p:txBody>
          <a:bodyPr/>
          <a:lstStyle/>
          <a:p>
            <a:r>
              <a:rPr lang="en-US" dirty="0" smtClean="0"/>
              <a:t>Stereotypes &amp; unconscious bias reduce confidence &amp;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81000" y="1905000"/>
            <a:ext cx="8763000" cy="47244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Cultural belief in the disconnect between “feminine” and “technical”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Generalizations are useful mental shortcuts everyone uses, but they can mislead us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dirty="0"/>
              <a:t>Girls don’t think that way” – reduces confidence</a:t>
            </a:r>
          </a:p>
          <a:p>
            <a:pPr lvl="1">
              <a:buFont typeface="Arial" pitchFamily="34" charset="0"/>
              <a:buChar char="•"/>
            </a:pPr>
            <a:endParaRPr lang="en-US" sz="900" dirty="0"/>
          </a:p>
          <a:p>
            <a:r>
              <a:rPr lang="en-US" sz="2400" dirty="0" smtClean="0">
                <a:latin typeface="+mn-lt"/>
              </a:rPr>
              <a:t>Fear of confirming stereotypes about my group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Hinders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Affects choices and aspirations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Set harsh standards and </a:t>
            </a:r>
            <a:br>
              <a:rPr lang="en-US" sz="2400" dirty="0" smtClean="0"/>
            </a:br>
            <a:r>
              <a:rPr lang="en-US" sz="2400" dirty="0" smtClean="0"/>
              <a:t>opt out if we don’t meet them</a:t>
            </a:r>
          </a:p>
          <a:p>
            <a:pPr lvl="1">
              <a:buFont typeface="Arial" pitchFamily="34" charset="0"/>
              <a:buChar char="•"/>
            </a:pPr>
            <a:endParaRPr lang="en-US" sz="1200" dirty="0"/>
          </a:p>
          <a:p>
            <a:endParaRPr lang="en-US" dirty="0">
              <a:latin typeface="+mn-lt"/>
            </a:endParaRPr>
          </a:p>
        </p:txBody>
      </p:sp>
      <p:pic>
        <p:nvPicPr>
          <p:cNvPr id="5" name="Picture 4" descr="dilber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4724400"/>
            <a:ext cx="2565400" cy="19240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96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WIT New Template 20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NCWIT template</Template>
  <TotalTime>4764</TotalTime>
  <Words>1543</Words>
  <Application>Microsoft Office PowerPoint</Application>
  <PresentationFormat>On-screen Show (4:3)</PresentationFormat>
  <Paragraphs>223</Paragraphs>
  <Slides>42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NCWIT New Template 2011</vt:lpstr>
      <vt:lpstr>Custom Design</vt:lpstr>
      <vt:lpstr>Gender &amp; Computing</vt:lpstr>
      <vt:lpstr>The Big Picture</vt:lpstr>
      <vt:lpstr>Few HS girls intend a CS major</vt:lpstr>
      <vt:lpstr>Low Participation in Advanced CS</vt:lpstr>
      <vt:lpstr>We Know Young Women Have Technical Potential </vt:lpstr>
      <vt:lpstr>CS Bachelor Degrees, 2009</vt:lpstr>
      <vt:lpstr>More Info on Female Underrepresentation</vt:lpstr>
      <vt:lpstr>Why do few females pursue CS? What can be done about it?</vt:lpstr>
      <vt:lpstr>Stereotypes &amp; unconscious bias reduce confidence &amp; interest</vt:lpstr>
      <vt:lpstr>Overcome negative consequences of stereotypes</vt:lpstr>
      <vt:lpstr>Support and encouragement are lacking</vt:lpstr>
      <vt:lpstr>Lack of information abounds</vt:lpstr>
      <vt:lpstr>Good sources for CS career information</vt:lpstr>
      <vt:lpstr>Policies steer girls away</vt:lpstr>
      <vt:lpstr>Girls studied computing when they had</vt:lpstr>
      <vt:lpstr>Who do you most need to persuade that high school CS is important?</vt:lpstr>
      <vt:lpstr>Free Resources to Help You Inform Others</vt:lpstr>
      <vt:lpstr>Another resource that could help you persuade others of computing’s importance</vt:lpstr>
      <vt:lpstr>The Importance of Teaching Computer Science in High School</vt:lpstr>
      <vt:lpstr>What is computer Science?</vt:lpstr>
      <vt:lpstr>PowerPoint Presentation</vt:lpstr>
      <vt:lpstr>Why should students study computer science?</vt:lpstr>
      <vt:lpstr>Great Career!  Best Jobs in America 2011</vt:lpstr>
      <vt:lpstr>Three of the top ten occupations are computing</vt:lpstr>
      <vt:lpstr>Computing offers exciting work that affects our world and the people in it</vt:lpstr>
      <vt:lpstr>Computer Scientists work in every industry</vt:lpstr>
      <vt:lpstr>Computing is the basis for advancements in all fields</vt:lpstr>
      <vt:lpstr>Computing occupations are well paid</vt:lpstr>
      <vt:lpstr>More Growth Expected than any other Professional Occupation</vt:lpstr>
      <vt:lpstr>Expected number of job openings is high</vt:lpstr>
      <vt:lpstr>Workforce needs could go unmet</vt:lpstr>
      <vt:lpstr>Why offer CS in high school?</vt:lpstr>
      <vt:lpstr>CS teaches vital 21st century skills</vt:lpstr>
      <vt:lpstr>Colleges often expect familiarity</vt:lpstr>
      <vt:lpstr>Contribute to local economy</vt:lpstr>
      <vt:lpstr>Get state and local CS education and workforce data </vt:lpstr>
      <vt:lpstr>Delaware Projections</vt:lpstr>
      <vt:lpstr>Sources for more information</vt:lpstr>
      <vt:lpstr>NCWIT has free resources for more information     Talking Points Cards    Programs in a Box    Practice Sheets    Facts &amp; Figures </vt:lpstr>
      <vt:lpstr>CSTA has free resources for more information</vt:lpstr>
      <vt:lpstr>Questions?  Now that you know Data on diversity in CS Why few girls study CS Why CS should be taught in HS  What will you do with this information?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Consultants on Systemic Reform for Gender Balance</dc:title>
  <dc:creator>Joanne McGrath Cohoon</dc:creator>
  <cp:lastModifiedBy>Joanne McGrath Cohoon</cp:lastModifiedBy>
  <cp:revision>188</cp:revision>
  <dcterms:created xsi:type="dcterms:W3CDTF">2010-07-10T12:31:09Z</dcterms:created>
  <dcterms:modified xsi:type="dcterms:W3CDTF">2011-07-26T20:49:46Z</dcterms:modified>
</cp:coreProperties>
</file>